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8.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theme/themeOverride1.xml" ContentType="application/vnd.openxmlformats-officedocument.themeOverride+xml"/>
  <Override PartName="/ppt/charts/chart15.xml" ContentType="application/vnd.openxmlformats-officedocument.drawingml.chart+xml"/>
  <Override PartName="/ppt/charts/style1.xml" ContentType="application/vnd.ms-office.chartstyle+xml"/>
  <Override PartName="/ppt/charts/colors1.xml" ContentType="application/vnd.ms-office.chartcolorstyle+xml"/>
  <Override PartName="/ppt/charts/chart16.xml" ContentType="application/vnd.openxmlformats-officedocument.drawingml.chart+xml"/>
  <Override PartName="/ppt/charts/style2.xml" ContentType="application/vnd.ms-office.chartstyle+xml"/>
  <Override PartName="/ppt/charts/colors2.xml" ContentType="application/vnd.ms-office.chartcolorstyle+xml"/>
  <Override PartName="/ppt/charts/chart17.xml" ContentType="application/vnd.openxmlformats-officedocument.drawingml.chart+xml"/>
  <Override PartName="/ppt/charts/style3.xml" ContentType="application/vnd.ms-office.chartstyle+xml"/>
  <Override PartName="/ppt/charts/colors3.xml" ContentType="application/vnd.ms-office.chartcolorstyle+xml"/>
  <Override PartName="/ppt/charts/chart18.xml" ContentType="application/vnd.openxmlformats-officedocument.drawingml.chart+xml"/>
  <Override PartName="/ppt/charts/style4.xml" ContentType="application/vnd.ms-office.chartstyle+xml"/>
  <Override PartName="/ppt/charts/colors4.xml" ContentType="application/vnd.ms-office.chartcolorstyl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style6.xml" ContentType="application/vnd.ms-office.chartstyle+xml"/>
  <Override PartName="/ppt/charts/colors6.xml" ContentType="application/vnd.ms-office.chartcolorstyle+xml"/>
  <Override PartName="/ppt/charts/chart24.xml" ContentType="application/vnd.openxmlformats-officedocument.drawingml.chart+xml"/>
  <Override PartName="/ppt/charts/style7.xml" ContentType="application/vnd.ms-office.chartstyle+xml"/>
  <Override PartName="/ppt/charts/colors7.xml" ContentType="application/vnd.ms-office.chartcolorstyle+xml"/>
  <Override PartName="/ppt/charts/chart25.xml" ContentType="application/vnd.openxmlformats-officedocument.drawingml.chart+xml"/>
  <Override PartName="/ppt/charts/style8.xml" ContentType="application/vnd.ms-office.chartstyle+xml"/>
  <Override PartName="/ppt/charts/colors8.xml" ContentType="application/vnd.ms-office.chartcolorstyle+xml"/>
  <Override PartName="/ppt/charts/chart26.xml" ContentType="application/vnd.openxmlformats-officedocument.drawingml.chart+xml"/>
  <Override PartName="/ppt/drawings/drawing1.xml" ContentType="application/vnd.openxmlformats-officedocument.drawingml.chartshapes+xml"/>
  <Override PartName="/ppt/charts/chart27.xml" ContentType="application/vnd.openxmlformats-officedocument.drawingml.chart+xml"/>
  <Override PartName="/ppt/drawings/drawing2.xml" ContentType="application/vnd.openxmlformats-officedocument.drawingml.chartshapes+xml"/>
  <Override PartName="/ppt/charts/chart28.xml" ContentType="application/vnd.openxmlformats-officedocument.drawingml.chart+xml"/>
  <Override PartName="/ppt/drawings/drawing3.xml" ContentType="application/vnd.openxmlformats-officedocument.drawingml.chartshapes+xml"/>
  <Override PartName="/ppt/charts/chart29.xml" ContentType="application/vnd.openxmlformats-officedocument.drawingml.chart+xml"/>
  <Override PartName="/ppt/drawings/drawing4.xml" ContentType="application/vnd.openxmlformats-officedocument.drawingml.chartshapes+xml"/>
  <Override PartName="/ppt/charts/chart30.xml" ContentType="application/vnd.openxmlformats-officedocument.drawingml.chart+xml"/>
  <Override PartName="/ppt/charts/style9.xml" ContentType="application/vnd.ms-office.chartstyle+xml"/>
  <Override PartName="/ppt/charts/colors9.xml" ContentType="application/vnd.ms-office.chartcolorstyle+xml"/>
  <Override PartName="/ppt/charts/chart3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1.xml" ContentType="application/vnd.openxmlformats-officedocument.presentationml.notesSlide+xml"/>
  <Override PartName="/ppt/charts/chart3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3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3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3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3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3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3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3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4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4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42.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5.xml" ContentType="application/vnd.openxmlformats-officedocument.drawingml.chartshapes+xml"/>
  <Override PartName="/ppt/charts/chart43.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6.xml" ContentType="application/vnd.openxmlformats-officedocument.drawingml.chartshapes+xml"/>
  <Override PartName="/ppt/charts/chart44.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7.xml" ContentType="application/vnd.openxmlformats-officedocument.drawingml.chartshapes+xml"/>
  <Override PartName="/ppt/charts/chart45.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2.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theme/themeOverride2.xml" ContentType="application/vnd.openxmlformats-officedocument.themeOverride+xml"/>
  <Override PartName="/ppt/charts/chart5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51.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52.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53.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54.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55.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56.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57.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61.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62.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63.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64.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xml" ContentType="application/vnd.openxmlformats-officedocument.themeOverride+xml"/>
  <Override PartName="/ppt/charts/chart65.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23.xml" ContentType="application/vnd.openxmlformats-officedocument.presentationml.notesSlide+xml"/>
  <Override PartName="/ppt/charts/chart66.xml" ContentType="application/vnd.openxmlformats-officedocument.drawingml.chart+xml"/>
  <Override PartName="/ppt/notesSlides/notesSlide24.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7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7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25.xml" ContentType="application/vnd.openxmlformats-officedocument.presentationml.notesSlide+xml"/>
  <Override PartName="/ppt/charts/chart7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7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7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7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7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77.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26.xml" ContentType="application/vnd.openxmlformats-officedocument.presentationml.notesSlide+xml"/>
  <Override PartName="/ppt/charts/chart7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27.xml" ContentType="application/vnd.openxmlformats-officedocument.presentationml.notesSlide+xml"/>
  <Override PartName="/ppt/charts/chart7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80.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theme/themeOverride4.xml" ContentType="application/vnd.openxmlformats-officedocument.themeOverride+xml"/>
  <Override PartName="/ppt/charts/chart84.xml" ContentType="application/vnd.openxmlformats-officedocument.drawingml.chart+xml"/>
  <Override PartName="/ppt/theme/themeOverride5.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09" r:id="rId5"/>
    <p:sldMasterId id="2147483739" r:id="rId6"/>
    <p:sldMasterId id="2147484159" r:id="rId7"/>
    <p:sldMasterId id="2147484189" r:id="rId8"/>
    <p:sldMasterId id="2147484399" r:id="rId9"/>
    <p:sldMasterId id="2147484436" r:id="rId10"/>
    <p:sldMasterId id="2147484467" r:id="rId11"/>
    <p:sldMasterId id="2147484497" r:id="rId12"/>
  </p:sldMasterIdLst>
  <p:notesMasterIdLst>
    <p:notesMasterId r:id="rId212"/>
  </p:notesMasterIdLst>
  <p:handoutMasterIdLst>
    <p:handoutMasterId r:id="rId213"/>
  </p:handoutMasterIdLst>
  <p:sldIdLst>
    <p:sldId id="257" r:id="rId13"/>
    <p:sldId id="2147373749" r:id="rId14"/>
    <p:sldId id="2147373707" r:id="rId15"/>
    <p:sldId id="2147373746" r:id="rId16"/>
    <p:sldId id="2147373704" r:id="rId17"/>
    <p:sldId id="2145706964" r:id="rId18"/>
    <p:sldId id="1069" r:id="rId19"/>
    <p:sldId id="1009" r:id="rId20"/>
    <p:sldId id="1152" r:id="rId21"/>
    <p:sldId id="273" r:id="rId22"/>
    <p:sldId id="551" r:id="rId23"/>
    <p:sldId id="2147373747" r:id="rId24"/>
    <p:sldId id="2147373658" r:id="rId25"/>
    <p:sldId id="2145706904" r:id="rId26"/>
    <p:sldId id="1106" r:id="rId27"/>
    <p:sldId id="2147373660" r:id="rId28"/>
    <p:sldId id="2147373659" r:id="rId29"/>
    <p:sldId id="278" r:id="rId30"/>
    <p:sldId id="1155" r:id="rId31"/>
    <p:sldId id="2147373769" r:id="rId32"/>
    <p:sldId id="1087" r:id="rId33"/>
    <p:sldId id="2147373776" r:id="rId34"/>
    <p:sldId id="2147373678" r:id="rId35"/>
    <p:sldId id="2147373748" r:id="rId36"/>
    <p:sldId id="2147373770" r:id="rId37"/>
    <p:sldId id="2145706907" r:id="rId38"/>
    <p:sldId id="2147373662" r:id="rId39"/>
    <p:sldId id="2147373663" r:id="rId40"/>
    <p:sldId id="2147373711" r:id="rId41"/>
    <p:sldId id="1153" r:id="rId42"/>
    <p:sldId id="281" r:id="rId43"/>
    <p:sldId id="280" r:id="rId44"/>
    <p:sldId id="1091" r:id="rId45"/>
    <p:sldId id="2147373708" r:id="rId46"/>
    <p:sldId id="1244" r:id="rId47"/>
    <p:sldId id="553" r:id="rId48"/>
    <p:sldId id="1268" r:id="rId49"/>
    <p:sldId id="286" r:id="rId50"/>
    <p:sldId id="282" r:id="rId51"/>
    <p:sldId id="961" r:id="rId52"/>
    <p:sldId id="2147373710" r:id="rId53"/>
    <p:sldId id="2145706908" r:id="rId54"/>
    <p:sldId id="1266" r:id="rId55"/>
    <p:sldId id="2076137463" r:id="rId56"/>
    <p:sldId id="2147373777" r:id="rId57"/>
    <p:sldId id="2147373681" r:id="rId58"/>
    <p:sldId id="2147373682" r:id="rId59"/>
    <p:sldId id="2076137456" r:id="rId60"/>
    <p:sldId id="1200" r:id="rId61"/>
    <p:sldId id="1202" r:id="rId62"/>
    <p:sldId id="263" r:id="rId63"/>
    <p:sldId id="2147373713" r:id="rId64"/>
    <p:sldId id="2147373705" r:id="rId65"/>
    <p:sldId id="1265" r:id="rId66"/>
    <p:sldId id="1090" r:id="rId67"/>
    <p:sldId id="2147373714" r:id="rId68"/>
    <p:sldId id="283" r:id="rId69"/>
    <p:sldId id="284" r:id="rId70"/>
    <p:sldId id="288" r:id="rId71"/>
    <p:sldId id="1264" r:id="rId72"/>
    <p:sldId id="1160" r:id="rId73"/>
    <p:sldId id="914" r:id="rId74"/>
    <p:sldId id="2147373745" r:id="rId75"/>
    <p:sldId id="2145706965" r:id="rId76"/>
    <p:sldId id="271" r:id="rId77"/>
    <p:sldId id="272" r:id="rId78"/>
    <p:sldId id="1065" r:id="rId79"/>
    <p:sldId id="2147373683" r:id="rId80"/>
    <p:sldId id="2076137434" r:id="rId81"/>
    <p:sldId id="2076137438" r:id="rId82"/>
    <p:sldId id="2076137435" r:id="rId83"/>
    <p:sldId id="2076137439" r:id="rId84"/>
    <p:sldId id="2147373684" r:id="rId85"/>
    <p:sldId id="2147373685" r:id="rId86"/>
    <p:sldId id="2147373686" r:id="rId87"/>
    <p:sldId id="2147373687" r:id="rId88"/>
    <p:sldId id="2076137437" r:id="rId89"/>
    <p:sldId id="2076137441" r:id="rId90"/>
    <p:sldId id="364" r:id="rId91"/>
    <p:sldId id="2147373780" r:id="rId92"/>
    <p:sldId id="2147373781" r:id="rId93"/>
    <p:sldId id="2147373782" r:id="rId94"/>
    <p:sldId id="2147373783" r:id="rId95"/>
    <p:sldId id="2147373784" r:id="rId96"/>
    <p:sldId id="2147373785" r:id="rId97"/>
    <p:sldId id="2147373786" r:id="rId98"/>
    <p:sldId id="2147373787" r:id="rId99"/>
    <p:sldId id="2147373788" r:id="rId100"/>
    <p:sldId id="2147373789" r:id="rId101"/>
    <p:sldId id="2147373790" r:id="rId102"/>
    <p:sldId id="2147373791" r:id="rId103"/>
    <p:sldId id="2147373792" r:id="rId104"/>
    <p:sldId id="2147373793" r:id="rId105"/>
    <p:sldId id="2147373794" r:id="rId106"/>
    <p:sldId id="2147373795" r:id="rId107"/>
    <p:sldId id="2147373796" r:id="rId108"/>
    <p:sldId id="2147373797" r:id="rId109"/>
    <p:sldId id="1165" r:id="rId110"/>
    <p:sldId id="380" r:id="rId111"/>
    <p:sldId id="381" r:id="rId112"/>
    <p:sldId id="2145706919" r:id="rId113"/>
    <p:sldId id="2147373765" r:id="rId114"/>
    <p:sldId id="2147373766" r:id="rId115"/>
    <p:sldId id="2147373767" r:id="rId116"/>
    <p:sldId id="261" r:id="rId117"/>
    <p:sldId id="2147373768" r:id="rId118"/>
    <p:sldId id="2147373718" r:id="rId119"/>
    <p:sldId id="2147373719" r:id="rId120"/>
    <p:sldId id="2147373709" r:id="rId121"/>
    <p:sldId id="2147373730" r:id="rId122"/>
    <p:sldId id="2147373731" r:id="rId123"/>
    <p:sldId id="2147373732" r:id="rId124"/>
    <p:sldId id="2147373733" r:id="rId125"/>
    <p:sldId id="2147373734" r:id="rId126"/>
    <p:sldId id="2147373735" r:id="rId127"/>
    <p:sldId id="2147373725" r:id="rId128"/>
    <p:sldId id="2147373726" r:id="rId129"/>
    <p:sldId id="2147373736" r:id="rId130"/>
    <p:sldId id="2147373737" r:id="rId131"/>
    <p:sldId id="2147373738" r:id="rId132"/>
    <p:sldId id="2147373739" r:id="rId133"/>
    <p:sldId id="2147373740" r:id="rId134"/>
    <p:sldId id="2147373728" r:id="rId135"/>
    <p:sldId id="2147373729" r:id="rId136"/>
    <p:sldId id="2147373741" r:id="rId137"/>
    <p:sldId id="2147373742" r:id="rId138"/>
    <p:sldId id="2147373720" r:id="rId139"/>
    <p:sldId id="2147373722" r:id="rId140"/>
    <p:sldId id="2147373715" r:id="rId141"/>
    <p:sldId id="789" r:id="rId142"/>
    <p:sldId id="320" r:id="rId143"/>
    <p:sldId id="722" r:id="rId144"/>
    <p:sldId id="2145706918" r:id="rId145"/>
    <p:sldId id="319" r:id="rId146"/>
    <p:sldId id="1243" r:id="rId147"/>
    <p:sldId id="531" r:id="rId148"/>
    <p:sldId id="385" r:id="rId149"/>
    <p:sldId id="2147373716" r:id="rId150"/>
    <p:sldId id="527" r:id="rId151"/>
    <p:sldId id="2147373778" r:id="rId152"/>
    <p:sldId id="1246" r:id="rId153"/>
    <p:sldId id="1241" r:id="rId154"/>
    <p:sldId id="529" r:id="rId155"/>
    <p:sldId id="2147373743" r:id="rId156"/>
    <p:sldId id="525" r:id="rId157"/>
    <p:sldId id="1014" r:id="rId158"/>
    <p:sldId id="1004" r:id="rId159"/>
    <p:sldId id="1131" r:id="rId160"/>
    <p:sldId id="442" r:id="rId161"/>
    <p:sldId id="1132" r:id="rId162"/>
    <p:sldId id="2147373744" r:id="rId163"/>
    <p:sldId id="922" r:id="rId164"/>
    <p:sldId id="923" r:id="rId165"/>
    <p:sldId id="924" r:id="rId166"/>
    <p:sldId id="925" r:id="rId167"/>
    <p:sldId id="908" r:id="rId168"/>
    <p:sldId id="909" r:id="rId169"/>
    <p:sldId id="910" r:id="rId170"/>
    <p:sldId id="1112" r:id="rId171"/>
    <p:sldId id="1263" r:id="rId172"/>
    <p:sldId id="1239" r:id="rId173"/>
    <p:sldId id="1237" r:id="rId174"/>
    <p:sldId id="416" r:id="rId175"/>
    <p:sldId id="330" r:id="rId176"/>
    <p:sldId id="331" r:id="rId177"/>
    <p:sldId id="2147373751" r:id="rId178"/>
    <p:sldId id="1238" r:id="rId179"/>
    <p:sldId id="1205" r:id="rId180"/>
    <p:sldId id="920" r:id="rId181"/>
    <p:sldId id="1047" r:id="rId182"/>
    <p:sldId id="1113" r:id="rId183"/>
    <p:sldId id="347" r:id="rId184"/>
    <p:sldId id="678" r:id="rId185"/>
    <p:sldId id="687" r:id="rId186"/>
    <p:sldId id="349" r:id="rId187"/>
    <p:sldId id="1137" r:id="rId188"/>
    <p:sldId id="1138" r:id="rId189"/>
    <p:sldId id="260" r:id="rId190"/>
    <p:sldId id="869" r:id="rId191"/>
    <p:sldId id="2147373750" r:id="rId192"/>
    <p:sldId id="2145706926" r:id="rId193"/>
    <p:sldId id="863" r:id="rId194"/>
    <p:sldId id="810" r:id="rId195"/>
    <p:sldId id="2145706927" r:id="rId196"/>
    <p:sldId id="2145706928" r:id="rId197"/>
    <p:sldId id="2145706929" r:id="rId198"/>
    <p:sldId id="2147373717" r:id="rId199"/>
    <p:sldId id="2147373695" r:id="rId200"/>
    <p:sldId id="2147373698" r:id="rId201"/>
    <p:sldId id="2147373701" r:id="rId202"/>
    <p:sldId id="2147373703" r:id="rId203"/>
    <p:sldId id="677" r:id="rId204"/>
    <p:sldId id="490" r:id="rId205"/>
    <p:sldId id="258" r:id="rId206"/>
    <p:sldId id="259" r:id="rId207"/>
    <p:sldId id="2145706925" r:id="rId208"/>
    <p:sldId id="1206" r:id="rId209"/>
    <p:sldId id="2145706961" r:id="rId210"/>
    <p:sldId id="2145706962" r:id="rId211"/>
  </p:sldIdLst>
  <p:sldSz cx="9144000" cy="5143500" type="screen16x9"/>
  <p:notesSz cx="6797675" cy="9926638"/>
  <p:defaultTextStyle>
    <a:defPPr>
      <a:defRPr lang="fi-FI"/>
    </a:defPPr>
    <a:lvl1pPr marL="0" algn="l" defTabSz="679871" rtl="0" eaLnBrk="1" latinLnBrk="0" hangingPunct="1">
      <a:defRPr sz="134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ukonen Sini" initials="KS" lastIdx="7" clrIdx="0">
    <p:extLst>
      <p:ext uri="{19B8F6BF-5375-455C-9EA6-DF929625EA0E}">
        <p15:presenceInfo xmlns:p15="http://schemas.microsoft.com/office/powerpoint/2012/main" userId="S-1-5-21-1871869801-2214748161-1963216912-12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CFCF"/>
    <a:srgbClr val="141F94"/>
    <a:srgbClr val="0033CC"/>
    <a:srgbClr val="0066FF"/>
    <a:srgbClr val="216657"/>
    <a:srgbClr val="333333"/>
    <a:srgbClr val="24215C"/>
    <a:srgbClr val="736B2B"/>
    <a:srgbClr val="2E0538"/>
    <a:srgbClr val="542B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A86CC4-2C63-47D4-AD53-78715FF8405E}" v="1" dt="2024-05-06T10:49:18.091"/>
    <p1510:client id="{F8E94262-E83E-4CF3-8826-F2129EC5C134}" v="94" dt="2024-05-06T09:23:44.491"/>
  </p1510:revLst>
</p1510:revInfo>
</file>

<file path=ppt/tableStyles.xml><?xml version="1.0" encoding="utf-8"?>
<a:tblStyleLst xmlns:a="http://schemas.openxmlformats.org/drawingml/2006/main" def="{5C22544A-7EE6-4342-B048-85BDC9FD1C3A}">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7" d="100"/>
          <a:sy n="127" d="100"/>
        </p:scale>
        <p:origin x="132" y="588"/>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slide" Target="slides/slide193.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2.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16" Type="http://schemas.openxmlformats.org/officeDocument/2006/relationships/viewProps" Target="viewProps.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slide" Target="slides/slide180.xml"/><Relationship Id="rId206" Type="http://schemas.openxmlformats.org/officeDocument/2006/relationships/slide" Target="slides/slide194.xml"/><Relationship Id="rId12" Type="http://schemas.openxmlformats.org/officeDocument/2006/relationships/slideMaster" Target="slideMasters/slideMaster9.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slide" Target="slides/slide170.xml"/><Relationship Id="rId217" Type="http://schemas.openxmlformats.org/officeDocument/2006/relationships/theme" Target="theme/theme1.xml"/><Relationship Id="rId6" Type="http://schemas.openxmlformats.org/officeDocument/2006/relationships/slideMaster" Target="slideMasters/slideMaster3.xml"/><Relationship Id="rId23" Type="http://schemas.openxmlformats.org/officeDocument/2006/relationships/slide" Target="slides/slide11.xml"/><Relationship Id="rId119" Type="http://schemas.openxmlformats.org/officeDocument/2006/relationships/slide" Target="slides/slide107.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172" Type="http://schemas.openxmlformats.org/officeDocument/2006/relationships/slide" Target="slides/slide160.xml"/><Relationship Id="rId193" Type="http://schemas.openxmlformats.org/officeDocument/2006/relationships/slide" Target="slides/slide181.xml"/><Relationship Id="rId207" Type="http://schemas.openxmlformats.org/officeDocument/2006/relationships/slide" Target="slides/slide195.xml"/><Relationship Id="rId13" Type="http://schemas.openxmlformats.org/officeDocument/2006/relationships/slide" Target="slides/slide1.xml"/><Relationship Id="rId109" Type="http://schemas.openxmlformats.org/officeDocument/2006/relationships/slide" Target="slides/slide97.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7" Type="http://schemas.openxmlformats.org/officeDocument/2006/relationships/slideMaster" Target="slideMasters/slideMaster4.xml"/><Relationship Id="rId162" Type="http://schemas.openxmlformats.org/officeDocument/2006/relationships/slide" Target="slides/slide150.xml"/><Relationship Id="rId183" Type="http://schemas.openxmlformats.org/officeDocument/2006/relationships/slide" Target="slides/slide171.xml"/><Relationship Id="rId218" Type="http://schemas.openxmlformats.org/officeDocument/2006/relationships/tableStyles" Target="tableStyles.xml"/><Relationship Id="rId24" Type="http://schemas.openxmlformats.org/officeDocument/2006/relationships/slide" Target="slides/slide12.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31" Type="http://schemas.openxmlformats.org/officeDocument/2006/relationships/slide" Target="slides/slide119.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208" Type="http://schemas.openxmlformats.org/officeDocument/2006/relationships/slide" Target="slides/slide196.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189" Type="http://schemas.openxmlformats.org/officeDocument/2006/relationships/slide" Target="slides/slide177.xml"/><Relationship Id="rId219" Type="http://schemas.microsoft.com/office/2015/10/relationships/revisionInfo" Target="revisionInfo.xml"/><Relationship Id="rId3" Type="http://schemas.openxmlformats.org/officeDocument/2006/relationships/customXml" Target="../customXml/item3.xml"/><Relationship Id="rId214" Type="http://schemas.openxmlformats.org/officeDocument/2006/relationships/commentAuthors" Target="commentAuthors.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79" Type="http://schemas.openxmlformats.org/officeDocument/2006/relationships/slide" Target="slides/slide167.xml"/><Relationship Id="rId195" Type="http://schemas.openxmlformats.org/officeDocument/2006/relationships/slide" Target="slides/slide183.xml"/><Relationship Id="rId209" Type="http://schemas.openxmlformats.org/officeDocument/2006/relationships/slide" Target="slides/slide197.xml"/><Relationship Id="rId190" Type="http://schemas.openxmlformats.org/officeDocument/2006/relationships/slide" Target="slides/slide178.xml"/><Relationship Id="rId204" Type="http://schemas.openxmlformats.org/officeDocument/2006/relationships/slide" Target="slides/slide192.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8.xml"/><Relationship Id="rId210" Type="http://schemas.openxmlformats.org/officeDocument/2006/relationships/slide" Target="slides/slide198.xml"/><Relationship Id="rId215" Type="http://schemas.openxmlformats.org/officeDocument/2006/relationships/presProps" Target="presProps.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customXml" Target="../customXml/item1.xml"/><Relationship Id="rId212" Type="http://schemas.openxmlformats.org/officeDocument/2006/relationships/notesMaster" Target="notesMasters/notesMaster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202" Type="http://schemas.openxmlformats.org/officeDocument/2006/relationships/slide" Target="slides/slide190.xml"/><Relationship Id="rId18" Type="http://schemas.openxmlformats.org/officeDocument/2006/relationships/slide" Target="slides/slide6.xml"/><Relationship Id="rId39" Type="http://schemas.openxmlformats.org/officeDocument/2006/relationships/slide" Target="slides/slide27.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1" Type="http://schemas.openxmlformats.org/officeDocument/2006/relationships/slide" Target="slides/slide59.xml"/><Relationship Id="rId92" Type="http://schemas.openxmlformats.org/officeDocument/2006/relationships/slide" Target="slides/slide80.xml"/><Relationship Id="rId213"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7.xml"/><Relationship Id="rId40" Type="http://schemas.openxmlformats.org/officeDocument/2006/relationships/slide" Target="slides/slide28.xml"/><Relationship Id="rId115" Type="http://schemas.openxmlformats.org/officeDocument/2006/relationships/slide" Target="slides/slide103.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99" Type="http://schemas.openxmlformats.org/officeDocument/2006/relationships/slide" Target="slides/slide187.xml"/><Relationship Id="rId203" Type="http://schemas.openxmlformats.org/officeDocument/2006/relationships/slide" Target="slides/slide191.xml"/><Relationship Id="rId1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xml"/><Relationship Id="rId1" Type="http://schemas.microsoft.com/office/2011/relationships/chartStyle" Target="style1.xml"/></Relationships>
</file>

<file path=ppt/charts/_rels/chart16.xml.rels><?xml version="1.0" encoding="UTF-8" standalone="yes"?>
<Relationships xmlns="http://schemas.openxmlformats.org/package/2006/relationships"><Relationship Id="rId3" Type="http://schemas.openxmlformats.org/officeDocument/2006/relationships/oleObject" Target="https://teknologiateollisuus.sharepoint.com/sites/Teknologiateollisuus/Jaetut%20asiakirjat/Talous%20ja%20verotus/Talous%20ja%20tilastot/Henkil&#246;st&#246;m&#228;&#228;r&#228;t/Henkil&#246;st&#246;%20ulkomailla_2023.xlsx" TargetMode="External"/><Relationship Id="rId2" Type="http://schemas.microsoft.com/office/2011/relationships/chartColorStyle" Target="colors2.xml"/><Relationship Id="rId1" Type="http://schemas.microsoft.com/office/2011/relationships/chartStyle" Target="style2.xml"/></Relationships>
</file>

<file path=ppt/charts/_rels/chart17.xml.rels><?xml version="1.0" encoding="UTF-8" standalone="yes"?>
<Relationships xmlns="http://schemas.openxmlformats.org/package/2006/relationships"><Relationship Id="rId3" Type="http://schemas.openxmlformats.org/officeDocument/2006/relationships/oleObject" Target="https://teknologiateollisuus.sharepoint.com/sites/Teknologiateollisuus/Jaetut%20asiakirjat/Talous%20ja%20verotus/Talous%20ja%20tilastot/Henkil&#246;st&#246;m&#228;&#228;r&#228;t/Henkil&#246;st&#246;%20ulkomailla_2023.xlsx" TargetMode="External"/><Relationship Id="rId2" Type="http://schemas.microsoft.com/office/2011/relationships/chartColorStyle" Target="colors3.xml"/><Relationship Id="rId1" Type="http://schemas.microsoft.com/office/2011/relationships/chartStyle" Target="style3.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6.xml"/><Relationship Id="rId1" Type="http://schemas.microsoft.com/office/2011/relationships/chartStyle" Target="style6.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7.xml"/><Relationship Id="rId1" Type="http://schemas.microsoft.com/office/2011/relationships/chartStyle" Target="style7.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8.xml"/><Relationship Id="rId1" Type="http://schemas.microsoft.com/office/2011/relationships/chartStyle" Target="style8.xml"/></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3.xlsx"/></Relationships>
</file>

<file path=ppt/charts/_rels/chart2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4.xlsx"/></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5.xlsx"/></Relationships>
</file>

<file path=ppt/charts/_rels/chart2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26.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9.xml"/><Relationship Id="rId1" Type="http://schemas.microsoft.com/office/2011/relationships/chartStyle" Target="style9.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0.xml"/><Relationship Id="rId1" Type="http://schemas.microsoft.com/office/2011/relationships/chartStyle" Target="style10.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11.xml"/><Relationship Id="rId1" Type="http://schemas.microsoft.com/office/2011/relationships/chartStyle" Target="style11.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12.xml"/><Relationship Id="rId1" Type="http://schemas.microsoft.com/office/2011/relationships/chartStyle" Target="style12.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13.xml"/><Relationship Id="rId1" Type="http://schemas.microsoft.com/office/2011/relationships/chartStyle" Target="style13.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14.xml"/><Relationship Id="rId1" Type="http://schemas.microsoft.com/office/2011/relationships/chartStyle" Target="style14.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15.xml"/><Relationship Id="rId1" Type="http://schemas.microsoft.com/office/2011/relationships/chartStyle" Target="style15.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16.xml"/><Relationship Id="rId1" Type="http://schemas.microsoft.com/office/2011/relationships/chartStyle" Target="style16.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17.xml"/><Relationship Id="rId1" Type="http://schemas.microsoft.com/office/2011/relationships/chartStyle" Target="style17.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18.xml"/><Relationship Id="rId1" Type="http://schemas.microsoft.com/office/2011/relationships/chartStyle" Target="style18.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19.xml"/><Relationship Id="rId1" Type="http://schemas.microsoft.com/office/2011/relationships/chartStyle" Target="style19.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20.xml"/><Relationship Id="rId1" Type="http://schemas.microsoft.com/office/2011/relationships/chartStyle" Target="style20.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5.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6.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7.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24.xml"/><Relationship Id="rId1" Type="http://schemas.microsoft.com/office/2011/relationships/chartStyle" Target="style24.xml"/></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25.xml"/><Relationship Id="rId1" Type="http://schemas.microsoft.com/office/2011/relationships/chartStyle" Target="style25.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26.xml"/><Relationship Id="rId1" Type="http://schemas.microsoft.com/office/2011/relationships/chartStyle" Target="style26.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27.xml"/><Relationship Id="rId1" Type="http://schemas.microsoft.com/office/2011/relationships/chartStyle" Target="style27.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28.xml"/><Relationship Id="rId1" Type="http://schemas.microsoft.com/office/2011/relationships/chartStyle" Target="style28.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29.xml"/><Relationship Id="rId1" Type="http://schemas.microsoft.com/office/2011/relationships/chartStyle" Target="style29.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30.xml"/><Relationship Id="rId1" Type="http://schemas.microsoft.com/office/2011/relationships/chartStyle" Target="style30.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31.xml"/><Relationship Id="rId1" Type="http://schemas.microsoft.com/office/2011/relationships/chartStyle" Target="style31.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2.xml"/><Relationship Id="rId1" Type="http://schemas.microsoft.com/office/2011/relationships/chartStyle" Target="style32.xml"/></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33.xml"/><Relationship Id="rId1" Type="http://schemas.microsoft.com/office/2011/relationships/chartStyle" Target="style33.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34.xml"/><Relationship Id="rId1" Type="http://schemas.microsoft.com/office/2011/relationships/chartStyle" Target="style34.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35.xml"/><Relationship Id="rId1" Type="http://schemas.microsoft.com/office/2011/relationships/chartStyle" Target="style35.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36.xml"/><Relationship Id="rId1" Type="http://schemas.microsoft.com/office/2011/relationships/chartStyle" Target="style36.xml"/></Relationships>
</file>

<file path=ppt/charts/_rels/chart6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oleObject" Target="../embeddings/oleObject91.bin"/></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38.xml"/><Relationship Id="rId1" Type="http://schemas.microsoft.com/office/2011/relationships/chartStyle" Target="style38.xml"/></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39.xml"/><Relationship Id="rId1" Type="http://schemas.microsoft.com/office/2011/relationships/chartStyle" Target="style39.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40.xml"/><Relationship Id="rId1" Type="http://schemas.microsoft.com/office/2011/relationships/chartStyle" Target="style4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41.xml"/><Relationship Id="rId1" Type="http://schemas.microsoft.com/office/2011/relationships/chartStyle" Target="style4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42.xml"/><Relationship Id="rId1" Type="http://schemas.microsoft.com/office/2011/relationships/chartStyle" Target="style4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43.xml"/><Relationship Id="rId1" Type="http://schemas.microsoft.com/office/2011/relationships/chartStyle" Target="style4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44.xml"/><Relationship Id="rId1" Type="http://schemas.microsoft.com/office/2011/relationships/chartStyle" Target="style4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45.xml"/><Relationship Id="rId1" Type="http://schemas.microsoft.com/office/2011/relationships/chartStyle" Target="style4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46.xml"/><Relationship Id="rId1" Type="http://schemas.microsoft.com/office/2011/relationships/chartStyle" Target="style4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47.xml"/><Relationship Id="rId1" Type="http://schemas.microsoft.com/office/2011/relationships/chartStyle" Target="style4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48.xml"/><Relationship Id="rId1" Type="http://schemas.microsoft.com/office/2011/relationships/chartStyle" Target="style4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49.xml"/><Relationship Id="rId1" Type="http://schemas.microsoft.com/office/2011/relationships/chartStyle" Target="style49.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79.xlsx"/><Relationship Id="rId1" Type="http://schemas.openxmlformats.org/officeDocument/2006/relationships/themeOverride" Target="../theme/themeOverride4.xml"/></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12514696725472E-2"/>
          <c:y val="5.2962930800055937E-2"/>
          <c:w val="0.90632698996125116"/>
          <c:h val="0.85375494071146241"/>
        </c:manualLayout>
      </c:layout>
      <c:barChart>
        <c:barDir val="col"/>
        <c:grouping val="clustered"/>
        <c:varyColors val="0"/>
        <c:ser>
          <c:idx val="0"/>
          <c:order val="0"/>
          <c:tx>
            <c:strRef>
              <c:f>Sheet1!$B$1</c:f>
              <c:strCache>
                <c:ptCount val="1"/>
                <c:pt idx="0">
                  <c:v>Kasvun osuus 2007</c:v>
                </c:pt>
              </c:strCache>
            </c:strRef>
          </c:tx>
          <c:spPr>
            <a:solidFill>
              <a:srgbClr val="00FFFF"/>
            </a:solidFill>
            <a:ln w="11797">
              <a:solidFill>
                <a:srgbClr val="000000"/>
              </a:solidFill>
              <a:prstDash val="solid"/>
            </a:ln>
          </c:spPr>
          <c:invertIfNegative val="0"/>
          <c:cat>
            <c:numRef>
              <c:f>Sheet1!$A$2:$A$22</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Sheet1!$B$2:$B$22</c:f>
              <c:numCache>
                <c:formatCode>General</c:formatCode>
                <c:ptCount val="21"/>
              </c:numCache>
            </c:numRef>
          </c:val>
          <c:extLst>
            <c:ext xmlns:c16="http://schemas.microsoft.com/office/drawing/2014/chart" uri="{C3380CC4-5D6E-409C-BE32-E72D297353CC}">
              <c16:uniqueId val="{00000000-E64D-407C-B54D-9B12CCFA0FA1}"/>
            </c:ext>
          </c:extLst>
        </c:ser>
        <c:dLbls>
          <c:showLegendKey val="0"/>
          <c:showVal val="0"/>
          <c:showCatName val="0"/>
          <c:showSerName val="0"/>
          <c:showPercent val="0"/>
          <c:showBubbleSize val="0"/>
        </c:dLbls>
        <c:gapWidth val="75"/>
        <c:axId val="403762288"/>
        <c:axId val="405222624"/>
      </c:barChart>
      <c:catAx>
        <c:axId val="403762288"/>
        <c:scaling>
          <c:orientation val="minMax"/>
        </c:scaling>
        <c:delete val="0"/>
        <c:axPos val="b"/>
        <c:majorGridlines>
          <c:spPr>
            <a:ln>
              <a:solidFill>
                <a:schemeClr val="bg1"/>
              </a:solidFill>
            </a:ln>
          </c:spPr>
        </c:majorGridlines>
        <c:minorGridlines>
          <c:spPr>
            <a:ln>
              <a:solidFill>
                <a:schemeClr val="bg1"/>
              </a:solidFill>
            </a:ln>
          </c:spPr>
        </c:minorGridlines>
        <c:numFmt formatCode="General" sourceLinked="1"/>
        <c:majorTickMark val="out"/>
        <c:minorTickMark val="out"/>
        <c:tickLblPos val="nextTo"/>
        <c:spPr>
          <a:ln w="23595">
            <a:solidFill>
              <a:srgbClr val="000000">
                <a:alpha val="93000"/>
              </a:srgbClr>
            </a:solidFill>
            <a:prstDash val="solid"/>
          </a:ln>
        </c:spPr>
        <c:txPr>
          <a:bodyPr rot="0" vert="horz" anchor="ctr" anchorCtr="0"/>
          <a:lstStyle/>
          <a:p>
            <a:pPr>
              <a:defRPr/>
            </a:pPr>
            <a:endParaRPr lang="fi-FI"/>
          </a:p>
        </c:txPr>
        <c:crossAx val="405222624"/>
        <c:crossesAt val="-11"/>
        <c:auto val="1"/>
        <c:lblAlgn val="ctr"/>
        <c:lblOffset val="100"/>
        <c:tickLblSkip val="2"/>
        <c:tickMarkSkip val="1"/>
        <c:noMultiLvlLbl val="0"/>
      </c:catAx>
      <c:valAx>
        <c:axId val="405222624"/>
        <c:scaling>
          <c:orientation val="minMax"/>
          <c:max val="10"/>
          <c:min val="-10"/>
        </c:scaling>
        <c:delete val="0"/>
        <c:axPos val="l"/>
        <c:majorGridlines>
          <c:spPr>
            <a:ln w="11797">
              <a:solidFill>
                <a:srgbClr val="555555"/>
              </a:solidFill>
              <a:prstDash val="sysDash"/>
            </a:ln>
          </c:spPr>
        </c:majorGridlines>
        <c:numFmt formatCode="General" sourceLinked="1"/>
        <c:majorTickMark val="out"/>
        <c:minorTickMark val="none"/>
        <c:tickLblPos val="nextTo"/>
        <c:spPr>
          <a:ln w="2949">
            <a:solidFill>
              <a:srgbClr val="000000"/>
            </a:solidFill>
            <a:prstDash val="solid"/>
          </a:ln>
        </c:spPr>
        <c:txPr>
          <a:bodyPr rot="0" vert="horz"/>
          <a:lstStyle/>
          <a:p>
            <a:pPr>
              <a:defRPr/>
            </a:pPr>
            <a:endParaRPr lang="fi-FI"/>
          </a:p>
        </c:txPr>
        <c:crossAx val="403762288"/>
        <c:crossesAt val="0"/>
        <c:crossBetween val="midCat"/>
        <c:majorUnit val="1"/>
        <c:minorUnit val="0.5"/>
      </c:valAx>
      <c:spPr>
        <a:noFill/>
        <a:ln w="2949">
          <a:solidFill>
            <a:srgbClr val="000000"/>
          </a:solidFill>
          <a:prstDash val="solid"/>
        </a:ln>
      </c:spPr>
    </c:plotArea>
    <c:plotVisOnly val="1"/>
    <c:dispBlanksAs val="gap"/>
    <c:showDLblsOverMax val="0"/>
  </c:chart>
  <c:spPr>
    <a:noFill/>
    <a:ln>
      <a:noFill/>
    </a:ln>
  </c:spPr>
  <c:txPr>
    <a:bodyPr/>
    <a:lstStyle/>
    <a:p>
      <a:pPr>
        <a:defRPr sz="1050" b="0" i="0" u="none" strike="noStrike" baseline="0">
          <a:solidFill>
            <a:schemeClr val="tx2"/>
          </a:solidFill>
          <a:latin typeface="Verdana" panose="020B0604030504040204" pitchFamily="34" charset="0"/>
          <a:ea typeface="Times New Roman"/>
          <a:cs typeface="Times New Roman"/>
        </a:defRPr>
      </a:pPr>
      <a:endParaRPr lang="fi-FI"/>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8734293607653982"/>
          <c:h val="0.83258046821215703"/>
        </c:manualLayout>
      </c:layout>
      <c:lineChart>
        <c:grouping val="standard"/>
        <c:varyColors val="0"/>
        <c:ser>
          <c:idx val="0"/>
          <c:order val="0"/>
          <c:tx>
            <c:strRef>
              <c:f>Sheet1!$B$1</c:f>
              <c:strCache>
                <c:ptCount val="1"/>
                <c:pt idx="0">
                  <c:v>Yhteensä</c:v>
                </c:pt>
              </c:strCache>
            </c:strRef>
          </c:tx>
          <c:spPr>
            <a:ln w="38100">
              <a:solidFill>
                <a:schemeClr val="tx2"/>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1">
                  <c:v>78.006438443934201</c:v>
                </c:pt>
                <c:pt idx="2">
                  <c:v>80.192540388282112</c:v>
                </c:pt>
                <c:pt idx="3">
                  <c:v>82.378642332630008</c:v>
                </c:pt>
                <c:pt idx="4">
                  <c:v>113.24635145800175</c:v>
                </c:pt>
                <c:pt idx="5">
                  <c:v>133.30857170596389</c:v>
                </c:pt>
                <c:pt idx="6">
                  <c:v>112.81473513291151</c:v>
                </c:pt>
                <c:pt idx="7">
                  <c:v>116.99431074969013</c:v>
                </c:pt>
                <c:pt idx="8">
                  <c:v>147.62567307632509</c:v>
                </c:pt>
                <c:pt idx="9">
                  <c:v>151.34932040940635</c:v>
                </c:pt>
                <c:pt idx="10">
                  <c:v>177.11122041589641</c:v>
                </c:pt>
                <c:pt idx="11">
                  <c:v>110.83169349047688</c:v>
                </c:pt>
                <c:pt idx="12">
                  <c:v>124.25032162872689</c:v>
                </c:pt>
                <c:pt idx="13">
                  <c:v>141.11107403474739</c:v>
                </c:pt>
                <c:pt idx="14">
                  <c:v>126.14350810111463</c:v>
                </c:pt>
                <c:pt idx="15">
                  <c:v>116.96866346521603</c:v>
                </c:pt>
                <c:pt idx="16">
                  <c:v>148.06947757775714</c:v>
                </c:pt>
                <c:pt idx="17">
                  <c:v>151.07862722523618</c:v>
                </c:pt>
                <c:pt idx="18">
                  <c:v>147.12696376911583</c:v>
                </c:pt>
                <c:pt idx="19">
                  <c:v>111.50057258159177</c:v>
                </c:pt>
                <c:pt idx="20">
                  <c:v>179.16437307503125</c:v>
                </c:pt>
                <c:pt idx="21">
                  <c:v>152.95041726953843</c:v>
                </c:pt>
                <c:pt idx="22">
                  <c:v>173.32763051526831</c:v>
                </c:pt>
                <c:pt idx="23">
                  <c:v>123.07639078608887</c:v>
                </c:pt>
                <c:pt idx="24">
                  <c:v>154.29983658572868</c:v>
                </c:pt>
                <c:pt idx="25">
                  <c:v>170.95705880320816</c:v>
                </c:pt>
                <c:pt idx="26">
                  <c:v>164.64205188748321</c:v>
                </c:pt>
                <c:pt idx="27">
                  <c:v>188.53968320418429</c:v>
                </c:pt>
                <c:pt idx="28">
                  <c:v>173.4003401429444</c:v>
                </c:pt>
                <c:pt idx="29">
                  <c:v>186.99386621119186</c:v>
                </c:pt>
                <c:pt idx="30">
                  <c:v>175.02902759109591</c:v>
                </c:pt>
                <c:pt idx="31">
                  <c:v>146.13186373874245</c:v>
                </c:pt>
                <c:pt idx="32">
                  <c:v>204.50240654900574</c:v>
                </c:pt>
                <c:pt idx="33">
                  <c:v>287.82724910373685</c:v>
                </c:pt>
                <c:pt idx="34">
                  <c:v>249.24359751556537</c:v>
                </c:pt>
                <c:pt idx="35">
                  <c:v>215.40041358879495</c:v>
                </c:pt>
                <c:pt idx="36">
                  <c:v>279.58373942178679</c:v>
                </c:pt>
                <c:pt idx="37">
                  <c:v>276.49860010232021</c:v>
                </c:pt>
                <c:pt idx="38">
                  <c:v>251.14388538242179</c:v>
                </c:pt>
                <c:pt idx="39">
                  <c:v>234.87065236700411</c:v>
                </c:pt>
                <c:pt idx="40">
                  <c:v>301.63223526315898</c:v>
                </c:pt>
                <c:pt idx="41">
                  <c:v>335.24283459431376</c:v>
                </c:pt>
                <c:pt idx="42">
                  <c:v>288.56534577551054</c:v>
                </c:pt>
                <c:pt idx="43">
                  <c:v>230.02504868668873</c:v>
                </c:pt>
                <c:pt idx="44">
                  <c:v>293.51577663296155</c:v>
                </c:pt>
                <c:pt idx="45">
                  <c:v>330.47753468443329</c:v>
                </c:pt>
                <c:pt idx="46">
                  <c:v>323.5190030670434</c:v>
                </c:pt>
                <c:pt idx="47">
                  <c:v>306.49538435836769</c:v>
                </c:pt>
                <c:pt idx="48">
                  <c:v>346.5712057661683</c:v>
                </c:pt>
                <c:pt idx="49">
                  <c:v>425.46232387711166</c:v>
                </c:pt>
                <c:pt idx="50">
                  <c:v>374.18481120722856</c:v>
                </c:pt>
                <c:pt idx="51">
                  <c:v>317.43130447896192</c:v>
                </c:pt>
                <c:pt idx="52">
                  <c:v>341.49422485657522</c:v>
                </c:pt>
                <c:pt idx="53">
                  <c:v>336.99578827771813</c:v>
                </c:pt>
                <c:pt idx="54">
                  <c:v>310.36391003087181</c:v>
                </c:pt>
                <c:pt idx="55">
                  <c:v>250.42736155287753</c:v>
                </c:pt>
                <c:pt idx="56">
                  <c:v>339.27000000000004</c:v>
                </c:pt>
              </c:numCache>
            </c:numRef>
          </c:val>
          <c:smooth val="0"/>
          <c:extLst>
            <c:ext xmlns:c16="http://schemas.microsoft.com/office/drawing/2014/chart" uri="{C3380CC4-5D6E-409C-BE32-E72D297353CC}">
              <c16:uniqueId val="{00000000-3439-479B-85F0-B6B7B0DB066C}"/>
            </c:ext>
          </c:extLst>
        </c:ser>
        <c:ser>
          <c:idx val="1"/>
          <c:order val="1"/>
          <c:tx>
            <c:strRef>
              <c:f>Sheet1!$C$1</c:f>
              <c:strCache>
                <c:ptCount val="1"/>
                <c:pt idx="0">
                  <c:v>Vientiin</c:v>
                </c:pt>
              </c:strCache>
            </c:strRef>
          </c:tx>
          <c:spPr>
            <a:ln w="38100">
              <a:solidFill>
                <a:schemeClr val="accent1">
                  <a:lumMod val="60000"/>
                  <a:lumOff val="40000"/>
                </a:schemeClr>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Sheet1!$C$2:$C$58</c:f>
              <c:numCache>
                <c:formatCode>0.00</c:formatCode>
                <c:ptCount val="57"/>
                <c:pt idx="1">
                  <c:v>20.057543290836627</c:v>
                </c:pt>
                <c:pt idx="2">
                  <c:v>20.952219814469913</c:v>
                </c:pt>
                <c:pt idx="3">
                  <c:v>21.846896338103203</c:v>
                </c:pt>
                <c:pt idx="4">
                  <c:v>14.276946756950442</c:v>
                </c:pt>
                <c:pt idx="5">
                  <c:v>26.055427831434557</c:v>
                </c:pt>
                <c:pt idx="6">
                  <c:v>22.475412047395448</c:v>
                </c:pt>
                <c:pt idx="7">
                  <c:v>15.696827773900981</c:v>
                </c:pt>
                <c:pt idx="8">
                  <c:v>21.206414322540226</c:v>
                </c:pt>
                <c:pt idx="9">
                  <c:v>26.535586241794586</c:v>
                </c:pt>
                <c:pt idx="10">
                  <c:v>50.462724356020765</c:v>
                </c:pt>
                <c:pt idx="11">
                  <c:v>21.037909784025054</c:v>
                </c:pt>
                <c:pt idx="12">
                  <c:v>18.877316449205679</c:v>
                </c:pt>
                <c:pt idx="13">
                  <c:v>25.295604041935611</c:v>
                </c:pt>
                <c:pt idx="14">
                  <c:v>24.503851635423025</c:v>
                </c:pt>
                <c:pt idx="15">
                  <c:v>18.988034632289306</c:v>
                </c:pt>
                <c:pt idx="16">
                  <c:v>24.623683311152774</c:v>
                </c:pt>
                <c:pt idx="17">
                  <c:v>23.867736233500384</c:v>
                </c:pt>
                <c:pt idx="18">
                  <c:v>30.856209402669297</c:v>
                </c:pt>
                <c:pt idx="19">
                  <c:v>20.658232195087095</c:v>
                </c:pt>
                <c:pt idx="20">
                  <c:v>28.820299735366</c:v>
                </c:pt>
                <c:pt idx="21">
                  <c:v>20.767907989304739</c:v>
                </c:pt>
                <c:pt idx="22">
                  <c:v>28.574564602484394</c:v>
                </c:pt>
                <c:pt idx="23">
                  <c:v>15.061653001969525</c:v>
                </c:pt>
                <c:pt idx="24">
                  <c:v>23.018724282910028</c:v>
                </c:pt>
                <c:pt idx="25">
                  <c:v>27.571827946069632</c:v>
                </c:pt>
                <c:pt idx="26">
                  <c:v>20.711957153087511</c:v>
                </c:pt>
                <c:pt idx="27">
                  <c:v>66.70285801151833</c:v>
                </c:pt>
                <c:pt idx="28">
                  <c:v>25.173658613547023</c:v>
                </c:pt>
                <c:pt idx="29">
                  <c:v>27.620538230783794</c:v>
                </c:pt>
                <c:pt idx="30">
                  <c:v>14.556023647623061</c:v>
                </c:pt>
                <c:pt idx="31">
                  <c:v>13.404642177096077</c:v>
                </c:pt>
                <c:pt idx="32">
                  <c:v>15.538661211689773</c:v>
                </c:pt>
                <c:pt idx="33">
                  <c:v>28.833539744411542</c:v>
                </c:pt>
                <c:pt idx="34">
                  <c:v>15.942064124685141</c:v>
                </c:pt>
                <c:pt idx="35">
                  <c:v>27.662669669153658</c:v>
                </c:pt>
                <c:pt idx="36">
                  <c:v>29.460743197648643</c:v>
                </c:pt>
                <c:pt idx="37">
                  <c:v>28.37658784797517</c:v>
                </c:pt>
                <c:pt idx="38">
                  <c:v>24.037807566019765</c:v>
                </c:pt>
                <c:pt idx="39">
                  <c:v>35.494226651984782</c:v>
                </c:pt>
                <c:pt idx="40">
                  <c:v>41.645376130773748</c:v>
                </c:pt>
                <c:pt idx="41">
                  <c:v>59.44877442667952</c:v>
                </c:pt>
                <c:pt idx="42">
                  <c:v>22.424077713743515</c:v>
                </c:pt>
                <c:pt idx="43">
                  <c:v>18.549197084808632</c:v>
                </c:pt>
                <c:pt idx="44">
                  <c:v>16.968805493182934</c:v>
                </c:pt>
                <c:pt idx="45">
                  <c:v>47.404055025755845</c:v>
                </c:pt>
                <c:pt idx="46">
                  <c:v>20.658687180224401</c:v>
                </c:pt>
                <c:pt idx="47">
                  <c:v>15.719195075432747</c:v>
                </c:pt>
                <c:pt idx="48">
                  <c:v>13.603391418279498</c:v>
                </c:pt>
                <c:pt idx="49">
                  <c:v>32.46041260229854</c:v>
                </c:pt>
                <c:pt idx="50">
                  <c:v>16.749572902786046</c:v>
                </c:pt>
                <c:pt idx="51">
                  <c:v>20.509852019461512</c:v>
                </c:pt>
                <c:pt idx="52">
                  <c:v>19.215680357033492</c:v>
                </c:pt>
                <c:pt idx="53">
                  <c:v>14.008230980277412</c:v>
                </c:pt>
                <c:pt idx="54">
                  <c:v>12.084900866685324</c:v>
                </c:pt>
                <c:pt idx="55">
                  <c:v>10.461898680289485</c:v>
                </c:pt>
                <c:pt idx="56">
                  <c:v>19.66</c:v>
                </c:pt>
              </c:numCache>
            </c:numRef>
          </c:val>
          <c:smooth val="0"/>
          <c:extLst>
            <c:ext xmlns:c16="http://schemas.microsoft.com/office/drawing/2014/chart" uri="{C3380CC4-5D6E-409C-BE32-E72D297353CC}">
              <c16:uniqueId val="{00000001-3439-479B-85F0-B6B7B0DB066C}"/>
            </c:ext>
          </c:extLst>
        </c:ser>
        <c:ser>
          <c:idx val="2"/>
          <c:order val="2"/>
          <c:tx>
            <c:strRef>
              <c:f>Sheet1!$D$1</c:f>
              <c:strCache>
                <c:ptCount val="1"/>
                <c:pt idx="0">
                  <c:v>Kotimaahan</c:v>
                </c:pt>
              </c:strCache>
            </c:strRef>
          </c:tx>
          <c:spPr>
            <a:ln w="38100">
              <a:solidFill>
                <a:schemeClr val="accent2"/>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Sheet1!$D$2:$D$58</c:f>
              <c:numCache>
                <c:formatCode>0.00</c:formatCode>
                <c:ptCount val="57"/>
                <c:pt idx="1">
                  <c:v>57.948895153097567</c:v>
                </c:pt>
                <c:pt idx="2">
                  <c:v>59.240320573812191</c:v>
                </c:pt>
                <c:pt idx="3">
                  <c:v>60.531745994526801</c:v>
                </c:pt>
                <c:pt idx="4">
                  <c:v>98.969404701051317</c:v>
                </c:pt>
                <c:pt idx="5">
                  <c:v>107.25314387452933</c:v>
                </c:pt>
                <c:pt idx="6">
                  <c:v>90.339323085516057</c:v>
                </c:pt>
                <c:pt idx="7">
                  <c:v>101.29748297578915</c:v>
                </c:pt>
                <c:pt idx="8">
                  <c:v>126.41925875378486</c:v>
                </c:pt>
                <c:pt idx="9">
                  <c:v>124.81373416761177</c:v>
                </c:pt>
                <c:pt idx="10">
                  <c:v>126.64849605987565</c:v>
                </c:pt>
                <c:pt idx="11">
                  <c:v>89.793783706451819</c:v>
                </c:pt>
                <c:pt idx="12">
                  <c:v>105.37300517952121</c:v>
                </c:pt>
                <c:pt idx="13">
                  <c:v>115.81546999281177</c:v>
                </c:pt>
                <c:pt idx="14">
                  <c:v>101.63965646569162</c:v>
                </c:pt>
                <c:pt idx="15">
                  <c:v>97.980628832926712</c:v>
                </c:pt>
                <c:pt idx="16">
                  <c:v>123.44579426660437</c:v>
                </c:pt>
                <c:pt idx="17">
                  <c:v>127.21089099173579</c:v>
                </c:pt>
                <c:pt idx="18">
                  <c:v>116.27075436644652</c:v>
                </c:pt>
                <c:pt idx="19">
                  <c:v>90.842340386504674</c:v>
                </c:pt>
                <c:pt idx="20">
                  <c:v>150.34407333966524</c:v>
                </c:pt>
                <c:pt idx="21">
                  <c:v>132.18250928023369</c:v>
                </c:pt>
                <c:pt idx="22">
                  <c:v>144.75306591278391</c:v>
                </c:pt>
                <c:pt idx="23">
                  <c:v>108.01473778411935</c:v>
                </c:pt>
                <c:pt idx="24">
                  <c:v>131.28111230281866</c:v>
                </c:pt>
                <c:pt idx="25">
                  <c:v>143.38523085713854</c:v>
                </c:pt>
                <c:pt idx="26">
                  <c:v>143.93009473439568</c:v>
                </c:pt>
                <c:pt idx="27">
                  <c:v>121.83682519266596</c:v>
                </c:pt>
                <c:pt idx="28">
                  <c:v>148.22668152939738</c:v>
                </c:pt>
                <c:pt idx="29">
                  <c:v>159.37332798040805</c:v>
                </c:pt>
                <c:pt idx="30">
                  <c:v>160.47300394347286</c:v>
                </c:pt>
                <c:pt idx="31">
                  <c:v>132.72722156164639</c:v>
                </c:pt>
                <c:pt idx="32">
                  <c:v>188.96374533731597</c:v>
                </c:pt>
                <c:pt idx="33">
                  <c:v>258.99370935932529</c:v>
                </c:pt>
                <c:pt idx="34">
                  <c:v>233.30153339088022</c:v>
                </c:pt>
                <c:pt idx="35">
                  <c:v>187.7377439196413</c:v>
                </c:pt>
                <c:pt idx="36">
                  <c:v>250.12299622413815</c:v>
                </c:pt>
                <c:pt idx="37">
                  <c:v>248.12201225434504</c:v>
                </c:pt>
                <c:pt idx="38">
                  <c:v>227.10607781640201</c:v>
                </c:pt>
                <c:pt idx="39">
                  <c:v>199.37642571501934</c:v>
                </c:pt>
                <c:pt idx="40">
                  <c:v>259.98685913238523</c:v>
                </c:pt>
                <c:pt idx="41">
                  <c:v>275.79406016763426</c:v>
                </c:pt>
                <c:pt idx="42">
                  <c:v>266.14126806176705</c:v>
                </c:pt>
                <c:pt idx="43">
                  <c:v>211.47585160188009</c:v>
                </c:pt>
                <c:pt idx="44">
                  <c:v>276.54697113977863</c:v>
                </c:pt>
                <c:pt idx="45">
                  <c:v>283.07347965867746</c:v>
                </c:pt>
                <c:pt idx="46">
                  <c:v>302.86031588681902</c:v>
                </c:pt>
                <c:pt idx="47">
                  <c:v>290.77618928293492</c:v>
                </c:pt>
                <c:pt idx="48">
                  <c:v>332.9678143478888</c:v>
                </c:pt>
                <c:pt idx="49">
                  <c:v>393.0019112748131</c:v>
                </c:pt>
                <c:pt idx="50">
                  <c:v>357.43523830444252</c:v>
                </c:pt>
                <c:pt idx="51">
                  <c:v>296.92145245950041</c:v>
                </c:pt>
                <c:pt idx="52">
                  <c:v>322.27854449954174</c:v>
                </c:pt>
                <c:pt idx="53">
                  <c:v>322.98755729744073</c:v>
                </c:pt>
                <c:pt idx="54">
                  <c:v>298.2790091641865</c:v>
                </c:pt>
                <c:pt idx="55">
                  <c:v>239.96546287258803</c:v>
                </c:pt>
                <c:pt idx="56">
                  <c:v>319.61</c:v>
                </c:pt>
              </c:numCache>
            </c:numRef>
          </c:val>
          <c:smooth val="0"/>
          <c:extLst>
            <c:ext xmlns:c16="http://schemas.microsoft.com/office/drawing/2014/chart" uri="{C3380CC4-5D6E-409C-BE32-E72D297353CC}">
              <c16:uniqueId val="{00000002-3439-479B-85F0-B6B7B0DB066C}"/>
            </c:ext>
          </c:extLst>
        </c:ser>
        <c:dLbls>
          <c:showLegendKey val="0"/>
          <c:showVal val="0"/>
          <c:showCatName val="0"/>
          <c:showSerName val="0"/>
          <c:showPercent val="0"/>
          <c:showBubbleSize val="0"/>
        </c:dLbls>
        <c:smooth val="0"/>
        <c:axId val="369111064"/>
        <c:axId val="369111456"/>
      </c:lineChart>
      <c:catAx>
        <c:axId val="369111064"/>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369111456"/>
        <c:crosses val="autoZero"/>
        <c:auto val="1"/>
        <c:lblAlgn val="ctr"/>
        <c:lblOffset val="100"/>
        <c:tickLblSkip val="3"/>
        <c:tickMarkSkip val="4"/>
        <c:noMultiLvlLbl val="0"/>
      </c:catAx>
      <c:valAx>
        <c:axId val="369111456"/>
        <c:scaling>
          <c:orientation val="minMax"/>
          <c:max val="45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69111064"/>
        <c:crosses val="autoZero"/>
        <c:crossBetween val="midCat"/>
        <c:majorUnit val="50"/>
      </c:valAx>
      <c:spPr>
        <a:noFill/>
        <a:ln w="11372">
          <a:solidFill>
            <a:schemeClr val="tx1"/>
          </a:solidFill>
          <a:prstDash val="solid"/>
        </a:ln>
      </c:spPr>
    </c:plotArea>
    <c:legend>
      <c:legendPos val="r"/>
      <c:layout>
        <c:manualLayout>
          <c:xMode val="edge"/>
          <c:yMode val="edge"/>
          <c:x val="0.86988108704736133"/>
          <c:y val="0.19757124334097242"/>
          <c:w val="0.13011891295263864"/>
          <c:h val="0.61234378114075594"/>
        </c:manualLayout>
      </c:layout>
      <c:overlay val="0"/>
      <c:spPr>
        <a:solidFill>
          <a:schemeClr val="bg1"/>
        </a:solidFill>
        <a:ln w="2843">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34626304515568E-2"/>
          <c:y val="3.3872934059659576E-2"/>
          <c:w val="0.77234394913663618"/>
          <c:h val="0.88516485812511014"/>
        </c:manualLayout>
      </c:layout>
      <c:areaChart>
        <c:grouping val="stacked"/>
        <c:varyColors val="0"/>
        <c:ser>
          <c:idx val="1"/>
          <c:order val="0"/>
          <c:tx>
            <c:strRef>
              <c:f>Sheet1!$B$1</c:f>
              <c:strCache>
                <c:ptCount val="1"/>
                <c:pt idx="0">
                  <c:v>Kotimaahan </c:v>
                </c:pt>
              </c:strCache>
            </c:strRef>
          </c:tx>
          <c:spPr>
            <a:solidFill>
              <a:srgbClr val="FF00B8">
                <a:alpha val="80000"/>
              </a:srgbClr>
            </a:solidFill>
            <a:ln w="11167">
              <a:noFill/>
              <a:prstDash val="sysDash"/>
            </a:ln>
          </c:spPr>
          <c:cat>
            <c:strRef>
              <c:f>Sheet1!$A$2:$A$58</c:f>
              <c:strCache>
                <c:ptCount val="54"/>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0">
                  <c:v>169.63751762481888</c:v>
                </c:pt>
                <c:pt idx="1">
                  <c:v>168.82951068479528</c:v>
                </c:pt>
                <c:pt idx="2">
                  <c:v>168.57250178130855</c:v>
                </c:pt>
                <c:pt idx="3">
                  <c:v>168.31549287782184</c:v>
                </c:pt>
                <c:pt idx="4">
                  <c:v>186.98168103797229</c:v>
                </c:pt>
                <c:pt idx="5">
                  <c:v>205.67984914176955</c:v>
                </c:pt>
                <c:pt idx="6">
                  <c:v>214.8326024285783</c:v>
                </c:pt>
                <c:pt idx="7">
                  <c:v>223.68370564863571</c:v>
                </c:pt>
                <c:pt idx="8">
                  <c:v>212.25346828999042</c:v>
                </c:pt>
                <c:pt idx="9">
                  <c:v>227.66307008784372</c:v>
                </c:pt>
                <c:pt idx="10">
                  <c:v>266.36579200277714</c:v>
                </c:pt>
                <c:pt idx="11">
                  <c:v>222.68180211432167</c:v>
                </c:pt>
                <c:pt idx="12">
                  <c:v>221.5238567433272</c:v>
                </c:pt>
                <c:pt idx="13">
                  <c:v>256.59108326579593</c:v>
                </c:pt>
                <c:pt idx="14">
                  <c:v>278.91450750992016</c:v>
                </c:pt>
                <c:pt idx="15">
                  <c:v>270.93755259513642</c:v>
                </c:pt>
                <c:pt idx="16">
                  <c:v>275.78733478658938</c:v>
                </c:pt>
                <c:pt idx="17">
                  <c:v>300.49787998346778</c:v>
                </c:pt>
                <c:pt idx="18">
                  <c:v>319.8499434544031</c:v>
                </c:pt>
                <c:pt idx="19">
                  <c:v>307.91954056355388</c:v>
                </c:pt>
                <c:pt idx="20">
                  <c:v>332.95339921137077</c:v>
                </c:pt>
                <c:pt idx="21">
                  <c:v>345.00631226282241</c:v>
                </c:pt>
                <c:pt idx="22">
                  <c:v>378.47192455231618</c:v>
                </c:pt>
                <c:pt idx="23">
                  <c:v>387.9715698585793</c:v>
                </c:pt>
                <c:pt idx="24">
                  <c:v>404.65434736249819</c:v>
                </c:pt>
                <c:pt idx="25">
                  <c:v>428.89314276951183</c:v>
                </c:pt>
                <c:pt idx="26">
                  <c:v>421.98796317092268</c:v>
                </c:pt>
                <c:pt idx="27">
                  <c:v>417.9368787244818</c:v>
                </c:pt>
                <c:pt idx="28">
                  <c:v>421.53113588151234</c:v>
                </c:pt>
                <c:pt idx="29">
                  <c:v>431.77434248343309</c:v>
                </c:pt>
                <c:pt idx="30">
                  <c:v>438.25095762068452</c:v>
                </c:pt>
                <c:pt idx="31">
                  <c:v>443.94822006975335</c:v>
                </c:pt>
                <c:pt idx="32">
                  <c:v>500.06327508657017</c:v>
                </c:pt>
                <c:pt idx="33">
                  <c:v>604.77652488969795</c:v>
                </c:pt>
                <c:pt idx="34">
                  <c:v>584.51651130589312</c:v>
                </c:pt>
                <c:pt idx="35">
                  <c:v>670.38198681672884</c:v>
                </c:pt>
                <c:pt idx="36">
                  <c:v>648.99680143727528</c:v>
                </c:pt>
                <c:pt idx="37">
                  <c:v>675.99506837706599</c:v>
                </c:pt>
                <c:pt idx="38">
                  <c:v>632.52858548042059</c:v>
                </c:pt>
                <c:pt idx="39">
                  <c:v>621.96535810289754</c:v>
                </c:pt>
                <c:pt idx="40">
                  <c:v>649.1452442519942</c:v>
                </c:pt>
                <c:pt idx="41">
                  <c:v>675.37071211977479</c:v>
                </c:pt>
                <c:pt idx="42">
                  <c:v>705.22209759546888</c:v>
                </c:pt>
                <c:pt idx="43">
                  <c:v>697.32361010239958</c:v>
                </c:pt>
                <c:pt idx="44">
                  <c:v>685.88750289672021</c:v>
                </c:pt>
                <c:pt idx="45">
                  <c:v>718.39857053402477</c:v>
                </c:pt>
                <c:pt idx="46">
                  <c:v>782.26420345449958</c:v>
                </c:pt>
                <c:pt idx="47">
                  <c:v>822.08145141033356</c:v>
                </c:pt>
                <c:pt idx="48">
                  <c:v>877.81857381595421</c:v>
                </c:pt>
                <c:pt idx="49">
                  <c:v>902.04636645327457</c:v>
                </c:pt>
                <c:pt idx="50">
                  <c:v>908.81171420167414</c:v>
                </c:pt>
                <c:pt idx="51">
                  <c:v>930.25967065683369</c:v>
                </c:pt>
                <c:pt idx="52">
                  <c:v>918.07326897122914</c:v>
                </c:pt>
                <c:pt idx="53">
                  <c:v>906.87277508978013</c:v>
                </c:pt>
                <c:pt idx="54">
                  <c:v>897.35061095133744</c:v>
                </c:pt>
                <c:pt idx="55">
                  <c:v>877.96783775478855</c:v>
                </c:pt>
                <c:pt idx="56">
                  <c:v>857.16</c:v>
                </c:pt>
              </c:numCache>
            </c:numRef>
          </c:val>
          <c:extLst>
            <c:ext xmlns:c16="http://schemas.microsoft.com/office/drawing/2014/chart" uri="{C3380CC4-5D6E-409C-BE32-E72D297353CC}">
              <c16:uniqueId val="{00000000-A4D9-48DF-B9E2-392C6345A84D}"/>
            </c:ext>
          </c:extLst>
        </c:ser>
        <c:ser>
          <c:idx val="2"/>
          <c:order val="1"/>
          <c:tx>
            <c:strRef>
              <c:f>Sheet1!$C$1</c:f>
              <c:strCache>
                <c:ptCount val="1"/>
                <c:pt idx="0">
                  <c:v>Vientiin </c:v>
                </c:pt>
              </c:strCache>
            </c:strRef>
          </c:tx>
          <c:spPr>
            <a:solidFill>
              <a:srgbClr val="00B0F0">
                <a:alpha val="80000"/>
              </a:srgbClr>
            </a:solidFill>
            <a:ln w="11167">
              <a:solidFill>
                <a:schemeClr val="accent1">
                  <a:lumMod val="60000"/>
                  <a:lumOff val="40000"/>
                </a:schemeClr>
              </a:solidFill>
              <a:prstDash val="solid"/>
            </a:ln>
          </c:spPr>
          <c:cat>
            <c:strRef>
              <c:f>Sheet1!$A$2:$A$58</c:f>
              <c:strCache>
                <c:ptCount val="54"/>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Sheet1!$C$2:$C$58</c:f>
              <c:numCache>
                <c:formatCode>0.00</c:formatCode>
                <c:ptCount val="57"/>
                <c:pt idx="0">
                  <c:v>64.705115536856511</c:v>
                </c:pt>
                <c:pt idx="1">
                  <c:v>59.081822153533594</c:v>
                </c:pt>
                <c:pt idx="2">
                  <c:v>64.29598719556256</c:v>
                </c:pt>
                <c:pt idx="3">
                  <c:v>69.510152237591541</c:v>
                </c:pt>
                <c:pt idx="4">
                  <c:v>60.946501481920265</c:v>
                </c:pt>
                <c:pt idx="5">
                  <c:v>64.06696235779458</c:v>
                </c:pt>
                <c:pt idx="6">
                  <c:v>62.785623110638689</c:v>
                </c:pt>
                <c:pt idx="7">
                  <c:v>56.789596103572698</c:v>
                </c:pt>
                <c:pt idx="8">
                  <c:v>51.968159394379377</c:v>
                </c:pt>
                <c:pt idx="9">
                  <c:v>53.516810544331882</c:v>
                </c:pt>
                <c:pt idx="10">
                  <c:v>60.581029536183685</c:v>
                </c:pt>
                <c:pt idx="11">
                  <c:v>48.925239453421952</c:v>
                </c:pt>
                <c:pt idx="12">
                  <c:v>44.551323046286036</c:v>
                </c:pt>
                <c:pt idx="13">
                  <c:v>48.449563812836061</c:v>
                </c:pt>
                <c:pt idx="14">
                  <c:v>54.200527037419704</c:v>
                </c:pt>
                <c:pt idx="15">
                  <c:v>46.812995202219398</c:v>
                </c:pt>
                <c:pt idx="16">
                  <c:v>49.565599320109897</c:v>
                </c:pt>
                <c:pt idx="17">
                  <c:v>50.115777472563124</c:v>
                </c:pt>
                <c:pt idx="18">
                  <c:v>52.330894836850412</c:v>
                </c:pt>
                <c:pt idx="19">
                  <c:v>50.996457018510725</c:v>
                </c:pt>
                <c:pt idx="20">
                  <c:v>52.424357815029026</c:v>
                </c:pt>
                <c:pt idx="21">
                  <c:v>47.622286639172373</c:v>
                </c:pt>
                <c:pt idx="22">
                  <c:v>47.374650748648676</c:v>
                </c:pt>
                <c:pt idx="23">
                  <c:v>46.507694639948404</c:v>
                </c:pt>
                <c:pt idx="24">
                  <c:v>42.308049813961063</c:v>
                </c:pt>
                <c:pt idx="25">
                  <c:v>46.551547210301358</c:v>
                </c:pt>
                <c:pt idx="26">
                  <c:v>45.029311616524502</c:v>
                </c:pt>
                <c:pt idx="27">
                  <c:v>71.461517535424377</c:v>
                </c:pt>
                <c:pt idx="28">
                  <c:v>70.689733146041789</c:v>
                </c:pt>
                <c:pt idx="29">
                  <c:v>78.854397324409618</c:v>
                </c:pt>
                <c:pt idx="30">
                  <c:v>79.832191851232295</c:v>
                </c:pt>
                <c:pt idx="31">
                  <c:v>75.832599039485558</c:v>
                </c:pt>
                <c:pt idx="32">
                  <c:v>69.455077460264832</c:v>
                </c:pt>
                <c:pt idx="33">
                  <c:v>68.684126100455899</c:v>
                </c:pt>
                <c:pt idx="34">
                  <c:v>61.018977627645029</c:v>
                </c:pt>
                <c:pt idx="35">
                  <c:v>67.816491735364679</c:v>
                </c:pt>
                <c:pt idx="36">
                  <c:v>59.502189848608964</c:v>
                </c:pt>
                <c:pt idx="37">
                  <c:v>54.307648674825401</c:v>
                </c:pt>
                <c:pt idx="38">
                  <c:v>49.267898877801606</c:v>
                </c:pt>
                <c:pt idx="39">
                  <c:v>53.091087830719005</c:v>
                </c:pt>
                <c:pt idx="40">
                  <c:v>53.850290386698283</c:v>
                </c:pt>
                <c:pt idx="41">
                  <c:v>70.883137236010953</c:v>
                </c:pt>
                <c:pt idx="42">
                  <c:v>56.18906288698588</c:v>
                </c:pt>
                <c:pt idx="43">
                  <c:v>52.025453327060227</c:v>
                </c:pt>
                <c:pt idx="44">
                  <c:v>48.310835959508125</c:v>
                </c:pt>
                <c:pt idx="45">
                  <c:v>55.045366492263554</c:v>
                </c:pt>
                <c:pt idx="46">
                  <c:v>48.808726468690097</c:v>
                </c:pt>
                <c:pt idx="47">
                  <c:v>46.06079516850285</c:v>
                </c:pt>
                <c:pt idx="48">
                  <c:v>44.282848474998644</c:v>
                </c:pt>
                <c:pt idx="49">
                  <c:v>57.833400108348229</c:v>
                </c:pt>
                <c:pt idx="50">
                  <c:v>56.630465386094592</c:v>
                </c:pt>
                <c:pt idx="51">
                  <c:v>59.750804028868401</c:v>
                </c:pt>
                <c:pt idx="52">
                  <c:v>56.990316882734682</c:v>
                </c:pt>
                <c:pt idx="53">
                  <c:v>56.904831407410583</c:v>
                </c:pt>
                <c:pt idx="54">
                  <c:v>42.018527511231973</c:v>
                </c:pt>
                <c:pt idx="55">
                  <c:v>39.648682559598491</c:v>
                </c:pt>
                <c:pt idx="56">
                  <c:v>47.4</c:v>
                </c:pt>
              </c:numCache>
            </c:numRef>
          </c:val>
          <c:extLst>
            <c:ext xmlns:c16="http://schemas.microsoft.com/office/drawing/2014/chart" uri="{C3380CC4-5D6E-409C-BE32-E72D297353CC}">
              <c16:uniqueId val="{00000001-A4D9-48DF-B9E2-392C6345A84D}"/>
            </c:ext>
          </c:extLst>
        </c:ser>
        <c:dLbls>
          <c:showLegendKey val="0"/>
          <c:showVal val="0"/>
          <c:showCatName val="0"/>
          <c:showSerName val="0"/>
          <c:showPercent val="0"/>
          <c:showBubbleSize val="0"/>
        </c:dLbls>
        <c:axId val="372187016"/>
        <c:axId val="372187408"/>
      </c:areaChart>
      <c:catAx>
        <c:axId val="372187016"/>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372187408"/>
        <c:crosses val="autoZero"/>
        <c:auto val="1"/>
        <c:lblAlgn val="ctr"/>
        <c:lblOffset val="100"/>
        <c:tickLblSkip val="11"/>
        <c:tickMarkSkip val="4"/>
        <c:noMultiLvlLbl val="0"/>
      </c:catAx>
      <c:valAx>
        <c:axId val="372187408"/>
        <c:scaling>
          <c:orientation val="minMax"/>
          <c:max val="1100"/>
          <c:min val="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72187016"/>
        <c:crosses val="autoZero"/>
        <c:crossBetween val="midCat"/>
        <c:majorUnit val="100"/>
      </c:valAx>
      <c:spPr>
        <a:noFill/>
        <a:ln w="11167">
          <a:solidFill>
            <a:schemeClr val="tx1"/>
          </a:solidFill>
          <a:prstDash val="solid"/>
        </a:ln>
      </c:spPr>
    </c:plotArea>
    <c:legend>
      <c:legendPos val="r"/>
      <c:layout>
        <c:manualLayout>
          <c:xMode val="edge"/>
          <c:yMode val="edge"/>
          <c:x val="0.85583681758937358"/>
          <c:y val="0.24509898135690952"/>
          <c:w val="0.10993592557816156"/>
          <c:h val="0.5492774381989054"/>
        </c:manualLayout>
      </c:layout>
      <c:overlay val="0"/>
      <c:spPr>
        <a:solidFill>
          <a:schemeClr val="bg1"/>
        </a:solidFill>
        <a:ln w="2792">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8734293607653982"/>
          <c:h val="0.83258046821215703"/>
        </c:manualLayout>
      </c:layout>
      <c:lineChart>
        <c:grouping val="standard"/>
        <c:varyColors val="0"/>
        <c:ser>
          <c:idx val="0"/>
          <c:order val="0"/>
          <c:tx>
            <c:strRef>
              <c:f>Sheet1!$B$1</c:f>
              <c:strCache>
                <c:ptCount val="1"/>
                <c:pt idx="0">
                  <c:v>Yhteensä</c:v>
                </c:pt>
              </c:strCache>
            </c:strRef>
          </c:tx>
          <c:spPr>
            <a:ln w="38100">
              <a:solidFill>
                <a:schemeClr val="tx2"/>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1">
                  <c:v>260.138162112923</c:v>
                </c:pt>
                <c:pt idx="2">
                  <c:v>190.43302401731893</c:v>
                </c:pt>
                <c:pt idx="3">
                  <c:v>200.21478079895792</c:v>
                </c:pt>
                <c:pt idx="4">
                  <c:v>329.23452884147628</c:v>
                </c:pt>
                <c:pt idx="5">
                  <c:v>417.26862755503186</c:v>
                </c:pt>
                <c:pt idx="6">
                  <c:v>228.9741523142425</c:v>
                </c:pt>
                <c:pt idx="7">
                  <c:v>206.28171118516778</c:v>
                </c:pt>
                <c:pt idx="8">
                  <c:v>301.78558041859225</c:v>
                </c:pt>
                <c:pt idx="9">
                  <c:v>372.72543966819529</c:v>
                </c:pt>
                <c:pt idx="10">
                  <c:v>339.12744488174684</c:v>
                </c:pt>
                <c:pt idx="11">
                  <c:v>231.93891735162509</c:v>
                </c:pt>
                <c:pt idx="12">
                  <c:v>294.54807279274991</c:v>
                </c:pt>
                <c:pt idx="13">
                  <c:v>458.73507041892367</c:v>
                </c:pt>
                <c:pt idx="14">
                  <c:v>387.0626766980763</c:v>
                </c:pt>
                <c:pt idx="15">
                  <c:v>312.49063232312375</c:v>
                </c:pt>
                <c:pt idx="16">
                  <c:v>398.47166671487849</c:v>
                </c:pt>
                <c:pt idx="17">
                  <c:v>432.94294194360901</c:v>
                </c:pt>
                <c:pt idx="18">
                  <c:v>327.67765824445911</c:v>
                </c:pt>
                <c:pt idx="19">
                  <c:v>374.56071857438775</c:v>
                </c:pt>
                <c:pt idx="20">
                  <c:v>395.62385910764186</c:v>
                </c:pt>
                <c:pt idx="21">
                  <c:v>365.50805493595544</c:v>
                </c:pt>
                <c:pt idx="22">
                  <c:v>375.29535792047511</c:v>
                </c:pt>
                <c:pt idx="23">
                  <c:v>374.78260075268309</c:v>
                </c:pt>
                <c:pt idx="24">
                  <c:v>440.15288961663373</c:v>
                </c:pt>
                <c:pt idx="25">
                  <c:v>302.94192685228239</c:v>
                </c:pt>
                <c:pt idx="26">
                  <c:v>297.8347548449791</c:v>
                </c:pt>
                <c:pt idx="27">
                  <c:v>288.74973375662938</c:v>
                </c:pt>
                <c:pt idx="28">
                  <c:v>438.03498873235355</c:v>
                </c:pt>
                <c:pt idx="29">
                  <c:v>344.62447088617517</c:v>
                </c:pt>
                <c:pt idx="30">
                  <c:v>297.944196182832</c:v>
                </c:pt>
                <c:pt idx="31">
                  <c:v>258.20632148430366</c:v>
                </c:pt>
                <c:pt idx="32">
                  <c:v>365.72216079953859</c:v>
                </c:pt>
                <c:pt idx="33">
                  <c:v>610.65751071084242</c:v>
                </c:pt>
                <c:pt idx="34">
                  <c:v>451.42626294803927</c:v>
                </c:pt>
                <c:pt idx="35">
                  <c:v>356.68490747158495</c:v>
                </c:pt>
                <c:pt idx="36">
                  <c:v>467.13816511229686</c:v>
                </c:pt>
                <c:pt idx="37">
                  <c:v>537.73734529488922</c:v>
                </c:pt>
                <c:pt idx="38">
                  <c:v>555.24854525984051</c:v>
                </c:pt>
                <c:pt idx="39">
                  <c:v>335.112971866951</c:v>
                </c:pt>
                <c:pt idx="40">
                  <c:v>450.2487597015143</c:v>
                </c:pt>
                <c:pt idx="41">
                  <c:v>503.34206281557186</c:v>
                </c:pt>
                <c:pt idx="42">
                  <c:v>394.72203127003809</c:v>
                </c:pt>
                <c:pt idx="43">
                  <c:v>360.36309388654485</c:v>
                </c:pt>
                <c:pt idx="44">
                  <c:v>510.55031562742812</c:v>
                </c:pt>
                <c:pt idx="45">
                  <c:v>504.49780069321321</c:v>
                </c:pt>
                <c:pt idx="46">
                  <c:v>373.9349247701378</c:v>
                </c:pt>
                <c:pt idx="47">
                  <c:v>327.79974077007535</c:v>
                </c:pt>
                <c:pt idx="48">
                  <c:v>751.75220646058358</c:v>
                </c:pt>
                <c:pt idx="49">
                  <c:v>458.15495465604261</c:v>
                </c:pt>
                <c:pt idx="50">
                  <c:v>426.05473312689554</c:v>
                </c:pt>
                <c:pt idx="51">
                  <c:v>372.92033420186021</c:v>
                </c:pt>
                <c:pt idx="52">
                  <c:v>484.46304901564088</c:v>
                </c:pt>
                <c:pt idx="53">
                  <c:v>533.87184419456548</c:v>
                </c:pt>
                <c:pt idx="54">
                  <c:v>458.74263706840122</c:v>
                </c:pt>
                <c:pt idx="55">
                  <c:v>340.30475773236782</c:v>
                </c:pt>
                <c:pt idx="56">
                  <c:v>653.84</c:v>
                </c:pt>
              </c:numCache>
            </c:numRef>
          </c:val>
          <c:smooth val="0"/>
          <c:extLst>
            <c:ext xmlns:c16="http://schemas.microsoft.com/office/drawing/2014/chart" uri="{C3380CC4-5D6E-409C-BE32-E72D297353CC}">
              <c16:uniqueId val="{00000000-3439-479B-85F0-B6B7B0DB066C}"/>
            </c:ext>
          </c:extLst>
        </c:ser>
        <c:dLbls>
          <c:showLegendKey val="0"/>
          <c:showVal val="0"/>
          <c:showCatName val="0"/>
          <c:showSerName val="0"/>
          <c:showPercent val="0"/>
          <c:showBubbleSize val="0"/>
        </c:dLbls>
        <c:smooth val="0"/>
        <c:axId val="369111064"/>
        <c:axId val="369111456"/>
      </c:lineChart>
      <c:catAx>
        <c:axId val="369111064"/>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369111456"/>
        <c:crosses val="autoZero"/>
        <c:auto val="1"/>
        <c:lblAlgn val="ctr"/>
        <c:lblOffset val="100"/>
        <c:tickLblSkip val="3"/>
        <c:tickMarkSkip val="4"/>
        <c:noMultiLvlLbl val="0"/>
      </c:catAx>
      <c:valAx>
        <c:axId val="369111456"/>
        <c:scaling>
          <c:orientation val="minMax"/>
          <c:max val="90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69111064"/>
        <c:crosses val="autoZero"/>
        <c:crossBetween val="midCat"/>
        <c:majorUnit val="100"/>
      </c:valAx>
      <c:spPr>
        <a:noFill/>
        <a:ln w="11372">
          <a:solidFill>
            <a:schemeClr val="tx1"/>
          </a:solidFill>
          <a:prstDash val="solid"/>
        </a:ln>
      </c:spPr>
    </c:plotArea>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34626304515568E-2"/>
          <c:y val="3.3872934059659576E-2"/>
          <c:w val="0.77234394913663618"/>
          <c:h val="0.88516485812511014"/>
        </c:manualLayout>
      </c:layout>
      <c:areaChart>
        <c:grouping val="stacked"/>
        <c:varyColors val="0"/>
        <c:ser>
          <c:idx val="1"/>
          <c:order val="0"/>
          <c:tx>
            <c:strRef>
              <c:f>Sheet1!$B$1</c:f>
              <c:strCache>
                <c:ptCount val="1"/>
                <c:pt idx="0">
                  <c:v>Vientiin </c:v>
                </c:pt>
              </c:strCache>
            </c:strRef>
          </c:tx>
          <c:spPr>
            <a:solidFill>
              <a:srgbClr val="00B0F0">
                <a:alpha val="80000"/>
              </a:srgbClr>
            </a:solidFill>
            <a:ln w="11167">
              <a:noFill/>
              <a:prstDash val="sysDash"/>
            </a:ln>
          </c:spPr>
          <c:cat>
            <c:strRef>
              <c:f>Sheet1!$A$2:$A$58</c:f>
              <c:strCache>
                <c:ptCount val="54"/>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0">
                  <c:v>1304.6917507168403</c:v>
                </c:pt>
                <c:pt idx="1">
                  <c:v>1300.9365584968075</c:v>
                </c:pt>
                <c:pt idx="2">
                  <c:v>1169.6129800217502</c:v>
                </c:pt>
                <c:pt idx="3">
                  <c:v>1156.2391203681143</c:v>
                </c:pt>
                <c:pt idx="4">
                  <c:v>1228.087966599639</c:v>
                </c:pt>
                <c:pt idx="5">
                  <c:v>1492.1950459739676</c:v>
                </c:pt>
                <c:pt idx="6">
                  <c:v>1442.2274126356117</c:v>
                </c:pt>
                <c:pt idx="7">
                  <c:v>1401.4655381155578</c:v>
                </c:pt>
                <c:pt idx="8">
                  <c:v>1435.2148722301515</c:v>
                </c:pt>
                <c:pt idx="9">
                  <c:v>1582.6304388101314</c:v>
                </c:pt>
                <c:pt idx="10">
                  <c:v>1708.167059159794</c:v>
                </c:pt>
                <c:pt idx="11">
                  <c:v>1650.084365708592</c:v>
                </c:pt>
                <c:pt idx="12">
                  <c:v>1571.0158450745616</c:v>
                </c:pt>
                <c:pt idx="13">
                  <c:v>1591.1750544039771</c:v>
                </c:pt>
                <c:pt idx="14">
                  <c:v>1637.9846885481647</c:v>
                </c:pt>
                <c:pt idx="15">
                  <c:v>1607.3238699237818</c:v>
                </c:pt>
                <c:pt idx="16">
                  <c:v>1567.6986105107683</c:v>
                </c:pt>
                <c:pt idx="17">
                  <c:v>1677.2476483958801</c:v>
                </c:pt>
                <c:pt idx="18">
                  <c:v>1652.4826288854417</c:v>
                </c:pt>
                <c:pt idx="19">
                  <c:v>1737.6724811536451</c:v>
                </c:pt>
                <c:pt idx="20">
                  <c:v>1783.755401927805</c:v>
                </c:pt>
                <c:pt idx="21">
                  <c:v>1786.137140915589</c:v>
                </c:pt>
                <c:pt idx="22">
                  <c:v>1719.3261384542702</c:v>
                </c:pt>
                <c:pt idx="23">
                  <c:v>1854.0801502698071</c:v>
                </c:pt>
                <c:pt idx="24">
                  <c:v>1947.4413068666147</c:v>
                </c:pt>
                <c:pt idx="25">
                  <c:v>1828.4208578197363</c:v>
                </c:pt>
                <c:pt idx="26">
                  <c:v>1746.8943498412996</c:v>
                </c:pt>
                <c:pt idx="27">
                  <c:v>1745.0777008655461</c:v>
                </c:pt>
                <c:pt idx="28">
                  <c:v>1828.4180536044446</c:v>
                </c:pt>
                <c:pt idx="29">
                  <c:v>1815.8136686178364</c:v>
                </c:pt>
                <c:pt idx="30">
                  <c:v>1724.6544018551308</c:v>
                </c:pt>
                <c:pt idx="31">
                  <c:v>1656.6584485547805</c:v>
                </c:pt>
                <c:pt idx="32">
                  <c:v>1615.6897695134144</c:v>
                </c:pt>
                <c:pt idx="33">
                  <c:v>1890.4577630146464</c:v>
                </c:pt>
                <c:pt idx="34">
                  <c:v>1761.1910006994858</c:v>
                </c:pt>
                <c:pt idx="35">
                  <c:v>1664.4054642711026</c:v>
                </c:pt>
                <c:pt idx="36">
                  <c:v>1740.4839980883469</c:v>
                </c:pt>
                <c:pt idx="37">
                  <c:v>1830.013455810905</c:v>
                </c:pt>
                <c:pt idx="38">
                  <c:v>1891.9145275325316</c:v>
                </c:pt>
                <c:pt idx="39">
                  <c:v>1734.7858375376077</c:v>
                </c:pt>
                <c:pt idx="40">
                  <c:v>1736.159752400258</c:v>
                </c:pt>
                <c:pt idx="41">
                  <c:v>1763.7447000952266</c:v>
                </c:pt>
                <c:pt idx="42">
                  <c:v>1723.5728849572583</c:v>
                </c:pt>
                <c:pt idx="43">
                  <c:v>1769.154237776364</c:v>
                </c:pt>
                <c:pt idx="44">
                  <c:v>1837.0539504555347</c:v>
                </c:pt>
                <c:pt idx="45">
                  <c:v>1863.9659789850687</c:v>
                </c:pt>
                <c:pt idx="46">
                  <c:v>1808.4862165889861</c:v>
                </c:pt>
                <c:pt idx="47">
                  <c:v>1784.6743175648298</c:v>
                </c:pt>
                <c:pt idx="48">
                  <c:v>2234.3267751259345</c:v>
                </c:pt>
                <c:pt idx="49">
                  <c:v>2272.3974613430819</c:v>
                </c:pt>
                <c:pt idx="50">
                  <c:v>2193.9546872972232</c:v>
                </c:pt>
                <c:pt idx="51">
                  <c:v>2189.0159486453595</c:v>
                </c:pt>
                <c:pt idx="52">
                  <c:v>2240.3243116391595</c:v>
                </c:pt>
                <c:pt idx="53">
                  <c:v>2167.5906764334718</c:v>
                </c:pt>
                <c:pt idx="54">
                  <c:v>2186.9949364469699</c:v>
                </c:pt>
                <c:pt idx="55">
                  <c:v>2124.4179852925927</c:v>
                </c:pt>
                <c:pt idx="56">
                  <c:v>2241.0100000000002</c:v>
                </c:pt>
              </c:numCache>
            </c:numRef>
          </c:val>
          <c:extLst>
            <c:ext xmlns:c16="http://schemas.microsoft.com/office/drawing/2014/chart" uri="{C3380CC4-5D6E-409C-BE32-E72D297353CC}">
              <c16:uniqueId val="{00000000-A4D9-48DF-B9E2-392C6345A84D}"/>
            </c:ext>
          </c:extLst>
        </c:ser>
        <c:dLbls>
          <c:showLegendKey val="0"/>
          <c:showVal val="0"/>
          <c:showCatName val="0"/>
          <c:showSerName val="0"/>
          <c:showPercent val="0"/>
          <c:showBubbleSize val="0"/>
        </c:dLbls>
        <c:axId val="372187016"/>
        <c:axId val="372187408"/>
      </c:areaChart>
      <c:catAx>
        <c:axId val="372187016"/>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372187408"/>
        <c:crosses val="autoZero"/>
        <c:auto val="1"/>
        <c:lblAlgn val="ctr"/>
        <c:lblOffset val="100"/>
        <c:tickLblSkip val="11"/>
        <c:tickMarkSkip val="4"/>
        <c:noMultiLvlLbl val="0"/>
      </c:catAx>
      <c:valAx>
        <c:axId val="372187408"/>
        <c:scaling>
          <c:orientation val="minMax"/>
          <c:max val="2400"/>
          <c:min val="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72187016"/>
        <c:crosses val="autoZero"/>
        <c:crossBetween val="midCat"/>
        <c:majorUnit val="200"/>
      </c:valAx>
      <c:spPr>
        <a:noFill/>
        <a:ln w="11167">
          <a:solidFill>
            <a:schemeClr val="tx1"/>
          </a:solidFill>
          <a:prstDash val="solid"/>
        </a:ln>
      </c:spPr>
    </c:plotArea>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16709084461717E-2"/>
          <c:y val="6.1726891542255774E-2"/>
          <c:w val="0.87725631768953072"/>
          <c:h val="0.78794563978547505"/>
        </c:manualLayout>
      </c:layout>
      <c:barChart>
        <c:barDir val="col"/>
        <c:grouping val="clustered"/>
        <c:varyColors val="0"/>
        <c:ser>
          <c:idx val="0"/>
          <c:order val="0"/>
          <c:tx>
            <c:strRef>
              <c:f>Sheet1!$B$1</c:f>
              <c:strCache>
                <c:ptCount val="1"/>
                <c:pt idx="0">
                  <c:v>Henkilöstö Suomessa </c:v>
                </c:pt>
              </c:strCache>
            </c:strRef>
          </c:tx>
          <c:spPr>
            <a:solidFill>
              <a:srgbClr val="141F94"/>
            </a:solidFill>
            <a:ln w="3195">
              <a:solidFill>
                <a:srgbClr val="000000"/>
              </a:solidFill>
              <a:prstDash val="solid"/>
            </a:ln>
          </c:spPr>
          <c:invertIfNegative val="0"/>
          <c:cat>
            <c:numRef>
              <c:f>Sheet1!$A$2:$A$15</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Sheet1!$B$2:$B$15</c:f>
              <c:numCache>
                <c:formatCode>#,##0</c:formatCode>
                <c:ptCount val="14"/>
                <c:pt idx="0">
                  <c:v>284200</c:v>
                </c:pt>
                <c:pt idx="1">
                  <c:v>290200</c:v>
                </c:pt>
                <c:pt idx="2">
                  <c:v>296700</c:v>
                </c:pt>
                <c:pt idx="3">
                  <c:v>290700</c:v>
                </c:pt>
                <c:pt idx="4">
                  <c:v>287000</c:v>
                </c:pt>
                <c:pt idx="5">
                  <c:v>288300</c:v>
                </c:pt>
                <c:pt idx="6">
                  <c:v>290300</c:v>
                </c:pt>
                <c:pt idx="7">
                  <c:v>297100</c:v>
                </c:pt>
                <c:pt idx="8">
                  <c:v>307400</c:v>
                </c:pt>
                <c:pt idx="9">
                  <c:v>313600</c:v>
                </c:pt>
                <c:pt idx="10">
                  <c:v>313900</c:v>
                </c:pt>
                <c:pt idx="11">
                  <c:v>321000</c:v>
                </c:pt>
                <c:pt idx="12">
                  <c:v>330100</c:v>
                </c:pt>
                <c:pt idx="13">
                  <c:v>334974</c:v>
                </c:pt>
              </c:numCache>
            </c:numRef>
          </c:val>
          <c:extLst>
            <c:ext xmlns:c16="http://schemas.microsoft.com/office/drawing/2014/chart" uri="{C3380CC4-5D6E-409C-BE32-E72D297353CC}">
              <c16:uniqueId val="{00000000-FCEA-4536-86D0-AE95E4D4FA54}"/>
            </c:ext>
          </c:extLst>
        </c:ser>
        <c:ser>
          <c:idx val="1"/>
          <c:order val="1"/>
          <c:tx>
            <c:strRef>
              <c:f>Sheet1!$C$1</c:f>
              <c:strCache>
                <c:ptCount val="1"/>
                <c:pt idx="0">
                  <c:v>Henkilöstö tytäryrityksissä ulkomailla </c:v>
                </c:pt>
              </c:strCache>
            </c:strRef>
          </c:tx>
          <c:spPr>
            <a:solidFill>
              <a:srgbClr val="FF805C"/>
            </a:solidFill>
            <a:ln w="3195">
              <a:solidFill>
                <a:schemeClr val="tx1"/>
              </a:solidFill>
              <a:prstDash val="solid"/>
            </a:ln>
          </c:spPr>
          <c:invertIfNegative val="0"/>
          <c:cat>
            <c:numRef>
              <c:f>Sheet1!$A$2:$A$15</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Sheet1!$C$2:$C$15</c:f>
              <c:numCache>
                <c:formatCode>#,##0</c:formatCode>
                <c:ptCount val="14"/>
                <c:pt idx="0">
                  <c:v>304473</c:v>
                </c:pt>
                <c:pt idx="1">
                  <c:v>327105</c:v>
                </c:pt>
                <c:pt idx="2">
                  <c:v>302967</c:v>
                </c:pt>
                <c:pt idx="3">
                  <c:v>287327</c:v>
                </c:pt>
                <c:pt idx="4">
                  <c:v>273143</c:v>
                </c:pt>
                <c:pt idx="5">
                  <c:v>255440.5</c:v>
                </c:pt>
                <c:pt idx="6">
                  <c:v>284942.7</c:v>
                </c:pt>
                <c:pt idx="7">
                  <c:v>283597</c:v>
                </c:pt>
                <c:pt idx="8">
                  <c:v>287471</c:v>
                </c:pt>
                <c:pt idx="9">
                  <c:v>272832</c:v>
                </c:pt>
                <c:pt idx="10">
                  <c:v>264110</c:v>
                </c:pt>
                <c:pt idx="11">
                  <c:v>270219</c:v>
                </c:pt>
                <c:pt idx="12">
                  <c:v>277556</c:v>
                </c:pt>
              </c:numCache>
            </c:numRef>
          </c:val>
          <c:extLst>
            <c:ext xmlns:c16="http://schemas.microsoft.com/office/drawing/2014/chart" uri="{C3380CC4-5D6E-409C-BE32-E72D297353CC}">
              <c16:uniqueId val="{00000001-FCEA-4536-86D0-AE95E4D4FA54}"/>
            </c:ext>
          </c:extLst>
        </c:ser>
        <c:dLbls>
          <c:showLegendKey val="0"/>
          <c:showVal val="0"/>
          <c:showCatName val="0"/>
          <c:showSerName val="0"/>
          <c:showPercent val="0"/>
          <c:showBubbleSize val="0"/>
        </c:dLbls>
        <c:gapWidth val="75"/>
        <c:axId val="370638952"/>
        <c:axId val="319901952"/>
      </c:barChart>
      <c:catAx>
        <c:axId val="370638952"/>
        <c:scaling>
          <c:orientation val="minMax"/>
        </c:scaling>
        <c:delete val="0"/>
        <c:axPos val="b"/>
        <c:numFmt formatCode="General" sourceLinked="1"/>
        <c:majorTickMark val="out"/>
        <c:minorTickMark val="none"/>
        <c:tickLblPos val="nextTo"/>
        <c:spPr>
          <a:ln w="3195">
            <a:solidFill>
              <a:schemeClr val="tx1"/>
            </a:solidFill>
            <a:prstDash val="solid"/>
          </a:ln>
        </c:spPr>
        <c:txPr>
          <a:bodyPr rot="0" vert="horz"/>
          <a:lstStyle/>
          <a:p>
            <a:pPr algn="ctr">
              <a:defRPr lang="fi-FI" sz="1050" b="0" i="0" u="none" strike="noStrike" kern="1200" baseline="0">
                <a:solidFill>
                  <a:srgbClr val="000000"/>
                </a:solidFill>
                <a:latin typeface="+mn-lt"/>
                <a:ea typeface="Arial"/>
                <a:cs typeface="Arial"/>
              </a:defRPr>
            </a:pPr>
            <a:endParaRPr lang="fi-FI"/>
          </a:p>
        </c:txPr>
        <c:crossAx val="319901952"/>
        <c:crosses val="autoZero"/>
        <c:auto val="1"/>
        <c:lblAlgn val="ctr"/>
        <c:lblOffset val="100"/>
        <c:tickLblSkip val="1"/>
        <c:tickMarkSkip val="1"/>
        <c:noMultiLvlLbl val="0"/>
      </c:catAx>
      <c:valAx>
        <c:axId val="319901952"/>
        <c:scaling>
          <c:orientation val="minMax"/>
          <c:max val="350000"/>
          <c:min val="150000"/>
        </c:scaling>
        <c:delete val="0"/>
        <c:axPos val="l"/>
        <c:majorGridlines>
          <c:spPr>
            <a:ln w="3195">
              <a:solidFill>
                <a:schemeClr val="tx2"/>
              </a:solidFill>
              <a:prstDash val="dash"/>
            </a:ln>
          </c:spPr>
        </c:majorGridlines>
        <c:numFmt formatCode="#,##0" sourceLinked="1"/>
        <c:majorTickMark val="out"/>
        <c:minorTickMark val="none"/>
        <c:tickLblPos val="nextTo"/>
        <c:spPr>
          <a:ln w="3195">
            <a:solidFill>
              <a:schemeClr val="tx1"/>
            </a:solidFill>
            <a:prstDash val="solid"/>
          </a:ln>
        </c:spPr>
        <c:txPr>
          <a:bodyPr rot="0" vert="horz"/>
          <a:lstStyle/>
          <a:p>
            <a:pPr>
              <a:defRPr sz="1050" b="0" i="0" u="none" strike="noStrike" baseline="0">
                <a:solidFill>
                  <a:srgbClr val="000000"/>
                </a:solidFill>
                <a:latin typeface="+mn-lt"/>
                <a:ea typeface="Arial"/>
                <a:cs typeface="Arial"/>
              </a:defRPr>
            </a:pPr>
            <a:endParaRPr lang="fi-FI"/>
          </a:p>
        </c:txPr>
        <c:crossAx val="370638952"/>
        <c:crosses val="autoZero"/>
        <c:crossBetween val="between"/>
        <c:majorUnit val="20000"/>
      </c:valAx>
      <c:spPr>
        <a:noFill/>
        <a:ln w="12778">
          <a:solidFill>
            <a:schemeClr val="tx1"/>
          </a:solidFill>
          <a:prstDash val="solid"/>
        </a:ln>
      </c:spPr>
    </c:plotArea>
    <c:legend>
      <c:legendPos val="r"/>
      <c:layout>
        <c:manualLayout>
          <c:xMode val="edge"/>
          <c:yMode val="edge"/>
          <c:x val="7.4608904933814682E-2"/>
          <c:y val="0.93476126285096073"/>
          <c:w val="0.89169675090252709"/>
          <c:h val="6.3344576417293907E-2"/>
        </c:manualLayout>
      </c:layout>
      <c:overlay val="0"/>
      <c:spPr>
        <a:noFill/>
        <a:ln w="25556">
          <a:noFill/>
        </a:ln>
      </c:spPr>
      <c:txPr>
        <a:bodyPr/>
        <a:lstStyle/>
        <a:p>
          <a:pPr algn="ctr">
            <a:defRPr lang="fi-FI" sz="1050" b="0" i="0" u="none" strike="noStrike" kern="1200" baseline="0">
              <a:solidFill>
                <a:srgbClr val="000000"/>
              </a:solidFill>
              <a:latin typeface="+mn-lt"/>
              <a:ea typeface="Arial"/>
              <a:cs typeface="Arial"/>
            </a:defRPr>
          </a:pPr>
          <a:endParaRPr lang="fi-FI"/>
        </a:p>
      </c:txPr>
    </c:legend>
    <c:plotVisOnly val="1"/>
    <c:dispBlanksAs val="gap"/>
    <c:showDLblsOverMax val="0"/>
  </c:chart>
  <c:spPr>
    <a:noFill/>
    <a:ln>
      <a:noFill/>
    </a:ln>
  </c:spPr>
  <c:txPr>
    <a:bodyPr/>
    <a:lstStyle/>
    <a:p>
      <a:pPr>
        <a:defRPr sz="1207" b="1" i="0" u="none" strike="noStrike" baseline="0">
          <a:solidFill>
            <a:schemeClr val="tx1"/>
          </a:solidFill>
          <a:latin typeface="Arial"/>
          <a:ea typeface="Arial"/>
          <a:cs typeface="Arial"/>
        </a:defRPr>
      </a:pPr>
      <a:endParaRPr lang="fi-FI"/>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676860397454752E-2"/>
          <c:y val="6.3860381253934756E-2"/>
          <c:w val="0.89915957979696026"/>
          <c:h val="0.66259883161130229"/>
        </c:manualLayout>
      </c:layout>
      <c:barChart>
        <c:barDir val="col"/>
        <c:grouping val="clustered"/>
        <c:varyColors val="0"/>
        <c:ser>
          <c:idx val="0"/>
          <c:order val="0"/>
          <c:tx>
            <c:strRef>
              <c:f>Taul1!$B$1</c:f>
              <c:strCache>
                <c:ptCount val="1"/>
                <c:pt idx="0">
                  <c:v>Henkilöstömäärän muutos edelliseen neljännekseen verrattuna</c:v>
                </c:pt>
              </c:strCache>
            </c:strRef>
          </c:tx>
          <c:spPr>
            <a:solidFill>
              <a:srgbClr val="141F94"/>
            </a:solidFill>
            <a:ln>
              <a:noFill/>
            </a:ln>
            <a:effectLst/>
          </c:spPr>
          <c:invertIfNegative val="0"/>
          <c:cat>
            <c:strRef>
              <c:f>Taul1!$A$4:$A$39</c:f>
              <c:strCache>
                <c:ptCount val="36"/>
                <c:pt idx="0">
                  <c:v>2015Q1</c:v>
                </c:pt>
                <c:pt idx="1">
                  <c:v>2015Q2</c:v>
                </c:pt>
                <c:pt idx="2">
                  <c:v>2015Q3</c:v>
                </c:pt>
                <c:pt idx="3">
                  <c:v>2015Q4</c:v>
                </c:pt>
                <c:pt idx="4">
                  <c:v>2016Q1</c:v>
                </c:pt>
                <c:pt idx="5">
                  <c:v>2016Q2</c:v>
                </c:pt>
                <c:pt idx="6">
                  <c:v>2016Q3</c:v>
                </c:pt>
                <c:pt idx="7">
                  <c:v>2016Q4</c:v>
                </c:pt>
                <c:pt idx="8">
                  <c:v>2017Q1</c:v>
                </c:pt>
                <c:pt idx="9">
                  <c:v>2017Q2</c:v>
                </c:pt>
                <c:pt idx="10">
                  <c:v>2017Q3</c:v>
                </c:pt>
                <c:pt idx="11">
                  <c:v>2017Q4</c:v>
                </c:pt>
                <c:pt idx="12">
                  <c:v>2018Q1</c:v>
                </c:pt>
                <c:pt idx="13">
                  <c:v>2018Q2</c:v>
                </c:pt>
                <c:pt idx="14">
                  <c:v>2018Q3</c:v>
                </c:pt>
                <c:pt idx="15">
                  <c:v>2018Q4</c:v>
                </c:pt>
                <c:pt idx="16">
                  <c:v>2019Q1</c:v>
                </c:pt>
                <c:pt idx="17">
                  <c:v>2019Q2</c:v>
                </c:pt>
                <c:pt idx="18">
                  <c:v>2019Q3</c:v>
                </c:pt>
                <c:pt idx="19">
                  <c:v>2019Q4</c:v>
                </c:pt>
                <c:pt idx="20">
                  <c:v>2020Q1</c:v>
                </c:pt>
                <c:pt idx="21">
                  <c:v>2020Q2</c:v>
                </c:pt>
                <c:pt idx="22">
                  <c:v>2020Q3</c:v>
                </c:pt>
                <c:pt idx="23">
                  <c:v>2020Q4</c:v>
                </c:pt>
                <c:pt idx="24">
                  <c:v>2021Q1</c:v>
                </c:pt>
                <c:pt idx="25">
                  <c:v>2021Q2</c:v>
                </c:pt>
                <c:pt idx="26">
                  <c:v>2021Q3</c:v>
                </c:pt>
                <c:pt idx="27">
                  <c:v>2021Q4</c:v>
                </c:pt>
                <c:pt idx="28">
                  <c:v>2022Q1</c:v>
                </c:pt>
                <c:pt idx="29">
                  <c:v>2022Q2</c:v>
                </c:pt>
                <c:pt idx="30">
                  <c:v>2022Q3</c:v>
                </c:pt>
                <c:pt idx="31">
                  <c:v>2022Q4</c:v>
                </c:pt>
                <c:pt idx="32">
                  <c:v>2023Q1</c:v>
                </c:pt>
                <c:pt idx="33">
                  <c:v>2023Q2</c:v>
                </c:pt>
                <c:pt idx="34">
                  <c:v>2023Q3</c:v>
                </c:pt>
                <c:pt idx="35">
                  <c:v>2023Q4</c:v>
                </c:pt>
              </c:strCache>
            </c:strRef>
          </c:cat>
          <c:val>
            <c:numRef>
              <c:f>Taul1!$B$4:$B$39</c:f>
              <c:numCache>
                <c:formatCode>General</c:formatCode>
                <c:ptCount val="36"/>
                <c:pt idx="0">
                  <c:v>500</c:v>
                </c:pt>
                <c:pt idx="1">
                  <c:v>1464.6108658704907</c:v>
                </c:pt>
                <c:pt idx="2">
                  <c:v>-1043.8445894536562</c:v>
                </c:pt>
                <c:pt idx="3">
                  <c:v>-2242.6661510239355</c:v>
                </c:pt>
                <c:pt idx="4">
                  <c:v>-423.86039099266054</c:v>
                </c:pt>
                <c:pt idx="5">
                  <c:v>783.61812865873799</c:v>
                </c:pt>
                <c:pt idx="6">
                  <c:v>-1880.5028571592993</c:v>
                </c:pt>
                <c:pt idx="7">
                  <c:v>577.85174448625185</c:v>
                </c:pt>
                <c:pt idx="8">
                  <c:v>2477</c:v>
                </c:pt>
                <c:pt idx="9">
                  <c:v>3855</c:v>
                </c:pt>
                <c:pt idx="10">
                  <c:v>1906</c:v>
                </c:pt>
                <c:pt idx="11">
                  <c:v>1556</c:v>
                </c:pt>
                <c:pt idx="12">
                  <c:v>2395</c:v>
                </c:pt>
                <c:pt idx="13">
                  <c:v>4631</c:v>
                </c:pt>
                <c:pt idx="14" formatCode="#,##0">
                  <c:v>4578</c:v>
                </c:pt>
                <c:pt idx="15">
                  <c:v>756</c:v>
                </c:pt>
                <c:pt idx="16">
                  <c:v>3414</c:v>
                </c:pt>
                <c:pt idx="17">
                  <c:v>2632</c:v>
                </c:pt>
                <c:pt idx="18">
                  <c:v>1555</c:v>
                </c:pt>
                <c:pt idx="19">
                  <c:v>-757</c:v>
                </c:pt>
                <c:pt idx="20">
                  <c:v>-379</c:v>
                </c:pt>
                <c:pt idx="21">
                  <c:v>-2512</c:v>
                </c:pt>
                <c:pt idx="22">
                  <c:v>-1443</c:v>
                </c:pt>
                <c:pt idx="23" formatCode="#,##0">
                  <c:v>-1674.7485992709408</c:v>
                </c:pt>
                <c:pt idx="24">
                  <c:v>1159</c:v>
                </c:pt>
                <c:pt idx="25">
                  <c:v>3050</c:v>
                </c:pt>
                <c:pt idx="26">
                  <c:v>2200</c:v>
                </c:pt>
                <c:pt idx="27">
                  <c:v>1060</c:v>
                </c:pt>
                <c:pt idx="28">
                  <c:v>5742</c:v>
                </c:pt>
                <c:pt idx="29">
                  <c:v>5139</c:v>
                </c:pt>
                <c:pt idx="30">
                  <c:v>1156</c:v>
                </c:pt>
                <c:pt idx="31">
                  <c:v>825</c:v>
                </c:pt>
                <c:pt idx="32" formatCode="#,##0">
                  <c:v>3138</c:v>
                </c:pt>
                <c:pt idx="33">
                  <c:v>-784</c:v>
                </c:pt>
                <c:pt idx="34">
                  <c:v>365</c:v>
                </c:pt>
                <c:pt idx="35">
                  <c:v>-1200</c:v>
                </c:pt>
              </c:numCache>
            </c:numRef>
          </c:val>
          <c:extLst>
            <c:ext xmlns:c16="http://schemas.microsoft.com/office/drawing/2014/chart" uri="{C3380CC4-5D6E-409C-BE32-E72D297353CC}">
              <c16:uniqueId val="{00000000-536D-4616-AB7B-BA4A9C22802B}"/>
            </c:ext>
          </c:extLst>
        </c:ser>
        <c:ser>
          <c:idx val="1"/>
          <c:order val="1"/>
          <c:tx>
            <c:strRef>
              <c:f>Taul1!$C$1</c:f>
              <c:strCache>
                <c:ptCount val="1"/>
                <c:pt idx="0">
                  <c:v>Neljänneksen aikana rekrytoitujen määrä</c:v>
                </c:pt>
              </c:strCache>
            </c:strRef>
          </c:tx>
          <c:spPr>
            <a:solidFill>
              <a:srgbClr val="FF805C"/>
            </a:solidFill>
            <a:ln>
              <a:noFill/>
            </a:ln>
            <a:effectLst/>
          </c:spPr>
          <c:invertIfNegative val="0"/>
          <c:cat>
            <c:strRef>
              <c:f>Taul1!$A$4:$A$39</c:f>
              <c:strCache>
                <c:ptCount val="36"/>
                <c:pt idx="0">
                  <c:v>2015Q1</c:v>
                </c:pt>
                <c:pt idx="1">
                  <c:v>2015Q2</c:v>
                </c:pt>
                <c:pt idx="2">
                  <c:v>2015Q3</c:v>
                </c:pt>
                <c:pt idx="3">
                  <c:v>2015Q4</c:v>
                </c:pt>
                <c:pt idx="4">
                  <c:v>2016Q1</c:v>
                </c:pt>
                <c:pt idx="5">
                  <c:v>2016Q2</c:v>
                </c:pt>
                <c:pt idx="6">
                  <c:v>2016Q3</c:v>
                </c:pt>
                <c:pt idx="7">
                  <c:v>2016Q4</c:v>
                </c:pt>
                <c:pt idx="8">
                  <c:v>2017Q1</c:v>
                </c:pt>
                <c:pt idx="9">
                  <c:v>2017Q2</c:v>
                </c:pt>
                <c:pt idx="10">
                  <c:v>2017Q3</c:v>
                </c:pt>
                <c:pt idx="11">
                  <c:v>2017Q4</c:v>
                </c:pt>
                <c:pt idx="12">
                  <c:v>2018Q1</c:v>
                </c:pt>
                <c:pt idx="13">
                  <c:v>2018Q2</c:v>
                </c:pt>
                <c:pt idx="14">
                  <c:v>2018Q3</c:v>
                </c:pt>
                <c:pt idx="15">
                  <c:v>2018Q4</c:v>
                </c:pt>
                <c:pt idx="16">
                  <c:v>2019Q1</c:v>
                </c:pt>
                <c:pt idx="17">
                  <c:v>2019Q2</c:v>
                </c:pt>
                <c:pt idx="18">
                  <c:v>2019Q3</c:v>
                </c:pt>
                <c:pt idx="19">
                  <c:v>2019Q4</c:v>
                </c:pt>
                <c:pt idx="20">
                  <c:v>2020Q1</c:v>
                </c:pt>
                <c:pt idx="21">
                  <c:v>2020Q2</c:v>
                </c:pt>
                <c:pt idx="22">
                  <c:v>2020Q3</c:v>
                </c:pt>
                <c:pt idx="23">
                  <c:v>2020Q4</c:v>
                </c:pt>
                <c:pt idx="24">
                  <c:v>2021Q1</c:v>
                </c:pt>
                <c:pt idx="25">
                  <c:v>2021Q2</c:v>
                </c:pt>
                <c:pt idx="26">
                  <c:v>2021Q3</c:v>
                </c:pt>
                <c:pt idx="27">
                  <c:v>2021Q4</c:v>
                </c:pt>
                <c:pt idx="28">
                  <c:v>2022Q1</c:v>
                </c:pt>
                <c:pt idx="29">
                  <c:v>2022Q2</c:v>
                </c:pt>
                <c:pt idx="30">
                  <c:v>2022Q3</c:v>
                </c:pt>
                <c:pt idx="31">
                  <c:v>2022Q4</c:v>
                </c:pt>
                <c:pt idx="32">
                  <c:v>2023Q1</c:v>
                </c:pt>
                <c:pt idx="33">
                  <c:v>2023Q2</c:v>
                </c:pt>
                <c:pt idx="34">
                  <c:v>2023Q3</c:v>
                </c:pt>
                <c:pt idx="35">
                  <c:v>2023Q4</c:v>
                </c:pt>
              </c:strCache>
            </c:strRef>
          </c:cat>
          <c:val>
            <c:numRef>
              <c:f>Taul1!$C$4:$C$39</c:f>
              <c:numCache>
                <c:formatCode>#,##0</c:formatCode>
                <c:ptCount val="36"/>
                <c:pt idx="0">
                  <c:v>7851.4313289360571</c:v>
                </c:pt>
                <c:pt idx="1">
                  <c:v>6685.9122554600544</c:v>
                </c:pt>
                <c:pt idx="2" formatCode="General">
                  <c:v>7700</c:v>
                </c:pt>
                <c:pt idx="3">
                  <c:v>6176.3555772662821</c:v>
                </c:pt>
                <c:pt idx="4">
                  <c:v>7537.782188740196</c:v>
                </c:pt>
                <c:pt idx="5">
                  <c:v>6857.0390325418875</c:v>
                </c:pt>
                <c:pt idx="6" formatCode="General">
                  <c:v>6818</c:v>
                </c:pt>
                <c:pt idx="7" formatCode="General">
                  <c:v>7300</c:v>
                </c:pt>
                <c:pt idx="8" formatCode="General">
                  <c:v>11000</c:v>
                </c:pt>
                <c:pt idx="9" formatCode="General">
                  <c:v>11600</c:v>
                </c:pt>
                <c:pt idx="10" formatCode="General">
                  <c:v>10900</c:v>
                </c:pt>
                <c:pt idx="11" formatCode="General">
                  <c:v>9000</c:v>
                </c:pt>
                <c:pt idx="12">
                  <c:v>11000</c:v>
                </c:pt>
                <c:pt idx="13" formatCode="General">
                  <c:v>14600</c:v>
                </c:pt>
                <c:pt idx="14" formatCode="General">
                  <c:v>14700</c:v>
                </c:pt>
                <c:pt idx="15" formatCode="General">
                  <c:v>9600</c:v>
                </c:pt>
                <c:pt idx="16">
                  <c:v>12400</c:v>
                </c:pt>
                <c:pt idx="17" formatCode="General">
                  <c:v>11400</c:v>
                </c:pt>
                <c:pt idx="18" formatCode="General">
                  <c:v>9400</c:v>
                </c:pt>
                <c:pt idx="19" formatCode="General">
                  <c:v>7300</c:v>
                </c:pt>
                <c:pt idx="20">
                  <c:v>10400</c:v>
                </c:pt>
                <c:pt idx="21" formatCode="General">
                  <c:v>5900</c:v>
                </c:pt>
                <c:pt idx="22" formatCode="General">
                  <c:v>5500</c:v>
                </c:pt>
                <c:pt idx="23" formatCode="General">
                  <c:v>6500</c:v>
                </c:pt>
                <c:pt idx="24" formatCode="General">
                  <c:v>9500</c:v>
                </c:pt>
                <c:pt idx="25" formatCode="General">
                  <c:v>11500</c:v>
                </c:pt>
                <c:pt idx="26" formatCode="General">
                  <c:v>14000</c:v>
                </c:pt>
                <c:pt idx="27" formatCode="General">
                  <c:v>11500</c:v>
                </c:pt>
                <c:pt idx="28" formatCode="General">
                  <c:v>14800</c:v>
                </c:pt>
                <c:pt idx="29" formatCode="General">
                  <c:v>15300</c:v>
                </c:pt>
                <c:pt idx="30" formatCode="General">
                  <c:v>11700</c:v>
                </c:pt>
                <c:pt idx="31" formatCode="General">
                  <c:v>11000</c:v>
                </c:pt>
                <c:pt idx="32">
                  <c:v>13400</c:v>
                </c:pt>
                <c:pt idx="33" formatCode="General">
                  <c:v>11700</c:v>
                </c:pt>
                <c:pt idx="34" formatCode="General">
                  <c:v>8700</c:v>
                </c:pt>
                <c:pt idx="35" formatCode="General">
                  <c:v>7500</c:v>
                </c:pt>
              </c:numCache>
            </c:numRef>
          </c:val>
          <c:extLst>
            <c:ext xmlns:c16="http://schemas.microsoft.com/office/drawing/2014/chart" uri="{C3380CC4-5D6E-409C-BE32-E72D297353CC}">
              <c16:uniqueId val="{00000001-536D-4616-AB7B-BA4A9C22802B}"/>
            </c:ext>
          </c:extLst>
        </c:ser>
        <c:dLbls>
          <c:showLegendKey val="0"/>
          <c:showVal val="0"/>
          <c:showCatName val="0"/>
          <c:showSerName val="0"/>
          <c:showPercent val="0"/>
          <c:showBubbleSize val="0"/>
        </c:dLbls>
        <c:gapWidth val="70"/>
        <c:overlap val="-21"/>
        <c:axId val="368210920"/>
        <c:axId val="368211704"/>
      </c:barChart>
      <c:catAx>
        <c:axId val="368210920"/>
        <c:scaling>
          <c:orientation val="minMax"/>
        </c:scaling>
        <c:delete val="0"/>
        <c:axPos val="b"/>
        <c:numFmt formatCode="General" sourceLinked="1"/>
        <c:majorTickMark val="cross"/>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rgbClr val="000000"/>
                </a:solidFill>
                <a:latin typeface="+mn-lt"/>
                <a:ea typeface="+mn-ea"/>
                <a:cs typeface="+mn-cs"/>
              </a:defRPr>
            </a:pPr>
            <a:endParaRPr lang="fi-FI"/>
          </a:p>
        </c:txPr>
        <c:crossAx val="368211704"/>
        <c:crosses val="autoZero"/>
        <c:auto val="1"/>
        <c:lblAlgn val="ctr"/>
        <c:lblOffset val="0"/>
        <c:noMultiLvlLbl val="0"/>
      </c:catAx>
      <c:valAx>
        <c:axId val="368211704"/>
        <c:scaling>
          <c:orientation val="minMax"/>
          <c:max val="16000"/>
          <c:min val="-4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000000"/>
                </a:solidFill>
                <a:latin typeface="+mn-lt"/>
                <a:ea typeface="+mn-ea"/>
                <a:cs typeface="+mn-cs"/>
              </a:defRPr>
            </a:pPr>
            <a:endParaRPr lang="fi-FI"/>
          </a:p>
        </c:txPr>
        <c:crossAx val="368210920"/>
        <c:crosses val="autoZero"/>
        <c:crossBetween val="between"/>
      </c:valAx>
      <c:spPr>
        <a:noFill/>
        <a:ln>
          <a:noFill/>
        </a:ln>
        <a:effectLst/>
      </c:spPr>
    </c:plotArea>
    <c:legend>
      <c:legendPos val="b"/>
      <c:layout>
        <c:manualLayout>
          <c:xMode val="edge"/>
          <c:yMode val="edge"/>
          <c:x val="2.1876346646111267E-2"/>
          <c:y val="0.91633433036153356"/>
          <c:w val="0.95491074975467694"/>
          <c:h val="6.6031577059480331E-2"/>
        </c:manualLayout>
      </c:layout>
      <c:overlay val="0"/>
      <c:spPr>
        <a:noFill/>
        <a:ln>
          <a:noFill/>
        </a:ln>
        <a:effectLst/>
      </c:spPr>
      <c:txPr>
        <a:bodyPr rot="0" spcFirstLastPara="1" vertOverflow="ellipsis" vert="horz" wrap="square" anchor="ctr" anchorCtr="1"/>
        <a:lstStyle/>
        <a:p>
          <a:pPr algn="ctr">
            <a:defRPr lang="fi-FI" sz="1050" b="0" i="0" u="none" strike="noStrike" kern="1200" baseline="0">
              <a:solidFill>
                <a:srgbClr val="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52600612423447"/>
          <c:y val="5.0925925925925923E-2"/>
          <c:w val="0.61640660542432191"/>
          <c:h val="0.89814814814814814"/>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'2022'!$N$215:$N$225</c:f>
              <c:strCache>
                <c:ptCount val="11"/>
                <c:pt idx="0">
                  <c:v>Muut yhteensä</c:v>
                </c:pt>
                <c:pt idx="1">
                  <c:v>10. Italia</c:v>
                </c:pt>
                <c:pt idx="2">
                  <c:v>9. Norja</c:v>
                </c:pt>
                <c:pt idx="3">
                  <c:v>8. Iso-Britannia</c:v>
                </c:pt>
                <c:pt idx="4">
                  <c:v>7. Ranska</c:v>
                </c:pt>
                <c:pt idx="5">
                  <c:v>6. Ruotsi</c:v>
                </c:pt>
                <c:pt idx="6">
                  <c:v>5. Puola</c:v>
                </c:pt>
                <c:pt idx="7">
                  <c:v>4. Saksa</c:v>
                </c:pt>
                <c:pt idx="8">
                  <c:v>3. Yhdysvallat</c:v>
                </c:pt>
                <c:pt idx="9">
                  <c:v>2. Intia</c:v>
                </c:pt>
                <c:pt idx="10">
                  <c:v>1. Kiina</c:v>
                </c:pt>
              </c:strCache>
            </c:strRef>
          </c:cat>
          <c:val>
            <c:numRef>
              <c:f>'2022'!$R$215:$R$225</c:f>
              <c:numCache>
                <c:formatCode>_-* #\ ##0_-;\-* #\ ##0_-;_-* "-"??_-;_-@_-</c:formatCode>
                <c:ptCount val="11"/>
                <c:pt idx="0">
                  <c:v>94200</c:v>
                </c:pt>
                <c:pt idx="1">
                  <c:v>5800</c:v>
                </c:pt>
                <c:pt idx="2">
                  <c:v>6700</c:v>
                </c:pt>
                <c:pt idx="3">
                  <c:v>8000</c:v>
                </c:pt>
                <c:pt idx="4">
                  <c:v>9900</c:v>
                </c:pt>
                <c:pt idx="5">
                  <c:v>14700</c:v>
                </c:pt>
                <c:pt idx="6">
                  <c:v>16200</c:v>
                </c:pt>
                <c:pt idx="7">
                  <c:v>18400</c:v>
                </c:pt>
                <c:pt idx="8">
                  <c:v>26200</c:v>
                </c:pt>
                <c:pt idx="9">
                  <c:v>33200</c:v>
                </c:pt>
                <c:pt idx="10">
                  <c:v>44200</c:v>
                </c:pt>
              </c:numCache>
            </c:numRef>
          </c:val>
          <c:extLst>
            <c:ext xmlns:c16="http://schemas.microsoft.com/office/drawing/2014/chart" uri="{C3380CC4-5D6E-409C-BE32-E72D297353CC}">
              <c16:uniqueId val="{00000000-E345-4280-8786-BE3B939AF3FA}"/>
            </c:ext>
          </c:extLst>
        </c:ser>
        <c:dLbls>
          <c:showLegendKey val="0"/>
          <c:showVal val="0"/>
          <c:showCatName val="0"/>
          <c:showSerName val="0"/>
          <c:showPercent val="0"/>
          <c:showBubbleSize val="0"/>
        </c:dLbls>
        <c:gapWidth val="182"/>
        <c:axId val="11596191"/>
        <c:axId val="798756351"/>
      </c:barChart>
      <c:catAx>
        <c:axId val="115961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crossAx val="798756351"/>
        <c:crosses val="autoZero"/>
        <c:auto val="1"/>
        <c:lblAlgn val="ctr"/>
        <c:lblOffset val="100"/>
        <c:noMultiLvlLbl val="0"/>
      </c:catAx>
      <c:valAx>
        <c:axId val="798756351"/>
        <c:scaling>
          <c:orientation val="minMax"/>
        </c:scaling>
        <c:delete val="1"/>
        <c:axPos val="b"/>
        <c:numFmt formatCode="_-* #\ ##0_-;\-* #\ ##0_-;_-* &quot;-&quot;??_-;_-@_-" sourceLinked="1"/>
        <c:majorTickMark val="none"/>
        <c:minorTickMark val="none"/>
        <c:tickLblPos val="nextTo"/>
        <c:crossAx val="11596191"/>
        <c:crosses val="autoZero"/>
        <c:crossBetween val="between"/>
      </c:valAx>
      <c:spPr>
        <a:noFill/>
        <a:ln>
          <a:noFill/>
        </a:ln>
        <a:effectLst/>
      </c:spPr>
    </c:plotArea>
    <c:plotVisOnly val="1"/>
    <c:dispBlanksAs val="gap"/>
    <c:showDLblsOverMax val="0"/>
  </c:chart>
  <c:spPr>
    <a:noFill/>
    <a:ln>
      <a:noFill/>
    </a:ln>
    <a:effectLst/>
  </c:spPr>
  <c:txPr>
    <a:bodyPr/>
    <a:lstStyle/>
    <a:p>
      <a:pPr>
        <a:defRPr sz="1050">
          <a:solidFill>
            <a:schemeClr val="tx1"/>
          </a:solidFill>
        </a:defRPr>
      </a:pPr>
      <a:endParaRPr lang="fi-FI"/>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720232101568966"/>
          <c:y val="5.0925925925925923E-2"/>
          <c:w val="0.56810397170090743"/>
          <c:h val="0.89814814814814814"/>
        </c:manualLayout>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'2022'!$N$215:$N$225</c:f>
              <c:strCache>
                <c:ptCount val="11"/>
                <c:pt idx="0">
                  <c:v>Muut yhteensä</c:v>
                </c:pt>
                <c:pt idx="1">
                  <c:v>10. Italia</c:v>
                </c:pt>
                <c:pt idx="2">
                  <c:v>9. Norja</c:v>
                </c:pt>
                <c:pt idx="3">
                  <c:v>8. Iso-Britannia</c:v>
                </c:pt>
                <c:pt idx="4">
                  <c:v>7. Ranska</c:v>
                </c:pt>
                <c:pt idx="5">
                  <c:v>6. Ruotsi</c:v>
                </c:pt>
                <c:pt idx="6">
                  <c:v>5. Puola</c:v>
                </c:pt>
                <c:pt idx="7">
                  <c:v>4. Saksa</c:v>
                </c:pt>
                <c:pt idx="8">
                  <c:v>3. Yhdysvallat</c:v>
                </c:pt>
                <c:pt idx="9">
                  <c:v>2. Intia</c:v>
                </c:pt>
                <c:pt idx="10">
                  <c:v>1. Kiina</c:v>
                </c:pt>
              </c:strCache>
            </c:strRef>
          </c:cat>
          <c:val>
            <c:numRef>
              <c:f>'2022'!$S$215:$S$225</c:f>
              <c:numCache>
                <c:formatCode>0%</c:formatCode>
                <c:ptCount val="11"/>
                <c:pt idx="0">
                  <c:v>0.33939096975024857</c:v>
                </c:pt>
                <c:pt idx="1">
                  <c:v>2.0896683912435689E-2</c:v>
                </c:pt>
                <c:pt idx="2">
                  <c:v>2.4139272795399846E-2</c:v>
                </c:pt>
                <c:pt idx="3">
                  <c:v>2.8823012293014743E-2</c:v>
                </c:pt>
                <c:pt idx="4">
                  <c:v>3.5668477712605742E-2</c:v>
                </c:pt>
                <c:pt idx="5">
                  <c:v>5.2962285088414593E-2</c:v>
                </c:pt>
                <c:pt idx="6">
                  <c:v>5.8366599893354854E-2</c:v>
                </c:pt>
                <c:pt idx="7">
                  <c:v>6.6292928273933904E-2</c:v>
                </c:pt>
                <c:pt idx="8">
                  <c:v>9.439536525962329E-2</c:v>
                </c:pt>
                <c:pt idx="9">
                  <c:v>0.11961550101601118</c:v>
                </c:pt>
                <c:pt idx="10">
                  <c:v>0.15924714291890646</c:v>
                </c:pt>
              </c:numCache>
            </c:numRef>
          </c:val>
          <c:extLst>
            <c:ext xmlns:c16="http://schemas.microsoft.com/office/drawing/2014/chart" uri="{C3380CC4-5D6E-409C-BE32-E72D297353CC}">
              <c16:uniqueId val="{00000000-11D6-4B7B-BFE2-4FFAFF66CCBE}"/>
            </c:ext>
          </c:extLst>
        </c:ser>
        <c:dLbls>
          <c:showLegendKey val="0"/>
          <c:showVal val="0"/>
          <c:showCatName val="0"/>
          <c:showSerName val="0"/>
          <c:showPercent val="0"/>
          <c:showBubbleSize val="0"/>
        </c:dLbls>
        <c:gapWidth val="182"/>
        <c:axId val="11596191"/>
        <c:axId val="798756351"/>
      </c:barChart>
      <c:catAx>
        <c:axId val="115961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crossAx val="798756351"/>
        <c:crosses val="autoZero"/>
        <c:auto val="1"/>
        <c:lblAlgn val="ctr"/>
        <c:lblOffset val="100"/>
        <c:noMultiLvlLbl val="0"/>
      </c:catAx>
      <c:valAx>
        <c:axId val="798756351"/>
        <c:scaling>
          <c:orientation val="minMax"/>
        </c:scaling>
        <c:delete val="1"/>
        <c:axPos val="b"/>
        <c:numFmt formatCode="0%" sourceLinked="1"/>
        <c:majorTickMark val="none"/>
        <c:minorTickMark val="none"/>
        <c:tickLblPos val="nextTo"/>
        <c:crossAx val="11596191"/>
        <c:crosses val="autoZero"/>
        <c:crossBetween val="between"/>
      </c:valAx>
      <c:spPr>
        <a:noFill/>
        <a:ln>
          <a:noFill/>
        </a:ln>
        <a:effectLst/>
      </c:spPr>
    </c:plotArea>
    <c:plotVisOnly val="1"/>
    <c:dispBlanksAs val="gap"/>
    <c:showDLblsOverMax val="0"/>
  </c:chart>
  <c:spPr>
    <a:noFill/>
    <a:ln>
      <a:noFill/>
    </a:ln>
    <a:effectLst/>
  </c:spPr>
  <c:txPr>
    <a:bodyPr/>
    <a:lstStyle/>
    <a:p>
      <a:pPr>
        <a:defRPr sz="1050">
          <a:solidFill>
            <a:schemeClr val="tx1"/>
          </a:solidFill>
        </a:defRPr>
      </a:pPr>
      <a:endParaRPr lang="fi-FI"/>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err="1">
                <a:solidFill>
                  <a:schemeClr val="tx1"/>
                </a:solidFill>
              </a:rPr>
              <a:t>Henkilöstöstä</a:t>
            </a:r>
            <a:endParaRPr lang="en-US">
              <a:solidFill>
                <a:schemeClr val="tx1"/>
              </a:solidFill>
            </a:endParaRPr>
          </a:p>
        </c:rich>
      </c:tx>
      <c:layout>
        <c:manualLayout>
          <c:xMode val="edge"/>
          <c:yMode val="edge"/>
          <c:x val="0.35703748722669598"/>
          <c:y val="4.2924254632423289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0.31092953902896076"/>
          <c:y val="0.22900163822160527"/>
          <c:w val="0.33879157840797708"/>
          <c:h val="0.77099836177839476"/>
        </c:manualLayout>
      </c:layout>
      <c:pieChart>
        <c:varyColors val="1"/>
        <c:ser>
          <c:idx val="0"/>
          <c:order val="0"/>
          <c:tx>
            <c:strRef>
              <c:f>Taul1!$B$1</c:f>
              <c:strCache>
                <c:ptCount val="1"/>
                <c:pt idx="0">
                  <c:v>Henkilöstöä</c:v>
                </c:pt>
              </c:strCache>
            </c:strRef>
          </c:tx>
          <c:dPt>
            <c:idx val="0"/>
            <c:bubble3D val="0"/>
            <c:explosion val="6"/>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244-4A7D-BF51-273029405A10}"/>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244-4A7D-BF51-273029405A10}"/>
              </c:ext>
            </c:extLst>
          </c:dPt>
          <c:dLbls>
            <c:dLbl>
              <c:idx val="0"/>
              <c:layout>
                <c:manualLayout>
                  <c:x val="-6.7532301935583822E-2"/>
                  <c:y val="-0.19974415140934743"/>
                </c:manualLayout>
              </c:layout>
              <c:tx>
                <c:rich>
                  <a:bodyPr/>
                  <a:lstStyle/>
                  <a:p>
                    <a:fld id="{8D7E6FEC-94E1-423B-8D3B-97A4A0A2AE32}" type="PERCENTAGE">
                      <a:rPr lang="en-US" smtClean="0"/>
                      <a:pPr/>
                      <a:t>[PERCENTAGE]</a:t>
                    </a:fld>
                    <a:endParaRPr lang="fi-FI"/>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244-4A7D-BF51-273029405A10}"/>
                </c:ext>
              </c:extLst>
            </c:dLbl>
            <c:dLbl>
              <c:idx val="1"/>
              <c:layout>
                <c:manualLayout>
                  <c:x val="5.0513583645404085E-2"/>
                  <c:y val="0.154325067813538"/>
                </c:manualLayout>
              </c:layout>
              <c:tx>
                <c:rich>
                  <a:bodyPr/>
                  <a:lstStyle/>
                  <a:p>
                    <a:fld id="{E0517EAB-83AB-43C5-AD01-19C4696EFD2B}" type="PERCENTAGE">
                      <a:rPr lang="en-US" smtClean="0"/>
                      <a:pPr/>
                      <a:t>[PERCENTAGE]</a:t>
                    </a:fld>
                    <a:endParaRPr lang="fi-FI"/>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244-4A7D-BF51-273029405A1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i-FI"/>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Taul1!$A$2:$A$3</c:f>
              <c:strCache>
                <c:ptCount val="2"/>
                <c:pt idx="0">
                  <c:v>Tytäryrityksissä ulkomailla</c:v>
                </c:pt>
                <c:pt idx="1">
                  <c:v>Suomessa</c:v>
                </c:pt>
              </c:strCache>
            </c:strRef>
          </c:cat>
          <c:val>
            <c:numRef>
              <c:f>Taul1!$B$2:$B$3</c:f>
              <c:numCache>
                <c:formatCode>0%</c:formatCode>
                <c:ptCount val="2"/>
                <c:pt idx="0">
                  <c:v>0.86</c:v>
                </c:pt>
                <c:pt idx="1">
                  <c:v>0.14000000000000001</c:v>
                </c:pt>
              </c:numCache>
            </c:numRef>
          </c:val>
          <c:extLst>
            <c:ext xmlns:c16="http://schemas.microsoft.com/office/drawing/2014/chart" uri="{C3380CC4-5D6E-409C-BE32-E72D297353CC}">
              <c16:uniqueId val="{00000004-7244-4A7D-BF51-273029405A1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250" b="0" i="0" u="none" strike="noStrike" kern="1200" baseline="0">
              <a:solidFill>
                <a:srgbClr val="000000"/>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03541862351988E-2"/>
          <c:y val="5.4502466874448915E-2"/>
          <c:w val="0.89992105254298349"/>
          <c:h val="0.75536511728124778"/>
        </c:manualLayout>
      </c:layout>
      <c:barChart>
        <c:barDir val="col"/>
        <c:grouping val="clustered"/>
        <c:varyColors val="0"/>
        <c:ser>
          <c:idx val="4"/>
          <c:order val="0"/>
          <c:tx>
            <c:strRef>
              <c:f>Sheet1!$B$1</c:f>
              <c:strCache>
                <c:ptCount val="1"/>
                <c:pt idx="0">
                  <c:v>Toteutunut eläköityminen </c:v>
                </c:pt>
              </c:strCache>
            </c:strRef>
          </c:tx>
          <c:spPr>
            <a:solidFill>
              <a:schemeClr val="accent1">
                <a:lumMod val="60000"/>
                <a:lumOff val="40000"/>
              </a:schemeClr>
            </a:solidFill>
            <a:ln w="13081">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Sheet1!$B$2:$B$32</c:f>
              <c:numCache>
                <c:formatCode>General</c:formatCode>
                <c:ptCount val="31"/>
                <c:pt idx="0">
                  <c:v>3506</c:v>
                </c:pt>
                <c:pt idx="1">
                  <c:v>3893</c:v>
                </c:pt>
                <c:pt idx="2">
                  <c:v>4263</c:v>
                </c:pt>
                <c:pt idx="3">
                  <c:v>4416</c:v>
                </c:pt>
                <c:pt idx="4">
                  <c:v>4508</c:v>
                </c:pt>
                <c:pt idx="5">
                  <c:v>4964</c:v>
                </c:pt>
                <c:pt idx="6">
                  <c:v>4828</c:v>
                </c:pt>
                <c:pt idx="7">
                  <c:v>5279</c:v>
                </c:pt>
                <c:pt idx="8">
                  <c:v>6241</c:v>
                </c:pt>
                <c:pt idx="9">
                  <c:v>6506</c:v>
                </c:pt>
                <c:pt idx="10">
                  <c:v>5305</c:v>
                </c:pt>
                <c:pt idx="11">
                  <c:v>4932</c:v>
                </c:pt>
                <c:pt idx="12">
                  <c:v>5355</c:v>
                </c:pt>
                <c:pt idx="13">
                  <c:v>5625</c:v>
                </c:pt>
                <c:pt idx="14">
                  <c:v>5242</c:v>
                </c:pt>
                <c:pt idx="15">
                  <c:v>5516</c:v>
                </c:pt>
                <c:pt idx="16">
                  <c:v>5806</c:v>
                </c:pt>
                <c:pt idx="17">
                  <c:v>5561</c:v>
                </c:pt>
                <c:pt idx="18">
                  <c:v>5090</c:v>
                </c:pt>
                <c:pt idx="19">
                  <c:v>5012</c:v>
                </c:pt>
                <c:pt idx="20">
                  <c:v>5101</c:v>
                </c:pt>
              </c:numCache>
            </c:numRef>
          </c:val>
          <c:extLst>
            <c:ext xmlns:c16="http://schemas.microsoft.com/office/drawing/2014/chart" uri="{C3380CC4-5D6E-409C-BE32-E72D297353CC}">
              <c16:uniqueId val="{00000000-6555-4FB8-A6F0-919097D65BBF}"/>
            </c:ext>
          </c:extLst>
        </c:ser>
        <c:ser>
          <c:idx val="0"/>
          <c:order val="1"/>
          <c:tx>
            <c:strRef>
              <c:f>Sheet1!$C$1</c:f>
              <c:strCache>
                <c:ptCount val="1"/>
                <c:pt idx="0">
                  <c:v>Arvioitu eläköityminen</c:v>
                </c:pt>
              </c:strCache>
            </c:strRef>
          </c:tx>
          <c:spPr>
            <a:solidFill>
              <a:schemeClr val="accent6"/>
            </a:solidFill>
            <a:ln w="13081">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Sheet1!$C$2:$C$32</c:f>
              <c:numCache>
                <c:formatCode>General</c:formatCode>
                <c:ptCount val="31"/>
                <c:pt idx="21">
                  <c:v>5627</c:v>
                </c:pt>
                <c:pt idx="22">
                  <c:v>6055</c:v>
                </c:pt>
                <c:pt idx="23">
                  <c:v>6645</c:v>
                </c:pt>
                <c:pt idx="24">
                  <c:v>7036</c:v>
                </c:pt>
                <c:pt idx="25">
                  <c:v>7298</c:v>
                </c:pt>
                <c:pt idx="26">
                  <c:v>7479</c:v>
                </c:pt>
                <c:pt idx="27">
                  <c:v>7581</c:v>
                </c:pt>
                <c:pt idx="28">
                  <c:v>7799</c:v>
                </c:pt>
                <c:pt idx="29">
                  <c:v>7791</c:v>
                </c:pt>
                <c:pt idx="30">
                  <c:v>7805</c:v>
                </c:pt>
              </c:numCache>
            </c:numRef>
          </c:val>
          <c:extLst>
            <c:ext xmlns:c16="http://schemas.microsoft.com/office/drawing/2014/chart" uri="{C3380CC4-5D6E-409C-BE32-E72D297353CC}">
              <c16:uniqueId val="{00000001-6555-4FB8-A6F0-919097D65BBF}"/>
            </c:ext>
          </c:extLst>
        </c:ser>
        <c:dLbls>
          <c:showLegendKey val="0"/>
          <c:showVal val="0"/>
          <c:showCatName val="0"/>
          <c:showSerName val="0"/>
          <c:showPercent val="0"/>
          <c:showBubbleSize val="0"/>
        </c:dLbls>
        <c:gapWidth val="60"/>
        <c:overlap val="100"/>
        <c:axId val="416761432"/>
        <c:axId val="416761824"/>
      </c:barChart>
      <c:lineChart>
        <c:grouping val="standard"/>
        <c:varyColors val="0"/>
        <c:ser>
          <c:idx val="1"/>
          <c:order val="2"/>
          <c:tx>
            <c:strRef>
              <c:f>Sheet1!$D$1</c:f>
              <c:strCache>
                <c:ptCount val="1"/>
              </c:strCache>
            </c:strRef>
          </c:tx>
          <c:spPr>
            <a:ln w="39244">
              <a:solidFill>
                <a:srgbClr val="000000"/>
              </a:solidFill>
              <a:prstDash val="solid"/>
            </a:ln>
          </c:spPr>
          <c:marker>
            <c:symbol val="none"/>
          </c:marker>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Sheet1!$D$2:$D$32</c:f>
              <c:numCache>
                <c:formatCode>General</c:formatCode>
                <c:ptCount val="31"/>
                <c:pt idx="0">
                  <c:v>1720</c:v>
                </c:pt>
                <c:pt idx="1">
                  <c:v>1868</c:v>
                </c:pt>
                <c:pt idx="2">
                  <c:v>2061</c:v>
                </c:pt>
                <c:pt idx="3">
                  <c:v>2124</c:v>
                </c:pt>
                <c:pt idx="4">
                  <c:v>2230</c:v>
                </c:pt>
                <c:pt idx="5">
                  <c:v>2454</c:v>
                </c:pt>
                <c:pt idx="6">
                  <c:v>2297</c:v>
                </c:pt>
                <c:pt idx="7">
                  <c:v>2526</c:v>
                </c:pt>
                <c:pt idx="8">
                  <c:v>3030</c:v>
                </c:pt>
                <c:pt idx="9">
                  <c:v>3113</c:v>
                </c:pt>
                <c:pt idx="10">
                  <c:v>2237</c:v>
                </c:pt>
                <c:pt idx="11">
                  <c:v>2078</c:v>
                </c:pt>
                <c:pt idx="12">
                  <c:v>2077</c:v>
                </c:pt>
                <c:pt idx="13">
                  <c:v>2384</c:v>
                </c:pt>
                <c:pt idx="14">
                  <c:v>2233</c:v>
                </c:pt>
                <c:pt idx="15">
                  <c:v>2312</c:v>
                </c:pt>
                <c:pt idx="16">
                  <c:v>2369</c:v>
                </c:pt>
                <c:pt idx="17">
                  <c:v>2287</c:v>
                </c:pt>
                <c:pt idx="18">
                  <c:v>1977</c:v>
                </c:pt>
                <c:pt idx="19">
                  <c:v>1848</c:v>
                </c:pt>
                <c:pt idx="20">
                  <c:v>1821</c:v>
                </c:pt>
                <c:pt idx="21">
                  <c:v>2068</c:v>
                </c:pt>
                <c:pt idx="22">
                  <c:v>2216</c:v>
                </c:pt>
                <c:pt idx="23">
                  <c:v>2416</c:v>
                </c:pt>
                <c:pt idx="24">
                  <c:v>2544</c:v>
                </c:pt>
                <c:pt idx="25">
                  <c:v>2582</c:v>
                </c:pt>
                <c:pt idx="26">
                  <c:v>2623</c:v>
                </c:pt>
                <c:pt idx="27">
                  <c:v>2664</c:v>
                </c:pt>
                <c:pt idx="28">
                  <c:v>2621</c:v>
                </c:pt>
                <c:pt idx="29">
                  <c:v>2565</c:v>
                </c:pt>
                <c:pt idx="30">
                  <c:v>2519</c:v>
                </c:pt>
              </c:numCache>
            </c:numRef>
          </c:val>
          <c:smooth val="0"/>
          <c:extLst>
            <c:ext xmlns:c16="http://schemas.microsoft.com/office/drawing/2014/chart" uri="{C3380CC4-5D6E-409C-BE32-E72D297353CC}">
              <c16:uniqueId val="{00000002-6555-4FB8-A6F0-919097D65BBF}"/>
            </c:ext>
          </c:extLst>
        </c:ser>
        <c:dLbls>
          <c:showLegendKey val="0"/>
          <c:showVal val="0"/>
          <c:showCatName val="0"/>
          <c:showSerName val="0"/>
          <c:showPercent val="0"/>
          <c:showBubbleSize val="0"/>
        </c:dLbls>
        <c:marker val="1"/>
        <c:smooth val="0"/>
        <c:axId val="416761432"/>
        <c:axId val="416761824"/>
      </c:lineChart>
      <c:catAx>
        <c:axId val="416761432"/>
        <c:scaling>
          <c:orientation val="minMax"/>
        </c:scaling>
        <c:delete val="0"/>
        <c:axPos val="b"/>
        <c:numFmt formatCode="General" sourceLinked="1"/>
        <c:majorTickMark val="out"/>
        <c:minorTickMark val="none"/>
        <c:tickLblPos val="nextTo"/>
        <c:spPr>
          <a:ln w="3270">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16761824"/>
        <c:crosses val="autoZero"/>
        <c:auto val="1"/>
        <c:lblAlgn val="ctr"/>
        <c:lblOffset val="100"/>
        <c:tickLblSkip val="2"/>
        <c:tickMarkSkip val="1"/>
        <c:noMultiLvlLbl val="0"/>
      </c:catAx>
      <c:valAx>
        <c:axId val="416761824"/>
        <c:scaling>
          <c:orientation val="minMax"/>
        </c:scaling>
        <c:delete val="0"/>
        <c:axPos val="l"/>
        <c:majorGridlines>
          <c:spPr>
            <a:ln w="3175">
              <a:solidFill>
                <a:schemeClr val="tx1"/>
              </a:solidFill>
              <a:prstDash val="dash"/>
            </a:ln>
          </c:spPr>
        </c:majorGridlines>
        <c:numFmt formatCode="General" sourceLinked="1"/>
        <c:majorTickMark val="out"/>
        <c:minorTickMark val="none"/>
        <c:tickLblPos val="nextTo"/>
        <c:spPr>
          <a:ln w="3270">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Univers 45 Light"/>
                <a:cs typeface="Univers 45 Light"/>
              </a:defRPr>
            </a:pPr>
            <a:endParaRPr lang="fi-FI"/>
          </a:p>
        </c:txPr>
        <c:crossAx val="416761432"/>
        <c:crosses val="autoZero"/>
        <c:crossBetween val="between"/>
      </c:valAx>
      <c:spPr>
        <a:noFill/>
        <a:ln w="13081">
          <a:solidFill>
            <a:schemeClr val="tx1"/>
          </a:solidFill>
          <a:prstDash val="solid"/>
        </a:ln>
      </c:spPr>
    </c:plotArea>
    <c:legend>
      <c:legendPos val="b"/>
      <c:legendEntry>
        <c:idx val="2"/>
        <c:delete val="1"/>
      </c:legendEntry>
      <c:layout>
        <c:manualLayout>
          <c:xMode val="edge"/>
          <c:yMode val="edge"/>
          <c:x val="9.6536684333300551E-2"/>
          <c:y val="0.91148207420592064"/>
          <c:w val="0.87866552285436306"/>
          <c:h val="8.7677725118483416E-2"/>
        </c:manualLayout>
      </c:layout>
      <c:overlay val="0"/>
      <c:spPr>
        <a:solidFill>
          <a:schemeClr val="bg1"/>
        </a:solidFill>
        <a:ln w="3270">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854" b="1" i="0" u="none" strike="noStrike" baseline="0">
          <a:solidFill>
            <a:schemeClr val="tx1"/>
          </a:solidFill>
          <a:latin typeface="Arial"/>
          <a:ea typeface="Arial"/>
          <a:cs typeface="Arial"/>
        </a:defRPr>
      </a:pPr>
      <a:endParaRPr lang="fi-FI"/>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12514696725472E-2"/>
          <c:y val="5.2962930800055937E-2"/>
          <c:w val="0.90632698996125116"/>
          <c:h val="0.85375494071146241"/>
        </c:manualLayout>
      </c:layout>
      <c:barChart>
        <c:barDir val="col"/>
        <c:grouping val="clustered"/>
        <c:varyColors val="0"/>
        <c:ser>
          <c:idx val="0"/>
          <c:order val="0"/>
          <c:tx>
            <c:strRef>
              <c:f>Sheet1!$B$1</c:f>
              <c:strCache>
                <c:ptCount val="1"/>
                <c:pt idx="0">
                  <c:v>Kasvun osuus 2007</c:v>
                </c:pt>
              </c:strCache>
            </c:strRef>
          </c:tx>
          <c:spPr>
            <a:solidFill>
              <a:srgbClr val="00FFFF"/>
            </a:solidFill>
            <a:ln w="11797">
              <a:solidFill>
                <a:srgbClr val="000000"/>
              </a:solidFill>
              <a:prstDash val="solid"/>
            </a:ln>
          </c:spPr>
          <c:invertIfNegative val="0"/>
          <c:cat>
            <c:numRef>
              <c:f>Sheet1!$A$2:$A$22</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Sheet1!$B$2:$B$22</c:f>
              <c:numCache>
                <c:formatCode>General</c:formatCode>
                <c:ptCount val="21"/>
              </c:numCache>
            </c:numRef>
          </c:val>
          <c:extLst>
            <c:ext xmlns:c16="http://schemas.microsoft.com/office/drawing/2014/chart" uri="{C3380CC4-5D6E-409C-BE32-E72D297353CC}">
              <c16:uniqueId val="{00000000-E64D-407C-B54D-9B12CCFA0FA1}"/>
            </c:ext>
          </c:extLst>
        </c:ser>
        <c:dLbls>
          <c:showLegendKey val="0"/>
          <c:showVal val="0"/>
          <c:showCatName val="0"/>
          <c:showSerName val="0"/>
          <c:showPercent val="0"/>
          <c:showBubbleSize val="0"/>
        </c:dLbls>
        <c:gapWidth val="75"/>
        <c:axId val="403762288"/>
        <c:axId val="405222624"/>
      </c:barChart>
      <c:catAx>
        <c:axId val="403762288"/>
        <c:scaling>
          <c:orientation val="minMax"/>
        </c:scaling>
        <c:delete val="0"/>
        <c:axPos val="b"/>
        <c:majorGridlines>
          <c:spPr>
            <a:ln>
              <a:solidFill>
                <a:schemeClr val="bg1"/>
              </a:solidFill>
            </a:ln>
          </c:spPr>
        </c:majorGridlines>
        <c:minorGridlines>
          <c:spPr>
            <a:ln>
              <a:solidFill>
                <a:schemeClr val="bg1"/>
              </a:solidFill>
            </a:ln>
          </c:spPr>
        </c:minorGridlines>
        <c:numFmt formatCode="General" sourceLinked="1"/>
        <c:majorTickMark val="out"/>
        <c:minorTickMark val="out"/>
        <c:tickLblPos val="nextTo"/>
        <c:spPr>
          <a:ln w="23595">
            <a:solidFill>
              <a:srgbClr val="000000">
                <a:alpha val="93000"/>
              </a:srgbClr>
            </a:solidFill>
            <a:prstDash val="solid"/>
          </a:ln>
        </c:spPr>
        <c:txPr>
          <a:bodyPr rot="0" vert="horz" anchor="ctr" anchorCtr="0"/>
          <a:lstStyle/>
          <a:p>
            <a:pPr>
              <a:defRPr/>
            </a:pPr>
            <a:endParaRPr lang="fi-FI"/>
          </a:p>
        </c:txPr>
        <c:crossAx val="405222624"/>
        <c:crossesAt val="-11"/>
        <c:auto val="1"/>
        <c:lblAlgn val="ctr"/>
        <c:lblOffset val="100"/>
        <c:tickLblSkip val="2"/>
        <c:tickMarkSkip val="1"/>
        <c:noMultiLvlLbl val="0"/>
      </c:catAx>
      <c:valAx>
        <c:axId val="405222624"/>
        <c:scaling>
          <c:orientation val="minMax"/>
          <c:max val="10"/>
          <c:min val="-10"/>
        </c:scaling>
        <c:delete val="0"/>
        <c:axPos val="l"/>
        <c:majorGridlines>
          <c:spPr>
            <a:ln w="11797">
              <a:solidFill>
                <a:srgbClr val="555555"/>
              </a:solidFill>
              <a:prstDash val="sysDash"/>
            </a:ln>
          </c:spPr>
        </c:majorGridlines>
        <c:numFmt formatCode="General" sourceLinked="1"/>
        <c:majorTickMark val="out"/>
        <c:minorTickMark val="none"/>
        <c:tickLblPos val="nextTo"/>
        <c:spPr>
          <a:ln w="2949">
            <a:solidFill>
              <a:srgbClr val="000000"/>
            </a:solidFill>
            <a:prstDash val="solid"/>
          </a:ln>
        </c:spPr>
        <c:txPr>
          <a:bodyPr rot="0" vert="horz"/>
          <a:lstStyle/>
          <a:p>
            <a:pPr>
              <a:defRPr/>
            </a:pPr>
            <a:endParaRPr lang="fi-FI"/>
          </a:p>
        </c:txPr>
        <c:crossAx val="403762288"/>
        <c:crossesAt val="1"/>
        <c:crossBetween val="midCat"/>
        <c:majorUnit val="1"/>
        <c:minorUnit val="0.5"/>
      </c:valAx>
      <c:spPr>
        <a:noFill/>
        <a:ln w="2949">
          <a:solidFill>
            <a:srgbClr val="000000"/>
          </a:solidFill>
          <a:prstDash val="solid"/>
        </a:ln>
      </c:spPr>
    </c:plotArea>
    <c:plotVisOnly val="1"/>
    <c:dispBlanksAs val="gap"/>
    <c:showDLblsOverMax val="0"/>
  </c:chart>
  <c:spPr>
    <a:noFill/>
    <a:ln>
      <a:noFill/>
    </a:ln>
  </c:spPr>
  <c:txPr>
    <a:bodyPr/>
    <a:lstStyle/>
    <a:p>
      <a:pPr>
        <a:defRPr sz="1050" b="0" i="0" u="none" strike="noStrike" baseline="0">
          <a:solidFill>
            <a:schemeClr val="tx2"/>
          </a:solidFill>
          <a:latin typeface="Verdana" panose="020B0604030504040204" pitchFamily="34" charset="0"/>
          <a:ea typeface="Times New Roman"/>
          <a:cs typeface="Times New Roman"/>
        </a:defRPr>
      </a:pPr>
      <a:endParaRPr lang="fi-FI"/>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885228189234294E-2"/>
          <c:y val="2.4742948211505619E-2"/>
          <c:w val="0.90742822468411055"/>
          <c:h val="0.78827131438467912"/>
        </c:manualLayout>
      </c:layout>
      <c:barChart>
        <c:barDir val="col"/>
        <c:grouping val="stacked"/>
        <c:varyColors val="0"/>
        <c:ser>
          <c:idx val="4"/>
          <c:order val="0"/>
          <c:tx>
            <c:strRef>
              <c:f>Sheet1!$B$1</c:f>
              <c:strCache>
                <c:ptCount val="1"/>
                <c:pt idx="0">
                  <c:v>Kone- ja metallituoteteollisuus </c:v>
                </c:pt>
              </c:strCache>
            </c:strRef>
          </c:tx>
          <c:spPr>
            <a:solidFill>
              <a:schemeClr val="accent1"/>
            </a:solidFill>
            <a:ln w="12620">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Sheet1!$B$2:$B$32</c:f>
              <c:numCache>
                <c:formatCode>General</c:formatCode>
                <c:ptCount val="31"/>
                <c:pt idx="0">
                  <c:v>1171</c:v>
                </c:pt>
                <c:pt idx="1">
                  <c:v>1290</c:v>
                </c:pt>
                <c:pt idx="2">
                  <c:v>1419</c:v>
                </c:pt>
                <c:pt idx="3">
                  <c:v>1505</c:v>
                </c:pt>
                <c:pt idx="4">
                  <c:v>1642</c:v>
                </c:pt>
                <c:pt idx="5">
                  <c:v>1816</c:v>
                </c:pt>
                <c:pt idx="6">
                  <c:v>1671</c:v>
                </c:pt>
                <c:pt idx="7">
                  <c:v>1871</c:v>
                </c:pt>
                <c:pt idx="8">
                  <c:v>2309</c:v>
                </c:pt>
                <c:pt idx="9">
                  <c:v>2391</c:v>
                </c:pt>
                <c:pt idx="10">
                  <c:v>1747</c:v>
                </c:pt>
                <c:pt idx="11">
                  <c:v>1561</c:v>
                </c:pt>
                <c:pt idx="12">
                  <c:v>1543</c:v>
                </c:pt>
                <c:pt idx="13">
                  <c:v>1752</c:v>
                </c:pt>
                <c:pt idx="14">
                  <c:v>1664</c:v>
                </c:pt>
                <c:pt idx="15">
                  <c:v>1737</c:v>
                </c:pt>
                <c:pt idx="16">
                  <c:v>1802</c:v>
                </c:pt>
                <c:pt idx="17">
                  <c:v>1738</c:v>
                </c:pt>
                <c:pt idx="18">
                  <c:v>1458</c:v>
                </c:pt>
                <c:pt idx="19">
                  <c:v>1376</c:v>
                </c:pt>
                <c:pt idx="20">
                  <c:v>1414</c:v>
                </c:pt>
                <c:pt idx="21">
                  <c:v>1590</c:v>
                </c:pt>
                <c:pt idx="22">
                  <c:v>1676</c:v>
                </c:pt>
                <c:pt idx="23">
                  <c:v>1828</c:v>
                </c:pt>
                <c:pt idx="24">
                  <c:v>1933</c:v>
                </c:pt>
                <c:pt idx="25">
                  <c:v>1956</c:v>
                </c:pt>
                <c:pt idx="26">
                  <c:v>1980</c:v>
                </c:pt>
                <c:pt idx="27">
                  <c:v>1998</c:v>
                </c:pt>
                <c:pt idx="28">
                  <c:v>1978</c:v>
                </c:pt>
                <c:pt idx="29">
                  <c:v>1916</c:v>
                </c:pt>
                <c:pt idx="30">
                  <c:v>1863</c:v>
                </c:pt>
              </c:numCache>
            </c:numRef>
          </c:val>
          <c:extLst>
            <c:ext xmlns:c16="http://schemas.microsoft.com/office/drawing/2014/chart" uri="{C3380CC4-5D6E-409C-BE32-E72D297353CC}">
              <c16:uniqueId val="{00000000-4517-421C-92EF-694520C76914}"/>
            </c:ext>
          </c:extLst>
        </c:ser>
        <c:ser>
          <c:idx val="0"/>
          <c:order val="1"/>
          <c:tx>
            <c:strRef>
              <c:f>Sheet1!$C$1</c:f>
              <c:strCache>
                <c:ptCount val="1"/>
                <c:pt idx="0">
                  <c:v>Metallien jalostus </c:v>
                </c:pt>
              </c:strCache>
            </c:strRef>
          </c:tx>
          <c:spPr>
            <a:solidFill>
              <a:schemeClr val="accent6">
                <a:lumMod val="75000"/>
              </a:schemeClr>
            </a:solidFill>
            <a:ln w="12620">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Sheet1!$C$2:$C$32</c:f>
              <c:numCache>
                <c:formatCode>General</c:formatCode>
                <c:ptCount val="31"/>
                <c:pt idx="0">
                  <c:v>184</c:v>
                </c:pt>
                <c:pt idx="1">
                  <c:v>199</c:v>
                </c:pt>
                <c:pt idx="2">
                  <c:v>224</c:v>
                </c:pt>
                <c:pt idx="3">
                  <c:v>238</c:v>
                </c:pt>
                <c:pt idx="4">
                  <c:v>220</c:v>
                </c:pt>
                <c:pt idx="5">
                  <c:v>252</c:v>
                </c:pt>
                <c:pt idx="6">
                  <c:v>271</c:v>
                </c:pt>
                <c:pt idx="7">
                  <c:v>268</c:v>
                </c:pt>
                <c:pt idx="8">
                  <c:v>303</c:v>
                </c:pt>
                <c:pt idx="9">
                  <c:v>296</c:v>
                </c:pt>
                <c:pt idx="10">
                  <c:v>228</c:v>
                </c:pt>
                <c:pt idx="11">
                  <c:v>227</c:v>
                </c:pt>
                <c:pt idx="12">
                  <c:v>264</c:v>
                </c:pt>
                <c:pt idx="13">
                  <c:v>266</c:v>
                </c:pt>
                <c:pt idx="14">
                  <c:v>247</c:v>
                </c:pt>
                <c:pt idx="15">
                  <c:v>258</c:v>
                </c:pt>
                <c:pt idx="16">
                  <c:v>245</c:v>
                </c:pt>
                <c:pt idx="17">
                  <c:v>247</c:v>
                </c:pt>
                <c:pt idx="18">
                  <c:v>232</c:v>
                </c:pt>
                <c:pt idx="19">
                  <c:v>199</c:v>
                </c:pt>
                <c:pt idx="20">
                  <c:v>178</c:v>
                </c:pt>
                <c:pt idx="21">
                  <c:v>219</c:v>
                </c:pt>
                <c:pt idx="22">
                  <c:v>247</c:v>
                </c:pt>
                <c:pt idx="23">
                  <c:v>269</c:v>
                </c:pt>
                <c:pt idx="24">
                  <c:v>273</c:v>
                </c:pt>
                <c:pt idx="25">
                  <c:v>268</c:v>
                </c:pt>
                <c:pt idx="26">
                  <c:v>282</c:v>
                </c:pt>
                <c:pt idx="27">
                  <c:v>294</c:v>
                </c:pt>
                <c:pt idx="28">
                  <c:v>278</c:v>
                </c:pt>
                <c:pt idx="29">
                  <c:v>280</c:v>
                </c:pt>
                <c:pt idx="30">
                  <c:v>290</c:v>
                </c:pt>
              </c:numCache>
            </c:numRef>
          </c:val>
          <c:extLst>
            <c:ext xmlns:c16="http://schemas.microsoft.com/office/drawing/2014/chart" uri="{C3380CC4-5D6E-409C-BE32-E72D297353CC}">
              <c16:uniqueId val="{00000001-4517-421C-92EF-694520C76914}"/>
            </c:ext>
          </c:extLst>
        </c:ser>
        <c:ser>
          <c:idx val="1"/>
          <c:order val="2"/>
          <c:tx>
            <c:strRef>
              <c:f>Sheet1!$D$1</c:f>
              <c:strCache>
                <c:ptCount val="1"/>
                <c:pt idx="0">
                  <c:v>Elektroniikka- ja sähköteollisuus </c:v>
                </c:pt>
              </c:strCache>
            </c:strRef>
          </c:tx>
          <c:spPr>
            <a:solidFill>
              <a:schemeClr val="accent2"/>
            </a:solidFill>
            <a:ln w="12620">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Sheet1!$D$2:$D$32</c:f>
              <c:numCache>
                <c:formatCode>General</c:formatCode>
                <c:ptCount val="31"/>
                <c:pt idx="0">
                  <c:v>365</c:v>
                </c:pt>
                <c:pt idx="1">
                  <c:v>379</c:v>
                </c:pt>
                <c:pt idx="2">
                  <c:v>418</c:v>
                </c:pt>
                <c:pt idx="3">
                  <c:v>381</c:v>
                </c:pt>
                <c:pt idx="4">
                  <c:v>368</c:v>
                </c:pt>
                <c:pt idx="5">
                  <c:v>386</c:v>
                </c:pt>
                <c:pt idx="6">
                  <c:v>355</c:v>
                </c:pt>
                <c:pt idx="7">
                  <c:v>387</c:v>
                </c:pt>
                <c:pt idx="8">
                  <c:v>418</c:v>
                </c:pt>
                <c:pt idx="9">
                  <c:v>426</c:v>
                </c:pt>
                <c:pt idx="10">
                  <c:v>262</c:v>
                </c:pt>
                <c:pt idx="11">
                  <c:v>290</c:v>
                </c:pt>
                <c:pt idx="12">
                  <c:v>270</c:v>
                </c:pt>
                <c:pt idx="13">
                  <c:v>366</c:v>
                </c:pt>
                <c:pt idx="14">
                  <c:v>322</c:v>
                </c:pt>
                <c:pt idx="15">
                  <c:v>317</c:v>
                </c:pt>
                <c:pt idx="16">
                  <c:v>322</c:v>
                </c:pt>
                <c:pt idx="17">
                  <c:v>302</c:v>
                </c:pt>
                <c:pt idx="18">
                  <c:v>287</c:v>
                </c:pt>
                <c:pt idx="19">
                  <c:v>273</c:v>
                </c:pt>
                <c:pt idx="20">
                  <c:v>229</c:v>
                </c:pt>
                <c:pt idx="21">
                  <c:v>259</c:v>
                </c:pt>
                <c:pt idx="22">
                  <c:v>293</c:v>
                </c:pt>
                <c:pt idx="23">
                  <c:v>319</c:v>
                </c:pt>
                <c:pt idx="24">
                  <c:v>338</c:v>
                </c:pt>
                <c:pt idx="25">
                  <c:v>359</c:v>
                </c:pt>
                <c:pt idx="26">
                  <c:v>361</c:v>
                </c:pt>
                <c:pt idx="27">
                  <c:v>373</c:v>
                </c:pt>
                <c:pt idx="28">
                  <c:v>364</c:v>
                </c:pt>
                <c:pt idx="29">
                  <c:v>369</c:v>
                </c:pt>
                <c:pt idx="30">
                  <c:v>367</c:v>
                </c:pt>
              </c:numCache>
            </c:numRef>
          </c:val>
          <c:extLst>
            <c:ext xmlns:c16="http://schemas.microsoft.com/office/drawing/2014/chart" uri="{C3380CC4-5D6E-409C-BE32-E72D297353CC}">
              <c16:uniqueId val="{00000002-4517-421C-92EF-694520C76914}"/>
            </c:ext>
          </c:extLst>
        </c:ser>
        <c:dLbls>
          <c:showLegendKey val="0"/>
          <c:showVal val="0"/>
          <c:showCatName val="0"/>
          <c:showSerName val="0"/>
          <c:showPercent val="0"/>
          <c:showBubbleSize val="0"/>
        </c:dLbls>
        <c:gapWidth val="60"/>
        <c:overlap val="100"/>
        <c:axId val="416762608"/>
        <c:axId val="416763000"/>
      </c:barChart>
      <c:catAx>
        <c:axId val="416762608"/>
        <c:scaling>
          <c:orientation val="minMax"/>
        </c:scaling>
        <c:delete val="0"/>
        <c:axPos val="b"/>
        <c:numFmt formatCode="General" sourceLinked="1"/>
        <c:majorTickMark val="out"/>
        <c:minorTickMark val="none"/>
        <c:tickLblPos val="nextTo"/>
        <c:spPr>
          <a:ln w="3155">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16763000"/>
        <c:crosses val="autoZero"/>
        <c:auto val="1"/>
        <c:lblAlgn val="ctr"/>
        <c:lblOffset val="100"/>
        <c:tickLblSkip val="2"/>
        <c:tickMarkSkip val="1"/>
        <c:noMultiLvlLbl val="0"/>
      </c:catAx>
      <c:valAx>
        <c:axId val="416763000"/>
        <c:scaling>
          <c:orientation val="minMax"/>
          <c:max val="3500"/>
        </c:scaling>
        <c:delete val="0"/>
        <c:axPos val="l"/>
        <c:majorGridlines>
          <c:spPr>
            <a:ln w="3175">
              <a:solidFill>
                <a:schemeClr val="tx1"/>
              </a:solidFill>
              <a:prstDash val="dash"/>
            </a:ln>
          </c:spPr>
        </c:majorGridlines>
        <c:numFmt formatCode="General" sourceLinked="1"/>
        <c:majorTickMark val="out"/>
        <c:minorTickMark val="none"/>
        <c:tickLblPos val="nextTo"/>
        <c:spPr>
          <a:ln w="3155">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Univers 45 Light"/>
                <a:cs typeface="Univers 45 Light"/>
              </a:defRPr>
            </a:pPr>
            <a:endParaRPr lang="fi-FI"/>
          </a:p>
        </c:txPr>
        <c:crossAx val="416762608"/>
        <c:crosses val="autoZero"/>
        <c:crossBetween val="between"/>
      </c:valAx>
      <c:spPr>
        <a:noFill/>
        <a:ln w="12620">
          <a:solidFill>
            <a:schemeClr val="tx1"/>
          </a:solidFill>
          <a:prstDash val="solid"/>
        </a:ln>
      </c:spPr>
    </c:plotArea>
    <c:legend>
      <c:legendPos val="b"/>
      <c:layout>
        <c:manualLayout>
          <c:xMode val="edge"/>
          <c:yMode val="edge"/>
          <c:x val="7.4938662455655905E-2"/>
          <c:y val="0.88514756323370913"/>
          <c:w val="0.90823909726739438"/>
          <c:h val="0.11485243676629089"/>
        </c:manualLayout>
      </c:layout>
      <c:overlay val="0"/>
      <c:spPr>
        <a:solidFill>
          <a:schemeClr val="bg1"/>
        </a:solidFill>
        <a:ln w="3155">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838" b="1" i="0" u="none" strike="noStrike" baseline="0">
          <a:solidFill>
            <a:schemeClr val="tx1"/>
          </a:solidFill>
          <a:latin typeface="Arial"/>
          <a:ea typeface="Arial"/>
          <a:cs typeface="Arial"/>
        </a:defRPr>
      </a:pPr>
      <a:endParaRPr lang="fi-FI"/>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5.8522020729247656E-2"/>
          <c:y val="4.1689995447136627E-2"/>
          <c:w val="0.79600561280577731"/>
          <c:h val="0.87969532626865443"/>
        </c:manualLayout>
      </c:layout>
      <c:lineChart>
        <c:grouping val="standard"/>
        <c:varyColors val="0"/>
        <c:ser>
          <c:idx val="2"/>
          <c:order val="0"/>
          <c:tx>
            <c:strRef>
              <c:f>Taul1!$B$1</c:f>
              <c:strCache>
                <c:ptCount val="1"/>
                <c:pt idx="0">
                  <c:v>Mediaani</c:v>
                </c:pt>
              </c:strCache>
            </c:strRef>
          </c:tx>
          <c:spPr>
            <a:ln>
              <a:solidFill>
                <a:schemeClr val="accent2"/>
              </a:solidFill>
            </a:ln>
          </c:spPr>
          <c:marker>
            <c:symbol val="none"/>
          </c:marker>
          <c:dLbls>
            <c:dLbl>
              <c:idx val="1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D2C-4F54-947B-62F5708909D5}"/>
                </c:ext>
              </c:extLst>
            </c:dLbl>
            <c:spPr>
              <a:noFill/>
              <a:ln>
                <a:noFill/>
              </a:ln>
              <a:effectLst/>
            </c:spPr>
            <c:txPr>
              <a:bodyPr wrap="square" lIns="38100" tIns="19050" rIns="38100" bIns="19050" anchor="ctr">
                <a:spAutoFit/>
              </a:bodyPr>
              <a:lstStyle/>
              <a:p>
                <a:pPr>
                  <a:defRPr>
                    <a:latin typeface="+mn-lt"/>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Taul1!$A$2:$A$18</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Taul1!$B$2:$B$18</c:f>
              <c:numCache>
                <c:formatCode>General</c:formatCode>
                <c:ptCount val="17"/>
                <c:pt idx="0">
                  <c:v>6.9</c:v>
                </c:pt>
                <c:pt idx="1">
                  <c:v>7.4</c:v>
                </c:pt>
                <c:pt idx="2">
                  <c:v>6.8</c:v>
                </c:pt>
                <c:pt idx="3">
                  <c:v>4.2</c:v>
                </c:pt>
                <c:pt idx="4">
                  <c:v>3.4</c:v>
                </c:pt>
                <c:pt idx="5">
                  <c:v>4.3</c:v>
                </c:pt>
                <c:pt idx="6">
                  <c:v>4</c:v>
                </c:pt>
                <c:pt idx="7">
                  <c:v>2.2000000000000002</c:v>
                </c:pt>
                <c:pt idx="8">
                  <c:v>2.1</c:v>
                </c:pt>
                <c:pt idx="9">
                  <c:v>1.6</c:v>
                </c:pt>
                <c:pt idx="10">
                  <c:v>3.8</c:v>
                </c:pt>
                <c:pt idx="11">
                  <c:v>5.0999999999999996</c:v>
                </c:pt>
                <c:pt idx="12">
                  <c:v>5.5</c:v>
                </c:pt>
                <c:pt idx="13">
                  <c:v>3.4</c:v>
                </c:pt>
                <c:pt idx="14">
                  <c:v>5.4</c:v>
                </c:pt>
                <c:pt idx="15">
                  <c:v>4.8</c:v>
                </c:pt>
                <c:pt idx="16">
                  <c:v>2.7</c:v>
                </c:pt>
              </c:numCache>
            </c:numRef>
          </c:val>
          <c:smooth val="0"/>
          <c:extLst>
            <c:ext xmlns:c16="http://schemas.microsoft.com/office/drawing/2014/chart" uri="{C3380CC4-5D6E-409C-BE32-E72D297353CC}">
              <c16:uniqueId val="{00000000-0160-4F7F-A352-B5022905814C}"/>
            </c:ext>
          </c:extLst>
        </c:ser>
        <c:ser>
          <c:idx val="0"/>
          <c:order val="1"/>
          <c:tx>
            <c:strRef>
              <c:f>Taul1!$C$1</c:f>
              <c:strCache>
                <c:ptCount val="1"/>
                <c:pt idx="0">
                  <c:v>Keskiarvo</c:v>
                </c:pt>
              </c:strCache>
            </c:strRef>
          </c:tx>
          <c:marker>
            <c:symbol val="none"/>
          </c:marker>
          <c:dLbls>
            <c:dLbl>
              <c:idx val="1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D2C-4F54-947B-62F5708909D5}"/>
                </c:ext>
              </c:extLst>
            </c:dLbl>
            <c:spPr>
              <a:noFill/>
              <a:ln>
                <a:noFill/>
              </a:ln>
              <a:effectLst/>
            </c:spPr>
            <c:txPr>
              <a:bodyPr wrap="square" lIns="38100" tIns="19050" rIns="38100" bIns="19050" anchor="ctr">
                <a:spAutoFit/>
              </a:bodyPr>
              <a:lstStyle/>
              <a:p>
                <a:pPr>
                  <a:defRPr>
                    <a:latin typeface="+mn-lt"/>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Taul1!$A$2:$A$18</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Taul1!$C$2:$C$18</c:f>
              <c:numCache>
                <c:formatCode>General</c:formatCode>
                <c:ptCount val="17"/>
                <c:pt idx="0">
                  <c:v>8.3000000000000007</c:v>
                </c:pt>
                <c:pt idx="1">
                  <c:v>10.4</c:v>
                </c:pt>
                <c:pt idx="2">
                  <c:v>7.3</c:v>
                </c:pt>
                <c:pt idx="3">
                  <c:v>0.3</c:v>
                </c:pt>
                <c:pt idx="4">
                  <c:v>3.6</c:v>
                </c:pt>
                <c:pt idx="5">
                  <c:v>3</c:v>
                </c:pt>
                <c:pt idx="6">
                  <c:v>-0.2</c:v>
                </c:pt>
                <c:pt idx="7">
                  <c:v>0.8</c:v>
                </c:pt>
                <c:pt idx="8">
                  <c:v>2.1</c:v>
                </c:pt>
                <c:pt idx="9">
                  <c:v>1.8</c:v>
                </c:pt>
                <c:pt idx="10">
                  <c:v>4.5999999999999996</c:v>
                </c:pt>
                <c:pt idx="11">
                  <c:v>6.1</c:v>
                </c:pt>
                <c:pt idx="12">
                  <c:v>3.4</c:v>
                </c:pt>
                <c:pt idx="13">
                  <c:v>2</c:v>
                </c:pt>
                <c:pt idx="14">
                  <c:v>3.8</c:v>
                </c:pt>
                <c:pt idx="15">
                  <c:v>5.2</c:v>
                </c:pt>
                <c:pt idx="16">
                  <c:v>4.2</c:v>
                </c:pt>
              </c:numCache>
            </c:numRef>
          </c:val>
          <c:smooth val="0"/>
          <c:extLst>
            <c:ext xmlns:c16="http://schemas.microsoft.com/office/drawing/2014/chart" uri="{C3380CC4-5D6E-409C-BE32-E72D297353CC}">
              <c16:uniqueId val="{00000001-88B1-4395-9581-FBF16029BC6D}"/>
            </c:ext>
          </c:extLst>
        </c:ser>
        <c:dLbls>
          <c:showLegendKey val="0"/>
          <c:showVal val="0"/>
          <c:showCatName val="0"/>
          <c:showSerName val="0"/>
          <c:showPercent val="0"/>
          <c:showBubbleSize val="0"/>
        </c:dLbls>
        <c:smooth val="0"/>
        <c:axId val="410355848"/>
        <c:axId val="410356240"/>
      </c:lineChart>
      <c:catAx>
        <c:axId val="410355848"/>
        <c:scaling>
          <c:orientation val="minMax"/>
        </c:scaling>
        <c:delete val="0"/>
        <c:axPos val="b"/>
        <c:numFmt formatCode="General" sourceLinked="0"/>
        <c:majorTickMark val="out"/>
        <c:minorTickMark val="none"/>
        <c:tickLblPos val="low"/>
        <c:txPr>
          <a:bodyPr/>
          <a:lstStyle/>
          <a:p>
            <a:pPr>
              <a:defRPr sz="1050" b="0" i="0" baseline="0">
                <a:solidFill>
                  <a:schemeClr val="tx2"/>
                </a:solidFill>
                <a:latin typeface="Verdana" panose="020B0604030504040204" pitchFamily="34" charset="0"/>
              </a:defRPr>
            </a:pPr>
            <a:endParaRPr lang="fi-FI"/>
          </a:p>
        </c:txPr>
        <c:crossAx val="410356240"/>
        <c:crosses val="autoZero"/>
        <c:auto val="1"/>
        <c:lblAlgn val="ctr"/>
        <c:lblOffset val="100"/>
        <c:tickLblSkip val="1"/>
        <c:tickMarkSkip val="1"/>
        <c:noMultiLvlLbl val="0"/>
      </c:catAx>
      <c:valAx>
        <c:axId val="410356240"/>
        <c:scaling>
          <c:orientation val="minMax"/>
          <c:max val="11"/>
          <c:min val="-1"/>
        </c:scaling>
        <c:delete val="0"/>
        <c:axPos val="l"/>
        <c:majorGridlines>
          <c:spPr>
            <a:ln w="3175">
              <a:prstDash val="dash"/>
            </a:ln>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10355848"/>
        <c:crosses val="autoZero"/>
        <c:crossBetween val="between"/>
        <c:majorUnit val="1"/>
        <c:minorUnit val="0.5"/>
      </c:valAx>
      <c:spPr>
        <a:ln>
          <a:noFill/>
        </a:ln>
      </c:spPr>
    </c:plotArea>
    <c:legend>
      <c:legendPos val="r"/>
      <c:layout>
        <c:manualLayout>
          <c:xMode val="edge"/>
          <c:yMode val="edge"/>
          <c:x val="0.86181796514936204"/>
          <c:y val="0.46477647098499897"/>
          <c:w val="0.12329963862349215"/>
          <c:h val="0.1352603406159141"/>
        </c:manualLayout>
      </c:layout>
      <c:overlay val="0"/>
      <c:txPr>
        <a:bodyPr/>
        <a:lstStyle/>
        <a:p>
          <a:pPr>
            <a:defRPr sz="1050" b="0" i="0" baseline="0">
              <a:solidFill>
                <a:schemeClr val="tx2"/>
              </a:solidFill>
              <a:latin typeface="Verdana" panose="020B0604030504040204" pitchFamily="34" charset="0"/>
              <a:cs typeface="Arial" panose="020B0604020202020204" pitchFamily="34" charset="0"/>
            </a:defRPr>
          </a:pPr>
          <a:endParaRPr lang="fi-FI"/>
        </a:p>
      </c:txPr>
    </c:legend>
    <c:plotVisOnly val="1"/>
    <c:dispBlanksAs val="gap"/>
    <c:showDLblsOverMax val="0"/>
  </c:chart>
  <c:txPr>
    <a:bodyPr/>
    <a:lstStyle/>
    <a:p>
      <a:pPr>
        <a:defRPr sz="1000">
          <a:latin typeface="Arial Narrow" pitchFamily="34" charset="0"/>
        </a:defRPr>
      </a:pPr>
      <a:endParaRPr lang="fi-FI"/>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29282E"/>
                </a:solidFill>
                <a:latin typeface="+mn-lt"/>
                <a:ea typeface="+mn-ea"/>
                <a:cs typeface="+mn-cs"/>
              </a:defRPr>
            </a:pPr>
            <a:r>
              <a:rPr lang="en-US" sz="1400" err="1"/>
              <a:t>Liiketulos</a:t>
            </a:r>
            <a:r>
              <a:rPr lang="en-US" sz="1400"/>
              <a:t>, % </a:t>
            </a:r>
            <a:r>
              <a:rPr lang="en-US" sz="1400" err="1"/>
              <a:t>yrityksistä</a:t>
            </a:r>
            <a:endParaRPr lang="en-US" sz="1400"/>
          </a:p>
          <a:p>
            <a:pPr marL="0" marR="0" lvl="0" indent="0" algn="ctr" defTabSz="914400" rtl="0" eaLnBrk="1" fontAlgn="auto" latinLnBrk="0" hangingPunct="1">
              <a:lnSpc>
                <a:spcPct val="100000"/>
              </a:lnSpc>
              <a:spcBef>
                <a:spcPts val="0"/>
              </a:spcBef>
              <a:spcAft>
                <a:spcPts val="0"/>
              </a:spcAft>
              <a:buClrTx/>
              <a:buSzTx/>
              <a:buFontTx/>
              <a:buNone/>
              <a:tabLst/>
              <a:defRPr>
                <a:solidFill>
                  <a:srgbClr val="29282E"/>
                </a:solidFill>
              </a:defRPr>
            </a:pPr>
            <a:r>
              <a:rPr lang="fi-FI" sz="800" b="0">
                <a:effectLst/>
              </a:rPr>
              <a:t>Liiketulos-% = liiketulos / liikevaihto *100. Kuvaa varsinaisen toiminnan tulosta ennen veroja sekä rahoitustuottoja ja –kuluja</a:t>
            </a:r>
            <a:endParaRPr lang="fi-FI" sz="8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rgbClr val="29282E"/>
                </a:solidFill>
              </a:defRPr>
            </a:pPr>
            <a:endParaRPr lang="en-US" sz="1400"/>
          </a:p>
        </c:rich>
      </c:tx>
      <c:layout>
        <c:manualLayout>
          <c:xMode val="edge"/>
          <c:yMode val="edge"/>
          <c:x val="0.13435794631396422"/>
          <c:y val="5.020171035928387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29282E"/>
              </a:solidFill>
              <a:latin typeface="+mn-lt"/>
              <a:ea typeface="+mn-ea"/>
              <a:cs typeface="+mn-cs"/>
            </a:defRPr>
          </a:pPr>
          <a:endParaRPr lang="fi-FI"/>
        </a:p>
      </c:txPr>
    </c:title>
    <c:autoTitleDeleted val="0"/>
    <c:plotArea>
      <c:layout/>
      <c:pieChart>
        <c:varyColors val="1"/>
        <c:ser>
          <c:idx val="0"/>
          <c:order val="0"/>
          <c:tx>
            <c:strRef>
              <c:f>Taul1!$B$1</c:f>
              <c:strCache>
                <c:ptCount val="1"/>
                <c:pt idx="0">
                  <c:v>LIIKETULOS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AEAF-40AD-925F-C8845E0CDE85}"/>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4-AEAF-40AD-925F-C8845E0CDE85}"/>
              </c:ext>
            </c:extLst>
          </c:dPt>
          <c:dPt>
            <c:idx val="2"/>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7-AEAF-40AD-925F-C8845E0CDE85}"/>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5-AEAF-40AD-925F-C8845E0CDE85}"/>
              </c:ext>
            </c:extLst>
          </c:dPt>
          <c:dLbls>
            <c:dLbl>
              <c:idx val="0"/>
              <c:tx>
                <c:rich>
                  <a:bodyPr/>
                  <a:lstStyle/>
                  <a:p>
                    <a:r>
                      <a:rPr lang="en-US" baseline="0"/>
                      <a:t>Hyvä
</a:t>
                    </a:r>
                    <a:fld id="{C7F3CFF3-78BD-4884-B2F2-B24E5201C54F}"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AEAF-40AD-925F-C8845E0CDE85}"/>
                </c:ext>
              </c:extLst>
            </c:dLbl>
            <c:dLbl>
              <c:idx val="1"/>
              <c:layout>
                <c:manualLayout>
                  <c:x val="-0.2144964306893162"/>
                  <c:y val="-0.17884345198028523"/>
                </c:manualLayout>
              </c:layout>
              <c:tx>
                <c:rich>
                  <a:bodyPr/>
                  <a:lstStyle/>
                  <a:p>
                    <a:r>
                      <a:rPr lang="en-US" err="1"/>
                      <a:t>Tyydyttävä</a:t>
                    </a:r>
                    <a:r>
                      <a:rPr lang="en-US" baseline="0"/>
                      <a:t>
</a:t>
                    </a:r>
                    <a:fld id="{5FB55DF2-F18A-4A8B-83F5-B18A58EE3721}"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3832936743257344"/>
                      <c:h val="0.22052894193542558"/>
                    </c:manualLayout>
                  </c15:layout>
                  <c15:dlblFieldTable/>
                  <c15:showDataLabelsRange val="0"/>
                </c:ext>
                <c:ext xmlns:c16="http://schemas.microsoft.com/office/drawing/2014/chart" uri="{C3380CC4-5D6E-409C-BE32-E72D297353CC}">
                  <c16:uniqueId val="{00000004-AEAF-40AD-925F-C8845E0CDE85}"/>
                </c:ext>
              </c:extLst>
            </c:dLbl>
            <c:dLbl>
              <c:idx val="2"/>
              <c:tx>
                <c:rich>
                  <a:bodyPr/>
                  <a:lstStyle/>
                  <a:p>
                    <a:r>
                      <a:rPr lang="en-US"/>
                      <a:t>Heikko</a:t>
                    </a:r>
                    <a:r>
                      <a:rPr lang="en-US" baseline="0"/>
                      <a:t>
</a:t>
                    </a:r>
                    <a:fld id="{4D305DD4-42A6-49C6-A2D6-1D3806900EB2}"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EAF-40AD-925F-C8845E0CDE85}"/>
                </c:ext>
              </c:extLst>
            </c:dLbl>
            <c:dLbl>
              <c:idx val="3"/>
              <c:layout>
                <c:manualLayout>
                  <c:x val="0.22641289906094475"/>
                  <c:y val="0.23334647198868796"/>
                </c:manualLayout>
              </c:layout>
              <c:tx>
                <c:rich>
                  <a:bodyPr/>
                  <a:lstStyle/>
                  <a:p>
                    <a:r>
                      <a:rPr lang="en-US" baseline="0" err="1"/>
                      <a:t>Tappiollinen</a:t>
                    </a:r>
                    <a:r>
                      <a:rPr lang="en-US" baseline="0"/>
                      <a:t>
</a:t>
                    </a:r>
                    <a:fld id="{96C2BDB6-03BF-4811-B833-E9C164A33B5C}"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5173539435065567"/>
                      <c:h val="0.21783956459474965"/>
                    </c:manualLayout>
                  </c15:layout>
                  <c15:dlblFieldTable/>
                  <c15:showDataLabelsRange val="0"/>
                </c:ext>
                <c:ext xmlns:c16="http://schemas.microsoft.com/office/drawing/2014/chart" uri="{C3380CC4-5D6E-409C-BE32-E72D297353CC}">
                  <c16:uniqueId val="{00000005-AEAF-40AD-925F-C8845E0CDE85}"/>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fi-FI"/>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Taul1!$A$2:$A$5</c:f>
              <c:strCache>
                <c:ptCount val="4"/>
                <c:pt idx="0">
                  <c:v>Hyvä</c:v>
                </c:pt>
                <c:pt idx="1">
                  <c:v>Tyydyttävä</c:v>
                </c:pt>
                <c:pt idx="2">
                  <c:v>Heikko</c:v>
                </c:pt>
                <c:pt idx="3">
                  <c:v>Tappiollinen</c:v>
                </c:pt>
              </c:strCache>
            </c:strRef>
          </c:cat>
          <c:val>
            <c:numRef>
              <c:f>Taul1!$B$2:$B$5</c:f>
              <c:numCache>
                <c:formatCode>0%</c:formatCode>
                <c:ptCount val="4"/>
                <c:pt idx="0">
                  <c:v>0.28000000000000003</c:v>
                </c:pt>
                <c:pt idx="1">
                  <c:v>0.2</c:v>
                </c:pt>
                <c:pt idx="2">
                  <c:v>0.26</c:v>
                </c:pt>
                <c:pt idx="3">
                  <c:v>0.26</c:v>
                </c:pt>
              </c:numCache>
            </c:numRef>
          </c:val>
          <c:extLst>
            <c:ext xmlns:c16="http://schemas.microsoft.com/office/drawing/2014/chart" uri="{C3380CC4-5D6E-409C-BE32-E72D297353CC}">
              <c16:uniqueId val="{00000000-AEAF-40AD-925F-C8845E0CDE85}"/>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i-FI"/>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29282E"/>
                </a:solidFill>
                <a:latin typeface="+mn-lt"/>
                <a:ea typeface="+mn-ea"/>
                <a:cs typeface="+mn-cs"/>
              </a:defRPr>
            </a:pPr>
            <a:r>
              <a:rPr lang="en-US" sz="1400" err="1"/>
              <a:t>Nettotulos</a:t>
            </a:r>
            <a:r>
              <a:rPr lang="en-US" sz="1400"/>
              <a:t>,</a:t>
            </a:r>
            <a:r>
              <a:rPr lang="en-US" sz="1400" baseline="0"/>
              <a:t> </a:t>
            </a:r>
            <a:r>
              <a:rPr lang="en-US" sz="1400" b="0" i="0" u="none" strike="noStrike" baseline="0">
                <a:effectLst/>
              </a:rPr>
              <a:t>% </a:t>
            </a:r>
            <a:r>
              <a:rPr lang="en-US" sz="1400" b="0" i="0" u="none" strike="noStrike" baseline="0" err="1">
                <a:effectLst/>
              </a:rPr>
              <a:t>yrityksistä</a:t>
            </a:r>
            <a:endParaRPr lang="en-US" sz="1400" b="0" i="0" u="none" strike="noStrike" baseline="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rgbClr val="29282E"/>
                </a:solidFill>
              </a:defRPr>
            </a:pPr>
            <a:r>
              <a:rPr lang="fi-FI" sz="800" b="0" baseline="0">
                <a:effectLst/>
              </a:rPr>
              <a:t>Nettotulos -% = nettotulos / liikevaihto *100 (verojen sekä rahoitustuottojen ja –kulujen jälkeen)  </a:t>
            </a:r>
            <a:endParaRPr lang="fi-FI" sz="8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rgbClr val="29282E"/>
                </a:solidFill>
              </a:defRPr>
            </a:pPr>
            <a:endParaRPr lang="en-US" sz="140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29282E"/>
              </a:solidFill>
              <a:latin typeface="+mn-lt"/>
              <a:ea typeface="+mn-ea"/>
              <a:cs typeface="+mn-cs"/>
            </a:defRPr>
          </a:pPr>
          <a:endParaRPr lang="fi-FI"/>
        </a:p>
      </c:txPr>
    </c:title>
    <c:autoTitleDeleted val="0"/>
    <c:plotArea>
      <c:layout/>
      <c:pieChart>
        <c:varyColors val="1"/>
        <c:ser>
          <c:idx val="0"/>
          <c:order val="0"/>
          <c:tx>
            <c:strRef>
              <c:f>Taul1!$B$1</c:f>
              <c:strCache>
                <c:ptCount val="1"/>
                <c:pt idx="0">
                  <c:v>Nettotulos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4F0-465D-AA8E-4AE382A1BCEB}"/>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74F0-465D-AA8E-4AE382A1BCEB}"/>
              </c:ext>
            </c:extLst>
          </c:dPt>
          <c:dPt>
            <c:idx val="2"/>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5-74F0-465D-AA8E-4AE382A1BCEB}"/>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74F0-465D-AA8E-4AE382A1BCEB}"/>
              </c:ext>
            </c:extLst>
          </c:dPt>
          <c:dLbls>
            <c:dLbl>
              <c:idx val="0"/>
              <c:tx>
                <c:rich>
                  <a:bodyPr/>
                  <a:lstStyle/>
                  <a:p>
                    <a:r>
                      <a:rPr lang="en-US"/>
                      <a:t>Hyvä</a:t>
                    </a:r>
                    <a:r>
                      <a:rPr lang="en-US" baseline="0"/>
                      <a:t>
</a:t>
                    </a:r>
                    <a:fld id="{015FF0B6-10AE-45BA-BEF5-BB09ADCF8296}"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4F0-465D-AA8E-4AE382A1BCEB}"/>
                </c:ext>
              </c:extLst>
            </c:dLbl>
            <c:dLbl>
              <c:idx val="1"/>
              <c:tx>
                <c:rich>
                  <a:bodyPr/>
                  <a:lstStyle/>
                  <a:p>
                    <a:r>
                      <a:rPr lang="en-US" err="1"/>
                      <a:t>Tyydyttävä</a:t>
                    </a:r>
                    <a:r>
                      <a:rPr lang="en-US" baseline="0"/>
                      <a:t>
</a:t>
                    </a:r>
                    <a:fld id="{F355D0F8-5F03-45FF-8715-3374A076C9C6}"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1747554778222325"/>
                      <c:h val="0.21783956459474965"/>
                    </c:manualLayout>
                  </c15:layout>
                  <c15:dlblFieldTable/>
                  <c15:showDataLabelsRange val="0"/>
                </c:ext>
                <c:ext xmlns:c16="http://schemas.microsoft.com/office/drawing/2014/chart" uri="{C3380CC4-5D6E-409C-BE32-E72D297353CC}">
                  <c16:uniqueId val="{00000003-74F0-465D-AA8E-4AE382A1BCEB}"/>
                </c:ext>
              </c:extLst>
            </c:dLbl>
            <c:dLbl>
              <c:idx val="3"/>
              <c:layout>
                <c:manualLayout>
                  <c:x val="0.22641289906094478"/>
                  <c:y val="0.22299300451307164"/>
                </c:manualLayout>
              </c:layout>
              <c:tx>
                <c:rich>
                  <a:bodyPr/>
                  <a:lstStyle/>
                  <a:p>
                    <a:r>
                      <a:rPr lang="en-US" err="1"/>
                      <a:t>Tappiollinen</a:t>
                    </a:r>
                    <a:r>
                      <a:rPr lang="en-US" baseline="0"/>
                      <a:t>
</a:t>
                    </a:r>
                    <a:fld id="{6F4C7558-83E4-4BB6-9CFA-60A9352DFC53}"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6365186272228436"/>
                      <c:h val="0.22052894193542558"/>
                    </c:manualLayout>
                  </c15:layout>
                  <c15:dlblFieldTable/>
                  <c15:showDataLabelsRange val="0"/>
                </c:ext>
                <c:ext xmlns:c16="http://schemas.microsoft.com/office/drawing/2014/chart" uri="{C3380CC4-5D6E-409C-BE32-E72D297353CC}">
                  <c16:uniqueId val="{00000007-74F0-465D-AA8E-4AE382A1BCEB}"/>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fi-FI"/>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Taul1!$A$2:$A$5</c:f>
              <c:strCache>
                <c:ptCount val="4"/>
                <c:pt idx="0">
                  <c:v>Hyvä</c:v>
                </c:pt>
                <c:pt idx="1">
                  <c:v>Tyydyttävä</c:v>
                </c:pt>
                <c:pt idx="2">
                  <c:v>Heikko</c:v>
                </c:pt>
                <c:pt idx="3">
                  <c:v>Tappiollinen</c:v>
                </c:pt>
              </c:strCache>
            </c:strRef>
          </c:cat>
          <c:val>
            <c:numRef>
              <c:f>Taul1!$B$2:$B$5</c:f>
              <c:numCache>
                <c:formatCode>0%</c:formatCode>
                <c:ptCount val="4"/>
                <c:pt idx="0">
                  <c:v>0.24</c:v>
                </c:pt>
                <c:pt idx="1">
                  <c:v>0.2</c:v>
                </c:pt>
                <c:pt idx="2">
                  <c:v>0.28999999999999998</c:v>
                </c:pt>
                <c:pt idx="3">
                  <c:v>0.27</c:v>
                </c:pt>
              </c:numCache>
            </c:numRef>
          </c:val>
          <c:extLst>
            <c:ext xmlns:c16="http://schemas.microsoft.com/office/drawing/2014/chart" uri="{C3380CC4-5D6E-409C-BE32-E72D297353CC}">
              <c16:uniqueId val="{00000008-74F0-465D-AA8E-4AE382A1BCE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i-FI"/>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solidFill>
                <a:latin typeface="+mn-lt"/>
                <a:ea typeface="+mn-ea"/>
                <a:cs typeface="+mn-cs"/>
              </a:defRPr>
            </a:pPr>
            <a:r>
              <a:rPr lang="fi-FI" sz="1200"/>
              <a:t>Sijoitetun pääoman tuotto, %-osuus</a:t>
            </a:r>
            <a:r>
              <a:rPr lang="fi-FI" sz="1200" baseline="0"/>
              <a:t> yrityksistä</a:t>
            </a:r>
          </a:p>
          <a:p>
            <a:pPr>
              <a:defRPr/>
            </a:pPr>
            <a:endParaRPr lang="fi-FI" sz="1200" baseline="0"/>
          </a:p>
          <a:p>
            <a:pPr>
              <a:defRPr/>
            </a:pPr>
            <a:r>
              <a:rPr lang="fi-FI" sz="800" b="0" baseline="0">
                <a:effectLst/>
              </a:rPr>
              <a:t>Sijoitetun pääoman tuotto -% = (nettotulos + rahoituskulut + verot) / (sijoitettu pääoma tilikaudella) *100 </a:t>
            </a:r>
            <a:endParaRPr lang="fi-FI" sz="800">
              <a:effectLst/>
            </a:endParaRPr>
          </a:p>
          <a:p>
            <a:pPr>
              <a:defRPr/>
            </a:pPr>
            <a:r>
              <a:rPr lang="fi-FI" sz="800" b="0" baseline="0">
                <a:effectLst/>
              </a:rPr>
              <a:t>Mittaa yrityksen tuottoa, joka on saatu yritykseen sijoitetulle, korkoa tai muuta tuottoa vaativalle </a:t>
            </a:r>
            <a:endParaRPr lang="fi-FI" sz="800">
              <a:effectLst/>
            </a:endParaRPr>
          </a:p>
        </c:rich>
      </c:tx>
      <c:layout>
        <c:manualLayout>
          <c:xMode val="edge"/>
          <c:yMode val="edge"/>
          <c:x val="9.2603708082815525E-2"/>
          <c:y val="5.3787546813518432E-2"/>
        </c:manualLayout>
      </c:layout>
      <c:overlay val="0"/>
      <c:spPr>
        <a:noFill/>
        <a:ln>
          <a:noFill/>
        </a:ln>
        <a:effectLst/>
      </c:spPr>
      <c:txPr>
        <a:bodyPr rot="0" spcFirstLastPara="1" vertOverflow="ellipsis" vert="horz" wrap="square" anchor="ctr" anchorCtr="1"/>
        <a:lstStyle/>
        <a:p>
          <a:pPr>
            <a:defRPr sz="1260" b="0" i="0" u="none" strike="noStrike" kern="1200" spc="0" baseline="0">
              <a:solidFill>
                <a:schemeClr val="tx1"/>
              </a:solidFill>
              <a:latin typeface="+mn-lt"/>
              <a:ea typeface="+mn-ea"/>
              <a:cs typeface="+mn-cs"/>
            </a:defRPr>
          </a:pPr>
          <a:endParaRPr lang="fi-FI"/>
        </a:p>
      </c:txPr>
    </c:title>
    <c:autoTitleDeleted val="0"/>
    <c:plotArea>
      <c:layout>
        <c:manualLayout>
          <c:layoutTarget val="inner"/>
          <c:xMode val="edge"/>
          <c:yMode val="edge"/>
          <c:x val="0.27345450428920032"/>
          <c:y val="0.3347601385996376"/>
          <c:w val="0.45309124298759779"/>
          <c:h val="0.5085345731104054"/>
        </c:manualLayout>
      </c:layout>
      <c:pieChart>
        <c:varyColors val="1"/>
        <c:ser>
          <c:idx val="0"/>
          <c:order val="0"/>
          <c:tx>
            <c:strRef>
              <c:f>Taul1!$B$1</c:f>
              <c:strCache>
                <c:ptCount val="1"/>
                <c:pt idx="0">
                  <c:v>Sijoitetun pääoman tuotto</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C4C-4CA5-AB8D-25A97C70924B}"/>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5C4C-4CA5-AB8D-25A97C70924B}"/>
              </c:ext>
            </c:extLst>
          </c:dPt>
          <c:dPt>
            <c:idx val="2"/>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5-5C4C-4CA5-AB8D-25A97C70924B}"/>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5C4C-4CA5-AB8D-25A97C70924B}"/>
              </c:ext>
            </c:extLst>
          </c:dPt>
          <c:dLbls>
            <c:dLbl>
              <c:idx val="1"/>
              <c:layout>
                <c:manualLayout>
                  <c:x val="-9.0571633019012068E-2"/>
                  <c:y val="-6.4545056176222124E-2"/>
                </c:manualLayout>
              </c:layout>
              <c:showLegendKey val="0"/>
              <c:showVal val="0"/>
              <c:showCatName val="1"/>
              <c:showSerName val="0"/>
              <c:showPercent val="1"/>
              <c:showBubbleSize val="0"/>
              <c:extLst>
                <c:ext xmlns:c15="http://schemas.microsoft.com/office/drawing/2012/chart" uri="{CE6537A1-D6FC-4f65-9D91-7224C49458BB}">
                  <c15:layout>
                    <c:manualLayout>
                      <c:w val="0.27458451887342111"/>
                      <c:h val="0.15777680398632074"/>
                    </c:manualLayout>
                  </c15:layout>
                </c:ext>
                <c:ext xmlns:c16="http://schemas.microsoft.com/office/drawing/2014/chart" uri="{C3380CC4-5D6E-409C-BE32-E72D297353CC}">
                  <c16:uniqueId val="{00000003-5C4C-4CA5-AB8D-25A97C70924B}"/>
                </c:ext>
              </c:extLst>
            </c:dLbl>
            <c:dLbl>
              <c:idx val="2"/>
              <c:layout>
                <c:manualLayout>
                  <c:x val="3.3262248066838973E-2"/>
                  <c:y val="-0.13384063978098729"/>
                </c:manualLayout>
              </c:layout>
              <c:showLegendKey val="0"/>
              <c:showVal val="0"/>
              <c:showCatName val="1"/>
              <c:showSerName val="0"/>
              <c:showPercent val="1"/>
              <c:showBubbleSize val="0"/>
              <c:extLst>
                <c:ext xmlns:c15="http://schemas.microsoft.com/office/drawing/2012/chart" uri="{CE6537A1-D6FC-4f65-9D91-7224C49458BB}">
                  <c15:layout>
                    <c:manualLayout>
                      <c:w val="0.14133909934778796"/>
                      <c:h val="0.18377411827952131"/>
                    </c:manualLayout>
                  </c15:layout>
                </c:ext>
                <c:ext xmlns:c16="http://schemas.microsoft.com/office/drawing/2014/chart" uri="{C3380CC4-5D6E-409C-BE32-E72D297353CC}">
                  <c16:uniqueId val="{00000005-5C4C-4CA5-AB8D-25A97C70924B}"/>
                </c:ext>
              </c:extLst>
            </c:dLbl>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Taul1!$A$2:$A$5</c:f>
              <c:strCache>
                <c:ptCount val="4"/>
                <c:pt idx="0">
                  <c:v>Hyvä</c:v>
                </c:pt>
                <c:pt idx="1">
                  <c:v>Tyydyttävä</c:v>
                </c:pt>
                <c:pt idx="2">
                  <c:v>Välttävä</c:v>
                </c:pt>
                <c:pt idx="3">
                  <c:v>Heikko</c:v>
                </c:pt>
              </c:strCache>
            </c:strRef>
          </c:cat>
          <c:val>
            <c:numRef>
              <c:f>Taul1!$B$2:$B$5</c:f>
              <c:numCache>
                <c:formatCode>0%</c:formatCode>
                <c:ptCount val="4"/>
                <c:pt idx="0">
                  <c:v>0.42</c:v>
                </c:pt>
                <c:pt idx="1">
                  <c:v>0.1</c:v>
                </c:pt>
                <c:pt idx="2">
                  <c:v>0.25</c:v>
                </c:pt>
                <c:pt idx="3">
                  <c:v>0.23</c:v>
                </c:pt>
              </c:numCache>
            </c:numRef>
          </c:val>
          <c:extLst>
            <c:ext xmlns:c16="http://schemas.microsoft.com/office/drawing/2014/chart" uri="{C3380CC4-5D6E-409C-BE32-E72D297353CC}">
              <c16:uniqueId val="{00000008-5C4C-4CA5-AB8D-25A97C70924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fi-FI"/>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60" b="0" i="0" u="none" strike="noStrike" kern="1200" spc="0" baseline="0">
                <a:solidFill>
                  <a:srgbClr val="29282E"/>
                </a:solidFill>
                <a:latin typeface="+mn-lt"/>
                <a:ea typeface="+mn-ea"/>
                <a:cs typeface="+mn-cs"/>
              </a:defRPr>
            </a:pPr>
            <a:r>
              <a:rPr lang="en-US" sz="1200" err="1"/>
              <a:t>Omavaraisuus</a:t>
            </a:r>
            <a:r>
              <a:rPr lang="en-US" sz="1200"/>
              <a:t>, </a:t>
            </a:r>
            <a:r>
              <a:rPr lang="fi-FI" sz="1200" b="0" i="0" baseline="0">
                <a:effectLst/>
              </a:rPr>
              <a:t>%-osuus yrityksistä</a:t>
            </a:r>
          </a:p>
          <a:p>
            <a:pPr marL="0" marR="0" lvl="0" indent="0" algn="ctr" defTabSz="914400" rtl="0" eaLnBrk="1" fontAlgn="auto" latinLnBrk="0" hangingPunct="1">
              <a:lnSpc>
                <a:spcPct val="100000"/>
              </a:lnSpc>
              <a:spcBef>
                <a:spcPts val="0"/>
              </a:spcBef>
              <a:spcAft>
                <a:spcPts val="0"/>
              </a:spcAft>
              <a:buClrTx/>
              <a:buSzTx/>
              <a:buFontTx/>
              <a:buNone/>
              <a:tabLst/>
              <a:defRPr>
                <a:solidFill>
                  <a:srgbClr val="29282E"/>
                </a:solidFill>
              </a:defRPr>
            </a:pPr>
            <a:endParaRPr lang="fi-FI" sz="1200" b="0" i="0" baseline="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rgbClr val="29282E"/>
                </a:solidFill>
              </a:defRPr>
            </a:pPr>
            <a:r>
              <a:rPr lang="fi-FI" sz="800" b="0" baseline="0">
                <a:effectLst/>
              </a:rPr>
              <a:t>Omavaraisuusaste -% = (oma pääoma yhteensä + tilinpäätössiirtojen kertymä yhteensä) / oikaistu tase *100. Mittaa yrityksen vakavaraisuutta vertaamalla taseen omia pääomia taseen loppusummaan</a:t>
            </a:r>
            <a:endParaRPr lang="fi-FI" sz="8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rgbClr val="29282E"/>
                </a:solidFill>
              </a:defRPr>
            </a:pPr>
            <a:endParaRPr lang="fi-FI" sz="1200">
              <a:effectLst/>
            </a:endParaRPr>
          </a:p>
        </c:rich>
      </c:tx>
      <c:layout>
        <c:manualLayout>
          <c:xMode val="edge"/>
          <c:yMode val="edge"/>
          <c:x val="0.15575757575757579"/>
          <c:y val="5.3787546813518432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60" b="0" i="0" u="none" strike="noStrike" kern="1200" spc="0" baseline="0">
              <a:solidFill>
                <a:srgbClr val="29282E"/>
              </a:solidFill>
              <a:latin typeface="+mn-lt"/>
              <a:ea typeface="+mn-ea"/>
              <a:cs typeface="+mn-cs"/>
            </a:defRPr>
          </a:pPr>
          <a:endParaRPr lang="fi-FI"/>
        </a:p>
      </c:txPr>
    </c:title>
    <c:autoTitleDeleted val="0"/>
    <c:plotArea>
      <c:layout/>
      <c:pieChart>
        <c:varyColors val="1"/>
        <c:ser>
          <c:idx val="0"/>
          <c:order val="0"/>
          <c:tx>
            <c:strRef>
              <c:f>Taul1!$B$1</c:f>
              <c:strCache>
                <c:ptCount val="1"/>
                <c:pt idx="0">
                  <c:v>Omavaraisuus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FE0-462C-9812-B1D58CEB09D0}"/>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6FE0-462C-9812-B1D58CEB09D0}"/>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6FE0-462C-9812-B1D58CEB09D0}"/>
              </c:ext>
            </c:extLst>
          </c:dPt>
          <c:dLbls>
            <c:dLbl>
              <c:idx val="2"/>
              <c:layout>
                <c:manualLayout>
                  <c:x val="2.455261274158909E-2"/>
                  <c:y val="7.773924023184268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FE0-462C-9812-B1D58CEB09D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Taul1!$A$2:$A$4</c:f>
              <c:strCache>
                <c:ptCount val="3"/>
                <c:pt idx="0">
                  <c:v>Hyvä</c:v>
                </c:pt>
                <c:pt idx="1">
                  <c:v>Tyydyttävä</c:v>
                </c:pt>
                <c:pt idx="2">
                  <c:v>Heikko</c:v>
                </c:pt>
              </c:strCache>
            </c:strRef>
          </c:cat>
          <c:val>
            <c:numRef>
              <c:f>Taul1!$B$2:$B$4</c:f>
              <c:numCache>
                <c:formatCode>0%</c:formatCode>
                <c:ptCount val="3"/>
                <c:pt idx="0">
                  <c:v>0.53</c:v>
                </c:pt>
                <c:pt idx="1">
                  <c:v>0.25</c:v>
                </c:pt>
                <c:pt idx="2">
                  <c:v>0.23</c:v>
                </c:pt>
              </c:numCache>
            </c:numRef>
          </c:val>
          <c:extLst>
            <c:ext xmlns:c16="http://schemas.microsoft.com/office/drawing/2014/chart" uri="{C3380CC4-5D6E-409C-BE32-E72D297353CC}">
              <c16:uniqueId val="{00000006-6FE0-462C-9812-B1D58CEB09D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fi-FI"/>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5.2038217129782724E-2"/>
          <c:y val="2.522458765417834E-2"/>
          <c:w val="0.77327458358284096"/>
          <c:h val="0.94369900261192341"/>
        </c:manualLayout>
      </c:layout>
      <c:scatterChart>
        <c:scatterStyle val="lineMarker"/>
        <c:varyColors val="0"/>
        <c:ser>
          <c:idx val="0"/>
          <c:order val="0"/>
          <c:tx>
            <c:strRef>
              <c:f>Taul1!$B$1</c:f>
              <c:strCache>
                <c:ptCount val="1"/>
                <c:pt idx="0">
                  <c:v>Sarake2</c:v>
                </c:pt>
              </c:strCache>
            </c:strRef>
          </c:tx>
          <c:spPr>
            <a:ln w="47625">
              <a:noFill/>
            </a:ln>
            <a:effectLst/>
          </c:spPr>
          <c:marker>
            <c:symbol val="circle"/>
            <c:size val="4"/>
            <c:spPr>
              <a:solidFill>
                <a:schemeClr val="accent1"/>
              </a:solidFill>
              <a:ln w="9525">
                <a:noFill/>
              </a:ln>
              <a:effectLst/>
            </c:spPr>
          </c:marker>
          <c:yVal>
            <c:numRef>
              <c:f>Taul1!$B$2:$B$1797</c:f>
              <c:numCache>
                <c:formatCode>General</c:formatCode>
                <c:ptCount val="1796"/>
                <c:pt idx="2" formatCode="0.00">
                  <c:v>-4.5999999999999996</c:v>
                </c:pt>
                <c:pt idx="3" formatCode="0.00">
                  <c:v>8.6</c:v>
                </c:pt>
                <c:pt idx="4" formatCode="0.00">
                  <c:v>13.2</c:v>
                </c:pt>
                <c:pt idx="5" formatCode="0.00">
                  <c:v>13.7</c:v>
                </c:pt>
                <c:pt idx="6" formatCode="0.00">
                  <c:v>38.6</c:v>
                </c:pt>
                <c:pt idx="7" formatCode="0.00">
                  <c:v>1.2</c:v>
                </c:pt>
                <c:pt idx="8" formatCode="0.00">
                  <c:v>3.5</c:v>
                </c:pt>
                <c:pt idx="9" formatCode="0.00">
                  <c:v>1.8</c:v>
                </c:pt>
                <c:pt idx="10" formatCode="0.00">
                  <c:v>14.9</c:v>
                </c:pt>
                <c:pt idx="11" formatCode="0.00">
                  <c:v>4.4000000000000004</c:v>
                </c:pt>
                <c:pt idx="12" formatCode="0.00">
                  <c:v>4.7</c:v>
                </c:pt>
                <c:pt idx="13" formatCode="0.00">
                  <c:v>4.5</c:v>
                </c:pt>
                <c:pt idx="14" formatCode="0.00">
                  <c:v>-30.5</c:v>
                </c:pt>
                <c:pt idx="15" formatCode="0.00">
                  <c:v>5.2</c:v>
                </c:pt>
                <c:pt idx="16" formatCode="0.00">
                  <c:v>5.2</c:v>
                </c:pt>
                <c:pt idx="17" formatCode="0.00">
                  <c:v>7.8</c:v>
                </c:pt>
                <c:pt idx="18" formatCode="0.00">
                  <c:v>5.2</c:v>
                </c:pt>
                <c:pt idx="19" formatCode="0.00">
                  <c:v>1.8</c:v>
                </c:pt>
                <c:pt idx="20" formatCode="0.00">
                  <c:v>26</c:v>
                </c:pt>
                <c:pt idx="21" formatCode="0.00">
                  <c:v>15.5</c:v>
                </c:pt>
                <c:pt idx="22" formatCode="0.00">
                  <c:v>-9</c:v>
                </c:pt>
                <c:pt idx="23" formatCode="0.00">
                  <c:v>2.4</c:v>
                </c:pt>
                <c:pt idx="24" formatCode="0.00">
                  <c:v>3.5</c:v>
                </c:pt>
                <c:pt idx="25" formatCode="0.00">
                  <c:v>8.8000000000000007</c:v>
                </c:pt>
                <c:pt idx="26" formatCode="0.00">
                  <c:v>5.5</c:v>
                </c:pt>
                <c:pt idx="27" formatCode="0.00">
                  <c:v>4.7</c:v>
                </c:pt>
                <c:pt idx="28" formatCode="0.00">
                  <c:v>2.5</c:v>
                </c:pt>
                <c:pt idx="29" formatCode="0.00">
                  <c:v>0.4</c:v>
                </c:pt>
                <c:pt idx="30" formatCode="0.00">
                  <c:v>6.5</c:v>
                </c:pt>
                <c:pt idx="31" formatCode="0.00">
                  <c:v>0.9</c:v>
                </c:pt>
                <c:pt idx="32" formatCode="0.00">
                  <c:v>6.6</c:v>
                </c:pt>
                <c:pt idx="33" formatCode="0.00">
                  <c:v>17.100000000000001</c:v>
                </c:pt>
                <c:pt idx="34" formatCode="0.00">
                  <c:v>8.5</c:v>
                </c:pt>
                <c:pt idx="35" formatCode="0.00">
                  <c:v>0.9</c:v>
                </c:pt>
                <c:pt idx="36" formatCode="0.00">
                  <c:v>4.4000000000000004</c:v>
                </c:pt>
                <c:pt idx="37" formatCode="0.00">
                  <c:v>14.1</c:v>
                </c:pt>
                <c:pt idx="38" formatCode="0.00">
                  <c:v>5.8</c:v>
                </c:pt>
                <c:pt idx="39" formatCode="0.00">
                  <c:v>-4.4000000000000004</c:v>
                </c:pt>
                <c:pt idx="40" formatCode="0.00">
                  <c:v>8.1</c:v>
                </c:pt>
                <c:pt idx="41" formatCode="0.00">
                  <c:v>-1.5</c:v>
                </c:pt>
                <c:pt idx="42" formatCode="0.00">
                  <c:v>-16.2</c:v>
                </c:pt>
                <c:pt idx="43" formatCode="0.00">
                  <c:v>-4.7</c:v>
                </c:pt>
                <c:pt idx="44" formatCode="0.00">
                  <c:v>1.8</c:v>
                </c:pt>
                <c:pt idx="45" formatCode="0.00">
                  <c:v>17</c:v>
                </c:pt>
                <c:pt idx="46" formatCode="0.00">
                  <c:v>7.5</c:v>
                </c:pt>
                <c:pt idx="47" formatCode="0.00">
                  <c:v>-1</c:v>
                </c:pt>
                <c:pt idx="48" formatCode="0.00">
                  <c:v>-10.4</c:v>
                </c:pt>
                <c:pt idx="49" formatCode="0.00">
                  <c:v>2.2000000000000002</c:v>
                </c:pt>
                <c:pt idx="50" formatCode="0.00">
                  <c:v>10.1</c:v>
                </c:pt>
                <c:pt idx="51" formatCode="0.00">
                  <c:v>9.1</c:v>
                </c:pt>
                <c:pt idx="52" formatCode="0.00">
                  <c:v>6.8</c:v>
                </c:pt>
                <c:pt idx="53" formatCode="0.00">
                  <c:v>6.2</c:v>
                </c:pt>
                <c:pt idx="54" formatCode="0.00">
                  <c:v>-3.3</c:v>
                </c:pt>
                <c:pt idx="55" formatCode="0.00">
                  <c:v>16.5</c:v>
                </c:pt>
                <c:pt idx="56" formatCode="0.00">
                  <c:v>5.8</c:v>
                </c:pt>
                <c:pt idx="57" formatCode="0.00">
                  <c:v>5.5</c:v>
                </c:pt>
                <c:pt idx="58" formatCode="0.00">
                  <c:v>1.7</c:v>
                </c:pt>
                <c:pt idx="59" formatCode="0.00">
                  <c:v>-10.199999999999999</c:v>
                </c:pt>
                <c:pt idx="60" formatCode="0.00">
                  <c:v>1.6</c:v>
                </c:pt>
                <c:pt idx="61" formatCode="0.00">
                  <c:v>4.4000000000000004</c:v>
                </c:pt>
                <c:pt idx="62" formatCode="0.00">
                  <c:v>15.5</c:v>
                </c:pt>
                <c:pt idx="63" formatCode="0.00">
                  <c:v>1.8</c:v>
                </c:pt>
                <c:pt idx="64" formatCode="0.00">
                  <c:v>6.8</c:v>
                </c:pt>
                <c:pt idx="65" formatCode="0.00">
                  <c:v>3.6</c:v>
                </c:pt>
                <c:pt idx="66" formatCode="0.00">
                  <c:v>3.2</c:v>
                </c:pt>
                <c:pt idx="67" formatCode="0.00">
                  <c:v>4.2</c:v>
                </c:pt>
                <c:pt idx="68" formatCode="0.00">
                  <c:v>14</c:v>
                </c:pt>
                <c:pt idx="69" formatCode="0.00">
                  <c:v>-3.7</c:v>
                </c:pt>
                <c:pt idx="70" formatCode="0.00">
                  <c:v>10.5</c:v>
                </c:pt>
                <c:pt idx="71" formatCode="0.00">
                  <c:v>-6.5</c:v>
                </c:pt>
                <c:pt idx="72" formatCode="0.00">
                  <c:v>5.2</c:v>
                </c:pt>
                <c:pt idx="73" formatCode="0.00">
                  <c:v>-11.4</c:v>
                </c:pt>
                <c:pt idx="74" formatCode="0.00">
                  <c:v>2.7</c:v>
                </c:pt>
                <c:pt idx="75" formatCode="0.00">
                  <c:v>14.1</c:v>
                </c:pt>
                <c:pt idx="76" formatCode="0.00">
                  <c:v>8.5</c:v>
                </c:pt>
                <c:pt idx="77" formatCode="0.00">
                  <c:v>9.4</c:v>
                </c:pt>
                <c:pt idx="78" formatCode="0.00">
                  <c:v>14.3</c:v>
                </c:pt>
                <c:pt idx="79" formatCode="0.00">
                  <c:v>14.2</c:v>
                </c:pt>
                <c:pt idx="80" formatCode="0.00">
                  <c:v>-0.2</c:v>
                </c:pt>
                <c:pt idx="81" formatCode="0.00">
                  <c:v>9</c:v>
                </c:pt>
                <c:pt idx="82" formatCode="0.00">
                  <c:v>0</c:v>
                </c:pt>
                <c:pt idx="83" formatCode="0.00">
                  <c:v>6.3</c:v>
                </c:pt>
                <c:pt idx="84" formatCode="0.00">
                  <c:v>6.4</c:v>
                </c:pt>
                <c:pt idx="85" formatCode="0.00">
                  <c:v>-6.1</c:v>
                </c:pt>
                <c:pt idx="86" formatCode="0.00">
                  <c:v>2.5</c:v>
                </c:pt>
                <c:pt idx="87" formatCode="0.00">
                  <c:v>4.2</c:v>
                </c:pt>
                <c:pt idx="88" formatCode="0.00">
                  <c:v>-3.9</c:v>
                </c:pt>
                <c:pt idx="89" formatCode="0.00">
                  <c:v>2.2000000000000002</c:v>
                </c:pt>
                <c:pt idx="90" formatCode="0.00">
                  <c:v>8.6</c:v>
                </c:pt>
                <c:pt idx="91" formatCode="0.00">
                  <c:v>-8.8000000000000007</c:v>
                </c:pt>
                <c:pt idx="92" formatCode="0.00">
                  <c:v>3.3</c:v>
                </c:pt>
                <c:pt idx="93" formatCode="0.00">
                  <c:v>1.8</c:v>
                </c:pt>
                <c:pt idx="94" formatCode="0.00">
                  <c:v>6.6</c:v>
                </c:pt>
                <c:pt idx="95" formatCode="0.00">
                  <c:v>-12.8</c:v>
                </c:pt>
                <c:pt idx="96" formatCode="0.00">
                  <c:v>2.7</c:v>
                </c:pt>
                <c:pt idx="97" formatCode="0.00">
                  <c:v>5.2</c:v>
                </c:pt>
                <c:pt idx="98" formatCode="0.00">
                  <c:v>2.1</c:v>
                </c:pt>
                <c:pt idx="99" formatCode="0.00">
                  <c:v>-2.2999999999999998</c:v>
                </c:pt>
                <c:pt idx="100" formatCode="0.00">
                  <c:v>2.9</c:v>
                </c:pt>
                <c:pt idx="101" formatCode="0.00">
                  <c:v>10.3</c:v>
                </c:pt>
                <c:pt idx="102" formatCode="0.00">
                  <c:v>18.2</c:v>
                </c:pt>
                <c:pt idx="103" formatCode="0.00">
                  <c:v>10.5</c:v>
                </c:pt>
                <c:pt idx="104" formatCode="0.00">
                  <c:v>-7.7</c:v>
                </c:pt>
                <c:pt idx="105" formatCode="0.00">
                  <c:v>-32.1</c:v>
                </c:pt>
                <c:pt idx="106" formatCode="0.00">
                  <c:v>-8.4</c:v>
                </c:pt>
                <c:pt idx="107" formatCode="0.00">
                  <c:v>12.8</c:v>
                </c:pt>
                <c:pt idx="108" formatCode="0.00">
                  <c:v>3.2</c:v>
                </c:pt>
                <c:pt idx="109" formatCode="0.00">
                  <c:v>2.7</c:v>
                </c:pt>
                <c:pt idx="110" formatCode="0.00">
                  <c:v>24.3</c:v>
                </c:pt>
                <c:pt idx="111" formatCode="0.00">
                  <c:v>-2.9</c:v>
                </c:pt>
                <c:pt idx="112" formatCode="0.00">
                  <c:v>12.7</c:v>
                </c:pt>
                <c:pt idx="113" formatCode="0.00">
                  <c:v>5.5</c:v>
                </c:pt>
                <c:pt idx="114" formatCode="0.00">
                  <c:v>-1</c:v>
                </c:pt>
                <c:pt idx="115" formatCode="0.00">
                  <c:v>-26.7</c:v>
                </c:pt>
                <c:pt idx="116" formatCode="0.00">
                  <c:v>7</c:v>
                </c:pt>
                <c:pt idx="117" formatCode="0.00">
                  <c:v>0.1</c:v>
                </c:pt>
                <c:pt idx="118" formatCode="0.00">
                  <c:v>-14.6</c:v>
                </c:pt>
                <c:pt idx="119" formatCode="0.00">
                  <c:v>12.2</c:v>
                </c:pt>
                <c:pt idx="120" formatCode="0.00">
                  <c:v>-9.6999999999999993</c:v>
                </c:pt>
                <c:pt idx="121" formatCode="0.00">
                  <c:v>7.9</c:v>
                </c:pt>
                <c:pt idx="122" formatCode="0.00">
                  <c:v>1.8</c:v>
                </c:pt>
                <c:pt idx="123" formatCode="0.00">
                  <c:v>-6.7</c:v>
                </c:pt>
                <c:pt idx="124" formatCode="0.00">
                  <c:v>7.5</c:v>
                </c:pt>
                <c:pt idx="125" formatCode="0.00">
                  <c:v>-4.3</c:v>
                </c:pt>
                <c:pt idx="126" formatCode="0.00">
                  <c:v>6.4</c:v>
                </c:pt>
                <c:pt idx="127" formatCode="0.00">
                  <c:v>8.1</c:v>
                </c:pt>
                <c:pt idx="128" formatCode="0.00">
                  <c:v>4.5</c:v>
                </c:pt>
                <c:pt idx="129" formatCode="0.00">
                  <c:v>4.9000000000000004</c:v>
                </c:pt>
                <c:pt idx="130" formatCode="0.00">
                  <c:v>1.3</c:v>
                </c:pt>
                <c:pt idx="131" formatCode="0.00">
                  <c:v>3.1</c:v>
                </c:pt>
                <c:pt idx="132" formatCode="0.00">
                  <c:v>5.9</c:v>
                </c:pt>
                <c:pt idx="133" formatCode="0.00">
                  <c:v>18.8</c:v>
                </c:pt>
                <c:pt idx="134" formatCode="0.00">
                  <c:v>5</c:v>
                </c:pt>
                <c:pt idx="135" formatCode="0.00">
                  <c:v>14.8</c:v>
                </c:pt>
                <c:pt idx="136" formatCode="0.00">
                  <c:v>11.2</c:v>
                </c:pt>
                <c:pt idx="137" formatCode="0.00">
                  <c:v>-28.9</c:v>
                </c:pt>
                <c:pt idx="138" formatCode="0.00">
                  <c:v>6.1</c:v>
                </c:pt>
                <c:pt idx="139" formatCode="0.00">
                  <c:v>14</c:v>
                </c:pt>
                <c:pt idx="140" formatCode="0.00">
                  <c:v>4.0999999999999996</c:v>
                </c:pt>
                <c:pt idx="141" formatCode="0.00">
                  <c:v>3.8</c:v>
                </c:pt>
                <c:pt idx="142" formatCode="0.00">
                  <c:v>9.9</c:v>
                </c:pt>
                <c:pt idx="143" formatCode="0.00">
                  <c:v>14.1</c:v>
                </c:pt>
                <c:pt idx="144" formatCode="0.00">
                  <c:v>4.2</c:v>
                </c:pt>
                <c:pt idx="145" formatCode="0.00">
                  <c:v>10.199999999999999</c:v>
                </c:pt>
                <c:pt idx="146" formatCode="0.00">
                  <c:v>0.7</c:v>
                </c:pt>
                <c:pt idx="147" formatCode="0.00">
                  <c:v>-10.8</c:v>
                </c:pt>
                <c:pt idx="148" formatCode="0.00">
                  <c:v>-10.9</c:v>
                </c:pt>
                <c:pt idx="149" formatCode="0.00">
                  <c:v>6.3</c:v>
                </c:pt>
                <c:pt idx="150" formatCode="0.00">
                  <c:v>23.3</c:v>
                </c:pt>
                <c:pt idx="151" formatCode="0.00">
                  <c:v>-9</c:v>
                </c:pt>
                <c:pt idx="152" formatCode="0.00">
                  <c:v>2.4</c:v>
                </c:pt>
                <c:pt idx="153" formatCode="0.00">
                  <c:v>8.3000000000000007</c:v>
                </c:pt>
                <c:pt idx="154" formatCode="0.00">
                  <c:v>-28.7</c:v>
                </c:pt>
                <c:pt idx="155" formatCode="0.00">
                  <c:v>4.0999999999999996</c:v>
                </c:pt>
                <c:pt idx="156" formatCode="0.00">
                  <c:v>-4.2</c:v>
                </c:pt>
                <c:pt idx="157" formatCode="0.00">
                  <c:v>3.2</c:v>
                </c:pt>
                <c:pt idx="158" formatCode="0.00">
                  <c:v>1.4</c:v>
                </c:pt>
                <c:pt idx="159" formatCode="0.00">
                  <c:v>-3.1</c:v>
                </c:pt>
                <c:pt idx="160" formatCode="0.00">
                  <c:v>19.100000000000001</c:v>
                </c:pt>
                <c:pt idx="161" formatCode="0.00">
                  <c:v>4.7</c:v>
                </c:pt>
                <c:pt idx="162" formatCode="0.00">
                  <c:v>32.799999999999997</c:v>
                </c:pt>
                <c:pt idx="163" formatCode="0.00">
                  <c:v>13.4</c:v>
                </c:pt>
                <c:pt idx="164" formatCode="0.00">
                  <c:v>3.2</c:v>
                </c:pt>
                <c:pt idx="165" formatCode="0.00">
                  <c:v>-3.6</c:v>
                </c:pt>
                <c:pt idx="166" formatCode="0.00">
                  <c:v>6.9</c:v>
                </c:pt>
                <c:pt idx="167" formatCode="0.00">
                  <c:v>2.2000000000000002</c:v>
                </c:pt>
                <c:pt idx="168" formatCode="0.00">
                  <c:v>8.1</c:v>
                </c:pt>
                <c:pt idx="169" formatCode="0.00">
                  <c:v>44.6</c:v>
                </c:pt>
                <c:pt idx="170" formatCode="0.00">
                  <c:v>4.5</c:v>
                </c:pt>
                <c:pt idx="171" formatCode="0.00">
                  <c:v>7.4</c:v>
                </c:pt>
                <c:pt idx="172" formatCode="0.00">
                  <c:v>3.3</c:v>
                </c:pt>
                <c:pt idx="173" formatCode="0.00">
                  <c:v>23.6</c:v>
                </c:pt>
                <c:pt idx="174" formatCode="0.00">
                  <c:v>5</c:v>
                </c:pt>
                <c:pt idx="175" formatCode="0.00">
                  <c:v>-2.9</c:v>
                </c:pt>
                <c:pt idx="176" formatCode="0.00">
                  <c:v>18.399999999999999</c:v>
                </c:pt>
                <c:pt idx="177" formatCode="0.00">
                  <c:v>25.4</c:v>
                </c:pt>
                <c:pt idx="178" formatCode="0.00">
                  <c:v>-0.9</c:v>
                </c:pt>
                <c:pt idx="179" formatCode="0.00">
                  <c:v>6.3</c:v>
                </c:pt>
                <c:pt idx="180" formatCode="0.00">
                  <c:v>2.8</c:v>
                </c:pt>
                <c:pt idx="181" formatCode="0.00">
                  <c:v>4.5999999999999996</c:v>
                </c:pt>
                <c:pt idx="182" formatCode="0.00">
                  <c:v>10.5</c:v>
                </c:pt>
                <c:pt idx="183" formatCode="0.00">
                  <c:v>13.3</c:v>
                </c:pt>
                <c:pt idx="184" formatCode="0.00">
                  <c:v>8.1</c:v>
                </c:pt>
                <c:pt idx="185" formatCode="0.00">
                  <c:v>31</c:v>
                </c:pt>
                <c:pt idx="186" formatCode="0.00">
                  <c:v>-1</c:v>
                </c:pt>
                <c:pt idx="187" formatCode="0.00">
                  <c:v>-11.9</c:v>
                </c:pt>
                <c:pt idx="188" formatCode="0.00">
                  <c:v>10.6</c:v>
                </c:pt>
                <c:pt idx="189" formatCode="0.00">
                  <c:v>1.9</c:v>
                </c:pt>
                <c:pt idx="190" formatCode="0.00">
                  <c:v>-75.599999999999994</c:v>
                </c:pt>
                <c:pt idx="191" formatCode="0.00">
                  <c:v>9.6999999999999993</c:v>
                </c:pt>
                <c:pt idx="192" formatCode="0.00">
                  <c:v>-8.9</c:v>
                </c:pt>
                <c:pt idx="193" formatCode="0.00">
                  <c:v>8.1999999999999993</c:v>
                </c:pt>
                <c:pt idx="194" formatCode="0.00">
                  <c:v>7.3</c:v>
                </c:pt>
                <c:pt idx="195" formatCode="0.00">
                  <c:v>20.5</c:v>
                </c:pt>
                <c:pt idx="196" formatCode="0.00">
                  <c:v>1.5</c:v>
                </c:pt>
                <c:pt idx="197" formatCode="0.00">
                  <c:v>16.899999999999999</c:v>
                </c:pt>
                <c:pt idx="198" formatCode="0.00">
                  <c:v>-0.2</c:v>
                </c:pt>
                <c:pt idx="199" formatCode="0.00">
                  <c:v>-1.9</c:v>
                </c:pt>
                <c:pt idx="200" formatCode="0.00">
                  <c:v>-16.7</c:v>
                </c:pt>
                <c:pt idx="201" formatCode="0.00">
                  <c:v>-8.6</c:v>
                </c:pt>
                <c:pt idx="202" formatCode="0.00">
                  <c:v>13.7</c:v>
                </c:pt>
                <c:pt idx="203" formatCode="0.00">
                  <c:v>13.2</c:v>
                </c:pt>
                <c:pt idx="204" formatCode="0.00">
                  <c:v>38.1</c:v>
                </c:pt>
                <c:pt idx="205" formatCode="0.00">
                  <c:v>26.2</c:v>
                </c:pt>
                <c:pt idx="206" formatCode="0.00">
                  <c:v>-9.6999999999999993</c:v>
                </c:pt>
                <c:pt idx="207" formatCode="0.00">
                  <c:v>-0.3</c:v>
                </c:pt>
                <c:pt idx="208" formatCode="0.00">
                  <c:v>-12.2</c:v>
                </c:pt>
                <c:pt idx="209" formatCode="0.00">
                  <c:v>10.4</c:v>
                </c:pt>
                <c:pt idx="210" formatCode="0.00">
                  <c:v>4.9000000000000004</c:v>
                </c:pt>
                <c:pt idx="211" formatCode="0.00">
                  <c:v>-0.5</c:v>
                </c:pt>
                <c:pt idx="212" formatCode="0.00">
                  <c:v>13.5</c:v>
                </c:pt>
                <c:pt idx="213" formatCode="0.00">
                  <c:v>-10.1</c:v>
                </c:pt>
                <c:pt idx="214" formatCode="0.00">
                  <c:v>11.6</c:v>
                </c:pt>
                <c:pt idx="215" formatCode="0.00">
                  <c:v>4.8</c:v>
                </c:pt>
                <c:pt idx="216" formatCode="0.00">
                  <c:v>10</c:v>
                </c:pt>
                <c:pt idx="217" formatCode="0.00">
                  <c:v>9.9</c:v>
                </c:pt>
                <c:pt idx="218" formatCode="0.00">
                  <c:v>-1.6</c:v>
                </c:pt>
                <c:pt idx="219" formatCode="0.00">
                  <c:v>14.4</c:v>
                </c:pt>
                <c:pt idx="220" formatCode="0.00">
                  <c:v>1.9</c:v>
                </c:pt>
                <c:pt idx="221" formatCode="0.00">
                  <c:v>12.6</c:v>
                </c:pt>
                <c:pt idx="222" formatCode="0.00">
                  <c:v>17.899999999999999</c:v>
                </c:pt>
                <c:pt idx="223" formatCode="0.00">
                  <c:v>25.7</c:v>
                </c:pt>
                <c:pt idx="224" formatCode="0.00">
                  <c:v>11.9</c:v>
                </c:pt>
                <c:pt idx="225" formatCode="0.00">
                  <c:v>10.6</c:v>
                </c:pt>
                <c:pt idx="226" formatCode="0.00">
                  <c:v>22.7</c:v>
                </c:pt>
                <c:pt idx="227" formatCode="0.00">
                  <c:v>5.6</c:v>
                </c:pt>
                <c:pt idx="228" formatCode="0.00">
                  <c:v>5</c:v>
                </c:pt>
                <c:pt idx="229" formatCode="0.00">
                  <c:v>45</c:v>
                </c:pt>
                <c:pt idx="230" formatCode="0.00">
                  <c:v>-0.4</c:v>
                </c:pt>
                <c:pt idx="231" formatCode="0.00">
                  <c:v>-6.1</c:v>
                </c:pt>
                <c:pt idx="232" formatCode="0.00">
                  <c:v>3.8</c:v>
                </c:pt>
                <c:pt idx="233" formatCode="0.00">
                  <c:v>-73.3</c:v>
                </c:pt>
                <c:pt idx="234" formatCode="0.00">
                  <c:v>-40.1</c:v>
                </c:pt>
                <c:pt idx="235" formatCode="0.00">
                  <c:v>24.4</c:v>
                </c:pt>
                <c:pt idx="236" formatCode="0.00">
                  <c:v>2.6</c:v>
                </c:pt>
                <c:pt idx="237" formatCode="0.00">
                  <c:v>21.2</c:v>
                </c:pt>
                <c:pt idx="238" formatCode="0.00">
                  <c:v>4.9000000000000004</c:v>
                </c:pt>
                <c:pt idx="239" formatCode="0.00">
                  <c:v>22.3</c:v>
                </c:pt>
                <c:pt idx="240" formatCode="0.00">
                  <c:v>1.7</c:v>
                </c:pt>
                <c:pt idx="241" formatCode="0.00">
                  <c:v>-12</c:v>
                </c:pt>
                <c:pt idx="242" formatCode="0.00">
                  <c:v>-11</c:v>
                </c:pt>
                <c:pt idx="243" formatCode="0.00">
                  <c:v>17.5</c:v>
                </c:pt>
                <c:pt idx="244" formatCode="0.00">
                  <c:v>11.6</c:v>
                </c:pt>
                <c:pt idx="245" formatCode="0.00">
                  <c:v>5.4</c:v>
                </c:pt>
                <c:pt idx="246" formatCode="0.00">
                  <c:v>2.5</c:v>
                </c:pt>
                <c:pt idx="247" formatCode="0.00">
                  <c:v>16.3</c:v>
                </c:pt>
                <c:pt idx="248" formatCode="0.00">
                  <c:v>4.5999999999999996</c:v>
                </c:pt>
                <c:pt idx="249" formatCode="0.00">
                  <c:v>16.3</c:v>
                </c:pt>
                <c:pt idx="250" formatCode="0.00">
                  <c:v>-1</c:v>
                </c:pt>
                <c:pt idx="251" formatCode="0.00">
                  <c:v>11.4</c:v>
                </c:pt>
                <c:pt idx="252" formatCode="0.00">
                  <c:v>-19.2</c:v>
                </c:pt>
                <c:pt idx="253" formatCode="0.00">
                  <c:v>10.8</c:v>
                </c:pt>
                <c:pt idx="254" formatCode="0.00">
                  <c:v>0.3</c:v>
                </c:pt>
                <c:pt idx="255" formatCode="0.00">
                  <c:v>32.799999999999997</c:v>
                </c:pt>
                <c:pt idx="256" formatCode="0.00">
                  <c:v>-2.4</c:v>
                </c:pt>
                <c:pt idx="257" formatCode="0.00">
                  <c:v>7.4</c:v>
                </c:pt>
                <c:pt idx="258" formatCode="0.00">
                  <c:v>6.7</c:v>
                </c:pt>
                <c:pt idx="259" formatCode="0.00">
                  <c:v>12.4</c:v>
                </c:pt>
                <c:pt idx="260" formatCode="0.00">
                  <c:v>11.4</c:v>
                </c:pt>
                <c:pt idx="261" formatCode="0.00">
                  <c:v>-1</c:v>
                </c:pt>
                <c:pt idx="262" formatCode="0.00">
                  <c:v>0.7</c:v>
                </c:pt>
                <c:pt idx="263" formatCode="0.00">
                  <c:v>8.8000000000000007</c:v>
                </c:pt>
                <c:pt idx="264" formatCode="0.00">
                  <c:v>10.5</c:v>
                </c:pt>
                <c:pt idx="265" formatCode="0.00">
                  <c:v>16.399999999999999</c:v>
                </c:pt>
                <c:pt idx="266" formatCode="0.00">
                  <c:v>13.2</c:v>
                </c:pt>
                <c:pt idx="267" formatCode="0.00">
                  <c:v>8.5</c:v>
                </c:pt>
                <c:pt idx="268" formatCode="0.00">
                  <c:v>6.1</c:v>
                </c:pt>
                <c:pt idx="269" formatCode="0.00">
                  <c:v>7.8</c:v>
                </c:pt>
                <c:pt idx="270" formatCode="0.00">
                  <c:v>28.3</c:v>
                </c:pt>
                <c:pt idx="271" formatCode="0.00">
                  <c:v>-6.7</c:v>
                </c:pt>
                <c:pt idx="272" formatCode="0.00">
                  <c:v>30.4</c:v>
                </c:pt>
                <c:pt idx="273" formatCode="0.00">
                  <c:v>8.8000000000000007</c:v>
                </c:pt>
                <c:pt idx="274" formatCode="0.00">
                  <c:v>-3.3</c:v>
                </c:pt>
                <c:pt idx="275" formatCode="0.00">
                  <c:v>7.2</c:v>
                </c:pt>
                <c:pt idx="276" formatCode="0.00">
                  <c:v>-0.7</c:v>
                </c:pt>
                <c:pt idx="277" formatCode="0.00">
                  <c:v>-29.3</c:v>
                </c:pt>
                <c:pt idx="278" formatCode="0.00">
                  <c:v>5.4</c:v>
                </c:pt>
                <c:pt idx="279" formatCode="0.00">
                  <c:v>-2.4</c:v>
                </c:pt>
                <c:pt idx="280" formatCode="0.00">
                  <c:v>12.3</c:v>
                </c:pt>
                <c:pt idx="281" formatCode="0.00">
                  <c:v>15.6</c:v>
                </c:pt>
                <c:pt idx="282" formatCode="0.00">
                  <c:v>-11.1</c:v>
                </c:pt>
                <c:pt idx="283" formatCode="0.00">
                  <c:v>10.6</c:v>
                </c:pt>
                <c:pt idx="284" formatCode="0.00">
                  <c:v>2.7</c:v>
                </c:pt>
                <c:pt idx="285" formatCode="0.00">
                  <c:v>-13.6</c:v>
                </c:pt>
                <c:pt idx="286" formatCode="0.00">
                  <c:v>19.600000000000001</c:v>
                </c:pt>
                <c:pt idx="287" formatCode="0.00">
                  <c:v>11.6</c:v>
                </c:pt>
                <c:pt idx="288" formatCode="0.00">
                  <c:v>8.5</c:v>
                </c:pt>
                <c:pt idx="289" formatCode="0.00">
                  <c:v>-9.8000000000000007</c:v>
                </c:pt>
                <c:pt idx="290" formatCode="0.00">
                  <c:v>18</c:v>
                </c:pt>
                <c:pt idx="291" formatCode="0.00">
                  <c:v>8.3000000000000007</c:v>
                </c:pt>
                <c:pt idx="292" formatCode="0.00">
                  <c:v>4.4000000000000004</c:v>
                </c:pt>
                <c:pt idx="293" formatCode="0.00">
                  <c:v>-13.4</c:v>
                </c:pt>
                <c:pt idx="294" formatCode="0.00">
                  <c:v>0.8</c:v>
                </c:pt>
                <c:pt idx="295" formatCode="0.00">
                  <c:v>13.9</c:v>
                </c:pt>
                <c:pt idx="296" formatCode="0.00">
                  <c:v>0.4</c:v>
                </c:pt>
                <c:pt idx="297" formatCode="0.00">
                  <c:v>6.9</c:v>
                </c:pt>
                <c:pt idx="298" formatCode="0.00">
                  <c:v>2.2999999999999998</c:v>
                </c:pt>
                <c:pt idx="299" formatCode="0.00">
                  <c:v>6.5</c:v>
                </c:pt>
                <c:pt idx="300" formatCode="0.00">
                  <c:v>-12.1</c:v>
                </c:pt>
                <c:pt idx="301" formatCode="0.00">
                  <c:v>-2.6</c:v>
                </c:pt>
                <c:pt idx="302" formatCode="0.00">
                  <c:v>9.8000000000000007</c:v>
                </c:pt>
                <c:pt idx="303" formatCode="0.00">
                  <c:v>12.2</c:v>
                </c:pt>
                <c:pt idx="304" formatCode="0.00">
                  <c:v>138.30000000000001</c:v>
                </c:pt>
                <c:pt idx="305" formatCode="0.00">
                  <c:v>4.5</c:v>
                </c:pt>
                <c:pt idx="306" formatCode="0.00">
                  <c:v>2.2999999999999998</c:v>
                </c:pt>
                <c:pt idx="307" formatCode="0.00">
                  <c:v>0.4</c:v>
                </c:pt>
                <c:pt idx="308" formatCode="0.00">
                  <c:v>1.4</c:v>
                </c:pt>
                <c:pt idx="309" formatCode="0.00">
                  <c:v>0.3</c:v>
                </c:pt>
                <c:pt idx="310" formatCode="0.00">
                  <c:v>14.5</c:v>
                </c:pt>
                <c:pt idx="311" formatCode="0.00">
                  <c:v>16.5</c:v>
                </c:pt>
                <c:pt idx="312" formatCode="0.00">
                  <c:v>10.199999999999999</c:v>
                </c:pt>
                <c:pt idx="313" formatCode="0.00">
                  <c:v>5.9</c:v>
                </c:pt>
                <c:pt idx="314" formatCode="0.00">
                  <c:v>3.7</c:v>
                </c:pt>
                <c:pt idx="315" formatCode="0.00">
                  <c:v>2.8</c:v>
                </c:pt>
                <c:pt idx="316" formatCode="0.00">
                  <c:v>11.3</c:v>
                </c:pt>
                <c:pt idx="317" formatCode="0.00">
                  <c:v>3.1</c:v>
                </c:pt>
                <c:pt idx="318" formatCode="0.00">
                  <c:v>-3.4</c:v>
                </c:pt>
                <c:pt idx="319" formatCode="0.00">
                  <c:v>-1.9</c:v>
                </c:pt>
                <c:pt idx="320" formatCode="0.00">
                  <c:v>23.1</c:v>
                </c:pt>
                <c:pt idx="321" formatCode="0.00">
                  <c:v>1.9</c:v>
                </c:pt>
                <c:pt idx="322" formatCode="0.00">
                  <c:v>3.3</c:v>
                </c:pt>
                <c:pt idx="323" formatCode="0.00">
                  <c:v>1.9</c:v>
                </c:pt>
                <c:pt idx="324" formatCode="0.00">
                  <c:v>-62.7</c:v>
                </c:pt>
                <c:pt idx="325" formatCode="0.00">
                  <c:v>3.2</c:v>
                </c:pt>
                <c:pt idx="326" formatCode="0.00">
                  <c:v>-5.6</c:v>
                </c:pt>
                <c:pt idx="327" formatCode="0.00">
                  <c:v>-53.2</c:v>
                </c:pt>
                <c:pt idx="328" formatCode="0.00">
                  <c:v>4.5999999999999996</c:v>
                </c:pt>
                <c:pt idx="329" formatCode="0.00">
                  <c:v>8.5</c:v>
                </c:pt>
                <c:pt idx="330" formatCode="0.00">
                  <c:v>4</c:v>
                </c:pt>
                <c:pt idx="331" formatCode="0.00">
                  <c:v>8.6999999999999993</c:v>
                </c:pt>
                <c:pt idx="332" formatCode="0.00">
                  <c:v>-14.4</c:v>
                </c:pt>
                <c:pt idx="333" formatCode="0.00">
                  <c:v>10.5</c:v>
                </c:pt>
                <c:pt idx="334" formatCode="0.00">
                  <c:v>15.8</c:v>
                </c:pt>
                <c:pt idx="335" formatCode="0.00">
                  <c:v>12.8</c:v>
                </c:pt>
                <c:pt idx="336" formatCode="0.00">
                  <c:v>13.4</c:v>
                </c:pt>
                <c:pt idx="337" formatCode="0.00">
                  <c:v>5.4</c:v>
                </c:pt>
                <c:pt idx="338" formatCode="0.00">
                  <c:v>2.9</c:v>
                </c:pt>
                <c:pt idx="339" formatCode="0.00">
                  <c:v>-173042.1</c:v>
                </c:pt>
                <c:pt idx="340" formatCode="0.00">
                  <c:v>9</c:v>
                </c:pt>
                <c:pt idx="341" formatCode="0.00">
                  <c:v>11.1</c:v>
                </c:pt>
                <c:pt idx="342" formatCode="0.00">
                  <c:v>6.7</c:v>
                </c:pt>
                <c:pt idx="343" formatCode="0.00">
                  <c:v>-2.5</c:v>
                </c:pt>
                <c:pt idx="344" formatCode="0.00">
                  <c:v>-42.2</c:v>
                </c:pt>
                <c:pt idx="345" formatCode="0.00">
                  <c:v>-9.3000000000000007</c:v>
                </c:pt>
                <c:pt idx="346" formatCode="0.00">
                  <c:v>-3</c:v>
                </c:pt>
                <c:pt idx="347" formatCode="0.00">
                  <c:v>7.9</c:v>
                </c:pt>
                <c:pt idx="348" formatCode="0.00">
                  <c:v>10</c:v>
                </c:pt>
                <c:pt idx="349" formatCode="0.00">
                  <c:v>21.1</c:v>
                </c:pt>
                <c:pt idx="350" formatCode="0.00">
                  <c:v>0.5</c:v>
                </c:pt>
                <c:pt idx="351" formatCode="0.00">
                  <c:v>36.299999999999997</c:v>
                </c:pt>
                <c:pt idx="352" formatCode="0.00">
                  <c:v>1.2</c:v>
                </c:pt>
                <c:pt idx="353" formatCode="0.00">
                  <c:v>9.8000000000000007</c:v>
                </c:pt>
                <c:pt idx="354" formatCode="0.00">
                  <c:v>3.7</c:v>
                </c:pt>
                <c:pt idx="355" formatCode="0.00">
                  <c:v>18.7</c:v>
                </c:pt>
                <c:pt idx="356" formatCode="0.00">
                  <c:v>-11.3</c:v>
                </c:pt>
                <c:pt idx="357" formatCode="0.00">
                  <c:v>7.6</c:v>
                </c:pt>
                <c:pt idx="358" formatCode="0.00">
                  <c:v>31.7</c:v>
                </c:pt>
                <c:pt idx="359" formatCode="0.00">
                  <c:v>6.7</c:v>
                </c:pt>
                <c:pt idx="360" formatCode="0.00">
                  <c:v>-6.9</c:v>
                </c:pt>
                <c:pt idx="361" formatCode="0.00">
                  <c:v>8.1999999999999993</c:v>
                </c:pt>
                <c:pt idx="362" formatCode="0.00">
                  <c:v>5.6</c:v>
                </c:pt>
                <c:pt idx="363" formatCode="0.00">
                  <c:v>0.8</c:v>
                </c:pt>
                <c:pt idx="364" formatCode="0.00">
                  <c:v>1.9</c:v>
                </c:pt>
                <c:pt idx="365" formatCode="0.00">
                  <c:v>7.9</c:v>
                </c:pt>
                <c:pt idx="366" formatCode="0.00">
                  <c:v>12.9</c:v>
                </c:pt>
                <c:pt idx="367" formatCode="0.00">
                  <c:v>11.6</c:v>
                </c:pt>
                <c:pt idx="368" formatCode="0.00">
                  <c:v>20.8</c:v>
                </c:pt>
                <c:pt idx="369" formatCode="0.00">
                  <c:v>-24.7</c:v>
                </c:pt>
                <c:pt idx="370" formatCode="0.00">
                  <c:v>13.3</c:v>
                </c:pt>
                <c:pt idx="371" formatCode="0.00">
                  <c:v>-3.5</c:v>
                </c:pt>
                <c:pt idx="372" formatCode="0.00">
                  <c:v>-12.9</c:v>
                </c:pt>
                <c:pt idx="373" formatCode="0.00">
                  <c:v>-8.6</c:v>
                </c:pt>
                <c:pt idx="374" formatCode="0.00">
                  <c:v>7.5</c:v>
                </c:pt>
                <c:pt idx="375" formatCode="0.00">
                  <c:v>4.9000000000000004</c:v>
                </c:pt>
                <c:pt idx="376" formatCode="0.00">
                  <c:v>-3.1</c:v>
                </c:pt>
                <c:pt idx="377" formatCode="0.00">
                  <c:v>1.9</c:v>
                </c:pt>
                <c:pt idx="378" formatCode="0.00">
                  <c:v>12.5</c:v>
                </c:pt>
                <c:pt idx="379" formatCode="0.00">
                  <c:v>9.9</c:v>
                </c:pt>
                <c:pt idx="380" formatCode="0.00">
                  <c:v>2.5</c:v>
                </c:pt>
                <c:pt idx="381" formatCode="0.00">
                  <c:v>-29.2</c:v>
                </c:pt>
                <c:pt idx="382" formatCode="0.00">
                  <c:v>-4.2</c:v>
                </c:pt>
                <c:pt idx="383" formatCode="0.00">
                  <c:v>18.600000000000001</c:v>
                </c:pt>
                <c:pt idx="384" formatCode="0.00">
                  <c:v>3.5</c:v>
                </c:pt>
                <c:pt idx="385" formatCode="0.00">
                  <c:v>1.6</c:v>
                </c:pt>
                <c:pt idx="386" formatCode="0.00">
                  <c:v>2.9</c:v>
                </c:pt>
                <c:pt idx="387" formatCode="0.00">
                  <c:v>3</c:v>
                </c:pt>
                <c:pt idx="388" formatCode="0.00">
                  <c:v>10.5</c:v>
                </c:pt>
                <c:pt idx="389" formatCode="0.00">
                  <c:v>15.7</c:v>
                </c:pt>
                <c:pt idx="390" formatCode="0.00">
                  <c:v>16.100000000000001</c:v>
                </c:pt>
                <c:pt idx="391" formatCode="0.00">
                  <c:v>0.5</c:v>
                </c:pt>
                <c:pt idx="392" formatCode="0.00">
                  <c:v>2.8</c:v>
                </c:pt>
                <c:pt idx="393" formatCode="0.00">
                  <c:v>14.7</c:v>
                </c:pt>
                <c:pt idx="394" formatCode="0.00">
                  <c:v>2.5</c:v>
                </c:pt>
                <c:pt idx="395" formatCode="0.00">
                  <c:v>7.6</c:v>
                </c:pt>
                <c:pt idx="396" formatCode="0.00">
                  <c:v>2.8</c:v>
                </c:pt>
                <c:pt idx="397" formatCode="0.00">
                  <c:v>15.3</c:v>
                </c:pt>
                <c:pt idx="398" formatCode="0.00">
                  <c:v>16.600000000000001</c:v>
                </c:pt>
                <c:pt idx="399" formatCode="0.00">
                  <c:v>-0.3</c:v>
                </c:pt>
                <c:pt idx="400" formatCode="0.00">
                  <c:v>4.5999999999999996</c:v>
                </c:pt>
                <c:pt idx="401" formatCode="0.00">
                  <c:v>10.6</c:v>
                </c:pt>
                <c:pt idx="402" formatCode="0.00">
                  <c:v>2.5</c:v>
                </c:pt>
                <c:pt idx="403" formatCode="0.00">
                  <c:v>10.199999999999999</c:v>
                </c:pt>
                <c:pt idx="404" formatCode="0.00">
                  <c:v>3.2</c:v>
                </c:pt>
                <c:pt idx="405" formatCode="0.00">
                  <c:v>77.599999999999994</c:v>
                </c:pt>
                <c:pt idx="406" formatCode="0.00">
                  <c:v>-1.9</c:v>
                </c:pt>
                <c:pt idx="407" formatCode="0.00">
                  <c:v>3.7</c:v>
                </c:pt>
                <c:pt idx="408" formatCode="0.00">
                  <c:v>-4.5</c:v>
                </c:pt>
                <c:pt idx="409" formatCode="0.00">
                  <c:v>-14.9</c:v>
                </c:pt>
                <c:pt idx="410" formatCode="0.00">
                  <c:v>16.600000000000001</c:v>
                </c:pt>
                <c:pt idx="411" formatCode="0.00">
                  <c:v>4.2</c:v>
                </c:pt>
                <c:pt idx="412" formatCode="0.00">
                  <c:v>-10.7</c:v>
                </c:pt>
                <c:pt idx="413" formatCode="0.00">
                  <c:v>-99.2</c:v>
                </c:pt>
                <c:pt idx="414" formatCode="0.00">
                  <c:v>-46.9</c:v>
                </c:pt>
                <c:pt idx="415" formatCode="0.00">
                  <c:v>0.6</c:v>
                </c:pt>
                <c:pt idx="416" formatCode="0.00">
                  <c:v>-2.1</c:v>
                </c:pt>
                <c:pt idx="417" formatCode="0.00">
                  <c:v>2.2999999999999998</c:v>
                </c:pt>
                <c:pt idx="418" formatCode="0.00">
                  <c:v>3.7</c:v>
                </c:pt>
                <c:pt idx="419" formatCode="0.00">
                  <c:v>-28.6</c:v>
                </c:pt>
                <c:pt idx="420" formatCode="0.00">
                  <c:v>4.5999999999999996</c:v>
                </c:pt>
                <c:pt idx="421" formatCode="0.00">
                  <c:v>9.6</c:v>
                </c:pt>
                <c:pt idx="422" formatCode="0.00">
                  <c:v>6.4</c:v>
                </c:pt>
                <c:pt idx="423" formatCode="0.00">
                  <c:v>9.1999999999999993</c:v>
                </c:pt>
                <c:pt idx="424" formatCode="0.00">
                  <c:v>11.4</c:v>
                </c:pt>
                <c:pt idx="425" formatCode="0.00">
                  <c:v>5.2</c:v>
                </c:pt>
                <c:pt idx="426" formatCode="0.00">
                  <c:v>5.6</c:v>
                </c:pt>
                <c:pt idx="427" formatCode="0.00">
                  <c:v>2.7</c:v>
                </c:pt>
                <c:pt idx="428" formatCode="0.00">
                  <c:v>2.2999999999999998</c:v>
                </c:pt>
                <c:pt idx="429" formatCode="0.00">
                  <c:v>1</c:v>
                </c:pt>
                <c:pt idx="430" formatCode="0.00">
                  <c:v>26</c:v>
                </c:pt>
                <c:pt idx="431" formatCode="0.00">
                  <c:v>0.6</c:v>
                </c:pt>
                <c:pt idx="432" formatCode="0.00">
                  <c:v>-0.5</c:v>
                </c:pt>
                <c:pt idx="433" formatCode="0.00">
                  <c:v>10.4</c:v>
                </c:pt>
                <c:pt idx="434" formatCode="0.00">
                  <c:v>8.9</c:v>
                </c:pt>
                <c:pt idx="435" formatCode="0.00">
                  <c:v>2.2000000000000002</c:v>
                </c:pt>
                <c:pt idx="436" formatCode="0.00">
                  <c:v>29.9</c:v>
                </c:pt>
                <c:pt idx="437" formatCode="0.00">
                  <c:v>8.1999999999999993</c:v>
                </c:pt>
                <c:pt idx="438" formatCode="0.00">
                  <c:v>22.8</c:v>
                </c:pt>
                <c:pt idx="439" formatCode="0.00">
                  <c:v>10.5</c:v>
                </c:pt>
                <c:pt idx="440" formatCode="0.00">
                  <c:v>21.8</c:v>
                </c:pt>
                <c:pt idx="441" formatCode="0.00">
                  <c:v>7.5</c:v>
                </c:pt>
                <c:pt idx="442" formatCode="0.00">
                  <c:v>14.2</c:v>
                </c:pt>
                <c:pt idx="443" formatCode="0.00">
                  <c:v>4.2</c:v>
                </c:pt>
                <c:pt idx="444" formatCode="0.00">
                  <c:v>8.1999999999999993</c:v>
                </c:pt>
                <c:pt idx="445" formatCode="0.00">
                  <c:v>11.6</c:v>
                </c:pt>
                <c:pt idx="446" formatCode="0.00">
                  <c:v>6</c:v>
                </c:pt>
                <c:pt idx="447" formatCode="0.00">
                  <c:v>24</c:v>
                </c:pt>
                <c:pt idx="448" formatCode="0.00">
                  <c:v>9.3000000000000007</c:v>
                </c:pt>
                <c:pt idx="449" formatCode="0.00">
                  <c:v>0.1</c:v>
                </c:pt>
                <c:pt idx="450" formatCode="0.00">
                  <c:v>8.1</c:v>
                </c:pt>
                <c:pt idx="451" formatCode="0.00">
                  <c:v>8.1999999999999993</c:v>
                </c:pt>
                <c:pt idx="452" formatCode="0.00">
                  <c:v>8</c:v>
                </c:pt>
                <c:pt idx="453" formatCode="0.00">
                  <c:v>13</c:v>
                </c:pt>
                <c:pt idx="454" formatCode="0.00">
                  <c:v>7.3</c:v>
                </c:pt>
                <c:pt idx="455" formatCode="0.00">
                  <c:v>-10.199999999999999</c:v>
                </c:pt>
                <c:pt idx="456" formatCode="0.00">
                  <c:v>15.5</c:v>
                </c:pt>
                <c:pt idx="457" formatCode="0.00">
                  <c:v>1.6</c:v>
                </c:pt>
                <c:pt idx="458" formatCode="0.00">
                  <c:v>6.6</c:v>
                </c:pt>
                <c:pt idx="459" formatCode="0.00">
                  <c:v>-2.2999999999999998</c:v>
                </c:pt>
                <c:pt idx="460" formatCode="0.00">
                  <c:v>0.3</c:v>
                </c:pt>
                <c:pt idx="461" formatCode="0.00">
                  <c:v>20.3</c:v>
                </c:pt>
                <c:pt idx="462" formatCode="0.00">
                  <c:v>9.3000000000000007</c:v>
                </c:pt>
                <c:pt idx="463" formatCode="0.00">
                  <c:v>7.6</c:v>
                </c:pt>
                <c:pt idx="464" formatCode="0.00">
                  <c:v>4.8</c:v>
                </c:pt>
                <c:pt idx="465" formatCode="0.00">
                  <c:v>5.8</c:v>
                </c:pt>
                <c:pt idx="466" formatCode="0.00">
                  <c:v>8.6</c:v>
                </c:pt>
                <c:pt idx="467" formatCode="0.00">
                  <c:v>4.5999999999999996</c:v>
                </c:pt>
                <c:pt idx="468" formatCode="0.00">
                  <c:v>34.5</c:v>
                </c:pt>
                <c:pt idx="469" formatCode="0.00">
                  <c:v>-0.7</c:v>
                </c:pt>
                <c:pt idx="470" formatCode="0.00">
                  <c:v>27.7</c:v>
                </c:pt>
                <c:pt idx="471" formatCode="0.00">
                  <c:v>0.4</c:v>
                </c:pt>
                <c:pt idx="472" formatCode="0.00">
                  <c:v>15.8</c:v>
                </c:pt>
                <c:pt idx="473" formatCode="0.00">
                  <c:v>1.5</c:v>
                </c:pt>
                <c:pt idx="474" formatCode="0.00">
                  <c:v>26.2</c:v>
                </c:pt>
                <c:pt idx="475" formatCode="0.00">
                  <c:v>2.7</c:v>
                </c:pt>
                <c:pt idx="476" formatCode="0.00">
                  <c:v>30.2</c:v>
                </c:pt>
                <c:pt idx="477" formatCode="0.00">
                  <c:v>2.9</c:v>
                </c:pt>
                <c:pt idx="478" formatCode="0.00">
                  <c:v>10.6</c:v>
                </c:pt>
                <c:pt idx="479" formatCode="0.00">
                  <c:v>6.9</c:v>
                </c:pt>
                <c:pt idx="480" formatCode="0.00">
                  <c:v>13.1</c:v>
                </c:pt>
                <c:pt idx="481" formatCode="0.00">
                  <c:v>14.5</c:v>
                </c:pt>
                <c:pt idx="482" formatCode="0.00">
                  <c:v>3.5</c:v>
                </c:pt>
                <c:pt idx="483" formatCode="0.00">
                  <c:v>-7.4</c:v>
                </c:pt>
                <c:pt idx="484" formatCode="0.00">
                  <c:v>-7</c:v>
                </c:pt>
                <c:pt idx="485" formatCode="0.00">
                  <c:v>11.2</c:v>
                </c:pt>
                <c:pt idx="486" formatCode="0.00">
                  <c:v>3.5</c:v>
                </c:pt>
                <c:pt idx="487" formatCode="0.00">
                  <c:v>-5.0999999999999996</c:v>
                </c:pt>
                <c:pt idx="488" formatCode="0.00">
                  <c:v>4.8</c:v>
                </c:pt>
                <c:pt idx="489" formatCode="0.00">
                  <c:v>26.6</c:v>
                </c:pt>
                <c:pt idx="490" formatCode="0.00">
                  <c:v>0.3</c:v>
                </c:pt>
                <c:pt idx="491" formatCode="0.00">
                  <c:v>15.8</c:v>
                </c:pt>
                <c:pt idx="492" formatCode="0.00">
                  <c:v>-17.899999999999999</c:v>
                </c:pt>
                <c:pt idx="493" formatCode="0.00">
                  <c:v>-5.3</c:v>
                </c:pt>
                <c:pt idx="494" formatCode="0.00">
                  <c:v>3.9</c:v>
                </c:pt>
                <c:pt idx="495" formatCode="0.00">
                  <c:v>9.5</c:v>
                </c:pt>
                <c:pt idx="496" formatCode="0.00">
                  <c:v>-19.399999999999999</c:v>
                </c:pt>
                <c:pt idx="497" formatCode="0.00">
                  <c:v>0.9</c:v>
                </c:pt>
                <c:pt idx="498" formatCode="0.00">
                  <c:v>-7.1</c:v>
                </c:pt>
                <c:pt idx="499" formatCode="0.00">
                  <c:v>1.4</c:v>
                </c:pt>
                <c:pt idx="500" formatCode="0.00">
                  <c:v>3.3</c:v>
                </c:pt>
                <c:pt idx="501" formatCode="0.00">
                  <c:v>-2.2000000000000002</c:v>
                </c:pt>
                <c:pt idx="502" formatCode="0.00">
                  <c:v>10.5</c:v>
                </c:pt>
                <c:pt idx="503" formatCode="0.00">
                  <c:v>11.6</c:v>
                </c:pt>
                <c:pt idx="504" formatCode="0.00">
                  <c:v>12.1</c:v>
                </c:pt>
                <c:pt idx="505" formatCode="0.00">
                  <c:v>3.3</c:v>
                </c:pt>
                <c:pt idx="506" formatCode="0.00">
                  <c:v>-1.2</c:v>
                </c:pt>
                <c:pt idx="507" formatCode="0.00">
                  <c:v>0.9</c:v>
                </c:pt>
                <c:pt idx="508" formatCode="0.00">
                  <c:v>-31.3</c:v>
                </c:pt>
                <c:pt idx="509" formatCode="0.00">
                  <c:v>1.3</c:v>
                </c:pt>
                <c:pt idx="510" formatCode="0.00">
                  <c:v>1.6</c:v>
                </c:pt>
                <c:pt idx="511" formatCode="0.00">
                  <c:v>19.5</c:v>
                </c:pt>
                <c:pt idx="512" formatCode="0.00">
                  <c:v>-2.8</c:v>
                </c:pt>
                <c:pt idx="513" formatCode="0.00">
                  <c:v>0.4</c:v>
                </c:pt>
                <c:pt idx="514" formatCode="0.00">
                  <c:v>8.4</c:v>
                </c:pt>
                <c:pt idx="515" formatCode="0.00">
                  <c:v>4.7</c:v>
                </c:pt>
                <c:pt idx="516" formatCode="0.00">
                  <c:v>17.2</c:v>
                </c:pt>
                <c:pt idx="517" formatCode="0.00">
                  <c:v>-316.2</c:v>
                </c:pt>
                <c:pt idx="518" formatCode="0.00">
                  <c:v>4.7</c:v>
                </c:pt>
                <c:pt idx="519" formatCode="0.00">
                  <c:v>20.7</c:v>
                </c:pt>
                <c:pt idx="520" formatCode="0.00">
                  <c:v>-31.2</c:v>
                </c:pt>
                <c:pt idx="521" formatCode="0.00">
                  <c:v>20.7</c:v>
                </c:pt>
                <c:pt idx="522" formatCode="0.00">
                  <c:v>-10</c:v>
                </c:pt>
                <c:pt idx="523" formatCode="0.00">
                  <c:v>14.4</c:v>
                </c:pt>
                <c:pt idx="524" formatCode="0.00">
                  <c:v>5.4</c:v>
                </c:pt>
                <c:pt idx="525" formatCode="0.00">
                  <c:v>10.1</c:v>
                </c:pt>
                <c:pt idx="526" formatCode="0.00">
                  <c:v>7.3</c:v>
                </c:pt>
                <c:pt idx="527" formatCode="0.00">
                  <c:v>33.6</c:v>
                </c:pt>
                <c:pt idx="528" formatCode="0.00">
                  <c:v>7.5</c:v>
                </c:pt>
                <c:pt idx="529" formatCode="0.00">
                  <c:v>12.3</c:v>
                </c:pt>
                <c:pt idx="531" formatCode="0.00">
                  <c:v>-9.9</c:v>
                </c:pt>
                <c:pt idx="532" formatCode="0.00">
                  <c:v>12.5</c:v>
                </c:pt>
                <c:pt idx="533" formatCode="0.00">
                  <c:v>18.100000000000001</c:v>
                </c:pt>
                <c:pt idx="534" formatCode="0.00">
                  <c:v>-2.2000000000000002</c:v>
                </c:pt>
                <c:pt idx="535" formatCode="0.00">
                  <c:v>6.1</c:v>
                </c:pt>
                <c:pt idx="536" formatCode="0.00">
                  <c:v>6.3</c:v>
                </c:pt>
                <c:pt idx="537" formatCode="0.00">
                  <c:v>15.2</c:v>
                </c:pt>
                <c:pt idx="538" formatCode="0.00">
                  <c:v>14.8</c:v>
                </c:pt>
                <c:pt idx="539" formatCode="0.00">
                  <c:v>0</c:v>
                </c:pt>
                <c:pt idx="540" formatCode="0.00">
                  <c:v>2.1</c:v>
                </c:pt>
                <c:pt idx="541" formatCode="0.00">
                  <c:v>26</c:v>
                </c:pt>
                <c:pt idx="542" formatCode="0.00">
                  <c:v>3.4</c:v>
                </c:pt>
                <c:pt idx="543" formatCode="0.00">
                  <c:v>-0.2</c:v>
                </c:pt>
                <c:pt idx="544" formatCode="0.00">
                  <c:v>0.7</c:v>
                </c:pt>
                <c:pt idx="545" formatCode="0.00">
                  <c:v>1.1000000000000001</c:v>
                </c:pt>
                <c:pt idx="546" formatCode="0.00">
                  <c:v>3.1</c:v>
                </c:pt>
                <c:pt idx="547" formatCode="0.00">
                  <c:v>12.3</c:v>
                </c:pt>
                <c:pt idx="548" formatCode="0.00">
                  <c:v>3.4</c:v>
                </c:pt>
                <c:pt idx="549" formatCode="0.00">
                  <c:v>-3.8</c:v>
                </c:pt>
                <c:pt idx="550" formatCode="0.00">
                  <c:v>1.8</c:v>
                </c:pt>
                <c:pt idx="551" formatCode="0.00">
                  <c:v>-0.1</c:v>
                </c:pt>
                <c:pt idx="552" formatCode="0.00">
                  <c:v>13.5</c:v>
                </c:pt>
                <c:pt idx="553" formatCode="0.00">
                  <c:v>-15.3</c:v>
                </c:pt>
                <c:pt idx="554" formatCode="0.00">
                  <c:v>0.7</c:v>
                </c:pt>
                <c:pt idx="555" formatCode="0.00">
                  <c:v>3.6</c:v>
                </c:pt>
                <c:pt idx="556" formatCode="0.00">
                  <c:v>12.9</c:v>
                </c:pt>
                <c:pt idx="557" formatCode="0.00">
                  <c:v>12.1</c:v>
                </c:pt>
                <c:pt idx="558" formatCode="0.00">
                  <c:v>9.1</c:v>
                </c:pt>
                <c:pt idx="559" formatCode="0.00">
                  <c:v>10.199999999999999</c:v>
                </c:pt>
                <c:pt idx="560" formatCode="0.00">
                  <c:v>5.3</c:v>
                </c:pt>
                <c:pt idx="561" formatCode="0.00">
                  <c:v>-1.5</c:v>
                </c:pt>
                <c:pt idx="562" formatCode="0.00">
                  <c:v>6.9</c:v>
                </c:pt>
                <c:pt idx="563" formatCode="0.00">
                  <c:v>2.2000000000000002</c:v>
                </c:pt>
                <c:pt idx="564" formatCode="0.00">
                  <c:v>-2.6</c:v>
                </c:pt>
                <c:pt idx="565" formatCode="0.00">
                  <c:v>4.0999999999999996</c:v>
                </c:pt>
                <c:pt idx="566" formatCode="0.00">
                  <c:v>8.6</c:v>
                </c:pt>
                <c:pt idx="567" formatCode="0.00">
                  <c:v>-3.4</c:v>
                </c:pt>
                <c:pt idx="568" formatCode="0.00">
                  <c:v>2</c:v>
                </c:pt>
                <c:pt idx="569" formatCode="0.00">
                  <c:v>3.5</c:v>
                </c:pt>
                <c:pt idx="570" formatCode="0.00">
                  <c:v>18.2</c:v>
                </c:pt>
                <c:pt idx="571" formatCode="0.00">
                  <c:v>1.9</c:v>
                </c:pt>
                <c:pt idx="572" formatCode="0.00">
                  <c:v>2.2999999999999998</c:v>
                </c:pt>
                <c:pt idx="573" formatCode="0.00">
                  <c:v>10.8</c:v>
                </c:pt>
                <c:pt idx="574" formatCode="0.00">
                  <c:v>4.5999999999999996</c:v>
                </c:pt>
                <c:pt idx="575" formatCode="0.00">
                  <c:v>-9.6999999999999993</c:v>
                </c:pt>
                <c:pt idx="576" formatCode="0.00">
                  <c:v>14</c:v>
                </c:pt>
                <c:pt idx="577" formatCode="0.00">
                  <c:v>25</c:v>
                </c:pt>
                <c:pt idx="578" formatCode="0.00">
                  <c:v>2.5</c:v>
                </c:pt>
                <c:pt idx="579" formatCode="0.00">
                  <c:v>10.199999999999999</c:v>
                </c:pt>
                <c:pt idx="580" formatCode="0.00">
                  <c:v>-40.200000000000003</c:v>
                </c:pt>
                <c:pt idx="581" formatCode="0.00">
                  <c:v>0.9</c:v>
                </c:pt>
                <c:pt idx="582" formatCode="0.00">
                  <c:v>1.2</c:v>
                </c:pt>
                <c:pt idx="583" formatCode="0.00">
                  <c:v>5.7</c:v>
                </c:pt>
                <c:pt idx="584" formatCode="0.00">
                  <c:v>18.3</c:v>
                </c:pt>
                <c:pt idx="585" formatCode="0.00">
                  <c:v>4.8</c:v>
                </c:pt>
                <c:pt idx="586" formatCode="0.00">
                  <c:v>-34.9</c:v>
                </c:pt>
                <c:pt idx="587" formatCode="0.00">
                  <c:v>14.8</c:v>
                </c:pt>
                <c:pt idx="588" formatCode="0.00">
                  <c:v>1.8</c:v>
                </c:pt>
                <c:pt idx="589" formatCode="0.00">
                  <c:v>14.2</c:v>
                </c:pt>
                <c:pt idx="590" formatCode="0.00">
                  <c:v>4.5</c:v>
                </c:pt>
                <c:pt idx="591" formatCode="0.00">
                  <c:v>13.9</c:v>
                </c:pt>
                <c:pt idx="592" formatCode="0.00">
                  <c:v>0</c:v>
                </c:pt>
                <c:pt idx="593" formatCode="0.00">
                  <c:v>13.8</c:v>
                </c:pt>
                <c:pt idx="594" formatCode="0.00">
                  <c:v>5.7</c:v>
                </c:pt>
                <c:pt idx="595" formatCode="0.00">
                  <c:v>24.4</c:v>
                </c:pt>
                <c:pt idx="596" formatCode="0.00">
                  <c:v>7</c:v>
                </c:pt>
                <c:pt idx="597" formatCode="0.00">
                  <c:v>3.2</c:v>
                </c:pt>
                <c:pt idx="598" formatCode="0.00">
                  <c:v>4.7</c:v>
                </c:pt>
                <c:pt idx="599" formatCode="0.00">
                  <c:v>3.5</c:v>
                </c:pt>
                <c:pt idx="600" formatCode="0.00">
                  <c:v>9.6999999999999993</c:v>
                </c:pt>
                <c:pt idx="601" formatCode="0.00">
                  <c:v>7.5</c:v>
                </c:pt>
                <c:pt idx="602" formatCode="0.00">
                  <c:v>-0.3</c:v>
                </c:pt>
                <c:pt idx="603" formatCode="0.00">
                  <c:v>7.2</c:v>
                </c:pt>
                <c:pt idx="604" formatCode="0.00">
                  <c:v>2.8</c:v>
                </c:pt>
                <c:pt idx="605" formatCode="0.00">
                  <c:v>50.6</c:v>
                </c:pt>
                <c:pt idx="606" formatCode="0.00">
                  <c:v>7.7</c:v>
                </c:pt>
                <c:pt idx="607" formatCode="0.00">
                  <c:v>-8</c:v>
                </c:pt>
                <c:pt idx="608" formatCode="0.00">
                  <c:v>10.5</c:v>
                </c:pt>
                <c:pt idx="609" formatCode="0.00">
                  <c:v>-28.1</c:v>
                </c:pt>
                <c:pt idx="610" formatCode="0.00">
                  <c:v>18.3</c:v>
                </c:pt>
                <c:pt idx="611" formatCode="0.00">
                  <c:v>6.7</c:v>
                </c:pt>
                <c:pt idx="612" formatCode="0.00">
                  <c:v>-57.8</c:v>
                </c:pt>
                <c:pt idx="613" formatCode="0.00">
                  <c:v>17.600000000000001</c:v>
                </c:pt>
                <c:pt idx="614" formatCode="0.00">
                  <c:v>6.3</c:v>
                </c:pt>
                <c:pt idx="615" formatCode="0.00">
                  <c:v>13.2</c:v>
                </c:pt>
                <c:pt idx="616" formatCode="0.00">
                  <c:v>14.6</c:v>
                </c:pt>
                <c:pt idx="617" formatCode="0.00">
                  <c:v>6.1</c:v>
                </c:pt>
                <c:pt idx="618" formatCode="0.00">
                  <c:v>5.4</c:v>
                </c:pt>
                <c:pt idx="619" formatCode="0.00">
                  <c:v>7.6</c:v>
                </c:pt>
                <c:pt idx="620" formatCode="0.00">
                  <c:v>7.9</c:v>
                </c:pt>
                <c:pt idx="621" formatCode="0.00">
                  <c:v>3.3</c:v>
                </c:pt>
                <c:pt idx="622" formatCode="0.00">
                  <c:v>-19.5</c:v>
                </c:pt>
                <c:pt idx="623" formatCode="0.00">
                  <c:v>3.2</c:v>
                </c:pt>
                <c:pt idx="624" formatCode="0.00">
                  <c:v>-3.6</c:v>
                </c:pt>
                <c:pt idx="625" formatCode="0.00">
                  <c:v>5.0999999999999996</c:v>
                </c:pt>
                <c:pt idx="626" formatCode="0.00">
                  <c:v>2.4</c:v>
                </c:pt>
                <c:pt idx="627" formatCode="0.00">
                  <c:v>1.4</c:v>
                </c:pt>
                <c:pt idx="628" formatCode="0.00">
                  <c:v>15.1</c:v>
                </c:pt>
                <c:pt idx="629" formatCode="0.00">
                  <c:v>2.8</c:v>
                </c:pt>
                <c:pt idx="630" formatCode="0.00">
                  <c:v>39.5</c:v>
                </c:pt>
                <c:pt idx="631" formatCode="0.00">
                  <c:v>7.6</c:v>
                </c:pt>
                <c:pt idx="632" formatCode="0.00">
                  <c:v>25.2</c:v>
                </c:pt>
                <c:pt idx="633" formatCode="0.00">
                  <c:v>6.9</c:v>
                </c:pt>
                <c:pt idx="634" formatCode="0.00">
                  <c:v>18.600000000000001</c:v>
                </c:pt>
                <c:pt idx="635" formatCode="0.00">
                  <c:v>12.8</c:v>
                </c:pt>
                <c:pt idx="636" formatCode="0.00">
                  <c:v>-59.8</c:v>
                </c:pt>
                <c:pt idx="637" formatCode="0.00">
                  <c:v>1.9</c:v>
                </c:pt>
                <c:pt idx="638" formatCode="0.00">
                  <c:v>4.8</c:v>
                </c:pt>
                <c:pt idx="639" formatCode="0.00">
                  <c:v>8</c:v>
                </c:pt>
                <c:pt idx="640" formatCode="0.00">
                  <c:v>-11.9</c:v>
                </c:pt>
                <c:pt idx="641" formatCode="0.00">
                  <c:v>13.1</c:v>
                </c:pt>
                <c:pt idx="642" formatCode="0.00">
                  <c:v>3.1</c:v>
                </c:pt>
                <c:pt idx="643" formatCode="0.00">
                  <c:v>0.9</c:v>
                </c:pt>
                <c:pt idx="644" formatCode="0.00">
                  <c:v>15.9</c:v>
                </c:pt>
                <c:pt idx="645" formatCode="0.00">
                  <c:v>3.1</c:v>
                </c:pt>
                <c:pt idx="646" formatCode="0.00">
                  <c:v>33.200000000000003</c:v>
                </c:pt>
                <c:pt idx="647" formatCode="0.00">
                  <c:v>-20.7</c:v>
                </c:pt>
                <c:pt idx="648" formatCode="0.00">
                  <c:v>-13.3</c:v>
                </c:pt>
                <c:pt idx="649" formatCode="0.00">
                  <c:v>7.8</c:v>
                </c:pt>
                <c:pt idx="650" formatCode="0.00">
                  <c:v>7.8</c:v>
                </c:pt>
                <c:pt idx="651" formatCode="0.00">
                  <c:v>1</c:v>
                </c:pt>
                <c:pt idx="652" formatCode="0.00">
                  <c:v>13.6</c:v>
                </c:pt>
                <c:pt idx="653" formatCode="0.00">
                  <c:v>8.6</c:v>
                </c:pt>
                <c:pt idx="654" formatCode="0.00">
                  <c:v>11.8</c:v>
                </c:pt>
                <c:pt idx="655" formatCode="0.00">
                  <c:v>10.6</c:v>
                </c:pt>
                <c:pt idx="656" formatCode="0.00">
                  <c:v>5.0999999999999996</c:v>
                </c:pt>
                <c:pt idx="657" formatCode="0.00">
                  <c:v>13</c:v>
                </c:pt>
                <c:pt idx="658" formatCode="0.00">
                  <c:v>4</c:v>
                </c:pt>
                <c:pt idx="659" formatCode="0.00">
                  <c:v>10</c:v>
                </c:pt>
                <c:pt idx="660" formatCode="0.00">
                  <c:v>12.2</c:v>
                </c:pt>
                <c:pt idx="661" formatCode="0.00">
                  <c:v>4.2</c:v>
                </c:pt>
                <c:pt idx="662" formatCode="0.00">
                  <c:v>10.4</c:v>
                </c:pt>
                <c:pt idx="663" formatCode="0.00">
                  <c:v>18</c:v>
                </c:pt>
                <c:pt idx="664" formatCode="0.00">
                  <c:v>4.2</c:v>
                </c:pt>
                <c:pt idx="665" formatCode="0.00">
                  <c:v>8.3000000000000007</c:v>
                </c:pt>
                <c:pt idx="666" formatCode="0.00">
                  <c:v>2.4</c:v>
                </c:pt>
                <c:pt idx="667" formatCode="0.00">
                  <c:v>8.9</c:v>
                </c:pt>
                <c:pt idx="668" formatCode="0.00">
                  <c:v>1.9</c:v>
                </c:pt>
                <c:pt idx="669" formatCode="0.00">
                  <c:v>2.6</c:v>
                </c:pt>
                <c:pt idx="670" formatCode="0.00">
                  <c:v>6.8</c:v>
                </c:pt>
                <c:pt idx="671" formatCode="0.00">
                  <c:v>18.399999999999999</c:v>
                </c:pt>
                <c:pt idx="672" formatCode="0.00">
                  <c:v>7.4</c:v>
                </c:pt>
                <c:pt idx="673" formatCode="0.00">
                  <c:v>6.8</c:v>
                </c:pt>
                <c:pt idx="674" formatCode="0.00">
                  <c:v>5.3</c:v>
                </c:pt>
                <c:pt idx="675" formatCode="0.00">
                  <c:v>5.2</c:v>
                </c:pt>
                <c:pt idx="676" formatCode="0.00">
                  <c:v>-8.1999999999999993</c:v>
                </c:pt>
                <c:pt idx="677" formatCode="0.00">
                  <c:v>8.1999999999999993</c:v>
                </c:pt>
                <c:pt idx="678" formatCode="0.00">
                  <c:v>8.6</c:v>
                </c:pt>
                <c:pt idx="679" formatCode="0.00">
                  <c:v>1.2</c:v>
                </c:pt>
                <c:pt idx="680" formatCode="0.00">
                  <c:v>3.1</c:v>
                </c:pt>
                <c:pt idx="681" formatCode="0.00">
                  <c:v>4.8</c:v>
                </c:pt>
                <c:pt idx="682" formatCode="0.00">
                  <c:v>2.5</c:v>
                </c:pt>
                <c:pt idx="683" formatCode="0.00">
                  <c:v>9.6999999999999993</c:v>
                </c:pt>
                <c:pt idx="684" formatCode="0.00">
                  <c:v>0.3</c:v>
                </c:pt>
                <c:pt idx="685" formatCode="0.00">
                  <c:v>12.2</c:v>
                </c:pt>
                <c:pt idx="686" formatCode="0.00">
                  <c:v>-40.799999999999997</c:v>
                </c:pt>
                <c:pt idx="687" formatCode="0.00">
                  <c:v>4.7</c:v>
                </c:pt>
                <c:pt idx="688" formatCode="0.00">
                  <c:v>7.4</c:v>
                </c:pt>
                <c:pt idx="689" formatCode="0.00">
                  <c:v>6.4</c:v>
                </c:pt>
                <c:pt idx="690" formatCode="0.00">
                  <c:v>12</c:v>
                </c:pt>
                <c:pt idx="691" formatCode="0.00">
                  <c:v>3.1</c:v>
                </c:pt>
                <c:pt idx="692" formatCode="0.00">
                  <c:v>14.8</c:v>
                </c:pt>
                <c:pt idx="693" formatCode="0.00">
                  <c:v>11.2</c:v>
                </c:pt>
                <c:pt idx="694" formatCode="0.00">
                  <c:v>11.5</c:v>
                </c:pt>
                <c:pt idx="695" formatCode="0.00">
                  <c:v>3.4</c:v>
                </c:pt>
                <c:pt idx="696" formatCode="0.00">
                  <c:v>19.899999999999999</c:v>
                </c:pt>
                <c:pt idx="697" formatCode="0.00">
                  <c:v>-0.5</c:v>
                </c:pt>
                <c:pt idx="698" formatCode="0.00">
                  <c:v>2.7</c:v>
                </c:pt>
                <c:pt idx="699" formatCode="0.00">
                  <c:v>-2.9</c:v>
                </c:pt>
                <c:pt idx="700" formatCode="0.00">
                  <c:v>-48</c:v>
                </c:pt>
                <c:pt idx="701" formatCode="0.00">
                  <c:v>3</c:v>
                </c:pt>
                <c:pt idx="702" formatCode="0.00">
                  <c:v>1.9</c:v>
                </c:pt>
                <c:pt idx="703" formatCode="0.00">
                  <c:v>11.5</c:v>
                </c:pt>
                <c:pt idx="704" formatCode="0.00">
                  <c:v>27.2</c:v>
                </c:pt>
                <c:pt idx="705" formatCode="0.00">
                  <c:v>-50</c:v>
                </c:pt>
                <c:pt idx="706" formatCode="0.00">
                  <c:v>-5.4</c:v>
                </c:pt>
                <c:pt idx="707" formatCode="0.00">
                  <c:v>-5.3</c:v>
                </c:pt>
                <c:pt idx="708" formatCode="0.00">
                  <c:v>9</c:v>
                </c:pt>
                <c:pt idx="709" formatCode="0.00">
                  <c:v>16.8</c:v>
                </c:pt>
                <c:pt idx="710" formatCode="0.00">
                  <c:v>-4.0999999999999996</c:v>
                </c:pt>
                <c:pt idx="711" formatCode="0.00">
                  <c:v>26.2</c:v>
                </c:pt>
                <c:pt idx="712" formatCode="0.00">
                  <c:v>5.0999999999999996</c:v>
                </c:pt>
                <c:pt idx="713" formatCode="0.00">
                  <c:v>0.1</c:v>
                </c:pt>
                <c:pt idx="714" formatCode="0.00">
                  <c:v>-7.3</c:v>
                </c:pt>
                <c:pt idx="715" formatCode="0.00">
                  <c:v>2.1</c:v>
                </c:pt>
                <c:pt idx="716" formatCode="0.00">
                  <c:v>19.8</c:v>
                </c:pt>
                <c:pt idx="717" formatCode="0.00">
                  <c:v>9.5</c:v>
                </c:pt>
                <c:pt idx="718" formatCode="0.00">
                  <c:v>4.8</c:v>
                </c:pt>
                <c:pt idx="719" formatCode="0.00">
                  <c:v>42.3</c:v>
                </c:pt>
                <c:pt idx="720" formatCode="0.00">
                  <c:v>1.7</c:v>
                </c:pt>
                <c:pt idx="721" formatCode="0.00">
                  <c:v>5.0999999999999996</c:v>
                </c:pt>
                <c:pt idx="722" formatCode="0.00">
                  <c:v>1.3</c:v>
                </c:pt>
                <c:pt idx="723" formatCode="0.00">
                  <c:v>-39.200000000000003</c:v>
                </c:pt>
                <c:pt idx="724" formatCode="0.00">
                  <c:v>-0.8</c:v>
                </c:pt>
                <c:pt idx="725" formatCode="0.00">
                  <c:v>5.7</c:v>
                </c:pt>
                <c:pt idx="726" formatCode="0.00">
                  <c:v>-0.9</c:v>
                </c:pt>
                <c:pt idx="727" formatCode="0.00">
                  <c:v>2.6</c:v>
                </c:pt>
                <c:pt idx="728" formatCode="0.00">
                  <c:v>10</c:v>
                </c:pt>
                <c:pt idx="729" formatCode="0.00">
                  <c:v>1.1000000000000001</c:v>
                </c:pt>
                <c:pt idx="730" formatCode="0.00">
                  <c:v>-4.4000000000000004</c:v>
                </c:pt>
                <c:pt idx="731" formatCode="0.00">
                  <c:v>5.6</c:v>
                </c:pt>
                <c:pt idx="732" formatCode="0.00">
                  <c:v>0.6</c:v>
                </c:pt>
                <c:pt idx="733" formatCode="0.00">
                  <c:v>5.5</c:v>
                </c:pt>
                <c:pt idx="734" formatCode="0.00">
                  <c:v>5.5</c:v>
                </c:pt>
                <c:pt idx="735" formatCode="0.00">
                  <c:v>2.9</c:v>
                </c:pt>
                <c:pt idx="736" formatCode="0.00">
                  <c:v>-1.5</c:v>
                </c:pt>
                <c:pt idx="737" formatCode="0.00">
                  <c:v>8.5</c:v>
                </c:pt>
                <c:pt idx="738" formatCode="0.00">
                  <c:v>0.6</c:v>
                </c:pt>
                <c:pt idx="739" formatCode="0.00">
                  <c:v>-40.9</c:v>
                </c:pt>
                <c:pt idx="740" formatCode="0.00">
                  <c:v>0.1</c:v>
                </c:pt>
                <c:pt idx="741" formatCode="0.00">
                  <c:v>-8.9</c:v>
                </c:pt>
                <c:pt idx="742" formatCode="0.00">
                  <c:v>0.8</c:v>
                </c:pt>
                <c:pt idx="743" formatCode="0.00">
                  <c:v>1</c:v>
                </c:pt>
                <c:pt idx="744" formatCode="0.00">
                  <c:v>6.9</c:v>
                </c:pt>
                <c:pt idx="745" formatCode="0.00">
                  <c:v>0.1</c:v>
                </c:pt>
                <c:pt idx="746" formatCode="0.00">
                  <c:v>15.1</c:v>
                </c:pt>
                <c:pt idx="747" formatCode="0.00">
                  <c:v>4.0999999999999996</c:v>
                </c:pt>
                <c:pt idx="748" formatCode="0.00">
                  <c:v>8.4</c:v>
                </c:pt>
                <c:pt idx="749" formatCode="0.00">
                  <c:v>3.7</c:v>
                </c:pt>
                <c:pt idx="750" formatCode="0.00">
                  <c:v>12.3</c:v>
                </c:pt>
                <c:pt idx="751" formatCode="0.00">
                  <c:v>4.5999999999999996</c:v>
                </c:pt>
                <c:pt idx="752" formatCode="0.00">
                  <c:v>-3.9</c:v>
                </c:pt>
                <c:pt idx="753" formatCode="0.00">
                  <c:v>31.9</c:v>
                </c:pt>
                <c:pt idx="754" formatCode="0.00">
                  <c:v>3.4</c:v>
                </c:pt>
                <c:pt idx="755" formatCode="0.00">
                  <c:v>3.2</c:v>
                </c:pt>
                <c:pt idx="756" formatCode="0.00">
                  <c:v>19.399999999999999</c:v>
                </c:pt>
                <c:pt idx="757" formatCode="0.00">
                  <c:v>2.8</c:v>
                </c:pt>
                <c:pt idx="758" formatCode="0.00">
                  <c:v>4.4000000000000004</c:v>
                </c:pt>
                <c:pt idx="759" formatCode="0.00">
                  <c:v>-16.100000000000001</c:v>
                </c:pt>
                <c:pt idx="760" formatCode="0.00">
                  <c:v>2.1</c:v>
                </c:pt>
                <c:pt idx="761" formatCode="0.00">
                  <c:v>-10</c:v>
                </c:pt>
                <c:pt idx="762" formatCode="0.00">
                  <c:v>76.5</c:v>
                </c:pt>
                <c:pt idx="763" formatCode="0.00">
                  <c:v>9.8000000000000007</c:v>
                </c:pt>
                <c:pt idx="764" formatCode="0.00">
                  <c:v>4.5</c:v>
                </c:pt>
                <c:pt idx="765" formatCode="0.00">
                  <c:v>19.100000000000001</c:v>
                </c:pt>
                <c:pt idx="766" formatCode="0.00">
                  <c:v>-9.1999999999999993</c:v>
                </c:pt>
                <c:pt idx="767" formatCode="0.00">
                  <c:v>8.6999999999999993</c:v>
                </c:pt>
                <c:pt idx="768" formatCode="0.00">
                  <c:v>1</c:v>
                </c:pt>
                <c:pt idx="769" formatCode="0.00">
                  <c:v>2.2999999999999998</c:v>
                </c:pt>
                <c:pt idx="770" formatCode="0.00">
                  <c:v>5.0999999999999996</c:v>
                </c:pt>
                <c:pt idx="771" formatCode="0.00">
                  <c:v>33.799999999999997</c:v>
                </c:pt>
                <c:pt idx="772" formatCode="0.00">
                  <c:v>9.5</c:v>
                </c:pt>
                <c:pt idx="773" formatCode="0.00">
                  <c:v>17.100000000000001</c:v>
                </c:pt>
                <c:pt idx="774" formatCode="0.00">
                  <c:v>-0.6</c:v>
                </c:pt>
                <c:pt idx="775" formatCode="0.00">
                  <c:v>13.9</c:v>
                </c:pt>
                <c:pt idx="776" formatCode="0.00">
                  <c:v>-2.1</c:v>
                </c:pt>
                <c:pt idx="777" formatCode="0.00">
                  <c:v>22.5</c:v>
                </c:pt>
                <c:pt idx="778" formatCode="0.00">
                  <c:v>9.3000000000000007</c:v>
                </c:pt>
                <c:pt idx="779" formatCode="0.00">
                  <c:v>14.6</c:v>
                </c:pt>
                <c:pt idx="780" formatCode="0.00">
                  <c:v>1.4</c:v>
                </c:pt>
                <c:pt idx="781" formatCode="0.00">
                  <c:v>-8.5</c:v>
                </c:pt>
                <c:pt idx="782" formatCode="0.00">
                  <c:v>8.8000000000000007</c:v>
                </c:pt>
                <c:pt idx="783" formatCode="0.00">
                  <c:v>0.3</c:v>
                </c:pt>
                <c:pt idx="784" formatCode="0.00">
                  <c:v>17.399999999999999</c:v>
                </c:pt>
                <c:pt idx="785" formatCode="0.00">
                  <c:v>4.8</c:v>
                </c:pt>
                <c:pt idx="786" formatCode="0.00">
                  <c:v>-5.5</c:v>
                </c:pt>
                <c:pt idx="787" formatCode="0.00">
                  <c:v>6.7</c:v>
                </c:pt>
                <c:pt idx="788" formatCode="0.00">
                  <c:v>1.7</c:v>
                </c:pt>
                <c:pt idx="789" formatCode="0.00">
                  <c:v>-27.1</c:v>
                </c:pt>
                <c:pt idx="790" formatCode="0.00">
                  <c:v>11.7</c:v>
                </c:pt>
                <c:pt idx="791" formatCode="0.00">
                  <c:v>12.3</c:v>
                </c:pt>
                <c:pt idx="792" formatCode="0.00">
                  <c:v>0.4</c:v>
                </c:pt>
                <c:pt idx="793" formatCode="0.00">
                  <c:v>2.8</c:v>
                </c:pt>
                <c:pt idx="794" formatCode="0.00">
                  <c:v>2.2000000000000002</c:v>
                </c:pt>
                <c:pt idx="795" formatCode="0.00">
                  <c:v>-2.2999999999999998</c:v>
                </c:pt>
                <c:pt idx="796" formatCode="0.00">
                  <c:v>-30.9</c:v>
                </c:pt>
                <c:pt idx="797" formatCode="0.00">
                  <c:v>1.8</c:v>
                </c:pt>
                <c:pt idx="798" formatCode="0.00">
                  <c:v>2</c:v>
                </c:pt>
                <c:pt idx="799" formatCode="0.00">
                  <c:v>-1.4</c:v>
                </c:pt>
                <c:pt idx="800" formatCode="0.00">
                  <c:v>27</c:v>
                </c:pt>
                <c:pt idx="801" formatCode="0.00">
                  <c:v>-22.8</c:v>
                </c:pt>
                <c:pt idx="802" formatCode="0.00">
                  <c:v>1</c:v>
                </c:pt>
                <c:pt idx="803" formatCode="0.00">
                  <c:v>5.3</c:v>
                </c:pt>
                <c:pt idx="804" formatCode="0.00">
                  <c:v>-22.7</c:v>
                </c:pt>
                <c:pt idx="805" formatCode="0.00">
                  <c:v>4.2</c:v>
                </c:pt>
                <c:pt idx="806" formatCode="0.00">
                  <c:v>3.3</c:v>
                </c:pt>
                <c:pt idx="807" formatCode="0.00">
                  <c:v>-10.1</c:v>
                </c:pt>
                <c:pt idx="808" formatCode="0.00">
                  <c:v>-21.9</c:v>
                </c:pt>
                <c:pt idx="809" formatCode="0.00">
                  <c:v>13.8</c:v>
                </c:pt>
                <c:pt idx="810" formatCode="0.00">
                  <c:v>2.8</c:v>
                </c:pt>
                <c:pt idx="811" formatCode="0.00">
                  <c:v>7.6</c:v>
                </c:pt>
                <c:pt idx="812" formatCode="0.00">
                  <c:v>5.2</c:v>
                </c:pt>
                <c:pt idx="813" formatCode="0.00">
                  <c:v>-1</c:v>
                </c:pt>
                <c:pt idx="814" formatCode="0.00">
                  <c:v>7</c:v>
                </c:pt>
                <c:pt idx="815" formatCode="0.00">
                  <c:v>3.7</c:v>
                </c:pt>
                <c:pt idx="816" formatCode="0.00">
                  <c:v>10.5</c:v>
                </c:pt>
                <c:pt idx="817" formatCode="0.00">
                  <c:v>2.6</c:v>
                </c:pt>
                <c:pt idx="818" formatCode="0.00">
                  <c:v>-16.600000000000001</c:v>
                </c:pt>
                <c:pt idx="819" formatCode="0.00">
                  <c:v>-4.7</c:v>
                </c:pt>
                <c:pt idx="820" formatCode="0.00">
                  <c:v>5.0999999999999996</c:v>
                </c:pt>
                <c:pt idx="821" formatCode="0.00">
                  <c:v>10.4</c:v>
                </c:pt>
                <c:pt idx="822" formatCode="0.00">
                  <c:v>4.0999999999999996</c:v>
                </c:pt>
                <c:pt idx="823" formatCode="0.00">
                  <c:v>-36.200000000000003</c:v>
                </c:pt>
                <c:pt idx="824" formatCode="0.00">
                  <c:v>5.2</c:v>
                </c:pt>
                <c:pt idx="825" formatCode="0.00">
                  <c:v>-0.5</c:v>
                </c:pt>
                <c:pt idx="826" formatCode="0.00">
                  <c:v>34.1</c:v>
                </c:pt>
                <c:pt idx="827" formatCode="0.00">
                  <c:v>2.1</c:v>
                </c:pt>
                <c:pt idx="828" formatCode="0.00">
                  <c:v>11.2</c:v>
                </c:pt>
                <c:pt idx="829" formatCode="0.00">
                  <c:v>9.9</c:v>
                </c:pt>
                <c:pt idx="830" formatCode="0.00">
                  <c:v>-128.80000000000001</c:v>
                </c:pt>
                <c:pt idx="831" formatCode="0.00">
                  <c:v>37.200000000000003</c:v>
                </c:pt>
                <c:pt idx="832" formatCode="0.00">
                  <c:v>10.7</c:v>
                </c:pt>
                <c:pt idx="833" formatCode="0.00">
                  <c:v>11.6</c:v>
                </c:pt>
                <c:pt idx="834" formatCode="0.00">
                  <c:v>1.1000000000000001</c:v>
                </c:pt>
                <c:pt idx="835" formatCode="0.00">
                  <c:v>4.9000000000000004</c:v>
                </c:pt>
                <c:pt idx="836" formatCode="0.00">
                  <c:v>18.899999999999999</c:v>
                </c:pt>
                <c:pt idx="837" formatCode="0.00">
                  <c:v>3.3</c:v>
                </c:pt>
                <c:pt idx="838" formatCode="0.00">
                  <c:v>9.6</c:v>
                </c:pt>
                <c:pt idx="839" formatCode="0.00">
                  <c:v>23.1</c:v>
                </c:pt>
                <c:pt idx="840" formatCode="0.00">
                  <c:v>-0.3</c:v>
                </c:pt>
                <c:pt idx="841" formatCode="0.00">
                  <c:v>15</c:v>
                </c:pt>
                <c:pt idx="842" formatCode="0.00">
                  <c:v>15.7</c:v>
                </c:pt>
                <c:pt idx="843" formatCode="0.00">
                  <c:v>1.8</c:v>
                </c:pt>
                <c:pt idx="844" formatCode="0.00">
                  <c:v>-4.9000000000000004</c:v>
                </c:pt>
                <c:pt idx="845" formatCode="0.00">
                  <c:v>32.1</c:v>
                </c:pt>
                <c:pt idx="846" formatCode="0.00">
                  <c:v>8.8000000000000007</c:v>
                </c:pt>
                <c:pt idx="847" formatCode="0.00">
                  <c:v>6.2</c:v>
                </c:pt>
                <c:pt idx="848" formatCode="0.00">
                  <c:v>8.6999999999999993</c:v>
                </c:pt>
                <c:pt idx="849" formatCode="0.00">
                  <c:v>-4.5</c:v>
                </c:pt>
                <c:pt idx="850" formatCode="0.00">
                  <c:v>-9</c:v>
                </c:pt>
                <c:pt idx="851" formatCode="0.00">
                  <c:v>12.6</c:v>
                </c:pt>
                <c:pt idx="852" formatCode="0.00">
                  <c:v>11.2</c:v>
                </c:pt>
                <c:pt idx="853" formatCode="0.00">
                  <c:v>12.9</c:v>
                </c:pt>
                <c:pt idx="854" formatCode="0.00">
                  <c:v>-7.9</c:v>
                </c:pt>
                <c:pt idx="855" formatCode="0.00">
                  <c:v>4.5</c:v>
                </c:pt>
                <c:pt idx="856" formatCode="0.00">
                  <c:v>-1.9</c:v>
                </c:pt>
                <c:pt idx="857" formatCode="0.00">
                  <c:v>-18.8</c:v>
                </c:pt>
                <c:pt idx="858" formatCode="0.00">
                  <c:v>3.4</c:v>
                </c:pt>
                <c:pt idx="859" formatCode="0.00">
                  <c:v>-2.5</c:v>
                </c:pt>
                <c:pt idx="860" formatCode="0.00">
                  <c:v>-0.3</c:v>
                </c:pt>
                <c:pt idx="861" formatCode="0.00">
                  <c:v>1.5</c:v>
                </c:pt>
                <c:pt idx="862" formatCode="0.00">
                  <c:v>10.5</c:v>
                </c:pt>
                <c:pt idx="863" formatCode="0.00">
                  <c:v>-31.1</c:v>
                </c:pt>
                <c:pt idx="864" formatCode="0.00">
                  <c:v>-3.3</c:v>
                </c:pt>
                <c:pt idx="865" formatCode="0.00">
                  <c:v>4.5999999999999996</c:v>
                </c:pt>
                <c:pt idx="866" formatCode="0.00">
                  <c:v>10.3</c:v>
                </c:pt>
                <c:pt idx="867" formatCode="0.00">
                  <c:v>-18.899999999999999</c:v>
                </c:pt>
                <c:pt idx="868" formatCode="0.00">
                  <c:v>-1.4</c:v>
                </c:pt>
                <c:pt idx="869" formatCode="0.00">
                  <c:v>7.5</c:v>
                </c:pt>
                <c:pt idx="870" formatCode="0.00">
                  <c:v>28.3</c:v>
                </c:pt>
                <c:pt idx="871" formatCode="0.00">
                  <c:v>8.4</c:v>
                </c:pt>
                <c:pt idx="872" formatCode="0.00">
                  <c:v>6.7</c:v>
                </c:pt>
                <c:pt idx="873" formatCode="0.00">
                  <c:v>-19</c:v>
                </c:pt>
                <c:pt idx="874" formatCode="0.00">
                  <c:v>11.6</c:v>
                </c:pt>
                <c:pt idx="875" formatCode="0.00">
                  <c:v>15</c:v>
                </c:pt>
                <c:pt idx="876" formatCode="0.00">
                  <c:v>3.4</c:v>
                </c:pt>
                <c:pt idx="877" formatCode="0.00">
                  <c:v>17.600000000000001</c:v>
                </c:pt>
                <c:pt idx="878" formatCode="0.00">
                  <c:v>-14.2</c:v>
                </c:pt>
                <c:pt idx="879" formatCode="0.00">
                  <c:v>-55.8</c:v>
                </c:pt>
                <c:pt idx="880" formatCode="0.00">
                  <c:v>-5.2</c:v>
                </c:pt>
                <c:pt idx="881" formatCode="0.00">
                  <c:v>-13.2</c:v>
                </c:pt>
                <c:pt idx="882" formatCode="0.00">
                  <c:v>0.6</c:v>
                </c:pt>
                <c:pt idx="883" formatCode="0.00">
                  <c:v>3.5</c:v>
                </c:pt>
                <c:pt idx="884" formatCode="0.00">
                  <c:v>8.5</c:v>
                </c:pt>
                <c:pt idx="885" formatCode="0.00">
                  <c:v>8.1</c:v>
                </c:pt>
                <c:pt idx="886" formatCode="0.00">
                  <c:v>7.9</c:v>
                </c:pt>
                <c:pt idx="887" formatCode="0.00">
                  <c:v>4.9000000000000004</c:v>
                </c:pt>
                <c:pt idx="888" formatCode="0.00">
                  <c:v>5.3</c:v>
                </c:pt>
                <c:pt idx="889" formatCode="0.00">
                  <c:v>-1.2</c:v>
                </c:pt>
                <c:pt idx="890" formatCode="0.00">
                  <c:v>-13.3</c:v>
                </c:pt>
                <c:pt idx="891" formatCode="0.00">
                  <c:v>3.3</c:v>
                </c:pt>
                <c:pt idx="892" formatCode="0.00">
                  <c:v>11.1</c:v>
                </c:pt>
                <c:pt idx="893" formatCode="0.00">
                  <c:v>-8.3000000000000007</c:v>
                </c:pt>
                <c:pt idx="894" formatCode="0.00">
                  <c:v>-0.8</c:v>
                </c:pt>
                <c:pt idx="895" formatCode="0.00">
                  <c:v>4.5</c:v>
                </c:pt>
                <c:pt idx="896" formatCode="0.00">
                  <c:v>-0.4</c:v>
                </c:pt>
                <c:pt idx="897" formatCode="0.00">
                  <c:v>10.9</c:v>
                </c:pt>
                <c:pt idx="898" formatCode="0.00">
                  <c:v>-1.9</c:v>
                </c:pt>
                <c:pt idx="899" formatCode="0.00">
                  <c:v>4.0999999999999996</c:v>
                </c:pt>
                <c:pt idx="900" formatCode="0.00">
                  <c:v>8.6999999999999993</c:v>
                </c:pt>
                <c:pt idx="901" formatCode="0.00">
                  <c:v>21.2</c:v>
                </c:pt>
                <c:pt idx="902" formatCode="0.00">
                  <c:v>0.8</c:v>
                </c:pt>
                <c:pt idx="903" formatCode="0.00">
                  <c:v>-13</c:v>
                </c:pt>
                <c:pt idx="904" formatCode="0.00">
                  <c:v>18.8</c:v>
                </c:pt>
                <c:pt idx="905" formatCode="0.00">
                  <c:v>3.2</c:v>
                </c:pt>
                <c:pt idx="906" formatCode="0.00">
                  <c:v>26.5</c:v>
                </c:pt>
                <c:pt idx="907" formatCode="0.00">
                  <c:v>-15.4</c:v>
                </c:pt>
                <c:pt idx="908" formatCode="0.00">
                  <c:v>0.8</c:v>
                </c:pt>
                <c:pt idx="909" formatCode="0.00">
                  <c:v>4.3</c:v>
                </c:pt>
                <c:pt idx="910" formatCode="0.00">
                  <c:v>12.6</c:v>
                </c:pt>
                <c:pt idx="911" formatCode="0.00">
                  <c:v>11.6</c:v>
                </c:pt>
                <c:pt idx="912" formatCode="0.00">
                  <c:v>-41.6</c:v>
                </c:pt>
                <c:pt idx="913" formatCode="0.00">
                  <c:v>3.4</c:v>
                </c:pt>
                <c:pt idx="914" formatCode="0.00">
                  <c:v>9.6</c:v>
                </c:pt>
                <c:pt idx="915" formatCode="0.00">
                  <c:v>19.2</c:v>
                </c:pt>
                <c:pt idx="916" formatCode="0.00">
                  <c:v>2.2000000000000002</c:v>
                </c:pt>
                <c:pt idx="917" formatCode="0.00">
                  <c:v>-29.1</c:v>
                </c:pt>
                <c:pt idx="918" formatCode="0.00">
                  <c:v>-25.9</c:v>
                </c:pt>
                <c:pt idx="919" formatCode="0.00">
                  <c:v>-0.9</c:v>
                </c:pt>
                <c:pt idx="920" formatCode="0.00">
                  <c:v>1.9</c:v>
                </c:pt>
                <c:pt idx="921" formatCode="0.00">
                  <c:v>10.6</c:v>
                </c:pt>
                <c:pt idx="922" formatCode="0.00">
                  <c:v>-3</c:v>
                </c:pt>
                <c:pt idx="923" formatCode="0.00">
                  <c:v>9.6999999999999993</c:v>
                </c:pt>
                <c:pt idx="924" formatCode="0.00">
                  <c:v>-10.4</c:v>
                </c:pt>
                <c:pt idx="925" formatCode="0.00">
                  <c:v>6.1</c:v>
                </c:pt>
                <c:pt idx="926" formatCode="0.00">
                  <c:v>6.8</c:v>
                </c:pt>
                <c:pt idx="927" formatCode="0.00">
                  <c:v>-1.5</c:v>
                </c:pt>
                <c:pt idx="928" formatCode="0.00">
                  <c:v>13</c:v>
                </c:pt>
                <c:pt idx="929" formatCode="0.00">
                  <c:v>5.0999999999999996</c:v>
                </c:pt>
                <c:pt idx="930" formatCode="0.00">
                  <c:v>1.2</c:v>
                </c:pt>
                <c:pt idx="931" formatCode="0.00">
                  <c:v>1.3</c:v>
                </c:pt>
                <c:pt idx="932" formatCode="0.00">
                  <c:v>4.4000000000000004</c:v>
                </c:pt>
                <c:pt idx="933" formatCode="0.00">
                  <c:v>3.6</c:v>
                </c:pt>
                <c:pt idx="934" formatCode="0.00">
                  <c:v>15</c:v>
                </c:pt>
                <c:pt idx="935" formatCode="0.00">
                  <c:v>-7.8</c:v>
                </c:pt>
                <c:pt idx="936" formatCode="0.00">
                  <c:v>4.7</c:v>
                </c:pt>
                <c:pt idx="937" formatCode="0.00">
                  <c:v>-0.2</c:v>
                </c:pt>
                <c:pt idx="938" formatCode="0.00">
                  <c:v>12</c:v>
                </c:pt>
                <c:pt idx="939" formatCode="0.00">
                  <c:v>3.5</c:v>
                </c:pt>
                <c:pt idx="940" formatCode="0.00">
                  <c:v>-2.6</c:v>
                </c:pt>
                <c:pt idx="941" formatCode="0.00">
                  <c:v>6.1</c:v>
                </c:pt>
                <c:pt idx="942" formatCode="0.00">
                  <c:v>5</c:v>
                </c:pt>
                <c:pt idx="943" formatCode="0.00">
                  <c:v>-218.1</c:v>
                </c:pt>
                <c:pt idx="944" formatCode="0.00">
                  <c:v>3</c:v>
                </c:pt>
                <c:pt idx="945" formatCode="0.00">
                  <c:v>10.9</c:v>
                </c:pt>
                <c:pt idx="946" formatCode="0.00">
                  <c:v>4.3</c:v>
                </c:pt>
                <c:pt idx="947" formatCode="0.00">
                  <c:v>9.6</c:v>
                </c:pt>
                <c:pt idx="948" formatCode="0.00">
                  <c:v>1.5</c:v>
                </c:pt>
                <c:pt idx="949" formatCode="0.00">
                  <c:v>-21.7</c:v>
                </c:pt>
                <c:pt idx="950" formatCode="0.00">
                  <c:v>-17.5</c:v>
                </c:pt>
                <c:pt idx="951" formatCode="0.00">
                  <c:v>7.1</c:v>
                </c:pt>
                <c:pt idx="952" formatCode="0.00">
                  <c:v>13.1</c:v>
                </c:pt>
                <c:pt idx="953" formatCode="0.00">
                  <c:v>1.1000000000000001</c:v>
                </c:pt>
                <c:pt idx="954" formatCode="0.00">
                  <c:v>11.8</c:v>
                </c:pt>
                <c:pt idx="955" formatCode="0.00">
                  <c:v>24.5</c:v>
                </c:pt>
                <c:pt idx="956" formatCode="0.00">
                  <c:v>9.5</c:v>
                </c:pt>
                <c:pt idx="957" formatCode="0.00">
                  <c:v>8.5</c:v>
                </c:pt>
                <c:pt idx="958" formatCode="0.00">
                  <c:v>15.9</c:v>
                </c:pt>
                <c:pt idx="959" formatCode="0.00">
                  <c:v>22.3</c:v>
                </c:pt>
                <c:pt idx="960" formatCode="0.00">
                  <c:v>-20.6</c:v>
                </c:pt>
                <c:pt idx="961" formatCode="0.00">
                  <c:v>13.3</c:v>
                </c:pt>
                <c:pt idx="962" formatCode="0.00">
                  <c:v>-5.6</c:v>
                </c:pt>
                <c:pt idx="963" formatCode="0.00">
                  <c:v>18</c:v>
                </c:pt>
                <c:pt idx="964" formatCode="0.00">
                  <c:v>-19.8</c:v>
                </c:pt>
                <c:pt idx="965" formatCode="0.00">
                  <c:v>3.9</c:v>
                </c:pt>
                <c:pt idx="966" formatCode="0.00">
                  <c:v>-10.7</c:v>
                </c:pt>
                <c:pt idx="967" formatCode="0.00">
                  <c:v>20.3</c:v>
                </c:pt>
                <c:pt idx="968" formatCode="0.00">
                  <c:v>0.5</c:v>
                </c:pt>
                <c:pt idx="969" formatCode="0.00">
                  <c:v>9.5</c:v>
                </c:pt>
                <c:pt idx="970" formatCode="0.00">
                  <c:v>-54.3</c:v>
                </c:pt>
                <c:pt idx="971" formatCode="0.00">
                  <c:v>4.0999999999999996</c:v>
                </c:pt>
                <c:pt idx="972" formatCode="0.00">
                  <c:v>4.4000000000000004</c:v>
                </c:pt>
                <c:pt idx="973" formatCode="0.00">
                  <c:v>-15</c:v>
                </c:pt>
                <c:pt idx="974" formatCode="0.00">
                  <c:v>1.8</c:v>
                </c:pt>
                <c:pt idx="975" formatCode="0.00">
                  <c:v>9.1999999999999993</c:v>
                </c:pt>
                <c:pt idx="976" formatCode="0.00">
                  <c:v>15.4</c:v>
                </c:pt>
                <c:pt idx="977" formatCode="0.00">
                  <c:v>-4.8</c:v>
                </c:pt>
                <c:pt idx="978" formatCode="0.00">
                  <c:v>47.4</c:v>
                </c:pt>
                <c:pt idx="979" formatCode="0.00">
                  <c:v>2.6</c:v>
                </c:pt>
                <c:pt idx="980" formatCode="0.00">
                  <c:v>7.8</c:v>
                </c:pt>
                <c:pt idx="981" formatCode="0.00">
                  <c:v>1.8</c:v>
                </c:pt>
                <c:pt idx="982" formatCode="0.00">
                  <c:v>5.0999999999999996</c:v>
                </c:pt>
                <c:pt idx="983" formatCode="0.00">
                  <c:v>28.2</c:v>
                </c:pt>
                <c:pt idx="984" formatCode="0.00">
                  <c:v>1.1000000000000001</c:v>
                </c:pt>
                <c:pt idx="985" formatCode="0.00">
                  <c:v>4.0999999999999996</c:v>
                </c:pt>
                <c:pt idx="986" formatCode="0.00">
                  <c:v>24.9</c:v>
                </c:pt>
                <c:pt idx="987" formatCode="0.00">
                  <c:v>-2.1</c:v>
                </c:pt>
                <c:pt idx="988" formatCode="0.00">
                  <c:v>-16.399999999999999</c:v>
                </c:pt>
                <c:pt idx="989" formatCode="0.00">
                  <c:v>8.6999999999999993</c:v>
                </c:pt>
                <c:pt idx="990" formatCode="0.00">
                  <c:v>-15.1</c:v>
                </c:pt>
                <c:pt idx="991" formatCode="0.00">
                  <c:v>6</c:v>
                </c:pt>
                <c:pt idx="992" formatCode="0.00">
                  <c:v>-19.5</c:v>
                </c:pt>
                <c:pt idx="993" formatCode="0.00">
                  <c:v>-9.3000000000000007</c:v>
                </c:pt>
                <c:pt idx="994" formatCode="0.00">
                  <c:v>-9.5</c:v>
                </c:pt>
                <c:pt idx="995" formatCode="0.00">
                  <c:v>3.5</c:v>
                </c:pt>
                <c:pt idx="996" formatCode="0.00">
                  <c:v>1.3</c:v>
                </c:pt>
                <c:pt idx="997" formatCode="0.00">
                  <c:v>-10</c:v>
                </c:pt>
                <c:pt idx="998" formatCode="0.00">
                  <c:v>1</c:v>
                </c:pt>
                <c:pt idx="999" formatCode="0.00">
                  <c:v>4.0999999999999996</c:v>
                </c:pt>
                <c:pt idx="1000" formatCode="0.00">
                  <c:v>10.199999999999999</c:v>
                </c:pt>
                <c:pt idx="1001" formatCode="0.00">
                  <c:v>2.1</c:v>
                </c:pt>
                <c:pt idx="1002" formatCode="0.00">
                  <c:v>-2</c:v>
                </c:pt>
                <c:pt idx="1003" formatCode="0.00">
                  <c:v>2.8</c:v>
                </c:pt>
                <c:pt idx="1004" formatCode="0.00">
                  <c:v>-52.2</c:v>
                </c:pt>
                <c:pt idx="1005" formatCode="0.00">
                  <c:v>30.8</c:v>
                </c:pt>
                <c:pt idx="1006" formatCode="0.00">
                  <c:v>-72.599999999999994</c:v>
                </c:pt>
                <c:pt idx="1007" formatCode="0.00">
                  <c:v>1.7</c:v>
                </c:pt>
                <c:pt idx="1008" formatCode="0.00">
                  <c:v>0.5</c:v>
                </c:pt>
                <c:pt idx="1009" formatCode="0.00">
                  <c:v>4.8</c:v>
                </c:pt>
                <c:pt idx="1010" formatCode="0.00">
                  <c:v>5.0999999999999996</c:v>
                </c:pt>
                <c:pt idx="1011" formatCode="0.00">
                  <c:v>-23.4</c:v>
                </c:pt>
                <c:pt idx="1012" formatCode="0.00">
                  <c:v>20.100000000000001</c:v>
                </c:pt>
                <c:pt idx="1013" formatCode="0.00">
                  <c:v>4.2</c:v>
                </c:pt>
                <c:pt idx="1014" formatCode="0.00">
                  <c:v>24.5</c:v>
                </c:pt>
                <c:pt idx="1015" formatCode="0.00">
                  <c:v>4.7</c:v>
                </c:pt>
                <c:pt idx="1016" formatCode="0.00">
                  <c:v>0.8</c:v>
                </c:pt>
                <c:pt idx="1017" formatCode="0.00">
                  <c:v>2.2000000000000002</c:v>
                </c:pt>
                <c:pt idx="1018" formatCode="0.00">
                  <c:v>10.199999999999999</c:v>
                </c:pt>
                <c:pt idx="1019" formatCode="0.00">
                  <c:v>6.2</c:v>
                </c:pt>
                <c:pt idx="1020" formatCode="0.00">
                  <c:v>13</c:v>
                </c:pt>
                <c:pt idx="1021" formatCode="0.00">
                  <c:v>27.8</c:v>
                </c:pt>
                <c:pt idx="1022" formatCode="0.00">
                  <c:v>-13.5</c:v>
                </c:pt>
                <c:pt idx="1023" formatCode="0.00">
                  <c:v>13.1</c:v>
                </c:pt>
                <c:pt idx="1024" formatCode="0.00">
                  <c:v>10.7</c:v>
                </c:pt>
                <c:pt idx="1025" formatCode="0.00">
                  <c:v>-5.9</c:v>
                </c:pt>
                <c:pt idx="1026" formatCode="0.00">
                  <c:v>-4.5999999999999996</c:v>
                </c:pt>
                <c:pt idx="1027" formatCode="0.00">
                  <c:v>17</c:v>
                </c:pt>
                <c:pt idx="1028" formatCode="0.00">
                  <c:v>10.6</c:v>
                </c:pt>
                <c:pt idx="1029" formatCode="0.00">
                  <c:v>-1.9</c:v>
                </c:pt>
                <c:pt idx="1030" formatCode="0.00">
                  <c:v>4.9000000000000004</c:v>
                </c:pt>
                <c:pt idx="1031" formatCode="0.00">
                  <c:v>17</c:v>
                </c:pt>
                <c:pt idx="1032" formatCode="0.00">
                  <c:v>-10</c:v>
                </c:pt>
                <c:pt idx="1033" formatCode="0.00">
                  <c:v>2.9</c:v>
                </c:pt>
                <c:pt idx="1034" formatCode="0.00">
                  <c:v>-4.2</c:v>
                </c:pt>
                <c:pt idx="1035" formatCode="0.00">
                  <c:v>16.3</c:v>
                </c:pt>
                <c:pt idx="1036" formatCode="0.00">
                  <c:v>45.4</c:v>
                </c:pt>
                <c:pt idx="1037" formatCode="0.00">
                  <c:v>8.1999999999999993</c:v>
                </c:pt>
                <c:pt idx="1038" formatCode="0.00">
                  <c:v>-6.3</c:v>
                </c:pt>
                <c:pt idx="1039" formatCode="0.00">
                  <c:v>4.2</c:v>
                </c:pt>
                <c:pt idx="1040" formatCode="0.00">
                  <c:v>7.3</c:v>
                </c:pt>
                <c:pt idx="1041" formatCode="0.00">
                  <c:v>12.8</c:v>
                </c:pt>
                <c:pt idx="1042" formatCode="0.00">
                  <c:v>3.1</c:v>
                </c:pt>
                <c:pt idx="1043" formatCode="0.00">
                  <c:v>3.9</c:v>
                </c:pt>
                <c:pt idx="1044" formatCode="0.00">
                  <c:v>-2.5</c:v>
                </c:pt>
                <c:pt idx="1045" formatCode="0.00">
                  <c:v>-6.8</c:v>
                </c:pt>
                <c:pt idx="1046" formatCode="0.00">
                  <c:v>18.399999999999999</c:v>
                </c:pt>
                <c:pt idx="1047" formatCode="0.00">
                  <c:v>8.6999999999999993</c:v>
                </c:pt>
                <c:pt idx="1048" formatCode="0.00">
                  <c:v>0.5</c:v>
                </c:pt>
                <c:pt idx="1049" formatCode="0.00">
                  <c:v>5.0999999999999996</c:v>
                </c:pt>
                <c:pt idx="1050" formatCode="0.00">
                  <c:v>-10.9</c:v>
                </c:pt>
                <c:pt idx="1051" formatCode="0.00">
                  <c:v>4.5</c:v>
                </c:pt>
                <c:pt idx="1052" formatCode="0.00">
                  <c:v>26.4</c:v>
                </c:pt>
                <c:pt idx="1053" formatCode="0.00">
                  <c:v>-31.5</c:v>
                </c:pt>
                <c:pt idx="1054" formatCode="0.00">
                  <c:v>4</c:v>
                </c:pt>
                <c:pt idx="1055" formatCode="0.00">
                  <c:v>-6.3</c:v>
                </c:pt>
                <c:pt idx="1056" formatCode="0.00">
                  <c:v>-3.4</c:v>
                </c:pt>
                <c:pt idx="1057" formatCode="0.00">
                  <c:v>2.9</c:v>
                </c:pt>
                <c:pt idx="1058" formatCode="0.00">
                  <c:v>-7.7</c:v>
                </c:pt>
                <c:pt idx="1059" formatCode="0.00">
                  <c:v>2.7</c:v>
                </c:pt>
                <c:pt idx="1060" formatCode="0.00">
                  <c:v>-8.6</c:v>
                </c:pt>
                <c:pt idx="1061" formatCode="0.00">
                  <c:v>8.4</c:v>
                </c:pt>
                <c:pt idx="1062" formatCode="0.00">
                  <c:v>10.1</c:v>
                </c:pt>
                <c:pt idx="1063" formatCode="0.00">
                  <c:v>-41.1</c:v>
                </c:pt>
                <c:pt idx="1064" formatCode="0.00">
                  <c:v>0.3</c:v>
                </c:pt>
                <c:pt idx="1065" formatCode="0.00">
                  <c:v>12.7</c:v>
                </c:pt>
                <c:pt idx="1066" formatCode="0.00">
                  <c:v>26.1</c:v>
                </c:pt>
                <c:pt idx="1067" formatCode="0.00">
                  <c:v>-76.099999999999994</c:v>
                </c:pt>
                <c:pt idx="1068" formatCode="0.00">
                  <c:v>4</c:v>
                </c:pt>
                <c:pt idx="1069" formatCode="0.00">
                  <c:v>3.1</c:v>
                </c:pt>
                <c:pt idx="1070" formatCode="0.00">
                  <c:v>-2.7</c:v>
                </c:pt>
                <c:pt idx="1071" formatCode="0.00">
                  <c:v>14.9</c:v>
                </c:pt>
                <c:pt idx="1072" formatCode="0.00">
                  <c:v>10.7</c:v>
                </c:pt>
                <c:pt idx="1073" formatCode="0.00">
                  <c:v>7.3</c:v>
                </c:pt>
                <c:pt idx="1074" formatCode="0.00">
                  <c:v>39.5</c:v>
                </c:pt>
                <c:pt idx="1075" formatCode="0.00">
                  <c:v>-5.9</c:v>
                </c:pt>
                <c:pt idx="1076" formatCode="0.00">
                  <c:v>16.3</c:v>
                </c:pt>
                <c:pt idx="1077" formatCode="0.00">
                  <c:v>6.5</c:v>
                </c:pt>
                <c:pt idx="1078" formatCode="0.00">
                  <c:v>5.3</c:v>
                </c:pt>
                <c:pt idx="1079" formatCode="0.00">
                  <c:v>4.2</c:v>
                </c:pt>
                <c:pt idx="1080" formatCode="0.00">
                  <c:v>16.3</c:v>
                </c:pt>
                <c:pt idx="1081" formatCode="0.00">
                  <c:v>6</c:v>
                </c:pt>
                <c:pt idx="1082" formatCode="0.00">
                  <c:v>11.2</c:v>
                </c:pt>
                <c:pt idx="1083" formatCode="0.00">
                  <c:v>0.8</c:v>
                </c:pt>
                <c:pt idx="1084" formatCode="0.00">
                  <c:v>-544.1</c:v>
                </c:pt>
                <c:pt idx="1085" formatCode="0.00">
                  <c:v>1.4</c:v>
                </c:pt>
                <c:pt idx="1086" formatCode="0.00">
                  <c:v>6.6</c:v>
                </c:pt>
                <c:pt idx="1087" formatCode="0.00">
                  <c:v>-39.6</c:v>
                </c:pt>
                <c:pt idx="1088" formatCode="0.00">
                  <c:v>8.6</c:v>
                </c:pt>
                <c:pt idx="1089" formatCode="0.00">
                  <c:v>-12.5</c:v>
                </c:pt>
                <c:pt idx="1090" formatCode="0.00">
                  <c:v>-31.1</c:v>
                </c:pt>
                <c:pt idx="1091" formatCode="0.00">
                  <c:v>17.5</c:v>
                </c:pt>
                <c:pt idx="1092" formatCode="0.00">
                  <c:v>-2.2000000000000002</c:v>
                </c:pt>
                <c:pt idx="1093" formatCode="0.00">
                  <c:v>1.9</c:v>
                </c:pt>
                <c:pt idx="1094" formatCode="0.00">
                  <c:v>8.8000000000000007</c:v>
                </c:pt>
                <c:pt idx="1095" formatCode="0.00">
                  <c:v>-3.3</c:v>
                </c:pt>
                <c:pt idx="1096" formatCode="0.00">
                  <c:v>-9.4</c:v>
                </c:pt>
                <c:pt idx="1097" formatCode="0.00">
                  <c:v>-3.8</c:v>
                </c:pt>
                <c:pt idx="1098" formatCode="0.00">
                  <c:v>8.3000000000000007</c:v>
                </c:pt>
                <c:pt idx="1099" formatCode="0.00">
                  <c:v>9.4</c:v>
                </c:pt>
                <c:pt idx="1100" formatCode="0.00">
                  <c:v>13.7</c:v>
                </c:pt>
                <c:pt idx="1101" formatCode="0.00">
                  <c:v>7.3</c:v>
                </c:pt>
                <c:pt idx="1102" formatCode="0.00">
                  <c:v>4.0999999999999996</c:v>
                </c:pt>
                <c:pt idx="1103" formatCode="0.00">
                  <c:v>3.5</c:v>
                </c:pt>
                <c:pt idx="1104" formatCode="0.00">
                  <c:v>13.3</c:v>
                </c:pt>
                <c:pt idx="1105" formatCode="0.00">
                  <c:v>25.9</c:v>
                </c:pt>
                <c:pt idx="1106" formatCode="0.00">
                  <c:v>-347.3</c:v>
                </c:pt>
                <c:pt idx="1107" formatCode="0.00">
                  <c:v>2.9</c:v>
                </c:pt>
                <c:pt idx="1108" formatCode="0.00">
                  <c:v>-14.5</c:v>
                </c:pt>
                <c:pt idx="1109" formatCode="0.00">
                  <c:v>33.5</c:v>
                </c:pt>
                <c:pt idx="1110" formatCode="0.00">
                  <c:v>26.5</c:v>
                </c:pt>
                <c:pt idx="1111" formatCode="0.00">
                  <c:v>5.3</c:v>
                </c:pt>
                <c:pt idx="1112" formatCode="0.00">
                  <c:v>4.0999999999999996</c:v>
                </c:pt>
                <c:pt idx="1113" formatCode="0.00">
                  <c:v>-151.69999999999999</c:v>
                </c:pt>
                <c:pt idx="1114" formatCode="0.00">
                  <c:v>17</c:v>
                </c:pt>
                <c:pt idx="1115" formatCode="0.00">
                  <c:v>-7.4</c:v>
                </c:pt>
                <c:pt idx="1116" formatCode="0.00">
                  <c:v>22.7</c:v>
                </c:pt>
                <c:pt idx="1117" formatCode="0.00">
                  <c:v>-9.4</c:v>
                </c:pt>
                <c:pt idx="1118" formatCode="0.00">
                  <c:v>8</c:v>
                </c:pt>
                <c:pt idx="1119" formatCode="0.00">
                  <c:v>5.6</c:v>
                </c:pt>
                <c:pt idx="1120" formatCode="0.00">
                  <c:v>3.4</c:v>
                </c:pt>
                <c:pt idx="1121" formatCode="0.00">
                  <c:v>0.7</c:v>
                </c:pt>
                <c:pt idx="1122" formatCode="0.00">
                  <c:v>17.2</c:v>
                </c:pt>
                <c:pt idx="1123" formatCode="0.00">
                  <c:v>-7.1</c:v>
                </c:pt>
                <c:pt idx="1124" formatCode="0.00">
                  <c:v>7.2</c:v>
                </c:pt>
                <c:pt idx="1125" formatCode="0.00">
                  <c:v>-10.3</c:v>
                </c:pt>
                <c:pt idx="1126" formatCode="0.00">
                  <c:v>-120.1</c:v>
                </c:pt>
                <c:pt idx="1127" formatCode="0.00">
                  <c:v>16.2</c:v>
                </c:pt>
                <c:pt idx="1128" formatCode="0.00">
                  <c:v>13.2</c:v>
                </c:pt>
                <c:pt idx="1129" formatCode="0.00">
                  <c:v>4.9000000000000004</c:v>
                </c:pt>
                <c:pt idx="1130" formatCode="0.00">
                  <c:v>14.8</c:v>
                </c:pt>
                <c:pt idx="1131" formatCode="0.00">
                  <c:v>1.5</c:v>
                </c:pt>
                <c:pt idx="1132" formatCode="0.00">
                  <c:v>30.5</c:v>
                </c:pt>
                <c:pt idx="1133" formatCode="0.00">
                  <c:v>8.9</c:v>
                </c:pt>
                <c:pt idx="1134" formatCode="0.00">
                  <c:v>8.6999999999999993</c:v>
                </c:pt>
                <c:pt idx="1135" formatCode="0.00">
                  <c:v>2.5</c:v>
                </c:pt>
                <c:pt idx="1136" formatCode="0.00">
                  <c:v>42.5</c:v>
                </c:pt>
                <c:pt idx="1137" formatCode="0.00">
                  <c:v>8.8000000000000007</c:v>
                </c:pt>
                <c:pt idx="1138" formatCode="0.00">
                  <c:v>19.7</c:v>
                </c:pt>
                <c:pt idx="1139" formatCode="0.00">
                  <c:v>2.6</c:v>
                </c:pt>
                <c:pt idx="1140" formatCode="0.00">
                  <c:v>16.7</c:v>
                </c:pt>
                <c:pt idx="1141" formatCode="0.00">
                  <c:v>-18.8</c:v>
                </c:pt>
                <c:pt idx="1142" formatCode="0.00">
                  <c:v>-2.2999999999999998</c:v>
                </c:pt>
                <c:pt idx="1143" formatCode="0.00">
                  <c:v>14</c:v>
                </c:pt>
                <c:pt idx="1144" formatCode="0.00">
                  <c:v>6.1</c:v>
                </c:pt>
                <c:pt idx="1145" formatCode="0.00">
                  <c:v>11.4</c:v>
                </c:pt>
                <c:pt idx="1146" formatCode="0.00">
                  <c:v>24.7</c:v>
                </c:pt>
                <c:pt idx="1147" formatCode="0.00">
                  <c:v>3.9</c:v>
                </c:pt>
                <c:pt idx="1148" formatCode="0.00">
                  <c:v>9</c:v>
                </c:pt>
                <c:pt idx="1149" formatCode="0.00">
                  <c:v>7</c:v>
                </c:pt>
                <c:pt idx="1150" formatCode="0.00">
                  <c:v>9.9</c:v>
                </c:pt>
                <c:pt idx="1151" formatCode="0.00">
                  <c:v>8.4</c:v>
                </c:pt>
                <c:pt idx="1152" formatCode="0.00">
                  <c:v>5.8</c:v>
                </c:pt>
                <c:pt idx="1153" formatCode="0.00">
                  <c:v>8.5</c:v>
                </c:pt>
                <c:pt idx="1154" formatCode="0.00">
                  <c:v>-854.7</c:v>
                </c:pt>
                <c:pt idx="1155" formatCode="0.00">
                  <c:v>8.6</c:v>
                </c:pt>
                <c:pt idx="1156" formatCode="0.00">
                  <c:v>14.4</c:v>
                </c:pt>
                <c:pt idx="1157" formatCode="0.00">
                  <c:v>5.9</c:v>
                </c:pt>
                <c:pt idx="1158" formatCode="0.00">
                  <c:v>10.9</c:v>
                </c:pt>
                <c:pt idx="1159" formatCode="0.00">
                  <c:v>0.2</c:v>
                </c:pt>
                <c:pt idx="1160" formatCode="0.00">
                  <c:v>16.100000000000001</c:v>
                </c:pt>
                <c:pt idx="1161" formatCode="0.00">
                  <c:v>5.6</c:v>
                </c:pt>
                <c:pt idx="1162" formatCode="0.00">
                  <c:v>11.8</c:v>
                </c:pt>
                <c:pt idx="1163" formatCode="0.00">
                  <c:v>9.1999999999999993</c:v>
                </c:pt>
                <c:pt idx="1164" formatCode="0.00">
                  <c:v>2.5</c:v>
                </c:pt>
                <c:pt idx="1165" formatCode="0.00">
                  <c:v>3.6</c:v>
                </c:pt>
                <c:pt idx="1166" formatCode="0.00">
                  <c:v>10.6</c:v>
                </c:pt>
                <c:pt idx="1167" formatCode="0.00">
                  <c:v>12.5</c:v>
                </c:pt>
                <c:pt idx="1168" formatCode="0.00">
                  <c:v>19.399999999999999</c:v>
                </c:pt>
                <c:pt idx="1169" formatCode="0.00">
                  <c:v>19.5</c:v>
                </c:pt>
                <c:pt idx="1170" formatCode="0.00">
                  <c:v>13.3</c:v>
                </c:pt>
                <c:pt idx="1171" formatCode="0.00">
                  <c:v>43.1</c:v>
                </c:pt>
                <c:pt idx="1172" formatCode="0.00">
                  <c:v>-62.6</c:v>
                </c:pt>
                <c:pt idx="1173" formatCode="0.00">
                  <c:v>4.2</c:v>
                </c:pt>
                <c:pt idx="1174" formatCode="0.00">
                  <c:v>25.5</c:v>
                </c:pt>
                <c:pt idx="1175" formatCode="0.00">
                  <c:v>7.2</c:v>
                </c:pt>
                <c:pt idx="1176" formatCode="0.00">
                  <c:v>8.9</c:v>
                </c:pt>
                <c:pt idx="1177" formatCode="0.00">
                  <c:v>0.5</c:v>
                </c:pt>
                <c:pt idx="1178" formatCode="0.00">
                  <c:v>7.1</c:v>
                </c:pt>
                <c:pt idx="1179" formatCode="0.00">
                  <c:v>-170.1</c:v>
                </c:pt>
                <c:pt idx="1180" formatCode="0.00">
                  <c:v>-14.7</c:v>
                </c:pt>
                <c:pt idx="1181" formatCode="0.00">
                  <c:v>15.2</c:v>
                </c:pt>
                <c:pt idx="1182" formatCode="0.00">
                  <c:v>12.8</c:v>
                </c:pt>
                <c:pt idx="1183" formatCode="0.00">
                  <c:v>-9.3000000000000007</c:v>
                </c:pt>
                <c:pt idx="1184" formatCode="0.00">
                  <c:v>13</c:v>
                </c:pt>
                <c:pt idx="1185" formatCode="0.00">
                  <c:v>-6.9</c:v>
                </c:pt>
                <c:pt idx="1186" formatCode="0.00">
                  <c:v>-24.7</c:v>
                </c:pt>
                <c:pt idx="1187" formatCode="0.00">
                  <c:v>7.5</c:v>
                </c:pt>
                <c:pt idx="1188" formatCode="0.00">
                  <c:v>10.5</c:v>
                </c:pt>
                <c:pt idx="1189" formatCode="0.00">
                  <c:v>0.9</c:v>
                </c:pt>
                <c:pt idx="1190" formatCode="0.00">
                  <c:v>5.7</c:v>
                </c:pt>
                <c:pt idx="1191" formatCode="0.00">
                  <c:v>9.9</c:v>
                </c:pt>
                <c:pt idx="1192" formatCode="0.00">
                  <c:v>1.3</c:v>
                </c:pt>
                <c:pt idx="1193" formatCode="0.00">
                  <c:v>1.8</c:v>
                </c:pt>
                <c:pt idx="1194" formatCode="0.00">
                  <c:v>14.7</c:v>
                </c:pt>
                <c:pt idx="1195" formatCode="0.00">
                  <c:v>14.4</c:v>
                </c:pt>
                <c:pt idx="1196" formatCode="0.00">
                  <c:v>-43</c:v>
                </c:pt>
                <c:pt idx="1197" formatCode="0.00">
                  <c:v>2.5</c:v>
                </c:pt>
                <c:pt idx="1198" formatCode="0.00">
                  <c:v>15.4</c:v>
                </c:pt>
                <c:pt idx="1199" formatCode="0.00">
                  <c:v>8.4</c:v>
                </c:pt>
                <c:pt idx="1200" formatCode="0.00">
                  <c:v>-3.1</c:v>
                </c:pt>
                <c:pt idx="1201" formatCode="0.00">
                  <c:v>17.3</c:v>
                </c:pt>
                <c:pt idx="1202" formatCode="0.00">
                  <c:v>10.4</c:v>
                </c:pt>
                <c:pt idx="1203" formatCode="0.00">
                  <c:v>42.5</c:v>
                </c:pt>
                <c:pt idx="1204" formatCode="0.00">
                  <c:v>-20.3</c:v>
                </c:pt>
                <c:pt idx="1205" formatCode="0.00">
                  <c:v>4.9000000000000004</c:v>
                </c:pt>
                <c:pt idx="1206" formatCode="0.00">
                  <c:v>-9.4</c:v>
                </c:pt>
                <c:pt idx="1207" formatCode="0.00">
                  <c:v>8.9</c:v>
                </c:pt>
                <c:pt idx="1208" formatCode="0.00">
                  <c:v>5.0999999999999996</c:v>
                </c:pt>
                <c:pt idx="1209" formatCode="0.00">
                  <c:v>12.5</c:v>
                </c:pt>
                <c:pt idx="1210" formatCode="0.00">
                  <c:v>36.200000000000003</c:v>
                </c:pt>
                <c:pt idx="1211" formatCode="0.00">
                  <c:v>8.6</c:v>
                </c:pt>
                <c:pt idx="1212" formatCode="0.00">
                  <c:v>2</c:v>
                </c:pt>
                <c:pt idx="1213" formatCode="0.00">
                  <c:v>8.6</c:v>
                </c:pt>
                <c:pt idx="1214" formatCode="0.00">
                  <c:v>0.7</c:v>
                </c:pt>
                <c:pt idx="1215" formatCode="0.00">
                  <c:v>14.7</c:v>
                </c:pt>
                <c:pt idx="1216" formatCode="0.00">
                  <c:v>6.1</c:v>
                </c:pt>
                <c:pt idx="1217" formatCode="0.00">
                  <c:v>3.1</c:v>
                </c:pt>
                <c:pt idx="1218" formatCode="0.00">
                  <c:v>3.7</c:v>
                </c:pt>
                <c:pt idx="1219" formatCode="0.00">
                  <c:v>20.100000000000001</c:v>
                </c:pt>
                <c:pt idx="1220" formatCode="0.00">
                  <c:v>33.799999999999997</c:v>
                </c:pt>
                <c:pt idx="1221" formatCode="0.00">
                  <c:v>-29.9</c:v>
                </c:pt>
                <c:pt idx="1222" formatCode="0.00">
                  <c:v>1.5</c:v>
                </c:pt>
                <c:pt idx="1223" formatCode="0.00">
                  <c:v>5.2</c:v>
                </c:pt>
                <c:pt idx="1224" formatCode="0.00">
                  <c:v>3.5</c:v>
                </c:pt>
                <c:pt idx="1225" formatCode="0.00">
                  <c:v>17.100000000000001</c:v>
                </c:pt>
                <c:pt idx="1226" formatCode="0.00">
                  <c:v>8.6</c:v>
                </c:pt>
                <c:pt idx="1227" formatCode="0.00">
                  <c:v>33</c:v>
                </c:pt>
                <c:pt idx="1228" formatCode="0.00">
                  <c:v>1.9</c:v>
                </c:pt>
                <c:pt idx="1229" formatCode="0.00">
                  <c:v>1.5</c:v>
                </c:pt>
                <c:pt idx="1230" formatCode="0.00">
                  <c:v>7.6</c:v>
                </c:pt>
                <c:pt idx="1231" formatCode="0.00">
                  <c:v>14.6</c:v>
                </c:pt>
                <c:pt idx="1232" formatCode="0.00">
                  <c:v>22.2</c:v>
                </c:pt>
                <c:pt idx="1233" formatCode="0.00">
                  <c:v>9.4</c:v>
                </c:pt>
                <c:pt idx="1234" formatCode="0.00">
                  <c:v>15.8</c:v>
                </c:pt>
                <c:pt idx="1235" formatCode="0.00">
                  <c:v>8.4</c:v>
                </c:pt>
                <c:pt idx="1236" formatCode="0.00">
                  <c:v>11.7</c:v>
                </c:pt>
                <c:pt idx="1237" formatCode="0.00">
                  <c:v>19.7</c:v>
                </c:pt>
                <c:pt idx="1238" formatCode="0.00">
                  <c:v>-5</c:v>
                </c:pt>
                <c:pt idx="1239" formatCode="0.00">
                  <c:v>16.100000000000001</c:v>
                </c:pt>
                <c:pt idx="1240" formatCode="0.00">
                  <c:v>11.1</c:v>
                </c:pt>
                <c:pt idx="1241" formatCode="0.00">
                  <c:v>25</c:v>
                </c:pt>
                <c:pt idx="1242" formatCode="0.00">
                  <c:v>8.3000000000000007</c:v>
                </c:pt>
                <c:pt idx="1243" formatCode="0.00">
                  <c:v>0.3</c:v>
                </c:pt>
                <c:pt idx="1244" formatCode="0.00">
                  <c:v>5.9</c:v>
                </c:pt>
                <c:pt idx="1245" formatCode="0.00">
                  <c:v>-12.9</c:v>
                </c:pt>
                <c:pt idx="1246" formatCode="0.00">
                  <c:v>7.4</c:v>
                </c:pt>
                <c:pt idx="1247" formatCode="0.00">
                  <c:v>19.399999999999999</c:v>
                </c:pt>
                <c:pt idx="1248" formatCode="0.00">
                  <c:v>1.1000000000000001</c:v>
                </c:pt>
                <c:pt idx="1249" formatCode="0.00">
                  <c:v>23.5</c:v>
                </c:pt>
                <c:pt idx="1250" formatCode="0.00">
                  <c:v>15.8</c:v>
                </c:pt>
                <c:pt idx="1251" formatCode="0.00">
                  <c:v>13.3</c:v>
                </c:pt>
                <c:pt idx="1252" formatCode="0.00">
                  <c:v>-161.30000000000001</c:v>
                </c:pt>
                <c:pt idx="1253" formatCode="0.00">
                  <c:v>4.8</c:v>
                </c:pt>
                <c:pt idx="1254" formatCode="0.00">
                  <c:v>-2</c:v>
                </c:pt>
                <c:pt idx="1255" formatCode="0.00">
                  <c:v>48.4</c:v>
                </c:pt>
                <c:pt idx="1256" formatCode="0.00">
                  <c:v>-12</c:v>
                </c:pt>
                <c:pt idx="1257" formatCode="0.00">
                  <c:v>0.2</c:v>
                </c:pt>
                <c:pt idx="1258" formatCode="0.00">
                  <c:v>12.8</c:v>
                </c:pt>
                <c:pt idx="1259" formatCode="0.00">
                  <c:v>0.5</c:v>
                </c:pt>
                <c:pt idx="1260" formatCode="0.00">
                  <c:v>-8.3000000000000007</c:v>
                </c:pt>
                <c:pt idx="1261" formatCode="0.00">
                  <c:v>7.6</c:v>
                </c:pt>
                <c:pt idx="1262" formatCode="0.00">
                  <c:v>35.200000000000003</c:v>
                </c:pt>
                <c:pt idx="1263" formatCode="0.00">
                  <c:v>-4.2</c:v>
                </c:pt>
                <c:pt idx="1264" formatCode="0.00">
                  <c:v>4.3</c:v>
                </c:pt>
                <c:pt idx="1265" formatCode="0.00">
                  <c:v>2.9</c:v>
                </c:pt>
                <c:pt idx="1266" formatCode="0.00">
                  <c:v>-3.1</c:v>
                </c:pt>
                <c:pt idx="1267" formatCode="0.00">
                  <c:v>10.3</c:v>
                </c:pt>
                <c:pt idx="1268" formatCode="0.00">
                  <c:v>12</c:v>
                </c:pt>
                <c:pt idx="1269" formatCode="0.00">
                  <c:v>-14.9</c:v>
                </c:pt>
                <c:pt idx="1270" formatCode="0.00">
                  <c:v>23.5</c:v>
                </c:pt>
                <c:pt idx="1271" formatCode="0.00">
                  <c:v>5.9</c:v>
                </c:pt>
                <c:pt idx="1272" formatCode="0.00">
                  <c:v>15.4</c:v>
                </c:pt>
                <c:pt idx="1273" formatCode="0.00">
                  <c:v>-29</c:v>
                </c:pt>
                <c:pt idx="1274" formatCode="0.00">
                  <c:v>-640.70000000000005</c:v>
                </c:pt>
                <c:pt idx="1275" formatCode="0.00">
                  <c:v>5.8</c:v>
                </c:pt>
                <c:pt idx="1276" formatCode="0.00">
                  <c:v>2.5</c:v>
                </c:pt>
                <c:pt idx="1277" formatCode="0.00">
                  <c:v>-1.3</c:v>
                </c:pt>
                <c:pt idx="1278" formatCode="0.00">
                  <c:v>9.8000000000000007</c:v>
                </c:pt>
                <c:pt idx="1279" formatCode="0.00">
                  <c:v>2.5</c:v>
                </c:pt>
                <c:pt idx="1280" formatCode="0.00">
                  <c:v>-15.2</c:v>
                </c:pt>
                <c:pt idx="1281" formatCode="0.00">
                  <c:v>-8</c:v>
                </c:pt>
                <c:pt idx="1282" formatCode="0.00">
                  <c:v>11.4</c:v>
                </c:pt>
                <c:pt idx="1283" formatCode="0.00">
                  <c:v>6</c:v>
                </c:pt>
                <c:pt idx="1284" formatCode="0.00">
                  <c:v>-293.7</c:v>
                </c:pt>
                <c:pt idx="1285" formatCode="0.00">
                  <c:v>0.8</c:v>
                </c:pt>
                <c:pt idx="1286" formatCode="0.00">
                  <c:v>11.7</c:v>
                </c:pt>
                <c:pt idx="1287" formatCode="0.00">
                  <c:v>-6</c:v>
                </c:pt>
                <c:pt idx="1288" formatCode="0.00">
                  <c:v>1.2</c:v>
                </c:pt>
                <c:pt idx="1289" formatCode="0.00">
                  <c:v>10.1</c:v>
                </c:pt>
                <c:pt idx="1290" formatCode="0.00">
                  <c:v>2.2000000000000002</c:v>
                </c:pt>
                <c:pt idx="1291" formatCode="0.00">
                  <c:v>5.9</c:v>
                </c:pt>
                <c:pt idx="1292" formatCode="0.00">
                  <c:v>6.7</c:v>
                </c:pt>
                <c:pt idx="1293" formatCode="0.00">
                  <c:v>-2.8</c:v>
                </c:pt>
                <c:pt idx="1294" formatCode="0.00">
                  <c:v>-19.899999999999999</c:v>
                </c:pt>
                <c:pt idx="1295" formatCode="0.00">
                  <c:v>31.5</c:v>
                </c:pt>
                <c:pt idx="1296" formatCode="0.00">
                  <c:v>-9.1</c:v>
                </c:pt>
                <c:pt idx="1297" formatCode="0.00">
                  <c:v>2.6</c:v>
                </c:pt>
                <c:pt idx="1298" formatCode="0.00">
                  <c:v>11.5</c:v>
                </c:pt>
                <c:pt idx="1299" formatCode="0.00">
                  <c:v>17.899999999999999</c:v>
                </c:pt>
                <c:pt idx="1300" formatCode="0.00">
                  <c:v>14.9</c:v>
                </c:pt>
                <c:pt idx="1301" formatCode="0.00">
                  <c:v>-8.3000000000000007</c:v>
                </c:pt>
                <c:pt idx="1302" formatCode="0.00">
                  <c:v>4.5999999999999996</c:v>
                </c:pt>
                <c:pt idx="1303" formatCode="0.00">
                  <c:v>22.6</c:v>
                </c:pt>
                <c:pt idx="1304" formatCode="0.00">
                  <c:v>-1.8</c:v>
                </c:pt>
                <c:pt idx="1305" formatCode="0.00">
                  <c:v>-181.7</c:v>
                </c:pt>
                <c:pt idx="1306" formatCode="0.00">
                  <c:v>10.5</c:v>
                </c:pt>
                <c:pt idx="1307" formatCode="0.00">
                  <c:v>21.8</c:v>
                </c:pt>
                <c:pt idx="1308" formatCode="0.00">
                  <c:v>6.9</c:v>
                </c:pt>
                <c:pt idx="1309" formatCode="0.00">
                  <c:v>16.100000000000001</c:v>
                </c:pt>
                <c:pt idx="1310" formatCode="0.00">
                  <c:v>-178.6</c:v>
                </c:pt>
                <c:pt idx="1311" formatCode="0.00">
                  <c:v>11.1</c:v>
                </c:pt>
                <c:pt idx="1312" formatCode="0.00">
                  <c:v>5.0999999999999996</c:v>
                </c:pt>
                <c:pt idx="1313" formatCode="0.00">
                  <c:v>-0.2</c:v>
                </c:pt>
                <c:pt idx="1314" formatCode="0.00">
                  <c:v>-2.2000000000000002</c:v>
                </c:pt>
                <c:pt idx="1315" formatCode="0.00">
                  <c:v>18.3</c:v>
                </c:pt>
                <c:pt idx="1316" formatCode="0.00">
                  <c:v>0.1</c:v>
                </c:pt>
                <c:pt idx="1317" formatCode="0.00">
                  <c:v>83</c:v>
                </c:pt>
                <c:pt idx="1318" formatCode="0.00">
                  <c:v>8.8000000000000007</c:v>
                </c:pt>
                <c:pt idx="1319" formatCode="0.00">
                  <c:v>6.7</c:v>
                </c:pt>
                <c:pt idx="1320" formatCode="0.00">
                  <c:v>8.6</c:v>
                </c:pt>
                <c:pt idx="1321" formatCode="0.00">
                  <c:v>17.7</c:v>
                </c:pt>
                <c:pt idx="1322" formatCode="0.00">
                  <c:v>-4.5999999999999996</c:v>
                </c:pt>
                <c:pt idx="1323" formatCode="0.00">
                  <c:v>-3</c:v>
                </c:pt>
                <c:pt idx="1324" formatCode="0.00">
                  <c:v>-0.8</c:v>
                </c:pt>
                <c:pt idx="1325" formatCode="0.00">
                  <c:v>-17.3</c:v>
                </c:pt>
                <c:pt idx="1326" formatCode="0.00">
                  <c:v>3.4</c:v>
                </c:pt>
                <c:pt idx="1327" formatCode="0.00">
                  <c:v>0</c:v>
                </c:pt>
                <c:pt idx="1328" formatCode="0.00">
                  <c:v>14.4</c:v>
                </c:pt>
                <c:pt idx="1329" formatCode="0.00">
                  <c:v>2.2000000000000002</c:v>
                </c:pt>
                <c:pt idx="1330" formatCode="0.00">
                  <c:v>3.4</c:v>
                </c:pt>
                <c:pt idx="1331" formatCode="0.00">
                  <c:v>-4.2</c:v>
                </c:pt>
                <c:pt idx="1332" formatCode="0.00">
                  <c:v>-45.5</c:v>
                </c:pt>
                <c:pt idx="1333" formatCode="0.00">
                  <c:v>3.8</c:v>
                </c:pt>
                <c:pt idx="1334" formatCode="0.00">
                  <c:v>22.2</c:v>
                </c:pt>
                <c:pt idx="1335" formatCode="0.00">
                  <c:v>0</c:v>
                </c:pt>
                <c:pt idx="1336" formatCode="0.00">
                  <c:v>17.7</c:v>
                </c:pt>
                <c:pt idx="1337" formatCode="0.00">
                  <c:v>4</c:v>
                </c:pt>
                <c:pt idx="1338" formatCode="0.00">
                  <c:v>-4</c:v>
                </c:pt>
                <c:pt idx="1339" formatCode="0.00">
                  <c:v>9.5</c:v>
                </c:pt>
                <c:pt idx="1340" formatCode="0.00">
                  <c:v>3.8</c:v>
                </c:pt>
                <c:pt idx="1341" formatCode="0.00">
                  <c:v>8.3000000000000007</c:v>
                </c:pt>
                <c:pt idx="1342" formatCode="0.00">
                  <c:v>-3.6</c:v>
                </c:pt>
                <c:pt idx="1343" formatCode="0.00">
                  <c:v>0.9</c:v>
                </c:pt>
                <c:pt idx="1344" formatCode="0.00">
                  <c:v>-14.7</c:v>
                </c:pt>
                <c:pt idx="1345" formatCode="0.00">
                  <c:v>22.7</c:v>
                </c:pt>
                <c:pt idx="1346" formatCode="0.00">
                  <c:v>-2.8</c:v>
                </c:pt>
                <c:pt idx="1347" formatCode="0.00">
                  <c:v>9.8000000000000007</c:v>
                </c:pt>
                <c:pt idx="1348" formatCode="0.00">
                  <c:v>-23.2</c:v>
                </c:pt>
                <c:pt idx="1349" formatCode="0.00">
                  <c:v>15.4</c:v>
                </c:pt>
                <c:pt idx="1350" formatCode="0.00">
                  <c:v>6.4</c:v>
                </c:pt>
                <c:pt idx="1351" formatCode="0.00">
                  <c:v>4.2</c:v>
                </c:pt>
                <c:pt idx="1352" formatCode="0.00">
                  <c:v>6.2</c:v>
                </c:pt>
                <c:pt idx="1353" formatCode="0.00">
                  <c:v>0.6</c:v>
                </c:pt>
                <c:pt idx="1354" formatCode="0.00">
                  <c:v>4.9000000000000004</c:v>
                </c:pt>
                <c:pt idx="1355" formatCode="0.00">
                  <c:v>12</c:v>
                </c:pt>
                <c:pt idx="1356" formatCode="0.00">
                  <c:v>14.5</c:v>
                </c:pt>
                <c:pt idx="1357" formatCode="0.00">
                  <c:v>-0.6</c:v>
                </c:pt>
                <c:pt idx="1358" formatCode="0.00">
                  <c:v>6.5</c:v>
                </c:pt>
                <c:pt idx="1359" formatCode="0.00">
                  <c:v>8.8000000000000007</c:v>
                </c:pt>
                <c:pt idx="1360" formatCode="0.00">
                  <c:v>3.8</c:v>
                </c:pt>
                <c:pt idx="1361" formatCode="0.00">
                  <c:v>1.3</c:v>
                </c:pt>
                <c:pt idx="1362" formatCode="0.00">
                  <c:v>-2.2000000000000002</c:v>
                </c:pt>
                <c:pt idx="1363" formatCode="0.00">
                  <c:v>2.7</c:v>
                </c:pt>
                <c:pt idx="1364" formatCode="0.00">
                  <c:v>-47.1</c:v>
                </c:pt>
                <c:pt idx="1365" formatCode="0.00">
                  <c:v>12.5</c:v>
                </c:pt>
                <c:pt idx="1366" formatCode="0.00">
                  <c:v>26.3</c:v>
                </c:pt>
                <c:pt idx="1367" formatCode="0.00">
                  <c:v>3.7</c:v>
                </c:pt>
                <c:pt idx="1368" formatCode="0.00">
                  <c:v>20.6</c:v>
                </c:pt>
                <c:pt idx="1369" formatCode="0.00">
                  <c:v>2.2999999999999998</c:v>
                </c:pt>
                <c:pt idx="1370" formatCode="0.00">
                  <c:v>10</c:v>
                </c:pt>
                <c:pt idx="1371" formatCode="0.00">
                  <c:v>-27.7</c:v>
                </c:pt>
                <c:pt idx="1372" formatCode="0.00">
                  <c:v>-85.5</c:v>
                </c:pt>
                <c:pt idx="1373" formatCode="0.00">
                  <c:v>11.5</c:v>
                </c:pt>
                <c:pt idx="1374" formatCode="0.00">
                  <c:v>5.5</c:v>
                </c:pt>
                <c:pt idx="1375" formatCode="0.00">
                  <c:v>0.6</c:v>
                </c:pt>
                <c:pt idx="1376" formatCode="0.00">
                  <c:v>-132.19999999999999</c:v>
                </c:pt>
                <c:pt idx="1377" formatCode="0.00">
                  <c:v>9.3000000000000007</c:v>
                </c:pt>
                <c:pt idx="1378" formatCode="0.00">
                  <c:v>13.7</c:v>
                </c:pt>
                <c:pt idx="1379" formatCode="0.00">
                  <c:v>-70</c:v>
                </c:pt>
                <c:pt idx="1380" formatCode="0.00">
                  <c:v>12</c:v>
                </c:pt>
                <c:pt idx="1381" formatCode="0.00">
                  <c:v>21.8</c:v>
                </c:pt>
                <c:pt idx="1382" formatCode="0.00">
                  <c:v>3.4</c:v>
                </c:pt>
                <c:pt idx="1383" formatCode="0.00">
                  <c:v>-128.4</c:v>
                </c:pt>
                <c:pt idx="1384" formatCode="0.00">
                  <c:v>-2.2000000000000002</c:v>
                </c:pt>
                <c:pt idx="1385" formatCode="0.00">
                  <c:v>11.3</c:v>
                </c:pt>
                <c:pt idx="1386" formatCode="0.00">
                  <c:v>-0.8</c:v>
                </c:pt>
                <c:pt idx="1388" formatCode="0.00">
                  <c:v>4</c:v>
                </c:pt>
                <c:pt idx="1389" formatCode="0.00">
                  <c:v>15.5</c:v>
                </c:pt>
                <c:pt idx="1390" formatCode="0.00">
                  <c:v>11.3</c:v>
                </c:pt>
                <c:pt idx="1391" formatCode="0.00">
                  <c:v>2.7</c:v>
                </c:pt>
                <c:pt idx="1392" formatCode="0.00">
                  <c:v>17.7</c:v>
                </c:pt>
                <c:pt idx="1393" formatCode="0.00">
                  <c:v>12.2</c:v>
                </c:pt>
                <c:pt idx="1394" formatCode="0.00">
                  <c:v>0.9</c:v>
                </c:pt>
                <c:pt idx="1395" formatCode="0.00">
                  <c:v>2.1</c:v>
                </c:pt>
                <c:pt idx="1396" formatCode="0.00">
                  <c:v>24.5</c:v>
                </c:pt>
                <c:pt idx="1397" formatCode="0.00">
                  <c:v>6.1</c:v>
                </c:pt>
                <c:pt idx="1398" formatCode="0.00">
                  <c:v>8.1999999999999993</c:v>
                </c:pt>
                <c:pt idx="1399" formatCode="0.00">
                  <c:v>19.899999999999999</c:v>
                </c:pt>
                <c:pt idx="1400" formatCode="0.00">
                  <c:v>-1.4</c:v>
                </c:pt>
                <c:pt idx="1401" formatCode="0.00">
                  <c:v>-5.8</c:v>
                </c:pt>
                <c:pt idx="1402" formatCode="0.00">
                  <c:v>2.1</c:v>
                </c:pt>
                <c:pt idx="1403" formatCode="0.00">
                  <c:v>-38.700000000000003</c:v>
                </c:pt>
                <c:pt idx="1404" formatCode="0.00">
                  <c:v>-0.8</c:v>
                </c:pt>
                <c:pt idx="1405" formatCode="0.00">
                  <c:v>6</c:v>
                </c:pt>
                <c:pt idx="1406" formatCode="0.00">
                  <c:v>10.7</c:v>
                </c:pt>
                <c:pt idx="1407" formatCode="0.00">
                  <c:v>-5.4</c:v>
                </c:pt>
                <c:pt idx="1408" formatCode="0.00">
                  <c:v>1.2</c:v>
                </c:pt>
                <c:pt idx="1409" formatCode="0.00">
                  <c:v>-13.8</c:v>
                </c:pt>
                <c:pt idx="1410" formatCode="0.00">
                  <c:v>-19.5</c:v>
                </c:pt>
                <c:pt idx="1411" formatCode="0.00">
                  <c:v>5.6</c:v>
                </c:pt>
                <c:pt idx="1412" formatCode="0.00">
                  <c:v>2.2999999999999998</c:v>
                </c:pt>
                <c:pt idx="1413" formatCode="0.00">
                  <c:v>2.2000000000000002</c:v>
                </c:pt>
                <c:pt idx="1414" formatCode="0.00">
                  <c:v>3.1</c:v>
                </c:pt>
                <c:pt idx="1415" formatCode="0.00">
                  <c:v>-18.899999999999999</c:v>
                </c:pt>
                <c:pt idx="1416" formatCode="0.00">
                  <c:v>8.1999999999999993</c:v>
                </c:pt>
                <c:pt idx="1417" formatCode="0.00">
                  <c:v>3</c:v>
                </c:pt>
                <c:pt idx="1418" formatCode="0.00">
                  <c:v>13</c:v>
                </c:pt>
                <c:pt idx="1419" formatCode="0.00">
                  <c:v>-798.3</c:v>
                </c:pt>
                <c:pt idx="1420" formatCode="0.00">
                  <c:v>3.6</c:v>
                </c:pt>
                <c:pt idx="1421" formatCode="0.00">
                  <c:v>4.9000000000000004</c:v>
                </c:pt>
                <c:pt idx="1422" formatCode="0.00">
                  <c:v>1.1000000000000001</c:v>
                </c:pt>
                <c:pt idx="1423" formatCode="0.00">
                  <c:v>-1.1000000000000001</c:v>
                </c:pt>
                <c:pt idx="1424" formatCode="0.00">
                  <c:v>14.4</c:v>
                </c:pt>
                <c:pt idx="1425" formatCode="0.00">
                  <c:v>10.9</c:v>
                </c:pt>
                <c:pt idx="1426" formatCode="0.00">
                  <c:v>1.8</c:v>
                </c:pt>
                <c:pt idx="1427" formatCode="0.00">
                  <c:v>5.2</c:v>
                </c:pt>
                <c:pt idx="1428" formatCode="0.00">
                  <c:v>0.7</c:v>
                </c:pt>
                <c:pt idx="1429" formatCode="0.00">
                  <c:v>-1</c:v>
                </c:pt>
                <c:pt idx="1430" formatCode="0.00">
                  <c:v>60.3</c:v>
                </c:pt>
                <c:pt idx="1431" formatCode="0.00">
                  <c:v>5.8</c:v>
                </c:pt>
                <c:pt idx="1432" formatCode="#,##0.00">
                  <c:v>-1</c:v>
                </c:pt>
                <c:pt idx="1433" formatCode="#,##0.00">
                  <c:v>1.6</c:v>
                </c:pt>
                <c:pt idx="1434" formatCode="#,##0.00">
                  <c:v>1.4</c:v>
                </c:pt>
                <c:pt idx="1435" formatCode="#,##0.00">
                  <c:v>8.9</c:v>
                </c:pt>
                <c:pt idx="1436" formatCode="#,##0.00">
                  <c:v>3.1</c:v>
                </c:pt>
                <c:pt idx="1437" formatCode="#,##0.00">
                  <c:v>-10.4</c:v>
                </c:pt>
                <c:pt idx="1438" formatCode="#,##0.00">
                  <c:v>-236.9</c:v>
                </c:pt>
                <c:pt idx="1439" formatCode="#,##0.00">
                  <c:v>7.8</c:v>
                </c:pt>
                <c:pt idx="1440" formatCode="#,##0.00">
                  <c:v>0.1</c:v>
                </c:pt>
                <c:pt idx="1441" formatCode="#,##0.00">
                  <c:v>15.6</c:v>
                </c:pt>
                <c:pt idx="1442" formatCode="#,##0.00">
                  <c:v>10.7</c:v>
                </c:pt>
                <c:pt idx="1443" formatCode="#,##0.00">
                  <c:v>11</c:v>
                </c:pt>
                <c:pt idx="1444" formatCode="#,##0.00">
                  <c:v>-2.9</c:v>
                </c:pt>
                <c:pt idx="1445" formatCode="#,##0.00">
                  <c:v>-1.3</c:v>
                </c:pt>
                <c:pt idx="1446" formatCode="#,##0.00">
                  <c:v>-65.5</c:v>
                </c:pt>
                <c:pt idx="1447" formatCode="#,##0.00">
                  <c:v>18.7</c:v>
                </c:pt>
                <c:pt idx="1448" formatCode="#,##0.00">
                  <c:v>10.1</c:v>
                </c:pt>
                <c:pt idx="1449" formatCode="#,##0.00">
                  <c:v>1.9</c:v>
                </c:pt>
                <c:pt idx="1450" formatCode="#,##0.00">
                  <c:v>3.4</c:v>
                </c:pt>
                <c:pt idx="1451" formatCode="#,##0.00">
                  <c:v>-95</c:v>
                </c:pt>
                <c:pt idx="1452" formatCode="#,##0.00">
                  <c:v>5.3</c:v>
                </c:pt>
                <c:pt idx="1453" formatCode="#,##0.00">
                  <c:v>34</c:v>
                </c:pt>
                <c:pt idx="1454" formatCode="#,##0.00">
                  <c:v>41.7</c:v>
                </c:pt>
                <c:pt idx="1455" formatCode="#,##0.00">
                  <c:v>14.1</c:v>
                </c:pt>
                <c:pt idx="1456" formatCode="#,##0.00">
                  <c:v>2.4</c:v>
                </c:pt>
                <c:pt idx="1457" formatCode="#,##0.00">
                  <c:v>-242154.1</c:v>
                </c:pt>
                <c:pt idx="1458" formatCode="#,##0.00">
                  <c:v>-14.8</c:v>
                </c:pt>
                <c:pt idx="1459" formatCode="#,##0.00">
                  <c:v>6.8</c:v>
                </c:pt>
                <c:pt idx="1460" formatCode="#,##0.00">
                  <c:v>16.399999999999999</c:v>
                </c:pt>
                <c:pt idx="1461" formatCode="#,##0.00">
                  <c:v>-5.5</c:v>
                </c:pt>
                <c:pt idx="1462" formatCode="#,##0.00">
                  <c:v>16.100000000000001</c:v>
                </c:pt>
                <c:pt idx="1463" formatCode="#,##0.00">
                  <c:v>17.3</c:v>
                </c:pt>
                <c:pt idx="1464" formatCode="#,##0.00">
                  <c:v>59.2</c:v>
                </c:pt>
                <c:pt idx="1465" formatCode="#,##0.00">
                  <c:v>27.3</c:v>
                </c:pt>
                <c:pt idx="1466" formatCode="#,##0.00">
                  <c:v>5.6</c:v>
                </c:pt>
                <c:pt idx="1467" formatCode="#,##0.00">
                  <c:v>0</c:v>
                </c:pt>
                <c:pt idx="1468" formatCode="#,##0.00">
                  <c:v>10.5</c:v>
                </c:pt>
                <c:pt idx="1469" formatCode="#,##0.00">
                  <c:v>13.4</c:v>
                </c:pt>
                <c:pt idx="1470" formatCode="#,##0.00">
                  <c:v>15.8</c:v>
                </c:pt>
                <c:pt idx="1471" formatCode="#,##0.00">
                  <c:v>7.7</c:v>
                </c:pt>
                <c:pt idx="1472" formatCode="#,##0.00">
                  <c:v>8.3000000000000007</c:v>
                </c:pt>
                <c:pt idx="1473" formatCode="#,##0.00">
                  <c:v>6.4</c:v>
                </c:pt>
                <c:pt idx="1474" formatCode="#,##0.00">
                  <c:v>14.6</c:v>
                </c:pt>
                <c:pt idx="1475" formatCode="#,##0.00">
                  <c:v>-5.3</c:v>
                </c:pt>
                <c:pt idx="1476" formatCode="#,##0.00">
                  <c:v>1</c:v>
                </c:pt>
                <c:pt idx="1477" formatCode="#,##0.00">
                  <c:v>-24.5</c:v>
                </c:pt>
                <c:pt idx="1478" formatCode="#,##0.00">
                  <c:v>1.3</c:v>
                </c:pt>
                <c:pt idx="1479" formatCode="#,##0.00">
                  <c:v>10.8</c:v>
                </c:pt>
                <c:pt idx="1480" formatCode="#,##0.00">
                  <c:v>-17.3</c:v>
                </c:pt>
                <c:pt idx="1481" formatCode="#,##0.00">
                  <c:v>10.5</c:v>
                </c:pt>
                <c:pt idx="1482" formatCode="#,##0.00">
                  <c:v>2</c:v>
                </c:pt>
                <c:pt idx="1483" formatCode="#,##0.00">
                  <c:v>0.9</c:v>
                </c:pt>
                <c:pt idx="1484" formatCode="#,##0.00">
                  <c:v>6.5</c:v>
                </c:pt>
                <c:pt idx="1485" formatCode="#,##0.00">
                  <c:v>10.6</c:v>
                </c:pt>
                <c:pt idx="1486" formatCode="#,##0.00">
                  <c:v>-34.5</c:v>
                </c:pt>
                <c:pt idx="1487" formatCode="#,##0.00">
                  <c:v>1.7</c:v>
                </c:pt>
                <c:pt idx="1488" formatCode="#,##0.00">
                  <c:v>5.0999999999999996</c:v>
                </c:pt>
                <c:pt idx="1489" formatCode="#,##0.00">
                  <c:v>7.4</c:v>
                </c:pt>
                <c:pt idx="1490" formatCode="#,##0.00">
                  <c:v>2</c:v>
                </c:pt>
                <c:pt idx="1491" formatCode="#,##0.00">
                  <c:v>5</c:v>
                </c:pt>
                <c:pt idx="1492" formatCode="#,##0.00">
                  <c:v>3.2</c:v>
                </c:pt>
                <c:pt idx="1493" formatCode="#,##0.00">
                  <c:v>0.2</c:v>
                </c:pt>
                <c:pt idx="1494" formatCode="#,##0.00">
                  <c:v>6.6</c:v>
                </c:pt>
                <c:pt idx="1495" formatCode="#,##0.00">
                  <c:v>9.1</c:v>
                </c:pt>
                <c:pt idx="1496" formatCode="#,##0.00">
                  <c:v>-47.3</c:v>
                </c:pt>
                <c:pt idx="1497" formatCode="#,##0.00">
                  <c:v>7.1</c:v>
                </c:pt>
                <c:pt idx="1498" formatCode="#,##0.00">
                  <c:v>4.4000000000000004</c:v>
                </c:pt>
                <c:pt idx="1499" formatCode="#,##0.00">
                  <c:v>7.9</c:v>
                </c:pt>
                <c:pt idx="1500" formatCode="#,##0.00">
                  <c:v>-1.7</c:v>
                </c:pt>
                <c:pt idx="1501" formatCode="#,##0.00">
                  <c:v>2.2999999999999998</c:v>
                </c:pt>
                <c:pt idx="1502" formatCode="#,##0.00">
                  <c:v>1.8</c:v>
                </c:pt>
                <c:pt idx="1503" formatCode="#,##0.00">
                  <c:v>-4.2</c:v>
                </c:pt>
                <c:pt idx="1504" formatCode="#,##0.00">
                  <c:v>-5.9</c:v>
                </c:pt>
                <c:pt idx="1505" formatCode="#,##0.00">
                  <c:v>0.3</c:v>
                </c:pt>
                <c:pt idx="1506" formatCode="#,##0.00">
                  <c:v>1.9</c:v>
                </c:pt>
                <c:pt idx="1507" formatCode="#,##0.00">
                  <c:v>-633.79999999999995</c:v>
                </c:pt>
                <c:pt idx="1508" formatCode="#,##0.00">
                  <c:v>8.3000000000000007</c:v>
                </c:pt>
                <c:pt idx="1509" formatCode="#,##0.00">
                  <c:v>-4.4000000000000004</c:v>
                </c:pt>
                <c:pt idx="1511" formatCode="#,##0.00">
                  <c:v>2.4</c:v>
                </c:pt>
                <c:pt idx="1512" formatCode="#,##0.00">
                  <c:v>-5</c:v>
                </c:pt>
                <c:pt idx="1513" formatCode="#,##0.00">
                  <c:v>7</c:v>
                </c:pt>
                <c:pt idx="1514" formatCode="#,##0.00">
                  <c:v>27.8</c:v>
                </c:pt>
                <c:pt idx="1515" formatCode="#,##0.00">
                  <c:v>-161.69999999999999</c:v>
                </c:pt>
                <c:pt idx="1516" formatCode="#,##0.00">
                  <c:v>-0.2</c:v>
                </c:pt>
                <c:pt idx="1517" formatCode="#,##0.00">
                  <c:v>-22.5</c:v>
                </c:pt>
                <c:pt idx="1518" formatCode="#,##0.00">
                  <c:v>1.3</c:v>
                </c:pt>
                <c:pt idx="1519" formatCode="#,##0.00">
                  <c:v>-5.6</c:v>
                </c:pt>
                <c:pt idx="1520" formatCode="#,##0.00">
                  <c:v>-2.5</c:v>
                </c:pt>
                <c:pt idx="1521" formatCode="#,##0.00">
                  <c:v>5.2</c:v>
                </c:pt>
                <c:pt idx="1522" formatCode="#,##0.00">
                  <c:v>4.9000000000000004</c:v>
                </c:pt>
                <c:pt idx="1523" formatCode="#,##0.00">
                  <c:v>13</c:v>
                </c:pt>
                <c:pt idx="1524" formatCode="#,##0.00">
                  <c:v>-55.4</c:v>
                </c:pt>
                <c:pt idx="1525" formatCode="#,##0.00">
                  <c:v>-24.2</c:v>
                </c:pt>
                <c:pt idx="1526" formatCode="#,##0.00">
                  <c:v>16.3</c:v>
                </c:pt>
                <c:pt idx="1527" formatCode="#,##0.00">
                  <c:v>-2</c:v>
                </c:pt>
                <c:pt idx="1528" formatCode="#,##0.00">
                  <c:v>5.0999999999999996</c:v>
                </c:pt>
                <c:pt idx="1529" formatCode="#,##0.00">
                  <c:v>9.6999999999999993</c:v>
                </c:pt>
                <c:pt idx="1530" formatCode="#,##0.00">
                  <c:v>3.6</c:v>
                </c:pt>
                <c:pt idx="1531" formatCode="#,##0.00">
                  <c:v>2.2999999999999998</c:v>
                </c:pt>
                <c:pt idx="1533" formatCode="#,##0.00">
                  <c:v>5.3</c:v>
                </c:pt>
                <c:pt idx="1534" formatCode="#,##0.00">
                  <c:v>1.8</c:v>
                </c:pt>
                <c:pt idx="1535" formatCode="#,##0.00">
                  <c:v>10.7</c:v>
                </c:pt>
                <c:pt idx="1536" formatCode="#,##0.00">
                  <c:v>4.5</c:v>
                </c:pt>
                <c:pt idx="1537" formatCode="#,##0.00">
                  <c:v>-18.7</c:v>
                </c:pt>
                <c:pt idx="1538" formatCode="#,##0.00">
                  <c:v>6.6</c:v>
                </c:pt>
                <c:pt idx="1539" formatCode="#,##0.00">
                  <c:v>12.5</c:v>
                </c:pt>
                <c:pt idx="1540" formatCode="#,##0.00">
                  <c:v>11.5</c:v>
                </c:pt>
                <c:pt idx="1542" formatCode="#,##0.00">
                  <c:v>-10.5</c:v>
                </c:pt>
                <c:pt idx="1543" formatCode="#,##0.00">
                  <c:v>6.8</c:v>
                </c:pt>
                <c:pt idx="1544" formatCode="#,##0.00">
                  <c:v>20.5</c:v>
                </c:pt>
                <c:pt idx="1545" formatCode="#,##0.00">
                  <c:v>-3.3</c:v>
                </c:pt>
                <c:pt idx="1546" formatCode="#,##0.00">
                  <c:v>15.4</c:v>
                </c:pt>
                <c:pt idx="1547" formatCode="#,##0.00">
                  <c:v>1.8</c:v>
                </c:pt>
                <c:pt idx="1548" formatCode="#,##0.00">
                  <c:v>5</c:v>
                </c:pt>
                <c:pt idx="1549" formatCode="#,##0.00">
                  <c:v>0.5</c:v>
                </c:pt>
                <c:pt idx="1550" formatCode="#,##0.00">
                  <c:v>-5.9</c:v>
                </c:pt>
                <c:pt idx="1551" formatCode="#,##0.00">
                  <c:v>5.2</c:v>
                </c:pt>
                <c:pt idx="1552" formatCode="#,##0.00">
                  <c:v>-0.4</c:v>
                </c:pt>
                <c:pt idx="1553" formatCode="#,##0.00">
                  <c:v>8.3000000000000007</c:v>
                </c:pt>
                <c:pt idx="1554" formatCode="#,##0.00">
                  <c:v>1.4</c:v>
                </c:pt>
                <c:pt idx="1555" formatCode="#,##0.00">
                  <c:v>-186.6</c:v>
                </c:pt>
                <c:pt idx="1556" formatCode="#,##0.00">
                  <c:v>-1.6</c:v>
                </c:pt>
                <c:pt idx="1557" formatCode="#,##0.00">
                  <c:v>5.7</c:v>
                </c:pt>
                <c:pt idx="1558" formatCode="#,##0.00">
                  <c:v>12.6</c:v>
                </c:pt>
                <c:pt idx="1559" formatCode="#,##0.00">
                  <c:v>49.1</c:v>
                </c:pt>
                <c:pt idx="1560" formatCode="#,##0.00">
                  <c:v>0</c:v>
                </c:pt>
                <c:pt idx="1561" formatCode="#,##0.00">
                  <c:v>5.7</c:v>
                </c:pt>
                <c:pt idx="1562" formatCode="#,##0.00">
                  <c:v>-2.9</c:v>
                </c:pt>
                <c:pt idx="1563" formatCode="#,##0.00">
                  <c:v>8.1999999999999993</c:v>
                </c:pt>
                <c:pt idx="1564" formatCode="#,##0.00">
                  <c:v>1.8</c:v>
                </c:pt>
                <c:pt idx="1565" formatCode="#,##0.00">
                  <c:v>26.1</c:v>
                </c:pt>
                <c:pt idx="1566" formatCode="#,##0.00">
                  <c:v>0.4</c:v>
                </c:pt>
                <c:pt idx="1567" formatCode="#,##0.00">
                  <c:v>2.9</c:v>
                </c:pt>
                <c:pt idx="1568" formatCode="#,##0.00">
                  <c:v>13.2</c:v>
                </c:pt>
                <c:pt idx="1569" formatCode="#,##0.00">
                  <c:v>4</c:v>
                </c:pt>
                <c:pt idx="1570" formatCode="#,##0.00">
                  <c:v>5.6</c:v>
                </c:pt>
                <c:pt idx="1571" formatCode="#,##0.00">
                  <c:v>16.399999999999999</c:v>
                </c:pt>
                <c:pt idx="1572" formatCode="#,##0.00">
                  <c:v>4.0999999999999996</c:v>
                </c:pt>
                <c:pt idx="1573" formatCode="#,##0.00">
                  <c:v>25.5</c:v>
                </c:pt>
                <c:pt idx="1574" formatCode="#,##0.00">
                  <c:v>-0.1</c:v>
                </c:pt>
                <c:pt idx="1575" formatCode="#,##0.00">
                  <c:v>14.3</c:v>
                </c:pt>
                <c:pt idx="1576" formatCode="#,##0.00">
                  <c:v>17.100000000000001</c:v>
                </c:pt>
                <c:pt idx="1577" formatCode="#,##0.00">
                  <c:v>5.5</c:v>
                </c:pt>
                <c:pt idx="1578" formatCode="#,##0.00">
                  <c:v>3.2</c:v>
                </c:pt>
                <c:pt idx="1579" formatCode="#,##0.00">
                  <c:v>5.7</c:v>
                </c:pt>
                <c:pt idx="1580" formatCode="#,##0.00">
                  <c:v>-108.9</c:v>
                </c:pt>
                <c:pt idx="1581" formatCode="#,##0.00">
                  <c:v>-21.1</c:v>
                </c:pt>
                <c:pt idx="1582" formatCode="#,##0.00">
                  <c:v>57.9</c:v>
                </c:pt>
                <c:pt idx="1583" formatCode="#,##0.00">
                  <c:v>27.9</c:v>
                </c:pt>
                <c:pt idx="1584" formatCode="#,##0.00">
                  <c:v>-37.9</c:v>
                </c:pt>
                <c:pt idx="1585" formatCode="#,##0.00">
                  <c:v>2.2000000000000002</c:v>
                </c:pt>
                <c:pt idx="1586" formatCode="#,##0.00">
                  <c:v>5.9</c:v>
                </c:pt>
                <c:pt idx="1587" formatCode="#,##0.00">
                  <c:v>15.1</c:v>
                </c:pt>
                <c:pt idx="1588" formatCode="#,##0.00">
                  <c:v>-1.4</c:v>
                </c:pt>
                <c:pt idx="1589" formatCode="#,##0.00">
                  <c:v>2.7</c:v>
                </c:pt>
                <c:pt idx="1590" formatCode="#,##0.00">
                  <c:v>0</c:v>
                </c:pt>
                <c:pt idx="1591" formatCode="#,##0.00">
                  <c:v>-108570.2</c:v>
                </c:pt>
                <c:pt idx="1592" formatCode="#,##0.00">
                  <c:v>7.9</c:v>
                </c:pt>
                <c:pt idx="1593" formatCode="#,##0.00">
                  <c:v>5.3</c:v>
                </c:pt>
                <c:pt idx="1594" formatCode="#,##0.00">
                  <c:v>6.5</c:v>
                </c:pt>
                <c:pt idx="1595" formatCode="#,##0.00">
                  <c:v>-39.9</c:v>
                </c:pt>
                <c:pt idx="1596" formatCode="#,##0.00">
                  <c:v>17.100000000000001</c:v>
                </c:pt>
                <c:pt idx="1597" formatCode="#,##0.00">
                  <c:v>0.8</c:v>
                </c:pt>
                <c:pt idx="1598" formatCode="#,##0.00">
                  <c:v>3</c:v>
                </c:pt>
                <c:pt idx="1599" formatCode="#,##0.00">
                  <c:v>15.1</c:v>
                </c:pt>
                <c:pt idx="1600" formatCode="#,##0.00">
                  <c:v>-0.4</c:v>
                </c:pt>
                <c:pt idx="1601" formatCode="#,##0.00">
                  <c:v>-0.3</c:v>
                </c:pt>
                <c:pt idx="1602" formatCode="#,##0.00">
                  <c:v>-5.0999999999999996</c:v>
                </c:pt>
                <c:pt idx="1603" formatCode="#,##0.00">
                  <c:v>-4.8</c:v>
                </c:pt>
                <c:pt idx="1604" formatCode="#,##0.00">
                  <c:v>9.3000000000000007</c:v>
                </c:pt>
                <c:pt idx="1605" formatCode="#,##0.00">
                  <c:v>-5.9</c:v>
                </c:pt>
                <c:pt idx="1606" formatCode="#,##0.00">
                  <c:v>7.3</c:v>
                </c:pt>
                <c:pt idx="1607" formatCode="#,##0.00">
                  <c:v>3.2</c:v>
                </c:pt>
                <c:pt idx="1608" formatCode="#,##0.00">
                  <c:v>6.5</c:v>
                </c:pt>
                <c:pt idx="1609" formatCode="#,##0.00">
                  <c:v>12.5</c:v>
                </c:pt>
                <c:pt idx="1610" formatCode="#,##0.00">
                  <c:v>23.3</c:v>
                </c:pt>
                <c:pt idx="1611" formatCode="#,##0.00">
                  <c:v>-0.8</c:v>
                </c:pt>
                <c:pt idx="1612" formatCode="#,##0.00">
                  <c:v>31.8</c:v>
                </c:pt>
                <c:pt idx="1613" formatCode="#,##0.00">
                  <c:v>-167.8</c:v>
                </c:pt>
                <c:pt idx="1614" formatCode="#,##0.00">
                  <c:v>-229.5</c:v>
                </c:pt>
                <c:pt idx="1615" formatCode="#,##0.00">
                  <c:v>-215.3</c:v>
                </c:pt>
                <c:pt idx="1616" formatCode="#,##0.00">
                  <c:v>1.8</c:v>
                </c:pt>
                <c:pt idx="1617" formatCode="#,##0.00">
                  <c:v>-13.9</c:v>
                </c:pt>
                <c:pt idx="1618" formatCode="#,##0.00">
                  <c:v>-34.5</c:v>
                </c:pt>
                <c:pt idx="1619" formatCode="#,##0.00">
                  <c:v>-9.9</c:v>
                </c:pt>
                <c:pt idx="1620" formatCode="#,##0.00">
                  <c:v>0.2</c:v>
                </c:pt>
                <c:pt idx="1621" formatCode="#,##0.00">
                  <c:v>21.1</c:v>
                </c:pt>
                <c:pt idx="1622" formatCode="#,##0.00">
                  <c:v>35.200000000000003</c:v>
                </c:pt>
                <c:pt idx="1623" formatCode="#,##0.00">
                  <c:v>13.2</c:v>
                </c:pt>
                <c:pt idx="1624" formatCode="#,##0.00">
                  <c:v>-1.5</c:v>
                </c:pt>
                <c:pt idx="1625" formatCode="#,##0.00">
                  <c:v>9.4</c:v>
                </c:pt>
                <c:pt idx="1626" formatCode="#,##0.00">
                  <c:v>11.2</c:v>
                </c:pt>
                <c:pt idx="1627" formatCode="#,##0.00">
                  <c:v>-81.7</c:v>
                </c:pt>
                <c:pt idx="1628" formatCode="#,##0.00">
                  <c:v>20.7</c:v>
                </c:pt>
                <c:pt idx="1629" formatCode="#,##0.00">
                  <c:v>-29.7</c:v>
                </c:pt>
                <c:pt idx="1630" formatCode="#,##0.00">
                  <c:v>9.4</c:v>
                </c:pt>
                <c:pt idx="1631" formatCode="#,##0.00">
                  <c:v>16</c:v>
                </c:pt>
                <c:pt idx="1632" formatCode="#,##0.00">
                  <c:v>13.2</c:v>
                </c:pt>
                <c:pt idx="1633" formatCode="#,##0.00">
                  <c:v>-19.5</c:v>
                </c:pt>
                <c:pt idx="1634" formatCode="#,##0.00">
                  <c:v>17.5</c:v>
                </c:pt>
                <c:pt idx="1635" formatCode="#,##0.00">
                  <c:v>3.3</c:v>
                </c:pt>
                <c:pt idx="1636" formatCode="#,##0.00">
                  <c:v>-266.60000000000002</c:v>
                </c:pt>
                <c:pt idx="1637" formatCode="#,##0.00">
                  <c:v>15.3</c:v>
                </c:pt>
                <c:pt idx="1638" formatCode="#,##0.00">
                  <c:v>4.5999999999999996</c:v>
                </c:pt>
                <c:pt idx="1639" formatCode="#,##0.00">
                  <c:v>-57.1</c:v>
                </c:pt>
                <c:pt idx="1640" formatCode="#,##0.00">
                  <c:v>-520.5</c:v>
                </c:pt>
                <c:pt idx="1641" formatCode="#,##0.00">
                  <c:v>-15.3</c:v>
                </c:pt>
                <c:pt idx="1642" formatCode="#,##0.00">
                  <c:v>8.4</c:v>
                </c:pt>
                <c:pt idx="1643" formatCode="#,##0.00">
                  <c:v>4.8</c:v>
                </c:pt>
                <c:pt idx="1644" formatCode="#,##0.00">
                  <c:v>-6.4</c:v>
                </c:pt>
                <c:pt idx="1645" formatCode="#,##0.00">
                  <c:v>8.6999999999999993</c:v>
                </c:pt>
                <c:pt idx="1646" formatCode="#,##0.00">
                  <c:v>-45.8</c:v>
                </c:pt>
                <c:pt idx="1647" formatCode="#,##0.00">
                  <c:v>-12.3</c:v>
                </c:pt>
                <c:pt idx="1648" formatCode="#,##0.00">
                  <c:v>7.1</c:v>
                </c:pt>
                <c:pt idx="1649" formatCode="#,##0.00">
                  <c:v>12.9</c:v>
                </c:pt>
                <c:pt idx="1650" formatCode="#,##0.00">
                  <c:v>-0.4</c:v>
                </c:pt>
                <c:pt idx="1651" formatCode="#,##0.00">
                  <c:v>-0.9</c:v>
                </c:pt>
                <c:pt idx="1652" formatCode="#,##0.00">
                  <c:v>-12.8</c:v>
                </c:pt>
                <c:pt idx="1653" formatCode="#,##0.00">
                  <c:v>4.5999999999999996</c:v>
                </c:pt>
                <c:pt idx="1654" formatCode="#,##0.00">
                  <c:v>1.2</c:v>
                </c:pt>
                <c:pt idx="1655" formatCode="#,##0.00">
                  <c:v>-3.8</c:v>
                </c:pt>
                <c:pt idx="1656" formatCode="#,##0.00">
                  <c:v>4.5</c:v>
                </c:pt>
                <c:pt idx="1657" formatCode="#,##0.00">
                  <c:v>16.600000000000001</c:v>
                </c:pt>
                <c:pt idx="1658" formatCode="#,##0.00">
                  <c:v>-21.4</c:v>
                </c:pt>
                <c:pt idx="1659" formatCode="#,##0.00">
                  <c:v>8.8000000000000007</c:v>
                </c:pt>
                <c:pt idx="1660" formatCode="#,##0.00">
                  <c:v>1.4</c:v>
                </c:pt>
                <c:pt idx="1661" formatCode="#,##0.00">
                  <c:v>22.9</c:v>
                </c:pt>
                <c:pt idx="1662" formatCode="#,##0.00">
                  <c:v>1.6</c:v>
                </c:pt>
                <c:pt idx="1664" formatCode="#,##0.00">
                  <c:v>13.6</c:v>
                </c:pt>
                <c:pt idx="1665" formatCode="#,##0.00">
                  <c:v>-0.2</c:v>
                </c:pt>
                <c:pt idx="1666" formatCode="#,##0.00">
                  <c:v>6.1</c:v>
                </c:pt>
                <c:pt idx="1667" formatCode="#,##0.00">
                  <c:v>-0.7</c:v>
                </c:pt>
                <c:pt idx="1668" formatCode="#,##0.00">
                  <c:v>-5.5</c:v>
                </c:pt>
                <c:pt idx="1669" formatCode="#,##0.00">
                  <c:v>-7.3</c:v>
                </c:pt>
                <c:pt idx="1670" formatCode="#,##0.00">
                  <c:v>-2</c:v>
                </c:pt>
                <c:pt idx="1671" formatCode="#,##0.00">
                  <c:v>12.5</c:v>
                </c:pt>
                <c:pt idx="1672" formatCode="#,##0.00">
                  <c:v>-0.2</c:v>
                </c:pt>
                <c:pt idx="1673" formatCode="#,##0.00">
                  <c:v>-0.6</c:v>
                </c:pt>
                <c:pt idx="1674" formatCode="#,##0.00">
                  <c:v>-12.4</c:v>
                </c:pt>
                <c:pt idx="1675" formatCode="#,##0.00">
                  <c:v>-15.8</c:v>
                </c:pt>
                <c:pt idx="1676" formatCode="#,##0.00">
                  <c:v>12.3</c:v>
                </c:pt>
                <c:pt idx="1677" formatCode="#,##0.00">
                  <c:v>-5.5</c:v>
                </c:pt>
                <c:pt idx="1678" formatCode="#,##0.00">
                  <c:v>17.899999999999999</c:v>
                </c:pt>
                <c:pt idx="1679" formatCode="#,##0.00">
                  <c:v>13.6</c:v>
                </c:pt>
                <c:pt idx="1680" formatCode="#,##0.00">
                  <c:v>15.1</c:v>
                </c:pt>
                <c:pt idx="1681" formatCode="#,##0.00">
                  <c:v>15.5</c:v>
                </c:pt>
                <c:pt idx="1682" formatCode="#,##0.00">
                  <c:v>4.5</c:v>
                </c:pt>
                <c:pt idx="1683" formatCode="#,##0.00">
                  <c:v>11.9</c:v>
                </c:pt>
                <c:pt idx="1684" formatCode="#,##0.00">
                  <c:v>-136.5</c:v>
                </c:pt>
                <c:pt idx="1685" formatCode="#,##0.00">
                  <c:v>2</c:v>
                </c:pt>
                <c:pt idx="1686" formatCode="#,##0.00">
                  <c:v>14.6</c:v>
                </c:pt>
                <c:pt idx="1687" formatCode="#,##0.00">
                  <c:v>14.2</c:v>
                </c:pt>
                <c:pt idx="1688" formatCode="#,##0.00">
                  <c:v>12.5</c:v>
                </c:pt>
                <c:pt idx="1689" formatCode="#,##0.00">
                  <c:v>2.9</c:v>
                </c:pt>
                <c:pt idx="1690" formatCode="#,##0.00">
                  <c:v>4.3</c:v>
                </c:pt>
                <c:pt idx="1691" formatCode="#,##0.00">
                  <c:v>3.1</c:v>
                </c:pt>
                <c:pt idx="1692" formatCode="#,##0.00">
                  <c:v>15.2</c:v>
                </c:pt>
                <c:pt idx="1693" formatCode="#,##0.00">
                  <c:v>-211.9</c:v>
                </c:pt>
                <c:pt idx="1694" formatCode="#,##0.00">
                  <c:v>0.9</c:v>
                </c:pt>
                <c:pt idx="1695" formatCode="#,##0.00">
                  <c:v>3.6</c:v>
                </c:pt>
                <c:pt idx="1696" formatCode="#,##0.00">
                  <c:v>-40.9</c:v>
                </c:pt>
                <c:pt idx="1698" formatCode="#,##0.00">
                  <c:v>9.9</c:v>
                </c:pt>
                <c:pt idx="1699" formatCode="#,##0.00">
                  <c:v>-18.3</c:v>
                </c:pt>
                <c:pt idx="1700" formatCode="#,##0.00">
                  <c:v>8.5</c:v>
                </c:pt>
                <c:pt idx="1701" formatCode="#,##0.00">
                  <c:v>5.7</c:v>
                </c:pt>
                <c:pt idx="1702" formatCode="#,##0.00">
                  <c:v>4.9000000000000004</c:v>
                </c:pt>
                <c:pt idx="1703" formatCode="#,##0.00">
                  <c:v>-4.5999999999999996</c:v>
                </c:pt>
                <c:pt idx="1704" formatCode="#,##0.00">
                  <c:v>1.8</c:v>
                </c:pt>
                <c:pt idx="1705" formatCode="#,##0.00">
                  <c:v>6.5</c:v>
                </c:pt>
                <c:pt idx="1706" formatCode="#,##0.00">
                  <c:v>-5.8</c:v>
                </c:pt>
                <c:pt idx="1707" formatCode="#,##0.00">
                  <c:v>1.1000000000000001</c:v>
                </c:pt>
                <c:pt idx="1708" formatCode="#,##0.00">
                  <c:v>10.7</c:v>
                </c:pt>
                <c:pt idx="1709" formatCode="#,##0.00">
                  <c:v>23.9</c:v>
                </c:pt>
                <c:pt idx="1710" formatCode="#,##0.00">
                  <c:v>1.1000000000000001</c:v>
                </c:pt>
                <c:pt idx="1711" formatCode="#,##0.00">
                  <c:v>2.7</c:v>
                </c:pt>
                <c:pt idx="1712" formatCode="#,##0.00">
                  <c:v>3.3</c:v>
                </c:pt>
                <c:pt idx="1714" formatCode="#,##0.00">
                  <c:v>2.6</c:v>
                </c:pt>
                <c:pt idx="1715" formatCode="#,##0.00">
                  <c:v>14.3</c:v>
                </c:pt>
                <c:pt idx="1716" formatCode="#,##0.00">
                  <c:v>7.8</c:v>
                </c:pt>
                <c:pt idx="1717" formatCode="#,##0.00">
                  <c:v>10.3</c:v>
                </c:pt>
                <c:pt idx="1718" formatCode="#,##0.00">
                  <c:v>2.6</c:v>
                </c:pt>
                <c:pt idx="1720" formatCode="#,##0.00">
                  <c:v>5.2</c:v>
                </c:pt>
                <c:pt idx="1721" formatCode="#,##0.00">
                  <c:v>7.2</c:v>
                </c:pt>
                <c:pt idx="1722" formatCode="#,##0.00">
                  <c:v>6.4</c:v>
                </c:pt>
                <c:pt idx="1723" formatCode="#,##0.00">
                  <c:v>13.5</c:v>
                </c:pt>
                <c:pt idx="1724" formatCode="#,##0.00">
                  <c:v>5.0999999999999996</c:v>
                </c:pt>
                <c:pt idx="1725" formatCode="#,##0.00">
                  <c:v>35.4</c:v>
                </c:pt>
                <c:pt idx="1726" formatCode="#,##0.00">
                  <c:v>-0.2</c:v>
                </c:pt>
                <c:pt idx="1727" formatCode="#,##0.00">
                  <c:v>10</c:v>
                </c:pt>
                <c:pt idx="1728" formatCode="#,##0.00">
                  <c:v>-175.5</c:v>
                </c:pt>
                <c:pt idx="1729" formatCode="#,##0.00">
                  <c:v>-56.4</c:v>
                </c:pt>
                <c:pt idx="1730" formatCode="#,##0.00">
                  <c:v>-10.8</c:v>
                </c:pt>
                <c:pt idx="1731" formatCode="#,##0.00">
                  <c:v>14.3</c:v>
                </c:pt>
                <c:pt idx="1732" formatCode="#,##0.00">
                  <c:v>9.1</c:v>
                </c:pt>
                <c:pt idx="1733" formatCode="#,##0.00">
                  <c:v>-29.9</c:v>
                </c:pt>
                <c:pt idx="1734" formatCode="#,##0.00">
                  <c:v>9.6999999999999993</c:v>
                </c:pt>
                <c:pt idx="1735" formatCode="#,##0.00">
                  <c:v>-4.9000000000000004</c:v>
                </c:pt>
                <c:pt idx="1736" formatCode="#,##0.00">
                  <c:v>7.4</c:v>
                </c:pt>
                <c:pt idx="1737" formatCode="#,##0.00">
                  <c:v>9.3000000000000007</c:v>
                </c:pt>
                <c:pt idx="1738" formatCode="#,##0.00">
                  <c:v>4.0999999999999996</c:v>
                </c:pt>
                <c:pt idx="1739" formatCode="#,##0.00">
                  <c:v>4</c:v>
                </c:pt>
                <c:pt idx="1740" formatCode="#,##0.00">
                  <c:v>-1390.4</c:v>
                </c:pt>
                <c:pt idx="1741" formatCode="#,##0.00">
                  <c:v>11.9</c:v>
                </c:pt>
                <c:pt idx="1742" formatCode="#,##0.00">
                  <c:v>-603.4</c:v>
                </c:pt>
                <c:pt idx="1743" formatCode="#,##0.00">
                  <c:v>-22.1</c:v>
                </c:pt>
                <c:pt idx="1745" formatCode="#,##0.00">
                  <c:v>5.0999999999999996</c:v>
                </c:pt>
                <c:pt idx="1746" formatCode="#,##0.00">
                  <c:v>-8.5</c:v>
                </c:pt>
                <c:pt idx="1747" formatCode="#,##0.00">
                  <c:v>9.5</c:v>
                </c:pt>
                <c:pt idx="1748" formatCode="#,##0.00">
                  <c:v>-34</c:v>
                </c:pt>
                <c:pt idx="1749" formatCode="#,##0.00">
                  <c:v>-16.2</c:v>
                </c:pt>
                <c:pt idx="1750" formatCode="#,##0.00">
                  <c:v>-0.2</c:v>
                </c:pt>
                <c:pt idx="1751" formatCode="#,##0.00">
                  <c:v>4.7</c:v>
                </c:pt>
                <c:pt idx="1752" formatCode="#,##0.00">
                  <c:v>4.8</c:v>
                </c:pt>
                <c:pt idx="1753" formatCode="#,##0.00">
                  <c:v>-30.3</c:v>
                </c:pt>
                <c:pt idx="1754" formatCode="#,##0.00">
                  <c:v>13.5</c:v>
                </c:pt>
                <c:pt idx="1755" formatCode="#,##0.00">
                  <c:v>-46.2</c:v>
                </c:pt>
                <c:pt idx="1756" formatCode="#,##0.00">
                  <c:v>-2969.9</c:v>
                </c:pt>
                <c:pt idx="1757" formatCode="#,##0.00">
                  <c:v>-15.3</c:v>
                </c:pt>
                <c:pt idx="1758" formatCode="#,##0.00">
                  <c:v>-161.9</c:v>
                </c:pt>
                <c:pt idx="1759" formatCode="#,##0.00">
                  <c:v>-135.1</c:v>
                </c:pt>
                <c:pt idx="1760" formatCode="#,##0.00">
                  <c:v>-13.8</c:v>
                </c:pt>
                <c:pt idx="1761" formatCode="#,##0.00">
                  <c:v>9.1</c:v>
                </c:pt>
                <c:pt idx="1762" formatCode="#,##0.00">
                  <c:v>32.6</c:v>
                </c:pt>
                <c:pt idx="1763" formatCode="#,##0.00">
                  <c:v>3.4</c:v>
                </c:pt>
                <c:pt idx="1764" formatCode="#,##0.00">
                  <c:v>-22.7</c:v>
                </c:pt>
                <c:pt idx="1765" formatCode="#,##0.00">
                  <c:v>14.1</c:v>
                </c:pt>
                <c:pt idx="1766" formatCode="#,##0.00">
                  <c:v>2.1</c:v>
                </c:pt>
                <c:pt idx="1767" formatCode="#,##0.00">
                  <c:v>26.2</c:v>
                </c:pt>
                <c:pt idx="1768" formatCode="#,##0.00">
                  <c:v>41.9</c:v>
                </c:pt>
                <c:pt idx="1770" formatCode="#,##0.00">
                  <c:v>11.6</c:v>
                </c:pt>
                <c:pt idx="1771" formatCode="#,##0.00">
                  <c:v>11.6</c:v>
                </c:pt>
                <c:pt idx="1773" formatCode="#,##0.00">
                  <c:v>14.6</c:v>
                </c:pt>
                <c:pt idx="1774" formatCode="#,##0.00">
                  <c:v>2.5</c:v>
                </c:pt>
                <c:pt idx="1775" formatCode="#,##0.00">
                  <c:v>-34</c:v>
                </c:pt>
                <c:pt idx="1776" formatCode="#\ ##0\ &quot;€&quot;">
                  <c:v>0.2</c:v>
                </c:pt>
                <c:pt idx="1777" formatCode="#\ ##0\ &quot;€&quot;">
                  <c:v>35.200000000000003</c:v>
                </c:pt>
                <c:pt idx="1778" formatCode="#\ ##0\ &quot;€&quot;">
                  <c:v>2</c:v>
                </c:pt>
                <c:pt idx="1779" formatCode="#\ ##0\ &quot;€&quot;">
                  <c:v>28.3</c:v>
                </c:pt>
                <c:pt idx="1780" formatCode="#\ ##0\ &quot;€&quot;">
                  <c:v>-1.5</c:v>
                </c:pt>
                <c:pt idx="1781" formatCode="#\ ##0\ &quot;€&quot;">
                  <c:v>21</c:v>
                </c:pt>
                <c:pt idx="1782" formatCode="#\ ##0\ &quot;€&quot;">
                  <c:v>87.2</c:v>
                </c:pt>
                <c:pt idx="1783" formatCode="#\ ##0\ &quot;€&quot;">
                  <c:v>11.5</c:v>
                </c:pt>
                <c:pt idx="1784" formatCode="#\ ##0\ &quot;€&quot;">
                  <c:v>15.9</c:v>
                </c:pt>
                <c:pt idx="1785" formatCode="#\ ##0\ &quot;€&quot;">
                  <c:v>15.6</c:v>
                </c:pt>
                <c:pt idx="1786" formatCode="#\ ##0\ &quot;€&quot;">
                  <c:v>6.7</c:v>
                </c:pt>
                <c:pt idx="1788" formatCode="#\ ##0\ &quot;€&quot;">
                  <c:v>-4.8</c:v>
                </c:pt>
                <c:pt idx="1789" formatCode="#\ ##0\ &quot;€&quot;">
                  <c:v>-68.900000000000006</c:v>
                </c:pt>
                <c:pt idx="1790" formatCode="#\ ##0\ &quot;€&quot;">
                  <c:v>-0.6</c:v>
                </c:pt>
                <c:pt idx="1791" formatCode="#\ ##0\ &quot;€&quot;">
                  <c:v>-2.5</c:v>
                </c:pt>
                <c:pt idx="1792" formatCode="#\ ##0\ &quot;€&quot;">
                  <c:v>-7.8</c:v>
                </c:pt>
                <c:pt idx="1793" formatCode="#\ ##0\ &quot;€&quot;">
                  <c:v>6.6</c:v>
                </c:pt>
                <c:pt idx="1794" formatCode="#\ ##0\ &quot;€&quot;">
                  <c:v>-203</c:v>
                </c:pt>
                <c:pt idx="1795" formatCode="#\ ##0\ &quot;€&quot;">
                  <c:v>14.7</c:v>
                </c:pt>
              </c:numCache>
            </c:numRef>
          </c:yVal>
          <c:smooth val="0"/>
          <c:extLst>
            <c:ext xmlns:c16="http://schemas.microsoft.com/office/drawing/2014/chart" uri="{C3380CC4-5D6E-409C-BE32-E72D297353CC}">
              <c16:uniqueId val="{00000000-4029-4298-98E8-80B7D4AA323A}"/>
            </c:ext>
          </c:extLst>
        </c:ser>
        <c:dLbls>
          <c:showLegendKey val="0"/>
          <c:showVal val="0"/>
          <c:showCatName val="0"/>
          <c:showSerName val="0"/>
          <c:showPercent val="0"/>
          <c:showBubbleSize val="0"/>
        </c:dLbls>
        <c:axId val="413128472"/>
        <c:axId val="413128864"/>
      </c:scatterChart>
      <c:valAx>
        <c:axId val="413128472"/>
        <c:scaling>
          <c:orientation val="minMax"/>
          <c:max val="1200"/>
        </c:scaling>
        <c:delete val="0"/>
        <c:axPos val="b"/>
        <c:numFmt formatCode="#,##0" sourceLinked="0"/>
        <c:majorTickMark val="none"/>
        <c:minorTickMark val="none"/>
        <c:tickLblPos val="none"/>
        <c:crossAx val="413128864"/>
        <c:crosses val="autoZero"/>
        <c:crossBetween val="midCat"/>
      </c:valAx>
      <c:valAx>
        <c:axId val="413128864"/>
        <c:scaling>
          <c:orientation val="minMax"/>
          <c:max val="30"/>
          <c:min val="-30"/>
        </c:scaling>
        <c:delete val="0"/>
        <c:axPos val="l"/>
        <c:majorGridlines>
          <c:spPr>
            <a:ln w="3175">
              <a:prstDash val="dash"/>
            </a:ln>
          </c:spPr>
        </c:majorGridlines>
        <c:numFmt formatCode="#,##0" sourceLinked="0"/>
        <c:majorTickMark val="out"/>
        <c:minorTickMark val="none"/>
        <c:tickLblPos val="nextTo"/>
        <c:spPr>
          <a:ln w="9525"/>
        </c:spPr>
        <c:txPr>
          <a:bodyPr/>
          <a:lstStyle/>
          <a:p>
            <a:pPr>
              <a:defRPr sz="1050" b="0" i="0" baseline="0">
                <a:latin typeface="Verdana" panose="020B0604030504040204" pitchFamily="34" charset="0"/>
              </a:defRPr>
            </a:pPr>
            <a:endParaRPr lang="fi-FI"/>
          </a:p>
        </c:txPr>
        <c:crossAx val="413128472"/>
        <c:crosses val="autoZero"/>
        <c:crossBetween val="midCat"/>
        <c:majorUnit val="5"/>
        <c:minorUnit val="1"/>
      </c:valAx>
    </c:plotArea>
    <c:plotVisOnly val="1"/>
    <c:dispBlanksAs val="gap"/>
    <c:showDLblsOverMax val="0"/>
  </c:chart>
  <c:txPr>
    <a:bodyPr/>
    <a:lstStyle/>
    <a:p>
      <a:pPr>
        <a:defRPr sz="1400"/>
      </a:pPr>
      <a:endParaRPr lang="fi-FI"/>
    </a:p>
  </c:txPr>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5.2038217129782724E-2"/>
          <c:y val="2.522458765417834E-2"/>
          <c:w val="0.77327458358284096"/>
          <c:h val="0.94369900261192341"/>
        </c:manualLayout>
      </c:layout>
      <c:scatterChart>
        <c:scatterStyle val="lineMarker"/>
        <c:varyColors val="0"/>
        <c:ser>
          <c:idx val="0"/>
          <c:order val="0"/>
          <c:tx>
            <c:strRef>
              <c:f>Taul1!$B$1</c:f>
              <c:strCache>
                <c:ptCount val="1"/>
                <c:pt idx="0">
                  <c:v>Sarake2</c:v>
                </c:pt>
              </c:strCache>
            </c:strRef>
          </c:tx>
          <c:spPr>
            <a:ln w="47625">
              <a:noFill/>
            </a:ln>
            <a:effectLst/>
          </c:spPr>
          <c:marker>
            <c:symbol val="circle"/>
            <c:size val="4"/>
            <c:spPr>
              <a:solidFill>
                <a:schemeClr val="accent1"/>
              </a:solidFill>
              <a:ln w="9525">
                <a:noFill/>
              </a:ln>
              <a:effectLst/>
            </c:spPr>
          </c:marker>
          <c:yVal>
            <c:numRef>
              <c:f>Taul1!$B$2:$B$1777</c:f>
              <c:numCache>
                <c:formatCode>General</c:formatCode>
                <c:ptCount val="1776"/>
                <c:pt idx="2" formatCode="0.00">
                  <c:v>2.2999999999999998</c:v>
                </c:pt>
                <c:pt idx="3" formatCode="0.00">
                  <c:v>2.5</c:v>
                </c:pt>
                <c:pt idx="4" formatCode="0.00">
                  <c:v>2.7</c:v>
                </c:pt>
                <c:pt idx="5" formatCode="0.00">
                  <c:v>0.8</c:v>
                </c:pt>
                <c:pt idx="6" formatCode="0.00">
                  <c:v>1.7</c:v>
                </c:pt>
                <c:pt idx="7" formatCode="0.00">
                  <c:v>12.1</c:v>
                </c:pt>
                <c:pt idx="8" formatCode="0.00">
                  <c:v>5.7</c:v>
                </c:pt>
                <c:pt idx="9" formatCode="0.00">
                  <c:v>-88</c:v>
                </c:pt>
                <c:pt idx="10" formatCode="0.00">
                  <c:v>4.3</c:v>
                </c:pt>
                <c:pt idx="11" formatCode="0.00">
                  <c:v>1.6</c:v>
                </c:pt>
                <c:pt idx="12" formatCode="0.00">
                  <c:v>8.5</c:v>
                </c:pt>
                <c:pt idx="13" formatCode="0.00">
                  <c:v>-12</c:v>
                </c:pt>
                <c:pt idx="14" formatCode="0.00">
                  <c:v>85.1</c:v>
                </c:pt>
                <c:pt idx="15" formatCode="0.00">
                  <c:v>3.5</c:v>
                </c:pt>
                <c:pt idx="16" formatCode="0.00">
                  <c:v>18.2</c:v>
                </c:pt>
                <c:pt idx="17" formatCode="0.00">
                  <c:v>7.4</c:v>
                </c:pt>
                <c:pt idx="18" formatCode="0.00">
                  <c:v>9.1999999999999993</c:v>
                </c:pt>
                <c:pt idx="19" formatCode="0.00">
                  <c:v>15.5</c:v>
                </c:pt>
                <c:pt idx="20" formatCode="0.00">
                  <c:v>0.2</c:v>
                </c:pt>
                <c:pt idx="21" formatCode="0.00">
                  <c:v>18.3</c:v>
                </c:pt>
                <c:pt idx="22" formatCode="0.00">
                  <c:v>17.3</c:v>
                </c:pt>
                <c:pt idx="23" formatCode="0.00">
                  <c:v>0.9</c:v>
                </c:pt>
                <c:pt idx="24" formatCode="0.00">
                  <c:v>83.2</c:v>
                </c:pt>
                <c:pt idx="25" formatCode="0.00">
                  <c:v>-1.9</c:v>
                </c:pt>
                <c:pt idx="26" formatCode="0.00">
                  <c:v>10.5</c:v>
                </c:pt>
                <c:pt idx="27" formatCode="0.00">
                  <c:v>11.9</c:v>
                </c:pt>
                <c:pt idx="28" formatCode="0.00">
                  <c:v>5.7</c:v>
                </c:pt>
                <c:pt idx="29" formatCode="0.00">
                  <c:v>6.1</c:v>
                </c:pt>
                <c:pt idx="30" formatCode="0.00">
                  <c:v>-0.4</c:v>
                </c:pt>
                <c:pt idx="31" formatCode="0.00">
                  <c:v>9.6999999999999993</c:v>
                </c:pt>
                <c:pt idx="32" formatCode="0.00">
                  <c:v>3.8</c:v>
                </c:pt>
                <c:pt idx="33" formatCode="0.00">
                  <c:v>-0.9</c:v>
                </c:pt>
                <c:pt idx="34" formatCode="0.00">
                  <c:v>2.6</c:v>
                </c:pt>
                <c:pt idx="35" formatCode="0.00">
                  <c:v>30.5</c:v>
                </c:pt>
                <c:pt idx="36" formatCode="0.00">
                  <c:v>-38.6</c:v>
                </c:pt>
                <c:pt idx="37" formatCode="0.00">
                  <c:v>1.1000000000000001</c:v>
                </c:pt>
                <c:pt idx="38" formatCode="0.00">
                  <c:v>7.6</c:v>
                </c:pt>
                <c:pt idx="39" formatCode="0.00">
                  <c:v>-28.3</c:v>
                </c:pt>
                <c:pt idx="40" formatCode="0.00">
                  <c:v>-473.9</c:v>
                </c:pt>
                <c:pt idx="41" formatCode="0.00">
                  <c:v>1.4</c:v>
                </c:pt>
                <c:pt idx="42" formatCode="0.00">
                  <c:v>14.7</c:v>
                </c:pt>
                <c:pt idx="43" formatCode="0.00">
                  <c:v>8.5</c:v>
                </c:pt>
                <c:pt idx="44" formatCode="0.00">
                  <c:v>4</c:v>
                </c:pt>
                <c:pt idx="45" formatCode="0.00">
                  <c:v>6.2</c:v>
                </c:pt>
                <c:pt idx="46" formatCode="0.00">
                  <c:v>-6</c:v>
                </c:pt>
                <c:pt idx="47" formatCode="0.00">
                  <c:v>5.0999999999999996</c:v>
                </c:pt>
                <c:pt idx="48" formatCode="0.00">
                  <c:v>1.2</c:v>
                </c:pt>
                <c:pt idx="49" formatCode="0.00">
                  <c:v>-2.6</c:v>
                </c:pt>
                <c:pt idx="50" formatCode="0.00">
                  <c:v>5</c:v>
                </c:pt>
                <c:pt idx="51" formatCode="0.00">
                  <c:v>6.7</c:v>
                </c:pt>
                <c:pt idx="52" formatCode="0.00">
                  <c:v>9.1</c:v>
                </c:pt>
                <c:pt idx="53" formatCode="0.00">
                  <c:v>9</c:v>
                </c:pt>
                <c:pt idx="54" formatCode="0.00">
                  <c:v>-27.7</c:v>
                </c:pt>
                <c:pt idx="55" formatCode="0.00">
                  <c:v>-1.7</c:v>
                </c:pt>
                <c:pt idx="56" formatCode="0.00">
                  <c:v>15.5</c:v>
                </c:pt>
                <c:pt idx="57" formatCode="0.00">
                  <c:v>-16.7</c:v>
                </c:pt>
                <c:pt idx="58" formatCode="0.00">
                  <c:v>21.5</c:v>
                </c:pt>
                <c:pt idx="59" formatCode="0.00">
                  <c:v>3.5</c:v>
                </c:pt>
                <c:pt idx="60" formatCode="0.00">
                  <c:v>11.9</c:v>
                </c:pt>
                <c:pt idx="61" formatCode="0.00">
                  <c:v>3.4</c:v>
                </c:pt>
                <c:pt idx="62" formatCode="0.00">
                  <c:v>3.1</c:v>
                </c:pt>
                <c:pt idx="63" formatCode="0.00">
                  <c:v>-2.4</c:v>
                </c:pt>
                <c:pt idx="64" formatCode="0.00">
                  <c:v>3.6</c:v>
                </c:pt>
                <c:pt idx="65" formatCode="0.00">
                  <c:v>8.5</c:v>
                </c:pt>
                <c:pt idx="66" formatCode="0.00">
                  <c:v>10.6</c:v>
                </c:pt>
                <c:pt idx="67" formatCode="0.00">
                  <c:v>-0.5</c:v>
                </c:pt>
                <c:pt idx="68" formatCode="0.00">
                  <c:v>2.2999999999999998</c:v>
                </c:pt>
                <c:pt idx="69" formatCode="0.00">
                  <c:v>6.1</c:v>
                </c:pt>
                <c:pt idx="70" formatCode="0.00">
                  <c:v>2.2999999999999998</c:v>
                </c:pt>
                <c:pt idx="71" formatCode="0.00">
                  <c:v>8.4</c:v>
                </c:pt>
                <c:pt idx="72" formatCode="0.00">
                  <c:v>4</c:v>
                </c:pt>
                <c:pt idx="73" formatCode="0.00">
                  <c:v>-15</c:v>
                </c:pt>
                <c:pt idx="74" formatCode="0.00">
                  <c:v>6.6</c:v>
                </c:pt>
                <c:pt idx="75" formatCode="0.00">
                  <c:v>16.7</c:v>
                </c:pt>
                <c:pt idx="76" formatCode="0.00">
                  <c:v>1.1000000000000001</c:v>
                </c:pt>
                <c:pt idx="77" formatCode="0.00">
                  <c:v>4.8</c:v>
                </c:pt>
                <c:pt idx="78" formatCode="0.00">
                  <c:v>-1.5</c:v>
                </c:pt>
                <c:pt idx="79" formatCode="0.00">
                  <c:v>88.5</c:v>
                </c:pt>
                <c:pt idx="80" formatCode="0.00">
                  <c:v>1.8</c:v>
                </c:pt>
                <c:pt idx="81" formatCode="0.00">
                  <c:v>0.6</c:v>
                </c:pt>
                <c:pt idx="82" formatCode="0.00">
                  <c:v>5.8</c:v>
                </c:pt>
                <c:pt idx="83" formatCode="0.00">
                  <c:v>9</c:v>
                </c:pt>
                <c:pt idx="84" formatCode="0.00">
                  <c:v>4.0999999999999996</c:v>
                </c:pt>
                <c:pt idx="85" formatCode="0.00">
                  <c:v>20</c:v>
                </c:pt>
                <c:pt idx="86" formatCode="0.00">
                  <c:v>20.3</c:v>
                </c:pt>
                <c:pt idx="87" formatCode="0.00">
                  <c:v>6.4</c:v>
                </c:pt>
                <c:pt idx="88" formatCode="0.00">
                  <c:v>-2.2000000000000002</c:v>
                </c:pt>
                <c:pt idx="89" formatCode="0.00">
                  <c:v>16.5</c:v>
                </c:pt>
                <c:pt idx="90" formatCode="0.00">
                  <c:v>-4.5999999999999996</c:v>
                </c:pt>
                <c:pt idx="91" formatCode="0.00">
                  <c:v>-11.4</c:v>
                </c:pt>
                <c:pt idx="92" formatCode="0.00">
                  <c:v>79.5</c:v>
                </c:pt>
                <c:pt idx="93" formatCode="0.00">
                  <c:v>4.4000000000000004</c:v>
                </c:pt>
                <c:pt idx="94" formatCode="0.00">
                  <c:v>44.6</c:v>
                </c:pt>
                <c:pt idx="95" formatCode="0.00">
                  <c:v>8.9</c:v>
                </c:pt>
                <c:pt idx="96" formatCode="0.00">
                  <c:v>11.7</c:v>
                </c:pt>
                <c:pt idx="97" formatCode="0.00">
                  <c:v>-6.4</c:v>
                </c:pt>
                <c:pt idx="98" formatCode="0.00">
                  <c:v>5.9</c:v>
                </c:pt>
                <c:pt idx="99" formatCode="0.00">
                  <c:v>9.1</c:v>
                </c:pt>
                <c:pt idx="100" formatCode="0.00">
                  <c:v>-30.2</c:v>
                </c:pt>
                <c:pt idx="101" formatCode="0.00">
                  <c:v>-36.1</c:v>
                </c:pt>
                <c:pt idx="102" formatCode="0.00">
                  <c:v>7</c:v>
                </c:pt>
                <c:pt idx="103" formatCode="0.00">
                  <c:v>0.2</c:v>
                </c:pt>
                <c:pt idx="104" formatCode="0.00">
                  <c:v>5</c:v>
                </c:pt>
                <c:pt idx="105" formatCode="0.00">
                  <c:v>6.4</c:v>
                </c:pt>
                <c:pt idx="106" formatCode="0.00">
                  <c:v>-1.8</c:v>
                </c:pt>
                <c:pt idx="107" formatCode="0.00">
                  <c:v>3.9</c:v>
                </c:pt>
                <c:pt idx="108" formatCode="0.00">
                  <c:v>7.7</c:v>
                </c:pt>
                <c:pt idx="109" formatCode="0.00">
                  <c:v>10.1</c:v>
                </c:pt>
                <c:pt idx="110" formatCode="0.00">
                  <c:v>10.3</c:v>
                </c:pt>
                <c:pt idx="111" formatCode="0.00">
                  <c:v>10.1</c:v>
                </c:pt>
                <c:pt idx="112" formatCode="0.00">
                  <c:v>4.7</c:v>
                </c:pt>
                <c:pt idx="113" formatCode="0.00">
                  <c:v>24.2</c:v>
                </c:pt>
                <c:pt idx="114" formatCode="0.00">
                  <c:v>3.3</c:v>
                </c:pt>
                <c:pt idx="115" formatCode="0.00">
                  <c:v>10.5</c:v>
                </c:pt>
                <c:pt idx="116" formatCode="0.00">
                  <c:v>-10.1</c:v>
                </c:pt>
                <c:pt idx="117" formatCode="0.00">
                  <c:v>1.7</c:v>
                </c:pt>
                <c:pt idx="118" formatCode="0.00">
                  <c:v>0.6</c:v>
                </c:pt>
                <c:pt idx="119" formatCode="0.00">
                  <c:v>7.4</c:v>
                </c:pt>
                <c:pt idx="120" formatCode="0.00">
                  <c:v>-3.8</c:v>
                </c:pt>
                <c:pt idx="121" formatCode="0.00">
                  <c:v>6.2</c:v>
                </c:pt>
                <c:pt idx="122" formatCode="0.00">
                  <c:v>3.8</c:v>
                </c:pt>
                <c:pt idx="123" formatCode="0.00">
                  <c:v>-6.3</c:v>
                </c:pt>
                <c:pt idx="124" formatCode="0.00">
                  <c:v>15.2</c:v>
                </c:pt>
                <c:pt idx="125" formatCode="0.00">
                  <c:v>10.5</c:v>
                </c:pt>
                <c:pt idx="126" formatCode="0.00">
                  <c:v>5.2</c:v>
                </c:pt>
                <c:pt idx="127" formatCode="0.00">
                  <c:v>2</c:v>
                </c:pt>
                <c:pt idx="128" formatCode="0.00">
                  <c:v>42.1</c:v>
                </c:pt>
                <c:pt idx="129" formatCode="0.00">
                  <c:v>-4</c:v>
                </c:pt>
                <c:pt idx="130" formatCode="0.00">
                  <c:v>1.9</c:v>
                </c:pt>
                <c:pt idx="131" formatCode="0.00">
                  <c:v>-5.2</c:v>
                </c:pt>
                <c:pt idx="132" formatCode="0.00">
                  <c:v>2.2000000000000002</c:v>
                </c:pt>
                <c:pt idx="133" formatCode="0.00">
                  <c:v>5.2</c:v>
                </c:pt>
                <c:pt idx="134" formatCode="0.00">
                  <c:v>2.4</c:v>
                </c:pt>
                <c:pt idx="135" formatCode="0.00">
                  <c:v>6.1</c:v>
                </c:pt>
                <c:pt idx="136" formatCode="0.00">
                  <c:v>10.8</c:v>
                </c:pt>
                <c:pt idx="137" formatCode="0.00">
                  <c:v>1.9</c:v>
                </c:pt>
                <c:pt idx="138" formatCode="0.00">
                  <c:v>4.8</c:v>
                </c:pt>
                <c:pt idx="139" formatCode="0.00">
                  <c:v>2.2000000000000002</c:v>
                </c:pt>
                <c:pt idx="140" formatCode="0.00">
                  <c:v>4.7</c:v>
                </c:pt>
                <c:pt idx="141" formatCode="0.00">
                  <c:v>11</c:v>
                </c:pt>
                <c:pt idx="142" formatCode="0.00">
                  <c:v>-3.7</c:v>
                </c:pt>
                <c:pt idx="143" formatCode="0.00">
                  <c:v>3.5</c:v>
                </c:pt>
                <c:pt idx="144" formatCode="0.00">
                  <c:v>-1.2</c:v>
                </c:pt>
                <c:pt idx="145" formatCode="0.00">
                  <c:v>-82.3</c:v>
                </c:pt>
                <c:pt idx="146" formatCode="0.00">
                  <c:v>5.7</c:v>
                </c:pt>
                <c:pt idx="147" formatCode="0.00">
                  <c:v>25.5</c:v>
                </c:pt>
                <c:pt idx="148" formatCode="0.00">
                  <c:v>-2</c:v>
                </c:pt>
                <c:pt idx="149" formatCode="0.00">
                  <c:v>3.2</c:v>
                </c:pt>
                <c:pt idx="150" formatCode="0.00">
                  <c:v>-381.6</c:v>
                </c:pt>
                <c:pt idx="151" formatCode="0.00">
                  <c:v>0.9</c:v>
                </c:pt>
                <c:pt idx="152" formatCode="0.00">
                  <c:v>-15.6</c:v>
                </c:pt>
                <c:pt idx="153" formatCode="0.00">
                  <c:v>-2243.4</c:v>
                </c:pt>
                <c:pt idx="154" formatCode="0.00">
                  <c:v>1</c:v>
                </c:pt>
                <c:pt idx="155" formatCode="0.00">
                  <c:v>-1.8</c:v>
                </c:pt>
                <c:pt idx="156" formatCode="0.00">
                  <c:v>6.3</c:v>
                </c:pt>
                <c:pt idx="157" formatCode="0.00">
                  <c:v>6.1</c:v>
                </c:pt>
                <c:pt idx="158" formatCode="0.00">
                  <c:v>3.5</c:v>
                </c:pt>
                <c:pt idx="159" formatCode="0.00">
                  <c:v>31.8</c:v>
                </c:pt>
                <c:pt idx="160" formatCode="0.00">
                  <c:v>-0.1</c:v>
                </c:pt>
                <c:pt idx="161" formatCode="0.00">
                  <c:v>21.6</c:v>
                </c:pt>
                <c:pt idx="162" formatCode="0.00">
                  <c:v>2.2000000000000002</c:v>
                </c:pt>
                <c:pt idx="163" formatCode="0.00">
                  <c:v>14.9</c:v>
                </c:pt>
                <c:pt idx="164" formatCode="0.00">
                  <c:v>18.399999999999999</c:v>
                </c:pt>
                <c:pt idx="165" formatCode="0.00">
                  <c:v>-25</c:v>
                </c:pt>
                <c:pt idx="166" formatCode="0.00">
                  <c:v>-7.4</c:v>
                </c:pt>
                <c:pt idx="167" formatCode="0.00">
                  <c:v>8.6999999999999993</c:v>
                </c:pt>
                <c:pt idx="168" formatCode="0.00">
                  <c:v>-0.7</c:v>
                </c:pt>
                <c:pt idx="169" formatCode="0.00">
                  <c:v>14.2</c:v>
                </c:pt>
                <c:pt idx="170" formatCode="0.00">
                  <c:v>-1.3</c:v>
                </c:pt>
                <c:pt idx="171" formatCode="0.00">
                  <c:v>-1.6</c:v>
                </c:pt>
                <c:pt idx="172" formatCode="0.00">
                  <c:v>17.5</c:v>
                </c:pt>
                <c:pt idx="173" formatCode="0.00">
                  <c:v>5.2</c:v>
                </c:pt>
                <c:pt idx="174" formatCode="0.00">
                  <c:v>-4.2</c:v>
                </c:pt>
                <c:pt idx="175" formatCode="0.00">
                  <c:v>2</c:v>
                </c:pt>
                <c:pt idx="176" formatCode="0.00">
                  <c:v>19.399999999999999</c:v>
                </c:pt>
                <c:pt idx="177" formatCode="0.00">
                  <c:v>10.5</c:v>
                </c:pt>
                <c:pt idx="178" formatCode="0.00">
                  <c:v>7.3</c:v>
                </c:pt>
                <c:pt idx="179" formatCode="0.00">
                  <c:v>-1.3</c:v>
                </c:pt>
                <c:pt idx="180" formatCode="0.00">
                  <c:v>38.4</c:v>
                </c:pt>
                <c:pt idx="181" formatCode="0.00">
                  <c:v>-0.6</c:v>
                </c:pt>
                <c:pt idx="182" formatCode="0.00">
                  <c:v>-14.7</c:v>
                </c:pt>
                <c:pt idx="183" formatCode="0.00">
                  <c:v>15.7</c:v>
                </c:pt>
                <c:pt idx="184" formatCode="0.00">
                  <c:v>1.6</c:v>
                </c:pt>
                <c:pt idx="185" formatCode="0.00">
                  <c:v>8</c:v>
                </c:pt>
                <c:pt idx="186" formatCode="0.00">
                  <c:v>11.9</c:v>
                </c:pt>
                <c:pt idx="187" formatCode="0.00">
                  <c:v>59.8</c:v>
                </c:pt>
                <c:pt idx="188" formatCode="0.00">
                  <c:v>0.8</c:v>
                </c:pt>
                <c:pt idx="189" formatCode="0.00">
                  <c:v>15.4</c:v>
                </c:pt>
                <c:pt idx="190" formatCode="0.00">
                  <c:v>6.1</c:v>
                </c:pt>
                <c:pt idx="191" formatCode="0.00">
                  <c:v>9.4</c:v>
                </c:pt>
                <c:pt idx="192" formatCode="0.00">
                  <c:v>10.199999999999999</c:v>
                </c:pt>
                <c:pt idx="193" formatCode="0.00">
                  <c:v>1.4</c:v>
                </c:pt>
                <c:pt idx="194" formatCode="0.00">
                  <c:v>-22.7</c:v>
                </c:pt>
                <c:pt idx="195" formatCode="0.00">
                  <c:v>2.7</c:v>
                </c:pt>
                <c:pt idx="196" formatCode="0.00">
                  <c:v>36.1</c:v>
                </c:pt>
                <c:pt idx="197" formatCode="0.00">
                  <c:v>-37.5</c:v>
                </c:pt>
                <c:pt idx="198" formatCode="0.00">
                  <c:v>0.9</c:v>
                </c:pt>
                <c:pt idx="199" formatCode="0.00">
                  <c:v>16</c:v>
                </c:pt>
                <c:pt idx="200" formatCode="0.00">
                  <c:v>28</c:v>
                </c:pt>
                <c:pt idx="201" formatCode="0.00">
                  <c:v>6.1</c:v>
                </c:pt>
                <c:pt idx="202" formatCode="0.00">
                  <c:v>-44.1</c:v>
                </c:pt>
                <c:pt idx="203" formatCode="0.00">
                  <c:v>0.6</c:v>
                </c:pt>
                <c:pt idx="204" formatCode="0.00">
                  <c:v>7.1</c:v>
                </c:pt>
                <c:pt idx="205" formatCode="0.00">
                  <c:v>10.5</c:v>
                </c:pt>
                <c:pt idx="206" formatCode="0.00">
                  <c:v>-1.6</c:v>
                </c:pt>
                <c:pt idx="207" formatCode="0.00">
                  <c:v>1.3</c:v>
                </c:pt>
                <c:pt idx="208" formatCode="0.00">
                  <c:v>5.9</c:v>
                </c:pt>
                <c:pt idx="209" formatCode="0.00">
                  <c:v>-29.5</c:v>
                </c:pt>
                <c:pt idx="210" formatCode="0.00">
                  <c:v>1.8</c:v>
                </c:pt>
                <c:pt idx="211" formatCode="0.00">
                  <c:v>7.4</c:v>
                </c:pt>
                <c:pt idx="212" formatCode="0.00">
                  <c:v>7.3</c:v>
                </c:pt>
                <c:pt idx="213" formatCode="0.00">
                  <c:v>0.8</c:v>
                </c:pt>
                <c:pt idx="214" formatCode="0.00">
                  <c:v>2</c:v>
                </c:pt>
                <c:pt idx="215" formatCode="0.00">
                  <c:v>0.9</c:v>
                </c:pt>
                <c:pt idx="216" formatCode="0.00">
                  <c:v>3.1</c:v>
                </c:pt>
                <c:pt idx="217" formatCode="0.00">
                  <c:v>3.4</c:v>
                </c:pt>
                <c:pt idx="218" formatCode="0.00">
                  <c:v>-2.2000000000000002</c:v>
                </c:pt>
                <c:pt idx="219" formatCode="0.00">
                  <c:v>8.4</c:v>
                </c:pt>
                <c:pt idx="220" formatCode="0.00">
                  <c:v>-4.4000000000000004</c:v>
                </c:pt>
                <c:pt idx="221" formatCode="0.00">
                  <c:v>4.5999999999999996</c:v>
                </c:pt>
                <c:pt idx="222" formatCode="0.00">
                  <c:v>5.8</c:v>
                </c:pt>
                <c:pt idx="223" formatCode="0.00">
                  <c:v>-6.2</c:v>
                </c:pt>
                <c:pt idx="224" formatCode="0.00">
                  <c:v>22.5</c:v>
                </c:pt>
                <c:pt idx="225" formatCode="0.00">
                  <c:v>13.7</c:v>
                </c:pt>
                <c:pt idx="226" formatCode="0.00">
                  <c:v>-4.7</c:v>
                </c:pt>
                <c:pt idx="227" formatCode="0.00">
                  <c:v>9.6</c:v>
                </c:pt>
                <c:pt idx="228" formatCode="0.00">
                  <c:v>-3.1</c:v>
                </c:pt>
                <c:pt idx="229" formatCode="0.00">
                  <c:v>-6.8</c:v>
                </c:pt>
                <c:pt idx="230" formatCode="0.00">
                  <c:v>2.2999999999999998</c:v>
                </c:pt>
                <c:pt idx="231" formatCode="0.00">
                  <c:v>0.8</c:v>
                </c:pt>
                <c:pt idx="232" formatCode="0.00">
                  <c:v>9.4</c:v>
                </c:pt>
                <c:pt idx="233" formatCode="0.00">
                  <c:v>14.2</c:v>
                </c:pt>
                <c:pt idx="234" formatCode="0.00">
                  <c:v>2.8</c:v>
                </c:pt>
                <c:pt idx="235" formatCode="0.00">
                  <c:v>-2.1</c:v>
                </c:pt>
                <c:pt idx="236" formatCode="0.00">
                  <c:v>-5.4</c:v>
                </c:pt>
                <c:pt idx="237" formatCode="0.00">
                  <c:v>3.8</c:v>
                </c:pt>
                <c:pt idx="238" formatCode="0.00">
                  <c:v>19.2</c:v>
                </c:pt>
                <c:pt idx="239" formatCode="0.00">
                  <c:v>-10.199999999999999</c:v>
                </c:pt>
                <c:pt idx="240" formatCode="0.00">
                  <c:v>22.8</c:v>
                </c:pt>
                <c:pt idx="241" formatCode="0.00">
                  <c:v>8.8000000000000007</c:v>
                </c:pt>
                <c:pt idx="242" formatCode="0.00">
                  <c:v>1.3</c:v>
                </c:pt>
                <c:pt idx="243" formatCode="0.00">
                  <c:v>-29.2</c:v>
                </c:pt>
                <c:pt idx="244" formatCode="0.00">
                  <c:v>0.9</c:v>
                </c:pt>
                <c:pt idx="245" formatCode="0.00">
                  <c:v>8</c:v>
                </c:pt>
                <c:pt idx="246" formatCode="0.00">
                  <c:v>5.4</c:v>
                </c:pt>
                <c:pt idx="247" formatCode="0.00">
                  <c:v>-10.7</c:v>
                </c:pt>
                <c:pt idx="248" formatCode="0.00">
                  <c:v>8.6999999999999993</c:v>
                </c:pt>
                <c:pt idx="249" formatCode="0.00">
                  <c:v>-18.899999999999999</c:v>
                </c:pt>
                <c:pt idx="250" formatCode="0.00">
                  <c:v>7.2</c:v>
                </c:pt>
                <c:pt idx="251" formatCode="0.00">
                  <c:v>11.5</c:v>
                </c:pt>
                <c:pt idx="252" formatCode="0.00">
                  <c:v>0.9</c:v>
                </c:pt>
                <c:pt idx="253" formatCode="0.00">
                  <c:v>27.7</c:v>
                </c:pt>
                <c:pt idx="254" formatCode="0.00">
                  <c:v>-11.5</c:v>
                </c:pt>
                <c:pt idx="255" formatCode="0.00">
                  <c:v>0.9</c:v>
                </c:pt>
                <c:pt idx="256" formatCode="0.00">
                  <c:v>5.4</c:v>
                </c:pt>
                <c:pt idx="257" formatCode="0.00">
                  <c:v>0.2</c:v>
                </c:pt>
                <c:pt idx="258" formatCode="0.00">
                  <c:v>7.3</c:v>
                </c:pt>
                <c:pt idx="259" formatCode="0.00">
                  <c:v>2.5</c:v>
                </c:pt>
                <c:pt idx="260" formatCode="0.00">
                  <c:v>-0.1</c:v>
                </c:pt>
                <c:pt idx="261" formatCode="0.00">
                  <c:v>8</c:v>
                </c:pt>
                <c:pt idx="262" formatCode="0.00">
                  <c:v>4.3</c:v>
                </c:pt>
                <c:pt idx="263" formatCode="0.00">
                  <c:v>3.9</c:v>
                </c:pt>
                <c:pt idx="264" formatCode="0.00">
                  <c:v>7.1</c:v>
                </c:pt>
                <c:pt idx="265" formatCode="0.00">
                  <c:v>-3.8</c:v>
                </c:pt>
                <c:pt idx="266" formatCode="0.00">
                  <c:v>9.6</c:v>
                </c:pt>
                <c:pt idx="267" formatCode="0.00">
                  <c:v>12.4</c:v>
                </c:pt>
                <c:pt idx="268" formatCode="0.00">
                  <c:v>12.8</c:v>
                </c:pt>
                <c:pt idx="269" formatCode="0.00">
                  <c:v>-0.1</c:v>
                </c:pt>
                <c:pt idx="270" formatCode="0.00">
                  <c:v>19.8</c:v>
                </c:pt>
                <c:pt idx="271" formatCode="0.00">
                  <c:v>8.5</c:v>
                </c:pt>
                <c:pt idx="272" formatCode="0.00">
                  <c:v>100.8</c:v>
                </c:pt>
                <c:pt idx="273" formatCode="0.00">
                  <c:v>7.8</c:v>
                </c:pt>
                <c:pt idx="274" formatCode="0.00">
                  <c:v>8.9</c:v>
                </c:pt>
                <c:pt idx="275" formatCode="0.00">
                  <c:v>2.2999999999999998</c:v>
                </c:pt>
                <c:pt idx="276" formatCode="0.00">
                  <c:v>9.5</c:v>
                </c:pt>
                <c:pt idx="277" formatCode="0.00">
                  <c:v>-21.9</c:v>
                </c:pt>
                <c:pt idx="278" formatCode="0.00">
                  <c:v>-696</c:v>
                </c:pt>
                <c:pt idx="279" formatCode="0.00">
                  <c:v>0.1</c:v>
                </c:pt>
                <c:pt idx="280" formatCode="0.00">
                  <c:v>-54.2</c:v>
                </c:pt>
                <c:pt idx="281" formatCode="0.00">
                  <c:v>12.3</c:v>
                </c:pt>
                <c:pt idx="282" formatCode="0.00">
                  <c:v>6.8</c:v>
                </c:pt>
                <c:pt idx="283" formatCode="0.00">
                  <c:v>10.5</c:v>
                </c:pt>
                <c:pt idx="284" formatCode="0.00">
                  <c:v>7</c:v>
                </c:pt>
                <c:pt idx="285" formatCode="0.00">
                  <c:v>-4.7</c:v>
                </c:pt>
                <c:pt idx="286" formatCode="0.00">
                  <c:v>7.4</c:v>
                </c:pt>
                <c:pt idx="287" formatCode="0.00">
                  <c:v>-2.6</c:v>
                </c:pt>
                <c:pt idx="288" formatCode="0.00">
                  <c:v>10.6</c:v>
                </c:pt>
                <c:pt idx="289" formatCode="0.00">
                  <c:v>12.3</c:v>
                </c:pt>
                <c:pt idx="290" formatCode="0.00">
                  <c:v>9</c:v>
                </c:pt>
                <c:pt idx="291" formatCode="0.00">
                  <c:v>0.4</c:v>
                </c:pt>
                <c:pt idx="292" formatCode="0.00">
                  <c:v>-175</c:v>
                </c:pt>
                <c:pt idx="293" formatCode="0.00">
                  <c:v>0.9</c:v>
                </c:pt>
                <c:pt idx="294" formatCode="0.00">
                  <c:v>8.1</c:v>
                </c:pt>
                <c:pt idx="295" formatCode="0.00">
                  <c:v>9.8000000000000007</c:v>
                </c:pt>
                <c:pt idx="296" formatCode="0.00">
                  <c:v>-18.100000000000001</c:v>
                </c:pt>
                <c:pt idx="297" formatCode="0.00">
                  <c:v>-0.1</c:v>
                </c:pt>
                <c:pt idx="298" formatCode="0.00">
                  <c:v>16.399999999999999</c:v>
                </c:pt>
                <c:pt idx="299" formatCode="0.00">
                  <c:v>0</c:v>
                </c:pt>
                <c:pt idx="300" formatCode="0.00">
                  <c:v>3.8</c:v>
                </c:pt>
                <c:pt idx="301" formatCode="0.00">
                  <c:v>10.4</c:v>
                </c:pt>
                <c:pt idx="302" formatCode="0.00">
                  <c:v>13</c:v>
                </c:pt>
                <c:pt idx="303" formatCode="0.00">
                  <c:v>0.2</c:v>
                </c:pt>
                <c:pt idx="304" formatCode="0.00">
                  <c:v>7.5</c:v>
                </c:pt>
                <c:pt idx="305" formatCode="0.00">
                  <c:v>6.1</c:v>
                </c:pt>
                <c:pt idx="306" formatCode="0.00">
                  <c:v>6.8</c:v>
                </c:pt>
                <c:pt idx="307" formatCode="0.00">
                  <c:v>1.8</c:v>
                </c:pt>
                <c:pt idx="308" formatCode="0.00">
                  <c:v>0.7</c:v>
                </c:pt>
                <c:pt idx="309" formatCode="0.00">
                  <c:v>24.9</c:v>
                </c:pt>
                <c:pt idx="310" formatCode="0.00">
                  <c:v>-25.9</c:v>
                </c:pt>
                <c:pt idx="311" formatCode="0.00">
                  <c:v>29.7</c:v>
                </c:pt>
                <c:pt idx="312" formatCode="0.00">
                  <c:v>7.6</c:v>
                </c:pt>
                <c:pt idx="313" formatCode="0.00">
                  <c:v>16</c:v>
                </c:pt>
                <c:pt idx="314" formatCode="0.00">
                  <c:v>2.8</c:v>
                </c:pt>
                <c:pt idx="315" formatCode="0.00">
                  <c:v>3.2</c:v>
                </c:pt>
                <c:pt idx="316" formatCode="0.00">
                  <c:v>18.3</c:v>
                </c:pt>
                <c:pt idx="317" formatCode="0.00">
                  <c:v>3.9</c:v>
                </c:pt>
                <c:pt idx="318" formatCode="0.00">
                  <c:v>7.1</c:v>
                </c:pt>
                <c:pt idx="319" formatCode="0.00">
                  <c:v>2.1</c:v>
                </c:pt>
                <c:pt idx="320" formatCode="0.00">
                  <c:v>1.4</c:v>
                </c:pt>
                <c:pt idx="321" formatCode="0.00">
                  <c:v>-27.1</c:v>
                </c:pt>
                <c:pt idx="322" formatCode="0.00">
                  <c:v>-0.3</c:v>
                </c:pt>
                <c:pt idx="323" formatCode="0.00">
                  <c:v>26.9</c:v>
                </c:pt>
                <c:pt idx="324" formatCode="0.00">
                  <c:v>3.9</c:v>
                </c:pt>
                <c:pt idx="325" formatCode="0.00">
                  <c:v>12.1</c:v>
                </c:pt>
                <c:pt idx="326" formatCode="0.00">
                  <c:v>6.9</c:v>
                </c:pt>
                <c:pt idx="327" formatCode="0.00">
                  <c:v>3.3</c:v>
                </c:pt>
                <c:pt idx="328" formatCode="0.00">
                  <c:v>7</c:v>
                </c:pt>
                <c:pt idx="329" formatCode="0.00">
                  <c:v>15.3</c:v>
                </c:pt>
                <c:pt idx="330" formatCode="0.00">
                  <c:v>13.8</c:v>
                </c:pt>
                <c:pt idx="331" formatCode="0.00">
                  <c:v>4.9000000000000004</c:v>
                </c:pt>
                <c:pt idx="332" formatCode="0.00">
                  <c:v>33.700000000000003</c:v>
                </c:pt>
                <c:pt idx="333" formatCode="0.00">
                  <c:v>17.399999999999999</c:v>
                </c:pt>
                <c:pt idx="334" formatCode="0.00">
                  <c:v>9.4</c:v>
                </c:pt>
                <c:pt idx="335" formatCode="0.00">
                  <c:v>0.3</c:v>
                </c:pt>
                <c:pt idx="336" formatCode="0.00">
                  <c:v>20.7</c:v>
                </c:pt>
                <c:pt idx="337" formatCode="0.00">
                  <c:v>4.5999999999999996</c:v>
                </c:pt>
                <c:pt idx="338" formatCode="0.00">
                  <c:v>3.9</c:v>
                </c:pt>
                <c:pt idx="339" formatCode="0.00">
                  <c:v>-64.400000000000006</c:v>
                </c:pt>
                <c:pt idx="340" formatCode="0.00">
                  <c:v>8.4</c:v>
                </c:pt>
                <c:pt idx="341" formatCode="0.00">
                  <c:v>5.3</c:v>
                </c:pt>
                <c:pt idx="342" formatCode="0.00">
                  <c:v>11.9</c:v>
                </c:pt>
                <c:pt idx="343" formatCode="0.00">
                  <c:v>1.7</c:v>
                </c:pt>
                <c:pt idx="344" formatCode="0.00">
                  <c:v>11</c:v>
                </c:pt>
                <c:pt idx="345" formatCode="0.00">
                  <c:v>10.9</c:v>
                </c:pt>
                <c:pt idx="346" formatCode="0.00">
                  <c:v>1.7</c:v>
                </c:pt>
                <c:pt idx="347" formatCode="0.00">
                  <c:v>5.4</c:v>
                </c:pt>
                <c:pt idx="348" formatCode="0.00">
                  <c:v>0.8</c:v>
                </c:pt>
                <c:pt idx="349" formatCode="0.00">
                  <c:v>8.3000000000000007</c:v>
                </c:pt>
                <c:pt idx="350" formatCode="0.00">
                  <c:v>-14.7</c:v>
                </c:pt>
                <c:pt idx="351" formatCode="0.00">
                  <c:v>16.399999999999999</c:v>
                </c:pt>
                <c:pt idx="352" formatCode="0.00">
                  <c:v>-11.3</c:v>
                </c:pt>
                <c:pt idx="353" formatCode="0.00">
                  <c:v>5.8</c:v>
                </c:pt>
                <c:pt idx="354" formatCode="0.00">
                  <c:v>14.5</c:v>
                </c:pt>
                <c:pt idx="355" formatCode="0.00">
                  <c:v>6.1</c:v>
                </c:pt>
                <c:pt idx="356" formatCode="0.00">
                  <c:v>16.399999999999999</c:v>
                </c:pt>
                <c:pt idx="357" formatCode="0.00">
                  <c:v>-305.2</c:v>
                </c:pt>
                <c:pt idx="358" formatCode="0.00">
                  <c:v>-9.1999999999999993</c:v>
                </c:pt>
                <c:pt idx="359" formatCode="0.00">
                  <c:v>13.6</c:v>
                </c:pt>
                <c:pt idx="360" formatCode="0.00">
                  <c:v>1</c:v>
                </c:pt>
                <c:pt idx="361" formatCode="0.00">
                  <c:v>11.1</c:v>
                </c:pt>
                <c:pt idx="362" formatCode="0.00">
                  <c:v>4.7</c:v>
                </c:pt>
                <c:pt idx="363" formatCode="0.00">
                  <c:v>60.1</c:v>
                </c:pt>
                <c:pt idx="364" formatCode="0.00">
                  <c:v>29.1</c:v>
                </c:pt>
                <c:pt idx="365" formatCode="0.00">
                  <c:v>2.1</c:v>
                </c:pt>
                <c:pt idx="366" formatCode="0.00">
                  <c:v>2.5</c:v>
                </c:pt>
                <c:pt idx="367" formatCode="0.00">
                  <c:v>7.7</c:v>
                </c:pt>
                <c:pt idx="368" formatCode="0.00">
                  <c:v>1.2</c:v>
                </c:pt>
                <c:pt idx="369" formatCode="0.00">
                  <c:v>-43.5</c:v>
                </c:pt>
                <c:pt idx="370" formatCode="0.00">
                  <c:v>8.9</c:v>
                </c:pt>
                <c:pt idx="371" formatCode="0.00">
                  <c:v>4.9000000000000004</c:v>
                </c:pt>
                <c:pt idx="372" formatCode="0.00">
                  <c:v>1.4</c:v>
                </c:pt>
                <c:pt idx="373" formatCode="0.00">
                  <c:v>13.6</c:v>
                </c:pt>
                <c:pt idx="374" formatCode="0.00">
                  <c:v>-13692.4</c:v>
                </c:pt>
                <c:pt idx="375" formatCode="0.00">
                  <c:v>10.9</c:v>
                </c:pt>
                <c:pt idx="376" formatCode="0.00">
                  <c:v>32.299999999999997</c:v>
                </c:pt>
                <c:pt idx="377" formatCode="0.00">
                  <c:v>-13</c:v>
                </c:pt>
                <c:pt idx="378" formatCode="0.00">
                  <c:v>10.1</c:v>
                </c:pt>
                <c:pt idx="379" formatCode="0.00">
                  <c:v>7.4</c:v>
                </c:pt>
                <c:pt idx="380" formatCode="0.00">
                  <c:v>-21.1</c:v>
                </c:pt>
                <c:pt idx="381" formatCode="0.00">
                  <c:v>-6</c:v>
                </c:pt>
                <c:pt idx="382" formatCode="0.00">
                  <c:v>4.0999999999999996</c:v>
                </c:pt>
                <c:pt idx="383" formatCode="0.00">
                  <c:v>1.3</c:v>
                </c:pt>
                <c:pt idx="384" formatCode="0.00">
                  <c:v>10.1</c:v>
                </c:pt>
                <c:pt idx="385" formatCode="0.00">
                  <c:v>1</c:v>
                </c:pt>
                <c:pt idx="386" formatCode="0.00">
                  <c:v>11.9</c:v>
                </c:pt>
                <c:pt idx="387" formatCode="0.00">
                  <c:v>16.7</c:v>
                </c:pt>
                <c:pt idx="388" formatCode="0.00">
                  <c:v>6.3</c:v>
                </c:pt>
                <c:pt idx="389" formatCode="0.00">
                  <c:v>0.7</c:v>
                </c:pt>
                <c:pt idx="390" formatCode="0.00">
                  <c:v>4.5</c:v>
                </c:pt>
                <c:pt idx="391" formatCode="0.00">
                  <c:v>0.1</c:v>
                </c:pt>
                <c:pt idx="392" formatCode="0.00">
                  <c:v>0.7</c:v>
                </c:pt>
                <c:pt idx="393" formatCode="0.00">
                  <c:v>22.2</c:v>
                </c:pt>
                <c:pt idx="394" formatCode="0.00">
                  <c:v>13.1</c:v>
                </c:pt>
                <c:pt idx="395" formatCode="0.00">
                  <c:v>27.4</c:v>
                </c:pt>
                <c:pt idx="396" formatCode="0.00">
                  <c:v>8.6</c:v>
                </c:pt>
                <c:pt idx="397" formatCode="0.00">
                  <c:v>12.4</c:v>
                </c:pt>
                <c:pt idx="398" formatCode="0.00">
                  <c:v>3.6</c:v>
                </c:pt>
                <c:pt idx="399" formatCode="0.00">
                  <c:v>3.4</c:v>
                </c:pt>
                <c:pt idx="400" formatCode="0.00">
                  <c:v>-53.5</c:v>
                </c:pt>
                <c:pt idx="401" formatCode="0.00">
                  <c:v>3.2</c:v>
                </c:pt>
                <c:pt idx="402" formatCode="0.00">
                  <c:v>14.7</c:v>
                </c:pt>
                <c:pt idx="403" formatCode="0.00">
                  <c:v>5.9</c:v>
                </c:pt>
                <c:pt idx="404" formatCode="0.00">
                  <c:v>-22.2</c:v>
                </c:pt>
                <c:pt idx="405" formatCode="0.00">
                  <c:v>-18.399999999999999</c:v>
                </c:pt>
                <c:pt idx="406" formatCode="0.00">
                  <c:v>3.6</c:v>
                </c:pt>
                <c:pt idx="407" formatCode="0.00">
                  <c:v>-4.5</c:v>
                </c:pt>
                <c:pt idx="408" formatCode="0.00">
                  <c:v>7.7</c:v>
                </c:pt>
                <c:pt idx="409" formatCode="0.00">
                  <c:v>14.3</c:v>
                </c:pt>
                <c:pt idx="410" formatCode="0.00">
                  <c:v>-3.5</c:v>
                </c:pt>
                <c:pt idx="411" formatCode="0.00">
                  <c:v>11.1</c:v>
                </c:pt>
                <c:pt idx="412" formatCode="0.00">
                  <c:v>5.0999999999999996</c:v>
                </c:pt>
                <c:pt idx="413" formatCode="0.00">
                  <c:v>3.3</c:v>
                </c:pt>
                <c:pt idx="414" formatCode="0.00">
                  <c:v>-11.3</c:v>
                </c:pt>
                <c:pt idx="415" formatCode="0.00">
                  <c:v>26.9</c:v>
                </c:pt>
                <c:pt idx="416" formatCode="0.00">
                  <c:v>8</c:v>
                </c:pt>
                <c:pt idx="417" formatCode="0.00">
                  <c:v>4.5999999999999996</c:v>
                </c:pt>
                <c:pt idx="418" formatCode="0.00">
                  <c:v>12.9</c:v>
                </c:pt>
                <c:pt idx="419" formatCode="0.00">
                  <c:v>9.1999999999999993</c:v>
                </c:pt>
                <c:pt idx="420" formatCode="0.00">
                  <c:v>5.6</c:v>
                </c:pt>
                <c:pt idx="421" formatCode="0.00">
                  <c:v>14.6</c:v>
                </c:pt>
                <c:pt idx="422" formatCode="0.00">
                  <c:v>15.8</c:v>
                </c:pt>
                <c:pt idx="423" formatCode="0.00">
                  <c:v>2.4</c:v>
                </c:pt>
                <c:pt idx="424" formatCode="0.00">
                  <c:v>1.4</c:v>
                </c:pt>
                <c:pt idx="425" formatCode="0.00">
                  <c:v>1.8</c:v>
                </c:pt>
                <c:pt idx="426" formatCode="0.00">
                  <c:v>-62.2</c:v>
                </c:pt>
                <c:pt idx="427" formatCode="0.00">
                  <c:v>4</c:v>
                </c:pt>
                <c:pt idx="428" formatCode="0.00">
                  <c:v>14.3</c:v>
                </c:pt>
                <c:pt idx="429" formatCode="0.00">
                  <c:v>3.5</c:v>
                </c:pt>
                <c:pt idx="430" formatCode="0.00">
                  <c:v>1</c:v>
                </c:pt>
                <c:pt idx="431" formatCode="0.00">
                  <c:v>2.5</c:v>
                </c:pt>
                <c:pt idx="432" formatCode="0.00">
                  <c:v>0.1</c:v>
                </c:pt>
                <c:pt idx="433" formatCode="0.00">
                  <c:v>5.9</c:v>
                </c:pt>
                <c:pt idx="434" formatCode="0.00">
                  <c:v>-2</c:v>
                </c:pt>
                <c:pt idx="435" formatCode="0.00">
                  <c:v>0.3</c:v>
                </c:pt>
                <c:pt idx="436" formatCode="0.00">
                  <c:v>-0.7</c:v>
                </c:pt>
                <c:pt idx="437" formatCode="0.00">
                  <c:v>29.7</c:v>
                </c:pt>
                <c:pt idx="438" formatCode="0.00">
                  <c:v>-2.2000000000000002</c:v>
                </c:pt>
                <c:pt idx="439" formatCode="0.00">
                  <c:v>-1.4</c:v>
                </c:pt>
                <c:pt idx="440" formatCode="0.00">
                  <c:v>-806.8</c:v>
                </c:pt>
                <c:pt idx="441" formatCode="0.00">
                  <c:v>6.4</c:v>
                </c:pt>
                <c:pt idx="442" formatCode="0.00">
                  <c:v>3.2</c:v>
                </c:pt>
                <c:pt idx="443" formatCode="0.00">
                  <c:v>5.0999999999999996</c:v>
                </c:pt>
                <c:pt idx="444" formatCode="0.00">
                  <c:v>0.4</c:v>
                </c:pt>
                <c:pt idx="445" formatCode="0.00">
                  <c:v>-16</c:v>
                </c:pt>
                <c:pt idx="446" formatCode="0.00">
                  <c:v>11.5</c:v>
                </c:pt>
                <c:pt idx="447" formatCode="0.00">
                  <c:v>-8.5</c:v>
                </c:pt>
                <c:pt idx="448" formatCode="0.00">
                  <c:v>19</c:v>
                </c:pt>
                <c:pt idx="449" formatCode="0.00">
                  <c:v>8.5</c:v>
                </c:pt>
                <c:pt idx="450" formatCode="0.00">
                  <c:v>1.3</c:v>
                </c:pt>
                <c:pt idx="451" formatCode="0.00">
                  <c:v>8.1</c:v>
                </c:pt>
                <c:pt idx="452" formatCode="0.00">
                  <c:v>-5.8</c:v>
                </c:pt>
                <c:pt idx="453" formatCode="0.00">
                  <c:v>28.7</c:v>
                </c:pt>
                <c:pt idx="454" formatCode="0.00">
                  <c:v>-0.4</c:v>
                </c:pt>
                <c:pt idx="455" formatCode="0.00">
                  <c:v>11.2</c:v>
                </c:pt>
                <c:pt idx="456" formatCode="0.00">
                  <c:v>19</c:v>
                </c:pt>
                <c:pt idx="457" formatCode="0.00">
                  <c:v>-2</c:v>
                </c:pt>
                <c:pt idx="458" formatCode="0.00">
                  <c:v>-172</c:v>
                </c:pt>
                <c:pt idx="459" formatCode="0.00">
                  <c:v>4.2</c:v>
                </c:pt>
                <c:pt idx="460" formatCode="0.00">
                  <c:v>10.1</c:v>
                </c:pt>
                <c:pt idx="461" formatCode="0.00">
                  <c:v>-7.5</c:v>
                </c:pt>
                <c:pt idx="462" formatCode="0.00">
                  <c:v>86.1</c:v>
                </c:pt>
                <c:pt idx="463" formatCode="0.00">
                  <c:v>21.3</c:v>
                </c:pt>
                <c:pt idx="464" formatCode="0.00">
                  <c:v>16.600000000000001</c:v>
                </c:pt>
                <c:pt idx="465" formatCode="0.00">
                  <c:v>8.6999999999999993</c:v>
                </c:pt>
                <c:pt idx="466" formatCode="0.00">
                  <c:v>-3.2</c:v>
                </c:pt>
                <c:pt idx="467" formatCode="0.00">
                  <c:v>3.4</c:v>
                </c:pt>
                <c:pt idx="468" formatCode="0.00">
                  <c:v>-11.2</c:v>
                </c:pt>
                <c:pt idx="469" formatCode="0.00">
                  <c:v>8.1999999999999993</c:v>
                </c:pt>
                <c:pt idx="470" formatCode="0.00">
                  <c:v>6.5</c:v>
                </c:pt>
                <c:pt idx="471" formatCode="0.00">
                  <c:v>9.8000000000000007</c:v>
                </c:pt>
                <c:pt idx="472" formatCode="0.00">
                  <c:v>-54.6</c:v>
                </c:pt>
                <c:pt idx="473" formatCode="0.00">
                  <c:v>0.6</c:v>
                </c:pt>
                <c:pt idx="474" formatCode="0.00">
                  <c:v>4</c:v>
                </c:pt>
                <c:pt idx="475" formatCode="0.00">
                  <c:v>11.9</c:v>
                </c:pt>
                <c:pt idx="476" formatCode="0.00">
                  <c:v>17.899999999999999</c:v>
                </c:pt>
                <c:pt idx="477" formatCode="0.00">
                  <c:v>12</c:v>
                </c:pt>
                <c:pt idx="478" formatCode="0.00">
                  <c:v>0.3</c:v>
                </c:pt>
                <c:pt idx="479" formatCode="0.00">
                  <c:v>10.4</c:v>
                </c:pt>
                <c:pt idx="480" formatCode="0.00">
                  <c:v>9.8000000000000007</c:v>
                </c:pt>
                <c:pt idx="481" formatCode="0.00">
                  <c:v>27.9</c:v>
                </c:pt>
                <c:pt idx="482" formatCode="0.00">
                  <c:v>4.2</c:v>
                </c:pt>
                <c:pt idx="483" formatCode="0.00">
                  <c:v>-8.1</c:v>
                </c:pt>
                <c:pt idx="484" formatCode="0.00">
                  <c:v>-1</c:v>
                </c:pt>
                <c:pt idx="485" formatCode="0.00">
                  <c:v>9.4</c:v>
                </c:pt>
                <c:pt idx="486" formatCode="0.00">
                  <c:v>9.3000000000000007</c:v>
                </c:pt>
                <c:pt idx="487" formatCode="0.00">
                  <c:v>-8.5</c:v>
                </c:pt>
                <c:pt idx="488" formatCode="0.00">
                  <c:v>3.5</c:v>
                </c:pt>
                <c:pt idx="489" formatCode="0.00">
                  <c:v>33.9</c:v>
                </c:pt>
                <c:pt idx="490" formatCode="0.00">
                  <c:v>11.3</c:v>
                </c:pt>
                <c:pt idx="491" formatCode="0.00">
                  <c:v>4.4000000000000004</c:v>
                </c:pt>
                <c:pt idx="492" formatCode="0.00">
                  <c:v>2.8</c:v>
                </c:pt>
                <c:pt idx="493" formatCode="0.00">
                  <c:v>6.9</c:v>
                </c:pt>
                <c:pt idx="494" formatCode="0.00">
                  <c:v>-0.5</c:v>
                </c:pt>
                <c:pt idx="495" formatCode="0.00">
                  <c:v>-75.7</c:v>
                </c:pt>
                <c:pt idx="496" formatCode="0.00">
                  <c:v>9.1999999999999993</c:v>
                </c:pt>
                <c:pt idx="497" formatCode="0.00">
                  <c:v>4.7</c:v>
                </c:pt>
                <c:pt idx="498" formatCode="0.00">
                  <c:v>8.4</c:v>
                </c:pt>
                <c:pt idx="499" formatCode="0.00">
                  <c:v>4</c:v>
                </c:pt>
                <c:pt idx="500" formatCode="0.00">
                  <c:v>4.0999999999999996</c:v>
                </c:pt>
                <c:pt idx="501" formatCode="0.00">
                  <c:v>-447.7</c:v>
                </c:pt>
                <c:pt idx="502" formatCode="0.00">
                  <c:v>4.8</c:v>
                </c:pt>
                <c:pt idx="503" formatCode="0.00">
                  <c:v>-2.7</c:v>
                </c:pt>
                <c:pt idx="504" formatCode="0.00">
                  <c:v>11.5</c:v>
                </c:pt>
                <c:pt idx="505" formatCode="0.00">
                  <c:v>1.6</c:v>
                </c:pt>
                <c:pt idx="506" formatCode="0.00">
                  <c:v>-11.4</c:v>
                </c:pt>
                <c:pt idx="507" formatCode="0.00">
                  <c:v>14</c:v>
                </c:pt>
                <c:pt idx="508" formatCode="0.00">
                  <c:v>-7.2</c:v>
                </c:pt>
                <c:pt idx="509" formatCode="0.00">
                  <c:v>2.7</c:v>
                </c:pt>
                <c:pt idx="510" formatCode="0.00">
                  <c:v>24.9</c:v>
                </c:pt>
                <c:pt idx="511" formatCode="0.00">
                  <c:v>9.6</c:v>
                </c:pt>
                <c:pt idx="512" formatCode="0.00">
                  <c:v>9.6</c:v>
                </c:pt>
                <c:pt idx="513" formatCode="0.00">
                  <c:v>2.7</c:v>
                </c:pt>
                <c:pt idx="514" formatCode="0.00">
                  <c:v>8.8000000000000007</c:v>
                </c:pt>
                <c:pt idx="515" formatCode="0.00">
                  <c:v>1.2</c:v>
                </c:pt>
                <c:pt idx="516" formatCode="0.00">
                  <c:v>9.1999999999999993</c:v>
                </c:pt>
                <c:pt idx="517" formatCode="0.00">
                  <c:v>9.3000000000000007</c:v>
                </c:pt>
                <c:pt idx="518" formatCode="0.00">
                  <c:v>-1.5</c:v>
                </c:pt>
                <c:pt idx="519" formatCode="0.00">
                  <c:v>2.7</c:v>
                </c:pt>
                <c:pt idx="520" formatCode="0.00">
                  <c:v>9.3000000000000007</c:v>
                </c:pt>
                <c:pt idx="521" formatCode="0.00">
                  <c:v>-14.2</c:v>
                </c:pt>
                <c:pt idx="522" formatCode="0.00">
                  <c:v>54.6</c:v>
                </c:pt>
                <c:pt idx="523" formatCode="0.00">
                  <c:v>-166455.79999999999</c:v>
                </c:pt>
                <c:pt idx="524" formatCode="0.00">
                  <c:v>0.5</c:v>
                </c:pt>
                <c:pt idx="525" formatCode="0.00">
                  <c:v>-1.5</c:v>
                </c:pt>
                <c:pt idx="526" formatCode="0.00">
                  <c:v>2</c:v>
                </c:pt>
                <c:pt idx="527" formatCode="0.00">
                  <c:v>-1.5</c:v>
                </c:pt>
                <c:pt idx="528" formatCode="0.00">
                  <c:v>4.0999999999999996</c:v>
                </c:pt>
                <c:pt idx="529" formatCode="0.00">
                  <c:v>0.1</c:v>
                </c:pt>
                <c:pt idx="530" formatCode="0.00">
                  <c:v>-111.8</c:v>
                </c:pt>
                <c:pt idx="531" formatCode="0.00">
                  <c:v>2.7</c:v>
                </c:pt>
                <c:pt idx="532" formatCode="0.00">
                  <c:v>10.8</c:v>
                </c:pt>
                <c:pt idx="533" formatCode="0.00">
                  <c:v>18</c:v>
                </c:pt>
                <c:pt idx="534" formatCode="0.00">
                  <c:v>0.2</c:v>
                </c:pt>
                <c:pt idx="535" formatCode="0.00">
                  <c:v>10.8</c:v>
                </c:pt>
                <c:pt idx="536" formatCode="0.00">
                  <c:v>19.7</c:v>
                </c:pt>
                <c:pt idx="537" formatCode="0.00">
                  <c:v>0.7</c:v>
                </c:pt>
                <c:pt idx="538" formatCode="0.00">
                  <c:v>9.1</c:v>
                </c:pt>
                <c:pt idx="539" formatCode="0.00">
                  <c:v>8.4</c:v>
                </c:pt>
                <c:pt idx="540" formatCode="0.00">
                  <c:v>9.1</c:v>
                </c:pt>
                <c:pt idx="541" formatCode="0.00">
                  <c:v>0.1</c:v>
                </c:pt>
                <c:pt idx="542" formatCode="0.00">
                  <c:v>0.9</c:v>
                </c:pt>
                <c:pt idx="543" formatCode="0.00">
                  <c:v>8.6999999999999993</c:v>
                </c:pt>
                <c:pt idx="544" formatCode="0.00">
                  <c:v>2.5</c:v>
                </c:pt>
                <c:pt idx="545" formatCode="0.00">
                  <c:v>3.7</c:v>
                </c:pt>
                <c:pt idx="546" formatCode="0.00">
                  <c:v>10.1</c:v>
                </c:pt>
                <c:pt idx="547" formatCode="0.00">
                  <c:v>7.8</c:v>
                </c:pt>
                <c:pt idx="548" formatCode="0.00">
                  <c:v>-7.2</c:v>
                </c:pt>
                <c:pt idx="549" formatCode="0.00">
                  <c:v>-17.2</c:v>
                </c:pt>
                <c:pt idx="550" formatCode="0.00">
                  <c:v>3</c:v>
                </c:pt>
                <c:pt idx="551" formatCode="0.00">
                  <c:v>-4.0999999999999996</c:v>
                </c:pt>
                <c:pt idx="552" formatCode="0.00">
                  <c:v>44.2</c:v>
                </c:pt>
                <c:pt idx="553" formatCode="0.00">
                  <c:v>4.2</c:v>
                </c:pt>
                <c:pt idx="554" formatCode="0.00">
                  <c:v>8.6999999999999993</c:v>
                </c:pt>
                <c:pt idx="555" formatCode="0.00">
                  <c:v>17.5</c:v>
                </c:pt>
                <c:pt idx="556" formatCode="0.00">
                  <c:v>6.9</c:v>
                </c:pt>
                <c:pt idx="557" formatCode="0.00">
                  <c:v>-6.7</c:v>
                </c:pt>
                <c:pt idx="558" formatCode="0.00">
                  <c:v>-1.4</c:v>
                </c:pt>
                <c:pt idx="559" formatCode="0.00">
                  <c:v>2.9</c:v>
                </c:pt>
                <c:pt idx="560" formatCode="0.00">
                  <c:v>-11.9</c:v>
                </c:pt>
                <c:pt idx="561" formatCode="0.00">
                  <c:v>3.7</c:v>
                </c:pt>
                <c:pt idx="562" formatCode="0.00">
                  <c:v>4.4000000000000004</c:v>
                </c:pt>
                <c:pt idx="563" formatCode="0.00">
                  <c:v>4.5999999999999996</c:v>
                </c:pt>
                <c:pt idx="564" formatCode="0.00">
                  <c:v>10.7</c:v>
                </c:pt>
                <c:pt idx="565" formatCode="0.00">
                  <c:v>-12.4</c:v>
                </c:pt>
                <c:pt idx="566" formatCode="0.00">
                  <c:v>3.5</c:v>
                </c:pt>
                <c:pt idx="567" formatCode="0.00">
                  <c:v>14.7</c:v>
                </c:pt>
                <c:pt idx="568" formatCode="0.00">
                  <c:v>-5.0999999999999996</c:v>
                </c:pt>
                <c:pt idx="569" formatCode="0.00">
                  <c:v>25.7</c:v>
                </c:pt>
                <c:pt idx="570" formatCode="0.00">
                  <c:v>-0.4</c:v>
                </c:pt>
                <c:pt idx="571" formatCode="0.00">
                  <c:v>-48</c:v>
                </c:pt>
                <c:pt idx="572" formatCode="0.00">
                  <c:v>2.4</c:v>
                </c:pt>
                <c:pt idx="573" formatCode="0.00">
                  <c:v>260.2</c:v>
                </c:pt>
                <c:pt idx="574" formatCode="0.00">
                  <c:v>10.1</c:v>
                </c:pt>
                <c:pt idx="575" formatCode="0.00">
                  <c:v>3.7</c:v>
                </c:pt>
                <c:pt idx="576" formatCode="0.00">
                  <c:v>2.2000000000000002</c:v>
                </c:pt>
                <c:pt idx="577" formatCode="0.00">
                  <c:v>7.6</c:v>
                </c:pt>
                <c:pt idx="578" formatCode="0.00">
                  <c:v>14.1</c:v>
                </c:pt>
                <c:pt idx="579" formatCode="0.00">
                  <c:v>9</c:v>
                </c:pt>
                <c:pt idx="580" formatCode="0.00">
                  <c:v>-8.6</c:v>
                </c:pt>
                <c:pt idx="581" formatCode="0.00">
                  <c:v>58</c:v>
                </c:pt>
                <c:pt idx="582" formatCode="0.00">
                  <c:v>3.8</c:v>
                </c:pt>
                <c:pt idx="583" formatCode="0.00">
                  <c:v>5.7</c:v>
                </c:pt>
                <c:pt idx="584" formatCode="0.00">
                  <c:v>22.2</c:v>
                </c:pt>
                <c:pt idx="585" formatCode="0.00">
                  <c:v>-2.5</c:v>
                </c:pt>
                <c:pt idx="586" formatCode="0.00">
                  <c:v>103.1</c:v>
                </c:pt>
                <c:pt idx="587" formatCode="0.00">
                  <c:v>2.2000000000000002</c:v>
                </c:pt>
                <c:pt idx="588" formatCode="0.00">
                  <c:v>-1.7</c:v>
                </c:pt>
                <c:pt idx="589" formatCode="0.00">
                  <c:v>0</c:v>
                </c:pt>
                <c:pt idx="590" formatCode="0.00">
                  <c:v>12.9</c:v>
                </c:pt>
                <c:pt idx="591" formatCode="0.00">
                  <c:v>-17.2</c:v>
                </c:pt>
                <c:pt idx="592" formatCode="0.00">
                  <c:v>3</c:v>
                </c:pt>
                <c:pt idx="593" formatCode="0.00">
                  <c:v>-7.3</c:v>
                </c:pt>
                <c:pt idx="594" formatCode="0.00">
                  <c:v>7.6</c:v>
                </c:pt>
                <c:pt idx="595" formatCode="0.00">
                  <c:v>2.6</c:v>
                </c:pt>
                <c:pt idx="596" formatCode="0.00">
                  <c:v>5</c:v>
                </c:pt>
                <c:pt idx="597" formatCode="0.00">
                  <c:v>16.3</c:v>
                </c:pt>
                <c:pt idx="598" formatCode="0.00">
                  <c:v>2.1</c:v>
                </c:pt>
                <c:pt idx="599" formatCode="0.00">
                  <c:v>2.6</c:v>
                </c:pt>
                <c:pt idx="600" formatCode="0.00">
                  <c:v>-10.7</c:v>
                </c:pt>
                <c:pt idx="601" formatCode="0.00">
                  <c:v>2.2999999999999998</c:v>
                </c:pt>
                <c:pt idx="602" formatCode="0.00">
                  <c:v>1.9</c:v>
                </c:pt>
                <c:pt idx="603" formatCode="0.00">
                  <c:v>12.8</c:v>
                </c:pt>
                <c:pt idx="604" formatCode="0.00">
                  <c:v>8.9</c:v>
                </c:pt>
                <c:pt idx="605" formatCode="0.00">
                  <c:v>2.4</c:v>
                </c:pt>
                <c:pt idx="606" formatCode="0.00">
                  <c:v>9</c:v>
                </c:pt>
                <c:pt idx="607" formatCode="0.00">
                  <c:v>0.9</c:v>
                </c:pt>
                <c:pt idx="608" formatCode="0.00">
                  <c:v>6.2</c:v>
                </c:pt>
                <c:pt idx="609" formatCode="0.00">
                  <c:v>7.7</c:v>
                </c:pt>
                <c:pt idx="610" formatCode="0.00">
                  <c:v>2.1</c:v>
                </c:pt>
                <c:pt idx="611" formatCode="0.00">
                  <c:v>9.5</c:v>
                </c:pt>
                <c:pt idx="612" formatCode="0.00">
                  <c:v>12.4</c:v>
                </c:pt>
                <c:pt idx="613" formatCode="0.00">
                  <c:v>-0.6</c:v>
                </c:pt>
                <c:pt idx="614" formatCode="0.00">
                  <c:v>6</c:v>
                </c:pt>
                <c:pt idx="615" formatCode="0.00">
                  <c:v>3.5</c:v>
                </c:pt>
                <c:pt idx="616" formatCode="0.00">
                  <c:v>-139.4</c:v>
                </c:pt>
                <c:pt idx="617" formatCode="0.00">
                  <c:v>3.8</c:v>
                </c:pt>
                <c:pt idx="618" formatCode="0.00">
                  <c:v>16.899999999999999</c:v>
                </c:pt>
                <c:pt idx="619" formatCode="0.00">
                  <c:v>-219.3</c:v>
                </c:pt>
                <c:pt idx="620" formatCode="0.00">
                  <c:v>1.7</c:v>
                </c:pt>
                <c:pt idx="621" formatCode="0.00">
                  <c:v>6.1</c:v>
                </c:pt>
                <c:pt idx="622" formatCode="0.00">
                  <c:v>0.5</c:v>
                </c:pt>
                <c:pt idx="623" formatCode="0.00">
                  <c:v>-14.2</c:v>
                </c:pt>
                <c:pt idx="624" formatCode="0.00">
                  <c:v>2.4</c:v>
                </c:pt>
                <c:pt idx="625" formatCode="0.00">
                  <c:v>0.4</c:v>
                </c:pt>
                <c:pt idx="626" formatCode="0.00">
                  <c:v>2.2999999999999998</c:v>
                </c:pt>
                <c:pt idx="627" formatCode="0.00">
                  <c:v>26.7</c:v>
                </c:pt>
                <c:pt idx="628" formatCode="0.00">
                  <c:v>-3.7</c:v>
                </c:pt>
                <c:pt idx="629" formatCode="0.00">
                  <c:v>23.6</c:v>
                </c:pt>
                <c:pt idx="630" formatCode="0.00">
                  <c:v>20.399999999999999</c:v>
                </c:pt>
                <c:pt idx="631" formatCode="0.00">
                  <c:v>19.600000000000001</c:v>
                </c:pt>
                <c:pt idx="632" formatCode="0.00">
                  <c:v>-3.1</c:v>
                </c:pt>
                <c:pt idx="633" formatCode="0.00">
                  <c:v>9.3000000000000007</c:v>
                </c:pt>
                <c:pt idx="634" formatCode="0.00">
                  <c:v>6.5</c:v>
                </c:pt>
                <c:pt idx="635" formatCode="0.00">
                  <c:v>66.7</c:v>
                </c:pt>
                <c:pt idx="636" formatCode="0.00">
                  <c:v>4.2</c:v>
                </c:pt>
                <c:pt idx="637" formatCode="0.00">
                  <c:v>28.1</c:v>
                </c:pt>
                <c:pt idx="638" formatCode="0.00">
                  <c:v>5.8</c:v>
                </c:pt>
                <c:pt idx="639" formatCode="0.00">
                  <c:v>8</c:v>
                </c:pt>
                <c:pt idx="640" formatCode="0.00">
                  <c:v>9</c:v>
                </c:pt>
                <c:pt idx="641" formatCode="0.00">
                  <c:v>2.6</c:v>
                </c:pt>
                <c:pt idx="642" formatCode="0.00">
                  <c:v>12</c:v>
                </c:pt>
                <c:pt idx="643" formatCode="0.00">
                  <c:v>8.1</c:v>
                </c:pt>
                <c:pt idx="644" formatCode="0.00">
                  <c:v>12.4</c:v>
                </c:pt>
                <c:pt idx="645" formatCode="0.00">
                  <c:v>10.3</c:v>
                </c:pt>
                <c:pt idx="646" formatCode="0.00">
                  <c:v>0.2</c:v>
                </c:pt>
                <c:pt idx="647" formatCode="0.00">
                  <c:v>4.7</c:v>
                </c:pt>
                <c:pt idx="648" formatCode="0.00">
                  <c:v>20.9</c:v>
                </c:pt>
                <c:pt idx="649" formatCode="0.00">
                  <c:v>22.8</c:v>
                </c:pt>
                <c:pt idx="650" formatCode="0.00">
                  <c:v>-29.8</c:v>
                </c:pt>
                <c:pt idx="651" formatCode="0.00">
                  <c:v>9.4</c:v>
                </c:pt>
                <c:pt idx="652" formatCode="0.00">
                  <c:v>-6.4</c:v>
                </c:pt>
                <c:pt idx="653" formatCode="0.00">
                  <c:v>3.4</c:v>
                </c:pt>
                <c:pt idx="654" formatCode="0.00">
                  <c:v>-1.1000000000000001</c:v>
                </c:pt>
                <c:pt idx="655" formatCode="0.00">
                  <c:v>3.8</c:v>
                </c:pt>
                <c:pt idx="656" formatCode="0.00">
                  <c:v>-6</c:v>
                </c:pt>
                <c:pt idx="657" formatCode="0.00">
                  <c:v>3.9</c:v>
                </c:pt>
                <c:pt idx="658" formatCode="0.00">
                  <c:v>11</c:v>
                </c:pt>
                <c:pt idx="659" formatCode="0.00">
                  <c:v>67.5</c:v>
                </c:pt>
                <c:pt idx="660" formatCode="0.00">
                  <c:v>-23.4</c:v>
                </c:pt>
                <c:pt idx="661" formatCode="0.00">
                  <c:v>9.4</c:v>
                </c:pt>
                <c:pt idx="662" formatCode="0.00">
                  <c:v>18.5</c:v>
                </c:pt>
                <c:pt idx="663" formatCode="0.00">
                  <c:v>34.799999999999997</c:v>
                </c:pt>
                <c:pt idx="664" formatCode="0.00">
                  <c:v>49.6</c:v>
                </c:pt>
                <c:pt idx="665" formatCode="0.00">
                  <c:v>5.4</c:v>
                </c:pt>
                <c:pt idx="666" formatCode="0.00">
                  <c:v>-2.9</c:v>
                </c:pt>
                <c:pt idx="667" formatCode="0.00">
                  <c:v>2</c:v>
                </c:pt>
                <c:pt idx="668" formatCode="0.00">
                  <c:v>0.1</c:v>
                </c:pt>
                <c:pt idx="669" formatCode="0.00">
                  <c:v>-9.6</c:v>
                </c:pt>
                <c:pt idx="670" formatCode="0.00">
                  <c:v>6.5</c:v>
                </c:pt>
                <c:pt idx="671" formatCode="0.00">
                  <c:v>12.3</c:v>
                </c:pt>
                <c:pt idx="672" formatCode="0.00">
                  <c:v>-1</c:v>
                </c:pt>
                <c:pt idx="673" formatCode="0.00">
                  <c:v>12.7</c:v>
                </c:pt>
                <c:pt idx="674" formatCode="0.00">
                  <c:v>-22</c:v>
                </c:pt>
                <c:pt idx="675" formatCode="0.00">
                  <c:v>6.1</c:v>
                </c:pt>
                <c:pt idx="676" formatCode="0.00">
                  <c:v>-25.4</c:v>
                </c:pt>
                <c:pt idx="677" formatCode="0.00">
                  <c:v>1.3</c:v>
                </c:pt>
                <c:pt idx="678" formatCode="0.00">
                  <c:v>6</c:v>
                </c:pt>
                <c:pt idx="679" formatCode="0.00">
                  <c:v>-24.5</c:v>
                </c:pt>
                <c:pt idx="680" formatCode="0.00">
                  <c:v>13.7</c:v>
                </c:pt>
                <c:pt idx="681" formatCode="0.00">
                  <c:v>3.1</c:v>
                </c:pt>
                <c:pt idx="682" formatCode="0.00">
                  <c:v>0.3</c:v>
                </c:pt>
                <c:pt idx="683" formatCode="0.00">
                  <c:v>8.5</c:v>
                </c:pt>
                <c:pt idx="684" formatCode="0.00">
                  <c:v>-0.1</c:v>
                </c:pt>
                <c:pt idx="685" formatCode="0.00">
                  <c:v>2</c:v>
                </c:pt>
                <c:pt idx="686" formatCode="0.00">
                  <c:v>-42.4</c:v>
                </c:pt>
                <c:pt idx="687" formatCode="0.00">
                  <c:v>7.1</c:v>
                </c:pt>
                <c:pt idx="688" formatCode="0.00">
                  <c:v>0.9</c:v>
                </c:pt>
                <c:pt idx="689" formatCode="0.00">
                  <c:v>-0.7</c:v>
                </c:pt>
                <c:pt idx="690" formatCode="0.00">
                  <c:v>51.1</c:v>
                </c:pt>
                <c:pt idx="691" formatCode="0.00">
                  <c:v>-0.7</c:v>
                </c:pt>
                <c:pt idx="692" formatCode="0.00">
                  <c:v>10.1</c:v>
                </c:pt>
                <c:pt idx="693" formatCode="0.00">
                  <c:v>-2.7</c:v>
                </c:pt>
                <c:pt idx="694" formatCode="0.00">
                  <c:v>4.9000000000000004</c:v>
                </c:pt>
                <c:pt idx="695" formatCode="0.00">
                  <c:v>8.8000000000000007</c:v>
                </c:pt>
                <c:pt idx="696" formatCode="0.00">
                  <c:v>-10</c:v>
                </c:pt>
                <c:pt idx="697" formatCode="0.00">
                  <c:v>17</c:v>
                </c:pt>
                <c:pt idx="698" formatCode="0.00">
                  <c:v>-4.0999999999999996</c:v>
                </c:pt>
                <c:pt idx="699" formatCode="0.00">
                  <c:v>7.5</c:v>
                </c:pt>
                <c:pt idx="700" formatCode="0.00">
                  <c:v>12.2</c:v>
                </c:pt>
                <c:pt idx="701" formatCode="0.00">
                  <c:v>9.8000000000000007</c:v>
                </c:pt>
                <c:pt idx="702" formatCode="0.00">
                  <c:v>7.7</c:v>
                </c:pt>
                <c:pt idx="703" formatCode="0.00">
                  <c:v>18.7</c:v>
                </c:pt>
                <c:pt idx="704" formatCode="0.00">
                  <c:v>1</c:v>
                </c:pt>
                <c:pt idx="705" formatCode="0.00">
                  <c:v>11.4</c:v>
                </c:pt>
                <c:pt idx="706" formatCode="0.00">
                  <c:v>14.4</c:v>
                </c:pt>
                <c:pt idx="707" formatCode="0.00">
                  <c:v>3.4</c:v>
                </c:pt>
                <c:pt idx="708" formatCode="0.00">
                  <c:v>-12.5</c:v>
                </c:pt>
                <c:pt idx="709" formatCode="0.00">
                  <c:v>3.1</c:v>
                </c:pt>
                <c:pt idx="710" formatCode="0.00">
                  <c:v>9.4</c:v>
                </c:pt>
                <c:pt idx="711" formatCode="0.00">
                  <c:v>0.8</c:v>
                </c:pt>
                <c:pt idx="712" formatCode="0.00">
                  <c:v>12</c:v>
                </c:pt>
                <c:pt idx="713" formatCode="0.00">
                  <c:v>4.4000000000000004</c:v>
                </c:pt>
                <c:pt idx="714" formatCode="0.00">
                  <c:v>20.9</c:v>
                </c:pt>
                <c:pt idx="715" formatCode="0.00">
                  <c:v>2.9</c:v>
                </c:pt>
                <c:pt idx="716" formatCode="0.00">
                  <c:v>10.5</c:v>
                </c:pt>
                <c:pt idx="717" formatCode="0.00">
                  <c:v>1.3</c:v>
                </c:pt>
                <c:pt idx="718" formatCode="0.00">
                  <c:v>8.3000000000000007</c:v>
                </c:pt>
                <c:pt idx="719" formatCode="0.00">
                  <c:v>1.6</c:v>
                </c:pt>
                <c:pt idx="720" formatCode="0.00">
                  <c:v>12.1</c:v>
                </c:pt>
                <c:pt idx="721" formatCode="0.00">
                  <c:v>0.7</c:v>
                </c:pt>
                <c:pt idx="722" formatCode="0.00">
                  <c:v>1.6</c:v>
                </c:pt>
                <c:pt idx="723" formatCode="0.00">
                  <c:v>-67.599999999999994</c:v>
                </c:pt>
                <c:pt idx="724" formatCode="0.00">
                  <c:v>4.7</c:v>
                </c:pt>
                <c:pt idx="725" formatCode="0.00">
                  <c:v>8.8000000000000007</c:v>
                </c:pt>
                <c:pt idx="726" formatCode="0.00">
                  <c:v>7.5</c:v>
                </c:pt>
                <c:pt idx="727" formatCode="0.00">
                  <c:v>-4.0999999999999996</c:v>
                </c:pt>
                <c:pt idx="728" formatCode="0.00">
                  <c:v>2.1</c:v>
                </c:pt>
                <c:pt idx="729" formatCode="0.00">
                  <c:v>13</c:v>
                </c:pt>
                <c:pt idx="730" formatCode="0.00">
                  <c:v>10.9</c:v>
                </c:pt>
                <c:pt idx="731" formatCode="0.00">
                  <c:v>-16.7</c:v>
                </c:pt>
                <c:pt idx="732" formatCode="0.00">
                  <c:v>2</c:v>
                </c:pt>
                <c:pt idx="733" formatCode="0.00">
                  <c:v>-2.2000000000000002</c:v>
                </c:pt>
                <c:pt idx="734" formatCode="0.00">
                  <c:v>6.8</c:v>
                </c:pt>
                <c:pt idx="735" formatCode="0.00">
                  <c:v>5.0999999999999996</c:v>
                </c:pt>
                <c:pt idx="736" formatCode="0.00">
                  <c:v>5.7</c:v>
                </c:pt>
                <c:pt idx="737" formatCode="0.00">
                  <c:v>-239.4</c:v>
                </c:pt>
                <c:pt idx="738" formatCode="0.00">
                  <c:v>24</c:v>
                </c:pt>
                <c:pt idx="739" formatCode="0.00">
                  <c:v>6</c:v>
                </c:pt>
                <c:pt idx="740" formatCode="0.00">
                  <c:v>-237.1</c:v>
                </c:pt>
                <c:pt idx="741" formatCode="0.00">
                  <c:v>4.3</c:v>
                </c:pt>
                <c:pt idx="742" formatCode="0.00">
                  <c:v>8.4</c:v>
                </c:pt>
                <c:pt idx="743" formatCode="0.00">
                  <c:v>-10.199999999999999</c:v>
                </c:pt>
                <c:pt idx="744" formatCode="0.00">
                  <c:v>0.1</c:v>
                </c:pt>
                <c:pt idx="745" formatCode="0.00">
                  <c:v>1.4</c:v>
                </c:pt>
                <c:pt idx="746" formatCode="0.00">
                  <c:v>2.7</c:v>
                </c:pt>
                <c:pt idx="747" formatCode="0.00">
                  <c:v>-25.6</c:v>
                </c:pt>
                <c:pt idx="748" formatCode="0.00">
                  <c:v>1.7</c:v>
                </c:pt>
                <c:pt idx="749" formatCode="0.00">
                  <c:v>3.7</c:v>
                </c:pt>
                <c:pt idx="750" formatCode="0.00">
                  <c:v>3.2</c:v>
                </c:pt>
                <c:pt idx="751" formatCode="0.00">
                  <c:v>14.6</c:v>
                </c:pt>
                <c:pt idx="752" formatCode="0.00">
                  <c:v>10.5</c:v>
                </c:pt>
                <c:pt idx="753" formatCode="0.00">
                  <c:v>-24.1</c:v>
                </c:pt>
                <c:pt idx="754" formatCode="0.00">
                  <c:v>3.6</c:v>
                </c:pt>
                <c:pt idx="755" formatCode="0.00">
                  <c:v>4</c:v>
                </c:pt>
                <c:pt idx="756" formatCode="0.00">
                  <c:v>4.3</c:v>
                </c:pt>
                <c:pt idx="757" formatCode="0.00">
                  <c:v>-88.7</c:v>
                </c:pt>
                <c:pt idx="758" formatCode="0.00">
                  <c:v>15.2</c:v>
                </c:pt>
                <c:pt idx="759" formatCode="0.00">
                  <c:v>4.2</c:v>
                </c:pt>
                <c:pt idx="760" formatCode="0.00">
                  <c:v>21</c:v>
                </c:pt>
                <c:pt idx="761" formatCode="0.00">
                  <c:v>11</c:v>
                </c:pt>
                <c:pt idx="762" formatCode="0.00">
                  <c:v>9</c:v>
                </c:pt>
                <c:pt idx="763" formatCode="0.00">
                  <c:v>23.1</c:v>
                </c:pt>
                <c:pt idx="764" formatCode="0.00">
                  <c:v>-13.9</c:v>
                </c:pt>
                <c:pt idx="765" formatCode="0.00">
                  <c:v>6.1</c:v>
                </c:pt>
                <c:pt idx="766" formatCode="0.00">
                  <c:v>7.9</c:v>
                </c:pt>
                <c:pt idx="767" formatCode="0.00">
                  <c:v>353.5</c:v>
                </c:pt>
                <c:pt idx="768" formatCode="0.00">
                  <c:v>0.2</c:v>
                </c:pt>
                <c:pt idx="769" formatCode="0.00">
                  <c:v>-10.199999999999999</c:v>
                </c:pt>
                <c:pt idx="770" formatCode="0.00">
                  <c:v>3.3</c:v>
                </c:pt>
                <c:pt idx="771" formatCode="0.00">
                  <c:v>2.8</c:v>
                </c:pt>
                <c:pt idx="772" formatCode="0.00">
                  <c:v>6.5</c:v>
                </c:pt>
                <c:pt idx="773" formatCode="0.00">
                  <c:v>7.1</c:v>
                </c:pt>
                <c:pt idx="774" formatCode="0.00">
                  <c:v>4.0999999999999996</c:v>
                </c:pt>
                <c:pt idx="775" formatCode="0.00">
                  <c:v>17.3</c:v>
                </c:pt>
                <c:pt idx="776" formatCode="0.00">
                  <c:v>5</c:v>
                </c:pt>
                <c:pt idx="777" formatCode="0.00">
                  <c:v>-3.3</c:v>
                </c:pt>
                <c:pt idx="778" formatCode="0.00">
                  <c:v>4.3</c:v>
                </c:pt>
                <c:pt idx="779" formatCode="0.00">
                  <c:v>13.3</c:v>
                </c:pt>
                <c:pt idx="780" formatCode="0.00">
                  <c:v>6.6</c:v>
                </c:pt>
                <c:pt idx="781" formatCode="0.00">
                  <c:v>23</c:v>
                </c:pt>
                <c:pt idx="782" formatCode="0.00">
                  <c:v>-14.5</c:v>
                </c:pt>
                <c:pt idx="783" formatCode="0.00">
                  <c:v>8.3000000000000007</c:v>
                </c:pt>
                <c:pt idx="784" formatCode="0.00">
                  <c:v>3</c:v>
                </c:pt>
                <c:pt idx="785" formatCode="0.00">
                  <c:v>14.5</c:v>
                </c:pt>
                <c:pt idx="786" formatCode="0.00">
                  <c:v>15.4</c:v>
                </c:pt>
                <c:pt idx="787" formatCode="0.00">
                  <c:v>11.3</c:v>
                </c:pt>
                <c:pt idx="788" formatCode="0.00">
                  <c:v>6.2</c:v>
                </c:pt>
                <c:pt idx="789" formatCode="0.00">
                  <c:v>3.7</c:v>
                </c:pt>
                <c:pt idx="790" formatCode="0.00">
                  <c:v>11.4</c:v>
                </c:pt>
                <c:pt idx="791" formatCode="0.00">
                  <c:v>4.7</c:v>
                </c:pt>
                <c:pt idx="792" formatCode="0.00">
                  <c:v>4.4000000000000004</c:v>
                </c:pt>
                <c:pt idx="793" formatCode="0.00">
                  <c:v>10</c:v>
                </c:pt>
                <c:pt idx="794" formatCode="0.00">
                  <c:v>15.1</c:v>
                </c:pt>
                <c:pt idx="795" formatCode="0.00">
                  <c:v>4.5999999999999996</c:v>
                </c:pt>
                <c:pt idx="796" formatCode="0.00">
                  <c:v>-0.1</c:v>
                </c:pt>
                <c:pt idx="797" formatCode="0.00">
                  <c:v>18.100000000000001</c:v>
                </c:pt>
                <c:pt idx="798" formatCode="0.00">
                  <c:v>-11.9</c:v>
                </c:pt>
                <c:pt idx="799" formatCode="0.00">
                  <c:v>0.4</c:v>
                </c:pt>
                <c:pt idx="800" formatCode="0.00">
                  <c:v>4.4000000000000004</c:v>
                </c:pt>
                <c:pt idx="801" formatCode="0.00">
                  <c:v>16</c:v>
                </c:pt>
                <c:pt idx="802" formatCode="0.00">
                  <c:v>3.9</c:v>
                </c:pt>
                <c:pt idx="803" formatCode="0.00">
                  <c:v>11.8</c:v>
                </c:pt>
                <c:pt idx="804" formatCode="0.00">
                  <c:v>0</c:v>
                </c:pt>
                <c:pt idx="805" formatCode="0.00">
                  <c:v>9.3000000000000007</c:v>
                </c:pt>
                <c:pt idx="806" formatCode="0.00">
                  <c:v>-22.1</c:v>
                </c:pt>
                <c:pt idx="807" formatCode="0.00">
                  <c:v>-25.3</c:v>
                </c:pt>
                <c:pt idx="808" formatCode="0.00">
                  <c:v>0.4</c:v>
                </c:pt>
                <c:pt idx="809" formatCode="0.00">
                  <c:v>0</c:v>
                </c:pt>
                <c:pt idx="810" formatCode="0.00">
                  <c:v>1.2</c:v>
                </c:pt>
                <c:pt idx="811" formatCode="0.00">
                  <c:v>30.5</c:v>
                </c:pt>
                <c:pt idx="812" formatCode="0.00">
                  <c:v>15</c:v>
                </c:pt>
                <c:pt idx="813" formatCode="0.00">
                  <c:v>-20.7</c:v>
                </c:pt>
                <c:pt idx="814" formatCode="0.00">
                  <c:v>1.1000000000000001</c:v>
                </c:pt>
                <c:pt idx="815" formatCode="0.00">
                  <c:v>2146.5</c:v>
                </c:pt>
                <c:pt idx="816" formatCode="0.00">
                  <c:v>2.4</c:v>
                </c:pt>
                <c:pt idx="817" formatCode="0.00">
                  <c:v>13.3</c:v>
                </c:pt>
                <c:pt idx="818" formatCode="0.00">
                  <c:v>1.9</c:v>
                </c:pt>
                <c:pt idx="819" formatCode="0.00">
                  <c:v>4.4000000000000004</c:v>
                </c:pt>
                <c:pt idx="820" formatCode="0.00">
                  <c:v>9.5</c:v>
                </c:pt>
                <c:pt idx="821" formatCode="0.00">
                  <c:v>-10</c:v>
                </c:pt>
                <c:pt idx="822" formatCode="0.00">
                  <c:v>-1.9</c:v>
                </c:pt>
                <c:pt idx="823" formatCode="0.00">
                  <c:v>4.5999999999999996</c:v>
                </c:pt>
                <c:pt idx="824" formatCode="0.00">
                  <c:v>11.8</c:v>
                </c:pt>
                <c:pt idx="825" formatCode="0.00">
                  <c:v>16</c:v>
                </c:pt>
                <c:pt idx="826" formatCode="0.00">
                  <c:v>-2.4</c:v>
                </c:pt>
                <c:pt idx="827" formatCode="0.00">
                  <c:v>17.7</c:v>
                </c:pt>
                <c:pt idx="828" formatCode="0.00">
                  <c:v>2</c:v>
                </c:pt>
                <c:pt idx="829" formatCode="0.00">
                  <c:v>2</c:v>
                </c:pt>
                <c:pt idx="830" formatCode="0.00">
                  <c:v>-3.9</c:v>
                </c:pt>
                <c:pt idx="831" formatCode="0.00">
                  <c:v>11.5</c:v>
                </c:pt>
                <c:pt idx="832" formatCode="0.00">
                  <c:v>3.1</c:v>
                </c:pt>
                <c:pt idx="833" formatCode="0.00">
                  <c:v>11.5</c:v>
                </c:pt>
                <c:pt idx="834" formatCode="0.00">
                  <c:v>49.5</c:v>
                </c:pt>
                <c:pt idx="835" formatCode="0.00">
                  <c:v>8.6</c:v>
                </c:pt>
                <c:pt idx="836" formatCode="0.00">
                  <c:v>0.4</c:v>
                </c:pt>
                <c:pt idx="837" formatCode="0.00">
                  <c:v>0.5</c:v>
                </c:pt>
                <c:pt idx="838" formatCode="0.00">
                  <c:v>11.3</c:v>
                </c:pt>
                <c:pt idx="839" formatCode="0.00">
                  <c:v>-2.2999999999999998</c:v>
                </c:pt>
                <c:pt idx="840" formatCode="0.00">
                  <c:v>33.799999999999997</c:v>
                </c:pt>
                <c:pt idx="841" formatCode="0.00">
                  <c:v>6.6</c:v>
                </c:pt>
                <c:pt idx="842" formatCode="0.00">
                  <c:v>7.3</c:v>
                </c:pt>
                <c:pt idx="843" formatCode="0.00">
                  <c:v>9.1999999999999993</c:v>
                </c:pt>
                <c:pt idx="844" formatCode="0.00">
                  <c:v>11.4</c:v>
                </c:pt>
                <c:pt idx="845" formatCode="0.00">
                  <c:v>4.5999999999999996</c:v>
                </c:pt>
                <c:pt idx="846" formatCode="0.00">
                  <c:v>0.2</c:v>
                </c:pt>
                <c:pt idx="847" formatCode="0.00">
                  <c:v>34.799999999999997</c:v>
                </c:pt>
                <c:pt idx="848" formatCode="0.00">
                  <c:v>33.5</c:v>
                </c:pt>
                <c:pt idx="849" formatCode="0.00">
                  <c:v>14</c:v>
                </c:pt>
                <c:pt idx="850" formatCode="0.00">
                  <c:v>50</c:v>
                </c:pt>
                <c:pt idx="851" formatCode="0.00">
                  <c:v>17.399999999999999</c:v>
                </c:pt>
                <c:pt idx="852" formatCode="0.00">
                  <c:v>1.2</c:v>
                </c:pt>
                <c:pt idx="853" formatCode="0.00">
                  <c:v>6.3</c:v>
                </c:pt>
                <c:pt idx="854" formatCode="0.00">
                  <c:v>2.6</c:v>
                </c:pt>
                <c:pt idx="855" formatCode="0.00">
                  <c:v>5.9</c:v>
                </c:pt>
                <c:pt idx="856" formatCode="0.00">
                  <c:v>7.8</c:v>
                </c:pt>
                <c:pt idx="857" formatCode="0.00">
                  <c:v>3.8</c:v>
                </c:pt>
                <c:pt idx="858" formatCode="0.00">
                  <c:v>9.8000000000000007</c:v>
                </c:pt>
                <c:pt idx="859" formatCode="0.00">
                  <c:v>-114.5</c:v>
                </c:pt>
                <c:pt idx="860" formatCode="0.00">
                  <c:v>10</c:v>
                </c:pt>
                <c:pt idx="861" formatCode="0.00">
                  <c:v>19.7</c:v>
                </c:pt>
                <c:pt idx="862" formatCode="0.00">
                  <c:v>-4.4000000000000004</c:v>
                </c:pt>
                <c:pt idx="863" formatCode="0.00">
                  <c:v>-7.1</c:v>
                </c:pt>
                <c:pt idx="864" formatCode="0.00">
                  <c:v>-15.2</c:v>
                </c:pt>
                <c:pt idx="865" formatCode="0.00">
                  <c:v>-4.2</c:v>
                </c:pt>
                <c:pt idx="866" formatCode="0.00">
                  <c:v>6.1</c:v>
                </c:pt>
                <c:pt idx="867" formatCode="0.00">
                  <c:v>0.5</c:v>
                </c:pt>
                <c:pt idx="868" formatCode="0.00">
                  <c:v>9.5</c:v>
                </c:pt>
                <c:pt idx="869" formatCode="0.00">
                  <c:v>0.2</c:v>
                </c:pt>
                <c:pt idx="870" formatCode="0.00">
                  <c:v>2.8</c:v>
                </c:pt>
                <c:pt idx="871" formatCode="0.00">
                  <c:v>0.8</c:v>
                </c:pt>
                <c:pt idx="872" formatCode="0.00">
                  <c:v>-6.9</c:v>
                </c:pt>
                <c:pt idx="873" formatCode="0.00">
                  <c:v>-39.1</c:v>
                </c:pt>
                <c:pt idx="874" formatCode="0.00">
                  <c:v>4.7</c:v>
                </c:pt>
                <c:pt idx="875" formatCode="0.00">
                  <c:v>12.6</c:v>
                </c:pt>
                <c:pt idx="876" formatCode="0.00">
                  <c:v>1.2</c:v>
                </c:pt>
                <c:pt idx="877" formatCode="0.00">
                  <c:v>-1.4</c:v>
                </c:pt>
                <c:pt idx="878" formatCode="0.00">
                  <c:v>13.4</c:v>
                </c:pt>
                <c:pt idx="879" formatCode="0.00">
                  <c:v>12.4</c:v>
                </c:pt>
                <c:pt idx="880" formatCode="0.00">
                  <c:v>5.3</c:v>
                </c:pt>
                <c:pt idx="881" formatCode="0.00">
                  <c:v>4.8</c:v>
                </c:pt>
                <c:pt idx="882" formatCode="0.00">
                  <c:v>-7</c:v>
                </c:pt>
                <c:pt idx="883" formatCode="0.00">
                  <c:v>4.9000000000000004</c:v>
                </c:pt>
                <c:pt idx="884" formatCode="0.00">
                  <c:v>13.8</c:v>
                </c:pt>
                <c:pt idx="885" formatCode="0.00">
                  <c:v>-47.8</c:v>
                </c:pt>
                <c:pt idx="886" formatCode="0.00">
                  <c:v>4.3</c:v>
                </c:pt>
                <c:pt idx="887" formatCode="0.00">
                  <c:v>18.2</c:v>
                </c:pt>
                <c:pt idx="888" formatCode="0.00">
                  <c:v>11.3</c:v>
                </c:pt>
                <c:pt idx="889" formatCode="0.00">
                  <c:v>5.6</c:v>
                </c:pt>
                <c:pt idx="890" formatCode="0.00">
                  <c:v>1.8</c:v>
                </c:pt>
                <c:pt idx="891" formatCode="0.00">
                  <c:v>-2.5</c:v>
                </c:pt>
                <c:pt idx="892" formatCode="0.00">
                  <c:v>18.600000000000001</c:v>
                </c:pt>
                <c:pt idx="893" formatCode="0.00">
                  <c:v>-6.2</c:v>
                </c:pt>
                <c:pt idx="894" formatCode="0.00">
                  <c:v>18.3</c:v>
                </c:pt>
                <c:pt idx="895" formatCode="0.00">
                  <c:v>2.5</c:v>
                </c:pt>
                <c:pt idx="896" formatCode="0.00">
                  <c:v>16.2</c:v>
                </c:pt>
                <c:pt idx="897" formatCode="0.00">
                  <c:v>13.9</c:v>
                </c:pt>
                <c:pt idx="898" formatCode="0.00">
                  <c:v>16.100000000000001</c:v>
                </c:pt>
                <c:pt idx="899" formatCode="0.00">
                  <c:v>1.9</c:v>
                </c:pt>
                <c:pt idx="900" formatCode="0.00">
                  <c:v>14.2</c:v>
                </c:pt>
                <c:pt idx="901" formatCode="0.00">
                  <c:v>2.6</c:v>
                </c:pt>
                <c:pt idx="902" formatCode="0.00">
                  <c:v>6.9</c:v>
                </c:pt>
                <c:pt idx="903" formatCode="0.00">
                  <c:v>-29.4</c:v>
                </c:pt>
                <c:pt idx="904" formatCode="0.00">
                  <c:v>3.4</c:v>
                </c:pt>
                <c:pt idx="905" formatCode="0.00">
                  <c:v>16.2</c:v>
                </c:pt>
                <c:pt idx="906" formatCode="0.00">
                  <c:v>5.9</c:v>
                </c:pt>
                <c:pt idx="907" formatCode="0.00">
                  <c:v>13.7</c:v>
                </c:pt>
                <c:pt idx="908" formatCode="0.00">
                  <c:v>1.1000000000000001</c:v>
                </c:pt>
                <c:pt idx="909" formatCode="0.00">
                  <c:v>-3.1</c:v>
                </c:pt>
                <c:pt idx="910" formatCode="0.00">
                  <c:v>10.6</c:v>
                </c:pt>
                <c:pt idx="911" formatCode="0.00">
                  <c:v>-4.3</c:v>
                </c:pt>
                <c:pt idx="912" formatCode="0.00">
                  <c:v>1.6</c:v>
                </c:pt>
                <c:pt idx="913" formatCode="0.00">
                  <c:v>31.4</c:v>
                </c:pt>
                <c:pt idx="914" formatCode="0.00">
                  <c:v>10.6</c:v>
                </c:pt>
                <c:pt idx="915" formatCode="0.00">
                  <c:v>-0.4</c:v>
                </c:pt>
                <c:pt idx="916" formatCode="0.00">
                  <c:v>9.1999999999999993</c:v>
                </c:pt>
                <c:pt idx="917" formatCode="0.00">
                  <c:v>1773.1</c:v>
                </c:pt>
                <c:pt idx="918" formatCode="0.00">
                  <c:v>20.5</c:v>
                </c:pt>
                <c:pt idx="919" formatCode="0.00">
                  <c:v>19.7</c:v>
                </c:pt>
                <c:pt idx="920" formatCode="0.00">
                  <c:v>12.4</c:v>
                </c:pt>
                <c:pt idx="921" formatCode="0.00">
                  <c:v>8.6999999999999993</c:v>
                </c:pt>
                <c:pt idx="922" formatCode="0.00">
                  <c:v>33</c:v>
                </c:pt>
                <c:pt idx="923" formatCode="0.00">
                  <c:v>2.2999999999999998</c:v>
                </c:pt>
                <c:pt idx="924" formatCode="0.00">
                  <c:v>14.6</c:v>
                </c:pt>
                <c:pt idx="925" formatCode="0.00">
                  <c:v>-5.7</c:v>
                </c:pt>
                <c:pt idx="926" formatCode="0.00">
                  <c:v>16</c:v>
                </c:pt>
                <c:pt idx="927" formatCode="0.00">
                  <c:v>1.5</c:v>
                </c:pt>
                <c:pt idx="928" formatCode="0.00">
                  <c:v>-37.1</c:v>
                </c:pt>
                <c:pt idx="929" formatCode="0.00">
                  <c:v>-1.2</c:v>
                </c:pt>
                <c:pt idx="930" formatCode="0.00">
                  <c:v>17.899999999999999</c:v>
                </c:pt>
                <c:pt idx="931" formatCode="0.00">
                  <c:v>463.2</c:v>
                </c:pt>
                <c:pt idx="932" formatCode="0.00">
                  <c:v>0.7</c:v>
                </c:pt>
                <c:pt idx="933" formatCode="0.00">
                  <c:v>12</c:v>
                </c:pt>
                <c:pt idx="934" formatCode="0.00">
                  <c:v>10</c:v>
                </c:pt>
                <c:pt idx="935" formatCode="0.00">
                  <c:v>6.7</c:v>
                </c:pt>
                <c:pt idx="936" formatCode="0.00">
                  <c:v>-8.3000000000000007</c:v>
                </c:pt>
                <c:pt idx="937" formatCode="0.00">
                  <c:v>5.9</c:v>
                </c:pt>
                <c:pt idx="938" formatCode="0.00">
                  <c:v>5.6</c:v>
                </c:pt>
                <c:pt idx="939" formatCode="0.00">
                  <c:v>3.1</c:v>
                </c:pt>
                <c:pt idx="940" formatCode="0.00">
                  <c:v>-1.9</c:v>
                </c:pt>
                <c:pt idx="941" formatCode="0.00">
                  <c:v>-3.1</c:v>
                </c:pt>
                <c:pt idx="942" formatCode="0.00">
                  <c:v>12.7</c:v>
                </c:pt>
                <c:pt idx="943" formatCode="0.00">
                  <c:v>12.3</c:v>
                </c:pt>
                <c:pt idx="944" formatCode="0.00">
                  <c:v>6.3</c:v>
                </c:pt>
                <c:pt idx="945" formatCode="0.00">
                  <c:v>11.9</c:v>
                </c:pt>
                <c:pt idx="946" formatCode="0.00">
                  <c:v>14.1</c:v>
                </c:pt>
                <c:pt idx="947" formatCode="0.00">
                  <c:v>-13.3</c:v>
                </c:pt>
                <c:pt idx="948" formatCode="0.00">
                  <c:v>12.9</c:v>
                </c:pt>
                <c:pt idx="949" formatCode="0.00">
                  <c:v>2.7</c:v>
                </c:pt>
                <c:pt idx="950" formatCode="0.00">
                  <c:v>5.9</c:v>
                </c:pt>
                <c:pt idx="951" formatCode="0.00">
                  <c:v>-15.1</c:v>
                </c:pt>
                <c:pt idx="952" formatCode="0.00">
                  <c:v>6.1</c:v>
                </c:pt>
                <c:pt idx="953" formatCode="0.00">
                  <c:v>4.5999999999999996</c:v>
                </c:pt>
                <c:pt idx="954" formatCode="0.00">
                  <c:v>8.9</c:v>
                </c:pt>
                <c:pt idx="955" formatCode="0.00">
                  <c:v>11.9</c:v>
                </c:pt>
                <c:pt idx="956" formatCode="0.00">
                  <c:v>0.7</c:v>
                </c:pt>
                <c:pt idx="957" formatCode="0.00">
                  <c:v>14.4</c:v>
                </c:pt>
                <c:pt idx="958" formatCode="0.00">
                  <c:v>12.5</c:v>
                </c:pt>
                <c:pt idx="959" formatCode="0.00">
                  <c:v>43.6</c:v>
                </c:pt>
                <c:pt idx="960" formatCode="0.00">
                  <c:v>18.5</c:v>
                </c:pt>
                <c:pt idx="961" formatCode="0.00">
                  <c:v>-14.1</c:v>
                </c:pt>
                <c:pt idx="962" formatCode="0.00">
                  <c:v>4.5</c:v>
                </c:pt>
                <c:pt idx="963" formatCode="0.00">
                  <c:v>10.9</c:v>
                </c:pt>
                <c:pt idx="964" formatCode="0.00">
                  <c:v>-3.4</c:v>
                </c:pt>
                <c:pt idx="965" formatCode="0.00">
                  <c:v>5.5</c:v>
                </c:pt>
                <c:pt idx="966" formatCode="0.00">
                  <c:v>4.5999999999999996</c:v>
                </c:pt>
                <c:pt idx="967" formatCode="0.00">
                  <c:v>8.5</c:v>
                </c:pt>
                <c:pt idx="968" formatCode="0.00">
                  <c:v>-2.4</c:v>
                </c:pt>
                <c:pt idx="969" formatCode="0.00">
                  <c:v>0.2</c:v>
                </c:pt>
                <c:pt idx="970" formatCode="0.00">
                  <c:v>6.5</c:v>
                </c:pt>
                <c:pt idx="971" formatCode="0.00">
                  <c:v>2.8</c:v>
                </c:pt>
                <c:pt idx="972" formatCode="0.00">
                  <c:v>24.7</c:v>
                </c:pt>
                <c:pt idx="973" formatCode="0.00">
                  <c:v>8.6999999999999993</c:v>
                </c:pt>
                <c:pt idx="974" formatCode="0.00">
                  <c:v>11.2</c:v>
                </c:pt>
                <c:pt idx="975" formatCode="0.00">
                  <c:v>22.9</c:v>
                </c:pt>
                <c:pt idx="976" formatCode="0.00">
                  <c:v>6</c:v>
                </c:pt>
                <c:pt idx="977" formatCode="0.00">
                  <c:v>-9.6999999999999993</c:v>
                </c:pt>
                <c:pt idx="978" formatCode="0.00">
                  <c:v>3.9</c:v>
                </c:pt>
                <c:pt idx="979" formatCode="0.00">
                  <c:v>15.2</c:v>
                </c:pt>
                <c:pt idx="980" formatCode="0.00">
                  <c:v>4.4000000000000004</c:v>
                </c:pt>
                <c:pt idx="981" formatCode="0.00">
                  <c:v>-10.199999999999999</c:v>
                </c:pt>
                <c:pt idx="982" formatCode="0.00">
                  <c:v>-2.6</c:v>
                </c:pt>
                <c:pt idx="983" formatCode="0.00">
                  <c:v>3</c:v>
                </c:pt>
                <c:pt idx="984" formatCode="0.00">
                  <c:v>4.4000000000000004</c:v>
                </c:pt>
                <c:pt idx="985" formatCode="0.00">
                  <c:v>2</c:v>
                </c:pt>
                <c:pt idx="986" formatCode="0.00">
                  <c:v>31.2</c:v>
                </c:pt>
                <c:pt idx="987" formatCode="0.00">
                  <c:v>10.6</c:v>
                </c:pt>
                <c:pt idx="988" formatCode="0.00">
                  <c:v>-34.200000000000003</c:v>
                </c:pt>
                <c:pt idx="989" formatCode="0.00">
                  <c:v>4.8</c:v>
                </c:pt>
                <c:pt idx="990" formatCode="0.00">
                  <c:v>13.4</c:v>
                </c:pt>
                <c:pt idx="991" formatCode="0.00">
                  <c:v>3.3</c:v>
                </c:pt>
                <c:pt idx="992" formatCode="0.00">
                  <c:v>7.4</c:v>
                </c:pt>
                <c:pt idx="993" formatCode="0.00">
                  <c:v>8.3000000000000007</c:v>
                </c:pt>
                <c:pt idx="994" formatCode="0.00">
                  <c:v>5.6</c:v>
                </c:pt>
                <c:pt idx="995" formatCode="0.00">
                  <c:v>-3</c:v>
                </c:pt>
                <c:pt idx="996" formatCode="0.00">
                  <c:v>7.4</c:v>
                </c:pt>
                <c:pt idx="997" formatCode="0.00">
                  <c:v>7.9</c:v>
                </c:pt>
                <c:pt idx="998" formatCode="0.00">
                  <c:v>0.2</c:v>
                </c:pt>
                <c:pt idx="999" formatCode="0.00">
                  <c:v>4.2</c:v>
                </c:pt>
                <c:pt idx="1000" formatCode="0.00">
                  <c:v>14.6</c:v>
                </c:pt>
                <c:pt idx="1001" formatCode="0.00">
                  <c:v>24.9</c:v>
                </c:pt>
                <c:pt idx="1002" formatCode="0.00">
                  <c:v>-1.2</c:v>
                </c:pt>
                <c:pt idx="1003" formatCode="0.00">
                  <c:v>1.6</c:v>
                </c:pt>
                <c:pt idx="1004" formatCode="0.00">
                  <c:v>11.9</c:v>
                </c:pt>
                <c:pt idx="1005" formatCode="0.00">
                  <c:v>-24.3</c:v>
                </c:pt>
                <c:pt idx="1006" formatCode="0.00">
                  <c:v>-2.6</c:v>
                </c:pt>
                <c:pt idx="1007" formatCode="0.00">
                  <c:v>-10.1</c:v>
                </c:pt>
                <c:pt idx="1008" formatCode="0.00">
                  <c:v>-3.2</c:v>
                </c:pt>
                <c:pt idx="1009" formatCode="0.00">
                  <c:v>-17.5</c:v>
                </c:pt>
                <c:pt idx="1010" formatCode="0.00">
                  <c:v>2</c:v>
                </c:pt>
                <c:pt idx="1011" formatCode="0.00">
                  <c:v>11.4</c:v>
                </c:pt>
                <c:pt idx="1012" formatCode="0.00">
                  <c:v>-27.6</c:v>
                </c:pt>
                <c:pt idx="1013" formatCode="0.00">
                  <c:v>10.199999999999999</c:v>
                </c:pt>
                <c:pt idx="1014" formatCode="0.00">
                  <c:v>5</c:v>
                </c:pt>
                <c:pt idx="1015" formatCode="0.00">
                  <c:v>1.9</c:v>
                </c:pt>
                <c:pt idx="1016" formatCode="0.00">
                  <c:v>17.8</c:v>
                </c:pt>
                <c:pt idx="1017" formatCode="0.00">
                  <c:v>2.2000000000000002</c:v>
                </c:pt>
                <c:pt idx="1018" formatCode="0.00">
                  <c:v>5.5</c:v>
                </c:pt>
                <c:pt idx="1019" formatCode="0.00">
                  <c:v>-1.6</c:v>
                </c:pt>
                <c:pt idx="1020" formatCode="0.00">
                  <c:v>0.6</c:v>
                </c:pt>
                <c:pt idx="1021" formatCode="0.00">
                  <c:v>7.5</c:v>
                </c:pt>
                <c:pt idx="1022" formatCode="0.00">
                  <c:v>1.2</c:v>
                </c:pt>
                <c:pt idx="1023" formatCode="0.00">
                  <c:v>-6.1</c:v>
                </c:pt>
                <c:pt idx="1024" formatCode="0.00">
                  <c:v>2.6</c:v>
                </c:pt>
                <c:pt idx="1025" formatCode="0.00">
                  <c:v>4.4000000000000004</c:v>
                </c:pt>
                <c:pt idx="1026" formatCode="0.00">
                  <c:v>12.3</c:v>
                </c:pt>
                <c:pt idx="1027" formatCode="0.00">
                  <c:v>-4.3</c:v>
                </c:pt>
                <c:pt idx="1028" formatCode="0.00">
                  <c:v>2.4</c:v>
                </c:pt>
                <c:pt idx="1029" formatCode="0.00">
                  <c:v>1.5</c:v>
                </c:pt>
                <c:pt idx="1030" formatCode="0.00">
                  <c:v>9.9</c:v>
                </c:pt>
                <c:pt idx="1031" formatCode="0.00">
                  <c:v>4.0999999999999996</c:v>
                </c:pt>
                <c:pt idx="1032" formatCode="0.00">
                  <c:v>4.5999999999999996</c:v>
                </c:pt>
                <c:pt idx="1033" formatCode="0.00">
                  <c:v>6.9</c:v>
                </c:pt>
                <c:pt idx="1034" formatCode="0.00">
                  <c:v>6.6</c:v>
                </c:pt>
                <c:pt idx="1035" formatCode="0.00">
                  <c:v>9.6999999999999993</c:v>
                </c:pt>
                <c:pt idx="1036" formatCode="0.00">
                  <c:v>3.1</c:v>
                </c:pt>
                <c:pt idx="1037" formatCode="0.00">
                  <c:v>7.7</c:v>
                </c:pt>
                <c:pt idx="1038" formatCode="0.00">
                  <c:v>10.7</c:v>
                </c:pt>
                <c:pt idx="1039" formatCode="0.00">
                  <c:v>5.6</c:v>
                </c:pt>
                <c:pt idx="1040" formatCode="0.00">
                  <c:v>5.4</c:v>
                </c:pt>
                <c:pt idx="1041" formatCode="0.00">
                  <c:v>-20.100000000000001</c:v>
                </c:pt>
                <c:pt idx="1042" formatCode="0.00">
                  <c:v>29.5</c:v>
                </c:pt>
                <c:pt idx="1043" formatCode="0.00">
                  <c:v>2.6</c:v>
                </c:pt>
                <c:pt idx="1044" formatCode="0.00">
                  <c:v>7.1</c:v>
                </c:pt>
                <c:pt idx="1045" formatCode="0.00">
                  <c:v>5.3</c:v>
                </c:pt>
                <c:pt idx="1046" formatCode="0.00">
                  <c:v>-3.1</c:v>
                </c:pt>
                <c:pt idx="1047" formatCode="0.00">
                  <c:v>4.9000000000000004</c:v>
                </c:pt>
                <c:pt idx="1048" formatCode="0.00">
                  <c:v>15.7</c:v>
                </c:pt>
                <c:pt idx="1049" formatCode="0.00">
                  <c:v>19.3</c:v>
                </c:pt>
                <c:pt idx="1050" formatCode="0.00">
                  <c:v>8.1999999999999993</c:v>
                </c:pt>
                <c:pt idx="1051" formatCode="0.00">
                  <c:v>4.0999999999999996</c:v>
                </c:pt>
                <c:pt idx="1052" formatCode="0.00">
                  <c:v>5</c:v>
                </c:pt>
                <c:pt idx="1053" formatCode="0.00">
                  <c:v>-1.9</c:v>
                </c:pt>
                <c:pt idx="1054" formatCode="0.00">
                  <c:v>-2.9</c:v>
                </c:pt>
                <c:pt idx="1055" formatCode="0.00">
                  <c:v>14.9</c:v>
                </c:pt>
                <c:pt idx="1056" formatCode="0.00">
                  <c:v>5.8</c:v>
                </c:pt>
                <c:pt idx="1057" formatCode="0.00">
                  <c:v>-19</c:v>
                </c:pt>
                <c:pt idx="1058" formatCode="0.00">
                  <c:v>13.7</c:v>
                </c:pt>
                <c:pt idx="1059" formatCode="0.00">
                  <c:v>3.5</c:v>
                </c:pt>
                <c:pt idx="1060" formatCode="0.00">
                  <c:v>19.3</c:v>
                </c:pt>
                <c:pt idx="1061" formatCode="0.00">
                  <c:v>3.1</c:v>
                </c:pt>
                <c:pt idx="1062" formatCode="0.00">
                  <c:v>10.199999999999999</c:v>
                </c:pt>
                <c:pt idx="1063" formatCode="0.00">
                  <c:v>-4.5999999999999996</c:v>
                </c:pt>
                <c:pt idx="1064" formatCode="0.00">
                  <c:v>15.5</c:v>
                </c:pt>
                <c:pt idx="1065" formatCode="0.00">
                  <c:v>-3</c:v>
                </c:pt>
                <c:pt idx="1066" formatCode="0.00">
                  <c:v>10.199999999999999</c:v>
                </c:pt>
                <c:pt idx="1067" formatCode="0.00">
                  <c:v>33.799999999999997</c:v>
                </c:pt>
                <c:pt idx="1068" formatCode="0.00">
                  <c:v>29.1</c:v>
                </c:pt>
                <c:pt idx="1069" formatCode="0.00">
                  <c:v>11.6</c:v>
                </c:pt>
                <c:pt idx="1070" formatCode="0.00">
                  <c:v>-0.3</c:v>
                </c:pt>
                <c:pt idx="1071" formatCode="0.00">
                  <c:v>2.2000000000000002</c:v>
                </c:pt>
                <c:pt idx="1072" formatCode="0.00">
                  <c:v>1.4</c:v>
                </c:pt>
                <c:pt idx="1073" formatCode="0.00">
                  <c:v>-0.9</c:v>
                </c:pt>
                <c:pt idx="1074" formatCode="0.00">
                  <c:v>-3.1</c:v>
                </c:pt>
                <c:pt idx="1075" formatCode="0.00">
                  <c:v>-0.4</c:v>
                </c:pt>
                <c:pt idx="1076" formatCode="0.00">
                  <c:v>4</c:v>
                </c:pt>
                <c:pt idx="1077" formatCode="0.00">
                  <c:v>11.6</c:v>
                </c:pt>
                <c:pt idx="1078" formatCode="0.00">
                  <c:v>-138</c:v>
                </c:pt>
                <c:pt idx="1079" formatCode="0.00">
                  <c:v>0.6</c:v>
                </c:pt>
                <c:pt idx="1080" formatCode="0.00">
                  <c:v>2.8</c:v>
                </c:pt>
                <c:pt idx="1081" formatCode="0.00">
                  <c:v>42.7</c:v>
                </c:pt>
                <c:pt idx="1082" formatCode="0.00">
                  <c:v>3.6</c:v>
                </c:pt>
                <c:pt idx="1083" formatCode="0.00">
                  <c:v>-7.1</c:v>
                </c:pt>
                <c:pt idx="1084" formatCode="0.00">
                  <c:v>0.6</c:v>
                </c:pt>
                <c:pt idx="1085" formatCode="0.00">
                  <c:v>6.1</c:v>
                </c:pt>
                <c:pt idx="1086" formatCode="0.00">
                  <c:v>-14.9</c:v>
                </c:pt>
                <c:pt idx="1087" formatCode="0.00">
                  <c:v>19</c:v>
                </c:pt>
                <c:pt idx="1088" formatCode="0.00">
                  <c:v>4.7</c:v>
                </c:pt>
                <c:pt idx="1089" formatCode="0.00">
                  <c:v>3.8</c:v>
                </c:pt>
                <c:pt idx="1090" formatCode="0.00">
                  <c:v>22.9</c:v>
                </c:pt>
                <c:pt idx="1091" formatCode="0.00">
                  <c:v>-23.6</c:v>
                </c:pt>
                <c:pt idx="1092" formatCode="0.00">
                  <c:v>0.9</c:v>
                </c:pt>
                <c:pt idx="1093" formatCode="0.00">
                  <c:v>2.1</c:v>
                </c:pt>
                <c:pt idx="1094" formatCode="0.00">
                  <c:v>0.7</c:v>
                </c:pt>
                <c:pt idx="1095" formatCode="0.00">
                  <c:v>16.3</c:v>
                </c:pt>
                <c:pt idx="1096" formatCode="0.00">
                  <c:v>1.4</c:v>
                </c:pt>
                <c:pt idx="1097" formatCode="0.00">
                  <c:v>2.7</c:v>
                </c:pt>
                <c:pt idx="1098" formatCode="0.00">
                  <c:v>18.100000000000001</c:v>
                </c:pt>
                <c:pt idx="1099" formatCode="0.00">
                  <c:v>9.6999999999999993</c:v>
                </c:pt>
                <c:pt idx="1100" formatCode="0.00">
                  <c:v>6.1</c:v>
                </c:pt>
                <c:pt idx="1101" formatCode="0.00">
                  <c:v>-7.1</c:v>
                </c:pt>
                <c:pt idx="1102" formatCode="0.00">
                  <c:v>7.5</c:v>
                </c:pt>
                <c:pt idx="1103" formatCode="0.00">
                  <c:v>4.7</c:v>
                </c:pt>
                <c:pt idx="1104" formatCode="0.00">
                  <c:v>0.4</c:v>
                </c:pt>
                <c:pt idx="1105" formatCode="0.00">
                  <c:v>19.5</c:v>
                </c:pt>
                <c:pt idx="1106" formatCode="0.00">
                  <c:v>5.6</c:v>
                </c:pt>
                <c:pt idx="1107" formatCode="0.00">
                  <c:v>8.8000000000000007</c:v>
                </c:pt>
                <c:pt idx="1108" formatCode="0.00">
                  <c:v>130.6</c:v>
                </c:pt>
                <c:pt idx="1109" formatCode="0.00">
                  <c:v>18.899999999999999</c:v>
                </c:pt>
                <c:pt idx="1110" formatCode="0.00">
                  <c:v>-5.4</c:v>
                </c:pt>
                <c:pt idx="1111" formatCode="0.00">
                  <c:v>4.5</c:v>
                </c:pt>
                <c:pt idx="1112" formatCode="0.00">
                  <c:v>-6.3</c:v>
                </c:pt>
                <c:pt idx="1113" formatCode="0.00">
                  <c:v>4.5999999999999996</c:v>
                </c:pt>
                <c:pt idx="1114" formatCode="0.00">
                  <c:v>13.6</c:v>
                </c:pt>
                <c:pt idx="1115" formatCode="0.00">
                  <c:v>-72</c:v>
                </c:pt>
                <c:pt idx="1116" formatCode="0.00">
                  <c:v>9.6999999999999993</c:v>
                </c:pt>
                <c:pt idx="1117" formatCode="0.00">
                  <c:v>-1.2</c:v>
                </c:pt>
                <c:pt idx="1118" formatCode="0.00">
                  <c:v>6.9</c:v>
                </c:pt>
                <c:pt idx="1119" formatCode="0.00">
                  <c:v>3.3</c:v>
                </c:pt>
                <c:pt idx="1120" formatCode="0.00">
                  <c:v>4.5999999999999996</c:v>
                </c:pt>
                <c:pt idx="1121" formatCode="0.00">
                  <c:v>-7.6</c:v>
                </c:pt>
                <c:pt idx="1122" formatCode="0.00">
                  <c:v>-1.1000000000000001</c:v>
                </c:pt>
                <c:pt idx="1123" formatCode="0.00">
                  <c:v>10.3</c:v>
                </c:pt>
                <c:pt idx="1124" formatCode="0.00">
                  <c:v>15.3</c:v>
                </c:pt>
                <c:pt idx="1125" formatCode="0.00">
                  <c:v>15.6</c:v>
                </c:pt>
                <c:pt idx="1126" formatCode="0.00">
                  <c:v>-26.9</c:v>
                </c:pt>
                <c:pt idx="1127" formatCode="0.00">
                  <c:v>28.2</c:v>
                </c:pt>
                <c:pt idx="1128" formatCode="0.00">
                  <c:v>11.7</c:v>
                </c:pt>
                <c:pt idx="1129" formatCode="0.00">
                  <c:v>-4.7</c:v>
                </c:pt>
                <c:pt idx="1130" formatCode="0.00">
                  <c:v>-0.9</c:v>
                </c:pt>
                <c:pt idx="1131" formatCode="0.00">
                  <c:v>-169.1</c:v>
                </c:pt>
                <c:pt idx="1132" formatCode="0.00">
                  <c:v>-22.1</c:v>
                </c:pt>
                <c:pt idx="1133" formatCode="0.00">
                  <c:v>11.1</c:v>
                </c:pt>
                <c:pt idx="1134" formatCode="0.00">
                  <c:v>12.1</c:v>
                </c:pt>
                <c:pt idx="1135" formatCode="0.00">
                  <c:v>-51.3</c:v>
                </c:pt>
                <c:pt idx="1136" formatCode="0.00">
                  <c:v>464.3</c:v>
                </c:pt>
                <c:pt idx="1137" formatCode="0.00">
                  <c:v>22.3</c:v>
                </c:pt>
                <c:pt idx="1138" formatCode="0.00">
                  <c:v>9.9</c:v>
                </c:pt>
                <c:pt idx="1139" formatCode="0.00">
                  <c:v>-1</c:v>
                </c:pt>
                <c:pt idx="1140" formatCode="0.00">
                  <c:v>-28</c:v>
                </c:pt>
                <c:pt idx="1141" formatCode="0.00">
                  <c:v>-8.6</c:v>
                </c:pt>
                <c:pt idx="1142" formatCode="0.00">
                  <c:v>5.3</c:v>
                </c:pt>
                <c:pt idx="1143" formatCode="0.00">
                  <c:v>2.6</c:v>
                </c:pt>
                <c:pt idx="1144" formatCode="0.00">
                  <c:v>4.7</c:v>
                </c:pt>
                <c:pt idx="1145" formatCode="0.00">
                  <c:v>-13.1</c:v>
                </c:pt>
                <c:pt idx="1146" formatCode="0.00">
                  <c:v>-13.4</c:v>
                </c:pt>
                <c:pt idx="1147" formatCode="0.00">
                  <c:v>3.9</c:v>
                </c:pt>
                <c:pt idx="1148" formatCode="0.00">
                  <c:v>-19.7</c:v>
                </c:pt>
                <c:pt idx="1149" formatCode="0.00">
                  <c:v>-19.3</c:v>
                </c:pt>
                <c:pt idx="1150" formatCode="0.00">
                  <c:v>0.5</c:v>
                </c:pt>
                <c:pt idx="1151" formatCode="0.00">
                  <c:v>-0.8</c:v>
                </c:pt>
                <c:pt idx="1152" formatCode="0.00">
                  <c:v>-23.9</c:v>
                </c:pt>
                <c:pt idx="1153" formatCode="0.00">
                  <c:v>16.899999999999999</c:v>
                </c:pt>
                <c:pt idx="1154" formatCode="0.00">
                  <c:v>1.4</c:v>
                </c:pt>
                <c:pt idx="1155" formatCode="0.00">
                  <c:v>-1.9</c:v>
                </c:pt>
                <c:pt idx="1156" formatCode="0.00">
                  <c:v>0.4</c:v>
                </c:pt>
                <c:pt idx="1157" formatCode="0.00">
                  <c:v>13.7</c:v>
                </c:pt>
                <c:pt idx="1158" formatCode="0.00">
                  <c:v>8.1</c:v>
                </c:pt>
                <c:pt idx="1159" formatCode="0.00">
                  <c:v>7.3</c:v>
                </c:pt>
                <c:pt idx="1160" formatCode="0.00">
                  <c:v>-0.6</c:v>
                </c:pt>
                <c:pt idx="1161" formatCode="0.00">
                  <c:v>25.6</c:v>
                </c:pt>
                <c:pt idx="1162" formatCode="0.00">
                  <c:v>-3.7</c:v>
                </c:pt>
                <c:pt idx="1163" formatCode="0.00">
                  <c:v>9.3000000000000007</c:v>
                </c:pt>
                <c:pt idx="1164" formatCode="0.00">
                  <c:v>4.5</c:v>
                </c:pt>
                <c:pt idx="1165" formatCode="0.00">
                  <c:v>-6.9</c:v>
                </c:pt>
                <c:pt idx="1166" formatCode="0.00">
                  <c:v>17.5</c:v>
                </c:pt>
                <c:pt idx="1167" formatCode="0.00">
                  <c:v>6.4</c:v>
                </c:pt>
                <c:pt idx="1168" formatCode="0.00">
                  <c:v>0</c:v>
                </c:pt>
                <c:pt idx="1169" formatCode="0.00">
                  <c:v>2</c:v>
                </c:pt>
                <c:pt idx="1170" formatCode="0.00">
                  <c:v>12.9</c:v>
                </c:pt>
                <c:pt idx="1171" formatCode="0.00">
                  <c:v>-117.6</c:v>
                </c:pt>
                <c:pt idx="1172" formatCode="0.00">
                  <c:v>3.8</c:v>
                </c:pt>
                <c:pt idx="1173" formatCode="0.00">
                  <c:v>3.7</c:v>
                </c:pt>
                <c:pt idx="1174" formatCode="0.00">
                  <c:v>5.3</c:v>
                </c:pt>
                <c:pt idx="1175" formatCode="0.00">
                  <c:v>0.4</c:v>
                </c:pt>
                <c:pt idx="1176" formatCode="0.00">
                  <c:v>2.6</c:v>
                </c:pt>
                <c:pt idx="1177" formatCode="0.00">
                  <c:v>3.4</c:v>
                </c:pt>
                <c:pt idx="1178" formatCode="0.00">
                  <c:v>4.3</c:v>
                </c:pt>
                <c:pt idx="1179" formatCode="0.00">
                  <c:v>-40.299999999999997</c:v>
                </c:pt>
                <c:pt idx="1180" formatCode="0.00">
                  <c:v>3.1</c:v>
                </c:pt>
                <c:pt idx="1181" formatCode="0.00">
                  <c:v>3.6</c:v>
                </c:pt>
                <c:pt idx="1182" formatCode="0.00">
                  <c:v>-0.2</c:v>
                </c:pt>
                <c:pt idx="1183" formatCode="0.00">
                  <c:v>4.8</c:v>
                </c:pt>
                <c:pt idx="1184" formatCode="0.00">
                  <c:v>-4.7</c:v>
                </c:pt>
                <c:pt idx="1185" formatCode="0.00">
                  <c:v>-28.3</c:v>
                </c:pt>
                <c:pt idx="1186" formatCode="0.00">
                  <c:v>4.2</c:v>
                </c:pt>
                <c:pt idx="1187" formatCode="0.00">
                  <c:v>-7.9</c:v>
                </c:pt>
                <c:pt idx="1188" formatCode="0.00">
                  <c:v>10.4</c:v>
                </c:pt>
                <c:pt idx="1189" formatCode="0.00">
                  <c:v>4.2</c:v>
                </c:pt>
                <c:pt idx="1190" formatCode="0.00">
                  <c:v>6.8</c:v>
                </c:pt>
                <c:pt idx="1191" formatCode="0.00">
                  <c:v>8.1</c:v>
                </c:pt>
                <c:pt idx="1192" formatCode="0.00">
                  <c:v>3.6</c:v>
                </c:pt>
                <c:pt idx="1193" formatCode="0.00">
                  <c:v>-48.2</c:v>
                </c:pt>
                <c:pt idx="1194" formatCode="0.00">
                  <c:v>-31.8</c:v>
                </c:pt>
                <c:pt idx="1195" formatCode="0.00">
                  <c:v>14.5</c:v>
                </c:pt>
                <c:pt idx="1196" formatCode="0.00">
                  <c:v>1.6</c:v>
                </c:pt>
                <c:pt idx="1197" formatCode="0.00">
                  <c:v>-3.1</c:v>
                </c:pt>
                <c:pt idx="1198" formatCode="0.00">
                  <c:v>9.8000000000000007</c:v>
                </c:pt>
                <c:pt idx="1199" formatCode="0.00">
                  <c:v>4</c:v>
                </c:pt>
                <c:pt idx="1200" formatCode="0.00">
                  <c:v>-3.3</c:v>
                </c:pt>
                <c:pt idx="1201" formatCode="0.00">
                  <c:v>4</c:v>
                </c:pt>
                <c:pt idx="1202" formatCode="0.00">
                  <c:v>0.9</c:v>
                </c:pt>
                <c:pt idx="1203" formatCode="0.00">
                  <c:v>28.3</c:v>
                </c:pt>
                <c:pt idx="1204" formatCode="0.00">
                  <c:v>12.2</c:v>
                </c:pt>
                <c:pt idx="1205" formatCode="0.00">
                  <c:v>10.4</c:v>
                </c:pt>
                <c:pt idx="1206" formatCode="0.00">
                  <c:v>9.1999999999999993</c:v>
                </c:pt>
                <c:pt idx="1207" formatCode="0.00">
                  <c:v>7.5</c:v>
                </c:pt>
                <c:pt idx="1208" formatCode="0.00">
                  <c:v>28.6</c:v>
                </c:pt>
                <c:pt idx="1209" formatCode="0.00">
                  <c:v>0.7</c:v>
                </c:pt>
                <c:pt idx="1210" formatCode="0.00">
                  <c:v>8</c:v>
                </c:pt>
                <c:pt idx="1211" formatCode="0.00">
                  <c:v>4.7</c:v>
                </c:pt>
                <c:pt idx="1212" formatCode="0.00">
                  <c:v>5.8</c:v>
                </c:pt>
                <c:pt idx="1213" formatCode="0.00">
                  <c:v>10</c:v>
                </c:pt>
                <c:pt idx="1214" formatCode="0.00">
                  <c:v>11.8</c:v>
                </c:pt>
                <c:pt idx="1215" formatCode="0.00">
                  <c:v>-1.8</c:v>
                </c:pt>
                <c:pt idx="1216" formatCode="0.00">
                  <c:v>13.3</c:v>
                </c:pt>
                <c:pt idx="1217" formatCode="0.00">
                  <c:v>-11.4</c:v>
                </c:pt>
                <c:pt idx="1218" formatCode="0.00">
                  <c:v>19.399999999999999</c:v>
                </c:pt>
                <c:pt idx="1219" formatCode="0.00">
                  <c:v>24.1</c:v>
                </c:pt>
                <c:pt idx="1220" formatCode="0.00">
                  <c:v>2.5</c:v>
                </c:pt>
                <c:pt idx="1221" formatCode="0.00">
                  <c:v>671.1</c:v>
                </c:pt>
                <c:pt idx="1222" formatCode="0.00">
                  <c:v>19.7</c:v>
                </c:pt>
                <c:pt idx="1223" formatCode="0.00">
                  <c:v>-3</c:v>
                </c:pt>
                <c:pt idx="1224" formatCode="0.00">
                  <c:v>-0.5</c:v>
                </c:pt>
                <c:pt idx="1225" formatCode="0.00">
                  <c:v>5.2</c:v>
                </c:pt>
                <c:pt idx="1226" formatCode="0.00">
                  <c:v>6.6</c:v>
                </c:pt>
                <c:pt idx="1227" formatCode="0.00">
                  <c:v>-0.8</c:v>
                </c:pt>
                <c:pt idx="1228" formatCode="0.00">
                  <c:v>11.2</c:v>
                </c:pt>
                <c:pt idx="1229" formatCode="0.00">
                  <c:v>-18.3</c:v>
                </c:pt>
                <c:pt idx="1230" formatCode="0.00">
                  <c:v>8.9</c:v>
                </c:pt>
                <c:pt idx="1231" formatCode="0.00">
                  <c:v>39.5</c:v>
                </c:pt>
                <c:pt idx="1232" formatCode="0.00">
                  <c:v>4.5</c:v>
                </c:pt>
                <c:pt idx="1233" formatCode="0.00">
                  <c:v>11.5</c:v>
                </c:pt>
                <c:pt idx="1234" formatCode="0.00">
                  <c:v>-34.1</c:v>
                </c:pt>
                <c:pt idx="1235" formatCode="0.00">
                  <c:v>-31.5</c:v>
                </c:pt>
                <c:pt idx="1236" formatCode="0.00">
                  <c:v>3.4</c:v>
                </c:pt>
                <c:pt idx="1237" formatCode="0.00">
                  <c:v>193.2</c:v>
                </c:pt>
                <c:pt idx="1238" formatCode="0.00">
                  <c:v>-11.9</c:v>
                </c:pt>
                <c:pt idx="1239" formatCode="0.00">
                  <c:v>-0.7</c:v>
                </c:pt>
                <c:pt idx="1240" formatCode="0.00">
                  <c:v>0.2</c:v>
                </c:pt>
                <c:pt idx="1241" formatCode="0.00">
                  <c:v>8.1999999999999993</c:v>
                </c:pt>
                <c:pt idx="1242" formatCode="0.00">
                  <c:v>-2.4</c:v>
                </c:pt>
                <c:pt idx="1243" formatCode="0.00">
                  <c:v>15</c:v>
                </c:pt>
                <c:pt idx="1244" formatCode="0.00">
                  <c:v>-0.5</c:v>
                </c:pt>
                <c:pt idx="1245" formatCode="0.00">
                  <c:v>18.5</c:v>
                </c:pt>
                <c:pt idx="1246" formatCode="0.00">
                  <c:v>-10.8</c:v>
                </c:pt>
                <c:pt idx="1247" formatCode="0.00">
                  <c:v>1.3</c:v>
                </c:pt>
                <c:pt idx="1248" formatCode="0.00">
                  <c:v>7.1</c:v>
                </c:pt>
                <c:pt idx="1249" formatCode="0.00">
                  <c:v>13.6</c:v>
                </c:pt>
                <c:pt idx="1250" formatCode="0.00">
                  <c:v>2.7</c:v>
                </c:pt>
                <c:pt idx="1251" formatCode="0.00">
                  <c:v>2.7</c:v>
                </c:pt>
                <c:pt idx="1252" formatCode="0.00">
                  <c:v>6.6</c:v>
                </c:pt>
                <c:pt idx="1253" formatCode="0.00">
                  <c:v>2.6</c:v>
                </c:pt>
                <c:pt idx="1254" formatCode="0.00">
                  <c:v>-0.9</c:v>
                </c:pt>
                <c:pt idx="1255" formatCode="0.00">
                  <c:v>8.9</c:v>
                </c:pt>
                <c:pt idx="1256" formatCode="0.00">
                  <c:v>10.8</c:v>
                </c:pt>
                <c:pt idx="1257" formatCode="0.00">
                  <c:v>2.2999999999999998</c:v>
                </c:pt>
                <c:pt idx="1258" formatCode="0.00">
                  <c:v>-1.4</c:v>
                </c:pt>
                <c:pt idx="1259" formatCode="0.00">
                  <c:v>17</c:v>
                </c:pt>
                <c:pt idx="1260" formatCode="0.00">
                  <c:v>-10.8</c:v>
                </c:pt>
                <c:pt idx="1261" formatCode="0.00">
                  <c:v>6.9</c:v>
                </c:pt>
                <c:pt idx="1262" formatCode="0.00">
                  <c:v>14</c:v>
                </c:pt>
                <c:pt idx="1263" formatCode="0.00">
                  <c:v>19.2</c:v>
                </c:pt>
                <c:pt idx="1264" formatCode="0.00">
                  <c:v>3.6</c:v>
                </c:pt>
                <c:pt idx="1265" formatCode="0.00">
                  <c:v>6.9</c:v>
                </c:pt>
                <c:pt idx="1266" formatCode="0.00">
                  <c:v>10.7</c:v>
                </c:pt>
                <c:pt idx="1267" formatCode="0.00">
                  <c:v>-0.5</c:v>
                </c:pt>
                <c:pt idx="1268" formatCode="0.00">
                  <c:v>0.1</c:v>
                </c:pt>
                <c:pt idx="1269" formatCode="0.00">
                  <c:v>3.1</c:v>
                </c:pt>
                <c:pt idx="1270" formatCode="0.00">
                  <c:v>1.5</c:v>
                </c:pt>
                <c:pt idx="1271" formatCode="0.00">
                  <c:v>5.3</c:v>
                </c:pt>
                <c:pt idx="1272" formatCode="0.00">
                  <c:v>2.5</c:v>
                </c:pt>
                <c:pt idx="1273" formatCode="0.00">
                  <c:v>-6.1</c:v>
                </c:pt>
                <c:pt idx="1274" formatCode="0.00">
                  <c:v>0.7</c:v>
                </c:pt>
                <c:pt idx="1275" formatCode="0.00">
                  <c:v>10.1</c:v>
                </c:pt>
                <c:pt idx="1276" formatCode="0.00">
                  <c:v>18.399999999999999</c:v>
                </c:pt>
                <c:pt idx="1277" formatCode="0.00">
                  <c:v>10.9</c:v>
                </c:pt>
                <c:pt idx="1278" formatCode="0.00">
                  <c:v>6.3</c:v>
                </c:pt>
                <c:pt idx="1279" formatCode="0.00">
                  <c:v>-1.5</c:v>
                </c:pt>
                <c:pt idx="1280" formatCode="0.00">
                  <c:v>-66.2</c:v>
                </c:pt>
                <c:pt idx="1281" formatCode="0.00">
                  <c:v>6.8</c:v>
                </c:pt>
                <c:pt idx="1282" formatCode="0.00">
                  <c:v>2.1</c:v>
                </c:pt>
                <c:pt idx="1283" formatCode="0.00">
                  <c:v>1.4</c:v>
                </c:pt>
                <c:pt idx="1284" formatCode="0.00">
                  <c:v>-6.7</c:v>
                </c:pt>
                <c:pt idx="1285" formatCode="0.00">
                  <c:v>6.7</c:v>
                </c:pt>
                <c:pt idx="1286" formatCode="0.00">
                  <c:v>20.6</c:v>
                </c:pt>
                <c:pt idx="1287" formatCode="0.00">
                  <c:v>6.8</c:v>
                </c:pt>
                <c:pt idx="1288" formatCode="0.00">
                  <c:v>1.3</c:v>
                </c:pt>
                <c:pt idx="1289" formatCode="0.00">
                  <c:v>16.100000000000001</c:v>
                </c:pt>
                <c:pt idx="1290" formatCode="0.00">
                  <c:v>6.9</c:v>
                </c:pt>
                <c:pt idx="1291" formatCode="0.00">
                  <c:v>0</c:v>
                </c:pt>
                <c:pt idx="1292" formatCode="0.00">
                  <c:v>29.7</c:v>
                </c:pt>
                <c:pt idx="1293" formatCode="0.00">
                  <c:v>9.6</c:v>
                </c:pt>
                <c:pt idx="1294" formatCode="0.00">
                  <c:v>-9.5</c:v>
                </c:pt>
                <c:pt idx="1295" formatCode="0.00">
                  <c:v>4</c:v>
                </c:pt>
                <c:pt idx="1296" formatCode="0.00">
                  <c:v>16.399999999999999</c:v>
                </c:pt>
                <c:pt idx="1297" formatCode="0.00">
                  <c:v>13.3</c:v>
                </c:pt>
                <c:pt idx="1298" formatCode="0.00">
                  <c:v>5.9</c:v>
                </c:pt>
                <c:pt idx="1299" formatCode="0.00">
                  <c:v>6.6</c:v>
                </c:pt>
                <c:pt idx="1300" formatCode="0.00">
                  <c:v>8.1</c:v>
                </c:pt>
                <c:pt idx="1301" formatCode="0.00">
                  <c:v>3.3</c:v>
                </c:pt>
                <c:pt idx="1302" formatCode="0.00">
                  <c:v>-14.1</c:v>
                </c:pt>
                <c:pt idx="1303" formatCode="0.00">
                  <c:v>1.8</c:v>
                </c:pt>
                <c:pt idx="1304" formatCode="0.00">
                  <c:v>4.2</c:v>
                </c:pt>
                <c:pt idx="1305" formatCode="0.00">
                  <c:v>6</c:v>
                </c:pt>
                <c:pt idx="1306" formatCode="0.00">
                  <c:v>6.7</c:v>
                </c:pt>
                <c:pt idx="1307" formatCode="0.00">
                  <c:v>23.7</c:v>
                </c:pt>
                <c:pt idx="1308" formatCode="0.00">
                  <c:v>7.1</c:v>
                </c:pt>
                <c:pt idx="1309" formatCode="0.00">
                  <c:v>0.5</c:v>
                </c:pt>
                <c:pt idx="1310" formatCode="0.00">
                  <c:v>-20.5</c:v>
                </c:pt>
                <c:pt idx="1311" formatCode="0.00">
                  <c:v>3.3</c:v>
                </c:pt>
                <c:pt idx="1312" formatCode="0.00">
                  <c:v>9.1</c:v>
                </c:pt>
                <c:pt idx="1313" formatCode="0.00">
                  <c:v>11.6</c:v>
                </c:pt>
                <c:pt idx="1314" formatCode="0.00">
                  <c:v>-12.8</c:v>
                </c:pt>
                <c:pt idx="1315" formatCode="0.00">
                  <c:v>5.0999999999999996</c:v>
                </c:pt>
                <c:pt idx="1316" formatCode="0.00">
                  <c:v>6.6</c:v>
                </c:pt>
                <c:pt idx="1317" formatCode="0.00">
                  <c:v>14.2</c:v>
                </c:pt>
                <c:pt idx="1318" formatCode="0.00">
                  <c:v>12.1</c:v>
                </c:pt>
                <c:pt idx="1319" formatCode="0.00">
                  <c:v>77.5</c:v>
                </c:pt>
                <c:pt idx="1320" formatCode="0.00">
                  <c:v>15.2</c:v>
                </c:pt>
                <c:pt idx="1321" formatCode="0.00">
                  <c:v>20.399999999999999</c:v>
                </c:pt>
                <c:pt idx="1322" formatCode="0.00">
                  <c:v>11.6</c:v>
                </c:pt>
                <c:pt idx="1323" formatCode="0.00">
                  <c:v>-3.2</c:v>
                </c:pt>
                <c:pt idx="1324" formatCode="0.00">
                  <c:v>-2.8</c:v>
                </c:pt>
                <c:pt idx="1325" formatCode="0.00">
                  <c:v>0</c:v>
                </c:pt>
                <c:pt idx="1326" formatCode="0.00">
                  <c:v>1.8</c:v>
                </c:pt>
                <c:pt idx="1327" formatCode="0.00">
                  <c:v>5.4</c:v>
                </c:pt>
                <c:pt idx="1328" formatCode="0.00">
                  <c:v>6.2</c:v>
                </c:pt>
                <c:pt idx="1329" formatCode="0.00">
                  <c:v>306.5</c:v>
                </c:pt>
                <c:pt idx="1330" formatCode="0.00">
                  <c:v>1.1000000000000001</c:v>
                </c:pt>
                <c:pt idx="1331" formatCode="0.00">
                  <c:v>11.1</c:v>
                </c:pt>
                <c:pt idx="1332" formatCode="0.00">
                  <c:v>1.3</c:v>
                </c:pt>
                <c:pt idx="1333" formatCode="0.00">
                  <c:v>-14.8</c:v>
                </c:pt>
                <c:pt idx="1334" formatCode="0.00">
                  <c:v>4.7</c:v>
                </c:pt>
                <c:pt idx="1335" formatCode="0.00">
                  <c:v>1612.5</c:v>
                </c:pt>
                <c:pt idx="1336" formatCode="0.00">
                  <c:v>13.3</c:v>
                </c:pt>
                <c:pt idx="1337" formatCode="0.00">
                  <c:v>-9.6999999999999993</c:v>
                </c:pt>
                <c:pt idx="1338" formatCode="0.00">
                  <c:v>7.7</c:v>
                </c:pt>
                <c:pt idx="1339" formatCode="0.00">
                  <c:v>8</c:v>
                </c:pt>
                <c:pt idx="1340" formatCode="0.00">
                  <c:v>21</c:v>
                </c:pt>
                <c:pt idx="1341" formatCode="0.00">
                  <c:v>17.5</c:v>
                </c:pt>
                <c:pt idx="1342" formatCode="0.00">
                  <c:v>-1</c:v>
                </c:pt>
                <c:pt idx="1343" formatCode="0.00">
                  <c:v>24.8</c:v>
                </c:pt>
                <c:pt idx="1344" formatCode="0.00">
                  <c:v>6.3</c:v>
                </c:pt>
                <c:pt idx="1345" formatCode="0.00">
                  <c:v>0.5</c:v>
                </c:pt>
                <c:pt idx="1346" formatCode="0.00">
                  <c:v>6.5</c:v>
                </c:pt>
                <c:pt idx="1347" formatCode="0.00">
                  <c:v>7.6</c:v>
                </c:pt>
                <c:pt idx="1348" formatCode="0.00">
                  <c:v>5.0999999999999996</c:v>
                </c:pt>
                <c:pt idx="1349" formatCode="0.00">
                  <c:v>6.1</c:v>
                </c:pt>
                <c:pt idx="1350" formatCode="0.00">
                  <c:v>9.8000000000000007</c:v>
                </c:pt>
                <c:pt idx="1351" formatCode="0.00">
                  <c:v>5.7</c:v>
                </c:pt>
                <c:pt idx="1352" formatCode="0.00">
                  <c:v>-115.8</c:v>
                </c:pt>
                <c:pt idx="1353" formatCode="0.00">
                  <c:v>3.8</c:v>
                </c:pt>
                <c:pt idx="1354" formatCode="0.00">
                  <c:v>23.4</c:v>
                </c:pt>
                <c:pt idx="1355" formatCode="0.00">
                  <c:v>7.7</c:v>
                </c:pt>
                <c:pt idx="1356" formatCode="0.00">
                  <c:v>10.199999999999999</c:v>
                </c:pt>
                <c:pt idx="1357" formatCode="0.00">
                  <c:v>14.5</c:v>
                </c:pt>
                <c:pt idx="1358" formatCode="0.00">
                  <c:v>10.7</c:v>
                </c:pt>
                <c:pt idx="1359" formatCode="0.00">
                  <c:v>0</c:v>
                </c:pt>
                <c:pt idx="1360" formatCode="0.00">
                  <c:v>-1.5</c:v>
                </c:pt>
                <c:pt idx="1361" formatCode="0.00">
                  <c:v>-15.2</c:v>
                </c:pt>
                <c:pt idx="1362" formatCode="0.00">
                  <c:v>7.4</c:v>
                </c:pt>
                <c:pt idx="1363" formatCode="0.00">
                  <c:v>11.5</c:v>
                </c:pt>
                <c:pt idx="1364" formatCode="0.00">
                  <c:v>4.9000000000000004</c:v>
                </c:pt>
                <c:pt idx="1365" formatCode="0.00">
                  <c:v>5.0999999999999996</c:v>
                </c:pt>
                <c:pt idx="1366" formatCode="0.00">
                  <c:v>5.8</c:v>
                </c:pt>
                <c:pt idx="1367" formatCode="0.00">
                  <c:v>8.9</c:v>
                </c:pt>
                <c:pt idx="1368" formatCode="0.00">
                  <c:v>4.3</c:v>
                </c:pt>
                <c:pt idx="1369" formatCode="0.00">
                  <c:v>9.3000000000000007</c:v>
                </c:pt>
                <c:pt idx="1370" formatCode="0.00">
                  <c:v>6.6</c:v>
                </c:pt>
                <c:pt idx="1371" formatCode="0.00">
                  <c:v>14.2</c:v>
                </c:pt>
                <c:pt idx="1372" formatCode="0.00">
                  <c:v>-1.1000000000000001</c:v>
                </c:pt>
                <c:pt idx="1373" formatCode="0.00">
                  <c:v>5</c:v>
                </c:pt>
                <c:pt idx="1374" formatCode="0.00">
                  <c:v>27.1</c:v>
                </c:pt>
                <c:pt idx="1375" formatCode="0.00">
                  <c:v>1.3</c:v>
                </c:pt>
                <c:pt idx="1376" formatCode="0.00">
                  <c:v>25.2</c:v>
                </c:pt>
                <c:pt idx="1377" formatCode="0.00">
                  <c:v>2</c:v>
                </c:pt>
                <c:pt idx="1378" formatCode="0.00">
                  <c:v>-0.5</c:v>
                </c:pt>
                <c:pt idx="1379" formatCode="0.00">
                  <c:v>13.1</c:v>
                </c:pt>
                <c:pt idx="1380" formatCode="0.00">
                  <c:v>3.8</c:v>
                </c:pt>
                <c:pt idx="1381" formatCode="0.00">
                  <c:v>10</c:v>
                </c:pt>
                <c:pt idx="1382" formatCode="0.00">
                  <c:v>-99.1</c:v>
                </c:pt>
                <c:pt idx="1383" formatCode="0.00">
                  <c:v>24.9</c:v>
                </c:pt>
                <c:pt idx="1384" formatCode="0.00">
                  <c:v>4</c:v>
                </c:pt>
                <c:pt idx="1385" formatCode="0.00">
                  <c:v>8.3000000000000007</c:v>
                </c:pt>
                <c:pt idx="1386" formatCode="0.00">
                  <c:v>4.8</c:v>
                </c:pt>
                <c:pt idx="1387" formatCode="0.00">
                  <c:v>3.1</c:v>
                </c:pt>
                <c:pt idx="1388" formatCode="0.00">
                  <c:v>-2.2000000000000002</c:v>
                </c:pt>
                <c:pt idx="1389" formatCode="0.00">
                  <c:v>-8</c:v>
                </c:pt>
                <c:pt idx="1390" formatCode="0.00">
                  <c:v>-20.3</c:v>
                </c:pt>
                <c:pt idx="1391" formatCode="0.00">
                  <c:v>0.3</c:v>
                </c:pt>
                <c:pt idx="1392" formatCode="0.00">
                  <c:v>34.200000000000003</c:v>
                </c:pt>
                <c:pt idx="1393" formatCode="0.00">
                  <c:v>4.3</c:v>
                </c:pt>
                <c:pt idx="1394" formatCode="0.00">
                  <c:v>-32</c:v>
                </c:pt>
                <c:pt idx="1395" formatCode="0.00">
                  <c:v>9.6999999999999993</c:v>
                </c:pt>
                <c:pt idx="1396" formatCode="0.00">
                  <c:v>-3.9</c:v>
                </c:pt>
                <c:pt idx="1397" formatCode="0.00">
                  <c:v>18.2</c:v>
                </c:pt>
                <c:pt idx="1398" formatCode="0.00">
                  <c:v>7</c:v>
                </c:pt>
                <c:pt idx="1399" formatCode="0.00">
                  <c:v>8</c:v>
                </c:pt>
                <c:pt idx="1400" formatCode="0.00">
                  <c:v>-23</c:v>
                </c:pt>
                <c:pt idx="1401" formatCode="0.00">
                  <c:v>-0.4</c:v>
                </c:pt>
                <c:pt idx="1402" formatCode="0.00">
                  <c:v>2.5</c:v>
                </c:pt>
                <c:pt idx="1403" formatCode="0.00">
                  <c:v>1.4</c:v>
                </c:pt>
                <c:pt idx="1404" formatCode="0.00">
                  <c:v>1.6</c:v>
                </c:pt>
                <c:pt idx="1405" formatCode="0.00">
                  <c:v>15</c:v>
                </c:pt>
                <c:pt idx="1406" formatCode="0.00">
                  <c:v>10.4</c:v>
                </c:pt>
                <c:pt idx="1407" formatCode="0.00">
                  <c:v>7.1</c:v>
                </c:pt>
                <c:pt idx="1408" formatCode="0.00">
                  <c:v>-8.4</c:v>
                </c:pt>
                <c:pt idx="1409" formatCode="0.00">
                  <c:v>-5.4</c:v>
                </c:pt>
                <c:pt idx="1410" formatCode="0.00">
                  <c:v>7.9</c:v>
                </c:pt>
                <c:pt idx="1411" formatCode="0.00">
                  <c:v>0</c:v>
                </c:pt>
                <c:pt idx="1412" formatCode="0.00">
                  <c:v>3.1</c:v>
                </c:pt>
                <c:pt idx="1413" formatCode="0.00">
                  <c:v>-8.1999999999999993</c:v>
                </c:pt>
                <c:pt idx="1414" formatCode="0.00">
                  <c:v>-19.5</c:v>
                </c:pt>
                <c:pt idx="1415" formatCode="0.00">
                  <c:v>1.5</c:v>
                </c:pt>
                <c:pt idx="1416" formatCode="0.00">
                  <c:v>4.7</c:v>
                </c:pt>
                <c:pt idx="1417" formatCode="0.00">
                  <c:v>29</c:v>
                </c:pt>
                <c:pt idx="1418" formatCode="0.00">
                  <c:v>8.6999999999999993</c:v>
                </c:pt>
                <c:pt idx="1419" formatCode="0.00">
                  <c:v>3.5</c:v>
                </c:pt>
                <c:pt idx="1420" formatCode="0.00">
                  <c:v>37.1</c:v>
                </c:pt>
                <c:pt idx="1421" formatCode="0.00">
                  <c:v>3.6</c:v>
                </c:pt>
                <c:pt idx="1422" formatCode="0.00">
                  <c:v>-7.8</c:v>
                </c:pt>
                <c:pt idx="1423" formatCode="0.00">
                  <c:v>9.3000000000000007</c:v>
                </c:pt>
                <c:pt idx="1424" formatCode="0.00">
                  <c:v>12.4</c:v>
                </c:pt>
                <c:pt idx="1425" formatCode="0.00">
                  <c:v>41</c:v>
                </c:pt>
                <c:pt idx="1426" formatCode="0.00">
                  <c:v>6</c:v>
                </c:pt>
                <c:pt idx="1427" formatCode="0.00">
                  <c:v>2.2000000000000002</c:v>
                </c:pt>
                <c:pt idx="1428" formatCode="0.00">
                  <c:v>8.4</c:v>
                </c:pt>
                <c:pt idx="1429" formatCode="0.00">
                  <c:v>-6.9</c:v>
                </c:pt>
                <c:pt idx="1430" formatCode="0.00">
                  <c:v>0.3</c:v>
                </c:pt>
                <c:pt idx="1431" formatCode="0.00">
                  <c:v>36.200000000000003</c:v>
                </c:pt>
                <c:pt idx="1432" formatCode="#,##0.00">
                  <c:v>6.1</c:v>
                </c:pt>
                <c:pt idx="1433" formatCode="#,##0.00">
                  <c:v>0.2</c:v>
                </c:pt>
                <c:pt idx="1434" formatCode="#,##0.00">
                  <c:v>9.1999999999999993</c:v>
                </c:pt>
                <c:pt idx="1435" formatCode="#,##0.00">
                  <c:v>12.7</c:v>
                </c:pt>
                <c:pt idx="1436" formatCode="#,##0.00">
                  <c:v>-0.9</c:v>
                </c:pt>
                <c:pt idx="1437" formatCode="#,##0.00">
                  <c:v>45</c:v>
                </c:pt>
                <c:pt idx="1438" formatCode="#,##0.00">
                  <c:v>-8.1</c:v>
                </c:pt>
                <c:pt idx="1439" formatCode="#,##0.00">
                  <c:v>-14.3</c:v>
                </c:pt>
                <c:pt idx="1440" formatCode="#,##0.00">
                  <c:v>-0.6</c:v>
                </c:pt>
                <c:pt idx="1441" formatCode="#,##0.00">
                  <c:v>-2.7</c:v>
                </c:pt>
                <c:pt idx="1442" formatCode="#,##0.00">
                  <c:v>5</c:v>
                </c:pt>
                <c:pt idx="1443" formatCode="#,##0.00">
                  <c:v>0.9</c:v>
                </c:pt>
                <c:pt idx="1444" formatCode="#,##0.00">
                  <c:v>1.3</c:v>
                </c:pt>
                <c:pt idx="1445" formatCode="#,##0.00">
                  <c:v>7</c:v>
                </c:pt>
                <c:pt idx="1446" formatCode="#,##0.00">
                  <c:v>133.1</c:v>
                </c:pt>
                <c:pt idx="1447" formatCode="#,##0.00">
                  <c:v>3.8</c:v>
                </c:pt>
                <c:pt idx="1448" formatCode="#,##0.00">
                  <c:v>-18.8</c:v>
                </c:pt>
                <c:pt idx="1449" formatCode="#,##0.00">
                  <c:v>6.3</c:v>
                </c:pt>
                <c:pt idx="1450" formatCode="#,##0.00">
                  <c:v>12.1</c:v>
                </c:pt>
                <c:pt idx="1451" formatCode="#,##0.00">
                  <c:v>7.5</c:v>
                </c:pt>
                <c:pt idx="1452" formatCode="#,##0.00">
                  <c:v>0.9</c:v>
                </c:pt>
                <c:pt idx="1453" formatCode="#,##0.00">
                  <c:v>9.3000000000000007</c:v>
                </c:pt>
                <c:pt idx="1454" formatCode="#,##0.00">
                  <c:v>0.5</c:v>
                </c:pt>
                <c:pt idx="1455" formatCode="#,##0.00">
                  <c:v>-159.5</c:v>
                </c:pt>
                <c:pt idx="1456" formatCode="#,##0.00">
                  <c:v>0.7</c:v>
                </c:pt>
                <c:pt idx="1457" formatCode="#,##0.00">
                  <c:v>28.7</c:v>
                </c:pt>
                <c:pt idx="1458" formatCode="#,##0.00">
                  <c:v>-84.5</c:v>
                </c:pt>
                <c:pt idx="1459" formatCode="#,##0.00">
                  <c:v>1.9</c:v>
                </c:pt>
                <c:pt idx="1460" formatCode="#,##0.00">
                  <c:v>11.8</c:v>
                </c:pt>
                <c:pt idx="1461" formatCode="#,##0.00">
                  <c:v>-9</c:v>
                </c:pt>
                <c:pt idx="1462" formatCode="#,##0.00">
                  <c:v>9.1999999999999993</c:v>
                </c:pt>
                <c:pt idx="1463" formatCode="#,##0.00">
                  <c:v>-6.4</c:v>
                </c:pt>
                <c:pt idx="1464" formatCode="#,##0.00">
                  <c:v>48.1</c:v>
                </c:pt>
                <c:pt idx="1465" formatCode="#,##0.00">
                  <c:v>-5.9</c:v>
                </c:pt>
                <c:pt idx="1466" formatCode="#,##0.00">
                  <c:v>-11.1</c:v>
                </c:pt>
                <c:pt idx="1467" formatCode="#,##0.00">
                  <c:v>12</c:v>
                </c:pt>
                <c:pt idx="1468" formatCode="#,##0.00">
                  <c:v>22.7</c:v>
                </c:pt>
                <c:pt idx="1469" formatCode="#,##0.00">
                  <c:v>-15.8</c:v>
                </c:pt>
                <c:pt idx="1470" formatCode="#,##0.00">
                  <c:v>3.1</c:v>
                </c:pt>
                <c:pt idx="1471" formatCode="#,##0.00">
                  <c:v>-6.9</c:v>
                </c:pt>
                <c:pt idx="1472" formatCode="#,##0.00">
                  <c:v>39</c:v>
                </c:pt>
                <c:pt idx="1473" formatCode="#,##0.00">
                  <c:v>5.5</c:v>
                </c:pt>
                <c:pt idx="1474" formatCode="#,##0.00">
                  <c:v>9.6999999999999993</c:v>
                </c:pt>
                <c:pt idx="1475" formatCode="#,##0.00">
                  <c:v>11.2</c:v>
                </c:pt>
                <c:pt idx="1476" formatCode="#,##0.00">
                  <c:v>7.2</c:v>
                </c:pt>
                <c:pt idx="1477" formatCode="#,##0.00">
                  <c:v>9.1999999999999993</c:v>
                </c:pt>
                <c:pt idx="1478" formatCode="#,##0.00">
                  <c:v>18.5</c:v>
                </c:pt>
                <c:pt idx="1479" formatCode="#,##0.00">
                  <c:v>20.2</c:v>
                </c:pt>
                <c:pt idx="1480" formatCode="#,##0.00">
                  <c:v>6.1</c:v>
                </c:pt>
                <c:pt idx="1481" formatCode="#,##0.00">
                  <c:v>8.9</c:v>
                </c:pt>
                <c:pt idx="1482" formatCode="#,##0.00">
                  <c:v>7.7</c:v>
                </c:pt>
                <c:pt idx="1483" formatCode="#,##0.00">
                  <c:v>7.3</c:v>
                </c:pt>
                <c:pt idx="1484" formatCode="#,##0.00">
                  <c:v>5.8</c:v>
                </c:pt>
                <c:pt idx="1485" formatCode="#,##0.00">
                  <c:v>1.8</c:v>
                </c:pt>
                <c:pt idx="1486" formatCode="#,##0.00">
                  <c:v>6</c:v>
                </c:pt>
                <c:pt idx="1487" formatCode="#,##0.00">
                  <c:v>13.1</c:v>
                </c:pt>
                <c:pt idx="1488" formatCode="#,##0.00">
                  <c:v>-35.5</c:v>
                </c:pt>
                <c:pt idx="1489" formatCode="#,##0.00">
                  <c:v>11.7</c:v>
                </c:pt>
                <c:pt idx="1490" formatCode="#,##0.00">
                  <c:v>4.5</c:v>
                </c:pt>
                <c:pt idx="1491" formatCode="#,##0.00">
                  <c:v>11.2</c:v>
                </c:pt>
                <c:pt idx="1492" formatCode="#,##0.00">
                  <c:v>8.9</c:v>
                </c:pt>
                <c:pt idx="1493" formatCode="#,##0.00">
                  <c:v>8</c:v>
                </c:pt>
                <c:pt idx="1494" formatCode="#,##0.00">
                  <c:v>-29.4</c:v>
                </c:pt>
                <c:pt idx="1495" formatCode="#,##0.00">
                  <c:v>11.8</c:v>
                </c:pt>
                <c:pt idx="1496" formatCode="#,##0.00">
                  <c:v>20.5</c:v>
                </c:pt>
                <c:pt idx="1497" formatCode="#,##0.00">
                  <c:v>5.5</c:v>
                </c:pt>
                <c:pt idx="1498" formatCode="#,##0.00">
                  <c:v>11.5</c:v>
                </c:pt>
                <c:pt idx="1499" formatCode="#,##0.00">
                  <c:v>-1.9</c:v>
                </c:pt>
                <c:pt idx="1500" formatCode="#,##0.00">
                  <c:v>3.2</c:v>
                </c:pt>
                <c:pt idx="1501" formatCode="#,##0.00">
                  <c:v>-7.1</c:v>
                </c:pt>
                <c:pt idx="1502" formatCode="#,##0.00">
                  <c:v>4.5</c:v>
                </c:pt>
                <c:pt idx="1503" formatCode="#,##0.00">
                  <c:v>4</c:v>
                </c:pt>
                <c:pt idx="1504" formatCode="#,##0.00">
                  <c:v>3.7</c:v>
                </c:pt>
                <c:pt idx="1505" formatCode="#,##0.00">
                  <c:v>5.7</c:v>
                </c:pt>
                <c:pt idx="1506" formatCode="#,##0.00">
                  <c:v>4.2</c:v>
                </c:pt>
                <c:pt idx="1507" formatCode="#,##0.00">
                  <c:v>6.8</c:v>
                </c:pt>
                <c:pt idx="1508" formatCode="#,##0.00">
                  <c:v>8</c:v>
                </c:pt>
                <c:pt idx="1509" formatCode="#,##0.00">
                  <c:v>16</c:v>
                </c:pt>
                <c:pt idx="1510" formatCode="#,##0.00">
                  <c:v>1.5</c:v>
                </c:pt>
                <c:pt idx="1511" formatCode="#,##0.00">
                  <c:v>18</c:v>
                </c:pt>
                <c:pt idx="1512" formatCode="#,##0.00">
                  <c:v>1.7</c:v>
                </c:pt>
                <c:pt idx="1513" formatCode="#,##0.00">
                  <c:v>8.1</c:v>
                </c:pt>
                <c:pt idx="1514" formatCode="#,##0.00">
                  <c:v>6</c:v>
                </c:pt>
                <c:pt idx="1515" formatCode="#,##0.00">
                  <c:v>-1.9</c:v>
                </c:pt>
                <c:pt idx="1516" formatCode="#,##0.00">
                  <c:v>10.3</c:v>
                </c:pt>
                <c:pt idx="1517" formatCode="#,##0.00">
                  <c:v>18.8</c:v>
                </c:pt>
                <c:pt idx="1518" formatCode="#,##0.00">
                  <c:v>3.1</c:v>
                </c:pt>
                <c:pt idx="1519" formatCode="#,##0.00">
                  <c:v>8.8000000000000007</c:v>
                </c:pt>
                <c:pt idx="1520" formatCode="#,##0.00">
                  <c:v>0.9</c:v>
                </c:pt>
                <c:pt idx="1521" formatCode="#,##0.00">
                  <c:v>0.1</c:v>
                </c:pt>
                <c:pt idx="1522" formatCode="#,##0.00">
                  <c:v>-142.69999999999999</c:v>
                </c:pt>
                <c:pt idx="1523" formatCode="#,##0.00">
                  <c:v>7.8</c:v>
                </c:pt>
                <c:pt idx="1524" formatCode="#,##0.00">
                  <c:v>1.3</c:v>
                </c:pt>
                <c:pt idx="1525" formatCode="#,##0.00">
                  <c:v>29.7</c:v>
                </c:pt>
                <c:pt idx="1526" formatCode="#,##0.00">
                  <c:v>2.1</c:v>
                </c:pt>
                <c:pt idx="1527" formatCode="#,##0.00">
                  <c:v>17.3</c:v>
                </c:pt>
                <c:pt idx="1528" formatCode="#,##0.00">
                  <c:v>4.2</c:v>
                </c:pt>
                <c:pt idx="1529" formatCode="#,##0.00">
                  <c:v>4.4000000000000004</c:v>
                </c:pt>
                <c:pt idx="1530" formatCode="#,##0.00">
                  <c:v>-3.5</c:v>
                </c:pt>
                <c:pt idx="1531" formatCode="#,##0.00">
                  <c:v>0.6</c:v>
                </c:pt>
                <c:pt idx="1532" formatCode="#,##0.00">
                  <c:v>9</c:v>
                </c:pt>
                <c:pt idx="1533" formatCode="#,##0.00">
                  <c:v>2.9</c:v>
                </c:pt>
                <c:pt idx="1534" formatCode="#,##0.00">
                  <c:v>-6.2</c:v>
                </c:pt>
                <c:pt idx="1535" formatCode="#,##0.00">
                  <c:v>10.4</c:v>
                </c:pt>
                <c:pt idx="1536" formatCode="#,##0.00">
                  <c:v>1.6</c:v>
                </c:pt>
                <c:pt idx="1537" formatCode="#,##0.00">
                  <c:v>-2.9</c:v>
                </c:pt>
                <c:pt idx="1538" formatCode="#,##0.00">
                  <c:v>-238.3</c:v>
                </c:pt>
                <c:pt idx="1539" formatCode="#,##0.00">
                  <c:v>-1.4</c:v>
                </c:pt>
                <c:pt idx="1540" formatCode="#,##0.00">
                  <c:v>24.4</c:v>
                </c:pt>
                <c:pt idx="1541" formatCode="#,##0.00">
                  <c:v>9.9</c:v>
                </c:pt>
                <c:pt idx="1542" formatCode="#,##0.00">
                  <c:v>5.6</c:v>
                </c:pt>
                <c:pt idx="1543" formatCode="#,##0.00">
                  <c:v>-2.6</c:v>
                </c:pt>
                <c:pt idx="1544" formatCode="#,##0.00">
                  <c:v>11.4</c:v>
                </c:pt>
                <c:pt idx="1545" formatCode="#,##0.00">
                  <c:v>-26.6</c:v>
                </c:pt>
                <c:pt idx="1546" formatCode="#,##0.00">
                  <c:v>-23.7</c:v>
                </c:pt>
                <c:pt idx="1547" formatCode="#,##0.00">
                  <c:v>10.4</c:v>
                </c:pt>
                <c:pt idx="1548" formatCode="#,##0.00">
                  <c:v>-4.9000000000000004</c:v>
                </c:pt>
                <c:pt idx="1549" formatCode="#,##0.00">
                  <c:v>-46.1</c:v>
                </c:pt>
                <c:pt idx="1550" formatCode="#,##0.00">
                  <c:v>6.9</c:v>
                </c:pt>
                <c:pt idx="1551" formatCode="#,##0.00">
                  <c:v>9.9</c:v>
                </c:pt>
                <c:pt idx="1552" formatCode="#,##0.00">
                  <c:v>5.5</c:v>
                </c:pt>
                <c:pt idx="1553" formatCode="#,##0.00">
                  <c:v>6.3</c:v>
                </c:pt>
                <c:pt idx="1554" formatCode="#,##0.00">
                  <c:v>3.8</c:v>
                </c:pt>
                <c:pt idx="1555" formatCode="#,##0.00">
                  <c:v>15.4</c:v>
                </c:pt>
                <c:pt idx="1556" formatCode="#,##0.00">
                  <c:v>7.7</c:v>
                </c:pt>
                <c:pt idx="1557" formatCode="#,##0.00">
                  <c:v>6.7</c:v>
                </c:pt>
                <c:pt idx="1558" formatCode="#,##0.00">
                  <c:v>15.8</c:v>
                </c:pt>
                <c:pt idx="1559" formatCode="#,##0.00">
                  <c:v>8.4</c:v>
                </c:pt>
                <c:pt idx="1560" formatCode="#,##0.00">
                  <c:v>-1</c:v>
                </c:pt>
                <c:pt idx="1561" formatCode="#,##0.00">
                  <c:v>-0.9</c:v>
                </c:pt>
                <c:pt idx="1562" formatCode="#,##0.00">
                  <c:v>6.7</c:v>
                </c:pt>
                <c:pt idx="1563" formatCode="#,##0.00">
                  <c:v>4.7</c:v>
                </c:pt>
                <c:pt idx="1564" formatCode="#,##0.00">
                  <c:v>21.2</c:v>
                </c:pt>
                <c:pt idx="1565" formatCode="#,##0.00">
                  <c:v>2.2999999999999998</c:v>
                </c:pt>
                <c:pt idx="1566" formatCode="#,##0.00">
                  <c:v>4.4000000000000004</c:v>
                </c:pt>
                <c:pt idx="1567" formatCode="#,##0.00">
                  <c:v>7.8</c:v>
                </c:pt>
                <c:pt idx="1568" formatCode="#,##0.00">
                  <c:v>-13</c:v>
                </c:pt>
                <c:pt idx="1569" formatCode="#,##0.00">
                  <c:v>9.1</c:v>
                </c:pt>
                <c:pt idx="1570" formatCode="#,##0.00">
                  <c:v>5.4</c:v>
                </c:pt>
                <c:pt idx="1571" formatCode="#,##0.00">
                  <c:v>36.9</c:v>
                </c:pt>
                <c:pt idx="1572" formatCode="#,##0.00">
                  <c:v>1.6</c:v>
                </c:pt>
                <c:pt idx="1573" formatCode="#,##0.00">
                  <c:v>15.3</c:v>
                </c:pt>
                <c:pt idx="1574" formatCode="#,##0.00">
                  <c:v>-13.3</c:v>
                </c:pt>
                <c:pt idx="1575" formatCode="#,##0.00">
                  <c:v>2.7</c:v>
                </c:pt>
                <c:pt idx="1576" formatCode="#,##0.00">
                  <c:v>16.7</c:v>
                </c:pt>
                <c:pt idx="1577" formatCode="#,##0.00">
                  <c:v>14</c:v>
                </c:pt>
                <c:pt idx="1578" formatCode="#,##0.00">
                  <c:v>6.5</c:v>
                </c:pt>
                <c:pt idx="1579" formatCode="#,##0.00">
                  <c:v>-9.1999999999999993</c:v>
                </c:pt>
                <c:pt idx="1580" formatCode="#,##0.00">
                  <c:v>13.2</c:v>
                </c:pt>
                <c:pt idx="1581" formatCode="#,##0.00">
                  <c:v>15.8</c:v>
                </c:pt>
                <c:pt idx="1582" formatCode="#,##0.00">
                  <c:v>26.5</c:v>
                </c:pt>
                <c:pt idx="1583" formatCode="#,##0.00">
                  <c:v>-9.4</c:v>
                </c:pt>
                <c:pt idx="1584" formatCode="#,##0.00">
                  <c:v>5</c:v>
                </c:pt>
                <c:pt idx="1585" formatCode="#,##0.00">
                  <c:v>6.4</c:v>
                </c:pt>
                <c:pt idx="1586" formatCode="#,##0.00">
                  <c:v>6.4</c:v>
                </c:pt>
                <c:pt idx="1587" formatCode="#,##0.00">
                  <c:v>-66.8</c:v>
                </c:pt>
                <c:pt idx="1588" formatCode="#,##0.00">
                  <c:v>179.4</c:v>
                </c:pt>
                <c:pt idx="1589" formatCode="#,##0.00">
                  <c:v>5.0999999999999996</c:v>
                </c:pt>
                <c:pt idx="1590" formatCode="#,##0.00">
                  <c:v>10.4</c:v>
                </c:pt>
                <c:pt idx="1591" formatCode="#,##0.00">
                  <c:v>2.8</c:v>
                </c:pt>
                <c:pt idx="1592" formatCode="#,##0.00">
                  <c:v>7.9</c:v>
                </c:pt>
                <c:pt idx="1593" formatCode="#,##0.00">
                  <c:v>0.2</c:v>
                </c:pt>
                <c:pt idx="1594" formatCode="#,##0.00">
                  <c:v>-5.6</c:v>
                </c:pt>
                <c:pt idx="1595" formatCode="#,##0.00">
                  <c:v>10.9</c:v>
                </c:pt>
                <c:pt idx="1596" formatCode="#,##0.00">
                  <c:v>1.1000000000000001</c:v>
                </c:pt>
                <c:pt idx="1597" formatCode="#,##0.00">
                  <c:v>6.2</c:v>
                </c:pt>
                <c:pt idx="1598" formatCode="#,##0.00">
                  <c:v>-5.6</c:v>
                </c:pt>
                <c:pt idx="1599" formatCode="#,##0.00">
                  <c:v>185.1</c:v>
                </c:pt>
                <c:pt idx="1600" formatCode="#,##0.00">
                  <c:v>3</c:v>
                </c:pt>
                <c:pt idx="1601" formatCode="#,##0.00">
                  <c:v>7.7</c:v>
                </c:pt>
                <c:pt idx="1602" formatCode="#,##0.00">
                  <c:v>-7.1</c:v>
                </c:pt>
                <c:pt idx="1603" formatCode="#,##0.00">
                  <c:v>14.5</c:v>
                </c:pt>
                <c:pt idx="1604" formatCode="#,##0.00">
                  <c:v>9.9</c:v>
                </c:pt>
                <c:pt idx="1605" formatCode="#,##0.00">
                  <c:v>10</c:v>
                </c:pt>
                <c:pt idx="1606" formatCode="#,##0.00">
                  <c:v>1</c:v>
                </c:pt>
                <c:pt idx="1607" formatCode="#,##0.00">
                  <c:v>1.5</c:v>
                </c:pt>
                <c:pt idx="1608" formatCode="#,##0.00">
                  <c:v>1.3</c:v>
                </c:pt>
                <c:pt idx="1609" formatCode="#,##0.00">
                  <c:v>-27.4</c:v>
                </c:pt>
                <c:pt idx="1610" formatCode="#,##0.00">
                  <c:v>4.5999999999999996</c:v>
                </c:pt>
                <c:pt idx="1611" formatCode="#,##0.00">
                  <c:v>5.9</c:v>
                </c:pt>
                <c:pt idx="1612" formatCode="#,##0.00">
                  <c:v>1.8</c:v>
                </c:pt>
                <c:pt idx="1613" formatCode="#,##0.00">
                  <c:v>6</c:v>
                </c:pt>
                <c:pt idx="1614" formatCode="#,##0.00">
                  <c:v>3.9</c:v>
                </c:pt>
                <c:pt idx="1615" formatCode="#,##0.00">
                  <c:v>-36.200000000000003</c:v>
                </c:pt>
                <c:pt idx="1616" formatCode="#,##0.00">
                  <c:v>10.199999999999999</c:v>
                </c:pt>
                <c:pt idx="1617" formatCode="#,##0.00">
                  <c:v>11.6</c:v>
                </c:pt>
                <c:pt idx="1618" formatCode="#,##0.00">
                  <c:v>1.5</c:v>
                </c:pt>
                <c:pt idx="1619" formatCode="#,##0.00">
                  <c:v>2.7</c:v>
                </c:pt>
                <c:pt idx="1620" formatCode="#,##0.00">
                  <c:v>9.9</c:v>
                </c:pt>
                <c:pt idx="1621" formatCode="#,##0.00">
                  <c:v>14.2</c:v>
                </c:pt>
                <c:pt idx="1622" formatCode="#,##0.00">
                  <c:v>-12.7</c:v>
                </c:pt>
                <c:pt idx="1623" formatCode="#,##0.00">
                  <c:v>18.399999999999999</c:v>
                </c:pt>
                <c:pt idx="1624" formatCode="#,##0.00">
                  <c:v>2.5</c:v>
                </c:pt>
                <c:pt idx="1625" formatCode="#,##0.00">
                  <c:v>-5.0999999999999996</c:v>
                </c:pt>
                <c:pt idx="1626" formatCode="#,##0.00">
                  <c:v>0.4</c:v>
                </c:pt>
                <c:pt idx="1627" formatCode="#,##0.00">
                  <c:v>2.1</c:v>
                </c:pt>
                <c:pt idx="1628" formatCode="#,##0.00">
                  <c:v>27</c:v>
                </c:pt>
                <c:pt idx="1629" formatCode="#,##0.00">
                  <c:v>4.9000000000000004</c:v>
                </c:pt>
                <c:pt idx="1630" formatCode="#,##0.00">
                  <c:v>2.7</c:v>
                </c:pt>
                <c:pt idx="1631" formatCode="#,##0.00">
                  <c:v>10.3</c:v>
                </c:pt>
                <c:pt idx="1632" formatCode="#,##0.00">
                  <c:v>0.3</c:v>
                </c:pt>
                <c:pt idx="1633" formatCode="#,##0.00">
                  <c:v>12.8</c:v>
                </c:pt>
                <c:pt idx="1634" formatCode="#,##0.00">
                  <c:v>5</c:v>
                </c:pt>
                <c:pt idx="1635" formatCode="#,##0.00">
                  <c:v>7.2</c:v>
                </c:pt>
                <c:pt idx="1636" formatCode="#,##0.00">
                  <c:v>1</c:v>
                </c:pt>
                <c:pt idx="1637" formatCode="#,##0.00">
                  <c:v>0.2</c:v>
                </c:pt>
                <c:pt idx="1638" formatCode="#,##0.00">
                  <c:v>19</c:v>
                </c:pt>
                <c:pt idx="1639" formatCode="#,##0.00">
                  <c:v>8.5</c:v>
                </c:pt>
                <c:pt idx="1640" formatCode="#,##0.00">
                  <c:v>-3.5</c:v>
                </c:pt>
                <c:pt idx="1641" formatCode="#,##0.00">
                  <c:v>10.199999999999999</c:v>
                </c:pt>
                <c:pt idx="1642" formatCode="#,##0.00">
                  <c:v>-2.8</c:v>
                </c:pt>
                <c:pt idx="1643" formatCode="#,##0.00">
                  <c:v>3.1</c:v>
                </c:pt>
                <c:pt idx="1644" formatCode="#,##0.00">
                  <c:v>13.2</c:v>
                </c:pt>
                <c:pt idx="1645" formatCode="#,##0.00">
                  <c:v>3.6</c:v>
                </c:pt>
                <c:pt idx="1646" formatCode="#,##0.00">
                  <c:v>-0.6</c:v>
                </c:pt>
                <c:pt idx="1647" formatCode="#,##0.00">
                  <c:v>-3.2</c:v>
                </c:pt>
                <c:pt idx="1648" formatCode="#,##0.00">
                  <c:v>6.6</c:v>
                </c:pt>
                <c:pt idx="1649" formatCode="#,##0.00">
                  <c:v>2.9</c:v>
                </c:pt>
                <c:pt idx="1650" formatCode="#,##0.00">
                  <c:v>-1.9</c:v>
                </c:pt>
                <c:pt idx="1651" formatCode="#,##0.00">
                  <c:v>1.4</c:v>
                </c:pt>
                <c:pt idx="1652" formatCode="#,##0.00">
                  <c:v>18.3</c:v>
                </c:pt>
                <c:pt idx="1653" formatCode="#,##0.00">
                  <c:v>22.2</c:v>
                </c:pt>
                <c:pt idx="1654" formatCode="#,##0.00">
                  <c:v>15.1</c:v>
                </c:pt>
                <c:pt idx="1655" formatCode="#,##0.00">
                  <c:v>0.2</c:v>
                </c:pt>
                <c:pt idx="1656" formatCode="#,##0.00">
                  <c:v>4.5</c:v>
                </c:pt>
                <c:pt idx="1657" formatCode="#,##0.00">
                  <c:v>3.1</c:v>
                </c:pt>
                <c:pt idx="1658" formatCode="#,##0.00">
                  <c:v>20</c:v>
                </c:pt>
                <c:pt idx="1659" formatCode="#,##0.00">
                  <c:v>6.9</c:v>
                </c:pt>
                <c:pt idx="1660" formatCode="#,##0.00">
                  <c:v>-14.5</c:v>
                </c:pt>
                <c:pt idx="1661" formatCode="#,##0.00">
                  <c:v>9.1999999999999993</c:v>
                </c:pt>
                <c:pt idx="1662" formatCode="#,##0.00">
                  <c:v>8.9</c:v>
                </c:pt>
                <c:pt idx="1663" formatCode="#,##0.00">
                  <c:v>15.7</c:v>
                </c:pt>
                <c:pt idx="1664" formatCode="#,##0.00">
                  <c:v>8.8000000000000007</c:v>
                </c:pt>
                <c:pt idx="1665" formatCode="#,##0.00">
                  <c:v>17.100000000000001</c:v>
                </c:pt>
                <c:pt idx="1666" formatCode="#,##0.00">
                  <c:v>-6.5</c:v>
                </c:pt>
                <c:pt idx="1667" formatCode="#,##0.00">
                  <c:v>-25.6</c:v>
                </c:pt>
                <c:pt idx="1668" formatCode="#,##0.00">
                  <c:v>3.5</c:v>
                </c:pt>
                <c:pt idx="1669" formatCode="#,##0.00">
                  <c:v>2.7</c:v>
                </c:pt>
                <c:pt idx="1670" formatCode="#,##0.00">
                  <c:v>3.8</c:v>
                </c:pt>
                <c:pt idx="1671" formatCode="#,##0.00">
                  <c:v>9.1</c:v>
                </c:pt>
                <c:pt idx="1672" formatCode="#,##0.00">
                  <c:v>19.5</c:v>
                </c:pt>
                <c:pt idx="1673" formatCode="#,##0.00">
                  <c:v>0</c:v>
                </c:pt>
                <c:pt idx="1674" formatCode="#,##0.00">
                  <c:v>1.9</c:v>
                </c:pt>
                <c:pt idx="1675" formatCode="#,##0.00">
                  <c:v>-0.6</c:v>
                </c:pt>
                <c:pt idx="1676" formatCode="#,##0.00">
                  <c:v>7.1</c:v>
                </c:pt>
                <c:pt idx="1677" formatCode="#,##0.00">
                  <c:v>9.3000000000000007</c:v>
                </c:pt>
                <c:pt idx="1678" formatCode="#,##0.00">
                  <c:v>2.1</c:v>
                </c:pt>
                <c:pt idx="1679" formatCode="#,##0.00">
                  <c:v>5.5</c:v>
                </c:pt>
                <c:pt idx="1680" formatCode="#,##0.00">
                  <c:v>-50.2</c:v>
                </c:pt>
                <c:pt idx="1681" formatCode="#,##0.00">
                  <c:v>31.6</c:v>
                </c:pt>
                <c:pt idx="1682" formatCode="#,##0.00">
                  <c:v>6.3</c:v>
                </c:pt>
                <c:pt idx="1683" formatCode="#,##0.00">
                  <c:v>8.6999999999999993</c:v>
                </c:pt>
                <c:pt idx="1684" formatCode="#,##0.00">
                  <c:v>-3.1</c:v>
                </c:pt>
                <c:pt idx="1685" formatCode="#,##0.00">
                  <c:v>-57.2</c:v>
                </c:pt>
                <c:pt idx="1686" formatCode="#,##0.00">
                  <c:v>20.399999999999999</c:v>
                </c:pt>
                <c:pt idx="1687" formatCode="#,##0.00">
                  <c:v>14.8</c:v>
                </c:pt>
                <c:pt idx="1688" formatCode="#,##0.00">
                  <c:v>7.1</c:v>
                </c:pt>
                <c:pt idx="1689" formatCode="#,##0.00">
                  <c:v>-88.5</c:v>
                </c:pt>
                <c:pt idx="1690" formatCode="#,##0.00">
                  <c:v>6.2</c:v>
                </c:pt>
                <c:pt idx="1691" formatCode="#,##0.00">
                  <c:v>4</c:v>
                </c:pt>
                <c:pt idx="1692" formatCode="#,##0.00">
                  <c:v>18</c:v>
                </c:pt>
                <c:pt idx="1693" formatCode="#,##0.00">
                  <c:v>13.9</c:v>
                </c:pt>
                <c:pt idx="1694" formatCode="#,##0.00">
                  <c:v>10.4</c:v>
                </c:pt>
                <c:pt idx="1695" formatCode="#,##0.00">
                  <c:v>4.3</c:v>
                </c:pt>
                <c:pt idx="1696" formatCode="#,##0.00">
                  <c:v>27.3</c:v>
                </c:pt>
                <c:pt idx="1697" formatCode="#,##0.00">
                  <c:v>0.4</c:v>
                </c:pt>
                <c:pt idx="1698" formatCode="#,##0.00">
                  <c:v>-163.1</c:v>
                </c:pt>
                <c:pt idx="1699" formatCode="#,##0.00">
                  <c:v>10.8</c:v>
                </c:pt>
                <c:pt idx="1700" formatCode="#,##0.00">
                  <c:v>4</c:v>
                </c:pt>
                <c:pt idx="1701" formatCode="#,##0.00">
                  <c:v>6.3</c:v>
                </c:pt>
                <c:pt idx="1702" formatCode="#,##0.00">
                  <c:v>5.6</c:v>
                </c:pt>
                <c:pt idx="1703" formatCode="#,##0.00">
                  <c:v>9.6999999999999993</c:v>
                </c:pt>
                <c:pt idx="1704" formatCode="#,##0.00">
                  <c:v>2.6</c:v>
                </c:pt>
                <c:pt idx="1705" formatCode="#,##0.00">
                  <c:v>-25.8</c:v>
                </c:pt>
                <c:pt idx="1706" formatCode="#,##0.00">
                  <c:v>0.6</c:v>
                </c:pt>
                <c:pt idx="1707" formatCode="#,##0.00">
                  <c:v>10.7</c:v>
                </c:pt>
                <c:pt idx="1708" formatCode="#,##0.00">
                  <c:v>19.8</c:v>
                </c:pt>
                <c:pt idx="1709" formatCode="#,##0.00">
                  <c:v>0.1</c:v>
                </c:pt>
                <c:pt idx="1710" formatCode="#,##0.00">
                  <c:v>-78.400000000000006</c:v>
                </c:pt>
                <c:pt idx="1711" formatCode="#,##0.00">
                  <c:v>-14.9</c:v>
                </c:pt>
                <c:pt idx="1712" formatCode="#,##0.00">
                  <c:v>-2.9</c:v>
                </c:pt>
                <c:pt idx="1713" formatCode="#,##0.00">
                  <c:v>-21.5</c:v>
                </c:pt>
                <c:pt idx="1714" formatCode="#,##0.00">
                  <c:v>6.9</c:v>
                </c:pt>
                <c:pt idx="1715" formatCode="#,##0.00">
                  <c:v>2.2000000000000002</c:v>
                </c:pt>
                <c:pt idx="1716" formatCode="#,##0.00">
                  <c:v>3.7</c:v>
                </c:pt>
                <c:pt idx="1717" formatCode="#,##0.00">
                  <c:v>15.3</c:v>
                </c:pt>
                <c:pt idx="1718" formatCode="#,##0.00">
                  <c:v>1.1000000000000001</c:v>
                </c:pt>
                <c:pt idx="1719" formatCode="#,##0.00">
                  <c:v>-1245.2</c:v>
                </c:pt>
                <c:pt idx="1720" formatCode="#,##0.00">
                  <c:v>0.2</c:v>
                </c:pt>
                <c:pt idx="1721" formatCode="#,##0.00">
                  <c:v>-2.2000000000000002</c:v>
                </c:pt>
                <c:pt idx="1722" formatCode="#,##0.00">
                  <c:v>5</c:v>
                </c:pt>
                <c:pt idx="1723" formatCode="#,##0.00">
                  <c:v>-6.1</c:v>
                </c:pt>
                <c:pt idx="1724" formatCode="#,##0.00">
                  <c:v>8.5</c:v>
                </c:pt>
                <c:pt idx="1725" formatCode="#,##0.00">
                  <c:v>9.6</c:v>
                </c:pt>
                <c:pt idx="1726" formatCode="#,##0.00">
                  <c:v>-1.1000000000000001</c:v>
                </c:pt>
                <c:pt idx="1727" formatCode="#,##0.00">
                  <c:v>5.5</c:v>
                </c:pt>
                <c:pt idx="1728" formatCode="#,##0.00">
                  <c:v>4.9000000000000004</c:v>
                </c:pt>
                <c:pt idx="1729" formatCode="#,##0.00">
                  <c:v>26.2</c:v>
                </c:pt>
                <c:pt idx="1730" formatCode="#,##0.00">
                  <c:v>-4.2</c:v>
                </c:pt>
                <c:pt idx="1731" formatCode="#,##0.00">
                  <c:v>-21.4</c:v>
                </c:pt>
                <c:pt idx="1732" formatCode="#,##0.00">
                  <c:v>2.5</c:v>
                </c:pt>
                <c:pt idx="1733" formatCode="#,##0.00">
                  <c:v>0.4</c:v>
                </c:pt>
                <c:pt idx="1734" formatCode="#,##0.00">
                  <c:v>-46.7</c:v>
                </c:pt>
                <c:pt idx="1735" formatCode="#,##0.00">
                  <c:v>-15.8</c:v>
                </c:pt>
                <c:pt idx="1736" formatCode="#,##0.00">
                  <c:v>2</c:v>
                </c:pt>
                <c:pt idx="1737" formatCode="#,##0.00">
                  <c:v>6.8</c:v>
                </c:pt>
                <c:pt idx="1738" formatCode="#,##0.00">
                  <c:v>-4.5999999999999996</c:v>
                </c:pt>
                <c:pt idx="1739" formatCode="#,##0.00">
                  <c:v>4.0999999999999996</c:v>
                </c:pt>
                <c:pt idx="1740" formatCode="#,##0.00">
                  <c:v>-0.9</c:v>
                </c:pt>
                <c:pt idx="1741" formatCode="#,##0.00">
                  <c:v>92.6</c:v>
                </c:pt>
                <c:pt idx="1742" formatCode="#,##0.00">
                  <c:v>6.3</c:v>
                </c:pt>
                <c:pt idx="1743" formatCode="#,##0.00">
                  <c:v>7.7</c:v>
                </c:pt>
                <c:pt idx="1744" formatCode="#,##0.00">
                  <c:v>7.7</c:v>
                </c:pt>
                <c:pt idx="1745" formatCode="#,##0.00">
                  <c:v>6.2</c:v>
                </c:pt>
                <c:pt idx="1746" formatCode="#,##0.00">
                  <c:v>6.6</c:v>
                </c:pt>
                <c:pt idx="1747" formatCode="#,##0.00">
                  <c:v>4.7</c:v>
                </c:pt>
                <c:pt idx="1748" formatCode="#,##0.00">
                  <c:v>-7.6</c:v>
                </c:pt>
                <c:pt idx="1749" formatCode="#,##0.00">
                  <c:v>5.0999999999999996</c:v>
                </c:pt>
                <c:pt idx="1750" formatCode="#,##0.00">
                  <c:v>17.7</c:v>
                </c:pt>
                <c:pt idx="1751" formatCode="#,##0.00">
                  <c:v>1.6</c:v>
                </c:pt>
                <c:pt idx="1752" formatCode="#,##0.00">
                  <c:v>-18.2</c:v>
                </c:pt>
                <c:pt idx="1753" formatCode="#,##0.00">
                  <c:v>5.4</c:v>
                </c:pt>
                <c:pt idx="1754" formatCode="#,##0.00">
                  <c:v>3</c:v>
                </c:pt>
                <c:pt idx="1755" formatCode="#,##0.00">
                  <c:v>35.799999999999997</c:v>
                </c:pt>
                <c:pt idx="1756" formatCode="#,##0.00">
                  <c:v>7.7</c:v>
                </c:pt>
                <c:pt idx="1757" formatCode="#,##0.00">
                  <c:v>-19</c:v>
                </c:pt>
                <c:pt idx="1758" formatCode="#,##0.00">
                  <c:v>-3.1</c:v>
                </c:pt>
                <c:pt idx="1759" formatCode="#,##0.00">
                  <c:v>22.2</c:v>
                </c:pt>
                <c:pt idx="1760" formatCode="#,##0.00">
                  <c:v>16.899999999999999</c:v>
                </c:pt>
                <c:pt idx="1761" formatCode="#,##0.00">
                  <c:v>3.3</c:v>
                </c:pt>
                <c:pt idx="1762" formatCode="#,##0.00">
                  <c:v>14.9</c:v>
                </c:pt>
                <c:pt idx="1763" formatCode="#,##0.00">
                  <c:v>0.2</c:v>
                </c:pt>
                <c:pt idx="1764" formatCode="#,##0.00">
                  <c:v>3.8</c:v>
                </c:pt>
                <c:pt idx="1765" formatCode="#,##0.00">
                  <c:v>-19.100000000000001</c:v>
                </c:pt>
                <c:pt idx="1766" formatCode="#,##0.00">
                  <c:v>52.1</c:v>
                </c:pt>
                <c:pt idx="1767" formatCode="#,##0.00">
                  <c:v>5.8</c:v>
                </c:pt>
                <c:pt idx="1768" formatCode="#,##0.00">
                  <c:v>-21.7</c:v>
                </c:pt>
                <c:pt idx="1769" formatCode="#,##0.00">
                  <c:v>7</c:v>
                </c:pt>
                <c:pt idx="1770" formatCode="#,##0.00">
                  <c:v>3.8</c:v>
                </c:pt>
                <c:pt idx="1771" formatCode="#,##0.00">
                  <c:v>-16.8</c:v>
                </c:pt>
                <c:pt idx="1772" formatCode="#,##0.00">
                  <c:v>-6.4</c:v>
                </c:pt>
                <c:pt idx="1773" formatCode="#,##0.00">
                  <c:v>-5.7</c:v>
                </c:pt>
                <c:pt idx="1774" formatCode="#,##0.00">
                  <c:v>7.1</c:v>
                </c:pt>
                <c:pt idx="1775" formatCode="#,##0.00">
                  <c:v>9.6</c:v>
                </c:pt>
              </c:numCache>
            </c:numRef>
          </c:yVal>
          <c:smooth val="0"/>
          <c:extLst>
            <c:ext xmlns:c16="http://schemas.microsoft.com/office/drawing/2014/chart" uri="{C3380CC4-5D6E-409C-BE32-E72D297353CC}">
              <c16:uniqueId val="{00000000-4029-4298-98E8-80B7D4AA323A}"/>
            </c:ext>
          </c:extLst>
        </c:ser>
        <c:dLbls>
          <c:showLegendKey val="0"/>
          <c:showVal val="0"/>
          <c:showCatName val="0"/>
          <c:showSerName val="0"/>
          <c:showPercent val="0"/>
          <c:showBubbleSize val="0"/>
        </c:dLbls>
        <c:axId val="413128472"/>
        <c:axId val="413128864"/>
      </c:scatterChart>
      <c:valAx>
        <c:axId val="413128472"/>
        <c:scaling>
          <c:orientation val="minMax"/>
          <c:max val="1200"/>
        </c:scaling>
        <c:delete val="0"/>
        <c:axPos val="b"/>
        <c:numFmt formatCode="#,##0" sourceLinked="0"/>
        <c:majorTickMark val="none"/>
        <c:minorTickMark val="none"/>
        <c:tickLblPos val="none"/>
        <c:crossAx val="413128864"/>
        <c:crosses val="autoZero"/>
        <c:crossBetween val="midCat"/>
      </c:valAx>
      <c:valAx>
        <c:axId val="413128864"/>
        <c:scaling>
          <c:orientation val="minMax"/>
          <c:max val="30"/>
          <c:min val="-30"/>
        </c:scaling>
        <c:delete val="0"/>
        <c:axPos val="l"/>
        <c:majorGridlines>
          <c:spPr>
            <a:ln w="3175">
              <a:prstDash val="dash"/>
            </a:ln>
          </c:spPr>
        </c:majorGridlines>
        <c:numFmt formatCode="#,##0" sourceLinked="0"/>
        <c:majorTickMark val="out"/>
        <c:minorTickMark val="none"/>
        <c:tickLblPos val="nextTo"/>
        <c:spPr>
          <a:ln w="9525"/>
        </c:spPr>
        <c:txPr>
          <a:bodyPr/>
          <a:lstStyle/>
          <a:p>
            <a:pPr>
              <a:defRPr sz="1050" b="0" i="0" baseline="0">
                <a:latin typeface="Verdana" panose="020B0604030504040204" pitchFamily="34" charset="0"/>
              </a:defRPr>
            </a:pPr>
            <a:endParaRPr lang="fi-FI"/>
          </a:p>
        </c:txPr>
        <c:crossAx val="413128472"/>
        <c:crosses val="autoZero"/>
        <c:crossBetween val="midCat"/>
        <c:majorUnit val="5"/>
        <c:minorUnit val="1"/>
      </c:valAx>
    </c:plotArea>
    <c:plotVisOnly val="1"/>
    <c:dispBlanksAs val="gap"/>
    <c:showDLblsOverMax val="0"/>
  </c:chart>
  <c:txPr>
    <a:bodyPr/>
    <a:lstStyle/>
    <a:p>
      <a:pPr>
        <a:defRPr sz="1400"/>
      </a:pPr>
      <a:endParaRPr lang="fi-FI"/>
    </a:p>
  </c:txPr>
  <c:externalData r:id="rId1">
    <c:autoUpdate val="0"/>
  </c:externalData>
  <c:userShapes r:id="rId2"/>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5.2038217129782724E-2"/>
          <c:y val="2.522458765417834E-2"/>
          <c:w val="0.77327458358284096"/>
          <c:h val="0.94369900261192341"/>
        </c:manualLayout>
      </c:layout>
      <c:scatterChart>
        <c:scatterStyle val="lineMarker"/>
        <c:varyColors val="0"/>
        <c:ser>
          <c:idx val="0"/>
          <c:order val="0"/>
          <c:tx>
            <c:strRef>
              <c:f>Taul1!$B$1</c:f>
              <c:strCache>
                <c:ptCount val="1"/>
                <c:pt idx="0">
                  <c:v>Sarake2</c:v>
                </c:pt>
              </c:strCache>
            </c:strRef>
          </c:tx>
          <c:spPr>
            <a:ln w="47625">
              <a:noFill/>
            </a:ln>
            <a:effectLst/>
          </c:spPr>
          <c:marker>
            <c:symbol val="circle"/>
            <c:size val="4"/>
            <c:spPr>
              <a:solidFill>
                <a:schemeClr val="accent1"/>
              </a:solidFill>
              <a:ln w="25400">
                <a:noFill/>
              </a:ln>
              <a:effectLst/>
            </c:spPr>
          </c:marker>
          <c:yVal>
            <c:numRef>
              <c:f>Taul1!$B$2:$B$1797</c:f>
              <c:numCache>
                <c:formatCode>General</c:formatCode>
                <c:ptCount val="1796"/>
                <c:pt idx="2" formatCode="0.00">
                  <c:v>-5.3</c:v>
                </c:pt>
                <c:pt idx="3" formatCode="0.00">
                  <c:v>20.2</c:v>
                </c:pt>
                <c:pt idx="4" formatCode="0.00">
                  <c:v>39.299999999999997</c:v>
                </c:pt>
                <c:pt idx="5" formatCode="0.00">
                  <c:v>3.7</c:v>
                </c:pt>
                <c:pt idx="6" formatCode="0.00">
                  <c:v>20.399999999999999</c:v>
                </c:pt>
                <c:pt idx="7" formatCode="0.00">
                  <c:v>2.2999999999999998</c:v>
                </c:pt>
                <c:pt idx="8" formatCode="0.00">
                  <c:v>6.1</c:v>
                </c:pt>
                <c:pt idx="9" formatCode="0.00">
                  <c:v>4.3</c:v>
                </c:pt>
                <c:pt idx="10" formatCode="0.00">
                  <c:v>18.899999999999999</c:v>
                </c:pt>
                <c:pt idx="11" formatCode="0.00">
                  <c:v>4.8</c:v>
                </c:pt>
                <c:pt idx="12" formatCode="0.00">
                  <c:v>17.7</c:v>
                </c:pt>
                <c:pt idx="13" formatCode="0.00">
                  <c:v>23.8</c:v>
                </c:pt>
                <c:pt idx="14" formatCode="0.00">
                  <c:v>0.6</c:v>
                </c:pt>
                <c:pt idx="15" formatCode="0.00">
                  <c:v>34.299999999999997</c:v>
                </c:pt>
                <c:pt idx="16" formatCode="0.00">
                  <c:v>20</c:v>
                </c:pt>
                <c:pt idx="17" formatCode="0.00">
                  <c:v>4.7</c:v>
                </c:pt>
                <c:pt idx="18" formatCode="0.00">
                  <c:v>109</c:v>
                </c:pt>
                <c:pt idx="19" formatCode="0.00">
                  <c:v>5.8</c:v>
                </c:pt>
                <c:pt idx="20" formatCode="0.00">
                  <c:v>8.8000000000000007</c:v>
                </c:pt>
                <c:pt idx="21" formatCode="0.00">
                  <c:v>16.5</c:v>
                </c:pt>
                <c:pt idx="22" formatCode="0.00">
                  <c:v>-7.9</c:v>
                </c:pt>
                <c:pt idx="23" formatCode="0.00">
                  <c:v>9.6</c:v>
                </c:pt>
                <c:pt idx="24" formatCode="0.00">
                  <c:v>7.9</c:v>
                </c:pt>
                <c:pt idx="25" formatCode="0.00">
                  <c:v>33.6</c:v>
                </c:pt>
                <c:pt idx="26" formatCode="0.00">
                  <c:v>15.3</c:v>
                </c:pt>
                <c:pt idx="27" formatCode="0.00">
                  <c:v>12.9</c:v>
                </c:pt>
                <c:pt idx="28" formatCode="0.00">
                  <c:v>1</c:v>
                </c:pt>
                <c:pt idx="29" formatCode="0.00">
                  <c:v>441.6</c:v>
                </c:pt>
                <c:pt idx="30" formatCode="0.00">
                  <c:v>12.7</c:v>
                </c:pt>
                <c:pt idx="31" formatCode="0.00">
                  <c:v>6.5</c:v>
                </c:pt>
                <c:pt idx="32" formatCode="0.00">
                  <c:v>40.4</c:v>
                </c:pt>
                <c:pt idx="33" formatCode="0.00">
                  <c:v>20.5</c:v>
                </c:pt>
                <c:pt idx="34" formatCode="0.00">
                  <c:v>17.3</c:v>
                </c:pt>
                <c:pt idx="35" formatCode="0.00">
                  <c:v>1.4</c:v>
                </c:pt>
                <c:pt idx="36" formatCode="0.00">
                  <c:v>8.6999999999999993</c:v>
                </c:pt>
                <c:pt idx="37" formatCode="0.00">
                  <c:v>18.3</c:v>
                </c:pt>
                <c:pt idx="38" formatCode="0.00">
                  <c:v>24.4</c:v>
                </c:pt>
                <c:pt idx="39" formatCode="0.00">
                  <c:v>-11.9</c:v>
                </c:pt>
                <c:pt idx="40" formatCode="0.00">
                  <c:v>8.6</c:v>
                </c:pt>
                <c:pt idx="41" formatCode="0.00">
                  <c:v>-2.2000000000000002</c:v>
                </c:pt>
                <c:pt idx="42" formatCode="0.00">
                  <c:v>-24.5</c:v>
                </c:pt>
                <c:pt idx="43" formatCode="0.00">
                  <c:v>-10.6</c:v>
                </c:pt>
                <c:pt idx="44" formatCode="0.00">
                  <c:v>3.9</c:v>
                </c:pt>
                <c:pt idx="45" formatCode="0.00">
                  <c:v>36.6</c:v>
                </c:pt>
                <c:pt idx="46" formatCode="0.00">
                  <c:v>21.1</c:v>
                </c:pt>
                <c:pt idx="47" formatCode="0.00">
                  <c:v>-5.4</c:v>
                </c:pt>
                <c:pt idx="48" formatCode="0.00">
                  <c:v>-96.4</c:v>
                </c:pt>
                <c:pt idx="49" formatCode="0.00">
                  <c:v>7.9</c:v>
                </c:pt>
                <c:pt idx="50" formatCode="0.00">
                  <c:v>20.7</c:v>
                </c:pt>
                <c:pt idx="51" formatCode="0.00">
                  <c:v>4.5999999999999996</c:v>
                </c:pt>
                <c:pt idx="52" formatCode="0.00">
                  <c:v>13.2</c:v>
                </c:pt>
                <c:pt idx="53" formatCode="0.00">
                  <c:v>27.4</c:v>
                </c:pt>
                <c:pt idx="54" formatCode="0.00">
                  <c:v>-11.8</c:v>
                </c:pt>
                <c:pt idx="55" formatCode="0.00">
                  <c:v>17.8</c:v>
                </c:pt>
                <c:pt idx="56" formatCode="0.00">
                  <c:v>6.9</c:v>
                </c:pt>
                <c:pt idx="57" formatCode="0.00">
                  <c:v>16.100000000000001</c:v>
                </c:pt>
                <c:pt idx="58" formatCode="0.00">
                  <c:v>1.3</c:v>
                </c:pt>
                <c:pt idx="59" formatCode="0.00">
                  <c:v>-63.9</c:v>
                </c:pt>
                <c:pt idx="60" formatCode="0.00">
                  <c:v>1.7</c:v>
                </c:pt>
                <c:pt idx="61" formatCode="0.00">
                  <c:v>13.9</c:v>
                </c:pt>
                <c:pt idx="62" formatCode="0.00">
                  <c:v>30.3</c:v>
                </c:pt>
                <c:pt idx="63" formatCode="0.00">
                  <c:v>3.4</c:v>
                </c:pt>
                <c:pt idx="64" formatCode="0.00">
                  <c:v>20.100000000000001</c:v>
                </c:pt>
                <c:pt idx="65" formatCode="0.00">
                  <c:v>7.9</c:v>
                </c:pt>
                <c:pt idx="66" formatCode="0.00">
                  <c:v>7.8</c:v>
                </c:pt>
                <c:pt idx="67" formatCode="0.00">
                  <c:v>16.2</c:v>
                </c:pt>
                <c:pt idx="68" formatCode="0.00">
                  <c:v>37.5</c:v>
                </c:pt>
                <c:pt idx="69" formatCode="0.00">
                  <c:v>-6.1</c:v>
                </c:pt>
                <c:pt idx="70" formatCode="0.00">
                  <c:v>35.6</c:v>
                </c:pt>
                <c:pt idx="71" formatCode="0.00">
                  <c:v>-42.7</c:v>
                </c:pt>
                <c:pt idx="72" formatCode="0.00">
                  <c:v>12.7</c:v>
                </c:pt>
                <c:pt idx="73" formatCode="0.00">
                  <c:v>-37.9</c:v>
                </c:pt>
                <c:pt idx="74" formatCode="0.00">
                  <c:v>3.5</c:v>
                </c:pt>
                <c:pt idx="75" formatCode="0.00">
                  <c:v>16.2</c:v>
                </c:pt>
                <c:pt idx="76" formatCode="0.00">
                  <c:v>10.1</c:v>
                </c:pt>
                <c:pt idx="77" formatCode="0.00">
                  <c:v>20.399999999999999</c:v>
                </c:pt>
                <c:pt idx="78" formatCode="0.00">
                  <c:v>22.9</c:v>
                </c:pt>
                <c:pt idx="79" formatCode="0.00">
                  <c:v>11.4</c:v>
                </c:pt>
                <c:pt idx="80" formatCode="0.00">
                  <c:v>-0.3</c:v>
                </c:pt>
                <c:pt idx="81" formatCode="0.00">
                  <c:v>12.5</c:v>
                </c:pt>
                <c:pt idx="82" formatCode="0.00">
                  <c:v>4</c:v>
                </c:pt>
                <c:pt idx="83" formatCode="0.00">
                  <c:v>17.2</c:v>
                </c:pt>
                <c:pt idx="84" formatCode="0.00">
                  <c:v>20.399999999999999</c:v>
                </c:pt>
                <c:pt idx="85" formatCode="0.00">
                  <c:v>871.1</c:v>
                </c:pt>
                <c:pt idx="86" formatCode="0.00">
                  <c:v>5</c:v>
                </c:pt>
                <c:pt idx="87" formatCode="0.00">
                  <c:v>8</c:v>
                </c:pt>
                <c:pt idx="88" formatCode="0.00">
                  <c:v>-9.8000000000000007</c:v>
                </c:pt>
                <c:pt idx="89" formatCode="0.00">
                  <c:v>5.6</c:v>
                </c:pt>
                <c:pt idx="90" formatCode="0.00">
                  <c:v>8.1</c:v>
                </c:pt>
                <c:pt idx="91" formatCode="0.00">
                  <c:v>-4.4000000000000004</c:v>
                </c:pt>
                <c:pt idx="92" formatCode="0.00">
                  <c:v>13.8</c:v>
                </c:pt>
                <c:pt idx="93" formatCode="0.00">
                  <c:v>8.1999999999999993</c:v>
                </c:pt>
                <c:pt idx="94" formatCode="0.00">
                  <c:v>13.2</c:v>
                </c:pt>
                <c:pt idx="95" formatCode="0.00">
                  <c:v>-74.7</c:v>
                </c:pt>
                <c:pt idx="96" formatCode="0.00">
                  <c:v>8.3000000000000007</c:v>
                </c:pt>
                <c:pt idx="97" formatCode="0.00">
                  <c:v>16.7</c:v>
                </c:pt>
                <c:pt idx="98" formatCode="0.00">
                  <c:v>16.5</c:v>
                </c:pt>
                <c:pt idx="99" formatCode="0.00">
                  <c:v>-3.5</c:v>
                </c:pt>
                <c:pt idx="100" formatCode="0.00">
                  <c:v>0.5</c:v>
                </c:pt>
                <c:pt idx="101" formatCode="0.00">
                  <c:v>24.3</c:v>
                </c:pt>
                <c:pt idx="102" formatCode="0.00">
                  <c:v>59.7</c:v>
                </c:pt>
                <c:pt idx="103" formatCode="0.00">
                  <c:v>36.200000000000003</c:v>
                </c:pt>
                <c:pt idx="104" formatCode="0.00">
                  <c:v>-1.7</c:v>
                </c:pt>
                <c:pt idx="105" formatCode="0.00">
                  <c:v>9.8000000000000007</c:v>
                </c:pt>
                <c:pt idx="106" formatCode="0.00">
                  <c:v>-27.4</c:v>
                </c:pt>
                <c:pt idx="107" formatCode="0.00">
                  <c:v>17.5</c:v>
                </c:pt>
                <c:pt idx="108" formatCode="0.00">
                  <c:v>5</c:v>
                </c:pt>
                <c:pt idx="109" formatCode="0.00">
                  <c:v>8.6999999999999993</c:v>
                </c:pt>
                <c:pt idx="110" formatCode="0.00">
                  <c:v>35</c:v>
                </c:pt>
                <c:pt idx="111" formatCode="0.00">
                  <c:v>14.6</c:v>
                </c:pt>
                <c:pt idx="112" formatCode="0.00">
                  <c:v>16.2</c:v>
                </c:pt>
                <c:pt idx="113" formatCode="0.00">
                  <c:v>17.2</c:v>
                </c:pt>
                <c:pt idx="114" formatCode="0.00">
                  <c:v>8.6999999999999993</c:v>
                </c:pt>
                <c:pt idx="115" formatCode="0.00">
                  <c:v>-32.700000000000003</c:v>
                </c:pt>
                <c:pt idx="116" formatCode="0.00">
                  <c:v>5.5</c:v>
                </c:pt>
                <c:pt idx="117" formatCode="0.00">
                  <c:v>4</c:v>
                </c:pt>
                <c:pt idx="118" formatCode="0.00">
                  <c:v>-23.9</c:v>
                </c:pt>
                <c:pt idx="119" formatCode="0.00">
                  <c:v>9.1999999999999993</c:v>
                </c:pt>
                <c:pt idx="120" formatCode="0.00">
                  <c:v>-10.8</c:v>
                </c:pt>
                <c:pt idx="121" formatCode="0.00">
                  <c:v>15.6</c:v>
                </c:pt>
                <c:pt idx="122" formatCode="0.00">
                  <c:v>4.4000000000000004</c:v>
                </c:pt>
                <c:pt idx="123" formatCode="0.00">
                  <c:v>-2.8</c:v>
                </c:pt>
                <c:pt idx="124" formatCode="0.00">
                  <c:v>17.899999999999999</c:v>
                </c:pt>
                <c:pt idx="125" formatCode="0.00">
                  <c:v>-3.3</c:v>
                </c:pt>
                <c:pt idx="126" formatCode="0.00">
                  <c:v>41.1</c:v>
                </c:pt>
                <c:pt idx="127" formatCode="0.00">
                  <c:v>21.5</c:v>
                </c:pt>
                <c:pt idx="128" formatCode="0.00">
                  <c:v>24.7</c:v>
                </c:pt>
                <c:pt idx="129" formatCode="0.00">
                  <c:v>10.5</c:v>
                </c:pt>
                <c:pt idx="130" formatCode="0.00">
                  <c:v>1.7</c:v>
                </c:pt>
                <c:pt idx="131" formatCode="0.00">
                  <c:v>5.3</c:v>
                </c:pt>
                <c:pt idx="132" formatCode="0.00">
                  <c:v>14.1</c:v>
                </c:pt>
                <c:pt idx="133" formatCode="0.00">
                  <c:v>61.3</c:v>
                </c:pt>
                <c:pt idx="134" formatCode="0.00">
                  <c:v>10.8</c:v>
                </c:pt>
                <c:pt idx="135" formatCode="0.00">
                  <c:v>34.200000000000003</c:v>
                </c:pt>
                <c:pt idx="136" formatCode="0.00">
                  <c:v>18</c:v>
                </c:pt>
                <c:pt idx="137" formatCode="0.00">
                  <c:v>-39.299999999999997</c:v>
                </c:pt>
                <c:pt idx="138" formatCode="0.00">
                  <c:v>8.3000000000000007</c:v>
                </c:pt>
                <c:pt idx="139" formatCode="0.00">
                  <c:v>15.9</c:v>
                </c:pt>
                <c:pt idx="140" formatCode="0.00">
                  <c:v>14.6</c:v>
                </c:pt>
                <c:pt idx="141" formatCode="0.00">
                  <c:v>15.7</c:v>
                </c:pt>
                <c:pt idx="142" formatCode="0.00">
                  <c:v>9.3000000000000007</c:v>
                </c:pt>
                <c:pt idx="143" formatCode="0.00">
                  <c:v>20.100000000000001</c:v>
                </c:pt>
                <c:pt idx="144" formatCode="0.00">
                  <c:v>23.1</c:v>
                </c:pt>
                <c:pt idx="145" formatCode="0.00">
                  <c:v>1.4</c:v>
                </c:pt>
                <c:pt idx="146" formatCode="0.00">
                  <c:v>4.3</c:v>
                </c:pt>
                <c:pt idx="147" formatCode="0.00">
                  <c:v>-18</c:v>
                </c:pt>
                <c:pt idx="148" formatCode="0.00">
                  <c:v>2.4</c:v>
                </c:pt>
                <c:pt idx="149" formatCode="0.00">
                  <c:v>12</c:v>
                </c:pt>
                <c:pt idx="150" formatCode="0.00">
                  <c:v>49.2</c:v>
                </c:pt>
                <c:pt idx="151" formatCode="0.00">
                  <c:v>-9</c:v>
                </c:pt>
                <c:pt idx="152" formatCode="0.00">
                  <c:v>3.4</c:v>
                </c:pt>
                <c:pt idx="153" formatCode="0.00">
                  <c:v>26.6</c:v>
                </c:pt>
                <c:pt idx="154" formatCode="0.00">
                  <c:v>0.7</c:v>
                </c:pt>
                <c:pt idx="155" formatCode="0.00">
                  <c:v>2.6</c:v>
                </c:pt>
                <c:pt idx="156" formatCode="0.00">
                  <c:v>-5.4</c:v>
                </c:pt>
                <c:pt idx="157" formatCode="0.00">
                  <c:v>6.7</c:v>
                </c:pt>
                <c:pt idx="158" formatCode="0.00">
                  <c:v>1.5</c:v>
                </c:pt>
                <c:pt idx="159" formatCode="0.00">
                  <c:v>-6</c:v>
                </c:pt>
                <c:pt idx="160" formatCode="0.00">
                  <c:v>24.6</c:v>
                </c:pt>
                <c:pt idx="161" formatCode="0.00">
                  <c:v>13.9</c:v>
                </c:pt>
                <c:pt idx="162" formatCode="0.00">
                  <c:v>4.5</c:v>
                </c:pt>
                <c:pt idx="163" formatCode="0.00">
                  <c:v>86</c:v>
                </c:pt>
                <c:pt idx="164" formatCode="0.00">
                  <c:v>7.6</c:v>
                </c:pt>
                <c:pt idx="165" formatCode="0.00">
                  <c:v>2.6</c:v>
                </c:pt>
                <c:pt idx="166" formatCode="0.00">
                  <c:v>9.6</c:v>
                </c:pt>
                <c:pt idx="167" formatCode="0.00">
                  <c:v>2.2000000000000002</c:v>
                </c:pt>
                <c:pt idx="168" formatCode="0.00">
                  <c:v>12.9</c:v>
                </c:pt>
                <c:pt idx="169" formatCode="0.00">
                  <c:v>168.2</c:v>
                </c:pt>
                <c:pt idx="170" formatCode="0.00">
                  <c:v>7.4</c:v>
                </c:pt>
                <c:pt idx="171" formatCode="0.00">
                  <c:v>6.1</c:v>
                </c:pt>
                <c:pt idx="172" formatCode="0.00">
                  <c:v>9.3000000000000007</c:v>
                </c:pt>
                <c:pt idx="173" formatCode="0.00">
                  <c:v>34.9</c:v>
                </c:pt>
                <c:pt idx="174" formatCode="0.00">
                  <c:v>29.6</c:v>
                </c:pt>
                <c:pt idx="175" formatCode="0.00">
                  <c:v>-8.1999999999999993</c:v>
                </c:pt>
                <c:pt idx="176" formatCode="0.00">
                  <c:v>36.200000000000003</c:v>
                </c:pt>
                <c:pt idx="177" formatCode="0.00">
                  <c:v>44.5</c:v>
                </c:pt>
                <c:pt idx="178" formatCode="0.00">
                  <c:v>-1.3</c:v>
                </c:pt>
                <c:pt idx="179" formatCode="0.00">
                  <c:v>18.5</c:v>
                </c:pt>
                <c:pt idx="180" formatCode="0.00">
                  <c:v>3.4</c:v>
                </c:pt>
                <c:pt idx="181" formatCode="0.00">
                  <c:v>10.6</c:v>
                </c:pt>
                <c:pt idx="182" formatCode="0.00">
                  <c:v>25</c:v>
                </c:pt>
                <c:pt idx="183" formatCode="0.00">
                  <c:v>19.399999999999999</c:v>
                </c:pt>
                <c:pt idx="184" formatCode="0.00">
                  <c:v>11.2</c:v>
                </c:pt>
                <c:pt idx="185" formatCode="0.00">
                  <c:v>15.6</c:v>
                </c:pt>
                <c:pt idx="186" formatCode="0.00">
                  <c:v>1.7</c:v>
                </c:pt>
                <c:pt idx="187" formatCode="0.00">
                  <c:v>-23</c:v>
                </c:pt>
                <c:pt idx="188" formatCode="0.00">
                  <c:v>22.4</c:v>
                </c:pt>
                <c:pt idx="189" formatCode="0.00">
                  <c:v>1.8</c:v>
                </c:pt>
                <c:pt idx="190" formatCode="0.00">
                  <c:v>-43.4</c:v>
                </c:pt>
                <c:pt idx="191" formatCode="0.00">
                  <c:v>23.6</c:v>
                </c:pt>
                <c:pt idx="192" formatCode="0.00">
                  <c:v>-8.1999999999999993</c:v>
                </c:pt>
                <c:pt idx="193" formatCode="0.00">
                  <c:v>14.1</c:v>
                </c:pt>
                <c:pt idx="194" formatCode="0.00">
                  <c:v>38.9</c:v>
                </c:pt>
                <c:pt idx="195" formatCode="0.00">
                  <c:v>69.400000000000006</c:v>
                </c:pt>
                <c:pt idx="196" formatCode="0.00">
                  <c:v>7</c:v>
                </c:pt>
                <c:pt idx="197" formatCode="0.00">
                  <c:v>23.8</c:v>
                </c:pt>
                <c:pt idx="198" formatCode="0.00">
                  <c:v>-0.5</c:v>
                </c:pt>
                <c:pt idx="199" formatCode="0.00">
                  <c:v>-2.2999999999999998</c:v>
                </c:pt>
                <c:pt idx="200" formatCode="0.00">
                  <c:v>-13.9</c:v>
                </c:pt>
                <c:pt idx="201" formatCode="0.00">
                  <c:v>-8.9</c:v>
                </c:pt>
                <c:pt idx="202" formatCode="0.00">
                  <c:v>50.6</c:v>
                </c:pt>
                <c:pt idx="203" formatCode="0.00">
                  <c:v>23.4</c:v>
                </c:pt>
                <c:pt idx="204" formatCode="0.00">
                  <c:v>57.2</c:v>
                </c:pt>
                <c:pt idx="205" formatCode="0.00">
                  <c:v>22.8</c:v>
                </c:pt>
                <c:pt idx="206" formatCode="0.00">
                  <c:v>-4.0999999999999996</c:v>
                </c:pt>
                <c:pt idx="207" formatCode="0.00">
                  <c:v>-0.6</c:v>
                </c:pt>
                <c:pt idx="208" formatCode="0.00">
                  <c:v>-53.5</c:v>
                </c:pt>
                <c:pt idx="209" formatCode="0.00">
                  <c:v>37.5</c:v>
                </c:pt>
                <c:pt idx="210" formatCode="0.00">
                  <c:v>10.4</c:v>
                </c:pt>
                <c:pt idx="211" formatCode="0.00">
                  <c:v>4.5</c:v>
                </c:pt>
                <c:pt idx="212" formatCode="0.00">
                  <c:v>17.7</c:v>
                </c:pt>
                <c:pt idx="213" formatCode="0.00">
                  <c:v>-11.7</c:v>
                </c:pt>
                <c:pt idx="214" formatCode="0.00">
                  <c:v>13.2</c:v>
                </c:pt>
                <c:pt idx="215" formatCode="0.00">
                  <c:v>26.1</c:v>
                </c:pt>
                <c:pt idx="216" formatCode="0.00">
                  <c:v>34.6</c:v>
                </c:pt>
                <c:pt idx="217" formatCode="0.00">
                  <c:v>18.399999999999999</c:v>
                </c:pt>
                <c:pt idx="218" formatCode="0.00">
                  <c:v>-2.9</c:v>
                </c:pt>
                <c:pt idx="219" formatCode="0.00">
                  <c:v>29.6</c:v>
                </c:pt>
                <c:pt idx="220" formatCode="0.00">
                  <c:v>4.4000000000000004</c:v>
                </c:pt>
                <c:pt idx="221" formatCode="0.00">
                  <c:v>45.6</c:v>
                </c:pt>
                <c:pt idx="222" formatCode="0.00">
                  <c:v>10.4</c:v>
                </c:pt>
                <c:pt idx="223" formatCode="0.00">
                  <c:v>26.1</c:v>
                </c:pt>
                <c:pt idx="224" formatCode="0.00">
                  <c:v>20.2</c:v>
                </c:pt>
                <c:pt idx="225" formatCode="0.00">
                  <c:v>18.899999999999999</c:v>
                </c:pt>
                <c:pt idx="226" formatCode="0.00">
                  <c:v>43.4</c:v>
                </c:pt>
                <c:pt idx="227" formatCode="0.00">
                  <c:v>1.9</c:v>
                </c:pt>
                <c:pt idx="228" formatCode="0.00">
                  <c:v>23.2</c:v>
                </c:pt>
                <c:pt idx="229" formatCode="0.00">
                  <c:v>28.4</c:v>
                </c:pt>
                <c:pt idx="230" formatCode="0.00">
                  <c:v>1.9</c:v>
                </c:pt>
                <c:pt idx="231" formatCode="0.00">
                  <c:v>-3.7</c:v>
                </c:pt>
                <c:pt idx="232" formatCode="0.00">
                  <c:v>10.6</c:v>
                </c:pt>
                <c:pt idx="233" formatCode="0.00">
                  <c:v>-67.900000000000006</c:v>
                </c:pt>
                <c:pt idx="234" formatCode="0.00">
                  <c:v>-1.6</c:v>
                </c:pt>
                <c:pt idx="235" formatCode="0.00">
                  <c:v>18.8</c:v>
                </c:pt>
                <c:pt idx="236" formatCode="0.00">
                  <c:v>7.5</c:v>
                </c:pt>
                <c:pt idx="237" formatCode="0.00">
                  <c:v>55.9</c:v>
                </c:pt>
                <c:pt idx="238" formatCode="0.00">
                  <c:v>18</c:v>
                </c:pt>
                <c:pt idx="239" formatCode="0.00">
                  <c:v>41.1</c:v>
                </c:pt>
                <c:pt idx="240" formatCode="0.00">
                  <c:v>4.7</c:v>
                </c:pt>
                <c:pt idx="241" formatCode="0.00">
                  <c:v>-15</c:v>
                </c:pt>
                <c:pt idx="242" formatCode="0.00">
                  <c:v>-4</c:v>
                </c:pt>
                <c:pt idx="243" formatCode="0.00">
                  <c:v>32.5</c:v>
                </c:pt>
                <c:pt idx="244" formatCode="0.00">
                  <c:v>11.4</c:v>
                </c:pt>
                <c:pt idx="245" formatCode="0.00">
                  <c:v>21.2</c:v>
                </c:pt>
                <c:pt idx="246" formatCode="0.00">
                  <c:v>2.9</c:v>
                </c:pt>
                <c:pt idx="247" formatCode="0.00">
                  <c:v>56.8</c:v>
                </c:pt>
                <c:pt idx="248" formatCode="0.00">
                  <c:v>24</c:v>
                </c:pt>
                <c:pt idx="249" formatCode="0.00">
                  <c:v>16.600000000000001</c:v>
                </c:pt>
                <c:pt idx="250" formatCode="0.00">
                  <c:v>1</c:v>
                </c:pt>
                <c:pt idx="251" formatCode="0.00">
                  <c:v>24.6</c:v>
                </c:pt>
                <c:pt idx="252" formatCode="0.00">
                  <c:v>-185.4</c:v>
                </c:pt>
                <c:pt idx="253" formatCode="0.00">
                  <c:v>16.399999999999999</c:v>
                </c:pt>
                <c:pt idx="254" formatCode="0.00">
                  <c:v>0.5</c:v>
                </c:pt>
                <c:pt idx="255" formatCode="0.00">
                  <c:v>211.9</c:v>
                </c:pt>
                <c:pt idx="256" formatCode="0.00">
                  <c:v>-11.1</c:v>
                </c:pt>
                <c:pt idx="257" formatCode="0.00">
                  <c:v>15.6</c:v>
                </c:pt>
                <c:pt idx="258" formatCode="0.00">
                  <c:v>17.5</c:v>
                </c:pt>
                <c:pt idx="259" formatCode="0.00">
                  <c:v>82</c:v>
                </c:pt>
                <c:pt idx="260" formatCode="0.00">
                  <c:v>50.1</c:v>
                </c:pt>
                <c:pt idx="261" formatCode="0.00">
                  <c:v>-0.6</c:v>
                </c:pt>
                <c:pt idx="262" formatCode="0.00">
                  <c:v>1.6</c:v>
                </c:pt>
                <c:pt idx="263" formatCode="0.00">
                  <c:v>7</c:v>
                </c:pt>
                <c:pt idx="264" formatCode="0.00">
                  <c:v>36</c:v>
                </c:pt>
                <c:pt idx="265" formatCode="0.00">
                  <c:v>27.5</c:v>
                </c:pt>
                <c:pt idx="266" formatCode="0.00">
                  <c:v>55.7</c:v>
                </c:pt>
                <c:pt idx="267" formatCode="0.00">
                  <c:v>20.3</c:v>
                </c:pt>
                <c:pt idx="268" formatCode="0.00">
                  <c:v>7.5</c:v>
                </c:pt>
                <c:pt idx="269" formatCode="0.00">
                  <c:v>36.700000000000003</c:v>
                </c:pt>
                <c:pt idx="270" formatCode="0.00">
                  <c:v>32.4</c:v>
                </c:pt>
                <c:pt idx="271" formatCode="0.00">
                  <c:v>-80.2</c:v>
                </c:pt>
                <c:pt idx="272" formatCode="0.00">
                  <c:v>33.200000000000003</c:v>
                </c:pt>
                <c:pt idx="273" formatCode="0.00">
                  <c:v>47.6</c:v>
                </c:pt>
                <c:pt idx="274" formatCode="0.00">
                  <c:v>-6.6</c:v>
                </c:pt>
                <c:pt idx="275" formatCode="0.00">
                  <c:v>12.3</c:v>
                </c:pt>
                <c:pt idx="276" formatCode="0.00">
                  <c:v>-0.2</c:v>
                </c:pt>
                <c:pt idx="277" formatCode="0.00">
                  <c:v>-44.1</c:v>
                </c:pt>
                <c:pt idx="278" formatCode="0.00">
                  <c:v>8.4</c:v>
                </c:pt>
                <c:pt idx="279" formatCode="0.00">
                  <c:v>-10.4</c:v>
                </c:pt>
                <c:pt idx="280" formatCode="0.00">
                  <c:v>18.399999999999999</c:v>
                </c:pt>
                <c:pt idx="281" formatCode="0.00">
                  <c:v>14.4</c:v>
                </c:pt>
                <c:pt idx="282" formatCode="0.00">
                  <c:v>-11.7</c:v>
                </c:pt>
                <c:pt idx="283" formatCode="0.00">
                  <c:v>21.9</c:v>
                </c:pt>
                <c:pt idx="284" formatCode="0.00">
                  <c:v>12.6</c:v>
                </c:pt>
                <c:pt idx="285" formatCode="0.00">
                  <c:v>-23.9</c:v>
                </c:pt>
                <c:pt idx="286" formatCode="0.00">
                  <c:v>22.2</c:v>
                </c:pt>
                <c:pt idx="287" formatCode="0.00">
                  <c:v>25.2</c:v>
                </c:pt>
                <c:pt idx="288" formatCode="0.00">
                  <c:v>18.899999999999999</c:v>
                </c:pt>
                <c:pt idx="289" formatCode="0.00">
                  <c:v>-104.8</c:v>
                </c:pt>
                <c:pt idx="290" formatCode="0.00">
                  <c:v>54.3</c:v>
                </c:pt>
                <c:pt idx="291" formatCode="0.00">
                  <c:v>17.8</c:v>
                </c:pt>
                <c:pt idx="292" formatCode="0.00">
                  <c:v>11.9</c:v>
                </c:pt>
                <c:pt idx="293" formatCode="0.00">
                  <c:v>-11.9</c:v>
                </c:pt>
                <c:pt idx="294" formatCode="0.00">
                  <c:v>10.9</c:v>
                </c:pt>
                <c:pt idx="295" formatCode="0.00">
                  <c:v>18</c:v>
                </c:pt>
                <c:pt idx="296" formatCode="0.00">
                  <c:v>0.9</c:v>
                </c:pt>
                <c:pt idx="297" formatCode="0.00">
                  <c:v>14.3</c:v>
                </c:pt>
                <c:pt idx="298" formatCode="0.00">
                  <c:v>5.4</c:v>
                </c:pt>
                <c:pt idx="299" formatCode="0.00">
                  <c:v>7.1</c:v>
                </c:pt>
                <c:pt idx="300" formatCode="0.00">
                  <c:v>-20.7</c:v>
                </c:pt>
                <c:pt idx="301" formatCode="0.00">
                  <c:v>-1.6</c:v>
                </c:pt>
                <c:pt idx="302" formatCode="0.00">
                  <c:v>39.4</c:v>
                </c:pt>
                <c:pt idx="303" formatCode="0.00">
                  <c:v>24.1</c:v>
                </c:pt>
                <c:pt idx="304" formatCode="0.00">
                  <c:v>54.9</c:v>
                </c:pt>
                <c:pt idx="305" formatCode="0.00">
                  <c:v>19.600000000000001</c:v>
                </c:pt>
                <c:pt idx="306" formatCode="0.00">
                  <c:v>5.8</c:v>
                </c:pt>
                <c:pt idx="307" formatCode="0.00">
                  <c:v>2.8</c:v>
                </c:pt>
                <c:pt idx="308" formatCode="0.00">
                  <c:v>3.8</c:v>
                </c:pt>
                <c:pt idx="309" formatCode="0.00">
                  <c:v>0.8</c:v>
                </c:pt>
                <c:pt idx="310" formatCode="0.00">
                  <c:v>15.9</c:v>
                </c:pt>
                <c:pt idx="311" formatCode="0.00">
                  <c:v>12.9</c:v>
                </c:pt>
                <c:pt idx="312" formatCode="0.00">
                  <c:v>39.700000000000003</c:v>
                </c:pt>
                <c:pt idx="313" formatCode="0.00">
                  <c:v>18.5</c:v>
                </c:pt>
                <c:pt idx="314" formatCode="0.00">
                  <c:v>34.799999999999997</c:v>
                </c:pt>
                <c:pt idx="315" formatCode="0.00">
                  <c:v>20.2</c:v>
                </c:pt>
                <c:pt idx="316" formatCode="0.00">
                  <c:v>42.1</c:v>
                </c:pt>
                <c:pt idx="317" formatCode="0.00">
                  <c:v>22.8</c:v>
                </c:pt>
                <c:pt idx="318" formatCode="0.00">
                  <c:v>-12.2</c:v>
                </c:pt>
                <c:pt idx="319" formatCode="0.00">
                  <c:v>-6.3</c:v>
                </c:pt>
                <c:pt idx="320" formatCode="0.00">
                  <c:v>75.3</c:v>
                </c:pt>
                <c:pt idx="321" formatCode="0.00">
                  <c:v>4.9000000000000004</c:v>
                </c:pt>
                <c:pt idx="322" formatCode="0.00">
                  <c:v>5.4</c:v>
                </c:pt>
                <c:pt idx="323" formatCode="0.00">
                  <c:v>5.0999999999999996</c:v>
                </c:pt>
                <c:pt idx="324" formatCode="0.00">
                  <c:v>-22</c:v>
                </c:pt>
                <c:pt idx="325" formatCode="0.00">
                  <c:v>11.3</c:v>
                </c:pt>
                <c:pt idx="326" formatCode="0.00">
                  <c:v>-9.6</c:v>
                </c:pt>
                <c:pt idx="327" formatCode="0.00">
                  <c:v>-2</c:v>
                </c:pt>
                <c:pt idx="328" formatCode="0.00">
                  <c:v>12.5</c:v>
                </c:pt>
                <c:pt idx="329" formatCode="0.00">
                  <c:v>15.3</c:v>
                </c:pt>
                <c:pt idx="330" formatCode="0.00">
                  <c:v>14.5</c:v>
                </c:pt>
                <c:pt idx="331" formatCode="0.00">
                  <c:v>18.399999999999999</c:v>
                </c:pt>
                <c:pt idx="332" formatCode="0.00">
                  <c:v>-3.7</c:v>
                </c:pt>
                <c:pt idx="333" formatCode="0.00">
                  <c:v>27.1</c:v>
                </c:pt>
                <c:pt idx="334" formatCode="0.00">
                  <c:v>45.7</c:v>
                </c:pt>
                <c:pt idx="335" formatCode="0.00">
                  <c:v>19.600000000000001</c:v>
                </c:pt>
                <c:pt idx="336" formatCode="0.00">
                  <c:v>12.9</c:v>
                </c:pt>
                <c:pt idx="337" formatCode="0.00">
                  <c:v>25.7</c:v>
                </c:pt>
                <c:pt idx="338" formatCode="0.00">
                  <c:v>7.7</c:v>
                </c:pt>
                <c:pt idx="339" formatCode="0.00">
                  <c:v>-7.9</c:v>
                </c:pt>
                <c:pt idx="340" formatCode="0.00">
                  <c:v>24.3</c:v>
                </c:pt>
                <c:pt idx="341" formatCode="0.00">
                  <c:v>18.600000000000001</c:v>
                </c:pt>
                <c:pt idx="342" formatCode="0.00">
                  <c:v>25.2</c:v>
                </c:pt>
                <c:pt idx="343" formatCode="0.00">
                  <c:v>-2.9</c:v>
                </c:pt>
                <c:pt idx="344" formatCode="0.00">
                  <c:v>-58.6</c:v>
                </c:pt>
                <c:pt idx="346" formatCode="0.00">
                  <c:v>-12.9</c:v>
                </c:pt>
                <c:pt idx="347" formatCode="0.00">
                  <c:v>14.2</c:v>
                </c:pt>
                <c:pt idx="348" formatCode="0.00">
                  <c:v>21.8</c:v>
                </c:pt>
                <c:pt idx="349" formatCode="0.00">
                  <c:v>29.6</c:v>
                </c:pt>
                <c:pt idx="350" formatCode="0.00">
                  <c:v>3.3</c:v>
                </c:pt>
                <c:pt idx="351" formatCode="0.00">
                  <c:v>54.6</c:v>
                </c:pt>
                <c:pt idx="353" formatCode="0.00">
                  <c:v>29.8</c:v>
                </c:pt>
                <c:pt idx="354" formatCode="0.00">
                  <c:v>10.7</c:v>
                </c:pt>
                <c:pt idx="355" formatCode="0.00">
                  <c:v>169.3</c:v>
                </c:pt>
                <c:pt idx="356" formatCode="0.00">
                  <c:v>1.4</c:v>
                </c:pt>
                <c:pt idx="357" formatCode="0.00">
                  <c:v>22.3</c:v>
                </c:pt>
                <c:pt idx="358" formatCode="0.00">
                  <c:v>24</c:v>
                </c:pt>
                <c:pt idx="359" formatCode="0.00">
                  <c:v>18.399999999999999</c:v>
                </c:pt>
                <c:pt idx="360" formatCode="0.00">
                  <c:v>2.4</c:v>
                </c:pt>
                <c:pt idx="361" formatCode="0.00">
                  <c:v>40.4</c:v>
                </c:pt>
                <c:pt idx="362" formatCode="0.00">
                  <c:v>17.899999999999999</c:v>
                </c:pt>
                <c:pt idx="363" formatCode="0.00">
                  <c:v>2.4</c:v>
                </c:pt>
                <c:pt idx="364" formatCode="0.00">
                  <c:v>6.7</c:v>
                </c:pt>
                <c:pt idx="365" formatCode="0.00">
                  <c:v>14.7</c:v>
                </c:pt>
                <c:pt idx="366" formatCode="0.00">
                  <c:v>28.2</c:v>
                </c:pt>
                <c:pt idx="367" formatCode="0.00">
                  <c:v>31.4</c:v>
                </c:pt>
                <c:pt idx="368" formatCode="0.00">
                  <c:v>24.5</c:v>
                </c:pt>
                <c:pt idx="369" formatCode="0.00">
                  <c:v>-39.1</c:v>
                </c:pt>
                <c:pt idx="370" formatCode="0.00">
                  <c:v>25.4</c:v>
                </c:pt>
                <c:pt idx="371" formatCode="0.00">
                  <c:v>-7.4</c:v>
                </c:pt>
                <c:pt idx="372" formatCode="0.00">
                  <c:v>-15.2</c:v>
                </c:pt>
                <c:pt idx="373" formatCode="0.00">
                  <c:v>-149.80000000000001</c:v>
                </c:pt>
                <c:pt idx="374" formatCode="0.00">
                  <c:v>72.5</c:v>
                </c:pt>
                <c:pt idx="375" formatCode="0.00">
                  <c:v>24.2</c:v>
                </c:pt>
                <c:pt idx="376" formatCode="0.00">
                  <c:v>-2.7</c:v>
                </c:pt>
                <c:pt idx="377" formatCode="0.00">
                  <c:v>8.1</c:v>
                </c:pt>
                <c:pt idx="378" formatCode="0.00">
                  <c:v>34.299999999999997</c:v>
                </c:pt>
                <c:pt idx="379" formatCode="0.00">
                  <c:v>82.6</c:v>
                </c:pt>
                <c:pt idx="380" formatCode="0.00">
                  <c:v>7.7</c:v>
                </c:pt>
                <c:pt idx="381" formatCode="0.00">
                  <c:v>-43.2</c:v>
                </c:pt>
                <c:pt idx="382" formatCode="0.00">
                  <c:v>-11.3</c:v>
                </c:pt>
                <c:pt idx="383" formatCode="0.00">
                  <c:v>16.899999999999999</c:v>
                </c:pt>
                <c:pt idx="384" formatCode="0.00">
                  <c:v>13.2</c:v>
                </c:pt>
                <c:pt idx="385" formatCode="0.00">
                  <c:v>7.3</c:v>
                </c:pt>
                <c:pt idx="386" formatCode="0.00">
                  <c:v>10.1</c:v>
                </c:pt>
                <c:pt idx="387" formatCode="0.00">
                  <c:v>9.4</c:v>
                </c:pt>
                <c:pt idx="388" formatCode="0.00">
                  <c:v>14.7</c:v>
                </c:pt>
                <c:pt idx="389" formatCode="0.00">
                  <c:v>11.8</c:v>
                </c:pt>
                <c:pt idx="390" formatCode="0.00">
                  <c:v>38.1</c:v>
                </c:pt>
                <c:pt idx="391" formatCode="0.00">
                  <c:v>0.5</c:v>
                </c:pt>
                <c:pt idx="392" formatCode="0.00">
                  <c:v>15.9</c:v>
                </c:pt>
                <c:pt idx="393" formatCode="0.00">
                  <c:v>28.2</c:v>
                </c:pt>
                <c:pt idx="394" formatCode="0.00">
                  <c:v>5.2</c:v>
                </c:pt>
                <c:pt idx="395" formatCode="0.00">
                  <c:v>71.099999999999994</c:v>
                </c:pt>
                <c:pt idx="396" formatCode="0.00">
                  <c:v>11.4</c:v>
                </c:pt>
                <c:pt idx="397" formatCode="0.00">
                  <c:v>26.3</c:v>
                </c:pt>
                <c:pt idx="398" formatCode="0.00">
                  <c:v>22.3</c:v>
                </c:pt>
                <c:pt idx="399" formatCode="0.00">
                  <c:v>-0.8</c:v>
                </c:pt>
                <c:pt idx="400" formatCode="0.00">
                  <c:v>8.6</c:v>
                </c:pt>
                <c:pt idx="401" formatCode="0.00">
                  <c:v>20.9</c:v>
                </c:pt>
                <c:pt idx="402" formatCode="0.00">
                  <c:v>22.5</c:v>
                </c:pt>
                <c:pt idx="403" formatCode="0.00">
                  <c:v>24.9</c:v>
                </c:pt>
                <c:pt idx="404" formatCode="0.00">
                  <c:v>11.1</c:v>
                </c:pt>
                <c:pt idx="405" formatCode="0.00">
                  <c:v>19.2</c:v>
                </c:pt>
                <c:pt idx="406" formatCode="0.00">
                  <c:v>-2.1</c:v>
                </c:pt>
                <c:pt idx="407" formatCode="0.00">
                  <c:v>9.6</c:v>
                </c:pt>
                <c:pt idx="408" formatCode="0.00">
                  <c:v>2</c:v>
                </c:pt>
                <c:pt idx="409" formatCode="0.00">
                  <c:v>-14.1</c:v>
                </c:pt>
                <c:pt idx="410" formatCode="0.00">
                  <c:v>47.4</c:v>
                </c:pt>
                <c:pt idx="411" formatCode="0.00">
                  <c:v>12.4</c:v>
                </c:pt>
                <c:pt idx="412" formatCode="0.00">
                  <c:v>-49.8</c:v>
                </c:pt>
                <c:pt idx="413" formatCode="0.00">
                  <c:v>7.7</c:v>
                </c:pt>
                <c:pt idx="414" formatCode="0.00">
                  <c:v>-35.6</c:v>
                </c:pt>
                <c:pt idx="415" formatCode="0.00">
                  <c:v>1.8</c:v>
                </c:pt>
                <c:pt idx="416" formatCode="0.00">
                  <c:v>-3.3</c:v>
                </c:pt>
                <c:pt idx="417" formatCode="0.00">
                  <c:v>7.5</c:v>
                </c:pt>
                <c:pt idx="418" formatCode="0.00">
                  <c:v>7.5</c:v>
                </c:pt>
                <c:pt idx="419" formatCode="0.00">
                  <c:v>-8.5</c:v>
                </c:pt>
                <c:pt idx="420" formatCode="0.00">
                  <c:v>39.700000000000003</c:v>
                </c:pt>
                <c:pt idx="421" formatCode="0.00">
                  <c:v>24.2</c:v>
                </c:pt>
                <c:pt idx="422" formatCode="0.00">
                  <c:v>15</c:v>
                </c:pt>
                <c:pt idx="423" formatCode="0.00">
                  <c:v>14.2</c:v>
                </c:pt>
                <c:pt idx="424" formatCode="0.00">
                  <c:v>9.6</c:v>
                </c:pt>
                <c:pt idx="425" formatCode="0.00">
                  <c:v>1.5</c:v>
                </c:pt>
                <c:pt idx="426" formatCode="0.00">
                  <c:v>12.5</c:v>
                </c:pt>
                <c:pt idx="427" formatCode="0.00">
                  <c:v>6.5</c:v>
                </c:pt>
                <c:pt idx="428" formatCode="0.00">
                  <c:v>8.8000000000000007</c:v>
                </c:pt>
                <c:pt idx="429" formatCode="0.00">
                  <c:v>2.4</c:v>
                </c:pt>
                <c:pt idx="430" formatCode="0.00">
                  <c:v>57.3</c:v>
                </c:pt>
                <c:pt idx="431" formatCode="0.00">
                  <c:v>1.1000000000000001</c:v>
                </c:pt>
                <c:pt idx="432" formatCode="0.00">
                  <c:v>-1.3</c:v>
                </c:pt>
                <c:pt idx="433" formatCode="0.00">
                  <c:v>36</c:v>
                </c:pt>
                <c:pt idx="434" formatCode="0.00">
                  <c:v>16.100000000000001</c:v>
                </c:pt>
                <c:pt idx="435" formatCode="0.00">
                  <c:v>9.5</c:v>
                </c:pt>
                <c:pt idx="436" formatCode="0.00">
                  <c:v>23.7</c:v>
                </c:pt>
                <c:pt idx="437" formatCode="0.00">
                  <c:v>17.7</c:v>
                </c:pt>
                <c:pt idx="438" formatCode="0.00">
                  <c:v>38.799999999999997</c:v>
                </c:pt>
                <c:pt idx="439" formatCode="0.00">
                  <c:v>60.5</c:v>
                </c:pt>
                <c:pt idx="440" formatCode="0.00">
                  <c:v>32.6</c:v>
                </c:pt>
                <c:pt idx="441" formatCode="0.00">
                  <c:v>21.4</c:v>
                </c:pt>
                <c:pt idx="442" formatCode="0.00">
                  <c:v>34.4</c:v>
                </c:pt>
                <c:pt idx="443" formatCode="0.00">
                  <c:v>9.1</c:v>
                </c:pt>
                <c:pt idx="444" formatCode="0.00">
                  <c:v>10.1</c:v>
                </c:pt>
                <c:pt idx="445" formatCode="0.00">
                  <c:v>18.899999999999999</c:v>
                </c:pt>
                <c:pt idx="446" formatCode="0.00">
                  <c:v>26.4</c:v>
                </c:pt>
                <c:pt idx="447" formatCode="0.00">
                  <c:v>51.2</c:v>
                </c:pt>
                <c:pt idx="448" formatCode="0.00">
                  <c:v>19.100000000000001</c:v>
                </c:pt>
                <c:pt idx="449" formatCode="0.00">
                  <c:v>0.1</c:v>
                </c:pt>
                <c:pt idx="450" formatCode="0.00">
                  <c:v>18.100000000000001</c:v>
                </c:pt>
                <c:pt idx="451" formatCode="0.00">
                  <c:v>21.8</c:v>
                </c:pt>
                <c:pt idx="452" formatCode="0.00">
                  <c:v>30.9</c:v>
                </c:pt>
                <c:pt idx="453" formatCode="0.00">
                  <c:v>19.899999999999999</c:v>
                </c:pt>
                <c:pt idx="454" formatCode="0.00">
                  <c:v>7.9</c:v>
                </c:pt>
                <c:pt idx="455" formatCode="0.00">
                  <c:v>-146.1</c:v>
                </c:pt>
                <c:pt idx="456" formatCode="0.00">
                  <c:v>39.200000000000003</c:v>
                </c:pt>
                <c:pt idx="457" formatCode="0.00">
                  <c:v>4.9000000000000004</c:v>
                </c:pt>
                <c:pt idx="458" formatCode="0.00">
                  <c:v>12.5</c:v>
                </c:pt>
                <c:pt idx="459" formatCode="0.00">
                  <c:v>-8.1</c:v>
                </c:pt>
                <c:pt idx="460" formatCode="0.00">
                  <c:v>0.6</c:v>
                </c:pt>
                <c:pt idx="461" formatCode="0.00">
                  <c:v>19.600000000000001</c:v>
                </c:pt>
                <c:pt idx="462" formatCode="0.00">
                  <c:v>12.3</c:v>
                </c:pt>
                <c:pt idx="463" formatCode="0.00">
                  <c:v>18.7</c:v>
                </c:pt>
                <c:pt idx="464" formatCode="0.00">
                  <c:v>13.1</c:v>
                </c:pt>
                <c:pt idx="465" formatCode="0.00">
                  <c:v>7.1</c:v>
                </c:pt>
                <c:pt idx="466" formatCode="0.00">
                  <c:v>5</c:v>
                </c:pt>
                <c:pt idx="467" formatCode="0.00">
                  <c:v>8.6999999999999993</c:v>
                </c:pt>
                <c:pt idx="468" formatCode="0.00">
                  <c:v>34.1</c:v>
                </c:pt>
                <c:pt idx="469" formatCode="0.00">
                  <c:v>-0.7</c:v>
                </c:pt>
                <c:pt idx="470" formatCode="0.00">
                  <c:v>33.9</c:v>
                </c:pt>
                <c:pt idx="471" formatCode="0.00">
                  <c:v>1.1000000000000001</c:v>
                </c:pt>
                <c:pt idx="472" formatCode="0.00">
                  <c:v>17.2</c:v>
                </c:pt>
                <c:pt idx="473" formatCode="0.00">
                  <c:v>6.5</c:v>
                </c:pt>
                <c:pt idx="474" formatCode="0.00">
                  <c:v>42.8</c:v>
                </c:pt>
                <c:pt idx="475" formatCode="0.00">
                  <c:v>4.5</c:v>
                </c:pt>
                <c:pt idx="476" formatCode="0.00">
                  <c:v>47.3</c:v>
                </c:pt>
                <c:pt idx="477" formatCode="0.00">
                  <c:v>2.5</c:v>
                </c:pt>
                <c:pt idx="478" formatCode="0.00">
                  <c:v>21</c:v>
                </c:pt>
                <c:pt idx="479" formatCode="0.00">
                  <c:v>9.6</c:v>
                </c:pt>
                <c:pt idx="480" formatCode="0.00">
                  <c:v>40.9</c:v>
                </c:pt>
                <c:pt idx="481" formatCode="0.00">
                  <c:v>18.600000000000001</c:v>
                </c:pt>
                <c:pt idx="482" formatCode="0.00">
                  <c:v>10.4</c:v>
                </c:pt>
                <c:pt idx="483" formatCode="0.00">
                  <c:v>-14.7</c:v>
                </c:pt>
                <c:pt idx="484" formatCode="0.00">
                  <c:v>-13.4</c:v>
                </c:pt>
                <c:pt idx="485" formatCode="0.00">
                  <c:v>23.8</c:v>
                </c:pt>
                <c:pt idx="486" formatCode="0.00">
                  <c:v>19.100000000000001</c:v>
                </c:pt>
                <c:pt idx="487" formatCode="0.00">
                  <c:v>-5.2</c:v>
                </c:pt>
                <c:pt idx="488" formatCode="0.00">
                  <c:v>10.9</c:v>
                </c:pt>
                <c:pt idx="489" formatCode="0.00">
                  <c:v>30.9</c:v>
                </c:pt>
                <c:pt idx="490" formatCode="0.00">
                  <c:v>0.7</c:v>
                </c:pt>
                <c:pt idx="491" formatCode="0.00">
                  <c:v>14</c:v>
                </c:pt>
                <c:pt idx="492" formatCode="0.00">
                  <c:v>-7</c:v>
                </c:pt>
                <c:pt idx="493" formatCode="0.00">
                  <c:v>-19.100000000000001</c:v>
                </c:pt>
                <c:pt idx="494" formatCode="0.00">
                  <c:v>5.6</c:v>
                </c:pt>
                <c:pt idx="495" formatCode="0.00">
                  <c:v>59.5</c:v>
                </c:pt>
                <c:pt idx="496" formatCode="0.00">
                  <c:v>-33.700000000000003</c:v>
                </c:pt>
                <c:pt idx="497" formatCode="0.00">
                  <c:v>1.5</c:v>
                </c:pt>
                <c:pt idx="498" formatCode="0.00">
                  <c:v>-11.5</c:v>
                </c:pt>
                <c:pt idx="499" formatCode="0.00">
                  <c:v>5</c:v>
                </c:pt>
                <c:pt idx="500" formatCode="0.00">
                  <c:v>15.4</c:v>
                </c:pt>
                <c:pt idx="501" formatCode="0.00">
                  <c:v>-4.0999999999999996</c:v>
                </c:pt>
                <c:pt idx="502" formatCode="0.00">
                  <c:v>18.5</c:v>
                </c:pt>
                <c:pt idx="503" formatCode="0.00">
                  <c:v>13.4</c:v>
                </c:pt>
                <c:pt idx="504" formatCode="0.00">
                  <c:v>31.4</c:v>
                </c:pt>
                <c:pt idx="505" formatCode="0.00">
                  <c:v>9.8000000000000007</c:v>
                </c:pt>
                <c:pt idx="506" formatCode="0.00">
                  <c:v>-1.2</c:v>
                </c:pt>
                <c:pt idx="507" formatCode="0.00">
                  <c:v>2.2000000000000002</c:v>
                </c:pt>
                <c:pt idx="508" formatCode="0.00">
                  <c:v>-18.399999999999999</c:v>
                </c:pt>
                <c:pt idx="509" formatCode="0.00">
                  <c:v>1.4</c:v>
                </c:pt>
                <c:pt idx="510" formatCode="0.00">
                  <c:v>5.2</c:v>
                </c:pt>
                <c:pt idx="511" formatCode="0.00">
                  <c:v>55.5</c:v>
                </c:pt>
                <c:pt idx="512" formatCode="0.00">
                  <c:v>13.3</c:v>
                </c:pt>
                <c:pt idx="513" formatCode="0.00">
                  <c:v>1.8</c:v>
                </c:pt>
                <c:pt idx="514" formatCode="0.00">
                  <c:v>23</c:v>
                </c:pt>
                <c:pt idx="515" formatCode="0.00">
                  <c:v>22.2</c:v>
                </c:pt>
                <c:pt idx="516" formatCode="0.00">
                  <c:v>9.1</c:v>
                </c:pt>
                <c:pt idx="517" formatCode="0.00">
                  <c:v>5.0999999999999996</c:v>
                </c:pt>
                <c:pt idx="518" formatCode="0.00">
                  <c:v>14.7</c:v>
                </c:pt>
                <c:pt idx="519" formatCode="0.00">
                  <c:v>47.7</c:v>
                </c:pt>
                <c:pt idx="520" formatCode="0.00">
                  <c:v>-6.7</c:v>
                </c:pt>
                <c:pt idx="521" formatCode="0.00">
                  <c:v>64.3</c:v>
                </c:pt>
                <c:pt idx="522" formatCode="0.00">
                  <c:v>-7.5</c:v>
                </c:pt>
                <c:pt idx="523" formatCode="0.00">
                  <c:v>23.2</c:v>
                </c:pt>
                <c:pt idx="524" formatCode="0.00">
                  <c:v>18.399999999999999</c:v>
                </c:pt>
                <c:pt idx="525" formatCode="0.00">
                  <c:v>19.8</c:v>
                </c:pt>
                <c:pt idx="526" formatCode="0.00">
                  <c:v>22.7</c:v>
                </c:pt>
                <c:pt idx="527" formatCode="0.00">
                  <c:v>67.400000000000006</c:v>
                </c:pt>
                <c:pt idx="528" formatCode="0.00">
                  <c:v>29.1</c:v>
                </c:pt>
                <c:pt idx="529" formatCode="0.00">
                  <c:v>37</c:v>
                </c:pt>
                <c:pt idx="530" formatCode="0.00">
                  <c:v>-1.5</c:v>
                </c:pt>
                <c:pt idx="531" formatCode="0.00">
                  <c:v>-5.6</c:v>
                </c:pt>
                <c:pt idx="532" formatCode="0.00">
                  <c:v>12.4</c:v>
                </c:pt>
                <c:pt idx="533" formatCode="0.00">
                  <c:v>23.5</c:v>
                </c:pt>
                <c:pt idx="534" formatCode="0.00">
                  <c:v>-14.5</c:v>
                </c:pt>
                <c:pt idx="535" formatCode="0.00">
                  <c:v>21.3</c:v>
                </c:pt>
                <c:pt idx="536" formatCode="0.00">
                  <c:v>13.2</c:v>
                </c:pt>
                <c:pt idx="537" formatCode="0.00">
                  <c:v>20.2</c:v>
                </c:pt>
                <c:pt idx="538" formatCode="0.00">
                  <c:v>46.3</c:v>
                </c:pt>
                <c:pt idx="539" formatCode="0.00">
                  <c:v>0.1</c:v>
                </c:pt>
                <c:pt idx="540" formatCode="0.00">
                  <c:v>7.3</c:v>
                </c:pt>
                <c:pt idx="541" formatCode="0.00">
                  <c:v>70.5</c:v>
                </c:pt>
                <c:pt idx="542" formatCode="0.00">
                  <c:v>8.9</c:v>
                </c:pt>
                <c:pt idx="543" formatCode="0.00">
                  <c:v>-0.6</c:v>
                </c:pt>
                <c:pt idx="544" formatCode="0.00">
                  <c:v>2.5</c:v>
                </c:pt>
                <c:pt idx="545" formatCode="0.00">
                  <c:v>5.7</c:v>
                </c:pt>
                <c:pt idx="546" formatCode="0.00">
                  <c:v>8.1999999999999993</c:v>
                </c:pt>
                <c:pt idx="547" formatCode="0.00">
                  <c:v>12.6</c:v>
                </c:pt>
                <c:pt idx="548" formatCode="0.00">
                  <c:v>22.4</c:v>
                </c:pt>
                <c:pt idx="549" formatCode="0.00">
                  <c:v>-33.299999999999997</c:v>
                </c:pt>
                <c:pt idx="550" formatCode="0.00">
                  <c:v>2.6</c:v>
                </c:pt>
                <c:pt idx="551" formatCode="0.00">
                  <c:v>-0.3</c:v>
                </c:pt>
                <c:pt idx="552" formatCode="0.00">
                  <c:v>28.4</c:v>
                </c:pt>
                <c:pt idx="553" formatCode="0.00">
                  <c:v>-8.1999999999999993</c:v>
                </c:pt>
                <c:pt idx="554" formatCode="0.00">
                  <c:v>1.6</c:v>
                </c:pt>
                <c:pt idx="555" formatCode="0.00">
                  <c:v>10.3</c:v>
                </c:pt>
                <c:pt idx="556" formatCode="0.00">
                  <c:v>26.1</c:v>
                </c:pt>
                <c:pt idx="557" formatCode="0.00">
                  <c:v>13.2</c:v>
                </c:pt>
                <c:pt idx="558" formatCode="0.00">
                  <c:v>29.3</c:v>
                </c:pt>
                <c:pt idx="559" formatCode="0.00">
                  <c:v>55</c:v>
                </c:pt>
                <c:pt idx="560" formatCode="0.00">
                  <c:v>16.399999999999999</c:v>
                </c:pt>
                <c:pt idx="561" formatCode="0.00">
                  <c:v>-0.2</c:v>
                </c:pt>
                <c:pt idx="562" formatCode="0.00">
                  <c:v>10.1</c:v>
                </c:pt>
                <c:pt idx="563" formatCode="0.00">
                  <c:v>5.4</c:v>
                </c:pt>
                <c:pt idx="564" formatCode="0.00">
                  <c:v>-16.100000000000001</c:v>
                </c:pt>
                <c:pt idx="565" formatCode="0.00">
                  <c:v>13.9</c:v>
                </c:pt>
                <c:pt idx="566" formatCode="0.00">
                  <c:v>21.3</c:v>
                </c:pt>
                <c:pt idx="567" formatCode="0.00">
                  <c:v>-0.6</c:v>
                </c:pt>
                <c:pt idx="568" formatCode="0.00">
                  <c:v>3.5</c:v>
                </c:pt>
                <c:pt idx="569" formatCode="0.00">
                  <c:v>37.6</c:v>
                </c:pt>
                <c:pt idx="570" formatCode="0.00">
                  <c:v>30.3</c:v>
                </c:pt>
                <c:pt idx="571" formatCode="0.00">
                  <c:v>22.9</c:v>
                </c:pt>
                <c:pt idx="572" formatCode="0.00">
                  <c:v>8.6999999999999993</c:v>
                </c:pt>
                <c:pt idx="573" formatCode="0.00">
                  <c:v>66.8</c:v>
                </c:pt>
                <c:pt idx="574" formatCode="0.00">
                  <c:v>10.5</c:v>
                </c:pt>
                <c:pt idx="575" formatCode="0.00">
                  <c:v>-23.4</c:v>
                </c:pt>
                <c:pt idx="576" formatCode="0.00">
                  <c:v>31.4</c:v>
                </c:pt>
                <c:pt idx="577" formatCode="0.00">
                  <c:v>104.5</c:v>
                </c:pt>
                <c:pt idx="578" formatCode="0.00">
                  <c:v>18.8</c:v>
                </c:pt>
                <c:pt idx="579" formatCode="0.00">
                  <c:v>15.6</c:v>
                </c:pt>
                <c:pt idx="580" formatCode="0.00">
                  <c:v>1.1000000000000001</c:v>
                </c:pt>
                <c:pt idx="581" formatCode="0.00">
                  <c:v>2.1</c:v>
                </c:pt>
                <c:pt idx="582" formatCode="0.00">
                  <c:v>3</c:v>
                </c:pt>
                <c:pt idx="583" formatCode="0.00">
                  <c:v>22.2</c:v>
                </c:pt>
                <c:pt idx="584" formatCode="0.00">
                  <c:v>16.3</c:v>
                </c:pt>
                <c:pt idx="585" formatCode="0.00">
                  <c:v>20.100000000000001</c:v>
                </c:pt>
                <c:pt idx="586" formatCode="0.00">
                  <c:v>-24.8</c:v>
                </c:pt>
                <c:pt idx="587" formatCode="0.00">
                  <c:v>50.8</c:v>
                </c:pt>
                <c:pt idx="588" formatCode="0.00">
                  <c:v>2.2999999999999998</c:v>
                </c:pt>
                <c:pt idx="589" formatCode="0.00">
                  <c:v>30.4</c:v>
                </c:pt>
                <c:pt idx="590" formatCode="0.00">
                  <c:v>24.5</c:v>
                </c:pt>
                <c:pt idx="591" formatCode="0.00">
                  <c:v>20.6</c:v>
                </c:pt>
                <c:pt idx="592" formatCode="0.00">
                  <c:v>0.3</c:v>
                </c:pt>
                <c:pt idx="593" formatCode="0.00">
                  <c:v>23.6</c:v>
                </c:pt>
                <c:pt idx="594" formatCode="0.00">
                  <c:v>17.3</c:v>
                </c:pt>
                <c:pt idx="595" formatCode="0.00">
                  <c:v>24.1</c:v>
                </c:pt>
                <c:pt idx="596" formatCode="0.00">
                  <c:v>10.9</c:v>
                </c:pt>
                <c:pt idx="597" formatCode="0.00">
                  <c:v>8.4</c:v>
                </c:pt>
                <c:pt idx="598" formatCode="0.00">
                  <c:v>8.3000000000000007</c:v>
                </c:pt>
                <c:pt idx="599" formatCode="0.00">
                  <c:v>11.7</c:v>
                </c:pt>
                <c:pt idx="600" formatCode="0.00">
                  <c:v>11.3</c:v>
                </c:pt>
                <c:pt idx="601" formatCode="0.00">
                  <c:v>12.2</c:v>
                </c:pt>
                <c:pt idx="602" formatCode="0.00">
                  <c:v>0.4</c:v>
                </c:pt>
                <c:pt idx="603" formatCode="0.00">
                  <c:v>10.199999999999999</c:v>
                </c:pt>
                <c:pt idx="604" formatCode="0.00">
                  <c:v>8.1999999999999993</c:v>
                </c:pt>
                <c:pt idx="605" formatCode="0.00">
                  <c:v>2219.5</c:v>
                </c:pt>
                <c:pt idx="606" formatCode="0.00">
                  <c:v>35.6</c:v>
                </c:pt>
                <c:pt idx="607" formatCode="0.00">
                  <c:v>-16.3</c:v>
                </c:pt>
                <c:pt idx="608" formatCode="0.00">
                  <c:v>16.600000000000001</c:v>
                </c:pt>
                <c:pt idx="609" formatCode="0.00">
                  <c:v>-27.9</c:v>
                </c:pt>
                <c:pt idx="610" formatCode="0.00">
                  <c:v>58.9</c:v>
                </c:pt>
                <c:pt idx="611" formatCode="0.00">
                  <c:v>7.4</c:v>
                </c:pt>
                <c:pt idx="612" formatCode="0.00">
                  <c:v>-19.600000000000001</c:v>
                </c:pt>
                <c:pt idx="613" formatCode="0.00">
                  <c:v>51.8</c:v>
                </c:pt>
                <c:pt idx="614" formatCode="0.00">
                  <c:v>14.5</c:v>
                </c:pt>
                <c:pt idx="615" formatCode="0.00">
                  <c:v>46.7</c:v>
                </c:pt>
                <c:pt idx="616" formatCode="0.00">
                  <c:v>41</c:v>
                </c:pt>
                <c:pt idx="617" formatCode="0.00">
                  <c:v>10.6</c:v>
                </c:pt>
                <c:pt idx="618" formatCode="0.00">
                  <c:v>21.9</c:v>
                </c:pt>
                <c:pt idx="620" formatCode="0.00">
                  <c:v>71.8</c:v>
                </c:pt>
                <c:pt idx="621" formatCode="0.00">
                  <c:v>8.5</c:v>
                </c:pt>
                <c:pt idx="622" formatCode="0.00">
                  <c:v>-9.4</c:v>
                </c:pt>
                <c:pt idx="623" formatCode="0.00">
                  <c:v>7</c:v>
                </c:pt>
                <c:pt idx="624" formatCode="0.00">
                  <c:v>11</c:v>
                </c:pt>
                <c:pt idx="625" formatCode="0.00">
                  <c:v>21</c:v>
                </c:pt>
                <c:pt idx="626" formatCode="0.00">
                  <c:v>4.2</c:v>
                </c:pt>
                <c:pt idx="627" formatCode="0.00">
                  <c:v>16.8</c:v>
                </c:pt>
                <c:pt idx="628" formatCode="0.00">
                  <c:v>1.5</c:v>
                </c:pt>
                <c:pt idx="629" formatCode="0.00">
                  <c:v>7.3</c:v>
                </c:pt>
                <c:pt idx="630" formatCode="0.00">
                  <c:v>28</c:v>
                </c:pt>
                <c:pt idx="631" formatCode="0.00">
                  <c:v>10.5</c:v>
                </c:pt>
                <c:pt idx="632" formatCode="0.00">
                  <c:v>80</c:v>
                </c:pt>
                <c:pt idx="633" formatCode="0.00">
                  <c:v>15.8</c:v>
                </c:pt>
                <c:pt idx="634" formatCode="0.00">
                  <c:v>91.4</c:v>
                </c:pt>
                <c:pt idx="635" formatCode="0.00">
                  <c:v>35.9</c:v>
                </c:pt>
                <c:pt idx="636" formatCode="0.00">
                  <c:v>-0.1</c:v>
                </c:pt>
                <c:pt idx="637" formatCode="0.00">
                  <c:v>6.2</c:v>
                </c:pt>
                <c:pt idx="638" formatCode="0.00">
                  <c:v>11.1</c:v>
                </c:pt>
                <c:pt idx="639" formatCode="0.00">
                  <c:v>17.899999999999999</c:v>
                </c:pt>
                <c:pt idx="640" formatCode="0.00">
                  <c:v>-21.8</c:v>
                </c:pt>
                <c:pt idx="641" formatCode="0.00">
                  <c:v>40.299999999999997</c:v>
                </c:pt>
                <c:pt idx="642" formatCode="0.00">
                  <c:v>0.4</c:v>
                </c:pt>
                <c:pt idx="643" formatCode="0.00">
                  <c:v>3.6</c:v>
                </c:pt>
                <c:pt idx="644" formatCode="0.00">
                  <c:v>44.3</c:v>
                </c:pt>
                <c:pt idx="645" formatCode="0.00">
                  <c:v>12</c:v>
                </c:pt>
                <c:pt idx="646" formatCode="0.00">
                  <c:v>49.7</c:v>
                </c:pt>
                <c:pt idx="647" formatCode="0.00">
                  <c:v>-2.5</c:v>
                </c:pt>
                <c:pt idx="648" formatCode="0.00">
                  <c:v>-61.4</c:v>
                </c:pt>
                <c:pt idx="649" formatCode="0.00">
                  <c:v>16</c:v>
                </c:pt>
                <c:pt idx="650" formatCode="0.00">
                  <c:v>26.5</c:v>
                </c:pt>
                <c:pt idx="651" formatCode="0.00">
                  <c:v>2.5</c:v>
                </c:pt>
                <c:pt idx="652" formatCode="0.00">
                  <c:v>27.1</c:v>
                </c:pt>
                <c:pt idx="653" formatCode="0.00">
                  <c:v>30.1</c:v>
                </c:pt>
                <c:pt idx="654" formatCode="0.00">
                  <c:v>20.6</c:v>
                </c:pt>
                <c:pt idx="655" formatCode="0.00">
                  <c:v>31.3</c:v>
                </c:pt>
                <c:pt idx="656" formatCode="0.00">
                  <c:v>7.6</c:v>
                </c:pt>
                <c:pt idx="657" formatCode="0.00">
                  <c:v>34.799999999999997</c:v>
                </c:pt>
                <c:pt idx="658" formatCode="0.00">
                  <c:v>2.6</c:v>
                </c:pt>
                <c:pt idx="659" formatCode="0.00">
                  <c:v>20.5</c:v>
                </c:pt>
                <c:pt idx="660" formatCode="0.00">
                  <c:v>9.9</c:v>
                </c:pt>
                <c:pt idx="661" formatCode="0.00">
                  <c:v>5.2</c:v>
                </c:pt>
                <c:pt idx="662" formatCode="0.00">
                  <c:v>14.2</c:v>
                </c:pt>
                <c:pt idx="663" formatCode="0.00">
                  <c:v>16.2</c:v>
                </c:pt>
                <c:pt idx="664" formatCode="0.00">
                  <c:v>16.3</c:v>
                </c:pt>
                <c:pt idx="665" formatCode="0.00">
                  <c:v>17.5</c:v>
                </c:pt>
                <c:pt idx="666" formatCode="0.00">
                  <c:v>6.2</c:v>
                </c:pt>
                <c:pt idx="667" formatCode="0.00">
                  <c:v>11.8</c:v>
                </c:pt>
                <c:pt idx="668" formatCode="0.00">
                  <c:v>6.4</c:v>
                </c:pt>
                <c:pt idx="669" formatCode="0.00">
                  <c:v>5.0999999999999996</c:v>
                </c:pt>
                <c:pt idx="670" formatCode="0.00">
                  <c:v>52</c:v>
                </c:pt>
                <c:pt idx="671" formatCode="0.00">
                  <c:v>7.3</c:v>
                </c:pt>
                <c:pt idx="672" formatCode="0.00">
                  <c:v>21.8</c:v>
                </c:pt>
                <c:pt idx="673" formatCode="0.00">
                  <c:v>15.7</c:v>
                </c:pt>
                <c:pt idx="674" formatCode="0.00">
                  <c:v>15.3</c:v>
                </c:pt>
                <c:pt idx="675" formatCode="0.00">
                  <c:v>11</c:v>
                </c:pt>
                <c:pt idx="676" formatCode="0.00">
                  <c:v>-30.8</c:v>
                </c:pt>
                <c:pt idx="677" formatCode="0.00">
                  <c:v>13.3</c:v>
                </c:pt>
                <c:pt idx="678" formatCode="0.00">
                  <c:v>14.6</c:v>
                </c:pt>
                <c:pt idx="680" formatCode="0.00">
                  <c:v>9.8000000000000007</c:v>
                </c:pt>
                <c:pt idx="681" formatCode="0.00">
                  <c:v>15</c:v>
                </c:pt>
                <c:pt idx="682" formatCode="0.00">
                  <c:v>4.0999999999999996</c:v>
                </c:pt>
                <c:pt idx="683" formatCode="0.00">
                  <c:v>17.3</c:v>
                </c:pt>
                <c:pt idx="684" formatCode="0.00">
                  <c:v>3.1</c:v>
                </c:pt>
                <c:pt idx="685" formatCode="0.00">
                  <c:v>29.5</c:v>
                </c:pt>
                <c:pt idx="686" formatCode="0.00">
                  <c:v>-31.9</c:v>
                </c:pt>
                <c:pt idx="687" formatCode="0.00">
                  <c:v>29.3</c:v>
                </c:pt>
                <c:pt idx="688" formatCode="0.00">
                  <c:v>8.1999999999999993</c:v>
                </c:pt>
                <c:pt idx="689" formatCode="0.00">
                  <c:v>22.5</c:v>
                </c:pt>
                <c:pt idx="690" formatCode="0.00">
                  <c:v>50.5</c:v>
                </c:pt>
                <c:pt idx="691" formatCode="0.00">
                  <c:v>9.5</c:v>
                </c:pt>
                <c:pt idx="692" formatCode="0.00">
                  <c:v>17.600000000000001</c:v>
                </c:pt>
                <c:pt idx="693" formatCode="0.00">
                  <c:v>42.9</c:v>
                </c:pt>
                <c:pt idx="694" formatCode="0.00">
                  <c:v>8.8000000000000007</c:v>
                </c:pt>
                <c:pt idx="695" formatCode="0.00">
                  <c:v>8</c:v>
                </c:pt>
                <c:pt idx="696" formatCode="0.00">
                  <c:v>74.7</c:v>
                </c:pt>
                <c:pt idx="697" formatCode="0.00">
                  <c:v>-0.9</c:v>
                </c:pt>
                <c:pt idx="698" formatCode="0.00">
                  <c:v>5.7</c:v>
                </c:pt>
                <c:pt idx="699" formatCode="0.00">
                  <c:v>-7.2</c:v>
                </c:pt>
                <c:pt idx="700" formatCode="0.00">
                  <c:v>-27.7</c:v>
                </c:pt>
                <c:pt idx="701" formatCode="0.00">
                  <c:v>2.8</c:v>
                </c:pt>
                <c:pt idx="702" formatCode="0.00">
                  <c:v>3.8</c:v>
                </c:pt>
                <c:pt idx="703" formatCode="0.00">
                  <c:v>27.4</c:v>
                </c:pt>
                <c:pt idx="704" formatCode="0.00">
                  <c:v>25.1</c:v>
                </c:pt>
                <c:pt idx="705" formatCode="0.00">
                  <c:v>-201.7</c:v>
                </c:pt>
                <c:pt idx="706" formatCode="0.00">
                  <c:v>-7.7</c:v>
                </c:pt>
                <c:pt idx="707" formatCode="0.00">
                  <c:v>-1.8</c:v>
                </c:pt>
                <c:pt idx="708" formatCode="0.00">
                  <c:v>17.100000000000001</c:v>
                </c:pt>
                <c:pt idx="709" formatCode="0.00">
                  <c:v>39.1</c:v>
                </c:pt>
                <c:pt idx="710" formatCode="0.00">
                  <c:v>-6.9</c:v>
                </c:pt>
                <c:pt idx="711" formatCode="0.00">
                  <c:v>74.5</c:v>
                </c:pt>
                <c:pt idx="712" formatCode="0.00">
                  <c:v>5</c:v>
                </c:pt>
                <c:pt idx="713" formatCode="0.00">
                  <c:v>0.7</c:v>
                </c:pt>
                <c:pt idx="714" formatCode="0.00">
                  <c:v>-0.8</c:v>
                </c:pt>
                <c:pt idx="715" formatCode="0.00">
                  <c:v>8.6</c:v>
                </c:pt>
                <c:pt idx="716" formatCode="0.00">
                  <c:v>40.9</c:v>
                </c:pt>
                <c:pt idx="717" formatCode="0.00">
                  <c:v>25</c:v>
                </c:pt>
                <c:pt idx="718" formatCode="0.00">
                  <c:v>8.3000000000000007</c:v>
                </c:pt>
                <c:pt idx="719" formatCode="0.00">
                  <c:v>188.7</c:v>
                </c:pt>
                <c:pt idx="720" formatCode="0.00">
                  <c:v>2.7</c:v>
                </c:pt>
                <c:pt idx="721" formatCode="0.00">
                  <c:v>5.9</c:v>
                </c:pt>
                <c:pt idx="722" formatCode="0.00">
                  <c:v>2.4</c:v>
                </c:pt>
                <c:pt idx="723" formatCode="0.00">
                  <c:v>-21.9</c:v>
                </c:pt>
                <c:pt idx="724" formatCode="0.00">
                  <c:v>-2.1</c:v>
                </c:pt>
                <c:pt idx="725" formatCode="0.00">
                  <c:v>8.5</c:v>
                </c:pt>
                <c:pt idx="726" formatCode="0.00">
                  <c:v>-1.3</c:v>
                </c:pt>
                <c:pt idx="727" formatCode="0.00">
                  <c:v>7.4</c:v>
                </c:pt>
                <c:pt idx="728" formatCode="0.00">
                  <c:v>19.399999999999999</c:v>
                </c:pt>
                <c:pt idx="729" formatCode="0.00">
                  <c:v>3.5</c:v>
                </c:pt>
                <c:pt idx="730" formatCode="0.00">
                  <c:v>-16.7</c:v>
                </c:pt>
                <c:pt idx="731" formatCode="0.00">
                  <c:v>23.4</c:v>
                </c:pt>
                <c:pt idx="733" formatCode="0.00">
                  <c:v>20.399999999999999</c:v>
                </c:pt>
                <c:pt idx="734" formatCode="0.00">
                  <c:v>10.3</c:v>
                </c:pt>
                <c:pt idx="735" formatCode="0.00">
                  <c:v>2.9</c:v>
                </c:pt>
                <c:pt idx="736" formatCode="0.00">
                  <c:v>-7.4</c:v>
                </c:pt>
                <c:pt idx="737" formatCode="0.00">
                  <c:v>3.5</c:v>
                </c:pt>
                <c:pt idx="738" formatCode="0.00">
                  <c:v>1.7</c:v>
                </c:pt>
                <c:pt idx="739" formatCode="0.00">
                  <c:v>-37.200000000000003</c:v>
                </c:pt>
                <c:pt idx="740" formatCode="0.00">
                  <c:v>0.2</c:v>
                </c:pt>
                <c:pt idx="741" formatCode="0.00">
                  <c:v>-52.6</c:v>
                </c:pt>
                <c:pt idx="742" formatCode="0.00">
                  <c:v>2.1</c:v>
                </c:pt>
                <c:pt idx="743" formatCode="0.00">
                  <c:v>1.9</c:v>
                </c:pt>
                <c:pt idx="744" formatCode="0.00">
                  <c:v>7.1</c:v>
                </c:pt>
                <c:pt idx="745" formatCode="0.00">
                  <c:v>0.8</c:v>
                </c:pt>
                <c:pt idx="746" formatCode="0.00">
                  <c:v>19.100000000000001</c:v>
                </c:pt>
                <c:pt idx="747" formatCode="0.00">
                  <c:v>12.3</c:v>
                </c:pt>
                <c:pt idx="748" formatCode="0.00">
                  <c:v>34.799999999999997</c:v>
                </c:pt>
                <c:pt idx="749" formatCode="0.00">
                  <c:v>10.8</c:v>
                </c:pt>
                <c:pt idx="750" formatCode="0.00">
                  <c:v>11.9</c:v>
                </c:pt>
                <c:pt idx="751" formatCode="0.00">
                  <c:v>11</c:v>
                </c:pt>
                <c:pt idx="752" formatCode="0.00">
                  <c:v>-4.7</c:v>
                </c:pt>
                <c:pt idx="753" formatCode="0.00">
                  <c:v>16.899999999999999</c:v>
                </c:pt>
                <c:pt idx="754" formatCode="0.00">
                  <c:v>8.6999999999999993</c:v>
                </c:pt>
                <c:pt idx="755" formatCode="0.00">
                  <c:v>3.7</c:v>
                </c:pt>
                <c:pt idx="756" formatCode="0.00">
                  <c:v>24.7</c:v>
                </c:pt>
                <c:pt idx="757" formatCode="0.00">
                  <c:v>2.7</c:v>
                </c:pt>
                <c:pt idx="758" formatCode="0.00">
                  <c:v>5.6</c:v>
                </c:pt>
                <c:pt idx="759" formatCode="0.00">
                  <c:v>-132.1</c:v>
                </c:pt>
                <c:pt idx="760" formatCode="0.00">
                  <c:v>3.7</c:v>
                </c:pt>
                <c:pt idx="761" formatCode="0.00">
                  <c:v>-33.5</c:v>
                </c:pt>
                <c:pt idx="762" formatCode="0.00">
                  <c:v>95.7</c:v>
                </c:pt>
                <c:pt idx="763" formatCode="0.00">
                  <c:v>44.2</c:v>
                </c:pt>
                <c:pt idx="764" formatCode="0.00">
                  <c:v>23.9</c:v>
                </c:pt>
                <c:pt idx="765" formatCode="0.00">
                  <c:v>44.9</c:v>
                </c:pt>
                <c:pt idx="766" formatCode="0.00">
                  <c:v>-14</c:v>
                </c:pt>
                <c:pt idx="767" formatCode="0.00">
                  <c:v>31.8</c:v>
                </c:pt>
                <c:pt idx="768" formatCode="0.00">
                  <c:v>4.2</c:v>
                </c:pt>
                <c:pt idx="769" formatCode="0.00">
                  <c:v>10.7</c:v>
                </c:pt>
                <c:pt idx="770" formatCode="0.00">
                  <c:v>18.7</c:v>
                </c:pt>
                <c:pt idx="771" formatCode="0.00">
                  <c:v>42.1</c:v>
                </c:pt>
                <c:pt idx="772" formatCode="0.00">
                  <c:v>37.299999999999997</c:v>
                </c:pt>
                <c:pt idx="773" formatCode="0.00">
                  <c:v>35.9</c:v>
                </c:pt>
                <c:pt idx="774" formatCode="0.00">
                  <c:v>-1.3</c:v>
                </c:pt>
                <c:pt idx="775" formatCode="0.00">
                  <c:v>38</c:v>
                </c:pt>
                <c:pt idx="776" formatCode="0.00">
                  <c:v>-5.4</c:v>
                </c:pt>
                <c:pt idx="777" formatCode="0.00">
                  <c:v>29</c:v>
                </c:pt>
                <c:pt idx="778" formatCode="0.00">
                  <c:v>51.7</c:v>
                </c:pt>
                <c:pt idx="779" formatCode="0.00">
                  <c:v>33.1</c:v>
                </c:pt>
                <c:pt idx="780" formatCode="0.00">
                  <c:v>2.6</c:v>
                </c:pt>
                <c:pt idx="781" formatCode="0.00">
                  <c:v>-163.80000000000001</c:v>
                </c:pt>
                <c:pt idx="782" formatCode="0.00">
                  <c:v>31.2</c:v>
                </c:pt>
                <c:pt idx="783" formatCode="0.00">
                  <c:v>1.5</c:v>
                </c:pt>
                <c:pt idx="784" formatCode="0.00">
                  <c:v>27.1</c:v>
                </c:pt>
                <c:pt idx="785" formatCode="0.00">
                  <c:v>9</c:v>
                </c:pt>
                <c:pt idx="786" formatCode="0.00">
                  <c:v>-13.4</c:v>
                </c:pt>
                <c:pt idx="787" formatCode="0.00">
                  <c:v>13.8</c:v>
                </c:pt>
                <c:pt idx="788" formatCode="0.00">
                  <c:v>3.2</c:v>
                </c:pt>
                <c:pt idx="790" formatCode="0.00">
                  <c:v>25.1</c:v>
                </c:pt>
                <c:pt idx="791" formatCode="0.00">
                  <c:v>49.1</c:v>
                </c:pt>
                <c:pt idx="792" formatCode="0.00">
                  <c:v>3</c:v>
                </c:pt>
                <c:pt idx="793" formatCode="0.00">
                  <c:v>4</c:v>
                </c:pt>
                <c:pt idx="794" formatCode="0.00">
                  <c:v>3.8</c:v>
                </c:pt>
                <c:pt idx="795" formatCode="0.00">
                  <c:v>4.3</c:v>
                </c:pt>
                <c:pt idx="796" formatCode="0.00">
                  <c:v>-16.399999999999999</c:v>
                </c:pt>
                <c:pt idx="797" formatCode="0.00">
                  <c:v>9.5</c:v>
                </c:pt>
                <c:pt idx="798" formatCode="0.00">
                  <c:v>7.1</c:v>
                </c:pt>
                <c:pt idx="799" formatCode="0.00">
                  <c:v>-3.7</c:v>
                </c:pt>
                <c:pt idx="800" formatCode="0.00">
                  <c:v>60.9</c:v>
                </c:pt>
                <c:pt idx="801" formatCode="0.00">
                  <c:v>-106.7</c:v>
                </c:pt>
                <c:pt idx="802" formatCode="0.00">
                  <c:v>2.8</c:v>
                </c:pt>
                <c:pt idx="803" formatCode="0.00">
                  <c:v>7.5</c:v>
                </c:pt>
                <c:pt idx="804" formatCode="0.00">
                  <c:v>-36.700000000000003</c:v>
                </c:pt>
                <c:pt idx="805" formatCode="0.00">
                  <c:v>34.200000000000003</c:v>
                </c:pt>
                <c:pt idx="806" formatCode="0.00">
                  <c:v>0.6</c:v>
                </c:pt>
                <c:pt idx="807" formatCode="0.00">
                  <c:v>-14.9</c:v>
                </c:pt>
                <c:pt idx="808" formatCode="0.00">
                  <c:v>-15.3</c:v>
                </c:pt>
                <c:pt idx="809" formatCode="0.00">
                  <c:v>22.4</c:v>
                </c:pt>
                <c:pt idx="810" formatCode="0.00">
                  <c:v>8.6999999999999993</c:v>
                </c:pt>
                <c:pt idx="811" formatCode="0.00">
                  <c:v>12</c:v>
                </c:pt>
                <c:pt idx="812" formatCode="0.00">
                  <c:v>31.1</c:v>
                </c:pt>
                <c:pt idx="813" formatCode="0.00">
                  <c:v>-3.6</c:v>
                </c:pt>
                <c:pt idx="814" formatCode="0.00">
                  <c:v>16</c:v>
                </c:pt>
                <c:pt idx="815" formatCode="0.00">
                  <c:v>7.7</c:v>
                </c:pt>
                <c:pt idx="816" formatCode="0.00">
                  <c:v>67.8</c:v>
                </c:pt>
                <c:pt idx="817" formatCode="0.00">
                  <c:v>7.6</c:v>
                </c:pt>
                <c:pt idx="818" formatCode="0.00">
                  <c:v>-17.5</c:v>
                </c:pt>
                <c:pt idx="819" formatCode="0.00">
                  <c:v>-22.4</c:v>
                </c:pt>
                <c:pt idx="820" formatCode="0.00">
                  <c:v>17.5</c:v>
                </c:pt>
                <c:pt idx="821" formatCode="0.00">
                  <c:v>36.1</c:v>
                </c:pt>
                <c:pt idx="822" formatCode="0.00">
                  <c:v>14.4</c:v>
                </c:pt>
                <c:pt idx="823" formatCode="0.00">
                  <c:v>-8.4</c:v>
                </c:pt>
                <c:pt idx="824" formatCode="0.00">
                  <c:v>15.5</c:v>
                </c:pt>
                <c:pt idx="825" formatCode="0.00">
                  <c:v>0.2</c:v>
                </c:pt>
                <c:pt idx="826" formatCode="0.00">
                  <c:v>53.8</c:v>
                </c:pt>
                <c:pt idx="827" formatCode="0.00">
                  <c:v>5.3</c:v>
                </c:pt>
                <c:pt idx="828" formatCode="0.00">
                  <c:v>61.5</c:v>
                </c:pt>
                <c:pt idx="829" formatCode="0.00">
                  <c:v>20.7</c:v>
                </c:pt>
                <c:pt idx="830" formatCode="0.00">
                  <c:v>-37.799999999999997</c:v>
                </c:pt>
                <c:pt idx="831" formatCode="0.00">
                  <c:v>5.3</c:v>
                </c:pt>
                <c:pt idx="832" formatCode="0.00">
                  <c:v>23.1</c:v>
                </c:pt>
                <c:pt idx="833" formatCode="0.00">
                  <c:v>26.7</c:v>
                </c:pt>
                <c:pt idx="834" formatCode="0.00">
                  <c:v>3.6</c:v>
                </c:pt>
                <c:pt idx="835" formatCode="0.00">
                  <c:v>5.4</c:v>
                </c:pt>
                <c:pt idx="836" formatCode="0.00">
                  <c:v>8.8000000000000007</c:v>
                </c:pt>
                <c:pt idx="837" formatCode="0.00">
                  <c:v>22</c:v>
                </c:pt>
                <c:pt idx="838" formatCode="0.00">
                  <c:v>15.1</c:v>
                </c:pt>
                <c:pt idx="839" formatCode="0.00">
                  <c:v>12.1</c:v>
                </c:pt>
                <c:pt idx="840" formatCode="0.00">
                  <c:v>0.1</c:v>
                </c:pt>
                <c:pt idx="841" formatCode="0.00">
                  <c:v>51.9</c:v>
                </c:pt>
                <c:pt idx="842" formatCode="0.00">
                  <c:v>59.3</c:v>
                </c:pt>
                <c:pt idx="843" formatCode="0.00">
                  <c:v>22.1</c:v>
                </c:pt>
                <c:pt idx="844" formatCode="0.00">
                  <c:v>-0.6</c:v>
                </c:pt>
                <c:pt idx="845" formatCode="0.00">
                  <c:v>51.7</c:v>
                </c:pt>
                <c:pt idx="846" formatCode="0.00">
                  <c:v>65.8</c:v>
                </c:pt>
                <c:pt idx="847" formatCode="0.00">
                  <c:v>12.2</c:v>
                </c:pt>
                <c:pt idx="848" formatCode="0.00">
                  <c:v>9.6</c:v>
                </c:pt>
                <c:pt idx="849" formatCode="0.00">
                  <c:v>-15.8</c:v>
                </c:pt>
                <c:pt idx="850" formatCode="0.00">
                  <c:v>-34.299999999999997</c:v>
                </c:pt>
                <c:pt idx="851" formatCode="0.00">
                  <c:v>19</c:v>
                </c:pt>
                <c:pt idx="852" formatCode="0.00">
                  <c:v>26.3</c:v>
                </c:pt>
                <c:pt idx="853" formatCode="0.00">
                  <c:v>37.1</c:v>
                </c:pt>
                <c:pt idx="854" formatCode="0.00">
                  <c:v>-20.7</c:v>
                </c:pt>
                <c:pt idx="855" formatCode="0.00">
                  <c:v>4.7</c:v>
                </c:pt>
                <c:pt idx="856" formatCode="0.00">
                  <c:v>-2.5</c:v>
                </c:pt>
                <c:pt idx="857" formatCode="0.00">
                  <c:v>-17</c:v>
                </c:pt>
                <c:pt idx="858" formatCode="0.00">
                  <c:v>17.3</c:v>
                </c:pt>
                <c:pt idx="859" formatCode="0.00">
                  <c:v>-7.8</c:v>
                </c:pt>
                <c:pt idx="860" formatCode="0.00">
                  <c:v>-0.7</c:v>
                </c:pt>
                <c:pt idx="861" formatCode="0.00">
                  <c:v>4</c:v>
                </c:pt>
                <c:pt idx="862" formatCode="0.00">
                  <c:v>24.4</c:v>
                </c:pt>
                <c:pt idx="863" formatCode="0.00">
                  <c:v>-38.9</c:v>
                </c:pt>
                <c:pt idx="864" formatCode="0.00">
                  <c:v>-1</c:v>
                </c:pt>
                <c:pt idx="865" formatCode="0.00">
                  <c:v>8.4</c:v>
                </c:pt>
                <c:pt idx="866" formatCode="0.00">
                  <c:v>29.4</c:v>
                </c:pt>
                <c:pt idx="867" formatCode="0.00">
                  <c:v>-16.8</c:v>
                </c:pt>
                <c:pt idx="868" formatCode="0.00">
                  <c:v>-1</c:v>
                </c:pt>
                <c:pt idx="869" formatCode="0.00">
                  <c:v>31.1</c:v>
                </c:pt>
                <c:pt idx="870" formatCode="0.00">
                  <c:v>21.9</c:v>
                </c:pt>
                <c:pt idx="871" formatCode="0.00">
                  <c:v>21.6</c:v>
                </c:pt>
                <c:pt idx="872" formatCode="0.00">
                  <c:v>62.8</c:v>
                </c:pt>
                <c:pt idx="873" formatCode="0.00">
                  <c:v>-13</c:v>
                </c:pt>
                <c:pt idx="874" formatCode="0.00">
                  <c:v>33.299999999999997</c:v>
                </c:pt>
                <c:pt idx="875" formatCode="0.00">
                  <c:v>31.4</c:v>
                </c:pt>
                <c:pt idx="876" formatCode="0.00">
                  <c:v>14.3</c:v>
                </c:pt>
                <c:pt idx="877" formatCode="0.00">
                  <c:v>35</c:v>
                </c:pt>
                <c:pt idx="878" formatCode="0.00">
                  <c:v>-2.6</c:v>
                </c:pt>
                <c:pt idx="880" formatCode="0.00">
                  <c:v>-2.5</c:v>
                </c:pt>
                <c:pt idx="881" formatCode="0.00">
                  <c:v>-19.100000000000001</c:v>
                </c:pt>
                <c:pt idx="882" formatCode="0.00">
                  <c:v>1</c:v>
                </c:pt>
                <c:pt idx="883" formatCode="0.00">
                  <c:v>11.7</c:v>
                </c:pt>
                <c:pt idx="884" formatCode="0.00">
                  <c:v>22.2</c:v>
                </c:pt>
                <c:pt idx="885" formatCode="0.00">
                  <c:v>60.2</c:v>
                </c:pt>
                <c:pt idx="886" formatCode="0.00">
                  <c:v>11.1</c:v>
                </c:pt>
                <c:pt idx="887" formatCode="0.00">
                  <c:v>7.3</c:v>
                </c:pt>
                <c:pt idx="888" formatCode="0.00">
                  <c:v>11</c:v>
                </c:pt>
                <c:pt idx="889" formatCode="0.00">
                  <c:v>-7.4</c:v>
                </c:pt>
                <c:pt idx="890" formatCode="0.00">
                  <c:v>-50.7</c:v>
                </c:pt>
                <c:pt idx="891" formatCode="0.00">
                  <c:v>2.2999999999999998</c:v>
                </c:pt>
                <c:pt idx="892" formatCode="0.00">
                  <c:v>9.4</c:v>
                </c:pt>
                <c:pt idx="893" formatCode="0.00">
                  <c:v>-14.7</c:v>
                </c:pt>
                <c:pt idx="894" formatCode="0.00">
                  <c:v>-3.7</c:v>
                </c:pt>
                <c:pt idx="895" formatCode="0.00">
                  <c:v>6.4</c:v>
                </c:pt>
                <c:pt idx="896" formatCode="0.00">
                  <c:v>-1.1000000000000001</c:v>
                </c:pt>
                <c:pt idx="897" formatCode="0.00">
                  <c:v>18.8</c:v>
                </c:pt>
                <c:pt idx="898" formatCode="0.00">
                  <c:v>-4.7</c:v>
                </c:pt>
                <c:pt idx="899" formatCode="0.00">
                  <c:v>8.8000000000000007</c:v>
                </c:pt>
                <c:pt idx="900" formatCode="0.00">
                  <c:v>13.6</c:v>
                </c:pt>
                <c:pt idx="901" formatCode="0.00">
                  <c:v>65.599999999999994</c:v>
                </c:pt>
                <c:pt idx="902" formatCode="0.00">
                  <c:v>2.9</c:v>
                </c:pt>
                <c:pt idx="903" formatCode="0.00">
                  <c:v>21.2</c:v>
                </c:pt>
                <c:pt idx="904" formatCode="0.00">
                  <c:v>89.6</c:v>
                </c:pt>
                <c:pt idx="905" formatCode="0.00">
                  <c:v>13.4</c:v>
                </c:pt>
                <c:pt idx="906" formatCode="0.00">
                  <c:v>55.3</c:v>
                </c:pt>
                <c:pt idx="907" formatCode="0.00">
                  <c:v>-43.4</c:v>
                </c:pt>
                <c:pt idx="908" formatCode="0.00">
                  <c:v>1.8</c:v>
                </c:pt>
                <c:pt idx="909" formatCode="0.00">
                  <c:v>12.3</c:v>
                </c:pt>
                <c:pt idx="910" formatCode="0.00">
                  <c:v>13.5</c:v>
                </c:pt>
                <c:pt idx="911" formatCode="0.00">
                  <c:v>21.2</c:v>
                </c:pt>
                <c:pt idx="912" formatCode="0.00">
                  <c:v>-126.3</c:v>
                </c:pt>
                <c:pt idx="913" formatCode="0.00">
                  <c:v>9</c:v>
                </c:pt>
                <c:pt idx="914" formatCode="0.00">
                  <c:v>43.5</c:v>
                </c:pt>
                <c:pt idx="915" formatCode="0.00">
                  <c:v>43.4</c:v>
                </c:pt>
                <c:pt idx="916" formatCode="0.00">
                  <c:v>4.3</c:v>
                </c:pt>
                <c:pt idx="917" formatCode="0.00">
                  <c:v>-10.9</c:v>
                </c:pt>
                <c:pt idx="918" formatCode="0.00">
                  <c:v>-24.8</c:v>
                </c:pt>
                <c:pt idx="919" formatCode="0.00">
                  <c:v>-9.5</c:v>
                </c:pt>
                <c:pt idx="920" formatCode="0.00">
                  <c:v>9.6</c:v>
                </c:pt>
                <c:pt idx="921" formatCode="0.00">
                  <c:v>29.1</c:v>
                </c:pt>
                <c:pt idx="922" formatCode="0.00">
                  <c:v>-17.600000000000001</c:v>
                </c:pt>
                <c:pt idx="924" formatCode="0.00">
                  <c:v>-9.9</c:v>
                </c:pt>
                <c:pt idx="925" formatCode="0.00">
                  <c:v>13.8</c:v>
                </c:pt>
                <c:pt idx="926" formatCode="0.00">
                  <c:v>15.4</c:v>
                </c:pt>
                <c:pt idx="927" formatCode="0.00">
                  <c:v>-4.4000000000000004</c:v>
                </c:pt>
                <c:pt idx="928" formatCode="0.00">
                  <c:v>34.5</c:v>
                </c:pt>
                <c:pt idx="929" formatCode="0.00">
                  <c:v>16.8</c:v>
                </c:pt>
                <c:pt idx="930" formatCode="0.00">
                  <c:v>4.5</c:v>
                </c:pt>
                <c:pt idx="931" formatCode="0.00">
                  <c:v>4.2</c:v>
                </c:pt>
                <c:pt idx="932" formatCode="0.00">
                  <c:v>9.6999999999999993</c:v>
                </c:pt>
                <c:pt idx="933" formatCode="0.00">
                  <c:v>13.3</c:v>
                </c:pt>
                <c:pt idx="934" formatCode="0.00">
                  <c:v>42.6</c:v>
                </c:pt>
                <c:pt idx="936" formatCode="0.00">
                  <c:v>26.7</c:v>
                </c:pt>
                <c:pt idx="937" formatCode="0.00">
                  <c:v>-1.4</c:v>
                </c:pt>
                <c:pt idx="938" formatCode="0.00">
                  <c:v>175</c:v>
                </c:pt>
                <c:pt idx="939" formatCode="0.00">
                  <c:v>9.5</c:v>
                </c:pt>
                <c:pt idx="940" formatCode="0.00">
                  <c:v>-21.2</c:v>
                </c:pt>
                <c:pt idx="941" formatCode="0.00">
                  <c:v>4.5</c:v>
                </c:pt>
                <c:pt idx="942" formatCode="0.00">
                  <c:v>11.4</c:v>
                </c:pt>
                <c:pt idx="943" formatCode="0.00">
                  <c:v>-15.1</c:v>
                </c:pt>
                <c:pt idx="944" formatCode="0.00">
                  <c:v>6.2</c:v>
                </c:pt>
                <c:pt idx="945" formatCode="0.00">
                  <c:v>22.8</c:v>
                </c:pt>
                <c:pt idx="946" formatCode="0.00">
                  <c:v>14.9</c:v>
                </c:pt>
                <c:pt idx="947" formatCode="0.00">
                  <c:v>31.4</c:v>
                </c:pt>
                <c:pt idx="948" formatCode="0.00">
                  <c:v>8.5</c:v>
                </c:pt>
                <c:pt idx="949" formatCode="0.00">
                  <c:v>-34.299999999999997</c:v>
                </c:pt>
                <c:pt idx="950" formatCode="0.00">
                  <c:v>-15.7</c:v>
                </c:pt>
                <c:pt idx="951" formatCode="0.00">
                  <c:v>8.6</c:v>
                </c:pt>
                <c:pt idx="952" formatCode="0.00">
                  <c:v>12.7</c:v>
                </c:pt>
                <c:pt idx="953" formatCode="0.00">
                  <c:v>5.3</c:v>
                </c:pt>
                <c:pt idx="954" formatCode="0.00">
                  <c:v>26.9</c:v>
                </c:pt>
                <c:pt idx="955" formatCode="0.00">
                  <c:v>34.5</c:v>
                </c:pt>
                <c:pt idx="956" formatCode="0.00">
                  <c:v>33.700000000000003</c:v>
                </c:pt>
                <c:pt idx="957" formatCode="0.00">
                  <c:v>19.899999999999999</c:v>
                </c:pt>
                <c:pt idx="958" formatCode="0.00">
                  <c:v>29</c:v>
                </c:pt>
                <c:pt idx="959" formatCode="0.00">
                  <c:v>17.8</c:v>
                </c:pt>
                <c:pt idx="960" formatCode="0.00">
                  <c:v>-16.399999999999999</c:v>
                </c:pt>
                <c:pt idx="961" formatCode="0.00">
                  <c:v>59.8</c:v>
                </c:pt>
                <c:pt idx="962" formatCode="0.00">
                  <c:v>-6</c:v>
                </c:pt>
                <c:pt idx="963" formatCode="0.00">
                  <c:v>23.2</c:v>
                </c:pt>
                <c:pt idx="964" formatCode="0.00">
                  <c:v>-23.1</c:v>
                </c:pt>
                <c:pt idx="965" formatCode="0.00">
                  <c:v>12.5</c:v>
                </c:pt>
                <c:pt idx="966" formatCode="0.00">
                  <c:v>-16.2</c:v>
                </c:pt>
                <c:pt idx="967" formatCode="0.00">
                  <c:v>29.9</c:v>
                </c:pt>
                <c:pt idx="968" formatCode="0.00">
                  <c:v>1.3</c:v>
                </c:pt>
                <c:pt idx="969" formatCode="0.00">
                  <c:v>16.8</c:v>
                </c:pt>
                <c:pt idx="970" formatCode="0.00">
                  <c:v>-60.2</c:v>
                </c:pt>
                <c:pt idx="971" formatCode="0.00">
                  <c:v>16.5</c:v>
                </c:pt>
                <c:pt idx="972" formatCode="0.00">
                  <c:v>11.6</c:v>
                </c:pt>
                <c:pt idx="973" formatCode="0.00">
                  <c:v>-170.5</c:v>
                </c:pt>
                <c:pt idx="974" formatCode="0.00">
                  <c:v>3</c:v>
                </c:pt>
                <c:pt idx="975" formatCode="0.00">
                  <c:v>54.1</c:v>
                </c:pt>
                <c:pt idx="976" formatCode="0.00">
                  <c:v>39.200000000000003</c:v>
                </c:pt>
                <c:pt idx="977" formatCode="0.00">
                  <c:v>1.4</c:v>
                </c:pt>
                <c:pt idx="978" formatCode="0.00">
                  <c:v>55</c:v>
                </c:pt>
                <c:pt idx="979" formatCode="0.00">
                  <c:v>5.8</c:v>
                </c:pt>
                <c:pt idx="980" formatCode="0.00">
                  <c:v>27.4</c:v>
                </c:pt>
                <c:pt idx="981" formatCode="0.00">
                  <c:v>4.3</c:v>
                </c:pt>
                <c:pt idx="982" formatCode="0.00">
                  <c:v>4</c:v>
                </c:pt>
                <c:pt idx="983" formatCode="0.00">
                  <c:v>45.3</c:v>
                </c:pt>
                <c:pt idx="984" formatCode="0.00">
                  <c:v>7.6</c:v>
                </c:pt>
                <c:pt idx="985" formatCode="0.00">
                  <c:v>12.7</c:v>
                </c:pt>
                <c:pt idx="986" formatCode="0.00">
                  <c:v>42.1</c:v>
                </c:pt>
                <c:pt idx="987" formatCode="0.00">
                  <c:v>3.3</c:v>
                </c:pt>
                <c:pt idx="988" formatCode="0.00">
                  <c:v>-22.7</c:v>
                </c:pt>
                <c:pt idx="989" formatCode="0.00">
                  <c:v>20.2</c:v>
                </c:pt>
                <c:pt idx="990" formatCode="0.00">
                  <c:v>-19.5</c:v>
                </c:pt>
                <c:pt idx="991" formatCode="0.00">
                  <c:v>14.7</c:v>
                </c:pt>
                <c:pt idx="992" formatCode="0.00">
                  <c:v>-51.5</c:v>
                </c:pt>
                <c:pt idx="993" formatCode="0.00">
                  <c:v>-156.1</c:v>
                </c:pt>
                <c:pt idx="994" formatCode="0.00">
                  <c:v>-56.2</c:v>
                </c:pt>
                <c:pt idx="995" formatCode="0.00">
                  <c:v>3.7</c:v>
                </c:pt>
                <c:pt idx="996" formatCode="0.00">
                  <c:v>2.7</c:v>
                </c:pt>
                <c:pt idx="997" formatCode="0.00">
                  <c:v>-16.100000000000001</c:v>
                </c:pt>
                <c:pt idx="998" formatCode="0.00">
                  <c:v>5.4</c:v>
                </c:pt>
                <c:pt idx="999" formatCode="0.00">
                  <c:v>6.6</c:v>
                </c:pt>
                <c:pt idx="1000" formatCode="0.00">
                  <c:v>28.3</c:v>
                </c:pt>
                <c:pt idx="1001" formatCode="0.00">
                  <c:v>2.6</c:v>
                </c:pt>
                <c:pt idx="1002" formatCode="0.00">
                  <c:v>-2</c:v>
                </c:pt>
                <c:pt idx="1003" formatCode="0.00">
                  <c:v>5.0999999999999996</c:v>
                </c:pt>
                <c:pt idx="1004" formatCode="0.00">
                  <c:v>-23.7</c:v>
                </c:pt>
                <c:pt idx="1005" formatCode="0.00">
                  <c:v>38.299999999999997</c:v>
                </c:pt>
                <c:pt idx="1006" formatCode="0.00">
                  <c:v>-105.8</c:v>
                </c:pt>
                <c:pt idx="1007" formatCode="0.00">
                  <c:v>2</c:v>
                </c:pt>
                <c:pt idx="1008" formatCode="0.00">
                  <c:v>3.1</c:v>
                </c:pt>
                <c:pt idx="1009" formatCode="0.00">
                  <c:v>16.600000000000001</c:v>
                </c:pt>
                <c:pt idx="1010" formatCode="0.00">
                  <c:v>13.9</c:v>
                </c:pt>
                <c:pt idx="1011" formatCode="0.00">
                  <c:v>-21.5</c:v>
                </c:pt>
                <c:pt idx="1012" formatCode="0.00">
                  <c:v>25.5</c:v>
                </c:pt>
                <c:pt idx="1013" formatCode="0.00">
                  <c:v>5.2</c:v>
                </c:pt>
                <c:pt idx="1014" formatCode="0.00">
                  <c:v>40.9</c:v>
                </c:pt>
                <c:pt idx="1015" formatCode="0.00">
                  <c:v>20.3</c:v>
                </c:pt>
                <c:pt idx="1016" formatCode="0.00">
                  <c:v>3.9</c:v>
                </c:pt>
                <c:pt idx="1017" formatCode="0.00">
                  <c:v>2.2000000000000002</c:v>
                </c:pt>
                <c:pt idx="1018" formatCode="0.00">
                  <c:v>33.299999999999997</c:v>
                </c:pt>
                <c:pt idx="1019" formatCode="0.00">
                  <c:v>88.7</c:v>
                </c:pt>
                <c:pt idx="1020" formatCode="0.00">
                  <c:v>37.4</c:v>
                </c:pt>
                <c:pt idx="1021" formatCode="0.00">
                  <c:v>23.4</c:v>
                </c:pt>
                <c:pt idx="1022" formatCode="0.00">
                  <c:v>-58.8</c:v>
                </c:pt>
                <c:pt idx="1023" formatCode="0.00">
                  <c:v>42.3</c:v>
                </c:pt>
                <c:pt idx="1024" formatCode="0.00">
                  <c:v>2.5</c:v>
                </c:pt>
                <c:pt idx="1025" formatCode="0.00">
                  <c:v>-8.5</c:v>
                </c:pt>
                <c:pt idx="1026" formatCode="0.00">
                  <c:v>-11.8</c:v>
                </c:pt>
                <c:pt idx="1027" formatCode="0.00">
                  <c:v>14.2</c:v>
                </c:pt>
                <c:pt idx="1028" formatCode="0.00">
                  <c:v>19.2</c:v>
                </c:pt>
                <c:pt idx="1029" formatCode="0.00">
                  <c:v>-7.4</c:v>
                </c:pt>
                <c:pt idx="1030" formatCode="0.00">
                  <c:v>20.9</c:v>
                </c:pt>
                <c:pt idx="1031" formatCode="0.00">
                  <c:v>37.4</c:v>
                </c:pt>
                <c:pt idx="1032" formatCode="0.00">
                  <c:v>-10.4</c:v>
                </c:pt>
                <c:pt idx="1033" formatCode="0.00">
                  <c:v>17.899999999999999</c:v>
                </c:pt>
                <c:pt idx="1034" formatCode="0.00">
                  <c:v>-23.4</c:v>
                </c:pt>
                <c:pt idx="1035" formatCode="0.00">
                  <c:v>36.6</c:v>
                </c:pt>
                <c:pt idx="1036" formatCode="0.00">
                  <c:v>0.8</c:v>
                </c:pt>
                <c:pt idx="1037" formatCode="0.00">
                  <c:v>26.3</c:v>
                </c:pt>
                <c:pt idx="1038" formatCode="0.00">
                  <c:v>-4.3</c:v>
                </c:pt>
                <c:pt idx="1039" formatCode="0.00">
                  <c:v>9.1999999999999993</c:v>
                </c:pt>
                <c:pt idx="1040" formatCode="0.00">
                  <c:v>1.9</c:v>
                </c:pt>
                <c:pt idx="1041" formatCode="0.00">
                  <c:v>11.4</c:v>
                </c:pt>
                <c:pt idx="1042" formatCode="0.00">
                  <c:v>11.4</c:v>
                </c:pt>
                <c:pt idx="1043" formatCode="0.00">
                  <c:v>16.100000000000001</c:v>
                </c:pt>
                <c:pt idx="1044" formatCode="0.00">
                  <c:v>-3.6</c:v>
                </c:pt>
                <c:pt idx="1045" formatCode="0.00">
                  <c:v>-11.7</c:v>
                </c:pt>
                <c:pt idx="1046" formatCode="0.00">
                  <c:v>59.8</c:v>
                </c:pt>
                <c:pt idx="1047" formatCode="0.00">
                  <c:v>12.1</c:v>
                </c:pt>
                <c:pt idx="1048" formatCode="0.00">
                  <c:v>0.7</c:v>
                </c:pt>
                <c:pt idx="1049" formatCode="0.00">
                  <c:v>23.7</c:v>
                </c:pt>
                <c:pt idx="1050" formatCode="0.00">
                  <c:v>-2.6</c:v>
                </c:pt>
                <c:pt idx="1051" formatCode="0.00">
                  <c:v>18</c:v>
                </c:pt>
                <c:pt idx="1052" formatCode="0.00">
                  <c:v>9.4</c:v>
                </c:pt>
                <c:pt idx="1053" formatCode="0.00">
                  <c:v>-269</c:v>
                </c:pt>
                <c:pt idx="1054" formatCode="0.00">
                  <c:v>9.6999999999999993</c:v>
                </c:pt>
                <c:pt idx="1055" formatCode="0.00">
                  <c:v>-13.3</c:v>
                </c:pt>
                <c:pt idx="1056" formatCode="0.00">
                  <c:v>-9.8000000000000007</c:v>
                </c:pt>
                <c:pt idx="1057" formatCode="0.00">
                  <c:v>10.3</c:v>
                </c:pt>
                <c:pt idx="1058" formatCode="0.00">
                  <c:v>-36.4</c:v>
                </c:pt>
                <c:pt idx="1059" formatCode="0.00">
                  <c:v>24.8</c:v>
                </c:pt>
                <c:pt idx="1060" formatCode="0.00">
                  <c:v>-14.6</c:v>
                </c:pt>
                <c:pt idx="1061" formatCode="0.00">
                  <c:v>17.100000000000001</c:v>
                </c:pt>
                <c:pt idx="1062" formatCode="0.00">
                  <c:v>7.5</c:v>
                </c:pt>
                <c:pt idx="1063" formatCode="0.00">
                  <c:v>3.3</c:v>
                </c:pt>
                <c:pt idx="1064" formatCode="0.00">
                  <c:v>1.2</c:v>
                </c:pt>
                <c:pt idx="1065" formatCode="0.00">
                  <c:v>17.2</c:v>
                </c:pt>
                <c:pt idx="1066" formatCode="0.00">
                  <c:v>41.9</c:v>
                </c:pt>
                <c:pt idx="1067" formatCode="0.00">
                  <c:v>-18.3</c:v>
                </c:pt>
                <c:pt idx="1068" formatCode="0.00">
                  <c:v>16.3</c:v>
                </c:pt>
                <c:pt idx="1069" formatCode="0.00">
                  <c:v>2.7</c:v>
                </c:pt>
                <c:pt idx="1070" formatCode="0.00">
                  <c:v>-11.9</c:v>
                </c:pt>
                <c:pt idx="1071" formatCode="0.00">
                  <c:v>37.1</c:v>
                </c:pt>
                <c:pt idx="1072" formatCode="0.00">
                  <c:v>36.700000000000003</c:v>
                </c:pt>
                <c:pt idx="1073" formatCode="0.00">
                  <c:v>966.6</c:v>
                </c:pt>
                <c:pt idx="1074" formatCode="0.00">
                  <c:v>77.900000000000006</c:v>
                </c:pt>
                <c:pt idx="1075" formatCode="0.00">
                  <c:v>-4.5999999999999996</c:v>
                </c:pt>
                <c:pt idx="1076" formatCode="0.00">
                  <c:v>62.1</c:v>
                </c:pt>
                <c:pt idx="1077" formatCode="0.00">
                  <c:v>30.7</c:v>
                </c:pt>
                <c:pt idx="1078" formatCode="0.00">
                  <c:v>21.8</c:v>
                </c:pt>
                <c:pt idx="1079" formatCode="0.00">
                  <c:v>6.6</c:v>
                </c:pt>
                <c:pt idx="1080" formatCode="0.00">
                  <c:v>24.9</c:v>
                </c:pt>
                <c:pt idx="1081" formatCode="0.00">
                  <c:v>19.899999999999999</c:v>
                </c:pt>
                <c:pt idx="1082" formatCode="0.00">
                  <c:v>45.5</c:v>
                </c:pt>
                <c:pt idx="1083" formatCode="0.00">
                  <c:v>6.5</c:v>
                </c:pt>
                <c:pt idx="1084" formatCode="0.00">
                  <c:v>-71.900000000000006</c:v>
                </c:pt>
                <c:pt idx="1085" formatCode="0.00">
                  <c:v>8</c:v>
                </c:pt>
                <c:pt idx="1086" formatCode="0.00">
                  <c:v>15.8</c:v>
                </c:pt>
                <c:pt idx="1087" formatCode="0.00">
                  <c:v>-80.2</c:v>
                </c:pt>
                <c:pt idx="1088" formatCode="0.00">
                  <c:v>58.5</c:v>
                </c:pt>
                <c:pt idx="1089" formatCode="0.00">
                  <c:v>-246.8</c:v>
                </c:pt>
                <c:pt idx="1090" formatCode="0.00">
                  <c:v>-110.6</c:v>
                </c:pt>
                <c:pt idx="1091" formatCode="0.00">
                  <c:v>38.700000000000003</c:v>
                </c:pt>
                <c:pt idx="1092" formatCode="0.00">
                  <c:v>-1</c:v>
                </c:pt>
                <c:pt idx="1093" formatCode="0.00">
                  <c:v>7.6</c:v>
                </c:pt>
                <c:pt idx="1094" formatCode="0.00">
                  <c:v>35.1</c:v>
                </c:pt>
                <c:pt idx="1095" formatCode="0.00">
                  <c:v>0.1</c:v>
                </c:pt>
                <c:pt idx="1096" formatCode="0.00">
                  <c:v>-13.7</c:v>
                </c:pt>
                <c:pt idx="1097" formatCode="0.00">
                  <c:v>-5.9</c:v>
                </c:pt>
                <c:pt idx="1098" formatCode="0.00">
                  <c:v>28.7</c:v>
                </c:pt>
                <c:pt idx="1099" formatCode="0.00">
                  <c:v>22.1</c:v>
                </c:pt>
                <c:pt idx="1100" formatCode="0.00">
                  <c:v>24.9</c:v>
                </c:pt>
                <c:pt idx="1101" formatCode="0.00">
                  <c:v>18.399999999999999</c:v>
                </c:pt>
                <c:pt idx="1102" formatCode="0.00">
                  <c:v>9.3000000000000007</c:v>
                </c:pt>
                <c:pt idx="1103" formatCode="0.00">
                  <c:v>12.3</c:v>
                </c:pt>
                <c:pt idx="1104" formatCode="0.00">
                  <c:v>23.8</c:v>
                </c:pt>
                <c:pt idx="1105" formatCode="0.00">
                  <c:v>34.200000000000003</c:v>
                </c:pt>
                <c:pt idx="1106" formatCode="0.00">
                  <c:v>-122.2</c:v>
                </c:pt>
                <c:pt idx="1107" formatCode="0.00">
                  <c:v>10.5</c:v>
                </c:pt>
                <c:pt idx="1108" formatCode="0.00">
                  <c:v>-28.8</c:v>
                </c:pt>
                <c:pt idx="1109" formatCode="0.00">
                  <c:v>40.5</c:v>
                </c:pt>
                <c:pt idx="1110" formatCode="0.00">
                  <c:v>28.7</c:v>
                </c:pt>
                <c:pt idx="1111" formatCode="0.00">
                  <c:v>13.8</c:v>
                </c:pt>
                <c:pt idx="1112" formatCode="0.00">
                  <c:v>14</c:v>
                </c:pt>
                <c:pt idx="1113" formatCode="0.00">
                  <c:v>-33.1</c:v>
                </c:pt>
                <c:pt idx="1114" formatCode="0.00">
                  <c:v>37.200000000000003</c:v>
                </c:pt>
                <c:pt idx="1115" formatCode="0.00">
                  <c:v>-18.899999999999999</c:v>
                </c:pt>
                <c:pt idx="1116" formatCode="0.00">
                  <c:v>51.6</c:v>
                </c:pt>
                <c:pt idx="1117" formatCode="0.00">
                  <c:v>-17.899999999999999</c:v>
                </c:pt>
                <c:pt idx="1118" formatCode="0.00">
                  <c:v>22.5</c:v>
                </c:pt>
                <c:pt idx="1119" formatCode="0.00">
                  <c:v>24.9</c:v>
                </c:pt>
                <c:pt idx="1120" formatCode="0.00">
                  <c:v>8.9</c:v>
                </c:pt>
                <c:pt idx="1121" formatCode="0.00">
                  <c:v>3.4</c:v>
                </c:pt>
                <c:pt idx="1122" formatCode="0.00">
                  <c:v>29.8</c:v>
                </c:pt>
                <c:pt idx="1123" formatCode="0.00">
                  <c:v>-30.4</c:v>
                </c:pt>
                <c:pt idx="1124" formatCode="0.00">
                  <c:v>16.100000000000001</c:v>
                </c:pt>
                <c:pt idx="1125" formatCode="0.00">
                  <c:v>-5.8</c:v>
                </c:pt>
                <c:pt idx="1126" formatCode="0.00">
                  <c:v>-51.3</c:v>
                </c:pt>
                <c:pt idx="1127" formatCode="0.00">
                  <c:v>42.1</c:v>
                </c:pt>
                <c:pt idx="1128" formatCode="0.00">
                  <c:v>67.7</c:v>
                </c:pt>
                <c:pt idx="1129" formatCode="0.00">
                  <c:v>23</c:v>
                </c:pt>
                <c:pt idx="1130" formatCode="0.00">
                  <c:v>41.8</c:v>
                </c:pt>
                <c:pt idx="1131" formatCode="0.00">
                  <c:v>9.1999999999999993</c:v>
                </c:pt>
                <c:pt idx="1132" formatCode="0.00">
                  <c:v>20.5</c:v>
                </c:pt>
                <c:pt idx="1133" formatCode="0.00">
                  <c:v>20.7</c:v>
                </c:pt>
                <c:pt idx="1134" formatCode="0.00">
                  <c:v>16.399999999999999</c:v>
                </c:pt>
                <c:pt idx="1135" formatCode="0.00">
                  <c:v>4.5999999999999996</c:v>
                </c:pt>
                <c:pt idx="1136" formatCode="0.00">
                  <c:v>23.8</c:v>
                </c:pt>
                <c:pt idx="1137" formatCode="0.00">
                  <c:v>3</c:v>
                </c:pt>
                <c:pt idx="1138" formatCode="0.00">
                  <c:v>85.2</c:v>
                </c:pt>
                <c:pt idx="1139" formatCode="0.00">
                  <c:v>21.6</c:v>
                </c:pt>
                <c:pt idx="1140" formatCode="0.00">
                  <c:v>18.600000000000001</c:v>
                </c:pt>
                <c:pt idx="1141" formatCode="0.00">
                  <c:v>-31.3</c:v>
                </c:pt>
                <c:pt idx="1142" formatCode="0.00">
                  <c:v>-9</c:v>
                </c:pt>
                <c:pt idx="1143" formatCode="0.00">
                  <c:v>14.6</c:v>
                </c:pt>
                <c:pt idx="1144" formatCode="0.00">
                  <c:v>23.1</c:v>
                </c:pt>
                <c:pt idx="1145" formatCode="0.00">
                  <c:v>42.2</c:v>
                </c:pt>
                <c:pt idx="1146" formatCode="0.00">
                  <c:v>32.299999999999997</c:v>
                </c:pt>
                <c:pt idx="1147" formatCode="0.00">
                  <c:v>2.1</c:v>
                </c:pt>
                <c:pt idx="1148" formatCode="0.00">
                  <c:v>73.5</c:v>
                </c:pt>
                <c:pt idx="1149" formatCode="0.00">
                  <c:v>26.1</c:v>
                </c:pt>
                <c:pt idx="1150" formatCode="0.00">
                  <c:v>43.6</c:v>
                </c:pt>
                <c:pt idx="1151" formatCode="0.00">
                  <c:v>24.6</c:v>
                </c:pt>
                <c:pt idx="1152" formatCode="0.00">
                  <c:v>24.5</c:v>
                </c:pt>
                <c:pt idx="1153" formatCode="0.00">
                  <c:v>17.2</c:v>
                </c:pt>
                <c:pt idx="1154" formatCode="0.00">
                  <c:v>6.1</c:v>
                </c:pt>
                <c:pt idx="1155" formatCode="0.00">
                  <c:v>24.9</c:v>
                </c:pt>
                <c:pt idx="1156" formatCode="0.00">
                  <c:v>18</c:v>
                </c:pt>
                <c:pt idx="1157" formatCode="0.00">
                  <c:v>36.799999999999997</c:v>
                </c:pt>
                <c:pt idx="1158" formatCode="0.00">
                  <c:v>15.3</c:v>
                </c:pt>
                <c:pt idx="1159" formatCode="0.00">
                  <c:v>1.4</c:v>
                </c:pt>
                <c:pt idx="1160" formatCode="0.00">
                  <c:v>46.4</c:v>
                </c:pt>
                <c:pt idx="1161" formatCode="0.00">
                  <c:v>13.6</c:v>
                </c:pt>
                <c:pt idx="1162" formatCode="0.00">
                  <c:v>17.8</c:v>
                </c:pt>
                <c:pt idx="1163" formatCode="0.00">
                  <c:v>21.4</c:v>
                </c:pt>
                <c:pt idx="1164" formatCode="0.00">
                  <c:v>4.5</c:v>
                </c:pt>
                <c:pt idx="1165" formatCode="0.00">
                  <c:v>8.6999999999999993</c:v>
                </c:pt>
                <c:pt idx="1166" formatCode="0.00">
                  <c:v>28.3</c:v>
                </c:pt>
                <c:pt idx="1167" formatCode="0.00">
                  <c:v>19.100000000000001</c:v>
                </c:pt>
                <c:pt idx="1168" formatCode="0.00">
                  <c:v>41.4</c:v>
                </c:pt>
                <c:pt idx="1169" formatCode="0.00">
                  <c:v>18.5</c:v>
                </c:pt>
                <c:pt idx="1170" formatCode="0.00">
                  <c:v>35.5</c:v>
                </c:pt>
                <c:pt idx="1171" formatCode="0.00">
                  <c:v>37.4</c:v>
                </c:pt>
                <c:pt idx="1172" formatCode="0.00">
                  <c:v>-24.3</c:v>
                </c:pt>
                <c:pt idx="1173" formatCode="0.00">
                  <c:v>3.8</c:v>
                </c:pt>
                <c:pt idx="1174" formatCode="0.00">
                  <c:v>46</c:v>
                </c:pt>
                <c:pt idx="1175" formatCode="0.00">
                  <c:v>20.9</c:v>
                </c:pt>
                <c:pt idx="1176" formatCode="0.00">
                  <c:v>7.9</c:v>
                </c:pt>
                <c:pt idx="1177" formatCode="0.00">
                  <c:v>3.7</c:v>
                </c:pt>
                <c:pt idx="1178" formatCode="0.00">
                  <c:v>28.4</c:v>
                </c:pt>
                <c:pt idx="1179" formatCode="0.00">
                  <c:v>-10.3</c:v>
                </c:pt>
                <c:pt idx="1180" formatCode="0.00">
                  <c:v>-58</c:v>
                </c:pt>
                <c:pt idx="1181" formatCode="0.00">
                  <c:v>6.8</c:v>
                </c:pt>
                <c:pt idx="1182" formatCode="0.00">
                  <c:v>34.4</c:v>
                </c:pt>
                <c:pt idx="1183" formatCode="0.00">
                  <c:v>-24.5</c:v>
                </c:pt>
                <c:pt idx="1184" formatCode="0.00">
                  <c:v>35.4</c:v>
                </c:pt>
                <c:pt idx="1185" formatCode="0.00">
                  <c:v>-6.8</c:v>
                </c:pt>
                <c:pt idx="1186" formatCode="0.00">
                  <c:v>-15.2</c:v>
                </c:pt>
                <c:pt idx="1187" formatCode="0.00">
                  <c:v>53.1</c:v>
                </c:pt>
                <c:pt idx="1188" formatCode="0.00">
                  <c:v>19.7</c:v>
                </c:pt>
                <c:pt idx="1189" formatCode="0.00">
                  <c:v>1.8</c:v>
                </c:pt>
                <c:pt idx="1190" formatCode="0.00">
                  <c:v>20.3</c:v>
                </c:pt>
                <c:pt idx="1191" formatCode="0.00">
                  <c:v>34.799999999999997</c:v>
                </c:pt>
                <c:pt idx="1192" formatCode="0.00">
                  <c:v>0.4</c:v>
                </c:pt>
                <c:pt idx="1193" formatCode="0.00">
                  <c:v>12</c:v>
                </c:pt>
                <c:pt idx="1194" formatCode="0.00">
                  <c:v>25.6</c:v>
                </c:pt>
                <c:pt idx="1195" formatCode="0.00">
                  <c:v>49.9</c:v>
                </c:pt>
                <c:pt idx="1196" formatCode="0.00">
                  <c:v>-23.6</c:v>
                </c:pt>
                <c:pt idx="1197" formatCode="0.00">
                  <c:v>6.3</c:v>
                </c:pt>
                <c:pt idx="1198" formatCode="0.00">
                  <c:v>5.0999999999999996</c:v>
                </c:pt>
                <c:pt idx="1199" formatCode="0.00">
                  <c:v>11.8</c:v>
                </c:pt>
                <c:pt idx="1200" formatCode="0.00">
                  <c:v>-10.4</c:v>
                </c:pt>
                <c:pt idx="1201" formatCode="0.00">
                  <c:v>134.30000000000001</c:v>
                </c:pt>
                <c:pt idx="1202" formatCode="0.00">
                  <c:v>21.8</c:v>
                </c:pt>
                <c:pt idx="1203" formatCode="0.00">
                  <c:v>105.4</c:v>
                </c:pt>
                <c:pt idx="1204" formatCode="0.00">
                  <c:v>-37.799999999999997</c:v>
                </c:pt>
                <c:pt idx="1205" formatCode="0.00">
                  <c:v>22.5</c:v>
                </c:pt>
                <c:pt idx="1206" formatCode="0.00">
                  <c:v>-14.5</c:v>
                </c:pt>
                <c:pt idx="1207" formatCode="0.00">
                  <c:v>14.6</c:v>
                </c:pt>
                <c:pt idx="1208" formatCode="0.00">
                  <c:v>6.4</c:v>
                </c:pt>
                <c:pt idx="1209" formatCode="0.00">
                  <c:v>33.4</c:v>
                </c:pt>
                <c:pt idx="1210" formatCode="0.00">
                  <c:v>99.3</c:v>
                </c:pt>
                <c:pt idx="1211" formatCode="0.00">
                  <c:v>29.7</c:v>
                </c:pt>
                <c:pt idx="1212" formatCode="0.00">
                  <c:v>6.3</c:v>
                </c:pt>
                <c:pt idx="1213" formatCode="0.00">
                  <c:v>34.799999999999997</c:v>
                </c:pt>
                <c:pt idx="1214" formatCode="0.00">
                  <c:v>23.4</c:v>
                </c:pt>
                <c:pt idx="1215" formatCode="0.00">
                  <c:v>30.8</c:v>
                </c:pt>
                <c:pt idx="1216" formatCode="0.00">
                  <c:v>21.1</c:v>
                </c:pt>
                <c:pt idx="1217" formatCode="0.00">
                  <c:v>3.2</c:v>
                </c:pt>
                <c:pt idx="1218" formatCode="0.00">
                  <c:v>14.8</c:v>
                </c:pt>
                <c:pt idx="1219" formatCode="0.00">
                  <c:v>6.6</c:v>
                </c:pt>
                <c:pt idx="1220" formatCode="0.00">
                  <c:v>33.799999999999997</c:v>
                </c:pt>
                <c:pt idx="1221" formatCode="0.00">
                  <c:v>-51.8</c:v>
                </c:pt>
                <c:pt idx="1222" formatCode="0.00">
                  <c:v>3.4</c:v>
                </c:pt>
                <c:pt idx="1223" formatCode="0.00">
                  <c:v>96.2</c:v>
                </c:pt>
                <c:pt idx="1224" formatCode="0.00">
                  <c:v>10.1</c:v>
                </c:pt>
                <c:pt idx="1225" formatCode="0.00">
                  <c:v>31.4</c:v>
                </c:pt>
                <c:pt idx="1226" formatCode="0.00">
                  <c:v>13.2</c:v>
                </c:pt>
                <c:pt idx="1227" formatCode="0.00">
                  <c:v>25</c:v>
                </c:pt>
                <c:pt idx="1228" formatCode="0.00">
                  <c:v>2.2000000000000002</c:v>
                </c:pt>
                <c:pt idx="1229" formatCode="0.00">
                  <c:v>2.1</c:v>
                </c:pt>
                <c:pt idx="1230" formatCode="0.00">
                  <c:v>29.4</c:v>
                </c:pt>
                <c:pt idx="1231" formatCode="0.00">
                  <c:v>17.600000000000001</c:v>
                </c:pt>
                <c:pt idx="1232" formatCode="0.00">
                  <c:v>35</c:v>
                </c:pt>
                <c:pt idx="1233" formatCode="0.00">
                  <c:v>28</c:v>
                </c:pt>
                <c:pt idx="1234" formatCode="0.00">
                  <c:v>48.5</c:v>
                </c:pt>
                <c:pt idx="1235" formatCode="0.00">
                  <c:v>28.3</c:v>
                </c:pt>
                <c:pt idx="1236" formatCode="0.00">
                  <c:v>23.8</c:v>
                </c:pt>
                <c:pt idx="1237" formatCode="0.00">
                  <c:v>31.9</c:v>
                </c:pt>
                <c:pt idx="1238" formatCode="0.00">
                  <c:v>-15.8</c:v>
                </c:pt>
                <c:pt idx="1239" formatCode="0.00">
                  <c:v>70.400000000000006</c:v>
                </c:pt>
                <c:pt idx="1240" formatCode="0.00">
                  <c:v>15.7</c:v>
                </c:pt>
                <c:pt idx="1241" formatCode="0.00">
                  <c:v>55.3</c:v>
                </c:pt>
                <c:pt idx="1242" formatCode="0.00">
                  <c:v>29.9</c:v>
                </c:pt>
                <c:pt idx="1243" formatCode="0.00">
                  <c:v>1.3</c:v>
                </c:pt>
                <c:pt idx="1244" formatCode="0.00">
                  <c:v>14.2</c:v>
                </c:pt>
                <c:pt idx="1245" formatCode="0.00">
                  <c:v>-38.799999999999997</c:v>
                </c:pt>
                <c:pt idx="1246" formatCode="0.00">
                  <c:v>8.3000000000000007</c:v>
                </c:pt>
                <c:pt idx="1247" formatCode="0.00">
                  <c:v>45.7</c:v>
                </c:pt>
                <c:pt idx="1248" formatCode="0.00">
                  <c:v>6.4</c:v>
                </c:pt>
                <c:pt idx="1249" formatCode="0.00">
                  <c:v>23.7</c:v>
                </c:pt>
                <c:pt idx="1250" formatCode="0.00">
                  <c:v>65</c:v>
                </c:pt>
                <c:pt idx="1251" formatCode="0.00">
                  <c:v>72.5</c:v>
                </c:pt>
                <c:pt idx="1252" formatCode="0.00">
                  <c:v>-43.7</c:v>
                </c:pt>
                <c:pt idx="1253" formatCode="0.00">
                  <c:v>1.9</c:v>
                </c:pt>
                <c:pt idx="1254" formatCode="0.00">
                  <c:v>-9.4</c:v>
                </c:pt>
                <c:pt idx="1255" formatCode="0.00">
                  <c:v>87</c:v>
                </c:pt>
                <c:pt idx="1256" formatCode="0.00">
                  <c:v>-21</c:v>
                </c:pt>
                <c:pt idx="1257" formatCode="0.00">
                  <c:v>11.3</c:v>
                </c:pt>
                <c:pt idx="1258" formatCode="0.00">
                  <c:v>65.900000000000006</c:v>
                </c:pt>
                <c:pt idx="1259" formatCode="0.00">
                  <c:v>1.5</c:v>
                </c:pt>
                <c:pt idx="1260" formatCode="0.00">
                  <c:v>-11.1</c:v>
                </c:pt>
                <c:pt idx="1261" formatCode="0.00">
                  <c:v>51</c:v>
                </c:pt>
                <c:pt idx="1262" formatCode="0.00">
                  <c:v>40.9</c:v>
                </c:pt>
                <c:pt idx="1263" formatCode="0.00">
                  <c:v>-6</c:v>
                </c:pt>
                <c:pt idx="1264" formatCode="0.00">
                  <c:v>13.4</c:v>
                </c:pt>
                <c:pt idx="1265" formatCode="0.00">
                  <c:v>4.3</c:v>
                </c:pt>
                <c:pt idx="1266" formatCode="0.00">
                  <c:v>-12.6</c:v>
                </c:pt>
                <c:pt idx="1267" formatCode="0.00">
                  <c:v>22.9</c:v>
                </c:pt>
                <c:pt idx="1268" formatCode="0.00">
                  <c:v>29.5</c:v>
                </c:pt>
                <c:pt idx="1269" formatCode="0.00">
                  <c:v>-7.9</c:v>
                </c:pt>
                <c:pt idx="1270" formatCode="0.00">
                  <c:v>77.8</c:v>
                </c:pt>
                <c:pt idx="1271" formatCode="0.00">
                  <c:v>17.600000000000001</c:v>
                </c:pt>
                <c:pt idx="1272" formatCode="0.00">
                  <c:v>23</c:v>
                </c:pt>
                <c:pt idx="1273" formatCode="0.00">
                  <c:v>-27.7</c:v>
                </c:pt>
                <c:pt idx="1274" formatCode="0.00">
                  <c:v>-7.3</c:v>
                </c:pt>
                <c:pt idx="1275" formatCode="0.00">
                  <c:v>7.4</c:v>
                </c:pt>
                <c:pt idx="1276" formatCode="0.00">
                  <c:v>23.7</c:v>
                </c:pt>
                <c:pt idx="1277" formatCode="0.00">
                  <c:v>-12.2</c:v>
                </c:pt>
                <c:pt idx="1278" formatCode="0.00">
                  <c:v>22.6</c:v>
                </c:pt>
                <c:pt idx="1279" formatCode="0.00">
                  <c:v>8.1</c:v>
                </c:pt>
                <c:pt idx="1280" formatCode="0.00">
                  <c:v>-11.5</c:v>
                </c:pt>
                <c:pt idx="1281" formatCode="0.00">
                  <c:v>-18</c:v>
                </c:pt>
                <c:pt idx="1282" formatCode="0.00">
                  <c:v>23.6</c:v>
                </c:pt>
                <c:pt idx="1283" formatCode="0.00">
                  <c:v>10.199999999999999</c:v>
                </c:pt>
                <c:pt idx="1284" formatCode="0.00">
                  <c:v>15.4</c:v>
                </c:pt>
                <c:pt idx="1285" formatCode="0.00">
                  <c:v>3.5</c:v>
                </c:pt>
                <c:pt idx="1286" formatCode="0.00">
                  <c:v>97.2</c:v>
                </c:pt>
                <c:pt idx="1287" formatCode="0.00">
                  <c:v>0</c:v>
                </c:pt>
                <c:pt idx="1288" formatCode="0.00">
                  <c:v>42</c:v>
                </c:pt>
                <c:pt idx="1289" formatCode="0.00">
                  <c:v>32.200000000000003</c:v>
                </c:pt>
                <c:pt idx="1290" formatCode="0.00">
                  <c:v>8.6999999999999993</c:v>
                </c:pt>
                <c:pt idx="1291" formatCode="0.00">
                  <c:v>38.9</c:v>
                </c:pt>
                <c:pt idx="1292" formatCode="0.00">
                  <c:v>6.7</c:v>
                </c:pt>
                <c:pt idx="1293" formatCode="0.00">
                  <c:v>-7.4</c:v>
                </c:pt>
                <c:pt idx="1294" formatCode="0.00">
                  <c:v>-45.4</c:v>
                </c:pt>
                <c:pt idx="1295" formatCode="0.00">
                  <c:v>46.9</c:v>
                </c:pt>
                <c:pt idx="1296" formatCode="0.00">
                  <c:v>-18.2</c:v>
                </c:pt>
                <c:pt idx="1297" formatCode="0.00">
                  <c:v>4.9000000000000004</c:v>
                </c:pt>
                <c:pt idx="1298" formatCode="0.00">
                  <c:v>66.7</c:v>
                </c:pt>
                <c:pt idx="1299" formatCode="0.00">
                  <c:v>53</c:v>
                </c:pt>
                <c:pt idx="1300" formatCode="0.00">
                  <c:v>52.2</c:v>
                </c:pt>
                <c:pt idx="1302" formatCode="0.00">
                  <c:v>24.1</c:v>
                </c:pt>
                <c:pt idx="1303" formatCode="0.00">
                  <c:v>72.2</c:v>
                </c:pt>
                <c:pt idx="1304" formatCode="0.00">
                  <c:v>17</c:v>
                </c:pt>
                <c:pt idx="1305" formatCode="0.00">
                  <c:v>-149.6</c:v>
                </c:pt>
                <c:pt idx="1306" formatCode="0.00">
                  <c:v>45.2</c:v>
                </c:pt>
                <c:pt idx="1307" formatCode="0.00">
                  <c:v>78.8</c:v>
                </c:pt>
                <c:pt idx="1308" formatCode="0.00">
                  <c:v>29.4</c:v>
                </c:pt>
                <c:pt idx="1309" formatCode="0.00">
                  <c:v>26.4</c:v>
                </c:pt>
                <c:pt idx="1310" formatCode="0.00">
                  <c:v>-9.1999999999999993</c:v>
                </c:pt>
                <c:pt idx="1311" formatCode="0.00">
                  <c:v>22.8</c:v>
                </c:pt>
                <c:pt idx="1312" formatCode="0.00">
                  <c:v>10.8</c:v>
                </c:pt>
                <c:pt idx="1313" formatCode="0.00">
                  <c:v>-0.5</c:v>
                </c:pt>
                <c:pt idx="1314" formatCode="0.00">
                  <c:v>-1.6</c:v>
                </c:pt>
                <c:pt idx="1315" formatCode="0.00">
                  <c:v>27.2</c:v>
                </c:pt>
                <c:pt idx="1316" formatCode="0.00">
                  <c:v>1.3</c:v>
                </c:pt>
                <c:pt idx="1317" formatCode="0.00">
                  <c:v>1.7</c:v>
                </c:pt>
                <c:pt idx="1318" formatCode="0.00">
                  <c:v>20.3</c:v>
                </c:pt>
                <c:pt idx="1319" formatCode="0.00">
                  <c:v>13.8</c:v>
                </c:pt>
                <c:pt idx="1320" formatCode="0.00">
                  <c:v>13.7</c:v>
                </c:pt>
                <c:pt idx="1321" formatCode="0.00">
                  <c:v>47.4</c:v>
                </c:pt>
                <c:pt idx="1322" formatCode="0.00">
                  <c:v>-0.7</c:v>
                </c:pt>
                <c:pt idx="1323" formatCode="0.00">
                  <c:v>-1.5</c:v>
                </c:pt>
                <c:pt idx="1324" formatCode="0.00">
                  <c:v>-8.6999999999999993</c:v>
                </c:pt>
                <c:pt idx="1325" formatCode="0.00">
                  <c:v>-24.9</c:v>
                </c:pt>
                <c:pt idx="1326" formatCode="0.00">
                  <c:v>5</c:v>
                </c:pt>
                <c:pt idx="1327" formatCode="0.00">
                  <c:v>0.1</c:v>
                </c:pt>
                <c:pt idx="1328" formatCode="0.00">
                  <c:v>25.6</c:v>
                </c:pt>
                <c:pt idx="1329" formatCode="0.00">
                  <c:v>9.1999999999999993</c:v>
                </c:pt>
                <c:pt idx="1330" formatCode="0.00">
                  <c:v>11.8</c:v>
                </c:pt>
                <c:pt idx="1331" formatCode="0.00">
                  <c:v>-7</c:v>
                </c:pt>
                <c:pt idx="1332" formatCode="0.00">
                  <c:v>3.7</c:v>
                </c:pt>
                <c:pt idx="1333" formatCode="0.00">
                  <c:v>39.5</c:v>
                </c:pt>
                <c:pt idx="1334" formatCode="0.00">
                  <c:v>4.9000000000000004</c:v>
                </c:pt>
                <c:pt idx="1335" formatCode="0.00">
                  <c:v>1.4</c:v>
                </c:pt>
                <c:pt idx="1336" formatCode="0.00">
                  <c:v>33.4</c:v>
                </c:pt>
                <c:pt idx="1337" formatCode="0.00">
                  <c:v>9.6</c:v>
                </c:pt>
                <c:pt idx="1338" formatCode="0.00">
                  <c:v>-6.8</c:v>
                </c:pt>
                <c:pt idx="1339" formatCode="0.00">
                  <c:v>10.199999999999999</c:v>
                </c:pt>
                <c:pt idx="1340" formatCode="0.00">
                  <c:v>3.5</c:v>
                </c:pt>
                <c:pt idx="1341" formatCode="0.00">
                  <c:v>31.5</c:v>
                </c:pt>
                <c:pt idx="1342" formatCode="0.00">
                  <c:v>-8.5</c:v>
                </c:pt>
                <c:pt idx="1343" formatCode="0.00">
                  <c:v>2.1</c:v>
                </c:pt>
                <c:pt idx="1344" formatCode="0.00">
                  <c:v>-40.4</c:v>
                </c:pt>
                <c:pt idx="1345" formatCode="0.00">
                  <c:v>34</c:v>
                </c:pt>
                <c:pt idx="1346" formatCode="0.00">
                  <c:v>-10.5</c:v>
                </c:pt>
                <c:pt idx="1347" formatCode="0.00">
                  <c:v>37</c:v>
                </c:pt>
                <c:pt idx="1348" formatCode="0.00">
                  <c:v>-43.9</c:v>
                </c:pt>
                <c:pt idx="1349" formatCode="0.00">
                  <c:v>24.3</c:v>
                </c:pt>
                <c:pt idx="1350" formatCode="0.00">
                  <c:v>5.5</c:v>
                </c:pt>
                <c:pt idx="1351" formatCode="0.00">
                  <c:v>3.8</c:v>
                </c:pt>
                <c:pt idx="1352" formatCode="0.00">
                  <c:v>43.6</c:v>
                </c:pt>
                <c:pt idx="1353" formatCode="0.00">
                  <c:v>0.6</c:v>
                </c:pt>
                <c:pt idx="1354" formatCode="0.00">
                  <c:v>1.5</c:v>
                </c:pt>
                <c:pt idx="1355" formatCode="0.00">
                  <c:v>35</c:v>
                </c:pt>
                <c:pt idx="1356" formatCode="0.00">
                  <c:v>53</c:v>
                </c:pt>
                <c:pt idx="1357" formatCode="0.00">
                  <c:v>-7.9</c:v>
                </c:pt>
                <c:pt idx="1358" formatCode="0.00">
                  <c:v>17.899999999999999</c:v>
                </c:pt>
                <c:pt idx="1359" formatCode="0.00">
                  <c:v>25.5</c:v>
                </c:pt>
                <c:pt idx="1360" formatCode="0.00">
                  <c:v>11.2</c:v>
                </c:pt>
                <c:pt idx="1361" formatCode="0.00">
                  <c:v>9.1</c:v>
                </c:pt>
                <c:pt idx="1362" formatCode="0.00">
                  <c:v>-15.5</c:v>
                </c:pt>
                <c:pt idx="1363" formatCode="0.00">
                  <c:v>6.5</c:v>
                </c:pt>
                <c:pt idx="1364" formatCode="0.00">
                  <c:v>-50.7</c:v>
                </c:pt>
                <c:pt idx="1365" formatCode="0.00">
                  <c:v>28.8</c:v>
                </c:pt>
                <c:pt idx="1366" formatCode="0.00">
                  <c:v>210.7</c:v>
                </c:pt>
                <c:pt idx="1367" formatCode="0.00">
                  <c:v>13.8</c:v>
                </c:pt>
                <c:pt idx="1368" formatCode="0.00">
                  <c:v>49.9</c:v>
                </c:pt>
                <c:pt idx="1369" formatCode="0.00">
                  <c:v>5.6</c:v>
                </c:pt>
                <c:pt idx="1370" formatCode="0.00">
                  <c:v>50.8</c:v>
                </c:pt>
                <c:pt idx="1371" formatCode="0.00">
                  <c:v>-0.5</c:v>
                </c:pt>
                <c:pt idx="1372" formatCode="0.00">
                  <c:v>-496.5</c:v>
                </c:pt>
                <c:pt idx="1373" formatCode="0.00">
                  <c:v>26.8</c:v>
                </c:pt>
                <c:pt idx="1374" formatCode="0.00">
                  <c:v>23.2</c:v>
                </c:pt>
                <c:pt idx="1375" formatCode="0.00">
                  <c:v>0.1</c:v>
                </c:pt>
                <c:pt idx="1376" formatCode="0.00">
                  <c:v>-36.799999999999997</c:v>
                </c:pt>
                <c:pt idx="1377" formatCode="0.00">
                  <c:v>44.8</c:v>
                </c:pt>
                <c:pt idx="1378" formatCode="0.00">
                  <c:v>20.9</c:v>
                </c:pt>
                <c:pt idx="1379" formatCode="0.00">
                  <c:v>-16.600000000000001</c:v>
                </c:pt>
                <c:pt idx="1380" formatCode="0.00">
                  <c:v>50.5</c:v>
                </c:pt>
                <c:pt idx="1381" formatCode="0.00">
                  <c:v>14.3</c:v>
                </c:pt>
                <c:pt idx="1382" formatCode="0.00">
                  <c:v>3.2</c:v>
                </c:pt>
                <c:pt idx="1383" formatCode="0.00">
                  <c:v>-13.8</c:v>
                </c:pt>
                <c:pt idx="1384" formatCode="0.00">
                  <c:v>-13.2</c:v>
                </c:pt>
                <c:pt idx="1385" formatCode="0.00">
                  <c:v>21.2</c:v>
                </c:pt>
                <c:pt idx="1386" formatCode="0.00">
                  <c:v>-8.6999999999999993</c:v>
                </c:pt>
                <c:pt idx="1387" formatCode="0.00">
                  <c:v>-1515.7</c:v>
                </c:pt>
                <c:pt idx="1388" formatCode="0.00">
                  <c:v>10.1</c:v>
                </c:pt>
                <c:pt idx="1389" formatCode="0.00">
                  <c:v>26.2</c:v>
                </c:pt>
                <c:pt idx="1390" formatCode="0.00">
                  <c:v>12.5</c:v>
                </c:pt>
                <c:pt idx="1391" formatCode="0.00">
                  <c:v>4.3</c:v>
                </c:pt>
                <c:pt idx="1392" formatCode="0.00">
                  <c:v>88.4</c:v>
                </c:pt>
                <c:pt idx="1393" formatCode="0.00">
                  <c:v>91.1</c:v>
                </c:pt>
                <c:pt idx="1394" formatCode="0.00">
                  <c:v>1</c:v>
                </c:pt>
                <c:pt idx="1395" formatCode="0.00">
                  <c:v>2</c:v>
                </c:pt>
                <c:pt idx="1396" formatCode="0.00">
                  <c:v>52.6</c:v>
                </c:pt>
                <c:pt idx="1397" formatCode="0.00">
                  <c:v>14.3</c:v>
                </c:pt>
                <c:pt idx="1398" formatCode="0.00">
                  <c:v>25.5</c:v>
                </c:pt>
                <c:pt idx="1399" formatCode="0.00">
                  <c:v>19</c:v>
                </c:pt>
                <c:pt idx="1400" formatCode="0.00">
                  <c:v>-6</c:v>
                </c:pt>
                <c:pt idx="1401" formatCode="0.00">
                  <c:v>-16.5</c:v>
                </c:pt>
                <c:pt idx="1402" formatCode="0.00">
                  <c:v>6.9</c:v>
                </c:pt>
                <c:pt idx="1403" formatCode="0.00">
                  <c:v>3.1</c:v>
                </c:pt>
                <c:pt idx="1404" formatCode="0.00">
                  <c:v>-6.1</c:v>
                </c:pt>
                <c:pt idx="1405" formatCode="0.00">
                  <c:v>7.7</c:v>
                </c:pt>
                <c:pt idx="1406" formatCode="0.00">
                  <c:v>30.5</c:v>
                </c:pt>
                <c:pt idx="1407" formatCode="0.00">
                  <c:v>-7.7</c:v>
                </c:pt>
                <c:pt idx="1408" formatCode="0.00">
                  <c:v>0.9</c:v>
                </c:pt>
                <c:pt idx="1409" formatCode="0.00">
                  <c:v>-145.80000000000001</c:v>
                </c:pt>
                <c:pt idx="1410" formatCode="0.00">
                  <c:v>-19.7</c:v>
                </c:pt>
                <c:pt idx="1411" formatCode="0.00">
                  <c:v>18.2</c:v>
                </c:pt>
                <c:pt idx="1412" formatCode="0.00">
                  <c:v>5.7</c:v>
                </c:pt>
                <c:pt idx="1413" formatCode="0.00">
                  <c:v>4</c:v>
                </c:pt>
                <c:pt idx="1414" formatCode="0.00">
                  <c:v>14.9</c:v>
                </c:pt>
                <c:pt idx="1415" formatCode="0.00">
                  <c:v>-36.700000000000003</c:v>
                </c:pt>
                <c:pt idx="1416" formatCode="0.00">
                  <c:v>16.8</c:v>
                </c:pt>
                <c:pt idx="1417" formatCode="0.00">
                  <c:v>7.6</c:v>
                </c:pt>
                <c:pt idx="1418" formatCode="0.00">
                  <c:v>55.3</c:v>
                </c:pt>
                <c:pt idx="1419" formatCode="0.00">
                  <c:v>-7.7</c:v>
                </c:pt>
                <c:pt idx="1420" formatCode="0.00">
                  <c:v>8.6999999999999993</c:v>
                </c:pt>
                <c:pt idx="1421" formatCode="0.00">
                  <c:v>12.6</c:v>
                </c:pt>
                <c:pt idx="1422" formatCode="0.00">
                  <c:v>5</c:v>
                </c:pt>
                <c:pt idx="1424" formatCode="0.00">
                  <c:v>36.4</c:v>
                </c:pt>
                <c:pt idx="1425" formatCode="0.00">
                  <c:v>38.5</c:v>
                </c:pt>
                <c:pt idx="1426" formatCode="0.00">
                  <c:v>9.6</c:v>
                </c:pt>
                <c:pt idx="1427" formatCode="0.00">
                  <c:v>9.4</c:v>
                </c:pt>
                <c:pt idx="1428" formatCode="0.00">
                  <c:v>2.1</c:v>
                </c:pt>
                <c:pt idx="1429" formatCode="0.00">
                  <c:v>-3.2</c:v>
                </c:pt>
                <c:pt idx="1430" formatCode="0.00">
                  <c:v>272.60000000000002</c:v>
                </c:pt>
                <c:pt idx="1431" formatCode="0.00">
                  <c:v>8.1999999999999993</c:v>
                </c:pt>
                <c:pt idx="1432" formatCode="#,##0.00">
                  <c:v>-4.8</c:v>
                </c:pt>
                <c:pt idx="1433" formatCode="#,##0.00">
                  <c:v>9.4</c:v>
                </c:pt>
                <c:pt idx="1434" formatCode="#,##0.00">
                  <c:v>6</c:v>
                </c:pt>
                <c:pt idx="1435" formatCode="#,##0.00">
                  <c:v>19.5</c:v>
                </c:pt>
                <c:pt idx="1436" formatCode="#,##0.00">
                  <c:v>16.3</c:v>
                </c:pt>
                <c:pt idx="1437" formatCode="#,##0.00">
                  <c:v>-71.400000000000006</c:v>
                </c:pt>
                <c:pt idx="1438" formatCode="#,##0.00">
                  <c:v>-102.3</c:v>
                </c:pt>
                <c:pt idx="1439" formatCode="#,##0.00">
                  <c:v>16.399999999999999</c:v>
                </c:pt>
                <c:pt idx="1440" formatCode="#,##0.00">
                  <c:v>0.9</c:v>
                </c:pt>
                <c:pt idx="1441" formatCode="#,##0.00">
                  <c:v>70.400000000000006</c:v>
                </c:pt>
                <c:pt idx="1442" formatCode="#,##0.00">
                  <c:v>28.1</c:v>
                </c:pt>
                <c:pt idx="1443" formatCode="#,##0.00">
                  <c:v>30</c:v>
                </c:pt>
                <c:pt idx="1444" formatCode="#,##0.00">
                  <c:v>-3.5</c:v>
                </c:pt>
                <c:pt idx="1445" formatCode="#,##0.00">
                  <c:v>-0.4</c:v>
                </c:pt>
                <c:pt idx="1446" formatCode="#,##0.00">
                  <c:v>-98.5</c:v>
                </c:pt>
                <c:pt idx="1447" formatCode="#,##0.00">
                  <c:v>39.9</c:v>
                </c:pt>
                <c:pt idx="1448" formatCode="#,##0.00">
                  <c:v>52.4</c:v>
                </c:pt>
                <c:pt idx="1449" formatCode="#,##0.00">
                  <c:v>8.5</c:v>
                </c:pt>
                <c:pt idx="1450" formatCode="#,##0.00">
                  <c:v>9.1999999999999993</c:v>
                </c:pt>
                <c:pt idx="1451" formatCode="#,##0.00">
                  <c:v>-100.9</c:v>
                </c:pt>
                <c:pt idx="1452" formatCode="#,##0.00">
                  <c:v>12.7</c:v>
                </c:pt>
                <c:pt idx="1453" formatCode="#,##0.00">
                  <c:v>67.7</c:v>
                </c:pt>
                <c:pt idx="1454" formatCode="#,##0.00">
                  <c:v>20.7</c:v>
                </c:pt>
                <c:pt idx="1455" formatCode="#,##0.00">
                  <c:v>23.8</c:v>
                </c:pt>
                <c:pt idx="1456" formatCode="#,##0.00">
                  <c:v>9.1999999999999993</c:v>
                </c:pt>
                <c:pt idx="1457" formatCode="#,##0.00">
                  <c:v>-40.4</c:v>
                </c:pt>
                <c:pt idx="1458" formatCode="#,##0.00">
                  <c:v>-15.1</c:v>
                </c:pt>
                <c:pt idx="1459" formatCode="#,##0.00">
                  <c:v>10.6</c:v>
                </c:pt>
                <c:pt idx="1460" formatCode="#,##0.00">
                  <c:v>19.2</c:v>
                </c:pt>
                <c:pt idx="1462" formatCode="#,##0.00">
                  <c:v>7.6</c:v>
                </c:pt>
                <c:pt idx="1463" formatCode="#,##0.00">
                  <c:v>58.7</c:v>
                </c:pt>
                <c:pt idx="1464" formatCode="#,##0.00">
                  <c:v>128.80000000000001</c:v>
                </c:pt>
                <c:pt idx="1465" formatCode="#,##0.00">
                  <c:v>100.9</c:v>
                </c:pt>
                <c:pt idx="1466" formatCode="#,##0.00">
                  <c:v>42.8</c:v>
                </c:pt>
                <c:pt idx="1467" formatCode="#,##0.00">
                  <c:v>0.1</c:v>
                </c:pt>
                <c:pt idx="1468" formatCode="#,##0.00">
                  <c:v>15.5</c:v>
                </c:pt>
                <c:pt idx="1469" formatCode="#,##0.00">
                  <c:v>27.5</c:v>
                </c:pt>
                <c:pt idx="1470" formatCode="#,##0.00">
                  <c:v>91.3</c:v>
                </c:pt>
                <c:pt idx="1471" formatCode="#,##0.00">
                  <c:v>14.7</c:v>
                </c:pt>
                <c:pt idx="1472" formatCode="#,##0.00">
                  <c:v>26.1</c:v>
                </c:pt>
                <c:pt idx="1473" formatCode="#,##0.00">
                  <c:v>21.5</c:v>
                </c:pt>
                <c:pt idx="1474" formatCode="#,##0.00">
                  <c:v>59.1</c:v>
                </c:pt>
                <c:pt idx="1475" formatCode="#,##0.00">
                  <c:v>-8.6999999999999993</c:v>
                </c:pt>
                <c:pt idx="1476" formatCode="#,##0.00">
                  <c:v>8.4</c:v>
                </c:pt>
                <c:pt idx="1477" formatCode="#,##0.00">
                  <c:v>-9.6999999999999993</c:v>
                </c:pt>
                <c:pt idx="1478" formatCode="#,##0.00">
                  <c:v>3.6</c:v>
                </c:pt>
                <c:pt idx="1479" formatCode="#,##0.00">
                  <c:v>13.6</c:v>
                </c:pt>
                <c:pt idx="1481" formatCode="#,##0.00">
                  <c:v>9.6999999999999993</c:v>
                </c:pt>
                <c:pt idx="1482" formatCode="#,##0.00">
                  <c:v>6.4</c:v>
                </c:pt>
                <c:pt idx="1484" formatCode="#,##0.00">
                  <c:v>22.2</c:v>
                </c:pt>
                <c:pt idx="1485" formatCode="#,##0.00">
                  <c:v>17.3</c:v>
                </c:pt>
                <c:pt idx="1486" formatCode="#,##0.00">
                  <c:v>-29.6</c:v>
                </c:pt>
                <c:pt idx="1487" formatCode="#,##0.00">
                  <c:v>3.4</c:v>
                </c:pt>
                <c:pt idx="1488" formatCode="#,##0.00">
                  <c:v>28.8</c:v>
                </c:pt>
                <c:pt idx="1489" formatCode="#,##0.00">
                  <c:v>9.6</c:v>
                </c:pt>
                <c:pt idx="1490" formatCode="#,##0.00">
                  <c:v>23.6</c:v>
                </c:pt>
                <c:pt idx="1491" formatCode="#,##0.00">
                  <c:v>16.600000000000001</c:v>
                </c:pt>
                <c:pt idx="1492" formatCode="#,##0.00">
                  <c:v>6</c:v>
                </c:pt>
                <c:pt idx="1493" formatCode="#,##0.00">
                  <c:v>1589.1</c:v>
                </c:pt>
                <c:pt idx="1494" formatCode="#,##0.00">
                  <c:v>22.6</c:v>
                </c:pt>
                <c:pt idx="1495" formatCode="#,##0.00">
                  <c:v>24.1</c:v>
                </c:pt>
                <c:pt idx="1496" formatCode="#,##0.00">
                  <c:v>-0.3</c:v>
                </c:pt>
                <c:pt idx="1497" formatCode="#,##0.00">
                  <c:v>35.6</c:v>
                </c:pt>
                <c:pt idx="1498" formatCode="#,##0.00">
                  <c:v>17.5</c:v>
                </c:pt>
                <c:pt idx="1499" formatCode="#,##0.00">
                  <c:v>11.3</c:v>
                </c:pt>
                <c:pt idx="1500" formatCode="#,##0.00">
                  <c:v>-1.1000000000000001</c:v>
                </c:pt>
                <c:pt idx="1501" formatCode="#,##0.00">
                  <c:v>8.6999999999999993</c:v>
                </c:pt>
                <c:pt idx="1502" formatCode="#,##0.00">
                  <c:v>4.5</c:v>
                </c:pt>
                <c:pt idx="1503" formatCode="#,##0.00">
                  <c:v>-10.5</c:v>
                </c:pt>
                <c:pt idx="1504" formatCode="#,##0.00">
                  <c:v>-7.5</c:v>
                </c:pt>
                <c:pt idx="1505" formatCode="#,##0.00">
                  <c:v>4.3</c:v>
                </c:pt>
                <c:pt idx="1506" formatCode="#,##0.00">
                  <c:v>3.4</c:v>
                </c:pt>
                <c:pt idx="1507" formatCode="#,##0.00">
                  <c:v>-191.4</c:v>
                </c:pt>
                <c:pt idx="1508" formatCode="#,##0.00">
                  <c:v>28.3</c:v>
                </c:pt>
                <c:pt idx="1509" formatCode="#,##0.00">
                  <c:v>-13.6</c:v>
                </c:pt>
                <c:pt idx="1510" formatCode="#,##0.00">
                  <c:v>-8.5</c:v>
                </c:pt>
                <c:pt idx="1511" formatCode="#,##0.00">
                  <c:v>6.4</c:v>
                </c:pt>
                <c:pt idx="1512" formatCode="#,##0.00">
                  <c:v>-27.8</c:v>
                </c:pt>
                <c:pt idx="1513" formatCode="#,##0.00">
                  <c:v>61.3</c:v>
                </c:pt>
                <c:pt idx="1514" formatCode="#,##0.00">
                  <c:v>51.4</c:v>
                </c:pt>
                <c:pt idx="1515" formatCode="#,##0.00">
                  <c:v>-62</c:v>
                </c:pt>
                <c:pt idx="1516" formatCode="#,##0.00">
                  <c:v>-0.3</c:v>
                </c:pt>
                <c:pt idx="1517" formatCode="#,##0.00">
                  <c:v>-86.9</c:v>
                </c:pt>
                <c:pt idx="1518" formatCode="#,##0.00">
                  <c:v>6.8</c:v>
                </c:pt>
                <c:pt idx="1519" formatCode="#,##0.00">
                  <c:v>-383.3</c:v>
                </c:pt>
                <c:pt idx="1520" formatCode="#,##0.00">
                  <c:v>-21.2</c:v>
                </c:pt>
                <c:pt idx="1521" formatCode="#,##0.00">
                  <c:v>21.3</c:v>
                </c:pt>
                <c:pt idx="1522" formatCode="#,##0.00">
                  <c:v>16.5</c:v>
                </c:pt>
                <c:pt idx="1523" formatCode="#,##0.00">
                  <c:v>29.7</c:v>
                </c:pt>
                <c:pt idx="1524" formatCode="#,##0.00">
                  <c:v>-49.2</c:v>
                </c:pt>
                <c:pt idx="1525" formatCode="#,##0.00">
                  <c:v>-20.3</c:v>
                </c:pt>
                <c:pt idx="1526" formatCode="#,##0.00">
                  <c:v>74</c:v>
                </c:pt>
                <c:pt idx="1527" formatCode="#,##0.00">
                  <c:v>39.700000000000003</c:v>
                </c:pt>
                <c:pt idx="1528" formatCode="#,##0.00">
                  <c:v>13</c:v>
                </c:pt>
                <c:pt idx="1529" formatCode="#,##0.00">
                  <c:v>30.4</c:v>
                </c:pt>
                <c:pt idx="1530" formatCode="#,##0.00">
                  <c:v>7.5</c:v>
                </c:pt>
                <c:pt idx="1531" formatCode="#,##0.00">
                  <c:v>6.8</c:v>
                </c:pt>
                <c:pt idx="1532" formatCode="#,##0.00">
                  <c:v>0</c:v>
                </c:pt>
                <c:pt idx="1533" formatCode="#,##0.00">
                  <c:v>8.6999999999999993</c:v>
                </c:pt>
                <c:pt idx="1535" formatCode="#,##0.00">
                  <c:v>15.1</c:v>
                </c:pt>
                <c:pt idx="1536" formatCode="#,##0.00">
                  <c:v>2.5</c:v>
                </c:pt>
                <c:pt idx="1537" formatCode="#,##0.00">
                  <c:v>-27.9</c:v>
                </c:pt>
                <c:pt idx="1538" formatCode="#,##0.00">
                  <c:v>59</c:v>
                </c:pt>
                <c:pt idx="1539" formatCode="#,##0.00">
                  <c:v>11.4</c:v>
                </c:pt>
                <c:pt idx="1540" formatCode="#,##0.00">
                  <c:v>22.6</c:v>
                </c:pt>
                <c:pt idx="1541" formatCode="#,##0.00">
                  <c:v>-15</c:v>
                </c:pt>
                <c:pt idx="1542" formatCode="#,##0.00">
                  <c:v>-23</c:v>
                </c:pt>
                <c:pt idx="1543" formatCode="#,##0.00">
                  <c:v>36.200000000000003</c:v>
                </c:pt>
                <c:pt idx="1544" formatCode="#,##0.00">
                  <c:v>52.8</c:v>
                </c:pt>
                <c:pt idx="1545" formatCode="#,##0.00">
                  <c:v>-8.3000000000000007</c:v>
                </c:pt>
                <c:pt idx="1546" formatCode="#,##0.00">
                  <c:v>66.099999999999994</c:v>
                </c:pt>
                <c:pt idx="1547" formatCode="#,##0.00">
                  <c:v>10.5</c:v>
                </c:pt>
                <c:pt idx="1548" formatCode="#,##0.00">
                  <c:v>11.8</c:v>
                </c:pt>
                <c:pt idx="1549" formatCode="#,##0.00">
                  <c:v>4.5999999999999996</c:v>
                </c:pt>
                <c:pt idx="1550" formatCode="#,##0.00">
                  <c:v>-20.3</c:v>
                </c:pt>
                <c:pt idx="1551" formatCode="#,##0.00">
                  <c:v>20.8</c:v>
                </c:pt>
                <c:pt idx="1552" formatCode="#,##0.00">
                  <c:v>-1.7</c:v>
                </c:pt>
                <c:pt idx="1553" formatCode="#,##0.00">
                  <c:v>21.9</c:v>
                </c:pt>
                <c:pt idx="1554" formatCode="#,##0.00">
                  <c:v>4.3</c:v>
                </c:pt>
                <c:pt idx="1555" formatCode="#,##0.00">
                  <c:v>3</c:v>
                </c:pt>
                <c:pt idx="1556" formatCode="#,##0.00">
                  <c:v>-9.8000000000000007</c:v>
                </c:pt>
                <c:pt idx="1557" formatCode="#,##0.00">
                  <c:v>20.399999999999999</c:v>
                </c:pt>
                <c:pt idx="1558" formatCode="#,##0.00">
                  <c:v>32.9</c:v>
                </c:pt>
                <c:pt idx="1559" formatCode="#,##0.00">
                  <c:v>74.099999999999994</c:v>
                </c:pt>
                <c:pt idx="1560" formatCode="#,##0.00">
                  <c:v>0.2</c:v>
                </c:pt>
                <c:pt idx="1561" formatCode="#,##0.00">
                  <c:v>5.6</c:v>
                </c:pt>
                <c:pt idx="1562" formatCode="#,##0.00">
                  <c:v>5.8</c:v>
                </c:pt>
                <c:pt idx="1563" formatCode="#,##0.00">
                  <c:v>11.8</c:v>
                </c:pt>
                <c:pt idx="1564" formatCode="#,##0.00">
                  <c:v>3.5</c:v>
                </c:pt>
                <c:pt idx="1565" formatCode="#,##0.00">
                  <c:v>49.2</c:v>
                </c:pt>
                <c:pt idx="1566" formatCode="#,##0.00">
                  <c:v>3.1</c:v>
                </c:pt>
                <c:pt idx="1567" formatCode="#,##0.00">
                  <c:v>5.3</c:v>
                </c:pt>
                <c:pt idx="1568" formatCode="#,##0.00">
                  <c:v>19</c:v>
                </c:pt>
                <c:pt idx="1569" formatCode="#,##0.00">
                  <c:v>10.199999999999999</c:v>
                </c:pt>
                <c:pt idx="1570" formatCode="#,##0.00">
                  <c:v>27.5</c:v>
                </c:pt>
                <c:pt idx="1571" formatCode="#,##0.00">
                  <c:v>19.8</c:v>
                </c:pt>
                <c:pt idx="1572" formatCode="#,##0.00">
                  <c:v>11.3</c:v>
                </c:pt>
                <c:pt idx="1573" formatCode="#,##0.00">
                  <c:v>84.1</c:v>
                </c:pt>
                <c:pt idx="1574" formatCode="#,##0.00">
                  <c:v>0.7</c:v>
                </c:pt>
                <c:pt idx="1575" formatCode="#,##0.00">
                  <c:v>47.2</c:v>
                </c:pt>
                <c:pt idx="1576" formatCode="#,##0.00">
                  <c:v>36.6</c:v>
                </c:pt>
                <c:pt idx="1577" formatCode="#,##0.00">
                  <c:v>11.3</c:v>
                </c:pt>
                <c:pt idx="1578" formatCode="#,##0.00">
                  <c:v>12.4</c:v>
                </c:pt>
                <c:pt idx="1579" formatCode="#,##0.00">
                  <c:v>27.4</c:v>
                </c:pt>
                <c:pt idx="1580" formatCode="#,##0.00">
                  <c:v>-43.8</c:v>
                </c:pt>
                <c:pt idx="1581" formatCode="#,##0.00">
                  <c:v>-19.399999999999999</c:v>
                </c:pt>
                <c:pt idx="1582" formatCode="#,##0.00">
                  <c:v>77.3</c:v>
                </c:pt>
                <c:pt idx="1583" formatCode="#,##0.00">
                  <c:v>66.3</c:v>
                </c:pt>
                <c:pt idx="1584" formatCode="#,##0.00">
                  <c:v>-311.3</c:v>
                </c:pt>
                <c:pt idx="1585" formatCode="#,##0.00">
                  <c:v>8.6999999999999993</c:v>
                </c:pt>
                <c:pt idx="1586" formatCode="#,##0.00">
                  <c:v>29.9</c:v>
                </c:pt>
                <c:pt idx="1587" formatCode="#,##0.00">
                  <c:v>30.1</c:v>
                </c:pt>
                <c:pt idx="1588" formatCode="#,##0.00">
                  <c:v>-2.5</c:v>
                </c:pt>
                <c:pt idx="1589" formatCode="#,##0.00">
                  <c:v>7.8</c:v>
                </c:pt>
                <c:pt idx="1590" formatCode="#,##0.00">
                  <c:v>0</c:v>
                </c:pt>
                <c:pt idx="1591" formatCode="#,##0.00">
                  <c:v>-13</c:v>
                </c:pt>
                <c:pt idx="1592" formatCode="#,##0.00">
                  <c:v>10.199999999999999</c:v>
                </c:pt>
                <c:pt idx="1593" formatCode="#,##0.00">
                  <c:v>23.4</c:v>
                </c:pt>
                <c:pt idx="1594" formatCode="#,##0.00">
                  <c:v>6.8</c:v>
                </c:pt>
                <c:pt idx="1595" formatCode="#,##0.00">
                  <c:v>-35</c:v>
                </c:pt>
                <c:pt idx="1596" formatCode="#,##0.00">
                  <c:v>1.6</c:v>
                </c:pt>
                <c:pt idx="1597" formatCode="#,##0.00">
                  <c:v>1.7</c:v>
                </c:pt>
                <c:pt idx="1598" formatCode="#,##0.00">
                  <c:v>4</c:v>
                </c:pt>
                <c:pt idx="1599" formatCode="#,##0.00">
                  <c:v>51.1</c:v>
                </c:pt>
                <c:pt idx="1600" formatCode="#,##0.00">
                  <c:v>-0.7</c:v>
                </c:pt>
                <c:pt idx="1601" formatCode="#,##0.00">
                  <c:v>-1.9</c:v>
                </c:pt>
                <c:pt idx="1602" formatCode="#,##0.00">
                  <c:v>-13.8</c:v>
                </c:pt>
                <c:pt idx="1603" formatCode="#,##0.00">
                  <c:v>-5.5</c:v>
                </c:pt>
                <c:pt idx="1604" formatCode="#,##0.00">
                  <c:v>24.2</c:v>
                </c:pt>
                <c:pt idx="1605" formatCode="#,##0.00">
                  <c:v>-0.4</c:v>
                </c:pt>
                <c:pt idx="1606" formatCode="#,##0.00">
                  <c:v>26.2</c:v>
                </c:pt>
                <c:pt idx="1607" formatCode="#,##0.00">
                  <c:v>10.6</c:v>
                </c:pt>
                <c:pt idx="1608" formatCode="#,##0.00">
                  <c:v>18.5</c:v>
                </c:pt>
                <c:pt idx="1609" formatCode="#,##0.00">
                  <c:v>23.9</c:v>
                </c:pt>
                <c:pt idx="1610" formatCode="#,##0.00">
                  <c:v>35.799999999999997</c:v>
                </c:pt>
                <c:pt idx="1611" formatCode="#,##0.00">
                  <c:v>-2.1</c:v>
                </c:pt>
                <c:pt idx="1612" formatCode="#,##0.00">
                  <c:v>50.5</c:v>
                </c:pt>
                <c:pt idx="1613" formatCode="#,##0.00">
                  <c:v>-32.299999999999997</c:v>
                </c:pt>
                <c:pt idx="1614" formatCode="#,##0.00">
                  <c:v>1.1000000000000001</c:v>
                </c:pt>
                <c:pt idx="1615" formatCode="#,##0.00">
                  <c:v>22.4</c:v>
                </c:pt>
                <c:pt idx="1616" formatCode="#,##0.00">
                  <c:v>7</c:v>
                </c:pt>
                <c:pt idx="1617" formatCode="#,##0.00">
                  <c:v>-60.6</c:v>
                </c:pt>
                <c:pt idx="1618" formatCode="#,##0.00">
                  <c:v>-31.9</c:v>
                </c:pt>
                <c:pt idx="1619" formatCode="#,##0.00">
                  <c:v>-25.9</c:v>
                </c:pt>
                <c:pt idx="1620" formatCode="#,##0.00">
                  <c:v>0.2</c:v>
                </c:pt>
                <c:pt idx="1621" formatCode="#,##0.00">
                  <c:v>18.8</c:v>
                </c:pt>
                <c:pt idx="1622" formatCode="#,##0.00">
                  <c:v>34</c:v>
                </c:pt>
                <c:pt idx="1623" formatCode="#,##0.00">
                  <c:v>22.6</c:v>
                </c:pt>
                <c:pt idx="1624" formatCode="#,##0.00">
                  <c:v>-7.2</c:v>
                </c:pt>
                <c:pt idx="1625" formatCode="#,##0.00">
                  <c:v>42</c:v>
                </c:pt>
                <c:pt idx="1626" formatCode="#,##0.00">
                  <c:v>35.9</c:v>
                </c:pt>
                <c:pt idx="1627" formatCode="#,##0.00">
                  <c:v>-1137.5</c:v>
                </c:pt>
                <c:pt idx="1628" formatCode="#,##0.00">
                  <c:v>62.7</c:v>
                </c:pt>
                <c:pt idx="1629" formatCode="#,##0.00">
                  <c:v>-31.2</c:v>
                </c:pt>
                <c:pt idx="1630" formatCode="#,##0.00">
                  <c:v>8</c:v>
                </c:pt>
                <c:pt idx="1631" formatCode="#,##0.00">
                  <c:v>21.9</c:v>
                </c:pt>
                <c:pt idx="1632" formatCode="#,##0.00">
                  <c:v>57.3</c:v>
                </c:pt>
                <c:pt idx="1633" formatCode="#,##0.00">
                  <c:v>-37.299999999999997</c:v>
                </c:pt>
                <c:pt idx="1634" formatCode="#,##0.00">
                  <c:v>38.9</c:v>
                </c:pt>
                <c:pt idx="1635" formatCode="#,##0.00">
                  <c:v>13.4</c:v>
                </c:pt>
                <c:pt idx="1636" formatCode="#,##0.00">
                  <c:v>-23.1</c:v>
                </c:pt>
                <c:pt idx="1637" formatCode="#,##0.00">
                  <c:v>44.8</c:v>
                </c:pt>
                <c:pt idx="1638" formatCode="#,##0.00">
                  <c:v>27.3</c:v>
                </c:pt>
                <c:pt idx="1639" formatCode="#,##0.00">
                  <c:v>0</c:v>
                </c:pt>
                <c:pt idx="1640" formatCode="#,##0.00">
                  <c:v>-85.3</c:v>
                </c:pt>
                <c:pt idx="1641" formatCode="#,##0.00">
                  <c:v>-11.9</c:v>
                </c:pt>
                <c:pt idx="1642" formatCode="#,##0.00">
                  <c:v>19.399999999999999</c:v>
                </c:pt>
                <c:pt idx="1643" formatCode="#,##0.00">
                  <c:v>35.799999999999997</c:v>
                </c:pt>
                <c:pt idx="1644" formatCode="#,##0.00">
                  <c:v>-9.1</c:v>
                </c:pt>
                <c:pt idx="1645" formatCode="#,##0.00">
                  <c:v>68.400000000000006</c:v>
                </c:pt>
                <c:pt idx="1646" formatCode="#,##0.00">
                  <c:v>-170.3</c:v>
                </c:pt>
                <c:pt idx="1647" formatCode="#,##0.00">
                  <c:v>-8.4</c:v>
                </c:pt>
                <c:pt idx="1648" formatCode="#,##0.00">
                  <c:v>20.7</c:v>
                </c:pt>
                <c:pt idx="1649" formatCode="#,##0.00">
                  <c:v>22.3</c:v>
                </c:pt>
                <c:pt idx="1650" formatCode="#,##0.00">
                  <c:v>-1.3</c:v>
                </c:pt>
                <c:pt idx="1651" formatCode="#,##0.00">
                  <c:v>-2.2999999999999998</c:v>
                </c:pt>
                <c:pt idx="1652" formatCode="#,##0.00">
                  <c:v>-4</c:v>
                </c:pt>
                <c:pt idx="1653" formatCode="#,##0.00">
                  <c:v>16.600000000000001</c:v>
                </c:pt>
                <c:pt idx="1654" formatCode="#,##0.00">
                  <c:v>2.7</c:v>
                </c:pt>
                <c:pt idx="1655" formatCode="#,##0.00">
                  <c:v>-5.6</c:v>
                </c:pt>
                <c:pt idx="1656" formatCode="#,##0.00">
                  <c:v>3.9</c:v>
                </c:pt>
                <c:pt idx="1657" formatCode="#,##0.00">
                  <c:v>28</c:v>
                </c:pt>
                <c:pt idx="1658" formatCode="#,##0.00">
                  <c:v>-48.9</c:v>
                </c:pt>
                <c:pt idx="1659" formatCode="#,##0.00">
                  <c:v>13.9</c:v>
                </c:pt>
                <c:pt idx="1660" formatCode="#,##0.00">
                  <c:v>2</c:v>
                </c:pt>
                <c:pt idx="1661" formatCode="#,##0.00">
                  <c:v>78.599999999999994</c:v>
                </c:pt>
                <c:pt idx="1662" formatCode="#,##0.00">
                  <c:v>19.600000000000001</c:v>
                </c:pt>
                <c:pt idx="1663" formatCode="#,##0.00">
                  <c:v>9.8000000000000007</c:v>
                </c:pt>
                <c:pt idx="1664" formatCode="#,##0.00">
                  <c:v>18.600000000000001</c:v>
                </c:pt>
                <c:pt idx="1665" formatCode="#,##0.00">
                  <c:v>-255.4</c:v>
                </c:pt>
                <c:pt idx="1666" formatCode="#,##0.00">
                  <c:v>21.9</c:v>
                </c:pt>
                <c:pt idx="1667" formatCode="#,##0.00">
                  <c:v>-1.7</c:v>
                </c:pt>
                <c:pt idx="1668" formatCode="#,##0.00">
                  <c:v>13.8</c:v>
                </c:pt>
                <c:pt idx="1669" formatCode="#,##0.00">
                  <c:v>-14</c:v>
                </c:pt>
                <c:pt idx="1670" formatCode="#,##0.00">
                  <c:v>-4.2</c:v>
                </c:pt>
                <c:pt idx="1671" formatCode="#,##0.00">
                  <c:v>3.2</c:v>
                </c:pt>
                <c:pt idx="1672" formatCode="#,##0.00">
                  <c:v>2.8</c:v>
                </c:pt>
                <c:pt idx="1673" formatCode="#,##0.00">
                  <c:v>1.6</c:v>
                </c:pt>
                <c:pt idx="1674" formatCode="#,##0.00">
                  <c:v>-68.099999999999994</c:v>
                </c:pt>
                <c:pt idx="1675" formatCode="#,##0.00">
                  <c:v>-23.6</c:v>
                </c:pt>
                <c:pt idx="1676" formatCode="#,##0.00">
                  <c:v>35.5</c:v>
                </c:pt>
                <c:pt idx="1677" formatCode="#,##0.00">
                  <c:v>-7</c:v>
                </c:pt>
                <c:pt idx="1678" formatCode="#,##0.00">
                  <c:v>31.4</c:v>
                </c:pt>
                <c:pt idx="1679" formatCode="#,##0.00">
                  <c:v>14.8</c:v>
                </c:pt>
                <c:pt idx="1680" formatCode="#,##0.00">
                  <c:v>31</c:v>
                </c:pt>
                <c:pt idx="1681" formatCode="#,##0.00">
                  <c:v>3.8</c:v>
                </c:pt>
                <c:pt idx="1682" formatCode="#,##0.00">
                  <c:v>32.200000000000003</c:v>
                </c:pt>
                <c:pt idx="1683" formatCode="#,##0.00">
                  <c:v>29.3</c:v>
                </c:pt>
                <c:pt idx="1685" formatCode="#,##0.00">
                  <c:v>1.1000000000000001</c:v>
                </c:pt>
                <c:pt idx="1686" formatCode="#,##0.00">
                  <c:v>18.3</c:v>
                </c:pt>
                <c:pt idx="1687" formatCode="#,##0.00">
                  <c:v>48</c:v>
                </c:pt>
                <c:pt idx="1688" formatCode="#,##0.00">
                  <c:v>20.399999999999999</c:v>
                </c:pt>
                <c:pt idx="1689" formatCode="#,##0.00">
                  <c:v>19.7</c:v>
                </c:pt>
                <c:pt idx="1690" formatCode="#,##0.00">
                  <c:v>24.5</c:v>
                </c:pt>
                <c:pt idx="1691" formatCode="#,##0.00">
                  <c:v>139</c:v>
                </c:pt>
                <c:pt idx="1692" formatCode="#,##0.00">
                  <c:v>73</c:v>
                </c:pt>
                <c:pt idx="1693" formatCode="#,##0.00">
                  <c:v>-23.4</c:v>
                </c:pt>
                <c:pt idx="1694" formatCode="#,##0.00">
                  <c:v>4.5</c:v>
                </c:pt>
                <c:pt idx="1695" formatCode="#,##0.00">
                  <c:v>17.2</c:v>
                </c:pt>
                <c:pt idx="1696" formatCode="#,##0.00">
                  <c:v>-109.6</c:v>
                </c:pt>
                <c:pt idx="1697" formatCode="#,##0.00">
                  <c:v>0</c:v>
                </c:pt>
                <c:pt idx="1698" formatCode="#,##0.00">
                  <c:v>39.299999999999997</c:v>
                </c:pt>
                <c:pt idx="1699" formatCode="#,##0.00">
                  <c:v>3.1</c:v>
                </c:pt>
                <c:pt idx="1700" formatCode="#,##0.00">
                  <c:v>21.4</c:v>
                </c:pt>
                <c:pt idx="1701" formatCode="#,##0.00">
                  <c:v>35.700000000000003</c:v>
                </c:pt>
                <c:pt idx="1702" formatCode="#,##0.00">
                  <c:v>45.6</c:v>
                </c:pt>
                <c:pt idx="1703" formatCode="#,##0.00">
                  <c:v>-5.8</c:v>
                </c:pt>
                <c:pt idx="1704" formatCode="#,##0.00">
                  <c:v>2.6</c:v>
                </c:pt>
                <c:pt idx="1705" formatCode="#,##0.00">
                  <c:v>62.4</c:v>
                </c:pt>
                <c:pt idx="1706" formatCode="#,##0.00">
                  <c:v>21.4</c:v>
                </c:pt>
                <c:pt idx="1707" formatCode="#,##0.00">
                  <c:v>2</c:v>
                </c:pt>
                <c:pt idx="1708" formatCode="#,##0.00">
                  <c:v>58.4</c:v>
                </c:pt>
                <c:pt idx="1709" formatCode="#,##0.00">
                  <c:v>91.9</c:v>
                </c:pt>
                <c:pt idx="1710" formatCode="#,##0.00">
                  <c:v>17.2</c:v>
                </c:pt>
                <c:pt idx="1711" formatCode="#,##0.00">
                  <c:v>2.2999999999999998</c:v>
                </c:pt>
                <c:pt idx="1712" formatCode="#,##0.00">
                  <c:v>5.3</c:v>
                </c:pt>
                <c:pt idx="1713" formatCode="#,##0.00">
                  <c:v>-106.9</c:v>
                </c:pt>
                <c:pt idx="1714" formatCode="#,##0.00">
                  <c:v>31.6</c:v>
                </c:pt>
                <c:pt idx="1715" formatCode="#,##0.00">
                  <c:v>59</c:v>
                </c:pt>
                <c:pt idx="1716" formatCode="#,##0.00">
                  <c:v>24.4</c:v>
                </c:pt>
                <c:pt idx="1717" formatCode="#,##0.00">
                  <c:v>90</c:v>
                </c:pt>
                <c:pt idx="1718" formatCode="#,##0.00">
                  <c:v>8.9</c:v>
                </c:pt>
                <c:pt idx="1719" formatCode="#,##0.00">
                  <c:v>0.2</c:v>
                </c:pt>
                <c:pt idx="1720" formatCode="#,##0.00">
                  <c:v>8.9</c:v>
                </c:pt>
                <c:pt idx="1721" formatCode="#,##0.00">
                  <c:v>13.1</c:v>
                </c:pt>
                <c:pt idx="1722" formatCode="#,##0.00">
                  <c:v>42.7</c:v>
                </c:pt>
                <c:pt idx="1723" formatCode="#,##0.00">
                  <c:v>21.5</c:v>
                </c:pt>
                <c:pt idx="1724" formatCode="#,##0.00">
                  <c:v>12.5</c:v>
                </c:pt>
                <c:pt idx="1725" formatCode="#,##0.00">
                  <c:v>74.3</c:v>
                </c:pt>
                <c:pt idx="1726" formatCode="#,##0.00">
                  <c:v>-2</c:v>
                </c:pt>
                <c:pt idx="1727" formatCode="#,##0.00">
                  <c:v>31.8</c:v>
                </c:pt>
                <c:pt idx="1728" formatCode="#,##0.00">
                  <c:v>-102.8</c:v>
                </c:pt>
                <c:pt idx="1729" formatCode="#,##0.00">
                  <c:v>4.7</c:v>
                </c:pt>
                <c:pt idx="1730" formatCode="#,##0.00">
                  <c:v>-7.5</c:v>
                </c:pt>
                <c:pt idx="1731" formatCode="#,##0.00">
                  <c:v>62.3</c:v>
                </c:pt>
                <c:pt idx="1732" formatCode="#,##0.00">
                  <c:v>10.199999999999999</c:v>
                </c:pt>
                <c:pt idx="1733" formatCode="#,##0.00">
                  <c:v>2.4</c:v>
                </c:pt>
                <c:pt idx="1734" formatCode="#,##0.00">
                  <c:v>32.299999999999997</c:v>
                </c:pt>
                <c:pt idx="1735" formatCode="#,##0.00">
                  <c:v>-8.4</c:v>
                </c:pt>
                <c:pt idx="1736" formatCode="#,##0.00">
                  <c:v>53.6</c:v>
                </c:pt>
                <c:pt idx="1737" formatCode="#,##0.00">
                  <c:v>7</c:v>
                </c:pt>
                <c:pt idx="1738" formatCode="#,##0.00">
                  <c:v>17</c:v>
                </c:pt>
                <c:pt idx="1739" formatCode="#,##0.00">
                  <c:v>18.8</c:v>
                </c:pt>
                <c:pt idx="1740" formatCode="#,##0.00">
                  <c:v>-30.9</c:v>
                </c:pt>
                <c:pt idx="1741" formatCode="#,##0.00">
                  <c:v>29.7</c:v>
                </c:pt>
                <c:pt idx="1742" formatCode="#,##0.00">
                  <c:v>-212.2</c:v>
                </c:pt>
                <c:pt idx="1743" formatCode="#,##0.00">
                  <c:v>-9.6</c:v>
                </c:pt>
                <c:pt idx="1744" formatCode="#,##0.00">
                  <c:v>0</c:v>
                </c:pt>
                <c:pt idx="1745" formatCode="#,##0.00">
                  <c:v>35.5</c:v>
                </c:pt>
                <c:pt idx="1746" formatCode="#,##0.00">
                  <c:v>-1.7</c:v>
                </c:pt>
                <c:pt idx="1747" formatCode="#,##0.00">
                  <c:v>110.2</c:v>
                </c:pt>
                <c:pt idx="1748" formatCode="#,##0.00">
                  <c:v>-45</c:v>
                </c:pt>
                <c:pt idx="1749" formatCode="#,##0.00">
                  <c:v>-14.1</c:v>
                </c:pt>
                <c:pt idx="1750" formatCode="#,##0.00">
                  <c:v>-1.3</c:v>
                </c:pt>
                <c:pt idx="1751" formatCode="#,##0.00">
                  <c:v>34.1</c:v>
                </c:pt>
                <c:pt idx="1752" formatCode="#,##0.00">
                  <c:v>23.3</c:v>
                </c:pt>
                <c:pt idx="1753" formatCode="#,##0.00">
                  <c:v>-57.6</c:v>
                </c:pt>
                <c:pt idx="1754" formatCode="#,##0.00">
                  <c:v>50.3</c:v>
                </c:pt>
                <c:pt idx="1755" formatCode="#,##0.00">
                  <c:v>-198.7</c:v>
                </c:pt>
                <c:pt idx="1756" formatCode="#,##0.00">
                  <c:v>-43.1</c:v>
                </c:pt>
                <c:pt idx="1757" formatCode="#,##0.00">
                  <c:v>-4.2</c:v>
                </c:pt>
                <c:pt idx="1758" formatCode="#,##0.00">
                  <c:v>-82.7</c:v>
                </c:pt>
                <c:pt idx="1759" formatCode="#,##0.00">
                  <c:v>13.2</c:v>
                </c:pt>
                <c:pt idx="1760" formatCode="#,##0.00">
                  <c:v>-11.5</c:v>
                </c:pt>
                <c:pt idx="1761" formatCode="#,##0.00">
                  <c:v>42.1</c:v>
                </c:pt>
                <c:pt idx="1762" formatCode="#,##0.00">
                  <c:v>193.2</c:v>
                </c:pt>
                <c:pt idx="1763" formatCode="#,##0.00">
                  <c:v>1.7</c:v>
                </c:pt>
                <c:pt idx="1764" formatCode="#,##0.00">
                  <c:v>-0.5</c:v>
                </c:pt>
                <c:pt idx="1765" formatCode="#,##0.00">
                  <c:v>47.5</c:v>
                </c:pt>
                <c:pt idx="1766" formatCode="#,##0.00">
                  <c:v>28.5</c:v>
                </c:pt>
                <c:pt idx="1767" formatCode="#,##0.00">
                  <c:v>37.4</c:v>
                </c:pt>
                <c:pt idx="1768" formatCode="#,##0.00">
                  <c:v>211.8</c:v>
                </c:pt>
                <c:pt idx="1769" formatCode="#,##0.00">
                  <c:v>0</c:v>
                </c:pt>
                <c:pt idx="1770" formatCode="#,##0.00">
                  <c:v>11.6</c:v>
                </c:pt>
                <c:pt idx="1771" formatCode="#,##0.00">
                  <c:v>6612.8</c:v>
                </c:pt>
                <c:pt idx="1772" formatCode="#,##0.00">
                  <c:v>-0.3</c:v>
                </c:pt>
                <c:pt idx="1773" formatCode="#,##0.00">
                  <c:v>31.3</c:v>
                </c:pt>
                <c:pt idx="1774" formatCode="#,##0.00">
                  <c:v>10.6</c:v>
                </c:pt>
                <c:pt idx="1775" formatCode="#,##0.00">
                  <c:v>8.1</c:v>
                </c:pt>
                <c:pt idx="1776" formatCode="#,##0.00">
                  <c:v>4.3</c:v>
                </c:pt>
                <c:pt idx="1777" formatCode="#,##0.00">
                  <c:v>5.4</c:v>
                </c:pt>
                <c:pt idx="1778" formatCode="#,##0.00">
                  <c:v>5.9</c:v>
                </c:pt>
                <c:pt idx="1779" formatCode="#,##0.00">
                  <c:v>28.1</c:v>
                </c:pt>
                <c:pt idx="1780" formatCode="#,##0.00">
                  <c:v>-0.5</c:v>
                </c:pt>
                <c:pt idx="1781" formatCode="#,##0.00">
                  <c:v>6.5</c:v>
                </c:pt>
                <c:pt idx="1782" formatCode="#,##0.00">
                  <c:v>5.6</c:v>
                </c:pt>
                <c:pt idx="1783" formatCode="#,##0.00">
                  <c:v>103.5</c:v>
                </c:pt>
                <c:pt idx="1784" formatCode="#,##0.00">
                  <c:v>38.9</c:v>
                </c:pt>
                <c:pt idx="1785" formatCode="#,##0.00">
                  <c:v>61.9</c:v>
                </c:pt>
                <c:pt idx="1786" formatCode="#,##0.00">
                  <c:v>115</c:v>
                </c:pt>
                <c:pt idx="1787" formatCode="#,##0.00">
                  <c:v>6.8</c:v>
                </c:pt>
                <c:pt idx="1788" formatCode="#,##0.00">
                  <c:v>-3.9</c:v>
                </c:pt>
                <c:pt idx="1789" formatCode="#,##0.00">
                  <c:v>-86.6</c:v>
                </c:pt>
                <c:pt idx="1790" formatCode="#,##0.00">
                  <c:v>-2.4</c:v>
                </c:pt>
                <c:pt idx="1791" formatCode="#,##0.00">
                  <c:v>5.9</c:v>
                </c:pt>
                <c:pt idx="1792" formatCode="#,##0.00">
                  <c:v>-25.5</c:v>
                </c:pt>
                <c:pt idx="1793" formatCode="#,##0.00">
                  <c:v>41.5</c:v>
                </c:pt>
                <c:pt idx="1794" formatCode="#,##0.00">
                  <c:v>8.1999999999999993</c:v>
                </c:pt>
                <c:pt idx="1795" formatCode="#,##0.00">
                  <c:v>281.2</c:v>
                </c:pt>
              </c:numCache>
            </c:numRef>
          </c:yVal>
          <c:smooth val="0"/>
          <c:extLst>
            <c:ext xmlns:c16="http://schemas.microsoft.com/office/drawing/2014/chart" uri="{C3380CC4-5D6E-409C-BE32-E72D297353CC}">
              <c16:uniqueId val="{00000000-4029-4298-98E8-80B7D4AA323A}"/>
            </c:ext>
          </c:extLst>
        </c:ser>
        <c:dLbls>
          <c:showLegendKey val="0"/>
          <c:showVal val="0"/>
          <c:showCatName val="0"/>
          <c:showSerName val="0"/>
          <c:showPercent val="0"/>
          <c:showBubbleSize val="0"/>
        </c:dLbls>
        <c:axId val="413128472"/>
        <c:axId val="413128864"/>
      </c:scatterChart>
      <c:valAx>
        <c:axId val="413128472"/>
        <c:scaling>
          <c:orientation val="minMax"/>
          <c:max val="1200"/>
        </c:scaling>
        <c:delete val="0"/>
        <c:axPos val="b"/>
        <c:numFmt formatCode="#,##0" sourceLinked="0"/>
        <c:majorTickMark val="none"/>
        <c:minorTickMark val="none"/>
        <c:tickLblPos val="none"/>
        <c:crossAx val="413128864"/>
        <c:crosses val="autoZero"/>
        <c:crossBetween val="midCat"/>
      </c:valAx>
      <c:valAx>
        <c:axId val="413128864"/>
        <c:scaling>
          <c:orientation val="minMax"/>
          <c:max val="30"/>
          <c:min val="-30"/>
        </c:scaling>
        <c:delete val="0"/>
        <c:axPos val="l"/>
        <c:majorGridlines>
          <c:spPr>
            <a:ln w="3175">
              <a:prstDash val="dash"/>
            </a:ln>
          </c:spPr>
        </c:majorGridlines>
        <c:numFmt formatCode="#,##0" sourceLinked="0"/>
        <c:majorTickMark val="out"/>
        <c:minorTickMark val="none"/>
        <c:tickLblPos val="nextTo"/>
        <c:spPr>
          <a:ln w="9525"/>
        </c:spPr>
        <c:txPr>
          <a:bodyPr/>
          <a:lstStyle/>
          <a:p>
            <a:pPr>
              <a:defRPr sz="1050" b="0" i="0" baseline="0">
                <a:latin typeface="Verdana" panose="020B0604030504040204" pitchFamily="34" charset="0"/>
              </a:defRPr>
            </a:pPr>
            <a:endParaRPr lang="fi-FI"/>
          </a:p>
        </c:txPr>
        <c:crossAx val="413128472"/>
        <c:crosses val="autoZero"/>
        <c:crossBetween val="midCat"/>
        <c:majorUnit val="5"/>
        <c:minorUnit val="1"/>
      </c:valAx>
    </c:plotArea>
    <c:plotVisOnly val="1"/>
    <c:dispBlanksAs val="gap"/>
    <c:showDLblsOverMax val="0"/>
  </c:chart>
  <c:txPr>
    <a:bodyPr/>
    <a:lstStyle/>
    <a:p>
      <a:pPr>
        <a:defRPr sz="1400"/>
      </a:pPr>
      <a:endParaRPr lang="fi-FI"/>
    </a:p>
  </c:txPr>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5.2038217129782724E-2"/>
          <c:y val="2.522458765417834E-2"/>
          <c:w val="0.77327458358284096"/>
          <c:h val="0.94369900261192341"/>
        </c:manualLayout>
      </c:layout>
      <c:scatterChart>
        <c:scatterStyle val="lineMarker"/>
        <c:varyColors val="0"/>
        <c:ser>
          <c:idx val="0"/>
          <c:order val="0"/>
          <c:tx>
            <c:strRef>
              <c:f>Taul1!$B$1</c:f>
              <c:strCache>
                <c:ptCount val="1"/>
                <c:pt idx="0">
                  <c:v>Sarake2</c:v>
                </c:pt>
              </c:strCache>
            </c:strRef>
          </c:tx>
          <c:spPr>
            <a:ln w="47625">
              <a:noFill/>
            </a:ln>
            <a:effectLst/>
          </c:spPr>
          <c:marker>
            <c:symbol val="circle"/>
            <c:size val="4"/>
            <c:spPr>
              <a:solidFill>
                <a:schemeClr val="accent1"/>
              </a:solidFill>
              <a:ln w="9525">
                <a:noFill/>
              </a:ln>
              <a:effectLst/>
            </c:spPr>
          </c:marker>
          <c:yVal>
            <c:numRef>
              <c:f>Taul1!$B$2:$B$1788</c:f>
              <c:numCache>
                <c:formatCode>General</c:formatCode>
                <c:ptCount val="1787"/>
                <c:pt idx="2" formatCode="0.00">
                  <c:v>73.3</c:v>
                </c:pt>
                <c:pt idx="3" formatCode="0.00">
                  <c:v>15.3</c:v>
                </c:pt>
                <c:pt idx="4" formatCode="0.00">
                  <c:v>49.4</c:v>
                </c:pt>
                <c:pt idx="5" formatCode="0.00">
                  <c:v>77.400000000000006</c:v>
                </c:pt>
                <c:pt idx="6" formatCode="0.00">
                  <c:v>14.7</c:v>
                </c:pt>
                <c:pt idx="7" formatCode="0.00">
                  <c:v>16.399999999999999</c:v>
                </c:pt>
                <c:pt idx="8" formatCode="0.00">
                  <c:v>42</c:v>
                </c:pt>
                <c:pt idx="9" formatCode="0.00">
                  <c:v>-262.8</c:v>
                </c:pt>
                <c:pt idx="10" formatCode="0.00">
                  <c:v>72.900000000000006</c:v>
                </c:pt>
                <c:pt idx="11" formatCode="0.00">
                  <c:v>25</c:v>
                </c:pt>
                <c:pt idx="12" formatCode="0.00">
                  <c:v>77</c:v>
                </c:pt>
                <c:pt idx="13" formatCode="0.00">
                  <c:v>-12.3</c:v>
                </c:pt>
                <c:pt idx="14" formatCode="0.00">
                  <c:v>91.8</c:v>
                </c:pt>
                <c:pt idx="15" formatCode="0.00">
                  <c:v>35.5</c:v>
                </c:pt>
                <c:pt idx="16" formatCode="0.00">
                  <c:v>74.2</c:v>
                </c:pt>
                <c:pt idx="17" formatCode="0.00">
                  <c:v>24.3</c:v>
                </c:pt>
                <c:pt idx="18" formatCode="0.00">
                  <c:v>41.7</c:v>
                </c:pt>
                <c:pt idx="19" formatCode="0.00">
                  <c:v>54.6</c:v>
                </c:pt>
                <c:pt idx="20" formatCode="0.00">
                  <c:v>12.9</c:v>
                </c:pt>
                <c:pt idx="21" formatCode="0.00">
                  <c:v>78.8</c:v>
                </c:pt>
                <c:pt idx="22" formatCode="0.00">
                  <c:v>-20.5</c:v>
                </c:pt>
                <c:pt idx="23" formatCode="0.00">
                  <c:v>23.4</c:v>
                </c:pt>
                <c:pt idx="24" formatCode="0.00">
                  <c:v>57.4</c:v>
                </c:pt>
                <c:pt idx="25" formatCode="0.00">
                  <c:v>27.3</c:v>
                </c:pt>
                <c:pt idx="26" formatCode="0.00">
                  <c:v>72.2</c:v>
                </c:pt>
                <c:pt idx="27" formatCode="0.00">
                  <c:v>27.8</c:v>
                </c:pt>
                <c:pt idx="28" formatCode="0.00">
                  <c:v>64</c:v>
                </c:pt>
                <c:pt idx="29" formatCode="0.00">
                  <c:v>42.8</c:v>
                </c:pt>
                <c:pt idx="30" formatCode="0.00">
                  <c:v>48.4</c:v>
                </c:pt>
                <c:pt idx="31" formatCode="0.00">
                  <c:v>55.5</c:v>
                </c:pt>
                <c:pt idx="32" formatCode="0.00">
                  <c:v>34.4</c:v>
                </c:pt>
                <c:pt idx="33" formatCode="0.00">
                  <c:v>19.2</c:v>
                </c:pt>
                <c:pt idx="34" formatCode="0.00">
                  <c:v>73</c:v>
                </c:pt>
                <c:pt idx="35" formatCode="0.00">
                  <c:v>46.9</c:v>
                </c:pt>
                <c:pt idx="36" formatCode="0.00">
                  <c:v>58.4</c:v>
                </c:pt>
                <c:pt idx="37" formatCode="0.00">
                  <c:v>49.6</c:v>
                </c:pt>
                <c:pt idx="38" formatCode="0.00">
                  <c:v>51.6</c:v>
                </c:pt>
                <c:pt idx="39" formatCode="0.00">
                  <c:v>62.7</c:v>
                </c:pt>
                <c:pt idx="40" formatCode="0.00">
                  <c:v>37.200000000000003</c:v>
                </c:pt>
                <c:pt idx="41" formatCode="0.00">
                  <c:v>22.7</c:v>
                </c:pt>
                <c:pt idx="42" formatCode="0.00">
                  <c:v>43.7</c:v>
                </c:pt>
                <c:pt idx="43" formatCode="0.00">
                  <c:v>77.599999999999994</c:v>
                </c:pt>
                <c:pt idx="44" formatCode="0.00">
                  <c:v>22.5</c:v>
                </c:pt>
                <c:pt idx="45" formatCode="0.00">
                  <c:v>73.3</c:v>
                </c:pt>
                <c:pt idx="46" formatCode="0.00">
                  <c:v>38.9</c:v>
                </c:pt>
                <c:pt idx="47" formatCode="0.00">
                  <c:v>51.1</c:v>
                </c:pt>
                <c:pt idx="48" formatCode="0.00">
                  <c:v>28.3</c:v>
                </c:pt>
                <c:pt idx="49" formatCode="0.00">
                  <c:v>1.2</c:v>
                </c:pt>
                <c:pt idx="50" formatCode="0.00">
                  <c:v>74.599999999999994</c:v>
                </c:pt>
                <c:pt idx="51" formatCode="0.00">
                  <c:v>52.7</c:v>
                </c:pt>
                <c:pt idx="52" formatCode="0.00">
                  <c:v>55.6</c:v>
                </c:pt>
                <c:pt idx="53" formatCode="0.00">
                  <c:v>42.4</c:v>
                </c:pt>
                <c:pt idx="54" formatCode="0.00">
                  <c:v>-26.6</c:v>
                </c:pt>
                <c:pt idx="55" formatCode="0.00">
                  <c:v>-15.7</c:v>
                </c:pt>
                <c:pt idx="56" formatCode="0.00">
                  <c:v>-19.100000000000001</c:v>
                </c:pt>
                <c:pt idx="57" formatCode="0.00">
                  <c:v>-38</c:v>
                </c:pt>
                <c:pt idx="58" formatCode="0.00">
                  <c:v>88.9</c:v>
                </c:pt>
                <c:pt idx="59" formatCode="0.00">
                  <c:v>63.8</c:v>
                </c:pt>
                <c:pt idx="60" formatCode="0.00">
                  <c:v>89</c:v>
                </c:pt>
                <c:pt idx="61" formatCode="0.00">
                  <c:v>54.6</c:v>
                </c:pt>
                <c:pt idx="62" formatCode="0.00">
                  <c:v>18.899999999999999</c:v>
                </c:pt>
                <c:pt idx="63" formatCode="0.00">
                  <c:v>42.8</c:v>
                </c:pt>
                <c:pt idx="64" formatCode="0.00">
                  <c:v>76.400000000000006</c:v>
                </c:pt>
                <c:pt idx="65" formatCode="0.00">
                  <c:v>30.8</c:v>
                </c:pt>
                <c:pt idx="66" formatCode="0.00">
                  <c:v>37</c:v>
                </c:pt>
                <c:pt idx="67" formatCode="0.00">
                  <c:v>8.4</c:v>
                </c:pt>
                <c:pt idx="68" formatCode="0.00">
                  <c:v>32.6</c:v>
                </c:pt>
                <c:pt idx="69" formatCode="0.00">
                  <c:v>51.3</c:v>
                </c:pt>
                <c:pt idx="70" formatCode="0.00">
                  <c:v>58.6</c:v>
                </c:pt>
                <c:pt idx="71" formatCode="0.00">
                  <c:v>41.7</c:v>
                </c:pt>
                <c:pt idx="72" formatCode="0.00">
                  <c:v>72.8</c:v>
                </c:pt>
                <c:pt idx="73" formatCode="0.00">
                  <c:v>-27.1</c:v>
                </c:pt>
                <c:pt idx="74" formatCode="0.00">
                  <c:v>21.3</c:v>
                </c:pt>
                <c:pt idx="75" formatCode="0.00">
                  <c:v>77</c:v>
                </c:pt>
                <c:pt idx="76" formatCode="0.00">
                  <c:v>14.9</c:v>
                </c:pt>
                <c:pt idx="77" formatCode="0.00">
                  <c:v>89.2</c:v>
                </c:pt>
                <c:pt idx="78" formatCode="0.00">
                  <c:v>61.9</c:v>
                </c:pt>
                <c:pt idx="79" formatCode="0.00">
                  <c:v>27.1</c:v>
                </c:pt>
                <c:pt idx="80" formatCode="0.00">
                  <c:v>39.299999999999997</c:v>
                </c:pt>
                <c:pt idx="81" formatCode="0.00">
                  <c:v>11.3</c:v>
                </c:pt>
                <c:pt idx="82" formatCode="0.00">
                  <c:v>84.3</c:v>
                </c:pt>
                <c:pt idx="83" formatCode="0.00">
                  <c:v>45.9</c:v>
                </c:pt>
                <c:pt idx="84" formatCode="0.00">
                  <c:v>54.8</c:v>
                </c:pt>
                <c:pt idx="85" formatCode="0.00">
                  <c:v>86.9</c:v>
                </c:pt>
                <c:pt idx="86" formatCode="0.00">
                  <c:v>92.7</c:v>
                </c:pt>
                <c:pt idx="87" formatCode="0.00">
                  <c:v>36.4</c:v>
                </c:pt>
                <c:pt idx="88" formatCode="0.00">
                  <c:v>56.2</c:v>
                </c:pt>
                <c:pt idx="89" formatCode="0.00">
                  <c:v>78.3</c:v>
                </c:pt>
                <c:pt idx="90" formatCode="0.00">
                  <c:v>41.4</c:v>
                </c:pt>
                <c:pt idx="91" formatCode="0.00">
                  <c:v>-114.5</c:v>
                </c:pt>
                <c:pt idx="92" formatCode="0.00">
                  <c:v>97.6</c:v>
                </c:pt>
                <c:pt idx="93" formatCode="0.00">
                  <c:v>-2.6</c:v>
                </c:pt>
                <c:pt idx="94" formatCode="0.00">
                  <c:v>88.5</c:v>
                </c:pt>
                <c:pt idx="95" formatCode="0.00">
                  <c:v>53.7</c:v>
                </c:pt>
                <c:pt idx="96" formatCode="0.00">
                  <c:v>65.7</c:v>
                </c:pt>
                <c:pt idx="97" formatCode="0.00">
                  <c:v>66.8</c:v>
                </c:pt>
                <c:pt idx="98" formatCode="0.00">
                  <c:v>20.100000000000001</c:v>
                </c:pt>
                <c:pt idx="99" formatCode="0.00">
                  <c:v>11.4</c:v>
                </c:pt>
                <c:pt idx="100" formatCode="0.00">
                  <c:v>106.8</c:v>
                </c:pt>
                <c:pt idx="101" formatCode="0.00">
                  <c:v>6.2</c:v>
                </c:pt>
                <c:pt idx="102" formatCode="0.00">
                  <c:v>106.7</c:v>
                </c:pt>
                <c:pt idx="103" formatCode="0.00">
                  <c:v>44.5</c:v>
                </c:pt>
                <c:pt idx="104" formatCode="0.00">
                  <c:v>-37.9</c:v>
                </c:pt>
                <c:pt idx="105" formatCode="0.00">
                  <c:v>73.099999999999994</c:v>
                </c:pt>
                <c:pt idx="106" formatCode="0.00">
                  <c:v>51.5</c:v>
                </c:pt>
                <c:pt idx="107" formatCode="0.00">
                  <c:v>3.6</c:v>
                </c:pt>
                <c:pt idx="108" formatCode="0.00">
                  <c:v>11.6</c:v>
                </c:pt>
                <c:pt idx="109" formatCode="0.00">
                  <c:v>32.5</c:v>
                </c:pt>
                <c:pt idx="110" formatCode="0.00">
                  <c:v>60.9</c:v>
                </c:pt>
                <c:pt idx="111" formatCode="0.00">
                  <c:v>38.200000000000003</c:v>
                </c:pt>
                <c:pt idx="112" formatCode="0.00">
                  <c:v>29.2</c:v>
                </c:pt>
                <c:pt idx="113" formatCode="0.00">
                  <c:v>68.7</c:v>
                </c:pt>
                <c:pt idx="114" formatCode="0.00">
                  <c:v>84.8</c:v>
                </c:pt>
                <c:pt idx="115" formatCode="0.00">
                  <c:v>46.5</c:v>
                </c:pt>
                <c:pt idx="116" formatCode="0.00">
                  <c:v>46.5</c:v>
                </c:pt>
                <c:pt idx="117" formatCode="0.00">
                  <c:v>8.3000000000000007</c:v>
                </c:pt>
                <c:pt idx="118" formatCode="0.00">
                  <c:v>21.8</c:v>
                </c:pt>
                <c:pt idx="119" formatCode="0.00">
                  <c:v>54.3</c:v>
                </c:pt>
                <c:pt idx="120" formatCode="0.00">
                  <c:v>18</c:v>
                </c:pt>
                <c:pt idx="121" formatCode="0.00">
                  <c:v>39.700000000000003</c:v>
                </c:pt>
                <c:pt idx="122" formatCode="0.00">
                  <c:v>44</c:v>
                </c:pt>
                <c:pt idx="123" formatCode="0.00">
                  <c:v>12.5</c:v>
                </c:pt>
                <c:pt idx="124" formatCode="0.00">
                  <c:v>4.2</c:v>
                </c:pt>
                <c:pt idx="125" formatCode="0.00">
                  <c:v>71.900000000000006</c:v>
                </c:pt>
                <c:pt idx="126" formatCode="0.00">
                  <c:v>15.8</c:v>
                </c:pt>
                <c:pt idx="127" formatCode="0.00">
                  <c:v>67.3</c:v>
                </c:pt>
                <c:pt idx="128" formatCode="0.00">
                  <c:v>40.6</c:v>
                </c:pt>
                <c:pt idx="129" formatCode="0.00">
                  <c:v>95.3</c:v>
                </c:pt>
                <c:pt idx="130" formatCode="0.00">
                  <c:v>29.9</c:v>
                </c:pt>
                <c:pt idx="131" formatCode="0.00">
                  <c:v>-1.4</c:v>
                </c:pt>
                <c:pt idx="132" formatCode="0.00">
                  <c:v>6.4</c:v>
                </c:pt>
                <c:pt idx="133" formatCode="0.00">
                  <c:v>74.599999999999994</c:v>
                </c:pt>
                <c:pt idx="134" formatCode="0.00">
                  <c:v>41.8</c:v>
                </c:pt>
                <c:pt idx="135" formatCode="0.00">
                  <c:v>46</c:v>
                </c:pt>
                <c:pt idx="136" formatCode="0.00">
                  <c:v>58.3</c:v>
                </c:pt>
                <c:pt idx="137" formatCode="0.00">
                  <c:v>82</c:v>
                </c:pt>
                <c:pt idx="138" formatCode="0.00">
                  <c:v>51.5</c:v>
                </c:pt>
                <c:pt idx="139" formatCode="0.00">
                  <c:v>68</c:v>
                </c:pt>
                <c:pt idx="140" formatCode="0.00">
                  <c:v>47.3</c:v>
                </c:pt>
                <c:pt idx="141" formatCode="0.00">
                  <c:v>16.3</c:v>
                </c:pt>
                <c:pt idx="142" formatCode="0.00">
                  <c:v>72.599999999999994</c:v>
                </c:pt>
                <c:pt idx="143" formatCode="0.00">
                  <c:v>26</c:v>
                </c:pt>
                <c:pt idx="144" formatCode="0.00">
                  <c:v>46</c:v>
                </c:pt>
                <c:pt idx="145" formatCode="0.00">
                  <c:v>30.8</c:v>
                </c:pt>
                <c:pt idx="146" formatCode="0.00">
                  <c:v>58.1</c:v>
                </c:pt>
                <c:pt idx="147" formatCode="0.00">
                  <c:v>41.1</c:v>
                </c:pt>
                <c:pt idx="148" formatCode="0.00">
                  <c:v>83.7</c:v>
                </c:pt>
                <c:pt idx="149" formatCode="0.00">
                  <c:v>3.9</c:v>
                </c:pt>
                <c:pt idx="150" formatCode="0.00">
                  <c:v>44.4</c:v>
                </c:pt>
                <c:pt idx="151" formatCode="0.00">
                  <c:v>62.9</c:v>
                </c:pt>
                <c:pt idx="152" formatCode="0.00">
                  <c:v>53.3</c:v>
                </c:pt>
                <c:pt idx="153" formatCode="0.00">
                  <c:v>-84.4</c:v>
                </c:pt>
                <c:pt idx="154" formatCode="0.00">
                  <c:v>-2.2000000000000002</c:v>
                </c:pt>
                <c:pt idx="155" formatCode="0.00">
                  <c:v>11.7</c:v>
                </c:pt>
                <c:pt idx="156" formatCode="0.00">
                  <c:v>38.299999999999997</c:v>
                </c:pt>
                <c:pt idx="157" formatCode="0.00">
                  <c:v>50.4</c:v>
                </c:pt>
                <c:pt idx="158" formatCode="0.00">
                  <c:v>32.200000000000003</c:v>
                </c:pt>
                <c:pt idx="159" formatCode="0.00">
                  <c:v>72.2</c:v>
                </c:pt>
                <c:pt idx="160" formatCode="0.00">
                  <c:v>-18.3</c:v>
                </c:pt>
                <c:pt idx="161" formatCode="0.00">
                  <c:v>39.799999999999997</c:v>
                </c:pt>
                <c:pt idx="162" formatCode="0.00">
                  <c:v>60.1</c:v>
                </c:pt>
                <c:pt idx="163" formatCode="0.00">
                  <c:v>25.3</c:v>
                </c:pt>
                <c:pt idx="164" formatCode="0.00">
                  <c:v>39.200000000000003</c:v>
                </c:pt>
                <c:pt idx="165" formatCode="0.00">
                  <c:v>92.3</c:v>
                </c:pt>
                <c:pt idx="166" formatCode="0.00">
                  <c:v>16.7</c:v>
                </c:pt>
                <c:pt idx="167" formatCode="0.00">
                  <c:v>13.3</c:v>
                </c:pt>
                <c:pt idx="168" formatCode="0.00">
                  <c:v>36.799999999999997</c:v>
                </c:pt>
                <c:pt idx="169" formatCode="0.00">
                  <c:v>71.7</c:v>
                </c:pt>
                <c:pt idx="170" formatCode="0.00">
                  <c:v>36.9</c:v>
                </c:pt>
                <c:pt idx="171" formatCode="0.00">
                  <c:v>13.3</c:v>
                </c:pt>
                <c:pt idx="172" formatCode="0.00">
                  <c:v>50.2</c:v>
                </c:pt>
                <c:pt idx="173" formatCode="0.00">
                  <c:v>37.799999999999997</c:v>
                </c:pt>
                <c:pt idx="174" formatCode="0.00">
                  <c:v>72.7</c:v>
                </c:pt>
                <c:pt idx="175" formatCode="0.00">
                  <c:v>51.4</c:v>
                </c:pt>
                <c:pt idx="176" formatCode="0.00">
                  <c:v>27.6</c:v>
                </c:pt>
                <c:pt idx="177" formatCode="0.00">
                  <c:v>75</c:v>
                </c:pt>
                <c:pt idx="178" formatCode="0.00">
                  <c:v>82.6</c:v>
                </c:pt>
                <c:pt idx="179" formatCode="0.00">
                  <c:v>54.1</c:v>
                </c:pt>
                <c:pt idx="180" formatCode="0.00">
                  <c:v>55.3</c:v>
                </c:pt>
                <c:pt idx="181" formatCode="0.00">
                  <c:v>80.2</c:v>
                </c:pt>
                <c:pt idx="182" formatCode="0.00">
                  <c:v>30</c:v>
                </c:pt>
                <c:pt idx="183" formatCode="0.00">
                  <c:v>44.4</c:v>
                </c:pt>
                <c:pt idx="184" formatCode="0.00">
                  <c:v>74.400000000000006</c:v>
                </c:pt>
                <c:pt idx="185" formatCode="0.00">
                  <c:v>33</c:v>
                </c:pt>
                <c:pt idx="186" formatCode="0.00">
                  <c:v>69.099999999999994</c:v>
                </c:pt>
                <c:pt idx="187" formatCode="0.00">
                  <c:v>49.7</c:v>
                </c:pt>
                <c:pt idx="188" formatCode="0.00">
                  <c:v>-38.200000000000003</c:v>
                </c:pt>
                <c:pt idx="189" formatCode="0.00">
                  <c:v>22.7</c:v>
                </c:pt>
                <c:pt idx="190" formatCode="0.00">
                  <c:v>59.3</c:v>
                </c:pt>
                <c:pt idx="191" formatCode="0.00">
                  <c:v>8.5</c:v>
                </c:pt>
                <c:pt idx="192" formatCode="0.00">
                  <c:v>73.099999999999994</c:v>
                </c:pt>
                <c:pt idx="193" formatCode="0.00">
                  <c:v>38.1</c:v>
                </c:pt>
                <c:pt idx="194" formatCode="0.00">
                  <c:v>22.4</c:v>
                </c:pt>
                <c:pt idx="195" formatCode="0.00">
                  <c:v>99.1</c:v>
                </c:pt>
                <c:pt idx="196" formatCode="0.00">
                  <c:v>42.1</c:v>
                </c:pt>
                <c:pt idx="197" formatCode="0.00">
                  <c:v>-11.4</c:v>
                </c:pt>
                <c:pt idx="198" formatCode="0.00">
                  <c:v>48.8</c:v>
                </c:pt>
                <c:pt idx="199" formatCode="0.00">
                  <c:v>19.8</c:v>
                </c:pt>
                <c:pt idx="200" formatCode="0.00">
                  <c:v>72.400000000000006</c:v>
                </c:pt>
                <c:pt idx="201" formatCode="0.00">
                  <c:v>78.099999999999994</c:v>
                </c:pt>
                <c:pt idx="202" formatCode="0.00">
                  <c:v>26</c:v>
                </c:pt>
                <c:pt idx="203" formatCode="0.00">
                  <c:v>49.5</c:v>
                </c:pt>
                <c:pt idx="204" formatCode="0.00">
                  <c:v>18.8</c:v>
                </c:pt>
                <c:pt idx="205" formatCode="0.00">
                  <c:v>-30.4</c:v>
                </c:pt>
                <c:pt idx="206" formatCode="0.00">
                  <c:v>40.6</c:v>
                </c:pt>
                <c:pt idx="207" formatCode="0.00">
                  <c:v>26</c:v>
                </c:pt>
                <c:pt idx="208" formatCode="0.00">
                  <c:v>17.100000000000001</c:v>
                </c:pt>
                <c:pt idx="209" formatCode="0.00">
                  <c:v>2.8</c:v>
                </c:pt>
                <c:pt idx="210" formatCode="0.00">
                  <c:v>17.899999999999999</c:v>
                </c:pt>
                <c:pt idx="211" formatCode="0.00">
                  <c:v>31.2</c:v>
                </c:pt>
                <c:pt idx="212" formatCode="0.00">
                  <c:v>74.099999999999994</c:v>
                </c:pt>
                <c:pt idx="213" formatCode="0.00">
                  <c:v>59.5</c:v>
                </c:pt>
                <c:pt idx="214" formatCode="0.00">
                  <c:v>22.1</c:v>
                </c:pt>
                <c:pt idx="215" formatCode="0.00">
                  <c:v>13.9</c:v>
                </c:pt>
                <c:pt idx="216" formatCode="0.00">
                  <c:v>17.399999999999999</c:v>
                </c:pt>
                <c:pt idx="217" formatCode="0.00">
                  <c:v>90.8</c:v>
                </c:pt>
                <c:pt idx="218" formatCode="0.00">
                  <c:v>16.3</c:v>
                </c:pt>
                <c:pt idx="219" formatCode="0.00">
                  <c:v>-46.7</c:v>
                </c:pt>
                <c:pt idx="220" formatCode="0.00">
                  <c:v>50.6</c:v>
                </c:pt>
                <c:pt idx="221" formatCode="0.00">
                  <c:v>87.2</c:v>
                </c:pt>
                <c:pt idx="222" formatCode="0.00">
                  <c:v>16.600000000000001</c:v>
                </c:pt>
                <c:pt idx="223" formatCode="0.00">
                  <c:v>52.8</c:v>
                </c:pt>
                <c:pt idx="224" formatCode="0.00">
                  <c:v>10.7</c:v>
                </c:pt>
                <c:pt idx="225" formatCode="0.00">
                  <c:v>74.900000000000006</c:v>
                </c:pt>
                <c:pt idx="226" formatCode="0.00">
                  <c:v>18.5</c:v>
                </c:pt>
                <c:pt idx="227" formatCode="0.00">
                  <c:v>0.6</c:v>
                </c:pt>
                <c:pt idx="228" formatCode="0.00">
                  <c:v>0.8</c:v>
                </c:pt>
                <c:pt idx="229" formatCode="0.00">
                  <c:v>-0.8</c:v>
                </c:pt>
                <c:pt idx="230" formatCode="0.00">
                  <c:v>40.200000000000003</c:v>
                </c:pt>
                <c:pt idx="231" formatCode="0.00">
                  <c:v>72.400000000000006</c:v>
                </c:pt>
                <c:pt idx="232" formatCode="0.00">
                  <c:v>64</c:v>
                </c:pt>
                <c:pt idx="233" formatCode="0.00">
                  <c:v>19.100000000000001</c:v>
                </c:pt>
                <c:pt idx="234" formatCode="0.00">
                  <c:v>68.099999999999994</c:v>
                </c:pt>
                <c:pt idx="235" formatCode="0.00">
                  <c:v>49.5</c:v>
                </c:pt>
                <c:pt idx="236" formatCode="0.00">
                  <c:v>89.4</c:v>
                </c:pt>
                <c:pt idx="237" formatCode="0.00">
                  <c:v>26.1</c:v>
                </c:pt>
                <c:pt idx="238" formatCode="0.00">
                  <c:v>35.4</c:v>
                </c:pt>
                <c:pt idx="239" formatCode="0.00">
                  <c:v>60</c:v>
                </c:pt>
                <c:pt idx="240" formatCode="0.00">
                  <c:v>92.1</c:v>
                </c:pt>
                <c:pt idx="241" formatCode="0.00">
                  <c:v>-14.1</c:v>
                </c:pt>
                <c:pt idx="242" formatCode="0.00">
                  <c:v>54.3</c:v>
                </c:pt>
                <c:pt idx="243" formatCode="0.00">
                  <c:v>54.3</c:v>
                </c:pt>
                <c:pt idx="244" formatCode="0.00">
                  <c:v>27.2</c:v>
                </c:pt>
                <c:pt idx="245" formatCode="0.00">
                  <c:v>80.5</c:v>
                </c:pt>
                <c:pt idx="246" formatCode="0.00">
                  <c:v>23.4</c:v>
                </c:pt>
                <c:pt idx="247" formatCode="0.00">
                  <c:v>52.1</c:v>
                </c:pt>
                <c:pt idx="248" formatCode="0.00">
                  <c:v>52</c:v>
                </c:pt>
                <c:pt idx="249" formatCode="0.00">
                  <c:v>52.2</c:v>
                </c:pt>
                <c:pt idx="250" formatCode="0.00">
                  <c:v>72</c:v>
                </c:pt>
                <c:pt idx="251" formatCode="0.00">
                  <c:v>8.9</c:v>
                </c:pt>
                <c:pt idx="252" formatCode="0.00">
                  <c:v>70.7</c:v>
                </c:pt>
                <c:pt idx="253" formatCode="0.00">
                  <c:v>21.2</c:v>
                </c:pt>
                <c:pt idx="254" formatCode="0.00">
                  <c:v>72.2</c:v>
                </c:pt>
                <c:pt idx="255" formatCode="0.00">
                  <c:v>62.8</c:v>
                </c:pt>
                <c:pt idx="256" formatCode="0.00">
                  <c:v>58.4</c:v>
                </c:pt>
                <c:pt idx="257" formatCode="0.00">
                  <c:v>-4.4000000000000004</c:v>
                </c:pt>
                <c:pt idx="258" formatCode="0.00">
                  <c:v>36</c:v>
                </c:pt>
                <c:pt idx="259" formatCode="0.00">
                  <c:v>8.1999999999999993</c:v>
                </c:pt>
                <c:pt idx="260" formatCode="0.00">
                  <c:v>23.7</c:v>
                </c:pt>
                <c:pt idx="261" formatCode="0.00">
                  <c:v>54.5</c:v>
                </c:pt>
                <c:pt idx="262" formatCode="0.00">
                  <c:v>34.299999999999997</c:v>
                </c:pt>
                <c:pt idx="263" formatCode="0.00">
                  <c:v>53.4</c:v>
                </c:pt>
                <c:pt idx="264" formatCode="0.00">
                  <c:v>17.399999999999999</c:v>
                </c:pt>
                <c:pt idx="265" formatCode="0.00">
                  <c:v>25.9</c:v>
                </c:pt>
                <c:pt idx="266" formatCode="0.00">
                  <c:v>1.8</c:v>
                </c:pt>
                <c:pt idx="267" formatCode="0.00">
                  <c:v>16</c:v>
                </c:pt>
                <c:pt idx="268" formatCode="0.00">
                  <c:v>29.4</c:v>
                </c:pt>
                <c:pt idx="269" formatCode="0.00">
                  <c:v>75.2</c:v>
                </c:pt>
                <c:pt idx="270" formatCode="0.00">
                  <c:v>22.9</c:v>
                </c:pt>
                <c:pt idx="271" formatCode="0.00">
                  <c:v>-31.6</c:v>
                </c:pt>
                <c:pt idx="272" formatCode="0.00">
                  <c:v>78.2</c:v>
                </c:pt>
                <c:pt idx="273" formatCode="0.00">
                  <c:v>40.1</c:v>
                </c:pt>
                <c:pt idx="274" formatCode="0.00">
                  <c:v>71.3</c:v>
                </c:pt>
                <c:pt idx="275" formatCode="0.00">
                  <c:v>28.3</c:v>
                </c:pt>
                <c:pt idx="276" formatCode="0.00">
                  <c:v>44.9</c:v>
                </c:pt>
                <c:pt idx="277" formatCode="0.00">
                  <c:v>28.9</c:v>
                </c:pt>
                <c:pt idx="278" formatCode="0.00">
                  <c:v>72.900000000000006</c:v>
                </c:pt>
                <c:pt idx="279" formatCode="0.00">
                  <c:v>59.3</c:v>
                </c:pt>
                <c:pt idx="280" formatCode="0.00">
                  <c:v>50.3</c:v>
                </c:pt>
                <c:pt idx="281" formatCode="0.00">
                  <c:v>8.8000000000000007</c:v>
                </c:pt>
                <c:pt idx="282" formatCode="0.00">
                  <c:v>87.2</c:v>
                </c:pt>
                <c:pt idx="283" formatCode="0.00">
                  <c:v>56.6</c:v>
                </c:pt>
                <c:pt idx="284" formatCode="0.00">
                  <c:v>39.799999999999997</c:v>
                </c:pt>
                <c:pt idx="285" formatCode="0.00">
                  <c:v>46.7</c:v>
                </c:pt>
                <c:pt idx="286" formatCode="0.00">
                  <c:v>24.5</c:v>
                </c:pt>
                <c:pt idx="287" formatCode="0.00">
                  <c:v>7.7</c:v>
                </c:pt>
                <c:pt idx="288" formatCode="0.00">
                  <c:v>51.9</c:v>
                </c:pt>
                <c:pt idx="289" formatCode="0.00">
                  <c:v>22.4</c:v>
                </c:pt>
                <c:pt idx="290" formatCode="0.00">
                  <c:v>86.2</c:v>
                </c:pt>
                <c:pt idx="291" formatCode="0.00">
                  <c:v>21.8</c:v>
                </c:pt>
                <c:pt idx="292" formatCode="0.00">
                  <c:v>64.2</c:v>
                </c:pt>
                <c:pt idx="293" formatCode="0.00">
                  <c:v>88.3</c:v>
                </c:pt>
                <c:pt idx="294" formatCode="0.00">
                  <c:v>142.4</c:v>
                </c:pt>
                <c:pt idx="295" formatCode="0.00">
                  <c:v>27.8</c:v>
                </c:pt>
                <c:pt idx="296" formatCode="0.00">
                  <c:v>52.6</c:v>
                </c:pt>
                <c:pt idx="297" formatCode="0.00">
                  <c:v>58.4</c:v>
                </c:pt>
                <c:pt idx="298" formatCode="0.00">
                  <c:v>64.5</c:v>
                </c:pt>
                <c:pt idx="299" formatCode="0.00">
                  <c:v>19.100000000000001</c:v>
                </c:pt>
                <c:pt idx="300" formatCode="0.00">
                  <c:v>18.899999999999999</c:v>
                </c:pt>
                <c:pt idx="301" formatCode="0.00">
                  <c:v>37.700000000000003</c:v>
                </c:pt>
                <c:pt idx="302" formatCode="0.00">
                  <c:v>26</c:v>
                </c:pt>
                <c:pt idx="303" formatCode="0.00">
                  <c:v>45.3</c:v>
                </c:pt>
                <c:pt idx="304" formatCode="0.00">
                  <c:v>72.099999999999994</c:v>
                </c:pt>
                <c:pt idx="305" formatCode="0.00">
                  <c:v>21.5</c:v>
                </c:pt>
                <c:pt idx="306" formatCode="0.00">
                  <c:v>76</c:v>
                </c:pt>
                <c:pt idx="307" formatCode="0.00">
                  <c:v>68.599999999999994</c:v>
                </c:pt>
                <c:pt idx="308" formatCode="0.00">
                  <c:v>7.1</c:v>
                </c:pt>
                <c:pt idx="309" formatCode="0.00">
                  <c:v>12.6</c:v>
                </c:pt>
                <c:pt idx="310" formatCode="0.00">
                  <c:v>3.2</c:v>
                </c:pt>
                <c:pt idx="311" formatCode="0.00">
                  <c:v>14.3</c:v>
                </c:pt>
                <c:pt idx="312" formatCode="0.00">
                  <c:v>-46.9</c:v>
                </c:pt>
                <c:pt idx="313" formatCode="0.00">
                  <c:v>36.4</c:v>
                </c:pt>
                <c:pt idx="314" formatCode="0.00">
                  <c:v>35.200000000000003</c:v>
                </c:pt>
                <c:pt idx="315" formatCode="0.00">
                  <c:v>90.1</c:v>
                </c:pt>
                <c:pt idx="316" formatCode="0.00">
                  <c:v>68.400000000000006</c:v>
                </c:pt>
                <c:pt idx="317" formatCode="0.00">
                  <c:v>47.5</c:v>
                </c:pt>
                <c:pt idx="318" formatCode="0.00">
                  <c:v>13.2</c:v>
                </c:pt>
                <c:pt idx="319" formatCode="0.00">
                  <c:v>24.1</c:v>
                </c:pt>
                <c:pt idx="320" formatCode="0.00">
                  <c:v>45.9</c:v>
                </c:pt>
                <c:pt idx="321" formatCode="0.00">
                  <c:v>42.5</c:v>
                </c:pt>
                <c:pt idx="322" formatCode="0.00">
                  <c:v>20.2</c:v>
                </c:pt>
                <c:pt idx="323" formatCode="0.00">
                  <c:v>9.1</c:v>
                </c:pt>
                <c:pt idx="324" formatCode="0.00">
                  <c:v>6.9</c:v>
                </c:pt>
                <c:pt idx="325" formatCode="0.00">
                  <c:v>1.1000000000000001</c:v>
                </c:pt>
                <c:pt idx="326" formatCode="0.00">
                  <c:v>47.6</c:v>
                </c:pt>
                <c:pt idx="327" formatCode="0.00">
                  <c:v>62</c:v>
                </c:pt>
                <c:pt idx="328" formatCode="0.00">
                  <c:v>85.9</c:v>
                </c:pt>
                <c:pt idx="329" formatCode="0.00">
                  <c:v>41.3</c:v>
                </c:pt>
                <c:pt idx="330" formatCode="0.00">
                  <c:v>36.799999999999997</c:v>
                </c:pt>
                <c:pt idx="331" formatCode="0.00">
                  <c:v>46.6</c:v>
                </c:pt>
                <c:pt idx="332" formatCode="0.00">
                  <c:v>6.7</c:v>
                </c:pt>
                <c:pt idx="333" formatCode="0.00">
                  <c:v>21.7</c:v>
                </c:pt>
                <c:pt idx="334" formatCode="0.00">
                  <c:v>83.8</c:v>
                </c:pt>
                <c:pt idx="335" formatCode="0.00">
                  <c:v>46.6</c:v>
                </c:pt>
                <c:pt idx="336" formatCode="0.00">
                  <c:v>31.3</c:v>
                </c:pt>
                <c:pt idx="337" formatCode="0.00">
                  <c:v>4.8</c:v>
                </c:pt>
                <c:pt idx="338" formatCode="0.00">
                  <c:v>59.9</c:v>
                </c:pt>
                <c:pt idx="339" formatCode="0.00">
                  <c:v>38.299999999999997</c:v>
                </c:pt>
                <c:pt idx="340" formatCode="0.00">
                  <c:v>60.1</c:v>
                </c:pt>
                <c:pt idx="341" formatCode="0.00">
                  <c:v>68.099999999999994</c:v>
                </c:pt>
                <c:pt idx="342" formatCode="0.00">
                  <c:v>31.5</c:v>
                </c:pt>
                <c:pt idx="343" formatCode="0.00">
                  <c:v>57.3</c:v>
                </c:pt>
                <c:pt idx="344" formatCode="0.00">
                  <c:v>-4.8</c:v>
                </c:pt>
                <c:pt idx="345" formatCode="0.00">
                  <c:v>25.6</c:v>
                </c:pt>
                <c:pt idx="346" formatCode="0.00">
                  <c:v>53.6</c:v>
                </c:pt>
                <c:pt idx="347" formatCode="0.00">
                  <c:v>24.6</c:v>
                </c:pt>
                <c:pt idx="348" formatCode="0.00">
                  <c:v>34.299999999999997</c:v>
                </c:pt>
                <c:pt idx="349" formatCode="0.00">
                  <c:v>26.3</c:v>
                </c:pt>
                <c:pt idx="350" formatCode="0.00">
                  <c:v>-21.8</c:v>
                </c:pt>
                <c:pt idx="351" formatCode="0.00">
                  <c:v>71.400000000000006</c:v>
                </c:pt>
                <c:pt idx="352" formatCode="0.00">
                  <c:v>-13.4</c:v>
                </c:pt>
                <c:pt idx="353" formatCode="0.00">
                  <c:v>89.5</c:v>
                </c:pt>
                <c:pt idx="354" formatCode="0.00">
                  <c:v>15.1</c:v>
                </c:pt>
                <c:pt idx="355" formatCode="0.00">
                  <c:v>-38.5</c:v>
                </c:pt>
                <c:pt idx="356" formatCode="0.00">
                  <c:v>70.3</c:v>
                </c:pt>
                <c:pt idx="357" formatCode="0.00">
                  <c:v>37.700000000000003</c:v>
                </c:pt>
                <c:pt idx="358" formatCode="0.00">
                  <c:v>66</c:v>
                </c:pt>
                <c:pt idx="359" formatCode="0.00">
                  <c:v>-165.2</c:v>
                </c:pt>
                <c:pt idx="360" formatCode="0.00">
                  <c:v>15.2</c:v>
                </c:pt>
                <c:pt idx="361" formatCode="0.00">
                  <c:v>72.3</c:v>
                </c:pt>
                <c:pt idx="362" formatCode="0.00">
                  <c:v>34.299999999999997</c:v>
                </c:pt>
                <c:pt idx="363" formatCode="0.00">
                  <c:v>68.2</c:v>
                </c:pt>
                <c:pt idx="364" formatCode="0.00">
                  <c:v>17.5</c:v>
                </c:pt>
                <c:pt idx="365" formatCode="0.00">
                  <c:v>48.3</c:v>
                </c:pt>
                <c:pt idx="366" formatCode="0.00">
                  <c:v>75.3</c:v>
                </c:pt>
                <c:pt idx="367" formatCode="0.00">
                  <c:v>69</c:v>
                </c:pt>
                <c:pt idx="368" formatCode="0.00">
                  <c:v>45.4</c:v>
                </c:pt>
                <c:pt idx="369" formatCode="0.00">
                  <c:v>0.6</c:v>
                </c:pt>
                <c:pt idx="370" formatCode="0.00">
                  <c:v>18.5</c:v>
                </c:pt>
                <c:pt idx="371" formatCode="0.00">
                  <c:v>-13.5</c:v>
                </c:pt>
                <c:pt idx="372" formatCode="0.00">
                  <c:v>41.1</c:v>
                </c:pt>
                <c:pt idx="373" formatCode="0.00">
                  <c:v>28.1</c:v>
                </c:pt>
                <c:pt idx="374" formatCode="0.00">
                  <c:v>9</c:v>
                </c:pt>
                <c:pt idx="375" formatCode="0.00">
                  <c:v>67.8</c:v>
                </c:pt>
                <c:pt idx="376" formatCode="0.00">
                  <c:v>100</c:v>
                </c:pt>
                <c:pt idx="377" formatCode="0.00">
                  <c:v>44.9</c:v>
                </c:pt>
                <c:pt idx="378" formatCode="0.00">
                  <c:v>20.100000000000001</c:v>
                </c:pt>
                <c:pt idx="379" formatCode="0.00">
                  <c:v>28.5</c:v>
                </c:pt>
                <c:pt idx="380" formatCode="0.00">
                  <c:v>46.8</c:v>
                </c:pt>
                <c:pt idx="381" formatCode="0.00">
                  <c:v>85.6</c:v>
                </c:pt>
                <c:pt idx="382" formatCode="0.00">
                  <c:v>63.4</c:v>
                </c:pt>
                <c:pt idx="383" formatCode="0.00">
                  <c:v>3.1</c:v>
                </c:pt>
                <c:pt idx="384" formatCode="0.00">
                  <c:v>68</c:v>
                </c:pt>
                <c:pt idx="385" formatCode="0.00">
                  <c:v>-2.8</c:v>
                </c:pt>
                <c:pt idx="386" formatCode="0.00">
                  <c:v>61.8</c:v>
                </c:pt>
                <c:pt idx="387" formatCode="0.00">
                  <c:v>74.7</c:v>
                </c:pt>
                <c:pt idx="388" formatCode="0.00">
                  <c:v>31.5</c:v>
                </c:pt>
                <c:pt idx="389" formatCode="0.00">
                  <c:v>72</c:v>
                </c:pt>
                <c:pt idx="390" formatCode="0.00">
                  <c:v>39.799999999999997</c:v>
                </c:pt>
                <c:pt idx="391" formatCode="0.00">
                  <c:v>47.9</c:v>
                </c:pt>
                <c:pt idx="392" formatCode="0.00">
                  <c:v>51.3</c:v>
                </c:pt>
                <c:pt idx="393" formatCode="0.00">
                  <c:v>26.5</c:v>
                </c:pt>
                <c:pt idx="394" formatCode="0.00">
                  <c:v>7.8</c:v>
                </c:pt>
                <c:pt idx="395" formatCode="0.00">
                  <c:v>88.7</c:v>
                </c:pt>
                <c:pt idx="396" formatCode="0.00">
                  <c:v>56.8</c:v>
                </c:pt>
                <c:pt idx="397" formatCode="0.00">
                  <c:v>21.1</c:v>
                </c:pt>
                <c:pt idx="398" formatCode="0.00">
                  <c:v>71.400000000000006</c:v>
                </c:pt>
                <c:pt idx="399" formatCode="0.00">
                  <c:v>59.9</c:v>
                </c:pt>
                <c:pt idx="400" formatCode="0.00">
                  <c:v>16.3</c:v>
                </c:pt>
                <c:pt idx="401" formatCode="0.00">
                  <c:v>45.4</c:v>
                </c:pt>
                <c:pt idx="402" formatCode="0.00">
                  <c:v>10.5</c:v>
                </c:pt>
                <c:pt idx="403" formatCode="0.00">
                  <c:v>44.8</c:v>
                </c:pt>
                <c:pt idx="404" formatCode="0.00">
                  <c:v>78.599999999999994</c:v>
                </c:pt>
                <c:pt idx="405" formatCode="0.00">
                  <c:v>23.8</c:v>
                </c:pt>
                <c:pt idx="406" formatCode="0.00">
                  <c:v>74.2</c:v>
                </c:pt>
                <c:pt idx="407" formatCode="0.00">
                  <c:v>43.5</c:v>
                </c:pt>
                <c:pt idx="408" formatCode="0.00">
                  <c:v>38.5</c:v>
                </c:pt>
                <c:pt idx="409" formatCode="0.00">
                  <c:v>35.700000000000003</c:v>
                </c:pt>
                <c:pt idx="410" formatCode="0.00">
                  <c:v>25.1</c:v>
                </c:pt>
                <c:pt idx="411" formatCode="0.00">
                  <c:v>3.8</c:v>
                </c:pt>
                <c:pt idx="412" formatCode="0.00">
                  <c:v>23.5</c:v>
                </c:pt>
                <c:pt idx="413" formatCode="0.00">
                  <c:v>16.3</c:v>
                </c:pt>
                <c:pt idx="414" formatCode="0.00">
                  <c:v>35.700000000000003</c:v>
                </c:pt>
                <c:pt idx="415" formatCode="0.00">
                  <c:v>18.399999999999999</c:v>
                </c:pt>
                <c:pt idx="416" formatCode="0.00">
                  <c:v>-55.5</c:v>
                </c:pt>
                <c:pt idx="417" formatCode="0.00">
                  <c:v>57.8</c:v>
                </c:pt>
                <c:pt idx="418" formatCode="0.00">
                  <c:v>66.8</c:v>
                </c:pt>
                <c:pt idx="419" formatCode="0.00">
                  <c:v>7.6</c:v>
                </c:pt>
                <c:pt idx="420" formatCode="0.00">
                  <c:v>81.2</c:v>
                </c:pt>
                <c:pt idx="421" formatCode="0.00">
                  <c:v>84.8</c:v>
                </c:pt>
                <c:pt idx="422" formatCode="0.00">
                  <c:v>26.8</c:v>
                </c:pt>
                <c:pt idx="423" formatCode="0.00">
                  <c:v>10</c:v>
                </c:pt>
                <c:pt idx="424" formatCode="0.00">
                  <c:v>56.2</c:v>
                </c:pt>
                <c:pt idx="425" formatCode="0.00">
                  <c:v>-26.3</c:v>
                </c:pt>
                <c:pt idx="426" formatCode="0.00">
                  <c:v>15.2</c:v>
                </c:pt>
                <c:pt idx="427" formatCode="0.00">
                  <c:v>65.2</c:v>
                </c:pt>
                <c:pt idx="428" formatCode="0.00">
                  <c:v>40.200000000000003</c:v>
                </c:pt>
                <c:pt idx="429" formatCode="0.00">
                  <c:v>42.8</c:v>
                </c:pt>
                <c:pt idx="430" formatCode="0.00">
                  <c:v>57</c:v>
                </c:pt>
                <c:pt idx="431" formatCode="0.00">
                  <c:v>23.7</c:v>
                </c:pt>
                <c:pt idx="432" formatCode="0.00">
                  <c:v>51</c:v>
                </c:pt>
                <c:pt idx="433" formatCode="0.00">
                  <c:v>39.200000000000003</c:v>
                </c:pt>
                <c:pt idx="434" formatCode="0.00">
                  <c:v>27.5</c:v>
                </c:pt>
                <c:pt idx="435" formatCode="0.00">
                  <c:v>37</c:v>
                </c:pt>
                <c:pt idx="436" formatCode="0.00">
                  <c:v>5.0999999999999996</c:v>
                </c:pt>
                <c:pt idx="437" formatCode="0.00">
                  <c:v>8.4</c:v>
                </c:pt>
                <c:pt idx="438" formatCode="0.00">
                  <c:v>51.4</c:v>
                </c:pt>
                <c:pt idx="439" formatCode="0.00">
                  <c:v>90.2</c:v>
                </c:pt>
                <c:pt idx="440" formatCode="0.00">
                  <c:v>50.8</c:v>
                </c:pt>
                <c:pt idx="441" formatCode="0.00">
                  <c:v>8.6999999999999993</c:v>
                </c:pt>
                <c:pt idx="442" formatCode="0.00">
                  <c:v>-296.2</c:v>
                </c:pt>
                <c:pt idx="443" formatCode="0.00">
                  <c:v>-6.6</c:v>
                </c:pt>
                <c:pt idx="444" formatCode="0.00">
                  <c:v>30</c:v>
                </c:pt>
                <c:pt idx="445" formatCode="0.00">
                  <c:v>38.299999999999997</c:v>
                </c:pt>
                <c:pt idx="446" formatCode="0.00">
                  <c:v>78.099999999999994</c:v>
                </c:pt>
                <c:pt idx="447" formatCode="0.00">
                  <c:v>35.9</c:v>
                </c:pt>
                <c:pt idx="448" formatCode="0.00">
                  <c:v>59.3</c:v>
                </c:pt>
                <c:pt idx="449" formatCode="0.00">
                  <c:v>80.400000000000006</c:v>
                </c:pt>
                <c:pt idx="450" formatCode="0.00">
                  <c:v>-34.299999999999997</c:v>
                </c:pt>
                <c:pt idx="451" formatCode="0.00">
                  <c:v>39.5</c:v>
                </c:pt>
                <c:pt idx="452" formatCode="0.00">
                  <c:v>31.5</c:v>
                </c:pt>
                <c:pt idx="453" formatCode="0.00">
                  <c:v>8.3000000000000007</c:v>
                </c:pt>
                <c:pt idx="454" formatCode="0.00">
                  <c:v>36.4</c:v>
                </c:pt>
                <c:pt idx="455" formatCode="0.00">
                  <c:v>62.2</c:v>
                </c:pt>
                <c:pt idx="456" formatCode="0.00">
                  <c:v>43.7</c:v>
                </c:pt>
                <c:pt idx="457" formatCode="0.00">
                  <c:v>77.5</c:v>
                </c:pt>
                <c:pt idx="458" formatCode="0.00">
                  <c:v>80.7</c:v>
                </c:pt>
                <c:pt idx="459" formatCode="0.00">
                  <c:v>31.3</c:v>
                </c:pt>
                <c:pt idx="460" formatCode="0.00">
                  <c:v>-113.8</c:v>
                </c:pt>
                <c:pt idx="461" formatCode="0.00">
                  <c:v>43.6</c:v>
                </c:pt>
                <c:pt idx="462" formatCode="0.00">
                  <c:v>67.7</c:v>
                </c:pt>
                <c:pt idx="463" formatCode="0.00">
                  <c:v>90.6</c:v>
                </c:pt>
                <c:pt idx="464" formatCode="0.00">
                  <c:v>87.3</c:v>
                </c:pt>
                <c:pt idx="465" formatCode="0.00">
                  <c:v>89</c:v>
                </c:pt>
                <c:pt idx="466" formatCode="0.00">
                  <c:v>64.3</c:v>
                </c:pt>
                <c:pt idx="467" formatCode="0.00">
                  <c:v>80.2</c:v>
                </c:pt>
                <c:pt idx="468" formatCode="0.00">
                  <c:v>25.8</c:v>
                </c:pt>
                <c:pt idx="469" formatCode="0.00">
                  <c:v>66.900000000000006</c:v>
                </c:pt>
                <c:pt idx="470" formatCode="0.00">
                  <c:v>1.6</c:v>
                </c:pt>
                <c:pt idx="471" formatCode="0.00">
                  <c:v>87.9</c:v>
                </c:pt>
                <c:pt idx="472" formatCode="0.00">
                  <c:v>36.799999999999997</c:v>
                </c:pt>
                <c:pt idx="473" formatCode="0.00">
                  <c:v>67.5</c:v>
                </c:pt>
                <c:pt idx="474" formatCode="0.00">
                  <c:v>-52.3</c:v>
                </c:pt>
                <c:pt idx="475" formatCode="0.00">
                  <c:v>15.3</c:v>
                </c:pt>
                <c:pt idx="476" formatCode="0.00">
                  <c:v>76.5</c:v>
                </c:pt>
                <c:pt idx="477" formatCode="0.00">
                  <c:v>67.900000000000006</c:v>
                </c:pt>
                <c:pt idx="478" formatCode="0.00">
                  <c:v>20.8</c:v>
                </c:pt>
                <c:pt idx="479" formatCode="0.00">
                  <c:v>68</c:v>
                </c:pt>
                <c:pt idx="480" formatCode="0.00">
                  <c:v>24.9</c:v>
                </c:pt>
                <c:pt idx="481" formatCode="0.00">
                  <c:v>62.7</c:v>
                </c:pt>
                <c:pt idx="482" formatCode="0.00">
                  <c:v>81.3</c:v>
                </c:pt>
                <c:pt idx="483" formatCode="0.00">
                  <c:v>67.2</c:v>
                </c:pt>
                <c:pt idx="484" formatCode="0.00">
                  <c:v>65.5</c:v>
                </c:pt>
                <c:pt idx="485" formatCode="0.00">
                  <c:v>-5</c:v>
                </c:pt>
                <c:pt idx="486" formatCode="0.00">
                  <c:v>38.799999999999997</c:v>
                </c:pt>
                <c:pt idx="487" formatCode="0.00">
                  <c:v>38.200000000000003</c:v>
                </c:pt>
                <c:pt idx="488" formatCode="0.00">
                  <c:v>23.3</c:v>
                </c:pt>
                <c:pt idx="489" formatCode="0.00">
                  <c:v>16.8</c:v>
                </c:pt>
                <c:pt idx="490" formatCode="0.00">
                  <c:v>63.2</c:v>
                </c:pt>
                <c:pt idx="491" formatCode="0.00">
                  <c:v>89.1</c:v>
                </c:pt>
                <c:pt idx="492" formatCode="0.00">
                  <c:v>68.5</c:v>
                </c:pt>
                <c:pt idx="493" formatCode="0.00">
                  <c:v>9.1999999999999993</c:v>
                </c:pt>
                <c:pt idx="494" formatCode="0.00">
                  <c:v>33.299999999999997</c:v>
                </c:pt>
                <c:pt idx="495" formatCode="0.00">
                  <c:v>40.9</c:v>
                </c:pt>
                <c:pt idx="496" formatCode="0.00">
                  <c:v>28.8</c:v>
                </c:pt>
                <c:pt idx="497" formatCode="0.00">
                  <c:v>113.2</c:v>
                </c:pt>
                <c:pt idx="498" formatCode="0.00">
                  <c:v>39.4</c:v>
                </c:pt>
                <c:pt idx="499" formatCode="0.00">
                  <c:v>36.1</c:v>
                </c:pt>
                <c:pt idx="500" formatCode="0.00">
                  <c:v>35.4</c:v>
                </c:pt>
                <c:pt idx="501" formatCode="0.00">
                  <c:v>43.1</c:v>
                </c:pt>
                <c:pt idx="502" formatCode="0.00">
                  <c:v>-66.5</c:v>
                </c:pt>
                <c:pt idx="503" formatCode="0.00">
                  <c:v>108.7</c:v>
                </c:pt>
                <c:pt idx="504" formatCode="0.00">
                  <c:v>96.1</c:v>
                </c:pt>
                <c:pt idx="505" formatCode="0.00">
                  <c:v>5.5</c:v>
                </c:pt>
                <c:pt idx="506" formatCode="0.00">
                  <c:v>67.400000000000006</c:v>
                </c:pt>
                <c:pt idx="507" formatCode="0.00">
                  <c:v>24.3</c:v>
                </c:pt>
                <c:pt idx="508" formatCode="0.00">
                  <c:v>5.5</c:v>
                </c:pt>
                <c:pt idx="509" formatCode="0.00">
                  <c:v>45.8</c:v>
                </c:pt>
                <c:pt idx="510" formatCode="0.00">
                  <c:v>-11.7</c:v>
                </c:pt>
                <c:pt idx="511" formatCode="0.00">
                  <c:v>66.2</c:v>
                </c:pt>
                <c:pt idx="512" formatCode="0.00">
                  <c:v>-25.5</c:v>
                </c:pt>
                <c:pt idx="513" formatCode="0.00">
                  <c:v>33.799999999999997</c:v>
                </c:pt>
                <c:pt idx="514" formatCode="0.00">
                  <c:v>62.1</c:v>
                </c:pt>
                <c:pt idx="515" formatCode="0.00">
                  <c:v>79.8</c:v>
                </c:pt>
                <c:pt idx="516" formatCode="0.00">
                  <c:v>-136.30000000000001</c:v>
                </c:pt>
                <c:pt idx="517" formatCode="0.00">
                  <c:v>76.8</c:v>
                </c:pt>
                <c:pt idx="518" formatCode="0.00">
                  <c:v>8.1</c:v>
                </c:pt>
                <c:pt idx="519" formatCode="0.00">
                  <c:v>80.599999999999994</c:v>
                </c:pt>
                <c:pt idx="520" formatCode="0.00">
                  <c:v>62.7</c:v>
                </c:pt>
                <c:pt idx="521" formatCode="0.00">
                  <c:v>33.700000000000003</c:v>
                </c:pt>
                <c:pt idx="522" formatCode="0.00">
                  <c:v>4.5</c:v>
                </c:pt>
                <c:pt idx="523" formatCode="0.00">
                  <c:v>82.5</c:v>
                </c:pt>
                <c:pt idx="524" formatCode="0.00">
                  <c:v>90</c:v>
                </c:pt>
                <c:pt idx="525" formatCode="0.00">
                  <c:v>46.1</c:v>
                </c:pt>
                <c:pt idx="526" formatCode="0.00">
                  <c:v>43</c:v>
                </c:pt>
                <c:pt idx="527" formatCode="0.00">
                  <c:v>34.799999999999997</c:v>
                </c:pt>
                <c:pt idx="528" formatCode="0.00">
                  <c:v>12</c:v>
                </c:pt>
                <c:pt idx="529" formatCode="0.00">
                  <c:v>29.2</c:v>
                </c:pt>
                <c:pt idx="530" formatCode="0.00">
                  <c:v>28</c:v>
                </c:pt>
                <c:pt idx="531" formatCode="0.00">
                  <c:v>29.8</c:v>
                </c:pt>
                <c:pt idx="532" formatCode="0.00">
                  <c:v>3.5</c:v>
                </c:pt>
                <c:pt idx="533" formatCode="0.00">
                  <c:v>33.9</c:v>
                </c:pt>
                <c:pt idx="534" formatCode="0.00">
                  <c:v>45.7</c:v>
                </c:pt>
                <c:pt idx="535" formatCode="0.00">
                  <c:v>-22.8</c:v>
                </c:pt>
                <c:pt idx="536" formatCode="0.00">
                  <c:v>59.1</c:v>
                </c:pt>
                <c:pt idx="537" formatCode="0.00">
                  <c:v>74.7</c:v>
                </c:pt>
                <c:pt idx="538" formatCode="0.00">
                  <c:v>55.3</c:v>
                </c:pt>
                <c:pt idx="539" formatCode="0.00">
                  <c:v>51.9</c:v>
                </c:pt>
                <c:pt idx="540" formatCode="0.00">
                  <c:v>65.8</c:v>
                </c:pt>
                <c:pt idx="541" formatCode="0.00">
                  <c:v>4.5</c:v>
                </c:pt>
                <c:pt idx="542" formatCode="0.00">
                  <c:v>21.5</c:v>
                </c:pt>
                <c:pt idx="543" formatCode="0.00">
                  <c:v>92.9</c:v>
                </c:pt>
                <c:pt idx="544" formatCode="0.00">
                  <c:v>34.1</c:v>
                </c:pt>
                <c:pt idx="545" formatCode="0.00">
                  <c:v>70</c:v>
                </c:pt>
                <c:pt idx="546" formatCode="0.00">
                  <c:v>23.2</c:v>
                </c:pt>
                <c:pt idx="547" formatCode="0.00">
                  <c:v>51.9</c:v>
                </c:pt>
                <c:pt idx="548" formatCode="0.00">
                  <c:v>10.199999999999999</c:v>
                </c:pt>
                <c:pt idx="549" formatCode="0.00">
                  <c:v>62.7</c:v>
                </c:pt>
                <c:pt idx="550" formatCode="0.00">
                  <c:v>13.6</c:v>
                </c:pt>
                <c:pt idx="551" formatCode="0.00">
                  <c:v>59.7</c:v>
                </c:pt>
                <c:pt idx="552" formatCode="0.00">
                  <c:v>16.2</c:v>
                </c:pt>
                <c:pt idx="553" formatCode="0.00">
                  <c:v>32.799999999999997</c:v>
                </c:pt>
                <c:pt idx="554" formatCode="0.00">
                  <c:v>39.4</c:v>
                </c:pt>
                <c:pt idx="555" formatCode="0.00">
                  <c:v>46.2</c:v>
                </c:pt>
                <c:pt idx="556" formatCode="0.00">
                  <c:v>73.8</c:v>
                </c:pt>
                <c:pt idx="557" formatCode="0.00">
                  <c:v>83</c:v>
                </c:pt>
                <c:pt idx="558" formatCode="0.00">
                  <c:v>35.6</c:v>
                </c:pt>
                <c:pt idx="559" formatCode="0.00">
                  <c:v>56.2</c:v>
                </c:pt>
                <c:pt idx="560" formatCode="0.00">
                  <c:v>35.5</c:v>
                </c:pt>
                <c:pt idx="561" formatCode="0.00">
                  <c:v>24.2</c:v>
                </c:pt>
                <c:pt idx="562" formatCode="0.00">
                  <c:v>85.5</c:v>
                </c:pt>
                <c:pt idx="563" formatCode="0.00">
                  <c:v>13</c:v>
                </c:pt>
                <c:pt idx="564" formatCode="0.00">
                  <c:v>4.0999999999999996</c:v>
                </c:pt>
                <c:pt idx="565" formatCode="0.00">
                  <c:v>12.9</c:v>
                </c:pt>
                <c:pt idx="566" formatCode="0.00">
                  <c:v>-9.6</c:v>
                </c:pt>
                <c:pt idx="567" formatCode="0.00">
                  <c:v>44.1</c:v>
                </c:pt>
                <c:pt idx="568" formatCode="0.00">
                  <c:v>56.1</c:v>
                </c:pt>
                <c:pt idx="569" formatCode="0.00">
                  <c:v>76.400000000000006</c:v>
                </c:pt>
                <c:pt idx="570" formatCode="0.00">
                  <c:v>14.6</c:v>
                </c:pt>
                <c:pt idx="571" formatCode="0.00">
                  <c:v>29.5</c:v>
                </c:pt>
                <c:pt idx="572" formatCode="0.00">
                  <c:v>32.9</c:v>
                </c:pt>
                <c:pt idx="573" formatCode="0.00">
                  <c:v>2.1</c:v>
                </c:pt>
                <c:pt idx="574" formatCode="0.00">
                  <c:v>41</c:v>
                </c:pt>
                <c:pt idx="575" formatCode="0.00">
                  <c:v>60.6</c:v>
                </c:pt>
                <c:pt idx="576" formatCode="0.00">
                  <c:v>75.3</c:v>
                </c:pt>
                <c:pt idx="577" formatCode="0.00">
                  <c:v>74.400000000000006</c:v>
                </c:pt>
                <c:pt idx="578" formatCode="0.00">
                  <c:v>4</c:v>
                </c:pt>
                <c:pt idx="579" formatCode="0.00">
                  <c:v>63.5</c:v>
                </c:pt>
                <c:pt idx="580" formatCode="0.00">
                  <c:v>72.900000000000006</c:v>
                </c:pt>
                <c:pt idx="581" formatCode="0.00">
                  <c:v>71.900000000000006</c:v>
                </c:pt>
                <c:pt idx="582" formatCode="0.00">
                  <c:v>32.5</c:v>
                </c:pt>
                <c:pt idx="583" formatCode="0.00">
                  <c:v>93.5</c:v>
                </c:pt>
                <c:pt idx="584" formatCode="0.00">
                  <c:v>67.400000000000006</c:v>
                </c:pt>
                <c:pt idx="585" formatCode="0.00">
                  <c:v>57.2</c:v>
                </c:pt>
                <c:pt idx="586" formatCode="0.00">
                  <c:v>80.400000000000006</c:v>
                </c:pt>
                <c:pt idx="587" formatCode="0.00">
                  <c:v>12.6</c:v>
                </c:pt>
                <c:pt idx="588" formatCode="0.00">
                  <c:v>80.5</c:v>
                </c:pt>
                <c:pt idx="589" formatCode="0.00">
                  <c:v>44.2</c:v>
                </c:pt>
                <c:pt idx="590" formatCode="0.00">
                  <c:v>53.7</c:v>
                </c:pt>
                <c:pt idx="591" formatCode="0.00">
                  <c:v>37.1</c:v>
                </c:pt>
                <c:pt idx="592" formatCode="0.00">
                  <c:v>1.9</c:v>
                </c:pt>
                <c:pt idx="593" formatCode="0.00">
                  <c:v>-98.2</c:v>
                </c:pt>
                <c:pt idx="594" formatCode="0.00">
                  <c:v>19.7</c:v>
                </c:pt>
                <c:pt idx="595" formatCode="0.00">
                  <c:v>-47.7</c:v>
                </c:pt>
                <c:pt idx="596" formatCode="0.00">
                  <c:v>49.8</c:v>
                </c:pt>
                <c:pt idx="597" formatCode="0.00">
                  <c:v>42</c:v>
                </c:pt>
                <c:pt idx="598" formatCode="0.00">
                  <c:v>38.9</c:v>
                </c:pt>
                <c:pt idx="599" formatCode="0.00">
                  <c:v>4</c:v>
                </c:pt>
                <c:pt idx="600" formatCode="0.00">
                  <c:v>59.1</c:v>
                </c:pt>
                <c:pt idx="601" formatCode="0.00">
                  <c:v>29.9</c:v>
                </c:pt>
                <c:pt idx="602" formatCode="0.00">
                  <c:v>88.8</c:v>
                </c:pt>
                <c:pt idx="603" formatCode="0.00">
                  <c:v>36.200000000000003</c:v>
                </c:pt>
                <c:pt idx="604" formatCode="0.00">
                  <c:v>29.5</c:v>
                </c:pt>
                <c:pt idx="605" formatCode="0.00">
                  <c:v>-15.5</c:v>
                </c:pt>
                <c:pt idx="606" formatCode="0.00">
                  <c:v>50.2</c:v>
                </c:pt>
                <c:pt idx="607" formatCode="0.00">
                  <c:v>39.700000000000003</c:v>
                </c:pt>
                <c:pt idx="608" formatCode="0.00">
                  <c:v>45</c:v>
                </c:pt>
                <c:pt idx="609" formatCode="0.00">
                  <c:v>53.7</c:v>
                </c:pt>
                <c:pt idx="610" formatCode="0.00">
                  <c:v>46.8</c:v>
                </c:pt>
                <c:pt idx="611" formatCode="0.00">
                  <c:v>88.3</c:v>
                </c:pt>
                <c:pt idx="612" formatCode="0.00">
                  <c:v>51.3</c:v>
                </c:pt>
                <c:pt idx="613" formatCode="0.00">
                  <c:v>33.5</c:v>
                </c:pt>
                <c:pt idx="614" formatCode="0.00">
                  <c:v>73.900000000000006</c:v>
                </c:pt>
                <c:pt idx="615" formatCode="0.00">
                  <c:v>13.8</c:v>
                </c:pt>
                <c:pt idx="616" formatCode="0.00">
                  <c:v>49.8</c:v>
                </c:pt>
                <c:pt idx="617" formatCode="0.00">
                  <c:v>45.8</c:v>
                </c:pt>
                <c:pt idx="618" formatCode="0.00">
                  <c:v>8.1</c:v>
                </c:pt>
                <c:pt idx="619" formatCode="0.00">
                  <c:v>3.8</c:v>
                </c:pt>
                <c:pt idx="620" formatCode="0.00">
                  <c:v>82.6</c:v>
                </c:pt>
                <c:pt idx="621" formatCode="0.00">
                  <c:v>50.4</c:v>
                </c:pt>
                <c:pt idx="622" formatCode="0.00">
                  <c:v>21.5</c:v>
                </c:pt>
                <c:pt idx="623" formatCode="0.00">
                  <c:v>35.299999999999997</c:v>
                </c:pt>
                <c:pt idx="624" formatCode="0.00">
                  <c:v>48.4</c:v>
                </c:pt>
                <c:pt idx="625" formatCode="0.00">
                  <c:v>-92.4</c:v>
                </c:pt>
                <c:pt idx="626" formatCode="0.00">
                  <c:v>14.2</c:v>
                </c:pt>
                <c:pt idx="627" formatCode="0.00">
                  <c:v>64.2</c:v>
                </c:pt>
                <c:pt idx="628" formatCode="0.00">
                  <c:v>56.5</c:v>
                </c:pt>
                <c:pt idx="629" formatCode="0.00">
                  <c:v>-7.1</c:v>
                </c:pt>
                <c:pt idx="630" formatCode="0.00">
                  <c:v>15.8</c:v>
                </c:pt>
                <c:pt idx="631" formatCode="0.00">
                  <c:v>66.2</c:v>
                </c:pt>
                <c:pt idx="632" formatCode="0.00">
                  <c:v>80.5</c:v>
                </c:pt>
                <c:pt idx="633" formatCode="0.00">
                  <c:v>49.9</c:v>
                </c:pt>
                <c:pt idx="634" formatCode="0.00">
                  <c:v>15.9</c:v>
                </c:pt>
                <c:pt idx="635" formatCode="0.00">
                  <c:v>46.5</c:v>
                </c:pt>
                <c:pt idx="636" formatCode="0.00">
                  <c:v>75.400000000000006</c:v>
                </c:pt>
                <c:pt idx="637" formatCode="0.00">
                  <c:v>28.5</c:v>
                </c:pt>
                <c:pt idx="638" formatCode="0.00">
                  <c:v>52</c:v>
                </c:pt>
                <c:pt idx="639" formatCode="0.00">
                  <c:v>46</c:v>
                </c:pt>
                <c:pt idx="640" formatCode="0.00">
                  <c:v>70.5</c:v>
                </c:pt>
                <c:pt idx="641" formatCode="0.00">
                  <c:v>56.6</c:v>
                </c:pt>
                <c:pt idx="642" formatCode="0.00">
                  <c:v>46.7</c:v>
                </c:pt>
                <c:pt idx="643" formatCode="0.00">
                  <c:v>53.3</c:v>
                </c:pt>
                <c:pt idx="644" formatCode="0.00">
                  <c:v>61.1</c:v>
                </c:pt>
                <c:pt idx="645" formatCode="0.00">
                  <c:v>26.5</c:v>
                </c:pt>
                <c:pt idx="646" formatCode="0.00">
                  <c:v>56.4</c:v>
                </c:pt>
                <c:pt idx="647" formatCode="0.00">
                  <c:v>71.8</c:v>
                </c:pt>
                <c:pt idx="648" formatCode="0.00">
                  <c:v>-32.700000000000003</c:v>
                </c:pt>
                <c:pt idx="649" formatCode="0.00">
                  <c:v>20.3</c:v>
                </c:pt>
                <c:pt idx="650" formatCode="0.00">
                  <c:v>83.7</c:v>
                </c:pt>
                <c:pt idx="651" formatCode="0.00">
                  <c:v>51</c:v>
                </c:pt>
                <c:pt idx="652" formatCode="0.00">
                  <c:v>-21.2</c:v>
                </c:pt>
                <c:pt idx="653" formatCode="0.00">
                  <c:v>13.2</c:v>
                </c:pt>
                <c:pt idx="654" formatCode="0.00">
                  <c:v>99.5</c:v>
                </c:pt>
                <c:pt idx="655" formatCode="0.00">
                  <c:v>40.6</c:v>
                </c:pt>
                <c:pt idx="656" formatCode="0.00">
                  <c:v>44.5</c:v>
                </c:pt>
                <c:pt idx="657" formatCode="0.00">
                  <c:v>-9.1</c:v>
                </c:pt>
                <c:pt idx="658" formatCode="0.00">
                  <c:v>42.4</c:v>
                </c:pt>
                <c:pt idx="659" formatCode="0.00">
                  <c:v>26.5</c:v>
                </c:pt>
                <c:pt idx="660" formatCode="0.00">
                  <c:v>42.6</c:v>
                </c:pt>
                <c:pt idx="661" formatCode="0.00">
                  <c:v>34.9</c:v>
                </c:pt>
                <c:pt idx="662" formatCode="0.00">
                  <c:v>60.4</c:v>
                </c:pt>
                <c:pt idx="663" formatCode="0.00">
                  <c:v>-40.5</c:v>
                </c:pt>
                <c:pt idx="664" formatCode="0.00">
                  <c:v>79.900000000000006</c:v>
                </c:pt>
                <c:pt idx="665" formatCode="0.00">
                  <c:v>46.4</c:v>
                </c:pt>
                <c:pt idx="666" formatCode="0.00">
                  <c:v>-44.5</c:v>
                </c:pt>
                <c:pt idx="667" formatCode="0.00">
                  <c:v>79.8</c:v>
                </c:pt>
                <c:pt idx="668" formatCode="0.00">
                  <c:v>38.200000000000003</c:v>
                </c:pt>
                <c:pt idx="669" formatCode="0.00">
                  <c:v>40.6</c:v>
                </c:pt>
                <c:pt idx="670" formatCode="0.00">
                  <c:v>58.5</c:v>
                </c:pt>
                <c:pt idx="671" formatCode="0.00">
                  <c:v>20</c:v>
                </c:pt>
                <c:pt idx="672" formatCode="0.00">
                  <c:v>33.299999999999997</c:v>
                </c:pt>
                <c:pt idx="673" formatCode="0.00">
                  <c:v>82.6</c:v>
                </c:pt>
                <c:pt idx="674" formatCode="0.00">
                  <c:v>58.3</c:v>
                </c:pt>
                <c:pt idx="675" formatCode="0.00">
                  <c:v>46.5</c:v>
                </c:pt>
                <c:pt idx="676" formatCode="0.00">
                  <c:v>54.2</c:v>
                </c:pt>
                <c:pt idx="677" formatCode="0.00">
                  <c:v>91.2</c:v>
                </c:pt>
                <c:pt idx="678" formatCode="0.00">
                  <c:v>37.799999999999997</c:v>
                </c:pt>
                <c:pt idx="679" formatCode="0.00">
                  <c:v>-145.4</c:v>
                </c:pt>
                <c:pt idx="680" formatCode="0.00">
                  <c:v>87.9</c:v>
                </c:pt>
                <c:pt idx="681" formatCode="0.00">
                  <c:v>9.1999999999999993</c:v>
                </c:pt>
                <c:pt idx="682" formatCode="0.00">
                  <c:v>7.8</c:v>
                </c:pt>
                <c:pt idx="683" formatCode="0.00">
                  <c:v>47.8</c:v>
                </c:pt>
                <c:pt idx="684" formatCode="0.00">
                  <c:v>20.2</c:v>
                </c:pt>
                <c:pt idx="685" formatCode="0.00">
                  <c:v>27.6</c:v>
                </c:pt>
                <c:pt idx="686" formatCode="0.00">
                  <c:v>32.1</c:v>
                </c:pt>
                <c:pt idx="687" formatCode="0.00">
                  <c:v>63.5</c:v>
                </c:pt>
                <c:pt idx="688" formatCode="0.00">
                  <c:v>71.099999999999994</c:v>
                </c:pt>
                <c:pt idx="689" formatCode="0.00">
                  <c:v>-23.1</c:v>
                </c:pt>
                <c:pt idx="690" formatCode="0.00">
                  <c:v>69.2</c:v>
                </c:pt>
                <c:pt idx="691" formatCode="0.00">
                  <c:v>16</c:v>
                </c:pt>
                <c:pt idx="692" formatCode="0.00">
                  <c:v>81.400000000000006</c:v>
                </c:pt>
                <c:pt idx="693" formatCode="0.00">
                  <c:v>78.599999999999994</c:v>
                </c:pt>
                <c:pt idx="694" formatCode="0.00">
                  <c:v>24.8</c:v>
                </c:pt>
                <c:pt idx="695" formatCode="0.00">
                  <c:v>-17</c:v>
                </c:pt>
                <c:pt idx="696" formatCode="0.00">
                  <c:v>49.4</c:v>
                </c:pt>
                <c:pt idx="697" formatCode="0.00">
                  <c:v>29.4</c:v>
                </c:pt>
                <c:pt idx="698" formatCode="0.00">
                  <c:v>59.7</c:v>
                </c:pt>
                <c:pt idx="699" formatCode="0.00">
                  <c:v>22.3</c:v>
                </c:pt>
                <c:pt idx="700" formatCode="0.00">
                  <c:v>68.8</c:v>
                </c:pt>
                <c:pt idx="701" formatCode="0.00">
                  <c:v>67.400000000000006</c:v>
                </c:pt>
                <c:pt idx="702" formatCode="0.00">
                  <c:v>30</c:v>
                </c:pt>
                <c:pt idx="703" formatCode="0.00">
                  <c:v>46.9</c:v>
                </c:pt>
                <c:pt idx="704" formatCode="0.00">
                  <c:v>72.7</c:v>
                </c:pt>
                <c:pt idx="705" formatCode="0.00">
                  <c:v>56.5</c:v>
                </c:pt>
                <c:pt idx="706" formatCode="0.00">
                  <c:v>-12.4</c:v>
                </c:pt>
                <c:pt idx="707" formatCode="0.00">
                  <c:v>33.299999999999997</c:v>
                </c:pt>
                <c:pt idx="708" formatCode="0.00">
                  <c:v>58.6</c:v>
                </c:pt>
                <c:pt idx="709" formatCode="0.00">
                  <c:v>59.9</c:v>
                </c:pt>
                <c:pt idx="710" formatCode="0.00">
                  <c:v>36.9</c:v>
                </c:pt>
                <c:pt idx="711" formatCode="0.00">
                  <c:v>-21.2</c:v>
                </c:pt>
                <c:pt idx="712" formatCode="0.00">
                  <c:v>-1</c:v>
                </c:pt>
                <c:pt idx="713" formatCode="0.00">
                  <c:v>41.3</c:v>
                </c:pt>
                <c:pt idx="714" formatCode="0.00">
                  <c:v>11.3</c:v>
                </c:pt>
                <c:pt idx="715" formatCode="0.00">
                  <c:v>34.1</c:v>
                </c:pt>
                <c:pt idx="716" formatCode="0.00">
                  <c:v>59.8</c:v>
                </c:pt>
                <c:pt idx="717" formatCode="0.00">
                  <c:v>45</c:v>
                </c:pt>
                <c:pt idx="718" formatCode="0.00">
                  <c:v>49.4</c:v>
                </c:pt>
                <c:pt idx="719" formatCode="0.00">
                  <c:v>31.4</c:v>
                </c:pt>
                <c:pt idx="720" formatCode="0.00">
                  <c:v>45.2</c:v>
                </c:pt>
                <c:pt idx="721" formatCode="0.00">
                  <c:v>30.3</c:v>
                </c:pt>
                <c:pt idx="722" formatCode="0.00">
                  <c:v>47.1</c:v>
                </c:pt>
                <c:pt idx="723" formatCode="0.00">
                  <c:v>82.9</c:v>
                </c:pt>
                <c:pt idx="724" formatCode="0.00">
                  <c:v>79.7</c:v>
                </c:pt>
                <c:pt idx="725" formatCode="0.00">
                  <c:v>-50.5</c:v>
                </c:pt>
                <c:pt idx="726" formatCode="0.00">
                  <c:v>21.7</c:v>
                </c:pt>
                <c:pt idx="727" formatCode="0.00">
                  <c:v>-19.100000000000001</c:v>
                </c:pt>
                <c:pt idx="728" formatCode="0.00">
                  <c:v>47.1</c:v>
                </c:pt>
                <c:pt idx="729" formatCode="0.00">
                  <c:v>66.8</c:v>
                </c:pt>
                <c:pt idx="730" formatCode="0.00">
                  <c:v>76.599999999999994</c:v>
                </c:pt>
                <c:pt idx="731" formatCode="0.00">
                  <c:v>19.899999999999999</c:v>
                </c:pt>
                <c:pt idx="732" formatCode="0.00">
                  <c:v>34.5</c:v>
                </c:pt>
                <c:pt idx="733" formatCode="0.00">
                  <c:v>81.400000000000006</c:v>
                </c:pt>
                <c:pt idx="734" formatCode="0.00">
                  <c:v>68.900000000000006</c:v>
                </c:pt>
                <c:pt idx="735" formatCode="0.00">
                  <c:v>60.4</c:v>
                </c:pt>
                <c:pt idx="736" formatCode="0.00">
                  <c:v>73.599999999999994</c:v>
                </c:pt>
                <c:pt idx="737" formatCode="0.00">
                  <c:v>16.600000000000001</c:v>
                </c:pt>
                <c:pt idx="738" formatCode="0.00">
                  <c:v>56.5</c:v>
                </c:pt>
                <c:pt idx="739" formatCode="0.00">
                  <c:v>12.3</c:v>
                </c:pt>
                <c:pt idx="740" formatCode="0.00">
                  <c:v>47.8</c:v>
                </c:pt>
                <c:pt idx="741" formatCode="0.00">
                  <c:v>48.1</c:v>
                </c:pt>
                <c:pt idx="742" formatCode="0.00">
                  <c:v>33.700000000000003</c:v>
                </c:pt>
                <c:pt idx="743" formatCode="0.00">
                  <c:v>52.8</c:v>
                </c:pt>
                <c:pt idx="744" formatCode="0.00">
                  <c:v>82.9</c:v>
                </c:pt>
                <c:pt idx="745" formatCode="0.00">
                  <c:v>77.5</c:v>
                </c:pt>
                <c:pt idx="746" formatCode="0.00">
                  <c:v>-6.1</c:v>
                </c:pt>
                <c:pt idx="747" formatCode="0.00">
                  <c:v>61.9</c:v>
                </c:pt>
                <c:pt idx="748" formatCode="0.00">
                  <c:v>37.299999999999997</c:v>
                </c:pt>
                <c:pt idx="749" formatCode="0.00">
                  <c:v>40</c:v>
                </c:pt>
                <c:pt idx="750" formatCode="0.00">
                  <c:v>-4.4000000000000004</c:v>
                </c:pt>
                <c:pt idx="751" formatCode="0.00">
                  <c:v>21.2</c:v>
                </c:pt>
                <c:pt idx="752" formatCode="0.00">
                  <c:v>47.2</c:v>
                </c:pt>
                <c:pt idx="753" formatCode="0.00">
                  <c:v>57.6</c:v>
                </c:pt>
                <c:pt idx="754" formatCode="0.00">
                  <c:v>89.8</c:v>
                </c:pt>
                <c:pt idx="755" formatCode="0.00">
                  <c:v>21</c:v>
                </c:pt>
                <c:pt idx="756" formatCode="0.00">
                  <c:v>75.099999999999994</c:v>
                </c:pt>
                <c:pt idx="757" formatCode="0.00">
                  <c:v>35.9</c:v>
                </c:pt>
                <c:pt idx="758" formatCode="0.00">
                  <c:v>82.6</c:v>
                </c:pt>
                <c:pt idx="759" formatCode="0.00">
                  <c:v>62.7</c:v>
                </c:pt>
                <c:pt idx="760" formatCode="0.00">
                  <c:v>47.5</c:v>
                </c:pt>
                <c:pt idx="761" formatCode="0.00">
                  <c:v>44.6</c:v>
                </c:pt>
                <c:pt idx="762" formatCode="0.00">
                  <c:v>37.799999999999997</c:v>
                </c:pt>
                <c:pt idx="763" formatCode="0.00">
                  <c:v>14.7</c:v>
                </c:pt>
                <c:pt idx="764" formatCode="0.00">
                  <c:v>47.5</c:v>
                </c:pt>
                <c:pt idx="765" formatCode="0.00">
                  <c:v>34.799999999999997</c:v>
                </c:pt>
                <c:pt idx="766" formatCode="0.00">
                  <c:v>41.1</c:v>
                </c:pt>
                <c:pt idx="767" formatCode="0.00">
                  <c:v>90.7</c:v>
                </c:pt>
                <c:pt idx="768" formatCode="0.00">
                  <c:v>64</c:v>
                </c:pt>
                <c:pt idx="769" formatCode="0.00">
                  <c:v>63.2</c:v>
                </c:pt>
                <c:pt idx="770" formatCode="0.00">
                  <c:v>39.9</c:v>
                </c:pt>
                <c:pt idx="771" formatCode="0.00">
                  <c:v>50.3</c:v>
                </c:pt>
                <c:pt idx="772" formatCode="0.00">
                  <c:v>48.7</c:v>
                </c:pt>
                <c:pt idx="773" formatCode="0.00">
                  <c:v>79.599999999999994</c:v>
                </c:pt>
                <c:pt idx="774" formatCode="0.00">
                  <c:v>59.1</c:v>
                </c:pt>
                <c:pt idx="775" formatCode="0.00">
                  <c:v>50.4</c:v>
                </c:pt>
                <c:pt idx="776" formatCode="0.00">
                  <c:v>0.1</c:v>
                </c:pt>
                <c:pt idx="777" formatCode="0.00">
                  <c:v>32</c:v>
                </c:pt>
                <c:pt idx="778" formatCode="0.00">
                  <c:v>73.400000000000006</c:v>
                </c:pt>
                <c:pt idx="779" formatCode="0.00">
                  <c:v>88.5</c:v>
                </c:pt>
                <c:pt idx="780" formatCode="0.00">
                  <c:v>41.3</c:v>
                </c:pt>
                <c:pt idx="781" formatCode="0.00">
                  <c:v>-21.6</c:v>
                </c:pt>
                <c:pt idx="782" formatCode="0.00">
                  <c:v>27.2</c:v>
                </c:pt>
                <c:pt idx="783" formatCode="0.00">
                  <c:v>51.2</c:v>
                </c:pt>
                <c:pt idx="784" formatCode="0.00">
                  <c:v>39.799999999999997</c:v>
                </c:pt>
                <c:pt idx="785" formatCode="0.00">
                  <c:v>85.5</c:v>
                </c:pt>
                <c:pt idx="786" formatCode="0.00">
                  <c:v>26</c:v>
                </c:pt>
                <c:pt idx="787" formatCode="0.00">
                  <c:v>82.9</c:v>
                </c:pt>
                <c:pt idx="788" formatCode="0.00">
                  <c:v>33.6</c:v>
                </c:pt>
                <c:pt idx="789" formatCode="0.00">
                  <c:v>59.2</c:v>
                </c:pt>
                <c:pt idx="790" formatCode="0.00">
                  <c:v>46.8</c:v>
                </c:pt>
                <c:pt idx="791" formatCode="0.00">
                  <c:v>80.2</c:v>
                </c:pt>
                <c:pt idx="792" formatCode="0.00">
                  <c:v>205.2</c:v>
                </c:pt>
                <c:pt idx="793" formatCode="0.00">
                  <c:v>44.2</c:v>
                </c:pt>
                <c:pt idx="794" formatCode="0.00">
                  <c:v>52</c:v>
                </c:pt>
                <c:pt idx="795" formatCode="0.00">
                  <c:v>51.8</c:v>
                </c:pt>
                <c:pt idx="796" formatCode="0.00">
                  <c:v>-2.6</c:v>
                </c:pt>
                <c:pt idx="797" formatCode="0.00">
                  <c:v>57</c:v>
                </c:pt>
                <c:pt idx="798" formatCode="0.00">
                  <c:v>24.6</c:v>
                </c:pt>
                <c:pt idx="799" formatCode="0.00">
                  <c:v>73.8</c:v>
                </c:pt>
                <c:pt idx="800" formatCode="0.00">
                  <c:v>39.799999999999997</c:v>
                </c:pt>
                <c:pt idx="801" formatCode="0.00">
                  <c:v>81.8</c:v>
                </c:pt>
                <c:pt idx="802" formatCode="0.00">
                  <c:v>45.3</c:v>
                </c:pt>
                <c:pt idx="803" formatCode="0.00">
                  <c:v>73.900000000000006</c:v>
                </c:pt>
                <c:pt idx="804" formatCode="0.00">
                  <c:v>-81</c:v>
                </c:pt>
                <c:pt idx="805" formatCode="0.00">
                  <c:v>16.3</c:v>
                </c:pt>
                <c:pt idx="806" formatCode="0.00">
                  <c:v>74.7</c:v>
                </c:pt>
                <c:pt idx="807" formatCode="0.00">
                  <c:v>73</c:v>
                </c:pt>
                <c:pt idx="808" formatCode="0.00">
                  <c:v>32.6</c:v>
                </c:pt>
                <c:pt idx="809" formatCode="0.00">
                  <c:v>67.900000000000006</c:v>
                </c:pt>
                <c:pt idx="810" formatCode="0.00">
                  <c:v>65.2</c:v>
                </c:pt>
                <c:pt idx="811" formatCode="0.00">
                  <c:v>86.8</c:v>
                </c:pt>
                <c:pt idx="812" formatCode="0.00">
                  <c:v>104.2</c:v>
                </c:pt>
                <c:pt idx="813" formatCode="0.00">
                  <c:v>81.900000000000006</c:v>
                </c:pt>
                <c:pt idx="814" formatCode="0.00">
                  <c:v>-1.6</c:v>
                </c:pt>
                <c:pt idx="815" formatCode="0.00">
                  <c:v>30</c:v>
                </c:pt>
                <c:pt idx="816" formatCode="0.00">
                  <c:v>82.4</c:v>
                </c:pt>
                <c:pt idx="817" formatCode="0.00">
                  <c:v>86.9</c:v>
                </c:pt>
                <c:pt idx="818" formatCode="0.00">
                  <c:v>-26.9</c:v>
                </c:pt>
                <c:pt idx="819" formatCode="0.00">
                  <c:v>78.3</c:v>
                </c:pt>
                <c:pt idx="820" formatCode="0.00">
                  <c:v>75</c:v>
                </c:pt>
                <c:pt idx="821" formatCode="0.00">
                  <c:v>36</c:v>
                </c:pt>
                <c:pt idx="822" formatCode="0.00">
                  <c:v>37.700000000000003</c:v>
                </c:pt>
                <c:pt idx="823" formatCode="0.00">
                  <c:v>64</c:v>
                </c:pt>
                <c:pt idx="824" formatCode="0.00">
                  <c:v>58.7</c:v>
                </c:pt>
                <c:pt idx="825" formatCode="0.00">
                  <c:v>64.900000000000006</c:v>
                </c:pt>
                <c:pt idx="826" formatCode="0.00">
                  <c:v>42.2</c:v>
                </c:pt>
                <c:pt idx="827" formatCode="0.00">
                  <c:v>43.5</c:v>
                </c:pt>
                <c:pt idx="828" formatCode="0.00">
                  <c:v>16.8</c:v>
                </c:pt>
                <c:pt idx="829" formatCode="0.00">
                  <c:v>42.7</c:v>
                </c:pt>
                <c:pt idx="830" formatCode="0.00">
                  <c:v>79.7</c:v>
                </c:pt>
                <c:pt idx="831" formatCode="0.00">
                  <c:v>78</c:v>
                </c:pt>
                <c:pt idx="832" formatCode="0.00">
                  <c:v>37.6</c:v>
                </c:pt>
                <c:pt idx="833" formatCode="0.00">
                  <c:v>75.5</c:v>
                </c:pt>
                <c:pt idx="834" formatCode="0.00">
                  <c:v>36.9</c:v>
                </c:pt>
                <c:pt idx="835" formatCode="0.00">
                  <c:v>41</c:v>
                </c:pt>
                <c:pt idx="836" formatCode="0.00">
                  <c:v>70.3</c:v>
                </c:pt>
                <c:pt idx="837" formatCode="0.00">
                  <c:v>21.3</c:v>
                </c:pt>
                <c:pt idx="838" formatCode="0.00">
                  <c:v>51.3</c:v>
                </c:pt>
                <c:pt idx="839" formatCode="0.00">
                  <c:v>66.3</c:v>
                </c:pt>
                <c:pt idx="840" formatCode="0.00">
                  <c:v>98.5</c:v>
                </c:pt>
                <c:pt idx="841" formatCode="0.00">
                  <c:v>64</c:v>
                </c:pt>
                <c:pt idx="842" formatCode="0.00">
                  <c:v>34.1</c:v>
                </c:pt>
                <c:pt idx="843" formatCode="0.00">
                  <c:v>86.9</c:v>
                </c:pt>
                <c:pt idx="844" formatCode="0.00">
                  <c:v>70.3</c:v>
                </c:pt>
                <c:pt idx="845" formatCode="0.00">
                  <c:v>51.7</c:v>
                </c:pt>
                <c:pt idx="846" formatCode="0.00">
                  <c:v>56.4</c:v>
                </c:pt>
                <c:pt idx="847" formatCode="0.00">
                  <c:v>18.5</c:v>
                </c:pt>
                <c:pt idx="848" formatCode="0.00">
                  <c:v>84.2</c:v>
                </c:pt>
                <c:pt idx="849" formatCode="0.00">
                  <c:v>67.400000000000006</c:v>
                </c:pt>
                <c:pt idx="850" formatCode="0.00">
                  <c:v>67.7</c:v>
                </c:pt>
                <c:pt idx="851" formatCode="0.00">
                  <c:v>-10.4</c:v>
                </c:pt>
                <c:pt idx="852" formatCode="0.00">
                  <c:v>48.7</c:v>
                </c:pt>
                <c:pt idx="853" formatCode="0.00">
                  <c:v>39.200000000000003</c:v>
                </c:pt>
                <c:pt idx="854" formatCode="0.00">
                  <c:v>65.599999999999994</c:v>
                </c:pt>
                <c:pt idx="855" formatCode="0.00">
                  <c:v>85.2</c:v>
                </c:pt>
                <c:pt idx="856" formatCode="0.00">
                  <c:v>-85.1</c:v>
                </c:pt>
                <c:pt idx="857" formatCode="0.00">
                  <c:v>47.8</c:v>
                </c:pt>
                <c:pt idx="858" formatCode="0.00">
                  <c:v>81.900000000000006</c:v>
                </c:pt>
                <c:pt idx="859" formatCode="0.00">
                  <c:v>82.2</c:v>
                </c:pt>
                <c:pt idx="860" formatCode="0.00">
                  <c:v>36.4</c:v>
                </c:pt>
                <c:pt idx="861" formatCode="0.00">
                  <c:v>78.8</c:v>
                </c:pt>
                <c:pt idx="862" formatCode="0.00">
                  <c:v>43.4</c:v>
                </c:pt>
                <c:pt idx="863" formatCode="0.00">
                  <c:v>43.7</c:v>
                </c:pt>
                <c:pt idx="864" formatCode="0.00">
                  <c:v>48</c:v>
                </c:pt>
                <c:pt idx="865" formatCode="0.00">
                  <c:v>72.7</c:v>
                </c:pt>
                <c:pt idx="866" formatCode="0.00">
                  <c:v>-3</c:v>
                </c:pt>
                <c:pt idx="867" formatCode="0.00">
                  <c:v>56.3</c:v>
                </c:pt>
                <c:pt idx="868" formatCode="0.00">
                  <c:v>-7</c:v>
                </c:pt>
                <c:pt idx="869" formatCode="0.00">
                  <c:v>79.400000000000006</c:v>
                </c:pt>
                <c:pt idx="870" formatCode="0.00">
                  <c:v>88.4</c:v>
                </c:pt>
                <c:pt idx="871" formatCode="0.00">
                  <c:v>83</c:v>
                </c:pt>
                <c:pt idx="872" formatCode="0.00">
                  <c:v>0</c:v>
                </c:pt>
                <c:pt idx="873" formatCode="0.00">
                  <c:v>75.099999999999994</c:v>
                </c:pt>
                <c:pt idx="874" formatCode="0.00">
                  <c:v>22.4</c:v>
                </c:pt>
                <c:pt idx="875" formatCode="0.00">
                  <c:v>19.2</c:v>
                </c:pt>
                <c:pt idx="876" formatCode="0.00">
                  <c:v>53.6</c:v>
                </c:pt>
                <c:pt idx="877" formatCode="0.00">
                  <c:v>52.5</c:v>
                </c:pt>
                <c:pt idx="878" formatCode="0.00">
                  <c:v>43.1</c:v>
                </c:pt>
                <c:pt idx="879" formatCode="0.00">
                  <c:v>-243</c:v>
                </c:pt>
                <c:pt idx="880" formatCode="0.00">
                  <c:v>45.9</c:v>
                </c:pt>
                <c:pt idx="881" formatCode="0.00">
                  <c:v>43.4</c:v>
                </c:pt>
                <c:pt idx="882" formatCode="0.00">
                  <c:v>77.900000000000006</c:v>
                </c:pt>
                <c:pt idx="883" formatCode="0.00">
                  <c:v>48.8</c:v>
                </c:pt>
                <c:pt idx="884" formatCode="0.00">
                  <c:v>66.8</c:v>
                </c:pt>
                <c:pt idx="885" formatCode="0.00">
                  <c:v>69.3</c:v>
                </c:pt>
                <c:pt idx="886" formatCode="0.00">
                  <c:v>55.9</c:v>
                </c:pt>
                <c:pt idx="887" formatCode="0.00">
                  <c:v>56.2</c:v>
                </c:pt>
                <c:pt idx="888" formatCode="0.00">
                  <c:v>-4.7</c:v>
                </c:pt>
                <c:pt idx="889" formatCode="0.00">
                  <c:v>4.4000000000000004</c:v>
                </c:pt>
                <c:pt idx="890" formatCode="0.00">
                  <c:v>66.400000000000006</c:v>
                </c:pt>
                <c:pt idx="891" formatCode="0.00">
                  <c:v>-17.3</c:v>
                </c:pt>
                <c:pt idx="892" formatCode="0.00">
                  <c:v>5.5</c:v>
                </c:pt>
                <c:pt idx="893" formatCode="0.00">
                  <c:v>-18.2</c:v>
                </c:pt>
                <c:pt idx="894" formatCode="0.00">
                  <c:v>50.3</c:v>
                </c:pt>
                <c:pt idx="895" formatCode="0.00">
                  <c:v>19.2</c:v>
                </c:pt>
                <c:pt idx="896" formatCode="0.00">
                  <c:v>74</c:v>
                </c:pt>
                <c:pt idx="897" formatCode="0.00">
                  <c:v>70.099999999999994</c:v>
                </c:pt>
                <c:pt idx="898" formatCode="0.00">
                  <c:v>77.400000000000006</c:v>
                </c:pt>
                <c:pt idx="899" formatCode="0.00">
                  <c:v>20.7</c:v>
                </c:pt>
                <c:pt idx="900" formatCode="0.00">
                  <c:v>67.3</c:v>
                </c:pt>
                <c:pt idx="901" formatCode="0.00">
                  <c:v>41.8</c:v>
                </c:pt>
                <c:pt idx="902" formatCode="0.00">
                  <c:v>65.400000000000006</c:v>
                </c:pt>
                <c:pt idx="903" formatCode="0.00">
                  <c:v>45</c:v>
                </c:pt>
                <c:pt idx="904" formatCode="0.00">
                  <c:v>26.2</c:v>
                </c:pt>
                <c:pt idx="905" formatCode="0.00">
                  <c:v>25.7</c:v>
                </c:pt>
                <c:pt idx="906" formatCode="0.00">
                  <c:v>56.6</c:v>
                </c:pt>
                <c:pt idx="907" formatCode="0.00">
                  <c:v>81.400000000000006</c:v>
                </c:pt>
                <c:pt idx="908" formatCode="0.00">
                  <c:v>64.099999999999994</c:v>
                </c:pt>
                <c:pt idx="909" formatCode="0.00">
                  <c:v>52.5</c:v>
                </c:pt>
                <c:pt idx="910" formatCode="0.00">
                  <c:v>35.1</c:v>
                </c:pt>
                <c:pt idx="911" formatCode="0.00">
                  <c:v>75.2</c:v>
                </c:pt>
                <c:pt idx="912" formatCode="0.00">
                  <c:v>37.200000000000003</c:v>
                </c:pt>
                <c:pt idx="913" formatCode="0.00">
                  <c:v>74.599999999999994</c:v>
                </c:pt>
                <c:pt idx="914" formatCode="0.00">
                  <c:v>21.7</c:v>
                </c:pt>
                <c:pt idx="915" formatCode="0.00">
                  <c:v>54.8</c:v>
                </c:pt>
                <c:pt idx="916" formatCode="0.00">
                  <c:v>38.799999999999997</c:v>
                </c:pt>
                <c:pt idx="917" formatCode="0.00">
                  <c:v>25.7</c:v>
                </c:pt>
                <c:pt idx="918" formatCode="0.00">
                  <c:v>6.4</c:v>
                </c:pt>
                <c:pt idx="919" formatCode="0.00">
                  <c:v>73.599999999999994</c:v>
                </c:pt>
                <c:pt idx="920" formatCode="0.00">
                  <c:v>68.599999999999994</c:v>
                </c:pt>
                <c:pt idx="921" formatCode="0.00">
                  <c:v>86.9</c:v>
                </c:pt>
                <c:pt idx="922" formatCode="0.00">
                  <c:v>65.099999999999994</c:v>
                </c:pt>
                <c:pt idx="923" formatCode="0.00">
                  <c:v>36.299999999999997</c:v>
                </c:pt>
                <c:pt idx="924" formatCode="0.00">
                  <c:v>23.1</c:v>
                </c:pt>
                <c:pt idx="925" formatCode="0.00">
                  <c:v>1.5</c:v>
                </c:pt>
                <c:pt idx="926" formatCode="0.00">
                  <c:v>75.8</c:v>
                </c:pt>
                <c:pt idx="927" formatCode="0.00">
                  <c:v>71.5</c:v>
                </c:pt>
                <c:pt idx="928" formatCode="0.00">
                  <c:v>63.3</c:v>
                </c:pt>
                <c:pt idx="929" formatCode="0.00">
                  <c:v>35.299999999999997</c:v>
                </c:pt>
                <c:pt idx="930" formatCode="0.00">
                  <c:v>14</c:v>
                </c:pt>
                <c:pt idx="931" formatCode="0.00">
                  <c:v>2.1</c:v>
                </c:pt>
                <c:pt idx="932" formatCode="0.00">
                  <c:v>65.7</c:v>
                </c:pt>
                <c:pt idx="933" formatCode="0.00">
                  <c:v>33.4</c:v>
                </c:pt>
                <c:pt idx="934" formatCode="0.00">
                  <c:v>65.7</c:v>
                </c:pt>
                <c:pt idx="935" formatCode="0.00">
                  <c:v>91.8</c:v>
                </c:pt>
                <c:pt idx="936" formatCode="0.00">
                  <c:v>66</c:v>
                </c:pt>
                <c:pt idx="937" formatCode="0.00">
                  <c:v>50</c:v>
                </c:pt>
                <c:pt idx="938" formatCode="0.00">
                  <c:v>3.4</c:v>
                </c:pt>
                <c:pt idx="939" formatCode="0.00">
                  <c:v>55</c:v>
                </c:pt>
                <c:pt idx="940" formatCode="0.00">
                  <c:v>64.599999999999994</c:v>
                </c:pt>
                <c:pt idx="941" formatCode="0.00">
                  <c:v>54.3</c:v>
                </c:pt>
                <c:pt idx="942" formatCode="0.00">
                  <c:v>56.3</c:v>
                </c:pt>
                <c:pt idx="943" formatCode="0.00">
                  <c:v>23.1</c:v>
                </c:pt>
                <c:pt idx="944" formatCode="0.00">
                  <c:v>70.8</c:v>
                </c:pt>
                <c:pt idx="945" formatCode="0.00">
                  <c:v>49.7</c:v>
                </c:pt>
                <c:pt idx="946" formatCode="0.00">
                  <c:v>46.2</c:v>
                </c:pt>
                <c:pt idx="947" formatCode="0.00">
                  <c:v>19.100000000000001</c:v>
                </c:pt>
                <c:pt idx="948" formatCode="0.00">
                  <c:v>72.5</c:v>
                </c:pt>
                <c:pt idx="949" formatCode="0.00">
                  <c:v>72.400000000000006</c:v>
                </c:pt>
                <c:pt idx="950" formatCode="0.00">
                  <c:v>84.8</c:v>
                </c:pt>
                <c:pt idx="951" formatCode="0.00">
                  <c:v>3.6</c:v>
                </c:pt>
                <c:pt idx="952" formatCode="0.00">
                  <c:v>99</c:v>
                </c:pt>
                <c:pt idx="953" formatCode="0.00">
                  <c:v>-27.1</c:v>
                </c:pt>
                <c:pt idx="954" formatCode="0.00">
                  <c:v>81.099999999999994</c:v>
                </c:pt>
                <c:pt idx="955" formatCode="0.00">
                  <c:v>50.6</c:v>
                </c:pt>
                <c:pt idx="956" formatCode="0.00">
                  <c:v>73.900000000000006</c:v>
                </c:pt>
                <c:pt idx="957" formatCode="0.00">
                  <c:v>0.7</c:v>
                </c:pt>
                <c:pt idx="958" formatCode="0.00">
                  <c:v>36.9</c:v>
                </c:pt>
                <c:pt idx="959" formatCode="0.00">
                  <c:v>43.3</c:v>
                </c:pt>
                <c:pt idx="960" formatCode="0.00">
                  <c:v>66</c:v>
                </c:pt>
                <c:pt idx="961" formatCode="0.00">
                  <c:v>50.7</c:v>
                </c:pt>
                <c:pt idx="962" formatCode="0.00">
                  <c:v>45.5</c:v>
                </c:pt>
                <c:pt idx="963" formatCode="0.00">
                  <c:v>11.7</c:v>
                </c:pt>
                <c:pt idx="964" formatCode="0.00">
                  <c:v>67.3</c:v>
                </c:pt>
                <c:pt idx="965" formatCode="0.00">
                  <c:v>40.4</c:v>
                </c:pt>
                <c:pt idx="966" formatCode="0.00">
                  <c:v>65.5</c:v>
                </c:pt>
                <c:pt idx="967" formatCode="0.00">
                  <c:v>68.599999999999994</c:v>
                </c:pt>
                <c:pt idx="968" formatCode="0.00">
                  <c:v>67</c:v>
                </c:pt>
                <c:pt idx="969" formatCode="0.00">
                  <c:v>65.400000000000006</c:v>
                </c:pt>
                <c:pt idx="970" formatCode="0.00">
                  <c:v>66.900000000000006</c:v>
                </c:pt>
                <c:pt idx="971" formatCode="0.00">
                  <c:v>50.6</c:v>
                </c:pt>
                <c:pt idx="972" formatCode="0.00">
                  <c:v>64</c:v>
                </c:pt>
                <c:pt idx="973" formatCode="0.00">
                  <c:v>73.099999999999994</c:v>
                </c:pt>
                <c:pt idx="974" formatCode="0.00">
                  <c:v>53.7</c:v>
                </c:pt>
                <c:pt idx="975" formatCode="0.00">
                  <c:v>37.200000000000003</c:v>
                </c:pt>
                <c:pt idx="976" formatCode="0.00">
                  <c:v>50.6</c:v>
                </c:pt>
                <c:pt idx="977" formatCode="0.00">
                  <c:v>46.7</c:v>
                </c:pt>
                <c:pt idx="978" formatCode="0.00">
                  <c:v>51.3</c:v>
                </c:pt>
                <c:pt idx="979" formatCode="0.00">
                  <c:v>25.4</c:v>
                </c:pt>
                <c:pt idx="980" formatCode="0.00">
                  <c:v>40.5</c:v>
                </c:pt>
                <c:pt idx="981" formatCode="0.00">
                  <c:v>82.6</c:v>
                </c:pt>
                <c:pt idx="982" formatCode="0.00">
                  <c:v>40.200000000000003</c:v>
                </c:pt>
                <c:pt idx="983" formatCode="0.00">
                  <c:v>-36.5</c:v>
                </c:pt>
                <c:pt idx="984" formatCode="0.00">
                  <c:v>24.7</c:v>
                </c:pt>
                <c:pt idx="985" formatCode="0.00">
                  <c:v>59.5</c:v>
                </c:pt>
                <c:pt idx="986" formatCode="0.00">
                  <c:v>-7.2</c:v>
                </c:pt>
                <c:pt idx="987" formatCode="0.00">
                  <c:v>-28.9</c:v>
                </c:pt>
                <c:pt idx="988" formatCode="0.00">
                  <c:v>52</c:v>
                </c:pt>
                <c:pt idx="989" formatCode="0.00">
                  <c:v>34.9</c:v>
                </c:pt>
                <c:pt idx="990" formatCode="0.00">
                  <c:v>28.1</c:v>
                </c:pt>
                <c:pt idx="991" formatCode="0.00">
                  <c:v>32.9</c:v>
                </c:pt>
                <c:pt idx="992" formatCode="0.00">
                  <c:v>92.5</c:v>
                </c:pt>
                <c:pt idx="993" formatCode="0.00">
                  <c:v>82.5</c:v>
                </c:pt>
                <c:pt idx="994" formatCode="0.00">
                  <c:v>37.799999999999997</c:v>
                </c:pt>
                <c:pt idx="995" formatCode="0.00">
                  <c:v>25.3</c:v>
                </c:pt>
                <c:pt idx="996" formatCode="0.00">
                  <c:v>57.7</c:v>
                </c:pt>
                <c:pt idx="997" formatCode="0.00">
                  <c:v>29.9</c:v>
                </c:pt>
                <c:pt idx="998" formatCode="0.00">
                  <c:v>58.5</c:v>
                </c:pt>
                <c:pt idx="999" formatCode="0.00">
                  <c:v>76.2</c:v>
                </c:pt>
                <c:pt idx="1000" formatCode="0.00">
                  <c:v>15.4</c:v>
                </c:pt>
                <c:pt idx="1001" formatCode="0.00">
                  <c:v>-84.1</c:v>
                </c:pt>
                <c:pt idx="1002" formatCode="0.00">
                  <c:v>40.9</c:v>
                </c:pt>
                <c:pt idx="1003" formatCode="0.00">
                  <c:v>74.900000000000006</c:v>
                </c:pt>
                <c:pt idx="1004" formatCode="0.00">
                  <c:v>10.5</c:v>
                </c:pt>
                <c:pt idx="1005" formatCode="0.00">
                  <c:v>17.5</c:v>
                </c:pt>
                <c:pt idx="1006" formatCode="0.00">
                  <c:v>49.7</c:v>
                </c:pt>
                <c:pt idx="1007" formatCode="0.00">
                  <c:v>-28.2</c:v>
                </c:pt>
                <c:pt idx="1008" formatCode="0.00">
                  <c:v>78.400000000000006</c:v>
                </c:pt>
                <c:pt idx="1009" formatCode="0.00">
                  <c:v>-43.2</c:v>
                </c:pt>
                <c:pt idx="1010" formatCode="0.00">
                  <c:v>20.399999999999999</c:v>
                </c:pt>
                <c:pt idx="1011" formatCode="0.00">
                  <c:v>62.5</c:v>
                </c:pt>
                <c:pt idx="1012" formatCode="0.00">
                  <c:v>90.6</c:v>
                </c:pt>
                <c:pt idx="1013" formatCode="0.00">
                  <c:v>-8</c:v>
                </c:pt>
                <c:pt idx="1014" formatCode="0.00">
                  <c:v>6.1</c:v>
                </c:pt>
                <c:pt idx="1015" formatCode="0.00">
                  <c:v>38.6</c:v>
                </c:pt>
                <c:pt idx="1016" formatCode="0.00">
                  <c:v>0.5</c:v>
                </c:pt>
                <c:pt idx="1017" formatCode="0.00">
                  <c:v>22.4</c:v>
                </c:pt>
                <c:pt idx="1018" formatCode="0.00">
                  <c:v>71.3</c:v>
                </c:pt>
                <c:pt idx="1019" formatCode="0.00">
                  <c:v>32.1</c:v>
                </c:pt>
                <c:pt idx="1020" formatCode="0.00">
                  <c:v>60.2</c:v>
                </c:pt>
                <c:pt idx="1021" formatCode="0.00">
                  <c:v>61.6</c:v>
                </c:pt>
                <c:pt idx="1022" formatCode="0.00">
                  <c:v>33.200000000000003</c:v>
                </c:pt>
                <c:pt idx="1023" formatCode="0.00">
                  <c:v>4.5999999999999996</c:v>
                </c:pt>
                <c:pt idx="1024" formatCode="0.00">
                  <c:v>41.4</c:v>
                </c:pt>
                <c:pt idx="1025" formatCode="0.00">
                  <c:v>63.8</c:v>
                </c:pt>
                <c:pt idx="1026" formatCode="0.00">
                  <c:v>17.899999999999999</c:v>
                </c:pt>
                <c:pt idx="1027" formatCode="0.00">
                  <c:v>65.5</c:v>
                </c:pt>
                <c:pt idx="1028" formatCode="0.00">
                  <c:v>35.6</c:v>
                </c:pt>
                <c:pt idx="1029" formatCode="0.00">
                  <c:v>30.4</c:v>
                </c:pt>
                <c:pt idx="1030" formatCode="0.00">
                  <c:v>59.2</c:v>
                </c:pt>
                <c:pt idx="1031" formatCode="0.00">
                  <c:v>3.2</c:v>
                </c:pt>
                <c:pt idx="1032" formatCode="0.00">
                  <c:v>42.8</c:v>
                </c:pt>
                <c:pt idx="1033" formatCode="0.00">
                  <c:v>94.8</c:v>
                </c:pt>
                <c:pt idx="1034" formatCode="0.00">
                  <c:v>33</c:v>
                </c:pt>
                <c:pt idx="1035" formatCode="0.00">
                  <c:v>33.5</c:v>
                </c:pt>
                <c:pt idx="1036" formatCode="0.00">
                  <c:v>34.1</c:v>
                </c:pt>
                <c:pt idx="1037" formatCode="0.00">
                  <c:v>78.2</c:v>
                </c:pt>
                <c:pt idx="1038" formatCode="0.00">
                  <c:v>56.7</c:v>
                </c:pt>
                <c:pt idx="1039" formatCode="0.00">
                  <c:v>29.7</c:v>
                </c:pt>
                <c:pt idx="1040" formatCode="0.00">
                  <c:v>67.7</c:v>
                </c:pt>
                <c:pt idx="1041" formatCode="0.00">
                  <c:v>32.299999999999997</c:v>
                </c:pt>
                <c:pt idx="1042" formatCode="0.00">
                  <c:v>81.900000000000006</c:v>
                </c:pt>
                <c:pt idx="1043" formatCode="0.00">
                  <c:v>12.6</c:v>
                </c:pt>
                <c:pt idx="1044" formatCode="0.00">
                  <c:v>11.4</c:v>
                </c:pt>
                <c:pt idx="1045" formatCode="0.00">
                  <c:v>77.3</c:v>
                </c:pt>
                <c:pt idx="1046" formatCode="0.00">
                  <c:v>38.5</c:v>
                </c:pt>
                <c:pt idx="1047" formatCode="0.00">
                  <c:v>43.6</c:v>
                </c:pt>
                <c:pt idx="1048" formatCode="0.00">
                  <c:v>50.8</c:v>
                </c:pt>
                <c:pt idx="1049" formatCode="0.00">
                  <c:v>80.599999999999994</c:v>
                </c:pt>
                <c:pt idx="1050" formatCode="0.00">
                  <c:v>17.399999999999999</c:v>
                </c:pt>
                <c:pt idx="1051" formatCode="0.00">
                  <c:v>21.5</c:v>
                </c:pt>
                <c:pt idx="1052" formatCode="0.00">
                  <c:v>31.6</c:v>
                </c:pt>
                <c:pt idx="1053" formatCode="0.00">
                  <c:v>13.5</c:v>
                </c:pt>
                <c:pt idx="1054" formatCode="0.00">
                  <c:v>0.4</c:v>
                </c:pt>
                <c:pt idx="1055" formatCode="0.00">
                  <c:v>86.5</c:v>
                </c:pt>
                <c:pt idx="1056" formatCode="0.00">
                  <c:v>58.7</c:v>
                </c:pt>
                <c:pt idx="1057" formatCode="0.00">
                  <c:v>36.4</c:v>
                </c:pt>
                <c:pt idx="1058" formatCode="0.00">
                  <c:v>19.600000000000001</c:v>
                </c:pt>
                <c:pt idx="1059" formatCode="0.00">
                  <c:v>46.2</c:v>
                </c:pt>
                <c:pt idx="1060" formatCode="0.00">
                  <c:v>48.2</c:v>
                </c:pt>
                <c:pt idx="1061" formatCode="0.00">
                  <c:v>28.8</c:v>
                </c:pt>
                <c:pt idx="1062" formatCode="0.00">
                  <c:v>41.4</c:v>
                </c:pt>
                <c:pt idx="1063" formatCode="0.00">
                  <c:v>74.3</c:v>
                </c:pt>
                <c:pt idx="1064" formatCode="0.00">
                  <c:v>456.9</c:v>
                </c:pt>
                <c:pt idx="1065" formatCode="0.00">
                  <c:v>59.7</c:v>
                </c:pt>
                <c:pt idx="1066" formatCode="0.00">
                  <c:v>34.1</c:v>
                </c:pt>
                <c:pt idx="1067" formatCode="0.00">
                  <c:v>75.3</c:v>
                </c:pt>
                <c:pt idx="1068" formatCode="0.00">
                  <c:v>29.7</c:v>
                </c:pt>
                <c:pt idx="1069" formatCode="0.00">
                  <c:v>77.7</c:v>
                </c:pt>
                <c:pt idx="1070" formatCode="0.00">
                  <c:v>47.7</c:v>
                </c:pt>
                <c:pt idx="1071" formatCode="0.00">
                  <c:v>3</c:v>
                </c:pt>
                <c:pt idx="1072" formatCode="0.00">
                  <c:v>10.9</c:v>
                </c:pt>
                <c:pt idx="1073" formatCode="0.00">
                  <c:v>79.8</c:v>
                </c:pt>
                <c:pt idx="1074" formatCode="0.00">
                  <c:v>92.4</c:v>
                </c:pt>
                <c:pt idx="1075" formatCode="0.00">
                  <c:v>59.3</c:v>
                </c:pt>
                <c:pt idx="1076" formatCode="0.00">
                  <c:v>74.400000000000006</c:v>
                </c:pt>
                <c:pt idx="1077" formatCode="0.00">
                  <c:v>81.2</c:v>
                </c:pt>
                <c:pt idx="1078" formatCode="0.00">
                  <c:v>26.3</c:v>
                </c:pt>
                <c:pt idx="1079" formatCode="0.00">
                  <c:v>1.7</c:v>
                </c:pt>
                <c:pt idx="1080" formatCode="0.00">
                  <c:v>7.8</c:v>
                </c:pt>
                <c:pt idx="1081" formatCode="0.00">
                  <c:v>16.3</c:v>
                </c:pt>
                <c:pt idx="1082" formatCode="0.00">
                  <c:v>20.7</c:v>
                </c:pt>
                <c:pt idx="1083" formatCode="0.00">
                  <c:v>62.7</c:v>
                </c:pt>
                <c:pt idx="1084" formatCode="0.00">
                  <c:v>96.5</c:v>
                </c:pt>
                <c:pt idx="1085" formatCode="0.00">
                  <c:v>60.3</c:v>
                </c:pt>
                <c:pt idx="1086" formatCode="0.00">
                  <c:v>16.3</c:v>
                </c:pt>
                <c:pt idx="1087" formatCode="0.00">
                  <c:v>0.7</c:v>
                </c:pt>
                <c:pt idx="1088" formatCode="0.00">
                  <c:v>-47.1</c:v>
                </c:pt>
                <c:pt idx="1089" formatCode="0.00">
                  <c:v>68.400000000000006</c:v>
                </c:pt>
                <c:pt idx="1090" formatCode="0.00">
                  <c:v>23.4</c:v>
                </c:pt>
                <c:pt idx="1091" formatCode="0.00">
                  <c:v>29.1</c:v>
                </c:pt>
                <c:pt idx="1092" formatCode="0.00">
                  <c:v>20.6</c:v>
                </c:pt>
                <c:pt idx="1093" formatCode="0.00">
                  <c:v>37</c:v>
                </c:pt>
                <c:pt idx="1094" formatCode="0.00">
                  <c:v>-26.5</c:v>
                </c:pt>
                <c:pt idx="1095" formatCode="0.00">
                  <c:v>25.6</c:v>
                </c:pt>
                <c:pt idx="1096" formatCode="0.00">
                  <c:v>19.3</c:v>
                </c:pt>
                <c:pt idx="1097" formatCode="0.00">
                  <c:v>-25.9</c:v>
                </c:pt>
                <c:pt idx="1098" formatCode="0.00">
                  <c:v>51.2</c:v>
                </c:pt>
                <c:pt idx="1099" formatCode="0.00">
                  <c:v>45.7</c:v>
                </c:pt>
                <c:pt idx="1100" formatCode="0.00">
                  <c:v>23.1</c:v>
                </c:pt>
                <c:pt idx="1101" formatCode="0.00">
                  <c:v>14.3</c:v>
                </c:pt>
                <c:pt idx="1102" formatCode="0.00">
                  <c:v>85.9</c:v>
                </c:pt>
                <c:pt idx="1103" formatCode="0.00">
                  <c:v>40.299999999999997</c:v>
                </c:pt>
                <c:pt idx="1104" formatCode="0.00">
                  <c:v>1.2</c:v>
                </c:pt>
                <c:pt idx="1105" formatCode="0.00">
                  <c:v>24.8</c:v>
                </c:pt>
                <c:pt idx="1106" formatCode="0.00">
                  <c:v>68.8</c:v>
                </c:pt>
                <c:pt idx="1107" formatCode="0.00">
                  <c:v>59</c:v>
                </c:pt>
                <c:pt idx="1108" formatCode="0.00">
                  <c:v>6.9</c:v>
                </c:pt>
                <c:pt idx="1109" formatCode="0.00">
                  <c:v>52.6</c:v>
                </c:pt>
                <c:pt idx="1110" formatCode="0.00">
                  <c:v>59.7</c:v>
                </c:pt>
                <c:pt idx="1111" formatCode="0.00">
                  <c:v>2.9</c:v>
                </c:pt>
                <c:pt idx="1112" formatCode="0.00">
                  <c:v>80.400000000000006</c:v>
                </c:pt>
                <c:pt idx="1113" formatCode="0.00">
                  <c:v>61.9</c:v>
                </c:pt>
                <c:pt idx="1114" formatCode="0.00">
                  <c:v>41.2</c:v>
                </c:pt>
                <c:pt idx="1115" formatCode="0.00">
                  <c:v>42.2</c:v>
                </c:pt>
                <c:pt idx="1116" formatCode="0.00">
                  <c:v>66.400000000000006</c:v>
                </c:pt>
                <c:pt idx="1117" formatCode="0.00">
                  <c:v>-105.7</c:v>
                </c:pt>
                <c:pt idx="1118" formatCode="0.00">
                  <c:v>30.2</c:v>
                </c:pt>
                <c:pt idx="1119" formatCode="0.00">
                  <c:v>49.1</c:v>
                </c:pt>
                <c:pt idx="1120" formatCode="0.00">
                  <c:v>65.099999999999994</c:v>
                </c:pt>
                <c:pt idx="1121" formatCode="0.00">
                  <c:v>27.5</c:v>
                </c:pt>
                <c:pt idx="1122" formatCode="0.00">
                  <c:v>112.6</c:v>
                </c:pt>
                <c:pt idx="1123" formatCode="0.00">
                  <c:v>61.5</c:v>
                </c:pt>
                <c:pt idx="1124" formatCode="0.00">
                  <c:v>8.3000000000000007</c:v>
                </c:pt>
                <c:pt idx="1125" formatCode="0.00">
                  <c:v>37.299999999999997</c:v>
                </c:pt>
                <c:pt idx="1126" formatCode="0.00">
                  <c:v>27.8</c:v>
                </c:pt>
                <c:pt idx="1127" formatCode="0.00">
                  <c:v>15.5</c:v>
                </c:pt>
                <c:pt idx="1128" formatCode="0.00">
                  <c:v>10</c:v>
                </c:pt>
                <c:pt idx="1129" formatCode="0.00">
                  <c:v>48.6</c:v>
                </c:pt>
                <c:pt idx="1130" formatCode="0.00">
                  <c:v>39.6</c:v>
                </c:pt>
                <c:pt idx="1131" formatCode="0.00">
                  <c:v>83.4</c:v>
                </c:pt>
                <c:pt idx="1132" formatCode="0.00">
                  <c:v>38.1</c:v>
                </c:pt>
                <c:pt idx="1133" formatCode="0.00">
                  <c:v>60.9</c:v>
                </c:pt>
                <c:pt idx="1134" formatCode="0.00">
                  <c:v>-14.9</c:v>
                </c:pt>
                <c:pt idx="1135" formatCode="0.00">
                  <c:v>7.1</c:v>
                </c:pt>
                <c:pt idx="1136" formatCode="0.00">
                  <c:v>71.2</c:v>
                </c:pt>
                <c:pt idx="1137" formatCode="0.00">
                  <c:v>45.5</c:v>
                </c:pt>
                <c:pt idx="1138" formatCode="0.00">
                  <c:v>22.7</c:v>
                </c:pt>
                <c:pt idx="1139" formatCode="0.00">
                  <c:v>31.5</c:v>
                </c:pt>
                <c:pt idx="1140" formatCode="0.00">
                  <c:v>39.799999999999997</c:v>
                </c:pt>
                <c:pt idx="1141" formatCode="0.00">
                  <c:v>50</c:v>
                </c:pt>
                <c:pt idx="1142" formatCode="0.00">
                  <c:v>-30.4</c:v>
                </c:pt>
                <c:pt idx="1143" formatCode="0.00">
                  <c:v>-125.8</c:v>
                </c:pt>
                <c:pt idx="1144" formatCode="0.00">
                  <c:v>75</c:v>
                </c:pt>
                <c:pt idx="1145" formatCode="0.00">
                  <c:v>84.5</c:v>
                </c:pt>
                <c:pt idx="1146" formatCode="0.00">
                  <c:v>45.9</c:v>
                </c:pt>
                <c:pt idx="1147" formatCode="0.00">
                  <c:v>61.5</c:v>
                </c:pt>
                <c:pt idx="1148" formatCode="0.00">
                  <c:v>54.7</c:v>
                </c:pt>
                <c:pt idx="1149" formatCode="0.00">
                  <c:v>4.0999999999999996</c:v>
                </c:pt>
                <c:pt idx="1150" formatCode="0.00">
                  <c:v>50.2</c:v>
                </c:pt>
                <c:pt idx="1151" formatCode="0.00">
                  <c:v>31.5</c:v>
                </c:pt>
                <c:pt idx="1152" formatCode="0.00">
                  <c:v>67.5</c:v>
                </c:pt>
                <c:pt idx="1153" formatCode="0.00">
                  <c:v>58</c:v>
                </c:pt>
                <c:pt idx="1154" formatCode="0.00">
                  <c:v>45.9</c:v>
                </c:pt>
                <c:pt idx="1155" formatCode="0.00">
                  <c:v>30.5</c:v>
                </c:pt>
                <c:pt idx="1156" formatCode="0.00">
                  <c:v>100.7</c:v>
                </c:pt>
                <c:pt idx="1157" formatCode="0.00">
                  <c:v>24.6</c:v>
                </c:pt>
                <c:pt idx="1158" formatCode="0.00">
                  <c:v>99.2</c:v>
                </c:pt>
                <c:pt idx="1159" formatCode="0.00">
                  <c:v>14.1</c:v>
                </c:pt>
                <c:pt idx="1160" formatCode="0.00">
                  <c:v>6.4</c:v>
                </c:pt>
                <c:pt idx="1161" formatCode="0.00">
                  <c:v>36.299999999999997</c:v>
                </c:pt>
                <c:pt idx="1162" formatCode="0.00">
                  <c:v>51.9</c:v>
                </c:pt>
                <c:pt idx="1163" formatCode="0.00">
                  <c:v>6.1</c:v>
                </c:pt>
                <c:pt idx="1164" formatCode="0.00">
                  <c:v>4.3</c:v>
                </c:pt>
                <c:pt idx="1165" formatCode="0.00">
                  <c:v>77.8</c:v>
                </c:pt>
                <c:pt idx="1166" formatCode="0.00">
                  <c:v>45.1</c:v>
                </c:pt>
                <c:pt idx="1167" formatCode="0.00">
                  <c:v>87.1</c:v>
                </c:pt>
                <c:pt idx="1168" formatCode="0.00">
                  <c:v>21.1</c:v>
                </c:pt>
                <c:pt idx="1169" formatCode="0.00">
                  <c:v>68.099999999999994</c:v>
                </c:pt>
                <c:pt idx="1170" formatCode="0.00">
                  <c:v>18.899999999999999</c:v>
                </c:pt>
                <c:pt idx="1171" formatCode="0.00">
                  <c:v>31.3</c:v>
                </c:pt>
                <c:pt idx="1172" formatCode="0.00">
                  <c:v>62.9</c:v>
                </c:pt>
                <c:pt idx="1173" formatCode="0.00">
                  <c:v>81.900000000000006</c:v>
                </c:pt>
                <c:pt idx="1174" formatCode="0.00">
                  <c:v>0.4</c:v>
                </c:pt>
                <c:pt idx="1175" formatCode="0.00">
                  <c:v>59.3</c:v>
                </c:pt>
                <c:pt idx="1176" formatCode="0.00">
                  <c:v>35.5</c:v>
                </c:pt>
                <c:pt idx="1177" formatCode="0.00">
                  <c:v>49.6</c:v>
                </c:pt>
                <c:pt idx="1178" formatCode="0.00">
                  <c:v>-24.7</c:v>
                </c:pt>
                <c:pt idx="1179" formatCode="0.00">
                  <c:v>54.7</c:v>
                </c:pt>
                <c:pt idx="1180" formatCode="0.00">
                  <c:v>45</c:v>
                </c:pt>
                <c:pt idx="1181" formatCode="0.00">
                  <c:v>-6.8</c:v>
                </c:pt>
                <c:pt idx="1182" formatCode="0.00">
                  <c:v>33</c:v>
                </c:pt>
                <c:pt idx="1183" formatCode="0.00">
                  <c:v>7.3</c:v>
                </c:pt>
                <c:pt idx="1184" formatCode="0.00">
                  <c:v>53.9</c:v>
                </c:pt>
                <c:pt idx="1185" formatCode="0.00">
                  <c:v>14.1</c:v>
                </c:pt>
                <c:pt idx="1186" formatCode="0.00">
                  <c:v>41.5</c:v>
                </c:pt>
                <c:pt idx="1187" formatCode="0.00">
                  <c:v>20.3</c:v>
                </c:pt>
                <c:pt idx="1188" formatCode="0.00">
                  <c:v>8.8000000000000007</c:v>
                </c:pt>
                <c:pt idx="1189" formatCode="0.00">
                  <c:v>57.7</c:v>
                </c:pt>
                <c:pt idx="1190" formatCode="0.00">
                  <c:v>87.8</c:v>
                </c:pt>
                <c:pt idx="1191" formatCode="0.00">
                  <c:v>29</c:v>
                </c:pt>
                <c:pt idx="1192" formatCode="0.00">
                  <c:v>80.3</c:v>
                </c:pt>
                <c:pt idx="1193" formatCode="0.00">
                  <c:v>31.7</c:v>
                </c:pt>
                <c:pt idx="1194" formatCode="0.00">
                  <c:v>48.3</c:v>
                </c:pt>
                <c:pt idx="1195" formatCode="0.00">
                  <c:v>16.8</c:v>
                </c:pt>
                <c:pt idx="1196" formatCode="0.00">
                  <c:v>70.099999999999994</c:v>
                </c:pt>
                <c:pt idx="1197" formatCode="0.00">
                  <c:v>36.9</c:v>
                </c:pt>
                <c:pt idx="1198" formatCode="0.00">
                  <c:v>27.5</c:v>
                </c:pt>
                <c:pt idx="1199" formatCode="0.00">
                  <c:v>29.9</c:v>
                </c:pt>
                <c:pt idx="1200" formatCode="0.00">
                  <c:v>30</c:v>
                </c:pt>
                <c:pt idx="1201" formatCode="0.00">
                  <c:v>27.4</c:v>
                </c:pt>
                <c:pt idx="1202" formatCode="0.00">
                  <c:v>57.1</c:v>
                </c:pt>
                <c:pt idx="1203" formatCode="0.00">
                  <c:v>79.8</c:v>
                </c:pt>
                <c:pt idx="1204" formatCode="0.00">
                  <c:v>25.9</c:v>
                </c:pt>
                <c:pt idx="1205" formatCode="0.00">
                  <c:v>9.6</c:v>
                </c:pt>
                <c:pt idx="1206" formatCode="0.00">
                  <c:v>57.7</c:v>
                </c:pt>
                <c:pt idx="1207" formatCode="0.00">
                  <c:v>32.5</c:v>
                </c:pt>
                <c:pt idx="1208" formatCode="0.00">
                  <c:v>-13.3</c:v>
                </c:pt>
                <c:pt idx="1209" formatCode="0.00">
                  <c:v>40.6</c:v>
                </c:pt>
                <c:pt idx="1210" formatCode="0.00">
                  <c:v>9</c:v>
                </c:pt>
                <c:pt idx="1211" formatCode="0.00">
                  <c:v>22.5</c:v>
                </c:pt>
                <c:pt idx="1212" formatCode="0.00">
                  <c:v>52.6</c:v>
                </c:pt>
                <c:pt idx="1213" formatCode="0.00">
                  <c:v>53.7</c:v>
                </c:pt>
                <c:pt idx="1214" formatCode="0.00">
                  <c:v>44.5</c:v>
                </c:pt>
                <c:pt idx="1215" formatCode="0.00">
                  <c:v>37.700000000000003</c:v>
                </c:pt>
                <c:pt idx="1216" formatCode="0.00">
                  <c:v>52.6</c:v>
                </c:pt>
                <c:pt idx="1217" formatCode="0.00">
                  <c:v>63.6</c:v>
                </c:pt>
                <c:pt idx="1218" formatCode="0.00">
                  <c:v>43.1</c:v>
                </c:pt>
                <c:pt idx="1219" formatCode="0.00">
                  <c:v>34.200000000000003</c:v>
                </c:pt>
                <c:pt idx="1220" formatCode="0.00">
                  <c:v>72.5</c:v>
                </c:pt>
                <c:pt idx="1221" formatCode="0.00">
                  <c:v>38</c:v>
                </c:pt>
                <c:pt idx="1222" formatCode="0.00">
                  <c:v>-2.6</c:v>
                </c:pt>
                <c:pt idx="1223" formatCode="0.00">
                  <c:v>47.6</c:v>
                </c:pt>
                <c:pt idx="1224" formatCode="0.00">
                  <c:v>63.6</c:v>
                </c:pt>
                <c:pt idx="1225" formatCode="0.00">
                  <c:v>56.1</c:v>
                </c:pt>
                <c:pt idx="1226" formatCode="0.00">
                  <c:v>36.1</c:v>
                </c:pt>
                <c:pt idx="1227" formatCode="0.00">
                  <c:v>83.4</c:v>
                </c:pt>
                <c:pt idx="1228" formatCode="0.00">
                  <c:v>60.2</c:v>
                </c:pt>
                <c:pt idx="1229" formatCode="0.00">
                  <c:v>98.9</c:v>
                </c:pt>
                <c:pt idx="1230" formatCode="0.00">
                  <c:v>-60</c:v>
                </c:pt>
                <c:pt idx="1231" formatCode="0.00">
                  <c:v>61.4</c:v>
                </c:pt>
                <c:pt idx="1232" formatCode="0.00">
                  <c:v>18</c:v>
                </c:pt>
                <c:pt idx="1233" formatCode="0.00">
                  <c:v>41.2</c:v>
                </c:pt>
                <c:pt idx="1234" formatCode="0.00">
                  <c:v>43.3</c:v>
                </c:pt>
                <c:pt idx="1235" formatCode="0.00">
                  <c:v>22.7</c:v>
                </c:pt>
                <c:pt idx="1236" formatCode="0.00">
                  <c:v>75.400000000000006</c:v>
                </c:pt>
                <c:pt idx="1237" formatCode="0.00">
                  <c:v>14</c:v>
                </c:pt>
                <c:pt idx="1238" formatCode="0.00">
                  <c:v>51.8</c:v>
                </c:pt>
                <c:pt idx="1239" formatCode="0.00">
                  <c:v>65.8</c:v>
                </c:pt>
                <c:pt idx="1240" formatCode="0.00">
                  <c:v>42.9</c:v>
                </c:pt>
                <c:pt idx="1241" formatCode="0.00">
                  <c:v>59.5</c:v>
                </c:pt>
                <c:pt idx="1242" formatCode="0.00">
                  <c:v>50.3</c:v>
                </c:pt>
                <c:pt idx="1243" formatCode="0.00">
                  <c:v>51.8</c:v>
                </c:pt>
                <c:pt idx="1244" formatCode="0.00">
                  <c:v>40.299999999999997</c:v>
                </c:pt>
                <c:pt idx="1245" formatCode="0.00">
                  <c:v>48.2</c:v>
                </c:pt>
                <c:pt idx="1246" formatCode="0.00">
                  <c:v>32.299999999999997</c:v>
                </c:pt>
                <c:pt idx="1247" formatCode="0.00">
                  <c:v>29.5</c:v>
                </c:pt>
                <c:pt idx="1248" formatCode="0.00">
                  <c:v>11.5</c:v>
                </c:pt>
                <c:pt idx="1249" formatCode="0.00">
                  <c:v>40.1</c:v>
                </c:pt>
                <c:pt idx="1250" formatCode="0.00">
                  <c:v>4.0999999999999996</c:v>
                </c:pt>
                <c:pt idx="1251" formatCode="0.00">
                  <c:v>72.400000000000006</c:v>
                </c:pt>
                <c:pt idx="1252" formatCode="0.00">
                  <c:v>-3.3</c:v>
                </c:pt>
                <c:pt idx="1253" formatCode="0.00">
                  <c:v>2</c:v>
                </c:pt>
                <c:pt idx="1254" formatCode="0.00">
                  <c:v>65.7</c:v>
                </c:pt>
                <c:pt idx="1255" formatCode="0.00">
                  <c:v>61.1</c:v>
                </c:pt>
                <c:pt idx="1256" formatCode="0.00">
                  <c:v>39.799999999999997</c:v>
                </c:pt>
                <c:pt idx="1257" formatCode="0.00">
                  <c:v>64.3</c:v>
                </c:pt>
                <c:pt idx="1258" formatCode="0.00">
                  <c:v>33.799999999999997</c:v>
                </c:pt>
                <c:pt idx="1259" formatCode="0.00">
                  <c:v>5.5</c:v>
                </c:pt>
                <c:pt idx="1260" formatCode="0.00">
                  <c:v>57.8</c:v>
                </c:pt>
                <c:pt idx="1261" formatCode="0.00">
                  <c:v>64.7</c:v>
                </c:pt>
                <c:pt idx="1262" formatCode="0.00">
                  <c:v>24.6</c:v>
                </c:pt>
                <c:pt idx="1263" formatCode="0.00">
                  <c:v>54.9</c:v>
                </c:pt>
                <c:pt idx="1264" formatCode="0.00">
                  <c:v>49.6</c:v>
                </c:pt>
                <c:pt idx="1265" formatCode="0.00">
                  <c:v>22.4</c:v>
                </c:pt>
                <c:pt idx="1266" formatCode="0.00">
                  <c:v>97.3</c:v>
                </c:pt>
                <c:pt idx="1267" formatCode="0.00">
                  <c:v>58.8</c:v>
                </c:pt>
                <c:pt idx="1268" formatCode="0.00">
                  <c:v>1.2</c:v>
                </c:pt>
                <c:pt idx="1269" formatCode="0.00">
                  <c:v>72.2</c:v>
                </c:pt>
                <c:pt idx="1270" formatCode="0.00">
                  <c:v>41.4</c:v>
                </c:pt>
                <c:pt idx="1271" formatCode="0.00">
                  <c:v>93.6</c:v>
                </c:pt>
                <c:pt idx="1272" formatCode="0.00">
                  <c:v>77.7</c:v>
                </c:pt>
                <c:pt idx="1273" formatCode="0.00">
                  <c:v>47.9</c:v>
                </c:pt>
                <c:pt idx="1274" formatCode="0.00">
                  <c:v>74.7</c:v>
                </c:pt>
                <c:pt idx="1275" formatCode="0.00">
                  <c:v>25.3</c:v>
                </c:pt>
                <c:pt idx="1276" formatCode="0.00">
                  <c:v>22.7</c:v>
                </c:pt>
                <c:pt idx="1277" formatCode="0.00">
                  <c:v>61.2</c:v>
                </c:pt>
                <c:pt idx="1278" formatCode="0.00">
                  <c:v>56.1</c:v>
                </c:pt>
                <c:pt idx="1279" formatCode="0.00">
                  <c:v>25.2</c:v>
                </c:pt>
                <c:pt idx="1280" formatCode="0.00">
                  <c:v>27.7</c:v>
                </c:pt>
                <c:pt idx="1281" formatCode="0.00">
                  <c:v>21.3</c:v>
                </c:pt>
                <c:pt idx="1282" formatCode="0.00">
                  <c:v>-37.299999999999997</c:v>
                </c:pt>
                <c:pt idx="1283" formatCode="0.00">
                  <c:v>68.5</c:v>
                </c:pt>
                <c:pt idx="1284" formatCode="0.00">
                  <c:v>70.7</c:v>
                </c:pt>
                <c:pt idx="1285" formatCode="0.00">
                  <c:v>12.6</c:v>
                </c:pt>
                <c:pt idx="1286" formatCode="0.00">
                  <c:v>28.7</c:v>
                </c:pt>
                <c:pt idx="1287" formatCode="0.00">
                  <c:v>15.5</c:v>
                </c:pt>
                <c:pt idx="1288" formatCode="0.00">
                  <c:v>80.099999999999994</c:v>
                </c:pt>
                <c:pt idx="1289" formatCode="0.00">
                  <c:v>53.6</c:v>
                </c:pt>
                <c:pt idx="1290" formatCode="0.00">
                  <c:v>41</c:v>
                </c:pt>
                <c:pt idx="1291" formatCode="0.00">
                  <c:v>27.5</c:v>
                </c:pt>
                <c:pt idx="1292" formatCode="0.00">
                  <c:v>69.5</c:v>
                </c:pt>
                <c:pt idx="1293" formatCode="0.00">
                  <c:v>60.2</c:v>
                </c:pt>
                <c:pt idx="1294" formatCode="0.00">
                  <c:v>69.099999999999994</c:v>
                </c:pt>
                <c:pt idx="1295" formatCode="0.00">
                  <c:v>59.4</c:v>
                </c:pt>
                <c:pt idx="1296" formatCode="0.00">
                  <c:v>33.1</c:v>
                </c:pt>
                <c:pt idx="1297" formatCode="0.00">
                  <c:v>46.9</c:v>
                </c:pt>
                <c:pt idx="1298" formatCode="0.00">
                  <c:v>43.9</c:v>
                </c:pt>
                <c:pt idx="1299" formatCode="0.00">
                  <c:v>47.2</c:v>
                </c:pt>
                <c:pt idx="1300" formatCode="0.00">
                  <c:v>83.6</c:v>
                </c:pt>
                <c:pt idx="1301" formatCode="0.00">
                  <c:v>50.6</c:v>
                </c:pt>
                <c:pt idx="1302" formatCode="0.00">
                  <c:v>13.7</c:v>
                </c:pt>
                <c:pt idx="1303" formatCode="0.00">
                  <c:v>72.900000000000006</c:v>
                </c:pt>
                <c:pt idx="1304" formatCode="0.00">
                  <c:v>78.7</c:v>
                </c:pt>
                <c:pt idx="1305" formatCode="0.00">
                  <c:v>-26.3</c:v>
                </c:pt>
                <c:pt idx="1306" formatCode="0.00">
                  <c:v>56.5</c:v>
                </c:pt>
                <c:pt idx="1307" formatCode="0.00">
                  <c:v>38.9</c:v>
                </c:pt>
                <c:pt idx="1308" formatCode="0.00">
                  <c:v>41.9</c:v>
                </c:pt>
                <c:pt idx="1309" formatCode="0.00">
                  <c:v>41</c:v>
                </c:pt>
                <c:pt idx="1310" formatCode="0.00">
                  <c:v>-95.8</c:v>
                </c:pt>
                <c:pt idx="1311" formatCode="0.00">
                  <c:v>41.1</c:v>
                </c:pt>
                <c:pt idx="1312" formatCode="0.00">
                  <c:v>65.3</c:v>
                </c:pt>
                <c:pt idx="1313" formatCode="0.00">
                  <c:v>60.9</c:v>
                </c:pt>
                <c:pt idx="1314" formatCode="0.00">
                  <c:v>33.799999999999997</c:v>
                </c:pt>
                <c:pt idx="1315" formatCode="0.00">
                  <c:v>74</c:v>
                </c:pt>
                <c:pt idx="1316" formatCode="0.00">
                  <c:v>58.5</c:v>
                </c:pt>
                <c:pt idx="1317" formatCode="0.00">
                  <c:v>-31.3</c:v>
                </c:pt>
                <c:pt idx="1318" formatCode="0.00">
                  <c:v>22.4</c:v>
                </c:pt>
                <c:pt idx="1319" formatCode="0.00">
                  <c:v>48.5</c:v>
                </c:pt>
                <c:pt idx="1320" formatCode="0.00">
                  <c:v>63.2</c:v>
                </c:pt>
                <c:pt idx="1321" formatCode="0.00">
                  <c:v>2</c:v>
                </c:pt>
                <c:pt idx="1322" formatCode="0.00">
                  <c:v>46.7</c:v>
                </c:pt>
                <c:pt idx="1323" formatCode="0.00">
                  <c:v>46.4</c:v>
                </c:pt>
                <c:pt idx="1324" formatCode="0.00">
                  <c:v>27.2</c:v>
                </c:pt>
                <c:pt idx="1325" formatCode="0.00">
                  <c:v>59.3</c:v>
                </c:pt>
                <c:pt idx="1326" formatCode="0.00">
                  <c:v>48.7</c:v>
                </c:pt>
                <c:pt idx="1327" formatCode="0.00">
                  <c:v>68.599999999999994</c:v>
                </c:pt>
                <c:pt idx="1328" formatCode="0.00">
                  <c:v>-23.7</c:v>
                </c:pt>
                <c:pt idx="1329" formatCode="0.00">
                  <c:v>50.5</c:v>
                </c:pt>
                <c:pt idx="1330" formatCode="0.00">
                  <c:v>48.7</c:v>
                </c:pt>
                <c:pt idx="1331" formatCode="0.00">
                  <c:v>74.599999999999994</c:v>
                </c:pt>
                <c:pt idx="1332" formatCode="0.00">
                  <c:v>37.4</c:v>
                </c:pt>
                <c:pt idx="1333" formatCode="0.00">
                  <c:v>69.599999999999994</c:v>
                </c:pt>
                <c:pt idx="1334" formatCode="0.00">
                  <c:v>13.5</c:v>
                </c:pt>
                <c:pt idx="1335" formatCode="0.00">
                  <c:v>61.8</c:v>
                </c:pt>
                <c:pt idx="1336" formatCode="0.00">
                  <c:v>1317.7</c:v>
                </c:pt>
                <c:pt idx="1337" formatCode="0.00">
                  <c:v>99</c:v>
                </c:pt>
                <c:pt idx="1338" formatCode="0.00">
                  <c:v>45.3</c:v>
                </c:pt>
                <c:pt idx="1339" formatCode="0.00">
                  <c:v>47.2</c:v>
                </c:pt>
                <c:pt idx="1340" formatCode="0.00">
                  <c:v>59.1</c:v>
                </c:pt>
                <c:pt idx="1341" formatCode="0.00">
                  <c:v>77.2</c:v>
                </c:pt>
                <c:pt idx="1342" formatCode="0.00">
                  <c:v>35.200000000000003</c:v>
                </c:pt>
                <c:pt idx="1343" formatCode="0.00">
                  <c:v>90.4</c:v>
                </c:pt>
                <c:pt idx="1344" formatCode="0.00">
                  <c:v>41.6</c:v>
                </c:pt>
                <c:pt idx="1345" formatCode="0.00">
                  <c:v>-8.3000000000000007</c:v>
                </c:pt>
                <c:pt idx="1346" formatCode="0.00">
                  <c:v>45.4</c:v>
                </c:pt>
                <c:pt idx="1347" formatCode="0.00">
                  <c:v>57.1</c:v>
                </c:pt>
                <c:pt idx="1348" formatCode="0.00">
                  <c:v>-19</c:v>
                </c:pt>
                <c:pt idx="1349" formatCode="0.00">
                  <c:v>86.6</c:v>
                </c:pt>
                <c:pt idx="1350" formatCode="0.00">
                  <c:v>52.1</c:v>
                </c:pt>
                <c:pt idx="1351" formatCode="0.00">
                  <c:v>76</c:v>
                </c:pt>
                <c:pt idx="1352" formatCode="0.00">
                  <c:v>62.2</c:v>
                </c:pt>
                <c:pt idx="1353" formatCode="0.00">
                  <c:v>18.7</c:v>
                </c:pt>
                <c:pt idx="1354" formatCode="0.00">
                  <c:v>57.6</c:v>
                </c:pt>
                <c:pt idx="1355" formatCode="0.00">
                  <c:v>57.2</c:v>
                </c:pt>
                <c:pt idx="1356" formatCode="0.00">
                  <c:v>9</c:v>
                </c:pt>
                <c:pt idx="1357" formatCode="0.00">
                  <c:v>44.2</c:v>
                </c:pt>
                <c:pt idx="1358" formatCode="0.00">
                  <c:v>72.099999999999994</c:v>
                </c:pt>
                <c:pt idx="1359" formatCode="0.00">
                  <c:v>26.6</c:v>
                </c:pt>
                <c:pt idx="1360" formatCode="0.00">
                  <c:v>-80.5</c:v>
                </c:pt>
                <c:pt idx="1361" formatCode="0.00">
                  <c:v>15.7</c:v>
                </c:pt>
                <c:pt idx="1362" formatCode="0.00">
                  <c:v>63</c:v>
                </c:pt>
                <c:pt idx="1363" formatCode="0.00">
                  <c:v>31.2</c:v>
                </c:pt>
                <c:pt idx="1364" formatCode="0.00">
                  <c:v>82</c:v>
                </c:pt>
                <c:pt idx="1365" formatCode="0.00">
                  <c:v>44.8</c:v>
                </c:pt>
                <c:pt idx="1366" formatCode="0.00">
                  <c:v>62.7</c:v>
                </c:pt>
                <c:pt idx="1367" formatCode="0.00">
                  <c:v>27.4</c:v>
                </c:pt>
                <c:pt idx="1368" formatCode="0.00">
                  <c:v>27.7</c:v>
                </c:pt>
                <c:pt idx="1369" formatCode="0.00">
                  <c:v>85</c:v>
                </c:pt>
                <c:pt idx="1370" formatCode="0.00">
                  <c:v>67.3</c:v>
                </c:pt>
                <c:pt idx="1371" formatCode="0.00">
                  <c:v>61.8</c:v>
                </c:pt>
                <c:pt idx="1372" formatCode="0.00">
                  <c:v>4.3</c:v>
                </c:pt>
                <c:pt idx="1373" formatCode="0.00">
                  <c:v>62.4</c:v>
                </c:pt>
                <c:pt idx="1374" formatCode="0.00">
                  <c:v>70</c:v>
                </c:pt>
                <c:pt idx="1375" formatCode="0.00">
                  <c:v>47.8</c:v>
                </c:pt>
                <c:pt idx="1376" formatCode="0.00">
                  <c:v>33.4</c:v>
                </c:pt>
                <c:pt idx="1377" formatCode="0.00">
                  <c:v>82.5</c:v>
                </c:pt>
                <c:pt idx="1378" formatCode="0.00">
                  <c:v>83.2</c:v>
                </c:pt>
                <c:pt idx="1379" formatCode="0.00">
                  <c:v>66.599999999999994</c:v>
                </c:pt>
                <c:pt idx="1380" formatCode="0.00">
                  <c:v>61.1</c:v>
                </c:pt>
                <c:pt idx="1381" formatCode="0.00">
                  <c:v>63.8</c:v>
                </c:pt>
                <c:pt idx="1382" formatCode="0.00">
                  <c:v>94.1</c:v>
                </c:pt>
                <c:pt idx="1383" formatCode="0.00">
                  <c:v>17.100000000000001</c:v>
                </c:pt>
                <c:pt idx="1384" formatCode="0.00">
                  <c:v>46.7</c:v>
                </c:pt>
                <c:pt idx="1385" formatCode="0.00">
                  <c:v>32.6</c:v>
                </c:pt>
                <c:pt idx="1386" formatCode="0.00">
                  <c:v>-56.5</c:v>
                </c:pt>
                <c:pt idx="1387" formatCode="0.00">
                  <c:v>62.4</c:v>
                </c:pt>
                <c:pt idx="1388" formatCode="0.00">
                  <c:v>48.5</c:v>
                </c:pt>
                <c:pt idx="1389" formatCode="0.00">
                  <c:v>49.6</c:v>
                </c:pt>
                <c:pt idx="1390" formatCode="0.00">
                  <c:v>-65.2</c:v>
                </c:pt>
                <c:pt idx="1391" formatCode="0.00">
                  <c:v>92.9</c:v>
                </c:pt>
                <c:pt idx="1392" formatCode="0.00">
                  <c:v>45</c:v>
                </c:pt>
                <c:pt idx="1393" formatCode="0.00">
                  <c:v>45.3</c:v>
                </c:pt>
                <c:pt idx="1394" formatCode="0.00">
                  <c:v>49.7</c:v>
                </c:pt>
                <c:pt idx="1395" formatCode="0.00">
                  <c:v>86.8</c:v>
                </c:pt>
                <c:pt idx="1396" formatCode="0.00">
                  <c:v>18.3</c:v>
                </c:pt>
                <c:pt idx="1397" formatCode="0.00">
                  <c:v>12.3</c:v>
                </c:pt>
                <c:pt idx="1398" formatCode="0.00">
                  <c:v>40.9</c:v>
                </c:pt>
                <c:pt idx="1399" formatCode="0.00">
                  <c:v>1.8</c:v>
                </c:pt>
                <c:pt idx="1400" formatCode="0.00">
                  <c:v>-10.199999999999999</c:v>
                </c:pt>
                <c:pt idx="1401" formatCode="0.00">
                  <c:v>14.6</c:v>
                </c:pt>
                <c:pt idx="1402" formatCode="0.00">
                  <c:v>34.4</c:v>
                </c:pt>
                <c:pt idx="1403" formatCode="0.00">
                  <c:v>73.900000000000006</c:v>
                </c:pt>
                <c:pt idx="1404" formatCode="0.00">
                  <c:v>82.8</c:v>
                </c:pt>
                <c:pt idx="1405" formatCode="0.00">
                  <c:v>75.8</c:v>
                </c:pt>
                <c:pt idx="1406" formatCode="0.00">
                  <c:v>42</c:v>
                </c:pt>
                <c:pt idx="1407" formatCode="0.00">
                  <c:v>63.8</c:v>
                </c:pt>
                <c:pt idx="1408" formatCode="0.00">
                  <c:v>55</c:v>
                </c:pt>
                <c:pt idx="1409" formatCode="0.00">
                  <c:v>72.099999999999994</c:v>
                </c:pt>
                <c:pt idx="1410" formatCode="0.00">
                  <c:v>89.4</c:v>
                </c:pt>
                <c:pt idx="1411" formatCode="0.00">
                  <c:v>22.9</c:v>
                </c:pt>
                <c:pt idx="1412" formatCode="0.00">
                  <c:v>63.7</c:v>
                </c:pt>
                <c:pt idx="1413" formatCode="0.00">
                  <c:v>48.9</c:v>
                </c:pt>
                <c:pt idx="1414" formatCode="0.00">
                  <c:v>51</c:v>
                </c:pt>
                <c:pt idx="1415" formatCode="0.00">
                  <c:v>34.4</c:v>
                </c:pt>
                <c:pt idx="1416" formatCode="0.00">
                  <c:v>86</c:v>
                </c:pt>
                <c:pt idx="1417" formatCode="0.00">
                  <c:v>-2.4</c:v>
                </c:pt>
                <c:pt idx="1418" formatCode="0.00">
                  <c:v>17.399999999999999</c:v>
                </c:pt>
                <c:pt idx="1419" formatCode="0.00">
                  <c:v>43.9</c:v>
                </c:pt>
                <c:pt idx="1420" formatCode="0.00">
                  <c:v>8.9</c:v>
                </c:pt>
                <c:pt idx="1421" formatCode="0.00">
                  <c:v>25.5</c:v>
                </c:pt>
                <c:pt idx="1422" formatCode="0.00">
                  <c:v>-27.2</c:v>
                </c:pt>
                <c:pt idx="1423" formatCode="0.00">
                  <c:v>31.1</c:v>
                </c:pt>
                <c:pt idx="1424" formatCode="0.00">
                  <c:v>31.6</c:v>
                </c:pt>
                <c:pt idx="1425" formatCode="0.00">
                  <c:v>89</c:v>
                </c:pt>
                <c:pt idx="1426" formatCode="0.00">
                  <c:v>48.2</c:v>
                </c:pt>
                <c:pt idx="1427" formatCode="0.00">
                  <c:v>48.2</c:v>
                </c:pt>
                <c:pt idx="1428" formatCode="0.00">
                  <c:v>84.4</c:v>
                </c:pt>
                <c:pt idx="1429" formatCode="0.00">
                  <c:v>24.3</c:v>
                </c:pt>
                <c:pt idx="1430" formatCode="0.00">
                  <c:v>-9.6</c:v>
                </c:pt>
                <c:pt idx="1431" formatCode="0.00">
                  <c:v>21.9</c:v>
                </c:pt>
                <c:pt idx="1432" formatCode="#,##0.00">
                  <c:v>35</c:v>
                </c:pt>
                <c:pt idx="1433" formatCode="#,##0.00">
                  <c:v>63.4</c:v>
                </c:pt>
                <c:pt idx="1434" formatCode="#,##0.00">
                  <c:v>37.700000000000003</c:v>
                </c:pt>
                <c:pt idx="1435" formatCode="#,##0.00">
                  <c:v>-1.5</c:v>
                </c:pt>
                <c:pt idx="1436" formatCode="#,##0.00">
                  <c:v>41.2</c:v>
                </c:pt>
                <c:pt idx="1437" formatCode="#,##0.00">
                  <c:v>40.700000000000003</c:v>
                </c:pt>
                <c:pt idx="1438" formatCode="#,##0.00">
                  <c:v>27.4</c:v>
                </c:pt>
                <c:pt idx="1439" formatCode="#,##0.00">
                  <c:v>92.4</c:v>
                </c:pt>
                <c:pt idx="1440" formatCode="#,##0.00">
                  <c:v>-10</c:v>
                </c:pt>
                <c:pt idx="1441" formatCode="#,##0.00">
                  <c:v>19.399999999999999</c:v>
                </c:pt>
                <c:pt idx="1442" formatCode="#,##0.00">
                  <c:v>77.5</c:v>
                </c:pt>
                <c:pt idx="1443" formatCode="#,##0.00">
                  <c:v>31.5</c:v>
                </c:pt>
                <c:pt idx="1444" formatCode="#,##0.00">
                  <c:v>49.5</c:v>
                </c:pt>
                <c:pt idx="1445" formatCode="#,##0.00">
                  <c:v>95.4</c:v>
                </c:pt>
                <c:pt idx="1446" formatCode="#,##0.00">
                  <c:v>49.2</c:v>
                </c:pt>
                <c:pt idx="1447" formatCode="#,##0.00">
                  <c:v>-98.4</c:v>
                </c:pt>
                <c:pt idx="1448" formatCode="#,##0.00">
                  <c:v>-28.5</c:v>
                </c:pt>
                <c:pt idx="1449" formatCode="#,##0.00">
                  <c:v>31</c:v>
                </c:pt>
                <c:pt idx="1450" formatCode="#,##0.00">
                  <c:v>62.2</c:v>
                </c:pt>
                <c:pt idx="1451" formatCode="#,##0.00">
                  <c:v>11.1</c:v>
                </c:pt>
                <c:pt idx="1452" formatCode="#,##0.00">
                  <c:v>14.8</c:v>
                </c:pt>
                <c:pt idx="1453" formatCode="#,##0.00">
                  <c:v>67.3</c:v>
                </c:pt>
                <c:pt idx="1454" formatCode="#,##0.00">
                  <c:v>97.4</c:v>
                </c:pt>
                <c:pt idx="1455" formatCode="#,##0.00">
                  <c:v>52.9</c:v>
                </c:pt>
                <c:pt idx="1456" formatCode="#,##0.00">
                  <c:v>74</c:v>
                </c:pt>
                <c:pt idx="1457" formatCode="#,##0.00">
                  <c:v>55.9</c:v>
                </c:pt>
                <c:pt idx="1458" formatCode="#,##0.00">
                  <c:v>83.6</c:v>
                </c:pt>
                <c:pt idx="1459" formatCode="#,##0.00">
                  <c:v>66</c:v>
                </c:pt>
                <c:pt idx="1460" formatCode="#,##0.00">
                  <c:v>40.4</c:v>
                </c:pt>
                <c:pt idx="1461" formatCode="#,##0.00">
                  <c:v>31.9</c:v>
                </c:pt>
                <c:pt idx="1462" formatCode="#,##0.00">
                  <c:v>2.7</c:v>
                </c:pt>
                <c:pt idx="1463" formatCode="#,##0.00">
                  <c:v>52.2</c:v>
                </c:pt>
                <c:pt idx="1464" formatCode="#,##0.00">
                  <c:v>66.599999999999994</c:v>
                </c:pt>
                <c:pt idx="1465" formatCode="#,##0.00">
                  <c:v>95.2</c:v>
                </c:pt>
                <c:pt idx="1466" formatCode="#,##0.00">
                  <c:v>-38.200000000000003</c:v>
                </c:pt>
                <c:pt idx="1467" formatCode="#,##0.00">
                  <c:v>35.1</c:v>
                </c:pt>
                <c:pt idx="1468" formatCode="#,##0.00">
                  <c:v>26.7</c:v>
                </c:pt>
                <c:pt idx="1469" formatCode="#,##0.00">
                  <c:v>51</c:v>
                </c:pt>
                <c:pt idx="1470" formatCode="#,##0.00">
                  <c:v>57.3</c:v>
                </c:pt>
                <c:pt idx="1471" formatCode="#,##0.00">
                  <c:v>57.3</c:v>
                </c:pt>
                <c:pt idx="1472" formatCode="#,##0.00">
                  <c:v>56.1</c:v>
                </c:pt>
                <c:pt idx="1473" formatCode="#,##0.00">
                  <c:v>44.4</c:v>
                </c:pt>
                <c:pt idx="1474" formatCode="#,##0.00">
                  <c:v>19.7</c:v>
                </c:pt>
                <c:pt idx="1475" formatCode="#,##0.00">
                  <c:v>57.9</c:v>
                </c:pt>
                <c:pt idx="1476" formatCode="#,##0.00">
                  <c:v>90.4</c:v>
                </c:pt>
                <c:pt idx="1477" formatCode="#,##0.00">
                  <c:v>-20.100000000000001</c:v>
                </c:pt>
                <c:pt idx="1478" formatCode="#,##0.00">
                  <c:v>30.5</c:v>
                </c:pt>
                <c:pt idx="1479" formatCode="#,##0.00">
                  <c:v>-73.3</c:v>
                </c:pt>
                <c:pt idx="1480" formatCode="#,##0.00">
                  <c:v>31</c:v>
                </c:pt>
                <c:pt idx="1481" formatCode="#,##0.00">
                  <c:v>-3.9</c:v>
                </c:pt>
                <c:pt idx="1482" formatCode="#,##0.00">
                  <c:v>66.599999999999994</c:v>
                </c:pt>
                <c:pt idx="1483" formatCode="#,##0.00">
                  <c:v>68</c:v>
                </c:pt>
                <c:pt idx="1484" formatCode="#,##0.00">
                  <c:v>6.9</c:v>
                </c:pt>
                <c:pt idx="1485" formatCode="#,##0.00">
                  <c:v>42</c:v>
                </c:pt>
                <c:pt idx="1486" formatCode="#,##0.00">
                  <c:v>100</c:v>
                </c:pt>
                <c:pt idx="1487" formatCode="#,##0.00">
                  <c:v>21.7</c:v>
                </c:pt>
                <c:pt idx="1488" formatCode="#,##0.00">
                  <c:v>85.9</c:v>
                </c:pt>
                <c:pt idx="1489" formatCode="#,##0.00">
                  <c:v>49.6</c:v>
                </c:pt>
                <c:pt idx="1490" formatCode="#,##0.00">
                  <c:v>55.6</c:v>
                </c:pt>
                <c:pt idx="1491" formatCode="#,##0.00">
                  <c:v>59.2</c:v>
                </c:pt>
                <c:pt idx="1492" formatCode="#,##0.00">
                  <c:v>51.4</c:v>
                </c:pt>
                <c:pt idx="1493" formatCode="#,##0.00">
                  <c:v>45.8</c:v>
                </c:pt>
                <c:pt idx="1494" formatCode="#,##0.00">
                  <c:v>15</c:v>
                </c:pt>
                <c:pt idx="1495" formatCode="#,##0.00">
                  <c:v>48.3</c:v>
                </c:pt>
                <c:pt idx="1496" formatCode="#,##0.00">
                  <c:v>19.5</c:v>
                </c:pt>
                <c:pt idx="1497" formatCode="#,##0.00">
                  <c:v>1.8</c:v>
                </c:pt>
                <c:pt idx="1498" formatCode="#,##0.00">
                  <c:v>59.5</c:v>
                </c:pt>
                <c:pt idx="1499" formatCode="#,##0.00">
                  <c:v>28.2</c:v>
                </c:pt>
                <c:pt idx="1500" formatCode="#,##0.00">
                  <c:v>13.1</c:v>
                </c:pt>
                <c:pt idx="1501" formatCode="#,##0.00">
                  <c:v>40.200000000000003</c:v>
                </c:pt>
                <c:pt idx="1502" formatCode="#,##0.00">
                  <c:v>61.6</c:v>
                </c:pt>
                <c:pt idx="1503" formatCode="#,##0.00">
                  <c:v>-233.2</c:v>
                </c:pt>
                <c:pt idx="1504" formatCode="#,##0.00">
                  <c:v>67</c:v>
                </c:pt>
                <c:pt idx="1505" formatCode="#,##0.00">
                  <c:v>36.1</c:v>
                </c:pt>
                <c:pt idx="1506" formatCode="#,##0.00">
                  <c:v>27.2</c:v>
                </c:pt>
                <c:pt idx="1507" formatCode="#,##0.00">
                  <c:v>57.8</c:v>
                </c:pt>
                <c:pt idx="1508" formatCode="#,##0.00">
                  <c:v>62</c:v>
                </c:pt>
                <c:pt idx="1509" formatCode="#,##0.00">
                  <c:v>32.4</c:v>
                </c:pt>
                <c:pt idx="1510" formatCode="#,##0.00">
                  <c:v>24</c:v>
                </c:pt>
                <c:pt idx="1511" formatCode="#,##0.00">
                  <c:v>40.700000000000003</c:v>
                </c:pt>
                <c:pt idx="1512" formatCode="#,##0.00">
                  <c:v>58.4</c:v>
                </c:pt>
                <c:pt idx="1513" formatCode="#,##0.00">
                  <c:v>73.900000000000006</c:v>
                </c:pt>
                <c:pt idx="1514" formatCode="#,##0.00">
                  <c:v>-16</c:v>
                </c:pt>
                <c:pt idx="1515" formatCode="#,##0.00">
                  <c:v>46.3</c:v>
                </c:pt>
                <c:pt idx="1516" formatCode="#,##0.00">
                  <c:v>53.5</c:v>
                </c:pt>
                <c:pt idx="1517" formatCode="#,##0.00">
                  <c:v>18.600000000000001</c:v>
                </c:pt>
                <c:pt idx="1518" formatCode="#,##0.00">
                  <c:v>60.7</c:v>
                </c:pt>
                <c:pt idx="1519" formatCode="#,##0.00">
                  <c:v>94.5</c:v>
                </c:pt>
                <c:pt idx="1520" formatCode="#,##0.00">
                  <c:v>36.4</c:v>
                </c:pt>
                <c:pt idx="1521" formatCode="#,##0.00">
                  <c:v>41.4</c:v>
                </c:pt>
                <c:pt idx="1522" formatCode="#,##0.00">
                  <c:v>41.1</c:v>
                </c:pt>
                <c:pt idx="1523" formatCode="#,##0.00">
                  <c:v>43.1</c:v>
                </c:pt>
                <c:pt idx="1524" formatCode="#,##0.00">
                  <c:v>9.5</c:v>
                </c:pt>
                <c:pt idx="1525" formatCode="#,##0.00">
                  <c:v>32.4</c:v>
                </c:pt>
                <c:pt idx="1526" formatCode="#,##0.00">
                  <c:v>68.599999999999994</c:v>
                </c:pt>
                <c:pt idx="1527" formatCode="#,##0.00">
                  <c:v>58.7</c:v>
                </c:pt>
                <c:pt idx="1528" formatCode="#,##0.00">
                  <c:v>77.599999999999994</c:v>
                </c:pt>
                <c:pt idx="1529" formatCode="#,##0.00">
                  <c:v>65.599999999999994</c:v>
                </c:pt>
                <c:pt idx="1530" formatCode="#,##0.00">
                  <c:v>8.1999999999999993</c:v>
                </c:pt>
                <c:pt idx="1531" formatCode="#,##0.00">
                  <c:v>38</c:v>
                </c:pt>
                <c:pt idx="1532" formatCode="#,##0.00">
                  <c:v>8</c:v>
                </c:pt>
                <c:pt idx="1533" formatCode="#,##0.00">
                  <c:v>41.6</c:v>
                </c:pt>
                <c:pt idx="1534" formatCode="#,##0.00">
                  <c:v>27.5</c:v>
                </c:pt>
                <c:pt idx="1535" formatCode="#,##0.00">
                  <c:v>78.7</c:v>
                </c:pt>
                <c:pt idx="1536" formatCode="#,##0.00">
                  <c:v>17.7</c:v>
                </c:pt>
                <c:pt idx="1537" formatCode="#,##0.00">
                  <c:v>82.8</c:v>
                </c:pt>
                <c:pt idx="1538" formatCode="#,##0.00">
                  <c:v>-73.2</c:v>
                </c:pt>
                <c:pt idx="1539" formatCode="#,##0.00">
                  <c:v>24.2</c:v>
                </c:pt>
                <c:pt idx="1540" formatCode="#,##0.00">
                  <c:v>90.2</c:v>
                </c:pt>
                <c:pt idx="1541" formatCode="#,##0.00">
                  <c:v>54.6</c:v>
                </c:pt>
                <c:pt idx="1542" formatCode="#,##0.00">
                  <c:v>66.5</c:v>
                </c:pt>
                <c:pt idx="1543" formatCode="#,##0.00">
                  <c:v>43.4</c:v>
                </c:pt>
                <c:pt idx="1544" formatCode="#,##0.00">
                  <c:v>18.5</c:v>
                </c:pt>
                <c:pt idx="1545" formatCode="#,##0.00">
                  <c:v>79.099999999999994</c:v>
                </c:pt>
                <c:pt idx="1546" formatCode="#,##0.00">
                  <c:v>39.1</c:v>
                </c:pt>
                <c:pt idx="1547" formatCode="#,##0.00">
                  <c:v>1.6</c:v>
                </c:pt>
                <c:pt idx="1548" formatCode="#,##0.00">
                  <c:v>-4.7</c:v>
                </c:pt>
                <c:pt idx="1549" formatCode="#,##0.00">
                  <c:v>33.1</c:v>
                </c:pt>
                <c:pt idx="1550" formatCode="#,##0.00">
                  <c:v>85.9</c:v>
                </c:pt>
                <c:pt idx="1551" formatCode="#,##0.00">
                  <c:v>72.8</c:v>
                </c:pt>
                <c:pt idx="1552" formatCode="#,##0.00">
                  <c:v>64.2</c:v>
                </c:pt>
                <c:pt idx="1553" formatCode="#,##0.00">
                  <c:v>23.4</c:v>
                </c:pt>
                <c:pt idx="1554" formatCode="#,##0.00">
                  <c:v>63</c:v>
                </c:pt>
                <c:pt idx="1555" formatCode="#,##0.00">
                  <c:v>-45.1</c:v>
                </c:pt>
                <c:pt idx="1556" formatCode="#,##0.00">
                  <c:v>42.5</c:v>
                </c:pt>
                <c:pt idx="1557" formatCode="#,##0.00">
                  <c:v>60.6</c:v>
                </c:pt>
                <c:pt idx="1558" formatCode="#,##0.00">
                  <c:v>1.5</c:v>
                </c:pt>
                <c:pt idx="1559" formatCode="#,##0.00">
                  <c:v>62</c:v>
                </c:pt>
                <c:pt idx="1560" formatCode="#,##0.00">
                  <c:v>59.5</c:v>
                </c:pt>
                <c:pt idx="1561" formatCode="#,##0.00">
                  <c:v>70.900000000000006</c:v>
                </c:pt>
                <c:pt idx="1562" formatCode="#,##0.00">
                  <c:v>31.9</c:v>
                </c:pt>
                <c:pt idx="1563" formatCode="#,##0.00">
                  <c:v>80</c:v>
                </c:pt>
                <c:pt idx="1564" formatCode="#,##0.00">
                  <c:v>75.8</c:v>
                </c:pt>
                <c:pt idx="1565" formatCode="#,##0.00">
                  <c:v>77.400000000000006</c:v>
                </c:pt>
                <c:pt idx="1566" formatCode="#,##0.00">
                  <c:v>66.400000000000006</c:v>
                </c:pt>
                <c:pt idx="1567" formatCode="#,##0.00">
                  <c:v>34.9</c:v>
                </c:pt>
                <c:pt idx="1568" formatCode="#,##0.00">
                  <c:v>94</c:v>
                </c:pt>
                <c:pt idx="1569" formatCode="#,##0.00">
                  <c:v>12.5</c:v>
                </c:pt>
                <c:pt idx="1570" formatCode="#,##0.00">
                  <c:v>46.6</c:v>
                </c:pt>
                <c:pt idx="1571" formatCode="#,##0.00">
                  <c:v>39.5</c:v>
                </c:pt>
                <c:pt idx="1572" formatCode="#,##0.00">
                  <c:v>91.6</c:v>
                </c:pt>
                <c:pt idx="1573" formatCode="#,##0.00">
                  <c:v>26.5</c:v>
                </c:pt>
                <c:pt idx="1574" formatCode="#,##0.00">
                  <c:v>71.8</c:v>
                </c:pt>
                <c:pt idx="1575" formatCode="#,##0.00">
                  <c:v>88.8</c:v>
                </c:pt>
                <c:pt idx="1576" formatCode="#,##0.00">
                  <c:v>90</c:v>
                </c:pt>
                <c:pt idx="1577" formatCode="#,##0.00">
                  <c:v>41.4</c:v>
                </c:pt>
                <c:pt idx="1578" formatCode="#,##0.00">
                  <c:v>14.2</c:v>
                </c:pt>
                <c:pt idx="1579" formatCode="#,##0.00">
                  <c:v>62.8</c:v>
                </c:pt>
                <c:pt idx="1580" formatCode="#,##0.00">
                  <c:v>60.1</c:v>
                </c:pt>
                <c:pt idx="1581" formatCode="#,##0.00">
                  <c:v>88.9</c:v>
                </c:pt>
                <c:pt idx="1582" formatCode="#,##0.00">
                  <c:v>77.5</c:v>
                </c:pt>
                <c:pt idx="1583" formatCode="#,##0.00">
                  <c:v>64.099999999999994</c:v>
                </c:pt>
                <c:pt idx="1584" formatCode="#,##0.00">
                  <c:v>15.1</c:v>
                </c:pt>
                <c:pt idx="1585" formatCode="#,##0.00">
                  <c:v>37.9</c:v>
                </c:pt>
                <c:pt idx="1586" formatCode="#,##0.00">
                  <c:v>3.3</c:v>
                </c:pt>
                <c:pt idx="1587" formatCode="#,##0.00">
                  <c:v>14.8</c:v>
                </c:pt>
                <c:pt idx="1588" formatCode="#,##0.00">
                  <c:v>56.8</c:v>
                </c:pt>
                <c:pt idx="1589" formatCode="#,##0.00">
                  <c:v>33</c:v>
                </c:pt>
                <c:pt idx="1590" formatCode="#,##0.00">
                  <c:v>24.6</c:v>
                </c:pt>
                <c:pt idx="1591" formatCode="#,##0.00">
                  <c:v>40.200000000000003</c:v>
                </c:pt>
                <c:pt idx="1592" formatCode="#,##0.00">
                  <c:v>75</c:v>
                </c:pt>
                <c:pt idx="1593" formatCode="#,##0.00">
                  <c:v>28.5</c:v>
                </c:pt>
                <c:pt idx="1594" formatCode="#,##0.00">
                  <c:v>22.5</c:v>
                </c:pt>
                <c:pt idx="1595" formatCode="#,##0.00">
                  <c:v>74.8</c:v>
                </c:pt>
                <c:pt idx="1596" formatCode="#,##0.00">
                  <c:v>47.1</c:v>
                </c:pt>
                <c:pt idx="1597" formatCode="#,##0.00">
                  <c:v>72.8</c:v>
                </c:pt>
                <c:pt idx="1598" formatCode="#,##0.00">
                  <c:v>99</c:v>
                </c:pt>
                <c:pt idx="1599" formatCode="#,##0.00">
                  <c:v>26.1</c:v>
                </c:pt>
                <c:pt idx="1600" formatCode="#,##0.00">
                  <c:v>75</c:v>
                </c:pt>
                <c:pt idx="1601" formatCode="#,##0.00">
                  <c:v>49</c:v>
                </c:pt>
                <c:pt idx="1602" formatCode="#,##0.00">
                  <c:v>66.8</c:v>
                </c:pt>
                <c:pt idx="1603" formatCode="#,##0.00">
                  <c:v>5.2</c:v>
                </c:pt>
                <c:pt idx="1604" formatCode="#,##0.00">
                  <c:v>12.6</c:v>
                </c:pt>
                <c:pt idx="1605" formatCode="#,##0.00">
                  <c:v>-13.2</c:v>
                </c:pt>
                <c:pt idx="1606" formatCode="#,##0.00">
                  <c:v>41.9</c:v>
                </c:pt>
                <c:pt idx="1607" formatCode="#,##0.00">
                  <c:v>58.7</c:v>
                </c:pt>
                <c:pt idx="1608" formatCode="#,##0.00">
                  <c:v>62.3</c:v>
                </c:pt>
                <c:pt idx="1609" formatCode="#,##0.00">
                  <c:v>70.3</c:v>
                </c:pt>
                <c:pt idx="1610" formatCode="#,##0.00">
                  <c:v>60.5</c:v>
                </c:pt>
                <c:pt idx="1611" formatCode="#,##0.00">
                  <c:v>67.8</c:v>
                </c:pt>
                <c:pt idx="1612" formatCode="#,##0.00">
                  <c:v>-122.1</c:v>
                </c:pt>
                <c:pt idx="1613" formatCode="#,##0.00">
                  <c:v>6.7</c:v>
                </c:pt>
                <c:pt idx="1614" formatCode="#,##0.00">
                  <c:v>34.700000000000003</c:v>
                </c:pt>
                <c:pt idx="1615" formatCode="#,##0.00">
                  <c:v>10.9</c:v>
                </c:pt>
                <c:pt idx="1616" formatCode="#,##0.00">
                  <c:v>28.8</c:v>
                </c:pt>
                <c:pt idx="1617" formatCode="#,##0.00">
                  <c:v>63.5</c:v>
                </c:pt>
                <c:pt idx="1618" formatCode="#,##0.00">
                  <c:v>27.6</c:v>
                </c:pt>
                <c:pt idx="1619" formatCode="#,##0.00">
                  <c:v>3.2</c:v>
                </c:pt>
                <c:pt idx="1620" formatCode="#,##0.00">
                  <c:v>44.5</c:v>
                </c:pt>
                <c:pt idx="1621" formatCode="#,##0.00">
                  <c:v>50.6</c:v>
                </c:pt>
                <c:pt idx="1622" formatCode="#,##0.00">
                  <c:v>33.700000000000003</c:v>
                </c:pt>
                <c:pt idx="1623" formatCode="#,##0.00">
                  <c:v>5.7</c:v>
                </c:pt>
                <c:pt idx="1624" formatCode="#,##0.00">
                  <c:v>17.899999999999999</c:v>
                </c:pt>
                <c:pt idx="1625" formatCode="#,##0.00">
                  <c:v>38.1</c:v>
                </c:pt>
                <c:pt idx="1626" formatCode="#,##0.00">
                  <c:v>63.1</c:v>
                </c:pt>
                <c:pt idx="1627" formatCode="#,##0.00">
                  <c:v>-0.5</c:v>
                </c:pt>
                <c:pt idx="1628" formatCode="#,##0.00">
                  <c:v>16.399999999999999</c:v>
                </c:pt>
                <c:pt idx="1629" formatCode="#,##0.00">
                  <c:v>56.7</c:v>
                </c:pt>
                <c:pt idx="1630" formatCode="#,##0.00">
                  <c:v>21.1</c:v>
                </c:pt>
                <c:pt idx="1631" formatCode="#,##0.00">
                  <c:v>48.1</c:v>
                </c:pt>
                <c:pt idx="1632" formatCode="#,##0.00">
                  <c:v>14.9</c:v>
                </c:pt>
                <c:pt idx="1633" formatCode="#,##0.00">
                  <c:v>44.7</c:v>
                </c:pt>
                <c:pt idx="1634" formatCode="#,##0.00">
                  <c:v>33.4</c:v>
                </c:pt>
                <c:pt idx="1635" formatCode="#,##0.00">
                  <c:v>37.6</c:v>
                </c:pt>
                <c:pt idx="1636" formatCode="#,##0.00">
                  <c:v>42.4</c:v>
                </c:pt>
                <c:pt idx="1637" formatCode="#,##0.00">
                  <c:v>60</c:v>
                </c:pt>
                <c:pt idx="1638" formatCode="#,##0.00">
                  <c:v>6.3</c:v>
                </c:pt>
                <c:pt idx="1639" formatCode="#,##0.00">
                  <c:v>35.6</c:v>
                </c:pt>
                <c:pt idx="1640" formatCode="#,##0.00">
                  <c:v>28.4</c:v>
                </c:pt>
                <c:pt idx="1641" formatCode="#,##0.00">
                  <c:v>58.6</c:v>
                </c:pt>
                <c:pt idx="1642" formatCode="#,##0.00">
                  <c:v>3.1</c:v>
                </c:pt>
                <c:pt idx="1643" formatCode="#,##0.00">
                  <c:v>36.9</c:v>
                </c:pt>
                <c:pt idx="1644" formatCode="#,##0.00">
                  <c:v>35.799999999999997</c:v>
                </c:pt>
                <c:pt idx="1645" formatCode="#,##0.00">
                  <c:v>30.3</c:v>
                </c:pt>
                <c:pt idx="1646" formatCode="#,##0.00">
                  <c:v>36.200000000000003</c:v>
                </c:pt>
                <c:pt idx="1647" formatCode="#,##0.00">
                  <c:v>83.2</c:v>
                </c:pt>
                <c:pt idx="1648" formatCode="#,##0.00">
                  <c:v>77.400000000000006</c:v>
                </c:pt>
                <c:pt idx="1649" formatCode="#,##0.00">
                  <c:v>54.8</c:v>
                </c:pt>
                <c:pt idx="1650" formatCode="#,##0.00">
                  <c:v>24.8</c:v>
                </c:pt>
                <c:pt idx="1651" formatCode="#,##0.00">
                  <c:v>57.7</c:v>
                </c:pt>
                <c:pt idx="1652" formatCode="#,##0.00">
                  <c:v>31.8</c:v>
                </c:pt>
                <c:pt idx="1653" formatCode="#,##0.00">
                  <c:v>38.799999999999997</c:v>
                </c:pt>
                <c:pt idx="1654" formatCode="#,##0.00">
                  <c:v>-2.8</c:v>
                </c:pt>
                <c:pt idx="1655" formatCode="#,##0.00">
                  <c:v>67.900000000000006</c:v>
                </c:pt>
                <c:pt idx="1656" formatCode="#,##0.00">
                  <c:v>89</c:v>
                </c:pt>
                <c:pt idx="1657" formatCode="#,##0.00">
                  <c:v>44.8</c:v>
                </c:pt>
                <c:pt idx="1658" formatCode="#,##0.00">
                  <c:v>46.2</c:v>
                </c:pt>
                <c:pt idx="1659" formatCode="#,##0.00">
                  <c:v>19.8</c:v>
                </c:pt>
                <c:pt idx="1660" formatCode="#,##0.00">
                  <c:v>71</c:v>
                </c:pt>
                <c:pt idx="1661" formatCode="#,##0.00">
                  <c:v>21.5</c:v>
                </c:pt>
                <c:pt idx="1662" formatCode="#,##0.00">
                  <c:v>-4.9000000000000004</c:v>
                </c:pt>
                <c:pt idx="1663" formatCode="#,##0.00">
                  <c:v>24</c:v>
                </c:pt>
                <c:pt idx="1664" formatCode="#,##0.00">
                  <c:v>59.7</c:v>
                </c:pt>
                <c:pt idx="1665" formatCode="#,##0.00">
                  <c:v>72.7</c:v>
                </c:pt>
                <c:pt idx="1666" formatCode="#,##0.00">
                  <c:v>59.7</c:v>
                </c:pt>
                <c:pt idx="1667" formatCode="#,##0.00">
                  <c:v>73.400000000000006</c:v>
                </c:pt>
                <c:pt idx="1668" formatCode="#,##0.00">
                  <c:v>62.8</c:v>
                </c:pt>
                <c:pt idx="1669" formatCode="#,##0.00">
                  <c:v>13.2</c:v>
                </c:pt>
                <c:pt idx="1670" formatCode="#,##0.00">
                  <c:v>33.200000000000003</c:v>
                </c:pt>
                <c:pt idx="1671" formatCode="#,##0.00">
                  <c:v>76</c:v>
                </c:pt>
                <c:pt idx="1672" formatCode="#,##0.00">
                  <c:v>34.1</c:v>
                </c:pt>
                <c:pt idx="1673" formatCode="#,##0.00">
                  <c:v>43.2</c:v>
                </c:pt>
                <c:pt idx="1674" formatCode="#,##0.00">
                  <c:v>72.2</c:v>
                </c:pt>
                <c:pt idx="1675" formatCode="#,##0.00">
                  <c:v>53.4</c:v>
                </c:pt>
                <c:pt idx="1676" formatCode="#,##0.00">
                  <c:v>42.4</c:v>
                </c:pt>
                <c:pt idx="1677" formatCode="#,##0.00">
                  <c:v>49.2</c:v>
                </c:pt>
                <c:pt idx="1678" formatCode="#,##0.00">
                  <c:v>24.7</c:v>
                </c:pt>
                <c:pt idx="1679" formatCode="#,##0.00">
                  <c:v>51</c:v>
                </c:pt>
                <c:pt idx="1680" formatCode="#,##0.00">
                  <c:v>39.1</c:v>
                </c:pt>
                <c:pt idx="1681" formatCode="#,##0.00">
                  <c:v>93.2</c:v>
                </c:pt>
                <c:pt idx="1682" formatCode="#,##0.00">
                  <c:v>71.599999999999994</c:v>
                </c:pt>
                <c:pt idx="1683" formatCode="#,##0.00">
                  <c:v>80.599999999999994</c:v>
                </c:pt>
                <c:pt idx="1684" formatCode="#,##0.00">
                  <c:v>39.799999999999997</c:v>
                </c:pt>
                <c:pt idx="1685" formatCode="#,##0.00">
                  <c:v>78.3</c:v>
                </c:pt>
                <c:pt idx="1686" formatCode="#,##0.00">
                  <c:v>65.599999999999994</c:v>
                </c:pt>
                <c:pt idx="1687" formatCode="#,##0.00">
                  <c:v>24.6</c:v>
                </c:pt>
                <c:pt idx="1688" formatCode="#,##0.00">
                  <c:v>30.8</c:v>
                </c:pt>
                <c:pt idx="1689" formatCode="#,##0.00">
                  <c:v>31</c:v>
                </c:pt>
                <c:pt idx="1690" formatCode="#,##0.00">
                  <c:v>61.6</c:v>
                </c:pt>
                <c:pt idx="1691" formatCode="#,##0.00">
                  <c:v>60.9</c:v>
                </c:pt>
                <c:pt idx="1692" formatCode="#,##0.00">
                  <c:v>46.2</c:v>
                </c:pt>
                <c:pt idx="1693" formatCode="#,##0.00">
                  <c:v>35.5</c:v>
                </c:pt>
                <c:pt idx="1694" formatCode="#,##0.00">
                  <c:v>27.6</c:v>
                </c:pt>
                <c:pt idx="1695" formatCode="#,##0.00">
                  <c:v>34.700000000000003</c:v>
                </c:pt>
                <c:pt idx="1696" formatCode="#,##0.00">
                  <c:v>55.7</c:v>
                </c:pt>
                <c:pt idx="1697" formatCode="#,##0.00">
                  <c:v>23.7</c:v>
                </c:pt>
                <c:pt idx="1698" formatCode="#,##0.00">
                  <c:v>50.8</c:v>
                </c:pt>
                <c:pt idx="1699" formatCode="#,##0.00">
                  <c:v>77.8</c:v>
                </c:pt>
                <c:pt idx="1700" formatCode="#,##0.00">
                  <c:v>3.6</c:v>
                </c:pt>
                <c:pt idx="1701" formatCode="#,##0.00">
                  <c:v>41.1</c:v>
                </c:pt>
                <c:pt idx="1702" formatCode="#,##0.00">
                  <c:v>38.200000000000003</c:v>
                </c:pt>
                <c:pt idx="1703" formatCode="#,##0.00">
                  <c:v>58.7</c:v>
                </c:pt>
                <c:pt idx="1704" formatCode="#,##0.00">
                  <c:v>66.7</c:v>
                </c:pt>
                <c:pt idx="1705" formatCode="#,##0.00">
                  <c:v>62.8</c:v>
                </c:pt>
                <c:pt idx="1706" formatCode="#,##0.00">
                  <c:v>81.7</c:v>
                </c:pt>
                <c:pt idx="1707" formatCode="#,##0.00">
                  <c:v>28.7</c:v>
                </c:pt>
                <c:pt idx="1708" formatCode="#,##0.00">
                  <c:v>62.6</c:v>
                </c:pt>
                <c:pt idx="1709" formatCode="#,##0.00">
                  <c:v>59.7</c:v>
                </c:pt>
                <c:pt idx="1710" formatCode="#,##0.00">
                  <c:v>31.4</c:v>
                </c:pt>
                <c:pt idx="1711" formatCode="#,##0.00">
                  <c:v>68.400000000000006</c:v>
                </c:pt>
                <c:pt idx="1712" formatCode="#,##0.00">
                  <c:v>14.6</c:v>
                </c:pt>
                <c:pt idx="1713" formatCode="#,##0.00">
                  <c:v>38.299999999999997</c:v>
                </c:pt>
                <c:pt idx="1714" formatCode="#,##0.00">
                  <c:v>40.4</c:v>
                </c:pt>
                <c:pt idx="1715" formatCode="#,##0.00">
                  <c:v>28.9</c:v>
                </c:pt>
                <c:pt idx="1716" formatCode="#,##0.00">
                  <c:v>17</c:v>
                </c:pt>
                <c:pt idx="1717" formatCode="#,##0.00">
                  <c:v>66.900000000000006</c:v>
                </c:pt>
                <c:pt idx="1718" formatCode="#,##0.00">
                  <c:v>10.199999999999999</c:v>
                </c:pt>
                <c:pt idx="1719" formatCode="#,##0.00">
                  <c:v>59.4</c:v>
                </c:pt>
                <c:pt idx="1720" formatCode="#,##0.00">
                  <c:v>-733.5</c:v>
                </c:pt>
                <c:pt idx="1721" formatCode="#,##0.00">
                  <c:v>98</c:v>
                </c:pt>
                <c:pt idx="1722" formatCode="#,##0.00">
                  <c:v>27.2</c:v>
                </c:pt>
                <c:pt idx="1723" formatCode="#,##0.00">
                  <c:v>42.6</c:v>
                </c:pt>
                <c:pt idx="1724" formatCode="#,##0.00">
                  <c:v>77.5</c:v>
                </c:pt>
                <c:pt idx="1725" formatCode="#,##0.00">
                  <c:v>39.299999999999997</c:v>
                </c:pt>
                <c:pt idx="1726" formatCode="#,##0.00">
                  <c:v>43.7</c:v>
                </c:pt>
                <c:pt idx="1727" formatCode="#,##0.00">
                  <c:v>25</c:v>
                </c:pt>
                <c:pt idx="1728" formatCode="#,##0.00">
                  <c:v>4.4000000000000004</c:v>
                </c:pt>
                <c:pt idx="1729" formatCode="#,##0.00">
                  <c:v>19.3</c:v>
                </c:pt>
                <c:pt idx="1730" formatCode="#,##0.00">
                  <c:v>17.3</c:v>
                </c:pt>
                <c:pt idx="1731" formatCode="#,##0.00">
                  <c:v>33.1</c:v>
                </c:pt>
                <c:pt idx="1732" formatCode="#,##0.00">
                  <c:v>61.7</c:v>
                </c:pt>
                <c:pt idx="1733" formatCode="#,##0.00">
                  <c:v>10.199999999999999</c:v>
                </c:pt>
                <c:pt idx="1734" formatCode="#,##0.00">
                  <c:v>8.3000000000000007</c:v>
                </c:pt>
                <c:pt idx="1735" formatCode="#,##0.00">
                  <c:v>-10.199999999999999</c:v>
                </c:pt>
                <c:pt idx="1736" formatCode="#,##0.00">
                  <c:v>35.5</c:v>
                </c:pt>
                <c:pt idx="1737" formatCode="#,##0.00">
                  <c:v>25.5</c:v>
                </c:pt>
                <c:pt idx="1738" formatCode="#,##0.00">
                  <c:v>56.1</c:v>
                </c:pt>
                <c:pt idx="1739" formatCode="#,##0.00">
                  <c:v>70.099999999999994</c:v>
                </c:pt>
                <c:pt idx="1740" formatCode="#,##0.00">
                  <c:v>3.9</c:v>
                </c:pt>
                <c:pt idx="1741" formatCode="#,##0.00">
                  <c:v>27.1</c:v>
                </c:pt>
                <c:pt idx="1742" formatCode="#,##0.00">
                  <c:v>24.3</c:v>
                </c:pt>
                <c:pt idx="1743" formatCode="#,##0.00">
                  <c:v>26.1</c:v>
                </c:pt>
                <c:pt idx="1744" formatCode="#,##0.00">
                  <c:v>113.6</c:v>
                </c:pt>
                <c:pt idx="1745" formatCode="#,##0.00">
                  <c:v>-11.1</c:v>
                </c:pt>
                <c:pt idx="1746" formatCode="#,##0.00">
                  <c:v>47.5</c:v>
                </c:pt>
                <c:pt idx="1747" formatCode="#,##0.00">
                  <c:v>18.899999999999999</c:v>
                </c:pt>
                <c:pt idx="1748" formatCode="#,##0.00">
                  <c:v>50.3</c:v>
                </c:pt>
                <c:pt idx="1749" formatCode="#,##0.00">
                  <c:v>0.1</c:v>
                </c:pt>
                <c:pt idx="1750" formatCode="#,##0.00">
                  <c:v>37.4</c:v>
                </c:pt>
                <c:pt idx="1751" formatCode="#,##0.00">
                  <c:v>33.1</c:v>
                </c:pt>
                <c:pt idx="1752" formatCode="#,##0.00">
                  <c:v>97.9</c:v>
                </c:pt>
                <c:pt idx="1753" formatCode="#,##0.00">
                  <c:v>60.6</c:v>
                </c:pt>
                <c:pt idx="1754" formatCode="#,##0.00">
                  <c:v>68.599999999999994</c:v>
                </c:pt>
                <c:pt idx="1755" formatCode="#,##0.00">
                  <c:v>62.1</c:v>
                </c:pt>
                <c:pt idx="1756" formatCode="#,##0.00">
                  <c:v>28.7</c:v>
                </c:pt>
                <c:pt idx="1757" formatCode="#,##0.00">
                  <c:v>47.9</c:v>
                </c:pt>
                <c:pt idx="1758" formatCode="#,##0.00">
                  <c:v>28.1</c:v>
                </c:pt>
                <c:pt idx="1759" formatCode="#,##0.00">
                  <c:v>-227.1</c:v>
                </c:pt>
                <c:pt idx="1760" formatCode="#,##0.00">
                  <c:v>64.3</c:v>
                </c:pt>
                <c:pt idx="1761" formatCode="#,##0.00">
                  <c:v>85</c:v>
                </c:pt>
                <c:pt idx="1762" formatCode="#,##0.00">
                  <c:v>8.6999999999999993</c:v>
                </c:pt>
                <c:pt idx="1763" formatCode="#,##0.00">
                  <c:v>69.900000000000006</c:v>
                </c:pt>
                <c:pt idx="1764" formatCode="#,##0.00">
                  <c:v>31.8</c:v>
                </c:pt>
                <c:pt idx="1765" formatCode="#,##0.00">
                  <c:v>23.3</c:v>
                </c:pt>
                <c:pt idx="1766" formatCode="#,##0.00">
                  <c:v>77.400000000000006</c:v>
                </c:pt>
                <c:pt idx="1767" formatCode="#,##0.00">
                  <c:v>50.2</c:v>
                </c:pt>
                <c:pt idx="1768" formatCode="#,##0.00">
                  <c:v>45.2</c:v>
                </c:pt>
                <c:pt idx="1769" formatCode="#,##0.00">
                  <c:v>-302.7</c:v>
                </c:pt>
                <c:pt idx="1770" formatCode="#,##0.00">
                  <c:v>-5.8</c:v>
                </c:pt>
                <c:pt idx="1771" formatCode="#,##0.00">
                  <c:v>52.3</c:v>
                </c:pt>
                <c:pt idx="1772" formatCode="#,##0.00">
                  <c:v>45.5</c:v>
                </c:pt>
                <c:pt idx="1773" formatCode="#,##0.00">
                  <c:v>62.9</c:v>
                </c:pt>
                <c:pt idx="1774" formatCode="#,##0.00">
                  <c:v>7.7</c:v>
                </c:pt>
                <c:pt idx="1775" formatCode="#,##0.00">
                  <c:v>24.8</c:v>
                </c:pt>
                <c:pt idx="1776" formatCode="#,##0.00">
                  <c:v>48.2</c:v>
                </c:pt>
                <c:pt idx="1777" formatCode="#,##0.00">
                  <c:v>-41.7</c:v>
                </c:pt>
                <c:pt idx="1778" formatCode="#,##0.00">
                  <c:v>40.4</c:v>
                </c:pt>
                <c:pt idx="1779" formatCode="#,##0.00">
                  <c:v>7.8</c:v>
                </c:pt>
                <c:pt idx="1780" formatCode="#,##0.00">
                  <c:v>57.9</c:v>
                </c:pt>
                <c:pt idx="1781" formatCode="#,##0.00">
                  <c:v>56.7</c:v>
                </c:pt>
                <c:pt idx="1782" formatCode="#,##0.00">
                  <c:v>-14</c:v>
                </c:pt>
                <c:pt idx="1783" formatCode="#,##0.00">
                  <c:v>16.2</c:v>
                </c:pt>
                <c:pt idx="1784" formatCode="#,##0.00">
                  <c:v>-25.2</c:v>
                </c:pt>
                <c:pt idx="1785" formatCode="#,##0.00">
                  <c:v>68.900000000000006</c:v>
                </c:pt>
                <c:pt idx="1786" formatCode="#,##0.00">
                  <c:v>45.5</c:v>
                </c:pt>
              </c:numCache>
            </c:numRef>
          </c:yVal>
          <c:smooth val="0"/>
          <c:extLst>
            <c:ext xmlns:c16="http://schemas.microsoft.com/office/drawing/2014/chart" uri="{C3380CC4-5D6E-409C-BE32-E72D297353CC}">
              <c16:uniqueId val="{00000000-4029-4298-98E8-80B7D4AA323A}"/>
            </c:ext>
          </c:extLst>
        </c:ser>
        <c:dLbls>
          <c:showLegendKey val="0"/>
          <c:showVal val="0"/>
          <c:showCatName val="0"/>
          <c:showSerName val="0"/>
          <c:showPercent val="0"/>
          <c:showBubbleSize val="0"/>
        </c:dLbls>
        <c:axId val="413128472"/>
        <c:axId val="413128864"/>
      </c:scatterChart>
      <c:valAx>
        <c:axId val="413128472"/>
        <c:scaling>
          <c:orientation val="minMax"/>
          <c:max val="1200"/>
        </c:scaling>
        <c:delete val="0"/>
        <c:axPos val="b"/>
        <c:numFmt formatCode="#,##0" sourceLinked="0"/>
        <c:majorTickMark val="none"/>
        <c:minorTickMark val="none"/>
        <c:tickLblPos val="none"/>
        <c:crossAx val="413128864"/>
        <c:crosses val="autoZero"/>
        <c:crossBetween val="midCat"/>
      </c:valAx>
      <c:valAx>
        <c:axId val="413128864"/>
        <c:scaling>
          <c:orientation val="minMax"/>
          <c:max val="100"/>
          <c:min val="0"/>
        </c:scaling>
        <c:delete val="0"/>
        <c:axPos val="l"/>
        <c:majorGridlines>
          <c:spPr>
            <a:ln w="3175">
              <a:prstDash val="dash"/>
            </a:ln>
          </c:spPr>
        </c:majorGridlines>
        <c:numFmt formatCode="#,##0" sourceLinked="0"/>
        <c:majorTickMark val="out"/>
        <c:minorTickMark val="none"/>
        <c:tickLblPos val="nextTo"/>
        <c:spPr>
          <a:ln w="9525"/>
        </c:spPr>
        <c:txPr>
          <a:bodyPr/>
          <a:lstStyle/>
          <a:p>
            <a:pPr>
              <a:defRPr sz="1050" b="0" i="0" baseline="0">
                <a:latin typeface="Verdana" panose="020B0604030504040204" pitchFamily="34" charset="0"/>
              </a:defRPr>
            </a:pPr>
            <a:endParaRPr lang="fi-FI"/>
          </a:p>
        </c:txPr>
        <c:crossAx val="413128472"/>
        <c:crosses val="autoZero"/>
        <c:crossBetween val="midCat"/>
        <c:majorUnit val="5"/>
        <c:minorUnit val="1"/>
      </c:valAx>
    </c:plotArea>
    <c:plotVisOnly val="1"/>
    <c:dispBlanksAs val="gap"/>
    <c:showDLblsOverMax val="0"/>
  </c:chart>
  <c:txPr>
    <a:bodyPr/>
    <a:lstStyle/>
    <a:p>
      <a:pPr>
        <a:defRPr sz="1400"/>
      </a:pPr>
      <a:endParaRPr lang="fi-FI"/>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Taul1!$B$1</c:f>
              <c:strCache>
                <c:ptCount val="1"/>
                <c:pt idx="0">
                  <c:v>Suomi</c:v>
                </c:pt>
              </c:strCache>
            </c:strRef>
          </c:tx>
          <c:spPr>
            <a:ln w="50800">
              <a:solidFill>
                <a:schemeClr val="accent1"/>
              </a:solidFill>
            </a:ln>
          </c:spPr>
          <c:marker>
            <c:symbol val="none"/>
          </c:marker>
          <c:dLbls>
            <c:dLbl>
              <c:idx val="48"/>
              <c:layout>
                <c:manualLayout>
                  <c:x val="0"/>
                  <c:y val="-0.1434334581693824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87A-4D2F-8569-E780F863CB8D}"/>
                </c:ext>
              </c:extLst>
            </c:dLbl>
            <c:spPr>
              <a:noFill/>
              <a:ln>
                <a:noFill/>
              </a:ln>
              <a:effectLst/>
            </c:spPr>
            <c:txPr>
              <a:bodyPr wrap="square" lIns="38100" tIns="19050" rIns="38100" bIns="19050" anchor="ctr">
                <a:spAutoFit/>
              </a:bodyPr>
              <a:lstStyle/>
              <a:p>
                <a:pPr>
                  <a:defRPr sz="1200"/>
                </a:pPr>
                <a:endParaRPr lang="fi-FI"/>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Taul1!$A$2:$A$50</c:f>
              <c:numCache>
                <c:formatCode>General</c:formatCode>
                <c:ptCount val="49"/>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numCache>
            </c:numRef>
          </c:cat>
          <c:val>
            <c:numRef>
              <c:f>Taul1!$B$2:$B$50</c:f>
              <c:numCache>
                <c:formatCode>General</c:formatCode>
                <c:ptCount val="49"/>
                <c:pt idx="0">
                  <c:v>24.5</c:v>
                </c:pt>
                <c:pt idx="1">
                  <c:v>32.799999999999997</c:v>
                </c:pt>
                <c:pt idx="2">
                  <c:v>31.7</c:v>
                </c:pt>
                <c:pt idx="3">
                  <c:v>30.9</c:v>
                </c:pt>
                <c:pt idx="4">
                  <c:v>22.1</c:v>
                </c:pt>
                <c:pt idx="5">
                  <c:v>22</c:v>
                </c:pt>
                <c:pt idx="6">
                  <c:v>30</c:v>
                </c:pt>
                <c:pt idx="7">
                  <c:v>34.9</c:v>
                </c:pt>
                <c:pt idx="8">
                  <c:v>40.1</c:v>
                </c:pt>
                <c:pt idx="9">
                  <c:v>26.8</c:v>
                </c:pt>
                <c:pt idx="10">
                  <c:v>30.7</c:v>
                </c:pt>
                <c:pt idx="11">
                  <c:v>27.2</c:v>
                </c:pt>
                <c:pt idx="12">
                  <c:v>30.8</c:v>
                </c:pt>
                <c:pt idx="13">
                  <c:v>21.3</c:v>
                </c:pt>
                <c:pt idx="14">
                  <c:v>20.100000000000001</c:v>
                </c:pt>
                <c:pt idx="15">
                  <c:v>16.100000000000001</c:v>
                </c:pt>
                <c:pt idx="16">
                  <c:v>6.2</c:v>
                </c:pt>
                <c:pt idx="17">
                  <c:v>3.7</c:v>
                </c:pt>
                <c:pt idx="18">
                  <c:v>5.8</c:v>
                </c:pt>
                <c:pt idx="19">
                  <c:v>5.0999999999999996</c:v>
                </c:pt>
                <c:pt idx="20">
                  <c:v>4.4000000000000004</c:v>
                </c:pt>
                <c:pt idx="21">
                  <c:v>4.8</c:v>
                </c:pt>
                <c:pt idx="22">
                  <c:v>6.1</c:v>
                </c:pt>
                <c:pt idx="23">
                  <c:v>5.2</c:v>
                </c:pt>
                <c:pt idx="24">
                  <c:v>3.6</c:v>
                </c:pt>
                <c:pt idx="25">
                  <c:v>3.8</c:v>
                </c:pt>
                <c:pt idx="26">
                  <c:v>5.4</c:v>
                </c:pt>
                <c:pt idx="27">
                  <c:v>6.3</c:v>
                </c:pt>
                <c:pt idx="28">
                  <c:v>7.6</c:v>
                </c:pt>
                <c:pt idx="29">
                  <c:v>10</c:v>
                </c:pt>
                <c:pt idx="30">
                  <c:v>12.6</c:v>
                </c:pt>
                <c:pt idx="31">
                  <c:v>10.8</c:v>
                </c:pt>
                <c:pt idx="32">
                  <c:v>10.7</c:v>
                </c:pt>
                <c:pt idx="33">
                  <c:v>12.4</c:v>
                </c:pt>
                <c:pt idx="34">
                  <c:v>7.7</c:v>
                </c:pt>
                <c:pt idx="35">
                  <c:v>8.3000000000000007</c:v>
                </c:pt>
                <c:pt idx="36">
                  <c:v>8.9</c:v>
                </c:pt>
                <c:pt idx="37">
                  <c:v>9.6</c:v>
                </c:pt>
                <c:pt idx="38">
                  <c:v>9.4</c:v>
                </c:pt>
                <c:pt idx="39">
                  <c:v>8.1</c:v>
                </c:pt>
                <c:pt idx="40">
                  <c:v>5.2</c:v>
                </c:pt>
                <c:pt idx="41">
                  <c:v>5.5</c:v>
                </c:pt>
                <c:pt idx="42">
                  <c:v>5.8</c:v>
                </c:pt>
                <c:pt idx="43">
                  <c:v>5.4</c:v>
                </c:pt>
                <c:pt idx="44">
                  <c:v>6.2</c:v>
                </c:pt>
                <c:pt idx="45">
                  <c:v>5.3</c:v>
                </c:pt>
                <c:pt idx="46">
                  <c:v>5.7</c:v>
                </c:pt>
                <c:pt idx="47">
                  <c:v>3.3</c:v>
                </c:pt>
                <c:pt idx="48">
                  <c:v>1.2</c:v>
                </c:pt>
              </c:numCache>
            </c:numRef>
          </c:val>
          <c:smooth val="0"/>
          <c:extLst>
            <c:ext xmlns:c16="http://schemas.microsoft.com/office/drawing/2014/chart" uri="{C3380CC4-5D6E-409C-BE32-E72D297353CC}">
              <c16:uniqueId val="{00000000-674B-47E6-8EC3-4FC3401F7F52}"/>
            </c:ext>
          </c:extLst>
        </c:ser>
        <c:dLbls>
          <c:showLegendKey val="0"/>
          <c:showVal val="0"/>
          <c:showCatName val="0"/>
          <c:showSerName val="0"/>
          <c:showPercent val="0"/>
          <c:showBubbleSize val="0"/>
        </c:dLbls>
        <c:smooth val="0"/>
        <c:axId val="403760720"/>
        <c:axId val="403761112"/>
      </c:lineChart>
      <c:catAx>
        <c:axId val="403760720"/>
        <c:scaling>
          <c:orientation val="minMax"/>
        </c:scaling>
        <c:delete val="0"/>
        <c:axPos val="b"/>
        <c:numFmt formatCode="0" sourceLinked="0"/>
        <c:majorTickMark val="out"/>
        <c:minorTickMark val="none"/>
        <c:tickLblPos val="nextTo"/>
        <c:txPr>
          <a:bodyPr rot="-5400000" vert="horz" anchor="ctr" anchorCtr="0"/>
          <a:lstStyle/>
          <a:p>
            <a:pPr>
              <a:defRPr sz="1050" b="0" i="0" baseline="0">
                <a:solidFill>
                  <a:schemeClr val="tx2"/>
                </a:solidFill>
                <a:latin typeface="Verdana" panose="020B0604030504040204" pitchFamily="34" charset="0"/>
              </a:defRPr>
            </a:pPr>
            <a:endParaRPr lang="fi-FI"/>
          </a:p>
        </c:txPr>
        <c:crossAx val="403761112"/>
        <c:crosses val="autoZero"/>
        <c:auto val="1"/>
        <c:lblAlgn val="ctr"/>
        <c:lblOffset val="100"/>
        <c:noMultiLvlLbl val="0"/>
      </c:catAx>
      <c:valAx>
        <c:axId val="403761112"/>
        <c:scaling>
          <c:orientation val="minMax"/>
          <c:max val="42"/>
          <c:min val="0"/>
        </c:scaling>
        <c:delete val="0"/>
        <c:axPos val="l"/>
        <c:majorGridlines>
          <c:spPr>
            <a:ln w="3175" cmpd="sng">
              <a:solidFill>
                <a:schemeClr val="tx1">
                  <a:alpha val="20000"/>
                </a:schemeClr>
              </a:solidFill>
              <a:prstDash val="dash"/>
            </a:ln>
          </c:spPr>
        </c:majorGridlines>
        <c:numFmt formatCode="General" sourceLinked="1"/>
        <c:majorTickMark val="out"/>
        <c:minorTickMark val="none"/>
        <c:tickLblPos val="nextTo"/>
        <c:txPr>
          <a:bodyPr/>
          <a:lstStyle/>
          <a:p>
            <a:pPr>
              <a:defRPr sz="1050" baseline="0">
                <a:solidFill>
                  <a:schemeClr val="tx2"/>
                </a:solidFill>
                <a:latin typeface="Verdana" panose="020B0604030504040204" pitchFamily="34" charset="0"/>
              </a:defRPr>
            </a:pPr>
            <a:endParaRPr lang="fi-FI"/>
          </a:p>
        </c:txPr>
        <c:crossAx val="403760720"/>
        <c:crosses val="autoZero"/>
        <c:crossBetween val="between"/>
        <c:majorUnit val="2"/>
      </c:valAx>
    </c:plotArea>
    <c:plotVisOnly val="1"/>
    <c:dispBlanksAs val="gap"/>
    <c:showDLblsOverMax val="0"/>
  </c:chart>
  <c:txPr>
    <a:bodyPr/>
    <a:lstStyle/>
    <a:p>
      <a:pPr>
        <a:defRPr sz="1800"/>
      </a:pPr>
      <a:endParaRPr lang="fi-FI"/>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Taul1!$B$1</c:f>
              <c:strCache>
                <c:ptCount val="1"/>
                <c:pt idx="0">
                  <c:v>Liiketulos-%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Taul1!$A$2:$A$7</c:f>
              <c:strCache>
                <c:ptCount val="6"/>
                <c:pt idx="0">
                  <c:v>Teknologiateollisuus yhteensä</c:v>
                </c:pt>
                <c:pt idx="1">
                  <c:v>Tietotekniikka</c:v>
                </c:pt>
                <c:pt idx="2">
                  <c:v>Suunnittelu ja konsultointi</c:v>
                </c:pt>
                <c:pt idx="3">
                  <c:v>Metallien jalostus</c:v>
                </c:pt>
                <c:pt idx="4">
                  <c:v>Kone- ja metallituoteteollisuus</c:v>
                </c:pt>
                <c:pt idx="5">
                  <c:v>Elektroniikka- ja sähköteollisuus</c:v>
                </c:pt>
              </c:strCache>
            </c:strRef>
          </c:cat>
          <c:val>
            <c:numRef>
              <c:f>Taul1!$B$2:$B$7</c:f>
              <c:numCache>
                <c:formatCode>General</c:formatCode>
                <c:ptCount val="6"/>
                <c:pt idx="0">
                  <c:v>4.5999999999999996</c:v>
                </c:pt>
                <c:pt idx="1">
                  <c:v>5.3</c:v>
                </c:pt>
                <c:pt idx="2">
                  <c:v>6.8</c:v>
                </c:pt>
                <c:pt idx="3">
                  <c:v>4.0999999999999996</c:v>
                </c:pt>
                <c:pt idx="4">
                  <c:v>4.5999999999999996</c:v>
                </c:pt>
                <c:pt idx="5">
                  <c:v>4.7</c:v>
                </c:pt>
              </c:numCache>
            </c:numRef>
          </c:val>
          <c:extLst>
            <c:ext xmlns:c16="http://schemas.microsoft.com/office/drawing/2014/chart" uri="{C3380CC4-5D6E-409C-BE32-E72D297353CC}">
              <c16:uniqueId val="{00000000-3E4F-43DD-927C-BA0BE07E2F61}"/>
            </c:ext>
          </c:extLst>
        </c:ser>
        <c:dLbls>
          <c:showLegendKey val="0"/>
          <c:showVal val="0"/>
          <c:showCatName val="0"/>
          <c:showSerName val="0"/>
          <c:showPercent val="0"/>
          <c:showBubbleSize val="0"/>
        </c:dLbls>
        <c:gapWidth val="182"/>
        <c:axId val="1214569216"/>
        <c:axId val="1735117296"/>
      </c:barChart>
      <c:catAx>
        <c:axId val="1214569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735117296"/>
        <c:crosses val="autoZero"/>
        <c:auto val="1"/>
        <c:lblAlgn val="ctr"/>
        <c:lblOffset val="100"/>
        <c:noMultiLvlLbl val="0"/>
      </c:catAx>
      <c:valAx>
        <c:axId val="1735117296"/>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fi-FI"/>
                  <a:t>liiketulos</a:t>
                </a:r>
                <a:r>
                  <a:rPr lang="fi-FI" baseline="0"/>
                  <a:t>-%, mediaani</a:t>
                </a:r>
                <a:endParaRPr lang="fi-FI"/>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title>
        <c:numFmt formatCode="General" sourceLinked="1"/>
        <c:majorTickMark val="none"/>
        <c:minorTickMark val="none"/>
        <c:tickLblPos val="nextTo"/>
        <c:crossAx val="1214569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fi-FI"/>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Taul1!$B$1</c:f>
              <c:strCache>
                <c:ptCount val="1"/>
                <c:pt idx="0">
                  <c:v>Nettotulos-%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Taul1!$A$2:$A$7</c:f>
              <c:strCache>
                <c:ptCount val="6"/>
                <c:pt idx="0">
                  <c:v>Teknologiateollisuus yhteensä</c:v>
                </c:pt>
                <c:pt idx="1">
                  <c:v>Tietotekniikka</c:v>
                </c:pt>
                <c:pt idx="2">
                  <c:v>Suunnittelu ja konsultointi</c:v>
                </c:pt>
                <c:pt idx="3">
                  <c:v>Metallien jalostus</c:v>
                </c:pt>
                <c:pt idx="4">
                  <c:v>Kone- ja metallituoteteollisuus</c:v>
                </c:pt>
                <c:pt idx="5">
                  <c:v>Elektroniikka- ja sähköteollisuus</c:v>
                </c:pt>
              </c:strCache>
            </c:strRef>
          </c:cat>
          <c:val>
            <c:numRef>
              <c:f>Taul1!$B$2:$B$7</c:f>
              <c:numCache>
                <c:formatCode>_-* #\ ##0.0_-;\-* #\ ##0.0_-;_-* "-"??_-;_-@_-</c:formatCode>
                <c:ptCount val="6"/>
                <c:pt idx="0" formatCode="General">
                  <c:v>3.9</c:v>
                </c:pt>
                <c:pt idx="1">
                  <c:v>4.4000000000000004</c:v>
                </c:pt>
                <c:pt idx="2">
                  <c:v>6</c:v>
                </c:pt>
                <c:pt idx="3">
                  <c:v>3.2</c:v>
                </c:pt>
                <c:pt idx="4">
                  <c:v>3.8</c:v>
                </c:pt>
                <c:pt idx="5">
                  <c:v>4.0999999999999996</c:v>
                </c:pt>
              </c:numCache>
            </c:numRef>
          </c:val>
          <c:extLst>
            <c:ext xmlns:c16="http://schemas.microsoft.com/office/drawing/2014/chart" uri="{C3380CC4-5D6E-409C-BE32-E72D297353CC}">
              <c16:uniqueId val="{00000000-49DE-42AA-87ED-6AA348AD3529}"/>
            </c:ext>
          </c:extLst>
        </c:ser>
        <c:dLbls>
          <c:showLegendKey val="0"/>
          <c:showVal val="0"/>
          <c:showCatName val="0"/>
          <c:showSerName val="0"/>
          <c:showPercent val="0"/>
          <c:showBubbleSize val="0"/>
        </c:dLbls>
        <c:gapWidth val="182"/>
        <c:axId val="115621263"/>
        <c:axId val="1845766304"/>
      </c:barChart>
      <c:catAx>
        <c:axId val="115621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845766304"/>
        <c:crosses val="autoZero"/>
        <c:auto val="1"/>
        <c:lblAlgn val="ctr"/>
        <c:lblOffset val="100"/>
        <c:noMultiLvlLbl val="0"/>
      </c:catAx>
      <c:valAx>
        <c:axId val="1845766304"/>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fi-FI"/>
                  <a:t>nettotulos-%, mediaani</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title>
        <c:numFmt formatCode="General" sourceLinked="1"/>
        <c:majorTickMark val="none"/>
        <c:minorTickMark val="none"/>
        <c:tickLblPos val="nextTo"/>
        <c:crossAx val="115621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fi-FI"/>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Taul1!$B$1</c:f>
              <c:strCache>
                <c:ptCount val="1"/>
                <c:pt idx="0">
                  <c:v>Sijoitetun pääoman tuotto-%</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Taul1!$A$2:$A$7</c:f>
              <c:strCache>
                <c:ptCount val="6"/>
                <c:pt idx="0">
                  <c:v>Teknologiateollisuus yhteensä</c:v>
                </c:pt>
                <c:pt idx="1">
                  <c:v>Tietotekniikka</c:v>
                </c:pt>
                <c:pt idx="2">
                  <c:v>Suunnittelu ja konsultointi</c:v>
                </c:pt>
                <c:pt idx="3">
                  <c:v>Metallien jalostus</c:v>
                </c:pt>
                <c:pt idx="4">
                  <c:v>Kone- ja metallituoteteollisuus</c:v>
                </c:pt>
                <c:pt idx="5">
                  <c:v>Elektroniikka- ja sähköteollisuus</c:v>
                </c:pt>
              </c:strCache>
            </c:strRef>
          </c:cat>
          <c:val>
            <c:numRef>
              <c:f>Taul1!$B$2:$B$7</c:f>
              <c:numCache>
                <c:formatCode>General</c:formatCode>
                <c:ptCount val="6"/>
                <c:pt idx="0">
                  <c:v>10.8</c:v>
                </c:pt>
                <c:pt idx="1">
                  <c:v>12.3</c:v>
                </c:pt>
                <c:pt idx="2">
                  <c:v>15.7</c:v>
                </c:pt>
                <c:pt idx="3">
                  <c:v>9.4</c:v>
                </c:pt>
                <c:pt idx="4">
                  <c:v>10.6</c:v>
                </c:pt>
                <c:pt idx="5">
                  <c:v>12.4</c:v>
                </c:pt>
              </c:numCache>
            </c:numRef>
          </c:val>
          <c:extLst>
            <c:ext xmlns:c16="http://schemas.microsoft.com/office/drawing/2014/chart" uri="{C3380CC4-5D6E-409C-BE32-E72D297353CC}">
              <c16:uniqueId val="{00000000-3E4F-43DD-927C-BA0BE07E2F61}"/>
            </c:ext>
          </c:extLst>
        </c:ser>
        <c:dLbls>
          <c:showLegendKey val="0"/>
          <c:showVal val="0"/>
          <c:showCatName val="0"/>
          <c:showSerName val="0"/>
          <c:showPercent val="0"/>
          <c:showBubbleSize val="0"/>
        </c:dLbls>
        <c:gapWidth val="182"/>
        <c:axId val="1214569216"/>
        <c:axId val="1735117296"/>
      </c:barChart>
      <c:catAx>
        <c:axId val="1214569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735117296"/>
        <c:crosses val="autoZero"/>
        <c:auto val="1"/>
        <c:lblAlgn val="ctr"/>
        <c:lblOffset val="100"/>
        <c:noMultiLvlLbl val="0"/>
      </c:catAx>
      <c:valAx>
        <c:axId val="1735117296"/>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fi-FI"/>
                  <a:t>sijoitetun pääoman tuotto-%, </a:t>
                </a:r>
              </a:p>
              <a:p>
                <a:pPr>
                  <a:defRPr/>
                </a:pPr>
                <a:r>
                  <a:rPr lang="fi-FI"/>
                  <a:t>mediaani</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title>
        <c:numFmt formatCode="General" sourceLinked="1"/>
        <c:majorTickMark val="none"/>
        <c:minorTickMark val="none"/>
        <c:tickLblPos val="nextTo"/>
        <c:crossAx val="1214569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fi-FI"/>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Taul1!$B$1</c:f>
              <c:strCache>
                <c:ptCount val="1"/>
                <c:pt idx="0">
                  <c:v>Omavaraisuusaste-%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Taul1!$A$2:$A$7</c:f>
              <c:strCache>
                <c:ptCount val="6"/>
                <c:pt idx="0">
                  <c:v>Teknologiateollisuus yhteensä</c:v>
                </c:pt>
                <c:pt idx="1">
                  <c:v>Tietotekniikka</c:v>
                </c:pt>
                <c:pt idx="2">
                  <c:v>Suunnittelu ja konsultointi</c:v>
                </c:pt>
                <c:pt idx="3">
                  <c:v>Metallien jalostus</c:v>
                </c:pt>
                <c:pt idx="4">
                  <c:v>Kone- ja metallituoteteollisuus</c:v>
                </c:pt>
                <c:pt idx="5">
                  <c:v>Elektroniikka- ja sähköteollisuus</c:v>
                </c:pt>
              </c:strCache>
            </c:strRef>
          </c:cat>
          <c:val>
            <c:numRef>
              <c:f>Taul1!$B$2:$B$7</c:f>
              <c:numCache>
                <c:formatCode>_-* #\ ##0.0_-;\-* #\ ##0.0_-;_-* "-"??_-;_-@_-</c:formatCode>
                <c:ptCount val="6"/>
                <c:pt idx="0" formatCode="General">
                  <c:v>42.3</c:v>
                </c:pt>
                <c:pt idx="1">
                  <c:v>41.8</c:v>
                </c:pt>
                <c:pt idx="2">
                  <c:v>51</c:v>
                </c:pt>
                <c:pt idx="3">
                  <c:v>39.799999999999997</c:v>
                </c:pt>
                <c:pt idx="4">
                  <c:v>41.7</c:v>
                </c:pt>
                <c:pt idx="5">
                  <c:v>44.3</c:v>
                </c:pt>
              </c:numCache>
            </c:numRef>
          </c:val>
          <c:extLst>
            <c:ext xmlns:c16="http://schemas.microsoft.com/office/drawing/2014/chart" uri="{C3380CC4-5D6E-409C-BE32-E72D297353CC}">
              <c16:uniqueId val="{00000000-49DE-42AA-87ED-6AA348AD3529}"/>
            </c:ext>
          </c:extLst>
        </c:ser>
        <c:dLbls>
          <c:showLegendKey val="0"/>
          <c:showVal val="0"/>
          <c:showCatName val="0"/>
          <c:showSerName val="0"/>
          <c:showPercent val="0"/>
          <c:showBubbleSize val="0"/>
        </c:dLbls>
        <c:gapWidth val="182"/>
        <c:axId val="115621263"/>
        <c:axId val="1845766304"/>
      </c:barChart>
      <c:catAx>
        <c:axId val="115621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845766304"/>
        <c:crosses val="autoZero"/>
        <c:auto val="1"/>
        <c:lblAlgn val="ctr"/>
        <c:lblOffset val="100"/>
        <c:noMultiLvlLbl val="0"/>
      </c:catAx>
      <c:valAx>
        <c:axId val="1845766304"/>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fi-FI"/>
                  <a:t>omavaraisuusaste-%, </a:t>
                </a:r>
              </a:p>
              <a:p>
                <a:pPr>
                  <a:defRPr/>
                </a:pPr>
                <a:r>
                  <a:rPr lang="fi-FI"/>
                  <a:t>mediaani</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title>
        <c:numFmt formatCode="General" sourceLinked="1"/>
        <c:majorTickMark val="none"/>
        <c:minorTickMark val="none"/>
        <c:tickLblPos val="nextTo"/>
        <c:crossAx val="115621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fi-FI"/>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Taul1!$B$1</c:f>
              <c:strCache>
                <c:ptCount val="1"/>
                <c:pt idx="0">
                  <c:v>Hyvä</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Taul1!$B$2:$B$6</c:f>
              <c:numCache>
                <c:formatCode>0%</c:formatCode>
                <c:ptCount val="5"/>
                <c:pt idx="0">
                  <c:v>0.28999999999999998</c:v>
                </c:pt>
                <c:pt idx="1">
                  <c:v>0.33</c:v>
                </c:pt>
                <c:pt idx="2">
                  <c:v>0.31</c:v>
                </c:pt>
                <c:pt idx="3">
                  <c:v>0.26</c:v>
                </c:pt>
                <c:pt idx="4">
                  <c:v>0.28999999999999998</c:v>
                </c:pt>
              </c:numCache>
            </c:numRef>
          </c:val>
          <c:extLst>
            <c:ext xmlns:c16="http://schemas.microsoft.com/office/drawing/2014/chart" uri="{C3380CC4-5D6E-409C-BE32-E72D297353CC}">
              <c16:uniqueId val="{00000000-95E0-4368-B29E-E04F73D5F2A7}"/>
            </c:ext>
          </c:extLst>
        </c:ser>
        <c:ser>
          <c:idx val="1"/>
          <c:order val="1"/>
          <c:tx>
            <c:strRef>
              <c:f>Taul1!$C$1</c:f>
              <c:strCache>
                <c:ptCount val="1"/>
                <c:pt idx="0">
                  <c:v>Tyydyttävä</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Taul1!$C$2:$C$6</c:f>
              <c:numCache>
                <c:formatCode>0%</c:formatCode>
                <c:ptCount val="5"/>
                <c:pt idx="0">
                  <c:v>0.15</c:v>
                </c:pt>
                <c:pt idx="1">
                  <c:v>0.22</c:v>
                </c:pt>
                <c:pt idx="2">
                  <c:v>0.15</c:v>
                </c:pt>
                <c:pt idx="3">
                  <c:v>0.21</c:v>
                </c:pt>
                <c:pt idx="4">
                  <c:v>0.19</c:v>
                </c:pt>
              </c:numCache>
            </c:numRef>
          </c:val>
          <c:extLst>
            <c:ext xmlns:c16="http://schemas.microsoft.com/office/drawing/2014/chart" uri="{C3380CC4-5D6E-409C-BE32-E72D297353CC}">
              <c16:uniqueId val="{00000001-95E0-4368-B29E-E04F73D5F2A7}"/>
            </c:ext>
          </c:extLst>
        </c:ser>
        <c:ser>
          <c:idx val="2"/>
          <c:order val="2"/>
          <c:tx>
            <c:strRef>
              <c:f>Taul1!$D$1</c:f>
              <c:strCache>
                <c:ptCount val="1"/>
                <c:pt idx="0">
                  <c:v>Heikko</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Taul1!$D$2:$D$6</c:f>
              <c:numCache>
                <c:formatCode>0%</c:formatCode>
                <c:ptCount val="5"/>
                <c:pt idx="0">
                  <c:v>0.2</c:v>
                </c:pt>
                <c:pt idx="1">
                  <c:v>0.17</c:v>
                </c:pt>
                <c:pt idx="2">
                  <c:v>0.28999999999999998</c:v>
                </c:pt>
                <c:pt idx="3">
                  <c:v>0.28999999999999998</c:v>
                </c:pt>
                <c:pt idx="4">
                  <c:v>0.28000000000000003</c:v>
                </c:pt>
              </c:numCache>
            </c:numRef>
          </c:val>
          <c:extLst>
            <c:ext xmlns:c16="http://schemas.microsoft.com/office/drawing/2014/chart" uri="{C3380CC4-5D6E-409C-BE32-E72D297353CC}">
              <c16:uniqueId val="{00000002-95E0-4368-B29E-E04F73D5F2A7}"/>
            </c:ext>
          </c:extLst>
        </c:ser>
        <c:ser>
          <c:idx val="3"/>
          <c:order val="3"/>
          <c:tx>
            <c:strRef>
              <c:f>Taul1!$E$1</c:f>
              <c:strCache>
                <c:ptCount val="1"/>
                <c:pt idx="0">
                  <c:v>Tappiollinen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Taul1!$E$2:$E$6</c:f>
              <c:numCache>
                <c:formatCode>0%</c:formatCode>
                <c:ptCount val="5"/>
                <c:pt idx="0">
                  <c:v>0.35</c:v>
                </c:pt>
                <c:pt idx="1">
                  <c:v>0.28999999999999998</c:v>
                </c:pt>
                <c:pt idx="2">
                  <c:v>0.25</c:v>
                </c:pt>
                <c:pt idx="3">
                  <c:v>0.24</c:v>
                </c:pt>
                <c:pt idx="4">
                  <c:v>0.24</c:v>
                </c:pt>
              </c:numCache>
            </c:numRef>
          </c:val>
          <c:extLst>
            <c:ext xmlns:c16="http://schemas.microsoft.com/office/drawing/2014/chart" uri="{C3380CC4-5D6E-409C-BE32-E72D297353CC}">
              <c16:uniqueId val="{00000005-95E0-4368-B29E-E04F73D5F2A7}"/>
            </c:ext>
          </c:extLst>
        </c:ser>
        <c:dLbls>
          <c:showLegendKey val="0"/>
          <c:showVal val="0"/>
          <c:showCatName val="0"/>
          <c:showSerName val="0"/>
          <c:showPercent val="0"/>
          <c:showBubbleSize val="0"/>
        </c:dLbls>
        <c:gapWidth val="150"/>
        <c:overlap val="100"/>
        <c:axId val="575793136"/>
        <c:axId val="1250654240"/>
      </c:barChart>
      <c:catAx>
        <c:axId val="57579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250654240"/>
        <c:crosses val="autoZero"/>
        <c:auto val="1"/>
        <c:lblAlgn val="ctr"/>
        <c:lblOffset val="100"/>
        <c:noMultiLvlLbl val="0"/>
      </c:catAx>
      <c:valAx>
        <c:axId val="125065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57579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fi-FI"/>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Taul1!$B$1</c:f>
              <c:strCache>
                <c:ptCount val="1"/>
                <c:pt idx="0">
                  <c:v>Hyvä</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Taul1!$B$2:$B$6</c:f>
              <c:numCache>
                <c:formatCode>0%</c:formatCode>
                <c:ptCount val="5"/>
                <c:pt idx="0">
                  <c:v>0.27</c:v>
                </c:pt>
                <c:pt idx="1">
                  <c:v>0.26</c:v>
                </c:pt>
                <c:pt idx="2">
                  <c:v>0.24</c:v>
                </c:pt>
                <c:pt idx="3">
                  <c:v>0.21</c:v>
                </c:pt>
                <c:pt idx="4">
                  <c:v>0.27</c:v>
                </c:pt>
              </c:numCache>
            </c:numRef>
          </c:val>
          <c:extLst>
            <c:ext xmlns:c16="http://schemas.microsoft.com/office/drawing/2014/chart" uri="{C3380CC4-5D6E-409C-BE32-E72D297353CC}">
              <c16:uniqueId val="{00000000-1CE0-4DBA-89D3-A285B2FBC90E}"/>
            </c:ext>
          </c:extLst>
        </c:ser>
        <c:ser>
          <c:idx val="1"/>
          <c:order val="1"/>
          <c:tx>
            <c:strRef>
              <c:f>Taul1!$C$1</c:f>
              <c:strCache>
                <c:ptCount val="1"/>
                <c:pt idx="0">
                  <c:v>Tyydyttävä</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Taul1!$C$2:$C$6</c:f>
              <c:numCache>
                <c:formatCode>0%</c:formatCode>
                <c:ptCount val="5"/>
                <c:pt idx="0">
                  <c:v>0.16</c:v>
                </c:pt>
                <c:pt idx="1">
                  <c:v>0.26</c:v>
                </c:pt>
                <c:pt idx="2">
                  <c:v>0.16</c:v>
                </c:pt>
                <c:pt idx="3">
                  <c:v>0.21</c:v>
                </c:pt>
                <c:pt idx="4">
                  <c:v>0.17</c:v>
                </c:pt>
              </c:numCache>
            </c:numRef>
          </c:val>
          <c:extLst>
            <c:ext xmlns:c16="http://schemas.microsoft.com/office/drawing/2014/chart" uri="{C3380CC4-5D6E-409C-BE32-E72D297353CC}">
              <c16:uniqueId val="{00000001-1CE0-4DBA-89D3-A285B2FBC90E}"/>
            </c:ext>
          </c:extLst>
        </c:ser>
        <c:ser>
          <c:idx val="2"/>
          <c:order val="2"/>
          <c:tx>
            <c:strRef>
              <c:f>Taul1!$D$1</c:f>
              <c:strCache>
                <c:ptCount val="1"/>
                <c:pt idx="0">
                  <c:v>Heikko</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Taul1!$D$2:$D$6</c:f>
              <c:numCache>
                <c:formatCode>0%</c:formatCode>
                <c:ptCount val="5"/>
                <c:pt idx="0">
                  <c:v>0.22</c:v>
                </c:pt>
                <c:pt idx="1">
                  <c:v>0.2</c:v>
                </c:pt>
                <c:pt idx="2">
                  <c:v>0.33</c:v>
                </c:pt>
                <c:pt idx="3">
                  <c:v>0.32</c:v>
                </c:pt>
                <c:pt idx="4">
                  <c:v>0.3</c:v>
                </c:pt>
              </c:numCache>
            </c:numRef>
          </c:val>
          <c:extLst>
            <c:ext xmlns:c16="http://schemas.microsoft.com/office/drawing/2014/chart" uri="{C3380CC4-5D6E-409C-BE32-E72D297353CC}">
              <c16:uniqueId val="{00000002-1CE0-4DBA-89D3-A285B2FBC90E}"/>
            </c:ext>
          </c:extLst>
        </c:ser>
        <c:ser>
          <c:idx val="3"/>
          <c:order val="3"/>
          <c:tx>
            <c:strRef>
              <c:f>Taul1!$E$1</c:f>
              <c:strCache>
                <c:ptCount val="1"/>
                <c:pt idx="0">
                  <c:v>Tappiollinen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Taul1!$E$2:$E$6</c:f>
              <c:numCache>
                <c:formatCode>0%</c:formatCode>
                <c:ptCount val="5"/>
                <c:pt idx="0">
                  <c:v>0.35</c:v>
                </c:pt>
                <c:pt idx="1">
                  <c:v>0.28999999999999998</c:v>
                </c:pt>
                <c:pt idx="2">
                  <c:v>0.27</c:v>
                </c:pt>
                <c:pt idx="3">
                  <c:v>0.26</c:v>
                </c:pt>
                <c:pt idx="4">
                  <c:v>0.26</c:v>
                </c:pt>
              </c:numCache>
            </c:numRef>
          </c:val>
          <c:extLst>
            <c:ext xmlns:c16="http://schemas.microsoft.com/office/drawing/2014/chart" uri="{C3380CC4-5D6E-409C-BE32-E72D297353CC}">
              <c16:uniqueId val="{00000003-1CE0-4DBA-89D3-A285B2FBC90E}"/>
            </c:ext>
          </c:extLst>
        </c:ser>
        <c:dLbls>
          <c:showLegendKey val="0"/>
          <c:showVal val="0"/>
          <c:showCatName val="0"/>
          <c:showSerName val="0"/>
          <c:showPercent val="0"/>
          <c:showBubbleSize val="0"/>
        </c:dLbls>
        <c:gapWidth val="150"/>
        <c:overlap val="100"/>
        <c:axId val="575793136"/>
        <c:axId val="1250654240"/>
      </c:barChart>
      <c:catAx>
        <c:axId val="57579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250654240"/>
        <c:crosses val="autoZero"/>
        <c:auto val="1"/>
        <c:lblAlgn val="ctr"/>
        <c:lblOffset val="100"/>
        <c:noMultiLvlLbl val="0"/>
      </c:catAx>
      <c:valAx>
        <c:axId val="125065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57579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fi-FI"/>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Taul1!$B$1</c:f>
              <c:strCache>
                <c:ptCount val="1"/>
                <c:pt idx="0">
                  <c:v>Hyvä</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Taul1!$B$2:$B$6</c:f>
              <c:numCache>
                <c:formatCode>0%</c:formatCode>
                <c:ptCount val="5"/>
                <c:pt idx="0">
                  <c:v>0.43</c:v>
                </c:pt>
                <c:pt idx="1">
                  <c:v>0.52</c:v>
                </c:pt>
                <c:pt idx="2">
                  <c:v>0.36</c:v>
                </c:pt>
                <c:pt idx="3">
                  <c:v>0.4</c:v>
                </c:pt>
                <c:pt idx="4">
                  <c:v>0.45</c:v>
                </c:pt>
              </c:numCache>
            </c:numRef>
          </c:val>
          <c:extLst>
            <c:ext xmlns:c16="http://schemas.microsoft.com/office/drawing/2014/chart" uri="{C3380CC4-5D6E-409C-BE32-E72D297353CC}">
              <c16:uniqueId val="{00000000-1CE0-4DBA-89D3-A285B2FBC90E}"/>
            </c:ext>
          </c:extLst>
        </c:ser>
        <c:ser>
          <c:idx val="1"/>
          <c:order val="1"/>
          <c:tx>
            <c:strRef>
              <c:f>Taul1!$C$1</c:f>
              <c:strCache>
                <c:ptCount val="1"/>
                <c:pt idx="0">
                  <c:v>Tyydyttävä</c:v>
                </c:pt>
              </c:strCache>
            </c:strRef>
          </c:tx>
          <c:spPr>
            <a:solidFill>
              <a:schemeClr val="accent1">
                <a:lumMod val="40000"/>
                <a:lumOff val="60000"/>
              </a:schemeClr>
            </a:solidFill>
            <a:ln>
              <a:noFill/>
            </a:ln>
            <a:effectLst/>
          </c:spPr>
          <c:invertIfNegative val="0"/>
          <c:dLbls>
            <c:dLbl>
              <c:idx val="0"/>
              <c:layout>
                <c:manualLayout>
                  <c:x val="1.059402194475963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561-43B9-91CE-288441FE778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Taul1!$C$2:$C$6</c:f>
              <c:numCache>
                <c:formatCode>0%</c:formatCode>
                <c:ptCount val="5"/>
                <c:pt idx="0">
                  <c:v>0.05</c:v>
                </c:pt>
                <c:pt idx="1">
                  <c:v>0.06</c:v>
                </c:pt>
                <c:pt idx="2">
                  <c:v>0.11</c:v>
                </c:pt>
                <c:pt idx="3">
                  <c:v>0.12</c:v>
                </c:pt>
                <c:pt idx="4">
                  <c:v>0.1</c:v>
                </c:pt>
              </c:numCache>
            </c:numRef>
          </c:val>
          <c:extLst>
            <c:ext xmlns:c16="http://schemas.microsoft.com/office/drawing/2014/chart" uri="{C3380CC4-5D6E-409C-BE32-E72D297353CC}">
              <c16:uniqueId val="{00000001-1CE0-4DBA-89D3-A285B2FBC90E}"/>
            </c:ext>
          </c:extLst>
        </c:ser>
        <c:ser>
          <c:idx val="2"/>
          <c:order val="2"/>
          <c:tx>
            <c:strRef>
              <c:f>Taul1!$D$1</c:f>
              <c:strCache>
                <c:ptCount val="1"/>
                <c:pt idx="0">
                  <c:v>Heikko</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Taul1!$D$2:$D$6</c:f>
              <c:numCache>
                <c:formatCode>0%</c:formatCode>
                <c:ptCount val="5"/>
                <c:pt idx="0">
                  <c:v>0.21</c:v>
                </c:pt>
                <c:pt idx="1">
                  <c:v>0.18</c:v>
                </c:pt>
                <c:pt idx="2">
                  <c:v>0.28999999999999998</c:v>
                </c:pt>
                <c:pt idx="3">
                  <c:v>0.27</c:v>
                </c:pt>
                <c:pt idx="4">
                  <c:v>0.23</c:v>
                </c:pt>
              </c:numCache>
            </c:numRef>
          </c:val>
          <c:extLst>
            <c:ext xmlns:c16="http://schemas.microsoft.com/office/drawing/2014/chart" uri="{C3380CC4-5D6E-409C-BE32-E72D297353CC}">
              <c16:uniqueId val="{00000002-1CE0-4DBA-89D3-A285B2FBC90E}"/>
            </c:ext>
          </c:extLst>
        </c:ser>
        <c:ser>
          <c:idx val="3"/>
          <c:order val="3"/>
          <c:tx>
            <c:strRef>
              <c:f>Taul1!$E$1</c:f>
              <c:strCache>
                <c:ptCount val="1"/>
                <c:pt idx="0">
                  <c:v>Tappiollinen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Taul1!$E$2:$E$6</c:f>
              <c:numCache>
                <c:formatCode>0%</c:formatCode>
                <c:ptCount val="5"/>
                <c:pt idx="0">
                  <c:v>0.31</c:v>
                </c:pt>
                <c:pt idx="1">
                  <c:v>0.25</c:v>
                </c:pt>
                <c:pt idx="2">
                  <c:v>0.24</c:v>
                </c:pt>
                <c:pt idx="3">
                  <c:v>0.21</c:v>
                </c:pt>
                <c:pt idx="4">
                  <c:v>0.22</c:v>
                </c:pt>
              </c:numCache>
            </c:numRef>
          </c:val>
          <c:extLst>
            <c:ext xmlns:c16="http://schemas.microsoft.com/office/drawing/2014/chart" uri="{C3380CC4-5D6E-409C-BE32-E72D297353CC}">
              <c16:uniqueId val="{00000003-1CE0-4DBA-89D3-A285B2FBC90E}"/>
            </c:ext>
          </c:extLst>
        </c:ser>
        <c:dLbls>
          <c:showLegendKey val="0"/>
          <c:showVal val="0"/>
          <c:showCatName val="0"/>
          <c:showSerName val="0"/>
          <c:showPercent val="0"/>
          <c:showBubbleSize val="0"/>
        </c:dLbls>
        <c:gapWidth val="150"/>
        <c:overlap val="100"/>
        <c:axId val="575793136"/>
        <c:axId val="1250654240"/>
      </c:barChart>
      <c:catAx>
        <c:axId val="57579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250654240"/>
        <c:crosses val="autoZero"/>
        <c:auto val="1"/>
        <c:lblAlgn val="ctr"/>
        <c:lblOffset val="100"/>
        <c:noMultiLvlLbl val="0"/>
      </c:catAx>
      <c:valAx>
        <c:axId val="125065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57579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fi-FI"/>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Taul1!$B$1</c:f>
              <c:strCache>
                <c:ptCount val="1"/>
                <c:pt idx="0">
                  <c:v>Hyvä</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Taul1!$B$2:$B$6</c:f>
              <c:numCache>
                <c:formatCode>0%</c:formatCode>
                <c:ptCount val="5"/>
                <c:pt idx="0">
                  <c:v>0.52</c:v>
                </c:pt>
                <c:pt idx="1">
                  <c:v>0.62</c:v>
                </c:pt>
                <c:pt idx="2">
                  <c:v>0.47</c:v>
                </c:pt>
                <c:pt idx="3">
                  <c:v>0.52</c:v>
                </c:pt>
                <c:pt idx="4">
                  <c:v>0.54</c:v>
                </c:pt>
              </c:numCache>
            </c:numRef>
          </c:val>
          <c:extLst>
            <c:ext xmlns:c16="http://schemas.microsoft.com/office/drawing/2014/chart" uri="{C3380CC4-5D6E-409C-BE32-E72D297353CC}">
              <c16:uniqueId val="{00000000-1CE0-4DBA-89D3-A285B2FBC90E}"/>
            </c:ext>
          </c:extLst>
        </c:ser>
        <c:ser>
          <c:idx val="1"/>
          <c:order val="1"/>
          <c:tx>
            <c:strRef>
              <c:f>Taul1!$C$1</c:f>
              <c:strCache>
                <c:ptCount val="1"/>
                <c:pt idx="0">
                  <c:v>Tyydyttävä</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Taul1!$C$2:$C$6</c:f>
              <c:numCache>
                <c:formatCode>0%</c:formatCode>
                <c:ptCount val="5"/>
                <c:pt idx="0">
                  <c:v>0.23</c:v>
                </c:pt>
                <c:pt idx="1">
                  <c:v>0.21</c:v>
                </c:pt>
                <c:pt idx="2">
                  <c:v>0.35</c:v>
                </c:pt>
                <c:pt idx="3">
                  <c:v>0.25</c:v>
                </c:pt>
                <c:pt idx="4">
                  <c:v>0.25</c:v>
                </c:pt>
              </c:numCache>
            </c:numRef>
          </c:val>
          <c:extLst>
            <c:ext xmlns:c16="http://schemas.microsoft.com/office/drawing/2014/chart" uri="{C3380CC4-5D6E-409C-BE32-E72D297353CC}">
              <c16:uniqueId val="{00000001-1CE0-4DBA-89D3-A285B2FBC90E}"/>
            </c:ext>
          </c:extLst>
        </c:ser>
        <c:ser>
          <c:idx val="2"/>
          <c:order val="2"/>
          <c:tx>
            <c:strRef>
              <c:f>Taul1!$D$1</c:f>
              <c:strCache>
                <c:ptCount val="1"/>
                <c:pt idx="0">
                  <c:v>Heikko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Taul1!$A$2:$A$6</c:f>
              <c:strCache>
                <c:ptCount val="5"/>
                <c:pt idx="0">
                  <c:v>Tietotekniikka</c:v>
                </c:pt>
                <c:pt idx="1">
                  <c:v>Suunnittelu ja konsultointi</c:v>
                </c:pt>
                <c:pt idx="2">
                  <c:v>Metallien jalostus</c:v>
                </c:pt>
                <c:pt idx="3">
                  <c:v>Kone- ja metallituoteteollisuus</c:v>
                </c:pt>
                <c:pt idx="4">
                  <c:v>Elektroniikka- ja sähköteollisuus</c:v>
                </c:pt>
              </c:strCache>
            </c:strRef>
          </c:cat>
          <c:val>
            <c:numRef>
              <c:f>Taul1!$D$2:$D$6</c:f>
              <c:numCache>
                <c:formatCode>0%</c:formatCode>
                <c:ptCount val="5"/>
                <c:pt idx="0">
                  <c:v>0.25</c:v>
                </c:pt>
                <c:pt idx="1">
                  <c:v>0.18</c:v>
                </c:pt>
                <c:pt idx="2">
                  <c:v>0.18</c:v>
                </c:pt>
                <c:pt idx="3">
                  <c:v>0.23</c:v>
                </c:pt>
                <c:pt idx="4">
                  <c:v>0.2</c:v>
                </c:pt>
              </c:numCache>
            </c:numRef>
          </c:val>
          <c:extLst>
            <c:ext xmlns:c16="http://schemas.microsoft.com/office/drawing/2014/chart" uri="{C3380CC4-5D6E-409C-BE32-E72D297353CC}">
              <c16:uniqueId val="{00000002-1CE0-4DBA-89D3-A285B2FBC90E}"/>
            </c:ext>
          </c:extLst>
        </c:ser>
        <c:dLbls>
          <c:showLegendKey val="0"/>
          <c:showVal val="0"/>
          <c:showCatName val="0"/>
          <c:showSerName val="0"/>
          <c:showPercent val="0"/>
          <c:showBubbleSize val="0"/>
        </c:dLbls>
        <c:gapWidth val="150"/>
        <c:overlap val="100"/>
        <c:axId val="575793136"/>
        <c:axId val="1250654240"/>
      </c:barChart>
      <c:catAx>
        <c:axId val="57579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250654240"/>
        <c:crosses val="autoZero"/>
        <c:auto val="1"/>
        <c:lblAlgn val="ctr"/>
        <c:lblOffset val="100"/>
        <c:noMultiLvlLbl val="0"/>
      </c:catAx>
      <c:valAx>
        <c:axId val="125065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57579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fi-FI"/>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Taul1!$B$1</c:f>
              <c:strCache>
                <c:ptCount val="1"/>
                <c:pt idx="0">
                  <c:v>Liiketulos-%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Taul1!$B$2:$B$8</c:f>
              <c:numCache>
                <c:formatCode>General</c:formatCode>
                <c:ptCount val="7"/>
                <c:pt idx="0">
                  <c:v>6.9</c:v>
                </c:pt>
                <c:pt idx="1">
                  <c:v>4.8</c:v>
                </c:pt>
                <c:pt idx="2">
                  <c:v>3.7</c:v>
                </c:pt>
                <c:pt idx="3">
                  <c:v>4.4000000000000004</c:v>
                </c:pt>
                <c:pt idx="4">
                  <c:v>5.0999999999999996</c:v>
                </c:pt>
                <c:pt idx="5">
                  <c:v>4.7</c:v>
                </c:pt>
                <c:pt idx="6">
                  <c:v>1.4</c:v>
                </c:pt>
              </c:numCache>
            </c:numRef>
          </c:val>
          <c:extLst>
            <c:ext xmlns:c16="http://schemas.microsoft.com/office/drawing/2014/chart" uri="{C3380CC4-5D6E-409C-BE32-E72D297353CC}">
              <c16:uniqueId val="{00000000-3E4F-43DD-927C-BA0BE07E2F61}"/>
            </c:ext>
          </c:extLst>
        </c:ser>
        <c:dLbls>
          <c:showLegendKey val="0"/>
          <c:showVal val="0"/>
          <c:showCatName val="0"/>
          <c:showSerName val="0"/>
          <c:showPercent val="0"/>
          <c:showBubbleSize val="0"/>
        </c:dLbls>
        <c:gapWidth val="182"/>
        <c:axId val="1214569216"/>
        <c:axId val="1735117296"/>
      </c:barChart>
      <c:catAx>
        <c:axId val="1214569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735117296"/>
        <c:crosses val="autoZero"/>
        <c:auto val="1"/>
        <c:lblAlgn val="ctr"/>
        <c:lblOffset val="100"/>
        <c:noMultiLvlLbl val="0"/>
      </c:catAx>
      <c:valAx>
        <c:axId val="1735117296"/>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fi-FI"/>
                  <a:t>liiketulos</a:t>
                </a:r>
                <a:r>
                  <a:rPr lang="fi-FI" baseline="0"/>
                  <a:t>-%, mediaani</a:t>
                </a:r>
                <a:endParaRPr lang="fi-FI"/>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title>
        <c:numFmt formatCode="General" sourceLinked="1"/>
        <c:majorTickMark val="none"/>
        <c:minorTickMark val="none"/>
        <c:tickLblPos val="nextTo"/>
        <c:crossAx val="1214569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fi-FI"/>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Taul1!$B$1</c:f>
              <c:strCache>
                <c:ptCount val="1"/>
                <c:pt idx="0">
                  <c:v>Nettotulos-%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Taul1!$B$2:$B$8</c:f>
              <c:numCache>
                <c:formatCode>_-* #\ ##0.0_-;\-* #\ ##0.0_-;_-* "-"??_-;_-@_-</c:formatCode>
                <c:ptCount val="7"/>
                <c:pt idx="0">
                  <c:v>7.9</c:v>
                </c:pt>
                <c:pt idx="1">
                  <c:v>4.3</c:v>
                </c:pt>
                <c:pt idx="2">
                  <c:v>3.8</c:v>
                </c:pt>
                <c:pt idx="3">
                  <c:v>3.7</c:v>
                </c:pt>
                <c:pt idx="4">
                  <c:v>3.8</c:v>
                </c:pt>
                <c:pt idx="5" formatCode="General">
                  <c:v>4</c:v>
                </c:pt>
                <c:pt idx="6" formatCode="General">
                  <c:v>-2</c:v>
                </c:pt>
              </c:numCache>
            </c:numRef>
          </c:val>
          <c:extLst>
            <c:ext xmlns:c16="http://schemas.microsoft.com/office/drawing/2014/chart" uri="{C3380CC4-5D6E-409C-BE32-E72D297353CC}">
              <c16:uniqueId val="{00000000-49DE-42AA-87ED-6AA348AD3529}"/>
            </c:ext>
          </c:extLst>
        </c:ser>
        <c:dLbls>
          <c:showLegendKey val="0"/>
          <c:showVal val="0"/>
          <c:showCatName val="0"/>
          <c:showSerName val="0"/>
          <c:showPercent val="0"/>
          <c:showBubbleSize val="0"/>
        </c:dLbls>
        <c:gapWidth val="182"/>
        <c:axId val="115621263"/>
        <c:axId val="1845766304"/>
      </c:barChart>
      <c:catAx>
        <c:axId val="115621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845766304"/>
        <c:crosses val="autoZero"/>
        <c:auto val="1"/>
        <c:lblAlgn val="ctr"/>
        <c:lblOffset val="100"/>
        <c:noMultiLvlLbl val="0"/>
      </c:catAx>
      <c:valAx>
        <c:axId val="1845766304"/>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fi-FI"/>
                  <a:t>nettotulos-%, mediaani</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title>
        <c:numFmt formatCode="_-* #\ ##0.0_-;\-* #\ ##0.0_-;_-* &quot;-&quot;??_-;_-@_-" sourceLinked="1"/>
        <c:majorTickMark val="none"/>
        <c:minorTickMark val="none"/>
        <c:tickLblPos val="nextTo"/>
        <c:crossAx val="115621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8734293607653982"/>
          <c:h val="0.83258046821215703"/>
        </c:manualLayout>
      </c:layout>
      <c:lineChart>
        <c:grouping val="standard"/>
        <c:varyColors val="0"/>
        <c:ser>
          <c:idx val="0"/>
          <c:order val="0"/>
          <c:tx>
            <c:strRef>
              <c:f>Sheet1!$B$1</c:f>
              <c:strCache>
                <c:ptCount val="1"/>
                <c:pt idx="0">
                  <c:v>Yhteensä</c:v>
                </c:pt>
              </c:strCache>
            </c:strRef>
          </c:tx>
          <c:spPr>
            <a:ln w="38100">
              <a:solidFill>
                <a:schemeClr val="tx2"/>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1">
                  <c:v>6789.6217114498286</c:v>
                </c:pt>
                <c:pt idx="2">
                  <c:v>7042.3917644563853</c:v>
                </c:pt>
                <c:pt idx="3">
                  <c:v>6896.648441378361</c:v>
                </c:pt>
                <c:pt idx="4">
                  <c:v>9016.1922290228395</c:v>
                </c:pt>
                <c:pt idx="5">
                  <c:v>8286.8427252339497</c:v>
                </c:pt>
                <c:pt idx="6">
                  <c:v>8620.4998943241008</c:v>
                </c:pt>
                <c:pt idx="7">
                  <c:v>7560.6282666276857</c:v>
                </c:pt>
                <c:pt idx="8">
                  <c:v>9305.0839287310064</c:v>
                </c:pt>
                <c:pt idx="9">
                  <c:v>8106.0195776326382</c:v>
                </c:pt>
                <c:pt idx="10">
                  <c:v>8438.5112727162505</c:v>
                </c:pt>
                <c:pt idx="11">
                  <c:v>7483.8737603497484</c:v>
                </c:pt>
                <c:pt idx="12">
                  <c:v>8744.9385586504286</c:v>
                </c:pt>
                <c:pt idx="13">
                  <c:v>6914.0994579864418</c:v>
                </c:pt>
                <c:pt idx="14">
                  <c:v>7381.8231552206262</c:v>
                </c:pt>
                <c:pt idx="15">
                  <c:v>6695.6584182236902</c:v>
                </c:pt>
                <c:pt idx="16">
                  <c:v>7478.2841284420701</c:v>
                </c:pt>
                <c:pt idx="17">
                  <c:v>7480.3791126748802</c:v>
                </c:pt>
                <c:pt idx="18">
                  <c:v>7753.3617292341878</c:v>
                </c:pt>
                <c:pt idx="19">
                  <c:v>9109.4530359316395</c:v>
                </c:pt>
                <c:pt idx="20">
                  <c:v>7876.4209033017123</c:v>
                </c:pt>
                <c:pt idx="21">
                  <c:v>6805.5404949651092</c:v>
                </c:pt>
                <c:pt idx="22">
                  <c:v>8801.2981486567514</c:v>
                </c:pt>
                <c:pt idx="23">
                  <c:v>7121.7597128895723</c:v>
                </c:pt>
                <c:pt idx="24">
                  <c:v>8047.3626163233948</c:v>
                </c:pt>
                <c:pt idx="25">
                  <c:v>6898.0822102934544</c:v>
                </c:pt>
                <c:pt idx="26">
                  <c:v>6569.4688031676687</c:v>
                </c:pt>
                <c:pt idx="27">
                  <c:v>6547.5419125936587</c:v>
                </c:pt>
                <c:pt idx="28">
                  <c:v>8077.237996457774</c:v>
                </c:pt>
                <c:pt idx="29">
                  <c:v>7707.5038511752209</c:v>
                </c:pt>
                <c:pt idx="30">
                  <c:v>9698.9218312245957</c:v>
                </c:pt>
                <c:pt idx="31">
                  <c:v>7343.7895909197268</c:v>
                </c:pt>
                <c:pt idx="32">
                  <c:v>11335.893253626162</c:v>
                </c:pt>
                <c:pt idx="33">
                  <c:v>9193.2121399715252</c:v>
                </c:pt>
                <c:pt idx="34">
                  <c:v>8921.4394095705866</c:v>
                </c:pt>
                <c:pt idx="35">
                  <c:v>8972.7906516482108</c:v>
                </c:pt>
                <c:pt idx="36">
                  <c:v>10217.30396515441</c:v>
                </c:pt>
                <c:pt idx="37">
                  <c:v>10217.666221494072</c:v>
                </c:pt>
                <c:pt idx="38">
                  <c:v>9773.2494024267562</c:v>
                </c:pt>
                <c:pt idx="39">
                  <c:v>10087.262288168593</c:v>
                </c:pt>
                <c:pt idx="40">
                  <c:v>11546.875399852323</c:v>
                </c:pt>
                <c:pt idx="41">
                  <c:v>9077.4826857977805</c:v>
                </c:pt>
                <c:pt idx="42">
                  <c:v>8383.5067108536405</c:v>
                </c:pt>
                <c:pt idx="43">
                  <c:v>8878.0659739931034</c:v>
                </c:pt>
                <c:pt idx="44">
                  <c:v>13365.02091339533</c:v>
                </c:pt>
                <c:pt idx="45">
                  <c:v>9527.6285050819661</c:v>
                </c:pt>
                <c:pt idx="46">
                  <c:v>10168.813019806905</c:v>
                </c:pt>
                <c:pt idx="47">
                  <c:v>9978.83537176549</c:v>
                </c:pt>
                <c:pt idx="48">
                  <c:v>13877.782857515085</c:v>
                </c:pt>
                <c:pt idx="49">
                  <c:v>10382.679322976153</c:v>
                </c:pt>
                <c:pt idx="50">
                  <c:v>11226.276442207381</c:v>
                </c:pt>
                <c:pt idx="51">
                  <c:v>11613.321965920339</c:v>
                </c:pt>
                <c:pt idx="52">
                  <c:v>13332.055900308302</c:v>
                </c:pt>
                <c:pt idx="53">
                  <c:v>11639.443788627808</c:v>
                </c:pt>
                <c:pt idx="54">
                  <c:v>10637.68423218263</c:v>
                </c:pt>
                <c:pt idx="55">
                  <c:v>8086.1722808984023</c:v>
                </c:pt>
                <c:pt idx="56">
                  <c:v>10786.170000000002</c:v>
                </c:pt>
              </c:numCache>
            </c:numRef>
          </c:val>
          <c:smooth val="0"/>
          <c:extLst>
            <c:ext xmlns:c16="http://schemas.microsoft.com/office/drawing/2014/chart" uri="{C3380CC4-5D6E-409C-BE32-E72D297353CC}">
              <c16:uniqueId val="{00000000-3439-479B-85F0-B6B7B0DB066C}"/>
            </c:ext>
          </c:extLst>
        </c:ser>
        <c:ser>
          <c:idx val="1"/>
          <c:order val="1"/>
          <c:tx>
            <c:strRef>
              <c:f>Sheet1!$C$1</c:f>
              <c:strCache>
                <c:ptCount val="1"/>
                <c:pt idx="0">
                  <c:v>Vientiin</c:v>
                </c:pt>
              </c:strCache>
            </c:strRef>
          </c:tx>
          <c:spPr>
            <a:ln w="38100">
              <a:solidFill>
                <a:schemeClr val="accent1">
                  <a:lumMod val="60000"/>
                  <a:lumOff val="40000"/>
                </a:schemeClr>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Sheet1!$C$2:$C$58</c:f>
              <c:numCache>
                <c:formatCode>0.00</c:formatCode>
                <c:ptCount val="57"/>
                <c:pt idx="1">
                  <c:v>5114.6554704696473</c:v>
                </c:pt>
                <c:pt idx="2">
                  <c:v>5508.861753603479</c:v>
                </c:pt>
                <c:pt idx="3">
                  <c:v>5413.5270005312705</c:v>
                </c:pt>
                <c:pt idx="4">
                  <c:v>6757.038542582286</c:v>
                </c:pt>
                <c:pt idx="5">
                  <c:v>5852.0357363050352</c:v>
                </c:pt>
                <c:pt idx="6">
                  <c:v>6612.182740269458</c:v>
                </c:pt>
                <c:pt idx="7">
                  <c:v>5709.8048174887799</c:v>
                </c:pt>
                <c:pt idx="8">
                  <c:v>7079.345212294581</c:v>
                </c:pt>
                <c:pt idx="9">
                  <c:v>6055.5059165850025</c:v>
                </c:pt>
                <c:pt idx="10">
                  <c:v>6492.1127981240988</c:v>
                </c:pt>
                <c:pt idx="11">
                  <c:v>5962.9861960872458</c:v>
                </c:pt>
                <c:pt idx="12">
                  <c:v>6977.7229164833498</c:v>
                </c:pt>
                <c:pt idx="13">
                  <c:v>5144.7215015747397</c:v>
                </c:pt>
                <c:pt idx="14">
                  <c:v>5490.4002523003473</c:v>
                </c:pt>
                <c:pt idx="15">
                  <c:v>5192.0666333714753</c:v>
                </c:pt>
                <c:pt idx="16">
                  <c:v>5802.2617850456809</c:v>
                </c:pt>
                <c:pt idx="17">
                  <c:v>5405.9123121666689</c:v>
                </c:pt>
                <c:pt idx="18">
                  <c:v>5598.4669966573456</c:v>
                </c:pt>
                <c:pt idx="19">
                  <c:v>6550.4583247022538</c:v>
                </c:pt>
                <c:pt idx="20">
                  <c:v>5866.2746548048926</c:v>
                </c:pt>
                <c:pt idx="21">
                  <c:v>4786.1238752077097</c:v>
                </c:pt>
                <c:pt idx="22">
                  <c:v>6372.4489304772133</c:v>
                </c:pt>
                <c:pt idx="23">
                  <c:v>5447.9262685232707</c:v>
                </c:pt>
                <c:pt idx="24">
                  <c:v>5713.9246348094575</c:v>
                </c:pt>
                <c:pt idx="25">
                  <c:v>4763.4810280424499</c:v>
                </c:pt>
                <c:pt idx="26">
                  <c:v>4570.980764535464</c:v>
                </c:pt>
                <c:pt idx="27">
                  <c:v>4658.5554252533457</c:v>
                </c:pt>
                <c:pt idx="28">
                  <c:v>5601.6820682096077</c:v>
                </c:pt>
                <c:pt idx="29">
                  <c:v>5636.2432249164794</c:v>
                </c:pt>
                <c:pt idx="30">
                  <c:v>7485.059121281517</c:v>
                </c:pt>
                <c:pt idx="31">
                  <c:v>5205.0640045907257</c:v>
                </c:pt>
                <c:pt idx="32">
                  <c:v>8283.2743466514003</c:v>
                </c:pt>
                <c:pt idx="33">
                  <c:v>6008.4036986401543</c:v>
                </c:pt>
                <c:pt idx="34">
                  <c:v>6365.2685650925223</c:v>
                </c:pt>
                <c:pt idx="35">
                  <c:v>6643.3899693082922</c:v>
                </c:pt>
                <c:pt idx="36">
                  <c:v>7325.7363832842211</c:v>
                </c:pt>
                <c:pt idx="37">
                  <c:v>7212.0957148209163</c:v>
                </c:pt>
                <c:pt idx="38">
                  <c:v>6710.8978782026179</c:v>
                </c:pt>
                <c:pt idx="39">
                  <c:v>7219.6430721042125</c:v>
                </c:pt>
                <c:pt idx="40">
                  <c:v>8804.9627400998961</c:v>
                </c:pt>
                <c:pt idx="41">
                  <c:v>6360.6274385178813</c:v>
                </c:pt>
                <c:pt idx="42">
                  <c:v>5809.0433862501968</c:v>
                </c:pt>
                <c:pt idx="43">
                  <c:v>6492.4840575569096</c:v>
                </c:pt>
                <c:pt idx="44">
                  <c:v>9711.0734824509072</c:v>
                </c:pt>
                <c:pt idx="45">
                  <c:v>6784.0637013813403</c:v>
                </c:pt>
                <c:pt idx="46">
                  <c:v>7818.7814864289685</c:v>
                </c:pt>
                <c:pt idx="47">
                  <c:v>7925.8625291506478</c:v>
                </c:pt>
                <c:pt idx="48">
                  <c:v>10941.406428895152</c:v>
                </c:pt>
                <c:pt idx="49">
                  <c:v>7903.8129499108918</c:v>
                </c:pt>
                <c:pt idx="50">
                  <c:v>8247.7900704556214</c:v>
                </c:pt>
                <c:pt idx="51">
                  <c:v>9448.3646238266792</c:v>
                </c:pt>
                <c:pt idx="52">
                  <c:v>10618.707182857686</c:v>
                </c:pt>
                <c:pt idx="53">
                  <c:v>8988.2599622640992</c:v>
                </c:pt>
                <c:pt idx="54">
                  <c:v>8106.8146903049374</c:v>
                </c:pt>
                <c:pt idx="55">
                  <c:v>6241.3352633544446</c:v>
                </c:pt>
                <c:pt idx="56">
                  <c:v>8204.5300000000007</c:v>
                </c:pt>
              </c:numCache>
            </c:numRef>
          </c:val>
          <c:smooth val="0"/>
          <c:extLst>
            <c:ext xmlns:c16="http://schemas.microsoft.com/office/drawing/2014/chart" uri="{C3380CC4-5D6E-409C-BE32-E72D297353CC}">
              <c16:uniqueId val="{00000001-3439-479B-85F0-B6B7B0DB066C}"/>
            </c:ext>
          </c:extLst>
        </c:ser>
        <c:ser>
          <c:idx val="2"/>
          <c:order val="2"/>
          <c:tx>
            <c:strRef>
              <c:f>Sheet1!$D$1</c:f>
              <c:strCache>
                <c:ptCount val="1"/>
                <c:pt idx="0">
                  <c:v>Kotimaahan</c:v>
                </c:pt>
              </c:strCache>
            </c:strRef>
          </c:tx>
          <c:spPr>
            <a:ln w="38100">
              <a:solidFill>
                <a:schemeClr val="accent2"/>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Sheet1!$D$2:$D$58</c:f>
              <c:numCache>
                <c:formatCode>0.00</c:formatCode>
                <c:ptCount val="57"/>
                <c:pt idx="1">
                  <c:v>1674.9662409801813</c:v>
                </c:pt>
                <c:pt idx="2">
                  <c:v>1533.5300108529066</c:v>
                </c:pt>
                <c:pt idx="3">
                  <c:v>1483.1214408470908</c:v>
                </c:pt>
                <c:pt idx="4">
                  <c:v>2259.1536864405534</c:v>
                </c:pt>
                <c:pt idx="5">
                  <c:v>2434.8069889289145</c:v>
                </c:pt>
                <c:pt idx="6">
                  <c:v>2008.317154054643</c:v>
                </c:pt>
                <c:pt idx="7">
                  <c:v>1850.8234491389053</c:v>
                </c:pt>
                <c:pt idx="8">
                  <c:v>2225.738716436425</c:v>
                </c:pt>
                <c:pt idx="9">
                  <c:v>2050.5136610476361</c:v>
                </c:pt>
                <c:pt idx="10">
                  <c:v>1946.3984745921516</c:v>
                </c:pt>
                <c:pt idx="11">
                  <c:v>1520.8875642625026</c:v>
                </c:pt>
                <c:pt idx="12">
                  <c:v>1767.2156421670784</c:v>
                </c:pt>
                <c:pt idx="13">
                  <c:v>1769.3779564117026</c:v>
                </c:pt>
                <c:pt idx="14">
                  <c:v>1891.4229029202786</c:v>
                </c:pt>
                <c:pt idx="15">
                  <c:v>1503.5917848522149</c:v>
                </c:pt>
                <c:pt idx="16">
                  <c:v>1676.0223433963893</c:v>
                </c:pt>
                <c:pt idx="17">
                  <c:v>2074.4668005082117</c:v>
                </c:pt>
                <c:pt idx="18">
                  <c:v>2154.8947325768418</c:v>
                </c:pt>
                <c:pt idx="19">
                  <c:v>2558.9947112293862</c:v>
                </c:pt>
                <c:pt idx="20">
                  <c:v>2010.1462484968192</c:v>
                </c:pt>
                <c:pt idx="21">
                  <c:v>2019.4166197573993</c:v>
                </c:pt>
                <c:pt idx="22">
                  <c:v>2428.8492181795377</c:v>
                </c:pt>
                <c:pt idx="23">
                  <c:v>1673.8334443663011</c:v>
                </c:pt>
                <c:pt idx="24">
                  <c:v>2333.4379815139378</c:v>
                </c:pt>
                <c:pt idx="25">
                  <c:v>2134.6011822510045</c:v>
                </c:pt>
                <c:pt idx="26">
                  <c:v>1998.488038632205</c:v>
                </c:pt>
                <c:pt idx="27">
                  <c:v>1888.986487340313</c:v>
                </c:pt>
                <c:pt idx="28">
                  <c:v>2475.5559282481663</c:v>
                </c:pt>
                <c:pt idx="29">
                  <c:v>2071.260626258741</c:v>
                </c:pt>
                <c:pt idx="30">
                  <c:v>2213.8627099430782</c:v>
                </c:pt>
                <c:pt idx="31">
                  <c:v>2138.7255863290006</c:v>
                </c:pt>
                <c:pt idx="32">
                  <c:v>3052.6189069747611</c:v>
                </c:pt>
                <c:pt idx="33">
                  <c:v>3184.80844133137</c:v>
                </c:pt>
                <c:pt idx="34">
                  <c:v>2556.1708444780638</c:v>
                </c:pt>
                <c:pt idx="35">
                  <c:v>2329.4006823399177</c:v>
                </c:pt>
                <c:pt idx="36">
                  <c:v>2891.5675818701889</c:v>
                </c:pt>
                <c:pt idx="37">
                  <c:v>3005.5705066731553</c:v>
                </c:pt>
                <c:pt idx="38">
                  <c:v>3062.3515242241383</c:v>
                </c:pt>
                <c:pt idx="39">
                  <c:v>2867.6192160643814</c:v>
                </c:pt>
                <c:pt idx="40">
                  <c:v>2741.9126597524269</c:v>
                </c:pt>
                <c:pt idx="41">
                  <c:v>2716.8552472798992</c:v>
                </c:pt>
                <c:pt idx="42">
                  <c:v>2574.4633246034437</c:v>
                </c:pt>
                <c:pt idx="43">
                  <c:v>2385.5819164361938</c:v>
                </c:pt>
                <c:pt idx="44">
                  <c:v>3653.9474309444236</c:v>
                </c:pt>
                <c:pt idx="45">
                  <c:v>2743.5648037006263</c:v>
                </c:pt>
                <c:pt idx="46">
                  <c:v>2350.0315333779363</c:v>
                </c:pt>
                <c:pt idx="47">
                  <c:v>2052.9728426148422</c:v>
                </c:pt>
                <c:pt idx="48">
                  <c:v>2936.3764286199339</c:v>
                </c:pt>
                <c:pt idx="49">
                  <c:v>2478.8663730652606</c:v>
                </c:pt>
                <c:pt idx="50">
                  <c:v>2978.486371751761</c:v>
                </c:pt>
                <c:pt idx="51">
                  <c:v>2164.9573420936604</c:v>
                </c:pt>
                <c:pt idx="52">
                  <c:v>2713.3487174506158</c:v>
                </c:pt>
                <c:pt idx="53">
                  <c:v>2651.1838263637096</c:v>
                </c:pt>
                <c:pt idx="54">
                  <c:v>2530.8695418776933</c:v>
                </c:pt>
                <c:pt idx="55">
                  <c:v>1844.8370175439577</c:v>
                </c:pt>
                <c:pt idx="56">
                  <c:v>2581.6400000000003</c:v>
                </c:pt>
              </c:numCache>
            </c:numRef>
          </c:val>
          <c:smooth val="0"/>
          <c:extLst>
            <c:ext xmlns:c16="http://schemas.microsoft.com/office/drawing/2014/chart" uri="{C3380CC4-5D6E-409C-BE32-E72D297353CC}">
              <c16:uniqueId val="{00000002-3439-479B-85F0-B6B7B0DB066C}"/>
            </c:ext>
          </c:extLst>
        </c:ser>
        <c:dLbls>
          <c:showLegendKey val="0"/>
          <c:showVal val="0"/>
          <c:showCatName val="0"/>
          <c:showSerName val="0"/>
          <c:showPercent val="0"/>
          <c:showBubbleSize val="0"/>
        </c:dLbls>
        <c:smooth val="0"/>
        <c:axId val="369111064"/>
        <c:axId val="369111456"/>
      </c:lineChart>
      <c:catAx>
        <c:axId val="369111064"/>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369111456"/>
        <c:crosses val="autoZero"/>
        <c:auto val="1"/>
        <c:lblAlgn val="ctr"/>
        <c:lblOffset val="100"/>
        <c:tickLblSkip val="3"/>
        <c:tickMarkSkip val="4"/>
        <c:noMultiLvlLbl val="0"/>
      </c:catAx>
      <c:valAx>
        <c:axId val="369111456"/>
        <c:scaling>
          <c:orientation val="minMax"/>
          <c:max val="1500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69111064"/>
        <c:crosses val="autoZero"/>
        <c:crossBetween val="midCat"/>
        <c:majorUnit val="1000"/>
        <c:minorUnit val="500"/>
      </c:valAx>
      <c:spPr>
        <a:noFill/>
        <a:ln w="11372">
          <a:solidFill>
            <a:schemeClr val="tx1"/>
          </a:solidFill>
          <a:prstDash val="solid"/>
        </a:ln>
      </c:spPr>
    </c:plotArea>
    <c:legend>
      <c:legendPos val="r"/>
      <c:layout>
        <c:manualLayout>
          <c:xMode val="edge"/>
          <c:yMode val="edge"/>
          <c:x val="0.86988108704736133"/>
          <c:y val="0.19757124334097242"/>
          <c:w val="0.13011891295263864"/>
          <c:h val="0.61234378114075594"/>
        </c:manualLayout>
      </c:layout>
      <c:overlay val="0"/>
      <c:spPr>
        <a:solidFill>
          <a:schemeClr val="bg1"/>
        </a:solidFill>
        <a:ln w="2843">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Taul1!$B$1</c:f>
              <c:strCache>
                <c:ptCount val="1"/>
                <c:pt idx="0">
                  <c:v>Sijoitetun pääoman tuotto-%</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Taul1!$B$2:$B$8</c:f>
              <c:numCache>
                <c:formatCode>General</c:formatCode>
                <c:ptCount val="7"/>
                <c:pt idx="0">
                  <c:v>31.3</c:v>
                </c:pt>
                <c:pt idx="1">
                  <c:v>12.9</c:v>
                </c:pt>
                <c:pt idx="2">
                  <c:v>12.2</c:v>
                </c:pt>
                <c:pt idx="3">
                  <c:v>10.6</c:v>
                </c:pt>
                <c:pt idx="4">
                  <c:v>11.6</c:v>
                </c:pt>
                <c:pt idx="5">
                  <c:v>10.8</c:v>
                </c:pt>
                <c:pt idx="6">
                  <c:v>1</c:v>
                </c:pt>
              </c:numCache>
            </c:numRef>
          </c:val>
          <c:extLst>
            <c:ext xmlns:c16="http://schemas.microsoft.com/office/drawing/2014/chart" uri="{C3380CC4-5D6E-409C-BE32-E72D297353CC}">
              <c16:uniqueId val="{00000000-3E4F-43DD-927C-BA0BE07E2F61}"/>
            </c:ext>
          </c:extLst>
        </c:ser>
        <c:dLbls>
          <c:showLegendKey val="0"/>
          <c:showVal val="0"/>
          <c:showCatName val="0"/>
          <c:showSerName val="0"/>
          <c:showPercent val="0"/>
          <c:showBubbleSize val="0"/>
        </c:dLbls>
        <c:gapWidth val="182"/>
        <c:axId val="1214569216"/>
        <c:axId val="1735117296"/>
      </c:barChart>
      <c:catAx>
        <c:axId val="1214569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735117296"/>
        <c:crosses val="autoZero"/>
        <c:auto val="1"/>
        <c:lblAlgn val="ctr"/>
        <c:lblOffset val="100"/>
        <c:noMultiLvlLbl val="0"/>
      </c:catAx>
      <c:valAx>
        <c:axId val="1735117296"/>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fi-FI"/>
                  <a:t>sijoitetun pääoman tuotto-%, </a:t>
                </a:r>
              </a:p>
              <a:p>
                <a:pPr>
                  <a:defRPr/>
                </a:pPr>
                <a:r>
                  <a:rPr lang="fi-FI"/>
                  <a:t>mediaani</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title>
        <c:numFmt formatCode="General" sourceLinked="1"/>
        <c:majorTickMark val="none"/>
        <c:minorTickMark val="none"/>
        <c:tickLblPos val="nextTo"/>
        <c:crossAx val="1214569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fi-FI"/>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Taul1!$B$1</c:f>
              <c:strCache>
                <c:ptCount val="1"/>
                <c:pt idx="0">
                  <c:v>Omavaraisuusaste-%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Taul1!$B$2:$B$8</c:f>
              <c:numCache>
                <c:formatCode>_-* #\ ##0.0_-;\-* #\ ##0.0_-;_-* "-"??_-;_-@_-</c:formatCode>
                <c:ptCount val="7"/>
                <c:pt idx="0">
                  <c:v>26.6</c:v>
                </c:pt>
                <c:pt idx="1">
                  <c:v>40.299999999999997</c:v>
                </c:pt>
                <c:pt idx="2">
                  <c:v>36.700000000000003</c:v>
                </c:pt>
                <c:pt idx="3">
                  <c:v>35.5</c:v>
                </c:pt>
                <c:pt idx="4">
                  <c:v>42.2</c:v>
                </c:pt>
                <c:pt idx="5" formatCode="General">
                  <c:v>45</c:v>
                </c:pt>
                <c:pt idx="6" formatCode="General">
                  <c:v>55</c:v>
                </c:pt>
              </c:numCache>
            </c:numRef>
          </c:val>
          <c:extLst>
            <c:ext xmlns:c16="http://schemas.microsoft.com/office/drawing/2014/chart" uri="{C3380CC4-5D6E-409C-BE32-E72D297353CC}">
              <c16:uniqueId val="{00000000-49DE-42AA-87ED-6AA348AD3529}"/>
            </c:ext>
          </c:extLst>
        </c:ser>
        <c:dLbls>
          <c:showLegendKey val="0"/>
          <c:showVal val="0"/>
          <c:showCatName val="0"/>
          <c:showSerName val="0"/>
          <c:showPercent val="0"/>
          <c:showBubbleSize val="0"/>
        </c:dLbls>
        <c:gapWidth val="182"/>
        <c:axId val="115621263"/>
        <c:axId val="1845766304"/>
      </c:barChart>
      <c:catAx>
        <c:axId val="115621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crossAx val="1845766304"/>
        <c:crosses val="autoZero"/>
        <c:auto val="1"/>
        <c:lblAlgn val="ctr"/>
        <c:lblOffset val="100"/>
        <c:noMultiLvlLbl val="0"/>
      </c:catAx>
      <c:valAx>
        <c:axId val="1845766304"/>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fi-FI"/>
                  <a:t>omavaraisuusaste-%, </a:t>
                </a:r>
              </a:p>
              <a:p>
                <a:pPr>
                  <a:defRPr/>
                </a:pPr>
                <a:r>
                  <a:rPr lang="fi-FI"/>
                  <a:t>mediaani</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i-FI"/>
            </a:p>
          </c:txPr>
        </c:title>
        <c:numFmt formatCode="_-* #\ ##0.0_-;\-* #\ ##0.0_-;_-* &quot;-&quot;??_-;_-@_-" sourceLinked="1"/>
        <c:majorTickMark val="none"/>
        <c:minorTickMark val="none"/>
        <c:tickLblPos val="nextTo"/>
        <c:crossAx val="115621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fi-FI"/>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Taul1!$B$1</c:f>
              <c:strCache>
                <c:ptCount val="1"/>
                <c:pt idx="0">
                  <c:v>Hyvä</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Taul1!$B$2:$B$8</c:f>
              <c:numCache>
                <c:formatCode>0%</c:formatCode>
                <c:ptCount val="7"/>
                <c:pt idx="0">
                  <c:v>0.32</c:v>
                </c:pt>
                <c:pt idx="1">
                  <c:v>0.28999999999999998</c:v>
                </c:pt>
                <c:pt idx="2">
                  <c:v>0.2</c:v>
                </c:pt>
                <c:pt idx="3">
                  <c:v>0.22</c:v>
                </c:pt>
                <c:pt idx="4">
                  <c:v>0.28999999999999998</c:v>
                </c:pt>
                <c:pt idx="5">
                  <c:v>0.28999999999999998</c:v>
                </c:pt>
                <c:pt idx="6">
                  <c:v>0.28000000000000003</c:v>
                </c:pt>
              </c:numCache>
            </c:numRef>
          </c:val>
          <c:extLst>
            <c:ext xmlns:c16="http://schemas.microsoft.com/office/drawing/2014/chart" uri="{C3380CC4-5D6E-409C-BE32-E72D297353CC}">
              <c16:uniqueId val="{00000000-95E0-4368-B29E-E04F73D5F2A7}"/>
            </c:ext>
          </c:extLst>
        </c:ser>
        <c:ser>
          <c:idx val="1"/>
          <c:order val="1"/>
          <c:tx>
            <c:strRef>
              <c:f>Taul1!$C$1</c:f>
              <c:strCache>
                <c:ptCount val="1"/>
                <c:pt idx="0">
                  <c:v>Tyydyttävä</c:v>
                </c:pt>
              </c:strCache>
            </c:strRef>
          </c:tx>
          <c:spPr>
            <a:solidFill>
              <a:schemeClr val="accent1">
                <a:lumMod val="40000"/>
                <a:lumOff val="60000"/>
              </a:schemeClr>
            </a:solidFill>
            <a:ln>
              <a:noFill/>
            </a:ln>
            <a:effectLst/>
          </c:spPr>
          <c:invertIfNegative val="0"/>
          <c:dLbls>
            <c:dLbl>
              <c:idx val="0"/>
              <c:layout>
                <c:manualLayout>
                  <c:x val="-5.297010972379877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0C-4A63-83F0-916710DD5DF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Taul1!$C$2:$C$8</c:f>
              <c:numCache>
                <c:formatCode>0%</c:formatCode>
                <c:ptCount val="7"/>
                <c:pt idx="0">
                  <c:v>0.36</c:v>
                </c:pt>
                <c:pt idx="1">
                  <c:v>0.18</c:v>
                </c:pt>
                <c:pt idx="2">
                  <c:v>0.23</c:v>
                </c:pt>
                <c:pt idx="3">
                  <c:v>0.21</c:v>
                </c:pt>
                <c:pt idx="4">
                  <c:v>0.21</c:v>
                </c:pt>
                <c:pt idx="5">
                  <c:v>0.19</c:v>
                </c:pt>
                <c:pt idx="6">
                  <c:v>0.04</c:v>
                </c:pt>
              </c:numCache>
            </c:numRef>
          </c:val>
          <c:extLst>
            <c:ext xmlns:c16="http://schemas.microsoft.com/office/drawing/2014/chart" uri="{C3380CC4-5D6E-409C-BE32-E72D297353CC}">
              <c16:uniqueId val="{00000001-95E0-4368-B29E-E04F73D5F2A7}"/>
            </c:ext>
          </c:extLst>
        </c:ser>
        <c:ser>
          <c:idx val="2"/>
          <c:order val="2"/>
          <c:tx>
            <c:strRef>
              <c:f>Taul1!$D$1</c:f>
              <c:strCache>
                <c:ptCount val="1"/>
                <c:pt idx="0">
                  <c:v>Heikko</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Taul1!$D$2:$D$8</c:f>
              <c:numCache>
                <c:formatCode>0%</c:formatCode>
                <c:ptCount val="7"/>
                <c:pt idx="0">
                  <c:v>0.28999999999999998</c:v>
                </c:pt>
                <c:pt idx="1">
                  <c:v>0.33</c:v>
                </c:pt>
                <c:pt idx="2">
                  <c:v>0.3</c:v>
                </c:pt>
                <c:pt idx="3">
                  <c:v>0.3</c:v>
                </c:pt>
                <c:pt idx="4">
                  <c:v>0.26</c:v>
                </c:pt>
                <c:pt idx="5">
                  <c:v>0.25</c:v>
                </c:pt>
                <c:pt idx="6">
                  <c:v>0.22</c:v>
                </c:pt>
              </c:numCache>
            </c:numRef>
          </c:val>
          <c:extLst>
            <c:ext xmlns:c16="http://schemas.microsoft.com/office/drawing/2014/chart" uri="{C3380CC4-5D6E-409C-BE32-E72D297353CC}">
              <c16:uniqueId val="{00000002-95E0-4368-B29E-E04F73D5F2A7}"/>
            </c:ext>
          </c:extLst>
        </c:ser>
        <c:ser>
          <c:idx val="3"/>
          <c:order val="3"/>
          <c:tx>
            <c:strRef>
              <c:f>Taul1!$E$1</c:f>
              <c:strCache>
                <c:ptCount val="1"/>
                <c:pt idx="0">
                  <c:v>Tappiollinen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Taul1!$E$2:$E$8</c:f>
              <c:numCache>
                <c:formatCode>0%</c:formatCode>
                <c:ptCount val="7"/>
                <c:pt idx="0">
                  <c:v>0.04</c:v>
                </c:pt>
                <c:pt idx="1">
                  <c:v>0.2</c:v>
                </c:pt>
                <c:pt idx="2">
                  <c:v>0.28000000000000003</c:v>
                </c:pt>
                <c:pt idx="3">
                  <c:v>0.27</c:v>
                </c:pt>
                <c:pt idx="4">
                  <c:v>0.23</c:v>
                </c:pt>
                <c:pt idx="5">
                  <c:v>0.26</c:v>
                </c:pt>
                <c:pt idx="6">
                  <c:v>0.46</c:v>
                </c:pt>
              </c:numCache>
            </c:numRef>
          </c:val>
          <c:extLst>
            <c:ext xmlns:c16="http://schemas.microsoft.com/office/drawing/2014/chart" uri="{C3380CC4-5D6E-409C-BE32-E72D297353CC}">
              <c16:uniqueId val="{00000005-95E0-4368-B29E-E04F73D5F2A7}"/>
            </c:ext>
          </c:extLst>
        </c:ser>
        <c:dLbls>
          <c:showLegendKey val="0"/>
          <c:showVal val="0"/>
          <c:showCatName val="0"/>
          <c:showSerName val="0"/>
          <c:showPercent val="0"/>
          <c:showBubbleSize val="0"/>
        </c:dLbls>
        <c:gapWidth val="150"/>
        <c:overlap val="100"/>
        <c:axId val="575793136"/>
        <c:axId val="1250654240"/>
      </c:barChart>
      <c:catAx>
        <c:axId val="57579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250654240"/>
        <c:crosses val="autoZero"/>
        <c:auto val="1"/>
        <c:lblAlgn val="ctr"/>
        <c:lblOffset val="100"/>
        <c:noMultiLvlLbl val="0"/>
      </c:catAx>
      <c:valAx>
        <c:axId val="125065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57579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fi-FI"/>
    </a:p>
  </c:txPr>
  <c:externalData r:id="rId3">
    <c:autoUpdate val="0"/>
  </c:externalData>
  <c:userShapes r:id="rId4"/>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Taul1!$B$1</c:f>
              <c:strCache>
                <c:ptCount val="1"/>
                <c:pt idx="0">
                  <c:v>Hyvä</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Taul1!$B$2:$B$8</c:f>
              <c:numCache>
                <c:formatCode>0%</c:formatCode>
                <c:ptCount val="7"/>
                <c:pt idx="0">
                  <c:v>0.39</c:v>
                </c:pt>
                <c:pt idx="1">
                  <c:v>0.28999999999999998</c:v>
                </c:pt>
                <c:pt idx="2">
                  <c:v>0.2</c:v>
                </c:pt>
                <c:pt idx="3">
                  <c:v>0.23</c:v>
                </c:pt>
                <c:pt idx="4">
                  <c:v>0.21</c:v>
                </c:pt>
                <c:pt idx="5">
                  <c:v>0.24</c:v>
                </c:pt>
                <c:pt idx="6">
                  <c:v>0.26</c:v>
                </c:pt>
              </c:numCache>
            </c:numRef>
          </c:val>
          <c:extLst>
            <c:ext xmlns:c16="http://schemas.microsoft.com/office/drawing/2014/chart" uri="{C3380CC4-5D6E-409C-BE32-E72D297353CC}">
              <c16:uniqueId val="{00000000-95E0-4368-B29E-E04F73D5F2A7}"/>
            </c:ext>
          </c:extLst>
        </c:ser>
        <c:ser>
          <c:idx val="1"/>
          <c:order val="1"/>
          <c:tx>
            <c:strRef>
              <c:f>Taul1!$C$1</c:f>
              <c:strCache>
                <c:ptCount val="1"/>
                <c:pt idx="0">
                  <c:v>Tyydyttävä</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Taul1!$C$2:$C$8</c:f>
              <c:numCache>
                <c:formatCode>0%</c:formatCode>
                <c:ptCount val="7"/>
                <c:pt idx="0">
                  <c:v>0.25</c:v>
                </c:pt>
                <c:pt idx="1">
                  <c:v>0.13</c:v>
                </c:pt>
                <c:pt idx="2">
                  <c:v>0.21</c:v>
                </c:pt>
                <c:pt idx="3">
                  <c:v>0.18</c:v>
                </c:pt>
                <c:pt idx="4">
                  <c:v>0.23</c:v>
                </c:pt>
                <c:pt idx="5">
                  <c:v>0.21</c:v>
                </c:pt>
                <c:pt idx="6">
                  <c:v>0.16</c:v>
                </c:pt>
              </c:numCache>
            </c:numRef>
          </c:val>
          <c:extLst>
            <c:ext xmlns:c16="http://schemas.microsoft.com/office/drawing/2014/chart" uri="{C3380CC4-5D6E-409C-BE32-E72D297353CC}">
              <c16:uniqueId val="{00000001-95E0-4368-B29E-E04F73D5F2A7}"/>
            </c:ext>
          </c:extLst>
        </c:ser>
        <c:ser>
          <c:idx val="2"/>
          <c:order val="2"/>
          <c:tx>
            <c:strRef>
              <c:f>Taul1!$D$1</c:f>
              <c:strCache>
                <c:ptCount val="1"/>
                <c:pt idx="0">
                  <c:v>Heikko</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Taul1!$D$2:$D$8</c:f>
              <c:numCache>
                <c:formatCode>0%</c:formatCode>
                <c:ptCount val="7"/>
                <c:pt idx="0">
                  <c:v>0.28999999999999998</c:v>
                </c:pt>
                <c:pt idx="1">
                  <c:v>0.38</c:v>
                </c:pt>
                <c:pt idx="2">
                  <c:v>0.31</c:v>
                </c:pt>
                <c:pt idx="3">
                  <c:v>0.33</c:v>
                </c:pt>
                <c:pt idx="4">
                  <c:v>0.3</c:v>
                </c:pt>
                <c:pt idx="5">
                  <c:v>0.28000000000000003</c:v>
                </c:pt>
                <c:pt idx="6">
                  <c:v>0.51</c:v>
                </c:pt>
              </c:numCache>
            </c:numRef>
          </c:val>
          <c:extLst>
            <c:ext xmlns:c16="http://schemas.microsoft.com/office/drawing/2014/chart" uri="{C3380CC4-5D6E-409C-BE32-E72D297353CC}">
              <c16:uniqueId val="{00000002-95E0-4368-B29E-E04F73D5F2A7}"/>
            </c:ext>
          </c:extLst>
        </c:ser>
        <c:ser>
          <c:idx val="3"/>
          <c:order val="3"/>
          <c:tx>
            <c:strRef>
              <c:f>Taul1!$E$1</c:f>
              <c:strCache>
                <c:ptCount val="1"/>
                <c:pt idx="0">
                  <c:v>Tappiollinen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Taul1!$E$2:$E$8</c:f>
              <c:numCache>
                <c:formatCode>0%</c:formatCode>
                <c:ptCount val="7"/>
                <c:pt idx="0">
                  <c:v>7.0000000000000007E-2</c:v>
                </c:pt>
                <c:pt idx="1">
                  <c:v>0.2</c:v>
                </c:pt>
                <c:pt idx="2">
                  <c:v>0.28999999999999998</c:v>
                </c:pt>
                <c:pt idx="3">
                  <c:v>0.26</c:v>
                </c:pt>
                <c:pt idx="4">
                  <c:v>0.26</c:v>
                </c:pt>
                <c:pt idx="5">
                  <c:v>0.27</c:v>
                </c:pt>
                <c:pt idx="6">
                  <c:v>0.08</c:v>
                </c:pt>
              </c:numCache>
            </c:numRef>
          </c:val>
          <c:extLst>
            <c:ext xmlns:c16="http://schemas.microsoft.com/office/drawing/2014/chart" uri="{C3380CC4-5D6E-409C-BE32-E72D297353CC}">
              <c16:uniqueId val="{00000005-95E0-4368-B29E-E04F73D5F2A7}"/>
            </c:ext>
          </c:extLst>
        </c:ser>
        <c:dLbls>
          <c:showLegendKey val="0"/>
          <c:showVal val="0"/>
          <c:showCatName val="0"/>
          <c:showSerName val="0"/>
          <c:showPercent val="0"/>
          <c:showBubbleSize val="0"/>
        </c:dLbls>
        <c:gapWidth val="150"/>
        <c:overlap val="100"/>
        <c:axId val="575793136"/>
        <c:axId val="1250654240"/>
      </c:barChart>
      <c:catAx>
        <c:axId val="57579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250654240"/>
        <c:crosses val="autoZero"/>
        <c:auto val="1"/>
        <c:lblAlgn val="ctr"/>
        <c:lblOffset val="100"/>
        <c:noMultiLvlLbl val="0"/>
      </c:catAx>
      <c:valAx>
        <c:axId val="125065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57579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fi-FI"/>
    </a:p>
  </c:txPr>
  <c:externalData r:id="rId3">
    <c:autoUpdate val="0"/>
  </c:externalData>
  <c:userShapes r:id="rId4"/>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Taul1!$B$1</c:f>
              <c:strCache>
                <c:ptCount val="1"/>
                <c:pt idx="0">
                  <c:v>Hyvä</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Taul1!$B$2:$B$8</c:f>
              <c:numCache>
                <c:formatCode>0%</c:formatCode>
                <c:ptCount val="7"/>
                <c:pt idx="0">
                  <c:v>0.64</c:v>
                </c:pt>
                <c:pt idx="1">
                  <c:v>0.47</c:v>
                </c:pt>
                <c:pt idx="2">
                  <c:v>0.4</c:v>
                </c:pt>
                <c:pt idx="3">
                  <c:v>0.41</c:v>
                </c:pt>
                <c:pt idx="4">
                  <c:v>0.42</c:v>
                </c:pt>
                <c:pt idx="5">
                  <c:v>0.43</c:v>
                </c:pt>
                <c:pt idx="6">
                  <c:v>0.25</c:v>
                </c:pt>
              </c:numCache>
            </c:numRef>
          </c:val>
          <c:extLst>
            <c:ext xmlns:c16="http://schemas.microsoft.com/office/drawing/2014/chart" uri="{C3380CC4-5D6E-409C-BE32-E72D297353CC}">
              <c16:uniqueId val="{00000000-95E0-4368-B29E-E04F73D5F2A7}"/>
            </c:ext>
          </c:extLst>
        </c:ser>
        <c:ser>
          <c:idx val="1"/>
          <c:order val="1"/>
          <c:tx>
            <c:strRef>
              <c:f>Taul1!$C$1</c:f>
              <c:strCache>
                <c:ptCount val="1"/>
                <c:pt idx="0">
                  <c:v>Tyydyttävä</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Taul1!$C$2:$C$8</c:f>
              <c:numCache>
                <c:formatCode>0%</c:formatCode>
                <c:ptCount val="7"/>
                <c:pt idx="0">
                  <c:v>0.11</c:v>
                </c:pt>
                <c:pt idx="1">
                  <c:v>0.11</c:v>
                </c:pt>
                <c:pt idx="2">
                  <c:v>0.1</c:v>
                </c:pt>
                <c:pt idx="3">
                  <c:v>0.1</c:v>
                </c:pt>
                <c:pt idx="4">
                  <c:v>0.13</c:v>
                </c:pt>
                <c:pt idx="5">
                  <c:v>0.09</c:v>
                </c:pt>
                <c:pt idx="6">
                  <c:v>0.02</c:v>
                </c:pt>
              </c:numCache>
            </c:numRef>
          </c:val>
          <c:extLst>
            <c:ext xmlns:c16="http://schemas.microsoft.com/office/drawing/2014/chart" uri="{C3380CC4-5D6E-409C-BE32-E72D297353CC}">
              <c16:uniqueId val="{00000001-95E0-4368-B29E-E04F73D5F2A7}"/>
            </c:ext>
          </c:extLst>
        </c:ser>
        <c:ser>
          <c:idx val="2"/>
          <c:order val="2"/>
          <c:tx>
            <c:strRef>
              <c:f>Taul1!$D$1</c:f>
              <c:strCache>
                <c:ptCount val="1"/>
                <c:pt idx="0">
                  <c:v>Heikko</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Taul1!$D$2:$D$8</c:f>
              <c:numCache>
                <c:formatCode>0%</c:formatCode>
                <c:ptCount val="7"/>
                <c:pt idx="0">
                  <c:v>0.18</c:v>
                </c:pt>
                <c:pt idx="1">
                  <c:v>0.2</c:v>
                </c:pt>
                <c:pt idx="2">
                  <c:v>0.25</c:v>
                </c:pt>
                <c:pt idx="3">
                  <c:v>0.27</c:v>
                </c:pt>
                <c:pt idx="4">
                  <c:v>0.24</c:v>
                </c:pt>
                <c:pt idx="5">
                  <c:v>0.25</c:v>
                </c:pt>
                <c:pt idx="6">
                  <c:v>0.27</c:v>
                </c:pt>
              </c:numCache>
            </c:numRef>
          </c:val>
          <c:extLst>
            <c:ext xmlns:c16="http://schemas.microsoft.com/office/drawing/2014/chart" uri="{C3380CC4-5D6E-409C-BE32-E72D297353CC}">
              <c16:uniqueId val="{00000002-95E0-4368-B29E-E04F73D5F2A7}"/>
            </c:ext>
          </c:extLst>
        </c:ser>
        <c:ser>
          <c:idx val="3"/>
          <c:order val="3"/>
          <c:tx>
            <c:strRef>
              <c:f>Taul1!$E$1</c:f>
              <c:strCache>
                <c:ptCount val="1"/>
                <c:pt idx="0">
                  <c:v>Tappiollinen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Taul1!$E$2:$E$8</c:f>
              <c:numCache>
                <c:formatCode>0%</c:formatCode>
                <c:ptCount val="7"/>
                <c:pt idx="0">
                  <c:v>7.0000000000000007E-2</c:v>
                </c:pt>
                <c:pt idx="1">
                  <c:v>0.22</c:v>
                </c:pt>
                <c:pt idx="2">
                  <c:v>0.25</c:v>
                </c:pt>
                <c:pt idx="3">
                  <c:v>0.22</c:v>
                </c:pt>
                <c:pt idx="4">
                  <c:v>0.22</c:v>
                </c:pt>
                <c:pt idx="5">
                  <c:v>0.23</c:v>
                </c:pt>
                <c:pt idx="6">
                  <c:v>0.46</c:v>
                </c:pt>
              </c:numCache>
            </c:numRef>
          </c:val>
          <c:extLst>
            <c:ext xmlns:c16="http://schemas.microsoft.com/office/drawing/2014/chart" uri="{C3380CC4-5D6E-409C-BE32-E72D297353CC}">
              <c16:uniqueId val="{00000005-95E0-4368-B29E-E04F73D5F2A7}"/>
            </c:ext>
          </c:extLst>
        </c:ser>
        <c:dLbls>
          <c:showLegendKey val="0"/>
          <c:showVal val="0"/>
          <c:showCatName val="0"/>
          <c:showSerName val="0"/>
          <c:showPercent val="0"/>
          <c:showBubbleSize val="0"/>
        </c:dLbls>
        <c:gapWidth val="150"/>
        <c:overlap val="100"/>
        <c:axId val="575793136"/>
        <c:axId val="1250654240"/>
      </c:barChart>
      <c:catAx>
        <c:axId val="57579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250654240"/>
        <c:crosses val="autoZero"/>
        <c:auto val="1"/>
        <c:lblAlgn val="ctr"/>
        <c:lblOffset val="100"/>
        <c:noMultiLvlLbl val="0"/>
      </c:catAx>
      <c:valAx>
        <c:axId val="125065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57579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fi-FI"/>
    </a:p>
  </c:txPr>
  <c:externalData r:id="rId3">
    <c:autoUpdate val="0"/>
  </c:externalData>
  <c:userShapes r:id="rId4"/>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Taul1!$B$1</c:f>
              <c:strCache>
                <c:ptCount val="1"/>
                <c:pt idx="0">
                  <c:v>Hyvä</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Taul1!$B$2:$B$8</c:f>
              <c:numCache>
                <c:formatCode>0%</c:formatCode>
                <c:ptCount val="7"/>
                <c:pt idx="0">
                  <c:v>0.39</c:v>
                </c:pt>
                <c:pt idx="1">
                  <c:v>0.51</c:v>
                </c:pt>
                <c:pt idx="2">
                  <c:v>0.44</c:v>
                </c:pt>
                <c:pt idx="3">
                  <c:v>0.43</c:v>
                </c:pt>
                <c:pt idx="4">
                  <c:v>0.53</c:v>
                </c:pt>
                <c:pt idx="5">
                  <c:v>0.55000000000000004</c:v>
                </c:pt>
                <c:pt idx="6">
                  <c:v>0.61</c:v>
                </c:pt>
              </c:numCache>
            </c:numRef>
          </c:val>
          <c:extLst>
            <c:ext xmlns:c16="http://schemas.microsoft.com/office/drawing/2014/chart" uri="{C3380CC4-5D6E-409C-BE32-E72D297353CC}">
              <c16:uniqueId val="{00000000-1CE0-4DBA-89D3-A285B2FBC90E}"/>
            </c:ext>
          </c:extLst>
        </c:ser>
        <c:ser>
          <c:idx val="1"/>
          <c:order val="1"/>
          <c:tx>
            <c:strRef>
              <c:f>Taul1!$C$1</c:f>
              <c:strCache>
                <c:ptCount val="1"/>
                <c:pt idx="0">
                  <c:v>Tyydyttävä</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Taul1!$C$2:$C$8</c:f>
              <c:numCache>
                <c:formatCode>0%</c:formatCode>
                <c:ptCount val="7"/>
                <c:pt idx="0">
                  <c:v>0.32</c:v>
                </c:pt>
                <c:pt idx="1">
                  <c:v>0.28999999999999998</c:v>
                </c:pt>
                <c:pt idx="2">
                  <c:v>0.31</c:v>
                </c:pt>
                <c:pt idx="3">
                  <c:v>0.28999999999999998</c:v>
                </c:pt>
                <c:pt idx="4">
                  <c:v>0.28999999999999998</c:v>
                </c:pt>
                <c:pt idx="5">
                  <c:v>0.22</c:v>
                </c:pt>
                <c:pt idx="6">
                  <c:v>0.19</c:v>
                </c:pt>
              </c:numCache>
            </c:numRef>
          </c:val>
          <c:extLst>
            <c:ext xmlns:c16="http://schemas.microsoft.com/office/drawing/2014/chart" uri="{C3380CC4-5D6E-409C-BE32-E72D297353CC}">
              <c16:uniqueId val="{00000001-1CE0-4DBA-89D3-A285B2FBC90E}"/>
            </c:ext>
          </c:extLst>
        </c:ser>
        <c:ser>
          <c:idx val="2"/>
          <c:order val="2"/>
          <c:tx>
            <c:strRef>
              <c:f>Taul1!$D$1</c:f>
              <c:strCache>
                <c:ptCount val="1"/>
                <c:pt idx="0">
                  <c:v>Heikko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Yli 1000</c:v>
                </c:pt>
                <c:pt idx="1">
                  <c:v>500-999</c:v>
                </c:pt>
                <c:pt idx="2">
                  <c:v>250-499</c:v>
                </c:pt>
                <c:pt idx="3">
                  <c:v>100-249</c:v>
                </c:pt>
                <c:pt idx="4">
                  <c:v>50-99</c:v>
                </c:pt>
                <c:pt idx="5">
                  <c:v>5-49</c:v>
                </c:pt>
                <c:pt idx="6">
                  <c:v>0-4</c:v>
                </c:pt>
              </c:strCache>
            </c:strRef>
          </c:cat>
          <c:val>
            <c:numRef>
              <c:f>Taul1!$D$2:$D$8</c:f>
              <c:numCache>
                <c:formatCode>0%</c:formatCode>
                <c:ptCount val="7"/>
                <c:pt idx="0">
                  <c:v>0.28999999999999998</c:v>
                </c:pt>
                <c:pt idx="1">
                  <c:v>0.2</c:v>
                </c:pt>
                <c:pt idx="2">
                  <c:v>0.25</c:v>
                </c:pt>
                <c:pt idx="3">
                  <c:v>0.28000000000000003</c:v>
                </c:pt>
                <c:pt idx="4">
                  <c:v>0.18</c:v>
                </c:pt>
                <c:pt idx="5">
                  <c:v>0.23</c:v>
                </c:pt>
                <c:pt idx="6">
                  <c:v>0.2</c:v>
                </c:pt>
              </c:numCache>
            </c:numRef>
          </c:val>
          <c:extLst>
            <c:ext xmlns:c16="http://schemas.microsoft.com/office/drawing/2014/chart" uri="{C3380CC4-5D6E-409C-BE32-E72D297353CC}">
              <c16:uniqueId val="{00000002-1CE0-4DBA-89D3-A285B2FBC90E}"/>
            </c:ext>
          </c:extLst>
        </c:ser>
        <c:dLbls>
          <c:showLegendKey val="0"/>
          <c:showVal val="0"/>
          <c:showCatName val="0"/>
          <c:showSerName val="0"/>
          <c:showPercent val="0"/>
          <c:showBubbleSize val="0"/>
        </c:dLbls>
        <c:gapWidth val="150"/>
        <c:overlap val="100"/>
        <c:axId val="575793136"/>
        <c:axId val="1250654240"/>
      </c:barChart>
      <c:catAx>
        <c:axId val="57579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250654240"/>
        <c:crosses val="autoZero"/>
        <c:auto val="1"/>
        <c:lblAlgn val="ctr"/>
        <c:lblOffset val="100"/>
        <c:noMultiLvlLbl val="0"/>
      </c:catAx>
      <c:valAx>
        <c:axId val="1250654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57579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fi-FI"/>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393208514680174E-2"/>
          <c:y val="3.5328973864015109E-2"/>
          <c:w val="0.67799105330634002"/>
          <c:h val="0.87446293846138301"/>
        </c:manualLayout>
      </c:layout>
      <c:lineChart>
        <c:grouping val="standard"/>
        <c:varyColors val="0"/>
        <c:ser>
          <c:idx val="0"/>
          <c:order val="0"/>
          <c:tx>
            <c:strRef>
              <c:f>Taul1!$B$1</c:f>
              <c:strCache>
                <c:ptCount val="1"/>
                <c:pt idx="0">
                  <c:v>Suuri yritys</c:v>
                </c:pt>
              </c:strCache>
            </c:strRef>
          </c:tx>
          <c:spPr>
            <a:ln>
              <a:solidFill>
                <a:schemeClr val="accent1"/>
              </a:solidFill>
            </a:ln>
          </c:spPr>
          <c:marker>
            <c:symbol val="none"/>
          </c:marker>
          <c:cat>
            <c:numRef>
              <c:f>Taul1!$A$6:$A$61</c:f>
              <c:numCache>
                <c:formatCode>General</c:formatCode>
                <c:ptCount val="56"/>
                <c:pt idx="0">
                  <c:v>2009</c:v>
                </c:pt>
                <c:pt idx="4">
                  <c:v>2010</c:v>
                </c:pt>
                <c:pt idx="8">
                  <c:v>2011</c:v>
                </c:pt>
                <c:pt idx="12">
                  <c:v>2012</c:v>
                </c:pt>
                <c:pt idx="16">
                  <c:v>2013</c:v>
                </c:pt>
                <c:pt idx="20">
                  <c:v>2014</c:v>
                </c:pt>
                <c:pt idx="24">
                  <c:v>2015</c:v>
                </c:pt>
                <c:pt idx="28">
                  <c:v>2016</c:v>
                </c:pt>
                <c:pt idx="32">
                  <c:v>2017</c:v>
                </c:pt>
                <c:pt idx="36">
                  <c:v>2018</c:v>
                </c:pt>
                <c:pt idx="40">
                  <c:v>2019</c:v>
                </c:pt>
                <c:pt idx="44">
                  <c:v>2020</c:v>
                </c:pt>
                <c:pt idx="48">
                  <c:v>2021</c:v>
                </c:pt>
                <c:pt idx="52">
                  <c:v>2022</c:v>
                </c:pt>
              </c:numCache>
            </c:numRef>
          </c:cat>
          <c:val>
            <c:numRef>
              <c:f>Taul1!$B$6:$B$61</c:f>
              <c:numCache>
                <c:formatCode>General</c:formatCode>
                <c:ptCount val="56"/>
                <c:pt idx="0">
                  <c:v>0.87419999999999998</c:v>
                </c:pt>
                <c:pt idx="1">
                  <c:v>0.87</c:v>
                </c:pt>
                <c:pt idx="2">
                  <c:v>0.86959999999999993</c:v>
                </c:pt>
                <c:pt idx="3">
                  <c:v>0.87890000000000001</c:v>
                </c:pt>
                <c:pt idx="4">
                  <c:v>0.86080000000000001</c:v>
                </c:pt>
                <c:pt idx="5">
                  <c:v>0.85589999999999999</c:v>
                </c:pt>
                <c:pt idx="6">
                  <c:v>0.86849999999999994</c:v>
                </c:pt>
                <c:pt idx="7">
                  <c:v>0.87139999999999995</c:v>
                </c:pt>
                <c:pt idx="8">
                  <c:v>0.84959999999999991</c:v>
                </c:pt>
                <c:pt idx="9">
                  <c:v>0.86459999999999992</c:v>
                </c:pt>
                <c:pt idx="10">
                  <c:v>0.8640000000000001</c:v>
                </c:pt>
                <c:pt idx="11">
                  <c:v>0.86099999999999999</c:v>
                </c:pt>
                <c:pt idx="12">
                  <c:v>0.87</c:v>
                </c:pt>
                <c:pt idx="13">
                  <c:v>0.86699999999999999</c:v>
                </c:pt>
                <c:pt idx="14">
                  <c:v>0.86799999999999999</c:v>
                </c:pt>
                <c:pt idx="15">
                  <c:v>0.86099999999999999</c:v>
                </c:pt>
                <c:pt idx="16">
                  <c:v>0.871</c:v>
                </c:pt>
                <c:pt idx="17">
                  <c:v>0.86499999999999999</c:v>
                </c:pt>
                <c:pt idx="18">
                  <c:v>0.86299999999999999</c:v>
                </c:pt>
                <c:pt idx="19">
                  <c:v>0.86</c:v>
                </c:pt>
                <c:pt idx="20">
                  <c:v>0.85970000000000002</c:v>
                </c:pt>
                <c:pt idx="21">
                  <c:v>0.86499999999999999</c:v>
                </c:pt>
                <c:pt idx="22">
                  <c:v>0.86199999999999999</c:v>
                </c:pt>
                <c:pt idx="23">
                  <c:v>0.85499999999999998</c:v>
                </c:pt>
                <c:pt idx="24">
                  <c:v>0.85209999999999997</c:v>
                </c:pt>
                <c:pt idx="25">
                  <c:v>0.85440000000000005</c:v>
                </c:pt>
                <c:pt idx="26">
                  <c:v>0.85880000000000001</c:v>
                </c:pt>
                <c:pt idx="27">
                  <c:v>0.84699999999999998</c:v>
                </c:pt>
                <c:pt idx="28">
                  <c:v>0.84299999999999997</c:v>
                </c:pt>
                <c:pt idx="29">
                  <c:v>0.84299999999999997</c:v>
                </c:pt>
                <c:pt idx="30">
                  <c:v>0.84399999999999997</c:v>
                </c:pt>
                <c:pt idx="31">
                  <c:v>0.83040000000000003</c:v>
                </c:pt>
                <c:pt idx="32">
                  <c:v>0.8458</c:v>
                </c:pt>
                <c:pt idx="33">
                  <c:v>0.84240000000000004</c:v>
                </c:pt>
                <c:pt idx="34">
                  <c:v>0.84840000000000004</c:v>
                </c:pt>
                <c:pt idx="35">
                  <c:v>0.83740000000000003</c:v>
                </c:pt>
                <c:pt idx="36">
                  <c:v>0.83979999999999999</c:v>
                </c:pt>
                <c:pt idx="37">
                  <c:v>0.83279999999999998</c:v>
                </c:pt>
                <c:pt idx="38">
                  <c:v>0.83179999999999998</c:v>
                </c:pt>
                <c:pt idx="39">
                  <c:v>0.83909999999999996</c:v>
                </c:pt>
                <c:pt idx="40">
                  <c:v>0.8548</c:v>
                </c:pt>
                <c:pt idx="41">
                  <c:v>0.84550000000000003</c:v>
                </c:pt>
                <c:pt idx="42">
                  <c:v>0.84699999999999998</c:v>
                </c:pt>
                <c:pt idx="43">
                  <c:v>0.85089999999999999</c:v>
                </c:pt>
                <c:pt idx="44">
                  <c:v>0.83382999999999996</c:v>
                </c:pt>
                <c:pt idx="45" formatCode="0.00000">
                  <c:v>0.83101999999999998</c:v>
                </c:pt>
                <c:pt idx="46">
                  <c:v>0.83396999999999999</c:v>
                </c:pt>
                <c:pt idx="47">
                  <c:v>0.83516999999999997</c:v>
                </c:pt>
                <c:pt idx="48">
                  <c:v>0.84521000000000002</c:v>
                </c:pt>
                <c:pt idx="49">
                  <c:v>0.82672000000000001</c:v>
                </c:pt>
                <c:pt idx="50">
                  <c:v>0.84321000000000002</c:v>
                </c:pt>
                <c:pt idx="51">
                  <c:v>0.84589999999999999</c:v>
                </c:pt>
                <c:pt idx="52">
                  <c:v>0.84250000000000003</c:v>
                </c:pt>
                <c:pt idx="53">
                  <c:v>0.85340000000000005</c:v>
                </c:pt>
              </c:numCache>
            </c:numRef>
          </c:val>
          <c:smooth val="0"/>
          <c:extLst>
            <c:ext xmlns:c16="http://schemas.microsoft.com/office/drawing/2014/chart" uri="{C3380CC4-5D6E-409C-BE32-E72D297353CC}">
              <c16:uniqueId val="{00000000-2EA8-4E76-8114-6D5CBAD4EB15}"/>
            </c:ext>
          </c:extLst>
        </c:ser>
        <c:ser>
          <c:idx val="1"/>
          <c:order val="1"/>
          <c:tx>
            <c:strRef>
              <c:f>Taul1!$C$1</c:f>
              <c:strCache>
                <c:ptCount val="1"/>
                <c:pt idx="0">
                  <c:v>Keskisuuri yritys</c:v>
                </c:pt>
              </c:strCache>
            </c:strRef>
          </c:tx>
          <c:spPr>
            <a:ln>
              <a:solidFill>
                <a:schemeClr val="accent2"/>
              </a:solidFill>
            </a:ln>
          </c:spPr>
          <c:marker>
            <c:symbol val="none"/>
          </c:marker>
          <c:cat>
            <c:numRef>
              <c:f>Taul1!$A$6:$A$61</c:f>
              <c:numCache>
                <c:formatCode>General</c:formatCode>
                <c:ptCount val="56"/>
                <c:pt idx="0">
                  <c:v>2009</c:v>
                </c:pt>
                <c:pt idx="4">
                  <c:v>2010</c:v>
                </c:pt>
                <c:pt idx="8">
                  <c:v>2011</c:v>
                </c:pt>
                <c:pt idx="12">
                  <c:v>2012</c:v>
                </c:pt>
                <c:pt idx="16">
                  <c:v>2013</c:v>
                </c:pt>
                <c:pt idx="20">
                  <c:v>2014</c:v>
                </c:pt>
                <c:pt idx="24">
                  <c:v>2015</c:v>
                </c:pt>
                <c:pt idx="28">
                  <c:v>2016</c:v>
                </c:pt>
                <c:pt idx="32">
                  <c:v>2017</c:v>
                </c:pt>
                <c:pt idx="36">
                  <c:v>2018</c:v>
                </c:pt>
                <c:pt idx="40">
                  <c:v>2019</c:v>
                </c:pt>
                <c:pt idx="44">
                  <c:v>2020</c:v>
                </c:pt>
                <c:pt idx="48">
                  <c:v>2021</c:v>
                </c:pt>
                <c:pt idx="52">
                  <c:v>2022</c:v>
                </c:pt>
              </c:numCache>
            </c:numRef>
          </c:cat>
          <c:val>
            <c:numRef>
              <c:f>Taul1!$C$6:$C$61</c:f>
              <c:numCache>
                <c:formatCode>General</c:formatCode>
                <c:ptCount val="56"/>
                <c:pt idx="0">
                  <c:v>8.3800000000000013E-2</c:v>
                </c:pt>
                <c:pt idx="1">
                  <c:v>8.4900000000000003E-2</c:v>
                </c:pt>
                <c:pt idx="2">
                  <c:v>8.3299999999999999E-2</c:v>
                </c:pt>
                <c:pt idx="3">
                  <c:v>7.9199999999999993E-2</c:v>
                </c:pt>
                <c:pt idx="4">
                  <c:v>9.1199999999999989E-2</c:v>
                </c:pt>
                <c:pt idx="5">
                  <c:v>9.9199999999999997E-2</c:v>
                </c:pt>
                <c:pt idx="6">
                  <c:v>8.5299999999999987E-2</c:v>
                </c:pt>
                <c:pt idx="7">
                  <c:v>7.85E-2</c:v>
                </c:pt>
                <c:pt idx="8">
                  <c:v>8.6999999999999994E-2</c:v>
                </c:pt>
                <c:pt idx="9">
                  <c:v>8.5800000000000001E-2</c:v>
                </c:pt>
                <c:pt idx="10">
                  <c:v>8.8800000000000004E-2</c:v>
                </c:pt>
                <c:pt idx="11">
                  <c:v>8.6300000000000002E-2</c:v>
                </c:pt>
                <c:pt idx="12">
                  <c:v>8.5900000000000004E-2</c:v>
                </c:pt>
                <c:pt idx="13">
                  <c:v>8.72E-2</c:v>
                </c:pt>
                <c:pt idx="14">
                  <c:v>8.7899999999999992E-2</c:v>
                </c:pt>
                <c:pt idx="15">
                  <c:v>9.1899999999999996E-2</c:v>
                </c:pt>
                <c:pt idx="16">
                  <c:v>8.48E-2</c:v>
                </c:pt>
                <c:pt idx="17">
                  <c:v>8.900000000000001E-2</c:v>
                </c:pt>
                <c:pt idx="18">
                  <c:v>8.9200000000000002E-2</c:v>
                </c:pt>
                <c:pt idx="19">
                  <c:v>9.2799999999999994E-2</c:v>
                </c:pt>
                <c:pt idx="20">
                  <c:v>8.929999999999999E-2</c:v>
                </c:pt>
                <c:pt idx="21">
                  <c:v>8.6400000000000005E-2</c:v>
                </c:pt>
                <c:pt idx="22">
                  <c:v>8.8400000000000006E-2</c:v>
                </c:pt>
                <c:pt idx="23">
                  <c:v>9.2100000000000001E-2</c:v>
                </c:pt>
                <c:pt idx="24">
                  <c:v>9.1800000000000007E-2</c:v>
                </c:pt>
                <c:pt idx="25">
                  <c:v>8.9099999999999999E-2</c:v>
                </c:pt>
                <c:pt idx="26">
                  <c:v>8.6699999999999999E-2</c:v>
                </c:pt>
                <c:pt idx="27">
                  <c:v>9.64E-2</c:v>
                </c:pt>
                <c:pt idx="28">
                  <c:v>9.7100000000000006E-2</c:v>
                </c:pt>
                <c:pt idx="29">
                  <c:v>0.1009</c:v>
                </c:pt>
                <c:pt idx="30">
                  <c:v>0.10199999999999999</c:v>
                </c:pt>
                <c:pt idx="31">
                  <c:v>0.11230999999999999</c:v>
                </c:pt>
                <c:pt idx="32">
                  <c:v>0.1043</c:v>
                </c:pt>
                <c:pt idx="33">
                  <c:v>0.1069</c:v>
                </c:pt>
                <c:pt idx="34">
                  <c:v>0.1013</c:v>
                </c:pt>
                <c:pt idx="35">
                  <c:v>0.1084</c:v>
                </c:pt>
                <c:pt idx="36">
                  <c:v>0.1096</c:v>
                </c:pt>
                <c:pt idx="37">
                  <c:v>0.1167</c:v>
                </c:pt>
                <c:pt idx="38">
                  <c:v>0.111</c:v>
                </c:pt>
                <c:pt idx="39">
                  <c:v>0.109</c:v>
                </c:pt>
                <c:pt idx="40">
                  <c:v>9.8599999999999993E-2</c:v>
                </c:pt>
                <c:pt idx="41">
                  <c:v>0.1048</c:v>
                </c:pt>
                <c:pt idx="42">
                  <c:v>9.9900000000000003E-2</c:v>
                </c:pt>
                <c:pt idx="43">
                  <c:v>9.7600000000000006E-2</c:v>
                </c:pt>
                <c:pt idx="44">
                  <c:v>0.10681</c:v>
                </c:pt>
                <c:pt idx="45" formatCode="0.00000">
                  <c:v>0.11162</c:v>
                </c:pt>
                <c:pt idx="46">
                  <c:v>0.10646</c:v>
                </c:pt>
                <c:pt idx="47">
                  <c:v>0.10419</c:v>
                </c:pt>
                <c:pt idx="48">
                  <c:v>0.10271</c:v>
                </c:pt>
                <c:pt idx="49">
                  <c:v>0.11963</c:v>
                </c:pt>
                <c:pt idx="50">
                  <c:v>0.10566</c:v>
                </c:pt>
                <c:pt idx="51">
                  <c:v>0.104</c:v>
                </c:pt>
                <c:pt idx="52">
                  <c:v>0.1047</c:v>
                </c:pt>
                <c:pt idx="53">
                  <c:v>9.7739999999999994E-2</c:v>
                </c:pt>
              </c:numCache>
            </c:numRef>
          </c:val>
          <c:smooth val="0"/>
          <c:extLst>
            <c:ext xmlns:c16="http://schemas.microsoft.com/office/drawing/2014/chart" uri="{C3380CC4-5D6E-409C-BE32-E72D297353CC}">
              <c16:uniqueId val="{00000001-2EA8-4E76-8114-6D5CBAD4EB15}"/>
            </c:ext>
          </c:extLst>
        </c:ser>
        <c:ser>
          <c:idx val="2"/>
          <c:order val="2"/>
          <c:tx>
            <c:strRef>
              <c:f>Taul1!$D$1</c:f>
              <c:strCache>
                <c:ptCount val="1"/>
                <c:pt idx="0">
                  <c:v>Pieni yritys</c:v>
                </c:pt>
              </c:strCache>
            </c:strRef>
          </c:tx>
          <c:spPr>
            <a:ln>
              <a:solidFill>
                <a:schemeClr val="accent3"/>
              </a:solidFill>
            </a:ln>
          </c:spPr>
          <c:marker>
            <c:symbol val="none"/>
          </c:marker>
          <c:cat>
            <c:numRef>
              <c:f>Taul1!$A$6:$A$61</c:f>
              <c:numCache>
                <c:formatCode>General</c:formatCode>
                <c:ptCount val="56"/>
                <c:pt idx="0">
                  <c:v>2009</c:v>
                </c:pt>
                <c:pt idx="4">
                  <c:v>2010</c:v>
                </c:pt>
                <c:pt idx="8">
                  <c:v>2011</c:v>
                </c:pt>
                <c:pt idx="12">
                  <c:v>2012</c:v>
                </c:pt>
                <c:pt idx="16">
                  <c:v>2013</c:v>
                </c:pt>
                <c:pt idx="20">
                  <c:v>2014</c:v>
                </c:pt>
                <c:pt idx="24">
                  <c:v>2015</c:v>
                </c:pt>
                <c:pt idx="28">
                  <c:v>2016</c:v>
                </c:pt>
                <c:pt idx="32">
                  <c:v>2017</c:v>
                </c:pt>
                <c:pt idx="36">
                  <c:v>2018</c:v>
                </c:pt>
                <c:pt idx="40">
                  <c:v>2019</c:v>
                </c:pt>
                <c:pt idx="44">
                  <c:v>2020</c:v>
                </c:pt>
                <c:pt idx="48">
                  <c:v>2021</c:v>
                </c:pt>
                <c:pt idx="52">
                  <c:v>2022</c:v>
                </c:pt>
              </c:numCache>
            </c:numRef>
          </c:cat>
          <c:val>
            <c:numRef>
              <c:f>Taul1!$D$6:$D$61</c:f>
              <c:numCache>
                <c:formatCode>General</c:formatCode>
                <c:ptCount val="56"/>
                <c:pt idx="0">
                  <c:v>3.3599999999999998E-2</c:v>
                </c:pt>
                <c:pt idx="1">
                  <c:v>3.4700000000000002E-2</c:v>
                </c:pt>
                <c:pt idx="2">
                  <c:v>3.7499999999999999E-2</c:v>
                </c:pt>
                <c:pt idx="3">
                  <c:v>3.2500000000000001E-2</c:v>
                </c:pt>
                <c:pt idx="4">
                  <c:v>3.7999999999999999E-2</c:v>
                </c:pt>
                <c:pt idx="5">
                  <c:v>3.3599999999999998E-2</c:v>
                </c:pt>
                <c:pt idx="6">
                  <c:v>3.49E-2</c:v>
                </c:pt>
                <c:pt idx="7">
                  <c:v>3.8900000000000004E-2</c:v>
                </c:pt>
                <c:pt idx="8">
                  <c:v>4.6600000000000003E-2</c:v>
                </c:pt>
                <c:pt idx="9">
                  <c:v>3.85E-2</c:v>
                </c:pt>
                <c:pt idx="10">
                  <c:v>3.6699999999999997E-2</c:v>
                </c:pt>
                <c:pt idx="11">
                  <c:v>4.0399999999999998E-2</c:v>
                </c:pt>
                <c:pt idx="12">
                  <c:v>3.3500000000000002E-2</c:v>
                </c:pt>
                <c:pt idx="13">
                  <c:v>3.56E-2</c:v>
                </c:pt>
                <c:pt idx="14">
                  <c:v>3.4200000000000001E-2</c:v>
                </c:pt>
                <c:pt idx="15">
                  <c:v>3.5499999999999997E-2</c:v>
                </c:pt>
                <c:pt idx="16">
                  <c:v>3.2300000000000002E-2</c:v>
                </c:pt>
                <c:pt idx="17">
                  <c:v>3.4099999999999998E-2</c:v>
                </c:pt>
                <c:pt idx="18">
                  <c:v>3.5699999999999996E-2</c:v>
                </c:pt>
                <c:pt idx="19">
                  <c:v>3.5799999999999998E-2</c:v>
                </c:pt>
                <c:pt idx="20">
                  <c:v>3.5799999999999998E-2</c:v>
                </c:pt>
                <c:pt idx="21">
                  <c:v>3.5000000000000003E-2</c:v>
                </c:pt>
                <c:pt idx="22">
                  <c:v>3.5200000000000002E-2</c:v>
                </c:pt>
                <c:pt idx="23">
                  <c:v>3.61E-2</c:v>
                </c:pt>
                <c:pt idx="24">
                  <c:v>4.0599999999999997E-2</c:v>
                </c:pt>
                <c:pt idx="25">
                  <c:v>4.2099999999999999E-2</c:v>
                </c:pt>
                <c:pt idx="26">
                  <c:v>3.8399999999999997E-2</c:v>
                </c:pt>
                <c:pt idx="27">
                  <c:v>4.2099999999999999E-2</c:v>
                </c:pt>
                <c:pt idx="28">
                  <c:v>4.2299999999999997E-2</c:v>
                </c:pt>
                <c:pt idx="29">
                  <c:v>3.9899999999999998E-2</c:v>
                </c:pt>
                <c:pt idx="30">
                  <c:v>4.1000000000000002E-2</c:v>
                </c:pt>
                <c:pt idx="31">
                  <c:v>4.3400000000000001E-2</c:v>
                </c:pt>
                <c:pt idx="32">
                  <c:v>3.9100000000000003E-2</c:v>
                </c:pt>
                <c:pt idx="33">
                  <c:v>3.9199999999999999E-2</c:v>
                </c:pt>
                <c:pt idx="34">
                  <c:v>3.8600000000000002E-2</c:v>
                </c:pt>
                <c:pt idx="35">
                  <c:v>4.1399999999999999E-2</c:v>
                </c:pt>
                <c:pt idx="36">
                  <c:v>3.8199999999999998E-2</c:v>
                </c:pt>
                <c:pt idx="37">
                  <c:v>3.7900000000000003E-2</c:v>
                </c:pt>
                <c:pt idx="38">
                  <c:v>4.3700000000000003E-2</c:v>
                </c:pt>
                <c:pt idx="39">
                  <c:v>3.8699999999999998E-2</c:v>
                </c:pt>
                <c:pt idx="40">
                  <c:v>3.61E-2</c:v>
                </c:pt>
                <c:pt idx="41">
                  <c:v>3.7199999999999997E-2</c:v>
                </c:pt>
                <c:pt idx="42">
                  <c:v>4.0599999999999997E-2</c:v>
                </c:pt>
                <c:pt idx="43">
                  <c:v>3.7699999999999997E-2</c:v>
                </c:pt>
                <c:pt idx="44">
                  <c:v>4.0210000000000003E-2</c:v>
                </c:pt>
                <c:pt idx="45" formatCode="0.00000">
                  <c:v>4.2700000000000002E-2</c:v>
                </c:pt>
                <c:pt idx="46">
                  <c:v>4.2349999999999999E-2</c:v>
                </c:pt>
                <c:pt idx="47">
                  <c:v>4.9709999999999997E-2</c:v>
                </c:pt>
                <c:pt idx="48">
                  <c:v>4.1509999999999998E-2</c:v>
                </c:pt>
                <c:pt idx="49">
                  <c:v>4.2720000000000001E-2</c:v>
                </c:pt>
                <c:pt idx="50">
                  <c:v>4.0899999999999999E-2</c:v>
                </c:pt>
                <c:pt idx="51">
                  <c:v>4.0445000000000002E-2</c:v>
                </c:pt>
                <c:pt idx="52">
                  <c:v>4.2799999999999998E-2</c:v>
                </c:pt>
                <c:pt idx="53">
                  <c:v>3.9350000000000003E-2</c:v>
                </c:pt>
              </c:numCache>
            </c:numRef>
          </c:val>
          <c:smooth val="0"/>
          <c:extLst>
            <c:ext xmlns:c16="http://schemas.microsoft.com/office/drawing/2014/chart" uri="{C3380CC4-5D6E-409C-BE32-E72D297353CC}">
              <c16:uniqueId val="{00000002-2EA8-4E76-8114-6D5CBAD4EB15}"/>
            </c:ext>
          </c:extLst>
        </c:ser>
        <c:ser>
          <c:idx val="3"/>
          <c:order val="3"/>
          <c:tx>
            <c:strRef>
              <c:f>Taul1!$E$1</c:f>
              <c:strCache>
                <c:ptCount val="1"/>
                <c:pt idx="0">
                  <c:v>Mikroyritys</c:v>
                </c:pt>
              </c:strCache>
            </c:strRef>
          </c:tx>
          <c:spPr>
            <a:ln>
              <a:solidFill>
                <a:schemeClr val="accent4">
                  <a:lumMod val="50000"/>
                </a:schemeClr>
              </a:solidFill>
            </a:ln>
          </c:spPr>
          <c:marker>
            <c:symbol val="none"/>
          </c:marker>
          <c:cat>
            <c:numRef>
              <c:f>Taul1!$A$6:$A$61</c:f>
              <c:numCache>
                <c:formatCode>General</c:formatCode>
                <c:ptCount val="56"/>
                <c:pt idx="0">
                  <c:v>2009</c:v>
                </c:pt>
                <c:pt idx="4">
                  <c:v>2010</c:v>
                </c:pt>
                <c:pt idx="8">
                  <c:v>2011</c:v>
                </c:pt>
                <c:pt idx="12">
                  <c:v>2012</c:v>
                </c:pt>
                <c:pt idx="16">
                  <c:v>2013</c:v>
                </c:pt>
                <c:pt idx="20">
                  <c:v>2014</c:v>
                </c:pt>
                <c:pt idx="24">
                  <c:v>2015</c:v>
                </c:pt>
                <c:pt idx="28">
                  <c:v>2016</c:v>
                </c:pt>
                <c:pt idx="32">
                  <c:v>2017</c:v>
                </c:pt>
                <c:pt idx="36">
                  <c:v>2018</c:v>
                </c:pt>
                <c:pt idx="40">
                  <c:v>2019</c:v>
                </c:pt>
                <c:pt idx="44">
                  <c:v>2020</c:v>
                </c:pt>
                <c:pt idx="48">
                  <c:v>2021</c:v>
                </c:pt>
                <c:pt idx="52">
                  <c:v>2022</c:v>
                </c:pt>
              </c:numCache>
            </c:numRef>
          </c:cat>
          <c:val>
            <c:numRef>
              <c:f>Taul1!$E$6:$E$61</c:f>
              <c:numCache>
                <c:formatCode>General</c:formatCode>
                <c:ptCount val="56"/>
                <c:pt idx="0">
                  <c:v>8.3999999999999995E-3</c:v>
                </c:pt>
                <c:pt idx="1">
                  <c:v>1.04E-2</c:v>
                </c:pt>
                <c:pt idx="2">
                  <c:v>9.5999999999999992E-3</c:v>
                </c:pt>
                <c:pt idx="3">
                  <c:v>9.3999999999999986E-3</c:v>
                </c:pt>
                <c:pt idx="4">
                  <c:v>1.01E-2</c:v>
                </c:pt>
                <c:pt idx="5">
                  <c:v>1.1299999999999999E-2</c:v>
                </c:pt>
                <c:pt idx="6">
                  <c:v>1.1299999999999999E-2</c:v>
                </c:pt>
                <c:pt idx="7">
                  <c:v>1.1299999999999999E-2</c:v>
                </c:pt>
                <c:pt idx="8">
                  <c:v>1.6799999999999999E-2</c:v>
                </c:pt>
                <c:pt idx="9">
                  <c:v>1.11E-2</c:v>
                </c:pt>
                <c:pt idx="10">
                  <c:v>1.0500000000000001E-2</c:v>
                </c:pt>
                <c:pt idx="11">
                  <c:v>1.18E-2</c:v>
                </c:pt>
                <c:pt idx="12">
                  <c:v>1.01E-2</c:v>
                </c:pt>
                <c:pt idx="13">
                  <c:v>1.0800000000000001E-2</c:v>
                </c:pt>
                <c:pt idx="14">
                  <c:v>1.01E-2</c:v>
                </c:pt>
                <c:pt idx="15">
                  <c:v>1.1899999999999999E-2</c:v>
                </c:pt>
                <c:pt idx="16">
                  <c:v>1.23E-2</c:v>
                </c:pt>
                <c:pt idx="17">
                  <c:v>1.1699999999999999E-2</c:v>
                </c:pt>
                <c:pt idx="18">
                  <c:v>1.123E-2</c:v>
                </c:pt>
                <c:pt idx="19">
                  <c:v>1.1399999999999999E-2</c:v>
                </c:pt>
                <c:pt idx="20">
                  <c:v>1.5100000000000001E-2</c:v>
                </c:pt>
                <c:pt idx="21">
                  <c:v>1.35E-2</c:v>
                </c:pt>
                <c:pt idx="22">
                  <c:v>1.4800000000000001E-2</c:v>
                </c:pt>
                <c:pt idx="23">
                  <c:v>1.6899999999999998E-2</c:v>
                </c:pt>
                <c:pt idx="24">
                  <c:v>1.55E-2</c:v>
                </c:pt>
                <c:pt idx="25">
                  <c:v>1.44E-2</c:v>
                </c:pt>
                <c:pt idx="26">
                  <c:v>1.61E-2</c:v>
                </c:pt>
                <c:pt idx="27">
                  <c:v>1.44E-2</c:v>
                </c:pt>
                <c:pt idx="28">
                  <c:v>1.7600000000000001E-2</c:v>
                </c:pt>
                <c:pt idx="29">
                  <c:v>1.6199999999999999E-2</c:v>
                </c:pt>
                <c:pt idx="30">
                  <c:v>1.2999999999999999E-2</c:v>
                </c:pt>
                <c:pt idx="31">
                  <c:v>1.3899999999999999E-2</c:v>
                </c:pt>
                <c:pt idx="32">
                  <c:v>1.0800000000000001E-2</c:v>
                </c:pt>
                <c:pt idx="33">
                  <c:v>1.15E-2</c:v>
                </c:pt>
                <c:pt idx="34">
                  <c:v>1.1599999999999999E-2</c:v>
                </c:pt>
                <c:pt idx="35">
                  <c:v>1.29E-2</c:v>
                </c:pt>
                <c:pt idx="36">
                  <c:v>1.24E-2</c:v>
                </c:pt>
                <c:pt idx="37">
                  <c:v>1.2500000000000001E-2</c:v>
                </c:pt>
                <c:pt idx="38">
                  <c:v>1.3599999999999999E-2</c:v>
                </c:pt>
                <c:pt idx="39">
                  <c:v>1.3299999999999999E-2</c:v>
                </c:pt>
                <c:pt idx="40">
                  <c:v>1.0500000000000001E-2</c:v>
                </c:pt>
                <c:pt idx="41">
                  <c:v>1.26E-2</c:v>
                </c:pt>
                <c:pt idx="42">
                  <c:v>1.24E-2</c:v>
                </c:pt>
                <c:pt idx="43">
                  <c:v>1.37E-2</c:v>
                </c:pt>
                <c:pt idx="44">
                  <c:v>1.5679999999999999E-2</c:v>
                </c:pt>
                <c:pt idx="45" formatCode="0.00000">
                  <c:v>1.474E-2</c:v>
                </c:pt>
                <c:pt idx="46">
                  <c:v>1.7299999999999999E-2</c:v>
                </c:pt>
                <c:pt idx="47">
                  <c:v>1.093E-2</c:v>
                </c:pt>
                <c:pt idx="48">
                  <c:v>1.057E-2</c:v>
                </c:pt>
                <c:pt idx="49">
                  <c:v>1.093E-2</c:v>
                </c:pt>
                <c:pt idx="50">
                  <c:v>1.017E-2</c:v>
                </c:pt>
                <c:pt idx="51">
                  <c:v>9.6469999999999993E-3</c:v>
                </c:pt>
                <c:pt idx="52">
                  <c:v>9.9290000000000003E-3</c:v>
                </c:pt>
                <c:pt idx="53">
                  <c:v>9.5499999999999995E-3</c:v>
                </c:pt>
              </c:numCache>
            </c:numRef>
          </c:val>
          <c:smooth val="0"/>
          <c:extLst>
            <c:ext xmlns:c16="http://schemas.microsoft.com/office/drawing/2014/chart" uri="{C3380CC4-5D6E-409C-BE32-E72D297353CC}">
              <c16:uniqueId val="{00000003-2EA8-4E76-8114-6D5CBAD4EB15}"/>
            </c:ext>
          </c:extLst>
        </c:ser>
        <c:dLbls>
          <c:showLegendKey val="0"/>
          <c:showVal val="0"/>
          <c:showCatName val="0"/>
          <c:showSerName val="0"/>
          <c:showPercent val="0"/>
          <c:showBubbleSize val="0"/>
        </c:dLbls>
        <c:smooth val="0"/>
        <c:axId val="412235424"/>
        <c:axId val="412235816"/>
      </c:lineChart>
      <c:catAx>
        <c:axId val="412235424"/>
        <c:scaling>
          <c:orientation val="minMax"/>
        </c:scaling>
        <c:delete val="0"/>
        <c:axPos val="b"/>
        <c:majorGridlines>
          <c:spPr>
            <a:ln w="3175">
              <a:solidFill>
                <a:schemeClr val="tx1">
                  <a:tint val="75000"/>
                  <a:shade val="95000"/>
                  <a:satMod val="105000"/>
                </a:schemeClr>
              </a:solidFill>
              <a:prstDash val="sysDot"/>
            </a:ln>
          </c:spPr>
        </c:majorGridlines>
        <c:minorGridlines>
          <c:spPr>
            <a:ln w="3175">
              <a:solidFill>
                <a:schemeClr val="tx1"/>
              </a:solidFill>
              <a:prstDash val="sysDash"/>
            </a:ln>
            <a:effectLst>
              <a:glow rad="127000">
                <a:schemeClr val="bg1">
                  <a:alpha val="67000"/>
                </a:schemeClr>
              </a:glow>
            </a:effectLst>
          </c:spPr>
        </c:minorGridlines>
        <c:numFmt formatCode="General" sourceLinked="1"/>
        <c:majorTickMark val="out"/>
        <c:minorTickMark val="none"/>
        <c:tickLblPos val="nextTo"/>
        <c:txPr>
          <a:bodyPr rot="60000" anchor="t" anchorCtr="0"/>
          <a:lstStyle/>
          <a:p>
            <a:pPr>
              <a:defRPr sz="1050" b="0" i="0" baseline="0">
                <a:solidFill>
                  <a:schemeClr val="tx1"/>
                </a:solidFill>
                <a:latin typeface="Verdana" panose="020B0604030504040204" pitchFamily="34" charset="0"/>
              </a:defRPr>
            </a:pPr>
            <a:endParaRPr lang="fi-FI"/>
          </a:p>
        </c:txPr>
        <c:crossAx val="412235816"/>
        <c:crosses val="autoZero"/>
        <c:auto val="1"/>
        <c:lblAlgn val="ctr"/>
        <c:lblOffset val="100"/>
        <c:tickLblSkip val="1"/>
        <c:tickMarkSkip val="4"/>
        <c:noMultiLvlLbl val="0"/>
      </c:catAx>
      <c:valAx>
        <c:axId val="412235816"/>
        <c:scaling>
          <c:orientation val="minMax"/>
          <c:max val="1"/>
          <c:min val="0"/>
        </c:scaling>
        <c:delete val="0"/>
        <c:axPos val="l"/>
        <c:majorGridlines>
          <c:spPr>
            <a:ln w="3175" cmpd="sng">
              <a:prstDash val="sysDot"/>
            </a:ln>
            <a:effectLst>
              <a:glow>
                <a:schemeClr val="accent1"/>
              </a:glow>
            </a:effectLst>
          </c:spPr>
        </c:majorGridlines>
        <c:numFmt formatCode="0%"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12235424"/>
        <c:crosses val="autoZero"/>
        <c:crossBetween val="between"/>
      </c:valAx>
    </c:plotArea>
    <c:legend>
      <c:legendPos val="r"/>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806469689117126E-2"/>
          <c:y val="3.5328973864015109E-2"/>
          <c:w val="0.8159939939403148"/>
          <c:h val="0.86779757619835696"/>
        </c:manualLayout>
      </c:layout>
      <c:lineChart>
        <c:grouping val="standard"/>
        <c:varyColors val="0"/>
        <c:ser>
          <c:idx val="0"/>
          <c:order val="0"/>
          <c:tx>
            <c:strRef>
              <c:f>Taul1!$B$1</c:f>
              <c:strCache>
                <c:ptCount val="1"/>
                <c:pt idx="0">
                  <c:v>Euromaat</c:v>
                </c:pt>
              </c:strCache>
            </c:strRef>
          </c:tx>
          <c:spPr>
            <a:ln w="38100">
              <a:solidFill>
                <a:schemeClr val="tx1"/>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Taul1!$B$2:$B$93</c:f>
              <c:numCache>
                <c:formatCode>General</c:formatCode>
                <c:ptCount val="92"/>
                <c:pt idx="0">
                  <c:v>92.486519999999999</c:v>
                </c:pt>
                <c:pt idx="1">
                  <c:v>92.993620000000007</c:v>
                </c:pt>
                <c:pt idx="2">
                  <c:v>93.167090000000002</c:v>
                </c:pt>
                <c:pt idx="3">
                  <c:v>93.473380000000006</c:v>
                </c:pt>
                <c:pt idx="4">
                  <c:v>94.188519999999997</c:v>
                </c:pt>
                <c:pt idx="5">
                  <c:v>94.55977</c:v>
                </c:pt>
                <c:pt idx="6">
                  <c:v>94.592119999999994</c:v>
                </c:pt>
                <c:pt idx="7">
                  <c:v>94.551240000000007</c:v>
                </c:pt>
                <c:pt idx="8">
                  <c:v>94.721829999999997</c:v>
                </c:pt>
                <c:pt idx="9">
                  <c:v>95.116330000000005</c:v>
                </c:pt>
                <c:pt idx="10">
                  <c:v>95.447400000000002</c:v>
                </c:pt>
                <c:pt idx="11">
                  <c:v>95.662949999999995</c:v>
                </c:pt>
                <c:pt idx="12">
                  <c:v>95.279349999999994</c:v>
                </c:pt>
                <c:pt idx="13">
                  <c:v>95.444770000000005</c:v>
                </c:pt>
                <c:pt idx="14">
                  <c:v>95.756609999999995</c:v>
                </c:pt>
                <c:pt idx="15">
                  <c:v>96.28389</c:v>
                </c:pt>
                <c:pt idx="16">
                  <c:v>96.911640000000006</c:v>
                </c:pt>
                <c:pt idx="17">
                  <c:v>97.097179999999994</c:v>
                </c:pt>
                <c:pt idx="18">
                  <c:v>97.263850000000005</c:v>
                </c:pt>
                <c:pt idx="19">
                  <c:v>97.444890000000001</c:v>
                </c:pt>
                <c:pt idx="20">
                  <c:v>97.651600000000002</c:v>
                </c:pt>
                <c:pt idx="21">
                  <c:v>97.428929999999994</c:v>
                </c:pt>
                <c:pt idx="22">
                  <c:v>98.145939999999996</c:v>
                </c:pt>
                <c:pt idx="23">
                  <c:v>98.144099999999995</c:v>
                </c:pt>
                <c:pt idx="24">
                  <c:v>98.476849999999999</c:v>
                </c:pt>
                <c:pt idx="25">
                  <c:v>99.092749999999995</c:v>
                </c:pt>
                <c:pt idx="26">
                  <c:v>99.006919999999994</c:v>
                </c:pt>
                <c:pt idx="27">
                  <c:v>99.734999999999999</c:v>
                </c:pt>
                <c:pt idx="28">
                  <c:v>99.819180000000003</c:v>
                </c:pt>
                <c:pt idx="29">
                  <c:v>100.0789</c:v>
                </c:pt>
                <c:pt idx="30">
                  <c:v>100.08450000000001</c:v>
                </c:pt>
                <c:pt idx="31">
                  <c:v>100.3248</c:v>
                </c:pt>
                <c:pt idx="32">
                  <c:v>100.5082</c:v>
                </c:pt>
                <c:pt idx="33">
                  <c:v>100.3514</c:v>
                </c:pt>
                <c:pt idx="34">
                  <c:v>100.1987</c:v>
                </c:pt>
                <c:pt idx="35">
                  <c:v>98.941689999999994</c:v>
                </c:pt>
                <c:pt idx="36">
                  <c:v>97.54477</c:v>
                </c:pt>
                <c:pt idx="37">
                  <c:v>98.468919999999997</c:v>
                </c:pt>
                <c:pt idx="38">
                  <c:v>99.350980000000007</c:v>
                </c:pt>
                <c:pt idx="39">
                  <c:v>100.0107</c:v>
                </c:pt>
                <c:pt idx="40">
                  <c:v>100.4654</c:v>
                </c:pt>
                <c:pt idx="41">
                  <c:v>101.1545</c:v>
                </c:pt>
                <c:pt idx="42">
                  <c:v>101.68040000000001</c:v>
                </c:pt>
                <c:pt idx="43">
                  <c:v>102.2848</c:v>
                </c:pt>
                <c:pt idx="44">
                  <c:v>102.5245</c:v>
                </c:pt>
                <c:pt idx="45">
                  <c:v>102.8334</c:v>
                </c:pt>
                <c:pt idx="46">
                  <c:v>103.1127</c:v>
                </c:pt>
                <c:pt idx="47">
                  <c:v>102.9881</c:v>
                </c:pt>
                <c:pt idx="48">
                  <c:v>103.17270000000001</c:v>
                </c:pt>
                <c:pt idx="49">
                  <c:v>103.42359999999999</c:v>
                </c:pt>
                <c:pt idx="50">
                  <c:v>103.61239999999999</c:v>
                </c:pt>
                <c:pt idx="51">
                  <c:v>103.7377</c:v>
                </c:pt>
                <c:pt idx="52">
                  <c:v>103.98699999999999</c:v>
                </c:pt>
                <c:pt idx="53">
                  <c:v>104.26220000000001</c:v>
                </c:pt>
                <c:pt idx="54">
                  <c:v>104.4662</c:v>
                </c:pt>
                <c:pt idx="55">
                  <c:v>104.5425</c:v>
                </c:pt>
                <c:pt idx="56">
                  <c:v>104.7723</c:v>
                </c:pt>
                <c:pt idx="57">
                  <c:v>105.00369999999999</c:v>
                </c:pt>
                <c:pt idx="58">
                  <c:v>105.2615</c:v>
                </c:pt>
                <c:pt idx="59">
                  <c:v>105.21899999999999</c:v>
                </c:pt>
                <c:pt idx="60">
                  <c:v>106.16459999999999</c:v>
                </c:pt>
                <c:pt idx="61">
                  <c:v>106.1246</c:v>
                </c:pt>
                <c:pt idx="62">
                  <c:v>106.3218</c:v>
                </c:pt>
                <c:pt idx="63">
                  <c:v>106.4991</c:v>
                </c:pt>
                <c:pt idx="64">
                  <c:v>106.33069999999999</c:v>
                </c:pt>
                <c:pt idx="65">
                  <c:v>106.2423</c:v>
                </c:pt>
                <c:pt idx="66">
                  <c:v>106.7062</c:v>
                </c:pt>
                <c:pt idx="67">
                  <c:v>107.25660000000001</c:v>
                </c:pt>
                <c:pt idx="68">
                  <c:v>107.37569999999999</c:v>
                </c:pt>
                <c:pt idx="69">
                  <c:v>107.824</c:v>
                </c:pt>
                <c:pt idx="70">
                  <c:v>108.27290000000001</c:v>
                </c:pt>
                <c:pt idx="71">
                  <c:v>108.5984</c:v>
                </c:pt>
                <c:pt idx="72">
                  <c:v>108.63679999999999</c:v>
                </c:pt>
                <c:pt idx="73">
                  <c:v>108.1276</c:v>
                </c:pt>
                <c:pt idx="74">
                  <c:v>107.92789999999999</c:v>
                </c:pt>
                <c:pt idx="75">
                  <c:v>108.4177</c:v>
                </c:pt>
                <c:pt idx="76">
                  <c:v>108.438</c:v>
                </c:pt>
                <c:pt idx="77">
                  <c:v>109.0715</c:v>
                </c:pt>
                <c:pt idx="78">
                  <c:v>109.24939999999999</c:v>
                </c:pt>
                <c:pt idx="79">
                  <c:v>109.2042</c:v>
                </c:pt>
                <c:pt idx="80">
                  <c:v>109.79640000000001</c:v>
                </c:pt>
                <c:pt idx="81">
                  <c:v>112.5659</c:v>
                </c:pt>
                <c:pt idx="82">
                  <c:v>111.389</c:v>
                </c:pt>
                <c:pt idx="83">
                  <c:v>111.3845</c:v>
                </c:pt>
                <c:pt idx="84">
                  <c:v>111.4307</c:v>
                </c:pt>
                <c:pt idx="85">
                  <c:v>110.1687</c:v>
                </c:pt>
                <c:pt idx="86">
                  <c:v>111.6687</c:v>
                </c:pt>
                <c:pt idx="87">
                  <c:v>111.33320000000001</c:v>
                </c:pt>
                <c:pt idx="88">
                  <c:v>110.30289999999999</c:v>
                </c:pt>
                <c:pt idx="89">
                  <c:v>110.4456</c:v>
                </c:pt>
              </c:numCache>
            </c:numRef>
          </c:val>
          <c:smooth val="0"/>
          <c:extLst>
            <c:ext xmlns:c16="http://schemas.microsoft.com/office/drawing/2014/chart" uri="{C3380CC4-5D6E-409C-BE32-E72D297353CC}">
              <c16:uniqueId val="{0000000A-6472-4554-AA4A-BD192B6CD6AA}"/>
            </c:ext>
          </c:extLst>
        </c:ser>
        <c:ser>
          <c:idx val="1"/>
          <c:order val="1"/>
          <c:tx>
            <c:strRef>
              <c:f>Taul1!$C$1</c:f>
              <c:strCache>
                <c:ptCount val="1"/>
                <c:pt idx="0">
                  <c:v>Ruotsi</c:v>
                </c:pt>
              </c:strCache>
            </c:strRef>
          </c:tx>
          <c:spPr>
            <a:ln w="38100">
              <a:solidFill>
                <a:srgbClr val="C00000"/>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Taul1!$C$2:$C$93</c:f>
              <c:numCache>
                <c:formatCode>General</c:formatCode>
                <c:ptCount val="92"/>
                <c:pt idx="0">
                  <c:v>84.301869999999994</c:v>
                </c:pt>
                <c:pt idx="1">
                  <c:v>85.376609999999999</c:v>
                </c:pt>
                <c:pt idx="2">
                  <c:v>85.789670000000001</c:v>
                </c:pt>
                <c:pt idx="3">
                  <c:v>85.485919999999993</c:v>
                </c:pt>
                <c:pt idx="4">
                  <c:v>85.536940000000001</c:v>
                </c:pt>
                <c:pt idx="5">
                  <c:v>85.605189999999993</c:v>
                </c:pt>
                <c:pt idx="6">
                  <c:v>85.761210000000005</c:v>
                </c:pt>
                <c:pt idx="7">
                  <c:v>86.194559999999996</c:v>
                </c:pt>
                <c:pt idx="8">
                  <c:v>87.263109999999998</c:v>
                </c:pt>
                <c:pt idx="9">
                  <c:v>88.366839999999996</c:v>
                </c:pt>
                <c:pt idx="10">
                  <c:v>89.704830000000001</c:v>
                </c:pt>
                <c:pt idx="11">
                  <c:v>90.180949999999996</c:v>
                </c:pt>
                <c:pt idx="12">
                  <c:v>90.981499999999997</c:v>
                </c:pt>
                <c:pt idx="13">
                  <c:v>91.270809999999997</c:v>
                </c:pt>
                <c:pt idx="14">
                  <c:v>92.998900000000006</c:v>
                </c:pt>
                <c:pt idx="15">
                  <c:v>93.075199999999995</c:v>
                </c:pt>
                <c:pt idx="16">
                  <c:v>94.670439999999999</c:v>
                </c:pt>
                <c:pt idx="17">
                  <c:v>95.282859999999999</c:v>
                </c:pt>
                <c:pt idx="18">
                  <c:v>96.536779999999993</c:v>
                </c:pt>
                <c:pt idx="19">
                  <c:v>97.555400000000006</c:v>
                </c:pt>
                <c:pt idx="20">
                  <c:v>97.980699999999999</c:v>
                </c:pt>
                <c:pt idx="21">
                  <c:v>98.06765</c:v>
                </c:pt>
                <c:pt idx="22">
                  <c:v>99.452190000000002</c:v>
                </c:pt>
                <c:pt idx="23">
                  <c:v>99.569590000000005</c:v>
                </c:pt>
                <c:pt idx="24">
                  <c:v>100.2024</c:v>
                </c:pt>
                <c:pt idx="25">
                  <c:v>101.5342</c:v>
                </c:pt>
                <c:pt idx="26">
                  <c:v>101.477</c:v>
                </c:pt>
                <c:pt idx="27">
                  <c:v>101.6456</c:v>
                </c:pt>
                <c:pt idx="28">
                  <c:v>101.50960000000001</c:v>
                </c:pt>
                <c:pt idx="29">
                  <c:v>101.1588</c:v>
                </c:pt>
                <c:pt idx="30">
                  <c:v>101.38420000000001</c:v>
                </c:pt>
                <c:pt idx="31">
                  <c:v>101.28879999999999</c:v>
                </c:pt>
                <c:pt idx="32">
                  <c:v>101.2445</c:v>
                </c:pt>
                <c:pt idx="33">
                  <c:v>99.87518</c:v>
                </c:pt>
                <c:pt idx="34">
                  <c:v>101.1191</c:v>
                </c:pt>
                <c:pt idx="35">
                  <c:v>97.761240000000001</c:v>
                </c:pt>
                <c:pt idx="36">
                  <c:v>97.393659999999997</c:v>
                </c:pt>
                <c:pt idx="37">
                  <c:v>98.695790000000002</c:v>
                </c:pt>
                <c:pt idx="38">
                  <c:v>98.152690000000007</c:v>
                </c:pt>
                <c:pt idx="39">
                  <c:v>99.122389999999996</c:v>
                </c:pt>
                <c:pt idx="40">
                  <c:v>101.0172</c:v>
                </c:pt>
                <c:pt idx="41">
                  <c:v>102.09480000000001</c:v>
                </c:pt>
                <c:pt idx="42">
                  <c:v>101.8062</c:v>
                </c:pt>
                <c:pt idx="43">
                  <c:v>103.4877</c:v>
                </c:pt>
                <c:pt idx="44">
                  <c:v>102.73650000000001</c:v>
                </c:pt>
                <c:pt idx="45">
                  <c:v>102.5211</c:v>
                </c:pt>
                <c:pt idx="46">
                  <c:v>104.1315</c:v>
                </c:pt>
                <c:pt idx="47">
                  <c:v>102.6966</c:v>
                </c:pt>
                <c:pt idx="48">
                  <c:v>101.8597</c:v>
                </c:pt>
                <c:pt idx="49">
                  <c:v>102.7645</c:v>
                </c:pt>
                <c:pt idx="50">
                  <c:v>102.4846</c:v>
                </c:pt>
                <c:pt idx="51">
                  <c:v>100.87860000000001</c:v>
                </c:pt>
                <c:pt idx="52">
                  <c:v>103.4622</c:v>
                </c:pt>
                <c:pt idx="53">
                  <c:v>101.9277</c:v>
                </c:pt>
                <c:pt idx="54">
                  <c:v>102.68259999999999</c:v>
                </c:pt>
                <c:pt idx="55">
                  <c:v>102.7826</c:v>
                </c:pt>
                <c:pt idx="56">
                  <c:v>102.92619999999999</c:v>
                </c:pt>
                <c:pt idx="57">
                  <c:v>104.00369999999999</c:v>
                </c:pt>
                <c:pt idx="58">
                  <c:v>102.95950000000001</c:v>
                </c:pt>
                <c:pt idx="59">
                  <c:v>104.5615</c:v>
                </c:pt>
                <c:pt idx="60">
                  <c:v>105.4923</c:v>
                </c:pt>
                <c:pt idx="61">
                  <c:v>107.2169</c:v>
                </c:pt>
                <c:pt idx="62">
                  <c:v>107.28319999999999</c:v>
                </c:pt>
                <c:pt idx="63">
                  <c:v>107.9862</c:v>
                </c:pt>
                <c:pt idx="64">
                  <c:v>107.17400000000001</c:v>
                </c:pt>
                <c:pt idx="65">
                  <c:v>105.45780000000001</c:v>
                </c:pt>
                <c:pt idx="66">
                  <c:v>106.9132</c:v>
                </c:pt>
                <c:pt idx="67">
                  <c:v>107.7731</c:v>
                </c:pt>
                <c:pt idx="68">
                  <c:v>106.6687</c:v>
                </c:pt>
                <c:pt idx="69">
                  <c:v>107.7962</c:v>
                </c:pt>
                <c:pt idx="70">
                  <c:v>107.872</c:v>
                </c:pt>
                <c:pt idx="71">
                  <c:v>107.1908</c:v>
                </c:pt>
                <c:pt idx="72">
                  <c:v>107.79340000000001</c:v>
                </c:pt>
                <c:pt idx="73">
                  <c:v>107.66379999999999</c:v>
                </c:pt>
                <c:pt idx="74">
                  <c:v>107.8301</c:v>
                </c:pt>
                <c:pt idx="75">
                  <c:v>107.12009999999999</c:v>
                </c:pt>
                <c:pt idx="76">
                  <c:v>108.849</c:v>
                </c:pt>
                <c:pt idx="77">
                  <c:v>110.274</c:v>
                </c:pt>
                <c:pt idx="78">
                  <c:v>110.3043</c:v>
                </c:pt>
                <c:pt idx="79">
                  <c:v>110.3892</c:v>
                </c:pt>
                <c:pt idx="80">
                  <c:v>110.9396</c:v>
                </c:pt>
                <c:pt idx="81">
                  <c:v>108.52800000000001</c:v>
                </c:pt>
                <c:pt idx="82">
                  <c:v>114.5061</c:v>
                </c:pt>
                <c:pt idx="83">
                  <c:v>112.5094</c:v>
                </c:pt>
                <c:pt idx="84">
                  <c:v>111.9863</c:v>
                </c:pt>
                <c:pt idx="85">
                  <c:v>114.1426</c:v>
                </c:pt>
                <c:pt idx="86">
                  <c:v>115.0831</c:v>
                </c:pt>
                <c:pt idx="87">
                  <c:v>116.41289999999999</c:v>
                </c:pt>
                <c:pt idx="88">
                  <c:v>116.01900000000001</c:v>
                </c:pt>
                <c:pt idx="89">
                  <c:v>115.6366</c:v>
                </c:pt>
              </c:numCache>
            </c:numRef>
          </c:val>
          <c:smooth val="0"/>
          <c:extLst>
            <c:ext xmlns:c16="http://schemas.microsoft.com/office/drawing/2014/chart" uri="{C3380CC4-5D6E-409C-BE32-E72D297353CC}">
              <c16:uniqueId val="{0000000B-6472-4554-AA4A-BD192B6CD6AA}"/>
            </c:ext>
          </c:extLst>
        </c:ser>
        <c:ser>
          <c:idx val="2"/>
          <c:order val="2"/>
          <c:tx>
            <c:strRef>
              <c:f>Taul1!$D$1</c:f>
              <c:strCache>
                <c:ptCount val="1"/>
                <c:pt idx="0">
                  <c:v>Suomi</c:v>
                </c:pt>
              </c:strCache>
            </c:strRef>
          </c:tx>
          <c:spPr>
            <a:ln w="38100">
              <a:solidFill>
                <a:srgbClr val="0070C0"/>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Taul1!$D$2:$D$93</c:f>
              <c:numCache>
                <c:formatCode>0.00</c:formatCode>
                <c:ptCount val="92"/>
                <c:pt idx="0">
                  <c:v>85.853380000000001</c:v>
                </c:pt>
                <c:pt idx="1">
                  <c:v>86.275229999999993</c:v>
                </c:pt>
                <c:pt idx="2">
                  <c:v>85.888940000000005</c:v>
                </c:pt>
                <c:pt idx="3">
                  <c:v>87.880889999999994</c:v>
                </c:pt>
                <c:pt idx="4">
                  <c:v>88.482860000000002</c:v>
                </c:pt>
                <c:pt idx="5">
                  <c:v>87.463419999999999</c:v>
                </c:pt>
                <c:pt idx="6">
                  <c:v>88.668509999999998</c:v>
                </c:pt>
                <c:pt idx="7">
                  <c:v>87.95505</c:v>
                </c:pt>
                <c:pt idx="8">
                  <c:v>88.316370000000006</c:v>
                </c:pt>
                <c:pt idx="9">
                  <c:v>88.822699999999998</c:v>
                </c:pt>
                <c:pt idx="10">
                  <c:v>88.918549999999996</c:v>
                </c:pt>
                <c:pt idx="11">
                  <c:v>89.6952</c:v>
                </c:pt>
                <c:pt idx="12">
                  <c:v>90.020259999999993</c:v>
                </c:pt>
                <c:pt idx="13">
                  <c:v>90.36985</c:v>
                </c:pt>
                <c:pt idx="14">
                  <c:v>91.249600000000001</c:v>
                </c:pt>
                <c:pt idx="15">
                  <c:v>91.691940000000002</c:v>
                </c:pt>
                <c:pt idx="16">
                  <c:v>92.741669999999999</c:v>
                </c:pt>
                <c:pt idx="17">
                  <c:v>92.719369999999998</c:v>
                </c:pt>
                <c:pt idx="18">
                  <c:v>94.467929999999996</c:v>
                </c:pt>
                <c:pt idx="19">
                  <c:v>95.650620000000004</c:v>
                </c:pt>
                <c:pt idx="20">
                  <c:v>96.529359999999997</c:v>
                </c:pt>
                <c:pt idx="21">
                  <c:v>95.537270000000007</c:v>
                </c:pt>
                <c:pt idx="22">
                  <c:v>95.39143</c:v>
                </c:pt>
                <c:pt idx="23">
                  <c:v>95.186670000000007</c:v>
                </c:pt>
                <c:pt idx="24">
                  <c:v>97.047039999999996</c:v>
                </c:pt>
                <c:pt idx="25">
                  <c:v>97.771929999999998</c:v>
                </c:pt>
                <c:pt idx="26">
                  <c:v>97.61018</c:v>
                </c:pt>
                <c:pt idx="27">
                  <c:v>99.524460000000005</c:v>
                </c:pt>
                <c:pt idx="28">
                  <c:v>100.23820000000001</c:v>
                </c:pt>
                <c:pt idx="29">
                  <c:v>100.58759999999999</c:v>
                </c:pt>
                <c:pt idx="30">
                  <c:v>102.3715</c:v>
                </c:pt>
                <c:pt idx="31">
                  <c:v>101.48390000000001</c:v>
                </c:pt>
                <c:pt idx="32">
                  <c:v>101.4736</c:v>
                </c:pt>
                <c:pt idx="33">
                  <c:v>100.4601</c:v>
                </c:pt>
                <c:pt idx="34">
                  <c:v>99.912599999999998</c:v>
                </c:pt>
                <c:pt idx="35">
                  <c:v>98.153720000000007</c:v>
                </c:pt>
                <c:pt idx="36">
                  <c:v>95.103200000000001</c:v>
                </c:pt>
                <c:pt idx="37">
                  <c:v>95.010710000000003</c:v>
                </c:pt>
                <c:pt idx="38">
                  <c:v>95.851510000000005</c:v>
                </c:pt>
                <c:pt idx="39">
                  <c:v>96.217879999999994</c:v>
                </c:pt>
                <c:pt idx="40">
                  <c:v>96.186599999999999</c:v>
                </c:pt>
                <c:pt idx="41">
                  <c:v>99.06541</c:v>
                </c:pt>
                <c:pt idx="42">
                  <c:v>99.622230000000002</c:v>
                </c:pt>
                <c:pt idx="43">
                  <c:v>100.563</c:v>
                </c:pt>
                <c:pt idx="44">
                  <c:v>101.47150000000001</c:v>
                </c:pt>
                <c:pt idx="45">
                  <c:v>99.387259999999998</c:v>
                </c:pt>
                <c:pt idx="46">
                  <c:v>100.4939</c:v>
                </c:pt>
                <c:pt idx="47">
                  <c:v>99.670339999999996</c:v>
                </c:pt>
                <c:pt idx="48">
                  <c:v>98.978260000000006</c:v>
                </c:pt>
                <c:pt idx="49">
                  <c:v>99.023380000000003</c:v>
                </c:pt>
                <c:pt idx="50">
                  <c:v>98.250879999999995</c:v>
                </c:pt>
                <c:pt idx="51">
                  <c:v>98.356049999999996</c:v>
                </c:pt>
                <c:pt idx="52">
                  <c:v>98.014939999999996</c:v>
                </c:pt>
                <c:pt idx="53">
                  <c:v>98.476370000000003</c:v>
                </c:pt>
                <c:pt idx="54">
                  <c:v>100.02800000000001</c:v>
                </c:pt>
                <c:pt idx="55">
                  <c:v>99.388000000000005</c:v>
                </c:pt>
                <c:pt idx="56">
                  <c:v>99.341470000000001</c:v>
                </c:pt>
                <c:pt idx="57">
                  <c:v>99.27713</c:v>
                </c:pt>
                <c:pt idx="58">
                  <c:v>99.366969999999995</c:v>
                </c:pt>
                <c:pt idx="59">
                  <c:v>98.827820000000003</c:v>
                </c:pt>
                <c:pt idx="60">
                  <c:v>98.921679999999995</c:v>
                </c:pt>
                <c:pt idx="61">
                  <c:v>100.4573</c:v>
                </c:pt>
                <c:pt idx="62">
                  <c:v>99.698170000000005</c:v>
                </c:pt>
                <c:pt idx="63">
                  <c:v>100.79130000000001</c:v>
                </c:pt>
                <c:pt idx="64">
                  <c:v>101.6942</c:v>
                </c:pt>
                <c:pt idx="65">
                  <c:v>101.39409999999999</c:v>
                </c:pt>
                <c:pt idx="66">
                  <c:v>102.37869999999999</c:v>
                </c:pt>
                <c:pt idx="67">
                  <c:v>104.0254</c:v>
                </c:pt>
                <c:pt idx="68">
                  <c:v>103.7316</c:v>
                </c:pt>
                <c:pt idx="69">
                  <c:v>105.1866</c:v>
                </c:pt>
                <c:pt idx="70">
                  <c:v>105.331</c:v>
                </c:pt>
                <c:pt idx="71">
                  <c:v>105.4774</c:v>
                </c:pt>
                <c:pt idx="72">
                  <c:v>104.89790000000001</c:v>
                </c:pt>
                <c:pt idx="73">
                  <c:v>104.06359999999999</c:v>
                </c:pt>
                <c:pt idx="74">
                  <c:v>103.2377</c:v>
                </c:pt>
                <c:pt idx="75">
                  <c:v>102.6118</c:v>
                </c:pt>
                <c:pt idx="76">
                  <c:v>103.09439999999999</c:v>
                </c:pt>
                <c:pt idx="77">
                  <c:v>103.3526</c:v>
                </c:pt>
                <c:pt idx="78">
                  <c:v>104.23990000000001</c:v>
                </c:pt>
                <c:pt idx="79" formatCode="General">
                  <c:v>103.75620000000001</c:v>
                </c:pt>
                <c:pt idx="80" formatCode="General">
                  <c:v>103.7854</c:v>
                </c:pt>
                <c:pt idx="81" formatCode="General">
                  <c:v>103.82170000000001</c:v>
                </c:pt>
                <c:pt idx="82" formatCode="General">
                  <c:v>103.58759999999999</c:v>
                </c:pt>
                <c:pt idx="83" formatCode="General">
                  <c:v>104.55110000000001</c:v>
                </c:pt>
                <c:pt idx="84" formatCode="General">
                  <c:v>104.06870000000001</c:v>
                </c:pt>
                <c:pt idx="85" formatCode="General">
                  <c:v>103.2526</c:v>
                </c:pt>
                <c:pt idx="86" formatCode="General">
                  <c:v>103.2835</c:v>
                </c:pt>
                <c:pt idx="87" formatCode="General">
                  <c:v>104.2749</c:v>
                </c:pt>
                <c:pt idx="88" formatCode="General">
                  <c:v>104.03019999999999</c:v>
                </c:pt>
                <c:pt idx="89" formatCode="General">
                  <c:v>105.4029</c:v>
                </c:pt>
              </c:numCache>
            </c:numRef>
          </c:val>
          <c:smooth val="0"/>
          <c:extLst>
            <c:ext xmlns:c16="http://schemas.microsoft.com/office/drawing/2014/chart" uri="{C3380CC4-5D6E-409C-BE32-E72D297353CC}">
              <c16:uniqueId val="{0000000C-6472-4554-AA4A-BD192B6CD6AA}"/>
            </c:ext>
          </c:extLst>
        </c:ser>
        <c:ser>
          <c:idx val="3"/>
          <c:order val="3"/>
          <c:tx>
            <c:strRef>
              <c:f>Taul1!$E$1</c:f>
              <c:strCache>
                <c:ptCount val="1"/>
                <c:pt idx="0">
                  <c:v>Saksa</c:v>
                </c:pt>
              </c:strCache>
            </c:strRef>
          </c:tx>
          <c:spPr>
            <a:ln w="38100">
              <a:solidFill>
                <a:schemeClr val="accent3">
                  <a:lumMod val="50000"/>
                </a:schemeClr>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Taul1!$E$2:$E$93</c:f>
              <c:numCache>
                <c:formatCode>General</c:formatCode>
                <c:ptCount val="92"/>
                <c:pt idx="0">
                  <c:v>90.52422</c:v>
                </c:pt>
                <c:pt idx="1">
                  <c:v>91.171539999999993</c:v>
                </c:pt>
                <c:pt idx="2">
                  <c:v>91.134860000000003</c:v>
                </c:pt>
                <c:pt idx="3">
                  <c:v>90.923789999999997</c:v>
                </c:pt>
                <c:pt idx="4">
                  <c:v>93.02552</c:v>
                </c:pt>
                <c:pt idx="5">
                  <c:v>93.169479999999993</c:v>
                </c:pt>
                <c:pt idx="6">
                  <c:v>93.264660000000006</c:v>
                </c:pt>
                <c:pt idx="7">
                  <c:v>93.42483</c:v>
                </c:pt>
                <c:pt idx="8">
                  <c:v>93.184569999999994</c:v>
                </c:pt>
                <c:pt idx="9">
                  <c:v>93.723249999999993</c:v>
                </c:pt>
                <c:pt idx="10">
                  <c:v>94.533709999999999</c:v>
                </c:pt>
                <c:pt idx="11">
                  <c:v>94.999409999999997</c:v>
                </c:pt>
                <c:pt idx="12">
                  <c:v>94.013990000000007</c:v>
                </c:pt>
                <c:pt idx="13">
                  <c:v>94.52749</c:v>
                </c:pt>
                <c:pt idx="14">
                  <c:v>95.122770000000003</c:v>
                </c:pt>
                <c:pt idx="15">
                  <c:v>95.839830000000006</c:v>
                </c:pt>
                <c:pt idx="16">
                  <c:v>95.253690000000006</c:v>
                </c:pt>
                <c:pt idx="17">
                  <c:v>96.188469999999995</c:v>
                </c:pt>
                <c:pt idx="18">
                  <c:v>96.055629999999994</c:v>
                </c:pt>
                <c:pt idx="19">
                  <c:v>96.261669999999995</c:v>
                </c:pt>
                <c:pt idx="20">
                  <c:v>97.199579999999997</c:v>
                </c:pt>
                <c:pt idx="21">
                  <c:v>97.151250000000005</c:v>
                </c:pt>
                <c:pt idx="22">
                  <c:v>97.432329999999993</c:v>
                </c:pt>
                <c:pt idx="23">
                  <c:v>97.339259999999996</c:v>
                </c:pt>
                <c:pt idx="24">
                  <c:v>97.896770000000004</c:v>
                </c:pt>
                <c:pt idx="25">
                  <c:v>98.647869999999998</c:v>
                </c:pt>
                <c:pt idx="26">
                  <c:v>98.917659999999998</c:v>
                </c:pt>
                <c:pt idx="27">
                  <c:v>99.4893</c:v>
                </c:pt>
                <c:pt idx="28">
                  <c:v>99.341309999999993</c:v>
                </c:pt>
                <c:pt idx="29">
                  <c:v>99.685490000000001</c:v>
                </c:pt>
                <c:pt idx="30">
                  <c:v>100.2766</c:v>
                </c:pt>
                <c:pt idx="31">
                  <c:v>100.3094</c:v>
                </c:pt>
                <c:pt idx="32">
                  <c:v>100.4644</c:v>
                </c:pt>
                <c:pt idx="33">
                  <c:v>100.48009999999999</c:v>
                </c:pt>
                <c:pt idx="34">
                  <c:v>100.03789999999999</c:v>
                </c:pt>
                <c:pt idx="35">
                  <c:v>99.017600000000002</c:v>
                </c:pt>
                <c:pt idx="36">
                  <c:v>95.489810000000006</c:v>
                </c:pt>
                <c:pt idx="37">
                  <c:v>96.845370000000003</c:v>
                </c:pt>
                <c:pt idx="38">
                  <c:v>97.521259999999998</c:v>
                </c:pt>
                <c:pt idx="39">
                  <c:v>98.488439999999997</c:v>
                </c:pt>
                <c:pt idx="40">
                  <c:v>98.203109999999995</c:v>
                </c:pt>
                <c:pt idx="41">
                  <c:v>99.501999999999995</c:v>
                </c:pt>
                <c:pt idx="42">
                  <c:v>99.882750000000001</c:v>
                </c:pt>
                <c:pt idx="43">
                  <c:v>99.954580000000007</c:v>
                </c:pt>
                <c:pt idx="44">
                  <c:v>101.4666</c:v>
                </c:pt>
                <c:pt idx="45">
                  <c:v>101.70310000000001</c:v>
                </c:pt>
                <c:pt idx="46">
                  <c:v>102.3229</c:v>
                </c:pt>
                <c:pt idx="47">
                  <c:v>101.9117</c:v>
                </c:pt>
                <c:pt idx="48">
                  <c:v>102.1082</c:v>
                </c:pt>
                <c:pt idx="49">
                  <c:v>102.56910000000001</c:v>
                </c:pt>
                <c:pt idx="50">
                  <c:v>102.76690000000001</c:v>
                </c:pt>
                <c:pt idx="51">
                  <c:v>102.13209999999999</c:v>
                </c:pt>
                <c:pt idx="52">
                  <c:v>102.5035</c:v>
                </c:pt>
                <c:pt idx="53">
                  <c:v>102.9248</c:v>
                </c:pt>
                <c:pt idx="54">
                  <c:v>102.90860000000001</c:v>
                </c:pt>
                <c:pt idx="55">
                  <c:v>103.1467</c:v>
                </c:pt>
                <c:pt idx="56">
                  <c:v>103.49469999999999</c:v>
                </c:pt>
                <c:pt idx="57">
                  <c:v>103.6087</c:v>
                </c:pt>
                <c:pt idx="58">
                  <c:v>104.1409</c:v>
                </c:pt>
                <c:pt idx="59">
                  <c:v>104.709</c:v>
                </c:pt>
                <c:pt idx="60">
                  <c:v>103.9205</c:v>
                </c:pt>
                <c:pt idx="61">
                  <c:v>104.1926</c:v>
                </c:pt>
                <c:pt idx="62">
                  <c:v>104.96729999999999</c:v>
                </c:pt>
                <c:pt idx="63">
                  <c:v>105.34650000000001</c:v>
                </c:pt>
                <c:pt idx="64">
                  <c:v>105.70569999999999</c:v>
                </c:pt>
                <c:pt idx="65">
                  <c:v>105.91119999999999</c:v>
                </c:pt>
                <c:pt idx="66">
                  <c:v>105.8156</c:v>
                </c:pt>
                <c:pt idx="67">
                  <c:v>106.2747</c:v>
                </c:pt>
                <c:pt idx="68">
                  <c:v>107.2285</c:v>
                </c:pt>
                <c:pt idx="69">
                  <c:v>107.4308</c:v>
                </c:pt>
                <c:pt idx="70">
                  <c:v>107.7401</c:v>
                </c:pt>
                <c:pt idx="71">
                  <c:v>108.50660000000001</c:v>
                </c:pt>
                <c:pt idx="72">
                  <c:v>108.6194</c:v>
                </c:pt>
                <c:pt idx="73">
                  <c:v>108.0919</c:v>
                </c:pt>
                <c:pt idx="74">
                  <c:v>107.4016</c:v>
                </c:pt>
                <c:pt idx="75">
                  <c:v>107.7247</c:v>
                </c:pt>
                <c:pt idx="76">
                  <c:v>108.6019</c:v>
                </c:pt>
                <c:pt idx="77">
                  <c:v>108.8068</c:v>
                </c:pt>
                <c:pt idx="78">
                  <c:v>108.5423</c:v>
                </c:pt>
                <c:pt idx="79">
                  <c:v>109.35599999999999</c:v>
                </c:pt>
                <c:pt idx="80">
                  <c:v>109.3463</c:v>
                </c:pt>
                <c:pt idx="81">
                  <c:v>105.8211</c:v>
                </c:pt>
                <c:pt idx="82">
                  <c:v>113.2595</c:v>
                </c:pt>
                <c:pt idx="83">
                  <c:v>111.72539999999999</c:v>
                </c:pt>
                <c:pt idx="84">
                  <c:v>110.3212</c:v>
                </c:pt>
                <c:pt idx="85">
                  <c:v>109.9592</c:v>
                </c:pt>
                <c:pt idx="86">
                  <c:v>112.5561</c:v>
                </c:pt>
                <c:pt idx="87">
                  <c:v>111.4639</c:v>
                </c:pt>
                <c:pt idx="88">
                  <c:v>111.3458</c:v>
                </c:pt>
                <c:pt idx="89">
                  <c:v>110.81140000000001</c:v>
                </c:pt>
              </c:numCache>
            </c:numRef>
          </c:val>
          <c:smooth val="0"/>
          <c:extLst>
            <c:ext xmlns:c16="http://schemas.microsoft.com/office/drawing/2014/chart" uri="{C3380CC4-5D6E-409C-BE32-E72D297353CC}">
              <c16:uniqueId val="{00000000-D6B1-4BC4-9F68-0E3A4B8B45B0}"/>
            </c:ext>
          </c:extLst>
        </c:ser>
        <c:dLbls>
          <c:showLegendKey val="0"/>
          <c:showVal val="0"/>
          <c:showCatName val="0"/>
          <c:showSerName val="0"/>
          <c:showPercent val="0"/>
          <c:showBubbleSize val="0"/>
        </c:dLbls>
        <c:smooth val="0"/>
        <c:axId val="415689040"/>
        <c:axId val="415689432"/>
      </c:lineChart>
      <c:catAx>
        <c:axId val="415689040"/>
        <c:scaling>
          <c:orientation val="minMax"/>
        </c:scaling>
        <c:delete val="0"/>
        <c:axPos val="b"/>
        <c:majorGridlines>
          <c:spPr>
            <a:ln w="3175">
              <a:solidFill>
                <a:schemeClr val="tx1">
                  <a:tint val="75000"/>
                  <a:shade val="95000"/>
                  <a:satMod val="105000"/>
                </a:schemeClr>
              </a:solidFill>
              <a:prstDash val="sysDot"/>
            </a:ln>
          </c:spPr>
        </c:majorGridlines>
        <c:minorGridlines>
          <c:spPr>
            <a:ln w="3175">
              <a:solidFill>
                <a:schemeClr val="tx1"/>
              </a:solidFill>
              <a:prstDash val="sysDash"/>
            </a:ln>
            <a:effectLst>
              <a:glow rad="127000">
                <a:schemeClr val="bg1">
                  <a:alpha val="67000"/>
                </a:schemeClr>
              </a:glow>
            </a:effectLst>
          </c:spPr>
        </c:minorGridlines>
        <c:numFmt formatCode="General" sourceLinked="1"/>
        <c:majorTickMark val="out"/>
        <c:minorTickMark val="none"/>
        <c:tickLblPos val="nextTo"/>
        <c:spPr>
          <a:noFill/>
        </c:spPr>
        <c:txPr>
          <a:bodyPr rot="60000" vert="horz" anchor="t" anchorCtr="0"/>
          <a:lstStyle/>
          <a:p>
            <a:pPr>
              <a:defRPr sz="1050" b="0" i="0" baseline="0">
                <a:solidFill>
                  <a:schemeClr val="tx2"/>
                </a:solidFill>
                <a:latin typeface="Verdana" panose="020B0604030504040204" pitchFamily="34" charset="0"/>
              </a:defRPr>
            </a:pPr>
            <a:endParaRPr lang="fi-FI"/>
          </a:p>
        </c:txPr>
        <c:crossAx val="415689432"/>
        <c:crosses val="autoZero"/>
        <c:auto val="1"/>
        <c:lblAlgn val="ctr"/>
        <c:lblOffset val="100"/>
        <c:tickMarkSkip val="4"/>
        <c:noMultiLvlLbl val="0"/>
      </c:catAx>
      <c:valAx>
        <c:axId val="415689432"/>
        <c:scaling>
          <c:orientation val="minMax"/>
          <c:max val="118"/>
          <c:min val="82"/>
        </c:scaling>
        <c:delete val="0"/>
        <c:axPos val="l"/>
        <c:majorGridlines>
          <c:spPr>
            <a:ln w="3175" cmpd="sng">
              <a:prstDash val="sysDot"/>
            </a:ln>
            <a:effectLst>
              <a:glow>
                <a:schemeClr val="accent1"/>
              </a:glow>
            </a:effectLst>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15689040"/>
        <c:crosses val="autoZero"/>
        <c:crossBetween val="between"/>
        <c:majorUnit val="2"/>
      </c:valAx>
    </c:plotArea>
    <c:legend>
      <c:legendPos val="r"/>
      <c:overlay val="0"/>
      <c:txPr>
        <a:bodyPr/>
        <a:lstStyle/>
        <a:p>
          <a:pPr>
            <a:defRPr sz="100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806469689117126E-2"/>
          <c:y val="3.5328973864015109E-2"/>
          <c:w val="0.8159939939403148"/>
          <c:h val="0.86779757619835696"/>
        </c:manualLayout>
      </c:layout>
      <c:lineChart>
        <c:grouping val="standard"/>
        <c:varyColors val="0"/>
        <c:ser>
          <c:idx val="0"/>
          <c:order val="0"/>
          <c:tx>
            <c:strRef>
              <c:f>Taul1!$B$1</c:f>
              <c:strCache>
                <c:ptCount val="1"/>
                <c:pt idx="0">
                  <c:v>Euromaat</c:v>
                </c:pt>
              </c:strCache>
            </c:strRef>
          </c:tx>
          <c:spPr>
            <a:ln w="38100">
              <a:solidFill>
                <a:schemeClr val="tx1"/>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Taul1!$B$2:$B$93</c:f>
              <c:numCache>
                <c:formatCode>General</c:formatCode>
                <c:ptCount val="92"/>
                <c:pt idx="0">
                  <c:v>80.540000000000006</c:v>
                </c:pt>
                <c:pt idx="1">
                  <c:v>81.94</c:v>
                </c:pt>
                <c:pt idx="2">
                  <c:v>82.37</c:v>
                </c:pt>
                <c:pt idx="3">
                  <c:v>83.39</c:v>
                </c:pt>
                <c:pt idx="4">
                  <c:v>84.26</c:v>
                </c:pt>
                <c:pt idx="5">
                  <c:v>83.6</c:v>
                </c:pt>
                <c:pt idx="6">
                  <c:v>83.75</c:v>
                </c:pt>
                <c:pt idx="7">
                  <c:v>83.41</c:v>
                </c:pt>
                <c:pt idx="8">
                  <c:v>83.89</c:v>
                </c:pt>
                <c:pt idx="9">
                  <c:v>84.85</c:v>
                </c:pt>
                <c:pt idx="10">
                  <c:v>85.34</c:v>
                </c:pt>
                <c:pt idx="11">
                  <c:v>85.87</c:v>
                </c:pt>
                <c:pt idx="12">
                  <c:v>85.82</c:v>
                </c:pt>
                <c:pt idx="13">
                  <c:v>86.25</c:v>
                </c:pt>
                <c:pt idx="14">
                  <c:v>86.96</c:v>
                </c:pt>
                <c:pt idx="15">
                  <c:v>88.9</c:v>
                </c:pt>
                <c:pt idx="16">
                  <c:v>89.35</c:v>
                </c:pt>
                <c:pt idx="17">
                  <c:v>90.22</c:v>
                </c:pt>
                <c:pt idx="18">
                  <c:v>90.6</c:v>
                </c:pt>
                <c:pt idx="19">
                  <c:v>91.12</c:v>
                </c:pt>
                <c:pt idx="20">
                  <c:v>92.37</c:v>
                </c:pt>
                <c:pt idx="21">
                  <c:v>92.46</c:v>
                </c:pt>
                <c:pt idx="22">
                  <c:v>94.05</c:v>
                </c:pt>
                <c:pt idx="23">
                  <c:v>95.14</c:v>
                </c:pt>
                <c:pt idx="24">
                  <c:v>96.57</c:v>
                </c:pt>
                <c:pt idx="25">
                  <c:v>99.07</c:v>
                </c:pt>
                <c:pt idx="26">
                  <c:v>99.44</c:v>
                </c:pt>
                <c:pt idx="27">
                  <c:v>100.96</c:v>
                </c:pt>
                <c:pt idx="28">
                  <c:v>101.75</c:v>
                </c:pt>
                <c:pt idx="29">
                  <c:v>102.28</c:v>
                </c:pt>
                <c:pt idx="30">
                  <c:v>102.99</c:v>
                </c:pt>
                <c:pt idx="31">
                  <c:v>102.9</c:v>
                </c:pt>
                <c:pt idx="32">
                  <c:v>101.99</c:v>
                </c:pt>
                <c:pt idx="33">
                  <c:v>100.72</c:v>
                </c:pt>
                <c:pt idx="34">
                  <c:v>100.23</c:v>
                </c:pt>
                <c:pt idx="35">
                  <c:v>97.07</c:v>
                </c:pt>
                <c:pt idx="36">
                  <c:v>90.8</c:v>
                </c:pt>
                <c:pt idx="37">
                  <c:v>93.64</c:v>
                </c:pt>
                <c:pt idx="38">
                  <c:v>96.69</c:v>
                </c:pt>
                <c:pt idx="39">
                  <c:v>98.48</c:v>
                </c:pt>
                <c:pt idx="40">
                  <c:v>103.43</c:v>
                </c:pt>
                <c:pt idx="41">
                  <c:v>104.47</c:v>
                </c:pt>
                <c:pt idx="42">
                  <c:v>106.19</c:v>
                </c:pt>
                <c:pt idx="43">
                  <c:v>108.03</c:v>
                </c:pt>
                <c:pt idx="44">
                  <c:v>109.46</c:v>
                </c:pt>
                <c:pt idx="45">
                  <c:v>109.34</c:v>
                </c:pt>
                <c:pt idx="46">
                  <c:v>109.49</c:v>
                </c:pt>
                <c:pt idx="47">
                  <c:v>108.94</c:v>
                </c:pt>
                <c:pt idx="48">
                  <c:v>109.17</c:v>
                </c:pt>
                <c:pt idx="49">
                  <c:v>109.78</c:v>
                </c:pt>
                <c:pt idx="50">
                  <c:v>110.63</c:v>
                </c:pt>
                <c:pt idx="51">
                  <c:v>109</c:v>
                </c:pt>
                <c:pt idx="52">
                  <c:v>109.81</c:v>
                </c:pt>
                <c:pt idx="53">
                  <c:v>110.61</c:v>
                </c:pt>
                <c:pt idx="54">
                  <c:v>110.82</c:v>
                </c:pt>
                <c:pt idx="55">
                  <c:v>112.07</c:v>
                </c:pt>
                <c:pt idx="56">
                  <c:v>113.85</c:v>
                </c:pt>
                <c:pt idx="57">
                  <c:v>114.44</c:v>
                </c:pt>
                <c:pt idx="58">
                  <c:v>114.45</c:v>
                </c:pt>
                <c:pt idx="59">
                  <c:v>114.77</c:v>
                </c:pt>
                <c:pt idx="60">
                  <c:v>118.2</c:v>
                </c:pt>
                <c:pt idx="61">
                  <c:v>118.22</c:v>
                </c:pt>
                <c:pt idx="62">
                  <c:v>118.59</c:v>
                </c:pt>
                <c:pt idx="63">
                  <c:v>119.11</c:v>
                </c:pt>
                <c:pt idx="64">
                  <c:v>119.89</c:v>
                </c:pt>
                <c:pt idx="65">
                  <c:v>119.19</c:v>
                </c:pt>
                <c:pt idx="66">
                  <c:v>119.18</c:v>
                </c:pt>
                <c:pt idx="67">
                  <c:v>122.3</c:v>
                </c:pt>
                <c:pt idx="68">
                  <c:v>121.64</c:v>
                </c:pt>
                <c:pt idx="69">
                  <c:v>122.41</c:v>
                </c:pt>
                <c:pt idx="70">
                  <c:v>124.56</c:v>
                </c:pt>
                <c:pt idx="71">
                  <c:v>126.2</c:v>
                </c:pt>
                <c:pt idx="72">
                  <c:v>124.81</c:v>
                </c:pt>
                <c:pt idx="73">
                  <c:v>124.6</c:v>
                </c:pt>
                <c:pt idx="74">
                  <c:v>124.21</c:v>
                </c:pt>
                <c:pt idx="75">
                  <c:v>123.99</c:v>
                </c:pt>
                <c:pt idx="76">
                  <c:v>123.39</c:v>
                </c:pt>
                <c:pt idx="77">
                  <c:v>124.44</c:v>
                </c:pt>
                <c:pt idx="78">
                  <c:v>124.89</c:v>
                </c:pt>
                <c:pt idx="79">
                  <c:v>124.95</c:v>
                </c:pt>
                <c:pt idx="80">
                  <c:v>125.25</c:v>
                </c:pt>
                <c:pt idx="81">
                  <c:v>121.22</c:v>
                </c:pt>
                <c:pt idx="82">
                  <c:v>128.28</c:v>
                </c:pt>
                <c:pt idx="83">
                  <c:v>131.21</c:v>
                </c:pt>
                <c:pt idx="84">
                  <c:v>131.15</c:v>
                </c:pt>
                <c:pt idx="85">
                  <c:v>128.71</c:v>
                </c:pt>
                <c:pt idx="86">
                  <c:v>132.22999999999999</c:v>
                </c:pt>
                <c:pt idx="87">
                  <c:v>131.01</c:v>
                </c:pt>
                <c:pt idx="88">
                  <c:v>130.26</c:v>
                </c:pt>
                <c:pt idx="89">
                  <c:v>130.58000000000001</c:v>
                </c:pt>
              </c:numCache>
            </c:numRef>
          </c:val>
          <c:smooth val="0"/>
          <c:extLst>
            <c:ext xmlns:c16="http://schemas.microsoft.com/office/drawing/2014/chart" uri="{C3380CC4-5D6E-409C-BE32-E72D297353CC}">
              <c16:uniqueId val="{0000000A-6472-4554-AA4A-BD192B6CD6AA}"/>
            </c:ext>
          </c:extLst>
        </c:ser>
        <c:ser>
          <c:idx val="1"/>
          <c:order val="1"/>
          <c:tx>
            <c:strRef>
              <c:f>Taul1!$C$1</c:f>
              <c:strCache>
                <c:ptCount val="1"/>
                <c:pt idx="0">
                  <c:v>Ruotsi</c:v>
                </c:pt>
              </c:strCache>
            </c:strRef>
          </c:tx>
          <c:spPr>
            <a:ln w="38100">
              <a:solidFill>
                <a:srgbClr val="C00000"/>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Taul1!$C$2:$C$93</c:f>
              <c:numCache>
                <c:formatCode>0.00</c:formatCode>
                <c:ptCount val="92"/>
                <c:pt idx="0">
                  <c:v>70.78</c:v>
                </c:pt>
                <c:pt idx="1">
                  <c:v>71.540000000000006</c:v>
                </c:pt>
                <c:pt idx="2">
                  <c:v>70.959999999999994</c:v>
                </c:pt>
                <c:pt idx="3">
                  <c:v>72.22</c:v>
                </c:pt>
                <c:pt idx="4">
                  <c:v>68.88</c:v>
                </c:pt>
                <c:pt idx="5">
                  <c:v>69.739999999999995</c:v>
                </c:pt>
                <c:pt idx="6">
                  <c:v>70.33</c:v>
                </c:pt>
                <c:pt idx="7">
                  <c:v>72.540000000000006</c:v>
                </c:pt>
                <c:pt idx="8">
                  <c:v>73.510000000000005</c:v>
                </c:pt>
                <c:pt idx="9">
                  <c:v>76.31</c:v>
                </c:pt>
                <c:pt idx="10">
                  <c:v>77.72</c:v>
                </c:pt>
                <c:pt idx="11">
                  <c:v>79.430000000000007</c:v>
                </c:pt>
                <c:pt idx="12">
                  <c:v>81.25</c:v>
                </c:pt>
                <c:pt idx="13">
                  <c:v>80.989999999999995</c:v>
                </c:pt>
                <c:pt idx="14">
                  <c:v>86.11</c:v>
                </c:pt>
                <c:pt idx="15">
                  <c:v>83.14</c:v>
                </c:pt>
                <c:pt idx="16">
                  <c:v>86.05</c:v>
                </c:pt>
                <c:pt idx="17">
                  <c:v>89.15</c:v>
                </c:pt>
                <c:pt idx="18">
                  <c:v>89.48</c:v>
                </c:pt>
                <c:pt idx="19">
                  <c:v>90.6</c:v>
                </c:pt>
                <c:pt idx="20">
                  <c:v>90.29</c:v>
                </c:pt>
                <c:pt idx="21">
                  <c:v>92.03</c:v>
                </c:pt>
                <c:pt idx="22">
                  <c:v>95.07</c:v>
                </c:pt>
                <c:pt idx="23">
                  <c:v>95.96</c:v>
                </c:pt>
                <c:pt idx="24">
                  <c:v>98.61</c:v>
                </c:pt>
                <c:pt idx="25">
                  <c:v>101.45</c:v>
                </c:pt>
                <c:pt idx="26">
                  <c:v>101.65</c:v>
                </c:pt>
                <c:pt idx="27">
                  <c:v>101.72</c:v>
                </c:pt>
                <c:pt idx="28">
                  <c:v>102.56</c:v>
                </c:pt>
                <c:pt idx="29">
                  <c:v>103.33</c:v>
                </c:pt>
                <c:pt idx="30">
                  <c:v>104.2</c:v>
                </c:pt>
                <c:pt idx="31">
                  <c:v>106.5</c:v>
                </c:pt>
                <c:pt idx="32">
                  <c:v>101.73</c:v>
                </c:pt>
                <c:pt idx="33">
                  <c:v>101</c:v>
                </c:pt>
                <c:pt idx="34">
                  <c:v>103.22</c:v>
                </c:pt>
                <c:pt idx="35">
                  <c:v>94.05</c:v>
                </c:pt>
                <c:pt idx="36">
                  <c:v>85.82</c:v>
                </c:pt>
                <c:pt idx="37">
                  <c:v>86.65</c:v>
                </c:pt>
                <c:pt idx="38">
                  <c:v>88.5</c:v>
                </c:pt>
                <c:pt idx="39">
                  <c:v>88.04</c:v>
                </c:pt>
                <c:pt idx="40">
                  <c:v>100.02</c:v>
                </c:pt>
                <c:pt idx="41">
                  <c:v>104.09</c:v>
                </c:pt>
                <c:pt idx="42">
                  <c:v>105.1</c:v>
                </c:pt>
                <c:pt idx="43">
                  <c:v>109.71</c:v>
                </c:pt>
                <c:pt idx="44">
                  <c:v>111.68</c:v>
                </c:pt>
                <c:pt idx="45">
                  <c:v>107.5</c:v>
                </c:pt>
                <c:pt idx="46">
                  <c:v>108.65</c:v>
                </c:pt>
                <c:pt idx="47">
                  <c:v>107.83</c:v>
                </c:pt>
                <c:pt idx="48">
                  <c:v>105.42</c:v>
                </c:pt>
                <c:pt idx="49">
                  <c:v>106.22</c:v>
                </c:pt>
                <c:pt idx="50">
                  <c:v>107.27</c:v>
                </c:pt>
                <c:pt idx="51">
                  <c:v>101.05</c:v>
                </c:pt>
                <c:pt idx="52">
                  <c:v>106.46</c:v>
                </c:pt>
                <c:pt idx="53">
                  <c:v>102.19</c:v>
                </c:pt>
                <c:pt idx="54">
                  <c:v>103.09</c:v>
                </c:pt>
                <c:pt idx="55">
                  <c:v>103.4</c:v>
                </c:pt>
                <c:pt idx="56">
                  <c:v>103.24</c:v>
                </c:pt>
                <c:pt idx="57">
                  <c:v>104.76</c:v>
                </c:pt>
                <c:pt idx="58">
                  <c:v>101.15</c:v>
                </c:pt>
                <c:pt idx="59">
                  <c:v>106.58</c:v>
                </c:pt>
                <c:pt idx="60">
                  <c:v>105.96</c:v>
                </c:pt>
                <c:pt idx="61">
                  <c:v>114.5</c:v>
                </c:pt>
                <c:pt idx="62">
                  <c:v>113.14</c:v>
                </c:pt>
                <c:pt idx="63">
                  <c:v>115.31</c:v>
                </c:pt>
                <c:pt idx="64">
                  <c:v>114.66</c:v>
                </c:pt>
                <c:pt idx="65">
                  <c:v>111.94</c:v>
                </c:pt>
                <c:pt idx="66">
                  <c:v>113.62</c:v>
                </c:pt>
                <c:pt idx="67">
                  <c:v>112.72</c:v>
                </c:pt>
                <c:pt idx="68">
                  <c:v>111.68</c:v>
                </c:pt>
                <c:pt idx="69">
                  <c:v>113.94</c:v>
                </c:pt>
                <c:pt idx="70">
                  <c:v>115.18</c:v>
                </c:pt>
                <c:pt idx="71">
                  <c:v>115.26</c:v>
                </c:pt>
                <c:pt idx="72">
                  <c:v>118.43</c:v>
                </c:pt>
                <c:pt idx="73">
                  <c:v>117.55</c:v>
                </c:pt>
                <c:pt idx="74">
                  <c:v>118.85</c:v>
                </c:pt>
                <c:pt idx="75">
                  <c:v>116.18</c:v>
                </c:pt>
                <c:pt idx="76">
                  <c:v>114.85</c:v>
                </c:pt>
                <c:pt idx="77">
                  <c:v>118.16</c:v>
                </c:pt>
                <c:pt idx="78">
                  <c:v>116.89</c:v>
                </c:pt>
                <c:pt idx="79">
                  <c:v>114.04</c:v>
                </c:pt>
                <c:pt idx="80">
                  <c:v>118.27</c:v>
                </c:pt>
                <c:pt idx="81">
                  <c:v>99.41</c:v>
                </c:pt>
                <c:pt idx="82" formatCode="General">
                  <c:v>124.84</c:v>
                </c:pt>
                <c:pt idx="83" formatCode="General">
                  <c:v>121.66</c:v>
                </c:pt>
                <c:pt idx="84" formatCode="General">
                  <c:v>117.98</c:v>
                </c:pt>
                <c:pt idx="85" formatCode="General">
                  <c:v>119.62</c:v>
                </c:pt>
                <c:pt idx="86" formatCode="General">
                  <c:v>122.79</c:v>
                </c:pt>
                <c:pt idx="87" formatCode="General">
                  <c:v>123.86</c:v>
                </c:pt>
                <c:pt idx="88" formatCode="General">
                  <c:v>121.47</c:v>
                </c:pt>
                <c:pt idx="89" formatCode="General">
                  <c:v>118.26</c:v>
                </c:pt>
              </c:numCache>
            </c:numRef>
          </c:val>
          <c:smooth val="0"/>
          <c:extLst>
            <c:ext xmlns:c16="http://schemas.microsoft.com/office/drawing/2014/chart" uri="{C3380CC4-5D6E-409C-BE32-E72D297353CC}">
              <c16:uniqueId val="{0000000B-6472-4554-AA4A-BD192B6CD6AA}"/>
            </c:ext>
          </c:extLst>
        </c:ser>
        <c:ser>
          <c:idx val="2"/>
          <c:order val="2"/>
          <c:tx>
            <c:strRef>
              <c:f>Taul1!$D$1</c:f>
              <c:strCache>
                <c:ptCount val="1"/>
                <c:pt idx="0">
                  <c:v>Suomi</c:v>
                </c:pt>
              </c:strCache>
            </c:strRef>
          </c:tx>
          <c:spPr>
            <a:ln w="38100">
              <a:solidFill>
                <a:srgbClr val="0070C0"/>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Taul1!$D$2:$D$93</c:f>
              <c:numCache>
                <c:formatCode>0.00</c:formatCode>
                <c:ptCount val="92"/>
                <c:pt idx="0">
                  <c:v>65.23</c:v>
                </c:pt>
                <c:pt idx="1">
                  <c:v>64.5</c:v>
                </c:pt>
                <c:pt idx="2">
                  <c:v>65.84</c:v>
                </c:pt>
                <c:pt idx="3">
                  <c:v>69.14</c:v>
                </c:pt>
                <c:pt idx="4">
                  <c:v>68.760000000000005</c:v>
                </c:pt>
                <c:pt idx="5">
                  <c:v>68.11</c:v>
                </c:pt>
                <c:pt idx="6">
                  <c:v>68.650000000000006</c:v>
                </c:pt>
                <c:pt idx="7">
                  <c:v>67.48</c:v>
                </c:pt>
                <c:pt idx="8">
                  <c:v>69.650000000000006</c:v>
                </c:pt>
                <c:pt idx="9">
                  <c:v>71.63</c:v>
                </c:pt>
                <c:pt idx="10">
                  <c:v>72.569999999999993</c:v>
                </c:pt>
                <c:pt idx="11">
                  <c:v>75.540000000000006</c:v>
                </c:pt>
                <c:pt idx="12">
                  <c:v>73.77</c:v>
                </c:pt>
                <c:pt idx="13">
                  <c:v>76.08</c:v>
                </c:pt>
                <c:pt idx="14">
                  <c:v>79.349999999999994</c:v>
                </c:pt>
                <c:pt idx="15">
                  <c:v>78.41</c:v>
                </c:pt>
                <c:pt idx="16">
                  <c:v>81.19</c:v>
                </c:pt>
                <c:pt idx="17">
                  <c:v>79.459999999999994</c:v>
                </c:pt>
                <c:pt idx="18">
                  <c:v>80</c:v>
                </c:pt>
                <c:pt idx="19">
                  <c:v>88.08</c:v>
                </c:pt>
                <c:pt idx="20">
                  <c:v>88.23</c:v>
                </c:pt>
                <c:pt idx="21">
                  <c:v>83.32</c:v>
                </c:pt>
                <c:pt idx="22">
                  <c:v>88.02</c:v>
                </c:pt>
                <c:pt idx="23">
                  <c:v>83.35</c:v>
                </c:pt>
                <c:pt idx="24">
                  <c:v>90.88</c:v>
                </c:pt>
                <c:pt idx="25">
                  <c:v>94.85</c:v>
                </c:pt>
                <c:pt idx="26">
                  <c:v>94.46</c:v>
                </c:pt>
                <c:pt idx="27">
                  <c:v>97.58</c:v>
                </c:pt>
                <c:pt idx="28">
                  <c:v>99.67</c:v>
                </c:pt>
                <c:pt idx="29">
                  <c:v>102.65</c:v>
                </c:pt>
                <c:pt idx="30">
                  <c:v>106.62</c:v>
                </c:pt>
                <c:pt idx="31">
                  <c:v>102.08</c:v>
                </c:pt>
                <c:pt idx="32">
                  <c:v>104.12</c:v>
                </c:pt>
                <c:pt idx="33">
                  <c:v>100.86</c:v>
                </c:pt>
                <c:pt idx="34">
                  <c:v>98.3</c:v>
                </c:pt>
                <c:pt idx="35">
                  <c:v>96.72</c:v>
                </c:pt>
                <c:pt idx="36">
                  <c:v>86.36</c:v>
                </c:pt>
                <c:pt idx="37">
                  <c:v>88.79</c:v>
                </c:pt>
                <c:pt idx="38">
                  <c:v>88.33</c:v>
                </c:pt>
                <c:pt idx="39">
                  <c:v>88.96</c:v>
                </c:pt>
                <c:pt idx="40">
                  <c:v>94.23</c:v>
                </c:pt>
                <c:pt idx="41">
                  <c:v>96.37</c:v>
                </c:pt>
                <c:pt idx="42">
                  <c:v>99.47</c:v>
                </c:pt>
                <c:pt idx="43">
                  <c:v>100.36</c:v>
                </c:pt>
                <c:pt idx="44">
                  <c:v>99.58</c:v>
                </c:pt>
                <c:pt idx="45">
                  <c:v>96.42</c:v>
                </c:pt>
                <c:pt idx="46">
                  <c:v>94.97</c:v>
                </c:pt>
                <c:pt idx="47">
                  <c:v>93.75</c:v>
                </c:pt>
                <c:pt idx="48">
                  <c:v>86.63</c:v>
                </c:pt>
                <c:pt idx="49">
                  <c:v>84.18</c:v>
                </c:pt>
                <c:pt idx="50">
                  <c:v>86.12</c:v>
                </c:pt>
                <c:pt idx="51">
                  <c:v>87.21</c:v>
                </c:pt>
                <c:pt idx="52">
                  <c:v>86.66</c:v>
                </c:pt>
                <c:pt idx="53">
                  <c:v>89.26</c:v>
                </c:pt>
                <c:pt idx="54">
                  <c:v>94.46</c:v>
                </c:pt>
                <c:pt idx="55">
                  <c:v>94.9</c:v>
                </c:pt>
                <c:pt idx="56">
                  <c:v>91.65</c:v>
                </c:pt>
                <c:pt idx="57">
                  <c:v>94.24</c:v>
                </c:pt>
                <c:pt idx="58">
                  <c:v>94.61</c:v>
                </c:pt>
                <c:pt idx="59">
                  <c:v>93.84</c:v>
                </c:pt>
                <c:pt idx="60">
                  <c:v>92.95</c:v>
                </c:pt>
                <c:pt idx="61">
                  <c:v>97.19</c:v>
                </c:pt>
                <c:pt idx="62">
                  <c:v>94.68</c:v>
                </c:pt>
                <c:pt idx="63">
                  <c:v>97.18</c:v>
                </c:pt>
                <c:pt idx="64">
                  <c:v>97.6</c:v>
                </c:pt>
                <c:pt idx="65">
                  <c:v>98.59</c:v>
                </c:pt>
                <c:pt idx="66">
                  <c:v>102.69</c:v>
                </c:pt>
                <c:pt idx="67">
                  <c:v>105.29</c:v>
                </c:pt>
                <c:pt idx="68">
                  <c:v>107.27</c:v>
                </c:pt>
                <c:pt idx="69">
                  <c:v>109.04</c:v>
                </c:pt>
                <c:pt idx="70">
                  <c:v>108.27</c:v>
                </c:pt>
                <c:pt idx="71">
                  <c:v>107.01</c:v>
                </c:pt>
                <c:pt idx="72">
                  <c:v>105.17</c:v>
                </c:pt>
                <c:pt idx="73">
                  <c:v>103.56</c:v>
                </c:pt>
                <c:pt idx="74">
                  <c:v>100.3</c:v>
                </c:pt>
                <c:pt idx="75">
                  <c:v>98.22</c:v>
                </c:pt>
                <c:pt idx="76">
                  <c:v>103.6</c:v>
                </c:pt>
                <c:pt idx="77">
                  <c:v>102.63</c:v>
                </c:pt>
                <c:pt idx="78">
                  <c:v>105.95</c:v>
                </c:pt>
                <c:pt idx="79">
                  <c:v>107.63</c:v>
                </c:pt>
                <c:pt idx="80">
                  <c:v>104.41</c:v>
                </c:pt>
                <c:pt idx="81">
                  <c:v>104.55</c:v>
                </c:pt>
                <c:pt idx="82" formatCode="General">
                  <c:v>104.99</c:v>
                </c:pt>
                <c:pt idx="83" formatCode="General">
                  <c:v>105.14</c:v>
                </c:pt>
                <c:pt idx="84" formatCode="General">
                  <c:v>104.21</c:v>
                </c:pt>
                <c:pt idx="85" formatCode="General">
                  <c:v>103.61</c:v>
                </c:pt>
                <c:pt idx="86" formatCode="General">
                  <c:v>103.42</c:v>
                </c:pt>
                <c:pt idx="87" formatCode="General">
                  <c:v>105.86</c:v>
                </c:pt>
                <c:pt idx="88" formatCode="General">
                  <c:v>105.9</c:v>
                </c:pt>
                <c:pt idx="89" formatCode="General">
                  <c:v>108.31</c:v>
                </c:pt>
              </c:numCache>
            </c:numRef>
          </c:val>
          <c:smooth val="0"/>
          <c:extLst>
            <c:ext xmlns:c16="http://schemas.microsoft.com/office/drawing/2014/chart" uri="{C3380CC4-5D6E-409C-BE32-E72D297353CC}">
              <c16:uniqueId val="{0000000C-6472-4554-AA4A-BD192B6CD6AA}"/>
            </c:ext>
          </c:extLst>
        </c:ser>
        <c:ser>
          <c:idx val="3"/>
          <c:order val="3"/>
          <c:tx>
            <c:strRef>
              <c:f>Taul1!$E$1</c:f>
              <c:strCache>
                <c:ptCount val="1"/>
                <c:pt idx="0">
                  <c:v>Saksa</c:v>
                </c:pt>
              </c:strCache>
            </c:strRef>
          </c:tx>
          <c:spPr>
            <a:ln w="38100">
              <a:solidFill>
                <a:schemeClr val="accent3">
                  <a:lumMod val="50000"/>
                </a:schemeClr>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Taul1!$E$2:$E$93</c:f>
              <c:numCache>
                <c:formatCode>General</c:formatCode>
                <c:ptCount val="92"/>
                <c:pt idx="0">
                  <c:v>80.12</c:v>
                </c:pt>
                <c:pt idx="1">
                  <c:v>81.87</c:v>
                </c:pt>
                <c:pt idx="2">
                  <c:v>82.36</c:v>
                </c:pt>
                <c:pt idx="3">
                  <c:v>82.14</c:v>
                </c:pt>
                <c:pt idx="4">
                  <c:v>84.55</c:v>
                </c:pt>
                <c:pt idx="5">
                  <c:v>83.07</c:v>
                </c:pt>
                <c:pt idx="6">
                  <c:v>82.97</c:v>
                </c:pt>
                <c:pt idx="7">
                  <c:v>82.53</c:v>
                </c:pt>
                <c:pt idx="8">
                  <c:v>81.900000000000006</c:v>
                </c:pt>
                <c:pt idx="9">
                  <c:v>82.59</c:v>
                </c:pt>
                <c:pt idx="10">
                  <c:v>83.92</c:v>
                </c:pt>
                <c:pt idx="11">
                  <c:v>84.86</c:v>
                </c:pt>
                <c:pt idx="12">
                  <c:v>85.33</c:v>
                </c:pt>
                <c:pt idx="13">
                  <c:v>85.39</c:v>
                </c:pt>
                <c:pt idx="14">
                  <c:v>86.1</c:v>
                </c:pt>
                <c:pt idx="15">
                  <c:v>88.51</c:v>
                </c:pt>
                <c:pt idx="16">
                  <c:v>87.9</c:v>
                </c:pt>
                <c:pt idx="17">
                  <c:v>90.75</c:v>
                </c:pt>
                <c:pt idx="18">
                  <c:v>90.67</c:v>
                </c:pt>
                <c:pt idx="19">
                  <c:v>90.18</c:v>
                </c:pt>
                <c:pt idx="20">
                  <c:v>92.55</c:v>
                </c:pt>
                <c:pt idx="21">
                  <c:v>92.53</c:v>
                </c:pt>
                <c:pt idx="22">
                  <c:v>93.84</c:v>
                </c:pt>
                <c:pt idx="23">
                  <c:v>95.34</c:v>
                </c:pt>
                <c:pt idx="24">
                  <c:v>98.62</c:v>
                </c:pt>
                <c:pt idx="25">
                  <c:v>101.48</c:v>
                </c:pt>
                <c:pt idx="26">
                  <c:v>102.8</c:v>
                </c:pt>
                <c:pt idx="27">
                  <c:v>103.57</c:v>
                </c:pt>
                <c:pt idx="28">
                  <c:v>103.63</c:v>
                </c:pt>
                <c:pt idx="29">
                  <c:v>104.05</c:v>
                </c:pt>
                <c:pt idx="30">
                  <c:v>104.86</c:v>
                </c:pt>
                <c:pt idx="31">
                  <c:v>104.81</c:v>
                </c:pt>
                <c:pt idx="32">
                  <c:v>102.66</c:v>
                </c:pt>
                <c:pt idx="33">
                  <c:v>100.98</c:v>
                </c:pt>
                <c:pt idx="34">
                  <c:v>99.8</c:v>
                </c:pt>
                <c:pt idx="35">
                  <c:v>96.55</c:v>
                </c:pt>
                <c:pt idx="36">
                  <c:v>84.45</c:v>
                </c:pt>
                <c:pt idx="37">
                  <c:v>88.06</c:v>
                </c:pt>
                <c:pt idx="38">
                  <c:v>90.88</c:v>
                </c:pt>
                <c:pt idx="39">
                  <c:v>92.6</c:v>
                </c:pt>
                <c:pt idx="40">
                  <c:v>101.37</c:v>
                </c:pt>
                <c:pt idx="41">
                  <c:v>103.45</c:v>
                </c:pt>
                <c:pt idx="42">
                  <c:v>103.93</c:v>
                </c:pt>
                <c:pt idx="43">
                  <c:v>105.73</c:v>
                </c:pt>
                <c:pt idx="44">
                  <c:v>108.32</c:v>
                </c:pt>
                <c:pt idx="45">
                  <c:v>108.35</c:v>
                </c:pt>
                <c:pt idx="46">
                  <c:v>109</c:v>
                </c:pt>
                <c:pt idx="47">
                  <c:v>107.38</c:v>
                </c:pt>
                <c:pt idx="48">
                  <c:v>106.42</c:v>
                </c:pt>
                <c:pt idx="49">
                  <c:v>107.48</c:v>
                </c:pt>
                <c:pt idx="50">
                  <c:v>107.63</c:v>
                </c:pt>
                <c:pt idx="51">
                  <c:v>104.44</c:v>
                </c:pt>
                <c:pt idx="52">
                  <c:v>105.51</c:v>
                </c:pt>
                <c:pt idx="53">
                  <c:v>105.53</c:v>
                </c:pt>
                <c:pt idx="54">
                  <c:v>105.44</c:v>
                </c:pt>
                <c:pt idx="55">
                  <c:v>107.36</c:v>
                </c:pt>
                <c:pt idx="56">
                  <c:v>109.58</c:v>
                </c:pt>
                <c:pt idx="57">
                  <c:v>108.69</c:v>
                </c:pt>
                <c:pt idx="58">
                  <c:v>109.54</c:v>
                </c:pt>
                <c:pt idx="59">
                  <c:v>110.28</c:v>
                </c:pt>
                <c:pt idx="60">
                  <c:v>108.87</c:v>
                </c:pt>
                <c:pt idx="61">
                  <c:v>109.65</c:v>
                </c:pt>
                <c:pt idx="62">
                  <c:v>110.68</c:v>
                </c:pt>
                <c:pt idx="63">
                  <c:v>110.4</c:v>
                </c:pt>
                <c:pt idx="64">
                  <c:v>113.93</c:v>
                </c:pt>
                <c:pt idx="65">
                  <c:v>113.9</c:v>
                </c:pt>
                <c:pt idx="66">
                  <c:v>114.3</c:v>
                </c:pt>
                <c:pt idx="67">
                  <c:v>114.31</c:v>
                </c:pt>
                <c:pt idx="68">
                  <c:v>115.81</c:v>
                </c:pt>
                <c:pt idx="69">
                  <c:v>116.53</c:v>
                </c:pt>
                <c:pt idx="70">
                  <c:v>119.3</c:v>
                </c:pt>
                <c:pt idx="71">
                  <c:v>120.3</c:v>
                </c:pt>
                <c:pt idx="72">
                  <c:v>120.03</c:v>
                </c:pt>
                <c:pt idx="73">
                  <c:v>118.24</c:v>
                </c:pt>
                <c:pt idx="74">
                  <c:v>117.28</c:v>
                </c:pt>
                <c:pt idx="75">
                  <c:v>116.24</c:v>
                </c:pt>
                <c:pt idx="76">
                  <c:v>117.51</c:v>
                </c:pt>
                <c:pt idx="77">
                  <c:v>116.83</c:v>
                </c:pt>
                <c:pt idx="78">
                  <c:v>116.45</c:v>
                </c:pt>
                <c:pt idx="79">
                  <c:v>117.23</c:v>
                </c:pt>
                <c:pt idx="80">
                  <c:v>115.14</c:v>
                </c:pt>
                <c:pt idx="81">
                  <c:v>103.39</c:v>
                </c:pt>
                <c:pt idx="82">
                  <c:v>118.96</c:v>
                </c:pt>
                <c:pt idx="83">
                  <c:v>121.39</c:v>
                </c:pt>
                <c:pt idx="84">
                  <c:v>118.06</c:v>
                </c:pt>
                <c:pt idx="85">
                  <c:v>116.85</c:v>
                </c:pt>
                <c:pt idx="86">
                  <c:v>120.67</c:v>
                </c:pt>
                <c:pt idx="87">
                  <c:v>120.66</c:v>
                </c:pt>
                <c:pt idx="88">
                  <c:v>118.74</c:v>
                </c:pt>
                <c:pt idx="89">
                  <c:v>117.63</c:v>
                </c:pt>
              </c:numCache>
            </c:numRef>
          </c:val>
          <c:smooth val="0"/>
          <c:extLst>
            <c:ext xmlns:c16="http://schemas.microsoft.com/office/drawing/2014/chart" uri="{C3380CC4-5D6E-409C-BE32-E72D297353CC}">
              <c16:uniqueId val="{00000000-F83E-4C86-98D5-48305EC39ABB}"/>
            </c:ext>
          </c:extLst>
        </c:ser>
        <c:dLbls>
          <c:showLegendKey val="0"/>
          <c:showVal val="0"/>
          <c:showCatName val="0"/>
          <c:showSerName val="0"/>
          <c:showPercent val="0"/>
          <c:showBubbleSize val="0"/>
        </c:dLbls>
        <c:smooth val="0"/>
        <c:axId val="415689040"/>
        <c:axId val="415689432"/>
      </c:lineChart>
      <c:catAx>
        <c:axId val="415689040"/>
        <c:scaling>
          <c:orientation val="minMax"/>
        </c:scaling>
        <c:delete val="0"/>
        <c:axPos val="b"/>
        <c:majorGridlines>
          <c:spPr>
            <a:ln w="3175">
              <a:solidFill>
                <a:schemeClr val="tx1">
                  <a:tint val="75000"/>
                  <a:shade val="95000"/>
                  <a:satMod val="105000"/>
                </a:schemeClr>
              </a:solidFill>
              <a:prstDash val="sysDot"/>
            </a:ln>
          </c:spPr>
        </c:majorGridlines>
        <c:minorGridlines>
          <c:spPr>
            <a:ln w="3175">
              <a:solidFill>
                <a:schemeClr val="tx1"/>
              </a:solidFill>
              <a:prstDash val="sysDash"/>
            </a:ln>
            <a:effectLst>
              <a:glow rad="127000">
                <a:schemeClr val="bg1">
                  <a:alpha val="67000"/>
                </a:schemeClr>
              </a:glow>
            </a:effectLst>
          </c:spPr>
        </c:minorGridlines>
        <c:numFmt formatCode="General" sourceLinked="1"/>
        <c:majorTickMark val="out"/>
        <c:minorTickMark val="none"/>
        <c:tickLblPos val="nextTo"/>
        <c:spPr>
          <a:noFill/>
        </c:spPr>
        <c:txPr>
          <a:bodyPr rot="60000" vert="horz" anchor="t" anchorCtr="0"/>
          <a:lstStyle/>
          <a:p>
            <a:pPr>
              <a:defRPr sz="1050" b="0" i="0" baseline="0">
                <a:solidFill>
                  <a:schemeClr val="tx2"/>
                </a:solidFill>
                <a:latin typeface="Verdana" panose="020B0604030504040204" pitchFamily="34" charset="0"/>
              </a:defRPr>
            </a:pPr>
            <a:endParaRPr lang="fi-FI"/>
          </a:p>
        </c:txPr>
        <c:crossAx val="415689432"/>
        <c:crosses val="autoZero"/>
        <c:auto val="1"/>
        <c:lblAlgn val="ctr"/>
        <c:lblOffset val="100"/>
        <c:tickMarkSkip val="4"/>
        <c:noMultiLvlLbl val="0"/>
      </c:catAx>
      <c:valAx>
        <c:axId val="415689432"/>
        <c:scaling>
          <c:orientation val="minMax"/>
          <c:max val="135"/>
          <c:min val="60"/>
        </c:scaling>
        <c:delete val="0"/>
        <c:axPos val="l"/>
        <c:majorGridlines>
          <c:spPr>
            <a:ln w="3175" cmpd="sng">
              <a:prstDash val="sysDot"/>
            </a:ln>
            <a:effectLst>
              <a:glow>
                <a:schemeClr val="accent1"/>
              </a:glow>
            </a:effectLst>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15689040"/>
        <c:crosses val="autoZero"/>
        <c:crossBetween val="between"/>
        <c:majorUnit val="5"/>
      </c:valAx>
    </c:plotArea>
    <c:legend>
      <c:legendPos val="r"/>
      <c:overlay val="0"/>
      <c:txPr>
        <a:bodyPr/>
        <a:lstStyle/>
        <a:p>
          <a:pPr>
            <a:defRPr sz="100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16709084461717E-2"/>
          <c:y val="3.0936287702781007E-2"/>
          <c:w val="0.87725631768953072"/>
          <c:h val="0.8187361571788494"/>
        </c:manualLayout>
      </c:layout>
      <c:barChart>
        <c:barDir val="col"/>
        <c:grouping val="clustered"/>
        <c:varyColors val="0"/>
        <c:ser>
          <c:idx val="0"/>
          <c:order val="0"/>
          <c:tx>
            <c:strRef>
              <c:f>Sheet1!$B$1</c:f>
              <c:strCache>
                <c:ptCount val="1"/>
                <c:pt idx="0">
                  <c:v>Teollisuusyritysten arvonlisäys/työntekijä</c:v>
                </c:pt>
              </c:strCache>
            </c:strRef>
          </c:tx>
          <c:spPr>
            <a:solidFill>
              <a:srgbClr val="0070C0"/>
            </a:solidFill>
            <a:ln w="3195">
              <a:solidFill>
                <a:srgbClr val="000000"/>
              </a:solidFill>
              <a:prstDash val="solid"/>
            </a:ln>
          </c:spPr>
          <c:invertIfNegative val="0"/>
          <c:cat>
            <c:strRef>
              <c:f>Sheet1!$A$2:$A$17</c:f>
              <c:strCach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strCache>
            </c:strRef>
          </c:cat>
          <c:val>
            <c:numRef>
              <c:f>Sheet1!$B$2:$B$17</c:f>
              <c:numCache>
                <c:formatCode>#,##0</c:formatCode>
                <c:ptCount val="16"/>
                <c:pt idx="0">
                  <c:v>86369.51</c:v>
                </c:pt>
                <c:pt idx="1">
                  <c:v>92574.6</c:v>
                </c:pt>
                <c:pt idx="2">
                  <c:v>100313.9</c:v>
                </c:pt>
                <c:pt idx="3">
                  <c:v>96050.68</c:v>
                </c:pt>
                <c:pt idx="4">
                  <c:v>80087.77</c:v>
                </c:pt>
                <c:pt idx="5">
                  <c:v>88606.53</c:v>
                </c:pt>
                <c:pt idx="6">
                  <c:v>89175.26</c:v>
                </c:pt>
                <c:pt idx="7">
                  <c:v>80406.91</c:v>
                </c:pt>
                <c:pt idx="8">
                  <c:v>85148.800000000003</c:v>
                </c:pt>
                <c:pt idx="9">
                  <c:v>88260.61</c:v>
                </c:pt>
                <c:pt idx="10">
                  <c:v>92990.96</c:v>
                </c:pt>
                <c:pt idx="11" formatCode="General">
                  <c:v>95883.78</c:v>
                </c:pt>
                <c:pt idx="12" formatCode="General">
                  <c:v>103857.4</c:v>
                </c:pt>
                <c:pt idx="13" formatCode="General">
                  <c:v>101079.3</c:v>
                </c:pt>
                <c:pt idx="14" formatCode="General">
                  <c:v>102262.2</c:v>
                </c:pt>
                <c:pt idx="15" formatCode="General">
                  <c:v>102113.1</c:v>
                </c:pt>
              </c:numCache>
            </c:numRef>
          </c:val>
          <c:extLst>
            <c:ext xmlns:c16="http://schemas.microsoft.com/office/drawing/2014/chart" uri="{C3380CC4-5D6E-409C-BE32-E72D297353CC}">
              <c16:uniqueId val="{00000000-8DEF-4339-A172-8CE4F020808B}"/>
            </c:ext>
          </c:extLst>
        </c:ser>
        <c:ser>
          <c:idx val="1"/>
          <c:order val="1"/>
          <c:tx>
            <c:strRef>
              <c:f>Sheet1!$C$1</c:f>
              <c:strCache>
                <c:ptCount val="1"/>
                <c:pt idx="0">
                  <c:v>Yksityisten palveluyritysten arvonlisäys/työntekijä</c:v>
                </c:pt>
              </c:strCache>
            </c:strRef>
          </c:tx>
          <c:spPr>
            <a:solidFill>
              <a:srgbClr val="00B050"/>
            </a:solidFill>
            <a:ln w="3195">
              <a:solidFill>
                <a:schemeClr val="tx1"/>
              </a:solidFill>
              <a:prstDash val="solid"/>
            </a:ln>
          </c:spPr>
          <c:invertIfNegative val="0"/>
          <c:cat>
            <c:strRef>
              <c:f>Sheet1!$A$2:$A$17</c:f>
              <c:strCach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strCache>
            </c:strRef>
          </c:cat>
          <c:val>
            <c:numRef>
              <c:f>Sheet1!$C$2:$C$17</c:f>
              <c:numCache>
                <c:formatCode>#,##0</c:formatCode>
                <c:ptCount val="16"/>
                <c:pt idx="0">
                  <c:v>53174.239999999998</c:v>
                </c:pt>
                <c:pt idx="1">
                  <c:v>52730.95</c:v>
                </c:pt>
                <c:pt idx="2">
                  <c:v>55656.67</c:v>
                </c:pt>
                <c:pt idx="3">
                  <c:v>57586.5</c:v>
                </c:pt>
                <c:pt idx="4">
                  <c:v>55928.67</c:v>
                </c:pt>
                <c:pt idx="5">
                  <c:v>57639.77</c:v>
                </c:pt>
                <c:pt idx="6">
                  <c:v>60024.58</c:v>
                </c:pt>
                <c:pt idx="7">
                  <c:v>61186.64</c:v>
                </c:pt>
                <c:pt idx="8">
                  <c:v>61306.44</c:v>
                </c:pt>
                <c:pt idx="9">
                  <c:v>61090.32</c:v>
                </c:pt>
                <c:pt idx="10">
                  <c:v>62228.39</c:v>
                </c:pt>
                <c:pt idx="11" formatCode="General">
                  <c:v>63160.87</c:v>
                </c:pt>
                <c:pt idx="12" formatCode="General">
                  <c:v>65289.65</c:v>
                </c:pt>
                <c:pt idx="13" formatCode="General">
                  <c:v>65459.99</c:v>
                </c:pt>
                <c:pt idx="14" formatCode="General">
                  <c:v>66439.3</c:v>
                </c:pt>
                <c:pt idx="15" formatCode="General">
                  <c:v>66489.320000000007</c:v>
                </c:pt>
              </c:numCache>
            </c:numRef>
          </c:val>
          <c:extLst>
            <c:ext xmlns:c16="http://schemas.microsoft.com/office/drawing/2014/chart" uri="{C3380CC4-5D6E-409C-BE32-E72D297353CC}">
              <c16:uniqueId val="{00000001-8DEF-4339-A172-8CE4F020808B}"/>
            </c:ext>
          </c:extLst>
        </c:ser>
        <c:dLbls>
          <c:showLegendKey val="0"/>
          <c:showVal val="0"/>
          <c:showCatName val="0"/>
          <c:showSerName val="0"/>
          <c:showPercent val="0"/>
          <c:showBubbleSize val="0"/>
        </c:dLbls>
        <c:gapWidth val="75"/>
        <c:axId val="410788096"/>
        <c:axId val="410788488"/>
      </c:barChart>
      <c:catAx>
        <c:axId val="410788096"/>
        <c:scaling>
          <c:orientation val="minMax"/>
        </c:scaling>
        <c:delete val="0"/>
        <c:axPos val="b"/>
        <c:numFmt formatCode="General" sourceLinked="1"/>
        <c:majorTickMark val="out"/>
        <c:minorTickMark val="none"/>
        <c:tickLblPos val="nextTo"/>
        <c:spPr>
          <a:ln w="3195">
            <a:solidFill>
              <a:schemeClr val="tx1"/>
            </a:solidFill>
            <a:prstDash val="solid"/>
          </a:ln>
        </c:spPr>
        <c:txPr>
          <a:bodyPr rot="0" vert="horz"/>
          <a:lstStyle/>
          <a:p>
            <a:pPr>
              <a:defRPr baseline="0">
                <a:solidFill>
                  <a:schemeClr val="tx1"/>
                </a:solidFill>
              </a:defRPr>
            </a:pPr>
            <a:endParaRPr lang="fi-FI"/>
          </a:p>
        </c:txPr>
        <c:crossAx val="410788488"/>
        <c:crosses val="autoZero"/>
        <c:auto val="1"/>
        <c:lblAlgn val="ctr"/>
        <c:lblOffset val="100"/>
        <c:tickLblSkip val="1"/>
        <c:tickMarkSkip val="1"/>
        <c:noMultiLvlLbl val="0"/>
      </c:catAx>
      <c:valAx>
        <c:axId val="410788488"/>
        <c:scaling>
          <c:orientation val="minMax"/>
          <c:max val="110000"/>
          <c:min val="50000"/>
        </c:scaling>
        <c:delete val="0"/>
        <c:axPos val="l"/>
        <c:majorGridlines>
          <c:spPr>
            <a:ln w="3195">
              <a:solidFill>
                <a:schemeClr val="tx2"/>
              </a:solidFill>
              <a:prstDash val="dash"/>
            </a:ln>
          </c:spPr>
        </c:majorGridlines>
        <c:numFmt formatCode="#,##0" sourceLinked="1"/>
        <c:majorTickMark val="out"/>
        <c:minorTickMark val="none"/>
        <c:tickLblPos val="nextTo"/>
        <c:spPr>
          <a:ln w="3195">
            <a:solidFill>
              <a:schemeClr val="tx1"/>
            </a:solidFill>
            <a:prstDash val="solid"/>
          </a:ln>
        </c:spPr>
        <c:txPr>
          <a:bodyPr rot="0" vert="horz"/>
          <a:lstStyle/>
          <a:p>
            <a:pPr>
              <a:defRPr baseline="0">
                <a:solidFill>
                  <a:schemeClr val="tx1"/>
                </a:solidFill>
              </a:defRPr>
            </a:pPr>
            <a:endParaRPr lang="fi-FI"/>
          </a:p>
        </c:txPr>
        <c:crossAx val="410788096"/>
        <c:crosses val="autoZero"/>
        <c:crossBetween val="between"/>
        <c:majorUnit val="10000"/>
        <c:minorUnit val="5000"/>
      </c:valAx>
    </c:plotArea>
    <c:legend>
      <c:legendPos val="r"/>
      <c:layout>
        <c:manualLayout>
          <c:xMode val="edge"/>
          <c:yMode val="edge"/>
          <c:x val="7.4608904933814682E-2"/>
          <c:y val="0.93476126285096073"/>
          <c:w val="0.89169675090252709"/>
          <c:h val="6.3344576417293907E-2"/>
        </c:manualLayout>
      </c:layout>
      <c:overlay val="0"/>
      <c:spPr>
        <a:noFill/>
        <a:ln w="25556">
          <a:noFill/>
        </a:ln>
      </c:spPr>
      <c:txPr>
        <a:bodyPr/>
        <a:lstStyle/>
        <a:p>
          <a:pPr>
            <a:defRPr baseline="0">
              <a:solidFill>
                <a:schemeClr val="tx1"/>
              </a:solidFill>
            </a:defRPr>
          </a:pPr>
          <a:endParaRPr lang="fi-FI"/>
        </a:p>
      </c:txPr>
    </c:legend>
    <c:plotVisOnly val="1"/>
    <c:dispBlanksAs val="gap"/>
    <c:showDLblsOverMax val="0"/>
  </c:chart>
  <c:spPr>
    <a:noFill/>
    <a:ln>
      <a:noFill/>
    </a:ln>
  </c:spPr>
  <c:txPr>
    <a:bodyPr/>
    <a:lstStyle/>
    <a:p>
      <a:pPr>
        <a:defRPr sz="1207" b="0" i="0" u="none" strike="noStrike" baseline="0">
          <a:solidFill>
            <a:schemeClr val="tx2"/>
          </a:solidFill>
          <a:latin typeface="Arial"/>
          <a:ea typeface="Arial"/>
          <a:cs typeface="Arial"/>
        </a:defRPr>
      </a:pPr>
      <a:endParaRPr lang="fi-FI"/>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34626304515568E-2"/>
          <c:y val="3.3872934059659576E-2"/>
          <c:w val="0.77234394913663618"/>
          <c:h val="0.88516485812511014"/>
        </c:manualLayout>
      </c:layout>
      <c:areaChart>
        <c:grouping val="stacked"/>
        <c:varyColors val="0"/>
        <c:ser>
          <c:idx val="1"/>
          <c:order val="0"/>
          <c:tx>
            <c:strRef>
              <c:f>Sheet1!$B$1</c:f>
              <c:strCache>
                <c:ptCount val="1"/>
                <c:pt idx="0">
                  <c:v>Kotimaahan </c:v>
                </c:pt>
              </c:strCache>
            </c:strRef>
          </c:tx>
          <c:spPr>
            <a:solidFill>
              <a:srgbClr val="FF00B8">
                <a:alpha val="80000"/>
              </a:srgbClr>
            </a:solidFill>
            <a:ln w="11167">
              <a:noFill/>
              <a:prstDash val="sysDash"/>
            </a:ln>
          </c:spPr>
          <c:cat>
            <c:strRef>
              <c:f>Sheet1!$A$2:$A$58</c:f>
              <c:strCache>
                <c:ptCount val="54"/>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0">
                  <c:v>3251.4938912289444</c:v>
                </c:pt>
                <c:pt idx="1">
                  <c:v>3344.1841682419317</c:v>
                </c:pt>
                <c:pt idx="2">
                  <c:v>3116.0439964875368</c:v>
                </c:pt>
                <c:pt idx="3">
                  <c:v>3081.9215735576927</c:v>
                </c:pt>
                <c:pt idx="4">
                  <c:v>3477.283831816495</c:v>
                </c:pt>
                <c:pt idx="5">
                  <c:v>4158.0588355650007</c:v>
                </c:pt>
                <c:pt idx="6">
                  <c:v>4238.4242612151211</c:v>
                </c:pt>
                <c:pt idx="7">
                  <c:v>4255.2244231963814</c:v>
                </c:pt>
                <c:pt idx="8">
                  <c:v>4209.0177028613853</c:v>
                </c:pt>
                <c:pt idx="9">
                  <c:v>4180.9422163648132</c:v>
                </c:pt>
                <c:pt idx="10">
                  <c:v>4615.9789772179784</c:v>
                </c:pt>
                <c:pt idx="11">
                  <c:v>4011.0673889956033</c:v>
                </c:pt>
                <c:pt idx="12">
                  <c:v>4005.4526328036354</c:v>
                </c:pt>
                <c:pt idx="13">
                  <c:v>3833.3798071342057</c:v>
                </c:pt>
                <c:pt idx="14">
                  <c:v>3923.6794821505064</c:v>
                </c:pt>
                <c:pt idx="15">
                  <c:v>3838.9566926368216</c:v>
                </c:pt>
                <c:pt idx="16">
                  <c:v>3603.4828259529904</c:v>
                </c:pt>
                <c:pt idx="17">
                  <c:v>4018.7771400720167</c:v>
                </c:pt>
                <c:pt idx="18">
                  <c:v>4135.6698106534186</c:v>
                </c:pt>
                <c:pt idx="19">
                  <c:v>4708.8392280942389</c:v>
                </c:pt>
                <c:pt idx="20">
                  <c:v>4832.6116042214098</c:v>
                </c:pt>
                <c:pt idx="21">
                  <c:v>5117.2295815393481</c:v>
                </c:pt>
                <c:pt idx="22">
                  <c:v>5115.2618356631992</c:v>
                </c:pt>
                <c:pt idx="23">
                  <c:v>4975.4882472630698</c:v>
                </c:pt>
                <c:pt idx="24">
                  <c:v>5347.8620723281037</c:v>
                </c:pt>
                <c:pt idx="25">
                  <c:v>5292.103095872023</c:v>
                </c:pt>
                <c:pt idx="26">
                  <c:v>5105.6994083249765</c:v>
                </c:pt>
                <c:pt idx="27">
                  <c:v>4931.3188480528461</c:v>
                </c:pt>
                <c:pt idx="28">
                  <c:v>4989.8574450399483</c:v>
                </c:pt>
                <c:pt idx="29">
                  <c:v>4988.0947172202641</c:v>
                </c:pt>
                <c:pt idx="30">
                  <c:v>5080.4221281745286</c:v>
                </c:pt>
                <c:pt idx="31">
                  <c:v>4890.3854390645993</c:v>
                </c:pt>
                <c:pt idx="32">
                  <c:v>5172.2490504569023</c:v>
                </c:pt>
                <c:pt idx="33">
                  <c:v>5802.4116617775389</c:v>
                </c:pt>
                <c:pt idx="34">
                  <c:v>5502.8021113045397</c:v>
                </c:pt>
                <c:pt idx="35">
                  <c:v>5490.5066918662642</c:v>
                </c:pt>
                <c:pt idx="36">
                  <c:v>5660.2890409015308</c:v>
                </c:pt>
                <c:pt idx="37">
                  <c:v>5931.0713005443031</c:v>
                </c:pt>
                <c:pt idx="38">
                  <c:v>6045.6388555814501</c:v>
                </c:pt>
                <c:pt idx="39">
                  <c:v>6301.7251124042032</c:v>
                </c:pt>
                <c:pt idx="40">
                  <c:v>6267.7430955730797</c:v>
                </c:pt>
                <c:pt idx="41">
                  <c:v>6324.2029067746698</c:v>
                </c:pt>
                <c:pt idx="42">
                  <c:v>6232.8983400996012</c:v>
                </c:pt>
                <c:pt idx="43">
                  <c:v>6124.2897739775299</c:v>
                </c:pt>
                <c:pt idx="44">
                  <c:v>6878.3220871213653</c:v>
                </c:pt>
                <c:pt idx="45">
                  <c:v>7691.0619798292082</c:v>
                </c:pt>
                <c:pt idx="46">
                  <c:v>7838.1074824893967</c:v>
                </c:pt>
                <c:pt idx="47">
                  <c:v>7770.4510350184428</c:v>
                </c:pt>
                <c:pt idx="48">
                  <c:v>8164.8083027446019</c:v>
                </c:pt>
                <c:pt idx="49">
                  <c:v>8179.5243648224814</c:v>
                </c:pt>
                <c:pt idx="50">
                  <c:v>8563.2697138449548</c:v>
                </c:pt>
                <c:pt idx="51">
                  <c:v>8449.4948685131167</c:v>
                </c:pt>
                <c:pt idx="52">
                  <c:v>8482.7923280015439</c:v>
                </c:pt>
                <c:pt idx="53">
                  <c:v>8327.4512242981345</c:v>
                </c:pt>
                <c:pt idx="54">
                  <c:v>8374.4289793756252</c:v>
                </c:pt>
                <c:pt idx="55">
                  <c:v>7983.336730630941</c:v>
                </c:pt>
                <c:pt idx="56">
                  <c:v>8022.1100000000006</c:v>
                </c:pt>
              </c:numCache>
            </c:numRef>
          </c:val>
          <c:extLst>
            <c:ext xmlns:c16="http://schemas.microsoft.com/office/drawing/2014/chart" uri="{C3380CC4-5D6E-409C-BE32-E72D297353CC}">
              <c16:uniqueId val="{00000000-A4D9-48DF-B9E2-392C6345A84D}"/>
            </c:ext>
          </c:extLst>
        </c:ser>
        <c:ser>
          <c:idx val="2"/>
          <c:order val="1"/>
          <c:tx>
            <c:strRef>
              <c:f>Sheet1!$C$1</c:f>
              <c:strCache>
                <c:ptCount val="1"/>
                <c:pt idx="0">
                  <c:v>Vientiin </c:v>
                </c:pt>
              </c:strCache>
            </c:strRef>
          </c:tx>
          <c:spPr>
            <a:solidFill>
              <a:srgbClr val="00B0F0">
                <a:alpha val="80000"/>
              </a:srgbClr>
            </a:solidFill>
            <a:ln w="11167">
              <a:solidFill>
                <a:schemeClr val="accent1">
                  <a:lumMod val="60000"/>
                  <a:lumOff val="40000"/>
                </a:schemeClr>
              </a:solidFill>
              <a:prstDash val="solid"/>
            </a:ln>
          </c:spPr>
          <c:cat>
            <c:strRef>
              <c:f>Sheet1!$A$2:$A$58</c:f>
              <c:strCache>
                <c:ptCount val="54"/>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Sheet1!$C$2:$C$58</c:f>
              <c:numCache>
                <c:formatCode>0.00</c:formatCode>
                <c:ptCount val="57"/>
                <c:pt idx="0">
                  <c:v>12808.831746251793</c:v>
                </c:pt>
                <c:pt idx="1">
                  <c:v>11949.903621768846</c:v>
                </c:pt>
                <c:pt idx="2">
                  <c:v>12010.334715125453</c:v>
                </c:pt>
                <c:pt idx="3">
                  <c:v>11876.828395260887</c:v>
                </c:pt>
                <c:pt idx="4">
                  <c:v>11927.015724804247</c:v>
                </c:pt>
                <c:pt idx="5">
                  <c:v>10767.765679291684</c:v>
                </c:pt>
                <c:pt idx="6">
                  <c:v>11405.192874736227</c:v>
                </c:pt>
                <c:pt idx="7">
                  <c:v>11830.449142080763</c:v>
                </c:pt>
                <c:pt idx="8">
                  <c:v>12703.612068521674</c:v>
                </c:pt>
                <c:pt idx="9">
                  <c:v>11945.460320871258</c:v>
                </c:pt>
                <c:pt idx="10">
                  <c:v>12214.622846318956</c:v>
                </c:pt>
                <c:pt idx="11">
                  <c:v>11604.841744167938</c:v>
                </c:pt>
                <c:pt idx="12">
                  <c:v>12212.131480038233</c:v>
                </c:pt>
                <c:pt idx="13">
                  <c:v>11185.636920862411</c:v>
                </c:pt>
                <c:pt idx="14">
                  <c:v>11309.688621637431</c:v>
                </c:pt>
                <c:pt idx="15">
                  <c:v>10990.403917044294</c:v>
                </c:pt>
                <c:pt idx="16">
                  <c:v>10844.949237314402</c:v>
                </c:pt>
                <c:pt idx="17">
                  <c:v>10631.472880249346</c:v>
                </c:pt>
                <c:pt idx="18">
                  <c:v>10713.110836527036</c:v>
                </c:pt>
                <c:pt idx="19">
                  <c:v>11875.897434561761</c:v>
                </c:pt>
                <c:pt idx="20">
                  <c:v>11965.668245880928</c:v>
                </c:pt>
                <c:pt idx="21">
                  <c:v>11533.902768579166</c:v>
                </c:pt>
                <c:pt idx="22">
                  <c:v>12567.183379367498</c:v>
                </c:pt>
                <c:pt idx="23">
                  <c:v>13407.440939872309</c:v>
                </c:pt>
                <c:pt idx="24">
                  <c:v>14331.779248890256</c:v>
                </c:pt>
                <c:pt idx="25">
                  <c:v>14048.618731404109</c:v>
                </c:pt>
                <c:pt idx="26">
                  <c:v>13135.739814913366</c:v>
                </c:pt>
                <c:pt idx="27">
                  <c:v>13619.9909689775</c:v>
                </c:pt>
                <c:pt idx="28">
                  <c:v>13888.041165519277</c:v>
                </c:pt>
                <c:pt idx="29">
                  <c:v>14527.284902804784</c:v>
                </c:pt>
                <c:pt idx="30">
                  <c:v>16466.100625312163</c:v>
                </c:pt>
                <c:pt idx="31">
                  <c:v>16398.252445652823</c:v>
                </c:pt>
                <c:pt idx="32">
                  <c:v>18574.754341810945</c:v>
                </c:pt>
                <c:pt idx="33">
                  <c:v>18884.41091049496</c:v>
                </c:pt>
                <c:pt idx="34">
                  <c:v>18594.861367125344</c:v>
                </c:pt>
                <c:pt idx="35">
                  <c:v>20038.908074996183</c:v>
                </c:pt>
                <c:pt idx="36">
                  <c:v>20846.733527742894</c:v>
                </c:pt>
                <c:pt idx="37">
                  <c:v>21808.765094081784</c:v>
                </c:pt>
                <c:pt idx="38">
                  <c:v>21766.48091142128</c:v>
                </c:pt>
                <c:pt idx="39">
                  <c:v>21804.961345179712</c:v>
                </c:pt>
                <c:pt idx="40">
                  <c:v>22195.584771816837</c:v>
                </c:pt>
                <c:pt idx="41">
                  <c:v>20751.368707665966</c:v>
                </c:pt>
                <c:pt idx="42">
                  <c:v>20822.571629333983</c:v>
                </c:pt>
                <c:pt idx="43">
                  <c:v>20587.41810931225</c:v>
                </c:pt>
                <c:pt idx="44">
                  <c:v>22326.050877852438</c:v>
                </c:pt>
                <c:pt idx="45">
                  <c:v>20491.925649777615</c:v>
                </c:pt>
                <c:pt idx="46">
                  <c:v>21687.355707739225</c:v>
                </c:pt>
                <c:pt idx="47">
                  <c:v>23685.322520068246</c:v>
                </c:pt>
                <c:pt idx="48">
                  <c:v>25795.825992838196</c:v>
                </c:pt>
                <c:pt idx="49">
                  <c:v>23375.857281263587</c:v>
                </c:pt>
                <c:pt idx="50">
                  <c:v>24159.118160478938</c:v>
                </c:pt>
                <c:pt idx="51">
                  <c:v>26102.764374602033</c:v>
                </c:pt>
                <c:pt idx="52">
                  <c:v>26269.474313483195</c:v>
                </c:pt>
                <c:pt idx="53">
                  <c:v>25322.708601644499</c:v>
                </c:pt>
                <c:pt idx="54">
                  <c:v>23123.916182158813</c:v>
                </c:pt>
                <c:pt idx="55">
                  <c:v>22193.137628631743</c:v>
                </c:pt>
                <c:pt idx="56">
                  <c:v>21157.570000000003</c:v>
                </c:pt>
              </c:numCache>
            </c:numRef>
          </c:val>
          <c:extLst>
            <c:ext xmlns:c16="http://schemas.microsoft.com/office/drawing/2014/chart" uri="{C3380CC4-5D6E-409C-BE32-E72D297353CC}">
              <c16:uniqueId val="{00000001-A4D9-48DF-B9E2-392C6345A84D}"/>
            </c:ext>
          </c:extLst>
        </c:ser>
        <c:dLbls>
          <c:showLegendKey val="0"/>
          <c:showVal val="0"/>
          <c:showCatName val="0"/>
          <c:showSerName val="0"/>
          <c:showPercent val="0"/>
          <c:showBubbleSize val="0"/>
        </c:dLbls>
        <c:axId val="372187016"/>
        <c:axId val="372187408"/>
      </c:areaChart>
      <c:catAx>
        <c:axId val="372187016"/>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372187408"/>
        <c:crosses val="autoZero"/>
        <c:auto val="1"/>
        <c:lblAlgn val="ctr"/>
        <c:lblOffset val="100"/>
        <c:tickLblSkip val="11"/>
        <c:tickMarkSkip val="4"/>
        <c:noMultiLvlLbl val="0"/>
      </c:catAx>
      <c:valAx>
        <c:axId val="372187408"/>
        <c:scaling>
          <c:orientation val="minMax"/>
          <c:max val="36000"/>
          <c:min val="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72187016"/>
        <c:crosses val="autoZero"/>
        <c:crossBetween val="midCat"/>
        <c:majorUnit val="2000"/>
        <c:minorUnit val="1000"/>
      </c:valAx>
      <c:spPr>
        <a:noFill/>
        <a:ln w="11167">
          <a:solidFill>
            <a:schemeClr val="tx1"/>
          </a:solidFill>
          <a:prstDash val="solid"/>
        </a:ln>
      </c:spPr>
    </c:plotArea>
    <c:legend>
      <c:legendPos val="r"/>
      <c:layout>
        <c:manualLayout>
          <c:xMode val="edge"/>
          <c:yMode val="edge"/>
          <c:x val="0.85583681758937358"/>
          <c:y val="0.24509898135690952"/>
          <c:w val="0.10993592557816156"/>
          <c:h val="0.5492774381989054"/>
        </c:manualLayout>
      </c:layout>
      <c:overlay val="0"/>
      <c:spPr>
        <a:solidFill>
          <a:schemeClr val="bg1"/>
        </a:solidFill>
        <a:ln w="2792">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919993684103902E-2"/>
          <c:y val="4.208560273213096E-2"/>
          <c:w val="0.75112580847938848"/>
          <c:h val="0.86066347591913561"/>
        </c:manualLayout>
      </c:layout>
      <c:lineChart>
        <c:grouping val="standard"/>
        <c:varyColors val="0"/>
        <c:ser>
          <c:idx val="0"/>
          <c:order val="0"/>
          <c:tx>
            <c:strRef>
              <c:f>Taul1!$B$1</c:f>
              <c:strCache>
                <c:ptCount val="1"/>
                <c:pt idx="0">
                  <c:v>Unkari</c:v>
                </c:pt>
              </c:strCache>
            </c:strRef>
          </c:tx>
          <c:spPr>
            <a:ln w="28575" cap="rnd">
              <a:solidFill>
                <a:schemeClr val="tx1"/>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Taul1!$B$2:$B$19</c:f>
              <c:numCache>
                <c:formatCode>General</c:formatCode>
                <c:ptCount val="18"/>
                <c:pt idx="0">
                  <c:v>100</c:v>
                </c:pt>
                <c:pt idx="1">
                  <c:v>97.888859999999994</c:v>
                </c:pt>
                <c:pt idx="2">
                  <c:v>120.8647</c:v>
                </c:pt>
                <c:pt idx="3">
                  <c:v>113.4217</c:v>
                </c:pt>
                <c:pt idx="4">
                  <c:v>88.874070000000003</c:v>
                </c:pt>
                <c:pt idx="5">
                  <c:v>86.979249999999993</c:v>
                </c:pt>
                <c:pt idx="6">
                  <c:v>118.5352</c:v>
                </c:pt>
                <c:pt idx="7">
                  <c:v>122.38939999999999</c:v>
                </c:pt>
                <c:pt idx="8">
                  <c:v>123.6576</c:v>
                </c:pt>
                <c:pt idx="9">
                  <c:v>132.58430000000001</c:v>
                </c:pt>
                <c:pt idx="10">
                  <c:v>116.8922</c:v>
                </c:pt>
                <c:pt idx="11">
                  <c:v>142.45820000000001</c:v>
                </c:pt>
                <c:pt idx="12">
                  <c:v>160.48570000000001</c:v>
                </c:pt>
                <c:pt idx="13">
                  <c:v>179.87350000000001</c:v>
                </c:pt>
                <c:pt idx="14">
                  <c:v>208.74930000000001</c:v>
                </c:pt>
                <c:pt idx="15">
                  <c:v>184.3663</c:v>
                </c:pt>
              </c:numCache>
            </c:numRef>
          </c:val>
          <c:smooth val="0"/>
          <c:extLst>
            <c:ext xmlns:c16="http://schemas.microsoft.com/office/drawing/2014/chart" uri="{C3380CC4-5D6E-409C-BE32-E72D297353CC}">
              <c16:uniqueId val="{00000000-44E2-48F2-AA3B-018328B566E0}"/>
            </c:ext>
          </c:extLst>
        </c:ser>
        <c:ser>
          <c:idx val="1"/>
          <c:order val="1"/>
          <c:tx>
            <c:strRef>
              <c:f>Taul1!$C$1</c:f>
              <c:strCache>
                <c:ptCount val="1"/>
                <c:pt idx="0">
                  <c:v>Puola</c:v>
                </c:pt>
              </c:strCache>
            </c:strRef>
          </c:tx>
          <c:spPr>
            <a:ln w="28575" cap="rnd">
              <a:solidFill>
                <a:schemeClr val="accent3">
                  <a:lumMod val="50000"/>
                </a:schemeClr>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Taul1!$C$2:$C$19</c:f>
              <c:numCache>
                <c:formatCode>General</c:formatCode>
                <c:ptCount val="18"/>
                <c:pt idx="0">
                  <c:v>100</c:v>
                </c:pt>
                <c:pt idx="1">
                  <c:v>114.9134</c:v>
                </c:pt>
                <c:pt idx="2">
                  <c:v>134.4067</c:v>
                </c:pt>
                <c:pt idx="3">
                  <c:v>144.31180000000001</c:v>
                </c:pt>
                <c:pt idx="4">
                  <c:v>121.29649999999999</c:v>
                </c:pt>
                <c:pt idx="5">
                  <c:v>107.8385</c:v>
                </c:pt>
                <c:pt idx="6">
                  <c:v>121.99639999999999</c:v>
                </c:pt>
                <c:pt idx="7">
                  <c:v>119.8026</c:v>
                </c:pt>
                <c:pt idx="8">
                  <c:v>124.70050000000001</c:v>
                </c:pt>
                <c:pt idx="9">
                  <c:v>147.17619999999999</c:v>
                </c:pt>
                <c:pt idx="10">
                  <c:v>163.47980000000001</c:v>
                </c:pt>
                <c:pt idx="11">
                  <c:v>171.12309999999999</c:v>
                </c:pt>
                <c:pt idx="12">
                  <c:v>180.35929999999999</c:v>
                </c:pt>
                <c:pt idx="13">
                  <c:v>190.59289999999999</c:v>
                </c:pt>
                <c:pt idx="14">
                  <c:v>208.38759999999999</c:v>
                </c:pt>
                <c:pt idx="15">
                  <c:v>181.70079999999999</c:v>
                </c:pt>
              </c:numCache>
            </c:numRef>
          </c:val>
          <c:smooth val="0"/>
          <c:extLst>
            <c:ext xmlns:c16="http://schemas.microsoft.com/office/drawing/2014/chart" uri="{C3380CC4-5D6E-409C-BE32-E72D297353CC}">
              <c16:uniqueId val="{00000001-44E2-48F2-AA3B-018328B566E0}"/>
            </c:ext>
          </c:extLst>
        </c:ser>
        <c:ser>
          <c:idx val="2"/>
          <c:order val="2"/>
          <c:tx>
            <c:strRef>
              <c:f>Taul1!$D$1</c:f>
              <c:strCache>
                <c:ptCount val="1"/>
                <c:pt idx="0">
                  <c:v>Alankomaat</c:v>
                </c:pt>
              </c:strCache>
            </c:strRef>
          </c:tx>
          <c:spPr>
            <a:ln w="28575" cap="rnd">
              <a:solidFill>
                <a:schemeClr val="accent3"/>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Taul1!$D$2:$D$19</c:f>
              <c:numCache>
                <c:formatCode>General</c:formatCode>
                <c:ptCount val="18"/>
                <c:pt idx="0">
                  <c:v>100</c:v>
                </c:pt>
                <c:pt idx="1">
                  <c:v>106.565</c:v>
                </c:pt>
                <c:pt idx="2">
                  <c:v>114.8197</c:v>
                </c:pt>
                <c:pt idx="3">
                  <c:v>121.66379999999999</c:v>
                </c:pt>
                <c:pt idx="4">
                  <c:v>106.65430000000001</c:v>
                </c:pt>
                <c:pt idx="5">
                  <c:v>85.707310000000007</c:v>
                </c:pt>
                <c:pt idx="6">
                  <c:v>102.46769999999999</c:v>
                </c:pt>
                <c:pt idx="7">
                  <c:v>103.8176</c:v>
                </c:pt>
                <c:pt idx="8">
                  <c:v>99.499600000000001</c:v>
                </c:pt>
                <c:pt idx="9">
                  <c:v>104.09829999999999</c:v>
                </c:pt>
                <c:pt idx="10">
                  <c:v>119.7702</c:v>
                </c:pt>
                <c:pt idx="11">
                  <c:v>135.31</c:v>
                </c:pt>
                <c:pt idx="12">
                  <c:v>138.41050000000001</c:v>
                </c:pt>
                <c:pt idx="13">
                  <c:v>157.25489999999999</c:v>
                </c:pt>
                <c:pt idx="14">
                  <c:v>157.005</c:v>
                </c:pt>
                <c:pt idx="15">
                  <c:v>150.46940000000001</c:v>
                </c:pt>
              </c:numCache>
            </c:numRef>
          </c:val>
          <c:smooth val="0"/>
          <c:extLst>
            <c:ext xmlns:c16="http://schemas.microsoft.com/office/drawing/2014/chart" uri="{C3380CC4-5D6E-409C-BE32-E72D297353CC}">
              <c16:uniqueId val="{00000000-3966-47F7-9B36-783FAD5892CD}"/>
            </c:ext>
          </c:extLst>
        </c:ser>
        <c:ser>
          <c:idx val="3"/>
          <c:order val="3"/>
          <c:tx>
            <c:strRef>
              <c:f>Taul1!$E$1</c:f>
              <c:strCache>
                <c:ptCount val="1"/>
                <c:pt idx="0">
                  <c:v>Itävalta</c:v>
                </c:pt>
              </c:strCache>
            </c:strRef>
          </c:tx>
          <c:spPr>
            <a:ln w="28575" cap="rnd">
              <a:solidFill>
                <a:schemeClr val="accent4"/>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Taul1!$E$2:$E$19</c:f>
              <c:numCache>
                <c:formatCode>General</c:formatCode>
                <c:ptCount val="18"/>
                <c:pt idx="0">
                  <c:v>100</c:v>
                </c:pt>
                <c:pt idx="1">
                  <c:v>115.24639999999999</c:v>
                </c:pt>
                <c:pt idx="2">
                  <c:v>127.8176</c:v>
                </c:pt>
                <c:pt idx="3">
                  <c:v>122.0117</c:v>
                </c:pt>
                <c:pt idx="4">
                  <c:v>108.6981</c:v>
                </c:pt>
                <c:pt idx="5">
                  <c:v>102.87130000000001</c:v>
                </c:pt>
                <c:pt idx="6">
                  <c:v>105.5882</c:v>
                </c:pt>
                <c:pt idx="7">
                  <c:v>126.7835</c:v>
                </c:pt>
                <c:pt idx="8">
                  <c:v>132.2706</c:v>
                </c:pt>
                <c:pt idx="9">
                  <c:v>121.89709999999999</c:v>
                </c:pt>
                <c:pt idx="10">
                  <c:v>125.5558</c:v>
                </c:pt>
                <c:pt idx="11">
                  <c:v>133.81960000000001</c:v>
                </c:pt>
                <c:pt idx="12">
                  <c:v>149.47210000000001</c:v>
                </c:pt>
                <c:pt idx="13">
                  <c:v>155.60749999999999</c:v>
                </c:pt>
                <c:pt idx="14">
                  <c:v>160.27629999999999</c:v>
                </c:pt>
                <c:pt idx="15">
                  <c:v>141.14009999999999</c:v>
                </c:pt>
              </c:numCache>
            </c:numRef>
          </c:val>
          <c:smooth val="0"/>
          <c:extLst>
            <c:ext xmlns:c16="http://schemas.microsoft.com/office/drawing/2014/chart" uri="{C3380CC4-5D6E-409C-BE32-E72D297353CC}">
              <c16:uniqueId val="{00000001-3966-47F7-9B36-783FAD5892CD}"/>
            </c:ext>
          </c:extLst>
        </c:ser>
        <c:ser>
          <c:idx val="4"/>
          <c:order val="4"/>
          <c:tx>
            <c:strRef>
              <c:f>Taul1!$F$1</c:f>
              <c:strCache>
                <c:ptCount val="1"/>
                <c:pt idx="0">
                  <c:v>Saksa</c:v>
                </c:pt>
              </c:strCache>
            </c:strRef>
          </c:tx>
          <c:spPr>
            <a:ln w="28575" cap="rnd">
              <a:solidFill>
                <a:schemeClr val="bg2">
                  <a:lumMod val="65000"/>
                </a:schemeClr>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Taul1!$F$2:$F$19</c:f>
              <c:numCache>
                <c:formatCode>General</c:formatCode>
                <c:ptCount val="18"/>
                <c:pt idx="0">
                  <c:v>100</c:v>
                </c:pt>
                <c:pt idx="1">
                  <c:v>107.1259</c:v>
                </c:pt>
                <c:pt idx="2">
                  <c:v>121.9111</c:v>
                </c:pt>
                <c:pt idx="3">
                  <c:v>130.02879999999999</c:v>
                </c:pt>
                <c:pt idx="4">
                  <c:v>98.427300000000002</c:v>
                </c:pt>
                <c:pt idx="5">
                  <c:v>97.580309999999997</c:v>
                </c:pt>
                <c:pt idx="6">
                  <c:v>114.9923</c:v>
                </c:pt>
                <c:pt idx="7">
                  <c:v>116.848</c:v>
                </c:pt>
                <c:pt idx="8">
                  <c:v>115.2367</c:v>
                </c:pt>
                <c:pt idx="9">
                  <c:v>116.6386</c:v>
                </c:pt>
                <c:pt idx="10">
                  <c:v>119.8151</c:v>
                </c:pt>
                <c:pt idx="11">
                  <c:v>123.7405</c:v>
                </c:pt>
                <c:pt idx="12">
                  <c:v>125.3643</c:v>
                </c:pt>
                <c:pt idx="13">
                  <c:v>133.07210000000001</c:v>
                </c:pt>
                <c:pt idx="14">
                  <c:v>135.1986</c:v>
                </c:pt>
                <c:pt idx="15">
                  <c:v>120.62</c:v>
                </c:pt>
              </c:numCache>
            </c:numRef>
          </c:val>
          <c:smooth val="0"/>
          <c:extLst>
            <c:ext xmlns:c16="http://schemas.microsoft.com/office/drawing/2014/chart" uri="{C3380CC4-5D6E-409C-BE32-E72D297353CC}">
              <c16:uniqueId val="{00000002-3966-47F7-9B36-783FAD5892CD}"/>
            </c:ext>
          </c:extLst>
        </c:ser>
        <c:ser>
          <c:idx val="5"/>
          <c:order val="5"/>
          <c:tx>
            <c:strRef>
              <c:f>Taul1!$G$1</c:f>
              <c:strCache>
                <c:ptCount val="1"/>
                <c:pt idx="0">
                  <c:v>Tsekki</c:v>
                </c:pt>
              </c:strCache>
            </c:strRef>
          </c:tx>
          <c:spPr>
            <a:ln w="28575" cap="rnd">
              <a:solidFill>
                <a:schemeClr val="accent6"/>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Taul1!$G$2:$G$19</c:f>
              <c:numCache>
                <c:formatCode>General</c:formatCode>
                <c:ptCount val="18"/>
                <c:pt idx="0">
                  <c:v>100</c:v>
                </c:pt>
                <c:pt idx="1">
                  <c:v>104.9753</c:v>
                </c:pt>
                <c:pt idx="2">
                  <c:v>126.5031</c:v>
                </c:pt>
                <c:pt idx="3">
                  <c:v>120.6558</c:v>
                </c:pt>
                <c:pt idx="4">
                  <c:v>85.297719999999998</c:v>
                </c:pt>
                <c:pt idx="5">
                  <c:v>80.016149999999996</c:v>
                </c:pt>
                <c:pt idx="6">
                  <c:v>96.544399999999996</c:v>
                </c:pt>
                <c:pt idx="7">
                  <c:v>98.883170000000007</c:v>
                </c:pt>
                <c:pt idx="8">
                  <c:v>101.7655</c:v>
                </c:pt>
                <c:pt idx="9">
                  <c:v>109.9868</c:v>
                </c:pt>
                <c:pt idx="10">
                  <c:v>123.56189999999999</c:v>
                </c:pt>
                <c:pt idx="11">
                  <c:v>124.0676</c:v>
                </c:pt>
                <c:pt idx="12">
                  <c:v>125.95480000000001</c:v>
                </c:pt>
                <c:pt idx="13">
                  <c:v>132.3175</c:v>
                </c:pt>
                <c:pt idx="14">
                  <c:v>130.6694</c:v>
                </c:pt>
                <c:pt idx="15">
                  <c:v>114.1678</c:v>
                </c:pt>
              </c:numCache>
            </c:numRef>
          </c:val>
          <c:smooth val="0"/>
          <c:extLst>
            <c:ext xmlns:c16="http://schemas.microsoft.com/office/drawing/2014/chart" uri="{C3380CC4-5D6E-409C-BE32-E72D297353CC}">
              <c16:uniqueId val="{00000003-3966-47F7-9B36-783FAD5892CD}"/>
            </c:ext>
          </c:extLst>
        </c:ser>
        <c:ser>
          <c:idx val="6"/>
          <c:order val="6"/>
          <c:tx>
            <c:strRef>
              <c:f>Taul1!$H$1</c:f>
              <c:strCache>
                <c:ptCount val="1"/>
                <c:pt idx="0">
                  <c:v>Ruotsi</c:v>
                </c:pt>
              </c:strCache>
            </c:strRef>
          </c:tx>
          <c:spPr>
            <a:ln w="28575" cap="rnd">
              <a:solidFill>
                <a:srgbClr val="FF0000"/>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Taul1!$H$2:$H$19</c:f>
              <c:numCache>
                <c:formatCode>General</c:formatCode>
                <c:ptCount val="18"/>
                <c:pt idx="0">
                  <c:v>100</c:v>
                </c:pt>
                <c:pt idx="1">
                  <c:v>93.943370000000002</c:v>
                </c:pt>
                <c:pt idx="2">
                  <c:v>110.68729999999999</c:v>
                </c:pt>
                <c:pt idx="3">
                  <c:v>109.9504</c:v>
                </c:pt>
                <c:pt idx="4">
                  <c:v>77.083920000000006</c:v>
                </c:pt>
                <c:pt idx="5">
                  <c:v>81.12961</c:v>
                </c:pt>
                <c:pt idx="6">
                  <c:v>90.451679999999996</c:v>
                </c:pt>
                <c:pt idx="7">
                  <c:v>90.793090000000007</c:v>
                </c:pt>
                <c:pt idx="8">
                  <c:v>89.100949999999997</c:v>
                </c:pt>
                <c:pt idx="9">
                  <c:v>94.496700000000004</c:v>
                </c:pt>
                <c:pt idx="10">
                  <c:v>107.6211</c:v>
                </c:pt>
                <c:pt idx="11">
                  <c:v>113.0162</c:v>
                </c:pt>
                <c:pt idx="12">
                  <c:v>121.29859999999999</c:v>
                </c:pt>
                <c:pt idx="13">
                  <c:v>115.5671</c:v>
                </c:pt>
                <c:pt idx="14">
                  <c:v>112.03789999999999</c:v>
                </c:pt>
                <c:pt idx="15">
                  <c:v>98.917509999999993</c:v>
                </c:pt>
              </c:numCache>
            </c:numRef>
          </c:val>
          <c:smooth val="0"/>
          <c:extLst>
            <c:ext xmlns:c16="http://schemas.microsoft.com/office/drawing/2014/chart" uri="{C3380CC4-5D6E-409C-BE32-E72D297353CC}">
              <c16:uniqueId val="{00000004-3966-47F7-9B36-783FAD5892CD}"/>
            </c:ext>
          </c:extLst>
        </c:ser>
        <c:ser>
          <c:idx val="7"/>
          <c:order val="7"/>
          <c:tx>
            <c:strRef>
              <c:f>Taul1!$I$1</c:f>
              <c:strCache>
                <c:ptCount val="1"/>
                <c:pt idx="0">
                  <c:v>Belgia</c:v>
                </c:pt>
              </c:strCache>
            </c:strRef>
          </c:tx>
          <c:spPr>
            <a:ln w="28575" cap="rnd">
              <a:solidFill>
                <a:schemeClr val="accent2">
                  <a:lumMod val="60000"/>
                </a:schemeClr>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Taul1!$I$2:$I$19</c:f>
              <c:numCache>
                <c:formatCode>General</c:formatCode>
                <c:ptCount val="18"/>
                <c:pt idx="0">
                  <c:v>100</c:v>
                </c:pt>
                <c:pt idx="1">
                  <c:v>102.2946</c:v>
                </c:pt>
                <c:pt idx="2">
                  <c:v>117.4918</c:v>
                </c:pt>
                <c:pt idx="3">
                  <c:v>109.2011</c:v>
                </c:pt>
                <c:pt idx="4">
                  <c:v>88.853149999999999</c:v>
                </c:pt>
                <c:pt idx="5">
                  <c:v>81.197969999999998</c:v>
                </c:pt>
                <c:pt idx="6">
                  <c:v>87.859669999999994</c:v>
                </c:pt>
                <c:pt idx="7">
                  <c:v>93.676050000000004</c:v>
                </c:pt>
                <c:pt idx="8">
                  <c:v>87.497100000000003</c:v>
                </c:pt>
                <c:pt idx="9">
                  <c:v>95.025509999999997</c:v>
                </c:pt>
                <c:pt idx="10">
                  <c:v>98.706940000000003</c:v>
                </c:pt>
                <c:pt idx="11">
                  <c:v>105.8203</c:v>
                </c:pt>
                <c:pt idx="12">
                  <c:v>109.6335</c:v>
                </c:pt>
                <c:pt idx="13">
                  <c:v>105.1918</c:v>
                </c:pt>
                <c:pt idx="14">
                  <c:v>112.4773</c:v>
                </c:pt>
                <c:pt idx="15">
                  <c:v>107.1219</c:v>
                </c:pt>
              </c:numCache>
            </c:numRef>
          </c:val>
          <c:smooth val="0"/>
          <c:extLst>
            <c:ext xmlns:c16="http://schemas.microsoft.com/office/drawing/2014/chart" uri="{C3380CC4-5D6E-409C-BE32-E72D297353CC}">
              <c16:uniqueId val="{00000000-9DF2-49C4-89C0-91868C0BD6BA}"/>
            </c:ext>
          </c:extLst>
        </c:ser>
        <c:ser>
          <c:idx val="8"/>
          <c:order val="8"/>
          <c:tx>
            <c:strRef>
              <c:f>Taul1!$J$1</c:f>
              <c:strCache>
                <c:ptCount val="1"/>
                <c:pt idx="0">
                  <c:v>Suomi</c:v>
                </c:pt>
              </c:strCache>
            </c:strRef>
          </c:tx>
          <c:spPr>
            <a:ln w="28575" cap="rnd">
              <a:solidFill>
                <a:schemeClr val="accent1"/>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Taul1!$J$2:$J$19</c:f>
              <c:numCache>
                <c:formatCode>General</c:formatCode>
                <c:ptCount val="18"/>
                <c:pt idx="0">
                  <c:v>100</c:v>
                </c:pt>
                <c:pt idx="1">
                  <c:v>101.6718</c:v>
                </c:pt>
                <c:pt idx="2">
                  <c:v>130.07839999999999</c:v>
                </c:pt>
                <c:pt idx="3">
                  <c:v>111.89190000000001</c:v>
                </c:pt>
                <c:pt idx="4">
                  <c:v>86.040130000000005</c:v>
                </c:pt>
                <c:pt idx="5">
                  <c:v>66.666780000000003</c:v>
                </c:pt>
                <c:pt idx="6">
                  <c:v>71.166910000000001</c:v>
                </c:pt>
                <c:pt idx="7">
                  <c:v>78.526799999999994</c:v>
                </c:pt>
                <c:pt idx="8">
                  <c:v>69.067880000000002</c:v>
                </c:pt>
                <c:pt idx="9">
                  <c:v>70.254840000000002</c:v>
                </c:pt>
                <c:pt idx="10">
                  <c:v>86.829400000000007</c:v>
                </c:pt>
                <c:pt idx="11">
                  <c:v>98.568839999999994</c:v>
                </c:pt>
                <c:pt idx="12">
                  <c:v>125.94</c:v>
                </c:pt>
                <c:pt idx="13">
                  <c:v>103.0099</c:v>
                </c:pt>
                <c:pt idx="14">
                  <c:v>95.58914</c:v>
                </c:pt>
                <c:pt idx="15">
                  <c:v>89.1113</c:v>
                </c:pt>
                <c:pt idx="16">
                  <c:v>107.7525</c:v>
                </c:pt>
                <c:pt idx="17">
                  <c:v>140</c:v>
                </c:pt>
              </c:numCache>
            </c:numRef>
          </c:val>
          <c:smooth val="0"/>
          <c:extLst>
            <c:ext xmlns:c16="http://schemas.microsoft.com/office/drawing/2014/chart" uri="{C3380CC4-5D6E-409C-BE32-E72D297353CC}">
              <c16:uniqueId val="{00000001-2546-4EE1-98D1-77FFCBBF96FB}"/>
            </c:ext>
          </c:extLst>
        </c:ser>
        <c:dLbls>
          <c:showLegendKey val="0"/>
          <c:showVal val="0"/>
          <c:showCatName val="0"/>
          <c:showSerName val="0"/>
          <c:showPercent val="0"/>
          <c:showBubbleSize val="0"/>
        </c:dLbls>
        <c:smooth val="0"/>
        <c:axId val="411491664"/>
        <c:axId val="411492056"/>
      </c:lineChart>
      <c:catAx>
        <c:axId val="41149166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crossAx val="411492056"/>
        <c:crosses val="autoZero"/>
        <c:auto val="1"/>
        <c:lblAlgn val="ctr"/>
        <c:lblOffset val="100"/>
        <c:noMultiLvlLbl val="0"/>
      </c:catAx>
      <c:valAx>
        <c:axId val="411492056"/>
        <c:scaling>
          <c:orientation val="minMax"/>
          <c:max val="220"/>
          <c:min val="6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1491664"/>
        <c:crosses val="autoZero"/>
        <c:crossBetween val="between"/>
        <c:majorUnit val="10"/>
        <c:minorUnit val="5"/>
      </c:valAx>
      <c:spPr>
        <a:noFill/>
        <a:ln>
          <a:noFill/>
        </a:ln>
        <a:effectLst/>
      </c:spPr>
    </c:plotArea>
    <c:legend>
      <c:legendPos val="r"/>
      <c:layout>
        <c:manualLayout>
          <c:xMode val="edge"/>
          <c:yMode val="edge"/>
          <c:x val="0.81884091389824853"/>
          <c:y val="5.7527446067040917E-2"/>
          <c:w val="0.14008371541525527"/>
          <c:h val="0.60615278035518505"/>
        </c:manualLayout>
      </c:layout>
      <c:overlay val="0"/>
      <c:spPr>
        <a:noFill/>
        <a:ln>
          <a:noFill/>
        </a:ln>
        <a:effectLst/>
      </c:spPr>
      <c:txPr>
        <a:bodyPr rot="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919993684103902E-2"/>
          <c:y val="4.208560273213096E-2"/>
          <c:w val="0.75112580847938848"/>
          <c:h val="0.86066347591913561"/>
        </c:manualLayout>
      </c:layout>
      <c:lineChart>
        <c:grouping val="standard"/>
        <c:varyColors val="0"/>
        <c:ser>
          <c:idx val="0"/>
          <c:order val="0"/>
          <c:tx>
            <c:strRef>
              <c:f>Taul1!$B$1</c:f>
              <c:strCache>
                <c:ptCount val="1"/>
                <c:pt idx="0">
                  <c:v>Unkari</c:v>
                </c:pt>
              </c:strCache>
            </c:strRef>
          </c:tx>
          <c:spPr>
            <a:ln w="28575" cap="rnd">
              <a:solidFill>
                <a:schemeClr val="tx1"/>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Taul1!$B$2:$B$17</c:f>
              <c:numCache>
                <c:formatCode>General</c:formatCode>
                <c:ptCount val="16"/>
                <c:pt idx="0">
                  <c:v>22.94004</c:v>
                </c:pt>
                <c:pt idx="1">
                  <c:v>21.441199999999998</c:v>
                </c:pt>
                <c:pt idx="2">
                  <c:v>24.608640000000001</c:v>
                </c:pt>
                <c:pt idx="3">
                  <c:v>22.774840000000001</c:v>
                </c:pt>
                <c:pt idx="4">
                  <c:v>21.790579999999999</c:v>
                </c:pt>
                <c:pt idx="5">
                  <c:v>19.160920000000001</c:v>
                </c:pt>
                <c:pt idx="6">
                  <c:v>25.00723</c:v>
                </c:pt>
                <c:pt idx="7">
                  <c:v>26.261209999999998</c:v>
                </c:pt>
                <c:pt idx="8">
                  <c:v>25.680489999999999</c:v>
                </c:pt>
                <c:pt idx="9">
                  <c:v>25.504819999999999</c:v>
                </c:pt>
                <c:pt idx="10">
                  <c:v>20.3706</c:v>
                </c:pt>
                <c:pt idx="11">
                  <c:v>24.834869999999999</c:v>
                </c:pt>
                <c:pt idx="12">
                  <c:v>26.24729</c:v>
                </c:pt>
                <c:pt idx="13">
                  <c:v>28.390529999999998</c:v>
                </c:pt>
                <c:pt idx="14">
                  <c:v>32.46622</c:v>
                </c:pt>
                <c:pt idx="15">
                  <c:v>30.644310000000001</c:v>
                </c:pt>
              </c:numCache>
            </c:numRef>
          </c:val>
          <c:smooth val="0"/>
          <c:extLst>
            <c:ext xmlns:c16="http://schemas.microsoft.com/office/drawing/2014/chart" uri="{C3380CC4-5D6E-409C-BE32-E72D297353CC}">
              <c16:uniqueId val="{00000000-44E2-48F2-AA3B-018328B566E0}"/>
            </c:ext>
          </c:extLst>
        </c:ser>
        <c:ser>
          <c:idx val="1"/>
          <c:order val="1"/>
          <c:tx>
            <c:strRef>
              <c:f>Taul1!$C$1</c:f>
              <c:strCache>
                <c:ptCount val="1"/>
                <c:pt idx="0">
                  <c:v>Puola</c:v>
                </c:pt>
              </c:strCache>
            </c:strRef>
          </c:tx>
          <c:spPr>
            <a:ln w="28575" cap="rnd">
              <a:solidFill>
                <a:schemeClr val="accent3">
                  <a:lumMod val="50000"/>
                </a:schemeClr>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Taul1!$C$2:$C$17</c:f>
              <c:numCache>
                <c:formatCode>General</c:formatCode>
                <c:ptCount val="16"/>
                <c:pt idx="0">
                  <c:v>23.98142</c:v>
                </c:pt>
                <c:pt idx="1">
                  <c:v>24.27319</c:v>
                </c:pt>
                <c:pt idx="2">
                  <c:v>24.80301</c:v>
                </c:pt>
                <c:pt idx="3">
                  <c:v>23.152049999999999</c:v>
                </c:pt>
                <c:pt idx="4">
                  <c:v>22.147320000000001</c:v>
                </c:pt>
                <c:pt idx="5">
                  <c:v>18.34826</c:v>
                </c:pt>
                <c:pt idx="6">
                  <c:v>19.33616</c:v>
                </c:pt>
                <c:pt idx="7">
                  <c:v>18.165019999999998</c:v>
                </c:pt>
                <c:pt idx="8">
                  <c:v>19.215420000000002</c:v>
                </c:pt>
                <c:pt idx="9">
                  <c:v>20.571059999999999</c:v>
                </c:pt>
                <c:pt idx="10">
                  <c:v>20.541450000000001</c:v>
                </c:pt>
                <c:pt idx="11">
                  <c:v>21.0764</c:v>
                </c:pt>
                <c:pt idx="12">
                  <c:v>21.688120000000001</c:v>
                </c:pt>
                <c:pt idx="13">
                  <c:v>21.63475</c:v>
                </c:pt>
                <c:pt idx="14">
                  <c:v>22.35211</c:v>
                </c:pt>
                <c:pt idx="15">
                  <c:v>20.467860000000002</c:v>
                </c:pt>
              </c:numCache>
            </c:numRef>
          </c:val>
          <c:smooth val="0"/>
          <c:extLst>
            <c:ext xmlns:c16="http://schemas.microsoft.com/office/drawing/2014/chart" uri="{C3380CC4-5D6E-409C-BE32-E72D297353CC}">
              <c16:uniqueId val="{00000001-44E2-48F2-AA3B-018328B566E0}"/>
            </c:ext>
          </c:extLst>
        </c:ser>
        <c:ser>
          <c:idx val="2"/>
          <c:order val="2"/>
          <c:tx>
            <c:strRef>
              <c:f>Taul1!$D$1</c:f>
              <c:strCache>
                <c:ptCount val="1"/>
                <c:pt idx="0">
                  <c:v>Alankomaat</c:v>
                </c:pt>
              </c:strCache>
            </c:strRef>
          </c:tx>
          <c:spPr>
            <a:ln w="28575" cap="rnd">
              <a:solidFill>
                <a:schemeClr val="accent3"/>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Taul1!$D$2:$D$17</c:f>
              <c:numCache>
                <c:formatCode>General</c:formatCode>
                <c:ptCount val="16"/>
                <c:pt idx="0">
                  <c:v>10.045949999999999</c:v>
                </c:pt>
                <c:pt idx="1">
                  <c:v>10.404389999999999</c:v>
                </c:pt>
                <c:pt idx="2">
                  <c:v>10.51657</c:v>
                </c:pt>
                <c:pt idx="3">
                  <c:v>11.16929</c:v>
                </c:pt>
                <c:pt idx="4">
                  <c:v>11.063639999999999</c:v>
                </c:pt>
                <c:pt idx="5">
                  <c:v>8.7196069999999999</c:v>
                </c:pt>
                <c:pt idx="6">
                  <c:v>9.9290380000000003</c:v>
                </c:pt>
                <c:pt idx="7">
                  <c:v>10.08309</c:v>
                </c:pt>
                <c:pt idx="8">
                  <c:v>9.9691980000000004</c:v>
                </c:pt>
                <c:pt idx="9">
                  <c:v>10.18576</c:v>
                </c:pt>
                <c:pt idx="10">
                  <c:v>10.94012</c:v>
                </c:pt>
                <c:pt idx="11">
                  <c:v>11.985060000000001</c:v>
                </c:pt>
                <c:pt idx="12">
                  <c:v>11.55025</c:v>
                </c:pt>
                <c:pt idx="13">
                  <c:v>12.50976</c:v>
                </c:pt>
                <c:pt idx="14">
                  <c:v>12.20173</c:v>
                </c:pt>
                <c:pt idx="15">
                  <c:v>11.8927</c:v>
                </c:pt>
              </c:numCache>
            </c:numRef>
          </c:val>
          <c:smooth val="0"/>
          <c:extLst>
            <c:ext xmlns:c16="http://schemas.microsoft.com/office/drawing/2014/chart" uri="{C3380CC4-5D6E-409C-BE32-E72D297353CC}">
              <c16:uniqueId val="{00000000-3966-47F7-9B36-783FAD5892CD}"/>
            </c:ext>
          </c:extLst>
        </c:ser>
        <c:ser>
          <c:idx val="3"/>
          <c:order val="3"/>
          <c:tx>
            <c:strRef>
              <c:f>Taul1!$E$1</c:f>
              <c:strCache>
                <c:ptCount val="1"/>
                <c:pt idx="0">
                  <c:v>Itävalta</c:v>
                </c:pt>
              </c:strCache>
            </c:strRef>
          </c:tx>
          <c:spPr>
            <a:ln w="28575" cap="rnd">
              <a:solidFill>
                <a:schemeClr val="accent4"/>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Taul1!$E$2:$E$17</c:f>
              <c:numCache>
                <c:formatCode>General</c:formatCode>
                <c:ptCount val="16"/>
                <c:pt idx="0">
                  <c:v>12.48579</c:v>
                </c:pt>
                <c:pt idx="1">
                  <c:v>13.33239</c:v>
                </c:pt>
                <c:pt idx="2">
                  <c:v>13.69191</c:v>
                </c:pt>
                <c:pt idx="3">
                  <c:v>13.168710000000001</c:v>
                </c:pt>
                <c:pt idx="4">
                  <c:v>12.736459999999999</c:v>
                </c:pt>
                <c:pt idx="5">
                  <c:v>11.650880000000001</c:v>
                </c:pt>
                <c:pt idx="6">
                  <c:v>11.3293</c:v>
                </c:pt>
                <c:pt idx="7">
                  <c:v>13.15197</c:v>
                </c:pt>
                <c:pt idx="8">
                  <c:v>13.670640000000001</c:v>
                </c:pt>
                <c:pt idx="9">
                  <c:v>12.201700000000001</c:v>
                </c:pt>
                <c:pt idx="10">
                  <c:v>12.0671</c:v>
                </c:pt>
                <c:pt idx="11">
                  <c:v>12.12205</c:v>
                </c:pt>
                <c:pt idx="12">
                  <c:v>13.2684</c:v>
                </c:pt>
                <c:pt idx="13">
                  <c:v>13.248570000000001</c:v>
                </c:pt>
                <c:pt idx="14">
                  <c:v>13.45879</c:v>
                </c:pt>
                <c:pt idx="15">
                  <c:v>12.633839999999999</c:v>
                </c:pt>
              </c:numCache>
            </c:numRef>
          </c:val>
          <c:smooth val="0"/>
          <c:extLst>
            <c:ext xmlns:c16="http://schemas.microsoft.com/office/drawing/2014/chart" uri="{C3380CC4-5D6E-409C-BE32-E72D297353CC}">
              <c16:uniqueId val="{00000001-3966-47F7-9B36-783FAD5892CD}"/>
            </c:ext>
          </c:extLst>
        </c:ser>
        <c:ser>
          <c:idx val="4"/>
          <c:order val="4"/>
          <c:tx>
            <c:strRef>
              <c:f>Taul1!$F$1</c:f>
              <c:strCache>
                <c:ptCount val="1"/>
                <c:pt idx="0">
                  <c:v>Saksa</c:v>
                </c:pt>
              </c:strCache>
            </c:strRef>
          </c:tx>
          <c:spPr>
            <a:ln w="28575" cap="rnd">
              <a:solidFill>
                <a:schemeClr val="bg2">
                  <a:lumMod val="65000"/>
                </a:schemeClr>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Taul1!$F$2:$F$17</c:f>
              <c:numCache>
                <c:formatCode>General</c:formatCode>
                <c:ptCount val="16"/>
                <c:pt idx="0">
                  <c:v>10.727830000000001</c:v>
                </c:pt>
                <c:pt idx="1">
                  <c:v>10.71111</c:v>
                </c:pt>
                <c:pt idx="2">
                  <c:v>11.522779999999999</c:v>
                </c:pt>
                <c:pt idx="3">
                  <c:v>12.54762</c:v>
                </c:pt>
                <c:pt idx="4">
                  <c:v>11.212719999999999</c:v>
                </c:pt>
                <c:pt idx="5">
                  <c:v>9.5188469999999992</c:v>
                </c:pt>
                <c:pt idx="6">
                  <c:v>10.395619999999999</c:v>
                </c:pt>
                <c:pt idx="7">
                  <c:v>10.40362</c:v>
                </c:pt>
                <c:pt idx="8">
                  <c:v>10.13542</c:v>
                </c:pt>
                <c:pt idx="9">
                  <c:v>9.706194</c:v>
                </c:pt>
                <c:pt idx="10">
                  <c:v>9.586627</c:v>
                </c:pt>
                <c:pt idx="11">
                  <c:v>9.4125929999999993</c:v>
                </c:pt>
                <c:pt idx="12">
                  <c:v>9.2714510000000008</c:v>
                </c:pt>
                <c:pt idx="13">
                  <c:v>9.7150110000000005</c:v>
                </c:pt>
                <c:pt idx="14">
                  <c:v>9.8654030000000006</c:v>
                </c:pt>
                <c:pt idx="15">
                  <c:v>9.7121659999999999</c:v>
                </c:pt>
              </c:numCache>
            </c:numRef>
          </c:val>
          <c:smooth val="0"/>
          <c:extLst>
            <c:ext xmlns:c16="http://schemas.microsoft.com/office/drawing/2014/chart" uri="{C3380CC4-5D6E-409C-BE32-E72D297353CC}">
              <c16:uniqueId val="{00000002-3966-47F7-9B36-783FAD5892CD}"/>
            </c:ext>
          </c:extLst>
        </c:ser>
        <c:ser>
          <c:idx val="5"/>
          <c:order val="5"/>
          <c:tx>
            <c:strRef>
              <c:f>Taul1!$G$1</c:f>
              <c:strCache>
                <c:ptCount val="1"/>
                <c:pt idx="0">
                  <c:v>Tsekki</c:v>
                </c:pt>
              </c:strCache>
            </c:strRef>
          </c:tx>
          <c:spPr>
            <a:ln w="28575" cap="rnd">
              <a:solidFill>
                <a:schemeClr val="accent6"/>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Taul1!$G$2:$G$17</c:f>
              <c:numCache>
                <c:formatCode>General</c:formatCode>
                <c:ptCount val="16"/>
                <c:pt idx="0">
                  <c:v>30.616586999999999</c:v>
                </c:pt>
                <c:pt idx="1">
                  <c:v>27.688264</c:v>
                </c:pt>
                <c:pt idx="2">
                  <c:v>29.977996000000001</c:v>
                </c:pt>
                <c:pt idx="3">
                  <c:v>25.899455</c:v>
                </c:pt>
                <c:pt idx="4">
                  <c:v>21.398761</c:v>
                </c:pt>
                <c:pt idx="5">
                  <c:v>18.473004</c:v>
                </c:pt>
                <c:pt idx="6">
                  <c:v>20.200680999999999</c:v>
                </c:pt>
                <c:pt idx="7">
                  <c:v>21.179078000000001</c:v>
                </c:pt>
                <c:pt idx="8">
                  <c:v>22.203880000000002</c:v>
                </c:pt>
                <c:pt idx="9">
                  <c:v>22.456669999999999</c:v>
                </c:pt>
                <c:pt idx="10">
                  <c:v>23.278651</c:v>
                </c:pt>
                <c:pt idx="11">
                  <c:v>22.234183999999999</c:v>
                </c:pt>
                <c:pt idx="12">
                  <c:v>21.067665999999999</c:v>
                </c:pt>
                <c:pt idx="13">
                  <c:v>21.136572999999999</c:v>
                </c:pt>
                <c:pt idx="14">
                  <c:v>19.568432999999999</c:v>
                </c:pt>
                <c:pt idx="15">
                  <c:v>18.501111000000002</c:v>
                </c:pt>
              </c:numCache>
            </c:numRef>
          </c:val>
          <c:smooth val="0"/>
          <c:extLst>
            <c:ext xmlns:c16="http://schemas.microsoft.com/office/drawing/2014/chart" uri="{C3380CC4-5D6E-409C-BE32-E72D297353CC}">
              <c16:uniqueId val="{00000003-3966-47F7-9B36-783FAD5892CD}"/>
            </c:ext>
          </c:extLst>
        </c:ser>
        <c:ser>
          <c:idx val="6"/>
          <c:order val="6"/>
          <c:tx>
            <c:strRef>
              <c:f>Taul1!$H$1</c:f>
              <c:strCache>
                <c:ptCount val="1"/>
                <c:pt idx="0">
                  <c:v>Ruotsi</c:v>
                </c:pt>
              </c:strCache>
            </c:strRef>
          </c:tx>
          <c:spPr>
            <a:ln w="28575" cap="rnd">
              <a:solidFill>
                <a:srgbClr val="FF0000"/>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Taul1!$H$2:$H$17</c:f>
              <c:numCache>
                <c:formatCode>General</c:formatCode>
                <c:ptCount val="16"/>
                <c:pt idx="0">
                  <c:v>13.26915</c:v>
                </c:pt>
                <c:pt idx="1">
                  <c:v>11.67235</c:v>
                </c:pt>
                <c:pt idx="2">
                  <c:v>12.901260000000001</c:v>
                </c:pt>
                <c:pt idx="3">
                  <c:v>14.10449</c:v>
                </c:pt>
                <c:pt idx="4">
                  <c:v>12.80954</c:v>
                </c:pt>
                <c:pt idx="5">
                  <c:v>10.5732</c:v>
                </c:pt>
                <c:pt idx="6">
                  <c:v>10.789350000000001</c:v>
                </c:pt>
                <c:pt idx="7">
                  <c:v>10.902419999999999</c:v>
                </c:pt>
                <c:pt idx="8">
                  <c:v>10.89489</c:v>
                </c:pt>
                <c:pt idx="9">
                  <c:v>11.84972</c:v>
                </c:pt>
                <c:pt idx="10">
                  <c:v>12.48362</c:v>
                </c:pt>
                <c:pt idx="11">
                  <c:v>13.207789999999999</c:v>
                </c:pt>
                <c:pt idx="12">
                  <c:v>13.923859999999999</c:v>
                </c:pt>
                <c:pt idx="13">
                  <c:v>13.544169999999999</c:v>
                </c:pt>
                <c:pt idx="14">
                  <c:v>13.189730000000001</c:v>
                </c:pt>
                <c:pt idx="15">
                  <c:v>12.33648</c:v>
                </c:pt>
              </c:numCache>
            </c:numRef>
          </c:val>
          <c:smooth val="0"/>
          <c:extLst>
            <c:ext xmlns:c16="http://schemas.microsoft.com/office/drawing/2014/chart" uri="{C3380CC4-5D6E-409C-BE32-E72D297353CC}">
              <c16:uniqueId val="{00000004-3966-47F7-9B36-783FAD5892CD}"/>
            </c:ext>
          </c:extLst>
        </c:ser>
        <c:ser>
          <c:idx val="7"/>
          <c:order val="7"/>
          <c:tx>
            <c:strRef>
              <c:f>Taul1!$I$1</c:f>
              <c:strCache>
                <c:ptCount val="1"/>
                <c:pt idx="0">
                  <c:v>Belgia</c:v>
                </c:pt>
              </c:strCache>
            </c:strRef>
          </c:tx>
          <c:spPr>
            <a:ln w="28575" cap="rnd">
              <a:solidFill>
                <a:schemeClr val="accent2">
                  <a:lumMod val="60000"/>
                </a:schemeClr>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Taul1!$I$2:$I$17</c:f>
              <c:numCache>
                <c:formatCode>General</c:formatCode>
                <c:ptCount val="16"/>
                <c:pt idx="0">
                  <c:v>15.880909000000001</c:v>
                </c:pt>
                <c:pt idx="1">
                  <c:v>16.369358999999999</c:v>
                </c:pt>
                <c:pt idx="2">
                  <c:v>17.741439</c:v>
                </c:pt>
                <c:pt idx="3">
                  <c:v>17.337681</c:v>
                </c:pt>
                <c:pt idx="4">
                  <c:v>15.513135</c:v>
                </c:pt>
                <c:pt idx="5">
                  <c:v>13.099456999999999</c:v>
                </c:pt>
                <c:pt idx="6">
                  <c:v>14.124221</c:v>
                </c:pt>
                <c:pt idx="7">
                  <c:v>15.015269</c:v>
                </c:pt>
                <c:pt idx="8">
                  <c:v>13.853049</c:v>
                </c:pt>
                <c:pt idx="9">
                  <c:v>14.664676</c:v>
                </c:pt>
                <c:pt idx="10">
                  <c:v>14.582754</c:v>
                </c:pt>
                <c:pt idx="11">
                  <c:v>15.559506000000001</c:v>
                </c:pt>
                <c:pt idx="12">
                  <c:v>15.487686</c:v>
                </c:pt>
                <c:pt idx="13">
                  <c:v>14.680016</c:v>
                </c:pt>
                <c:pt idx="14">
                  <c:v>14.94871</c:v>
                </c:pt>
                <c:pt idx="15">
                  <c:v>14.799757</c:v>
                </c:pt>
              </c:numCache>
            </c:numRef>
          </c:val>
          <c:smooth val="0"/>
          <c:extLst>
            <c:ext xmlns:c16="http://schemas.microsoft.com/office/drawing/2014/chart" uri="{C3380CC4-5D6E-409C-BE32-E72D297353CC}">
              <c16:uniqueId val="{00000000-9DF2-49C4-89C0-91868C0BD6BA}"/>
            </c:ext>
          </c:extLst>
        </c:ser>
        <c:ser>
          <c:idx val="8"/>
          <c:order val="8"/>
          <c:tx>
            <c:strRef>
              <c:f>Taul1!$J$1</c:f>
              <c:strCache>
                <c:ptCount val="1"/>
                <c:pt idx="0">
                  <c:v>Suomi</c:v>
                </c:pt>
              </c:strCache>
            </c:strRef>
          </c:tx>
          <c:spPr>
            <a:ln w="28575" cap="rnd">
              <a:solidFill>
                <a:schemeClr val="accent1"/>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Taul1!$J$2:$J$17</c:f>
              <c:numCache>
                <c:formatCode>General</c:formatCode>
                <c:ptCount val="16"/>
                <c:pt idx="0">
                  <c:v>9.4108499999999999</c:v>
                </c:pt>
                <c:pt idx="1">
                  <c:v>8.8650959999999994</c:v>
                </c:pt>
                <c:pt idx="2">
                  <c:v>10.331289999999999</c:v>
                </c:pt>
                <c:pt idx="3">
                  <c:v>9.1097599999999996</c:v>
                </c:pt>
                <c:pt idx="4">
                  <c:v>9.3383339999999997</c:v>
                </c:pt>
                <c:pt idx="5">
                  <c:v>6.8660079999999999</c:v>
                </c:pt>
                <c:pt idx="6">
                  <c:v>7.2680100000000003</c:v>
                </c:pt>
                <c:pt idx="7">
                  <c:v>8.8817240000000002</c:v>
                </c:pt>
                <c:pt idx="8">
                  <c:v>7.6629480000000001</c:v>
                </c:pt>
                <c:pt idx="9">
                  <c:v>7.7240080000000004</c:v>
                </c:pt>
                <c:pt idx="10">
                  <c:v>9.1975130000000007</c:v>
                </c:pt>
                <c:pt idx="11">
                  <c:v>10.22946</c:v>
                </c:pt>
                <c:pt idx="12">
                  <c:v>12.03773</c:v>
                </c:pt>
                <c:pt idx="13">
                  <c:v>9.9407829999999997</c:v>
                </c:pt>
                <c:pt idx="14">
                  <c:v>9.0920339999999999</c:v>
                </c:pt>
                <c:pt idx="15">
                  <c:v>8.9570030000000003</c:v>
                </c:pt>
              </c:numCache>
            </c:numRef>
          </c:val>
          <c:smooth val="0"/>
          <c:extLst>
            <c:ext xmlns:c16="http://schemas.microsoft.com/office/drawing/2014/chart" uri="{C3380CC4-5D6E-409C-BE32-E72D297353CC}">
              <c16:uniqueId val="{00000004-262B-4EEF-9550-96C9C122DCD8}"/>
            </c:ext>
          </c:extLst>
        </c:ser>
        <c:dLbls>
          <c:showLegendKey val="0"/>
          <c:showVal val="0"/>
          <c:showCatName val="0"/>
          <c:showSerName val="0"/>
          <c:showPercent val="0"/>
          <c:showBubbleSize val="0"/>
        </c:dLbls>
        <c:smooth val="0"/>
        <c:axId val="411491664"/>
        <c:axId val="411492056"/>
      </c:lineChart>
      <c:catAx>
        <c:axId val="41149166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crossAx val="411492056"/>
        <c:crosses val="autoZero"/>
        <c:auto val="1"/>
        <c:lblAlgn val="ctr"/>
        <c:lblOffset val="100"/>
        <c:noMultiLvlLbl val="0"/>
      </c:catAx>
      <c:valAx>
        <c:axId val="411492056"/>
        <c:scaling>
          <c:orientation val="minMax"/>
          <c:max val="34"/>
          <c:min val="6"/>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1491664"/>
        <c:crosses val="autoZero"/>
        <c:crossBetween val="between"/>
        <c:majorUnit val="2"/>
        <c:minorUnit val="1"/>
      </c:valAx>
      <c:spPr>
        <a:noFill/>
        <a:ln>
          <a:noFill/>
        </a:ln>
        <a:effectLst/>
      </c:spPr>
    </c:plotArea>
    <c:legend>
      <c:legendPos val="r"/>
      <c:layout>
        <c:manualLayout>
          <c:xMode val="edge"/>
          <c:yMode val="edge"/>
          <c:x val="0.81884091389824853"/>
          <c:y val="5.7527446067040917E-2"/>
          <c:w val="0.15521803247919777"/>
          <c:h val="0.84110796382800201"/>
        </c:manualLayout>
      </c:layout>
      <c:overlay val="0"/>
      <c:spPr>
        <a:noFill/>
        <a:ln>
          <a:noFill/>
        </a:ln>
        <a:effectLst/>
      </c:spPr>
      <c:txPr>
        <a:bodyPr rot="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919993684103902E-2"/>
          <c:y val="4.208560273213096E-2"/>
          <c:w val="0.7164543979707324"/>
          <c:h val="0.86066347591913561"/>
        </c:manualLayout>
      </c:layout>
      <c:lineChart>
        <c:grouping val="standard"/>
        <c:varyColors val="0"/>
        <c:ser>
          <c:idx val="0"/>
          <c:order val="0"/>
          <c:tx>
            <c:strRef>
              <c:f>Taul1!$B$1</c:f>
              <c:strCache>
                <c:ptCount val="1"/>
                <c:pt idx="0">
                  <c:v>Unkari</c:v>
                </c:pt>
              </c:strCache>
            </c:strRef>
          </c:tx>
          <c:spPr>
            <a:ln w="28575" cap="rnd">
              <a:solidFill>
                <a:schemeClr val="tx1"/>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Taul1!$B$2:$B$19</c:f>
              <c:numCache>
                <c:formatCode>General</c:formatCode>
                <c:ptCount val="18"/>
                <c:pt idx="0">
                  <c:v>100</c:v>
                </c:pt>
                <c:pt idx="1">
                  <c:v>127.3712</c:v>
                </c:pt>
                <c:pt idx="2">
                  <c:v>149.34379999999999</c:v>
                </c:pt>
                <c:pt idx="3">
                  <c:v>180.62649999999999</c:v>
                </c:pt>
                <c:pt idx="4">
                  <c:v>135.7004</c:v>
                </c:pt>
                <c:pt idx="5">
                  <c:v>165.7611</c:v>
                </c:pt>
                <c:pt idx="6">
                  <c:v>163.03440000000001</c:v>
                </c:pt>
                <c:pt idx="7">
                  <c:v>179.16659999999999</c:v>
                </c:pt>
                <c:pt idx="8">
                  <c:v>236.31950000000001</c:v>
                </c:pt>
                <c:pt idx="9">
                  <c:v>220.1268</c:v>
                </c:pt>
                <c:pt idx="10">
                  <c:v>203.3595</c:v>
                </c:pt>
                <c:pt idx="11">
                  <c:v>224.87119999999999</c:v>
                </c:pt>
                <c:pt idx="12">
                  <c:v>173.78739999999999</c:v>
                </c:pt>
                <c:pt idx="13">
                  <c:v>192.44749999999999</c:v>
                </c:pt>
                <c:pt idx="14">
                  <c:v>192.5061</c:v>
                </c:pt>
                <c:pt idx="15">
                  <c:v>152.02520000000001</c:v>
                </c:pt>
              </c:numCache>
            </c:numRef>
          </c:val>
          <c:smooth val="0"/>
          <c:extLst>
            <c:ext xmlns:c16="http://schemas.microsoft.com/office/drawing/2014/chart" uri="{C3380CC4-5D6E-409C-BE32-E72D297353CC}">
              <c16:uniqueId val="{00000000-44E2-48F2-AA3B-018328B566E0}"/>
            </c:ext>
          </c:extLst>
        </c:ser>
        <c:ser>
          <c:idx val="1"/>
          <c:order val="1"/>
          <c:tx>
            <c:strRef>
              <c:f>Taul1!$C$1</c:f>
              <c:strCache>
                <c:ptCount val="1"/>
                <c:pt idx="0">
                  <c:v>Puola</c:v>
                </c:pt>
              </c:strCache>
            </c:strRef>
          </c:tx>
          <c:spPr>
            <a:ln w="28575" cap="rnd">
              <a:solidFill>
                <a:schemeClr val="accent3">
                  <a:lumMod val="50000"/>
                </a:schemeClr>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Taul1!$C$2:$C$19</c:f>
              <c:numCache>
                <c:formatCode>General</c:formatCode>
                <c:ptCount val="18"/>
                <c:pt idx="0">
                  <c:v>100</c:v>
                </c:pt>
                <c:pt idx="1">
                  <c:v>121.5527</c:v>
                </c:pt>
                <c:pt idx="2">
                  <c:v>143.08690000000001</c:v>
                </c:pt>
                <c:pt idx="3">
                  <c:v>147.29089999999999</c:v>
                </c:pt>
                <c:pt idx="4">
                  <c:v>143.79349999999999</c:v>
                </c:pt>
                <c:pt idx="5">
                  <c:v>134.05340000000001</c:v>
                </c:pt>
                <c:pt idx="6">
                  <c:v>119.54259999999999</c:v>
                </c:pt>
                <c:pt idx="7">
                  <c:v>128.15190000000001</c:v>
                </c:pt>
                <c:pt idx="8">
                  <c:v>135.70650000000001</c:v>
                </c:pt>
                <c:pt idx="9">
                  <c:v>150.5701</c:v>
                </c:pt>
                <c:pt idx="10">
                  <c:v>183.61320000000001</c:v>
                </c:pt>
                <c:pt idx="11">
                  <c:v>211.36259999999999</c:v>
                </c:pt>
                <c:pt idx="12">
                  <c:v>189.15379999999999</c:v>
                </c:pt>
                <c:pt idx="13">
                  <c:v>224.21549999999999</c:v>
                </c:pt>
                <c:pt idx="14">
                  <c:v>256.78919999999999</c:v>
                </c:pt>
                <c:pt idx="15">
                  <c:v>267.76979999999998</c:v>
                </c:pt>
              </c:numCache>
            </c:numRef>
          </c:val>
          <c:smooth val="0"/>
          <c:extLst>
            <c:ext xmlns:c16="http://schemas.microsoft.com/office/drawing/2014/chart" uri="{C3380CC4-5D6E-409C-BE32-E72D297353CC}">
              <c16:uniqueId val="{00000001-44E2-48F2-AA3B-018328B566E0}"/>
            </c:ext>
          </c:extLst>
        </c:ser>
        <c:ser>
          <c:idx val="2"/>
          <c:order val="2"/>
          <c:tx>
            <c:strRef>
              <c:f>Taul1!$D$1</c:f>
              <c:strCache>
                <c:ptCount val="1"/>
                <c:pt idx="0">
                  <c:v>Alankomaat</c:v>
                </c:pt>
              </c:strCache>
            </c:strRef>
          </c:tx>
          <c:spPr>
            <a:ln w="28575" cap="rnd">
              <a:solidFill>
                <a:schemeClr val="accent3"/>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Taul1!$D$2:$D$19</c:f>
              <c:numCache>
                <c:formatCode>General</c:formatCode>
                <c:ptCount val="18"/>
                <c:pt idx="0">
                  <c:v>100</c:v>
                </c:pt>
                <c:pt idx="1">
                  <c:v>107.1464</c:v>
                </c:pt>
                <c:pt idx="2">
                  <c:v>110.1292</c:v>
                </c:pt>
                <c:pt idx="3">
                  <c:v>108.1476</c:v>
                </c:pt>
                <c:pt idx="4">
                  <c:v>102.00020000000001</c:v>
                </c:pt>
                <c:pt idx="5">
                  <c:v>107.74720000000001</c:v>
                </c:pt>
                <c:pt idx="6">
                  <c:v>112.38420000000001</c:v>
                </c:pt>
                <c:pt idx="7">
                  <c:v>116.2398</c:v>
                </c:pt>
                <c:pt idx="8">
                  <c:v>110.7479</c:v>
                </c:pt>
                <c:pt idx="9">
                  <c:v>117.1485</c:v>
                </c:pt>
                <c:pt idx="10">
                  <c:v>104.5282</c:v>
                </c:pt>
                <c:pt idx="11">
                  <c:v>114.0211</c:v>
                </c:pt>
                <c:pt idx="12">
                  <c:v>117.0034</c:v>
                </c:pt>
                <c:pt idx="13">
                  <c:v>118.71299999999999</c:v>
                </c:pt>
                <c:pt idx="14">
                  <c:v>120.2037</c:v>
                </c:pt>
                <c:pt idx="15">
                  <c:v>122.2771</c:v>
                </c:pt>
              </c:numCache>
            </c:numRef>
          </c:val>
          <c:smooth val="0"/>
          <c:extLst>
            <c:ext xmlns:c16="http://schemas.microsoft.com/office/drawing/2014/chart" uri="{C3380CC4-5D6E-409C-BE32-E72D297353CC}">
              <c16:uniqueId val="{00000000-3966-47F7-9B36-783FAD5892CD}"/>
            </c:ext>
          </c:extLst>
        </c:ser>
        <c:ser>
          <c:idx val="3"/>
          <c:order val="3"/>
          <c:tx>
            <c:strRef>
              <c:f>Taul1!$E$1</c:f>
              <c:strCache>
                <c:ptCount val="1"/>
                <c:pt idx="0">
                  <c:v>Itävalta</c:v>
                </c:pt>
              </c:strCache>
            </c:strRef>
          </c:tx>
          <c:spPr>
            <a:ln w="28575" cap="rnd">
              <a:solidFill>
                <a:schemeClr val="accent4"/>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Taul1!$E$2:$E$19</c:f>
              <c:numCache>
                <c:formatCode>General</c:formatCode>
                <c:ptCount val="18"/>
                <c:pt idx="0">
                  <c:v>100</c:v>
                </c:pt>
                <c:pt idx="1">
                  <c:v>113.26779999999999</c:v>
                </c:pt>
                <c:pt idx="2">
                  <c:v>117.9207</c:v>
                </c:pt>
                <c:pt idx="3">
                  <c:v>122.8227</c:v>
                </c:pt>
                <c:pt idx="4">
                  <c:v>131.15440000000001</c:v>
                </c:pt>
                <c:pt idx="5">
                  <c:v>134.20750000000001</c:v>
                </c:pt>
                <c:pt idx="6">
                  <c:v>142.05799999999999</c:v>
                </c:pt>
                <c:pt idx="7">
                  <c:v>150.0789</c:v>
                </c:pt>
                <c:pt idx="8">
                  <c:v>170.11320000000001</c:v>
                </c:pt>
                <c:pt idx="9">
                  <c:v>165.22290000000001</c:v>
                </c:pt>
                <c:pt idx="10">
                  <c:v>172.6429</c:v>
                </c:pt>
                <c:pt idx="11">
                  <c:v>184.5</c:v>
                </c:pt>
                <c:pt idx="12">
                  <c:v>194.202</c:v>
                </c:pt>
                <c:pt idx="13">
                  <c:v>200.05699999999999</c:v>
                </c:pt>
                <c:pt idx="14">
                  <c:v>213.07069999999999</c:v>
                </c:pt>
                <c:pt idx="15">
                  <c:v>203.56280000000001</c:v>
                </c:pt>
              </c:numCache>
            </c:numRef>
          </c:val>
          <c:smooth val="0"/>
          <c:extLst>
            <c:ext xmlns:c16="http://schemas.microsoft.com/office/drawing/2014/chart" uri="{C3380CC4-5D6E-409C-BE32-E72D297353CC}">
              <c16:uniqueId val="{00000001-3966-47F7-9B36-783FAD5892CD}"/>
            </c:ext>
          </c:extLst>
        </c:ser>
        <c:ser>
          <c:idx val="4"/>
          <c:order val="4"/>
          <c:tx>
            <c:strRef>
              <c:f>Taul1!$F$1</c:f>
              <c:strCache>
                <c:ptCount val="1"/>
                <c:pt idx="0">
                  <c:v>Saksa</c:v>
                </c:pt>
              </c:strCache>
            </c:strRef>
          </c:tx>
          <c:spPr>
            <a:ln w="28575" cap="rnd">
              <a:solidFill>
                <a:schemeClr val="bg2">
                  <a:lumMod val="65000"/>
                </a:schemeClr>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Taul1!$F$2:$F$19</c:f>
              <c:numCache>
                <c:formatCode>General</c:formatCode>
                <c:ptCount val="18"/>
                <c:pt idx="0">
                  <c:v>100</c:v>
                </c:pt>
                <c:pt idx="1">
                  <c:v>103.5594</c:v>
                </c:pt>
                <c:pt idx="2">
                  <c:v>108.3946</c:v>
                </c:pt>
                <c:pt idx="3">
                  <c:v>109.9896</c:v>
                </c:pt>
                <c:pt idx="4">
                  <c:v>109.08410000000001</c:v>
                </c:pt>
                <c:pt idx="5">
                  <c:v>108.57340000000001</c:v>
                </c:pt>
                <c:pt idx="6">
                  <c:v>112.4264</c:v>
                </c:pt>
                <c:pt idx="7">
                  <c:v>118.65300000000001</c:v>
                </c:pt>
                <c:pt idx="8">
                  <c:v>115.09350000000001</c:v>
                </c:pt>
                <c:pt idx="9">
                  <c:v>121.8681</c:v>
                </c:pt>
                <c:pt idx="10">
                  <c:v>127.58329999999999</c:v>
                </c:pt>
                <c:pt idx="11">
                  <c:v>136.55289999999999</c:v>
                </c:pt>
                <c:pt idx="12">
                  <c:v>147.0274</c:v>
                </c:pt>
                <c:pt idx="13">
                  <c:v>154.29900000000001</c:v>
                </c:pt>
                <c:pt idx="14">
                  <c:v>159.68270000000001</c:v>
                </c:pt>
                <c:pt idx="15">
                  <c:v>160.3716</c:v>
                </c:pt>
              </c:numCache>
            </c:numRef>
          </c:val>
          <c:smooth val="0"/>
          <c:extLst>
            <c:ext xmlns:c16="http://schemas.microsoft.com/office/drawing/2014/chart" uri="{C3380CC4-5D6E-409C-BE32-E72D297353CC}">
              <c16:uniqueId val="{00000002-3966-47F7-9B36-783FAD5892CD}"/>
            </c:ext>
          </c:extLst>
        </c:ser>
        <c:ser>
          <c:idx val="5"/>
          <c:order val="5"/>
          <c:tx>
            <c:strRef>
              <c:f>Taul1!$G$1</c:f>
              <c:strCache>
                <c:ptCount val="1"/>
                <c:pt idx="0">
                  <c:v>Tsekki</c:v>
                </c:pt>
              </c:strCache>
            </c:strRef>
          </c:tx>
          <c:spPr>
            <a:ln w="28575" cap="rnd">
              <a:solidFill>
                <a:schemeClr val="accent6"/>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Taul1!$G$2:$G$19</c:f>
              <c:numCache>
                <c:formatCode>General</c:formatCode>
                <c:ptCount val="18"/>
                <c:pt idx="0">
                  <c:v>100</c:v>
                </c:pt>
                <c:pt idx="1">
                  <c:v>105.26779999999999</c:v>
                </c:pt>
                <c:pt idx="2">
                  <c:v>106.571</c:v>
                </c:pt>
                <c:pt idx="3">
                  <c:v>112.01130000000001</c:v>
                </c:pt>
                <c:pt idx="4">
                  <c:v>111.3242</c:v>
                </c:pt>
                <c:pt idx="5">
                  <c:v>108.5236</c:v>
                </c:pt>
                <c:pt idx="6">
                  <c:v>107.92959999999999</c:v>
                </c:pt>
                <c:pt idx="7">
                  <c:v>135.88409999999999</c:v>
                </c:pt>
                <c:pt idx="8">
                  <c:v>121.3082</c:v>
                </c:pt>
                <c:pt idx="9">
                  <c:v>132.5059</c:v>
                </c:pt>
                <c:pt idx="10">
                  <c:v>144.87440000000001</c:v>
                </c:pt>
                <c:pt idx="11">
                  <c:v>150.47829999999999</c:v>
                </c:pt>
                <c:pt idx="12">
                  <c:v>163.41059999999999</c:v>
                </c:pt>
                <c:pt idx="13">
                  <c:v>185.33760000000001</c:v>
                </c:pt>
                <c:pt idx="14">
                  <c:v>234.83430000000001</c:v>
                </c:pt>
                <c:pt idx="15">
                  <c:v>194.59289999999999</c:v>
                </c:pt>
              </c:numCache>
            </c:numRef>
          </c:val>
          <c:smooth val="0"/>
          <c:extLst>
            <c:ext xmlns:c16="http://schemas.microsoft.com/office/drawing/2014/chart" uri="{C3380CC4-5D6E-409C-BE32-E72D297353CC}">
              <c16:uniqueId val="{00000003-3966-47F7-9B36-783FAD5892CD}"/>
            </c:ext>
          </c:extLst>
        </c:ser>
        <c:ser>
          <c:idx val="6"/>
          <c:order val="6"/>
          <c:tx>
            <c:strRef>
              <c:f>Taul1!$H$1</c:f>
              <c:strCache>
                <c:ptCount val="1"/>
                <c:pt idx="0">
                  <c:v>Ruotsi</c:v>
                </c:pt>
              </c:strCache>
            </c:strRef>
          </c:tx>
          <c:spPr>
            <a:ln w="28575" cap="rnd">
              <a:solidFill>
                <a:srgbClr val="FF0000"/>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Taul1!$H$2:$H$19</c:f>
              <c:numCache>
                <c:formatCode>General</c:formatCode>
                <c:ptCount val="18"/>
                <c:pt idx="0">
                  <c:v>100</c:v>
                </c:pt>
                <c:pt idx="1">
                  <c:v>106.6961</c:v>
                </c:pt>
                <c:pt idx="2">
                  <c:v>111.8995</c:v>
                </c:pt>
                <c:pt idx="3">
                  <c:v>103.3553</c:v>
                </c:pt>
                <c:pt idx="4">
                  <c:v>92.673439999999999</c:v>
                </c:pt>
                <c:pt idx="5">
                  <c:v>84.421959999999999</c:v>
                </c:pt>
                <c:pt idx="6">
                  <c:v>81.972040000000007</c:v>
                </c:pt>
                <c:pt idx="7">
                  <c:v>74.850080000000005</c:v>
                </c:pt>
                <c:pt idx="8">
                  <c:v>82.770439999999994</c:v>
                </c:pt>
                <c:pt idx="9">
                  <c:v>94.820239999999998</c:v>
                </c:pt>
                <c:pt idx="10">
                  <c:v>86.857259999999997</c:v>
                </c:pt>
                <c:pt idx="11">
                  <c:v>86.138220000000004</c:v>
                </c:pt>
                <c:pt idx="12">
                  <c:v>84.693600000000004</c:v>
                </c:pt>
                <c:pt idx="13">
                  <c:v>83.818820000000002</c:v>
                </c:pt>
                <c:pt idx="14">
                  <c:v>83.888339999999999</c:v>
                </c:pt>
                <c:pt idx="15">
                  <c:v>80.472719999999995</c:v>
                </c:pt>
              </c:numCache>
            </c:numRef>
          </c:val>
          <c:smooth val="0"/>
          <c:extLst>
            <c:ext xmlns:c16="http://schemas.microsoft.com/office/drawing/2014/chart" uri="{C3380CC4-5D6E-409C-BE32-E72D297353CC}">
              <c16:uniqueId val="{00000004-3966-47F7-9B36-783FAD5892CD}"/>
            </c:ext>
          </c:extLst>
        </c:ser>
        <c:ser>
          <c:idx val="7"/>
          <c:order val="7"/>
          <c:tx>
            <c:strRef>
              <c:f>Taul1!$I$1</c:f>
              <c:strCache>
                <c:ptCount val="1"/>
                <c:pt idx="0">
                  <c:v>Belgia</c:v>
                </c:pt>
              </c:strCache>
            </c:strRef>
          </c:tx>
          <c:spPr>
            <a:ln w="28575" cap="rnd">
              <a:solidFill>
                <a:schemeClr val="accent2">
                  <a:lumMod val="60000"/>
                </a:schemeClr>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Taul1!$I$2:$I$19</c:f>
              <c:numCache>
                <c:formatCode>General</c:formatCode>
                <c:ptCount val="18"/>
                <c:pt idx="0">
                  <c:v>100</c:v>
                </c:pt>
                <c:pt idx="1">
                  <c:v>103.5675</c:v>
                </c:pt>
                <c:pt idx="2">
                  <c:v>108.6671</c:v>
                </c:pt>
                <c:pt idx="3">
                  <c:v>103.2497</c:v>
                </c:pt>
                <c:pt idx="4">
                  <c:v>104.81399999999999</c:v>
                </c:pt>
                <c:pt idx="5">
                  <c:v>111.1275</c:v>
                </c:pt>
                <c:pt idx="6">
                  <c:v>121.5457</c:v>
                </c:pt>
                <c:pt idx="7">
                  <c:v>115.20529999999999</c:v>
                </c:pt>
                <c:pt idx="8">
                  <c:v>112.5213</c:v>
                </c:pt>
                <c:pt idx="9">
                  <c:v>98.624769999999998</c:v>
                </c:pt>
                <c:pt idx="10">
                  <c:v>161.30930000000001</c:v>
                </c:pt>
                <c:pt idx="11">
                  <c:v>98.498980000000003</c:v>
                </c:pt>
                <c:pt idx="12">
                  <c:v>108.0663</c:v>
                </c:pt>
                <c:pt idx="13">
                  <c:v>117.2756</c:v>
                </c:pt>
                <c:pt idx="14">
                  <c:v>120.3569</c:v>
                </c:pt>
                <c:pt idx="15">
                  <c:v>127.42619999999999</c:v>
                </c:pt>
              </c:numCache>
            </c:numRef>
          </c:val>
          <c:smooth val="0"/>
          <c:extLst>
            <c:ext xmlns:c16="http://schemas.microsoft.com/office/drawing/2014/chart" uri="{C3380CC4-5D6E-409C-BE32-E72D297353CC}">
              <c16:uniqueId val="{00000000-9DF2-49C4-89C0-91868C0BD6BA}"/>
            </c:ext>
          </c:extLst>
        </c:ser>
        <c:ser>
          <c:idx val="8"/>
          <c:order val="8"/>
          <c:tx>
            <c:strRef>
              <c:f>Taul1!$J$1</c:f>
              <c:strCache>
                <c:ptCount val="1"/>
                <c:pt idx="0">
                  <c:v>Suomi, pl. elektroniikkateollisuus </c:v>
                </c:pt>
              </c:strCache>
            </c:strRef>
          </c:tx>
          <c:spPr>
            <a:ln w="31750" cap="rnd">
              <a:solidFill>
                <a:schemeClr val="accent1"/>
              </a:solidFill>
              <a:prstDash val="dash"/>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Taul1!$J$2:$J$19</c:f>
              <c:numCache>
                <c:formatCode>General</c:formatCode>
                <c:ptCount val="18"/>
                <c:pt idx="0">
                  <c:v>100</c:v>
                </c:pt>
                <c:pt idx="1">
                  <c:v>104.8278</c:v>
                </c:pt>
                <c:pt idx="2">
                  <c:v>109.8108</c:v>
                </c:pt>
                <c:pt idx="3">
                  <c:v>110.44070000000001</c:v>
                </c:pt>
                <c:pt idx="4">
                  <c:v>103.7784</c:v>
                </c:pt>
                <c:pt idx="5">
                  <c:v>104.9843</c:v>
                </c:pt>
                <c:pt idx="6">
                  <c:v>102.9392</c:v>
                </c:pt>
                <c:pt idx="7">
                  <c:v>113.2743</c:v>
                </c:pt>
                <c:pt idx="8">
                  <c:v>105.56180000000001</c:v>
                </c:pt>
                <c:pt idx="9">
                  <c:v>106.8215</c:v>
                </c:pt>
                <c:pt idx="10">
                  <c:v>110.3892</c:v>
                </c:pt>
                <c:pt idx="11">
                  <c:v>108.7633</c:v>
                </c:pt>
                <c:pt idx="12">
                  <c:v>99.528300000000002</c:v>
                </c:pt>
                <c:pt idx="13">
                  <c:v>121.98439999999999</c:v>
                </c:pt>
                <c:pt idx="14">
                  <c:v>120.5677</c:v>
                </c:pt>
                <c:pt idx="15">
                  <c:v>119.54519999999999</c:v>
                </c:pt>
              </c:numCache>
            </c:numRef>
          </c:val>
          <c:smooth val="0"/>
          <c:extLst>
            <c:ext xmlns:c16="http://schemas.microsoft.com/office/drawing/2014/chart" uri="{C3380CC4-5D6E-409C-BE32-E72D297353CC}">
              <c16:uniqueId val="{00000004-262B-4EEF-9550-96C9C122DCD8}"/>
            </c:ext>
          </c:extLst>
        </c:ser>
        <c:ser>
          <c:idx val="9"/>
          <c:order val="9"/>
          <c:tx>
            <c:strRef>
              <c:f>Taul1!$K$1</c:f>
              <c:strCache>
                <c:ptCount val="1"/>
                <c:pt idx="0">
                  <c:v>Suomi</c:v>
                </c:pt>
              </c:strCache>
            </c:strRef>
          </c:tx>
          <c:spPr>
            <a:ln w="28575" cap="rnd">
              <a:solidFill>
                <a:schemeClr val="accent1"/>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Taul1!$K$2:$K$19</c:f>
              <c:numCache>
                <c:formatCode>General</c:formatCode>
                <c:ptCount val="18"/>
                <c:pt idx="0">
                  <c:v>100</c:v>
                </c:pt>
                <c:pt idx="1">
                  <c:v>103.2214</c:v>
                </c:pt>
                <c:pt idx="2">
                  <c:v>106.7534</c:v>
                </c:pt>
                <c:pt idx="3">
                  <c:v>116.0322</c:v>
                </c:pt>
                <c:pt idx="4">
                  <c:v>105.5639</c:v>
                </c:pt>
                <c:pt idx="5">
                  <c:v>103.9164</c:v>
                </c:pt>
                <c:pt idx="6">
                  <c:v>96.998840000000001</c:v>
                </c:pt>
                <c:pt idx="7">
                  <c:v>82.375489999999999</c:v>
                </c:pt>
                <c:pt idx="8">
                  <c:v>76.116579999999999</c:v>
                </c:pt>
                <c:pt idx="9">
                  <c:v>73.68271</c:v>
                </c:pt>
                <c:pt idx="10">
                  <c:v>67.551460000000006</c:v>
                </c:pt>
                <c:pt idx="11">
                  <c:v>61.5854</c:v>
                </c:pt>
                <c:pt idx="12">
                  <c:v>57.997799999999998</c:v>
                </c:pt>
                <c:pt idx="13">
                  <c:v>64.000979999999998</c:v>
                </c:pt>
                <c:pt idx="14">
                  <c:v>64.07423</c:v>
                </c:pt>
                <c:pt idx="15">
                  <c:v>63.927590000000002</c:v>
                </c:pt>
                <c:pt idx="16">
                  <c:v>61.621830000000003</c:v>
                </c:pt>
                <c:pt idx="17">
                  <c:v>63.470480000000002</c:v>
                </c:pt>
              </c:numCache>
            </c:numRef>
          </c:val>
          <c:smooth val="0"/>
          <c:extLst>
            <c:ext xmlns:c16="http://schemas.microsoft.com/office/drawing/2014/chart" uri="{C3380CC4-5D6E-409C-BE32-E72D297353CC}">
              <c16:uniqueId val="{00000001-FD0A-40CA-8A1B-9119AD9BC0D5}"/>
            </c:ext>
          </c:extLst>
        </c:ser>
        <c:dLbls>
          <c:showLegendKey val="0"/>
          <c:showVal val="0"/>
          <c:showCatName val="0"/>
          <c:showSerName val="0"/>
          <c:showPercent val="0"/>
          <c:showBubbleSize val="0"/>
        </c:dLbls>
        <c:smooth val="0"/>
        <c:axId val="411491664"/>
        <c:axId val="411492056"/>
      </c:lineChart>
      <c:catAx>
        <c:axId val="41149166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crossAx val="411492056"/>
        <c:crosses val="autoZero"/>
        <c:auto val="1"/>
        <c:lblAlgn val="ctr"/>
        <c:lblOffset val="100"/>
        <c:noMultiLvlLbl val="0"/>
      </c:catAx>
      <c:valAx>
        <c:axId val="411492056"/>
        <c:scaling>
          <c:orientation val="minMax"/>
          <c:max val="300"/>
          <c:min val="4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1491664"/>
        <c:crosses val="autoZero"/>
        <c:crossBetween val="between"/>
        <c:majorUnit val="20"/>
        <c:minorUnit val="5"/>
      </c:valAx>
      <c:spPr>
        <a:noFill/>
        <a:ln>
          <a:noFill/>
        </a:ln>
        <a:effectLst/>
      </c:spPr>
    </c:plotArea>
    <c:legend>
      <c:legendPos val="tr"/>
      <c:legendEntry>
        <c:idx val="8"/>
        <c:txPr>
          <a:bodyPr rot="0" spcFirstLastPara="1" vertOverflow="ellipsis" vert="horz" wrap="square" anchor="ctr" anchorCtr="1"/>
          <a:lstStyle/>
          <a:p>
            <a:pPr algn="ctr">
              <a:defRPr lang="fi-FI" sz="1000" b="0" i="0" u="none" strike="noStrike" kern="1200" baseline="0">
                <a:solidFill>
                  <a:schemeClr val="tx2"/>
                </a:solidFill>
                <a:latin typeface="Verdana" panose="020B0604030504040204" pitchFamily="34" charset="0"/>
                <a:ea typeface="+mn-ea"/>
                <a:cs typeface="+mn-cs"/>
              </a:defRPr>
            </a:pPr>
            <a:endParaRPr lang="fi-FI"/>
          </a:p>
        </c:txPr>
      </c:legendEntry>
      <c:layout>
        <c:manualLayout>
          <c:xMode val="edge"/>
          <c:yMode val="edge"/>
          <c:x val="0.77527239566953976"/>
          <c:y val="4.3376341564212356E-2"/>
          <c:w val="0.2247276043304603"/>
          <c:h val="0.86150708309472546"/>
        </c:manualLayout>
      </c:layout>
      <c:overlay val="0"/>
      <c:spPr>
        <a:noFill/>
        <a:ln>
          <a:noFill/>
        </a:ln>
        <a:effectLst/>
      </c:spPr>
      <c:txPr>
        <a:bodyPr rot="0" spcFirstLastPara="1" vertOverflow="ellipsis" vert="horz" wrap="square" anchor="ctr" anchorCtr="1"/>
        <a:lstStyle/>
        <a:p>
          <a:pPr algn="ctr">
            <a:defRPr lang="fi-FI" sz="100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919993684103902E-2"/>
          <c:y val="4.208560273213096E-2"/>
          <c:w val="0.72637287699918462"/>
          <c:h val="0.86066347591913561"/>
        </c:manualLayout>
      </c:layout>
      <c:lineChart>
        <c:grouping val="standard"/>
        <c:varyColors val="0"/>
        <c:ser>
          <c:idx val="0"/>
          <c:order val="0"/>
          <c:tx>
            <c:strRef>
              <c:f>Taul1!$B$1</c:f>
              <c:strCache>
                <c:ptCount val="1"/>
                <c:pt idx="0">
                  <c:v>Unkari</c:v>
                </c:pt>
              </c:strCache>
            </c:strRef>
          </c:tx>
          <c:spPr>
            <a:ln w="28575" cap="rnd">
              <a:solidFill>
                <a:schemeClr val="tx1"/>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Taul1!$B$2:$B$17</c:f>
              <c:numCache>
                <c:formatCode>General</c:formatCode>
                <c:ptCount val="16"/>
                <c:pt idx="0">
                  <c:v>3.6199439999999998</c:v>
                </c:pt>
                <c:pt idx="1">
                  <c:v>4.4024530000000004</c:v>
                </c:pt>
                <c:pt idx="2">
                  <c:v>4.7982490000000002</c:v>
                </c:pt>
                <c:pt idx="3">
                  <c:v>5.7233239999999999</c:v>
                </c:pt>
                <c:pt idx="4">
                  <c:v>5.2502769999999996</c:v>
                </c:pt>
                <c:pt idx="5">
                  <c:v>5.7622350000000004</c:v>
                </c:pt>
                <c:pt idx="6">
                  <c:v>5.427562</c:v>
                </c:pt>
                <c:pt idx="7">
                  <c:v>6.066465</c:v>
                </c:pt>
                <c:pt idx="8">
                  <c:v>7.7444309999999996</c:v>
                </c:pt>
                <c:pt idx="9">
                  <c:v>6.6820649999999997</c:v>
                </c:pt>
                <c:pt idx="10">
                  <c:v>5.5922989999999997</c:v>
                </c:pt>
                <c:pt idx="11">
                  <c:v>6.1860850000000003</c:v>
                </c:pt>
                <c:pt idx="12">
                  <c:v>4.4851200000000002</c:v>
                </c:pt>
                <c:pt idx="13">
                  <c:v>4.7932059999999996</c:v>
                </c:pt>
                <c:pt idx="14">
                  <c:v>4.7245340000000002</c:v>
                </c:pt>
                <c:pt idx="15">
                  <c:v>3.9891559999999999</c:v>
                </c:pt>
              </c:numCache>
            </c:numRef>
          </c:val>
          <c:smooth val="0"/>
          <c:extLst>
            <c:ext xmlns:c16="http://schemas.microsoft.com/office/drawing/2014/chart" uri="{C3380CC4-5D6E-409C-BE32-E72D297353CC}">
              <c16:uniqueId val="{00000000-44E2-48F2-AA3B-018328B566E0}"/>
            </c:ext>
          </c:extLst>
        </c:ser>
        <c:ser>
          <c:idx val="1"/>
          <c:order val="1"/>
          <c:tx>
            <c:strRef>
              <c:f>Taul1!$C$1</c:f>
              <c:strCache>
                <c:ptCount val="1"/>
                <c:pt idx="0">
                  <c:v>Puola</c:v>
                </c:pt>
              </c:strCache>
            </c:strRef>
          </c:tx>
          <c:spPr>
            <a:ln w="28575" cap="rnd">
              <a:solidFill>
                <a:schemeClr val="accent3">
                  <a:lumMod val="50000"/>
                </a:schemeClr>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Taul1!$C$2:$C$17</c:f>
              <c:numCache>
                <c:formatCode>General</c:formatCode>
                <c:ptCount val="16"/>
                <c:pt idx="0">
                  <c:v>2.0476529999999999</c:v>
                </c:pt>
                <c:pt idx="1">
                  <c:v>2.1923119999999998</c:v>
                </c:pt>
                <c:pt idx="2">
                  <c:v>2.254575</c:v>
                </c:pt>
                <c:pt idx="3">
                  <c:v>2.0176449999999999</c:v>
                </c:pt>
                <c:pt idx="4">
                  <c:v>2.241784</c:v>
                </c:pt>
                <c:pt idx="5">
                  <c:v>1.9475119999999999</c:v>
                </c:pt>
                <c:pt idx="6">
                  <c:v>1.6178079999999999</c:v>
                </c:pt>
                <c:pt idx="7">
                  <c:v>1.6591130000000001</c:v>
                </c:pt>
                <c:pt idx="8">
                  <c:v>1.785515</c:v>
                </c:pt>
                <c:pt idx="9">
                  <c:v>1.7969630000000001</c:v>
                </c:pt>
                <c:pt idx="10">
                  <c:v>1.969938</c:v>
                </c:pt>
                <c:pt idx="11">
                  <c:v>2.2227839999999999</c:v>
                </c:pt>
                <c:pt idx="12">
                  <c:v>1.942137</c:v>
                </c:pt>
                <c:pt idx="13">
                  <c:v>2.173162</c:v>
                </c:pt>
                <c:pt idx="14">
                  <c:v>2.351823</c:v>
                </c:pt>
                <c:pt idx="15">
                  <c:v>2.5754809999999999</c:v>
                </c:pt>
              </c:numCache>
            </c:numRef>
          </c:val>
          <c:smooth val="0"/>
          <c:extLst>
            <c:ext xmlns:c16="http://schemas.microsoft.com/office/drawing/2014/chart" uri="{C3380CC4-5D6E-409C-BE32-E72D297353CC}">
              <c16:uniqueId val="{00000001-44E2-48F2-AA3B-018328B566E0}"/>
            </c:ext>
          </c:extLst>
        </c:ser>
        <c:ser>
          <c:idx val="2"/>
          <c:order val="2"/>
          <c:tx>
            <c:strRef>
              <c:f>Taul1!$D$1</c:f>
              <c:strCache>
                <c:ptCount val="1"/>
                <c:pt idx="0">
                  <c:v>Alankomaat</c:v>
                </c:pt>
              </c:strCache>
            </c:strRef>
          </c:tx>
          <c:spPr>
            <a:ln w="28575" cap="rnd">
              <a:solidFill>
                <a:schemeClr val="accent3"/>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Taul1!$D$2:$D$17</c:f>
              <c:numCache>
                <c:formatCode>General</c:formatCode>
                <c:ptCount val="16"/>
                <c:pt idx="0">
                  <c:v>8.1143199999999993</c:v>
                </c:pt>
                <c:pt idx="1">
                  <c:v>8.4496939999999991</c:v>
                </c:pt>
                <c:pt idx="2">
                  <c:v>8.1474480000000007</c:v>
                </c:pt>
                <c:pt idx="3">
                  <c:v>8.0194050000000008</c:v>
                </c:pt>
                <c:pt idx="4">
                  <c:v>8.5463730000000009</c:v>
                </c:pt>
                <c:pt idx="5">
                  <c:v>8.8541349999999994</c:v>
                </c:pt>
                <c:pt idx="6">
                  <c:v>8.7960270000000005</c:v>
                </c:pt>
                <c:pt idx="7">
                  <c:v>9.1188219999999998</c:v>
                </c:pt>
                <c:pt idx="8">
                  <c:v>8.962631</c:v>
                </c:pt>
                <c:pt idx="9">
                  <c:v>9.2586530000000007</c:v>
                </c:pt>
                <c:pt idx="10">
                  <c:v>7.7120199999999999</c:v>
                </c:pt>
                <c:pt idx="11">
                  <c:v>8.1574969999999993</c:v>
                </c:pt>
                <c:pt idx="12">
                  <c:v>7.8864570000000001</c:v>
                </c:pt>
                <c:pt idx="13">
                  <c:v>7.6278839999999999</c:v>
                </c:pt>
                <c:pt idx="14">
                  <c:v>7.5454840000000001</c:v>
                </c:pt>
                <c:pt idx="15">
                  <c:v>7.8061809999999996</c:v>
                </c:pt>
              </c:numCache>
            </c:numRef>
          </c:val>
          <c:smooth val="0"/>
          <c:extLst>
            <c:ext xmlns:c16="http://schemas.microsoft.com/office/drawing/2014/chart" uri="{C3380CC4-5D6E-409C-BE32-E72D297353CC}">
              <c16:uniqueId val="{00000000-3966-47F7-9B36-783FAD5892CD}"/>
            </c:ext>
          </c:extLst>
        </c:ser>
        <c:ser>
          <c:idx val="3"/>
          <c:order val="3"/>
          <c:tx>
            <c:strRef>
              <c:f>Taul1!$E$1</c:f>
              <c:strCache>
                <c:ptCount val="1"/>
                <c:pt idx="0">
                  <c:v>Itävalta</c:v>
                </c:pt>
              </c:strCache>
            </c:strRef>
          </c:tx>
          <c:spPr>
            <a:ln w="28575" cap="rnd">
              <a:solidFill>
                <a:schemeClr val="accent4"/>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Taul1!$E$2:$E$17</c:f>
              <c:numCache>
                <c:formatCode>General</c:formatCode>
                <c:ptCount val="16"/>
                <c:pt idx="0">
                  <c:v>8.6860499999999998</c:v>
                </c:pt>
                <c:pt idx="1">
                  <c:v>9.1157710000000005</c:v>
                </c:pt>
                <c:pt idx="2">
                  <c:v>8.7875899999999998</c:v>
                </c:pt>
                <c:pt idx="3">
                  <c:v>9.2220259999999996</c:v>
                </c:pt>
                <c:pt idx="4">
                  <c:v>10.690939999999999</c:v>
                </c:pt>
                <c:pt idx="5">
                  <c:v>10.574199999999999</c:v>
                </c:pt>
                <c:pt idx="6">
                  <c:v>10.60374</c:v>
                </c:pt>
                <c:pt idx="7">
                  <c:v>10.830640000000001</c:v>
                </c:pt>
                <c:pt idx="8">
                  <c:v>12.23122</c:v>
                </c:pt>
                <c:pt idx="9">
                  <c:v>11.50545</c:v>
                </c:pt>
                <c:pt idx="10">
                  <c:v>11.54307</c:v>
                </c:pt>
                <c:pt idx="11">
                  <c:v>11.62678</c:v>
                </c:pt>
                <c:pt idx="12">
                  <c:v>11.99274</c:v>
                </c:pt>
                <c:pt idx="13">
                  <c:v>11.849460000000001</c:v>
                </c:pt>
                <c:pt idx="14">
                  <c:v>12.44706</c:v>
                </c:pt>
                <c:pt idx="15">
                  <c:v>12.676220000000001</c:v>
                </c:pt>
              </c:numCache>
            </c:numRef>
          </c:val>
          <c:smooth val="0"/>
          <c:extLst>
            <c:ext xmlns:c16="http://schemas.microsoft.com/office/drawing/2014/chart" uri="{C3380CC4-5D6E-409C-BE32-E72D297353CC}">
              <c16:uniqueId val="{00000001-3966-47F7-9B36-783FAD5892CD}"/>
            </c:ext>
          </c:extLst>
        </c:ser>
        <c:ser>
          <c:idx val="4"/>
          <c:order val="4"/>
          <c:tx>
            <c:strRef>
              <c:f>Taul1!$F$1</c:f>
              <c:strCache>
                <c:ptCount val="1"/>
                <c:pt idx="0">
                  <c:v>Saksa</c:v>
                </c:pt>
              </c:strCache>
            </c:strRef>
          </c:tx>
          <c:spPr>
            <a:ln w="28575" cap="rnd">
              <a:solidFill>
                <a:schemeClr val="bg2">
                  <a:lumMod val="65000"/>
                </a:schemeClr>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Taul1!$F$2:$F$17</c:f>
              <c:numCache>
                <c:formatCode>General</c:formatCode>
                <c:ptCount val="16"/>
                <c:pt idx="0">
                  <c:v>9.3216590000000004</c:v>
                </c:pt>
                <c:pt idx="1">
                  <c:v>8.9972750000000001</c:v>
                </c:pt>
                <c:pt idx="2">
                  <c:v>8.9023179999999993</c:v>
                </c:pt>
                <c:pt idx="3">
                  <c:v>9.222626</c:v>
                </c:pt>
                <c:pt idx="4">
                  <c:v>10.797879999999999</c:v>
                </c:pt>
                <c:pt idx="5">
                  <c:v>9.2029510000000005</c:v>
                </c:pt>
                <c:pt idx="6">
                  <c:v>8.8314389999999996</c:v>
                </c:pt>
                <c:pt idx="7">
                  <c:v>9.1795899999999993</c:v>
                </c:pt>
                <c:pt idx="8">
                  <c:v>8.7959569999999996</c:v>
                </c:pt>
                <c:pt idx="9">
                  <c:v>8.8120729999999998</c:v>
                </c:pt>
                <c:pt idx="10">
                  <c:v>8.8701190000000008</c:v>
                </c:pt>
                <c:pt idx="11">
                  <c:v>9.0256720000000001</c:v>
                </c:pt>
                <c:pt idx="12">
                  <c:v>9.4482970000000002</c:v>
                </c:pt>
                <c:pt idx="13">
                  <c:v>9.7881509999999992</c:v>
                </c:pt>
                <c:pt idx="14">
                  <c:v>10.124689999999999</c:v>
                </c:pt>
                <c:pt idx="15">
                  <c:v>11.220319999999999</c:v>
                </c:pt>
              </c:numCache>
            </c:numRef>
          </c:val>
          <c:smooth val="0"/>
          <c:extLst>
            <c:ext xmlns:c16="http://schemas.microsoft.com/office/drawing/2014/chart" uri="{C3380CC4-5D6E-409C-BE32-E72D297353CC}">
              <c16:uniqueId val="{00000002-3966-47F7-9B36-783FAD5892CD}"/>
            </c:ext>
          </c:extLst>
        </c:ser>
        <c:ser>
          <c:idx val="5"/>
          <c:order val="5"/>
          <c:tx>
            <c:strRef>
              <c:f>Taul1!$G$1</c:f>
              <c:strCache>
                <c:ptCount val="1"/>
                <c:pt idx="0">
                  <c:v>Tsekki</c:v>
                </c:pt>
              </c:strCache>
            </c:strRef>
          </c:tx>
          <c:spPr>
            <a:ln w="28575" cap="rnd">
              <a:solidFill>
                <a:schemeClr val="accent6"/>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Taul1!$G$2:$G$17</c:f>
              <c:numCache>
                <c:formatCode>General</c:formatCode>
                <c:ptCount val="16"/>
                <c:pt idx="0">
                  <c:v>4.4663605000000004</c:v>
                </c:pt>
                <c:pt idx="1">
                  <c:v>4.0504278999999999</c:v>
                </c:pt>
                <c:pt idx="2">
                  <c:v>3.6841518</c:v>
                </c:pt>
                <c:pt idx="3">
                  <c:v>3.5075297000000001</c:v>
                </c:pt>
                <c:pt idx="4">
                  <c:v>4.0741579000000003</c:v>
                </c:pt>
                <c:pt idx="5">
                  <c:v>3.6549461999999999</c:v>
                </c:pt>
                <c:pt idx="6">
                  <c:v>3.2944022999999998</c:v>
                </c:pt>
                <c:pt idx="7">
                  <c:v>4.2457111999999997</c:v>
                </c:pt>
                <c:pt idx="8">
                  <c:v>3.8611363999999999</c:v>
                </c:pt>
                <c:pt idx="9">
                  <c:v>3.9467249</c:v>
                </c:pt>
                <c:pt idx="10">
                  <c:v>3.9816376</c:v>
                </c:pt>
                <c:pt idx="11">
                  <c:v>3.9339940000000002</c:v>
                </c:pt>
                <c:pt idx="12">
                  <c:v>3.9873017000000002</c:v>
                </c:pt>
                <c:pt idx="13">
                  <c:v>4.3189454999999999</c:v>
                </c:pt>
                <c:pt idx="14">
                  <c:v>5.1302751999999998</c:v>
                </c:pt>
                <c:pt idx="15">
                  <c:v>4.6002166999999998</c:v>
                </c:pt>
              </c:numCache>
            </c:numRef>
          </c:val>
          <c:smooth val="0"/>
          <c:extLst>
            <c:ext xmlns:c16="http://schemas.microsoft.com/office/drawing/2014/chart" uri="{C3380CC4-5D6E-409C-BE32-E72D297353CC}">
              <c16:uniqueId val="{00000003-3966-47F7-9B36-783FAD5892CD}"/>
            </c:ext>
          </c:extLst>
        </c:ser>
        <c:ser>
          <c:idx val="6"/>
          <c:order val="6"/>
          <c:tx>
            <c:strRef>
              <c:f>Taul1!$H$1</c:f>
              <c:strCache>
                <c:ptCount val="1"/>
                <c:pt idx="0">
                  <c:v>Ruotsi</c:v>
                </c:pt>
              </c:strCache>
            </c:strRef>
          </c:tx>
          <c:spPr>
            <a:ln w="28575" cap="rnd">
              <a:solidFill>
                <a:srgbClr val="FF0000"/>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Taul1!$H$2:$H$17</c:f>
              <c:numCache>
                <c:formatCode>General</c:formatCode>
                <c:ptCount val="16"/>
                <c:pt idx="0">
                  <c:v>17.46603</c:v>
                </c:pt>
                <c:pt idx="1">
                  <c:v>17.449850000000001</c:v>
                </c:pt>
                <c:pt idx="2">
                  <c:v>17.167750000000002</c:v>
                </c:pt>
                <c:pt idx="3">
                  <c:v>17.451969999999999</c:v>
                </c:pt>
                <c:pt idx="4">
                  <c:v>20.271039999999999</c:v>
                </c:pt>
                <c:pt idx="5">
                  <c:v>14.48217</c:v>
                </c:pt>
                <c:pt idx="6">
                  <c:v>12.8705</c:v>
                </c:pt>
                <c:pt idx="7">
                  <c:v>11.830780000000001</c:v>
                </c:pt>
                <c:pt idx="8">
                  <c:v>13.32193</c:v>
                </c:pt>
                <c:pt idx="9">
                  <c:v>15.65105</c:v>
                </c:pt>
                <c:pt idx="10">
                  <c:v>13.26173</c:v>
                </c:pt>
                <c:pt idx="11">
                  <c:v>13.25062</c:v>
                </c:pt>
                <c:pt idx="12">
                  <c:v>12.79692</c:v>
                </c:pt>
                <c:pt idx="13">
                  <c:v>12.93037</c:v>
                </c:pt>
                <c:pt idx="14">
                  <c:v>12.999420000000001</c:v>
                </c:pt>
                <c:pt idx="15">
                  <c:v>13.210459999999999</c:v>
                </c:pt>
              </c:numCache>
            </c:numRef>
          </c:val>
          <c:smooth val="0"/>
          <c:extLst>
            <c:ext xmlns:c16="http://schemas.microsoft.com/office/drawing/2014/chart" uri="{C3380CC4-5D6E-409C-BE32-E72D297353CC}">
              <c16:uniqueId val="{00000004-3966-47F7-9B36-783FAD5892CD}"/>
            </c:ext>
          </c:extLst>
        </c:ser>
        <c:ser>
          <c:idx val="7"/>
          <c:order val="7"/>
          <c:tx>
            <c:strRef>
              <c:f>Taul1!$I$1</c:f>
              <c:strCache>
                <c:ptCount val="1"/>
                <c:pt idx="0">
                  <c:v>Belgia</c:v>
                </c:pt>
              </c:strCache>
            </c:strRef>
          </c:tx>
          <c:spPr>
            <a:ln w="28575" cap="rnd">
              <a:solidFill>
                <a:schemeClr val="accent2">
                  <a:lumMod val="60000"/>
                </a:schemeClr>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Taul1!$I$2:$I$17</c:f>
              <c:numCache>
                <c:formatCode>General</c:formatCode>
                <c:ptCount val="16"/>
                <c:pt idx="0">
                  <c:v>9.7122851000000008</c:v>
                </c:pt>
                <c:pt idx="1">
                  <c:v>10.135579</c:v>
                </c:pt>
                <c:pt idx="2">
                  <c:v>10.035190999999999</c:v>
                </c:pt>
                <c:pt idx="3">
                  <c:v>10.02534</c:v>
                </c:pt>
                <c:pt idx="4">
                  <c:v>11.191595</c:v>
                </c:pt>
                <c:pt idx="5">
                  <c:v>10.964173000000001</c:v>
                </c:pt>
                <c:pt idx="6">
                  <c:v>11.949802999999999</c:v>
                </c:pt>
                <c:pt idx="7">
                  <c:v>11.293361000000001</c:v>
                </c:pt>
                <c:pt idx="8">
                  <c:v>10.895127</c:v>
                </c:pt>
                <c:pt idx="9">
                  <c:v>9.3081712000000003</c:v>
                </c:pt>
                <c:pt idx="10">
                  <c:v>14.574624999999999</c:v>
                </c:pt>
                <c:pt idx="11">
                  <c:v>8.8573678000000005</c:v>
                </c:pt>
                <c:pt idx="12">
                  <c:v>9.3364087999999992</c:v>
                </c:pt>
                <c:pt idx="13">
                  <c:v>10.009179</c:v>
                </c:pt>
                <c:pt idx="14">
                  <c:v>9.7826333999999999</c:v>
                </c:pt>
                <c:pt idx="15">
                  <c:v>10.766657</c:v>
                </c:pt>
              </c:numCache>
            </c:numRef>
          </c:val>
          <c:smooth val="0"/>
          <c:extLst>
            <c:ext xmlns:c16="http://schemas.microsoft.com/office/drawing/2014/chart" uri="{C3380CC4-5D6E-409C-BE32-E72D297353CC}">
              <c16:uniqueId val="{00000000-9DF2-49C4-89C0-91868C0BD6BA}"/>
            </c:ext>
          </c:extLst>
        </c:ser>
        <c:ser>
          <c:idx val="8"/>
          <c:order val="8"/>
          <c:tx>
            <c:strRef>
              <c:f>Taul1!$J$1</c:f>
              <c:strCache>
                <c:ptCount val="1"/>
                <c:pt idx="0">
                  <c:v>Suomi pl.   elektroniikkateollisuus </c:v>
                </c:pt>
              </c:strCache>
            </c:strRef>
          </c:tx>
          <c:spPr>
            <a:ln w="34925" cap="rnd">
              <a:solidFill>
                <a:schemeClr val="accent1"/>
              </a:solidFill>
              <a:prstDash val="dash"/>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Taul1!$J$2:$J$17</c:f>
              <c:numCache>
                <c:formatCode>General</c:formatCode>
                <c:ptCount val="16"/>
                <c:pt idx="0">
                  <c:v>6.578017</c:v>
                </c:pt>
                <c:pt idx="1">
                  <c:v>6.2568760000000001</c:v>
                </c:pt>
                <c:pt idx="2">
                  <c:v>6.0859909999999999</c:v>
                </c:pt>
                <c:pt idx="3">
                  <c:v>6.4641529999999996</c:v>
                </c:pt>
                <c:pt idx="4">
                  <c:v>7.7088169999999998</c:v>
                </c:pt>
                <c:pt idx="5">
                  <c:v>7.1474219999999997</c:v>
                </c:pt>
                <c:pt idx="6">
                  <c:v>6.6537920000000002</c:v>
                </c:pt>
                <c:pt idx="7">
                  <c:v>7.6411030000000002</c:v>
                </c:pt>
                <c:pt idx="8">
                  <c:v>7.3905070000000004</c:v>
                </c:pt>
                <c:pt idx="9">
                  <c:v>7.6206339999999999</c:v>
                </c:pt>
                <c:pt idx="10">
                  <c:v>7.7469720000000004</c:v>
                </c:pt>
                <c:pt idx="11">
                  <c:v>7.3238669999999999</c:v>
                </c:pt>
                <c:pt idx="12">
                  <c:v>6.2204319999999997</c:v>
                </c:pt>
                <c:pt idx="13">
                  <c:v>7.7022320000000004</c:v>
                </c:pt>
                <c:pt idx="14">
                  <c:v>7.43398</c:v>
                </c:pt>
                <c:pt idx="15">
                  <c:v>7.6870019999999997</c:v>
                </c:pt>
              </c:numCache>
            </c:numRef>
          </c:val>
          <c:smooth val="0"/>
          <c:extLst>
            <c:ext xmlns:c16="http://schemas.microsoft.com/office/drawing/2014/chart" uri="{C3380CC4-5D6E-409C-BE32-E72D297353CC}">
              <c16:uniqueId val="{00000004-262B-4EEF-9550-96C9C122DCD8}"/>
            </c:ext>
          </c:extLst>
        </c:ser>
        <c:ser>
          <c:idx val="9"/>
          <c:order val="9"/>
          <c:tx>
            <c:strRef>
              <c:f>Taul1!$K$1</c:f>
              <c:strCache>
                <c:ptCount val="1"/>
                <c:pt idx="0">
                  <c:v>Suomi</c:v>
                </c:pt>
              </c:strCache>
            </c:strRef>
          </c:tx>
          <c:spPr>
            <a:ln w="28575" cap="rnd">
              <a:solidFill>
                <a:schemeClr val="accent1"/>
              </a:solidFill>
              <a:round/>
            </a:ln>
            <a:effectLst/>
          </c:spPr>
          <c:marker>
            <c:symbol val="none"/>
          </c:marker>
          <c:cat>
            <c:strRef>
              <c:f>Taul1!$A$2:$A$17</c:f>
              <c:strCache>
                <c:ptCount val="16"/>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strCache>
            </c:strRef>
          </c:cat>
          <c:val>
            <c:numRef>
              <c:f>Taul1!$K$2:$K$17</c:f>
              <c:numCache>
                <c:formatCode>General</c:formatCode>
                <c:ptCount val="16"/>
                <c:pt idx="0">
                  <c:v>15.638640000000001</c:v>
                </c:pt>
                <c:pt idx="1">
                  <c:v>14.956239999999999</c:v>
                </c:pt>
                <c:pt idx="2">
                  <c:v>14.089689999999999</c:v>
                </c:pt>
                <c:pt idx="3">
                  <c:v>15.698460000000001</c:v>
                </c:pt>
                <c:pt idx="4">
                  <c:v>19.039429999999999</c:v>
                </c:pt>
                <c:pt idx="5">
                  <c:v>17.784790000000001</c:v>
                </c:pt>
                <c:pt idx="6">
                  <c:v>16.461670000000002</c:v>
                </c:pt>
                <c:pt idx="7">
                  <c:v>15.48272</c:v>
                </c:pt>
                <c:pt idx="8">
                  <c:v>14.0336</c:v>
                </c:pt>
                <c:pt idx="9">
                  <c:v>13.46177</c:v>
                </c:pt>
                <c:pt idx="10">
                  <c:v>11.89073</c:v>
                </c:pt>
                <c:pt idx="11">
                  <c:v>10.620889999999999</c:v>
                </c:pt>
                <c:pt idx="12">
                  <c:v>9.21218</c:v>
                </c:pt>
                <c:pt idx="13">
                  <c:v>10.26357</c:v>
                </c:pt>
                <c:pt idx="14">
                  <c:v>10.12759</c:v>
                </c:pt>
                <c:pt idx="15">
                  <c:v>10.19299</c:v>
                </c:pt>
              </c:numCache>
            </c:numRef>
          </c:val>
          <c:smooth val="0"/>
          <c:extLst>
            <c:ext xmlns:c16="http://schemas.microsoft.com/office/drawing/2014/chart" uri="{C3380CC4-5D6E-409C-BE32-E72D297353CC}">
              <c16:uniqueId val="{00000000-B07E-4DEB-9292-3F9343171CF6}"/>
            </c:ext>
          </c:extLst>
        </c:ser>
        <c:dLbls>
          <c:showLegendKey val="0"/>
          <c:showVal val="0"/>
          <c:showCatName val="0"/>
          <c:showSerName val="0"/>
          <c:showPercent val="0"/>
          <c:showBubbleSize val="0"/>
        </c:dLbls>
        <c:smooth val="0"/>
        <c:axId val="411491664"/>
        <c:axId val="411492056"/>
      </c:lineChart>
      <c:catAx>
        <c:axId val="41149166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crossAx val="411492056"/>
        <c:crosses val="autoZero"/>
        <c:auto val="1"/>
        <c:lblAlgn val="ctr"/>
        <c:lblOffset val="100"/>
        <c:noMultiLvlLbl val="0"/>
      </c:catAx>
      <c:valAx>
        <c:axId val="411492056"/>
        <c:scaling>
          <c:orientation val="minMax"/>
          <c:max val="24"/>
          <c:min val="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1491664"/>
        <c:crosses val="autoZero"/>
        <c:crossBetween val="between"/>
        <c:majorUnit val="2"/>
        <c:minorUnit val="1"/>
      </c:valAx>
      <c:spPr>
        <a:noFill/>
        <a:ln>
          <a:noFill/>
        </a:ln>
        <a:effectLst/>
      </c:spPr>
    </c:plotArea>
    <c:legend>
      <c:legendPos val="tr"/>
      <c:layout>
        <c:manualLayout>
          <c:xMode val="edge"/>
          <c:yMode val="edge"/>
          <c:x val="0.76951753105762577"/>
          <c:y val="4.3376341564212356E-2"/>
          <c:w val="0.22151403219033239"/>
          <c:h val="0.85427769283402344"/>
        </c:manualLayout>
      </c:layout>
      <c:overlay val="0"/>
      <c:spPr>
        <a:noFill/>
        <a:ln>
          <a:noFill/>
        </a:ln>
        <a:effectLst/>
      </c:spPr>
      <c:txPr>
        <a:bodyPr rot="0" spcFirstLastPara="1" vertOverflow="ellipsis" vert="horz" wrap="square" anchor="ctr" anchorCtr="1"/>
        <a:lstStyle/>
        <a:p>
          <a:pPr algn="ctr">
            <a:defRPr lang="fi-FI" sz="100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919993684103902E-2"/>
          <c:y val="4.4605592380698417E-2"/>
          <c:w val="0.71090570545878129"/>
          <c:h val="0.79105876719163282"/>
        </c:manualLayout>
      </c:layout>
      <c:lineChart>
        <c:grouping val="standard"/>
        <c:varyColors val="0"/>
        <c:ser>
          <c:idx val="0"/>
          <c:order val="0"/>
          <c:tx>
            <c:strRef>
              <c:f>Taul1!$B$1</c:f>
              <c:strCache>
                <c:ptCount val="1"/>
                <c:pt idx="0">
                  <c:v>Aineelliset investoinnit</c:v>
                </c:pt>
              </c:strCache>
            </c:strRef>
          </c:tx>
          <c:spPr>
            <a:ln w="38100" cap="rnd">
              <a:solidFill>
                <a:schemeClr val="accent3">
                  <a:lumMod val="50000"/>
                </a:schemeClr>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Taul1!$B$2:$B$19</c:f>
              <c:numCache>
                <c:formatCode>General</c:formatCode>
                <c:ptCount val="18"/>
                <c:pt idx="0">
                  <c:v>3.2880569999999998</c:v>
                </c:pt>
                <c:pt idx="1">
                  <c:v>3.3430279999999999</c:v>
                </c:pt>
                <c:pt idx="2">
                  <c:v>4.2770530000000004</c:v>
                </c:pt>
                <c:pt idx="3">
                  <c:v>3.679068</c:v>
                </c:pt>
                <c:pt idx="4">
                  <c:v>2.8290479999999998</c:v>
                </c:pt>
                <c:pt idx="5">
                  <c:v>2.1920419999999998</c:v>
                </c:pt>
                <c:pt idx="6">
                  <c:v>2.3400080000000001</c:v>
                </c:pt>
                <c:pt idx="7">
                  <c:v>2.5820059999999998</c:v>
                </c:pt>
                <c:pt idx="8">
                  <c:v>2.270991</c:v>
                </c:pt>
                <c:pt idx="9">
                  <c:v>2.310019</c:v>
                </c:pt>
                <c:pt idx="10">
                  <c:v>2.855</c:v>
                </c:pt>
                <c:pt idx="11">
                  <c:v>3.240999</c:v>
                </c:pt>
                <c:pt idx="12">
                  <c:v>4.1409799999999999</c:v>
                </c:pt>
                <c:pt idx="13">
                  <c:v>3.3870230000000001</c:v>
                </c:pt>
                <c:pt idx="14">
                  <c:v>3.1430250000000002</c:v>
                </c:pt>
                <c:pt idx="15">
                  <c:v>2.9300299999999999</c:v>
                </c:pt>
                <c:pt idx="16">
                  <c:v>3.542964</c:v>
                </c:pt>
                <c:pt idx="17">
                  <c:v>4.5999999999999996</c:v>
                </c:pt>
              </c:numCache>
            </c:numRef>
          </c:val>
          <c:smooth val="0"/>
          <c:extLst>
            <c:ext xmlns:c16="http://schemas.microsoft.com/office/drawing/2014/chart" uri="{C3380CC4-5D6E-409C-BE32-E72D297353CC}">
              <c16:uniqueId val="{00000000-3372-499F-858A-C68065062B00}"/>
            </c:ext>
          </c:extLst>
        </c:ser>
        <c:ser>
          <c:idx val="1"/>
          <c:order val="1"/>
          <c:tx>
            <c:strRef>
              <c:f>Taul1!$C$1</c:f>
              <c:strCache>
                <c:ptCount val="1"/>
                <c:pt idx="0">
                  <c:v>Aineettomat investoinnit</c:v>
                </c:pt>
              </c:strCache>
            </c:strRef>
          </c:tx>
          <c:spPr>
            <a:ln w="38100" cap="rnd">
              <a:solidFill>
                <a:srgbClr val="FF0000"/>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Taul1!$C$2:$C$19</c:f>
              <c:numCache>
                <c:formatCode>General</c:formatCode>
                <c:ptCount val="18"/>
                <c:pt idx="0">
                  <c:v>5.4639829999999998</c:v>
                </c:pt>
                <c:pt idx="1">
                  <c:v>5.6399970000000001</c:v>
                </c:pt>
                <c:pt idx="2">
                  <c:v>5.8329890000000004</c:v>
                </c:pt>
                <c:pt idx="3">
                  <c:v>6.3399799999999997</c:v>
                </c:pt>
                <c:pt idx="4">
                  <c:v>5.7679939999999998</c:v>
                </c:pt>
                <c:pt idx="5">
                  <c:v>5.6779719999999996</c:v>
                </c:pt>
                <c:pt idx="6">
                  <c:v>5.3</c:v>
                </c:pt>
                <c:pt idx="7">
                  <c:v>4.5009829999999997</c:v>
                </c:pt>
                <c:pt idx="8">
                  <c:v>4.1589970000000003</c:v>
                </c:pt>
                <c:pt idx="9">
                  <c:v>4.0260109999999996</c:v>
                </c:pt>
                <c:pt idx="10">
                  <c:v>3.6909999999999998</c:v>
                </c:pt>
                <c:pt idx="11">
                  <c:v>3.3650159999999998</c:v>
                </c:pt>
                <c:pt idx="12">
                  <c:v>3.16899</c:v>
                </c:pt>
                <c:pt idx="13">
                  <c:v>3.4970029999999999</c:v>
                </c:pt>
                <c:pt idx="14">
                  <c:v>3.5010050000000001</c:v>
                </c:pt>
                <c:pt idx="15">
                  <c:v>3.4929929999999998</c:v>
                </c:pt>
                <c:pt idx="16">
                  <c:v>3.3670059999999999</c:v>
                </c:pt>
                <c:pt idx="17">
                  <c:v>3.4680200000000001</c:v>
                </c:pt>
              </c:numCache>
            </c:numRef>
          </c:val>
          <c:smooth val="0"/>
          <c:extLst>
            <c:ext xmlns:c16="http://schemas.microsoft.com/office/drawing/2014/chart" uri="{C3380CC4-5D6E-409C-BE32-E72D297353CC}">
              <c16:uniqueId val="{00000001-3372-499F-858A-C68065062B00}"/>
            </c:ext>
          </c:extLst>
        </c:ser>
        <c:ser>
          <c:idx val="2"/>
          <c:order val="2"/>
          <c:tx>
            <c:strRef>
              <c:f>Taul1!$D$1</c:f>
              <c:strCache>
                <c:ptCount val="1"/>
                <c:pt idx="0">
                  <c:v>Aineettomat investoinnit (pl. elektroniikkateollisuus)*</c:v>
                </c:pt>
              </c:strCache>
            </c:strRef>
          </c:tx>
          <c:spPr>
            <a:ln w="38100" cap="rnd">
              <a:solidFill>
                <a:schemeClr val="accent5"/>
              </a:solidFill>
              <a:prstDash val="solid"/>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Taul1!$D$2:$D$19</c:f>
              <c:numCache>
                <c:formatCode>General</c:formatCode>
                <c:ptCount val="18"/>
                <c:pt idx="0">
                  <c:v>1.9059839999999999</c:v>
                </c:pt>
                <c:pt idx="1">
                  <c:v>1.9980009999999999</c:v>
                </c:pt>
                <c:pt idx="2">
                  <c:v>2.092975</c:v>
                </c:pt>
                <c:pt idx="3">
                  <c:v>2.104981</c:v>
                </c:pt>
                <c:pt idx="4">
                  <c:v>1.978</c:v>
                </c:pt>
                <c:pt idx="5">
                  <c:v>2.0009830000000002</c:v>
                </c:pt>
                <c:pt idx="6">
                  <c:v>1.962005</c:v>
                </c:pt>
                <c:pt idx="7">
                  <c:v>2.1589909999999999</c:v>
                </c:pt>
                <c:pt idx="8">
                  <c:v>2.0119910000000001</c:v>
                </c:pt>
                <c:pt idx="9">
                  <c:v>2.0360010000000002</c:v>
                </c:pt>
                <c:pt idx="10">
                  <c:v>2.1040000000000001</c:v>
                </c:pt>
                <c:pt idx="11">
                  <c:v>2.0730110000000002</c:v>
                </c:pt>
                <c:pt idx="12">
                  <c:v>1.8969929999999999</c:v>
                </c:pt>
                <c:pt idx="13">
                  <c:v>2.325002</c:v>
                </c:pt>
                <c:pt idx="14">
                  <c:v>2.298</c:v>
                </c:pt>
                <c:pt idx="15">
                  <c:v>2.4149949999999998</c:v>
                </c:pt>
              </c:numCache>
            </c:numRef>
          </c:val>
          <c:smooth val="0"/>
          <c:extLst>
            <c:ext xmlns:c16="http://schemas.microsoft.com/office/drawing/2014/chart" uri="{C3380CC4-5D6E-409C-BE32-E72D297353CC}">
              <c16:uniqueId val="{00000000-489A-42BC-9CEA-B8F82AEAECF2}"/>
            </c:ext>
          </c:extLst>
        </c:ser>
        <c:dLbls>
          <c:showLegendKey val="0"/>
          <c:showVal val="0"/>
          <c:showCatName val="0"/>
          <c:showSerName val="0"/>
          <c:showPercent val="0"/>
          <c:showBubbleSize val="0"/>
        </c:dLbls>
        <c:smooth val="0"/>
        <c:axId val="410791624"/>
        <c:axId val="411490880"/>
      </c:lineChart>
      <c:catAx>
        <c:axId val="41079162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sz="1050" b="0" i="0" u="none" strike="noStrike" kern="1200" spc="-100" baseline="0">
                <a:solidFill>
                  <a:schemeClr val="tx1"/>
                </a:solidFill>
                <a:latin typeface="Verdana" panose="020B0604030504040204" pitchFamily="34" charset="0"/>
                <a:ea typeface="+mn-ea"/>
                <a:cs typeface="+mn-cs"/>
              </a:defRPr>
            </a:pPr>
            <a:endParaRPr lang="fi-FI"/>
          </a:p>
        </c:txPr>
        <c:crossAx val="411490880"/>
        <c:crosses val="autoZero"/>
        <c:auto val="1"/>
        <c:lblAlgn val="ctr"/>
        <c:lblOffset val="100"/>
        <c:tickLblSkip val="1"/>
        <c:noMultiLvlLbl val="0"/>
      </c:catAx>
      <c:valAx>
        <c:axId val="411490880"/>
        <c:scaling>
          <c:orientation val="minMax"/>
          <c:max val="7"/>
          <c:min val="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Verdana" panose="020B0604030504040204" pitchFamily="34" charset="0"/>
                <a:ea typeface="+mn-ea"/>
                <a:cs typeface="+mn-cs"/>
              </a:defRPr>
            </a:pPr>
            <a:endParaRPr lang="fi-FI"/>
          </a:p>
        </c:txPr>
        <c:crossAx val="410791624"/>
        <c:crosses val="autoZero"/>
        <c:crossBetween val="between"/>
        <c:majorUnit val="1"/>
        <c:minorUnit val="0.1"/>
      </c:valAx>
      <c:spPr>
        <a:noFill/>
        <a:ln>
          <a:noFill/>
        </a:ln>
        <a:effectLst/>
      </c:spPr>
    </c:plotArea>
    <c:legend>
      <c:legendPos val="r"/>
      <c:layout>
        <c:manualLayout>
          <c:xMode val="edge"/>
          <c:yMode val="edge"/>
          <c:x val="0.75339285767485653"/>
          <c:y val="0.28296692040830734"/>
          <c:w val="0.23903998379317232"/>
          <c:h val="0.48942110351316481"/>
        </c:manualLayout>
      </c:layout>
      <c:overlay val="0"/>
      <c:spPr>
        <a:noFill/>
        <a:ln>
          <a:noFill/>
        </a:ln>
        <a:effectLst/>
      </c:spPr>
      <c:txPr>
        <a:bodyPr rot="0" spcFirstLastPara="1" vertOverflow="ellipsis" vert="horz" wrap="square" anchor="ctr" anchorCtr="1"/>
        <a:lstStyle/>
        <a:p>
          <a:pPr algn="ctr">
            <a:defRPr sz="800" b="0" i="0" u="none" strike="noStrike" kern="1200" baseline="0">
              <a:solidFill>
                <a:schemeClr val="tx1">
                  <a:lumMod val="65000"/>
                  <a:lumOff val="35000"/>
                </a:schemeClr>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sz="800" baseline="0">
          <a:latin typeface="Verdana" panose="020B0604030504040204" pitchFamily="34" charset="0"/>
        </a:defRPr>
      </a:pPr>
      <a:endParaRPr lang="fi-FI"/>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075936733787956E-2"/>
          <c:y val="3.1241496927793763E-2"/>
          <c:w val="0.70315669678634096"/>
          <c:h val="0.82813120831004183"/>
        </c:manualLayout>
      </c:layout>
      <c:lineChart>
        <c:grouping val="standard"/>
        <c:varyColors val="0"/>
        <c:ser>
          <c:idx val="0"/>
          <c:order val="0"/>
          <c:tx>
            <c:strRef>
              <c:f>Taul1!$B$1</c:f>
              <c:strCache>
                <c:ptCount val="1"/>
                <c:pt idx="0">
                  <c:v>Aineelliset ja aineettomat investoinnit*</c:v>
                </c:pt>
              </c:strCache>
            </c:strRef>
          </c:tx>
          <c:spPr>
            <a:ln w="38100" cap="rnd">
              <a:solidFill>
                <a:schemeClr val="accent1"/>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Taul1!$B$2:$B$19</c:f>
              <c:numCache>
                <c:formatCode>General</c:formatCode>
                <c:ptCount val="18"/>
                <c:pt idx="0">
                  <c:v>8.7520399999999992</c:v>
                </c:pt>
                <c:pt idx="1">
                  <c:v>8.9830240000000003</c:v>
                </c:pt>
                <c:pt idx="2">
                  <c:v>10.11004</c:v>
                </c:pt>
                <c:pt idx="3">
                  <c:v>10.01905</c:v>
                </c:pt>
                <c:pt idx="4">
                  <c:v>8.5970420000000001</c:v>
                </c:pt>
                <c:pt idx="5">
                  <c:v>7.8700130000000001</c:v>
                </c:pt>
                <c:pt idx="6">
                  <c:v>7.6400079999999999</c:v>
                </c:pt>
                <c:pt idx="7">
                  <c:v>7.0829880000000003</c:v>
                </c:pt>
                <c:pt idx="8">
                  <c:v>6.4299879999999998</c:v>
                </c:pt>
                <c:pt idx="9">
                  <c:v>6.3360300000000001</c:v>
                </c:pt>
                <c:pt idx="10">
                  <c:v>6.5460000000000003</c:v>
                </c:pt>
                <c:pt idx="11">
                  <c:v>6.6060150000000002</c:v>
                </c:pt>
                <c:pt idx="12">
                  <c:v>7.3099699999999999</c:v>
                </c:pt>
                <c:pt idx="13">
                  <c:v>6.8840260000000004</c:v>
                </c:pt>
                <c:pt idx="14">
                  <c:v>6.6440299999999999</c:v>
                </c:pt>
                <c:pt idx="15">
                  <c:v>6.4230229999999997</c:v>
                </c:pt>
                <c:pt idx="16">
                  <c:v>6.9099700000000004</c:v>
                </c:pt>
                <c:pt idx="17">
                  <c:v>8.0680200000000006</c:v>
                </c:pt>
              </c:numCache>
            </c:numRef>
          </c:val>
          <c:smooth val="0"/>
          <c:extLst>
            <c:ext xmlns:c16="http://schemas.microsoft.com/office/drawing/2014/chart" uri="{C3380CC4-5D6E-409C-BE32-E72D297353CC}">
              <c16:uniqueId val="{00000000-44E2-48F2-AA3B-018328B566E0}"/>
            </c:ext>
          </c:extLst>
        </c:ser>
        <c:ser>
          <c:idx val="1"/>
          <c:order val="1"/>
          <c:tx>
            <c:strRef>
              <c:f>Taul1!$C$1</c:f>
              <c:strCache>
                <c:ptCount val="1"/>
                <c:pt idx="0">
                  <c:v>Kiinteän pääoman kuluminen</c:v>
                </c:pt>
              </c:strCache>
            </c:strRef>
          </c:tx>
          <c:spPr>
            <a:ln w="38100" cap="rnd">
              <a:solidFill>
                <a:schemeClr val="accent3">
                  <a:lumMod val="50000"/>
                </a:schemeClr>
              </a:solidFill>
              <a:prstDash val="sysDot"/>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Taul1!$C$2:$C$19</c:f>
              <c:numCache>
                <c:formatCode>General</c:formatCode>
                <c:ptCount val="18"/>
                <c:pt idx="0">
                  <c:v>8.0370000000000008</c:v>
                </c:pt>
                <c:pt idx="1">
                  <c:v>8.2089999999999996</c:v>
                </c:pt>
                <c:pt idx="2">
                  <c:v>8.4030000000000005</c:v>
                </c:pt>
                <c:pt idx="3">
                  <c:v>8.6059999999999999</c:v>
                </c:pt>
                <c:pt idx="4">
                  <c:v>8.7070000000000007</c:v>
                </c:pt>
                <c:pt idx="5">
                  <c:v>8.6679999999999993</c:v>
                </c:pt>
                <c:pt idx="6">
                  <c:v>8.5510000000000002</c:v>
                </c:pt>
                <c:pt idx="7">
                  <c:v>8.3559999999999999</c:v>
                </c:pt>
                <c:pt idx="8">
                  <c:v>8.0869999999999997</c:v>
                </c:pt>
                <c:pt idx="9">
                  <c:v>7.7309999999999999</c:v>
                </c:pt>
                <c:pt idx="10">
                  <c:v>7.4660000000000002</c:v>
                </c:pt>
                <c:pt idx="11">
                  <c:v>7.218</c:v>
                </c:pt>
                <c:pt idx="12">
                  <c:v>7.0030000000000001</c:v>
                </c:pt>
                <c:pt idx="13">
                  <c:v>6.8879999999999999</c:v>
                </c:pt>
                <c:pt idx="14">
                  <c:v>6.7720000000000002</c:v>
                </c:pt>
                <c:pt idx="15">
                  <c:v>6.657</c:v>
                </c:pt>
                <c:pt idx="16">
                  <c:v>6.5529999999999999</c:v>
                </c:pt>
              </c:numCache>
            </c:numRef>
          </c:val>
          <c:smooth val="0"/>
          <c:extLst>
            <c:ext xmlns:c16="http://schemas.microsoft.com/office/drawing/2014/chart" uri="{C3380CC4-5D6E-409C-BE32-E72D297353CC}">
              <c16:uniqueId val="{00000001-44E2-48F2-AA3B-018328B566E0}"/>
            </c:ext>
          </c:extLst>
        </c:ser>
        <c:dLbls>
          <c:showLegendKey val="0"/>
          <c:showVal val="0"/>
          <c:showCatName val="0"/>
          <c:showSerName val="0"/>
          <c:showPercent val="0"/>
          <c:showBubbleSize val="0"/>
        </c:dLbls>
        <c:smooth val="0"/>
        <c:axId val="411491664"/>
        <c:axId val="411492056"/>
      </c:lineChart>
      <c:catAx>
        <c:axId val="41149166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spc="-100" baseline="0">
                <a:solidFill>
                  <a:schemeClr val="tx2"/>
                </a:solidFill>
                <a:latin typeface="Verdana" panose="020B0604030504040204" pitchFamily="34" charset="0"/>
                <a:ea typeface="+mn-ea"/>
                <a:cs typeface="+mn-cs"/>
              </a:defRPr>
            </a:pPr>
            <a:endParaRPr lang="fi-FI"/>
          </a:p>
        </c:txPr>
        <c:crossAx val="411492056"/>
        <c:crosses val="autoZero"/>
        <c:auto val="1"/>
        <c:lblAlgn val="ctr"/>
        <c:lblOffset val="100"/>
        <c:noMultiLvlLbl val="0"/>
      </c:catAx>
      <c:valAx>
        <c:axId val="411492056"/>
        <c:scaling>
          <c:orientation val="minMax"/>
          <c:max val="12"/>
          <c:min val="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1491664"/>
        <c:crosses val="autoZero"/>
        <c:crossBetween val="between"/>
        <c:majorUnit val="1"/>
      </c:valAx>
      <c:spPr>
        <a:noFill/>
        <a:ln>
          <a:noFill/>
        </a:ln>
        <a:effectLst/>
      </c:spPr>
    </c:plotArea>
    <c:legend>
      <c:legendPos val="r"/>
      <c:layout>
        <c:manualLayout>
          <c:xMode val="edge"/>
          <c:yMode val="edge"/>
          <c:x val="0.7390983164561864"/>
          <c:y val="0.31275101220233797"/>
          <c:w val="0.25182109330544805"/>
          <c:h val="0.44106571278147144"/>
        </c:manualLayout>
      </c:layout>
      <c:overlay val="0"/>
      <c:spPr>
        <a:noFill/>
        <a:ln>
          <a:noFill/>
        </a:ln>
        <a:effectLst/>
      </c:spPr>
      <c:txPr>
        <a:bodyPr rot="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919993684103902E-2"/>
          <c:y val="4.208560273213096E-2"/>
          <c:w val="0.70522247148164363"/>
          <c:h val="0.81728712291898875"/>
        </c:manualLayout>
      </c:layout>
      <c:lineChart>
        <c:grouping val="standard"/>
        <c:varyColors val="0"/>
        <c:ser>
          <c:idx val="0"/>
          <c:order val="0"/>
          <c:tx>
            <c:strRef>
              <c:f>Taul1!$B$1</c:f>
              <c:strCache>
                <c:ptCount val="1"/>
                <c:pt idx="0">
                  <c:v>Aineelliset investoinnit</c:v>
                </c:pt>
              </c:strCache>
            </c:strRef>
          </c:tx>
          <c:spPr>
            <a:ln w="38100" cap="rnd">
              <a:solidFill>
                <a:schemeClr val="accent1"/>
              </a:solidFill>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Taul1!$B$2:$B$19</c:f>
              <c:numCache>
                <c:formatCode>General</c:formatCode>
                <c:ptCount val="18"/>
                <c:pt idx="0">
                  <c:v>3.2880569999999998</c:v>
                </c:pt>
                <c:pt idx="1">
                  <c:v>3.3430279999999999</c:v>
                </c:pt>
                <c:pt idx="2">
                  <c:v>4.2770530000000004</c:v>
                </c:pt>
                <c:pt idx="3">
                  <c:v>3.679068</c:v>
                </c:pt>
                <c:pt idx="4">
                  <c:v>2.8290479999999998</c:v>
                </c:pt>
                <c:pt idx="5">
                  <c:v>2.1920419999999998</c:v>
                </c:pt>
                <c:pt idx="6">
                  <c:v>2.3400080000000001</c:v>
                </c:pt>
                <c:pt idx="7">
                  <c:v>2.5820059999999998</c:v>
                </c:pt>
                <c:pt idx="8">
                  <c:v>2.270991</c:v>
                </c:pt>
                <c:pt idx="9">
                  <c:v>2.310019</c:v>
                </c:pt>
                <c:pt idx="10">
                  <c:v>2.855</c:v>
                </c:pt>
                <c:pt idx="11">
                  <c:v>3.240999</c:v>
                </c:pt>
                <c:pt idx="12">
                  <c:v>4.1409799999999999</c:v>
                </c:pt>
                <c:pt idx="13">
                  <c:v>3.3870230000000001</c:v>
                </c:pt>
                <c:pt idx="14">
                  <c:v>3.1430250000000002</c:v>
                </c:pt>
                <c:pt idx="15">
                  <c:v>2.9300299999999999</c:v>
                </c:pt>
                <c:pt idx="16">
                  <c:v>3.542964</c:v>
                </c:pt>
                <c:pt idx="17">
                  <c:v>4.5999999999999996</c:v>
                </c:pt>
              </c:numCache>
            </c:numRef>
          </c:val>
          <c:smooth val="0"/>
          <c:extLst>
            <c:ext xmlns:c16="http://schemas.microsoft.com/office/drawing/2014/chart" uri="{C3380CC4-5D6E-409C-BE32-E72D297353CC}">
              <c16:uniqueId val="{00000000-44E2-48F2-AA3B-018328B566E0}"/>
            </c:ext>
          </c:extLst>
        </c:ser>
        <c:ser>
          <c:idx val="1"/>
          <c:order val="1"/>
          <c:tx>
            <c:strRef>
              <c:f>Taul1!$C$1</c:f>
              <c:strCache>
                <c:ptCount val="1"/>
                <c:pt idx="0">
                  <c:v>Aineellisen pääoman kuluminen*</c:v>
                </c:pt>
              </c:strCache>
            </c:strRef>
          </c:tx>
          <c:spPr>
            <a:ln w="38100" cap="rnd">
              <a:solidFill>
                <a:schemeClr val="accent3">
                  <a:lumMod val="50000"/>
                </a:schemeClr>
              </a:solidFill>
              <a:prstDash val="sysDot"/>
              <a:round/>
            </a:ln>
            <a:effectLst/>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22e</c:v>
                </c:pt>
              </c:strCache>
            </c:strRef>
          </c:cat>
          <c:val>
            <c:numRef>
              <c:f>Taul1!$C$2:$C$19</c:f>
              <c:numCache>
                <c:formatCode>General</c:formatCode>
                <c:ptCount val="18"/>
                <c:pt idx="0">
                  <c:v>3.8319999999999999</c:v>
                </c:pt>
                <c:pt idx="1">
                  <c:v>3.8039999999999998</c:v>
                </c:pt>
                <c:pt idx="2">
                  <c:v>3.8170000000000002</c:v>
                </c:pt>
                <c:pt idx="3">
                  <c:v>3.823</c:v>
                </c:pt>
                <c:pt idx="4">
                  <c:v>3.766</c:v>
                </c:pt>
                <c:pt idx="5">
                  <c:v>3.6539999999999999</c:v>
                </c:pt>
                <c:pt idx="6">
                  <c:v>3.53</c:v>
                </c:pt>
                <c:pt idx="7">
                  <c:v>3.4470000000000001</c:v>
                </c:pt>
                <c:pt idx="8">
                  <c:v>3.367</c:v>
                </c:pt>
                <c:pt idx="9">
                  <c:v>3.22</c:v>
                </c:pt>
                <c:pt idx="10">
                  <c:v>3.1680000000000001</c:v>
                </c:pt>
                <c:pt idx="11">
                  <c:v>3.1640000000000001</c:v>
                </c:pt>
                <c:pt idx="12">
                  <c:v>3.1890000000000001</c:v>
                </c:pt>
                <c:pt idx="13">
                  <c:v>3.23</c:v>
                </c:pt>
                <c:pt idx="14">
                  <c:v>3.1989999999999998</c:v>
                </c:pt>
                <c:pt idx="15">
                  <c:v>3.1669999999999998</c:v>
                </c:pt>
                <c:pt idx="16">
                  <c:v>3.1539999999999999</c:v>
                </c:pt>
              </c:numCache>
            </c:numRef>
          </c:val>
          <c:smooth val="0"/>
          <c:extLst>
            <c:ext xmlns:c16="http://schemas.microsoft.com/office/drawing/2014/chart" uri="{C3380CC4-5D6E-409C-BE32-E72D297353CC}">
              <c16:uniqueId val="{00000001-44E2-48F2-AA3B-018328B566E0}"/>
            </c:ext>
          </c:extLst>
        </c:ser>
        <c:dLbls>
          <c:showLegendKey val="0"/>
          <c:showVal val="0"/>
          <c:showCatName val="0"/>
          <c:showSerName val="0"/>
          <c:showPercent val="0"/>
          <c:showBubbleSize val="0"/>
        </c:dLbls>
        <c:smooth val="0"/>
        <c:axId val="411491664"/>
        <c:axId val="411492056"/>
      </c:lineChart>
      <c:catAx>
        <c:axId val="41149166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spc="-100" baseline="0">
                <a:solidFill>
                  <a:schemeClr val="tx2"/>
                </a:solidFill>
                <a:latin typeface="Verdana" panose="020B0604030504040204" pitchFamily="34" charset="0"/>
                <a:ea typeface="+mn-ea"/>
                <a:cs typeface="+mn-cs"/>
              </a:defRPr>
            </a:pPr>
            <a:endParaRPr lang="fi-FI"/>
          </a:p>
        </c:txPr>
        <c:crossAx val="411492056"/>
        <c:crosses val="autoZero"/>
        <c:auto val="1"/>
        <c:lblAlgn val="ctr"/>
        <c:lblOffset val="100"/>
        <c:noMultiLvlLbl val="0"/>
      </c:catAx>
      <c:valAx>
        <c:axId val="411492056"/>
        <c:scaling>
          <c:orientation val="minMax"/>
          <c:max val="6"/>
          <c:min val="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1491664"/>
        <c:crosses val="autoZero"/>
        <c:crossBetween val="between"/>
        <c:majorUnit val="1"/>
      </c:valAx>
      <c:spPr>
        <a:noFill/>
        <a:ln>
          <a:noFill/>
        </a:ln>
        <a:effectLst/>
      </c:spPr>
    </c:plotArea>
    <c:legend>
      <c:legendPos val="r"/>
      <c:layout>
        <c:manualLayout>
          <c:xMode val="edge"/>
          <c:yMode val="edge"/>
          <c:x val="0.74770962369771887"/>
          <c:y val="0.37562054176703275"/>
          <c:w val="0.24320978606391569"/>
          <c:h val="0.35600693748806089"/>
        </c:manualLayout>
      </c:layout>
      <c:overlay val="0"/>
      <c:spPr>
        <a:noFill/>
        <a:ln>
          <a:noFill/>
        </a:ln>
        <a:effectLst/>
      </c:spPr>
      <c:txPr>
        <a:bodyPr rot="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022209908210965E-2"/>
          <c:y val="4.208560273213096E-2"/>
          <c:w val="0.6709053479552286"/>
          <c:h val="0.86436168354058829"/>
        </c:manualLayout>
      </c:layout>
      <c:lineChart>
        <c:grouping val="standard"/>
        <c:varyColors val="0"/>
        <c:ser>
          <c:idx val="0"/>
          <c:order val="0"/>
          <c:tx>
            <c:strRef>
              <c:f>Taul1!$B$1</c:f>
              <c:strCache>
                <c:ptCount val="1"/>
                <c:pt idx="0">
                  <c:v>Aineellisen pääoman kuluminen kumulatiivisesti</c:v>
                </c:pt>
              </c:strCache>
            </c:strRef>
          </c:tx>
          <c:spPr>
            <a:ln w="38100" cap="rnd">
              <a:solidFill>
                <a:schemeClr val="accent1"/>
              </a:solidFill>
              <a:round/>
            </a:ln>
            <a:effectLst/>
          </c:spPr>
          <c:marker>
            <c:symbol val="none"/>
          </c:marker>
          <c:cat>
            <c:strRef>
              <c:f>Taul1!$A$2:$A$18</c:f>
              <c:strCache>
                <c:ptCount val="17"/>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strCache>
            </c:strRef>
          </c:cat>
          <c:val>
            <c:numRef>
              <c:f>Taul1!$B$2:$B$18</c:f>
              <c:numCache>
                <c:formatCode>General</c:formatCode>
                <c:ptCount val="17"/>
                <c:pt idx="0">
                  <c:v>3.8319999999999999</c:v>
                </c:pt>
                <c:pt idx="1">
                  <c:v>7.6360000000000001</c:v>
                </c:pt>
                <c:pt idx="2">
                  <c:v>11.452999999999999</c:v>
                </c:pt>
                <c:pt idx="3">
                  <c:v>15.276</c:v>
                </c:pt>
                <c:pt idx="4">
                  <c:v>19.042000000000002</c:v>
                </c:pt>
                <c:pt idx="5">
                  <c:v>22.696000000000002</c:v>
                </c:pt>
                <c:pt idx="6">
                  <c:v>26.225999999999999</c:v>
                </c:pt>
                <c:pt idx="7">
                  <c:v>29.672999999999998</c:v>
                </c:pt>
                <c:pt idx="8">
                  <c:v>33.04</c:v>
                </c:pt>
                <c:pt idx="9">
                  <c:v>36.26</c:v>
                </c:pt>
                <c:pt idx="10">
                  <c:v>39.427999999999997</c:v>
                </c:pt>
                <c:pt idx="11">
                  <c:v>42.591999999999999</c:v>
                </c:pt>
                <c:pt idx="12">
                  <c:v>45.780999999999999</c:v>
                </c:pt>
                <c:pt idx="13">
                  <c:v>49.011000000000003</c:v>
                </c:pt>
                <c:pt idx="14">
                  <c:v>52.21</c:v>
                </c:pt>
                <c:pt idx="15">
                  <c:v>55.377000000000002</c:v>
                </c:pt>
                <c:pt idx="16">
                  <c:v>58.530999999999999</c:v>
                </c:pt>
              </c:numCache>
            </c:numRef>
          </c:val>
          <c:smooth val="0"/>
          <c:extLst>
            <c:ext xmlns:c16="http://schemas.microsoft.com/office/drawing/2014/chart" uri="{C3380CC4-5D6E-409C-BE32-E72D297353CC}">
              <c16:uniqueId val="{00000000-44E2-48F2-AA3B-018328B566E0}"/>
            </c:ext>
          </c:extLst>
        </c:ser>
        <c:ser>
          <c:idx val="1"/>
          <c:order val="1"/>
          <c:tx>
            <c:strRef>
              <c:f>Taul1!$C$1</c:f>
              <c:strCache>
                <c:ptCount val="1"/>
                <c:pt idx="0">
                  <c:v>Aineelliset investoinnit kumulatiivisesti</c:v>
                </c:pt>
              </c:strCache>
            </c:strRef>
          </c:tx>
          <c:spPr>
            <a:ln w="38100" cap="rnd">
              <a:solidFill>
                <a:schemeClr val="accent3">
                  <a:lumMod val="50000"/>
                </a:schemeClr>
              </a:solidFill>
              <a:round/>
            </a:ln>
            <a:effectLst/>
          </c:spPr>
          <c:marker>
            <c:symbol val="none"/>
          </c:marker>
          <c:cat>
            <c:strRef>
              <c:f>Taul1!$A$2:$A$18</c:f>
              <c:strCache>
                <c:ptCount val="17"/>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strCache>
            </c:strRef>
          </c:cat>
          <c:val>
            <c:numRef>
              <c:f>Taul1!$C$2:$C$18</c:f>
              <c:numCache>
                <c:formatCode>General</c:formatCode>
                <c:ptCount val="17"/>
                <c:pt idx="0">
                  <c:v>3.2880569999999998</c:v>
                </c:pt>
                <c:pt idx="1">
                  <c:v>6.6310849999999997</c:v>
                </c:pt>
                <c:pt idx="2">
                  <c:v>10.90814</c:v>
                </c:pt>
                <c:pt idx="3">
                  <c:v>14.587210000000001</c:v>
                </c:pt>
                <c:pt idx="4">
                  <c:v>17.416250000000002</c:v>
                </c:pt>
                <c:pt idx="5">
                  <c:v>19.6083</c:v>
                </c:pt>
                <c:pt idx="6">
                  <c:v>21.9483</c:v>
                </c:pt>
                <c:pt idx="7">
                  <c:v>24.53031</c:v>
                </c:pt>
                <c:pt idx="8">
                  <c:v>26.801300000000001</c:v>
                </c:pt>
                <c:pt idx="9">
                  <c:v>29.111319999999999</c:v>
                </c:pt>
                <c:pt idx="10">
                  <c:v>31.96632</c:v>
                </c:pt>
                <c:pt idx="11">
                  <c:v>35.207320000000003</c:v>
                </c:pt>
                <c:pt idx="12">
                  <c:v>39.348300000000002</c:v>
                </c:pt>
                <c:pt idx="13">
                  <c:v>42.735320000000002</c:v>
                </c:pt>
                <c:pt idx="14">
                  <c:v>45.878349999999998</c:v>
                </c:pt>
                <c:pt idx="15">
                  <c:v>48.80838</c:v>
                </c:pt>
                <c:pt idx="16">
                  <c:v>52.35134</c:v>
                </c:pt>
              </c:numCache>
            </c:numRef>
          </c:val>
          <c:smooth val="0"/>
          <c:extLst>
            <c:ext xmlns:c16="http://schemas.microsoft.com/office/drawing/2014/chart" uri="{C3380CC4-5D6E-409C-BE32-E72D297353CC}">
              <c16:uniqueId val="{00000001-44E2-48F2-AA3B-018328B566E0}"/>
            </c:ext>
          </c:extLst>
        </c:ser>
        <c:dLbls>
          <c:showLegendKey val="0"/>
          <c:showVal val="0"/>
          <c:showCatName val="0"/>
          <c:showSerName val="0"/>
          <c:showPercent val="0"/>
          <c:showBubbleSize val="0"/>
        </c:dLbls>
        <c:smooth val="0"/>
        <c:axId val="411491664"/>
        <c:axId val="411492056"/>
      </c:lineChart>
      <c:catAx>
        <c:axId val="41149166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crossAx val="411492056"/>
        <c:crosses val="autoZero"/>
        <c:auto val="1"/>
        <c:lblAlgn val="ctr"/>
        <c:lblOffset val="100"/>
        <c:noMultiLvlLbl val="0"/>
      </c:catAx>
      <c:valAx>
        <c:axId val="411492056"/>
        <c:scaling>
          <c:orientation val="minMax"/>
          <c:max val="60"/>
          <c:min val="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1491664"/>
        <c:crosses val="autoZero"/>
        <c:crossBetween val="between"/>
        <c:majorUnit val="5"/>
      </c:valAx>
      <c:spPr>
        <a:noFill/>
        <a:ln>
          <a:noFill/>
        </a:ln>
        <a:effectLst/>
      </c:spPr>
    </c:plotArea>
    <c:legend>
      <c:legendPos val="r"/>
      <c:layout>
        <c:manualLayout>
          <c:xMode val="edge"/>
          <c:yMode val="edge"/>
          <c:x val="0.72198128468901657"/>
          <c:y val="0.29192136737004443"/>
          <c:w val="0.26893812507261788"/>
          <c:h val="0.41245905763845858"/>
        </c:manualLayout>
      </c:layout>
      <c:overlay val="0"/>
      <c:spPr>
        <a:noFill/>
        <a:ln>
          <a:noFill/>
        </a:ln>
        <a:effectLst/>
      </c:spPr>
      <c:txPr>
        <a:bodyPr rot="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084522019337891E-2"/>
          <c:y val="3.8342145760463242E-2"/>
          <c:w val="0.69089489131070925"/>
          <c:h val="0.8813831973751185"/>
        </c:manualLayout>
      </c:layout>
      <c:lineChart>
        <c:grouping val="standard"/>
        <c:varyColors val="0"/>
        <c:ser>
          <c:idx val="0"/>
          <c:order val="0"/>
          <c:tx>
            <c:strRef>
              <c:f>Taul1!$B$1</c:f>
              <c:strCache>
                <c:ptCount val="1"/>
                <c:pt idx="0">
                  <c:v>Aineettomat investoinnit*</c:v>
                </c:pt>
              </c:strCache>
            </c:strRef>
          </c:tx>
          <c:spPr>
            <a:ln w="38100"/>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21e</c:v>
                </c:pt>
                <c:pt idx="17">
                  <c:v>22e</c:v>
                </c:pt>
              </c:strCache>
            </c:strRef>
          </c:cat>
          <c:val>
            <c:numRef>
              <c:f>Taul1!$B$2:$B$19</c:f>
              <c:numCache>
                <c:formatCode>General</c:formatCode>
                <c:ptCount val="18"/>
                <c:pt idx="0">
                  <c:v>5105.0011299999996</c:v>
                </c:pt>
                <c:pt idx="1">
                  <c:v>5126.9960799999999</c:v>
                </c:pt>
                <c:pt idx="2">
                  <c:v>5633.0151299999998</c:v>
                </c:pt>
                <c:pt idx="3">
                  <c:v>6190.0043599999999</c:v>
                </c:pt>
                <c:pt idx="4">
                  <c:v>5592.99694</c:v>
                </c:pt>
                <c:pt idx="5">
                  <c:v>5459.99352</c:v>
                </c:pt>
                <c:pt idx="6">
                  <c:v>5078.9994900000002</c:v>
                </c:pt>
                <c:pt idx="7">
                  <c:v>4250.9956400000001</c:v>
                </c:pt>
                <c:pt idx="8">
                  <c:v>4153.0099600000003</c:v>
                </c:pt>
                <c:pt idx="9">
                  <c:v>4009.0051600000002</c:v>
                </c:pt>
                <c:pt idx="10">
                  <c:v>3649</c:v>
                </c:pt>
                <c:pt idx="11">
                  <c:v>3391.0047199999999</c:v>
                </c:pt>
                <c:pt idx="12">
                  <c:v>3068.9969000000001</c:v>
                </c:pt>
                <c:pt idx="13">
                  <c:v>3404.00495</c:v>
                </c:pt>
                <c:pt idx="14">
                  <c:v>3332.9962700000001</c:v>
                </c:pt>
                <c:pt idx="15">
                  <c:v>3505</c:v>
                </c:pt>
                <c:pt idx="16">
                  <c:v>3399</c:v>
                </c:pt>
                <c:pt idx="17">
                  <c:v>3682</c:v>
                </c:pt>
              </c:numCache>
            </c:numRef>
          </c:val>
          <c:smooth val="0"/>
          <c:extLst>
            <c:ext xmlns:c16="http://schemas.microsoft.com/office/drawing/2014/chart" uri="{C3380CC4-5D6E-409C-BE32-E72D297353CC}">
              <c16:uniqueId val="{00000007-1656-4B38-AB3E-156C88C0C153}"/>
            </c:ext>
          </c:extLst>
        </c:ser>
        <c:ser>
          <c:idx val="1"/>
          <c:order val="1"/>
          <c:tx>
            <c:strRef>
              <c:f>Taul1!$C$1</c:f>
              <c:strCache>
                <c:ptCount val="1"/>
                <c:pt idx="0">
                  <c:v>Aineettomat investoinnit (ilman elektroniikka-teollisuutta)*</c:v>
                </c:pt>
              </c:strCache>
            </c:strRef>
          </c:tx>
          <c:spPr>
            <a:ln w="38100">
              <a:solidFill>
                <a:srgbClr val="C00000"/>
              </a:solidFill>
            </a:ln>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21e</c:v>
                </c:pt>
                <c:pt idx="17">
                  <c:v>22e</c:v>
                </c:pt>
              </c:strCache>
            </c:strRef>
          </c:cat>
          <c:val>
            <c:numRef>
              <c:f>Taul1!$C$2:$C$19</c:f>
              <c:numCache>
                <c:formatCode>General</c:formatCode>
                <c:ptCount val="18"/>
                <c:pt idx="0">
                  <c:v>1547.002</c:v>
                </c:pt>
                <c:pt idx="1">
                  <c:v>1485</c:v>
                </c:pt>
                <c:pt idx="2">
                  <c:v>1893.001</c:v>
                </c:pt>
                <c:pt idx="3">
                  <c:v>1955.0060000000001</c:v>
                </c:pt>
                <c:pt idx="4">
                  <c:v>1803.0029999999999</c:v>
                </c:pt>
                <c:pt idx="5">
                  <c:v>1783.0050000000001</c:v>
                </c:pt>
                <c:pt idx="6">
                  <c:v>1741.0039999999999</c:v>
                </c:pt>
                <c:pt idx="7">
                  <c:v>1909.0039999999999</c:v>
                </c:pt>
                <c:pt idx="8">
                  <c:v>2006.0039999999999</c:v>
                </c:pt>
                <c:pt idx="9">
                  <c:v>2018.9960000000001</c:v>
                </c:pt>
                <c:pt idx="10">
                  <c:v>2062</c:v>
                </c:pt>
                <c:pt idx="11">
                  <c:v>2099</c:v>
                </c:pt>
                <c:pt idx="12">
                  <c:v>1797</c:v>
                </c:pt>
                <c:pt idx="13">
                  <c:v>2232.0039999999999</c:v>
                </c:pt>
                <c:pt idx="14">
                  <c:v>2193.998</c:v>
                </c:pt>
                <c:pt idx="15">
                  <c:v>2307.2220000000002</c:v>
                </c:pt>
              </c:numCache>
            </c:numRef>
          </c:val>
          <c:smooth val="0"/>
          <c:extLst>
            <c:ext xmlns:c16="http://schemas.microsoft.com/office/drawing/2014/chart" uri="{C3380CC4-5D6E-409C-BE32-E72D297353CC}">
              <c16:uniqueId val="{00000008-1656-4B38-AB3E-156C88C0C153}"/>
            </c:ext>
          </c:extLst>
        </c:ser>
        <c:ser>
          <c:idx val="2"/>
          <c:order val="2"/>
          <c:tx>
            <c:strRef>
              <c:f>Taul1!$D$1</c:f>
              <c:strCache>
                <c:ptCount val="1"/>
                <c:pt idx="0">
                  <c:v>Aineelliset investoinnit</c:v>
                </c:pt>
              </c:strCache>
            </c:strRef>
          </c:tx>
          <c:spPr>
            <a:ln w="38100">
              <a:solidFill>
                <a:srgbClr val="00B050"/>
              </a:solidFill>
            </a:ln>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21e</c:v>
                </c:pt>
                <c:pt idx="17">
                  <c:v>22e</c:v>
                </c:pt>
              </c:strCache>
            </c:strRef>
          </c:cat>
          <c:val>
            <c:numRef>
              <c:f>Taul1!$D$2:$D$19</c:f>
              <c:numCache>
                <c:formatCode>General</c:formatCode>
                <c:ptCount val="18"/>
                <c:pt idx="0">
                  <c:v>1586.0070000000001</c:v>
                </c:pt>
                <c:pt idx="1">
                  <c:v>1662.027</c:v>
                </c:pt>
                <c:pt idx="2">
                  <c:v>1753.0050000000001</c:v>
                </c:pt>
                <c:pt idx="3">
                  <c:v>1989.9780000000001</c:v>
                </c:pt>
                <c:pt idx="4">
                  <c:v>1725.0160000000001</c:v>
                </c:pt>
                <c:pt idx="5">
                  <c:v>1489.0170000000001</c:v>
                </c:pt>
                <c:pt idx="6">
                  <c:v>1626.9849999999999</c:v>
                </c:pt>
                <c:pt idx="7">
                  <c:v>1674.998</c:v>
                </c:pt>
                <c:pt idx="8">
                  <c:v>1047.998</c:v>
                </c:pt>
                <c:pt idx="9">
                  <c:v>1835.9949999999999</c:v>
                </c:pt>
                <c:pt idx="10">
                  <c:v>1928</c:v>
                </c:pt>
                <c:pt idx="11">
                  <c:v>1612.002</c:v>
                </c:pt>
                <c:pt idx="12">
                  <c:v>1839.9949999999999</c:v>
                </c:pt>
                <c:pt idx="13">
                  <c:v>2487.9899999999998</c:v>
                </c:pt>
                <c:pt idx="14">
                  <c:v>2131.009</c:v>
                </c:pt>
                <c:pt idx="15">
                  <c:v>2344.1</c:v>
                </c:pt>
                <c:pt idx="16">
                  <c:v>2456.6</c:v>
                </c:pt>
                <c:pt idx="17">
                  <c:v>2653</c:v>
                </c:pt>
              </c:numCache>
            </c:numRef>
          </c:val>
          <c:smooth val="0"/>
          <c:extLst>
            <c:ext xmlns:c16="http://schemas.microsoft.com/office/drawing/2014/chart" uri="{C3380CC4-5D6E-409C-BE32-E72D297353CC}">
              <c16:uniqueId val="{00000009-1656-4B38-AB3E-156C88C0C153}"/>
            </c:ext>
          </c:extLst>
        </c:ser>
        <c:dLbls>
          <c:showLegendKey val="0"/>
          <c:showVal val="0"/>
          <c:showCatName val="0"/>
          <c:showSerName val="0"/>
          <c:showPercent val="0"/>
          <c:showBubbleSize val="0"/>
        </c:dLbls>
        <c:smooth val="0"/>
        <c:axId val="411492840"/>
        <c:axId val="411493232"/>
      </c:lineChart>
      <c:catAx>
        <c:axId val="411492840"/>
        <c:scaling>
          <c:orientation val="minMax"/>
        </c:scaling>
        <c:delete val="0"/>
        <c:axPos val="b"/>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11493232"/>
        <c:crosses val="autoZero"/>
        <c:auto val="1"/>
        <c:lblAlgn val="ctr"/>
        <c:lblOffset val="100"/>
        <c:noMultiLvlLbl val="0"/>
      </c:catAx>
      <c:valAx>
        <c:axId val="411493232"/>
        <c:scaling>
          <c:orientation val="minMax"/>
          <c:max val="7000"/>
          <c:min val="0"/>
        </c:scaling>
        <c:delete val="0"/>
        <c:axPos val="l"/>
        <c:majorGridlines>
          <c:spPr>
            <a:ln w="3175">
              <a:noFill/>
            </a:ln>
          </c:spPr>
        </c:majorGridlines>
        <c:numFmt formatCode="#,##0"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11492840"/>
        <c:crosses val="autoZero"/>
        <c:crossBetween val="between"/>
        <c:majorUnit val="1000"/>
      </c:valAx>
    </c:plotArea>
    <c:legend>
      <c:legendPos val="r"/>
      <c:layout>
        <c:manualLayout>
          <c:xMode val="edge"/>
          <c:yMode val="edge"/>
          <c:x val="0.77756557000354043"/>
          <c:y val="0.2563788567044441"/>
          <c:w val="0.2193882323706709"/>
          <c:h val="0.60032202582439353"/>
        </c:manualLayout>
      </c:layout>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084522019337891E-2"/>
          <c:y val="3.8342145760463242E-2"/>
          <c:w val="0.74268025094911838"/>
          <c:h val="0.85742121126229653"/>
        </c:manualLayout>
      </c:layout>
      <c:lineChart>
        <c:grouping val="standard"/>
        <c:varyColors val="0"/>
        <c:ser>
          <c:idx val="0"/>
          <c:order val="0"/>
          <c:tx>
            <c:strRef>
              <c:f>Taul1!$B$1</c:f>
              <c:strCache>
                <c:ptCount val="1"/>
                <c:pt idx="0">
                  <c:v>Yhteensä</c:v>
                </c:pt>
              </c:strCache>
            </c:strRef>
          </c:tx>
          <c:spPr>
            <a:ln w="38100">
              <a:solidFill>
                <a:schemeClr val="tx2"/>
              </a:solidFill>
            </a:ln>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21e</c:v>
                </c:pt>
                <c:pt idx="17">
                  <c:v>22e</c:v>
                </c:pt>
              </c:strCache>
            </c:strRef>
          </c:cat>
          <c:val>
            <c:numRef>
              <c:f>Taul1!$B$2:$B$19</c:f>
              <c:numCache>
                <c:formatCode>General</c:formatCode>
                <c:ptCount val="18"/>
                <c:pt idx="0">
                  <c:v>25.240480000000002</c:v>
                </c:pt>
                <c:pt idx="1">
                  <c:v>23.051110000000001</c:v>
                </c:pt>
                <c:pt idx="2">
                  <c:v>22.110479999999999</c:v>
                </c:pt>
                <c:pt idx="3">
                  <c:v>24.622979999999998</c:v>
                </c:pt>
                <c:pt idx="4">
                  <c:v>28.655380000000001</c:v>
                </c:pt>
                <c:pt idx="5">
                  <c:v>26.269220000000001</c:v>
                </c:pt>
                <c:pt idx="6">
                  <c:v>25.621700000000001</c:v>
                </c:pt>
                <c:pt idx="7">
                  <c:v>25.298780000000001</c:v>
                </c:pt>
                <c:pt idx="8">
                  <c:v>21.890650000000001</c:v>
                </c:pt>
                <c:pt idx="9">
                  <c:v>24.120999999999999</c:v>
                </c:pt>
                <c:pt idx="10">
                  <c:v>22.451689999999999</c:v>
                </c:pt>
                <c:pt idx="11">
                  <c:v>19.300999999999998</c:v>
                </c:pt>
                <c:pt idx="12">
                  <c:v>17.54213</c:v>
                </c:pt>
                <c:pt idx="13">
                  <c:v>21.41215</c:v>
                </c:pt>
                <c:pt idx="14">
                  <c:v>19.12632</c:v>
                </c:pt>
                <c:pt idx="15">
                  <c:v>18.847124000000001</c:v>
                </c:pt>
                <c:pt idx="16">
                  <c:v>18.865299</c:v>
                </c:pt>
              </c:numCache>
            </c:numRef>
          </c:val>
          <c:smooth val="0"/>
          <c:extLst>
            <c:ext xmlns:c16="http://schemas.microsoft.com/office/drawing/2014/chart" uri="{C3380CC4-5D6E-409C-BE32-E72D297353CC}">
              <c16:uniqueId val="{00000000-5B7E-4E6E-BC09-250690F059D8}"/>
            </c:ext>
          </c:extLst>
        </c:ser>
        <c:ser>
          <c:idx val="1"/>
          <c:order val="1"/>
          <c:tx>
            <c:strRef>
              <c:f>Taul1!$C$1</c:f>
              <c:strCache>
                <c:ptCount val="1"/>
                <c:pt idx="0">
                  <c:v>Aineettomat*</c:v>
                </c:pt>
              </c:strCache>
            </c:strRef>
          </c:tx>
          <c:spPr>
            <a:ln w="38100">
              <a:solidFill>
                <a:srgbClr val="C00000"/>
              </a:solidFill>
            </a:ln>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21e</c:v>
                </c:pt>
                <c:pt idx="17">
                  <c:v>22e</c:v>
                </c:pt>
              </c:strCache>
            </c:strRef>
          </c:cat>
          <c:val>
            <c:numRef>
              <c:f>Taul1!$C$2:$C$19</c:f>
              <c:numCache>
                <c:formatCode>General</c:formatCode>
                <c:ptCount val="18"/>
                <c:pt idx="0">
                  <c:v>19.25759</c:v>
                </c:pt>
                <c:pt idx="1">
                  <c:v>17.40794</c:v>
                </c:pt>
                <c:pt idx="2">
                  <c:v>16.862760000000002</c:v>
                </c:pt>
                <c:pt idx="3">
                  <c:v>18.632840000000002</c:v>
                </c:pt>
                <c:pt idx="4">
                  <c:v>21.900680000000001</c:v>
                </c:pt>
                <c:pt idx="5">
                  <c:v>20.640309999999999</c:v>
                </c:pt>
                <c:pt idx="6">
                  <c:v>19.405439999999999</c:v>
                </c:pt>
                <c:pt idx="7">
                  <c:v>18.148009999999999</c:v>
                </c:pt>
                <c:pt idx="8">
                  <c:v>17.479710000000001</c:v>
                </c:pt>
                <c:pt idx="9">
                  <c:v>16.544260000000001</c:v>
                </c:pt>
                <c:pt idx="10">
                  <c:v>14.690020000000001</c:v>
                </c:pt>
                <c:pt idx="11">
                  <c:v>13.082090000000001</c:v>
                </c:pt>
                <c:pt idx="12">
                  <c:v>10.96697</c:v>
                </c:pt>
                <c:pt idx="13">
                  <c:v>12.370520000000001</c:v>
                </c:pt>
                <c:pt idx="14">
                  <c:v>11.66689</c:v>
                </c:pt>
                <c:pt idx="15">
                  <c:v>11.068664</c:v>
                </c:pt>
                <c:pt idx="16">
                  <c:v>10.950739</c:v>
                </c:pt>
              </c:numCache>
            </c:numRef>
          </c:val>
          <c:smooth val="0"/>
          <c:extLst>
            <c:ext xmlns:c16="http://schemas.microsoft.com/office/drawing/2014/chart" uri="{C3380CC4-5D6E-409C-BE32-E72D297353CC}">
              <c16:uniqueId val="{00000001-5B7E-4E6E-BC09-250690F059D8}"/>
            </c:ext>
          </c:extLst>
        </c:ser>
        <c:ser>
          <c:idx val="2"/>
          <c:order val="2"/>
          <c:tx>
            <c:strRef>
              <c:f>Taul1!$D$1</c:f>
              <c:strCache>
                <c:ptCount val="1"/>
                <c:pt idx="0">
                  <c:v>Aineelliset</c:v>
                </c:pt>
              </c:strCache>
            </c:strRef>
          </c:tx>
          <c:spPr>
            <a:ln w="38100">
              <a:solidFill>
                <a:srgbClr val="00B050"/>
              </a:solidFill>
            </a:ln>
          </c:spPr>
          <c:marker>
            <c:symbol val="none"/>
          </c:marker>
          <c:cat>
            <c:strRef>
              <c:f>Taul1!$A$2:$A$19</c:f>
              <c:strCache>
                <c:ptCount val="18"/>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21e</c:v>
                </c:pt>
                <c:pt idx="17">
                  <c:v>22e</c:v>
                </c:pt>
              </c:strCache>
            </c:strRef>
          </c:cat>
          <c:val>
            <c:numRef>
              <c:f>Taul1!$D$2:$D$19</c:f>
              <c:numCache>
                <c:formatCode>General</c:formatCode>
                <c:ptCount val="18"/>
                <c:pt idx="0">
                  <c:v>5.9828910000000004</c:v>
                </c:pt>
                <c:pt idx="1">
                  <c:v>5.6431630000000004</c:v>
                </c:pt>
                <c:pt idx="2">
                  <c:v>5.2477220000000004</c:v>
                </c:pt>
                <c:pt idx="3">
                  <c:v>5.9901340000000003</c:v>
                </c:pt>
                <c:pt idx="4">
                  <c:v>6.7546999999999997</c:v>
                </c:pt>
                <c:pt idx="5">
                  <c:v>5.6289030000000002</c:v>
                </c:pt>
                <c:pt idx="6">
                  <c:v>6.2162559999999996</c:v>
                </c:pt>
                <c:pt idx="7">
                  <c:v>7.1507670000000001</c:v>
                </c:pt>
                <c:pt idx="8">
                  <c:v>4.4109429999999996</c:v>
                </c:pt>
                <c:pt idx="9">
                  <c:v>7.5767389999999999</c:v>
                </c:pt>
                <c:pt idx="10">
                  <c:v>7.7616750000000003</c:v>
                </c:pt>
                <c:pt idx="11">
                  <c:v>6.2189110000000003</c:v>
                </c:pt>
                <c:pt idx="12">
                  <c:v>6.5751650000000001</c:v>
                </c:pt>
                <c:pt idx="13">
                  <c:v>9.0416240000000005</c:v>
                </c:pt>
                <c:pt idx="14">
                  <c:v>7.4594269999999998</c:v>
                </c:pt>
                <c:pt idx="15">
                  <c:v>7.7784639999999996</c:v>
                </c:pt>
                <c:pt idx="16">
                  <c:v>7.9145589999999997</c:v>
                </c:pt>
              </c:numCache>
            </c:numRef>
          </c:val>
          <c:smooth val="0"/>
          <c:extLst>
            <c:ext xmlns:c16="http://schemas.microsoft.com/office/drawing/2014/chart" uri="{C3380CC4-5D6E-409C-BE32-E72D297353CC}">
              <c16:uniqueId val="{00000000-01B9-4D97-9325-5A640C831330}"/>
            </c:ext>
          </c:extLst>
        </c:ser>
        <c:dLbls>
          <c:showLegendKey val="0"/>
          <c:showVal val="0"/>
          <c:showCatName val="0"/>
          <c:showSerName val="0"/>
          <c:showPercent val="0"/>
          <c:showBubbleSize val="0"/>
        </c:dLbls>
        <c:smooth val="0"/>
        <c:axId val="411492840"/>
        <c:axId val="411493232"/>
      </c:lineChart>
      <c:catAx>
        <c:axId val="411492840"/>
        <c:scaling>
          <c:orientation val="minMax"/>
        </c:scaling>
        <c:delete val="0"/>
        <c:axPos val="b"/>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11493232"/>
        <c:crosses val="autoZero"/>
        <c:auto val="1"/>
        <c:lblAlgn val="ctr"/>
        <c:lblOffset val="100"/>
        <c:noMultiLvlLbl val="0"/>
      </c:catAx>
      <c:valAx>
        <c:axId val="411493232"/>
        <c:scaling>
          <c:orientation val="minMax"/>
          <c:max val="35"/>
          <c:min val="0"/>
        </c:scaling>
        <c:delete val="0"/>
        <c:axPos val="l"/>
        <c:majorGridlines>
          <c:spPr>
            <a:ln w="3175">
              <a:noFill/>
            </a:ln>
          </c:spPr>
        </c:majorGridlines>
        <c:numFmt formatCode="#,##0"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11492840"/>
        <c:crosses val="autoZero"/>
        <c:crossBetween val="between"/>
        <c:majorUnit val="5"/>
      </c:valAx>
    </c:plotArea>
    <c:legend>
      <c:legendPos val="r"/>
      <c:layout>
        <c:manualLayout>
          <c:xMode val="edge"/>
          <c:yMode val="edge"/>
          <c:x val="0.83673843860064878"/>
          <c:y val="0.25518721275519063"/>
          <c:w val="0.1541229685219849"/>
          <c:h val="0.35016019671771098"/>
        </c:manualLayout>
      </c:layout>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8734293607653982"/>
          <c:h val="0.83258046821215703"/>
        </c:manualLayout>
      </c:layout>
      <c:lineChart>
        <c:grouping val="standard"/>
        <c:varyColors val="0"/>
        <c:ser>
          <c:idx val="0"/>
          <c:order val="0"/>
          <c:tx>
            <c:strRef>
              <c:f>Sheet1!$B$1</c:f>
              <c:strCache>
                <c:ptCount val="1"/>
                <c:pt idx="0">
                  <c:v>Yhteensä</c:v>
                </c:pt>
              </c:strCache>
            </c:strRef>
          </c:tx>
          <c:spPr>
            <a:ln w="38100">
              <a:solidFill>
                <a:schemeClr val="tx2"/>
              </a:solidFill>
              <a:prstDash val="solid"/>
            </a:ln>
          </c:spPr>
          <c:marker>
            <c:symbol val="none"/>
          </c:marker>
          <c:cat>
            <c:strRef>
              <c:f>Sheet1!$A$2:$A$58</c:f>
              <c:strCache>
                <c:ptCount val="54"/>
                <c:pt idx="0">
                  <c:v>2009,IV</c:v>
                </c:pt>
                <c:pt idx="1">
                  <c:v>2010,I</c:v>
                </c:pt>
                <c:pt idx="5">
                  <c:v>2911,I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1">
                  <c:v>4233.9502972406408</c:v>
                </c:pt>
                <c:pt idx="2">
                  <c:v>4052.0393257058549</c:v>
                </c:pt>
                <c:pt idx="3">
                  <c:v>4147.2085696268814</c:v>
                </c:pt>
                <c:pt idx="4">
                  <c:v>5269.2215923433305</c:v>
                </c:pt>
                <c:pt idx="5">
                  <c:v>4221.8585065310172</c:v>
                </c:pt>
                <c:pt idx="6">
                  <c:v>3833.2664348657495</c:v>
                </c:pt>
                <c:pt idx="7">
                  <c:v>3905.3158040650605</c:v>
                </c:pt>
                <c:pt idx="8">
                  <c:v>4991.1077134130292</c:v>
                </c:pt>
                <c:pt idx="9">
                  <c:v>3884.284355705764</c:v>
                </c:pt>
                <c:pt idx="10">
                  <c:v>4380.9129642646258</c:v>
                </c:pt>
                <c:pt idx="11">
                  <c:v>3908.8605298712273</c:v>
                </c:pt>
                <c:pt idx="12">
                  <c:v>4360.5153019824293</c:v>
                </c:pt>
                <c:pt idx="13">
                  <c:v>3082.9979721362629</c:v>
                </c:pt>
                <c:pt idx="14">
                  <c:v>3348.001244727524</c:v>
                </c:pt>
                <c:pt idx="15">
                  <c:v>3019.2083753087559</c:v>
                </c:pt>
                <c:pt idx="16">
                  <c:v>3680.2973297886738</c:v>
                </c:pt>
                <c:pt idx="17">
                  <c:v>2931.320132997464</c:v>
                </c:pt>
                <c:pt idx="18">
                  <c:v>2983.3376598004588</c:v>
                </c:pt>
                <c:pt idx="19">
                  <c:v>3622.7511316019186</c:v>
                </c:pt>
                <c:pt idx="20">
                  <c:v>3289.2159326193046</c:v>
                </c:pt>
                <c:pt idx="21">
                  <c:v>2679.2917892087307</c:v>
                </c:pt>
                <c:pt idx="22">
                  <c:v>2626.5891802468445</c:v>
                </c:pt>
                <c:pt idx="23">
                  <c:v>2348.8685363706536</c:v>
                </c:pt>
                <c:pt idx="24">
                  <c:v>3417.8854716785881</c:v>
                </c:pt>
                <c:pt idx="25">
                  <c:v>2748.4796207101112</c:v>
                </c:pt>
                <c:pt idx="26">
                  <c:v>2689.6138704446221</c:v>
                </c:pt>
                <c:pt idx="27">
                  <c:v>2807.8554654046779</c:v>
                </c:pt>
                <c:pt idx="28">
                  <c:v>3141.6237814389874</c:v>
                </c:pt>
                <c:pt idx="29">
                  <c:v>2895.3105211163215</c:v>
                </c:pt>
                <c:pt idx="30">
                  <c:v>3141.9503368893575</c:v>
                </c:pt>
                <c:pt idx="31">
                  <c:v>2982.9505712709506</c:v>
                </c:pt>
                <c:pt idx="32">
                  <c:v>3377.3965565766175</c:v>
                </c:pt>
                <c:pt idx="33">
                  <c:v>3283.5426822098125</c:v>
                </c:pt>
                <c:pt idx="34">
                  <c:v>3245.6392598016701</c:v>
                </c:pt>
                <c:pt idx="35">
                  <c:v>3346.7719647166068</c:v>
                </c:pt>
                <c:pt idx="36">
                  <c:v>3719.1331427593213</c:v>
                </c:pt>
                <c:pt idx="37">
                  <c:v>3748.3432989292492</c:v>
                </c:pt>
                <c:pt idx="38">
                  <c:v>3819.0318154092756</c:v>
                </c:pt>
                <c:pt idx="39">
                  <c:v>4540.2358675849264</c:v>
                </c:pt>
                <c:pt idx="40">
                  <c:v>4954.8677452256889</c:v>
                </c:pt>
                <c:pt idx="41">
                  <c:v>3675.436606659709</c:v>
                </c:pt>
                <c:pt idx="42">
                  <c:v>4212.2583232997767</c:v>
                </c:pt>
                <c:pt idx="43">
                  <c:v>4333.473664514715</c:v>
                </c:pt>
                <c:pt idx="44">
                  <c:v>6669.6755219673078</c:v>
                </c:pt>
                <c:pt idx="45">
                  <c:v>3841.1980793538987</c:v>
                </c:pt>
                <c:pt idx="46">
                  <c:v>4259.8058371924562</c:v>
                </c:pt>
                <c:pt idx="47">
                  <c:v>4394.631986159583</c:v>
                </c:pt>
                <c:pt idx="48">
                  <c:v>6496.4045347896363</c:v>
                </c:pt>
                <c:pt idx="49">
                  <c:v>4169.051864928525</c:v>
                </c:pt>
                <c:pt idx="50">
                  <c:v>5094.4897688740411</c:v>
                </c:pt>
                <c:pt idx="51">
                  <c:v>5630.0635647304871</c:v>
                </c:pt>
                <c:pt idx="52">
                  <c:v>6886.1665199064573</c:v>
                </c:pt>
                <c:pt idx="53">
                  <c:v>5770.364935339112</c:v>
                </c:pt>
                <c:pt idx="54">
                  <c:v>4658.9235698778493</c:v>
                </c:pt>
                <c:pt idx="55">
                  <c:v>4303.6344844657224</c:v>
                </c:pt>
                <c:pt idx="56">
                  <c:v>5073.25</c:v>
                </c:pt>
              </c:numCache>
            </c:numRef>
          </c:val>
          <c:smooth val="0"/>
          <c:extLst>
            <c:ext xmlns:c16="http://schemas.microsoft.com/office/drawing/2014/chart" uri="{C3380CC4-5D6E-409C-BE32-E72D297353CC}">
              <c16:uniqueId val="{00000000-3439-479B-85F0-B6B7B0DB066C}"/>
            </c:ext>
          </c:extLst>
        </c:ser>
        <c:ser>
          <c:idx val="1"/>
          <c:order val="1"/>
          <c:tx>
            <c:strRef>
              <c:f>Sheet1!$C$1</c:f>
              <c:strCache>
                <c:ptCount val="1"/>
                <c:pt idx="0">
                  <c:v>Vientiin</c:v>
                </c:pt>
              </c:strCache>
            </c:strRef>
          </c:tx>
          <c:spPr>
            <a:ln w="38100">
              <a:solidFill>
                <a:schemeClr val="accent1">
                  <a:lumMod val="60000"/>
                  <a:lumOff val="40000"/>
                </a:schemeClr>
              </a:solidFill>
              <a:prstDash val="solid"/>
            </a:ln>
          </c:spPr>
          <c:marker>
            <c:symbol val="none"/>
          </c:marker>
          <c:cat>
            <c:strRef>
              <c:f>Sheet1!$A$2:$A$58</c:f>
              <c:strCache>
                <c:ptCount val="54"/>
                <c:pt idx="0">
                  <c:v>2009,IV</c:v>
                </c:pt>
                <c:pt idx="1">
                  <c:v>2010,I</c:v>
                </c:pt>
                <c:pt idx="5">
                  <c:v>2911,I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Sheet1!$C$2:$C$58</c:f>
              <c:numCache>
                <c:formatCode>0.00</c:formatCode>
                <c:ptCount val="57"/>
                <c:pt idx="1">
                  <c:v>3468.1714485437024</c:v>
                </c:pt>
                <c:pt idx="2">
                  <c:v>3492.1018315386536</c:v>
                </c:pt>
                <c:pt idx="3">
                  <c:v>3442.8631957139587</c:v>
                </c:pt>
                <c:pt idx="4">
                  <c:v>4433.3749371208651</c:v>
                </c:pt>
                <c:pt idx="5">
                  <c:v>3387.0984519603408</c:v>
                </c:pt>
                <c:pt idx="6">
                  <c:v>3280.4048507235907</c:v>
                </c:pt>
                <c:pt idx="7">
                  <c:v>3165.9187214333374</c:v>
                </c:pt>
                <c:pt idx="8">
                  <c:v>4151.1526275433916</c:v>
                </c:pt>
                <c:pt idx="9">
                  <c:v>3291.8640336419089</c:v>
                </c:pt>
                <c:pt idx="10">
                  <c:v>3847.201496117299</c:v>
                </c:pt>
                <c:pt idx="11">
                  <c:v>3548.658660018596</c:v>
                </c:pt>
                <c:pt idx="12">
                  <c:v>3898.5564038964299</c:v>
                </c:pt>
                <c:pt idx="13">
                  <c:v>2689.2242074077571</c:v>
                </c:pt>
                <c:pt idx="14">
                  <c:v>2982.6185684359434</c:v>
                </c:pt>
                <c:pt idx="15">
                  <c:v>2705.2350415714009</c:v>
                </c:pt>
                <c:pt idx="16">
                  <c:v>3389.1184600806505</c:v>
                </c:pt>
                <c:pt idx="17">
                  <c:v>2554.0396715167785</c:v>
                </c:pt>
                <c:pt idx="18">
                  <c:v>2593.1164784909856</c:v>
                </c:pt>
                <c:pt idx="19">
                  <c:v>3235.6907418610522</c:v>
                </c:pt>
                <c:pt idx="20">
                  <c:v>2914.3866511942497</c:v>
                </c:pt>
                <c:pt idx="21">
                  <c:v>2206.4821336191662</c:v>
                </c:pt>
                <c:pt idx="22">
                  <c:v>2200.9659282851185</c:v>
                </c:pt>
                <c:pt idx="23">
                  <c:v>1995.1756139904596</c:v>
                </c:pt>
                <c:pt idx="24">
                  <c:v>2822.9739762351014</c:v>
                </c:pt>
                <c:pt idx="25">
                  <c:v>2290.2787869195377</c:v>
                </c:pt>
                <c:pt idx="26">
                  <c:v>2249.0537687549859</c:v>
                </c:pt>
                <c:pt idx="27">
                  <c:v>2293.8099387532102</c:v>
                </c:pt>
                <c:pt idx="28">
                  <c:v>2670.9122926842383</c:v>
                </c:pt>
                <c:pt idx="29">
                  <c:v>2406.7590669377673</c:v>
                </c:pt>
                <c:pt idx="30">
                  <c:v>2510.0090309093976</c:v>
                </c:pt>
                <c:pt idx="31">
                  <c:v>2224.6210040949991</c:v>
                </c:pt>
                <c:pt idx="32">
                  <c:v>2564.543093520715</c:v>
                </c:pt>
                <c:pt idx="33">
                  <c:v>2614.8081381537213</c:v>
                </c:pt>
                <c:pt idx="34">
                  <c:v>2573.4941695708926</c:v>
                </c:pt>
                <c:pt idx="35">
                  <c:v>2641.6917650645214</c:v>
                </c:pt>
                <c:pt idx="36">
                  <c:v>2967.9406980499898</c:v>
                </c:pt>
                <c:pt idx="37">
                  <c:v>3059.6500656197341</c:v>
                </c:pt>
                <c:pt idx="38">
                  <c:v>3084.1272661446919</c:v>
                </c:pt>
                <c:pt idx="39">
                  <c:v>3856.701146313937</c:v>
                </c:pt>
                <c:pt idx="40">
                  <c:v>4199.5618782212459</c:v>
                </c:pt>
                <c:pt idx="41">
                  <c:v>2929.1944100593191</c:v>
                </c:pt>
                <c:pt idx="42">
                  <c:v>3483.1050730015363</c:v>
                </c:pt>
                <c:pt idx="43">
                  <c:v>3676.0690940458212</c:v>
                </c:pt>
                <c:pt idx="44">
                  <c:v>5899.7232890341393</c:v>
                </c:pt>
                <c:pt idx="45">
                  <c:v>3064.3162763243317</c:v>
                </c:pt>
                <c:pt idx="46">
                  <c:v>3448.2751057477703</c:v>
                </c:pt>
                <c:pt idx="47">
                  <c:v>3685.5164330232169</c:v>
                </c:pt>
                <c:pt idx="48">
                  <c:v>5606.039046271615</c:v>
                </c:pt>
                <c:pt idx="49">
                  <c:v>3448.8352212662971</c:v>
                </c:pt>
                <c:pt idx="50">
                  <c:v>4343.8079611849016</c:v>
                </c:pt>
                <c:pt idx="51">
                  <c:v>5028.3920958676417</c:v>
                </c:pt>
                <c:pt idx="52">
                  <c:v>6044.127299232905</c:v>
                </c:pt>
                <c:pt idx="53">
                  <c:v>5017.8344838231578</c:v>
                </c:pt>
                <c:pt idx="54">
                  <c:v>3953.0500063558843</c:v>
                </c:pt>
                <c:pt idx="55">
                  <c:v>3732.8651210018616</c:v>
                </c:pt>
                <c:pt idx="56">
                  <c:v>4411.5</c:v>
                </c:pt>
              </c:numCache>
            </c:numRef>
          </c:val>
          <c:smooth val="0"/>
          <c:extLst>
            <c:ext xmlns:c16="http://schemas.microsoft.com/office/drawing/2014/chart" uri="{C3380CC4-5D6E-409C-BE32-E72D297353CC}">
              <c16:uniqueId val="{00000001-3439-479B-85F0-B6B7B0DB066C}"/>
            </c:ext>
          </c:extLst>
        </c:ser>
        <c:ser>
          <c:idx val="2"/>
          <c:order val="2"/>
          <c:tx>
            <c:strRef>
              <c:f>Sheet1!$D$1</c:f>
              <c:strCache>
                <c:ptCount val="1"/>
                <c:pt idx="0">
                  <c:v>Kotimaahan</c:v>
                </c:pt>
              </c:strCache>
            </c:strRef>
          </c:tx>
          <c:spPr>
            <a:ln w="38100">
              <a:solidFill>
                <a:schemeClr val="accent2"/>
              </a:solidFill>
              <a:prstDash val="solid"/>
            </a:ln>
          </c:spPr>
          <c:marker>
            <c:symbol val="none"/>
          </c:marker>
          <c:cat>
            <c:strRef>
              <c:f>Sheet1!$A$2:$A$58</c:f>
              <c:strCache>
                <c:ptCount val="54"/>
                <c:pt idx="0">
                  <c:v>2009,IV</c:v>
                </c:pt>
                <c:pt idx="1">
                  <c:v>2010,I</c:v>
                </c:pt>
                <c:pt idx="5">
                  <c:v>2911,I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Sheet1!$D$2:$D$58</c:f>
              <c:numCache>
                <c:formatCode>0.00</c:formatCode>
                <c:ptCount val="57"/>
                <c:pt idx="1">
                  <c:v>765.77884869693833</c:v>
                </c:pt>
                <c:pt idx="2">
                  <c:v>559.93749416720129</c:v>
                </c:pt>
                <c:pt idx="3">
                  <c:v>704.34537391292247</c:v>
                </c:pt>
                <c:pt idx="4">
                  <c:v>835.84665522246519</c:v>
                </c:pt>
                <c:pt idx="5">
                  <c:v>834.76005457067606</c:v>
                </c:pt>
                <c:pt idx="6">
                  <c:v>552.86158414215868</c:v>
                </c:pt>
                <c:pt idx="7">
                  <c:v>739.39708263172292</c:v>
                </c:pt>
                <c:pt idx="8">
                  <c:v>839.95508586963717</c:v>
                </c:pt>
                <c:pt idx="9">
                  <c:v>592.42032206385511</c:v>
                </c:pt>
                <c:pt idx="10">
                  <c:v>533.71146814732708</c:v>
                </c:pt>
                <c:pt idx="11">
                  <c:v>360.20186985263109</c:v>
                </c:pt>
                <c:pt idx="12">
                  <c:v>461.95889808599935</c:v>
                </c:pt>
                <c:pt idx="13">
                  <c:v>393.77376472850585</c:v>
                </c:pt>
                <c:pt idx="14">
                  <c:v>365.38267629158054</c:v>
                </c:pt>
                <c:pt idx="15">
                  <c:v>313.97333373735512</c:v>
                </c:pt>
                <c:pt idx="16">
                  <c:v>291.17886970802311</c:v>
                </c:pt>
                <c:pt idx="17">
                  <c:v>377.28046148068557</c:v>
                </c:pt>
                <c:pt idx="18">
                  <c:v>390.22118130947308</c:v>
                </c:pt>
                <c:pt idx="19">
                  <c:v>387.06038974086636</c:v>
                </c:pt>
                <c:pt idx="20">
                  <c:v>374.829281425055</c:v>
                </c:pt>
                <c:pt idx="21">
                  <c:v>472.80965558956439</c:v>
                </c:pt>
                <c:pt idx="22">
                  <c:v>425.62325196172588</c:v>
                </c:pt>
                <c:pt idx="23">
                  <c:v>353.6929223801942</c:v>
                </c:pt>
                <c:pt idx="24">
                  <c:v>594.91149544348661</c:v>
                </c:pt>
                <c:pt idx="25">
                  <c:v>458.20083379057343</c:v>
                </c:pt>
                <c:pt idx="26">
                  <c:v>440.56010168963638</c:v>
                </c:pt>
                <c:pt idx="27">
                  <c:v>514.04552665146775</c:v>
                </c:pt>
                <c:pt idx="28">
                  <c:v>470.71148875474904</c:v>
                </c:pt>
                <c:pt idx="29">
                  <c:v>488.55145417855402</c:v>
                </c:pt>
                <c:pt idx="30">
                  <c:v>631.94130597995968</c:v>
                </c:pt>
                <c:pt idx="31">
                  <c:v>758.32956717595164</c:v>
                </c:pt>
                <c:pt idx="32">
                  <c:v>812.85346305590258</c:v>
                </c:pt>
                <c:pt idx="33">
                  <c:v>668.73454405609107</c:v>
                </c:pt>
                <c:pt idx="34">
                  <c:v>672.14509023077721</c:v>
                </c:pt>
                <c:pt idx="35">
                  <c:v>705.0801996520853</c:v>
                </c:pt>
                <c:pt idx="36">
                  <c:v>751.19244470933165</c:v>
                </c:pt>
                <c:pt idx="37">
                  <c:v>688.69323330951522</c:v>
                </c:pt>
                <c:pt idx="38">
                  <c:v>734.90454926458369</c:v>
                </c:pt>
                <c:pt idx="39">
                  <c:v>683.53472127098928</c:v>
                </c:pt>
                <c:pt idx="40">
                  <c:v>755.30586700444314</c:v>
                </c:pt>
                <c:pt idx="41">
                  <c:v>746.24219660038978</c:v>
                </c:pt>
                <c:pt idx="42">
                  <c:v>729.15325029824078</c:v>
                </c:pt>
                <c:pt idx="43">
                  <c:v>657.40457046889389</c:v>
                </c:pt>
                <c:pt idx="44">
                  <c:v>769.95223293316849</c:v>
                </c:pt>
                <c:pt idx="45">
                  <c:v>776.88180302956698</c:v>
                </c:pt>
                <c:pt idx="46">
                  <c:v>811.53073144468567</c:v>
                </c:pt>
                <c:pt idx="47">
                  <c:v>709.11555313636632</c:v>
                </c:pt>
                <c:pt idx="48">
                  <c:v>890.36548851802161</c:v>
                </c:pt>
                <c:pt idx="49">
                  <c:v>720.21664366222763</c:v>
                </c:pt>
                <c:pt idx="50">
                  <c:v>750.68180768913987</c:v>
                </c:pt>
                <c:pt idx="51">
                  <c:v>601.67146886284559</c:v>
                </c:pt>
                <c:pt idx="52">
                  <c:v>842.03922067355234</c:v>
                </c:pt>
                <c:pt idx="53">
                  <c:v>752.53045151595381</c:v>
                </c:pt>
                <c:pt idx="54">
                  <c:v>705.87356352196468</c:v>
                </c:pt>
                <c:pt idx="55">
                  <c:v>570.7693634638606</c:v>
                </c:pt>
                <c:pt idx="56">
                  <c:v>661.75</c:v>
                </c:pt>
              </c:numCache>
            </c:numRef>
          </c:val>
          <c:smooth val="0"/>
          <c:extLst>
            <c:ext xmlns:c16="http://schemas.microsoft.com/office/drawing/2014/chart" uri="{C3380CC4-5D6E-409C-BE32-E72D297353CC}">
              <c16:uniqueId val="{00000002-3439-479B-85F0-B6B7B0DB066C}"/>
            </c:ext>
          </c:extLst>
        </c:ser>
        <c:dLbls>
          <c:showLegendKey val="0"/>
          <c:showVal val="0"/>
          <c:showCatName val="0"/>
          <c:showSerName val="0"/>
          <c:showPercent val="0"/>
          <c:showBubbleSize val="0"/>
        </c:dLbls>
        <c:smooth val="0"/>
        <c:axId val="369111064"/>
        <c:axId val="369111456"/>
      </c:lineChart>
      <c:catAx>
        <c:axId val="369111064"/>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369111456"/>
        <c:crosses val="autoZero"/>
        <c:auto val="1"/>
        <c:lblAlgn val="ctr"/>
        <c:lblOffset val="100"/>
        <c:tickLblSkip val="3"/>
        <c:tickMarkSkip val="4"/>
        <c:noMultiLvlLbl val="0"/>
      </c:catAx>
      <c:valAx>
        <c:axId val="369111456"/>
        <c:scaling>
          <c:orientation val="minMax"/>
          <c:max val="750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69111064"/>
        <c:crosses val="autoZero"/>
        <c:crossBetween val="midCat"/>
        <c:majorUnit val="500"/>
        <c:minorUnit val="500"/>
      </c:valAx>
      <c:spPr>
        <a:noFill/>
        <a:ln w="11372">
          <a:solidFill>
            <a:schemeClr val="tx1"/>
          </a:solidFill>
          <a:prstDash val="solid"/>
        </a:ln>
      </c:spPr>
    </c:plotArea>
    <c:legend>
      <c:legendPos val="r"/>
      <c:layout>
        <c:manualLayout>
          <c:xMode val="edge"/>
          <c:yMode val="edge"/>
          <c:x val="0.86988108704736133"/>
          <c:y val="0.19757124334097242"/>
          <c:w val="0.13011891295263864"/>
          <c:h val="0.61234378114075594"/>
        </c:manualLayout>
      </c:layout>
      <c:overlay val="0"/>
      <c:spPr>
        <a:solidFill>
          <a:schemeClr val="bg1"/>
        </a:solidFill>
        <a:ln w="2843">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Yritysten investoinnit</c:v>
                </c:pt>
              </c:strCache>
            </c:strRef>
          </c:tx>
          <c:spPr>
            <a:ln w="38100" cap="rnd">
              <a:solidFill>
                <a:schemeClr val="accent1"/>
              </a:solidFill>
              <a:round/>
            </a:ln>
            <a:effectLst/>
          </c:spPr>
          <c:marker>
            <c:symbol val="none"/>
          </c:marker>
          <c:cat>
            <c:numRef>
              <c:f>Taul1!$A$2:$A$18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Taul1!$B$2:$B$18</c:f>
              <c:numCache>
                <c:formatCode>General</c:formatCode>
                <c:ptCount val="17"/>
                <c:pt idx="0">
                  <c:v>23.58</c:v>
                </c:pt>
                <c:pt idx="1">
                  <c:v>24.048999999999999</c:v>
                </c:pt>
                <c:pt idx="2">
                  <c:v>27.77</c:v>
                </c:pt>
                <c:pt idx="3">
                  <c:v>29.381</c:v>
                </c:pt>
                <c:pt idx="4">
                  <c:v>24.718</c:v>
                </c:pt>
                <c:pt idx="5">
                  <c:v>23.797999999999998</c:v>
                </c:pt>
                <c:pt idx="6">
                  <c:v>24.332999999999998</c:v>
                </c:pt>
                <c:pt idx="7">
                  <c:v>24.259</c:v>
                </c:pt>
                <c:pt idx="8">
                  <c:v>22.495999999999999</c:v>
                </c:pt>
                <c:pt idx="9">
                  <c:v>22.135999999999999</c:v>
                </c:pt>
                <c:pt idx="10">
                  <c:v>23.454999999999998</c:v>
                </c:pt>
                <c:pt idx="11">
                  <c:v>25.042000000000002</c:v>
                </c:pt>
                <c:pt idx="12">
                  <c:v>26.727</c:v>
                </c:pt>
                <c:pt idx="13">
                  <c:v>27.773</c:v>
                </c:pt>
                <c:pt idx="14">
                  <c:v>27.094000000000001</c:v>
                </c:pt>
                <c:pt idx="15">
                  <c:v>26.44</c:v>
                </c:pt>
                <c:pt idx="16">
                  <c:v>27.646999999999998</c:v>
                </c:pt>
              </c:numCache>
            </c:numRef>
          </c:val>
          <c:smooth val="0"/>
          <c:extLst>
            <c:ext xmlns:c16="http://schemas.microsoft.com/office/drawing/2014/chart" uri="{C3380CC4-5D6E-409C-BE32-E72D297353CC}">
              <c16:uniqueId val="{00000000-0A06-44AD-BA13-4D58E9FE1840}"/>
            </c:ext>
          </c:extLst>
        </c:ser>
        <c:dLbls>
          <c:showLegendKey val="0"/>
          <c:showVal val="0"/>
          <c:showCatName val="0"/>
          <c:showSerName val="0"/>
          <c:showPercent val="0"/>
          <c:showBubbleSize val="0"/>
        </c:dLbls>
        <c:smooth val="0"/>
        <c:axId val="410790448"/>
        <c:axId val="410790840"/>
      </c:lineChart>
      <c:catAx>
        <c:axId val="410790448"/>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sz="1050" b="0" i="0" u="none" strike="noStrike" kern="1200" baseline="0">
                <a:solidFill>
                  <a:schemeClr val="tx1"/>
                </a:solidFill>
                <a:latin typeface="Verdana" panose="020B0604030504040204" pitchFamily="34" charset="0"/>
                <a:ea typeface="+mn-ea"/>
                <a:cs typeface="+mn-cs"/>
              </a:defRPr>
            </a:pPr>
            <a:endParaRPr lang="fi-FI"/>
          </a:p>
        </c:txPr>
        <c:crossAx val="410790840"/>
        <c:crosses val="autoZero"/>
        <c:auto val="1"/>
        <c:lblAlgn val="ctr"/>
        <c:lblOffset val="100"/>
        <c:tickLblSkip val="1"/>
        <c:noMultiLvlLbl val="0"/>
      </c:catAx>
      <c:valAx>
        <c:axId val="410790840"/>
        <c:scaling>
          <c:orientation val="minMax"/>
          <c:max val="31"/>
          <c:min val="21"/>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Verdana" panose="020B0604030504040204" pitchFamily="34" charset="0"/>
                <a:ea typeface="+mn-ea"/>
                <a:cs typeface="+mn-cs"/>
              </a:defRPr>
            </a:pPr>
            <a:endParaRPr lang="fi-FI"/>
          </a:p>
        </c:txPr>
        <c:crossAx val="410790448"/>
        <c:crosses val="autoZero"/>
        <c:crossBetween val="between"/>
        <c:majorUnit val="1"/>
        <c:minorUnit val="0.5"/>
      </c:valAx>
      <c:spPr>
        <a:noFill/>
        <a:ln>
          <a:noFill/>
        </a:ln>
        <a:effectLst/>
      </c:spPr>
    </c:plotArea>
    <c:plotVisOnly val="1"/>
    <c:dispBlanksAs val="gap"/>
    <c:showDLblsOverMax val="0"/>
  </c:chart>
  <c:spPr>
    <a:noFill/>
    <a:ln>
      <a:noFill/>
    </a:ln>
    <a:effectLst/>
  </c:spPr>
  <c:txPr>
    <a:bodyPr/>
    <a:lstStyle/>
    <a:p>
      <a:pPr>
        <a:defRPr sz="1050" baseline="0">
          <a:solidFill>
            <a:schemeClr val="tx1"/>
          </a:solidFill>
          <a:latin typeface="Verdana" panose="020B0604030504040204" pitchFamily="34" charset="0"/>
        </a:defRPr>
      </a:pPr>
      <a:endParaRPr lang="fi-FI"/>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022209908210965E-2"/>
          <c:y val="4.4605592380698417E-2"/>
          <c:w val="0.77129913811851836"/>
          <c:h val="0.85232032349748632"/>
        </c:manualLayout>
      </c:layout>
      <c:lineChart>
        <c:grouping val="standard"/>
        <c:varyColors val="0"/>
        <c:ser>
          <c:idx val="0"/>
          <c:order val="0"/>
          <c:tx>
            <c:strRef>
              <c:f>Taul1!$B$1</c:f>
              <c:strCache>
                <c:ptCount val="1"/>
                <c:pt idx="0">
                  <c:v>Aineelliset investoinnit Suomessa</c:v>
                </c:pt>
              </c:strCache>
            </c:strRef>
          </c:tx>
          <c:spPr>
            <a:ln w="38100" cap="rnd">
              <a:solidFill>
                <a:schemeClr val="accent3">
                  <a:lumMod val="50000"/>
                </a:schemeClr>
              </a:solidFill>
              <a:round/>
            </a:ln>
            <a:effectLst/>
          </c:spPr>
          <c:marker>
            <c:symbol val="none"/>
          </c:marker>
          <c:cat>
            <c:numRef>
              <c:f>Taul1!$A$2:$A$18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Taul1!$B$2:$B$18</c:f>
              <c:numCache>
                <c:formatCode>General</c:formatCode>
                <c:ptCount val="17"/>
                <c:pt idx="0">
                  <c:v>15.738</c:v>
                </c:pt>
                <c:pt idx="1">
                  <c:v>16.116</c:v>
                </c:pt>
                <c:pt idx="2">
                  <c:v>19.350999999999999</c:v>
                </c:pt>
                <c:pt idx="3">
                  <c:v>20.577000000000002</c:v>
                </c:pt>
                <c:pt idx="4">
                  <c:v>16.556000000000001</c:v>
                </c:pt>
                <c:pt idx="5">
                  <c:v>15.631</c:v>
                </c:pt>
                <c:pt idx="6">
                  <c:v>16.603999999999999</c:v>
                </c:pt>
                <c:pt idx="7">
                  <c:v>17.039000000000001</c:v>
                </c:pt>
                <c:pt idx="8">
                  <c:v>15.57</c:v>
                </c:pt>
                <c:pt idx="9">
                  <c:v>15.430999999999999</c:v>
                </c:pt>
                <c:pt idx="10">
                  <c:v>17.091000000000001</c:v>
                </c:pt>
                <c:pt idx="11">
                  <c:v>18.937999999999999</c:v>
                </c:pt>
                <c:pt idx="12">
                  <c:v>20.658999999999999</c:v>
                </c:pt>
                <c:pt idx="13">
                  <c:v>21.196999999999999</c:v>
                </c:pt>
                <c:pt idx="14">
                  <c:v>20.373999999999999</c:v>
                </c:pt>
                <c:pt idx="15">
                  <c:v>19.690000000000001</c:v>
                </c:pt>
                <c:pt idx="16">
                  <c:v>21.227</c:v>
                </c:pt>
              </c:numCache>
            </c:numRef>
          </c:val>
          <c:smooth val="0"/>
          <c:extLst>
            <c:ext xmlns:c16="http://schemas.microsoft.com/office/drawing/2014/chart" uri="{C3380CC4-5D6E-409C-BE32-E72D297353CC}">
              <c16:uniqueId val="{00000000-3372-499F-858A-C68065062B00}"/>
            </c:ext>
          </c:extLst>
        </c:ser>
        <c:ser>
          <c:idx val="1"/>
          <c:order val="1"/>
          <c:tx>
            <c:strRef>
              <c:f>Taul1!$C$1</c:f>
              <c:strCache>
                <c:ptCount val="1"/>
                <c:pt idx="0">
                  <c:v>Aineettomat investoinnit Suomessa</c:v>
                </c:pt>
              </c:strCache>
            </c:strRef>
          </c:tx>
          <c:spPr>
            <a:ln w="38100" cap="rnd">
              <a:solidFill>
                <a:srgbClr val="FF0000"/>
              </a:solidFill>
              <a:round/>
            </a:ln>
            <a:effectLst/>
          </c:spPr>
          <c:marker>
            <c:symbol val="none"/>
          </c:marker>
          <c:cat>
            <c:numRef>
              <c:f>Taul1!$A$2:$A$18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Taul1!$C$2:$C$18</c:f>
              <c:numCache>
                <c:formatCode>General</c:formatCode>
                <c:ptCount val="17"/>
                <c:pt idx="0">
                  <c:v>7.8419999999999996</c:v>
                </c:pt>
                <c:pt idx="1">
                  <c:v>7.9329999999999998</c:v>
                </c:pt>
                <c:pt idx="2">
                  <c:v>8.4190000000000005</c:v>
                </c:pt>
                <c:pt idx="3">
                  <c:v>8.8040000000000003</c:v>
                </c:pt>
                <c:pt idx="4">
                  <c:v>8.1620000000000008</c:v>
                </c:pt>
                <c:pt idx="5">
                  <c:v>8.1669999999999998</c:v>
                </c:pt>
                <c:pt idx="6">
                  <c:v>7.7290000000000001</c:v>
                </c:pt>
                <c:pt idx="7">
                  <c:v>7.22</c:v>
                </c:pt>
                <c:pt idx="8">
                  <c:v>6.9260000000000002</c:v>
                </c:pt>
                <c:pt idx="9">
                  <c:v>6.7050000000000001</c:v>
                </c:pt>
                <c:pt idx="10">
                  <c:v>6.3639999999999999</c:v>
                </c:pt>
                <c:pt idx="11">
                  <c:v>6.1040000000000001</c:v>
                </c:pt>
                <c:pt idx="12">
                  <c:v>6.0679999999999996</c:v>
                </c:pt>
                <c:pt idx="13">
                  <c:v>6.5759999999999996</c:v>
                </c:pt>
                <c:pt idx="14">
                  <c:v>6.72</c:v>
                </c:pt>
                <c:pt idx="15">
                  <c:v>6.75</c:v>
                </c:pt>
                <c:pt idx="16">
                  <c:v>6.42</c:v>
                </c:pt>
              </c:numCache>
            </c:numRef>
          </c:val>
          <c:smooth val="0"/>
          <c:extLst>
            <c:ext xmlns:c16="http://schemas.microsoft.com/office/drawing/2014/chart" uri="{C3380CC4-5D6E-409C-BE32-E72D297353CC}">
              <c16:uniqueId val="{00000001-3372-499F-858A-C68065062B00}"/>
            </c:ext>
          </c:extLst>
        </c:ser>
        <c:dLbls>
          <c:showLegendKey val="0"/>
          <c:showVal val="0"/>
          <c:showCatName val="0"/>
          <c:showSerName val="0"/>
          <c:showPercent val="0"/>
          <c:showBubbleSize val="0"/>
        </c:dLbls>
        <c:smooth val="0"/>
        <c:axId val="410791624"/>
        <c:axId val="411490880"/>
      </c:lineChart>
      <c:catAx>
        <c:axId val="41079162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crossAx val="411490880"/>
        <c:crosses val="autoZero"/>
        <c:auto val="1"/>
        <c:lblAlgn val="ctr"/>
        <c:lblOffset val="100"/>
        <c:tickLblSkip val="1"/>
        <c:noMultiLvlLbl val="0"/>
      </c:catAx>
      <c:valAx>
        <c:axId val="411490880"/>
        <c:scaling>
          <c:orientation val="minMax"/>
          <c:max val="26"/>
          <c:min val="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0791624"/>
        <c:crosses val="autoZero"/>
        <c:crossBetween val="between"/>
        <c:majorUnit val="2"/>
        <c:minorUnit val="0.5"/>
      </c:valAx>
      <c:spPr>
        <a:noFill/>
        <a:ln>
          <a:noFill/>
        </a:ln>
        <a:effectLst/>
      </c:spPr>
    </c:plotArea>
    <c:legend>
      <c:legendPos val="r"/>
      <c:layout>
        <c:manualLayout>
          <c:xMode val="edge"/>
          <c:yMode val="edge"/>
          <c:x val="0.80875418949475808"/>
          <c:y val="0.18002973376949447"/>
          <c:w val="0.18216522026687637"/>
          <c:h val="0.60074374546115594"/>
        </c:manualLayout>
      </c:layout>
      <c:overlay val="0"/>
      <c:spPr>
        <a:noFill/>
        <a:ln>
          <a:noFill/>
        </a:ln>
        <a:effectLst/>
      </c:spPr>
      <c:txPr>
        <a:bodyPr rot="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Aineelliset ja aineettomat investoinnit</c:v>
                </c:pt>
              </c:strCache>
            </c:strRef>
          </c:tx>
          <c:spPr>
            <a:ln w="38100" cap="rnd">
              <a:solidFill>
                <a:schemeClr val="accent1"/>
              </a:solidFill>
              <a:round/>
            </a:ln>
            <a:effectLst/>
          </c:spPr>
          <c:marker>
            <c:symbol val="none"/>
          </c:marker>
          <c:cat>
            <c:numRef>
              <c:f>Taul1!$A$2:$A$18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Taul1!$B$2:$B$18</c:f>
              <c:numCache>
                <c:formatCode>General</c:formatCode>
                <c:ptCount val="17"/>
                <c:pt idx="0">
                  <c:v>23.58</c:v>
                </c:pt>
                <c:pt idx="1">
                  <c:v>24.048999999999999</c:v>
                </c:pt>
                <c:pt idx="2">
                  <c:v>27.77</c:v>
                </c:pt>
                <c:pt idx="3">
                  <c:v>29.381</c:v>
                </c:pt>
                <c:pt idx="4">
                  <c:v>24.718</c:v>
                </c:pt>
                <c:pt idx="5">
                  <c:v>23.797999999999998</c:v>
                </c:pt>
                <c:pt idx="6">
                  <c:v>24.332999999999998</c:v>
                </c:pt>
                <c:pt idx="7">
                  <c:v>24.259</c:v>
                </c:pt>
                <c:pt idx="8">
                  <c:v>22.495999999999999</c:v>
                </c:pt>
                <c:pt idx="9">
                  <c:v>22.135999999999999</c:v>
                </c:pt>
                <c:pt idx="10">
                  <c:v>23.454999999999998</c:v>
                </c:pt>
                <c:pt idx="11">
                  <c:v>25.042000000000002</c:v>
                </c:pt>
                <c:pt idx="12">
                  <c:v>26.727</c:v>
                </c:pt>
                <c:pt idx="13">
                  <c:v>27.773</c:v>
                </c:pt>
                <c:pt idx="14">
                  <c:v>27.094000000000001</c:v>
                </c:pt>
                <c:pt idx="15">
                  <c:v>26.44</c:v>
                </c:pt>
                <c:pt idx="16">
                  <c:v>27.646999999999998</c:v>
                </c:pt>
              </c:numCache>
            </c:numRef>
          </c:val>
          <c:smooth val="0"/>
          <c:extLst>
            <c:ext xmlns:c16="http://schemas.microsoft.com/office/drawing/2014/chart" uri="{C3380CC4-5D6E-409C-BE32-E72D297353CC}">
              <c16:uniqueId val="{00000000-44E2-48F2-AA3B-018328B566E0}"/>
            </c:ext>
          </c:extLst>
        </c:ser>
        <c:ser>
          <c:idx val="1"/>
          <c:order val="1"/>
          <c:tx>
            <c:strRef>
              <c:f>Taul1!$C$1</c:f>
              <c:strCache>
                <c:ptCount val="1"/>
                <c:pt idx="0">
                  <c:v>Kiinteän pääoman kuluminen</c:v>
                </c:pt>
              </c:strCache>
            </c:strRef>
          </c:tx>
          <c:spPr>
            <a:ln w="38100" cap="rnd">
              <a:solidFill>
                <a:schemeClr val="accent3">
                  <a:lumMod val="50000"/>
                </a:schemeClr>
              </a:solidFill>
              <a:round/>
            </a:ln>
            <a:effectLst/>
          </c:spPr>
          <c:marker>
            <c:symbol val="none"/>
          </c:marker>
          <c:cat>
            <c:numRef>
              <c:f>Taul1!$A$2:$A$18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Taul1!$C$2:$C$18</c:f>
              <c:numCache>
                <c:formatCode>General</c:formatCode>
                <c:ptCount val="17"/>
                <c:pt idx="0">
                  <c:v>21.056000000000001</c:v>
                </c:pt>
                <c:pt idx="1">
                  <c:v>21.47</c:v>
                </c:pt>
                <c:pt idx="2">
                  <c:v>22.045000000000002</c:v>
                </c:pt>
                <c:pt idx="3">
                  <c:v>22.707999999999998</c:v>
                </c:pt>
                <c:pt idx="4">
                  <c:v>23.148</c:v>
                </c:pt>
                <c:pt idx="5">
                  <c:v>23.309000000000001</c:v>
                </c:pt>
                <c:pt idx="6">
                  <c:v>23.440999999999999</c:v>
                </c:pt>
                <c:pt idx="7">
                  <c:v>23.257000000000001</c:v>
                </c:pt>
                <c:pt idx="8">
                  <c:v>23.167999999999999</c:v>
                </c:pt>
                <c:pt idx="9">
                  <c:v>22.878</c:v>
                </c:pt>
                <c:pt idx="10">
                  <c:v>22.812999999999999</c:v>
                </c:pt>
                <c:pt idx="11">
                  <c:v>22.783999999999999</c:v>
                </c:pt>
                <c:pt idx="12">
                  <c:v>22.768000000000001</c:v>
                </c:pt>
                <c:pt idx="13">
                  <c:v>23.007000000000001</c:v>
                </c:pt>
                <c:pt idx="14">
                  <c:v>23.318999999999999</c:v>
                </c:pt>
                <c:pt idx="15">
                  <c:v>23.443999999999999</c:v>
                </c:pt>
                <c:pt idx="16">
                  <c:v>23.527000000000001</c:v>
                </c:pt>
              </c:numCache>
            </c:numRef>
          </c:val>
          <c:smooth val="0"/>
          <c:extLst>
            <c:ext xmlns:c16="http://schemas.microsoft.com/office/drawing/2014/chart" uri="{C3380CC4-5D6E-409C-BE32-E72D297353CC}">
              <c16:uniqueId val="{00000001-44E2-48F2-AA3B-018328B566E0}"/>
            </c:ext>
          </c:extLst>
        </c:ser>
        <c:dLbls>
          <c:showLegendKey val="0"/>
          <c:showVal val="0"/>
          <c:showCatName val="0"/>
          <c:showSerName val="0"/>
          <c:showPercent val="0"/>
          <c:showBubbleSize val="0"/>
        </c:dLbls>
        <c:smooth val="0"/>
        <c:axId val="411491664"/>
        <c:axId val="411492056"/>
      </c:lineChart>
      <c:catAx>
        <c:axId val="411491664"/>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crossAx val="411492056"/>
        <c:crosses val="autoZero"/>
        <c:auto val="1"/>
        <c:lblAlgn val="ctr"/>
        <c:lblOffset val="100"/>
        <c:noMultiLvlLbl val="0"/>
      </c:catAx>
      <c:valAx>
        <c:axId val="411492056"/>
        <c:scaling>
          <c:orientation val="minMax"/>
          <c:max val="31"/>
          <c:min val="2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1491664"/>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Yritysten investoinnit</c:v>
                </c:pt>
              </c:strCache>
            </c:strRef>
          </c:tx>
          <c:spPr>
            <a:ln w="38100" cap="rnd">
              <a:solidFill>
                <a:schemeClr val="accent1"/>
              </a:solidFill>
              <a:round/>
            </a:ln>
            <a:effectLst/>
          </c:spPr>
          <c:marker>
            <c:symbol val="none"/>
          </c:marker>
          <c:cat>
            <c:numRef>
              <c:f>Taul1!$A$2:$A$17</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Taul1!$B$2:$B$17</c:f>
              <c:numCache>
                <c:formatCode>General</c:formatCode>
                <c:ptCount val="16"/>
                <c:pt idx="0">
                  <c:v>62.5</c:v>
                </c:pt>
                <c:pt idx="1">
                  <c:v>60.9</c:v>
                </c:pt>
                <c:pt idx="2">
                  <c:v>66.3</c:v>
                </c:pt>
                <c:pt idx="3">
                  <c:v>73.3</c:v>
                </c:pt>
                <c:pt idx="4">
                  <c:v>64.900000000000006</c:v>
                </c:pt>
                <c:pt idx="5">
                  <c:v>63.6</c:v>
                </c:pt>
                <c:pt idx="6">
                  <c:v>67.7</c:v>
                </c:pt>
                <c:pt idx="7">
                  <c:v>57.3</c:v>
                </c:pt>
                <c:pt idx="8">
                  <c:v>73.2</c:v>
                </c:pt>
                <c:pt idx="9">
                  <c:v>69</c:v>
                </c:pt>
                <c:pt idx="10">
                  <c:v>65.400000000000006</c:v>
                </c:pt>
                <c:pt idx="11">
                  <c:v>64</c:v>
                </c:pt>
                <c:pt idx="12">
                  <c:v>67.599999999999994</c:v>
                </c:pt>
                <c:pt idx="13">
                  <c:v>63.3</c:v>
                </c:pt>
                <c:pt idx="14">
                  <c:v>65.8</c:v>
                </c:pt>
                <c:pt idx="15">
                  <c:v>66.2</c:v>
                </c:pt>
              </c:numCache>
            </c:numRef>
          </c:val>
          <c:smooth val="0"/>
          <c:extLst>
            <c:ext xmlns:c16="http://schemas.microsoft.com/office/drawing/2014/chart" uri="{C3380CC4-5D6E-409C-BE32-E72D297353CC}">
              <c16:uniqueId val="{00000000-4249-4431-BB6B-737D90311A5C}"/>
            </c:ext>
          </c:extLst>
        </c:ser>
        <c:dLbls>
          <c:showLegendKey val="0"/>
          <c:showVal val="0"/>
          <c:showCatName val="0"/>
          <c:showSerName val="0"/>
          <c:showPercent val="0"/>
          <c:showBubbleSize val="0"/>
        </c:dLbls>
        <c:smooth val="0"/>
        <c:axId val="410790448"/>
        <c:axId val="410790840"/>
      </c:lineChart>
      <c:catAx>
        <c:axId val="410790448"/>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sz="1050" b="0" i="0" u="none" strike="noStrike" kern="1200" baseline="0">
                <a:solidFill>
                  <a:schemeClr val="tx1"/>
                </a:solidFill>
                <a:latin typeface="Verdana" panose="020B0604030504040204" pitchFamily="34" charset="0"/>
                <a:ea typeface="+mn-ea"/>
                <a:cs typeface="+mn-cs"/>
              </a:defRPr>
            </a:pPr>
            <a:endParaRPr lang="fi-FI"/>
          </a:p>
        </c:txPr>
        <c:crossAx val="410790840"/>
        <c:crosses val="autoZero"/>
        <c:auto val="1"/>
        <c:lblAlgn val="ctr"/>
        <c:lblOffset val="100"/>
        <c:tickLblSkip val="1"/>
        <c:noMultiLvlLbl val="0"/>
      </c:catAx>
      <c:valAx>
        <c:axId val="410790840"/>
        <c:scaling>
          <c:orientation val="minMax"/>
          <c:max val="100"/>
          <c:min val="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Verdana" panose="020B0604030504040204" pitchFamily="34" charset="0"/>
                <a:ea typeface="+mn-ea"/>
                <a:cs typeface="+mn-cs"/>
              </a:defRPr>
            </a:pPr>
            <a:endParaRPr lang="fi-FI"/>
          </a:p>
        </c:txPr>
        <c:crossAx val="410790448"/>
        <c:crosses val="autoZero"/>
        <c:crossBetween val="midCat"/>
        <c:majorUnit val="10"/>
        <c:minorUnit val="5"/>
      </c:valAx>
      <c:spPr>
        <a:noFill/>
        <a:ln>
          <a:noFill/>
        </a:ln>
        <a:effectLst/>
      </c:spPr>
    </c:plotArea>
    <c:plotVisOnly val="1"/>
    <c:dispBlanksAs val="gap"/>
    <c:showDLblsOverMax val="0"/>
  </c:chart>
  <c:spPr>
    <a:noFill/>
    <a:ln>
      <a:noFill/>
    </a:ln>
    <a:effectLst/>
  </c:spPr>
  <c:txPr>
    <a:bodyPr/>
    <a:lstStyle/>
    <a:p>
      <a:pPr>
        <a:defRPr sz="1050" baseline="0">
          <a:solidFill>
            <a:schemeClr val="tx1"/>
          </a:solidFill>
          <a:latin typeface="Verdana" panose="020B0604030504040204" pitchFamily="34" charset="0"/>
        </a:defRPr>
      </a:pPr>
      <a:endParaRPr lang="fi-FI"/>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76F-459C-92D4-5B92AE521F5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76F-459C-92D4-5B92AE521F5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76F-459C-92D4-5B92AE521F5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76F-459C-92D4-5B92AE521F5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76F-459C-92D4-5B92AE521F56}"/>
              </c:ext>
            </c:extLst>
          </c:dPt>
          <c:dLbls>
            <c:dLbl>
              <c:idx val="0"/>
              <c:layout>
                <c:manualLayout>
                  <c:x val="-0.19196325459317584"/>
                  <c:y val="0.1762674978127734"/>
                </c:manualLayout>
              </c:layout>
              <c:tx>
                <c:rich>
                  <a:bodyPr/>
                  <a:lstStyle/>
                  <a:p>
                    <a:fld id="{52AA4AE1-6542-4C58-A620-7F8A89380600}" type="CATEGORYNAME">
                      <a:rPr lang="en-US"/>
                      <a:pPr/>
                      <a:t>[CATEGORY NAME]</a:t>
                    </a:fld>
                    <a:r>
                      <a:rPr lang="en-US" baseline="0"/>
                      <a:t>
</a:t>
                    </a:r>
                    <a:fld id="{009AC07A-C8B0-45A9-817D-D24B8730482C}" type="PERCENTAGE">
                      <a:rPr lang="en-US" baseline="0"/>
                      <a:pPr/>
                      <a:t>[PERCENTAGE]</a:t>
                    </a:fld>
                    <a:r>
                      <a:rPr lang="en-US" baseline="0"/>
                      <a:t>, 5,8 </a:t>
                    </a:r>
                    <a:r>
                      <a:rPr lang="en-US" baseline="0" err="1"/>
                      <a:t>mrd</a:t>
                    </a:r>
                    <a:r>
                      <a:rPr lang="en-US" baseline="0"/>
                      <a:t>. €</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76F-459C-92D4-5B92AE521F56}"/>
                </c:ext>
              </c:extLst>
            </c:dLbl>
            <c:dLbl>
              <c:idx val="1"/>
              <c:tx>
                <c:rich>
                  <a:bodyPr/>
                  <a:lstStyle/>
                  <a:p>
                    <a:fld id="{5176B593-5E9E-4F78-B784-2AFA63742BE2}" type="CATEGORYNAME">
                      <a:rPr lang="de-DE"/>
                      <a:pPr/>
                      <a:t>[CATEGORY NAME]</a:t>
                    </a:fld>
                    <a:r>
                      <a:rPr lang="de-DE" baseline="0"/>
                      <a:t>
</a:t>
                    </a:r>
                    <a:fld id="{C4DACC38-5AA2-4937-BF3C-2BB111ADA2B4}" type="PERCENTAGE">
                      <a:rPr lang="de-DE" baseline="0"/>
                      <a:pPr/>
                      <a:t>[PERCENTAGE]</a:t>
                    </a:fld>
                    <a:r>
                      <a:rPr lang="de-DE" baseline="0"/>
                      <a:t>, 3,1 mrd. €</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76F-459C-92D4-5B92AE521F56}"/>
                </c:ext>
              </c:extLst>
            </c:dLbl>
            <c:dLbl>
              <c:idx val="2"/>
              <c:tx>
                <c:rich>
                  <a:bodyPr/>
                  <a:lstStyle/>
                  <a:p>
                    <a:fld id="{4A881A74-8D66-40AA-ADC0-B34861B37B3C}" type="CATEGORYNAME">
                      <a:rPr lang="de-DE">
                        <a:solidFill>
                          <a:schemeClr val="bg2"/>
                        </a:solidFill>
                      </a:rPr>
                      <a:pPr/>
                      <a:t>[CATEGORY NAME]</a:t>
                    </a:fld>
                    <a:r>
                      <a:rPr lang="de-DE" baseline="0">
                        <a:solidFill>
                          <a:schemeClr val="bg2"/>
                        </a:solidFill>
                      </a:rPr>
                      <a:t>
</a:t>
                    </a:r>
                    <a:fld id="{CA66C40B-9D17-4383-A860-AD8247C099AB}" type="PERCENTAGE">
                      <a:rPr lang="de-DE" baseline="0">
                        <a:solidFill>
                          <a:schemeClr val="bg2"/>
                        </a:solidFill>
                      </a:rPr>
                      <a:pPr/>
                      <a:t>[PERCENTAGE]</a:t>
                    </a:fld>
                    <a:r>
                      <a:rPr lang="de-DE" baseline="0">
                        <a:solidFill>
                          <a:schemeClr val="bg2"/>
                        </a:solidFill>
                      </a:rPr>
                      <a:t>, 3,5 </a:t>
                    </a:r>
                    <a:r>
                      <a:rPr lang="de-DE" baseline="0" err="1">
                        <a:solidFill>
                          <a:schemeClr val="bg2"/>
                        </a:solidFill>
                      </a:rPr>
                      <a:t>mrd.</a:t>
                    </a:r>
                    <a:r>
                      <a:rPr lang="de-DE" baseline="0">
                        <a:solidFill>
                          <a:schemeClr val="bg2"/>
                        </a:solidFill>
                      </a:rPr>
                      <a:t> €</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76F-459C-92D4-5B92AE521F56}"/>
                </c:ext>
              </c:extLst>
            </c:dLbl>
            <c:dLbl>
              <c:idx val="3"/>
              <c:tx>
                <c:rich>
                  <a:bodyPr/>
                  <a:lstStyle/>
                  <a:p>
                    <a:fld id="{19214D4E-F3AC-425C-9922-76B2C7B3DA60}" type="CATEGORYNAME">
                      <a:rPr lang="de-DE">
                        <a:solidFill>
                          <a:schemeClr val="bg2"/>
                        </a:solidFill>
                      </a:rPr>
                      <a:pPr/>
                      <a:t>[CATEGORY NAME]</a:t>
                    </a:fld>
                    <a:r>
                      <a:rPr lang="de-DE" baseline="0">
                        <a:solidFill>
                          <a:schemeClr val="bg2"/>
                        </a:solidFill>
                      </a:rPr>
                      <a:t>
</a:t>
                    </a:r>
                    <a:fld id="{7C5462B8-CB16-4526-962C-EF2C86954E6C}" type="PERCENTAGE">
                      <a:rPr lang="de-DE" baseline="0">
                        <a:solidFill>
                          <a:schemeClr val="bg2"/>
                        </a:solidFill>
                      </a:rPr>
                      <a:pPr/>
                      <a:t>[PERCENTAGE]</a:t>
                    </a:fld>
                    <a:r>
                      <a:rPr lang="de-DE" baseline="0">
                        <a:solidFill>
                          <a:schemeClr val="bg2"/>
                        </a:solidFill>
                      </a:rPr>
                      <a:t>, 3,5 </a:t>
                    </a:r>
                    <a:r>
                      <a:rPr lang="de-DE" baseline="0" err="1">
                        <a:solidFill>
                          <a:schemeClr val="bg2"/>
                        </a:solidFill>
                      </a:rPr>
                      <a:t>mrd.</a:t>
                    </a:r>
                    <a:r>
                      <a:rPr lang="de-DE" baseline="0">
                        <a:solidFill>
                          <a:schemeClr val="bg2"/>
                        </a:solidFill>
                      </a:rPr>
                      <a:t> €</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76F-459C-92D4-5B92AE521F56}"/>
                </c:ext>
              </c:extLst>
            </c:dLbl>
            <c:dLbl>
              <c:idx val="4"/>
              <c:tx>
                <c:rich>
                  <a:bodyPr/>
                  <a:lstStyle/>
                  <a:p>
                    <a:fld id="{50EF4E55-E0D2-4FBF-BDC8-83404F1B567A}" type="CATEGORYNAME">
                      <a:rPr lang="fi-FI">
                        <a:solidFill>
                          <a:schemeClr val="bg2"/>
                        </a:solidFill>
                      </a:rPr>
                      <a:pPr/>
                      <a:t>[CATEGORY NAME]</a:t>
                    </a:fld>
                    <a:r>
                      <a:rPr lang="fi-FI" baseline="0">
                        <a:solidFill>
                          <a:schemeClr val="bg2"/>
                        </a:solidFill>
                      </a:rPr>
                      <a:t>
</a:t>
                    </a:r>
                    <a:fld id="{29AC0CB2-D7C4-4C73-A99E-ECB825177F2F}" type="PERCENTAGE">
                      <a:rPr lang="fi-FI" baseline="0">
                        <a:solidFill>
                          <a:schemeClr val="bg2"/>
                        </a:solidFill>
                      </a:rPr>
                      <a:pPr/>
                      <a:t>[PERCENTAGE]</a:t>
                    </a:fld>
                    <a:r>
                      <a:rPr lang="fi-FI" baseline="0">
                        <a:solidFill>
                          <a:schemeClr val="bg2"/>
                        </a:solidFill>
                      </a:rPr>
                      <a:t>, 2,8 mrd. €</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76F-459C-92D4-5B92AE521F5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i-FI"/>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'[Aineelliset nettoinvestoinnit ja hlöstön suuruusluokka, yritysten rakenne- ja tilinpäätöstilasto.xlsx]TK saatu data'!$S$8:$S$12</c:f>
              <c:strCache>
                <c:ptCount val="5"/>
                <c:pt idx="0">
                  <c:v>Alle 10 hlö</c:v>
                </c:pt>
                <c:pt idx="1">
                  <c:v>10-49 hlö</c:v>
                </c:pt>
                <c:pt idx="2">
                  <c:v>50-249 hlö</c:v>
                </c:pt>
                <c:pt idx="3">
                  <c:v>250-999 hlö</c:v>
                </c:pt>
                <c:pt idx="4">
                  <c:v>Yli 1000 hlö</c:v>
                </c:pt>
              </c:strCache>
            </c:strRef>
          </c:cat>
          <c:val>
            <c:numRef>
              <c:f>'[Aineelliset nettoinvestoinnit ja hlöstön suuruusluokka, yritysten rakenne- ja tilinpäätöstilasto.xlsx]TK saatu data'!$R$8:$R$12</c:f>
              <c:numCache>
                <c:formatCode>_-* #\ ##0.0_-;\-* #\ ##0.0_-;_-* "-"??_-;_-@_-</c:formatCode>
                <c:ptCount val="5"/>
                <c:pt idx="0">
                  <c:v>5.7711050000000004</c:v>
                </c:pt>
                <c:pt idx="1">
                  <c:v>3.0574680000000001</c:v>
                </c:pt>
                <c:pt idx="2">
                  <c:v>3.5327540000000002</c:v>
                </c:pt>
                <c:pt idx="3">
                  <c:v>3.5431620000000001</c:v>
                </c:pt>
                <c:pt idx="4">
                  <c:v>2.7741539999999998</c:v>
                </c:pt>
              </c:numCache>
            </c:numRef>
          </c:val>
          <c:extLst>
            <c:ext xmlns:c16="http://schemas.microsoft.com/office/drawing/2014/chart" uri="{C3380CC4-5D6E-409C-BE32-E72D297353CC}">
              <c16:uniqueId val="{0000000A-176F-459C-92D4-5B92AE521F56}"/>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4">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Taul1!$B$1</c:f>
              <c:strCache>
                <c:ptCount val="1"/>
                <c:pt idx="0">
                  <c:v>2018</c:v>
                </c:pt>
              </c:strCache>
            </c:strRef>
          </c:tx>
          <c:spPr>
            <a:solidFill>
              <a:schemeClr val="accent1"/>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1-D994-40F5-AAE9-9E51462E3672}"/>
              </c:ext>
            </c:extLst>
          </c:dPt>
          <c:cat>
            <c:strRef>
              <c:f>Taul1!$A$2:$A$18</c:f>
              <c:strCache>
                <c:ptCount val="17"/>
                <c:pt idx="0">
                  <c:v>Ranska</c:v>
                </c:pt>
                <c:pt idx="1">
                  <c:v>Iso-Britannia</c:v>
                </c:pt>
                <c:pt idx="2">
                  <c:v>Etelä-Korea</c:v>
                </c:pt>
                <c:pt idx="3">
                  <c:v>Itävalta</c:v>
                </c:pt>
                <c:pt idx="4">
                  <c:v>Itävalta (verotuki)</c:v>
                </c:pt>
                <c:pt idx="5">
                  <c:v>Italia</c:v>
                </c:pt>
                <c:pt idx="6">
                  <c:v>Norja</c:v>
                </c:pt>
                <c:pt idx="7">
                  <c:v>USA</c:v>
                </c:pt>
                <c:pt idx="8">
                  <c:v>Japani</c:v>
                </c:pt>
                <c:pt idx="9">
                  <c:v>Kiina</c:v>
                </c:pt>
                <c:pt idx="10">
                  <c:v>Ruotsi</c:v>
                </c:pt>
                <c:pt idx="11">
                  <c:v>Brasilia</c:v>
                </c:pt>
                <c:pt idx="12">
                  <c:v>Espanja</c:v>
                </c:pt>
                <c:pt idx="13">
                  <c:v>Saksa</c:v>
                </c:pt>
                <c:pt idx="14">
                  <c:v>Tanska</c:v>
                </c:pt>
                <c:pt idx="15">
                  <c:v>Suomi</c:v>
                </c:pt>
                <c:pt idx="16">
                  <c:v>Viro</c:v>
                </c:pt>
              </c:strCache>
            </c:strRef>
          </c:cat>
          <c:val>
            <c:numRef>
              <c:f>Taul1!$B$2:$B$18</c:f>
              <c:numCache>
                <c:formatCode>0.0000</c:formatCode>
                <c:ptCount val="17"/>
                <c:pt idx="0">
                  <c:v>0.40100000000000002</c:v>
                </c:pt>
                <c:pt idx="1">
                  <c:v>0.33</c:v>
                </c:pt>
                <c:pt idx="2">
                  <c:v>0.28999999999999998</c:v>
                </c:pt>
                <c:pt idx="3">
                  <c:v>0.26600000000000001</c:v>
                </c:pt>
                <c:pt idx="4">
                  <c:v>0.19</c:v>
                </c:pt>
                <c:pt idx="5">
                  <c:v>0.22900000000000001</c:v>
                </c:pt>
                <c:pt idx="6">
                  <c:v>0.222</c:v>
                </c:pt>
                <c:pt idx="7">
                  <c:v>0.21</c:v>
                </c:pt>
                <c:pt idx="8">
                  <c:v>0.13500000000000001</c:v>
                </c:pt>
                <c:pt idx="9">
                  <c:v>0.125</c:v>
                </c:pt>
                <c:pt idx="10">
                  <c:v>0.124</c:v>
                </c:pt>
                <c:pt idx="11">
                  <c:v>0.11799999999999999</c:v>
                </c:pt>
                <c:pt idx="12">
                  <c:v>0.09</c:v>
                </c:pt>
                <c:pt idx="13">
                  <c:v>6.7000000000000004E-2</c:v>
                </c:pt>
                <c:pt idx="14">
                  <c:v>6.4000000000000001E-2</c:v>
                </c:pt>
                <c:pt idx="15">
                  <c:v>5.0999999999999997E-2</c:v>
                </c:pt>
                <c:pt idx="16">
                  <c:v>3.4000000000000002E-2</c:v>
                </c:pt>
              </c:numCache>
            </c:numRef>
          </c:val>
          <c:extLst>
            <c:ext xmlns:c16="http://schemas.microsoft.com/office/drawing/2014/chart" uri="{C3380CC4-5D6E-409C-BE32-E72D297353CC}">
              <c16:uniqueId val="{00000000-6290-4190-BDA7-2A67DE2C92FF}"/>
            </c:ext>
          </c:extLst>
        </c:ser>
        <c:dLbls>
          <c:showLegendKey val="0"/>
          <c:showVal val="0"/>
          <c:showCatName val="0"/>
          <c:showSerName val="0"/>
          <c:showPercent val="0"/>
          <c:showBubbleSize val="0"/>
        </c:dLbls>
        <c:gapWidth val="219"/>
        <c:axId val="315234128"/>
        <c:axId val="315232488"/>
      </c:barChart>
      <c:scatterChart>
        <c:scatterStyle val="lineMarker"/>
        <c:varyColors val="0"/>
        <c:ser>
          <c:idx val="1"/>
          <c:order val="1"/>
          <c:tx>
            <c:strRef>
              <c:f>Taul1!$C$1</c:f>
              <c:strCache>
                <c:ptCount val="1"/>
                <c:pt idx="0">
                  <c:v>2006</c:v>
                </c:pt>
              </c:strCache>
            </c:strRef>
          </c:tx>
          <c:spPr>
            <a:ln w="25400" cap="rnd">
              <a:noFill/>
              <a:round/>
            </a:ln>
            <a:effectLst/>
          </c:spPr>
          <c:marker>
            <c:symbol val="dash"/>
            <c:size val="12"/>
            <c:spPr>
              <a:solidFill>
                <a:srgbClr val="85E869"/>
              </a:solidFill>
              <a:ln w="9525">
                <a:noFill/>
              </a:ln>
              <a:effectLst/>
            </c:spPr>
          </c:marker>
          <c:xVal>
            <c:strRef>
              <c:f>Taul1!$A$2:$A$18</c:f>
              <c:strCache>
                <c:ptCount val="17"/>
                <c:pt idx="0">
                  <c:v>Ranska</c:v>
                </c:pt>
                <c:pt idx="1">
                  <c:v>Iso-Britannia</c:v>
                </c:pt>
                <c:pt idx="2">
                  <c:v>Etelä-Korea</c:v>
                </c:pt>
                <c:pt idx="3">
                  <c:v>Itävalta</c:v>
                </c:pt>
                <c:pt idx="4">
                  <c:v>Itävalta (verotuki)</c:v>
                </c:pt>
                <c:pt idx="5">
                  <c:v>Italia</c:v>
                </c:pt>
                <c:pt idx="6">
                  <c:v>Norja</c:v>
                </c:pt>
                <c:pt idx="7">
                  <c:v>USA</c:v>
                </c:pt>
                <c:pt idx="8">
                  <c:v>Japani</c:v>
                </c:pt>
                <c:pt idx="9">
                  <c:v>Kiina</c:v>
                </c:pt>
                <c:pt idx="10">
                  <c:v>Ruotsi</c:v>
                </c:pt>
                <c:pt idx="11">
                  <c:v>Brasilia</c:v>
                </c:pt>
                <c:pt idx="12">
                  <c:v>Espanja</c:v>
                </c:pt>
                <c:pt idx="13">
                  <c:v>Saksa</c:v>
                </c:pt>
                <c:pt idx="14">
                  <c:v>Tanska</c:v>
                </c:pt>
                <c:pt idx="15">
                  <c:v>Suomi</c:v>
                </c:pt>
                <c:pt idx="16">
                  <c:v>Viro</c:v>
                </c:pt>
              </c:strCache>
            </c:strRef>
          </c:xVal>
          <c:yVal>
            <c:numRef>
              <c:f>Taul1!$C$2:$C$18</c:f>
              <c:numCache>
                <c:formatCode>General</c:formatCode>
                <c:ptCount val="17"/>
                <c:pt idx="0">
                  <c:v>0.24</c:v>
                </c:pt>
                <c:pt idx="1">
                  <c:v>0.13</c:v>
                </c:pt>
                <c:pt idx="2">
                  <c:v>0.30000000000000004</c:v>
                </c:pt>
                <c:pt idx="3">
                  <c:v>0.17</c:v>
                </c:pt>
                <c:pt idx="5">
                  <c:v>7.0000000000000007E-2</c:v>
                </c:pt>
                <c:pt idx="6">
                  <c:v>0.11</c:v>
                </c:pt>
                <c:pt idx="7">
                  <c:v>0.22999999999999998</c:v>
                </c:pt>
                <c:pt idx="8">
                  <c:v>0.15</c:v>
                </c:pt>
                <c:pt idx="9">
                  <c:v>0.1</c:v>
                </c:pt>
                <c:pt idx="10">
                  <c:v>0.11</c:v>
                </c:pt>
                <c:pt idx="11">
                  <c:v>0.04</c:v>
                </c:pt>
                <c:pt idx="12">
                  <c:v>0.12</c:v>
                </c:pt>
                <c:pt idx="13">
                  <c:v>0.08</c:v>
                </c:pt>
                <c:pt idx="14">
                  <c:v>0.09</c:v>
                </c:pt>
                <c:pt idx="15">
                  <c:v>0.09</c:v>
                </c:pt>
                <c:pt idx="16">
                  <c:v>0.04</c:v>
                </c:pt>
              </c:numCache>
            </c:numRef>
          </c:yVal>
          <c:smooth val="0"/>
          <c:extLst>
            <c:ext xmlns:c16="http://schemas.microsoft.com/office/drawing/2014/chart" uri="{C3380CC4-5D6E-409C-BE32-E72D297353CC}">
              <c16:uniqueId val="{00000001-6290-4190-BDA7-2A67DE2C92FF}"/>
            </c:ext>
          </c:extLst>
        </c:ser>
        <c:dLbls>
          <c:showLegendKey val="0"/>
          <c:showVal val="0"/>
          <c:showCatName val="0"/>
          <c:showSerName val="0"/>
          <c:showPercent val="0"/>
          <c:showBubbleSize val="0"/>
        </c:dLbls>
        <c:axId val="315234128"/>
        <c:axId val="315232488"/>
      </c:scatterChart>
      <c:catAx>
        <c:axId val="315234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rgbClr val="000000"/>
                </a:solidFill>
                <a:latin typeface="+mn-lt"/>
                <a:ea typeface="+mn-ea"/>
                <a:cs typeface="+mn-cs"/>
              </a:defRPr>
            </a:pPr>
            <a:endParaRPr lang="fi-FI"/>
          </a:p>
        </c:txPr>
        <c:crossAx val="315232488"/>
        <c:crosses val="autoZero"/>
        <c:auto val="1"/>
        <c:lblAlgn val="ctr"/>
        <c:lblOffset val="100"/>
        <c:noMultiLvlLbl val="0"/>
      </c:catAx>
      <c:valAx>
        <c:axId val="315232488"/>
        <c:scaling>
          <c:orientation val="minMax"/>
        </c:scaling>
        <c:delete val="0"/>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000000"/>
                </a:solidFill>
                <a:latin typeface="+mn-lt"/>
                <a:ea typeface="+mn-ea"/>
                <a:cs typeface="+mn-cs"/>
              </a:defRPr>
            </a:pPr>
            <a:endParaRPr lang="fi-FI"/>
          </a:p>
        </c:txPr>
        <c:crossAx val="315234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lgn="ctr">
            <a:defRPr lang="fi-FI" sz="1050" b="0" i="0" u="none" strike="noStrike" kern="1200" baseline="0">
              <a:solidFill>
                <a:srgbClr val="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724819176555621E-2"/>
          <c:y val="5.7843260303424397E-2"/>
          <c:w val="0.7330904924695637"/>
          <c:h val="0.90286796776447087"/>
        </c:manualLayout>
      </c:layout>
      <c:lineChart>
        <c:grouping val="standard"/>
        <c:varyColors val="0"/>
        <c:ser>
          <c:idx val="0"/>
          <c:order val="0"/>
          <c:tx>
            <c:strRef>
              <c:f>Sheet1!$B$1</c:f>
              <c:strCache>
                <c:ptCount val="1"/>
                <c:pt idx="0">
                  <c:v>2000=100</c:v>
                </c:pt>
              </c:strCache>
            </c:strRef>
          </c:tx>
          <c:spPr>
            <a:ln>
              <a:solidFill>
                <a:schemeClr val="accent1"/>
              </a:solidFill>
            </a:ln>
          </c:spPr>
          <c:marker>
            <c:symbol val="none"/>
          </c:marker>
          <c:cat>
            <c:strRef>
              <c:f>Sheet1!$A$2:$A$93</c:f>
              <c:strCache>
                <c:ptCount val="89"/>
                <c:pt idx="0">
                  <c:v>2000,I</c:v>
                </c:pt>
                <c:pt idx="4">
                  <c:v>2001,I</c:v>
                </c:pt>
                <c:pt idx="8">
                  <c:v>2002,I</c:v>
                </c:pt>
                <c:pt idx="12">
                  <c:v>2003,I</c:v>
                </c:pt>
                <c:pt idx="16">
                  <c:v>2004,I</c:v>
                </c:pt>
                <c:pt idx="20">
                  <c:v>2005,I</c:v>
                </c:pt>
                <c:pt idx="24">
                  <c:v>2006,I</c:v>
                </c:pt>
                <c:pt idx="28">
                  <c:v>2007,I</c:v>
                </c:pt>
                <c:pt idx="32">
                  <c:v>2008,I</c:v>
                </c:pt>
                <c:pt idx="36">
                  <c:v>2009,I</c:v>
                </c:pt>
                <c:pt idx="40">
                  <c:v>2010,I</c:v>
                </c:pt>
                <c:pt idx="44">
                  <c:v>2011,I</c:v>
                </c:pt>
                <c:pt idx="48">
                  <c:v>2012,I</c:v>
                </c:pt>
                <c:pt idx="52">
                  <c:v>2013,I</c:v>
                </c:pt>
                <c:pt idx="56">
                  <c:v>2014,I</c:v>
                </c:pt>
                <c:pt idx="60">
                  <c:v>2015,I</c:v>
                </c:pt>
                <c:pt idx="64">
                  <c:v>2016,I</c:v>
                </c:pt>
                <c:pt idx="68">
                  <c:v>2017,I</c:v>
                </c:pt>
                <c:pt idx="72">
                  <c:v>2018,I</c:v>
                </c:pt>
                <c:pt idx="76">
                  <c:v>2019,I</c:v>
                </c:pt>
                <c:pt idx="80">
                  <c:v>2020,I</c:v>
                </c:pt>
                <c:pt idx="84">
                  <c:v>2021,I</c:v>
                </c:pt>
                <c:pt idx="88">
                  <c:v>2022,I</c:v>
                </c:pt>
              </c:strCache>
            </c:strRef>
          </c:cat>
          <c:val>
            <c:numRef>
              <c:f>Sheet1!$B$2:$B$93</c:f>
              <c:numCache>
                <c:formatCode>General</c:formatCode>
                <c:ptCount val="92"/>
                <c:pt idx="0">
                  <c:v>99.911330000000007</c:v>
                </c:pt>
                <c:pt idx="1">
                  <c:v>100.6523</c:v>
                </c:pt>
                <c:pt idx="2">
                  <c:v>99.830690000000004</c:v>
                </c:pt>
                <c:pt idx="3">
                  <c:v>99.597610000000003</c:v>
                </c:pt>
                <c:pt idx="4">
                  <c:v>102.23860000000001</c:v>
                </c:pt>
                <c:pt idx="5">
                  <c:v>101.55410000000001</c:v>
                </c:pt>
                <c:pt idx="6">
                  <c:v>101.1793</c:v>
                </c:pt>
                <c:pt idx="7">
                  <c:v>101.4738</c:v>
                </c:pt>
                <c:pt idx="8">
                  <c:v>100.46550000000001</c:v>
                </c:pt>
                <c:pt idx="9">
                  <c:v>100.3815</c:v>
                </c:pt>
                <c:pt idx="10">
                  <c:v>100.49630000000001</c:v>
                </c:pt>
                <c:pt idx="11">
                  <c:v>99.312950000000001</c:v>
                </c:pt>
                <c:pt idx="12">
                  <c:v>99.414950000000005</c:v>
                </c:pt>
                <c:pt idx="13">
                  <c:v>98.394170000000003</c:v>
                </c:pt>
                <c:pt idx="14">
                  <c:v>96.951849999999993</c:v>
                </c:pt>
                <c:pt idx="15">
                  <c:v>98.217669999999998</c:v>
                </c:pt>
                <c:pt idx="16">
                  <c:v>98.120639999999995</c:v>
                </c:pt>
                <c:pt idx="17">
                  <c:v>97.325299999999999</c:v>
                </c:pt>
                <c:pt idx="18">
                  <c:v>97.272030000000001</c:v>
                </c:pt>
                <c:pt idx="19">
                  <c:v>96.523480000000006</c:v>
                </c:pt>
                <c:pt idx="20">
                  <c:v>96.123859999999993</c:v>
                </c:pt>
                <c:pt idx="21">
                  <c:v>98.617580000000004</c:v>
                </c:pt>
                <c:pt idx="22">
                  <c:v>99.223889999999997</c:v>
                </c:pt>
                <c:pt idx="23">
                  <c:v>98.157619999999994</c:v>
                </c:pt>
                <c:pt idx="24">
                  <c:v>97.370249999999999</c:v>
                </c:pt>
                <c:pt idx="25">
                  <c:v>98.460390000000004</c:v>
                </c:pt>
                <c:pt idx="26">
                  <c:v>98.148229999999998</c:v>
                </c:pt>
                <c:pt idx="27">
                  <c:v>98.246899999999997</c:v>
                </c:pt>
                <c:pt idx="28">
                  <c:v>97.108959999999996</c:v>
                </c:pt>
                <c:pt idx="29">
                  <c:v>95.685050000000004</c:v>
                </c:pt>
                <c:pt idx="30">
                  <c:v>95.657700000000006</c:v>
                </c:pt>
                <c:pt idx="31">
                  <c:v>94.988699999999994</c:v>
                </c:pt>
                <c:pt idx="32">
                  <c:v>97.027349999999998</c:v>
                </c:pt>
                <c:pt idx="33">
                  <c:v>97.379220000000004</c:v>
                </c:pt>
                <c:pt idx="34">
                  <c:v>96.401319999999998</c:v>
                </c:pt>
                <c:pt idx="35">
                  <c:v>97.998919999999998</c:v>
                </c:pt>
                <c:pt idx="36">
                  <c:v>101.9127</c:v>
                </c:pt>
                <c:pt idx="37">
                  <c:v>101.82640000000001</c:v>
                </c:pt>
                <c:pt idx="38">
                  <c:v>100.7021</c:v>
                </c:pt>
                <c:pt idx="39">
                  <c:v>101.8492</c:v>
                </c:pt>
                <c:pt idx="40">
                  <c:v>100.6709</c:v>
                </c:pt>
                <c:pt idx="41">
                  <c:v>98.808760000000007</c:v>
                </c:pt>
                <c:pt idx="42">
                  <c:v>100.7028</c:v>
                </c:pt>
                <c:pt idx="43">
                  <c:v>99.903570000000002</c:v>
                </c:pt>
                <c:pt idx="44">
                  <c:v>100.208</c:v>
                </c:pt>
                <c:pt idx="45">
                  <c:v>100.8331</c:v>
                </c:pt>
                <c:pt idx="46">
                  <c:v>102.69540000000001</c:v>
                </c:pt>
                <c:pt idx="47">
                  <c:v>101.99169999999999</c:v>
                </c:pt>
                <c:pt idx="48">
                  <c:v>104.0341</c:v>
                </c:pt>
                <c:pt idx="49">
                  <c:v>104.4157</c:v>
                </c:pt>
                <c:pt idx="50">
                  <c:v>103.87649999999999</c:v>
                </c:pt>
                <c:pt idx="51">
                  <c:v>103.77</c:v>
                </c:pt>
                <c:pt idx="52">
                  <c:v>103.9789</c:v>
                </c:pt>
                <c:pt idx="53">
                  <c:v>104.17870000000001</c:v>
                </c:pt>
                <c:pt idx="54">
                  <c:v>104.1138</c:v>
                </c:pt>
                <c:pt idx="55">
                  <c:v>103.98609999999999</c:v>
                </c:pt>
                <c:pt idx="56">
                  <c:v>104.7962</c:v>
                </c:pt>
                <c:pt idx="57">
                  <c:v>104.56489999999999</c:v>
                </c:pt>
                <c:pt idx="58">
                  <c:v>104.7719</c:v>
                </c:pt>
                <c:pt idx="59">
                  <c:v>105.8031</c:v>
                </c:pt>
                <c:pt idx="60">
                  <c:v>107.7919</c:v>
                </c:pt>
                <c:pt idx="61">
                  <c:v>106.4588</c:v>
                </c:pt>
                <c:pt idx="62">
                  <c:v>106.4631</c:v>
                </c:pt>
                <c:pt idx="63">
                  <c:v>105.75709999999999</c:v>
                </c:pt>
                <c:pt idx="64">
                  <c:v>104.8839</c:v>
                </c:pt>
                <c:pt idx="65">
                  <c:v>104.2</c:v>
                </c:pt>
                <c:pt idx="66">
                  <c:v>103.66070000000001</c:v>
                </c:pt>
                <c:pt idx="67">
                  <c:v>102.97069999999999</c:v>
                </c:pt>
                <c:pt idx="68">
                  <c:v>100.8236</c:v>
                </c:pt>
                <c:pt idx="69">
                  <c:v>100.1015</c:v>
                </c:pt>
                <c:pt idx="70">
                  <c:v>99.671090000000007</c:v>
                </c:pt>
                <c:pt idx="71">
                  <c:v>99.303060000000002</c:v>
                </c:pt>
                <c:pt idx="72">
                  <c:v>100.0586</c:v>
                </c:pt>
                <c:pt idx="73">
                  <c:v>100.8942</c:v>
                </c:pt>
                <c:pt idx="74">
                  <c:v>100.79049999999999</c:v>
                </c:pt>
                <c:pt idx="75">
                  <c:v>101.7424</c:v>
                </c:pt>
                <c:pt idx="76">
                  <c:v>101.515</c:v>
                </c:pt>
                <c:pt idx="77">
                  <c:v>101.1645</c:v>
                </c:pt>
                <c:pt idx="78">
                  <c:v>101.0866</c:v>
                </c:pt>
                <c:pt idx="79">
                  <c:v>101.651</c:v>
                </c:pt>
                <c:pt idx="80">
                  <c:v>100.5253</c:v>
                </c:pt>
                <c:pt idx="81">
                  <c:v>96.208370000000002</c:v>
                </c:pt>
                <c:pt idx="82">
                  <c:v>97.54074</c:v>
                </c:pt>
                <c:pt idx="83">
                  <c:v>96.999499999999998</c:v>
                </c:pt>
                <c:pt idx="84">
                  <c:v>99.953779999999995</c:v>
                </c:pt>
                <c:pt idx="85">
                  <c:v>100.6703</c:v>
                </c:pt>
                <c:pt idx="86">
                  <c:v>100.958</c:v>
                </c:pt>
                <c:pt idx="87">
                  <c:v>99.915769999999995</c:v>
                </c:pt>
                <c:pt idx="88">
                  <c:v>100.4408</c:v>
                </c:pt>
              </c:numCache>
            </c:numRef>
          </c:val>
          <c:smooth val="0"/>
          <c:extLst>
            <c:ext xmlns:c16="http://schemas.microsoft.com/office/drawing/2014/chart" uri="{C3380CC4-5D6E-409C-BE32-E72D297353CC}">
              <c16:uniqueId val="{00000000-6973-486A-863E-BF043B8AF190}"/>
            </c:ext>
          </c:extLst>
        </c:ser>
        <c:ser>
          <c:idx val="8"/>
          <c:order val="1"/>
          <c:tx>
            <c:strRef>
              <c:f>Sheet1!$C$1</c:f>
              <c:strCache>
                <c:ptCount val="1"/>
                <c:pt idx="0">
                  <c:v>2005=100</c:v>
                </c:pt>
              </c:strCache>
            </c:strRef>
          </c:tx>
          <c:spPr>
            <a:ln>
              <a:solidFill>
                <a:schemeClr val="tx2"/>
              </a:solidFill>
            </a:ln>
          </c:spPr>
          <c:marker>
            <c:symbol val="none"/>
          </c:marker>
          <c:cat>
            <c:strRef>
              <c:f>Sheet1!$A$2:$A$93</c:f>
              <c:strCache>
                <c:ptCount val="89"/>
                <c:pt idx="0">
                  <c:v>2000,I</c:v>
                </c:pt>
                <c:pt idx="4">
                  <c:v>2001,I</c:v>
                </c:pt>
                <c:pt idx="8">
                  <c:v>2002,I</c:v>
                </c:pt>
                <c:pt idx="12">
                  <c:v>2003,I</c:v>
                </c:pt>
                <c:pt idx="16">
                  <c:v>2004,I</c:v>
                </c:pt>
                <c:pt idx="20">
                  <c:v>2005,I</c:v>
                </c:pt>
                <c:pt idx="24">
                  <c:v>2006,I</c:v>
                </c:pt>
                <c:pt idx="28">
                  <c:v>2007,I</c:v>
                </c:pt>
                <c:pt idx="32">
                  <c:v>2008,I</c:v>
                </c:pt>
                <c:pt idx="36">
                  <c:v>2009,I</c:v>
                </c:pt>
                <c:pt idx="40">
                  <c:v>2010,I</c:v>
                </c:pt>
                <c:pt idx="44">
                  <c:v>2011,I</c:v>
                </c:pt>
                <c:pt idx="48">
                  <c:v>2012,I</c:v>
                </c:pt>
                <c:pt idx="52">
                  <c:v>2013,I</c:v>
                </c:pt>
                <c:pt idx="56">
                  <c:v>2014,I</c:v>
                </c:pt>
                <c:pt idx="60">
                  <c:v>2015,I</c:v>
                </c:pt>
                <c:pt idx="64">
                  <c:v>2016,I</c:v>
                </c:pt>
                <c:pt idx="68">
                  <c:v>2017,I</c:v>
                </c:pt>
                <c:pt idx="72">
                  <c:v>2018,I</c:v>
                </c:pt>
                <c:pt idx="76">
                  <c:v>2019,I</c:v>
                </c:pt>
                <c:pt idx="80">
                  <c:v>2020,I</c:v>
                </c:pt>
                <c:pt idx="84">
                  <c:v>2021,I</c:v>
                </c:pt>
                <c:pt idx="88">
                  <c:v>2022,I</c:v>
                </c:pt>
              </c:strCache>
            </c:strRef>
          </c:cat>
          <c:val>
            <c:numRef>
              <c:f>Sheet1!$C$2:$C$93</c:f>
              <c:numCache>
                <c:formatCode>General</c:formatCode>
                <c:ptCount val="92"/>
                <c:pt idx="20">
                  <c:v>98.061940000000007</c:v>
                </c:pt>
                <c:pt idx="21">
                  <c:v>100.60590000000001</c:v>
                </c:pt>
                <c:pt idx="22">
                  <c:v>101.22450000000001</c:v>
                </c:pt>
                <c:pt idx="23">
                  <c:v>100.1367</c:v>
                </c:pt>
                <c:pt idx="24">
                  <c:v>99.333460000000002</c:v>
                </c:pt>
                <c:pt idx="25">
                  <c:v>100.4456</c:v>
                </c:pt>
                <c:pt idx="26">
                  <c:v>100.1271</c:v>
                </c:pt>
                <c:pt idx="27">
                  <c:v>100.2278</c:v>
                </c:pt>
                <c:pt idx="28">
                  <c:v>99.066900000000004</c:v>
                </c:pt>
                <c:pt idx="29">
                  <c:v>97.614270000000005</c:v>
                </c:pt>
                <c:pt idx="30">
                  <c:v>97.586370000000002</c:v>
                </c:pt>
                <c:pt idx="31">
                  <c:v>96.903880000000001</c:v>
                </c:pt>
                <c:pt idx="32">
                  <c:v>98.983630000000005</c:v>
                </c:pt>
                <c:pt idx="33">
                  <c:v>99.342609999999993</c:v>
                </c:pt>
                <c:pt idx="34">
                  <c:v>98.344980000000007</c:v>
                </c:pt>
                <c:pt idx="35">
                  <c:v>99.974789999999999</c:v>
                </c:pt>
                <c:pt idx="36">
                  <c:v>103.9675</c:v>
                </c:pt>
                <c:pt idx="37">
                  <c:v>103.87949999999999</c:v>
                </c:pt>
                <c:pt idx="38">
                  <c:v>102.7324</c:v>
                </c:pt>
                <c:pt idx="39">
                  <c:v>103.9028</c:v>
                </c:pt>
                <c:pt idx="40">
                  <c:v>102.7007</c:v>
                </c:pt>
                <c:pt idx="41">
                  <c:v>100.801</c:v>
                </c:pt>
                <c:pt idx="42">
                  <c:v>102.7332</c:v>
                </c:pt>
                <c:pt idx="43">
                  <c:v>101.9179</c:v>
                </c:pt>
                <c:pt idx="44">
                  <c:v>102.22839999999999</c:v>
                </c:pt>
                <c:pt idx="45">
                  <c:v>102.86620000000001</c:v>
                </c:pt>
                <c:pt idx="46">
                  <c:v>104.76600000000001</c:v>
                </c:pt>
                <c:pt idx="47">
                  <c:v>104.04810000000001</c:v>
                </c:pt>
                <c:pt idx="48">
                  <c:v>106.1317</c:v>
                </c:pt>
                <c:pt idx="49">
                  <c:v>106.521</c:v>
                </c:pt>
                <c:pt idx="50">
                  <c:v>105.9708</c:v>
                </c:pt>
                <c:pt idx="51">
                  <c:v>105.8623</c:v>
                </c:pt>
                <c:pt idx="52">
                  <c:v>106.0753</c:v>
                </c:pt>
                <c:pt idx="53">
                  <c:v>106.2792</c:v>
                </c:pt>
                <c:pt idx="54">
                  <c:v>106.21299999999999</c:v>
                </c:pt>
                <c:pt idx="55">
                  <c:v>106.0826</c:v>
                </c:pt>
                <c:pt idx="56">
                  <c:v>106.9091</c:v>
                </c:pt>
                <c:pt idx="57">
                  <c:v>106.67310000000001</c:v>
                </c:pt>
                <c:pt idx="58">
                  <c:v>106.8844</c:v>
                </c:pt>
                <c:pt idx="59">
                  <c:v>107.9363</c:v>
                </c:pt>
                <c:pt idx="60">
                  <c:v>109.9652</c:v>
                </c:pt>
                <c:pt idx="61">
                  <c:v>108.6052</c:v>
                </c:pt>
                <c:pt idx="62">
                  <c:v>108.6096</c:v>
                </c:pt>
                <c:pt idx="63">
                  <c:v>107.88930000000001</c:v>
                </c:pt>
                <c:pt idx="64">
                  <c:v>106.9986</c:v>
                </c:pt>
                <c:pt idx="65">
                  <c:v>106.3009</c:v>
                </c:pt>
                <c:pt idx="66">
                  <c:v>105.7508</c:v>
                </c:pt>
                <c:pt idx="67">
                  <c:v>105.0468</c:v>
                </c:pt>
                <c:pt idx="68">
                  <c:v>102.8565</c:v>
                </c:pt>
                <c:pt idx="69">
                  <c:v>102.1198</c:v>
                </c:pt>
                <c:pt idx="70">
                  <c:v>101.6807</c:v>
                </c:pt>
                <c:pt idx="71">
                  <c:v>101.3052</c:v>
                </c:pt>
                <c:pt idx="72">
                  <c:v>102.07599999999999</c:v>
                </c:pt>
                <c:pt idx="73">
                  <c:v>102.9284</c:v>
                </c:pt>
                <c:pt idx="74">
                  <c:v>102.8227</c:v>
                </c:pt>
                <c:pt idx="75">
                  <c:v>103.7938</c:v>
                </c:pt>
                <c:pt idx="76">
                  <c:v>103.56180000000001</c:v>
                </c:pt>
                <c:pt idx="77">
                  <c:v>103.2042</c:v>
                </c:pt>
                <c:pt idx="78">
                  <c:v>103.12479999999999</c:v>
                </c:pt>
                <c:pt idx="79">
                  <c:v>103.70050000000001</c:v>
                </c:pt>
                <c:pt idx="80">
                  <c:v>102.5521</c:v>
                </c:pt>
                <c:pt idx="81">
                  <c:v>98.148150000000001</c:v>
                </c:pt>
                <c:pt idx="82">
                  <c:v>99.507379999999998</c:v>
                </c:pt>
                <c:pt idx="83">
                  <c:v>98.95523</c:v>
                </c:pt>
                <c:pt idx="84">
                  <c:v>101.9691</c:v>
                </c:pt>
                <c:pt idx="85">
                  <c:v>102.7</c:v>
                </c:pt>
                <c:pt idx="86">
                  <c:v>102.9936</c:v>
                </c:pt>
                <c:pt idx="87">
                  <c:v>101.9303</c:v>
                </c:pt>
                <c:pt idx="88">
                  <c:v>102.4659</c:v>
                </c:pt>
              </c:numCache>
            </c:numRef>
          </c:val>
          <c:smooth val="0"/>
          <c:extLst>
            <c:ext xmlns:c16="http://schemas.microsoft.com/office/drawing/2014/chart" uri="{C3380CC4-5D6E-409C-BE32-E72D297353CC}">
              <c16:uniqueId val="{00000008-6973-486A-863E-BF043B8AF190}"/>
            </c:ext>
          </c:extLst>
        </c:ser>
        <c:ser>
          <c:idx val="1"/>
          <c:order val="2"/>
          <c:tx>
            <c:strRef>
              <c:f>Sheet1!$D$1</c:f>
              <c:strCache>
                <c:ptCount val="1"/>
                <c:pt idx="0">
                  <c:v>2008=100</c:v>
                </c:pt>
              </c:strCache>
            </c:strRef>
          </c:tx>
          <c:spPr>
            <a:ln>
              <a:solidFill>
                <a:srgbClr val="FF0000"/>
              </a:solidFill>
            </a:ln>
          </c:spPr>
          <c:marker>
            <c:symbol val="none"/>
          </c:marker>
          <c:cat>
            <c:strRef>
              <c:f>Sheet1!$A$2:$A$93</c:f>
              <c:strCache>
                <c:ptCount val="89"/>
                <c:pt idx="0">
                  <c:v>2000,I</c:v>
                </c:pt>
                <c:pt idx="4">
                  <c:v>2001,I</c:v>
                </c:pt>
                <c:pt idx="8">
                  <c:v>2002,I</c:v>
                </c:pt>
                <c:pt idx="12">
                  <c:v>2003,I</c:v>
                </c:pt>
                <c:pt idx="16">
                  <c:v>2004,I</c:v>
                </c:pt>
                <c:pt idx="20">
                  <c:v>2005,I</c:v>
                </c:pt>
                <c:pt idx="24">
                  <c:v>2006,I</c:v>
                </c:pt>
                <c:pt idx="28">
                  <c:v>2007,I</c:v>
                </c:pt>
                <c:pt idx="32">
                  <c:v>2008,I</c:v>
                </c:pt>
                <c:pt idx="36">
                  <c:v>2009,I</c:v>
                </c:pt>
                <c:pt idx="40">
                  <c:v>2010,I</c:v>
                </c:pt>
                <c:pt idx="44">
                  <c:v>2011,I</c:v>
                </c:pt>
                <c:pt idx="48">
                  <c:v>2012,I</c:v>
                </c:pt>
                <c:pt idx="52">
                  <c:v>2013,I</c:v>
                </c:pt>
                <c:pt idx="56">
                  <c:v>2014,I</c:v>
                </c:pt>
                <c:pt idx="60">
                  <c:v>2015,I</c:v>
                </c:pt>
                <c:pt idx="64">
                  <c:v>2016,I</c:v>
                </c:pt>
                <c:pt idx="68">
                  <c:v>2017,I</c:v>
                </c:pt>
                <c:pt idx="72">
                  <c:v>2018,I</c:v>
                </c:pt>
                <c:pt idx="76">
                  <c:v>2019,I</c:v>
                </c:pt>
                <c:pt idx="80">
                  <c:v>2020,I</c:v>
                </c:pt>
                <c:pt idx="84">
                  <c:v>2021,I</c:v>
                </c:pt>
                <c:pt idx="88">
                  <c:v>2022,I</c:v>
                </c:pt>
              </c:strCache>
            </c:strRef>
          </c:cat>
          <c:val>
            <c:numRef>
              <c:f>Sheet1!$D$2:$D$93</c:f>
              <c:numCache>
                <c:formatCode>General</c:formatCode>
                <c:ptCount val="92"/>
                <c:pt idx="32">
                  <c:v>99.823980000000006</c:v>
                </c:pt>
                <c:pt idx="33">
                  <c:v>100.18600000000001</c:v>
                </c:pt>
                <c:pt idx="34">
                  <c:v>99.179900000000004</c:v>
                </c:pt>
                <c:pt idx="35">
                  <c:v>100.8235</c:v>
                </c:pt>
                <c:pt idx="36">
                  <c:v>104.8501</c:v>
                </c:pt>
                <c:pt idx="37">
                  <c:v>104.76139999999999</c:v>
                </c:pt>
                <c:pt idx="38">
                  <c:v>103.6046</c:v>
                </c:pt>
                <c:pt idx="39">
                  <c:v>104.78489999999999</c:v>
                </c:pt>
                <c:pt idx="40">
                  <c:v>103.57259999999999</c:v>
                </c:pt>
                <c:pt idx="41">
                  <c:v>101.6567</c:v>
                </c:pt>
                <c:pt idx="42">
                  <c:v>103.6054</c:v>
                </c:pt>
                <c:pt idx="43">
                  <c:v>102.7831</c:v>
                </c:pt>
                <c:pt idx="44">
                  <c:v>103.0963</c:v>
                </c:pt>
                <c:pt idx="45">
                  <c:v>103.73950000000001</c:v>
                </c:pt>
                <c:pt idx="46">
                  <c:v>105.6554</c:v>
                </c:pt>
                <c:pt idx="47">
                  <c:v>104.9314</c:v>
                </c:pt>
                <c:pt idx="48">
                  <c:v>107.03270000000001</c:v>
                </c:pt>
                <c:pt idx="49">
                  <c:v>107.42529999999999</c:v>
                </c:pt>
                <c:pt idx="50">
                  <c:v>106.87050000000001</c:v>
                </c:pt>
                <c:pt idx="51">
                  <c:v>106.761</c:v>
                </c:pt>
                <c:pt idx="52">
                  <c:v>106.97580000000001</c:v>
                </c:pt>
                <c:pt idx="53">
                  <c:v>107.1815</c:v>
                </c:pt>
                <c:pt idx="54">
                  <c:v>107.1147</c:v>
                </c:pt>
                <c:pt idx="55">
                  <c:v>106.9833</c:v>
                </c:pt>
                <c:pt idx="56">
                  <c:v>107.8167</c:v>
                </c:pt>
                <c:pt idx="57">
                  <c:v>107.5788</c:v>
                </c:pt>
                <c:pt idx="58">
                  <c:v>107.79179999999999</c:v>
                </c:pt>
                <c:pt idx="59">
                  <c:v>108.8527</c:v>
                </c:pt>
                <c:pt idx="60">
                  <c:v>110.89879999999999</c:v>
                </c:pt>
                <c:pt idx="61">
                  <c:v>109.52719999999999</c:v>
                </c:pt>
                <c:pt idx="62">
                  <c:v>109.5317</c:v>
                </c:pt>
                <c:pt idx="63">
                  <c:v>108.8053</c:v>
                </c:pt>
                <c:pt idx="64">
                  <c:v>107.907</c:v>
                </c:pt>
                <c:pt idx="65">
                  <c:v>107.2033</c:v>
                </c:pt>
                <c:pt idx="66">
                  <c:v>106.6486</c:v>
                </c:pt>
                <c:pt idx="67">
                  <c:v>105.93859999999999</c:v>
                </c:pt>
                <c:pt idx="68">
                  <c:v>103.72969999999999</c:v>
                </c:pt>
                <c:pt idx="69">
                  <c:v>102.9868</c:v>
                </c:pt>
                <c:pt idx="70">
                  <c:v>102.54389999999999</c:v>
                </c:pt>
                <c:pt idx="71">
                  <c:v>102.1653</c:v>
                </c:pt>
                <c:pt idx="72">
                  <c:v>102.9426</c:v>
                </c:pt>
                <c:pt idx="73">
                  <c:v>103.8023</c:v>
                </c:pt>
                <c:pt idx="74">
                  <c:v>103.6956</c:v>
                </c:pt>
                <c:pt idx="75">
                  <c:v>104.67489999999999</c:v>
                </c:pt>
                <c:pt idx="76">
                  <c:v>104.441</c:v>
                </c:pt>
                <c:pt idx="77">
                  <c:v>104.0804</c:v>
                </c:pt>
                <c:pt idx="78">
                  <c:v>104.0003</c:v>
                </c:pt>
                <c:pt idx="79">
                  <c:v>104.5809</c:v>
                </c:pt>
                <c:pt idx="80">
                  <c:v>103.42270000000001</c:v>
                </c:pt>
                <c:pt idx="81">
                  <c:v>98.981390000000005</c:v>
                </c:pt>
                <c:pt idx="82">
                  <c:v>100.3522</c:v>
                </c:pt>
                <c:pt idx="83">
                  <c:v>99.795330000000007</c:v>
                </c:pt>
                <c:pt idx="84">
                  <c:v>102.8348</c:v>
                </c:pt>
                <c:pt idx="85">
                  <c:v>103.5719</c:v>
                </c:pt>
                <c:pt idx="86">
                  <c:v>103.86790000000001</c:v>
                </c:pt>
                <c:pt idx="87">
                  <c:v>102.7957</c:v>
                </c:pt>
                <c:pt idx="88">
                  <c:v>103.33580000000001</c:v>
                </c:pt>
              </c:numCache>
            </c:numRef>
          </c:val>
          <c:smooth val="0"/>
          <c:extLst>
            <c:ext xmlns:c16="http://schemas.microsoft.com/office/drawing/2014/chart" uri="{C3380CC4-5D6E-409C-BE32-E72D297353CC}">
              <c16:uniqueId val="{00000000-CF8D-4FF5-939E-163C4FE9CDC3}"/>
            </c:ext>
          </c:extLst>
        </c:ser>
        <c:dLbls>
          <c:showLegendKey val="0"/>
          <c:showVal val="0"/>
          <c:showCatName val="0"/>
          <c:showSerName val="0"/>
          <c:showPercent val="0"/>
          <c:showBubbleSize val="0"/>
        </c:dLbls>
        <c:smooth val="0"/>
        <c:axId val="415684336"/>
        <c:axId val="415684728"/>
      </c:lineChart>
      <c:catAx>
        <c:axId val="415684336"/>
        <c:scaling>
          <c:orientation val="minMax"/>
        </c:scaling>
        <c:delete val="0"/>
        <c:axPos val="b"/>
        <c:majorGridlines>
          <c:spPr>
            <a:ln w="3175">
              <a:solidFill>
                <a:schemeClr val="tx1"/>
              </a:solidFill>
              <a:prstDash val="dash"/>
            </a:ln>
          </c:spPr>
        </c:majorGridlines>
        <c:numFmt formatCode="General" sourceLinked="0"/>
        <c:majorTickMark val="out"/>
        <c:minorTickMark val="none"/>
        <c:tickLblPos val="none"/>
        <c:spPr>
          <a:ln w="13883">
            <a:solidFill>
              <a:schemeClr val="tx1"/>
            </a:solidFill>
            <a:prstDash val="solid"/>
          </a:ln>
        </c:spPr>
        <c:crossAx val="415684728"/>
        <c:crossesAt val="82"/>
        <c:auto val="0"/>
        <c:lblAlgn val="ctr"/>
        <c:lblOffset val="100"/>
        <c:tickLblSkip val="4"/>
        <c:tickMarkSkip val="4"/>
        <c:noMultiLvlLbl val="0"/>
      </c:catAx>
      <c:valAx>
        <c:axId val="415684728"/>
        <c:scaling>
          <c:orientation val="minMax"/>
          <c:max val="112"/>
          <c:min val="94"/>
        </c:scaling>
        <c:delete val="0"/>
        <c:axPos val="l"/>
        <c:majorGridlines>
          <c:spPr>
            <a:ln w="3175">
              <a:solidFill>
                <a:schemeClr val="tx1"/>
              </a:solidFill>
              <a:prstDash val="dash"/>
            </a:ln>
          </c:spPr>
        </c:majorGridlines>
        <c:numFmt formatCode="General" sourceLinked="1"/>
        <c:majorTickMark val="out"/>
        <c:minorTickMark val="none"/>
        <c:tickLblPos val="nextTo"/>
        <c:spPr>
          <a:ln w="3471">
            <a:solidFill>
              <a:schemeClr val="tx1"/>
            </a:solidFill>
            <a:prstDash val="solid"/>
          </a:ln>
        </c:spPr>
        <c:txPr>
          <a:bodyPr rot="0" vert="horz"/>
          <a:lstStyle/>
          <a:p>
            <a:pPr>
              <a:defRPr sz="900" baseline="0"/>
            </a:pPr>
            <a:endParaRPr lang="fi-FI"/>
          </a:p>
        </c:txPr>
        <c:crossAx val="415684336"/>
        <c:crosses val="autoZero"/>
        <c:crossBetween val="between"/>
        <c:majorUnit val="2"/>
        <c:minorUnit val="1"/>
      </c:valAx>
      <c:spPr>
        <a:noFill/>
        <a:ln w="25400">
          <a:noFill/>
        </a:ln>
      </c:spPr>
    </c:plotArea>
    <c:legend>
      <c:legendPos val="r"/>
      <c:layout>
        <c:manualLayout>
          <c:xMode val="edge"/>
          <c:yMode val="edge"/>
          <c:x val="0.86881599547928923"/>
          <c:y val="0.18675234616192338"/>
          <c:w val="0.12790672808175033"/>
          <c:h val="0.58742722933598868"/>
        </c:manualLayout>
      </c:layout>
      <c:overlay val="0"/>
      <c:spPr>
        <a:solidFill>
          <a:schemeClr val="bg1"/>
        </a:solidFill>
        <a:ln w="27765">
          <a:noFill/>
        </a:ln>
      </c:spPr>
      <c:txPr>
        <a:bodyPr/>
        <a:lstStyle/>
        <a:p>
          <a:pPr>
            <a:defRPr sz="1050" baseline="0"/>
          </a:pPr>
          <a:endParaRPr lang="fi-FI"/>
        </a:p>
      </c:txPr>
    </c:legend>
    <c:plotVisOnly val="1"/>
    <c:dispBlanksAs val="gap"/>
    <c:showDLblsOverMax val="0"/>
  </c:chart>
  <c:spPr>
    <a:noFill/>
    <a:ln>
      <a:noFill/>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364333607486231E-2"/>
          <c:y val="4.1400690453857206E-2"/>
          <c:w val="0.76813647415374042"/>
          <c:h val="0.93164241403797687"/>
        </c:manualLayout>
      </c:layout>
      <c:lineChart>
        <c:grouping val="standard"/>
        <c:varyColors val="0"/>
        <c:ser>
          <c:idx val="8"/>
          <c:order val="0"/>
          <c:tx>
            <c:strRef>
              <c:f>Sheet1!$B$1</c:f>
              <c:strCache>
                <c:ptCount val="1"/>
                <c:pt idx="0">
                  <c:v>Yksikkötyö-kustannukset, vas.ast.</c:v>
                </c:pt>
              </c:strCache>
            </c:strRef>
          </c:tx>
          <c:spPr>
            <a:ln>
              <a:solidFill>
                <a:schemeClr val="tx2"/>
              </a:solidFill>
            </a:ln>
          </c:spPr>
          <c:marker>
            <c:symbol val="none"/>
          </c:marker>
          <c:cat>
            <c:strRef>
              <c:f>Sheet1!$A$2:$A$73</c:f>
              <c:strCache>
                <c:ptCount val="69"/>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pt idx="48">
                  <c:v>2017,I</c:v>
                </c:pt>
                <c:pt idx="52">
                  <c:v>2018,I</c:v>
                </c:pt>
                <c:pt idx="56">
                  <c:v>2019,I</c:v>
                </c:pt>
                <c:pt idx="60">
                  <c:v>2020,I</c:v>
                </c:pt>
                <c:pt idx="64">
                  <c:v>2021,I</c:v>
                </c:pt>
                <c:pt idx="68">
                  <c:v>2022,I</c:v>
                </c:pt>
              </c:strCache>
            </c:strRef>
          </c:cat>
          <c:val>
            <c:numRef>
              <c:f>Sheet1!$B$2:$B$73</c:f>
              <c:numCache>
                <c:formatCode>General</c:formatCode>
                <c:ptCount val="72"/>
                <c:pt idx="0">
                  <c:v>98.061940000000007</c:v>
                </c:pt>
                <c:pt idx="1">
                  <c:v>100.60590000000001</c:v>
                </c:pt>
                <c:pt idx="2">
                  <c:v>101.22450000000001</c:v>
                </c:pt>
                <c:pt idx="3">
                  <c:v>100.1367</c:v>
                </c:pt>
                <c:pt idx="4">
                  <c:v>99.333460000000002</c:v>
                </c:pt>
                <c:pt idx="5">
                  <c:v>100.4456</c:v>
                </c:pt>
                <c:pt idx="6">
                  <c:v>100.1271</c:v>
                </c:pt>
                <c:pt idx="7">
                  <c:v>100.2278</c:v>
                </c:pt>
                <c:pt idx="8">
                  <c:v>99.066900000000004</c:v>
                </c:pt>
                <c:pt idx="9">
                  <c:v>97.614270000000005</c:v>
                </c:pt>
                <c:pt idx="10">
                  <c:v>97.586370000000002</c:v>
                </c:pt>
                <c:pt idx="11">
                  <c:v>96.903880000000001</c:v>
                </c:pt>
                <c:pt idx="12">
                  <c:v>98.983630000000005</c:v>
                </c:pt>
                <c:pt idx="13">
                  <c:v>99.342609999999993</c:v>
                </c:pt>
                <c:pt idx="14">
                  <c:v>98.344980000000007</c:v>
                </c:pt>
                <c:pt idx="15">
                  <c:v>99.974789999999999</c:v>
                </c:pt>
                <c:pt idx="16">
                  <c:v>103.9675</c:v>
                </c:pt>
                <c:pt idx="17">
                  <c:v>103.87949999999999</c:v>
                </c:pt>
                <c:pt idx="18">
                  <c:v>102.7324</c:v>
                </c:pt>
                <c:pt idx="19">
                  <c:v>103.9028</c:v>
                </c:pt>
                <c:pt idx="20">
                  <c:v>102.7007</c:v>
                </c:pt>
                <c:pt idx="21">
                  <c:v>100.801</c:v>
                </c:pt>
                <c:pt idx="22">
                  <c:v>102.7332</c:v>
                </c:pt>
                <c:pt idx="23">
                  <c:v>101.9179</c:v>
                </c:pt>
                <c:pt idx="24">
                  <c:v>102.22839999999999</c:v>
                </c:pt>
                <c:pt idx="25">
                  <c:v>102.86620000000001</c:v>
                </c:pt>
                <c:pt idx="26">
                  <c:v>104.76600000000001</c:v>
                </c:pt>
                <c:pt idx="27">
                  <c:v>104.04810000000001</c:v>
                </c:pt>
                <c:pt idx="28">
                  <c:v>106.1317</c:v>
                </c:pt>
                <c:pt idx="29">
                  <c:v>106.521</c:v>
                </c:pt>
                <c:pt idx="30">
                  <c:v>105.9708</c:v>
                </c:pt>
                <c:pt idx="31">
                  <c:v>105.8623</c:v>
                </c:pt>
                <c:pt idx="32">
                  <c:v>106.0753</c:v>
                </c:pt>
                <c:pt idx="33">
                  <c:v>106.2792</c:v>
                </c:pt>
                <c:pt idx="34">
                  <c:v>106.21299999999999</c:v>
                </c:pt>
                <c:pt idx="35">
                  <c:v>106.0826</c:v>
                </c:pt>
                <c:pt idx="36">
                  <c:v>106.9091</c:v>
                </c:pt>
                <c:pt idx="37">
                  <c:v>106.67310000000001</c:v>
                </c:pt>
                <c:pt idx="38">
                  <c:v>106.8844</c:v>
                </c:pt>
                <c:pt idx="39">
                  <c:v>107.9363</c:v>
                </c:pt>
                <c:pt idx="40">
                  <c:v>109.9652</c:v>
                </c:pt>
                <c:pt idx="41">
                  <c:v>108.6052</c:v>
                </c:pt>
                <c:pt idx="42">
                  <c:v>108.6096</c:v>
                </c:pt>
                <c:pt idx="43">
                  <c:v>107.88930000000001</c:v>
                </c:pt>
                <c:pt idx="44">
                  <c:v>106.9986</c:v>
                </c:pt>
                <c:pt idx="45">
                  <c:v>106.3009</c:v>
                </c:pt>
                <c:pt idx="46">
                  <c:v>105.7508</c:v>
                </c:pt>
                <c:pt idx="47">
                  <c:v>105.0468</c:v>
                </c:pt>
                <c:pt idx="48">
                  <c:v>102.8565</c:v>
                </c:pt>
                <c:pt idx="49">
                  <c:v>102.1198</c:v>
                </c:pt>
                <c:pt idx="50">
                  <c:v>101.6807</c:v>
                </c:pt>
                <c:pt idx="51">
                  <c:v>101.3052</c:v>
                </c:pt>
                <c:pt idx="52">
                  <c:v>102.07599999999999</c:v>
                </c:pt>
                <c:pt idx="53">
                  <c:v>102.9284</c:v>
                </c:pt>
                <c:pt idx="54">
                  <c:v>102.8227</c:v>
                </c:pt>
                <c:pt idx="55">
                  <c:v>103.7938</c:v>
                </c:pt>
                <c:pt idx="56">
                  <c:v>103.56180000000001</c:v>
                </c:pt>
                <c:pt idx="57">
                  <c:v>103.2042</c:v>
                </c:pt>
                <c:pt idx="58">
                  <c:v>103.12479999999999</c:v>
                </c:pt>
                <c:pt idx="59">
                  <c:v>103.70050000000001</c:v>
                </c:pt>
                <c:pt idx="60">
                  <c:v>102.5521</c:v>
                </c:pt>
                <c:pt idx="61">
                  <c:v>98.148150000000001</c:v>
                </c:pt>
                <c:pt idx="62">
                  <c:v>99.507379999999998</c:v>
                </c:pt>
                <c:pt idx="63">
                  <c:v>98.95523</c:v>
                </c:pt>
                <c:pt idx="64">
                  <c:v>101.9691</c:v>
                </c:pt>
                <c:pt idx="65">
                  <c:v>102.7</c:v>
                </c:pt>
                <c:pt idx="66">
                  <c:v>102.9936</c:v>
                </c:pt>
                <c:pt idx="67">
                  <c:v>101.9303</c:v>
                </c:pt>
                <c:pt idx="68">
                  <c:v>102.4659</c:v>
                </c:pt>
              </c:numCache>
            </c:numRef>
          </c:val>
          <c:smooth val="0"/>
          <c:extLst>
            <c:ext xmlns:c16="http://schemas.microsoft.com/office/drawing/2014/chart" uri="{C3380CC4-5D6E-409C-BE32-E72D297353CC}">
              <c16:uniqueId val="{00000008-6973-486A-863E-BF043B8AF190}"/>
            </c:ext>
          </c:extLst>
        </c:ser>
        <c:dLbls>
          <c:showLegendKey val="0"/>
          <c:showVal val="0"/>
          <c:showCatName val="0"/>
          <c:showSerName val="0"/>
          <c:showPercent val="0"/>
          <c:showBubbleSize val="0"/>
        </c:dLbls>
        <c:marker val="1"/>
        <c:smooth val="0"/>
        <c:axId val="415684336"/>
        <c:axId val="415684728"/>
      </c:lineChart>
      <c:lineChart>
        <c:grouping val="standard"/>
        <c:varyColors val="0"/>
        <c:ser>
          <c:idx val="2"/>
          <c:order val="1"/>
          <c:tx>
            <c:strRef>
              <c:f>Sheet1!$C$1</c:f>
              <c:strCache>
                <c:ptCount val="1"/>
                <c:pt idx="0">
                  <c:v>Tavaraviennin arvo (3kk liukuva ka), kausipuhdistettu, oik.ast.</c:v>
                </c:pt>
              </c:strCache>
            </c:strRef>
          </c:tx>
          <c:spPr>
            <a:ln>
              <a:solidFill>
                <a:schemeClr val="accent3">
                  <a:lumMod val="50000"/>
                </a:schemeClr>
              </a:solidFill>
            </a:ln>
          </c:spPr>
          <c:marker>
            <c:symbol val="none"/>
          </c:marker>
          <c:cat>
            <c:strRef>
              <c:f>Sheet1!$A$2:$A$73</c:f>
              <c:strCache>
                <c:ptCount val="69"/>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pt idx="48">
                  <c:v>2017,I</c:v>
                </c:pt>
                <c:pt idx="52">
                  <c:v>2018,I</c:v>
                </c:pt>
                <c:pt idx="56">
                  <c:v>2019,I</c:v>
                </c:pt>
                <c:pt idx="60">
                  <c:v>2020,I</c:v>
                </c:pt>
                <c:pt idx="64">
                  <c:v>2021,I</c:v>
                </c:pt>
                <c:pt idx="68">
                  <c:v>2022,I</c:v>
                </c:pt>
              </c:strCache>
            </c:strRef>
          </c:cat>
          <c:val>
            <c:numRef>
              <c:f>Sheet1!$C$2:$C$73</c:f>
              <c:numCache>
                <c:formatCode>General</c:formatCode>
                <c:ptCount val="72"/>
                <c:pt idx="0">
                  <c:v>98.857919999999993</c:v>
                </c:pt>
                <c:pt idx="1">
                  <c:v>93.166370000000001</c:v>
                </c:pt>
                <c:pt idx="2">
                  <c:v>101.1691</c:v>
                </c:pt>
                <c:pt idx="3">
                  <c:v>106.8066</c:v>
                </c:pt>
                <c:pt idx="4">
                  <c:v>109.3586</c:v>
                </c:pt>
                <c:pt idx="5">
                  <c:v>118.8275</c:v>
                </c:pt>
                <c:pt idx="6">
                  <c:v>119.15900000000001</c:v>
                </c:pt>
                <c:pt idx="7">
                  <c:v>121.4786</c:v>
                </c:pt>
                <c:pt idx="8">
                  <c:v>121.20350000000001</c:v>
                </c:pt>
                <c:pt idx="9">
                  <c:v>128.52420000000001</c:v>
                </c:pt>
                <c:pt idx="10">
                  <c:v>125.8068</c:v>
                </c:pt>
                <c:pt idx="11">
                  <c:v>125.1782</c:v>
                </c:pt>
                <c:pt idx="12">
                  <c:v>131.5898</c:v>
                </c:pt>
                <c:pt idx="13">
                  <c:v>130.53290000000001</c:v>
                </c:pt>
                <c:pt idx="14">
                  <c:v>126.1307</c:v>
                </c:pt>
                <c:pt idx="15">
                  <c:v>109.3334</c:v>
                </c:pt>
                <c:pt idx="16">
                  <c:v>85.69932</c:v>
                </c:pt>
                <c:pt idx="17">
                  <c:v>84.17756</c:v>
                </c:pt>
                <c:pt idx="18">
                  <c:v>81.318449999999999</c:v>
                </c:pt>
                <c:pt idx="19">
                  <c:v>91.703289999999996</c:v>
                </c:pt>
                <c:pt idx="20">
                  <c:v>82.173439999999999</c:v>
                </c:pt>
                <c:pt idx="21">
                  <c:v>98.668940000000006</c:v>
                </c:pt>
                <c:pt idx="22">
                  <c:v>102.047</c:v>
                </c:pt>
                <c:pt idx="23">
                  <c:v>113.8873</c:v>
                </c:pt>
                <c:pt idx="24">
                  <c:v>109.13</c:v>
                </c:pt>
                <c:pt idx="25">
                  <c:v>107.9374</c:v>
                </c:pt>
                <c:pt idx="26">
                  <c:v>109.2717</c:v>
                </c:pt>
                <c:pt idx="27">
                  <c:v>105.8236</c:v>
                </c:pt>
                <c:pt idx="28">
                  <c:v>110.667</c:v>
                </c:pt>
                <c:pt idx="29">
                  <c:v>108.39919999999999</c:v>
                </c:pt>
                <c:pt idx="30">
                  <c:v>109.9141</c:v>
                </c:pt>
                <c:pt idx="31">
                  <c:v>105.7954</c:v>
                </c:pt>
                <c:pt idx="32">
                  <c:v>109.46680000000001</c:v>
                </c:pt>
                <c:pt idx="33">
                  <c:v>104.78570000000001</c:v>
                </c:pt>
                <c:pt idx="34">
                  <c:v>105.5591</c:v>
                </c:pt>
                <c:pt idx="35">
                  <c:v>108.0731</c:v>
                </c:pt>
                <c:pt idx="36">
                  <c:v>103.821</c:v>
                </c:pt>
                <c:pt idx="37">
                  <c:v>109.70910000000001</c:v>
                </c:pt>
                <c:pt idx="38">
                  <c:v>107.00320000000001</c:v>
                </c:pt>
                <c:pt idx="39">
                  <c:v>105.64449999999999</c:v>
                </c:pt>
                <c:pt idx="40">
                  <c:v>102.0081</c:v>
                </c:pt>
                <c:pt idx="41">
                  <c:v>106.5757</c:v>
                </c:pt>
                <c:pt idx="42">
                  <c:v>101.4701</c:v>
                </c:pt>
                <c:pt idx="43">
                  <c:v>100.7805</c:v>
                </c:pt>
                <c:pt idx="44">
                  <c:v>97.152510000000007</c:v>
                </c:pt>
                <c:pt idx="45">
                  <c:v>100.8994</c:v>
                </c:pt>
                <c:pt idx="46">
                  <c:v>98.300880000000006</c:v>
                </c:pt>
                <c:pt idx="47">
                  <c:v>102.07210000000001</c:v>
                </c:pt>
                <c:pt idx="48">
                  <c:v>111.20569999999999</c:v>
                </c:pt>
                <c:pt idx="49">
                  <c:v>115.819</c:v>
                </c:pt>
                <c:pt idx="50">
                  <c:v>116.1566</c:v>
                </c:pt>
                <c:pt idx="51">
                  <c:v>115.8426</c:v>
                </c:pt>
                <c:pt idx="52">
                  <c:v>120.4049</c:v>
                </c:pt>
                <c:pt idx="53">
                  <c:v>123.4301</c:v>
                </c:pt>
                <c:pt idx="54">
                  <c:v>121.509</c:v>
                </c:pt>
                <c:pt idx="55">
                  <c:v>124.24550000000001</c:v>
                </c:pt>
                <c:pt idx="56">
                  <c:v>128.6157</c:v>
                </c:pt>
                <c:pt idx="57">
                  <c:v>126.4066</c:v>
                </c:pt>
                <c:pt idx="58">
                  <c:v>121.9175</c:v>
                </c:pt>
                <c:pt idx="59">
                  <c:v>124.44589999999999</c:v>
                </c:pt>
                <c:pt idx="60">
                  <c:v>112.6604</c:v>
                </c:pt>
                <c:pt idx="61">
                  <c:v>100.0154</c:v>
                </c:pt>
                <c:pt idx="62">
                  <c:v>108.24979999999999</c:v>
                </c:pt>
                <c:pt idx="63">
                  <c:v>119.61539999999999</c:v>
                </c:pt>
                <c:pt idx="64">
                  <c:v>117.8262</c:v>
                </c:pt>
                <c:pt idx="65">
                  <c:v>123.67319999999999</c:v>
                </c:pt>
                <c:pt idx="66">
                  <c:v>135.47540000000001</c:v>
                </c:pt>
                <c:pt idx="67">
                  <c:v>148.63249999999999</c:v>
                </c:pt>
                <c:pt idx="68">
                  <c:v>142.43260000000001</c:v>
                </c:pt>
                <c:pt idx="69">
                  <c:v>156.12469999999999</c:v>
                </c:pt>
              </c:numCache>
            </c:numRef>
          </c:val>
          <c:smooth val="0"/>
          <c:extLst>
            <c:ext xmlns:c16="http://schemas.microsoft.com/office/drawing/2014/chart" uri="{C3380CC4-5D6E-409C-BE32-E72D297353CC}">
              <c16:uniqueId val="{00000000-3253-4703-A14E-985DF22AB35C}"/>
            </c:ext>
          </c:extLst>
        </c:ser>
        <c:ser>
          <c:idx val="0"/>
          <c:order val="2"/>
          <c:tx>
            <c:strRef>
              <c:f>Sheet1!$D$1</c:f>
              <c:strCache>
                <c:ptCount val="1"/>
                <c:pt idx="0">
                  <c:v>Tavaraviennin volyymi (3kk liukuva ka), kausipuhdistettu, oik.ast.</c:v>
                </c:pt>
              </c:strCache>
            </c:strRef>
          </c:tx>
          <c:marker>
            <c:symbol val="none"/>
          </c:marker>
          <c:cat>
            <c:strRef>
              <c:f>Sheet1!$A$2:$A$73</c:f>
              <c:strCache>
                <c:ptCount val="69"/>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pt idx="48">
                  <c:v>2017,I</c:v>
                </c:pt>
                <c:pt idx="52">
                  <c:v>2018,I</c:v>
                </c:pt>
                <c:pt idx="56">
                  <c:v>2019,I</c:v>
                </c:pt>
                <c:pt idx="60">
                  <c:v>2020,I</c:v>
                </c:pt>
                <c:pt idx="64">
                  <c:v>2021,I</c:v>
                </c:pt>
                <c:pt idx="68">
                  <c:v>2022,I</c:v>
                </c:pt>
              </c:strCache>
            </c:strRef>
          </c:cat>
          <c:val>
            <c:numRef>
              <c:f>Sheet1!$D$2:$D$73</c:f>
              <c:numCache>
                <c:formatCode>General</c:formatCode>
                <c:ptCount val="72"/>
                <c:pt idx="0">
                  <c:v>100.7919</c:v>
                </c:pt>
                <c:pt idx="1">
                  <c:v>92.843770000000006</c:v>
                </c:pt>
                <c:pt idx="2">
                  <c:v>100.6767</c:v>
                </c:pt>
                <c:pt idx="3">
                  <c:v>105.6875</c:v>
                </c:pt>
                <c:pt idx="4">
                  <c:v>107.0698</c:v>
                </c:pt>
                <c:pt idx="5">
                  <c:v>113.3477</c:v>
                </c:pt>
                <c:pt idx="6">
                  <c:v>111.7351</c:v>
                </c:pt>
                <c:pt idx="7">
                  <c:v>112.9734</c:v>
                </c:pt>
                <c:pt idx="8">
                  <c:v>109.9496</c:v>
                </c:pt>
                <c:pt idx="9">
                  <c:v>113.4053</c:v>
                </c:pt>
                <c:pt idx="10">
                  <c:v>112.167</c:v>
                </c:pt>
                <c:pt idx="11">
                  <c:v>112.31100000000001</c:v>
                </c:pt>
                <c:pt idx="12">
                  <c:v>118.8193</c:v>
                </c:pt>
                <c:pt idx="13">
                  <c:v>117.92659999999999</c:v>
                </c:pt>
                <c:pt idx="14">
                  <c:v>112.31100000000001</c:v>
                </c:pt>
                <c:pt idx="15">
                  <c:v>98.862489999999994</c:v>
                </c:pt>
                <c:pt idx="16">
                  <c:v>83.945279999999997</c:v>
                </c:pt>
                <c:pt idx="17">
                  <c:v>82.390209999999996</c:v>
                </c:pt>
                <c:pt idx="18">
                  <c:v>77.091430000000003</c:v>
                </c:pt>
                <c:pt idx="19">
                  <c:v>88.06335</c:v>
                </c:pt>
                <c:pt idx="20">
                  <c:v>76.054720000000003</c:v>
                </c:pt>
                <c:pt idx="21">
                  <c:v>87.401009999999999</c:v>
                </c:pt>
                <c:pt idx="22">
                  <c:v>89.042479999999998</c:v>
                </c:pt>
                <c:pt idx="23">
                  <c:v>98.459320000000005</c:v>
                </c:pt>
                <c:pt idx="24">
                  <c:v>89.84881</c:v>
                </c:pt>
                <c:pt idx="25">
                  <c:v>88.55292</c:v>
                </c:pt>
                <c:pt idx="26">
                  <c:v>90.251980000000003</c:v>
                </c:pt>
                <c:pt idx="27">
                  <c:v>87.516199999999998</c:v>
                </c:pt>
                <c:pt idx="28">
                  <c:v>89.963999999999999</c:v>
                </c:pt>
                <c:pt idx="29">
                  <c:v>87.66019</c:v>
                </c:pt>
                <c:pt idx="30">
                  <c:v>87.832970000000003</c:v>
                </c:pt>
                <c:pt idx="31">
                  <c:v>85.989919999999998</c:v>
                </c:pt>
                <c:pt idx="32">
                  <c:v>89.244060000000005</c:v>
                </c:pt>
                <c:pt idx="33">
                  <c:v>85.298779999999994</c:v>
                </c:pt>
                <c:pt idx="34">
                  <c:v>86.709860000000006</c:v>
                </c:pt>
                <c:pt idx="35">
                  <c:v>89.416849999999997</c:v>
                </c:pt>
                <c:pt idx="36">
                  <c:v>86.13391</c:v>
                </c:pt>
                <c:pt idx="37">
                  <c:v>91.605469999999997</c:v>
                </c:pt>
                <c:pt idx="38">
                  <c:v>87.688980000000001</c:v>
                </c:pt>
                <c:pt idx="39">
                  <c:v>88.034559999999999</c:v>
                </c:pt>
                <c:pt idx="40">
                  <c:v>85.413970000000006</c:v>
                </c:pt>
                <c:pt idx="41">
                  <c:v>86.681070000000005</c:v>
                </c:pt>
                <c:pt idx="42">
                  <c:v>85.961119999999994</c:v>
                </c:pt>
                <c:pt idx="43">
                  <c:v>87.458600000000004</c:v>
                </c:pt>
                <c:pt idx="44">
                  <c:v>85.586749999999995</c:v>
                </c:pt>
                <c:pt idx="45">
                  <c:v>88.95608</c:v>
                </c:pt>
                <c:pt idx="46">
                  <c:v>85.586749999999995</c:v>
                </c:pt>
                <c:pt idx="47">
                  <c:v>86.105109999999996</c:v>
                </c:pt>
                <c:pt idx="48">
                  <c:v>91.029520000000005</c:v>
                </c:pt>
                <c:pt idx="49">
                  <c:v>94.917209999999997</c:v>
                </c:pt>
                <c:pt idx="50">
                  <c:v>95.925129999999996</c:v>
                </c:pt>
                <c:pt idx="51">
                  <c:v>94.629230000000007</c:v>
                </c:pt>
                <c:pt idx="52">
                  <c:v>96.645070000000004</c:v>
                </c:pt>
                <c:pt idx="53">
                  <c:v>97.422610000000006</c:v>
                </c:pt>
                <c:pt idx="54">
                  <c:v>93.56371</c:v>
                </c:pt>
                <c:pt idx="55">
                  <c:v>96.472279999999998</c:v>
                </c:pt>
                <c:pt idx="56">
                  <c:v>101.16630000000001</c:v>
                </c:pt>
                <c:pt idx="57">
                  <c:v>98.516919999999999</c:v>
                </c:pt>
                <c:pt idx="58">
                  <c:v>96.213099999999997</c:v>
                </c:pt>
                <c:pt idx="59">
                  <c:v>98.632109999999997</c:v>
                </c:pt>
                <c:pt idx="60">
                  <c:v>90.48236</c:v>
                </c:pt>
                <c:pt idx="61">
                  <c:v>83.657309999999995</c:v>
                </c:pt>
                <c:pt idx="62">
                  <c:v>89.733620000000002</c:v>
                </c:pt>
                <c:pt idx="63">
                  <c:v>99.352050000000006</c:v>
                </c:pt>
                <c:pt idx="64">
                  <c:v>93.131749999999997</c:v>
                </c:pt>
                <c:pt idx="65">
                  <c:v>92.670990000000003</c:v>
                </c:pt>
                <c:pt idx="66">
                  <c:v>96.097909999999999</c:v>
                </c:pt>
                <c:pt idx="67">
                  <c:v>101.5407</c:v>
                </c:pt>
                <c:pt idx="68">
                  <c:v>92.642189999999999</c:v>
                </c:pt>
                <c:pt idx="69">
                  <c:v>92.843770000000006</c:v>
                </c:pt>
              </c:numCache>
            </c:numRef>
          </c:val>
          <c:smooth val="0"/>
          <c:extLst>
            <c:ext xmlns:c16="http://schemas.microsoft.com/office/drawing/2014/chart" uri="{C3380CC4-5D6E-409C-BE32-E72D297353CC}">
              <c16:uniqueId val="{00000001-B740-4F3A-8032-0173741ECA0C}"/>
            </c:ext>
          </c:extLst>
        </c:ser>
        <c:dLbls>
          <c:showLegendKey val="0"/>
          <c:showVal val="0"/>
          <c:showCatName val="0"/>
          <c:showSerName val="0"/>
          <c:showPercent val="0"/>
          <c:showBubbleSize val="0"/>
        </c:dLbls>
        <c:marker val="1"/>
        <c:smooth val="0"/>
        <c:axId val="606633128"/>
        <c:axId val="606634112"/>
      </c:lineChart>
      <c:catAx>
        <c:axId val="415684336"/>
        <c:scaling>
          <c:orientation val="minMax"/>
        </c:scaling>
        <c:delete val="0"/>
        <c:axPos val="b"/>
        <c:majorGridlines>
          <c:spPr>
            <a:ln w="3175">
              <a:solidFill>
                <a:schemeClr val="tx1"/>
              </a:solidFill>
              <a:prstDash val="dash"/>
            </a:ln>
          </c:spPr>
        </c:majorGridlines>
        <c:numFmt formatCode="General" sourceLinked="0"/>
        <c:majorTickMark val="out"/>
        <c:minorTickMark val="none"/>
        <c:tickLblPos val="none"/>
        <c:crossAx val="415684728"/>
        <c:crossesAt val="82"/>
        <c:auto val="0"/>
        <c:lblAlgn val="ctr"/>
        <c:lblOffset val="100"/>
        <c:tickMarkSkip val="4"/>
        <c:noMultiLvlLbl val="0"/>
      </c:catAx>
      <c:valAx>
        <c:axId val="415684728"/>
        <c:scaling>
          <c:orientation val="minMax"/>
          <c:max val="112"/>
          <c:min val="94"/>
        </c:scaling>
        <c:delete val="0"/>
        <c:axPos val="l"/>
        <c:majorGridlines>
          <c:spPr>
            <a:ln w="3175">
              <a:noFill/>
              <a:prstDash val="dash"/>
            </a:ln>
          </c:spPr>
        </c:majorGridlines>
        <c:numFmt formatCode="General" sourceLinked="1"/>
        <c:majorTickMark val="out"/>
        <c:minorTickMark val="none"/>
        <c:tickLblPos val="nextTo"/>
        <c:spPr>
          <a:ln w="3471">
            <a:solidFill>
              <a:schemeClr val="tx1"/>
            </a:solidFill>
            <a:prstDash val="solid"/>
          </a:ln>
        </c:spPr>
        <c:txPr>
          <a:bodyPr rot="0" vert="horz"/>
          <a:lstStyle/>
          <a:p>
            <a:pPr>
              <a:defRPr sz="900" baseline="0"/>
            </a:pPr>
            <a:endParaRPr lang="fi-FI"/>
          </a:p>
        </c:txPr>
        <c:crossAx val="415684336"/>
        <c:crossesAt val="1"/>
        <c:crossBetween val="between"/>
        <c:majorUnit val="2"/>
        <c:minorUnit val="1"/>
      </c:valAx>
      <c:valAx>
        <c:axId val="606634112"/>
        <c:scaling>
          <c:orientation val="minMax"/>
          <c:max val="160"/>
          <c:min val="75"/>
        </c:scaling>
        <c:delete val="0"/>
        <c:axPos val="r"/>
        <c:numFmt formatCode="General" sourceLinked="1"/>
        <c:majorTickMark val="out"/>
        <c:minorTickMark val="none"/>
        <c:tickLblPos val="nextTo"/>
        <c:txPr>
          <a:bodyPr/>
          <a:lstStyle/>
          <a:p>
            <a:pPr>
              <a:defRPr sz="900" baseline="0"/>
            </a:pPr>
            <a:endParaRPr lang="fi-FI"/>
          </a:p>
        </c:txPr>
        <c:crossAx val="606633128"/>
        <c:crosses val="max"/>
        <c:crossBetween val="between"/>
        <c:majorUnit val="5"/>
      </c:valAx>
      <c:catAx>
        <c:axId val="606633128"/>
        <c:scaling>
          <c:orientation val="minMax"/>
        </c:scaling>
        <c:delete val="1"/>
        <c:axPos val="b"/>
        <c:numFmt formatCode="General" sourceLinked="1"/>
        <c:majorTickMark val="out"/>
        <c:minorTickMark val="none"/>
        <c:tickLblPos val="nextTo"/>
        <c:crossAx val="606634112"/>
        <c:crosses val="autoZero"/>
        <c:auto val="1"/>
        <c:lblAlgn val="ctr"/>
        <c:lblOffset val="100"/>
        <c:noMultiLvlLbl val="0"/>
      </c:catAx>
      <c:spPr>
        <a:noFill/>
        <a:ln w="25400">
          <a:noFill/>
        </a:ln>
      </c:spPr>
    </c:plotArea>
    <c:legend>
      <c:legendPos val="r"/>
      <c:layout>
        <c:manualLayout>
          <c:xMode val="edge"/>
          <c:yMode val="edge"/>
          <c:x val="0.85662607164089211"/>
          <c:y val="0.11121349887136103"/>
          <c:w val="0.14337392835910789"/>
          <c:h val="0.78505885300246425"/>
        </c:manualLayout>
      </c:layout>
      <c:overlay val="0"/>
      <c:spPr>
        <a:solidFill>
          <a:schemeClr val="bg1"/>
        </a:solidFill>
        <a:ln w="27765">
          <a:noFill/>
        </a:ln>
      </c:spPr>
      <c:txPr>
        <a:bodyPr/>
        <a:lstStyle/>
        <a:p>
          <a:pPr>
            <a:defRPr sz="900" baseline="0"/>
          </a:pPr>
          <a:endParaRPr lang="fi-FI"/>
        </a:p>
      </c:txPr>
    </c:legend>
    <c:plotVisOnly val="1"/>
    <c:dispBlanksAs val="gap"/>
    <c:showDLblsOverMax val="0"/>
  </c:chart>
  <c:spPr>
    <a:noFill/>
    <a:ln>
      <a:noFill/>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806469689117126E-2"/>
          <c:y val="3.5328973864015109E-2"/>
          <c:w val="0.77446709626676902"/>
          <c:h val="0.86402754792314485"/>
        </c:manualLayout>
      </c:layout>
      <c:lineChart>
        <c:grouping val="standard"/>
        <c:varyColors val="0"/>
        <c:ser>
          <c:idx val="0"/>
          <c:order val="0"/>
          <c:tx>
            <c:strRef>
              <c:f>Taul1!$B$1</c:f>
              <c:strCache>
                <c:ptCount val="1"/>
                <c:pt idx="0">
                  <c:v>Saksa</c:v>
                </c:pt>
              </c:strCache>
            </c:strRef>
          </c:tx>
          <c:spPr>
            <a:ln w="28575">
              <a:solidFill>
                <a:schemeClr val="accent5"/>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Taul1!$B$2:$B$93</c:f>
              <c:numCache>
                <c:formatCode>General</c:formatCode>
                <c:ptCount val="92"/>
                <c:pt idx="0">
                  <c:v>99.4</c:v>
                </c:pt>
                <c:pt idx="1">
                  <c:v>99.8</c:v>
                </c:pt>
                <c:pt idx="2">
                  <c:v>100.3</c:v>
                </c:pt>
                <c:pt idx="3">
                  <c:v>100.4</c:v>
                </c:pt>
                <c:pt idx="4">
                  <c:v>100.5</c:v>
                </c:pt>
                <c:pt idx="5">
                  <c:v>100.5</c:v>
                </c:pt>
                <c:pt idx="6">
                  <c:v>100</c:v>
                </c:pt>
                <c:pt idx="7">
                  <c:v>99.6</c:v>
                </c:pt>
                <c:pt idx="8">
                  <c:v>99.1</c:v>
                </c:pt>
                <c:pt idx="9">
                  <c:v>98.5</c:v>
                </c:pt>
                <c:pt idx="10">
                  <c:v>97.6</c:v>
                </c:pt>
                <c:pt idx="11">
                  <c:v>96.8</c:v>
                </c:pt>
                <c:pt idx="12">
                  <c:v>96.4</c:v>
                </c:pt>
                <c:pt idx="13">
                  <c:v>95.6</c:v>
                </c:pt>
                <c:pt idx="14">
                  <c:v>95.1</c:v>
                </c:pt>
                <c:pt idx="15">
                  <c:v>94.8</c:v>
                </c:pt>
                <c:pt idx="16">
                  <c:v>94.2</c:v>
                </c:pt>
                <c:pt idx="17">
                  <c:v>94.2</c:v>
                </c:pt>
                <c:pt idx="18">
                  <c:v>93.9</c:v>
                </c:pt>
                <c:pt idx="19">
                  <c:v>93.6</c:v>
                </c:pt>
                <c:pt idx="20">
                  <c:v>92.831999999999994</c:v>
                </c:pt>
                <c:pt idx="21">
                  <c:v>92.474000000000004</c:v>
                </c:pt>
                <c:pt idx="22">
                  <c:v>92.218999999999994</c:v>
                </c:pt>
                <c:pt idx="23">
                  <c:v>92.040999999999997</c:v>
                </c:pt>
                <c:pt idx="24">
                  <c:v>91.096999999999994</c:v>
                </c:pt>
                <c:pt idx="25">
                  <c:v>91.25</c:v>
                </c:pt>
                <c:pt idx="26">
                  <c:v>91.569000000000003</c:v>
                </c:pt>
                <c:pt idx="27">
                  <c:v>91.606999999999999</c:v>
                </c:pt>
                <c:pt idx="28">
                  <c:v>91.99</c:v>
                </c:pt>
                <c:pt idx="29">
                  <c:v>92.423000000000002</c:v>
                </c:pt>
                <c:pt idx="30">
                  <c:v>93.162999999999997</c:v>
                </c:pt>
                <c:pt idx="31">
                  <c:v>93.507999999999996</c:v>
                </c:pt>
                <c:pt idx="32">
                  <c:v>94.718999999999994</c:v>
                </c:pt>
                <c:pt idx="33">
                  <c:v>95.076999999999998</c:v>
                </c:pt>
                <c:pt idx="34">
                  <c:v>95.281000000000006</c:v>
                </c:pt>
                <c:pt idx="35">
                  <c:v>95.356999999999999</c:v>
                </c:pt>
                <c:pt idx="36">
                  <c:v>94.515000000000001</c:v>
                </c:pt>
                <c:pt idx="37">
                  <c:v>93.265000000000001</c:v>
                </c:pt>
                <c:pt idx="38">
                  <c:v>92.015000000000001</c:v>
                </c:pt>
                <c:pt idx="39">
                  <c:v>91.466999999999999</c:v>
                </c:pt>
                <c:pt idx="40">
                  <c:v>90.841999999999999</c:v>
                </c:pt>
                <c:pt idx="41">
                  <c:v>90.944000000000003</c:v>
                </c:pt>
                <c:pt idx="42">
                  <c:v>91.11</c:v>
                </c:pt>
                <c:pt idx="43">
                  <c:v>91.466999999999999</c:v>
                </c:pt>
                <c:pt idx="44">
                  <c:v>92.003</c:v>
                </c:pt>
                <c:pt idx="45">
                  <c:v>92.665999999999997</c:v>
                </c:pt>
                <c:pt idx="46">
                  <c:v>93.316000000000003</c:v>
                </c:pt>
                <c:pt idx="47">
                  <c:v>93.801000000000002</c:v>
                </c:pt>
                <c:pt idx="48">
                  <c:v>94.171000000000006</c:v>
                </c:pt>
                <c:pt idx="49">
                  <c:v>94.400999999999996</c:v>
                </c:pt>
                <c:pt idx="50">
                  <c:v>94.731999999999999</c:v>
                </c:pt>
                <c:pt idx="51">
                  <c:v>94.820999999999998</c:v>
                </c:pt>
                <c:pt idx="52">
                  <c:v>94.986999999999995</c:v>
                </c:pt>
                <c:pt idx="53">
                  <c:v>94.86</c:v>
                </c:pt>
                <c:pt idx="54">
                  <c:v>94.757999999999996</c:v>
                </c:pt>
                <c:pt idx="55">
                  <c:v>94.796000000000006</c:v>
                </c:pt>
                <c:pt idx="56">
                  <c:v>95</c:v>
                </c:pt>
                <c:pt idx="57">
                  <c:v>95.356999999999999</c:v>
                </c:pt>
                <c:pt idx="58">
                  <c:v>95.561000000000007</c:v>
                </c:pt>
                <c:pt idx="59">
                  <c:v>95.713999999999999</c:v>
                </c:pt>
                <c:pt idx="60">
                  <c:v>95.611999999999995</c:v>
                </c:pt>
                <c:pt idx="61">
                  <c:v>95.676000000000002</c:v>
                </c:pt>
                <c:pt idx="62">
                  <c:v>95.804000000000002</c:v>
                </c:pt>
                <c:pt idx="63">
                  <c:v>95.930999999999997</c:v>
                </c:pt>
                <c:pt idx="64">
                  <c:v>95.981999999999999</c:v>
                </c:pt>
                <c:pt idx="65">
                  <c:v>96.033000000000001</c:v>
                </c:pt>
                <c:pt idx="66">
                  <c:v>96.070999999999998</c:v>
                </c:pt>
                <c:pt idx="67">
                  <c:v>96.198999999999998</c:v>
                </c:pt>
                <c:pt idx="68">
                  <c:v>96.429000000000002</c:v>
                </c:pt>
                <c:pt idx="69">
                  <c:v>96.709000000000003</c:v>
                </c:pt>
                <c:pt idx="70">
                  <c:v>96.963999999999999</c:v>
                </c:pt>
                <c:pt idx="71">
                  <c:v>97.27</c:v>
                </c:pt>
                <c:pt idx="72">
                  <c:v>97.894999999999996</c:v>
                </c:pt>
                <c:pt idx="73">
                  <c:v>98.253</c:v>
                </c:pt>
                <c:pt idx="74">
                  <c:v>98.647999999999996</c:v>
                </c:pt>
                <c:pt idx="75">
                  <c:v>99</c:v>
                </c:pt>
                <c:pt idx="76">
                  <c:v>99.2</c:v>
                </c:pt>
                <c:pt idx="77">
                  <c:v>99.27</c:v>
                </c:pt>
                <c:pt idx="78">
                  <c:v>98.99</c:v>
                </c:pt>
                <c:pt idx="79">
                  <c:v>98.62</c:v>
                </c:pt>
                <c:pt idx="80">
                  <c:v>98.01</c:v>
                </c:pt>
                <c:pt idx="81">
                  <c:v>97.03</c:v>
                </c:pt>
                <c:pt idx="82">
                  <c:v>95.85</c:v>
                </c:pt>
                <c:pt idx="83">
                  <c:v>95.55</c:v>
                </c:pt>
                <c:pt idx="84">
                  <c:v>95.45</c:v>
                </c:pt>
                <c:pt idx="85">
                  <c:v>95.46</c:v>
                </c:pt>
                <c:pt idx="86">
                  <c:v>95.19</c:v>
                </c:pt>
                <c:pt idx="87">
                  <c:v>95.4</c:v>
                </c:pt>
                <c:pt idx="88">
                  <c:v>95.61</c:v>
                </c:pt>
              </c:numCache>
            </c:numRef>
          </c:val>
          <c:smooth val="0"/>
          <c:extLst>
            <c:ext xmlns:c16="http://schemas.microsoft.com/office/drawing/2014/chart" uri="{C3380CC4-5D6E-409C-BE32-E72D297353CC}">
              <c16:uniqueId val="{00000016-F48E-45BB-9E10-6328D2A0520E}"/>
            </c:ext>
          </c:extLst>
        </c:ser>
        <c:ser>
          <c:idx val="1"/>
          <c:order val="1"/>
          <c:tx>
            <c:strRef>
              <c:f>Taul1!$C$1</c:f>
              <c:strCache>
                <c:ptCount val="1"/>
                <c:pt idx="0">
                  <c:v>Itävalta</c:v>
                </c:pt>
              </c:strCache>
            </c:strRef>
          </c:tx>
          <c:spPr>
            <a:ln w="28575">
              <a:solidFill>
                <a:srgbClr val="FF0000"/>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Taul1!$C$2:$C$93</c:f>
              <c:numCache>
                <c:formatCode>General</c:formatCode>
                <c:ptCount val="92"/>
                <c:pt idx="0">
                  <c:v>99.9</c:v>
                </c:pt>
                <c:pt idx="1">
                  <c:v>100</c:v>
                </c:pt>
                <c:pt idx="2">
                  <c:v>100</c:v>
                </c:pt>
                <c:pt idx="3">
                  <c:v>100.1</c:v>
                </c:pt>
                <c:pt idx="4">
                  <c:v>100.6</c:v>
                </c:pt>
                <c:pt idx="5">
                  <c:v>100.4</c:v>
                </c:pt>
                <c:pt idx="6">
                  <c:v>100</c:v>
                </c:pt>
                <c:pt idx="7">
                  <c:v>99.5</c:v>
                </c:pt>
                <c:pt idx="8">
                  <c:v>98.4</c:v>
                </c:pt>
                <c:pt idx="9">
                  <c:v>97.9</c:v>
                </c:pt>
                <c:pt idx="10">
                  <c:v>97.6</c:v>
                </c:pt>
                <c:pt idx="11">
                  <c:v>97.3</c:v>
                </c:pt>
                <c:pt idx="12">
                  <c:v>97.8</c:v>
                </c:pt>
                <c:pt idx="13">
                  <c:v>97.5</c:v>
                </c:pt>
                <c:pt idx="14">
                  <c:v>97.3</c:v>
                </c:pt>
                <c:pt idx="15">
                  <c:v>97.1</c:v>
                </c:pt>
                <c:pt idx="16">
                  <c:v>96.2</c:v>
                </c:pt>
                <c:pt idx="17">
                  <c:v>96.1</c:v>
                </c:pt>
                <c:pt idx="18">
                  <c:v>96.1</c:v>
                </c:pt>
                <c:pt idx="19">
                  <c:v>95.9</c:v>
                </c:pt>
                <c:pt idx="20">
                  <c:v>95.611000000000004</c:v>
                </c:pt>
                <c:pt idx="21">
                  <c:v>95.346999999999994</c:v>
                </c:pt>
                <c:pt idx="22">
                  <c:v>95.094999999999999</c:v>
                </c:pt>
                <c:pt idx="23">
                  <c:v>95.094999999999999</c:v>
                </c:pt>
                <c:pt idx="24">
                  <c:v>94.787999999999997</c:v>
                </c:pt>
                <c:pt idx="25">
                  <c:v>95.138000000000005</c:v>
                </c:pt>
                <c:pt idx="26">
                  <c:v>95.545000000000002</c:v>
                </c:pt>
                <c:pt idx="27">
                  <c:v>96.006</c:v>
                </c:pt>
                <c:pt idx="28">
                  <c:v>97.021000000000001</c:v>
                </c:pt>
                <c:pt idx="29">
                  <c:v>97.225999999999999</c:v>
                </c:pt>
                <c:pt idx="30">
                  <c:v>97.786000000000001</c:v>
                </c:pt>
                <c:pt idx="31">
                  <c:v>98.525000000000006</c:v>
                </c:pt>
                <c:pt idx="32">
                  <c:v>98.507999999999996</c:v>
                </c:pt>
                <c:pt idx="33">
                  <c:v>98.54</c:v>
                </c:pt>
                <c:pt idx="34">
                  <c:v>98.542000000000002</c:v>
                </c:pt>
                <c:pt idx="35">
                  <c:v>97.858000000000004</c:v>
                </c:pt>
                <c:pt idx="36">
                  <c:v>97.796999999999997</c:v>
                </c:pt>
                <c:pt idx="37">
                  <c:v>95.284000000000006</c:v>
                </c:pt>
                <c:pt idx="38">
                  <c:v>93.091999999999999</c:v>
                </c:pt>
                <c:pt idx="39">
                  <c:v>93.034000000000006</c:v>
                </c:pt>
                <c:pt idx="40">
                  <c:v>92.852999999999994</c:v>
                </c:pt>
                <c:pt idx="41">
                  <c:v>93.111000000000004</c:v>
                </c:pt>
                <c:pt idx="42">
                  <c:v>93.558999999999997</c:v>
                </c:pt>
                <c:pt idx="43">
                  <c:v>94.081000000000003</c:v>
                </c:pt>
                <c:pt idx="44">
                  <c:v>94.179000000000002</c:v>
                </c:pt>
                <c:pt idx="45">
                  <c:v>94.474000000000004</c:v>
                </c:pt>
                <c:pt idx="46">
                  <c:v>94.965000000000003</c:v>
                </c:pt>
                <c:pt idx="47">
                  <c:v>95.408000000000001</c:v>
                </c:pt>
                <c:pt idx="48">
                  <c:v>95.632000000000005</c:v>
                </c:pt>
                <c:pt idx="49">
                  <c:v>95.667000000000002</c:v>
                </c:pt>
                <c:pt idx="50">
                  <c:v>95.777000000000001</c:v>
                </c:pt>
                <c:pt idx="51">
                  <c:v>95.68</c:v>
                </c:pt>
                <c:pt idx="52">
                  <c:v>95.590999999999994</c:v>
                </c:pt>
                <c:pt idx="53">
                  <c:v>95.587999999999994</c:v>
                </c:pt>
                <c:pt idx="54">
                  <c:v>95.391000000000005</c:v>
                </c:pt>
                <c:pt idx="55">
                  <c:v>95.234999999999999</c:v>
                </c:pt>
                <c:pt idx="56">
                  <c:v>95.414000000000001</c:v>
                </c:pt>
                <c:pt idx="57">
                  <c:v>95.387</c:v>
                </c:pt>
                <c:pt idx="58">
                  <c:v>95.278000000000006</c:v>
                </c:pt>
                <c:pt idx="59">
                  <c:v>95.474000000000004</c:v>
                </c:pt>
                <c:pt idx="60">
                  <c:v>95.376999999999995</c:v>
                </c:pt>
                <c:pt idx="61">
                  <c:v>95.733000000000004</c:v>
                </c:pt>
                <c:pt idx="62">
                  <c:v>96.07</c:v>
                </c:pt>
                <c:pt idx="63">
                  <c:v>96.222999999999999</c:v>
                </c:pt>
                <c:pt idx="64">
                  <c:v>96.031000000000006</c:v>
                </c:pt>
                <c:pt idx="65">
                  <c:v>96.203000000000003</c:v>
                </c:pt>
                <c:pt idx="66">
                  <c:v>96.414000000000001</c:v>
                </c:pt>
                <c:pt idx="67">
                  <c:v>96.683999999999997</c:v>
                </c:pt>
                <c:pt idx="68">
                  <c:v>96.790999999999997</c:v>
                </c:pt>
                <c:pt idx="69">
                  <c:v>97.221000000000004</c:v>
                </c:pt>
                <c:pt idx="70">
                  <c:v>97.710999999999999</c:v>
                </c:pt>
                <c:pt idx="71">
                  <c:v>98.406000000000006</c:v>
                </c:pt>
                <c:pt idx="72">
                  <c:v>99.384</c:v>
                </c:pt>
                <c:pt idx="73">
                  <c:v>99.870999999999995</c:v>
                </c:pt>
                <c:pt idx="74">
                  <c:v>100.399</c:v>
                </c:pt>
                <c:pt idx="75">
                  <c:v>100.7</c:v>
                </c:pt>
                <c:pt idx="76">
                  <c:v>101.3</c:v>
                </c:pt>
                <c:pt idx="77">
                  <c:v>101.4</c:v>
                </c:pt>
                <c:pt idx="78">
                  <c:v>101.28</c:v>
                </c:pt>
                <c:pt idx="79">
                  <c:v>101.35</c:v>
                </c:pt>
                <c:pt idx="80">
                  <c:v>101.53</c:v>
                </c:pt>
                <c:pt idx="81">
                  <c:v>99.46</c:v>
                </c:pt>
                <c:pt idx="82">
                  <c:v>99.64</c:v>
                </c:pt>
                <c:pt idx="83">
                  <c:v>99.95</c:v>
                </c:pt>
                <c:pt idx="84">
                  <c:v>100.09</c:v>
                </c:pt>
                <c:pt idx="85">
                  <c:v>100.35</c:v>
                </c:pt>
                <c:pt idx="86">
                  <c:v>100.77</c:v>
                </c:pt>
                <c:pt idx="87">
                  <c:v>101.37</c:v>
                </c:pt>
                <c:pt idx="88">
                  <c:v>102.35</c:v>
                </c:pt>
              </c:numCache>
            </c:numRef>
          </c:val>
          <c:smooth val="0"/>
          <c:extLst>
            <c:ext xmlns:c16="http://schemas.microsoft.com/office/drawing/2014/chart" uri="{C3380CC4-5D6E-409C-BE32-E72D297353CC}">
              <c16:uniqueId val="{00000017-F48E-45BB-9E10-6328D2A0520E}"/>
            </c:ext>
          </c:extLst>
        </c:ser>
        <c:ser>
          <c:idx val="3"/>
          <c:order val="2"/>
          <c:tx>
            <c:strRef>
              <c:f>Taul1!$D$1</c:f>
              <c:strCache>
                <c:ptCount val="1"/>
                <c:pt idx="0">
                  <c:v>Alankomaat</c:v>
                </c:pt>
              </c:strCache>
            </c:strRef>
          </c:tx>
          <c:spPr>
            <a:ln w="28575">
              <a:solidFill>
                <a:schemeClr val="tx1"/>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Taul1!$D$2:$D$93</c:f>
              <c:numCache>
                <c:formatCode>General</c:formatCode>
                <c:ptCount val="92"/>
                <c:pt idx="0">
                  <c:v>99.7</c:v>
                </c:pt>
                <c:pt idx="1">
                  <c:v>100</c:v>
                </c:pt>
                <c:pt idx="2">
                  <c:v>100.1</c:v>
                </c:pt>
                <c:pt idx="3">
                  <c:v>100.2</c:v>
                </c:pt>
                <c:pt idx="4">
                  <c:v>100.2</c:v>
                </c:pt>
                <c:pt idx="5">
                  <c:v>100.1</c:v>
                </c:pt>
                <c:pt idx="6">
                  <c:v>99.8</c:v>
                </c:pt>
                <c:pt idx="7">
                  <c:v>99</c:v>
                </c:pt>
                <c:pt idx="8">
                  <c:v>98.5</c:v>
                </c:pt>
                <c:pt idx="9">
                  <c:v>97.8</c:v>
                </c:pt>
                <c:pt idx="10">
                  <c:v>97.1</c:v>
                </c:pt>
                <c:pt idx="11">
                  <c:v>96.5</c:v>
                </c:pt>
                <c:pt idx="12">
                  <c:v>95.4</c:v>
                </c:pt>
                <c:pt idx="13">
                  <c:v>94.6</c:v>
                </c:pt>
                <c:pt idx="14">
                  <c:v>93.8</c:v>
                </c:pt>
                <c:pt idx="15">
                  <c:v>93.2</c:v>
                </c:pt>
                <c:pt idx="16">
                  <c:v>92.3</c:v>
                </c:pt>
                <c:pt idx="17">
                  <c:v>91.7</c:v>
                </c:pt>
                <c:pt idx="18">
                  <c:v>91</c:v>
                </c:pt>
                <c:pt idx="19">
                  <c:v>90.5</c:v>
                </c:pt>
                <c:pt idx="20">
                  <c:v>90.138000000000005</c:v>
                </c:pt>
                <c:pt idx="21">
                  <c:v>89.713999999999999</c:v>
                </c:pt>
                <c:pt idx="22">
                  <c:v>89.29</c:v>
                </c:pt>
                <c:pt idx="23">
                  <c:v>88.864999999999995</c:v>
                </c:pt>
                <c:pt idx="24">
                  <c:v>89.501999999999995</c:v>
                </c:pt>
                <c:pt idx="25">
                  <c:v>88.971000000000004</c:v>
                </c:pt>
                <c:pt idx="26">
                  <c:v>88.653000000000006</c:v>
                </c:pt>
                <c:pt idx="27">
                  <c:v>88.653000000000006</c:v>
                </c:pt>
                <c:pt idx="28">
                  <c:v>88.653000000000006</c:v>
                </c:pt>
                <c:pt idx="29">
                  <c:v>88.864999999999995</c:v>
                </c:pt>
                <c:pt idx="30">
                  <c:v>88.971000000000004</c:v>
                </c:pt>
                <c:pt idx="31">
                  <c:v>88.864999999999995</c:v>
                </c:pt>
                <c:pt idx="32">
                  <c:v>89.29</c:v>
                </c:pt>
                <c:pt idx="33">
                  <c:v>89.183000000000007</c:v>
                </c:pt>
                <c:pt idx="34">
                  <c:v>89.396000000000001</c:v>
                </c:pt>
                <c:pt idx="35">
                  <c:v>88.971000000000004</c:v>
                </c:pt>
                <c:pt idx="36">
                  <c:v>88.334999999999994</c:v>
                </c:pt>
                <c:pt idx="37">
                  <c:v>87.063000000000002</c:v>
                </c:pt>
                <c:pt idx="38">
                  <c:v>86.001999999999995</c:v>
                </c:pt>
                <c:pt idx="39">
                  <c:v>85.153999999999996</c:v>
                </c:pt>
                <c:pt idx="40">
                  <c:v>84.835999999999999</c:v>
                </c:pt>
                <c:pt idx="41">
                  <c:v>84.411000000000001</c:v>
                </c:pt>
                <c:pt idx="42">
                  <c:v>83.881</c:v>
                </c:pt>
                <c:pt idx="43">
                  <c:v>83.456999999999994</c:v>
                </c:pt>
                <c:pt idx="44">
                  <c:v>83.350999999999999</c:v>
                </c:pt>
                <c:pt idx="45">
                  <c:v>83.245000000000005</c:v>
                </c:pt>
                <c:pt idx="46">
                  <c:v>83.350999999999999</c:v>
                </c:pt>
                <c:pt idx="47">
                  <c:v>83.456999999999994</c:v>
                </c:pt>
                <c:pt idx="48">
                  <c:v>83.138999999999996</c:v>
                </c:pt>
                <c:pt idx="49">
                  <c:v>82.715000000000003</c:v>
                </c:pt>
                <c:pt idx="50">
                  <c:v>82.185000000000002</c:v>
                </c:pt>
                <c:pt idx="51">
                  <c:v>81.866</c:v>
                </c:pt>
                <c:pt idx="52">
                  <c:v>81.335999999999999</c:v>
                </c:pt>
                <c:pt idx="53">
                  <c:v>81.123999999999995</c:v>
                </c:pt>
                <c:pt idx="54">
                  <c:v>80.912000000000006</c:v>
                </c:pt>
                <c:pt idx="55">
                  <c:v>80.593999999999994</c:v>
                </c:pt>
                <c:pt idx="56">
                  <c:v>80.488</c:v>
                </c:pt>
                <c:pt idx="57">
                  <c:v>80.382000000000005</c:v>
                </c:pt>
                <c:pt idx="58">
                  <c:v>80.488</c:v>
                </c:pt>
                <c:pt idx="59">
                  <c:v>80.488</c:v>
                </c:pt>
                <c:pt idx="60">
                  <c:v>80.593999999999994</c:v>
                </c:pt>
                <c:pt idx="61">
                  <c:v>80.7</c:v>
                </c:pt>
                <c:pt idx="62">
                  <c:v>80.7</c:v>
                </c:pt>
                <c:pt idx="63">
                  <c:v>80.593999999999994</c:v>
                </c:pt>
                <c:pt idx="64">
                  <c:v>80.805999999999997</c:v>
                </c:pt>
                <c:pt idx="65">
                  <c:v>80.805999999999997</c:v>
                </c:pt>
                <c:pt idx="66">
                  <c:v>80.912000000000006</c:v>
                </c:pt>
                <c:pt idx="67">
                  <c:v>81.23</c:v>
                </c:pt>
                <c:pt idx="68">
                  <c:v>81.335999999999999</c:v>
                </c:pt>
                <c:pt idx="69">
                  <c:v>81.548000000000002</c:v>
                </c:pt>
                <c:pt idx="70">
                  <c:v>81.866</c:v>
                </c:pt>
                <c:pt idx="71">
                  <c:v>82.078000000000003</c:v>
                </c:pt>
                <c:pt idx="72">
                  <c:v>82.503</c:v>
                </c:pt>
                <c:pt idx="73">
                  <c:v>83.033000000000001</c:v>
                </c:pt>
                <c:pt idx="74">
                  <c:v>83.563000000000002</c:v>
                </c:pt>
                <c:pt idx="75">
                  <c:v>84.1</c:v>
                </c:pt>
                <c:pt idx="76">
                  <c:v>84.8</c:v>
                </c:pt>
                <c:pt idx="77">
                  <c:v>84.94</c:v>
                </c:pt>
                <c:pt idx="78">
                  <c:v>84.84</c:v>
                </c:pt>
                <c:pt idx="79">
                  <c:v>85.05</c:v>
                </c:pt>
                <c:pt idx="80">
                  <c:v>85.05</c:v>
                </c:pt>
                <c:pt idx="81">
                  <c:v>84.31</c:v>
                </c:pt>
                <c:pt idx="82">
                  <c:v>84.41</c:v>
                </c:pt>
                <c:pt idx="83">
                  <c:v>84.09</c:v>
                </c:pt>
                <c:pt idx="84">
                  <c:v>83.88</c:v>
                </c:pt>
                <c:pt idx="85">
                  <c:v>83.99</c:v>
                </c:pt>
                <c:pt idx="86">
                  <c:v>84.2</c:v>
                </c:pt>
                <c:pt idx="87">
                  <c:v>84.73</c:v>
                </c:pt>
                <c:pt idx="88">
                  <c:v>85.05</c:v>
                </c:pt>
              </c:numCache>
            </c:numRef>
          </c:val>
          <c:smooth val="0"/>
          <c:extLst>
            <c:ext xmlns:c16="http://schemas.microsoft.com/office/drawing/2014/chart" uri="{C3380CC4-5D6E-409C-BE32-E72D297353CC}">
              <c16:uniqueId val="{00000019-F48E-45BB-9E10-6328D2A0520E}"/>
            </c:ext>
          </c:extLst>
        </c:ser>
        <c:ser>
          <c:idx val="4"/>
          <c:order val="3"/>
          <c:tx>
            <c:strRef>
              <c:f>Taul1!$E$1</c:f>
              <c:strCache>
                <c:ptCount val="1"/>
                <c:pt idx="0">
                  <c:v>EU-maat</c:v>
                </c:pt>
              </c:strCache>
            </c:strRef>
          </c:tx>
          <c:spPr>
            <a:ln w="28575">
              <a:solidFill>
                <a:srgbClr val="FFC000"/>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Taul1!$E$2:$E$93</c:f>
              <c:numCache>
                <c:formatCode>General</c:formatCode>
                <c:ptCount val="92"/>
                <c:pt idx="0">
                  <c:v>99.8</c:v>
                </c:pt>
                <c:pt idx="1">
                  <c:v>99.8</c:v>
                </c:pt>
                <c:pt idx="2">
                  <c:v>100.1</c:v>
                </c:pt>
                <c:pt idx="3">
                  <c:v>100.3</c:v>
                </c:pt>
                <c:pt idx="4">
                  <c:v>100.4</c:v>
                </c:pt>
                <c:pt idx="5">
                  <c:v>100.1</c:v>
                </c:pt>
                <c:pt idx="6">
                  <c:v>99.5</c:v>
                </c:pt>
                <c:pt idx="7">
                  <c:v>99.1</c:v>
                </c:pt>
                <c:pt idx="8">
                  <c:v>98.9</c:v>
                </c:pt>
                <c:pt idx="9">
                  <c:v>98.6</c:v>
                </c:pt>
                <c:pt idx="10">
                  <c:v>97.8</c:v>
                </c:pt>
                <c:pt idx="11">
                  <c:v>97.8</c:v>
                </c:pt>
                <c:pt idx="12">
                  <c:v>97.4</c:v>
                </c:pt>
                <c:pt idx="13">
                  <c:v>96.9</c:v>
                </c:pt>
                <c:pt idx="14">
                  <c:v>96.7</c:v>
                </c:pt>
                <c:pt idx="15">
                  <c:v>96.3</c:v>
                </c:pt>
                <c:pt idx="16">
                  <c:v>95</c:v>
                </c:pt>
                <c:pt idx="17">
                  <c:v>95.5</c:v>
                </c:pt>
                <c:pt idx="18">
                  <c:v>95.4</c:v>
                </c:pt>
                <c:pt idx="19">
                  <c:v>95.2</c:v>
                </c:pt>
                <c:pt idx="20">
                  <c:v>94.801500000000004</c:v>
                </c:pt>
                <c:pt idx="21">
                  <c:v>94.810730000000007</c:v>
                </c:pt>
                <c:pt idx="22">
                  <c:v>93.970110000000005</c:v>
                </c:pt>
                <c:pt idx="23">
                  <c:v>94.141360000000006</c:v>
                </c:pt>
                <c:pt idx="24">
                  <c:v>94.161029999999997</c:v>
                </c:pt>
                <c:pt idx="25">
                  <c:v>94.659270000000006</c:v>
                </c:pt>
                <c:pt idx="26">
                  <c:v>94.629890000000003</c:v>
                </c:pt>
                <c:pt idx="27">
                  <c:v>94.432100000000005</c:v>
                </c:pt>
                <c:pt idx="28">
                  <c:v>95.267430000000004</c:v>
                </c:pt>
                <c:pt idx="29">
                  <c:v>95.444289999999995</c:v>
                </c:pt>
                <c:pt idx="30">
                  <c:v>95.288319999999999</c:v>
                </c:pt>
                <c:pt idx="31">
                  <c:v>95.375500000000002</c:v>
                </c:pt>
                <c:pt idx="32">
                  <c:v>96.334310000000002</c:v>
                </c:pt>
                <c:pt idx="33">
                  <c:v>96.313749999999999</c:v>
                </c:pt>
                <c:pt idx="34">
                  <c:v>95.945089999999993</c:v>
                </c:pt>
                <c:pt idx="35">
                  <c:v>94.757050000000007</c:v>
                </c:pt>
                <c:pt idx="36">
                  <c:v>92.554040000000001</c:v>
                </c:pt>
                <c:pt idx="37">
                  <c:v>90.317179999999993</c:v>
                </c:pt>
                <c:pt idx="38">
                  <c:v>88.563500000000005</c:v>
                </c:pt>
                <c:pt idx="39">
                  <c:v>87.625110000000006</c:v>
                </c:pt>
                <c:pt idx="40">
                  <c:v>86.529030000000006</c:v>
                </c:pt>
                <c:pt idx="41">
                  <c:v>86.263189999999994</c:v>
                </c:pt>
                <c:pt idx="42">
                  <c:v>85.839519999999993</c:v>
                </c:pt>
                <c:pt idx="43">
                  <c:v>85.990629999999996</c:v>
                </c:pt>
                <c:pt idx="44">
                  <c:v>86.441199999999995</c:v>
                </c:pt>
                <c:pt idx="45">
                  <c:v>86.510919999999999</c:v>
                </c:pt>
                <c:pt idx="46">
                  <c:v>86.437100000000001</c:v>
                </c:pt>
                <c:pt idx="47">
                  <c:v>86.33372</c:v>
                </c:pt>
                <c:pt idx="48">
                  <c:v>86.268299999999996</c:v>
                </c:pt>
                <c:pt idx="49">
                  <c:v>85.944230000000005</c:v>
                </c:pt>
                <c:pt idx="50">
                  <c:v>85.629840000000002</c:v>
                </c:pt>
                <c:pt idx="51">
                  <c:v>85.254509999999996</c:v>
                </c:pt>
                <c:pt idx="52">
                  <c:v>84.972949999999997</c:v>
                </c:pt>
                <c:pt idx="53">
                  <c:v>84.899240000000006</c:v>
                </c:pt>
                <c:pt idx="54">
                  <c:v>84.864580000000004</c:v>
                </c:pt>
                <c:pt idx="55">
                  <c:v>84.772289999999998</c:v>
                </c:pt>
                <c:pt idx="56">
                  <c:v>84.977789999999999</c:v>
                </c:pt>
                <c:pt idx="57">
                  <c:v>85.184229999999999</c:v>
                </c:pt>
                <c:pt idx="58">
                  <c:v>85.173429999999996</c:v>
                </c:pt>
                <c:pt idx="59">
                  <c:v>85.332620000000006</c:v>
                </c:pt>
                <c:pt idx="60">
                  <c:v>85.009879999999995</c:v>
                </c:pt>
                <c:pt idx="61">
                  <c:v>85.342820000000003</c:v>
                </c:pt>
                <c:pt idx="62">
                  <c:v>85.468500000000006</c:v>
                </c:pt>
                <c:pt idx="63">
                  <c:v>85.886240000000001</c:v>
                </c:pt>
                <c:pt idx="64">
                  <c:v>86.390050000000002</c:v>
                </c:pt>
                <c:pt idx="65">
                  <c:v>86.659610000000001</c:v>
                </c:pt>
                <c:pt idx="66">
                  <c:v>86.871420000000001</c:v>
                </c:pt>
                <c:pt idx="67">
                  <c:v>87.394810000000007</c:v>
                </c:pt>
                <c:pt idx="68">
                  <c:v>87.549689999999998</c:v>
                </c:pt>
                <c:pt idx="69">
                  <c:v>88.051109999999994</c:v>
                </c:pt>
                <c:pt idx="70">
                  <c:v>88.615859999999998</c:v>
                </c:pt>
                <c:pt idx="71">
                  <c:v>88.840199999999996</c:v>
                </c:pt>
                <c:pt idx="72">
                  <c:v>89.007850000000005</c:v>
                </c:pt>
                <c:pt idx="73">
                  <c:v>89.496759999999995</c:v>
                </c:pt>
                <c:pt idx="74">
                  <c:v>89.757649999999998</c:v>
                </c:pt>
                <c:pt idx="75">
                  <c:v>89.922259999999994</c:v>
                </c:pt>
                <c:pt idx="76">
                  <c:v>90.140090000000001</c:v>
                </c:pt>
                <c:pt idx="77">
                  <c:v>90.15</c:v>
                </c:pt>
                <c:pt idx="78">
                  <c:v>89.96</c:v>
                </c:pt>
                <c:pt idx="79">
                  <c:v>89.52</c:v>
                </c:pt>
                <c:pt idx="80">
                  <c:v>89.11</c:v>
                </c:pt>
                <c:pt idx="81">
                  <c:v>87.42</c:v>
                </c:pt>
                <c:pt idx="82">
                  <c:v>86.72</c:v>
                </c:pt>
                <c:pt idx="83">
                  <c:v>86.92</c:v>
                </c:pt>
                <c:pt idx="84">
                  <c:v>86.72</c:v>
                </c:pt>
                <c:pt idx="85">
                  <c:v>87.13</c:v>
                </c:pt>
                <c:pt idx="86">
                  <c:v>87.28</c:v>
                </c:pt>
                <c:pt idx="87">
                  <c:v>87.76</c:v>
                </c:pt>
                <c:pt idx="88">
                  <c:v>87.97</c:v>
                </c:pt>
              </c:numCache>
            </c:numRef>
          </c:val>
          <c:smooth val="0"/>
          <c:extLst>
            <c:ext xmlns:c16="http://schemas.microsoft.com/office/drawing/2014/chart" uri="{C3380CC4-5D6E-409C-BE32-E72D297353CC}">
              <c16:uniqueId val="{0000001A-F48E-45BB-9E10-6328D2A0520E}"/>
            </c:ext>
          </c:extLst>
        </c:ser>
        <c:ser>
          <c:idx val="5"/>
          <c:order val="4"/>
          <c:tx>
            <c:strRef>
              <c:f>Taul1!$F$1</c:f>
              <c:strCache>
                <c:ptCount val="1"/>
                <c:pt idx="0">
                  <c:v>Ruotsi</c:v>
                </c:pt>
              </c:strCache>
            </c:strRef>
          </c:tx>
          <c:spPr>
            <a:ln w="28575">
              <a:solidFill>
                <a:schemeClr val="accent3"/>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Taul1!$F$2:$F$93</c:f>
              <c:numCache>
                <c:formatCode>General</c:formatCode>
                <c:ptCount val="92"/>
                <c:pt idx="0">
                  <c:v>99.3</c:v>
                </c:pt>
                <c:pt idx="1">
                  <c:v>99.9</c:v>
                </c:pt>
                <c:pt idx="2">
                  <c:v>99.9</c:v>
                </c:pt>
                <c:pt idx="3">
                  <c:v>100.9</c:v>
                </c:pt>
                <c:pt idx="4">
                  <c:v>103.3</c:v>
                </c:pt>
                <c:pt idx="5">
                  <c:v>102.2</c:v>
                </c:pt>
                <c:pt idx="6">
                  <c:v>101.3</c:v>
                </c:pt>
                <c:pt idx="7">
                  <c:v>100.2</c:v>
                </c:pt>
                <c:pt idx="8">
                  <c:v>99.9</c:v>
                </c:pt>
                <c:pt idx="9">
                  <c:v>99.9</c:v>
                </c:pt>
                <c:pt idx="10">
                  <c:v>98.7</c:v>
                </c:pt>
                <c:pt idx="11">
                  <c:v>98.1</c:v>
                </c:pt>
                <c:pt idx="12">
                  <c:v>95.7</c:v>
                </c:pt>
                <c:pt idx="13">
                  <c:v>95.4</c:v>
                </c:pt>
                <c:pt idx="14">
                  <c:v>94.1</c:v>
                </c:pt>
                <c:pt idx="15">
                  <c:v>92.9</c:v>
                </c:pt>
                <c:pt idx="16">
                  <c:v>90.4</c:v>
                </c:pt>
                <c:pt idx="17">
                  <c:v>90.4</c:v>
                </c:pt>
                <c:pt idx="18">
                  <c:v>90.8</c:v>
                </c:pt>
                <c:pt idx="19">
                  <c:v>89.7</c:v>
                </c:pt>
                <c:pt idx="20">
                  <c:v>90.064999999999998</c:v>
                </c:pt>
                <c:pt idx="21">
                  <c:v>89.266999999999996</c:v>
                </c:pt>
                <c:pt idx="22">
                  <c:v>88.661000000000001</c:v>
                </c:pt>
                <c:pt idx="23">
                  <c:v>88.715999999999994</c:v>
                </c:pt>
                <c:pt idx="24">
                  <c:v>87.712000000000003</c:v>
                </c:pt>
                <c:pt idx="25">
                  <c:v>88.481999999999999</c:v>
                </c:pt>
                <c:pt idx="26">
                  <c:v>88.936000000000007</c:v>
                </c:pt>
                <c:pt idx="27">
                  <c:v>88.894999999999996</c:v>
                </c:pt>
                <c:pt idx="28">
                  <c:v>90.381</c:v>
                </c:pt>
                <c:pt idx="29">
                  <c:v>90.45</c:v>
                </c:pt>
                <c:pt idx="30">
                  <c:v>90.972999999999999</c:v>
                </c:pt>
                <c:pt idx="31">
                  <c:v>90.56</c:v>
                </c:pt>
                <c:pt idx="32">
                  <c:v>90.932000000000002</c:v>
                </c:pt>
                <c:pt idx="33">
                  <c:v>90.959000000000003</c:v>
                </c:pt>
                <c:pt idx="34">
                  <c:v>90.091999999999999</c:v>
                </c:pt>
                <c:pt idx="35">
                  <c:v>87.932000000000002</c:v>
                </c:pt>
                <c:pt idx="36">
                  <c:v>85.29</c:v>
                </c:pt>
                <c:pt idx="37">
                  <c:v>82.192999999999998</c:v>
                </c:pt>
                <c:pt idx="38">
                  <c:v>79.551000000000002</c:v>
                </c:pt>
                <c:pt idx="39">
                  <c:v>79.882000000000005</c:v>
                </c:pt>
                <c:pt idx="40">
                  <c:v>79.427999999999997</c:v>
                </c:pt>
                <c:pt idx="41">
                  <c:v>79.688999999999993</c:v>
                </c:pt>
                <c:pt idx="42">
                  <c:v>80.087999999999994</c:v>
                </c:pt>
                <c:pt idx="43">
                  <c:v>81.257999999999996</c:v>
                </c:pt>
                <c:pt idx="44">
                  <c:v>81.093000000000004</c:v>
                </c:pt>
                <c:pt idx="45">
                  <c:v>81.683999999999997</c:v>
                </c:pt>
                <c:pt idx="46">
                  <c:v>81.504999999999995</c:v>
                </c:pt>
                <c:pt idx="47">
                  <c:v>80.391000000000005</c:v>
                </c:pt>
                <c:pt idx="48">
                  <c:v>80.266999999999996</c:v>
                </c:pt>
                <c:pt idx="49">
                  <c:v>80.156999999999996</c:v>
                </c:pt>
                <c:pt idx="50">
                  <c:v>79.813000000000002</c:v>
                </c:pt>
                <c:pt idx="51">
                  <c:v>78.876999999999995</c:v>
                </c:pt>
                <c:pt idx="52">
                  <c:v>79.028000000000006</c:v>
                </c:pt>
                <c:pt idx="53">
                  <c:v>77.817999999999998</c:v>
                </c:pt>
                <c:pt idx="54">
                  <c:v>77.968999999999994</c:v>
                </c:pt>
                <c:pt idx="55">
                  <c:v>77.638999999999996</c:v>
                </c:pt>
                <c:pt idx="56">
                  <c:v>77.087999999999994</c:v>
                </c:pt>
                <c:pt idx="57">
                  <c:v>77.046999999999997</c:v>
                </c:pt>
                <c:pt idx="58">
                  <c:v>77.555999999999997</c:v>
                </c:pt>
                <c:pt idx="59">
                  <c:v>77.225999999999999</c:v>
                </c:pt>
                <c:pt idx="60">
                  <c:v>75.959999999999994</c:v>
                </c:pt>
                <c:pt idx="61">
                  <c:v>75.506</c:v>
                </c:pt>
                <c:pt idx="62">
                  <c:v>74.927999999999997</c:v>
                </c:pt>
                <c:pt idx="63">
                  <c:v>75.63</c:v>
                </c:pt>
                <c:pt idx="64">
                  <c:v>74.844999999999999</c:v>
                </c:pt>
                <c:pt idx="65">
                  <c:v>73.992000000000004</c:v>
                </c:pt>
                <c:pt idx="66">
                  <c:v>73.387</c:v>
                </c:pt>
                <c:pt idx="67">
                  <c:v>74.197999999999993</c:v>
                </c:pt>
                <c:pt idx="68">
                  <c:v>75.272000000000006</c:v>
                </c:pt>
                <c:pt idx="69">
                  <c:v>75.835999999999999</c:v>
                </c:pt>
                <c:pt idx="70">
                  <c:v>76.111000000000004</c:v>
                </c:pt>
                <c:pt idx="71">
                  <c:v>76.495999999999995</c:v>
                </c:pt>
                <c:pt idx="72">
                  <c:v>77.762</c:v>
                </c:pt>
                <c:pt idx="73">
                  <c:v>78.010000000000005</c:v>
                </c:pt>
                <c:pt idx="74">
                  <c:v>77.831000000000003</c:v>
                </c:pt>
                <c:pt idx="75">
                  <c:v>77.599999999999994</c:v>
                </c:pt>
                <c:pt idx="76">
                  <c:v>77.7</c:v>
                </c:pt>
                <c:pt idx="77">
                  <c:v>77.09</c:v>
                </c:pt>
                <c:pt idx="78">
                  <c:v>77.78</c:v>
                </c:pt>
                <c:pt idx="79">
                  <c:v>77.34</c:v>
                </c:pt>
                <c:pt idx="80">
                  <c:v>76.62</c:v>
                </c:pt>
                <c:pt idx="81">
                  <c:v>75.510000000000005</c:v>
                </c:pt>
                <c:pt idx="82">
                  <c:v>75.64</c:v>
                </c:pt>
                <c:pt idx="83">
                  <c:v>76.5</c:v>
                </c:pt>
                <c:pt idx="84">
                  <c:v>75.84</c:v>
                </c:pt>
                <c:pt idx="85">
                  <c:v>76.5</c:v>
                </c:pt>
                <c:pt idx="86">
                  <c:v>75.89</c:v>
                </c:pt>
                <c:pt idx="87">
                  <c:v>74.959999999999994</c:v>
                </c:pt>
                <c:pt idx="88">
                  <c:v>76.290000000000006</c:v>
                </c:pt>
              </c:numCache>
            </c:numRef>
          </c:val>
          <c:smooth val="0"/>
          <c:extLst>
            <c:ext xmlns:c16="http://schemas.microsoft.com/office/drawing/2014/chart" uri="{C3380CC4-5D6E-409C-BE32-E72D297353CC}">
              <c16:uniqueId val="{0000001B-F48E-45BB-9E10-6328D2A0520E}"/>
            </c:ext>
          </c:extLst>
        </c:ser>
        <c:ser>
          <c:idx val="6"/>
          <c:order val="5"/>
          <c:tx>
            <c:strRef>
              <c:f>Taul1!$G$1</c:f>
              <c:strCache>
                <c:ptCount val="1"/>
                <c:pt idx="0">
                  <c:v>Tanska</c:v>
                </c:pt>
              </c:strCache>
            </c:strRef>
          </c:tx>
          <c:spPr>
            <a:ln w="28575">
              <a:solidFill>
                <a:srgbClr val="C00000"/>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Taul1!$G$2:$G$93</c:f>
              <c:numCache>
                <c:formatCode>General</c:formatCode>
                <c:ptCount val="92"/>
                <c:pt idx="0">
                  <c:v>100.3</c:v>
                </c:pt>
                <c:pt idx="1">
                  <c:v>99.3</c:v>
                </c:pt>
                <c:pt idx="2">
                  <c:v>100</c:v>
                </c:pt>
                <c:pt idx="3">
                  <c:v>100.4</c:v>
                </c:pt>
                <c:pt idx="4">
                  <c:v>100.6</c:v>
                </c:pt>
                <c:pt idx="5">
                  <c:v>101.2</c:v>
                </c:pt>
                <c:pt idx="6">
                  <c:v>100.4</c:v>
                </c:pt>
                <c:pt idx="7">
                  <c:v>100.1</c:v>
                </c:pt>
                <c:pt idx="8">
                  <c:v>99.3</c:v>
                </c:pt>
                <c:pt idx="9">
                  <c:v>98.7</c:v>
                </c:pt>
                <c:pt idx="10">
                  <c:v>97.3</c:v>
                </c:pt>
                <c:pt idx="11">
                  <c:v>96.4</c:v>
                </c:pt>
                <c:pt idx="12">
                  <c:v>96</c:v>
                </c:pt>
                <c:pt idx="13">
                  <c:v>94.2</c:v>
                </c:pt>
                <c:pt idx="14">
                  <c:v>93.1</c:v>
                </c:pt>
                <c:pt idx="15">
                  <c:v>91.9</c:v>
                </c:pt>
                <c:pt idx="16">
                  <c:v>90.8</c:v>
                </c:pt>
                <c:pt idx="17">
                  <c:v>90.2</c:v>
                </c:pt>
                <c:pt idx="18">
                  <c:v>89.6</c:v>
                </c:pt>
                <c:pt idx="19">
                  <c:v>88.9</c:v>
                </c:pt>
                <c:pt idx="20">
                  <c:v>88.322000000000003</c:v>
                </c:pt>
                <c:pt idx="21">
                  <c:v>88.478999999999999</c:v>
                </c:pt>
                <c:pt idx="22">
                  <c:v>88.094999999999999</c:v>
                </c:pt>
                <c:pt idx="23">
                  <c:v>87.820999999999998</c:v>
                </c:pt>
                <c:pt idx="24">
                  <c:v>87.631</c:v>
                </c:pt>
                <c:pt idx="25">
                  <c:v>87.491</c:v>
                </c:pt>
                <c:pt idx="26">
                  <c:v>87.623999999999995</c:v>
                </c:pt>
                <c:pt idx="27">
                  <c:v>88.695999999999998</c:v>
                </c:pt>
                <c:pt idx="28">
                  <c:v>90.135999999999996</c:v>
                </c:pt>
                <c:pt idx="29">
                  <c:v>90.572000000000003</c:v>
                </c:pt>
                <c:pt idx="30">
                  <c:v>89.781000000000006</c:v>
                </c:pt>
                <c:pt idx="31">
                  <c:v>90.594999999999999</c:v>
                </c:pt>
                <c:pt idx="32">
                  <c:v>91.253</c:v>
                </c:pt>
                <c:pt idx="33">
                  <c:v>91.281000000000006</c:v>
                </c:pt>
                <c:pt idx="34">
                  <c:v>91.227999999999994</c:v>
                </c:pt>
                <c:pt idx="35">
                  <c:v>89.010999999999996</c:v>
                </c:pt>
                <c:pt idx="36">
                  <c:v>84.274000000000001</c:v>
                </c:pt>
                <c:pt idx="37">
                  <c:v>80.072999999999993</c:v>
                </c:pt>
                <c:pt idx="38">
                  <c:v>77.334000000000003</c:v>
                </c:pt>
                <c:pt idx="39">
                  <c:v>74.813999999999993</c:v>
                </c:pt>
                <c:pt idx="40">
                  <c:v>72.477000000000004</c:v>
                </c:pt>
                <c:pt idx="41">
                  <c:v>72.234999999999999</c:v>
                </c:pt>
                <c:pt idx="42">
                  <c:v>71.972999999999999</c:v>
                </c:pt>
                <c:pt idx="43">
                  <c:v>71.695999999999998</c:v>
                </c:pt>
                <c:pt idx="44">
                  <c:v>71.891000000000005</c:v>
                </c:pt>
                <c:pt idx="45">
                  <c:v>72.215000000000003</c:v>
                </c:pt>
                <c:pt idx="46">
                  <c:v>72.147999999999996</c:v>
                </c:pt>
                <c:pt idx="47">
                  <c:v>71.962999999999994</c:v>
                </c:pt>
                <c:pt idx="48">
                  <c:v>71.331999999999994</c:v>
                </c:pt>
                <c:pt idx="49">
                  <c:v>70.831000000000003</c:v>
                </c:pt>
                <c:pt idx="50">
                  <c:v>70.498999999999995</c:v>
                </c:pt>
                <c:pt idx="51">
                  <c:v>70.05</c:v>
                </c:pt>
                <c:pt idx="52">
                  <c:v>69.613</c:v>
                </c:pt>
                <c:pt idx="53">
                  <c:v>69.444000000000003</c:v>
                </c:pt>
                <c:pt idx="54">
                  <c:v>69.346999999999994</c:v>
                </c:pt>
                <c:pt idx="55">
                  <c:v>69.224000000000004</c:v>
                </c:pt>
                <c:pt idx="56">
                  <c:v>69.369</c:v>
                </c:pt>
                <c:pt idx="57">
                  <c:v>69.656000000000006</c:v>
                </c:pt>
                <c:pt idx="58">
                  <c:v>69.837999999999994</c:v>
                </c:pt>
                <c:pt idx="59">
                  <c:v>70.16</c:v>
                </c:pt>
                <c:pt idx="60">
                  <c:v>70.605999999999995</c:v>
                </c:pt>
                <c:pt idx="61">
                  <c:v>70.474000000000004</c:v>
                </c:pt>
                <c:pt idx="62">
                  <c:v>70.626000000000005</c:v>
                </c:pt>
                <c:pt idx="63">
                  <c:v>70.835999999999999</c:v>
                </c:pt>
                <c:pt idx="64">
                  <c:v>71.028000000000006</c:v>
                </c:pt>
                <c:pt idx="65">
                  <c:v>71.331999999999994</c:v>
                </c:pt>
                <c:pt idx="66">
                  <c:v>71.593999999999994</c:v>
                </c:pt>
                <c:pt idx="67">
                  <c:v>71.927999999999997</c:v>
                </c:pt>
                <c:pt idx="68">
                  <c:v>72.09</c:v>
                </c:pt>
                <c:pt idx="69">
                  <c:v>72.215000000000003</c:v>
                </c:pt>
                <c:pt idx="70">
                  <c:v>72.430000000000007</c:v>
                </c:pt>
                <c:pt idx="71">
                  <c:v>72.659000000000006</c:v>
                </c:pt>
                <c:pt idx="72">
                  <c:v>72.879000000000005</c:v>
                </c:pt>
                <c:pt idx="73">
                  <c:v>73.203000000000003</c:v>
                </c:pt>
                <c:pt idx="74">
                  <c:v>73.652000000000001</c:v>
                </c:pt>
                <c:pt idx="75">
                  <c:v>74.121009999999998</c:v>
                </c:pt>
                <c:pt idx="76">
                  <c:v>74.582490000000007</c:v>
                </c:pt>
                <c:pt idx="77">
                  <c:v>75.040000000000006</c:v>
                </c:pt>
                <c:pt idx="78">
                  <c:v>74.989999999999995</c:v>
                </c:pt>
                <c:pt idx="79">
                  <c:v>74.45</c:v>
                </c:pt>
                <c:pt idx="80">
                  <c:v>73.89</c:v>
                </c:pt>
                <c:pt idx="81">
                  <c:v>72.8</c:v>
                </c:pt>
                <c:pt idx="82">
                  <c:v>71.98</c:v>
                </c:pt>
                <c:pt idx="83">
                  <c:v>72.260000000000005</c:v>
                </c:pt>
                <c:pt idx="84">
                  <c:v>72.3</c:v>
                </c:pt>
                <c:pt idx="85">
                  <c:v>72.72</c:v>
                </c:pt>
                <c:pt idx="86">
                  <c:v>73.73</c:v>
                </c:pt>
                <c:pt idx="87">
                  <c:v>74.72</c:v>
                </c:pt>
                <c:pt idx="88">
                  <c:v>74.7</c:v>
                </c:pt>
              </c:numCache>
            </c:numRef>
          </c:val>
          <c:smooth val="0"/>
          <c:extLst>
            <c:ext xmlns:c16="http://schemas.microsoft.com/office/drawing/2014/chart" uri="{C3380CC4-5D6E-409C-BE32-E72D297353CC}">
              <c16:uniqueId val="{0000001C-F48E-45BB-9E10-6328D2A0520E}"/>
            </c:ext>
          </c:extLst>
        </c:ser>
        <c:ser>
          <c:idx val="7"/>
          <c:order val="6"/>
          <c:tx>
            <c:strRef>
              <c:f>Taul1!$H$1</c:f>
              <c:strCache>
                <c:ptCount val="1"/>
                <c:pt idx="0">
                  <c:v>Suomi</c:v>
                </c:pt>
              </c:strCache>
            </c:strRef>
          </c:tx>
          <c:spPr>
            <a:ln w="28575">
              <a:solidFill>
                <a:srgbClr val="00B0F0"/>
              </a:solidFill>
            </a:ln>
          </c:spPr>
          <c:marker>
            <c:symbol val="none"/>
          </c:marker>
          <c:cat>
            <c:strRef>
              <c:f>Taul1!$A$2:$A$93</c:f>
              <c:strCache>
                <c:ptCount val="89"/>
                <c:pt idx="0">
                  <c:v>00</c:v>
                </c:pt>
                <c:pt idx="4">
                  <c:v>01</c:v>
                </c:pt>
                <c:pt idx="8">
                  <c:v>02</c:v>
                </c:pt>
                <c:pt idx="12">
                  <c:v>03</c:v>
                </c:pt>
                <c:pt idx="16">
                  <c:v>04</c:v>
                </c:pt>
                <c:pt idx="20">
                  <c:v>05</c:v>
                </c:pt>
                <c:pt idx="24">
                  <c:v>06</c:v>
                </c:pt>
                <c:pt idx="28">
                  <c:v>07</c:v>
                </c:pt>
                <c:pt idx="32">
                  <c:v>08</c:v>
                </c:pt>
                <c:pt idx="36">
                  <c:v>09</c:v>
                </c:pt>
                <c:pt idx="40">
                  <c:v>10</c:v>
                </c:pt>
                <c:pt idx="44">
                  <c:v>11</c:v>
                </c:pt>
                <c:pt idx="48">
                  <c:v>12</c:v>
                </c:pt>
                <c:pt idx="52">
                  <c:v>13</c:v>
                </c:pt>
                <c:pt idx="56">
                  <c:v>14</c:v>
                </c:pt>
                <c:pt idx="60">
                  <c:v>15</c:v>
                </c:pt>
                <c:pt idx="64">
                  <c:v>16</c:v>
                </c:pt>
                <c:pt idx="68">
                  <c:v>17</c:v>
                </c:pt>
                <c:pt idx="72">
                  <c:v>18</c:v>
                </c:pt>
                <c:pt idx="76">
                  <c:v>19</c:v>
                </c:pt>
                <c:pt idx="80">
                  <c:v>20</c:v>
                </c:pt>
                <c:pt idx="84">
                  <c:v>21</c:v>
                </c:pt>
                <c:pt idx="88">
                  <c:v>22</c:v>
                </c:pt>
              </c:strCache>
            </c:strRef>
          </c:cat>
          <c:val>
            <c:numRef>
              <c:f>Taul1!$H$2:$H$93</c:f>
              <c:numCache>
                <c:formatCode>General</c:formatCode>
                <c:ptCount val="92"/>
                <c:pt idx="0">
                  <c:v>97.5</c:v>
                </c:pt>
                <c:pt idx="1">
                  <c:v>100.9</c:v>
                </c:pt>
                <c:pt idx="2">
                  <c:v>101.1</c:v>
                </c:pt>
                <c:pt idx="3">
                  <c:v>100.5</c:v>
                </c:pt>
                <c:pt idx="4">
                  <c:v>101.5</c:v>
                </c:pt>
                <c:pt idx="5">
                  <c:v>100.3</c:v>
                </c:pt>
                <c:pt idx="6">
                  <c:v>100.7</c:v>
                </c:pt>
                <c:pt idx="7">
                  <c:v>101</c:v>
                </c:pt>
                <c:pt idx="8">
                  <c:v>101.4</c:v>
                </c:pt>
                <c:pt idx="9">
                  <c:v>98.8</c:v>
                </c:pt>
                <c:pt idx="10">
                  <c:v>99.1</c:v>
                </c:pt>
                <c:pt idx="11">
                  <c:v>95.7</c:v>
                </c:pt>
                <c:pt idx="12">
                  <c:v>97.4</c:v>
                </c:pt>
                <c:pt idx="13">
                  <c:v>96.6</c:v>
                </c:pt>
                <c:pt idx="14">
                  <c:v>95.5</c:v>
                </c:pt>
                <c:pt idx="15">
                  <c:v>94.6</c:v>
                </c:pt>
                <c:pt idx="16">
                  <c:v>93.6</c:v>
                </c:pt>
                <c:pt idx="17">
                  <c:v>94.5</c:v>
                </c:pt>
                <c:pt idx="18">
                  <c:v>93.3</c:v>
                </c:pt>
                <c:pt idx="19">
                  <c:v>92.8</c:v>
                </c:pt>
                <c:pt idx="20">
                  <c:v>92.593999999999994</c:v>
                </c:pt>
                <c:pt idx="21">
                  <c:v>94.298000000000002</c:v>
                </c:pt>
                <c:pt idx="22">
                  <c:v>91.957999999999998</c:v>
                </c:pt>
                <c:pt idx="23">
                  <c:v>96.07</c:v>
                </c:pt>
                <c:pt idx="24">
                  <c:v>95.751999999999995</c:v>
                </c:pt>
                <c:pt idx="25">
                  <c:v>93.412000000000006</c:v>
                </c:pt>
                <c:pt idx="26">
                  <c:v>94.98</c:v>
                </c:pt>
                <c:pt idx="27">
                  <c:v>93.593999999999994</c:v>
                </c:pt>
                <c:pt idx="28">
                  <c:v>94.933999999999997</c:v>
                </c:pt>
                <c:pt idx="29">
                  <c:v>94.638999999999996</c:v>
                </c:pt>
                <c:pt idx="30">
                  <c:v>95.298000000000002</c:v>
                </c:pt>
                <c:pt idx="31">
                  <c:v>97.228999999999999</c:v>
                </c:pt>
                <c:pt idx="32">
                  <c:v>97.546999999999997</c:v>
                </c:pt>
                <c:pt idx="33">
                  <c:v>97.569000000000003</c:v>
                </c:pt>
                <c:pt idx="34">
                  <c:v>97.727999999999994</c:v>
                </c:pt>
                <c:pt idx="35">
                  <c:v>94.525000000000006</c:v>
                </c:pt>
                <c:pt idx="36">
                  <c:v>91.707999999999998</c:v>
                </c:pt>
                <c:pt idx="37">
                  <c:v>87.369</c:v>
                </c:pt>
                <c:pt idx="38">
                  <c:v>85.143000000000001</c:v>
                </c:pt>
                <c:pt idx="39">
                  <c:v>84.347999999999999</c:v>
                </c:pt>
                <c:pt idx="40">
                  <c:v>83.644000000000005</c:v>
                </c:pt>
                <c:pt idx="41">
                  <c:v>83.757000000000005</c:v>
                </c:pt>
                <c:pt idx="42">
                  <c:v>82.302999999999997</c:v>
                </c:pt>
                <c:pt idx="43">
                  <c:v>82.781000000000006</c:v>
                </c:pt>
                <c:pt idx="44">
                  <c:v>83.167000000000002</c:v>
                </c:pt>
                <c:pt idx="45">
                  <c:v>82.69</c:v>
                </c:pt>
                <c:pt idx="46">
                  <c:v>85.733999999999995</c:v>
                </c:pt>
                <c:pt idx="47">
                  <c:v>84.620999999999995</c:v>
                </c:pt>
                <c:pt idx="48">
                  <c:v>84.688999999999993</c:v>
                </c:pt>
                <c:pt idx="49">
                  <c:v>85.052000000000007</c:v>
                </c:pt>
                <c:pt idx="50">
                  <c:v>83.462000000000003</c:v>
                </c:pt>
                <c:pt idx="51">
                  <c:v>81.736000000000004</c:v>
                </c:pt>
                <c:pt idx="52">
                  <c:v>82.007999999999996</c:v>
                </c:pt>
                <c:pt idx="53">
                  <c:v>81.507999999999996</c:v>
                </c:pt>
                <c:pt idx="54">
                  <c:v>79.146000000000001</c:v>
                </c:pt>
                <c:pt idx="55">
                  <c:v>80.009</c:v>
                </c:pt>
                <c:pt idx="56">
                  <c:v>79.191000000000003</c:v>
                </c:pt>
                <c:pt idx="57">
                  <c:v>78.963999999999999</c:v>
                </c:pt>
                <c:pt idx="58">
                  <c:v>77.168999999999997</c:v>
                </c:pt>
                <c:pt idx="59">
                  <c:v>78.260000000000005</c:v>
                </c:pt>
                <c:pt idx="60">
                  <c:v>78.600999999999999</c:v>
                </c:pt>
                <c:pt idx="61">
                  <c:v>76.897000000000006</c:v>
                </c:pt>
                <c:pt idx="62">
                  <c:v>76.783000000000001</c:v>
                </c:pt>
                <c:pt idx="63">
                  <c:v>76.488</c:v>
                </c:pt>
                <c:pt idx="64">
                  <c:v>76.488</c:v>
                </c:pt>
                <c:pt idx="65">
                  <c:v>76.555999999999997</c:v>
                </c:pt>
                <c:pt idx="66">
                  <c:v>76.238</c:v>
                </c:pt>
                <c:pt idx="67">
                  <c:v>76.488</c:v>
                </c:pt>
                <c:pt idx="68">
                  <c:v>75.42</c:v>
                </c:pt>
                <c:pt idx="69">
                  <c:v>76.034000000000006</c:v>
                </c:pt>
                <c:pt idx="70">
                  <c:v>77.397000000000006</c:v>
                </c:pt>
                <c:pt idx="71">
                  <c:v>77.010000000000005</c:v>
                </c:pt>
                <c:pt idx="72">
                  <c:v>77.465000000000003</c:v>
                </c:pt>
                <c:pt idx="73">
                  <c:v>76.510999999999996</c:v>
                </c:pt>
                <c:pt idx="74">
                  <c:v>78.328000000000003</c:v>
                </c:pt>
                <c:pt idx="75">
                  <c:v>78.7</c:v>
                </c:pt>
                <c:pt idx="76">
                  <c:v>77</c:v>
                </c:pt>
                <c:pt idx="77">
                  <c:v>79.099999999999994</c:v>
                </c:pt>
                <c:pt idx="78">
                  <c:v>78.599999999999994</c:v>
                </c:pt>
                <c:pt idx="79">
                  <c:v>76.94</c:v>
                </c:pt>
                <c:pt idx="80">
                  <c:v>76.94</c:v>
                </c:pt>
                <c:pt idx="81">
                  <c:v>76.53</c:v>
                </c:pt>
                <c:pt idx="82">
                  <c:v>75.739999999999995</c:v>
                </c:pt>
                <c:pt idx="83">
                  <c:v>77.099999999999994</c:v>
                </c:pt>
                <c:pt idx="84">
                  <c:v>76.28</c:v>
                </c:pt>
                <c:pt idx="85">
                  <c:v>76.489999999999995</c:v>
                </c:pt>
                <c:pt idx="86">
                  <c:v>76.42</c:v>
                </c:pt>
                <c:pt idx="87">
                  <c:v>76.62</c:v>
                </c:pt>
                <c:pt idx="88">
                  <c:v>77.78</c:v>
                </c:pt>
              </c:numCache>
            </c:numRef>
          </c:val>
          <c:smooth val="0"/>
          <c:extLst>
            <c:ext xmlns:c16="http://schemas.microsoft.com/office/drawing/2014/chart" uri="{C3380CC4-5D6E-409C-BE32-E72D297353CC}">
              <c16:uniqueId val="{0000001D-F48E-45BB-9E10-6328D2A0520E}"/>
            </c:ext>
          </c:extLst>
        </c:ser>
        <c:dLbls>
          <c:showLegendKey val="0"/>
          <c:showVal val="0"/>
          <c:showCatName val="0"/>
          <c:showSerName val="0"/>
          <c:showPercent val="0"/>
          <c:showBubbleSize val="0"/>
        </c:dLbls>
        <c:smooth val="0"/>
        <c:axId val="415689040"/>
        <c:axId val="415689432"/>
      </c:lineChart>
      <c:catAx>
        <c:axId val="415689040"/>
        <c:scaling>
          <c:orientation val="minMax"/>
        </c:scaling>
        <c:delete val="0"/>
        <c:axPos val="b"/>
        <c:majorGridlines>
          <c:spPr>
            <a:ln w="3175">
              <a:solidFill>
                <a:schemeClr val="tx1">
                  <a:tint val="75000"/>
                  <a:shade val="95000"/>
                  <a:satMod val="105000"/>
                </a:schemeClr>
              </a:solidFill>
              <a:prstDash val="sysDot"/>
            </a:ln>
          </c:spPr>
        </c:majorGridlines>
        <c:minorGridlines>
          <c:spPr>
            <a:ln w="3175">
              <a:solidFill>
                <a:schemeClr val="tx1"/>
              </a:solidFill>
              <a:prstDash val="sysDash"/>
            </a:ln>
            <a:effectLst>
              <a:glow rad="127000">
                <a:schemeClr val="bg1">
                  <a:alpha val="67000"/>
                </a:schemeClr>
              </a:glow>
            </a:effectLst>
          </c:spPr>
        </c:minorGridlines>
        <c:numFmt formatCode="General" sourceLinked="1"/>
        <c:majorTickMark val="out"/>
        <c:minorTickMark val="none"/>
        <c:tickLblPos val="nextTo"/>
        <c:spPr>
          <a:noFill/>
        </c:spPr>
        <c:txPr>
          <a:bodyPr rot="60000" vert="horz" anchor="t" anchorCtr="0"/>
          <a:lstStyle/>
          <a:p>
            <a:pPr>
              <a:defRPr sz="1050" b="0" i="0" baseline="0">
                <a:solidFill>
                  <a:schemeClr val="tx2"/>
                </a:solidFill>
                <a:latin typeface="Verdana" panose="020B0604030504040204" pitchFamily="34" charset="0"/>
              </a:defRPr>
            </a:pPr>
            <a:endParaRPr lang="fi-FI"/>
          </a:p>
        </c:txPr>
        <c:crossAx val="415689432"/>
        <c:crosses val="autoZero"/>
        <c:auto val="1"/>
        <c:lblAlgn val="ctr"/>
        <c:lblOffset val="100"/>
        <c:tickMarkSkip val="4"/>
        <c:noMultiLvlLbl val="0"/>
      </c:catAx>
      <c:valAx>
        <c:axId val="415689432"/>
        <c:scaling>
          <c:orientation val="minMax"/>
          <c:max val="105"/>
          <c:min val="65"/>
        </c:scaling>
        <c:delete val="0"/>
        <c:axPos val="l"/>
        <c:majorGridlines>
          <c:spPr>
            <a:ln w="3175" cmpd="sng">
              <a:prstDash val="sysDot"/>
            </a:ln>
            <a:effectLst>
              <a:glow>
                <a:schemeClr val="accent1"/>
              </a:glow>
            </a:effectLst>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15689040"/>
        <c:crosses val="autoZero"/>
        <c:crossBetween val="between"/>
        <c:majorUnit val="5"/>
      </c:valAx>
    </c:plotArea>
    <c:legend>
      <c:legendPos val="r"/>
      <c:overlay val="0"/>
      <c:txPr>
        <a:bodyPr/>
        <a:lstStyle/>
        <a:p>
          <a:pPr>
            <a:defRPr sz="100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104237460205576E-2"/>
          <c:y val="1.8565188663247943E-2"/>
          <c:w val="0.89643978734163632"/>
          <c:h val="0.93010718107344803"/>
        </c:manualLayout>
      </c:layout>
      <c:barChart>
        <c:barDir val="bar"/>
        <c:grouping val="stacked"/>
        <c:varyColors val="0"/>
        <c:ser>
          <c:idx val="0"/>
          <c:order val="0"/>
          <c:tx>
            <c:strRef>
              <c:f>Taul1!$C$1</c:f>
              <c:strCache>
                <c:ptCount val="1"/>
                <c:pt idx="0">
                  <c:v>Palkat</c:v>
                </c:pt>
              </c:strCache>
            </c:strRef>
          </c:tx>
          <c:spPr>
            <a:solidFill>
              <a:schemeClr val="accent1"/>
            </a:solidFill>
            <a:ln>
              <a:noFill/>
            </a:ln>
            <a:effectLst/>
          </c:spPr>
          <c:invertIfNegative val="0"/>
          <c:dPt>
            <c:idx val="6"/>
            <c:invertIfNegative val="0"/>
            <c:bubble3D val="0"/>
            <c:spPr>
              <a:solidFill>
                <a:schemeClr val="accent1"/>
              </a:solidFill>
              <a:ln>
                <a:noFill/>
              </a:ln>
              <a:effectLst/>
            </c:spPr>
            <c:extLst>
              <c:ext xmlns:c16="http://schemas.microsoft.com/office/drawing/2014/chart" uri="{C3380CC4-5D6E-409C-BE32-E72D297353CC}">
                <c16:uniqueId val="{00000001-8056-4343-B5E2-F243D353CCBF}"/>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3-8056-4343-B5E2-F243D353CCBF}"/>
              </c:ext>
            </c:extLst>
          </c:dPt>
          <c:cat>
            <c:strRef>
              <c:f>Taul1!$A$2:$A$30</c:f>
              <c:strCache>
                <c:ptCount val="29"/>
                <c:pt idx="0">
                  <c:v>Norja</c:v>
                </c:pt>
                <c:pt idx="1">
                  <c:v>Tanska</c:v>
                </c:pt>
                <c:pt idx="2">
                  <c:v>Islanti</c:v>
                </c:pt>
                <c:pt idx="3">
                  <c:v>Belgia</c:v>
                </c:pt>
                <c:pt idx="4">
                  <c:v>Saksa</c:v>
                </c:pt>
                <c:pt idx="5">
                  <c:v>Ruotsi</c:v>
                </c:pt>
                <c:pt idx="6">
                  <c:v>Ranska</c:v>
                </c:pt>
                <c:pt idx="7">
                  <c:v>Itävalta</c:v>
                </c:pt>
                <c:pt idx="8">
                  <c:v>Suomi</c:v>
                </c:pt>
                <c:pt idx="9">
                  <c:v>Luxemburg</c:v>
                </c:pt>
                <c:pt idx="10">
                  <c:v>Euro alue</c:v>
                </c:pt>
                <c:pt idx="11">
                  <c:v>Irlanti</c:v>
                </c:pt>
                <c:pt idx="12">
                  <c:v>Italia</c:v>
                </c:pt>
                <c:pt idx="13">
                  <c:v>EU27</c:v>
                </c:pt>
                <c:pt idx="14">
                  <c:v>Iso-Britannia</c:v>
                </c:pt>
                <c:pt idx="15">
                  <c:v>Espanja</c:v>
                </c:pt>
                <c:pt idx="16">
                  <c:v>Slovenia</c:v>
                </c:pt>
                <c:pt idx="17">
                  <c:v>Kreikka</c:v>
                </c:pt>
                <c:pt idx="18">
                  <c:v>Malta</c:v>
                </c:pt>
                <c:pt idx="19">
                  <c:v>Tsekki</c:v>
                </c:pt>
                <c:pt idx="20">
                  <c:v>Slovakia</c:v>
                </c:pt>
                <c:pt idx="21">
                  <c:v>Viro</c:v>
                </c:pt>
                <c:pt idx="22">
                  <c:v>Portugali</c:v>
                </c:pt>
                <c:pt idx="23">
                  <c:v>Unkari</c:v>
                </c:pt>
                <c:pt idx="24">
                  <c:v>Kroatia</c:v>
                </c:pt>
                <c:pt idx="25">
                  <c:v>Puola</c:v>
                </c:pt>
                <c:pt idx="26">
                  <c:v>Latvia</c:v>
                </c:pt>
                <c:pt idx="27">
                  <c:v>Liettua</c:v>
                </c:pt>
                <c:pt idx="28">
                  <c:v>Bulgaria</c:v>
                </c:pt>
              </c:strCache>
            </c:strRef>
          </c:cat>
          <c:val>
            <c:numRef>
              <c:f>Taul1!$C$2:$C$30</c:f>
              <c:numCache>
                <c:formatCode>General</c:formatCode>
                <c:ptCount val="29"/>
                <c:pt idx="0">
                  <c:v>38.9</c:v>
                </c:pt>
                <c:pt idx="1">
                  <c:v>40.799999999999997</c:v>
                </c:pt>
                <c:pt idx="2">
                  <c:v>35.4</c:v>
                </c:pt>
                <c:pt idx="3">
                  <c:v>32</c:v>
                </c:pt>
                <c:pt idx="4">
                  <c:v>32.200000000000003</c:v>
                </c:pt>
                <c:pt idx="5">
                  <c:v>27</c:v>
                </c:pt>
                <c:pt idx="6">
                  <c:v>26.2</c:v>
                </c:pt>
                <c:pt idx="7">
                  <c:v>28.4</c:v>
                </c:pt>
                <c:pt idx="8">
                  <c:v>29.7</c:v>
                </c:pt>
                <c:pt idx="9">
                  <c:v>30.3</c:v>
                </c:pt>
                <c:pt idx="10">
                  <c:v>25.4</c:v>
                </c:pt>
                <c:pt idx="11">
                  <c:v>27.3</c:v>
                </c:pt>
                <c:pt idx="12">
                  <c:v>20.100000000000001</c:v>
                </c:pt>
                <c:pt idx="13">
                  <c:v>21.1</c:v>
                </c:pt>
                <c:pt idx="14">
                  <c:v>22.2</c:v>
                </c:pt>
                <c:pt idx="15">
                  <c:v>17.2</c:v>
                </c:pt>
                <c:pt idx="16">
                  <c:v>15.7</c:v>
                </c:pt>
                <c:pt idx="17">
                  <c:v>12.3</c:v>
                </c:pt>
                <c:pt idx="18">
                  <c:v>13.1</c:v>
                </c:pt>
                <c:pt idx="19">
                  <c:v>9.8000000000000007</c:v>
                </c:pt>
                <c:pt idx="20">
                  <c:v>9.4</c:v>
                </c:pt>
                <c:pt idx="21">
                  <c:v>9.1999999999999993</c:v>
                </c:pt>
                <c:pt idx="22">
                  <c:v>9.3000000000000007</c:v>
                </c:pt>
                <c:pt idx="23">
                  <c:v>8.5</c:v>
                </c:pt>
                <c:pt idx="24">
                  <c:v>8.5</c:v>
                </c:pt>
                <c:pt idx="25">
                  <c:v>7.9</c:v>
                </c:pt>
                <c:pt idx="26">
                  <c:v>7.4</c:v>
                </c:pt>
                <c:pt idx="27">
                  <c:v>8.9</c:v>
                </c:pt>
                <c:pt idx="28">
                  <c:v>4.3</c:v>
                </c:pt>
              </c:numCache>
            </c:numRef>
          </c:val>
          <c:extLst>
            <c:ext xmlns:c16="http://schemas.microsoft.com/office/drawing/2014/chart" uri="{C3380CC4-5D6E-409C-BE32-E72D297353CC}">
              <c16:uniqueId val="{00000004-8056-4343-B5E2-F243D353CCBF}"/>
            </c:ext>
          </c:extLst>
        </c:ser>
        <c:ser>
          <c:idx val="1"/>
          <c:order val="1"/>
          <c:tx>
            <c:strRef>
              <c:f>Taul1!$B$1</c:f>
              <c:strCache>
                <c:ptCount val="1"/>
                <c:pt idx="0">
                  <c:v>Sivukulut</c:v>
                </c:pt>
              </c:strCache>
            </c:strRef>
          </c:tx>
          <c:spPr>
            <a:solidFill>
              <a:schemeClr val="accent2"/>
            </a:solidFill>
            <a:ln>
              <a:noFill/>
            </a:ln>
            <a:effectLst/>
          </c:spPr>
          <c:invertIfNegative val="0"/>
          <c:dPt>
            <c:idx val="6"/>
            <c:invertIfNegative val="0"/>
            <c:bubble3D val="0"/>
            <c:spPr>
              <a:solidFill>
                <a:schemeClr val="accent2"/>
              </a:solidFill>
              <a:ln>
                <a:noFill/>
              </a:ln>
              <a:effectLst/>
            </c:spPr>
            <c:extLst>
              <c:ext xmlns:c16="http://schemas.microsoft.com/office/drawing/2014/chart" uri="{C3380CC4-5D6E-409C-BE32-E72D297353CC}">
                <c16:uniqueId val="{00000006-8056-4343-B5E2-F243D353CCBF}"/>
              </c:ext>
            </c:extLst>
          </c:dPt>
          <c:cat>
            <c:strRef>
              <c:f>Taul1!$A$2:$A$30</c:f>
              <c:strCache>
                <c:ptCount val="29"/>
                <c:pt idx="0">
                  <c:v>Norja</c:v>
                </c:pt>
                <c:pt idx="1">
                  <c:v>Tanska</c:v>
                </c:pt>
                <c:pt idx="2">
                  <c:v>Islanti</c:v>
                </c:pt>
                <c:pt idx="3">
                  <c:v>Belgia</c:v>
                </c:pt>
                <c:pt idx="4">
                  <c:v>Saksa</c:v>
                </c:pt>
                <c:pt idx="5">
                  <c:v>Ruotsi</c:v>
                </c:pt>
                <c:pt idx="6">
                  <c:v>Ranska</c:v>
                </c:pt>
                <c:pt idx="7">
                  <c:v>Itävalta</c:v>
                </c:pt>
                <c:pt idx="8">
                  <c:v>Suomi</c:v>
                </c:pt>
                <c:pt idx="9">
                  <c:v>Luxemburg</c:v>
                </c:pt>
                <c:pt idx="10">
                  <c:v>Euro alue</c:v>
                </c:pt>
                <c:pt idx="11">
                  <c:v>Irlanti</c:v>
                </c:pt>
                <c:pt idx="12">
                  <c:v>Italia</c:v>
                </c:pt>
                <c:pt idx="13">
                  <c:v>EU27</c:v>
                </c:pt>
                <c:pt idx="14">
                  <c:v>Iso-Britannia</c:v>
                </c:pt>
                <c:pt idx="15">
                  <c:v>Espanja</c:v>
                </c:pt>
                <c:pt idx="16">
                  <c:v>Slovenia</c:v>
                </c:pt>
                <c:pt idx="17">
                  <c:v>Kreikka</c:v>
                </c:pt>
                <c:pt idx="18">
                  <c:v>Malta</c:v>
                </c:pt>
                <c:pt idx="19">
                  <c:v>Tsekki</c:v>
                </c:pt>
                <c:pt idx="20">
                  <c:v>Slovakia</c:v>
                </c:pt>
                <c:pt idx="21">
                  <c:v>Viro</c:v>
                </c:pt>
                <c:pt idx="22">
                  <c:v>Portugali</c:v>
                </c:pt>
                <c:pt idx="23">
                  <c:v>Unkari</c:v>
                </c:pt>
                <c:pt idx="24">
                  <c:v>Kroatia</c:v>
                </c:pt>
                <c:pt idx="25">
                  <c:v>Puola</c:v>
                </c:pt>
                <c:pt idx="26">
                  <c:v>Latvia</c:v>
                </c:pt>
                <c:pt idx="27">
                  <c:v>Liettua</c:v>
                </c:pt>
                <c:pt idx="28">
                  <c:v>Bulgaria</c:v>
                </c:pt>
              </c:strCache>
            </c:strRef>
          </c:cat>
          <c:val>
            <c:numRef>
              <c:f>Taul1!$B$2:$B$30</c:f>
              <c:numCache>
                <c:formatCode>General</c:formatCode>
                <c:ptCount val="29"/>
                <c:pt idx="0">
                  <c:v>8.4</c:v>
                </c:pt>
                <c:pt idx="1">
                  <c:v>6</c:v>
                </c:pt>
                <c:pt idx="2">
                  <c:v>8.6999999999999993</c:v>
                </c:pt>
                <c:pt idx="3">
                  <c:v>11.6</c:v>
                </c:pt>
                <c:pt idx="4">
                  <c:v>8.6999999999999993</c:v>
                </c:pt>
                <c:pt idx="5">
                  <c:v>13.2</c:v>
                </c:pt>
                <c:pt idx="6">
                  <c:v>12.4</c:v>
                </c:pt>
                <c:pt idx="7">
                  <c:v>10</c:v>
                </c:pt>
                <c:pt idx="8">
                  <c:v>7.3</c:v>
                </c:pt>
                <c:pt idx="9">
                  <c:v>4.0999999999999996</c:v>
                </c:pt>
                <c:pt idx="10">
                  <c:v>8.4</c:v>
                </c:pt>
                <c:pt idx="11">
                  <c:v>6</c:v>
                </c:pt>
                <c:pt idx="12">
                  <c:v>8.1999999999999993</c:v>
                </c:pt>
                <c:pt idx="13">
                  <c:v>6.8</c:v>
                </c:pt>
                <c:pt idx="14">
                  <c:v>4.4000000000000004</c:v>
                </c:pt>
                <c:pt idx="15">
                  <c:v>6.2</c:v>
                </c:pt>
                <c:pt idx="16">
                  <c:v>3.1</c:v>
                </c:pt>
                <c:pt idx="17">
                  <c:v>3.9</c:v>
                </c:pt>
                <c:pt idx="18">
                  <c:v>1.1000000000000001</c:v>
                </c:pt>
                <c:pt idx="19">
                  <c:v>3.7</c:v>
                </c:pt>
                <c:pt idx="20">
                  <c:v>3.5</c:v>
                </c:pt>
                <c:pt idx="21">
                  <c:v>3.3</c:v>
                </c:pt>
                <c:pt idx="22">
                  <c:v>2.4</c:v>
                </c:pt>
                <c:pt idx="23">
                  <c:v>1.9</c:v>
                </c:pt>
                <c:pt idx="24">
                  <c:v>1.6</c:v>
                </c:pt>
                <c:pt idx="25">
                  <c:v>1.8</c:v>
                </c:pt>
                <c:pt idx="26">
                  <c:v>2.1</c:v>
                </c:pt>
                <c:pt idx="27">
                  <c:v>0.3</c:v>
                </c:pt>
                <c:pt idx="28">
                  <c:v>0.9</c:v>
                </c:pt>
              </c:numCache>
            </c:numRef>
          </c:val>
          <c:extLst>
            <c:ext xmlns:c16="http://schemas.microsoft.com/office/drawing/2014/chart" uri="{C3380CC4-5D6E-409C-BE32-E72D297353CC}">
              <c16:uniqueId val="{00000007-8056-4343-B5E2-F243D353CCBF}"/>
            </c:ext>
          </c:extLst>
        </c:ser>
        <c:dLbls>
          <c:showLegendKey val="0"/>
          <c:showVal val="0"/>
          <c:showCatName val="0"/>
          <c:showSerName val="0"/>
          <c:showPercent val="0"/>
          <c:showBubbleSize val="0"/>
        </c:dLbls>
        <c:gapWidth val="42"/>
        <c:overlap val="100"/>
        <c:axId val="187906544"/>
        <c:axId val="188480456"/>
      </c:barChart>
      <c:catAx>
        <c:axId val="187906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000000"/>
                </a:solidFill>
                <a:latin typeface="Verdana" panose="020B0604030504040204" pitchFamily="34" charset="0"/>
                <a:ea typeface="+mn-ea"/>
                <a:cs typeface="+mn-cs"/>
              </a:defRPr>
            </a:pPr>
            <a:endParaRPr lang="fi-FI"/>
          </a:p>
        </c:txPr>
        <c:crossAx val="188480456"/>
        <c:crosses val="autoZero"/>
        <c:auto val="1"/>
        <c:lblAlgn val="ctr"/>
        <c:lblOffset val="100"/>
        <c:noMultiLvlLbl val="0"/>
      </c:catAx>
      <c:valAx>
        <c:axId val="18848045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000000"/>
                </a:solidFill>
                <a:latin typeface="Verdana" panose="020B0604030504040204" pitchFamily="34" charset="0"/>
                <a:ea typeface="+mn-ea"/>
                <a:cs typeface="+mn-cs"/>
              </a:defRPr>
            </a:pPr>
            <a:endParaRPr lang="fi-FI"/>
          </a:p>
        </c:txPr>
        <c:crossAx val="187906544"/>
        <c:crosses val="autoZero"/>
        <c:crossBetween val="between"/>
        <c:majorUnit val="5"/>
      </c:valAx>
      <c:spPr>
        <a:noFill/>
        <a:ln>
          <a:noFill/>
        </a:ln>
        <a:effectLst/>
      </c:spPr>
    </c:plotArea>
    <c:legend>
      <c:legendPos val="r"/>
      <c:layout>
        <c:manualLayout>
          <c:xMode val="edge"/>
          <c:yMode val="edge"/>
          <c:x val="0.54317252584961828"/>
          <c:y val="3.0646460737765162E-2"/>
          <c:w val="0.11473186408406728"/>
          <c:h val="0.13264018131898506"/>
        </c:manualLayout>
      </c:layout>
      <c:overlay val="0"/>
      <c:spPr>
        <a:noFill/>
        <a:ln>
          <a:noFill/>
        </a:ln>
        <a:effectLst/>
      </c:spPr>
      <c:txPr>
        <a:bodyPr rot="0" spcFirstLastPara="1" vertOverflow="ellipsis" vert="horz" wrap="square" anchor="ctr" anchorCtr="1"/>
        <a:lstStyle/>
        <a:p>
          <a:pPr>
            <a:defRPr sz="1050" b="0" i="0" u="none" strike="noStrike" kern="1200" baseline="0">
              <a:solidFill>
                <a:srgbClr val="000000"/>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34626304515568E-2"/>
          <c:y val="3.3872934059659576E-2"/>
          <c:w val="0.77234394913663618"/>
          <c:h val="0.88516485812511014"/>
        </c:manualLayout>
      </c:layout>
      <c:areaChart>
        <c:grouping val="stacked"/>
        <c:varyColors val="0"/>
        <c:ser>
          <c:idx val="1"/>
          <c:order val="0"/>
          <c:tx>
            <c:strRef>
              <c:f>Sheet1!$B$1</c:f>
              <c:strCache>
                <c:ptCount val="1"/>
                <c:pt idx="0">
                  <c:v>Kotimaahan </c:v>
                </c:pt>
              </c:strCache>
            </c:strRef>
          </c:tx>
          <c:spPr>
            <a:solidFill>
              <a:srgbClr val="FF00B8">
                <a:alpha val="80000"/>
              </a:srgbClr>
            </a:solidFill>
            <a:ln w="11167">
              <a:noFill/>
              <a:prstDash val="sysDash"/>
            </a:ln>
          </c:spPr>
          <c:cat>
            <c:strRef>
              <c:f>Sheet1!$A$2:$A$58</c:f>
              <c:strCache>
                <c:ptCount val="54"/>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0">
                  <c:v>586.2511036759164</c:v>
                </c:pt>
                <c:pt idx="1">
                  <c:v>727.47899455144454</c:v>
                </c:pt>
                <c:pt idx="2">
                  <c:v>539.42567445989619</c:v>
                </c:pt>
                <c:pt idx="3">
                  <c:v>681.34856941029477</c:v>
                </c:pt>
                <c:pt idx="4">
                  <c:v>679.4407934159459</c:v>
                </c:pt>
                <c:pt idx="5">
                  <c:v>731.68979042963213</c:v>
                </c:pt>
                <c:pt idx="6">
                  <c:v>669.13031334789866</c:v>
                </c:pt>
                <c:pt idx="7">
                  <c:v>773.18007707349693</c:v>
                </c:pt>
                <c:pt idx="8">
                  <c:v>827.45731848405649</c:v>
                </c:pt>
                <c:pt idx="9">
                  <c:v>573.59341317314795</c:v>
                </c:pt>
                <c:pt idx="10">
                  <c:v>595.16052550845836</c:v>
                </c:pt>
                <c:pt idx="11">
                  <c:v>489.69808038835953</c:v>
                </c:pt>
                <c:pt idx="12">
                  <c:v>550.42064235651617</c:v>
                </c:pt>
                <c:pt idx="13">
                  <c:v>538.58659854585107</c:v>
                </c:pt>
                <c:pt idx="14">
                  <c:v>446.86530081349264</c:v>
                </c:pt>
                <c:pt idx="15">
                  <c:v>383.99135298903423</c:v>
                </c:pt>
                <c:pt idx="16">
                  <c:v>367.0957334575167</c:v>
                </c:pt>
                <c:pt idx="17">
                  <c:v>446.71879804445211</c:v>
                </c:pt>
                <c:pt idx="18">
                  <c:v>483.70711452253272</c:v>
                </c:pt>
                <c:pt idx="19">
                  <c:v>532.36805024349951</c:v>
                </c:pt>
                <c:pt idx="20">
                  <c:v>514.37401014526915</c:v>
                </c:pt>
                <c:pt idx="21">
                  <c:v>684.99186931045494</c:v>
                </c:pt>
                <c:pt idx="22">
                  <c:v>596.35392142168212</c:v>
                </c:pt>
                <c:pt idx="23">
                  <c:v>523.4794722239526</c:v>
                </c:pt>
                <c:pt idx="24">
                  <c:v>766.21690349419941</c:v>
                </c:pt>
                <c:pt idx="25">
                  <c:v>668.90735675043607</c:v>
                </c:pt>
                <c:pt idx="26">
                  <c:v>666.23172732343437</c:v>
                </c:pt>
                <c:pt idx="27">
                  <c:v>772.82880369518386</c:v>
                </c:pt>
                <c:pt idx="28">
                  <c:v>653.65860216538647</c:v>
                </c:pt>
                <c:pt idx="29">
                  <c:v>662.54835915483579</c:v>
                </c:pt>
                <c:pt idx="30">
                  <c:v>837.12985179213501</c:v>
                </c:pt>
                <c:pt idx="31">
                  <c:v>910.12757486840917</c:v>
                </c:pt>
                <c:pt idx="32">
                  <c:v>964.28016557307967</c:v>
                </c:pt>
                <c:pt idx="33">
                  <c:v>819.05957263777384</c:v>
                </c:pt>
                <c:pt idx="34">
                  <c:v>823.31868241549034</c:v>
                </c:pt>
                <c:pt idx="35">
                  <c:v>848.75922970212889</c:v>
                </c:pt>
                <c:pt idx="36">
                  <c:v>922.34665491730345</c:v>
                </c:pt>
                <c:pt idx="37">
                  <c:v>894.76848993527608</c:v>
                </c:pt>
                <c:pt idx="38">
                  <c:v>899.60023978092659</c:v>
                </c:pt>
                <c:pt idx="39">
                  <c:v>866.58491098096647</c:v>
                </c:pt>
                <c:pt idx="40">
                  <c:v>908.78759614573949</c:v>
                </c:pt>
                <c:pt idx="41">
                  <c:v>917.14844203028042</c:v>
                </c:pt>
                <c:pt idx="42">
                  <c:v>921.55075455202564</c:v>
                </c:pt>
                <c:pt idx="43">
                  <c:v>846.8129883578564</c:v>
                </c:pt>
                <c:pt idx="44">
                  <c:v>843.59509900209662</c:v>
                </c:pt>
                <c:pt idx="45">
                  <c:v>1002.6127751639917</c:v>
                </c:pt>
                <c:pt idx="46">
                  <c:v>1089.5393027707098</c:v>
                </c:pt>
                <c:pt idx="47">
                  <c:v>1063.0634977133816</c:v>
                </c:pt>
                <c:pt idx="48">
                  <c:v>1233.2599636972939</c:v>
                </c:pt>
                <c:pt idx="49">
                  <c:v>1153.4680440460791</c:v>
                </c:pt>
                <c:pt idx="50">
                  <c:v>1193.9547723920964</c:v>
                </c:pt>
                <c:pt idx="51">
                  <c:v>1144.5250448150637</c:v>
                </c:pt>
                <c:pt idx="52">
                  <c:v>1292.2832281006883</c:v>
                </c:pt>
                <c:pt idx="53">
                  <c:v>1114.0773709456034</c:v>
                </c:pt>
                <c:pt idx="54">
                  <c:v>1139.7011504773523</c:v>
                </c:pt>
                <c:pt idx="55">
                  <c:v>1041.9147917663954</c:v>
                </c:pt>
                <c:pt idx="56">
                  <c:v>1088.28</c:v>
                </c:pt>
              </c:numCache>
            </c:numRef>
          </c:val>
          <c:extLst>
            <c:ext xmlns:c16="http://schemas.microsoft.com/office/drawing/2014/chart" uri="{C3380CC4-5D6E-409C-BE32-E72D297353CC}">
              <c16:uniqueId val="{00000000-A4D9-48DF-B9E2-392C6345A84D}"/>
            </c:ext>
          </c:extLst>
        </c:ser>
        <c:ser>
          <c:idx val="2"/>
          <c:order val="1"/>
          <c:tx>
            <c:strRef>
              <c:f>Sheet1!$C$1</c:f>
              <c:strCache>
                <c:ptCount val="1"/>
                <c:pt idx="0">
                  <c:v>Vientiin </c:v>
                </c:pt>
              </c:strCache>
            </c:strRef>
          </c:tx>
          <c:spPr>
            <a:solidFill>
              <a:srgbClr val="00B0F0">
                <a:alpha val="80000"/>
              </a:srgbClr>
            </a:solidFill>
            <a:ln w="11167">
              <a:solidFill>
                <a:schemeClr val="accent1">
                  <a:lumMod val="60000"/>
                  <a:lumOff val="40000"/>
                </a:schemeClr>
              </a:solidFill>
              <a:prstDash val="solid"/>
            </a:ln>
          </c:spPr>
          <c:cat>
            <c:strRef>
              <c:f>Sheet1!$A$2:$A$58</c:f>
              <c:strCache>
                <c:ptCount val="54"/>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Sheet1!$C$2:$C$58</c:f>
              <c:numCache>
                <c:formatCode>0.00</c:formatCode>
                <c:ptCount val="57"/>
                <c:pt idx="0">
                  <c:v>4817.219197548482</c:v>
                </c:pt>
                <c:pt idx="1">
                  <c:v>4269.9830967069747</c:v>
                </c:pt>
                <c:pt idx="2">
                  <c:v>4322.5038887964702</c:v>
                </c:pt>
                <c:pt idx="3">
                  <c:v>4264.582336686597</c:v>
                </c:pt>
                <c:pt idx="4">
                  <c:v>5276.5677251823272</c:v>
                </c:pt>
                <c:pt idx="5">
                  <c:v>4074.5655973857934</c:v>
                </c:pt>
                <c:pt idx="6">
                  <c:v>3861.8732732022549</c:v>
                </c:pt>
                <c:pt idx="7">
                  <c:v>3902.4229425708786</c:v>
                </c:pt>
                <c:pt idx="8">
                  <c:v>4757.8340515824157</c:v>
                </c:pt>
                <c:pt idx="9">
                  <c:v>3893.8113878150489</c:v>
                </c:pt>
                <c:pt idx="10">
                  <c:v>4549.5292255231034</c:v>
                </c:pt>
                <c:pt idx="11">
                  <c:v>4257.4494492445201</c:v>
                </c:pt>
                <c:pt idx="12">
                  <c:v>4572.5007084886147</c:v>
                </c:pt>
                <c:pt idx="13">
                  <c:v>3271.6242569236042</c:v>
                </c:pt>
                <c:pt idx="14">
                  <c:v>3652.7684828552042</c:v>
                </c:pt>
                <c:pt idx="15">
                  <c:v>3313.0610139496703</c:v>
                </c:pt>
                <c:pt idx="16">
                  <c:v>3890.8588547824929</c:v>
                </c:pt>
                <c:pt idx="17">
                  <c:v>3080.0038694458212</c:v>
                </c:pt>
                <c:pt idx="18">
                  <c:v>3113.883912009725</c:v>
                </c:pt>
                <c:pt idx="19">
                  <c:v>3701.7851945971611</c:v>
                </c:pt>
                <c:pt idx="20">
                  <c:v>3691.0500175328293</c:v>
                </c:pt>
                <c:pt idx="21">
                  <c:v>3040.6870044435445</c:v>
                </c:pt>
                <c:pt idx="22">
                  <c:v>3158.3615915155096</c:v>
                </c:pt>
                <c:pt idx="23">
                  <c:v>3002.6543650537947</c:v>
                </c:pt>
                <c:pt idx="24">
                  <c:v>3798.0575063565448</c:v>
                </c:pt>
                <c:pt idx="25">
                  <c:v>3333.5550733291398</c:v>
                </c:pt>
                <c:pt idx="26">
                  <c:v>3385.2251769657419</c:v>
                </c:pt>
                <c:pt idx="27">
                  <c:v>3426.5249241247238</c:v>
                </c:pt>
                <c:pt idx="28">
                  <c:v>3720.8634151070378</c:v>
                </c:pt>
                <c:pt idx="29">
                  <c:v>3523.6576541063641</c:v>
                </c:pt>
                <c:pt idx="30">
                  <c:v>3666.7181548630824</c:v>
                </c:pt>
                <c:pt idx="31">
                  <c:v>3307.0131038710138</c:v>
                </c:pt>
                <c:pt idx="32">
                  <c:v>3580.8337888715337</c:v>
                </c:pt>
                <c:pt idx="33">
                  <c:v>3582.9822891448562</c:v>
                </c:pt>
                <c:pt idx="34">
                  <c:v>3571.8750440485073</c:v>
                </c:pt>
                <c:pt idx="35">
                  <c:v>3706.8919207135409</c:v>
                </c:pt>
                <c:pt idx="36">
                  <c:v>3916.7020034259272</c:v>
                </c:pt>
                <c:pt idx="37">
                  <c:v>4025.5863191211683</c:v>
                </c:pt>
                <c:pt idx="38">
                  <c:v>4117.3696871971306</c:v>
                </c:pt>
                <c:pt idx="39">
                  <c:v>4972.5473712279745</c:v>
                </c:pt>
                <c:pt idx="40">
                  <c:v>5276.8672703471266</c:v>
                </c:pt>
                <c:pt idx="41">
                  <c:v>4021.500546731545</c:v>
                </c:pt>
                <c:pt idx="42">
                  <c:v>4639.6051807641834</c:v>
                </c:pt>
                <c:pt idx="43">
                  <c:v>4772.2978889340384</c:v>
                </c:pt>
                <c:pt idx="44">
                  <c:v>6925.0814666321839</c:v>
                </c:pt>
                <c:pt idx="45">
                  <c:v>4322.6358514718086</c:v>
                </c:pt>
                <c:pt idx="46">
                  <c:v>4614.4137714461549</c:v>
                </c:pt>
                <c:pt idx="47">
                  <c:v>4983.1054317847029</c:v>
                </c:pt>
                <c:pt idx="48">
                  <c:v>6811.4068147065109</c:v>
                </c:pt>
                <c:pt idx="49">
                  <c:v>4657.6399798963121</c:v>
                </c:pt>
                <c:pt idx="50">
                  <c:v>5638.5389596624755</c:v>
                </c:pt>
                <c:pt idx="51">
                  <c:v>6498.4161510110034</c:v>
                </c:pt>
                <c:pt idx="52">
                  <c:v>7336.7118344914225</c:v>
                </c:pt>
                <c:pt idx="53">
                  <c:v>6384.4066383744357</c:v>
                </c:pt>
                <c:pt idx="54">
                  <c:v>5207.1220542581896</c:v>
                </c:pt>
                <c:pt idx="55">
                  <c:v>4980.6122448979586</c:v>
                </c:pt>
                <c:pt idx="56">
                  <c:v>5759.58</c:v>
                </c:pt>
              </c:numCache>
            </c:numRef>
          </c:val>
          <c:extLst>
            <c:ext xmlns:c16="http://schemas.microsoft.com/office/drawing/2014/chart" uri="{C3380CC4-5D6E-409C-BE32-E72D297353CC}">
              <c16:uniqueId val="{00000001-A4D9-48DF-B9E2-392C6345A84D}"/>
            </c:ext>
          </c:extLst>
        </c:ser>
        <c:dLbls>
          <c:showLegendKey val="0"/>
          <c:showVal val="0"/>
          <c:showCatName val="0"/>
          <c:showSerName val="0"/>
          <c:showPercent val="0"/>
          <c:showBubbleSize val="0"/>
        </c:dLbls>
        <c:axId val="372187016"/>
        <c:axId val="372187408"/>
      </c:areaChart>
      <c:catAx>
        <c:axId val="372187016"/>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372187408"/>
        <c:crosses val="autoZero"/>
        <c:auto val="1"/>
        <c:lblAlgn val="ctr"/>
        <c:lblOffset val="100"/>
        <c:tickLblSkip val="11"/>
        <c:tickMarkSkip val="4"/>
        <c:noMultiLvlLbl val="0"/>
      </c:catAx>
      <c:valAx>
        <c:axId val="372187408"/>
        <c:scaling>
          <c:orientation val="minMax"/>
          <c:max val="9000"/>
          <c:min val="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72187016"/>
        <c:crosses val="autoZero"/>
        <c:crossBetween val="midCat"/>
        <c:majorUnit val="500"/>
      </c:valAx>
      <c:spPr>
        <a:noFill/>
        <a:ln w="11167">
          <a:solidFill>
            <a:schemeClr val="tx1"/>
          </a:solidFill>
          <a:prstDash val="solid"/>
        </a:ln>
      </c:spPr>
    </c:plotArea>
    <c:legend>
      <c:legendPos val="r"/>
      <c:layout>
        <c:manualLayout>
          <c:xMode val="edge"/>
          <c:yMode val="edge"/>
          <c:x val="0.85583681758937358"/>
          <c:y val="0.24509898135690952"/>
          <c:w val="0.10993592557816156"/>
          <c:h val="0.5492774381989054"/>
        </c:manualLayout>
      </c:layout>
      <c:overlay val="0"/>
      <c:spPr>
        <a:solidFill>
          <a:schemeClr val="bg1"/>
        </a:solidFill>
        <a:ln w="2792">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Taul1!$B$1</c:f>
              <c:strCache>
                <c:ptCount val="1"/>
                <c:pt idx="0">
                  <c:v>2019</c:v>
                </c:pt>
              </c:strCache>
            </c:strRef>
          </c:tx>
          <c:spPr>
            <a:solidFill>
              <a:srgbClr val="FF00B8"/>
            </a:solidFill>
            <a:ln>
              <a:noFill/>
            </a:ln>
            <a:effectLst/>
          </c:spPr>
          <c:invertIfNegative val="0"/>
          <c:dPt>
            <c:idx val="0"/>
            <c:invertIfNegative val="0"/>
            <c:bubble3D val="0"/>
            <c:spPr>
              <a:solidFill>
                <a:srgbClr val="FF00B8"/>
              </a:solidFill>
              <a:ln>
                <a:noFill/>
              </a:ln>
              <a:effectLst/>
            </c:spPr>
            <c:extLst>
              <c:ext xmlns:c16="http://schemas.microsoft.com/office/drawing/2014/chart" uri="{C3380CC4-5D6E-409C-BE32-E72D297353CC}">
                <c16:uniqueId val="{00000001-89B5-440A-9068-9F45F0B0EA02}"/>
              </c:ext>
            </c:extLst>
          </c:dPt>
          <c:dPt>
            <c:idx val="1"/>
            <c:invertIfNegative val="0"/>
            <c:bubble3D val="0"/>
            <c:spPr>
              <a:solidFill>
                <a:srgbClr val="FF00B8"/>
              </a:solidFill>
              <a:ln>
                <a:noFill/>
              </a:ln>
              <a:effectLst/>
            </c:spPr>
            <c:extLst>
              <c:ext xmlns:c16="http://schemas.microsoft.com/office/drawing/2014/chart" uri="{C3380CC4-5D6E-409C-BE32-E72D297353CC}">
                <c16:uniqueId val="{00000000-FF93-433A-9EA3-FA01B7F71343}"/>
              </c:ext>
            </c:extLst>
          </c:dPt>
          <c:dPt>
            <c:idx val="3"/>
            <c:invertIfNegative val="0"/>
            <c:bubble3D val="0"/>
            <c:spPr>
              <a:solidFill>
                <a:srgbClr val="00B0F0"/>
              </a:solidFill>
              <a:ln>
                <a:noFill/>
              </a:ln>
              <a:effectLst/>
            </c:spPr>
            <c:extLst>
              <c:ext xmlns:c16="http://schemas.microsoft.com/office/drawing/2014/chart" uri="{C3380CC4-5D6E-409C-BE32-E72D297353CC}">
                <c16:uniqueId val="{00000006-DB1B-4B46-9C8A-9A87F24CC1E6}"/>
              </c:ext>
            </c:extLst>
          </c:dPt>
          <c:dPt>
            <c:idx val="16"/>
            <c:invertIfNegative val="0"/>
            <c:bubble3D val="0"/>
            <c:spPr>
              <a:solidFill>
                <a:srgbClr val="FF00B8"/>
              </a:solidFill>
              <a:ln>
                <a:noFill/>
              </a:ln>
              <a:effectLst/>
            </c:spPr>
            <c:extLst>
              <c:ext xmlns:c16="http://schemas.microsoft.com/office/drawing/2014/chart" uri="{C3380CC4-5D6E-409C-BE32-E72D297353CC}">
                <c16:uniqueId val="{00000003-89B5-440A-9068-9F45F0B0EA02}"/>
              </c:ext>
            </c:extLst>
          </c:dPt>
          <c:cat>
            <c:strRef>
              <c:f>Taul1!$A$2:$A$39</c:f>
              <c:strCache>
                <c:ptCount val="38"/>
                <c:pt idx="0">
                  <c:v>Tanska</c:v>
                </c:pt>
                <c:pt idx="1">
                  <c:v>Ranska</c:v>
                </c:pt>
                <c:pt idx="2">
                  <c:v>Norja</c:v>
                </c:pt>
                <c:pt idx="3">
                  <c:v>Suomi</c:v>
                </c:pt>
                <c:pt idx="4">
                  <c:v>Ruotsi</c:v>
                </c:pt>
                <c:pt idx="5">
                  <c:v>Belgia</c:v>
                </c:pt>
                <c:pt idx="6">
                  <c:v>Italia</c:v>
                </c:pt>
                <c:pt idx="7">
                  <c:v>Euroalue</c:v>
                </c:pt>
                <c:pt idx="8">
                  <c:v>Espanja</c:v>
                </c:pt>
                <c:pt idx="9">
                  <c:v>EU 27</c:v>
                </c:pt>
                <c:pt idx="10">
                  <c:v>Unkari</c:v>
                </c:pt>
                <c:pt idx="11">
                  <c:v>EU 15</c:v>
                </c:pt>
                <c:pt idx="12">
                  <c:v>Kroatia</c:v>
                </c:pt>
                <c:pt idx="13">
                  <c:v>Slovakia</c:v>
                </c:pt>
                <c:pt idx="14">
                  <c:v>Tsekki</c:v>
                </c:pt>
                <c:pt idx="15">
                  <c:v>Irlanti</c:v>
                </c:pt>
                <c:pt idx="16">
                  <c:v>Liettua</c:v>
                </c:pt>
                <c:pt idx="17">
                  <c:v>Puola</c:v>
                </c:pt>
                <c:pt idx="18">
                  <c:v>Portugali</c:v>
                </c:pt>
                <c:pt idx="19">
                  <c:v>Slovenia</c:v>
                </c:pt>
                <c:pt idx="20">
                  <c:v>Kypros</c:v>
                </c:pt>
                <c:pt idx="21">
                  <c:v>Latvia</c:v>
                </c:pt>
                <c:pt idx="22">
                  <c:v>Itävalta</c:v>
                </c:pt>
                <c:pt idx="23">
                  <c:v>Hollanti</c:v>
                </c:pt>
                <c:pt idx="24">
                  <c:v>Bulgaria</c:v>
                </c:pt>
                <c:pt idx="25">
                  <c:v>Viro</c:v>
                </c:pt>
                <c:pt idx="26">
                  <c:v>Saksa</c:v>
                </c:pt>
                <c:pt idx="27">
                  <c:v>Kreikka</c:v>
                </c:pt>
                <c:pt idx="28">
                  <c:v>Luxemburg</c:v>
                </c:pt>
                <c:pt idx="29">
                  <c:v>Malta</c:v>
                </c:pt>
                <c:pt idx="30">
                  <c:v>Iso-Britannia</c:v>
                </c:pt>
                <c:pt idx="31">
                  <c:v>Romania</c:v>
                </c:pt>
                <c:pt idx="32">
                  <c:v>Pohjois-Makedonia</c:v>
                </c:pt>
                <c:pt idx="33">
                  <c:v>Islanti</c:v>
                </c:pt>
                <c:pt idx="34">
                  <c:v>Sveitsi</c:v>
                </c:pt>
                <c:pt idx="35">
                  <c:v>Serbia</c:v>
                </c:pt>
                <c:pt idx="36">
                  <c:v>Montenegro</c:v>
                </c:pt>
                <c:pt idx="37">
                  <c:v>Turkki</c:v>
                </c:pt>
              </c:strCache>
            </c:strRef>
          </c:cat>
          <c:val>
            <c:numRef>
              <c:f>Taul1!$B$2:$B$39</c:f>
              <c:numCache>
                <c:formatCode>#,##0.##########</c:formatCode>
                <c:ptCount val="38"/>
                <c:pt idx="0">
                  <c:v>37.5</c:v>
                </c:pt>
                <c:pt idx="1">
                  <c:v>37.5</c:v>
                </c:pt>
                <c:pt idx="2">
                  <c:v>37.5</c:v>
                </c:pt>
                <c:pt idx="3">
                  <c:v>37.700000000000003</c:v>
                </c:pt>
                <c:pt idx="4">
                  <c:v>38.1</c:v>
                </c:pt>
                <c:pt idx="5">
                  <c:v>38.299999999999997</c:v>
                </c:pt>
                <c:pt idx="6">
                  <c:v>38.4</c:v>
                </c:pt>
                <c:pt idx="7">
                  <c:v>38.9</c:v>
                </c:pt>
                <c:pt idx="8">
                  <c:v>38.9</c:v>
                </c:pt>
                <c:pt idx="9" formatCode="#,##0">
                  <c:v>39</c:v>
                </c:pt>
                <c:pt idx="10" formatCode="#,##0">
                  <c:v>39</c:v>
                </c:pt>
                <c:pt idx="11">
                  <c:v>39.1</c:v>
                </c:pt>
                <c:pt idx="12">
                  <c:v>39.1</c:v>
                </c:pt>
                <c:pt idx="13">
                  <c:v>39.1</c:v>
                </c:pt>
                <c:pt idx="14">
                  <c:v>39.200000000000003</c:v>
                </c:pt>
                <c:pt idx="15">
                  <c:v>39.200000000000003</c:v>
                </c:pt>
                <c:pt idx="16">
                  <c:v>39.299999999999997</c:v>
                </c:pt>
                <c:pt idx="17">
                  <c:v>39.299999999999997</c:v>
                </c:pt>
                <c:pt idx="18">
                  <c:v>39.299999999999997</c:v>
                </c:pt>
                <c:pt idx="19">
                  <c:v>39.299999999999997</c:v>
                </c:pt>
                <c:pt idx="20">
                  <c:v>39.5</c:v>
                </c:pt>
                <c:pt idx="21">
                  <c:v>39.5</c:v>
                </c:pt>
                <c:pt idx="22">
                  <c:v>39.6</c:v>
                </c:pt>
                <c:pt idx="23">
                  <c:v>39.700000000000003</c:v>
                </c:pt>
                <c:pt idx="24">
                  <c:v>39.799999999999997</c:v>
                </c:pt>
                <c:pt idx="25">
                  <c:v>39.799999999999997</c:v>
                </c:pt>
                <c:pt idx="26">
                  <c:v>39.9</c:v>
                </c:pt>
                <c:pt idx="27">
                  <c:v>39.9</c:v>
                </c:pt>
                <c:pt idx="28">
                  <c:v>40.299999999999997</c:v>
                </c:pt>
                <c:pt idx="29">
                  <c:v>40.4</c:v>
                </c:pt>
                <c:pt idx="30">
                  <c:v>40.5</c:v>
                </c:pt>
                <c:pt idx="31">
                  <c:v>40.6</c:v>
                </c:pt>
                <c:pt idx="32">
                  <c:v>40.9</c:v>
                </c:pt>
                <c:pt idx="33">
                  <c:v>42.1</c:v>
                </c:pt>
                <c:pt idx="34">
                  <c:v>42.4</c:v>
                </c:pt>
                <c:pt idx="35">
                  <c:v>42.9</c:v>
                </c:pt>
                <c:pt idx="36">
                  <c:v>43.8</c:v>
                </c:pt>
                <c:pt idx="37">
                  <c:v>47.2</c:v>
                </c:pt>
              </c:numCache>
            </c:numRef>
          </c:val>
          <c:extLst>
            <c:ext xmlns:c16="http://schemas.microsoft.com/office/drawing/2014/chart" uri="{C3380CC4-5D6E-409C-BE32-E72D297353CC}">
              <c16:uniqueId val="{00000004-89B5-440A-9068-9F45F0B0EA02}"/>
            </c:ext>
          </c:extLst>
        </c:ser>
        <c:dLbls>
          <c:showLegendKey val="0"/>
          <c:showVal val="0"/>
          <c:showCatName val="0"/>
          <c:showSerName val="0"/>
          <c:showPercent val="0"/>
          <c:showBubbleSize val="0"/>
        </c:dLbls>
        <c:gapWidth val="111"/>
        <c:overlap val="-69"/>
        <c:axId val="416757904"/>
        <c:axId val="416758296"/>
      </c:barChart>
      <c:catAx>
        <c:axId val="416757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6758296"/>
        <c:crosses val="autoZero"/>
        <c:auto val="1"/>
        <c:lblAlgn val="ctr"/>
        <c:lblOffset val="100"/>
        <c:noMultiLvlLbl val="0"/>
      </c:catAx>
      <c:valAx>
        <c:axId val="416758296"/>
        <c:scaling>
          <c:orientation val="minMax"/>
          <c:min val="36"/>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6757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Taul1!$B$1</c:f>
              <c:strCache>
                <c:ptCount val="1"/>
                <c:pt idx="0">
                  <c:v>2019</c:v>
                </c:pt>
              </c:strCache>
            </c:strRef>
          </c:tx>
          <c:spPr>
            <a:solidFill>
              <a:schemeClr val="accent2"/>
            </a:solidFill>
            <a:ln>
              <a:noFill/>
            </a:ln>
            <a:effectLst/>
          </c:spPr>
          <c:invertIfNegative val="0"/>
          <c:dPt>
            <c:idx val="0"/>
            <c:invertIfNegative val="0"/>
            <c:bubble3D val="0"/>
            <c:spPr>
              <a:solidFill>
                <a:srgbClr val="FF00B8"/>
              </a:solidFill>
              <a:ln>
                <a:noFill/>
              </a:ln>
              <a:effectLst/>
            </c:spPr>
            <c:extLst>
              <c:ext xmlns:c16="http://schemas.microsoft.com/office/drawing/2014/chart" uri="{C3380CC4-5D6E-409C-BE32-E72D297353CC}">
                <c16:uniqueId val="{00000001-89B5-440A-9068-9F45F0B0EA02}"/>
              </c:ext>
            </c:extLst>
          </c:dPt>
          <c:dPt>
            <c:idx val="1"/>
            <c:invertIfNegative val="0"/>
            <c:bubble3D val="0"/>
            <c:spPr>
              <a:solidFill>
                <a:srgbClr val="FF00B8"/>
              </a:solidFill>
              <a:ln>
                <a:noFill/>
              </a:ln>
              <a:effectLst/>
            </c:spPr>
            <c:extLst>
              <c:ext xmlns:c16="http://schemas.microsoft.com/office/drawing/2014/chart" uri="{C3380CC4-5D6E-409C-BE32-E72D297353CC}">
                <c16:uniqueId val="{00000000-FF93-433A-9EA3-FA01B7F71343}"/>
              </c:ext>
            </c:extLst>
          </c:dPt>
          <c:dPt>
            <c:idx val="5"/>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0-5FA4-4575-9CCE-60A345CAF592}"/>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3-89B5-440A-9068-9F45F0B0EA02}"/>
              </c:ext>
            </c:extLst>
          </c:dPt>
          <c:cat>
            <c:strRef>
              <c:f>Taul1!$A$2:$A$39</c:f>
              <c:strCache>
                <c:ptCount val="38"/>
                <c:pt idx="0">
                  <c:v>Ranska</c:v>
                </c:pt>
                <c:pt idx="1">
                  <c:v>Tanska</c:v>
                </c:pt>
                <c:pt idx="2">
                  <c:v>Norja</c:v>
                </c:pt>
                <c:pt idx="3">
                  <c:v>Ruotsi</c:v>
                </c:pt>
                <c:pt idx="4">
                  <c:v>Suomi</c:v>
                </c:pt>
                <c:pt idx="5">
                  <c:v>Belgia</c:v>
                </c:pt>
                <c:pt idx="6">
                  <c:v>Tsekki</c:v>
                </c:pt>
                <c:pt idx="7">
                  <c:v>Kroatia</c:v>
                </c:pt>
                <c:pt idx="8">
                  <c:v>Slovakia</c:v>
                </c:pt>
                <c:pt idx="9">
                  <c:v>Kypros</c:v>
                </c:pt>
                <c:pt idx="10">
                  <c:v>Unkari</c:v>
                </c:pt>
                <c:pt idx="11">
                  <c:v>Itävalta</c:v>
                </c:pt>
                <c:pt idx="12">
                  <c:v>EU 27</c:v>
                </c:pt>
                <c:pt idx="13">
                  <c:v>Euroalue</c:v>
                </c:pt>
                <c:pt idx="14">
                  <c:v>Saksa</c:v>
                </c:pt>
                <c:pt idx="15">
                  <c:v>Slovenia</c:v>
                </c:pt>
                <c:pt idx="16">
                  <c:v>EU 15</c:v>
                </c:pt>
                <c:pt idx="17">
                  <c:v>Puola</c:v>
                </c:pt>
                <c:pt idx="18">
                  <c:v>Hollanti</c:v>
                </c:pt>
                <c:pt idx="19">
                  <c:v>Portugali</c:v>
                </c:pt>
                <c:pt idx="20">
                  <c:v>Bulgaria</c:v>
                </c:pt>
                <c:pt idx="21">
                  <c:v>Espanja</c:v>
                </c:pt>
                <c:pt idx="22">
                  <c:v>Latvia</c:v>
                </c:pt>
                <c:pt idx="23">
                  <c:v>Italia</c:v>
                </c:pt>
                <c:pt idx="24">
                  <c:v>Liettua</c:v>
                </c:pt>
                <c:pt idx="25">
                  <c:v>Viro</c:v>
                </c:pt>
                <c:pt idx="26">
                  <c:v>Kreikka</c:v>
                </c:pt>
                <c:pt idx="27">
                  <c:v>Irlanti</c:v>
                </c:pt>
                <c:pt idx="28">
                  <c:v>Luxemburg</c:v>
                </c:pt>
                <c:pt idx="29">
                  <c:v>Romania</c:v>
                </c:pt>
                <c:pt idx="30">
                  <c:v>Iso-Britannia</c:v>
                </c:pt>
                <c:pt idx="31">
                  <c:v>Malta</c:v>
                </c:pt>
                <c:pt idx="32">
                  <c:v>Pohjois-Makedonia</c:v>
                </c:pt>
                <c:pt idx="33">
                  <c:v>Sveitsi</c:v>
                </c:pt>
                <c:pt idx="34">
                  <c:v>Serbia</c:v>
                </c:pt>
                <c:pt idx="35">
                  <c:v>Islanti</c:v>
                </c:pt>
                <c:pt idx="36">
                  <c:v>Montenegro</c:v>
                </c:pt>
                <c:pt idx="37">
                  <c:v>Turkki</c:v>
                </c:pt>
              </c:strCache>
            </c:strRef>
          </c:cat>
          <c:val>
            <c:numRef>
              <c:f>Taul1!$B$2:$B$39</c:f>
              <c:numCache>
                <c:formatCode>#,##0.##########</c:formatCode>
                <c:ptCount val="38"/>
                <c:pt idx="0">
                  <c:v>37.1</c:v>
                </c:pt>
                <c:pt idx="1">
                  <c:v>37.4</c:v>
                </c:pt>
                <c:pt idx="2">
                  <c:v>37.799999999999997</c:v>
                </c:pt>
                <c:pt idx="3">
                  <c:v>37.9</c:v>
                </c:pt>
                <c:pt idx="4">
                  <c:v>38.5</c:v>
                </c:pt>
                <c:pt idx="5">
                  <c:v>38.6</c:v>
                </c:pt>
                <c:pt idx="6">
                  <c:v>38.6</c:v>
                </c:pt>
                <c:pt idx="7">
                  <c:v>38.6</c:v>
                </c:pt>
                <c:pt idx="8">
                  <c:v>38.700000000000003</c:v>
                </c:pt>
                <c:pt idx="9">
                  <c:v>38.799999999999997</c:v>
                </c:pt>
                <c:pt idx="10">
                  <c:v>38.799999999999997</c:v>
                </c:pt>
                <c:pt idx="11">
                  <c:v>38.799999999999997</c:v>
                </c:pt>
                <c:pt idx="12">
                  <c:v>39.1</c:v>
                </c:pt>
                <c:pt idx="13">
                  <c:v>39.1</c:v>
                </c:pt>
                <c:pt idx="14">
                  <c:v>39.200000000000003</c:v>
                </c:pt>
                <c:pt idx="15">
                  <c:v>39.200000000000003</c:v>
                </c:pt>
                <c:pt idx="16">
                  <c:v>39.299999999999997</c:v>
                </c:pt>
                <c:pt idx="17">
                  <c:v>39.4</c:v>
                </c:pt>
                <c:pt idx="18">
                  <c:v>39.5</c:v>
                </c:pt>
                <c:pt idx="19">
                  <c:v>39.5</c:v>
                </c:pt>
                <c:pt idx="20">
                  <c:v>39.6</c:v>
                </c:pt>
                <c:pt idx="21">
                  <c:v>39.6</c:v>
                </c:pt>
                <c:pt idx="22">
                  <c:v>39.6</c:v>
                </c:pt>
                <c:pt idx="23">
                  <c:v>39.700000000000003</c:v>
                </c:pt>
                <c:pt idx="24">
                  <c:v>39.700000000000003</c:v>
                </c:pt>
                <c:pt idx="25">
                  <c:v>39.9</c:v>
                </c:pt>
                <c:pt idx="26">
                  <c:v>40.200000000000003</c:v>
                </c:pt>
                <c:pt idx="27">
                  <c:v>40.299999999999997</c:v>
                </c:pt>
                <c:pt idx="28">
                  <c:v>40.4</c:v>
                </c:pt>
                <c:pt idx="29">
                  <c:v>40.5</c:v>
                </c:pt>
                <c:pt idx="30" formatCode="#,##0">
                  <c:v>41</c:v>
                </c:pt>
                <c:pt idx="31">
                  <c:v>41.3</c:v>
                </c:pt>
                <c:pt idx="32">
                  <c:v>41.3</c:v>
                </c:pt>
                <c:pt idx="33">
                  <c:v>42.2</c:v>
                </c:pt>
                <c:pt idx="34" formatCode="#,##0">
                  <c:v>43</c:v>
                </c:pt>
                <c:pt idx="35">
                  <c:v>43.8</c:v>
                </c:pt>
                <c:pt idx="36">
                  <c:v>45.2</c:v>
                </c:pt>
                <c:pt idx="37">
                  <c:v>47.8</c:v>
                </c:pt>
              </c:numCache>
            </c:numRef>
          </c:val>
          <c:extLst>
            <c:ext xmlns:c16="http://schemas.microsoft.com/office/drawing/2014/chart" uri="{C3380CC4-5D6E-409C-BE32-E72D297353CC}">
              <c16:uniqueId val="{00000004-89B5-440A-9068-9F45F0B0EA02}"/>
            </c:ext>
          </c:extLst>
        </c:ser>
        <c:dLbls>
          <c:showLegendKey val="0"/>
          <c:showVal val="0"/>
          <c:showCatName val="0"/>
          <c:showSerName val="0"/>
          <c:showPercent val="0"/>
          <c:showBubbleSize val="0"/>
        </c:dLbls>
        <c:gapWidth val="111"/>
        <c:overlap val="-69"/>
        <c:axId val="416757904"/>
        <c:axId val="416758296"/>
      </c:barChart>
      <c:catAx>
        <c:axId val="416757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6758296"/>
        <c:crosses val="autoZero"/>
        <c:auto val="1"/>
        <c:lblAlgn val="ctr"/>
        <c:lblOffset val="100"/>
        <c:noMultiLvlLbl val="0"/>
      </c:catAx>
      <c:valAx>
        <c:axId val="416758296"/>
        <c:scaling>
          <c:orientation val="minMax"/>
          <c:min val="36"/>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6757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sz="1050" err="1">
                <a:solidFill>
                  <a:schemeClr val="tx1"/>
                </a:solidFill>
              </a:rPr>
              <a:t>Yhteensä</a:t>
            </a:r>
            <a:r>
              <a:rPr lang="en-US" sz="1050">
                <a:solidFill>
                  <a:schemeClr val="tx1"/>
                </a:solidFill>
              </a:rPr>
              <a:t> </a:t>
            </a:r>
          </a:p>
          <a:p>
            <a:pPr>
              <a:defRPr sz="1050">
                <a:solidFill>
                  <a:schemeClr val="tx1"/>
                </a:solidFill>
              </a:defRPr>
            </a:pPr>
            <a:r>
              <a:rPr lang="en-US" sz="1050">
                <a:solidFill>
                  <a:schemeClr val="tx1"/>
                </a:solidFill>
              </a:rPr>
              <a:t>101,5 </a:t>
            </a:r>
            <a:r>
              <a:rPr lang="en-US" sz="1050" err="1">
                <a:solidFill>
                  <a:schemeClr val="tx1"/>
                </a:solidFill>
              </a:rPr>
              <a:t>mrd</a:t>
            </a:r>
            <a:r>
              <a:rPr lang="en-US" sz="1050">
                <a:solidFill>
                  <a:schemeClr val="tx1"/>
                </a:solidFill>
              </a:rPr>
              <a:t>. €</a:t>
            </a:r>
          </a:p>
        </c:rich>
      </c:tx>
      <c:layout>
        <c:manualLayout>
          <c:xMode val="edge"/>
          <c:yMode val="edge"/>
          <c:x val="0.26712820375319146"/>
          <c:y val="0.51636044940977699"/>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fi-FI"/>
        </a:p>
      </c:txPr>
    </c:title>
    <c:autoTitleDeleted val="0"/>
    <c:plotArea>
      <c:layout/>
      <c:doughnutChart>
        <c:varyColors val="1"/>
        <c:ser>
          <c:idx val="0"/>
          <c:order val="0"/>
          <c:tx>
            <c:strRef>
              <c:f>Taul1!$B$1</c:f>
              <c:strCache>
                <c:ptCount val="1"/>
                <c:pt idx="0">
                  <c:v>Osuus</c:v>
                </c:pt>
              </c:strCache>
            </c:strRef>
          </c:tx>
          <c:spPr>
            <a:solidFill>
              <a:schemeClr val="accent1">
                <a:lumMod val="40000"/>
                <a:lumOff val="60000"/>
              </a:schemeClr>
            </a:solidFill>
          </c:spPr>
          <c:dPt>
            <c:idx val="0"/>
            <c:bubble3D val="0"/>
            <c:spPr>
              <a:solidFill>
                <a:srgbClr val="0033CC"/>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4C4-4527-B031-B2BE4D2E4B02}"/>
              </c:ext>
            </c:extLst>
          </c:dPt>
          <c:dPt>
            <c:idx val="1"/>
            <c:bubble3D val="0"/>
            <c:spPr>
              <a:solidFill>
                <a:schemeClr val="accent1">
                  <a:lumMod val="40000"/>
                  <a:lumOff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4C4-4527-B031-B2BE4D2E4B02}"/>
              </c:ext>
            </c:extLst>
          </c:dPt>
          <c:dPt>
            <c:idx val="2"/>
            <c:bubble3D val="0"/>
            <c:spPr>
              <a:solidFill>
                <a:srgbClr val="0066F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4C4-4527-B031-B2BE4D2E4B02}"/>
              </c:ext>
            </c:extLst>
          </c:dPt>
          <c:dLbls>
            <c:dLbl>
              <c:idx val="0"/>
              <c:layout>
                <c:manualLayout>
                  <c:x val="0.10291335603480893"/>
                  <c:y val="3.9444200996580248E-2"/>
                </c:manualLayout>
              </c:layout>
              <c:tx>
                <c:rich>
                  <a:bodyPr/>
                  <a:lstStyle/>
                  <a:p>
                    <a:fld id="{8A83491C-6825-484E-BA65-044A3E4FAF9E}" type="VALUE">
                      <a:rPr lang="en-US" smtClean="0"/>
                      <a:pPr/>
                      <a:t>[VALUE]</a:t>
                    </a:fld>
                    <a:r>
                      <a:rPr lang="en-US"/>
                      <a:t> </a:t>
                    </a:r>
                    <a:r>
                      <a:rPr lang="en-US" err="1"/>
                      <a:t>mrd</a:t>
                    </a:r>
                    <a:r>
                      <a:rPr lang="en-US"/>
                      <a:t>. €</a:t>
                    </a:r>
                  </a:p>
                  <a:p>
                    <a:r>
                      <a:rPr lang="en-US"/>
                      <a:t>48 %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4C4-4527-B031-B2BE4D2E4B02}"/>
                </c:ext>
              </c:extLst>
            </c:dLbl>
            <c:dLbl>
              <c:idx val="1"/>
              <c:layout>
                <c:manualLayout>
                  <c:x val="-8.4752175558077958E-2"/>
                  <c:y val="0.11833260298974042"/>
                </c:manualLayout>
              </c:layout>
              <c:tx>
                <c:rich>
                  <a:bodyPr/>
                  <a:lstStyle/>
                  <a:p>
                    <a:fld id="{58FF0455-7DCC-4CDB-81EC-5F3128C4610E}" type="VALUE">
                      <a:rPr lang="en-US" smtClean="0"/>
                      <a:pPr/>
                      <a:t>[VALUE]</a:t>
                    </a:fld>
                    <a:r>
                      <a:rPr lang="en-US"/>
                      <a:t> </a:t>
                    </a:r>
                    <a:r>
                      <a:rPr lang="en-US" err="1"/>
                      <a:t>mrd</a:t>
                    </a:r>
                    <a:r>
                      <a:rPr lang="en-US"/>
                      <a:t>. €</a:t>
                    </a:r>
                  </a:p>
                  <a:p>
                    <a:r>
                      <a:rPr lang="en-US"/>
                      <a:t>29 %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4C4-4527-B031-B2BE4D2E4B02}"/>
                </c:ext>
              </c:extLst>
            </c:dLbl>
            <c:dLbl>
              <c:idx val="2"/>
              <c:layout>
                <c:manualLayout>
                  <c:x val="-0.10056229350445836"/>
                  <c:y val="-0.10038196216970775"/>
                </c:manualLayout>
              </c:layout>
              <c:tx>
                <c:rich>
                  <a:bodyPr rot="0" spcFirstLastPara="1" vertOverflow="ellipsis" vert="horz" wrap="square" lIns="38100" tIns="19050" rIns="38100" bIns="19050" anchor="ctr" anchorCtr="0">
                    <a:spAutoFit/>
                  </a:bodyPr>
                  <a:lstStyle/>
                  <a:p>
                    <a:pPr algn="ctr">
                      <a:defRPr sz="1050" b="0" i="0" u="none" strike="noStrike" kern="1200" baseline="0">
                        <a:solidFill>
                          <a:schemeClr val="tx1"/>
                        </a:solidFill>
                        <a:latin typeface="+mn-lt"/>
                        <a:ea typeface="+mn-ea"/>
                        <a:cs typeface="+mn-cs"/>
                      </a:defRPr>
                    </a:pPr>
                    <a:fld id="{BA051B66-55E3-4816-956C-4802A8A8BC73}" type="VALUE">
                      <a:rPr lang="en-US" smtClean="0">
                        <a:solidFill>
                          <a:schemeClr val="tx1"/>
                        </a:solidFill>
                      </a:rPr>
                      <a:pPr algn="ctr">
                        <a:defRPr sz="1050" b="0">
                          <a:solidFill>
                            <a:schemeClr val="tx1"/>
                          </a:solidFill>
                        </a:defRPr>
                      </a:pPr>
                      <a:t>[VALUE]</a:t>
                    </a:fld>
                    <a:r>
                      <a:rPr lang="en-US">
                        <a:solidFill>
                          <a:schemeClr val="tx1"/>
                        </a:solidFill>
                      </a:rPr>
                      <a:t> </a:t>
                    </a:r>
                    <a:r>
                      <a:rPr lang="en-US" err="1">
                        <a:solidFill>
                          <a:schemeClr val="tx1"/>
                        </a:solidFill>
                      </a:rPr>
                      <a:t>mrd</a:t>
                    </a:r>
                    <a:r>
                      <a:rPr lang="en-US">
                        <a:solidFill>
                          <a:schemeClr val="tx1"/>
                        </a:solidFill>
                      </a:rPr>
                      <a:t>. €</a:t>
                    </a:r>
                  </a:p>
                  <a:p>
                    <a:pPr algn="ctr">
                      <a:defRPr sz="1050" b="0">
                        <a:solidFill>
                          <a:schemeClr val="tx1"/>
                        </a:solidFill>
                      </a:defRPr>
                    </a:pPr>
                    <a:r>
                      <a:rPr lang="en-US">
                        <a:solidFill>
                          <a:schemeClr val="tx1"/>
                        </a:solidFill>
                      </a:rPr>
                      <a:t>23 %</a:t>
                    </a:r>
                  </a:p>
                </c:rich>
              </c:tx>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0">
                  <a:spAutoFit/>
                </a:bodyPr>
                <a:lstStyle/>
                <a:p>
                  <a:pPr algn="ct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4C4-4527-B031-B2BE4D2E4B02}"/>
                </c:ext>
              </c:extLst>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Taul1!$A$2:$A$4</c:f>
              <c:strCache>
                <c:ptCount val="3"/>
                <c:pt idx="0">
                  <c:v>Vientiteollisuus (välitön)</c:v>
                </c:pt>
                <c:pt idx="1">
                  <c:v>Vaikutus muilla toimialoilla (välillinen)</c:v>
                </c:pt>
                <c:pt idx="2">
                  <c:v>Vaikutus yksityiseen kulutukseen (tulovaikutus)</c:v>
                </c:pt>
              </c:strCache>
            </c:strRef>
          </c:cat>
          <c:val>
            <c:numRef>
              <c:f>Taul1!$B$2:$B$4</c:f>
              <c:numCache>
                <c:formatCode>General</c:formatCode>
                <c:ptCount val="3"/>
                <c:pt idx="0">
                  <c:v>49.2</c:v>
                </c:pt>
                <c:pt idx="1">
                  <c:v>29.6</c:v>
                </c:pt>
                <c:pt idx="2">
                  <c:v>22.6</c:v>
                </c:pt>
              </c:numCache>
            </c:numRef>
          </c:val>
          <c:extLst>
            <c:ext xmlns:c16="http://schemas.microsoft.com/office/drawing/2014/chart" uri="{C3380CC4-5D6E-409C-BE32-E72D297353CC}">
              <c16:uniqueId val="{00000006-B4C4-4527-B031-B2BE4D2E4B02}"/>
            </c:ext>
          </c:extLst>
        </c:ser>
        <c:dLbls>
          <c:showLegendKey val="0"/>
          <c:showVal val="0"/>
          <c:showCatName val="0"/>
          <c:showSerName val="0"/>
          <c:showPercent val="1"/>
          <c:showBubbleSize val="0"/>
          <c:showLeaderLines val="1"/>
        </c:dLbls>
        <c:firstSliceAng val="0"/>
        <c:holeSize val="66"/>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i-FI"/>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sz="1050" err="1">
                <a:solidFill>
                  <a:schemeClr val="tx1"/>
                </a:solidFill>
              </a:rPr>
              <a:t>Yhteensä</a:t>
            </a:r>
            <a:r>
              <a:rPr lang="en-US" sz="1050">
                <a:solidFill>
                  <a:schemeClr val="tx1"/>
                </a:solidFill>
              </a:rPr>
              <a:t> </a:t>
            </a:r>
          </a:p>
          <a:p>
            <a:pPr>
              <a:defRPr sz="1050">
                <a:solidFill>
                  <a:schemeClr val="tx1"/>
                </a:solidFill>
              </a:defRPr>
            </a:pPr>
            <a:r>
              <a:rPr lang="en-US" sz="1050">
                <a:solidFill>
                  <a:schemeClr val="tx1"/>
                </a:solidFill>
              </a:rPr>
              <a:t>1 151 800 </a:t>
            </a:r>
            <a:r>
              <a:rPr lang="en-US" sz="1050" err="1">
                <a:solidFill>
                  <a:schemeClr val="tx1"/>
                </a:solidFill>
              </a:rPr>
              <a:t>työllistä</a:t>
            </a:r>
            <a:endParaRPr lang="en-US" sz="1050">
              <a:solidFill>
                <a:schemeClr val="tx1"/>
              </a:solidFill>
            </a:endParaRPr>
          </a:p>
        </c:rich>
      </c:tx>
      <c:layout>
        <c:manualLayout>
          <c:xMode val="edge"/>
          <c:yMode val="edge"/>
          <c:x val="0.24050694003771664"/>
          <c:y val="0.51277461295554239"/>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fi-FI"/>
        </a:p>
      </c:txPr>
    </c:title>
    <c:autoTitleDeleted val="0"/>
    <c:plotArea>
      <c:layout/>
      <c:doughnutChart>
        <c:varyColors val="1"/>
        <c:ser>
          <c:idx val="0"/>
          <c:order val="0"/>
          <c:tx>
            <c:strRef>
              <c:f>Taul1!$B$1</c:f>
              <c:strCache>
                <c:ptCount val="1"/>
                <c:pt idx="0">
                  <c:v>Osuus</c:v>
                </c:pt>
              </c:strCache>
            </c:strRef>
          </c:tx>
          <c:spPr>
            <a:solidFill>
              <a:schemeClr val="accent1">
                <a:lumMod val="40000"/>
                <a:lumOff val="60000"/>
              </a:schemeClr>
            </a:solidFill>
          </c:spPr>
          <c:dPt>
            <c:idx val="0"/>
            <c:bubble3D val="0"/>
            <c:spPr>
              <a:solidFill>
                <a:srgbClr val="0033CC"/>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2D1-4468-AD85-62BDEE7FAA55}"/>
              </c:ext>
            </c:extLst>
          </c:dPt>
          <c:dPt>
            <c:idx val="1"/>
            <c:bubble3D val="0"/>
            <c:spPr>
              <a:solidFill>
                <a:schemeClr val="accent1">
                  <a:lumMod val="40000"/>
                  <a:lumOff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2D1-4468-AD85-62BDEE7FAA55}"/>
              </c:ext>
            </c:extLst>
          </c:dPt>
          <c:dPt>
            <c:idx val="2"/>
            <c:bubble3D val="0"/>
            <c:spPr>
              <a:solidFill>
                <a:srgbClr val="0066F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2D1-4468-AD85-62BDEE7FAA55}"/>
              </c:ext>
            </c:extLst>
          </c:dPt>
          <c:dLbls>
            <c:dLbl>
              <c:idx val="0"/>
              <c:layout>
                <c:manualLayout>
                  <c:x val="0.10291335603480893"/>
                  <c:y val="3.9444200996580248E-2"/>
                </c:manualLayout>
              </c:layout>
              <c:tx>
                <c:rich>
                  <a:bodyPr/>
                  <a:lstStyle/>
                  <a:p>
                    <a:fld id="{8A83491C-6825-484E-BA65-044A3E4FAF9E}" type="VALUE">
                      <a:rPr lang="en-US" smtClean="0"/>
                      <a:pPr/>
                      <a:t>[VALUE]</a:t>
                    </a:fld>
                    <a:r>
                      <a:rPr lang="en-US"/>
                      <a:t> </a:t>
                    </a:r>
                  </a:p>
                  <a:p>
                    <a:r>
                      <a:rPr lang="en-US"/>
                      <a:t>42 %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2D1-4468-AD85-62BDEE7FAA55}"/>
                </c:ext>
              </c:extLst>
            </c:dLbl>
            <c:dLbl>
              <c:idx val="1"/>
              <c:layout>
                <c:manualLayout>
                  <c:x val="-8.4752175558077958E-2"/>
                  <c:y val="0.11833260298974042"/>
                </c:manualLayout>
              </c:layout>
              <c:tx>
                <c:rich>
                  <a:bodyPr/>
                  <a:lstStyle/>
                  <a:p>
                    <a:fld id="{58FF0455-7DCC-4CDB-81EC-5F3128C4610E}" type="VALUE">
                      <a:rPr lang="en-US" smtClean="0"/>
                      <a:pPr/>
                      <a:t>[VALUE]</a:t>
                    </a:fld>
                    <a:r>
                      <a:rPr lang="en-US"/>
                      <a:t> </a:t>
                    </a:r>
                  </a:p>
                  <a:p>
                    <a:r>
                      <a:rPr lang="en-US"/>
                      <a:t>37 %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2D1-4468-AD85-62BDEE7FAA55}"/>
                </c:ext>
              </c:extLst>
            </c:dLbl>
            <c:dLbl>
              <c:idx val="2"/>
              <c:layout>
                <c:manualLayout>
                  <c:x val="-0.10056229350445836"/>
                  <c:y val="-0.10038196216970775"/>
                </c:manualLayout>
              </c:layout>
              <c:tx>
                <c:rich>
                  <a:bodyPr rot="0" spcFirstLastPara="1" vertOverflow="ellipsis" vert="horz" wrap="square" lIns="38100" tIns="19050" rIns="38100" bIns="19050" anchor="ctr" anchorCtr="0">
                    <a:spAutoFit/>
                  </a:bodyPr>
                  <a:lstStyle/>
                  <a:p>
                    <a:pPr algn="ctr">
                      <a:defRPr sz="1050" b="0" i="0" u="none" strike="noStrike" kern="1200" baseline="0">
                        <a:solidFill>
                          <a:schemeClr val="tx1"/>
                        </a:solidFill>
                        <a:latin typeface="+mn-lt"/>
                        <a:ea typeface="+mn-ea"/>
                        <a:cs typeface="+mn-cs"/>
                      </a:defRPr>
                    </a:pPr>
                    <a:fld id="{BA051B66-55E3-4816-956C-4802A8A8BC73}" type="VALUE">
                      <a:rPr lang="en-US" smtClean="0">
                        <a:solidFill>
                          <a:schemeClr val="tx1"/>
                        </a:solidFill>
                      </a:rPr>
                      <a:pPr algn="ctr">
                        <a:defRPr sz="1050" b="0">
                          <a:solidFill>
                            <a:schemeClr val="tx1"/>
                          </a:solidFill>
                        </a:defRPr>
                      </a:pPr>
                      <a:t>[VALUE]</a:t>
                    </a:fld>
                    <a:r>
                      <a:rPr lang="en-US">
                        <a:solidFill>
                          <a:schemeClr val="tx1"/>
                        </a:solidFill>
                      </a:rPr>
                      <a:t> </a:t>
                    </a:r>
                  </a:p>
                  <a:p>
                    <a:pPr algn="ctr">
                      <a:defRPr sz="1050" b="0">
                        <a:solidFill>
                          <a:schemeClr val="tx1"/>
                        </a:solidFill>
                      </a:defRPr>
                    </a:pPr>
                    <a:r>
                      <a:rPr lang="en-US">
                        <a:solidFill>
                          <a:schemeClr val="tx1"/>
                        </a:solidFill>
                      </a:rPr>
                      <a:t>21 %</a:t>
                    </a:r>
                  </a:p>
                </c:rich>
              </c:tx>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0">
                  <a:spAutoFit/>
                </a:bodyPr>
                <a:lstStyle/>
                <a:p>
                  <a:pPr algn="ct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2D1-4468-AD85-62BDEE7FAA55}"/>
                </c:ext>
              </c:extLst>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Taul1!$A$2:$A$4</c:f>
              <c:strCache>
                <c:ptCount val="3"/>
                <c:pt idx="0">
                  <c:v>Vientiteollisuus (välitön)</c:v>
                </c:pt>
                <c:pt idx="1">
                  <c:v>Vaikutus muilla toimialoilla (välillinen)</c:v>
                </c:pt>
                <c:pt idx="2">
                  <c:v>Vaikutus yksityiseen kulutukseen (tulovaikutus)</c:v>
                </c:pt>
              </c:strCache>
            </c:strRef>
          </c:cat>
          <c:val>
            <c:numRef>
              <c:f>Taul1!$B$2:$B$4</c:f>
              <c:numCache>
                <c:formatCode>#,##0</c:formatCode>
                <c:ptCount val="3"/>
                <c:pt idx="0">
                  <c:v>489600</c:v>
                </c:pt>
                <c:pt idx="1">
                  <c:v>423800</c:v>
                </c:pt>
                <c:pt idx="2">
                  <c:v>238400</c:v>
                </c:pt>
              </c:numCache>
            </c:numRef>
          </c:val>
          <c:extLst>
            <c:ext xmlns:c16="http://schemas.microsoft.com/office/drawing/2014/chart" uri="{C3380CC4-5D6E-409C-BE32-E72D297353CC}">
              <c16:uniqueId val="{00000006-C2D1-4468-AD85-62BDEE7FAA55}"/>
            </c:ext>
          </c:extLst>
        </c:ser>
        <c:dLbls>
          <c:showLegendKey val="0"/>
          <c:showVal val="0"/>
          <c:showCatName val="0"/>
          <c:showSerName val="0"/>
          <c:showPercent val="1"/>
          <c:showBubbleSize val="0"/>
          <c:showLeaderLines val="1"/>
        </c:dLbls>
        <c:firstSliceAng val="0"/>
        <c:holeSize val="66"/>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i-FI"/>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sz="1050" err="1">
                <a:solidFill>
                  <a:schemeClr val="tx1"/>
                </a:solidFill>
              </a:rPr>
              <a:t>Yhteensä</a:t>
            </a:r>
            <a:r>
              <a:rPr lang="en-US" sz="1050">
                <a:solidFill>
                  <a:schemeClr val="tx1"/>
                </a:solidFill>
              </a:rPr>
              <a:t> </a:t>
            </a:r>
          </a:p>
          <a:p>
            <a:pPr>
              <a:defRPr sz="1050">
                <a:solidFill>
                  <a:schemeClr val="tx1"/>
                </a:solidFill>
              </a:defRPr>
            </a:pPr>
            <a:r>
              <a:rPr lang="en-US" sz="1050">
                <a:solidFill>
                  <a:schemeClr val="tx1"/>
                </a:solidFill>
              </a:rPr>
              <a:t>662 200 </a:t>
            </a:r>
            <a:r>
              <a:rPr lang="en-US" sz="1050" err="1">
                <a:solidFill>
                  <a:schemeClr val="tx1"/>
                </a:solidFill>
              </a:rPr>
              <a:t>työllistä</a:t>
            </a:r>
            <a:endParaRPr lang="en-US" sz="1050">
              <a:solidFill>
                <a:schemeClr val="tx1"/>
              </a:solidFill>
            </a:endParaRPr>
          </a:p>
        </c:rich>
      </c:tx>
      <c:layout>
        <c:manualLayout>
          <c:xMode val="edge"/>
          <c:yMode val="edge"/>
          <c:x val="0.3162671910960293"/>
          <c:y val="0.50560294004707329"/>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fi-FI"/>
        </a:p>
      </c:txPr>
    </c:title>
    <c:autoTitleDeleted val="0"/>
    <c:plotArea>
      <c:layout/>
      <c:doughnutChart>
        <c:varyColors val="1"/>
        <c:ser>
          <c:idx val="0"/>
          <c:order val="0"/>
          <c:tx>
            <c:strRef>
              <c:f>Taul1!$B$1</c:f>
              <c:strCache>
                <c:ptCount val="1"/>
                <c:pt idx="0">
                  <c:v>Osuus</c:v>
                </c:pt>
              </c:strCache>
            </c:strRef>
          </c:tx>
          <c:spPr>
            <a:solidFill>
              <a:schemeClr val="accent1">
                <a:lumMod val="40000"/>
                <a:lumOff val="60000"/>
              </a:schemeClr>
            </a:solidFill>
          </c:spPr>
          <c:dPt>
            <c:idx val="0"/>
            <c:bubble3D val="0"/>
            <c:spPr>
              <a:solidFill>
                <a:srgbClr val="0033CC"/>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098-46D8-BE69-0ADFD90CA0E2}"/>
              </c:ext>
            </c:extLst>
          </c:dPt>
          <c:dPt>
            <c:idx val="1"/>
            <c:bubble3D val="0"/>
            <c:spPr>
              <a:solidFill>
                <a:schemeClr val="accent1">
                  <a:lumMod val="40000"/>
                  <a:lumOff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098-46D8-BE69-0ADFD90CA0E2}"/>
              </c:ext>
            </c:extLst>
          </c:dPt>
          <c:dPt>
            <c:idx val="2"/>
            <c:bubble3D val="0"/>
            <c:spPr>
              <a:solidFill>
                <a:srgbClr val="0066F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098-46D8-BE69-0ADFD90CA0E2}"/>
              </c:ext>
            </c:extLst>
          </c:dPt>
          <c:dLbls>
            <c:dLbl>
              <c:idx val="0"/>
              <c:layout>
                <c:manualLayout>
                  <c:x val="0.13727766556777668"/>
                  <c:y val="-5.020171035928387E-2"/>
                </c:manualLayout>
              </c:layout>
              <c:tx>
                <c:rich>
                  <a:bodyPr/>
                  <a:lstStyle/>
                  <a:p>
                    <a:fld id="{8A83491C-6825-484E-BA65-044A3E4FAF9E}" type="VALUE">
                      <a:rPr lang="en-US" smtClean="0"/>
                      <a:pPr/>
                      <a:t>[VALUE]</a:t>
                    </a:fld>
                    <a:r>
                      <a:rPr lang="en-US"/>
                      <a:t> </a:t>
                    </a:r>
                  </a:p>
                  <a:p>
                    <a:r>
                      <a:rPr lang="en-US"/>
                      <a:t>84 %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098-46D8-BE69-0ADFD90CA0E2}"/>
                </c:ext>
              </c:extLst>
            </c:dLbl>
            <c:dLbl>
              <c:idx val="1"/>
              <c:layout>
                <c:manualLayout>
                  <c:x val="-7.9597515977692448E-2"/>
                  <c:y val="-0.12909011235244422"/>
                </c:manualLayout>
              </c:layout>
              <c:tx>
                <c:rich>
                  <a:bodyPr/>
                  <a:lstStyle/>
                  <a:p>
                    <a:fld id="{58FF0455-7DCC-4CDB-81EC-5F3128C4610E}" type="VALUE">
                      <a:rPr lang="en-US" smtClean="0"/>
                      <a:pPr/>
                      <a:t>[VALUE]</a:t>
                    </a:fld>
                    <a:r>
                      <a:rPr lang="en-US"/>
                      <a:t> </a:t>
                    </a:r>
                  </a:p>
                  <a:p>
                    <a:r>
                      <a:rPr lang="en-US"/>
                      <a:t>5 %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098-46D8-BE69-0ADFD90CA0E2}"/>
                </c:ext>
              </c:extLst>
            </c:dLbl>
            <c:dLbl>
              <c:idx val="2"/>
              <c:layout>
                <c:manualLayout>
                  <c:x val="-3.1833757046534766E-2"/>
                  <c:y val="-0.172098691254399"/>
                </c:manualLayout>
              </c:layout>
              <c:tx>
                <c:rich>
                  <a:bodyPr rot="0" spcFirstLastPara="1" vertOverflow="ellipsis" vert="horz" wrap="square" lIns="38100" tIns="19050" rIns="38100" bIns="19050" anchor="ctr" anchorCtr="0">
                    <a:spAutoFit/>
                  </a:bodyPr>
                  <a:lstStyle/>
                  <a:p>
                    <a:pPr algn="ctr">
                      <a:defRPr sz="1050" b="0" i="0" u="none" strike="noStrike" kern="1200" baseline="0">
                        <a:solidFill>
                          <a:schemeClr val="tx1"/>
                        </a:solidFill>
                        <a:latin typeface="+mn-lt"/>
                        <a:ea typeface="+mn-ea"/>
                        <a:cs typeface="+mn-cs"/>
                      </a:defRPr>
                    </a:pPr>
                    <a:fld id="{BA051B66-55E3-4816-956C-4802A8A8BC73}" type="VALUE">
                      <a:rPr lang="en-US" smtClean="0">
                        <a:solidFill>
                          <a:schemeClr val="tx1"/>
                        </a:solidFill>
                      </a:rPr>
                      <a:pPr algn="ctr">
                        <a:defRPr sz="1050" b="0">
                          <a:solidFill>
                            <a:schemeClr val="tx1"/>
                          </a:solidFill>
                        </a:defRPr>
                      </a:pPr>
                      <a:t>[VALUE]</a:t>
                    </a:fld>
                    <a:r>
                      <a:rPr lang="en-US">
                        <a:solidFill>
                          <a:schemeClr val="tx1"/>
                        </a:solidFill>
                      </a:rPr>
                      <a:t> </a:t>
                    </a:r>
                  </a:p>
                  <a:p>
                    <a:pPr algn="ctr">
                      <a:defRPr sz="1050" b="0">
                        <a:solidFill>
                          <a:schemeClr val="tx1"/>
                        </a:solidFill>
                      </a:defRPr>
                    </a:pPr>
                    <a:r>
                      <a:rPr lang="en-US">
                        <a:solidFill>
                          <a:schemeClr val="tx1"/>
                        </a:solidFill>
                      </a:rPr>
                      <a:t>11 %</a:t>
                    </a:r>
                  </a:p>
                </c:rich>
              </c:tx>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0">
                  <a:spAutoFit/>
                </a:bodyPr>
                <a:lstStyle/>
                <a:p>
                  <a:pPr algn="ct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098-46D8-BE69-0ADFD90CA0E2}"/>
                </c:ext>
              </c:extLst>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Taul1!$A$2:$A$4</c:f>
              <c:strCache>
                <c:ptCount val="3"/>
                <c:pt idx="0">
                  <c:v>Palvelut</c:v>
                </c:pt>
                <c:pt idx="1">
                  <c:v>Jalostus*</c:v>
                </c:pt>
                <c:pt idx="2">
                  <c:v>Alkutuotanto*</c:v>
                </c:pt>
              </c:strCache>
            </c:strRef>
          </c:cat>
          <c:val>
            <c:numRef>
              <c:f>Taul1!$B$2:$B$4</c:f>
              <c:numCache>
                <c:formatCode>#,##0</c:formatCode>
                <c:ptCount val="3"/>
                <c:pt idx="0">
                  <c:v>555600</c:v>
                </c:pt>
                <c:pt idx="1">
                  <c:v>33300</c:v>
                </c:pt>
                <c:pt idx="2">
                  <c:v>73300</c:v>
                </c:pt>
              </c:numCache>
            </c:numRef>
          </c:val>
          <c:extLst>
            <c:ext xmlns:c16="http://schemas.microsoft.com/office/drawing/2014/chart" uri="{C3380CC4-5D6E-409C-BE32-E72D297353CC}">
              <c16:uniqueId val="{00000006-A098-46D8-BE69-0ADFD90CA0E2}"/>
            </c:ext>
          </c:extLst>
        </c:ser>
        <c:dLbls>
          <c:showLegendKey val="0"/>
          <c:showVal val="0"/>
          <c:showCatName val="0"/>
          <c:showSerName val="0"/>
          <c:showPercent val="1"/>
          <c:showBubbleSize val="0"/>
          <c:showLeaderLines val="1"/>
        </c:dLbls>
        <c:firstSliceAng val="0"/>
        <c:holeSize val="66"/>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i-FI"/>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sz="1050" err="1">
                <a:solidFill>
                  <a:schemeClr val="tx1"/>
                </a:solidFill>
              </a:rPr>
              <a:t>Yhteensä</a:t>
            </a:r>
            <a:r>
              <a:rPr lang="en-US" sz="1050">
                <a:solidFill>
                  <a:schemeClr val="tx1"/>
                </a:solidFill>
              </a:rPr>
              <a:t> </a:t>
            </a:r>
          </a:p>
          <a:p>
            <a:pPr>
              <a:defRPr sz="1050">
                <a:solidFill>
                  <a:schemeClr val="tx1"/>
                </a:solidFill>
              </a:defRPr>
            </a:pPr>
            <a:r>
              <a:rPr lang="en-US" sz="1050">
                <a:solidFill>
                  <a:schemeClr val="tx1"/>
                </a:solidFill>
              </a:rPr>
              <a:t>35,4 </a:t>
            </a:r>
            <a:r>
              <a:rPr lang="en-US" sz="1050" err="1">
                <a:solidFill>
                  <a:schemeClr val="tx1"/>
                </a:solidFill>
              </a:rPr>
              <a:t>mrd</a:t>
            </a:r>
            <a:r>
              <a:rPr lang="en-US" sz="1050">
                <a:solidFill>
                  <a:schemeClr val="tx1"/>
                </a:solidFill>
              </a:rPr>
              <a:t>.</a:t>
            </a:r>
          </a:p>
        </c:rich>
      </c:tx>
      <c:layout>
        <c:manualLayout>
          <c:xMode val="edge"/>
          <c:yMode val="edge"/>
          <c:x val="0.27961032112756623"/>
          <c:y val="0.49843126713860414"/>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fi-FI"/>
        </a:p>
      </c:txPr>
    </c:title>
    <c:autoTitleDeleted val="0"/>
    <c:plotArea>
      <c:layout/>
      <c:doughnutChart>
        <c:varyColors val="1"/>
        <c:ser>
          <c:idx val="0"/>
          <c:order val="0"/>
          <c:tx>
            <c:strRef>
              <c:f>Taul1!$B$1</c:f>
              <c:strCache>
                <c:ptCount val="1"/>
                <c:pt idx="0">
                  <c:v>Osuus</c:v>
                </c:pt>
              </c:strCache>
            </c:strRef>
          </c:tx>
          <c:spPr>
            <a:solidFill>
              <a:schemeClr val="accent1">
                <a:lumMod val="40000"/>
                <a:lumOff val="60000"/>
              </a:schemeClr>
            </a:solidFill>
          </c:spPr>
          <c:dPt>
            <c:idx val="0"/>
            <c:bubble3D val="0"/>
            <c:spPr>
              <a:solidFill>
                <a:srgbClr val="0033CC"/>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44A-4615-A8ED-AF6EE3705F9C}"/>
              </c:ext>
            </c:extLst>
          </c:dPt>
          <c:dPt>
            <c:idx val="1"/>
            <c:bubble3D val="0"/>
            <c:spPr>
              <a:solidFill>
                <a:schemeClr val="accent1">
                  <a:lumMod val="40000"/>
                  <a:lumOff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44A-4615-A8ED-AF6EE3705F9C}"/>
              </c:ext>
            </c:extLst>
          </c:dPt>
          <c:dPt>
            <c:idx val="2"/>
            <c:bubble3D val="0"/>
            <c:spPr>
              <a:solidFill>
                <a:srgbClr val="0066F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44A-4615-A8ED-AF6EE3705F9C}"/>
              </c:ext>
            </c:extLst>
          </c:dPt>
          <c:dLbls>
            <c:dLbl>
              <c:idx val="0"/>
              <c:layout>
                <c:manualLayout>
                  <c:x val="0.10291335603480893"/>
                  <c:y val="3.9444200996580248E-2"/>
                </c:manualLayout>
              </c:layout>
              <c:tx>
                <c:rich>
                  <a:bodyPr/>
                  <a:lstStyle/>
                  <a:p>
                    <a:fld id="{8A83491C-6825-484E-BA65-044A3E4FAF9E}" type="VALUE">
                      <a:rPr lang="en-US" smtClean="0"/>
                      <a:pPr/>
                      <a:t>[VALUE]</a:t>
                    </a:fld>
                    <a:r>
                      <a:rPr lang="en-US"/>
                      <a:t>,0 </a:t>
                    </a:r>
                    <a:r>
                      <a:rPr lang="en-US" err="1"/>
                      <a:t>mrd</a:t>
                    </a:r>
                    <a:r>
                      <a:rPr lang="en-US"/>
                      <a:t>. € </a:t>
                    </a:r>
                  </a:p>
                  <a:p>
                    <a:r>
                      <a:rPr lang="en-US"/>
                      <a:t>51 %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44A-4615-A8ED-AF6EE3705F9C}"/>
                </c:ext>
              </c:extLst>
            </c:dLbl>
            <c:dLbl>
              <c:idx val="1"/>
              <c:layout>
                <c:manualLayout>
                  <c:x val="-8.4752175558077958E-2"/>
                  <c:y val="0.11833260298974042"/>
                </c:manualLayout>
              </c:layout>
              <c:tx>
                <c:rich>
                  <a:bodyPr/>
                  <a:lstStyle/>
                  <a:p>
                    <a:r>
                      <a:rPr lang="en-US"/>
                      <a:t>7,8 </a:t>
                    </a:r>
                    <a:r>
                      <a:rPr lang="en-US" err="1"/>
                      <a:t>mrd</a:t>
                    </a:r>
                    <a:r>
                      <a:rPr lang="en-US"/>
                      <a:t>. € </a:t>
                    </a:r>
                  </a:p>
                  <a:p>
                    <a:r>
                      <a:rPr lang="en-US"/>
                      <a:t>22 %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44A-4615-A8ED-AF6EE3705F9C}"/>
                </c:ext>
              </c:extLst>
            </c:dLbl>
            <c:dLbl>
              <c:idx val="2"/>
              <c:layout>
                <c:manualLayout>
                  <c:x val="-0.10056229350445836"/>
                  <c:y val="-0.10038196216970775"/>
                </c:manualLayout>
              </c:layout>
              <c:tx>
                <c:rich>
                  <a:bodyPr rot="0" spcFirstLastPara="1" vertOverflow="ellipsis" vert="horz" wrap="square" lIns="38100" tIns="19050" rIns="38100" bIns="19050" anchor="ctr" anchorCtr="0">
                    <a:spAutoFit/>
                  </a:bodyPr>
                  <a:lstStyle/>
                  <a:p>
                    <a:pPr algn="ctr">
                      <a:defRPr sz="1050" b="0" i="0" u="none" strike="noStrike" kern="1200" baseline="0">
                        <a:solidFill>
                          <a:schemeClr val="tx1"/>
                        </a:solidFill>
                        <a:latin typeface="+mn-lt"/>
                        <a:ea typeface="+mn-ea"/>
                        <a:cs typeface="+mn-cs"/>
                      </a:defRPr>
                    </a:pPr>
                    <a:r>
                      <a:rPr lang="en-US">
                        <a:solidFill>
                          <a:schemeClr val="tx1"/>
                        </a:solidFill>
                      </a:rPr>
                      <a:t>9,6 </a:t>
                    </a:r>
                    <a:r>
                      <a:rPr lang="en-US" err="1">
                        <a:solidFill>
                          <a:schemeClr val="tx1"/>
                        </a:solidFill>
                      </a:rPr>
                      <a:t>mrd</a:t>
                    </a:r>
                    <a:r>
                      <a:rPr lang="en-US">
                        <a:solidFill>
                          <a:schemeClr val="tx1"/>
                        </a:solidFill>
                      </a:rPr>
                      <a:t>. € </a:t>
                    </a:r>
                  </a:p>
                  <a:p>
                    <a:pPr algn="ctr">
                      <a:defRPr sz="1050" b="0">
                        <a:solidFill>
                          <a:schemeClr val="tx1"/>
                        </a:solidFill>
                      </a:defRPr>
                    </a:pPr>
                    <a:r>
                      <a:rPr lang="en-US">
                        <a:solidFill>
                          <a:schemeClr val="tx1"/>
                        </a:solidFill>
                      </a:rPr>
                      <a:t>27 %</a:t>
                    </a:r>
                  </a:p>
                </c:rich>
              </c:tx>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0">
                  <a:spAutoFit/>
                </a:bodyPr>
                <a:lstStyle/>
                <a:p>
                  <a:pPr algn="ct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44A-4615-A8ED-AF6EE3705F9C}"/>
                </c:ext>
              </c:extLst>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Taul1!$A$2:$A$4</c:f>
              <c:strCache>
                <c:ptCount val="3"/>
                <c:pt idx="0">
                  <c:v>Vientiteollisuus (välitön)</c:v>
                </c:pt>
                <c:pt idx="1">
                  <c:v>Vaikutus muilla toimialoilla (välillinen)</c:v>
                </c:pt>
                <c:pt idx="2">
                  <c:v>Vaikutus yksityiseen kulutukseen (tulovaikutus)</c:v>
                </c:pt>
              </c:strCache>
            </c:strRef>
          </c:cat>
          <c:val>
            <c:numRef>
              <c:f>Taul1!$B$2:$B$4</c:f>
              <c:numCache>
                <c:formatCode>#,##0</c:formatCode>
                <c:ptCount val="3"/>
                <c:pt idx="0">
                  <c:v>18</c:v>
                </c:pt>
                <c:pt idx="1">
                  <c:v>7.8</c:v>
                </c:pt>
                <c:pt idx="2">
                  <c:v>9.6</c:v>
                </c:pt>
              </c:numCache>
            </c:numRef>
          </c:val>
          <c:extLst>
            <c:ext xmlns:c16="http://schemas.microsoft.com/office/drawing/2014/chart" uri="{C3380CC4-5D6E-409C-BE32-E72D297353CC}">
              <c16:uniqueId val="{00000006-144A-4615-A8ED-AF6EE3705F9C}"/>
            </c:ext>
          </c:extLst>
        </c:ser>
        <c:dLbls>
          <c:showLegendKey val="0"/>
          <c:showVal val="0"/>
          <c:showCatName val="0"/>
          <c:showSerName val="0"/>
          <c:showPercent val="1"/>
          <c:showBubbleSize val="0"/>
          <c:showLeaderLines val="1"/>
        </c:dLbls>
        <c:firstSliceAng val="0"/>
        <c:holeSize val="66"/>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i-FI"/>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Teollisuus*</c:v>
                </c:pt>
              </c:strCache>
            </c:strRef>
          </c:tx>
          <c:spPr>
            <a:ln w="28575" cap="rnd">
              <a:solidFill>
                <a:schemeClr val="accent1"/>
              </a:solidFill>
              <a:round/>
            </a:ln>
            <a:effectLst/>
          </c:spPr>
          <c:marker>
            <c:symbol val="none"/>
          </c:marker>
          <c:cat>
            <c:numRef>
              <c:f>Taul1!$A$2:$A$164</c:f>
              <c:numCache>
                <c:formatCode>General</c:formatCode>
                <c:ptCount val="163"/>
                <c:pt idx="0">
                  <c:v>1860</c:v>
                </c:pt>
                <c:pt idx="1">
                  <c:v>1861</c:v>
                </c:pt>
                <c:pt idx="2">
                  <c:v>1862</c:v>
                </c:pt>
                <c:pt idx="3">
                  <c:v>1863</c:v>
                </c:pt>
                <c:pt idx="4">
                  <c:v>1864</c:v>
                </c:pt>
                <c:pt idx="5">
                  <c:v>1865</c:v>
                </c:pt>
                <c:pt idx="6">
                  <c:v>1866</c:v>
                </c:pt>
                <c:pt idx="7">
                  <c:v>1867</c:v>
                </c:pt>
                <c:pt idx="8">
                  <c:v>1868</c:v>
                </c:pt>
                <c:pt idx="9">
                  <c:v>1869</c:v>
                </c:pt>
                <c:pt idx="10">
                  <c:v>1870</c:v>
                </c:pt>
                <c:pt idx="11">
                  <c:v>1871</c:v>
                </c:pt>
                <c:pt idx="12">
                  <c:v>1872</c:v>
                </c:pt>
                <c:pt idx="13">
                  <c:v>1873</c:v>
                </c:pt>
                <c:pt idx="14">
                  <c:v>1874</c:v>
                </c:pt>
                <c:pt idx="15">
                  <c:v>1875</c:v>
                </c:pt>
                <c:pt idx="16">
                  <c:v>1876</c:v>
                </c:pt>
                <c:pt idx="17">
                  <c:v>1877</c:v>
                </c:pt>
                <c:pt idx="18">
                  <c:v>1878</c:v>
                </c:pt>
                <c:pt idx="19">
                  <c:v>1879</c:v>
                </c:pt>
                <c:pt idx="20">
                  <c:v>1880</c:v>
                </c:pt>
                <c:pt idx="21">
                  <c:v>1881</c:v>
                </c:pt>
                <c:pt idx="22">
                  <c:v>1882</c:v>
                </c:pt>
                <c:pt idx="23">
                  <c:v>1883</c:v>
                </c:pt>
                <c:pt idx="24">
                  <c:v>1884</c:v>
                </c:pt>
                <c:pt idx="25">
                  <c:v>1885</c:v>
                </c:pt>
                <c:pt idx="26">
                  <c:v>1886</c:v>
                </c:pt>
                <c:pt idx="27">
                  <c:v>1887</c:v>
                </c:pt>
                <c:pt idx="28">
                  <c:v>1888</c:v>
                </c:pt>
                <c:pt idx="29">
                  <c:v>1889</c:v>
                </c:pt>
                <c:pt idx="30">
                  <c:v>1890</c:v>
                </c:pt>
                <c:pt idx="31">
                  <c:v>1891</c:v>
                </c:pt>
                <c:pt idx="32">
                  <c:v>1892</c:v>
                </c:pt>
                <c:pt idx="33">
                  <c:v>1893</c:v>
                </c:pt>
                <c:pt idx="34">
                  <c:v>1894</c:v>
                </c:pt>
                <c:pt idx="35">
                  <c:v>1895</c:v>
                </c:pt>
                <c:pt idx="36">
                  <c:v>1896</c:v>
                </c:pt>
                <c:pt idx="37">
                  <c:v>1897</c:v>
                </c:pt>
                <c:pt idx="38">
                  <c:v>1898</c:v>
                </c:pt>
                <c:pt idx="39">
                  <c:v>1899</c:v>
                </c:pt>
                <c:pt idx="40">
                  <c:v>1900</c:v>
                </c:pt>
                <c:pt idx="41">
                  <c:v>1901</c:v>
                </c:pt>
                <c:pt idx="42">
                  <c:v>1902</c:v>
                </c:pt>
                <c:pt idx="43">
                  <c:v>1903</c:v>
                </c:pt>
                <c:pt idx="44">
                  <c:v>1904</c:v>
                </c:pt>
                <c:pt idx="45">
                  <c:v>1905</c:v>
                </c:pt>
                <c:pt idx="46">
                  <c:v>1906</c:v>
                </c:pt>
                <c:pt idx="47">
                  <c:v>1907</c:v>
                </c:pt>
                <c:pt idx="48">
                  <c:v>1908</c:v>
                </c:pt>
                <c:pt idx="49">
                  <c:v>1909</c:v>
                </c:pt>
                <c:pt idx="50">
                  <c:v>1910</c:v>
                </c:pt>
                <c:pt idx="51">
                  <c:v>1911</c:v>
                </c:pt>
                <c:pt idx="52">
                  <c:v>1912</c:v>
                </c:pt>
                <c:pt idx="53">
                  <c:v>1913</c:v>
                </c:pt>
                <c:pt idx="54">
                  <c:v>1914</c:v>
                </c:pt>
                <c:pt idx="55">
                  <c:v>1915</c:v>
                </c:pt>
                <c:pt idx="56">
                  <c:v>1916</c:v>
                </c:pt>
                <c:pt idx="57">
                  <c:v>1917</c:v>
                </c:pt>
                <c:pt idx="58">
                  <c:v>1918</c:v>
                </c:pt>
                <c:pt idx="59">
                  <c:v>1919</c:v>
                </c:pt>
                <c:pt idx="60">
                  <c:v>1920</c:v>
                </c:pt>
                <c:pt idx="61">
                  <c:v>1921</c:v>
                </c:pt>
                <c:pt idx="62">
                  <c:v>1922</c:v>
                </c:pt>
                <c:pt idx="63">
                  <c:v>1923</c:v>
                </c:pt>
                <c:pt idx="64">
                  <c:v>1924</c:v>
                </c:pt>
                <c:pt idx="65">
                  <c:v>1925</c:v>
                </c:pt>
                <c:pt idx="66">
                  <c:v>1926</c:v>
                </c:pt>
                <c:pt idx="67">
                  <c:v>1927</c:v>
                </c:pt>
                <c:pt idx="68">
                  <c:v>1928</c:v>
                </c:pt>
                <c:pt idx="69">
                  <c:v>1929</c:v>
                </c:pt>
                <c:pt idx="70">
                  <c:v>1930</c:v>
                </c:pt>
                <c:pt idx="71">
                  <c:v>1931</c:v>
                </c:pt>
                <c:pt idx="72">
                  <c:v>1932</c:v>
                </c:pt>
                <c:pt idx="73">
                  <c:v>1933</c:v>
                </c:pt>
                <c:pt idx="74">
                  <c:v>1934</c:v>
                </c:pt>
                <c:pt idx="75">
                  <c:v>1935</c:v>
                </c:pt>
                <c:pt idx="76">
                  <c:v>1936</c:v>
                </c:pt>
                <c:pt idx="77">
                  <c:v>1937</c:v>
                </c:pt>
                <c:pt idx="78">
                  <c:v>1938</c:v>
                </c:pt>
                <c:pt idx="79">
                  <c:v>1939</c:v>
                </c:pt>
                <c:pt idx="80">
                  <c:v>1940</c:v>
                </c:pt>
                <c:pt idx="81">
                  <c:v>1941</c:v>
                </c:pt>
                <c:pt idx="82">
                  <c:v>1942</c:v>
                </c:pt>
                <c:pt idx="83">
                  <c:v>1943</c:v>
                </c:pt>
                <c:pt idx="84">
                  <c:v>1944</c:v>
                </c:pt>
                <c:pt idx="85">
                  <c:v>1945</c:v>
                </c:pt>
                <c:pt idx="86">
                  <c:v>1946</c:v>
                </c:pt>
                <c:pt idx="87">
                  <c:v>1947</c:v>
                </c:pt>
                <c:pt idx="88">
                  <c:v>1948</c:v>
                </c:pt>
                <c:pt idx="89">
                  <c:v>1949</c:v>
                </c:pt>
                <c:pt idx="90">
                  <c:v>1950</c:v>
                </c:pt>
                <c:pt idx="91">
                  <c:v>1951</c:v>
                </c:pt>
                <c:pt idx="92">
                  <c:v>1952</c:v>
                </c:pt>
                <c:pt idx="93">
                  <c:v>1953</c:v>
                </c:pt>
                <c:pt idx="94">
                  <c:v>1954</c:v>
                </c:pt>
                <c:pt idx="95">
                  <c:v>1955</c:v>
                </c:pt>
                <c:pt idx="96">
                  <c:v>1956</c:v>
                </c:pt>
                <c:pt idx="97">
                  <c:v>1957</c:v>
                </c:pt>
                <c:pt idx="98">
                  <c:v>1958</c:v>
                </c:pt>
                <c:pt idx="99">
                  <c:v>1959</c:v>
                </c:pt>
                <c:pt idx="100">
                  <c:v>1960</c:v>
                </c:pt>
                <c:pt idx="101">
                  <c:v>1961</c:v>
                </c:pt>
                <c:pt idx="102">
                  <c:v>1962</c:v>
                </c:pt>
                <c:pt idx="103">
                  <c:v>1963</c:v>
                </c:pt>
                <c:pt idx="104">
                  <c:v>1964</c:v>
                </c:pt>
                <c:pt idx="105">
                  <c:v>1965</c:v>
                </c:pt>
                <c:pt idx="106">
                  <c:v>1966</c:v>
                </c:pt>
                <c:pt idx="107">
                  <c:v>1967</c:v>
                </c:pt>
                <c:pt idx="108">
                  <c:v>1968</c:v>
                </c:pt>
                <c:pt idx="109">
                  <c:v>1969</c:v>
                </c:pt>
                <c:pt idx="110">
                  <c:v>1970</c:v>
                </c:pt>
                <c:pt idx="111">
                  <c:v>1971</c:v>
                </c:pt>
                <c:pt idx="112">
                  <c:v>1972</c:v>
                </c:pt>
                <c:pt idx="113">
                  <c:v>1973</c:v>
                </c:pt>
                <c:pt idx="114">
                  <c:v>1974</c:v>
                </c:pt>
                <c:pt idx="115">
                  <c:v>1975</c:v>
                </c:pt>
                <c:pt idx="116">
                  <c:v>1976</c:v>
                </c:pt>
                <c:pt idx="117">
                  <c:v>1977</c:v>
                </c:pt>
                <c:pt idx="118">
                  <c:v>1978</c:v>
                </c:pt>
                <c:pt idx="119">
                  <c:v>1979</c:v>
                </c:pt>
                <c:pt idx="120">
                  <c:v>1980</c:v>
                </c:pt>
                <c:pt idx="121">
                  <c:v>1981</c:v>
                </c:pt>
                <c:pt idx="122">
                  <c:v>1982</c:v>
                </c:pt>
                <c:pt idx="123">
                  <c:v>1983</c:v>
                </c:pt>
                <c:pt idx="124">
                  <c:v>1984</c:v>
                </c:pt>
                <c:pt idx="125">
                  <c:v>1985</c:v>
                </c:pt>
                <c:pt idx="126">
                  <c:v>1986</c:v>
                </c:pt>
                <c:pt idx="127">
                  <c:v>1987</c:v>
                </c:pt>
                <c:pt idx="128">
                  <c:v>1988</c:v>
                </c:pt>
                <c:pt idx="129">
                  <c:v>1989</c:v>
                </c:pt>
                <c:pt idx="130">
                  <c:v>1990</c:v>
                </c:pt>
                <c:pt idx="131">
                  <c:v>1991</c:v>
                </c:pt>
                <c:pt idx="132">
                  <c:v>1992</c:v>
                </c:pt>
                <c:pt idx="133">
                  <c:v>1993</c:v>
                </c:pt>
                <c:pt idx="134">
                  <c:v>1994</c:v>
                </c:pt>
                <c:pt idx="135">
                  <c:v>1995</c:v>
                </c:pt>
                <c:pt idx="136">
                  <c:v>1996</c:v>
                </c:pt>
                <c:pt idx="137">
                  <c:v>1997</c:v>
                </c:pt>
                <c:pt idx="138">
                  <c:v>1998</c:v>
                </c:pt>
                <c:pt idx="139">
                  <c:v>1999</c:v>
                </c:pt>
                <c:pt idx="140">
                  <c:v>2000</c:v>
                </c:pt>
                <c:pt idx="141">
                  <c:v>2001</c:v>
                </c:pt>
                <c:pt idx="142">
                  <c:v>2002</c:v>
                </c:pt>
                <c:pt idx="143">
                  <c:v>2003</c:v>
                </c:pt>
                <c:pt idx="144">
                  <c:v>2004</c:v>
                </c:pt>
                <c:pt idx="145">
                  <c:v>2005</c:v>
                </c:pt>
                <c:pt idx="146">
                  <c:v>2006</c:v>
                </c:pt>
                <c:pt idx="147">
                  <c:v>2007</c:v>
                </c:pt>
                <c:pt idx="148">
                  <c:v>2008</c:v>
                </c:pt>
                <c:pt idx="149">
                  <c:v>2009</c:v>
                </c:pt>
                <c:pt idx="150">
                  <c:v>2010</c:v>
                </c:pt>
                <c:pt idx="151">
                  <c:v>2011</c:v>
                </c:pt>
                <c:pt idx="152">
                  <c:v>2012</c:v>
                </c:pt>
                <c:pt idx="153">
                  <c:v>2013</c:v>
                </c:pt>
                <c:pt idx="154">
                  <c:v>2014</c:v>
                </c:pt>
                <c:pt idx="155">
                  <c:v>2015</c:v>
                </c:pt>
                <c:pt idx="156">
                  <c:v>2016</c:v>
                </c:pt>
                <c:pt idx="157">
                  <c:v>2017</c:v>
                </c:pt>
                <c:pt idx="158">
                  <c:v>2018</c:v>
                </c:pt>
                <c:pt idx="159">
                  <c:v>2019</c:v>
                </c:pt>
                <c:pt idx="160">
                  <c:v>2020</c:v>
                </c:pt>
                <c:pt idx="161">
                  <c:v>2021</c:v>
                </c:pt>
                <c:pt idx="162">
                  <c:v>2022</c:v>
                </c:pt>
              </c:numCache>
            </c:numRef>
          </c:cat>
          <c:val>
            <c:numRef>
              <c:f>Taul1!$B$2:$B$164</c:f>
              <c:numCache>
                <c:formatCode>0.00%</c:formatCode>
                <c:ptCount val="163"/>
                <c:pt idx="0">
                  <c:v>7.4999999999999997E-2</c:v>
                </c:pt>
                <c:pt idx="1">
                  <c:v>7.6999999999999999E-2</c:v>
                </c:pt>
                <c:pt idx="2">
                  <c:v>8.8999999999999996E-2</c:v>
                </c:pt>
                <c:pt idx="3">
                  <c:v>7.9000000000000001E-2</c:v>
                </c:pt>
                <c:pt idx="4">
                  <c:v>8.4000000000000005E-2</c:v>
                </c:pt>
                <c:pt idx="5">
                  <c:v>8.5999999999999993E-2</c:v>
                </c:pt>
                <c:pt idx="6">
                  <c:v>8.6999999999999994E-2</c:v>
                </c:pt>
                <c:pt idx="7">
                  <c:v>9.0999999999999998E-2</c:v>
                </c:pt>
                <c:pt idx="8">
                  <c:v>7.8E-2</c:v>
                </c:pt>
                <c:pt idx="9">
                  <c:v>8.5000000000000006E-2</c:v>
                </c:pt>
                <c:pt idx="10">
                  <c:v>8.5000000000000006E-2</c:v>
                </c:pt>
                <c:pt idx="11">
                  <c:v>9.0999999999999998E-2</c:v>
                </c:pt>
                <c:pt idx="12">
                  <c:v>0.104</c:v>
                </c:pt>
                <c:pt idx="13">
                  <c:v>0.115</c:v>
                </c:pt>
                <c:pt idx="14">
                  <c:v>0.11799999999999999</c:v>
                </c:pt>
                <c:pt idx="15">
                  <c:v>0.11</c:v>
                </c:pt>
                <c:pt idx="16">
                  <c:v>0.108</c:v>
                </c:pt>
                <c:pt idx="17">
                  <c:v>0.11899999999999999</c:v>
                </c:pt>
                <c:pt idx="18">
                  <c:v>0.10299999999999999</c:v>
                </c:pt>
                <c:pt idx="19">
                  <c:v>9.5000000000000001E-2</c:v>
                </c:pt>
                <c:pt idx="20">
                  <c:v>0.109</c:v>
                </c:pt>
                <c:pt idx="21">
                  <c:v>0.124</c:v>
                </c:pt>
                <c:pt idx="22">
                  <c:v>0.128</c:v>
                </c:pt>
                <c:pt idx="23">
                  <c:v>0.115</c:v>
                </c:pt>
                <c:pt idx="24">
                  <c:v>0.11600000000000001</c:v>
                </c:pt>
                <c:pt idx="25">
                  <c:v>0.113</c:v>
                </c:pt>
                <c:pt idx="26">
                  <c:v>0.108</c:v>
                </c:pt>
                <c:pt idx="27">
                  <c:v>0.114</c:v>
                </c:pt>
                <c:pt idx="28">
                  <c:v>0.122</c:v>
                </c:pt>
                <c:pt idx="29">
                  <c:v>0.13700000000000001</c:v>
                </c:pt>
                <c:pt idx="30">
                  <c:v>0.14000000000000001</c:v>
                </c:pt>
                <c:pt idx="31">
                  <c:v>0.127</c:v>
                </c:pt>
                <c:pt idx="32">
                  <c:v>0.123</c:v>
                </c:pt>
                <c:pt idx="33">
                  <c:v>0.11700000000000001</c:v>
                </c:pt>
                <c:pt idx="34">
                  <c:v>0.127</c:v>
                </c:pt>
                <c:pt idx="35">
                  <c:v>0.13300000000000001</c:v>
                </c:pt>
                <c:pt idx="36">
                  <c:v>0.14399999999999999</c:v>
                </c:pt>
                <c:pt idx="37">
                  <c:v>0.14899999999999999</c:v>
                </c:pt>
                <c:pt idx="38">
                  <c:v>0.155</c:v>
                </c:pt>
                <c:pt idx="39">
                  <c:v>0.161</c:v>
                </c:pt>
                <c:pt idx="40">
                  <c:v>0.16700000000000001</c:v>
                </c:pt>
                <c:pt idx="41">
                  <c:v>0.157</c:v>
                </c:pt>
                <c:pt idx="42">
                  <c:v>0.157</c:v>
                </c:pt>
                <c:pt idx="43">
                  <c:v>0.16</c:v>
                </c:pt>
                <c:pt idx="44">
                  <c:v>0.16400000000000001</c:v>
                </c:pt>
                <c:pt idx="45">
                  <c:v>0.17100000000000001</c:v>
                </c:pt>
                <c:pt idx="46">
                  <c:v>0.182</c:v>
                </c:pt>
                <c:pt idx="47">
                  <c:v>0.185</c:v>
                </c:pt>
                <c:pt idx="48">
                  <c:v>0.17499999999999999</c:v>
                </c:pt>
                <c:pt idx="49">
                  <c:v>0.184</c:v>
                </c:pt>
                <c:pt idx="50">
                  <c:v>0.19</c:v>
                </c:pt>
                <c:pt idx="51">
                  <c:v>0.189</c:v>
                </c:pt>
                <c:pt idx="52">
                  <c:v>0.189</c:v>
                </c:pt>
                <c:pt idx="53">
                  <c:v>0.19</c:v>
                </c:pt>
                <c:pt idx="54">
                  <c:v>0.182</c:v>
                </c:pt>
                <c:pt idx="55">
                  <c:v>0.21199999999999999</c:v>
                </c:pt>
                <c:pt idx="56">
                  <c:v>0.25</c:v>
                </c:pt>
                <c:pt idx="57">
                  <c:v>0.186</c:v>
                </c:pt>
                <c:pt idx="58">
                  <c:v>0.14599999999999999</c:v>
                </c:pt>
                <c:pt idx="59">
                  <c:v>0.16500000000000001</c:v>
                </c:pt>
                <c:pt idx="60">
                  <c:v>0.19600000000000001</c:v>
                </c:pt>
                <c:pt idx="61">
                  <c:v>0.19500000000000001</c:v>
                </c:pt>
                <c:pt idx="62">
                  <c:v>0.21199999999999999</c:v>
                </c:pt>
                <c:pt idx="63">
                  <c:v>0.222</c:v>
                </c:pt>
                <c:pt idx="64">
                  <c:v>0.21199999999999999</c:v>
                </c:pt>
                <c:pt idx="65">
                  <c:v>0.214</c:v>
                </c:pt>
                <c:pt idx="66">
                  <c:v>0.221</c:v>
                </c:pt>
                <c:pt idx="67">
                  <c:v>0.22800000000000001</c:v>
                </c:pt>
                <c:pt idx="68">
                  <c:v>0.23</c:v>
                </c:pt>
                <c:pt idx="69">
                  <c:v>0.23200000000000001</c:v>
                </c:pt>
                <c:pt idx="70">
                  <c:v>0.224</c:v>
                </c:pt>
                <c:pt idx="71">
                  <c:v>0.219</c:v>
                </c:pt>
                <c:pt idx="72">
                  <c:v>0.214</c:v>
                </c:pt>
                <c:pt idx="73">
                  <c:v>0.22800000000000001</c:v>
                </c:pt>
                <c:pt idx="74">
                  <c:v>0.23499999999999999</c:v>
                </c:pt>
                <c:pt idx="75">
                  <c:v>0.23100000000000001</c:v>
                </c:pt>
                <c:pt idx="76">
                  <c:v>0.23499999999999999</c:v>
                </c:pt>
                <c:pt idx="77">
                  <c:v>0.251</c:v>
                </c:pt>
                <c:pt idx="78">
                  <c:v>0.23200000000000001</c:v>
                </c:pt>
                <c:pt idx="79">
                  <c:v>0.23300000000000001</c:v>
                </c:pt>
                <c:pt idx="80">
                  <c:v>0.22900000000000001</c:v>
                </c:pt>
                <c:pt idx="81">
                  <c:v>0.224</c:v>
                </c:pt>
                <c:pt idx="82">
                  <c:v>0.23200000000000001</c:v>
                </c:pt>
                <c:pt idx="83">
                  <c:v>0.23499999999999999</c:v>
                </c:pt>
                <c:pt idx="84">
                  <c:v>0.20899999999999999</c:v>
                </c:pt>
                <c:pt idx="85">
                  <c:v>0.224</c:v>
                </c:pt>
                <c:pt idx="86">
                  <c:v>0.25800000000000001</c:v>
                </c:pt>
                <c:pt idx="87">
                  <c:v>0.26700000000000002</c:v>
                </c:pt>
                <c:pt idx="88">
                  <c:v>0.29699999999999999</c:v>
                </c:pt>
                <c:pt idx="89">
                  <c:v>0.30399999999999999</c:v>
                </c:pt>
                <c:pt idx="90">
                  <c:v>0.30099999999999999</c:v>
                </c:pt>
                <c:pt idx="91">
                  <c:v>0.318</c:v>
                </c:pt>
                <c:pt idx="92">
                  <c:v>0.26</c:v>
                </c:pt>
                <c:pt idx="93">
                  <c:v>0.27900000000000003</c:v>
                </c:pt>
                <c:pt idx="94">
                  <c:v>0.29899999999999999</c:v>
                </c:pt>
                <c:pt idx="95">
                  <c:v>0.29799999999999999</c:v>
                </c:pt>
                <c:pt idx="96">
                  <c:v>0.29099999999999998</c:v>
                </c:pt>
                <c:pt idx="97">
                  <c:v>0.29499999999999998</c:v>
                </c:pt>
                <c:pt idx="98">
                  <c:v>0.28899999999999998</c:v>
                </c:pt>
                <c:pt idx="99">
                  <c:v>0.29399999999999998</c:v>
                </c:pt>
                <c:pt idx="100">
                  <c:v>0.28599999999999998</c:v>
                </c:pt>
                <c:pt idx="101">
                  <c:v>0.28399999999999997</c:v>
                </c:pt>
                <c:pt idx="102">
                  <c:v>0.27900000000000003</c:v>
                </c:pt>
                <c:pt idx="103">
                  <c:v>0.27400000000000002</c:v>
                </c:pt>
                <c:pt idx="104">
                  <c:v>0.26900000000000002</c:v>
                </c:pt>
                <c:pt idx="105">
                  <c:v>0.26400000000000001</c:v>
                </c:pt>
                <c:pt idx="106">
                  <c:v>0.26500000000000001</c:v>
                </c:pt>
                <c:pt idx="107">
                  <c:v>0.26300000000000001</c:v>
                </c:pt>
                <c:pt idx="108">
                  <c:v>0.27200000000000002</c:v>
                </c:pt>
                <c:pt idx="109">
                  <c:v>0.29199999999999998</c:v>
                </c:pt>
                <c:pt idx="110">
                  <c:v>0.3</c:v>
                </c:pt>
                <c:pt idx="111">
                  <c:v>0.28899999999999998</c:v>
                </c:pt>
                <c:pt idx="112">
                  <c:v>0.29599999999999999</c:v>
                </c:pt>
                <c:pt idx="113">
                  <c:v>0.30199999999999999</c:v>
                </c:pt>
                <c:pt idx="114">
                  <c:v>0.32200000000000001</c:v>
                </c:pt>
                <c:pt idx="115">
                  <c:v>0.254</c:v>
                </c:pt>
                <c:pt idx="116">
                  <c:v>0.254</c:v>
                </c:pt>
                <c:pt idx="117">
                  <c:v>0.249</c:v>
                </c:pt>
                <c:pt idx="118">
                  <c:v>0.25800000000000001</c:v>
                </c:pt>
                <c:pt idx="119">
                  <c:v>0.26800000000000002</c:v>
                </c:pt>
                <c:pt idx="120">
                  <c:v>0.27100000000000002</c:v>
                </c:pt>
                <c:pt idx="121">
                  <c:v>0.26200000000000001</c:v>
                </c:pt>
                <c:pt idx="122">
                  <c:v>0.255</c:v>
                </c:pt>
                <c:pt idx="123">
                  <c:v>0.25</c:v>
                </c:pt>
                <c:pt idx="124">
                  <c:v>0.252</c:v>
                </c:pt>
                <c:pt idx="125">
                  <c:v>0.246</c:v>
                </c:pt>
                <c:pt idx="126">
                  <c:v>0.23599999999999999</c:v>
                </c:pt>
                <c:pt idx="127">
                  <c:v>0.24199999999999999</c:v>
                </c:pt>
                <c:pt idx="128">
                  <c:v>0.24099999999999999</c:v>
                </c:pt>
                <c:pt idx="129">
                  <c:v>0.23799999999999999</c:v>
                </c:pt>
                <c:pt idx="130">
                  <c:v>0.22500000000000001</c:v>
                </c:pt>
                <c:pt idx="131">
                  <c:v>0.19700000000000001</c:v>
                </c:pt>
                <c:pt idx="132">
                  <c:v>0.20799999999999999</c:v>
                </c:pt>
                <c:pt idx="133">
                  <c:v>0.22700000000000001</c:v>
                </c:pt>
                <c:pt idx="134">
                  <c:v>0.24</c:v>
                </c:pt>
                <c:pt idx="135">
                  <c:v>0.254</c:v>
                </c:pt>
                <c:pt idx="136">
                  <c:v>0.245</c:v>
                </c:pt>
                <c:pt idx="137">
                  <c:v>0.25</c:v>
                </c:pt>
                <c:pt idx="138">
                  <c:v>0.26300000000000001</c:v>
                </c:pt>
                <c:pt idx="139">
                  <c:v>0.26200000000000001</c:v>
                </c:pt>
                <c:pt idx="140">
                  <c:v>0.27600000000000002</c:v>
                </c:pt>
                <c:pt idx="141">
                  <c:v>0.26800000000000002</c:v>
                </c:pt>
                <c:pt idx="142">
                  <c:v>0.26100000000000001</c:v>
                </c:pt>
                <c:pt idx="143">
                  <c:v>0.252</c:v>
                </c:pt>
                <c:pt idx="144">
                  <c:v>0.246</c:v>
                </c:pt>
                <c:pt idx="145">
                  <c:v>0.24299999999999999</c:v>
                </c:pt>
                <c:pt idx="146">
                  <c:v>0.25</c:v>
                </c:pt>
                <c:pt idx="147">
                  <c:v>0.252</c:v>
                </c:pt>
                <c:pt idx="148">
                  <c:v>0.23599999999999999</c:v>
                </c:pt>
                <c:pt idx="149">
                  <c:v>0.19</c:v>
                </c:pt>
                <c:pt idx="150">
                  <c:v>0.19400000000000001</c:v>
                </c:pt>
                <c:pt idx="151">
                  <c:v>0.188</c:v>
                </c:pt>
                <c:pt idx="152">
                  <c:v>0.16700000000000001</c:v>
                </c:pt>
                <c:pt idx="153">
                  <c:v>0.16800000000000001</c:v>
                </c:pt>
                <c:pt idx="154">
                  <c:v>0.16800000000000001</c:v>
                </c:pt>
                <c:pt idx="155">
                  <c:v>0.17</c:v>
                </c:pt>
                <c:pt idx="156">
                  <c:v>0.16900000000000001</c:v>
                </c:pt>
                <c:pt idx="157">
                  <c:v>0.17599999999999999</c:v>
                </c:pt>
                <c:pt idx="158">
                  <c:v>0.16900000000000001</c:v>
                </c:pt>
                <c:pt idx="159">
                  <c:v>0.16700000000000001</c:v>
                </c:pt>
                <c:pt idx="160">
                  <c:v>0.16500000000000001</c:v>
                </c:pt>
                <c:pt idx="161">
                  <c:v>0.17</c:v>
                </c:pt>
                <c:pt idx="162">
                  <c:v>0.182</c:v>
                </c:pt>
              </c:numCache>
            </c:numRef>
          </c:val>
          <c:smooth val="0"/>
          <c:extLst>
            <c:ext xmlns:c16="http://schemas.microsoft.com/office/drawing/2014/chart" uri="{C3380CC4-5D6E-409C-BE32-E72D297353CC}">
              <c16:uniqueId val="{00000000-F14A-4D19-9F7B-45C5519AA203}"/>
            </c:ext>
          </c:extLst>
        </c:ser>
        <c:ser>
          <c:idx val="1"/>
          <c:order val="1"/>
          <c:tx>
            <c:strRef>
              <c:f>Taul1!$C$1</c:f>
              <c:strCache>
                <c:ptCount val="1"/>
                <c:pt idx="0">
                  <c:v>Teollisuus + teknologiateollisuuden palvelualat</c:v>
                </c:pt>
              </c:strCache>
            </c:strRef>
          </c:tx>
          <c:spPr>
            <a:ln w="28575" cap="rnd">
              <a:solidFill>
                <a:schemeClr val="accent2"/>
              </a:solidFill>
              <a:round/>
            </a:ln>
            <a:effectLst/>
          </c:spPr>
          <c:marker>
            <c:symbol val="none"/>
          </c:marker>
          <c:cat>
            <c:numRef>
              <c:f>Taul1!$A$2:$A$164</c:f>
              <c:numCache>
                <c:formatCode>General</c:formatCode>
                <c:ptCount val="163"/>
                <c:pt idx="0">
                  <c:v>1860</c:v>
                </c:pt>
                <c:pt idx="1">
                  <c:v>1861</c:v>
                </c:pt>
                <c:pt idx="2">
                  <c:v>1862</c:v>
                </c:pt>
                <c:pt idx="3">
                  <c:v>1863</c:v>
                </c:pt>
                <c:pt idx="4">
                  <c:v>1864</c:v>
                </c:pt>
                <c:pt idx="5">
                  <c:v>1865</c:v>
                </c:pt>
                <c:pt idx="6">
                  <c:v>1866</c:v>
                </c:pt>
                <c:pt idx="7">
                  <c:v>1867</c:v>
                </c:pt>
                <c:pt idx="8">
                  <c:v>1868</c:v>
                </c:pt>
                <c:pt idx="9">
                  <c:v>1869</c:v>
                </c:pt>
                <c:pt idx="10">
                  <c:v>1870</c:v>
                </c:pt>
                <c:pt idx="11">
                  <c:v>1871</c:v>
                </c:pt>
                <c:pt idx="12">
                  <c:v>1872</c:v>
                </c:pt>
                <c:pt idx="13">
                  <c:v>1873</c:v>
                </c:pt>
                <c:pt idx="14">
                  <c:v>1874</c:v>
                </c:pt>
                <c:pt idx="15">
                  <c:v>1875</c:v>
                </c:pt>
                <c:pt idx="16">
                  <c:v>1876</c:v>
                </c:pt>
                <c:pt idx="17">
                  <c:v>1877</c:v>
                </c:pt>
                <c:pt idx="18">
                  <c:v>1878</c:v>
                </c:pt>
                <c:pt idx="19">
                  <c:v>1879</c:v>
                </c:pt>
                <c:pt idx="20">
                  <c:v>1880</c:v>
                </c:pt>
                <c:pt idx="21">
                  <c:v>1881</c:v>
                </c:pt>
                <c:pt idx="22">
                  <c:v>1882</c:v>
                </c:pt>
                <c:pt idx="23">
                  <c:v>1883</c:v>
                </c:pt>
                <c:pt idx="24">
                  <c:v>1884</c:v>
                </c:pt>
                <c:pt idx="25">
                  <c:v>1885</c:v>
                </c:pt>
                <c:pt idx="26">
                  <c:v>1886</c:v>
                </c:pt>
                <c:pt idx="27">
                  <c:v>1887</c:v>
                </c:pt>
                <c:pt idx="28">
                  <c:v>1888</c:v>
                </c:pt>
                <c:pt idx="29">
                  <c:v>1889</c:v>
                </c:pt>
                <c:pt idx="30">
                  <c:v>1890</c:v>
                </c:pt>
                <c:pt idx="31">
                  <c:v>1891</c:v>
                </c:pt>
                <c:pt idx="32">
                  <c:v>1892</c:v>
                </c:pt>
                <c:pt idx="33">
                  <c:v>1893</c:v>
                </c:pt>
                <c:pt idx="34">
                  <c:v>1894</c:v>
                </c:pt>
                <c:pt idx="35">
                  <c:v>1895</c:v>
                </c:pt>
                <c:pt idx="36">
                  <c:v>1896</c:v>
                </c:pt>
                <c:pt idx="37">
                  <c:v>1897</c:v>
                </c:pt>
                <c:pt idx="38">
                  <c:v>1898</c:v>
                </c:pt>
                <c:pt idx="39">
                  <c:v>1899</c:v>
                </c:pt>
                <c:pt idx="40">
                  <c:v>1900</c:v>
                </c:pt>
                <c:pt idx="41">
                  <c:v>1901</c:v>
                </c:pt>
                <c:pt idx="42">
                  <c:v>1902</c:v>
                </c:pt>
                <c:pt idx="43">
                  <c:v>1903</c:v>
                </c:pt>
                <c:pt idx="44">
                  <c:v>1904</c:v>
                </c:pt>
                <c:pt idx="45">
                  <c:v>1905</c:v>
                </c:pt>
                <c:pt idx="46">
                  <c:v>1906</c:v>
                </c:pt>
                <c:pt idx="47">
                  <c:v>1907</c:v>
                </c:pt>
                <c:pt idx="48">
                  <c:v>1908</c:v>
                </c:pt>
                <c:pt idx="49">
                  <c:v>1909</c:v>
                </c:pt>
                <c:pt idx="50">
                  <c:v>1910</c:v>
                </c:pt>
                <c:pt idx="51">
                  <c:v>1911</c:v>
                </c:pt>
                <c:pt idx="52">
                  <c:v>1912</c:v>
                </c:pt>
                <c:pt idx="53">
                  <c:v>1913</c:v>
                </c:pt>
                <c:pt idx="54">
                  <c:v>1914</c:v>
                </c:pt>
                <c:pt idx="55">
                  <c:v>1915</c:v>
                </c:pt>
                <c:pt idx="56">
                  <c:v>1916</c:v>
                </c:pt>
                <c:pt idx="57">
                  <c:v>1917</c:v>
                </c:pt>
                <c:pt idx="58">
                  <c:v>1918</c:v>
                </c:pt>
                <c:pt idx="59">
                  <c:v>1919</c:v>
                </c:pt>
                <c:pt idx="60">
                  <c:v>1920</c:v>
                </c:pt>
                <c:pt idx="61">
                  <c:v>1921</c:v>
                </c:pt>
                <c:pt idx="62">
                  <c:v>1922</c:v>
                </c:pt>
                <c:pt idx="63">
                  <c:v>1923</c:v>
                </c:pt>
                <c:pt idx="64">
                  <c:v>1924</c:v>
                </c:pt>
                <c:pt idx="65">
                  <c:v>1925</c:v>
                </c:pt>
                <c:pt idx="66">
                  <c:v>1926</c:v>
                </c:pt>
                <c:pt idx="67">
                  <c:v>1927</c:v>
                </c:pt>
                <c:pt idx="68">
                  <c:v>1928</c:v>
                </c:pt>
                <c:pt idx="69">
                  <c:v>1929</c:v>
                </c:pt>
                <c:pt idx="70">
                  <c:v>1930</c:v>
                </c:pt>
                <c:pt idx="71">
                  <c:v>1931</c:v>
                </c:pt>
                <c:pt idx="72">
                  <c:v>1932</c:v>
                </c:pt>
                <c:pt idx="73">
                  <c:v>1933</c:v>
                </c:pt>
                <c:pt idx="74">
                  <c:v>1934</c:v>
                </c:pt>
                <c:pt idx="75">
                  <c:v>1935</c:v>
                </c:pt>
                <c:pt idx="76">
                  <c:v>1936</c:v>
                </c:pt>
                <c:pt idx="77">
                  <c:v>1937</c:v>
                </c:pt>
                <c:pt idx="78">
                  <c:v>1938</c:v>
                </c:pt>
                <c:pt idx="79">
                  <c:v>1939</c:v>
                </c:pt>
                <c:pt idx="80">
                  <c:v>1940</c:v>
                </c:pt>
                <c:pt idx="81">
                  <c:v>1941</c:v>
                </c:pt>
                <c:pt idx="82">
                  <c:v>1942</c:v>
                </c:pt>
                <c:pt idx="83">
                  <c:v>1943</c:v>
                </c:pt>
                <c:pt idx="84">
                  <c:v>1944</c:v>
                </c:pt>
                <c:pt idx="85">
                  <c:v>1945</c:v>
                </c:pt>
                <c:pt idx="86">
                  <c:v>1946</c:v>
                </c:pt>
                <c:pt idx="87">
                  <c:v>1947</c:v>
                </c:pt>
                <c:pt idx="88">
                  <c:v>1948</c:v>
                </c:pt>
                <c:pt idx="89">
                  <c:v>1949</c:v>
                </c:pt>
                <c:pt idx="90">
                  <c:v>1950</c:v>
                </c:pt>
                <c:pt idx="91">
                  <c:v>1951</c:v>
                </c:pt>
                <c:pt idx="92">
                  <c:v>1952</c:v>
                </c:pt>
                <c:pt idx="93">
                  <c:v>1953</c:v>
                </c:pt>
                <c:pt idx="94">
                  <c:v>1954</c:v>
                </c:pt>
                <c:pt idx="95">
                  <c:v>1955</c:v>
                </c:pt>
                <c:pt idx="96">
                  <c:v>1956</c:v>
                </c:pt>
                <c:pt idx="97">
                  <c:v>1957</c:v>
                </c:pt>
                <c:pt idx="98">
                  <c:v>1958</c:v>
                </c:pt>
                <c:pt idx="99">
                  <c:v>1959</c:v>
                </c:pt>
                <c:pt idx="100">
                  <c:v>1960</c:v>
                </c:pt>
                <c:pt idx="101">
                  <c:v>1961</c:v>
                </c:pt>
                <c:pt idx="102">
                  <c:v>1962</c:v>
                </c:pt>
                <c:pt idx="103">
                  <c:v>1963</c:v>
                </c:pt>
                <c:pt idx="104">
                  <c:v>1964</c:v>
                </c:pt>
                <c:pt idx="105">
                  <c:v>1965</c:v>
                </c:pt>
                <c:pt idx="106">
                  <c:v>1966</c:v>
                </c:pt>
                <c:pt idx="107">
                  <c:v>1967</c:v>
                </c:pt>
                <c:pt idx="108">
                  <c:v>1968</c:v>
                </c:pt>
                <c:pt idx="109">
                  <c:v>1969</c:v>
                </c:pt>
                <c:pt idx="110">
                  <c:v>1970</c:v>
                </c:pt>
                <c:pt idx="111">
                  <c:v>1971</c:v>
                </c:pt>
                <c:pt idx="112">
                  <c:v>1972</c:v>
                </c:pt>
                <c:pt idx="113">
                  <c:v>1973</c:v>
                </c:pt>
                <c:pt idx="114">
                  <c:v>1974</c:v>
                </c:pt>
                <c:pt idx="115">
                  <c:v>1975</c:v>
                </c:pt>
                <c:pt idx="116">
                  <c:v>1976</c:v>
                </c:pt>
                <c:pt idx="117">
                  <c:v>1977</c:v>
                </c:pt>
                <c:pt idx="118">
                  <c:v>1978</c:v>
                </c:pt>
                <c:pt idx="119">
                  <c:v>1979</c:v>
                </c:pt>
                <c:pt idx="120">
                  <c:v>1980</c:v>
                </c:pt>
                <c:pt idx="121">
                  <c:v>1981</c:v>
                </c:pt>
                <c:pt idx="122">
                  <c:v>1982</c:v>
                </c:pt>
                <c:pt idx="123">
                  <c:v>1983</c:v>
                </c:pt>
                <c:pt idx="124">
                  <c:v>1984</c:v>
                </c:pt>
                <c:pt idx="125">
                  <c:v>1985</c:v>
                </c:pt>
                <c:pt idx="126">
                  <c:v>1986</c:v>
                </c:pt>
                <c:pt idx="127">
                  <c:v>1987</c:v>
                </c:pt>
                <c:pt idx="128">
                  <c:v>1988</c:v>
                </c:pt>
                <c:pt idx="129">
                  <c:v>1989</c:v>
                </c:pt>
                <c:pt idx="130">
                  <c:v>1990</c:v>
                </c:pt>
                <c:pt idx="131">
                  <c:v>1991</c:v>
                </c:pt>
                <c:pt idx="132">
                  <c:v>1992</c:v>
                </c:pt>
                <c:pt idx="133">
                  <c:v>1993</c:v>
                </c:pt>
                <c:pt idx="134">
                  <c:v>1994</c:v>
                </c:pt>
                <c:pt idx="135">
                  <c:v>1995</c:v>
                </c:pt>
                <c:pt idx="136">
                  <c:v>1996</c:v>
                </c:pt>
                <c:pt idx="137">
                  <c:v>1997</c:v>
                </c:pt>
                <c:pt idx="138">
                  <c:v>1998</c:v>
                </c:pt>
                <c:pt idx="139">
                  <c:v>1999</c:v>
                </c:pt>
                <c:pt idx="140">
                  <c:v>2000</c:v>
                </c:pt>
                <c:pt idx="141">
                  <c:v>2001</c:v>
                </c:pt>
                <c:pt idx="142">
                  <c:v>2002</c:v>
                </c:pt>
                <c:pt idx="143">
                  <c:v>2003</c:v>
                </c:pt>
                <c:pt idx="144">
                  <c:v>2004</c:v>
                </c:pt>
                <c:pt idx="145">
                  <c:v>2005</c:v>
                </c:pt>
                <c:pt idx="146">
                  <c:v>2006</c:v>
                </c:pt>
                <c:pt idx="147">
                  <c:v>2007</c:v>
                </c:pt>
                <c:pt idx="148">
                  <c:v>2008</c:v>
                </c:pt>
                <c:pt idx="149">
                  <c:v>2009</c:v>
                </c:pt>
                <c:pt idx="150">
                  <c:v>2010</c:v>
                </c:pt>
                <c:pt idx="151">
                  <c:v>2011</c:v>
                </c:pt>
                <c:pt idx="152">
                  <c:v>2012</c:v>
                </c:pt>
                <c:pt idx="153">
                  <c:v>2013</c:v>
                </c:pt>
                <c:pt idx="154">
                  <c:v>2014</c:v>
                </c:pt>
                <c:pt idx="155">
                  <c:v>2015</c:v>
                </c:pt>
                <c:pt idx="156">
                  <c:v>2016</c:v>
                </c:pt>
                <c:pt idx="157">
                  <c:v>2017</c:v>
                </c:pt>
                <c:pt idx="158">
                  <c:v>2018</c:v>
                </c:pt>
                <c:pt idx="159">
                  <c:v>2019</c:v>
                </c:pt>
                <c:pt idx="160">
                  <c:v>2020</c:v>
                </c:pt>
                <c:pt idx="161">
                  <c:v>2021</c:v>
                </c:pt>
                <c:pt idx="162">
                  <c:v>2022</c:v>
                </c:pt>
              </c:numCache>
            </c:numRef>
          </c:cat>
          <c:val>
            <c:numRef>
              <c:f>Taul1!$C$2:$C$164</c:f>
              <c:numCache>
                <c:formatCode>General</c:formatCode>
                <c:ptCount val="163"/>
                <c:pt idx="115" formatCode="0.00%">
                  <c:v>0.26500000000000001</c:v>
                </c:pt>
                <c:pt idx="116" formatCode="0.00%">
                  <c:v>0.26400000000000001</c:v>
                </c:pt>
                <c:pt idx="117" formatCode="0.00%">
                  <c:v>0.25900000000000001</c:v>
                </c:pt>
                <c:pt idx="118" formatCode="0.00%">
                  <c:v>0.26900000000000002</c:v>
                </c:pt>
                <c:pt idx="119" formatCode="0.00%">
                  <c:v>0.27900000000000003</c:v>
                </c:pt>
                <c:pt idx="120" formatCode="0.00%">
                  <c:v>0.28299999999999997</c:v>
                </c:pt>
                <c:pt idx="121" formatCode="0.00%">
                  <c:v>0.27500000000000002</c:v>
                </c:pt>
                <c:pt idx="122" formatCode="0.00%">
                  <c:v>0.26800000000000002</c:v>
                </c:pt>
                <c:pt idx="123" formatCode="0.00%">
                  <c:v>0.26400000000000001</c:v>
                </c:pt>
                <c:pt idx="124" formatCode="0.00%">
                  <c:v>0.26700000000000002</c:v>
                </c:pt>
                <c:pt idx="125" formatCode="0.00%">
                  <c:v>0.26100000000000001</c:v>
                </c:pt>
                <c:pt idx="126" formatCode="0.00%">
                  <c:v>0.253</c:v>
                </c:pt>
                <c:pt idx="127" formatCode="0.00%">
                  <c:v>0.26</c:v>
                </c:pt>
                <c:pt idx="128" formatCode="0.00%">
                  <c:v>0.26</c:v>
                </c:pt>
                <c:pt idx="129" formatCode="0.00%">
                  <c:v>0.25800000000000001</c:v>
                </c:pt>
                <c:pt idx="130" formatCode="0.00%">
                  <c:v>0.245</c:v>
                </c:pt>
                <c:pt idx="131" formatCode="0.00%">
                  <c:v>0.217</c:v>
                </c:pt>
                <c:pt idx="132" formatCode="0.00%">
                  <c:v>0.22600000000000001</c:v>
                </c:pt>
                <c:pt idx="133" formatCode="0.00%">
                  <c:v>0.246</c:v>
                </c:pt>
                <c:pt idx="134" formatCode="0.00%">
                  <c:v>0.26100000000000001</c:v>
                </c:pt>
                <c:pt idx="135" formatCode="0.00%">
                  <c:v>0.27600000000000002</c:v>
                </c:pt>
                <c:pt idx="136" formatCode="0.00%">
                  <c:v>0.26800000000000002</c:v>
                </c:pt>
                <c:pt idx="137" formatCode="0.00%">
                  <c:v>0.27400000000000002</c:v>
                </c:pt>
                <c:pt idx="138" formatCode="0.00%">
                  <c:v>0.28999999999999998</c:v>
                </c:pt>
                <c:pt idx="139" formatCode="0.00%">
                  <c:v>0.29099999999999998</c:v>
                </c:pt>
                <c:pt idx="140" formatCode="0.00%">
                  <c:v>0.30499999999999999</c:v>
                </c:pt>
                <c:pt idx="141" formatCode="0.00%">
                  <c:v>0.30199999999999999</c:v>
                </c:pt>
                <c:pt idx="142" formatCode="0.00%">
                  <c:v>0.29299999999999998</c:v>
                </c:pt>
                <c:pt idx="143" formatCode="0.00%">
                  <c:v>0.28499999999999998</c:v>
                </c:pt>
                <c:pt idx="144" formatCode="0.00%">
                  <c:v>0.28100000000000003</c:v>
                </c:pt>
                <c:pt idx="145" formatCode="0.00%">
                  <c:v>0.27900000000000003</c:v>
                </c:pt>
                <c:pt idx="146" formatCode="0.00%">
                  <c:v>0.28699999999999998</c:v>
                </c:pt>
                <c:pt idx="147" formatCode="0.00%">
                  <c:v>0.29199999999999998</c:v>
                </c:pt>
                <c:pt idx="148" formatCode="0.00%">
                  <c:v>0.27600000000000002</c:v>
                </c:pt>
                <c:pt idx="149" formatCode="0.00%">
                  <c:v>0.23</c:v>
                </c:pt>
                <c:pt idx="150" formatCode="0.00%">
                  <c:v>0.23200000000000001</c:v>
                </c:pt>
                <c:pt idx="151" formatCode="0.00%">
                  <c:v>0.22800000000000001</c:v>
                </c:pt>
                <c:pt idx="152" formatCode="0.00%">
                  <c:v>0.20899999999999999</c:v>
                </c:pt>
                <c:pt idx="153" formatCode="0.00%">
                  <c:v>0.21099999999999999</c:v>
                </c:pt>
                <c:pt idx="154" formatCode="0.00%">
                  <c:v>0.21199999999999999</c:v>
                </c:pt>
                <c:pt idx="155" formatCode="0.00%">
                  <c:v>0.215</c:v>
                </c:pt>
                <c:pt idx="156" formatCode="0.00%">
                  <c:v>0.214</c:v>
                </c:pt>
                <c:pt idx="157" formatCode="0.00%">
                  <c:v>0.224</c:v>
                </c:pt>
                <c:pt idx="158" formatCode="0.00%">
                  <c:v>0.219</c:v>
                </c:pt>
                <c:pt idx="159" formatCode="0.00%">
                  <c:v>0.219</c:v>
                </c:pt>
                <c:pt idx="160" formatCode="0.00%">
                  <c:v>0.218</c:v>
                </c:pt>
                <c:pt idx="161" formatCode="0.00%">
                  <c:v>0.223</c:v>
                </c:pt>
                <c:pt idx="162" formatCode="0.00%">
                  <c:v>0.23599999999999999</c:v>
                </c:pt>
              </c:numCache>
            </c:numRef>
          </c:val>
          <c:smooth val="0"/>
          <c:extLst>
            <c:ext xmlns:c16="http://schemas.microsoft.com/office/drawing/2014/chart" uri="{C3380CC4-5D6E-409C-BE32-E72D297353CC}">
              <c16:uniqueId val="{00000001-F14A-4D19-9F7B-45C5519AA203}"/>
            </c:ext>
          </c:extLst>
        </c:ser>
        <c:dLbls>
          <c:showLegendKey val="0"/>
          <c:showVal val="0"/>
          <c:showCatName val="0"/>
          <c:showSerName val="0"/>
          <c:showPercent val="0"/>
          <c:showBubbleSize val="0"/>
        </c:dLbls>
        <c:smooth val="0"/>
        <c:axId val="1080190095"/>
        <c:axId val="1737719296"/>
      </c:lineChart>
      <c:catAx>
        <c:axId val="1080190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crossAx val="1737719296"/>
        <c:crosses val="autoZero"/>
        <c:auto val="1"/>
        <c:lblAlgn val="ctr"/>
        <c:lblOffset val="100"/>
        <c:noMultiLvlLbl val="0"/>
      </c:catAx>
      <c:valAx>
        <c:axId val="1737719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crossAx val="10801900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fi-FI"/>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Taul1!$B$1</c:f>
              <c:strCache>
                <c:ptCount val="1"/>
                <c:pt idx="0">
                  <c:v>Metallien jalostus</c:v>
                </c:pt>
              </c:strCache>
            </c:strRef>
          </c:tx>
          <c:spPr>
            <a:solidFill>
              <a:schemeClr val="accent4"/>
            </a:solidFill>
            <a:ln>
              <a:noFill/>
            </a:ln>
            <a:effectLst/>
          </c:spPr>
          <c:dLbls>
            <c:dLbl>
              <c:idx val="46"/>
              <c:layout>
                <c:manualLayout>
                  <c:x val="-1.9674612183125235E-2"/>
                  <c:y val="-1.314791511302272E-16"/>
                </c:manualLayout>
              </c:layout>
              <c:tx>
                <c:rich>
                  <a:bodyPr/>
                  <a:lstStyle/>
                  <a:p>
                    <a:fld id="{1401F9E3-9CAB-4B37-89D8-C0523291D561}" type="VALUE">
                      <a:rPr lang="en-US">
                        <a:solidFill>
                          <a:schemeClr val="bg2"/>
                        </a:solidFill>
                      </a:rPr>
                      <a:pPr/>
                      <a:t>[VALUE]</a:t>
                    </a:fld>
                    <a:endParaRPr lang="fi-FI"/>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F7F-4985-8C17-8E841922AE0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Taul1!$A$2:$A$48</c:f>
              <c:numCache>
                <c:formatCode>General</c:formatCode>
                <c:ptCount val="47"/>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numCache>
            </c:numRef>
          </c:cat>
          <c:val>
            <c:numRef>
              <c:f>Taul1!$B$2:$B$48</c:f>
              <c:numCache>
                <c:formatCode>0%</c:formatCode>
                <c:ptCount val="47"/>
                <c:pt idx="0">
                  <c:v>0.13</c:v>
                </c:pt>
                <c:pt idx="1">
                  <c:v>0.11</c:v>
                </c:pt>
                <c:pt idx="2">
                  <c:v>0.13</c:v>
                </c:pt>
                <c:pt idx="3">
                  <c:v>0.15</c:v>
                </c:pt>
                <c:pt idx="4">
                  <c:v>0.17</c:v>
                </c:pt>
                <c:pt idx="5">
                  <c:v>0.15</c:v>
                </c:pt>
                <c:pt idx="6">
                  <c:v>0.11</c:v>
                </c:pt>
                <c:pt idx="7">
                  <c:v>0.1</c:v>
                </c:pt>
                <c:pt idx="8">
                  <c:v>0.11</c:v>
                </c:pt>
                <c:pt idx="9">
                  <c:v>0.12</c:v>
                </c:pt>
                <c:pt idx="10">
                  <c:v>0.1</c:v>
                </c:pt>
                <c:pt idx="11">
                  <c:v>0.11</c:v>
                </c:pt>
                <c:pt idx="12">
                  <c:v>0.1</c:v>
                </c:pt>
                <c:pt idx="13">
                  <c:v>0.11</c:v>
                </c:pt>
                <c:pt idx="14">
                  <c:v>0.13</c:v>
                </c:pt>
                <c:pt idx="15">
                  <c:v>0.09</c:v>
                </c:pt>
                <c:pt idx="16">
                  <c:v>0.1</c:v>
                </c:pt>
                <c:pt idx="17">
                  <c:v>0.12</c:v>
                </c:pt>
                <c:pt idx="18">
                  <c:v>0.13</c:v>
                </c:pt>
                <c:pt idx="19">
                  <c:v>0.13</c:v>
                </c:pt>
                <c:pt idx="20">
                  <c:v>0.12</c:v>
                </c:pt>
                <c:pt idx="21">
                  <c:v>0.1</c:v>
                </c:pt>
                <c:pt idx="22">
                  <c:v>0.08</c:v>
                </c:pt>
                <c:pt idx="23">
                  <c:v>7.0000000000000007E-2</c:v>
                </c:pt>
                <c:pt idx="24">
                  <c:v>0.06</c:v>
                </c:pt>
                <c:pt idx="25">
                  <c:v>7.0000000000000007E-2</c:v>
                </c:pt>
                <c:pt idx="26">
                  <c:v>0.06</c:v>
                </c:pt>
                <c:pt idx="27">
                  <c:v>0.05</c:v>
                </c:pt>
                <c:pt idx="28">
                  <c:v>0.06</c:v>
                </c:pt>
                <c:pt idx="29">
                  <c:v>7.0000000000000007E-2</c:v>
                </c:pt>
                <c:pt idx="30">
                  <c:v>7.0000000000000007E-2</c:v>
                </c:pt>
                <c:pt idx="31">
                  <c:v>0.09</c:v>
                </c:pt>
                <c:pt idx="32">
                  <c:v>0.08</c:v>
                </c:pt>
                <c:pt idx="33">
                  <c:v>7.0000000000000007E-2</c:v>
                </c:pt>
                <c:pt idx="34">
                  <c:v>0.04</c:v>
                </c:pt>
                <c:pt idx="35">
                  <c:v>0.06</c:v>
                </c:pt>
                <c:pt idx="36">
                  <c:v>7.0000000000000007E-2</c:v>
                </c:pt>
                <c:pt idx="37">
                  <c:v>7.0000000000000007E-2</c:v>
                </c:pt>
                <c:pt idx="38">
                  <c:v>0.06</c:v>
                </c:pt>
                <c:pt idx="39">
                  <c:v>0.06</c:v>
                </c:pt>
                <c:pt idx="40">
                  <c:v>7.0000000000000007E-2</c:v>
                </c:pt>
                <c:pt idx="41">
                  <c:v>0.06</c:v>
                </c:pt>
                <c:pt idx="42">
                  <c:v>0.08</c:v>
                </c:pt>
                <c:pt idx="43">
                  <c:v>0.08</c:v>
                </c:pt>
                <c:pt idx="44">
                  <c:v>0.06</c:v>
                </c:pt>
                <c:pt idx="45">
                  <c:v>0.06</c:v>
                </c:pt>
                <c:pt idx="46">
                  <c:v>7.0000000000000007E-2</c:v>
                </c:pt>
              </c:numCache>
            </c:numRef>
          </c:val>
          <c:extLst>
            <c:ext xmlns:c16="http://schemas.microsoft.com/office/drawing/2014/chart" uri="{C3380CC4-5D6E-409C-BE32-E72D297353CC}">
              <c16:uniqueId val="{00000000-AF7F-4985-8C17-8E841922AE00}"/>
            </c:ext>
          </c:extLst>
        </c:ser>
        <c:ser>
          <c:idx val="1"/>
          <c:order val="1"/>
          <c:tx>
            <c:strRef>
              <c:f>Taul1!$C$1</c:f>
              <c:strCache>
                <c:ptCount val="1"/>
                <c:pt idx="0">
                  <c:v>Kone- ja metallituoteteollisuus</c:v>
                </c:pt>
              </c:strCache>
            </c:strRef>
          </c:tx>
          <c:spPr>
            <a:solidFill>
              <a:schemeClr val="accent5"/>
            </a:solidFill>
            <a:ln>
              <a:noFill/>
            </a:ln>
            <a:effectLst/>
          </c:spPr>
          <c:dLbls>
            <c:dLbl>
              <c:idx val="46"/>
              <c:layout>
                <c:manualLayout>
                  <c:x val="-2.7241770715096481E-2"/>
                  <c:y val="1.0757509362703687E-2"/>
                </c:manualLayout>
              </c:layout>
              <c:tx>
                <c:rich>
                  <a:bodyPr/>
                  <a:lstStyle/>
                  <a:p>
                    <a:fld id="{119FFAA2-7278-4266-BB3F-8BAA8AD37F0D}" type="VALUE">
                      <a:rPr lang="en-US">
                        <a:solidFill>
                          <a:schemeClr val="bg2"/>
                        </a:solidFill>
                      </a:rPr>
                      <a:pPr/>
                      <a:t>[VALUE]</a:t>
                    </a:fld>
                    <a:endParaRPr lang="fi-FI"/>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AF7F-4985-8C17-8E841922AE0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Taul1!$A$2:$A$48</c:f>
              <c:numCache>
                <c:formatCode>General</c:formatCode>
                <c:ptCount val="47"/>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numCache>
            </c:numRef>
          </c:cat>
          <c:val>
            <c:numRef>
              <c:f>Taul1!$C$2:$C$48</c:f>
              <c:numCache>
                <c:formatCode>0%</c:formatCode>
                <c:ptCount val="47"/>
                <c:pt idx="0">
                  <c:v>0.6</c:v>
                </c:pt>
                <c:pt idx="1">
                  <c:v>0.62</c:v>
                </c:pt>
                <c:pt idx="2">
                  <c:v>0.57999999999999996</c:v>
                </c:pt>
                <c:pt idx="3">
                  <c:v>0.57999999999999996</c:v>
                </c:pt>
                <c:pt idx="4">
                  <c:v>0.55000000000000004</c:v>
                </c:pt>
                <c:pt idx="5">
                  <c:v>0.56000000000000005</c:v>
                </c:pt>
                <c:pt idx="6">
                  <c:v>0.56999999999999995</c:v>
                </c:pt>
                <c:pt idx="7">
                  <c:v>0.59</c:v>
                </c:pt>
                <c:pt idx="8">
                  <c:v>0.56000000000000005</c:v>
                </c:pt>
                <c:pt idx="9">
                  <c:v>0.55000000000000004</c:v>
                </c:pt>
                <c:pt idx="10">
                  <c:v>0.55000000000000004</c:v>
                </c:pt>
                <c:pt idx="11">
                  <c:v>0.5</c:v>
                </c:pt>
                <c:pt idx="12">
                  <c:v>0.51</c:v>
                </c:pt>
                <c:pt idx="13">
                  <c:v>0.5</c:v>
                </c:pt>
                <c:pt idx="14">
                  <c:v>0.5</c:v>
                </c:pt>
                <c:pt idx="15">
                  <c:v>0.5</c:v>
                </c:pt>
                <c:pt idx="16">
                  <c:v>0.5</c:v>
                </c:pt>
                <c:pt idx="17">
                  <c:v>0.47</c:v>
                </c:pt>
                <c:pt idx="18">
                  <c:v>0.45</c:v>
                </c:pt>
                <c:pt idx="19">
                  <c:v>0.44</c:v>
                </c:pt>
                <c:pt idx="20">
                  <c:v>0.43</c:v>
                </c:pt>
                <c:pt idx="21">
                  <c:v>0.44</c:v>
                </c:pt>
                <c:pt idx="22">
                  <c:v>0.41</c:v>
                </c:pt>
                <c:pt idx="23">
                  <c:v>0.37</c:v>
                </c:pt>
                <c:pt idx="24">
                  <c:v>0.33</c:v>
                </c:pt>
                <c:pt idx="25">
                  <c:v>0.31</c:v>
                </c:pt>
                <c:pt idx="26">
                  <c:v>0.34</c:v>
                </c:pt>
                <c:pt idx="27">
                  <c:v>0.32</c:v>
                </c:pt>
                <c:pt idx="28">
                  <c:v>0.31</c:v>
                </c:pt>
                <c:pt idx="29">
                  <c:v>0.3</c:v>
                </c:pt>
                <c:pt idx="30">
                  <c:v>0.31</c:v>
                </c:pt>
                <c:pt idx="31">
                  <c:v>0.31</c:v>
                </c:pt>
                <c:pt idx="32">
                  <c:v>0.31</c:v>
                </c:pt>
                <c:pt idx="33">
                  <c:v>0.33</c:v>
                </c:pt>
                <c:pt idx="34">
                  <c:v>0.36</c:v>
                </c:pt>
                <c:pt idx="35">
                  <c:v>0.35</c:v>
                </c:pt>
                <c:pt idx="36">
                  <c:v>0.38</c:v>
                </c:pt>
                <c:pt idx="37">
                  <c:v>0.42</c:v>
                </c:pt>
                <c:pt idx="38">
                  <c:v>0.38</c:v>
                </c:pt>
                <c:pt idx="39">
                  <c:v>0.37</c:v>
                </c:pt>
                <c:pt idx="40">
                  <c:v>0.38</c:v>
                </c:pt>
                <c:pt idx="41">
                  <c:v>0.37</c:v>
                </c:pt>
                <c:pt idx="42">
                  <c:v>0.36</c:v>
                </c:pt>
                <c:pt idx="43">
                  <c:v>0.39</c:v>
                </c:pt>
                <c:pt idx="44">
                  <c:v>0.38</c:v>
                </c:pt>
                <c:pt idx="45">
                  <c:v>0.36</c:v>
                </c:pt>
                <c:pt idx="46">
                  <c:v>0.37</c:v>
                </c:pt>
              </c:numCache>
            </c:numRef>
          </c:val>
          <c:extLst>
            <c:ext xmlns:c16="http://schemas.microsoft.com/office/drawing/2014/chart" uri="{C3380CC4-5D6E-409C-BE32-E72D297353CC}">
              <c16:uniqueId val="{00000001-AF7F-4985-8C17-8E841922AE00}"/>
            </c:ext>
          </c:extLst>
        </c:ser>
        <c:ser>
          <c:idx val="2"/>
          <c:order val="2"/>
          <c:tx>
            <c:strRef>
              <c:f>Taul1!$D$1</c:f>
              <c:strCache>
                <c:ptCount val="1"/>
                <c:pt idx="0">
                  <c:v>Sähkö- ja elektroniikkateollisuus</c:v>
                </c:pt>
              </c:strCache>
            </c:strRef>
          </c:tx>
          <c:spPr>
            <a:solidFill>
              <a:srgbClr val="141F94"/>
            </a:solidFill>
            <a:ln>
              <a:noFill/>
            </a:ln>
            <a:effectLst/>
          </c:spPr>
          <c:dLbls>
            <c:dLbl>
              <c:idx val="46"/>
              <c:layout>
                <c:manualLayout>
                  <c:x val="-3.0268634127885091E-2"/>
                  <c:y val="0"/>
                </c:manualLayout>
              </c:layout>
              <c:tx>
                <c:rich>
                  <a:bodyPr/>
                  <a:lstStyle/>
                  <a:p>
                    <a:fld id="{24E34D55-B6C7-41BF-B747-C6A5853B6506}" type="VALUE">
                      <a:rPr lang="en-US">
                        <a:solidFill>
                          <a:schemeClr val="bg2"/>
                        </a:solidFill>
                      </a:rPr>
                      <a:pPr/>
                      <a:t>[VALUE]</a:t>
                    </a:fld>
                    <a:endParaRPr lang="fi-FI"/>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F7F-4985-8C17-8E841922AE0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Taul1!$A$2:$A$48</c:f>
              <c:numCache>
                <c:formatCode>General</c:formatCode>
                <c:ptCount val="47"/>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numCache>
            </c:numRef>
          </c:cat>
          <c:val>
            <c:numRef>
              <c:f>Taul1!$D$2:$D$48</c:f>
              <c:numCache>
                <c:formatCode>0%</c:formatCode>
                <c:ptCount val="47"/>
                <c:pt idx="0">
                  <c:v>0.16</c:v>
                </c:pt>
                <c:pt idx="1">
                  <c:v>0.17</c:v>
                </c:pt>
                <c:pt idx="2">
                  <c:v>0.18</c:v>
                </c:pt>
                <c:pt idx="3">
                  <c:v>0.17</c:v>
                </c:pt>
                <c:pt idx="4">
                  <c:v>0.17</c:v>
                </c:pt>
                <c:pt idx="5">
                  <c:v>0.17</c:v>
                </c:pt>
                <c:pt idx="6">
                  <c:v>0.19</c:v>
                </c:pt>
                <c:pt idx="7">
                  <c:v>0.19</c:v>
                </c:pt>
                <c:pt idx="8">
                  <c:v>0.19</c:v>
                </c:pt>
                <c:pt idx="9">
                  <c:v>0.19</c:v>
                </c:pt>
                <c:pt idx="10">
                  <c:v>0.2</c:v>
                </c:pt>
                <c:pt idx="11">
                  <c:v>0.23</c:v>
                </c:pt>
                <c:pt idx="12">
                  <c:v>0.23</c:v>
                </c:pt>
                <c:pt idx="13">
                  <c:v>0.22</c:v>
                </c:pt>
                <c:pt idx="14">
                  <c:v>0.2</c:v>
                </c:pt>
                <c:pt idx="15">
                  <c:v>0.22</c:v>
                </c:pt>
                <c:pt idx="16">
                  <c:v>0.2</c:v>
                </c:pt>
                <c:pt idx="17">
                  <c:v>0.23</c:v>
                </c:pt>
                <c:pt idx="18">
                  <c:v>0.25</c:v>
                </c:pt>
                <c:pt idx="19">
                  <c:v>0.26</c:v>
                </c:pt>
                <c:pt idx="20">
                  <c:v>0.28000000000000003</c:v>
                </c:pt>
                <c:pt idx="21">
                  <c:v>0.28999999999999998</c:v>
                </c:pt>
                <c:pt idx="22">
                  <c:v>0.34</c:v>
                </c:pt>
                <c:pt idx="23">
                  <c:v>0.39</c:v>
                </c:pt>
                <c:pt idx="24">
                  <c:v>0.43</c:v>
                </c:pt>
                <c:pt idx="25">
                  <c:v>0.46</c:v>
                </c:pt>
                <c:pt idx="26">
                  <c:v>0.4</c:v>
                </c:pt>
                <c:pt idx="27">
                  <c:v>0.43</c:v>
                </c:pt>
                <c:pt idx="28">
                  <c:v>0.43</c:v>
                </c:pt>
                <c:pt idx="29">
                  <c:v>0.42</c:v>
                </c:pt>
                <c:pt idx="30">
                  <c:v>0.41</c:v>
                </c:pt>
                <c:pt idx="31">
                  <c:v>0.4</c:v>
                </c:pt>
                <c:pt idx="32">
                  <c:v>0.4</c:v>
                </c:pt>
                <c:pt idx="33">
                  <c:v>0.39</c:v>
                </c:pt>
                <c:pt idx="34">
                  <c:v>0.35</c:v>
                </c:pt>
                <c:pt idx="35">
                  <c:v>0.33</c:v>
                </c:pt>
                <c:pt idx="36">
                  <c:v>0.28000000000000003</c:v>
                </c:pt>
                <c:pt idx="37">
                  <c:v>0.19</c:v>
                </c:pt>
                <c:pt idx="38">
                  <c:v>0.24</c:v>
                </c:pt>
                <c:pt idx="39">
                  <c:v>0.25</c:v>
                </c:pt>
                <c:pt idx="40">
                  <c:v>0.23</c:v>
                </c:pt>
                <c:pt idx="41">
                  <c:v>0.23</c:v>
                </c:pt>
                <c:pt idx="42">
                  <c:v>0.23</c:v>
                </c:pt>
                <c:pt idx="43">
                  <c:v>0.18</c:v>
                </c:pt>
                <c:pt idx="44">
                  <c:v>0.19</c:v>
                </c:pt>
                <c:pt idx="45">
                  <c:v>0.21</c:v>
                </c:pt>
                <c:pt idx="46">
                  <c:v>0.2</c:v>
                </c:pt>
              </c:numCache>
            </c:numRef>
          </c:val>
          <c:extLst>
            <c:ext xmlns:c16="http://schemas.microsoft.com/office/drawing/2014/chart" uri="{C3380CC4-5D6E-409C-BE32-E72D297353CC}">
              <c16:uniqueId val="{00000002-AF7F-4985-8C17-8E841922AE00}"/>
            </c:ext>
          </c:extLst>
        </c:ser>
        <c:ser>
          <c:idx val="3"/>
          <c:order val="3"/>
          <c:tx>
            <c:strRef>
              <c:f>Taul1!$E$1</c:f>
              <c:strCache>
                <c:ptCount val="1"/>
                <c:pt idx="0">
                  <c:v>Tietotekniikan palveluala</c:v>
                </c:pt>
              </c:strCache>
            </c:strRef>
          </c:tx>
          <c:spPr>
            <a:solidFill>
              <a:srgbClr val="0ACFCF"/>
            </a:solidFill>
            <a:ln>
              <a:noFill/>
            </a:ln>
            <a:effectLst/>
          </c:spPr>
          <c:dLbls>
            <c:dLbl>
              <c:idx val="46"/>
              <c:layout>
                <c:manualLayout>
                  <c:x val="-3.32954975406735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F7F-4985-8C17-8E841922AE0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Taul1!$A$2:$A$48</c:f>
              <c:numCache>
                <c:formatCode>General</c:formatCode>
                <c:ptCount val="47"/>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numCache>
            </c:numRef>
          </c:cat>
          <c:val>
            <c:numRef>
              <c:f>Taul1!$E$2:$E$48</c:f>
              <c:numCache>
                <c:formatCode>0%</c:formatCode>
                <c:ptCount val="47"/>
                <c:pt idx="0">
                  <c:v>0.03</c:v>
                </c:pt>
                <c:pt idx="1">
                  <c:v>0.03</c:v>
                </c:pt>
                <c:pt idx="2">
                  <c:v>0.03</c:v>
                </c:pt>
                <c:pt idx="3">
                  <c:v>0.04</c:v>
                </c:pt>
                <c:pt idx="4">
                  <c:v>0.04</c:v>
                </c:pt>
                <c:pt idx="5">
                  <c:v>0.04</c:v>
                </c:pt>
                <c:pt idx="6">
                  <c:v>0.04</c:v>
                </c:pt>
                <c:pt idx="7">
                  <c:v>0.05</c:v>
                </c:pt>
                <c:pt idx="8">
                  <c:v>0.05</c:v>
                </c:pt>
                <c:pt idx="9">
                  <c:v>0.06</c:v>
                </c:pt>
                <c:pt idx="10">
                  <c:v>0.06</c:v>
                </c:pt>
                <c:pt idx="11">
                  <c:v>7.0000000000000007E-2</c:v>
                </c:pt>
                <c:pt idx="12">
                  <c:v>7.0000000000000007E-2</c:v>
                </c:pt>
                <c:pt idx="13">
                  <c:v>7.0000000000000007E-2</c:v>
                </c:pt>
                <c:pt idx="14">
                  <c:v>7.0000000000000007E-2</c:v>
                </c:pt>
                <c:pt idx="15">
                  <c:v>7.0000000000000007E-2</c:v>
                </c:pt>
                <c:pt idx="16">
                  <c:v>0.09</c:v>
                </c:pt>
                <c:pt idx="17">
                  <c:v>0.09</c:v>
                </c:pt>
                <c:pt idx="18">
                  <c:v>0.08</c:v>
                </c:pt>
                <c:pt idx="19">
                  <c:v>0.08</c:v>
                </c:pt>
                <c:pt idx="20">
                  <c:v>7.0000000000000007E-2</c:v>
                </c:pt>
                <c:pt idx="21">
                  <c:v>7.0000000000000007E-2</c:v>
                </c:pt>
                <c:pt idx="22">
                  <c:v>7.0000000000000007E-2</c:v>
                </c:pt>
                <c:pt idx="23">
                  <c:v>0.09</c:v>
                </c:pt>
                <c:pt idx="24">
                  <c:v>0.09</c:v>
                </c:pt>
                <c:pt idx="25">
                  <c:v>0.09</c:v>
                </c:pt>
                <c:pt idx="26">
                  <c:v>0.11</c:v>
                </c:pt>
                <c:pt idx="27">
                  <c:v>0.11</c:v>
                </c:pt>
                <c:pt idx="28">
                  <c:v>0.11</c:v>
                </c:pt>
                <c:pt idx="29">
                  <c:v>0.12</c:v>
                </c:pt>
                <c:pt idx="30">
                  <c:v>0.12</c:v>
                </c:pt>
                <c:pt idx="31">
                  <c:v>0.11</c:v>
                </c:pt>
                <c:pt idx="32">
                  <c:v>0.12</c:v>
                </c:pt>
                <c:pt idx="33">
                  <c:v>0.12</c:v>
                </c:pt>
                <c:pt idx="34">
                  <c:v>0.14000000000000001</c:v>
                </c:pt>
                <c:pt idx="35">
                  <c:v>0.15</c:v>
                </c:pt>
                <c:pt idx="36">
                  <c:v>0.16</c:v>
                </c:pt>
                <c:pt idx="37">
                  <c:v>0.19</c:v>
                </c:pt>
                <c:pt idx="38">
                  <c:v>0.19</c:v>
                </c:pt>
                <c:pt idx="39">
                  <c:v>0.2</c:v>
                </c:pt>
                <c:pt idx="40">
                  <c:v>0.2</c:v>
                </c:pt>
                <c:pt idx="41">
                  <c:v>0.2</c:v>
                </c:pt>
                <c:pt idx="42">
                  <c:v>0.2</c:v>
                </c:pt>
                <c:pt idx="43">
                  <c:v>0.22</c:v>
                </c:pt>
                <c:pt idx="44">
                  <c:v>0.23</c:v>
                </c:pt>
                <c:pt idx="45">
                  <c:v>0.23</c:v>
                </c:pt>
                <c:pt idx="46">
                  <c:v>0.23</c:v>
                </c:pt>
              </c:numCache>
            </c:numRef>
          </c:val>
          <c:extLst>
            <c:ext xmlns:c16="http://schemas.microsoft.com/office/drawing/2014/chart" uri="{C3380CC4-5D6E-409C-BE32-E72D297353CC}">
              <c16:uniqueId val="{00000003-AF7F-4985-8C17-8E841922AE00}"/>
            </c:ext>
          </c:extLst>
        </c:ser>
        <c:ser>
          <c:idx val="4"/>
          <c:order val="4"/>
          <c:tx>
            <c:strRef>
              <c:f>Taul1!$F$1</c:f>
              <c:strCache>
                <c:ptCount val="1"/>
                <c:pt idx="0">
                  <c:v>Suunnittelu ja konsultointi</c:v>
                </c:pt>
              </c:strCache>
            </c:strRef>
          </c:tx>
          <c:spPr>
            <a:solidFill>
              <a:schemeClr val="accent3"/>
            </a:solidFill>
            <a:ln>
              <a:noFill/>
            </a:ln>
            <a:effectLst/>
          </c:spPr>
          <c:dLbls>
            <c:dLbl>
              <c:idx val="46"/>
              <c:layout>
                <c:manualLayout>
                  <c:x val="-3.178206583427922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F7F-4985-8C17-8E841922AE0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Taul1!$A$2:$A$48</c:f>
              <c:numCache>
                <c:formatCode>General</c:formatCode>
                <c:ptCount val="47"/>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numCache>
            </c:numRef>
          </c:cat>
          <c:val>
            <c:numRef>
              <c:f>Taul1!$F$2:$F$48</c:f>
              <c:numCache>
                <c:formatCode>0%</c:formatCode>
                <c:ptCount val="47"/>
                <c:pt idx="0">
                  <c:v>7.0000000000000007E-2</c:v>
                </c:pt>
                <c:pt idx="1">
                  <c:v>0.06</c:v>
                </c:pt>
                <c:pt idx="2">
                  <c:v>7.0000000000000007E-2</c:v>
                </c:pt>
                <c:pt idx="3">
                  <c:v>7.0000000000000007E-2</c:v>
                </c:pt>
                <c:pt idx="4">
                  <c:v>7.0000000000000007E-2</c:v>
                </c:pt>
                <c:pt idx="5">
                  <c:v>0.08</c:v>
                </c:pt>
                <c:pt idx="6">
                  <c:v>0.08</c:v>
                </c:pt>
                <c:pt idx="7">
                  <c:v>0.08</c:v>
                </c:pt>
                <c:pt idx="8">
                  <c:v>0.08</c:v>
                </c:pt>
                <c:pt idx="9">
                  <c:v>0.08</c:v>
                </c:pt>
                <c:pt idx="10">
                  <c:v>0.08</c:v>
                </c:pt>
                <c:pt idx="11">
                  <c:v>0.09</c:v>
                </c:pt>
                <c:pt idx="12">
                  <c:v>0.09</c:v>
                </c:pt>
                <c:pt idx="13">
                  <c:v>0.1</c:v>
                </c:pt>
                <c:pt idx="14">
                  <c:v>0.1</c:v>
                </c:pt>
                <c:pt idx="15">
                  <c:v>0.11</c:v>
                </c:pt>
                <c:pt idx="16">
                  <c:v>0.11</c:v>
                </c:pt>
                <c:pt idx="17">
                  <c:v>0.1</c:v>
                </c:pt>
                <c:pt idx="18">
                  <c:v>0.1</c:v>
                </c:pt>
                <c:pt idx="19">
                  <c:v>0.1</c:v>
                </c:pt>
                <c:pt idx="20">
                  <c:v>0.1</c:v>
                </c:pt>
                <c:pt idx="21">
                  <c:v>0.1</c:v>
                </c:pt>
                <c:pt idx="22">
                  <c:v>0.09</c:v>
                </c:pt>
                <c:pt idx="23">
                  <c:v>0.08</c:v>
                </c:pt>
                <c:pt idx="24">
                  <c:v>0.08</c:v>
                </c:pt>
                <c:pt idx="25">
                  <c:v>0.08</c:v>
                </c:pt>
                <c:pt idx="26">
                  <c:v>0.09</c:v>
                </c:pt>
                <c:pt idx="27">
                  <c:v>0.08</c:v>
                </c:pt>
                <c:pt idx="28">
                  <c:v>0.08</c:v>
                </c:pt>
                <c:pt idx="29">
                  <c:v>0.09</c:v>
                </c:pt>
                <c:pt idx="30">
                  <c:v>0.09</c:v>
                </c:pt>
                <c:pt idx="31">
                  <c:v>0.09</c:v>
                </c:pt>
                <c:pt idx="32">
                  <c:v>0.09</c:v>
                </c:pt>
                <c:pt idx="33">
                  <c:v>0.09</c:v>
                </c:pt>
                <c:pt idx="34">
                  <c:v>0.12</c:v>
                </c:pt>
                <c:pt idx="35">
                  <c:v>0.11</c:v>
                </c:pt>
                <c:pt idx="36">
                  <c:v>0.12</c:v>
                </c:pt>
                <c:pt idx="37">
                  <c:v>0.13</c:v>
                </c:pt>
                <c:pt idx="38">
                  <c:v>0.13</c:v>
                </c:pt>
                <c:pt idx="39">
                  <c:v>0.13</c:v>
                </c:pt>
                <c:pt idx="40">
                  <c:v>0.13</c:v>
                </c:pt>
                <c:pt idx="41">
                  <c:v>0.13</c:v>
                </c:pt>
                <c:pt idx="42">
                  <c:v>0.13</c:v>
                </c:pt>
                <c:pt idx="43">
                  <c:v>0.13</c:v>
                </c:pt>
                <c:pt idx="44">
                  <c:v>0.13</c:v>
                </c:pt>
                <c:pt idx="45">
                  <c:v>0.13</c:v>
                </c:pt>
                <c:pt idx="46">
                  <c:v>0.13</c:v>
                </c:pt>
              </c:numCache>
            </c:numRef>
          </c:val>
          <c:extLst>
            <c:ext xmlns:c16="http://schemas.microsoft.com/office/drawing/2014/chart" uri="{C3380CC4-5D6E-409C-BE32-E72D297353CC}">
              <c16:uniqueId val="{00000004-AF7F-4985-8C17-8E841922AE00}"/>
            </c:ext>
          </c:extLst>
        </c:ser>
        <c:dLbls>
          <c:showLegendKey val="0"/>
          <c:showVal val="0"/>
          <c:showCatName val="0"/>
          <c:showSerName val="0"/>
          <c:showPercent val="0"/>
          <c:showBubbleSize val="0"/>
        </c:dLbls>
        <c:axId val="1126906783"/>
        <c:axId val="939689808"/>
      </c:areaChart>
      <c:catAx>
        <c:axId val="1126906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crossAx val="939689808"/>
        <c:crosses val="autoZero"/>
        <c:auto val="1"/>
        <c:lblAlgn val="ctr"/>
        <c:lblOffset val="100"/>
        <c:noMultiLvlLbl val="0"/>
      </c:catAx>
      <c:valAx>
        <c:axId val="939689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crossAx val="1126906783"/>
        <c:crosses val="autoZero"/>
        <c:crossBetween val="midCat"/>
      </c:valAx>
      <c:spPr>
        <a:noFill/>
        <a:ln>
          <a:noFill/>
        </a:ln>
        <a:effectLst/>
      </c:spPr>
    </c:plotArea>
    <c:legend>
      <c:legendPos val="r"/>
      <c:layout>
        <c:manualLayout>
          <c:xMode val="edge"/>
          <c:yMode val="edge"/>
          <c:x val="0.71642687115869885"/>
          <c:y val="0.15930516089394056"/>
          <c:w val="0.27449253860293565"/>
          <c:h val="0.6419451948662116"/>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fi-FI"/>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136900027110693"/>
          <c:y val="1.7929182271172812E-2"/>
          <c:w val="0.52885429048951171"/>
          <c:h val="0.79944727295725904"/>
        </c:manualLayout>
      </c:layout>
      <c:barChart>
        <c:barDir val="bar"/>
        <c:grouping val="stacked"/>
        <c:varyColors val="0"/>
        <c:ser>
          <c:idx val="0"/>
          <c:order val="0"/>
          <c:tx>
            <c:strRef>
              <c:f>Taul1!$B$1</c:f>
              <c:strCache>
                <c:ptCount val="1"/>
                <c:pt idx="0">
                  <c:v>Tuotetaan Suomessa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Taul1!$A$2:$A$10</c:f>
              <c:strCache>
                <c:ptCount val="9"/>
                <c:pt idx="0">
                  <c:v>Suunnittelu ja konsultointi</c:v>
                </c:pt>
                <c:pt idx="1">
                  <c:v>Tietotekniikan palveluala</c:v>
                </c:pt>
                <c:pt idx="2">
                  <c:v>Koneiden ja laitteiden korjaus- ja asennuspalvelut</c:v>
                </c:pt>
                <c:pt idx="3">
                  <c:v>Kulkuneuvot</c:v>
                </c:pt>
                <c:pt idx="4">
                  <c:v>Koneet ja laitteet</c:v>
                </c:pt>
                <c:pt idx="5">
                  <c:v>Sähkökoneet ja -laitteet</c:v>
                </c:pt>
                <c:pt idx="6">
                  <c:v>Tietoliikennelaitteet ja elektroniikka</c:v>
                </c:pt>
                <c:pt idx="7">
                  <c:v>Metallituotteet</c:v>
                </c:pt>
                <c:pt idx="8">
                  <c:v>Terästuotteet, värimetallit, valut</c:v>
                </c:pt>
              </c:strCache>
            </c:strRef>
          </c:cat>
          <c:val>
            <c:numRef>
              <c:f>Taul1!$B$2:$B$10</c:f>
              <c:numCache>
                <c:formatCode>_-* #\ ##0.0_-;\-* #\ ##0.0_-;_-* "-"??_-;_-@_-</c:formatCode>
                <c:ptCount val="9"/>
                <c:pt idx="0">
                  <c:v>7.24</c:v>
                </c:pt>
                <c:pt idx="1">
                  <c:v>7.05</c:v>
                </c:pt>
                <c:pt idx="2">
                  <c:v>4.18</c:v>
                </c:pt>
                <c:pt idx="3">
                  <c:v>1.72</c:v>
                </c:pt>
                <c:pt idx="4">
                  <c:v>1.35</c:v>
                </c:pt>
                <c:pt idx="5">
                  <c:v>1.48</c:v>
                </c:pt>
                <c:pt idx="6">
                  <c:v>0.92</c:v>
                </c:pt>
                <c:pt idx="7">
                  <c:v>5.27</c:v>
                </c:pt>
                <c:pt idx="8">
                  <c:v>2.36</c:v>
                </c:pt>
              </c:numCache>
            </c:numRef>
          </c:val>
          <c:extLst>
            <c:ext xmlns:c16="http://schemas.microsoft.com/office/drawing/2014/chart" uri="{C3380CC4-5D6E-409C-BE32-E72D297353CC}">
              <c16:uniqueId val="{00000000-0737-4675-97E5-27ADCDC61979}"/>
            </c:ext>
          </c:extLst>
        </c:ser>
        <c:ser>
          <c:idx val="1"/>
          <c:order val="1"/>
          <c:tx>
            <c:strRef>
              <c:f>Taul1!$C$1</c:f>
              <c:strCache>
                <c:ptCount val="1"/>
                <c:pt idx="0">
                  <c:v> Tuodaan ulkomailta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2"/>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Taul1!$A$2:$A$10</c:f>
              <c:strCache>
                <c:ptCount val="9"/>
                <c:pt idx="0">
                  <c:v>Suunnittelu ja konsultointi</c:v>
                </c:pt>
                <c:pt idx="1">
                  <c:v>Tietotekniikan palveluala</c:v>
                </c:pt>
                <c:pt idx="2">
                  <c:v>Koneiden ja laitteiden korjaus- ja asennuspalvelut</c:v>
                </c:pt>
                <c:pt idx="3">
                  <c:v>Kulkuneuvot</c:v>
                </c:pt>
                <c:pt idx="4">
                  <c:v>Koneet ja laitteet</c:v>
                </c:pt>
                <c:pt idx="5">
                  <c:v>Sähkökoneet ja -laitteet</c:v>
                </c:pt>
                <c:pt idx="6">
                  <c:v>Tietoliikennelaitteet ja elektroniikka</c:v>
                </c:pt>
                <c:pt idx="7">
                  <c:v>Metallituotteet</c:v>
                </c:pt>
                <c:pt idx="8">
                  <c:v>Terästuotteet, värimetallit, valut</c:v>
                </c:pt>
              </c:strCache>
            </c:strRef>
          </c:cat>
          <c:val>
            <c:numRef>
              <c:f>Taul1!$C$2:$C$10</c:f>
              <c:numCache>
                <c:formatCode>_-* #\ ##0.0_-;\-* #\ ##0.0_-;_-* "-"??_-;_-@_-</c:formatCode>
                <c:ptCount val="9"/>
                <c:pt idx="0">
                  <c:v>0.74</c:v>
                </c:pt>
                <c:pt idx="1">
                  <c:v>3.9</c:v>
                </c:pt>
                <c:pt idx="2">
                  <c:v>0.24</c:v>
                </c:pt>
                <c:pt idx="3">
                  <c:v>4.57</c:v>
                </c:pt>
                <c:pt idx="4">
                  <c:v>3.35</c:v>
                </c:pt>
                <c:pt idx="5">
                  <c:v>2.4</c:v>
                </c:pt>
                <c:pt idx="6">
                  <c:v>3.41</c:v>
                </c:pt>
                <c:pt idx="7">
                  <c:v>1.69</c:v>
                </c:pt>
                <c:pt idx="8">
                  <c:v>3.6</c:v>
                </c:pt>
              </c:numCache>
            </c:numRef>
          </c:val>
          <c:extLst>
            <c:ext xmlns:c16="http://schemas.microsoft.com/office/drawing/2014/chart" uri="{C3380CC4-5D6E-409C-BE32-E72D297353CC}">
              <c16:uniqueId val="{00000001-0737-4675-97E5-27ADCDC61979}"/>
            </c:ext>
          </c:extLst>
        </c:ser>
        <c:dLbls>
          <c:showLegendKey val="0"/>
          <c:showVal val="0"/>
          <c:showCatName val="0"/>
          <c:showSerName val="0"/>
          <c:showPercent val="0"/>
          <c:showBubbleSize val="0"/>
        </c:dLbls>
        <c:gapWidth val="182"/>
        <c:overlap val="100"/>
        <c:axId val="354313951"/>
        <c:axId val="379852495"/>
      </c:barChart>
      <c:catAx>
        <c:axId val="3543139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fi-FI"/>
          </a:p>
        </c:txPr>
        <c:crossAx val="379852495"/>
        <c:crosses val="autoZero"/>
        <c:auto val="1"/>
        <c:lblAlgn val="ctr"/>
        <c:lblOffset val="100"/>
        <c:noMultiLvlLbl val="0"/>
      </c:catAx>
      <c:valAx>
        <c:axId val="379852495"/>
        <c:scaling>
          <c:orientation val="minMax"/>
        </c:scaling>
        <c:delete val="1"/>
        <c:axPos val="b"/>
        <c:numFmt formatCode="_-* #\ ##0.0_-;\-* #\ ##0.0_-;_-* &quot;-&quot;??_-;_-@_-" sourceLinked="1"/>
        <c:majorTickMark val="none"/>
        <c:minorTickMark val="none"/>
        <c:tickLblPos val="nextTo"/>
        <c:crossAx val="354313951"/>
        <c:crosses val="autoZero"/>
        <c:crossBetween val="between"/>
      </c:valAx>
      <c:spPr>
        <a:noFill/>
        <a:ln>
          <a:noFill/>
        </a:ln>
        <a:effectLst/>
      </c:spPr>
    </c:plotArea>
    <c:legend>
      <c:legendPos val="b"/>
      <c:layout>
        <c:manualLayout>
          <c:xMode val="edge"/>
          <c:yMode val="edge"/>
          <c:x val="0.37467814253070808"/>
          <c:y val="0.83289217359980827"/>
          <c:w val="0.43830912736361982"/>
          <c:h val="6.536760732861068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2"/>
          </a:solidFill>
        </a:defRPr>
      </a:pPr>
      <a:endParaRPr lang="fi-FI"/>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Taul1!$B$1</c:f>
              <c:strCache>
                <c:ptCount val="1"/>
                <c:pt idx="0">
                  <c:v>Suomessa valmistettujen välituotteiden tuomat välittämät työpaikat Suomessa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Taul1!$A$2:$A$10</c:f>
              <c:strCache>
                <c:ptCount val="9"/>
                <c:pt idx="0">
                  <c:v>Suunnittelu ja konsultointi</c:v>
                </c:pt>
                <c:pt idx="1">
                  <c:v>Tietotekniikan palveluala</c:v>
                </c:pt>
                <c:pt idx="2">
                  <c:v>Koneiden ja laitteiden korjaus- ja asennuspalvelut</c:v>
                </c:pt>
                <c:pt idx="3">
                  <c:v>Kulkuneuvot</c:v>
                </c:pt>
                <c:pt idx="4">
                  <c:v>Koneet ja laitteet</c:v>
                </c:pt>
                <c:pt idx="5">
                  <c:v>Sähkökoneet ja -laitteet</c:v>
                </c:pt>
                <c:pt idx="6">
                  <c:v>Tietoliikennelaitteet ja elektroniikka</c:v>
                </c:pt>
                <c:pt idx="7">
                  <c:v>Metallituotteet</c:v>
                </c:pt>
                <c:pt idx="8">
                  <c:v>Terästuotteet, värimetallit, valut</c:v>
                </c:pt>
              </c:strCache>
            </c:strRef>
          </c:cat>
          <c:val>
            <c:numRef>
              <c:f>Taul1!$B$2:$B$10</c:f>
              <c:numCache>
                <c:formatCode>_-* #\ ##0_-;\-* #\ ##0_-;_-* "-"??_-;_-@_-</c:formatCode>
                <c:ptCount val="9"/>
                <c:pt idx="0">
                  <c:v>58300</c:v>
                </c:pt>
                <c:pt idx="1">
                  <c:v>39300</c:v>
                </c:pt>
                <c:pt idx="2">
                  <c:v>25000</c:v>
                </c:pt>
                <c:pt idx="3">
                  <c:v>13500</c:v>
                </c:pt>
                <c:pt idx="4">
                  <c:v>4200</c:v>
                </c:pt>
                <c:pt idx="5">
                  <c:v>4600</c:v>
                </c:pt>
                <c:pt idx="6">
                  <c:v>1600</c:v>
                </c:pt>
                <c:pt idx="7">
                  <c:v>29500</c:v>
                </c:pt>
                <c:pt idx="8">
                  <c:v>3500</c:v>
                </c:pt>
              </c:numCache>
            </c:numRef>
          </c:val>
          <c:extLst>
            <c:ext xmlns:c16="http://schemas.microsoft.com/office/drawing/2014/chart" uri="{C3380CC4-5D6E-409C-BE32-E72D297353CC}">
              <c16:uniqueId val="{00000000-AC24-4053-8CCD-C9FC55B6F694}"/>
            </c:ext>
          </c:extLst>
        </c:ser>
        <c:dLbls>
          <c:showLegendKey val="0"/>
          <c:showVal val="0"/>
          <c:showCatName val="0"/>
          <c:showSerName val="0"/>
          <c:showPercent val="0"/>
          <c:showBubbleSize val="0"/>
        </c:dLbls>
        <c:gapWidth val="182"/>
        <c:axId val="1470750992"/>
        <c:axId val="499019343"/>
      </c:barChart>
      <c:catAx>
        <c:axId val="1470750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crossAx val="499019343"/>
        <c:crosses val="autoZero"/>
        <c:auto val="1"/>
        <c:lblAlgn val="ctr"/>
        <c:lblOffset val="100"/>
        <c:noMultiLvlLbl val="0"/>
      </c:catAx>
      <c:valAx>
        <c:axId val="499019343"/>
        <c:scaling>
          <c:orientation val="minMax"/>
        </c:scaling>
        <c:delete val="1"/>
        <c:axPos val="b"/>
        <c:numFmt formatCode="_-* #\ ##0_-;\-* #\ ##0_-;_-* &quot;-&quot;??_-;_-@_-" sourceLinked="1"/>
        <c:majorTickMark val="none"/>
        <c:minorTickMark val="none"/>
        <c:tickLblPos val="nextTo"/>
        <c:crossAx val="1470750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fi-F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8734293607653982"/>
          <c:h val="0.83258046821215703"/>
        </c:manualLayout>
      </c:layout>
      <c:lineChart>
        <c:grouping val="standard"/>
        <c:varyColors val="0"/>
        <c:ser>
          <c:idx val="0"/>
          <c:order val="0"/>
          <c:tx>
            <c:strRef>
              <c:f>Sheet1!$B$1</c:f>
              <c:strCache>
                <c:ptCount val="1"/>
                <c:pt idx="0">
                  <c:v>Yhteensä</c:v>
                </c:pt>
              </c:strCache>
            </c:strRef>
          </c:tx>
          <c:spPr>
            <a:ln w="38100">
              <a:solidFill>
                <a:schemeClr val="tx2"/>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1">
                  <c:v>2217.5268136523309</c:v>
                </c:pt>
                <c:pt idx="2">
                  <c:v>2719.7268743449308</c:v>
                </c:pt>
                <c:pt idx="3">
                  <c:v>2466.8464486198927</c:v>
                </c:pt>
                <c:pt idx="4">
                  <c:v>3304.4897563800309</c:v>
                </c:pt>
                <c:pt idx="5">
                  <c:v>3514.4070194419373</c:v>
                </c:pt>
                <c:pt idx="6">
                  <c:v>4445.4445720111971</c:v>
                </c:pt>
                <c:pt idx="7">
                  <c:v>3332.0364406277681</c:v>
                </c:pt>
                <c:pt idx="8">
                  <c:v>3864.5649618230609</c:v>
                </c:pt>
                <c:pt idx="9">
                  <c:v>3697.6604618492734</c:v>
                </c:pt>
                <c:pt idx="10">
                  <c:v>3541.3596431539809</c:v>
                </c:pt>
                <c:pt idx="11">
                  <c:v>3232.242619636419</c:v>
                </c:pt>
                <c:pt idx="12">
                  <c:v>3965.6248622465209</c:v>
                </c:pt>
                <c:pt idx="13">
                  <c:v>3231.2553413965079</c:v>
                </c:pt>
                <c:pt idx="14">
                  <c:v>3520.6157256939105</c:v>
                </c:pt>
                <c:pt idx="15">
                  <c:v>3246.9907471265942</c:v>
                </c:pt>
                <c:pt idx="16">
                  <c:v>3251.4456543607616</c:v>
                </c:pt>
                <c:pt idx="17">
                  <c:v>3965.0374105085712</c:v>
                </c:pt>
                <c:pt idx="18">
                  <c:v>4295.2194474201542</c:v>
                </c:pt>
                <c:pt idx="19">
                  <c:v>5000.6406131737422</c:v>
                </c:pt>
                <c:pt idx="20">
                  <c:v>4012.4167384997345</c:v>
                </c:pt>
                <c:pt idx="21">
                  <c:v>3607.7902335508843</c:v>
                </c:pt>
                <c:pt idx="22">
                  <c:v>5626.0859799741629</c:v>
                </c:pt>
                <c:pt idx="23">
                  <c:v>4275.0321849801458</c:v>
                </c:pt>
                <c:pt idx="24">
                  <c:v>4035.0244184424455</c:v>
                </c:pt>
                <c:pt idx="25">
                  <c:v>3675.7036039278528</c:v>
                </c:pt>
                <c:pt idx="26">
                  <c:v>3417.3781259905841</c:v>
                </c:pt>
                <c:pt idx="27">
                  <c:v>3262.3970302281673</c:v>
                </c:pt>
                <c:pt idx="28">
                  <c:v>4324.1788861434889</c:v>
                </c:pt>
                <c:pt idx="29">
                  <c:v>4280.5749929615322</c:v>
                </c:pt>
                <c:pt idx="30">
                  <c:v>6083.9982705613102</c:v>
                </c:pt>
                <c:pt idx="31">
                  <c:v>3956.500834425729</c:v>
                </c:pt>
                <c:pt idx="32">
                  <c:v>7388.2721297010012</c:v>
                </c:pt>
                <c:pt idx="33">
                  <c:v>5011.1846979471329</c:v>
                </c:pt>
                <c:pt idx="34">
                  <c:v>4975.1302893053107</c:v>
                </c:pt>
                <c:pt idx="35">
                  <c:v>5053.9333658712239</c:v>
                </c:pt>
                <c:pt idx="36">
                  <c:v>5751.4489178610056</c:v>
                </c:pt>
                <c:pt idx="37">
                  <c:v>5655.0869771676134</c:v>
                </c:pt>
                <c:pt idx="38">
                  <c:v>5147.8251563752183</c:v>
                </c:pt>
                <c:pt idx="39">
                  <c:v>4977.0427963497123</c:v>
                </c:pt>
                <c:pt idx="40">
                  <c:v>5840.1266596619607</c:v>
                </c:pt>
                <c:pt idx="41">
                  <c:v>4563.4611817281848</c:v>
                </c:pt>
                <c:pt idx="42">
                  <c:v>3487.9610105083138</c:v>
                </c:pt>
                <c:pt idx="43">
                  <c:v>3954.204166905155</c:v>
                </c:pt>
                <c:pt idx="44">
                  <c:v>5891.2792991676324</c:v>
                </c:pt>
                <c:pt idx="45">
                  <c:v>4851.4550903504205</c:v>
                </c:pt>
                <c:pt idx="46">
                  <c:v>5211.5532547772673</c:v>
                </c:pt>
                <c:pt idx="47">
                  <c:v>4949.908260477463</c:v>
                </c:pt>
                <c:pt idx="48">
                  <c:v>6283.0549104986985</c:v>
                </c:pt>
                <c:pt idx="49">
                  <c:v>5330.0101795144728</c:v>
                </c:pt>
                <c:pt idx="50">
                  <c:v>5331.5471289992165</c:v>
                </c:pt>
                <c:pt idx="51">
                  <c:v>5292.9067625090283</c:v>
                </c:pt>
                <c:pt idx="52">
                  <c:v>5619.9321065296272</c:v>
                </c:pt>
                <c:pt idx="53">
                  <c:v>4998.2112208164126</c:v>
                </c:pt>
                <c:pt idx="54">
                  <c:v>5209.6541152055079</c:v>
                </c:pt>
                <c:pt idx="55">
                  <c:v>3191.8056771474348</c:v>
                </c:pt>
                <c:pt idx="56">
                  <c:v>4719.8099999999995</c:v>
                </c:pt>
              </c:numCache>
            </c:numRef>
          </c:val>
          <c:smooth val="0"/>
          <c:extLst>
            <c:ext xmlns:c16="http://schemas.microsoft.com/office/drawing/2014/chart" uri="{C3380CC4-5D6E-409C-BE32-E72D297353CC}">
              <c16:uniqueId val="{00000000-3439-479B-85F0-B6B7B0DB066C}"/>
            </c:ext>
          </c:extLst>
        </c:ser>
        <c:ser>
          <c:idx val="1"/>
          <c:order val="1"/>
          <c:tx>
            <c:strRef>
              <c:f>Sheet1!$C$1</c:f>
              <c:strCache>
                <c:ptCount val="1"/>
                <c:pt idx="0">
                  <c:v>Vientiin</c:v>
                </c:pt>
              </c:strCache>
            </c:strRef>
          </c:tx>
          <c:spPr>
            <a:ln w="38100">
              <a:solidFill>
                <a:schemeClr val="accent1">
                  <a:lumMod val="60000"/>
                  <a:lumOff val="40000"/>
                </a:schemeClr>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Sheet1!$C$2:$C$58</c:f>
              <c:numCache>
                <c:formatCode>0.00</c:formatCode>
                <c:ptCount val="57"/>
                <c:pt idx="1">
                  <c:v>1625.1670920019039</c:v>
                </c:pt>
                <c:pt idx="2">
                  <c:v>1994.6150631087116</c:v>
                </c:pt>
                <c:pt idx="3">
                  <c:v>1948.0047212237487</c:v>
                </c:pt>
                <c:pt idx="4">
                  <c:v>2308.109575463985</c:v>
                </c:pt>
                <c:pt idx="5">
                  <c:v>2437.7912274258852</c:v>
                </c:pt>
                <c:pt idx="6">
                  <c:v>3307.977690346037</c:v>
                </c:pt>
                <c:pt idx="7">
                  <c:v>2527.0424000436801</c:v>
                </c:pt>
                <c:pt idx="8">
                  <c:v>2905.1282438833132</c:v>
                </c:pt>
                <c:pt idx="9">
                  <c:v>2736.1111912436172</c:v>
                </c:pt>
                <c:pt idx="10">
                  <c:v>2592.5548919648095</c:v>
                </c:pt>
                <c:pt idx="11">
                  <c:v>2391.9848768469915</c:v>
                </c:pt>
                <c:pt idx="12">
                  <c:v>3058.6465165957334</c:v>
                </c:pt>
                <c:pt idx="13">
                  <c:v>2428.9555534245005</c:v>
                </c:pt>
                <c:pt idx="14">
                  <c:v>2482.1528200157277</c:v>
                </c:pt>
                <c:pt idx="15">
                  <c:v>2466.727432551017</c:v>
                </c:pt>
                <c:pt idx="16">
                  <c:v>2386.8636475599797</c:v>
                </c:pt>
                <c:pt idx="17">
                  <c:v>2826.519643313572</c:v>
                </c:pt>
                <c:pt idx="18">
                  <c:v>2973.2575318433742</c:v>
                </c:pt>
                <c:pt idx="19">
                  <c:v>3293.0296443946777</c:v>
                </c:pt>
                <c:pt idx="20">
                  <c:v>2921.5783570720459</c:v>
                </c:pt>
                <c:pt idx="21">
                  <c:v>2557.861375642402</c:v>
                </c:pt>
                <c:pt idx="22">
                  <c:v>4141.5126630503146</c:v>
                </c:pt>
                <c:pt idx="23">
                  <c:v>3436.6938142843237</c:v>
                </c:pt>
                <c:pt idx="24">
                  <c:v>2866.5307106483501</c:v>
                </c:pt>
                <c:pt idx="25">
                  <c:v>2444.5935076809515</c:v>
                </c:pt>
                <c:pt idx="26">
                  <c:v>2300.1831102778792</c:v>
                </c:pt>
                <c:pt idx="27">
                  <c:v>2297.2213167152413</c:v>
                </c:pt>
                <c:pt idx="28">
                  <c:v>2904.3485443280647</c:v>
                </c:pt>
                <c:pt idx="29">
                  <c:v>3200.9034878874681</c:v>
                </c:pt>
                <c:pt idx="30">
                  <c:v>4959.5445923276875</c:v>
                </c:pt>
                <c:pt idx="31">
                  <c:v>2966.0591653732008</c:v>
                </c:pt>
                <c:pt idx="32">
                  <c:v>5701.8069359819201</c:v>
                </c:pt>
                <c:pt idx="33">
                  <c:v>3363.5666153651055</c:v>
                </c:pt>
                <c:pt idx="34">
                  <c:v>3774.85951050121</c:v>
                </c:pt>
                <c:pt idx="35">
                  <c:v>3973.0286649475329</c:v>
                </c:pt>
                <c:pt idx="36">
                  <c:v>4326.7793284627369</c:v>
                </c:pt>
                <c:pt idx="37">
                  <c:v>4122.4034658996898</c:v>
                </c:pt>
                <c:pt idx="38">
                  <c:v>3600.0670189685516</c:v>
                </c:pt>
                <c:pt idx="39">
                  <c:v>3323.6633500093367</c:v>
                </c:pt>
                <c:pt idx="40">
                  <c:v>4560.6678352935633</c:v>
                </c:pt>
                <c:pt idx="41">
                  <c:v>3368.2552985782072</c:v>
                </c:pt>
                <c:pt idx="42">
                  <c:v>2300.089189950716</c:v>
                </c:pt>
                <c:pt idx="43">
                  <c:v>2796.2046193179431</c:v>
                </c:pt>
                <c:pt idx="44">
                  <c:v>3792.0041202968428</c:v>
                </c:pt>
                <c:pt idx="45">
                  <c:v>3669.5648196291172</c:v>
                </c:pt>
                <c:pt idx="46">
                  <c:v>4347.536217421437</c:v>
                </c:pt>
                <c:pt idx="47">
                  <c:v>4223.0382235425323</c:v>
                </c:pt>
                <c:pt idx="48">
                  <c:v>5318.79665935308</c:v>
                </c:pt>
                <c:pt idx="49">
                  <c:v>4417.2274535494162</c:v>
                </c:pt>
                <c:pt idx="50">
                  <c:v>3883.5650747016198</c:v>
                </c:pt>
                <c:pt idx="51">
                  <c:v>4397.8207533515661</c:v>
                </c:pt>
                <c:pt idx="52">
                  <c:v>4551.6324416097204</c:v>
                </c:pt>
                <c:pt idx="53">
                  <c:v>3953.9938414399408</c:v>
                </c:pt>
                <c:pt idx="54">
                  <c:v>4138.2821678413147</c:v>
                </c:pt>
                <c:pt idx="55">
                  <c:v>2490.3785588869873</c:v>
                </c:pt>
                <c:pt idx="56">
                  <c:v>3758</c:v>
                </c:pt>
              </c:numCache>
            </c:numRef>
          </c:val>
          <c:smooth val="0"/>
          <c:extLst>
            <c:ext xmlns:c16="http://schemas.microsoft.com/office/drawing/2014/chart" uri="{C3380CC4-5D6E-409C-BE32-E72D297353CC}">
              <c16:uniqueId val="{00000001-3439-479B-85F0-B6B7B0DB066C}"/>
            </c:ext>
          </c:extLst>
        </c:ser>
        <c:ser>
          <c:idx val="2"/>
          <c:order val="2"/>
          <c:tx>
            <c:strRef>
              <c:f>Sheet1!$D$1</c:f>
              <c:strCache>
                <c:ptCount val="1"/>
                <c:pt idx="0">
                  <c:v>Kotimaahan</c:v>
                </c:pt>
              </c:strCache>
            </c:strRef>
          </c:tx>
          <c:spPr>
            <a:ln w="38100">
              <a:solidFill>
                <a:schemeClr val="accent2"/>
              </a:solidFill>
              <a:prstDash val="solid"/>
            </a:ln>
          </c:spPr>
          <c:marker>
            <c:symbol val="none"/>
          </c:marker>
          <c:cat>
            <c:strRef>
              <c:f>Sheet1!$A$2:$A$58</c:f>
              <c:strCache>
                <c:ptCount val="54"/>
                <c:pt idx="0">
                  <c:v>2009,IV</c:v>
                </c:pt>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Sheet1!$D$2:$D$58</c:f>
              <c:numCache>
                <c:formatCode>0.00</c:formatCode>
                <c:ptCount val="57"/>
                <c:pt idx="1">
                  <c:v>592.35972165042722</c:v>
                </c:pt>
                <c:pt idx="2">
                  <c:v>725.11181123621918</c:v>
                </c:pt>
                <c:pt idx="3">
                  <c:v>518.84172739614394</c:v>
                </c:pt>
                <c:pt idx="4">
                  <c:v>996.38018091604602</c:v>
                </c:pt>
                <c:pt idx="5">
                  <c:v>1076.6157920160522</c:v>
                </c:pt>
                <c:pt idx="6">
                  <c:v>1137.4668816651599</c:v>
                </c:pt>
                <c:pt idx="7">
                  <c:v>804.99404058408788</c:v>
                </c:pt>
                <c:pt idx="8">
                  <c:v>959.4367179397475</c:v>
                </c:pt>
                <c:pt idx="9">
                  <c:v>961.54927060565615</c:v>
                </c:pt>
                <c:pt idx="10">
                  <c:v>948.80475118917161</c:v>
                </c:pt>
                <c:pt idx="11">
                  <c:v>840.25774278942754</c:v>
                </c:pt>
                <c:pt idx="12">
                  <c:v>906.97834565078779</c:v>
                </c:pt>
                <c:pt idx="13">
                  <c:v>802.29978797200727</c:v>
                </c:pt>
                <c:pt idx="14">
                  <c:v>1038.462905678183</c:v>
                </c:pt>
                <c:pt idx="15">
                  <c:v>780.2633145755774</c:v>
                </c:pt>
                <c:pt idx="16">
                  <c:v>864.5820068007821</c:v>
                </c:pt>
                <c:pt idx="17">
                  <c:v>1138.5177671949994</c:v>
                </c:pt>
                <c:pt idx="18">
                  <c:v>1321.9619155767798</c:v>
                </c:pt>
                <c:pt idx="19">
                  <c:v>1707.6109687790643</c:v>
                </c:pt>
                <c:pt idx="20">
                  <c:v>1090.8383814276883</c:v>
                </c:pt>
                <c:pt idx="21">
                  <c:v>1049.9288579084825</c:v>
                </c:pt>
                <c:pt idx="22">
                  <c:v>1484.5733169238479</c:v>
                </c:pt>
                <c:pt idx="23">
                  <c:v>838.33837069582182</c:v>
                </c:pt>
                <c:pt idx="24">
                  <c:v>1168.4937077940951</c:v>
                </c:pt>
                <c:pt idx="25">
                  <c:v>1231.1100962469015</c:v>
                </c:pt>
                <c:pt idx="26">
                  <c:v>1117.1950157127048</c:v>
                </c:pt>
                <c:pt idx="27">
                  <c:v>965.17571351292611</c:v>
                </c:pt>
                <c:pt idx="28">
                  <c:v>1419.8303418154244</c:v>
                </c:pt>
                <c:pt idx="29">
                  <c:v>1079.6715050740638</c:v>
                </c:pt>
                <c:pt idx="30">
                  <c:v>1124.4536782336227</c:v>
                </c:pt>
                <c:pt idx="31">
                  <c:v>990.44166905252803</c:v>
                </c:pt>
                <c:pt idx="32">
                  <c:v>1686.4651937190806</c:v>
                </c:pt>
                <c:pt idx="33">
                  <c:v>1647.6180825820277</c:v>
                </c:pt>
                <c:pt idx="34">
                  <c:v>1200.2707788041012</c:v>
                </c:pt>
                <c:pt idx="35">
                  <c:v>1080.9047009236911</c:v>
                </c:pt>
                <c:pt idx="36">
                  <c:v>1424.6695893982685</c:v>
                </c:pt>
                <c:pt idx="37">
                  <c:v>1532.6835112679232</c:v>
                </c:pt>
                <c:pt idx="38">
                  <c:v>1547.7581374066667</c:v>
                </c:pt>
                <c:pt idx="39">
                  <c:v>1653.3794463403758</c:v>
                </c:pt>
                <c:pt idx="40">
                  <c:v>1279.4588243683975</c:v>
                </c:pt>
                <c:pt idx="41">
                  <c:v>1195.2058831499776</c:v>
                </c:pt>
                <c:pt idx="42">
                  <c:v>1187.8718205575979</c:v>
                </c:pt>
                <c:pt idx="43">
                  <c:v>1157.9995475872117</c:v>
                </c:pt>
                <c:pt idx="44">
                  <c:v>2099.2751788707892</c:v>
                </c:pt>
                <c:pt idx="45">
                  <c:v>1181.8902707213033</c:v>
                </c:pt>
                <c:pt idx="46">
                  <c:v>864.01703735582987</c:v>
                </c:pt>
                <c:pt idx="47">
                  <c:v>726.87003693493091</c:v>
                </c:pt>
                <c:pt idx="48">
                  <c:v>964.25825114561894</c:v>
                </c:pt>
                <c:pt idx="49">
                  <c:v>912.78272596505644</c:v>
                </c:pt>
                <c:pt idx="50">
                  <c:v>1447.9820542975963</c:v>
                </c:pt>
                <c:pt idx="51">
                  <c:v>895.0860091574624</c:v>
                </c:pt>
                <c:pt idx="52">
                  <c:v>1068.2996649199065</c:v>
                </c:pt>
                <c:pt idx="53">
                  <c:v>1044.2173793764719</c:v>
                </c:pt>
                <c:pt idx="54">
                  <c:v>1071.3719473641929</c:v>
                </c:pt>
                <c:pt idx="55">
                  <c:v>701.42711826044774</c:v>
                </c:pt>
                <c:pt idx="56">
                  <c:v>961.81</c:v>
                </c:pt>
              </c:numCache>
            </c:numRef>
          </c:val>
          <c:smooth val="0"/>
          <c:extLst>
            <c:ext xmlns:c16="http://schemas.microsoft.com/office/drawing/2014/chart" uri="{C3380CC4-5D6E-409C-BE32-E72D297353CC}">
              <c16:uniqueId val="{00000002-3439-479B-85F0-B6B7B0DB066C}"/>
            </c:ext>
          </c:extLst>
        </c:ser>
        <c:dLbls>
          <c:showLegendKey val="0"/>
          <c:showVal val="0"/>
          <c:showCatName val="0"/>
          <c:showSerName val="0"/>
          <c:showPercent val="0"/>
          <c:showBubbleSize val="0"/>
        </c:dLbls>
        <c:smooth val="0"/>
        <c:axId val="369111064"/>
        <c:axId val="369111456"/>
      </c:lineChart>
      <c:catAx>
        <c:axId val="369111064"/>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369111456"/>
        <c:crosses val="autoZero"/>
        <c:auto val="1"/>
        <c:lblAlgn val="ctr"/>
        <c:lblOffset val="100"/>
        <c:tickLblSkip val="3"/>
        <c:tickMarkSkip val="4"/>
        <c:noMultiLvlLbl val="0"/>
      </c:catAx>
      <c:valAx>
        <c:axId val="369111456"/>
        <c:scaling>
          <c:orientation val="minMax"/>
          <c:max val="750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69111064"/>
        <c:crosses val="autoZero"/>
        <c:crossBetween val="midCat"/>
        <c:majorUnit val="500"/>
        <c:minorUnit val="500"/>
      </c:valAx>
      <c:spPr>
        <a:noFill/>
        <a:ln w="11372">
          <a:solidFill>
            <a:schemeClr val="tx1"/>
          </a:solidFill>
          <a:prstDash val="solid"/>
        </a:ln>
      </c:spPr>
    </c:plotArea>
    <c:legend>
      <c:legendPos val="r"/>
      <c:layout>
        <c:manualLayout>
          <c:xMode val="edge"/>
          <c:yMode val="edge"/>
          <c:x val="0.86988108704736133"/>
          <c:y val="0.19757124334097242"/>
          <c:w val="0.13011891295263864"/>
          <c:h val="0.61234378114075594"/>
        </c:manualLayout>
      </c:layout>
      <c:overlay val="0"/>
      <c:spPr>
        <a:solidFill>
          <a:schemeClr val="bg1"/>
        </a:solidFill>
        <a:ln w="2843">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7.0137682781424265E-2"/>
          <c:y val="3.8924155099169307E-2"/>
          <c:w val="0.91316719395132218"/>
          <c:h val="0.84691560187896686"/>
        </c:manualLayout>
      </c:layout>
      <c:lineChart>
        <c:grouping val="standard"/>
        <c:varyColors val="0"/>
        <c:ser>
          <c:idx val="0"/>
          <c:order val="0"/>
          <c:tx>
            <c:strRef>
              <c:f>Taul1!$B$1</c:f>
              <c:strCache>
                <c:ptCount val="1"/>
                <c:pt idx="0">
                  <c:v>Yrityksiä</c:v>
                </c:pt>
              </c:strCache>
            </c:strRef>
          </c:tx>
          <c:spPr>
            <a:ln>
              <a:solidFill>
                <a:schemeClr val="accent4"/>
              </a:solidFill>
            </a:ln>
          </c:spPr>
          <c:marker>
            <c:symbol val="none"/>
          </c:marker>
          <c:cat>
            <c:numRef>
              <c:f>Taul1!$A$2:$A$21</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Taul1!$B$2:$B$21</c:f>
              <c:numCache>
                <c:formatCode>General</c:formatCode>
                <c:ptCount val="20"/>
                <c:pt idx="0">
                  <c:v>6349</c:v>
                </c:pt>
                <c:pt idx="1">
                  <c:v>6323</c:v>
                </c:pt>
                <c:pt idx="2">
                  <c:v>6107</c:v>
                </c:pt>
                <c:pt idx="3">
                  <c:v>6197</c:v>
                </c:pt>
                <c:pt idx="4">
                  <c:v>6163</c:v>
                </c:pt>
                <c:pt idx="5">
                  <c:v>6319</c:v>
                </c:pt>
                <c:pt idx="6">
                  <c:v>6457</c:v>
                </c:pt>
                <c:pt idx="7">
                  <c:v>6348</c:v>
                </c:pt>
                <c:pt idx="8">
                  <c:v>6005</c:v>
                </c:pt>
                <c:pt idx="9">
                  <c:v>5806</c:v>
                </c:pt>
                <c:pt idx="10">
                  <c:v>5908</c:v>
                </c:pt>
                <c:pt idx="11">
                  <c:v>5702</c:v>
                </c:pt>
                <c:pt idx="12">
                  <c:v>5732</c:v>
                </c:pt>
                <c:pt idx="13">
                  <c:v>5574</c:v>
                </c:pt>
                <c:pt idx="14">
                  <c:v>5474</c:v>
                </c:pt>
                <c:pt idx="15">
                  <c:v>5455</c:v>
                </c:pt>
                <c:pt idx="16">
                  <c:v>5375</c:v>
                </c:pt>
                <c:pt idx="17">
                  <c:v>5327</c:v>
                </c:pt>
                <c:pt idx="18">
                  <c:v>5264</c:v>
                </c:pt>
                <c:pt idx="19">
                  <c:v>5414</c:v>
                </c:pt>
              </c:numCache>
            </c:numRef>
          </c:val>
          <c:smooth val="0"/>
          <c:extLst>
            <c:ext xmlns:c16="http://schemas.microsoft.com/office/drawing/2014/chart" uri="{C3380CC4-5D6E-409C-BE32-E72D297353CC}">
              <c16:uniqueId val="{00000000-8D9E-4716-A20D-6D2410EEF6A8}"/>
            </c:ext>
          </c:extLst>
        </c:ser>
        <c:dLbls>
          <c:showLegendKey val="0"/>
          <c:showVal val="0"/>
          <c:showCatName val="0"/>
          <c:showSerName val="0"/>
          <c:showPercent val="0"/>
          <c:showBubbleSize val="0"/>
        </c:dLbls>
        <c:smooth val="0"/>
        <c:axId val="401038808"/>
        <c:axId val="401039200"/>
      </c:lineChart>
      <c:catAx>
        <c:axId val="401038808"/>
        <c:scaling>
          <c:orientation val="minMax"/>
        </c:scaling>
        <c:delete val="0"/>
        <c:axPos val="b"/>
        <c:numFmt formatCode="General" sourceLinked="1"/>
        <c:majorTickMark val="out"/>
        <c:minorTickMark val="none"/>
        <c:tickLblPos val="nextTo"/>
        <c:crossAx val="401039200"/>
        <c:crosses val="autoZero"/>
        <c:auto val="1"/>
        <c:lblAlgn val="ctr"/>
        <c:lblOffset val="100"/>
        <c:tickLblSkip val="1"/>
        <c:tickMarkSkip val="1"/>
        <c:noMultiLvlLbl val="0"/>
      </c:catAx>
      <c:valAx>
        <c:axId val="401039200"/>
        <c:scaling>
          <c:orientation val="minMax"/>
          <c:max val="7000"/>
          <c:min val="0"/>
        </c:scaling>
        <c:delete val="0"/>
        <c:axPos val="l"/>
        <c:majorGridlines>
          <c:spPr>
            <a:ln w="3175">
              <a:prstDash val="dash"/>
            </a:ln>
          </c:spPr>
        </c:majorGridlines>
        <c:numFmt formatCode="General" sourceLinked="0"/>
        <c:majorTickMark val="out"/>
        <c:minorTickMark val="none"/>
        <c:tickLblPos val="nextTo"/>
        <c:crossAx val="401038808"/>
        <c:crosses val="autoZero"/>
        <c:crossBetween val="midCat"/>
        <c:majorUnit val="1000"/>
      </c:valAx>
      <c:spPr>
        <a:ln>
          <a:noFill/>
        </a:ln>
      </c:spPr>
    </c:plotArea>
    <c:plotVisOnly val="1"/>
    <c:dispBlanksAs val="gap"/>
    <c:showDLblsOverMax val="0"/>
  </c:chart>
  <c:txPr>
    <a:bodyPr/>
    <a:lstStyle/>
    <a:p>
      <a:pPr>
        <a:defRPr sz="1050" baseline="0">
          <a:solidFill>
            <a:schemeClr val="tx2"/>
          </a:solidFill>
          <a:latin typeface="Verdana" panose="020B0604030504040204" pitchFamily="34" charset="0"/>
        </a:defRPr>
      </a:pPr>
      <a:endParaRPr lang="fi-FI"/>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4.8218802195180148E-2"/>
          <c:y val="1.6330494227620344E-2"/>
          <c:w val="0.9005323311858745"/>
          <c:h val="0.97060511039028341"/>
        </c:manualLayout>
      </c:layout>
      <c:pieChart>
        <c:varyColors val="1"/>
        <c:ser>
          <c:idx val="0"/>
          <c:order val="0"/>
          <c:tx>
            <c:strRef>
              <c:f>Taul1!$B$1</c:f>
              <c:strCache>
                <c:ptCount val="1"/>
                <c:pt idx="0">
                  <c:v>Henkilöstön määrä</c:v>
                </c:pt>
              </c:strCache>
            </c:strRef>
          </c:tx>
          <c:spPr>
            <a:ln>
              <a:solidFill>
                <a:schemeClr val="bg1"/>
              </a:solidFill>
            </a:ln>
            <a:effectLst/>
          </c:spPr>
          <c:dPt>
            <c:idx val="0"/>
            <c:bubble3D val="0"/>
            <c:spPr>
              <a:solidFill>
                <a:srgbClr val="FF00B8"/>
              </a:solidFill>
              <a:ln>
                <a:solidFill>
                  <a:schemeClr val="bg1"/>
                </a:solidFill>
              </a:ln>
              <a:effectLst/>
            </c:spPr>
            <c:extLst>
              <c:ext xmlns:c16="http://schemas.microsoft.com/office/drawing/2014/chart" uri="{C3380CC4-5D6E-409C-BE32-E72D297353CC}">
                <c16:uniqueId val="{00000001-AE4D-4EF8-9BFA-E573CDAFC50A}"/>
              </c:ext>
            </c:extLst>
          </c:dPt>
          <c:dPt>
            <c:idx val="1"/>
            <c:bubble3D val="0"/>
            <c:spPr>
              <a:solidFill>
                <a:srgbClr val="FF805C"/>
              </a:solidFill>
              <a:ln>
                <a:solidFill>
                  <a:schemeClr val="bg1"/>
                </a:solidFill>
              </a:ln>
              <a:effectLst/>
            </c:spPr>
            <c:extLst>
              <c:ext xmlns:c16="http://schemas.microsoft.com/office/drawing/2014/chart" uri="{C3380CC4-5D6E-409C-BE32-E72D297353CC}">
                <c16:uniqueId val="{00000003-AE4D-4EF8-9BFA-E573CDAFC50A}"/>
              </c:ext>
            </c:extLst>
          </c:dPt>
          <c:dPt>
            <c:idx val="2"/>
            <c:bubble3D val="0"/>
            <c:spPr>
              <a:solidFill>
                <a:srgbClr val="0F78B2"/>
              </a:solidFill>
              <a:ln>
                <a:solidFill>
                  <a:schemeClr val="bg1"/>
                </a:solidFill>
              </a:ln>
              <a:effectLst/>
            </c:spPr>
            <c:extLst>
              <c:ext xmlns:c16="http://schemas.microsoft.com/office/drawing/2014/chart" uri="{C3380CC4-5D6E-409C-BE32-E72D297353CC}">
                <c16:uniqueId val="{00000005-AE4D-4EF8-9BFA-E573CDAFC50A}"/>
              </c:ext>
            </c:extLst>
          </c:dPt>
          <c:dPt>
            <c:idx val="3"/>
            <c:bubble3D val="0"/>
            <c:spPr>
              <a:solidFill>
                <a:srgbClr val="85E869"/>
              </a:solidFill>
              <a:ln>
                <a:solidFill>
                  <a:schemeClr val="bg1"/>
                </a:solidFill>
              </a:ln>
              <a:effectLst/>
            </c:spPr>
            <c:extLst>
              <c:ext xmlns:c16="http://schemas.microsoft.com/office/drawing/2014/chart" uri="{C3380CC4-5D6E-409C-BE32-E72D297353CC}">
                <c16:uniqueId val="{00000007-AE4D-4EF8-9BFA-E573CDAFC50A}"/>
              </c:ext>
            </c:extLst>
          </c:dPt>
          <c:dPt>
            <c:idx val="13"/>
            <c:bubble3D val="0"/>
            <c:explosion val="4"/>
            <c:extLst>
              <c:ext xmlns:c16="http://schemas.microsoft.com/office/drawing/2014/chart" uri="{C3380CC4-5D6E-409C-BE32-E72D297353CC}">
                <c16:uniqueId val="{00000008-AE4D-4EF8-9BFA-E573CDAFC50A}"/>
              </c:ext>
            </c:extLst>
          </c:dPt>
          <c:dLbls>
            <c:dLbl>
              <c:idx val="0"/>
              <c:layout>
                <c:manualLayout>
                  <c:x val="-0.20355801181012811"/>
                  <c:y val="0.12361607377916445"/>
                </c:manualLayout>
              </c:layout>
              <c:tx>
                <c:rich>
                  <a:bodyPr wrap="square" lIns="38100" tIns="19050" rIns="38100" bIns="19050" anchor="ctr">
                    <a:spAutoFit/>
                  </a:bodyPr>
                  <a:lstStyle/>
                  <a:p>
                    <a:pPr>
                      <a:defRPr sz="800" baseline="0">
                        <a:solidFill>
                          <a:schemeClr val="tx1"/>
                        </a:solidFill>
                        <a:latin typeface="Verdana" panose="020B0604030504040204" pitchFamily="34" charset="0"/>
                      </a:defRPr>
                    </a:pPr>
                    <a:r>
                      <a:rPr lang="en-US" sz="800"/>
                      <a:t>82 082</a:t>
                    </a:r>
                  </a:p>
                  <a:p>
                    <a:pPr>
                      <a:defRPr sz="800" baseline="0">
                        <a:solidFill>
                          <a:schemeClr val="tx1"/>
                        </a:solidFill>
                        <a:latin typeface="Verdana" panose="020B0604030504040204" pitchFamily="34" charset="0"/>
                      </a:defRPr>
                    </a:pPr>
                    <a:r>
                      <a:rPr lang="en-US" sz="800"/>
                      <a:t>39%</a:t>
                    </a:r>
                  </a:p>
                </c:rich>
              </c:tx>
              <c:numFmt formatCode="0.00%" sourceLinked="0"/>
              <c:spPr>
                <a:noFill/>
                <a:ln>
                  <a:noFill/>
                </a:ln>
                <a:effectLst/>
              </c:spPr>
              <c:showLegendKey val="0"/>
              <c:showVal val="1"/>
              <c:showCatName val="0"/>
              <c:showSerName val="0"/>
              <c:showPercent val="1"/>
              <c:showBubbleSize val="0"/>
              <c:separator>
</c:separator>
              <c:extLst>
                <c:ext xmlns:c15="http://schemas.microsoft.com/office/drawing/2012/chart" uri="{CE6537A1-D6FC-4f65-9D91-7224C49458BB}">
                  <c15:layout>
                    <c:manualLayout>
                      <c:w val="0.25567697043767007"/>
                      <c:h val="0.18407102514713225"/>
                    </c:manualLayout>
                  </c15:layout>
                  <c15:showDataLabelsRange val="0"/>
                </c:ext>
                <c:ext xmlns:c16="http://schemas.microsoft.com/office/drawing/2014/chart" uri="{C3380CC4-5D6E-409C-BE32-E72D297353CC}">
                  <c16:uniqueId val="{00000001-AE4D-4EF8-9BFA-E573CDAFC50A}"/>
                </c:ext>
              </c:extLst>
            </c:dLbl>
            <c:dLbl>
              <c:idx val="1"/>
              <c:layout>
                <c:manualLayout>
                  <c:x val="-8.1235056745098469E-2"/>
                  <c:y val="-0.11608013651316906"/>
                </c:manualLayout>
              </c:layout>
              <c:tx>
                <c:rich>
                  <a:bodyPr wrap="square" lIns="38100" tIns="19050" rIns="38100" bIns="19050" anchor="ctr">
                    <a:spAutoFit/>
                  </a:bodyPr>
                  <a:lstStyle/>
                  <a:p>
                    <a:pPr>
                      <a:defRPr sz="800" baseline="0">
                        <a:solidFill>
                          <a:schemeClr val="tx1"/>
                        </a:solidFill>
                        <a:latin typeface="Verdana" panose="020B0604030504040204" pitchFamily="34" charset="0"/>
                      </a:defRPr>
                    </a:pPr>
                    <a:r>
                      <a:rPr lang="en-US" sz="800"/>
                      <a:t>32 615</a:t>
                    </a:r>
                  </a:p>
                  <a:p>
                    <a:pPr>
                      <a:defRPr sz="800" baseline="0">
                        <a:solidFill>
                          <a:schemeClr val="tx1"/>
                        </a:solidFill>
                        <a:latin typeface="Verdana" panose="020B0604030504040204" pitchFamily="34" charset="0"/>
                      </a:defRPr>
                    </a:pPr>
                    <a:r>
                      <a:rPr lang="en-US" sz="800"/>
                      <a:t>15%</a:t>
                    </a:r>
                  </a:p>
                  <a:p>
                    <a:pPr>
                      <a:defRPr sz="800" baseline="0">
                        <a:solidFill>
                          <a:schemeClr val="tx1"/>
                        </a:solidFill>
                        <a:latin typeface="Verdana" panose="020B0604030504040204" pitchFamily="34" charset="0"/>
                      </a:defRPr>
                    </a:pPr>
                    <a:endParaRPr lang="en-US"/>
                  </a:p>
                </c:rich>
              </c:tx>
              <c:numFmt formatCode="0.00%" sourceLinked="0"/>
              <c:spPr>
                <a:noFill/>
                <a:ln>
                  <a:noFill/>
                </a:ln>
                <a:effectLst/>
              </c:spPr>
              <c:showLegendKey val="0"/>
              <c:showVal val="1"/>
              <c:showCatName val="0"/>
              <c:showSerName val="0"/>
              <c:showPercent val="1"/>
              <c:showBubbleSize val="0"/>
              <c:separator>
</c:separator>
              <c:extLst>
                <c:ext xmlns:c15="http://schemas.microsoft.com/office/drawing/2012/chart" uri="{CE6537A1-D6FC-4f65-9D91-7224C49458BB}">
                  <c15:layout>
                    <c:manualLayout>
                      <c:w val="0.24652521560669649"/>
                      <c:h val="0.18407102514713225"/>
                    </c:manualLayout>
                  </c15:layout>
                  <c15:showDataLabelsRange val="0"/>
                </c:ext>
                <c:ext xmlns:c16="http://schemas.microsoft.com/office/drawing/2014/chart" uri="{C3380CC4-5D6E-409C-BE32-E72D297353CC}">
                  <c16:uniqueId val="{00000003-AE4D-4EF8-9BFA-E573CDAFC50A}"/>
                </c:ext>
              </c:extLst>
            </c:dLbl>
            <c:dLbl>
              <c:idx val="2"/>
              <c:layout>
                <c:manualLayout>
                  <c:x val="0.17336306092330397"/>
                  <c:y val="-0.20331882316673686"/>
                </c:manualLayout>
              </c:layout>
              <c:tx>
                <c:rich>
                  <a:bodyPr/>
                  <a:lstStyle/>
                  <a:p>
                    <a:r>
                      <a:rPr lang="en-US"/>
                      <a:t>32 720</a:t>
                    </a:r>
                  </a:p>
                  <a:p>
                    <a:r>
                      <a:rPr lang="en-US"/>
                      <a:t>15%</a:t>
                    </a:r>
                  </a:p>
                </c:rich>
              </c:tx>
              <c:showLegendKey val="0"/>
              <c:showVal val="1"/>
              <c:showCatName val="0"/>
              <c:showSerName val="0"/>
              <c:showPercent val="1"/>
              <c:showBubbleSize val="0"/>
              <c:separator>
</c:separator>
              <c:extLst>
                <c:ext xmlns:c15="http://schemas.microsoft.com/office/drawing/2012/chart" uri="{CE6537A1-D6FC-4f65-9D91-7224C49458BB}">
                  <c15:layout>
                    <c:manualLayout>
                      <c:w val="0.26940460268413041"/>
                      <c:h val="0.18407102514713225"/>
                    </c:manualLayout>
                  </c15:layout>
                  <c15:showDataLabelsRange val="0"/>
                </c:ext>
                <c:ext xmlns:c16="http://schemas.microsoft.com/office/drawing/2014/chart" uri="{C3380CC4-5D6E-409C-BE32-E72D297353CC}">
                  <c16:uniqueId val="{00000005-AE4D-4EF8-9BFA-E573CDAFC50A}"/>
                </c:ext>
              </c:extLst>
            </c:dLbl>
            <c:dLbl>
              <c:idx val="3"/>
              <c:layout>
                <c:manualLayout>
                  <c:x val="0.16576198900702019"/>
                  <c:y val="0.15229932562921736"/>
                </c:manualLayout>
              </c:layout>
              <c:tx>
                <c:rich>
                  <a:bodyPr/>
                  <a:lstStyle/>
                  <a:p>
                    <a:r>
                      <a:rPr lang="en-US"/>
                      <a:t>63 728</a:t>
                    </a:r>
                  </a:p>
                  <a:p>
                    <a:r>
                      <a:rPr lang="en-US"/>
                      <a:t>30%</a:t>
                    </a:r>
                  </a:p>
                </c:rich>
              </c:tx>
              <c:showLegendKey val="0"/>
              <c:showVal val="1"/>
              <c:showCatName val="0"/>
              <c:showSerName val="0"/>
              <c:showPercent val="1"/>
              <c:showBubbleSize val="0"/>
              <c:separator>
</c:separator>
              <c:extLst>
                <c:ext xmlns:c15="http://schemas.microsoft.com/office/drawing/2012/chart" uri="{CE6537A1-D6FC-4f65-9D91-7224C49458BB}">
                  <c15:layout>
                    <c:manualLayout>
                      <c:w val="0.27267725333513915"/>
                      <c:h val="0.18018598899408736"/>
                    </c:manualLayout>
                  </c15:layout>
                  <c15:showDataLabelsRange val="0"/>
                </c:ext>
                <c:ext xmlns:c16="http://schemas.microsoft.com/office/drawing/2014/chart" uri="{C3380CC4-5D6E-409C-BE32-E72D297353CC}">
                  <c16:uniqueId val="{00000007-AE4D-4EF8-9BFA-E573CDAFC50A}"/>
                </c:ext>
              </c:extLst>
            </c:dLbl>
            <c:spPr>
              <a:noFill/>
              <a:ln>
                <a:noFill/>
              </a:ln>
              <a:effectLst/>
            </c:spPr>
            <c:txPr>
              <a:bodyPr wrap="square" lIns="38100" tIns="19050" rIns="38100" bIns="19050" anchor="ctr">
                <a:spAutoFit/>
              </a:bodyPr>
              <a:lstStyle/>
              <a:p>
                <a:pPr>
                  <a:defRPr sz="800" baseline="0">
                    <a:solidFill>
                      <a:schemeClr val="tx1"/>
                    </a:solidFill>
                    <a:latin typeface="Verdana" panose="020B0604030504040204" pitchFamily="34" charset="0"/>
                  </a:defRPr>
                </a:pPr>
                <a:endParaRPr lang="fi-FI"/>
              </a:p>
            </c:txPr>
            <c:showLegendKey val="0"/>
            <c:showVal val="1"/>
            <c:showCatName val="0"/>
            <c:showSerName val="0"/>
            <c:showPercent val="1"/>
            <c:showBubbleSize val="0"/>
            <c:separator>
</c:separator>
            <c:showLeaderLines val="1"/>
            <c:extLst>
              <c:ext xmlns:c15="http://schemas.microsoft.com/office/drawing/2012/chart" uri="{CE6537A1-D6FC-4f65-9D91-7224C49458BB}"/>
            </c:extLst>
          </c:dLbls>
          <c:cat>
            <c:strRef>
              <c:f>Taul1!$A$2:$A$5</c:f>
              <c:strCache>
                <c:ptCount val="4"/>
                <c:pt idx="0">
                  <c:v>1-249</c:v>
                </c:pt>
                <c:pt idx="1">
                  <c:v>250-499</c:v>
                </c:pt>
                <c:pt idx="2">
                  <c:v>500-999</c:v>
                </c:pt>
                <c:pt idx="3">
                  <c:v>1000-</c:v>
                </c:pt>
              </c:strCache>
            </c:strRef>
          </c:cat>
          <c:val>
            <c:numRef>
              <c:f>Taul1!$B$2:$B$5</c:f>
              <c:numCache>
                <c:formatCode>#,##0</c:formatCode>
                <c:ptCount val="4"/>
                <c:pt idx="0">
                  <c:v>82082</c:v>
                </c:pt>
                <c:pt idx="1">
                  <c:v>32615</c:v>
                </c:pt>
                <c:pt idx="2">
                  <c:v>32720</c:v>
                </c:pt>
                <c:pt idx="3">
                  <c:v>63728</c:v>
                </c:pt>
              </c:numCache>
            </c:numRef>
          </c:val>
          <c:extLst>
            <c:ext xmlns:c16="http://schemas.microsoft.com/office/drawing/2014/chart" uri="{C3380CC4-5D6E-409C-BE32-E72D297353CC}">
              <c16:uniqueId val="{00000009-AE4D-4EF8-9BFA-E573CDAFC50A}"/>
            </c:ext>
          </c:extLst>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marL="0" algn="l" defTabSz="914069" rtl="0" eaLnBrk="1" latinLnBrk="0" hangingPunct="1">
        <a:defRPr lang="fi-FI" sz="1200" b="1" kern="0">
          <a:solidFill>
            <a:srgbClr val="002664"/>
          </a:solidFill>
          <a:latin typeface="+mn-lt"/>
          <a:ea typeface="ＭＳ Ｐゴシック" pitchFamily="-128" charset="-128"/>
          <a:cs typeface="Arial Unicode MS"/>
        </a:defRPr>
      </a:pPr>
      <a:endParaRPr lang="fi-FI"/>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5.1063535265002992E-2"/>
          <c:y val="1.9424747012697172E-2"/>
          <c:w val="0.88948542243392692"/>
          <c:h val="0.96751091192375105"/>
        </c:manualLayout>
      </c:layout>
      <c:pieChart>
        <c:varyColors val="1"/>
        <c:ser>
          <c:idx val="0"/>
          <c:order val="0"/>
          <c:tx>
            <c:strRef>
              <c:f>Taul1!$B$1</c:f>
              <c:strCache>
                <c:ptCount val="1"/>
                <c:pt idx="0">
                  <c:v>Yritysten määrä</c:v>
                </c:pt>
              </c:strCache>
            </c:strRef>
          </c:tx>
          <c:spPr>
            <a:ln>
              <a:solidFill>
                <a:schemeClr val="bg1"/>
              </a:solidFill>
            </a:ln>
            <a:effectLst/>
          </c:spPr>
          <c:dPt>
            <c:idx val="0"/>
            <c:bubble3D val="0"/>
            <c:spPr>
              <a:solidFill>
                <a:srgbClr val="FF00B8"/>
              </a:solidFill>
              <a:ln>
                <a:solidFill>
                  <a:schemeClr val="bg1"/>
                </a:solidFill>
              </a:ln>
              <a:effectLst/>
            </c:spPr>
            <c:extLst>
              <c:ext xmlns:c16="http://schemas.microsoft.com/office/drawing/2014/chart" uri="{C3380CC4-5D6E-409C-BE32-E72D297353CC}">
                <c16:uniqueId val="{00000001-4254-431A-84D5-E4D7277C4D3D}"/>
              </c:ext>
            </c:extLst>
          </c:dPt>
          <c:dPt>
            <c:idx val="1"/>
            <c:bubble3D val="0"/>
            <c:explosion val="12"/>
            <c:spPr>
              <a:solidFill>
                <a:srgbClr val="FF805C"/>
              </a:solidFill>
              <a:ln>
                <a:solidFill>
                  <a:schemeClr val="bg1"/>
                </a:solidFill>
              </a:ln>
              <a:effectLst/>
            </c:spPr>
            <c:extLst>
              <c:ext xmlns:c16="http://schemas.microsoft.com/office/drawing/2014/chart" uri="{C3380CC4-5D6E-409C-BE32-E72D297353CC}">
                <c16:uniqueId val="{00000003-4254-431A-84D5-E4D7277C4D3D}"/>
              </c:ext>
            </c:extLst>
          </c:dPt>
          <c:dPt>
            <c:idx val="2"/>
            <c:bubble3D val="0"/>
            <c:explosion val="4"/>
            <c:spPr>
              <a:solidFill>
                <a:srgbClr val="0F78B2"/>
              </a:solidFill>
              <a:ln>
                <a:solidFill>
                  <a:schemeClr val="bg1"/>
                </a:solidFill>
              </a:ln>
              <a:effectLst/>
            </c:spPr>
            <c:extLst>
              <c:ext xmlns:c16="http://schemas.microsoft.com/office/drawing/2014/chart" uri="{C3380CC4-5D6E-409C-BE32-E72D297353CC}">
                <c16:uniqueId val="{00000005-4254-431A-84D5-E4D7277C4D3D}"/>
              </c:ext>
            </c:extLst>
          </c:dPt>
          <c:dPt>
            <c:idx val="3"/>
            <c:bubble3D val="0"/>
            <c:spPr>
              <a:solidFill>
                <a:srgbClr val="85E869"/>
              </a:solidFill>
              <a:ln>
                <a:solidFill>
                  <a:schemeClr val="bg1"/>
                </a:solidFill>
              </a:ln>
              <a:effectLst/>
            </c:spPr>
            <c:extLst>
              <c:ext xmlns:c16="http://schemas.microsoft.com/office/drawing/2014/chart" uri="{C3380CC4-5D6E-409C-BE32-E72D297353CC}">
                <c16:uniqueId val="{00000007-4254-431A-84D5-E4D7277C4D3D}"/>
              </c:ext>
            </c:extLst>
          </c:dPt>
          <c:dPt>
            <c:idx val="13"/>
            <c:bubble3D val="0"/>
            <c:extLst>
              <c:ext xmlns:c16="http://schemas.microsoft.com/office/drawing/2014/chart" uri="{C3380CC4-5D6E-409C-BE32-E72D297353CC}">
                <c16:uniqueId val="{00000008-4254-431A-84D5-E4D7277C4D3D}"/>
              </c:ext>
            </c:extLst>
          </c:dPt>
          <c:dLbls>
            <c:dLbl>
              <c:idx val="0"/>
              <c:layout>
                <c:manualLayout>
                  <c:x val="-0.27836274891192475"/>
                  <c:y val="-0.21726815318578432"/>
                </c:manualLayout>
              </c:layout>
              <c:tx>
                <c:rich>
                  <a:bodyPr anchorCtr="0"/>
                  <a:lstStyle/>
                  <a:p>
                    <a:pPr algn="ctr" rtl="0">
                      <a:defRPr lang="fi-FI" sz="800" b="1" i="0" u="none" strike="noStrike" kern="0" baseline="0">
                        <a:solidFill>
                          <a:schemeClr val="bg1"/>
                        </a:solidFill>
                        <a:latin typeface="Verdana" panose="020B0604030504040204" pitchFamily="34" charset="0"/>
                        <a:ea typeface="ＭＳ Ｐゴシック" pitchFamily="-128" charset="-128"/>
                        <a:cs typeface="Arial Unicode MS"/>
                      </a:defRPr>
                    </a:pPr>
                    <a:r>
                      <a:rPr lang="en-US" sz="800" b="1" i="0" u="none" strike="noStrike" kern="0" baseline="0">
                        <a:solidFill>
                          <a:schemeClr val="tx1"/>
                        </a:solidFill>
                        <a:latin typeface="Verdana" panose="020B0604030504040204" pitchFamily="34" charset="0"/>
                        <a:ea typeface="ＭＳ Ｐゴシック" pitchFamily="-128" charset="-128"/>
                        <a:cs typeface="Arial Unicode MS"/>
                      </a:rPr>
                      <a:t>1 634</a:t>
                    </a:r>
                  </a:p>
                  <a:p>
                    <a:pPr algn="ctr" rtl="0">
                      <a:defRPr lang="fi-FI" sz="800" b="1" i="0" u="none" strike="noStrike" kern="0" baseline="0">
                        <a:solidFill>
                          <a:schemeClr val="bg1"/>
                        </a:solidFill>
                        <a:latin typeface="Verdana" panose="020B0604030504040204" pitchFamily="34" charset="0"/>
                        <a:ea typeface="ＭＳ Ｐゴシック" pitchFamily="-128" charset="-128"/>
                        <a:cs typeface="Arial Unicode MS"/>
                      </a:defRPr>
                    </a:pPr>
                    <a:r>
                      <a:rPr lang="en-US" sz="800" b="1" i="0" u="none" strike="noStrike" kern="0" baseline="0">
                        <a:solidFill>
                          <a:schemeClr val="tx1"/>
                        </a:solidFill>
                        <a:latin typeface="Verdana" panose="020B0604030504040204" pitchFamily="34" charset="0"/>
                        <a:ea typeface="ＭＳ Ｐゴシック" pitchFamily="-128" charset="-128"/>
                        <a:cs typeface="Arial Unicode MS"/>
                      </a:rPr>
                      <a:t>90% </a:t>
                    </a:r>
                  </a:p>
                </c:rich>
              </c:tx>
              <c:numFmt formatCode="0.00%" sourceLinked="0"/>
              <c:spPr/>
              <c:dLblPos val="bestFit"/>
              <c:showLegendKey val="0"/>
              <c:showVal val="1"/>
              <c:showCatName val="0"/>
              <c:showSerName val="0"/>
              <c:showPercent val="1"/>
              <c:showBubbleSize val="0"/>
              <c:extLst>
                <c:ext xmlns:c15="http://schemas.microsoft.com/office/drawing/2012/chart" uri="{CE6537A1-D6FC-4f65-9D91-7224C49458BB}">
                  <c15:layout>
                    <c:manualLayout>
                      <c:w val="0.4649662573503725"/>
                      <c:h val="0.28250009896346095"/>
                    </c:manualLayout>
                  </c15:layout>
                  <c15:showDataLabelsRange val="1"/>
                </c:ext>
                <c:ext xmlns:c16="http://schemas.microsoft.com/office/drawing/2014/chart" uri="{C3380CC4-5D6E-409C-BE32-E72D297353CC}">
                  <c16:uniqueId val="{00000001-4254-431A-84D5-E4D7277C4D3D}"/>
                </c:ext>
              </c:extLst>
            </c:dLbl>
            <c:dLbl>
              <c:idx val="1"/>
              <c:tx>
                <c:rich>
                  <a:bodyPr anchorCtr="0"/>
                  <a:lstStyle/>
                  <a:p>
                    <a:pPr algn="ctr" rtl="0">
                      <a:defRPr lang="fi-FI" sz="800" b="1" i="0" u="none" strike="noStrike" kern="0" baseline="0">
                        <a:solidFill>
                          <a:schemeClr val="tx1"/>
                        </a:solidFill>
                        <a:latin typeface="Verdana" panose="020B0604030504040204" pitchFamily="34" charset="0"/>
                        <a:ea typeface="ＭＳ Ｐゴシック" pitchFamily="-128" charset="-128"/>
                        <a:cs typeface="Arial Unicode MS"/>
                      </a:defRPr>
                    </a:pPr>
                    <a:r>
                      <a:rPr lang="en-US" sz="800" baseline="0">
                        <a:solidFill>
                          <a:schemeClr val="tx1"/>
                        </a:solidFill>
                        <a:latin typeface="Verdana" panose="020B0604030504040204" pitchFamily="34" charset="0"/>
                      </a:rPr>
                      <a:t>95</a:t>
                    </a:r>
                  </a:p>
                  <a:p>
                    <a:pPr algn="ctr" rtl="0">
                      <a:defRPr lang="fi-FI" sz="800" b="1" i="0" u="none" strike="noStrike" kern="0" baseline="0">
                        <a:solidFill>
                          <a:schemeClr val="tx1"/>
                        </a:solidFill>
                        <a:latin typeface="Verdana" panose="020B0604030504040204" pitchFamily="34" charset="0"/>
                        <a:ea typeface="ＭＳ Ｐゴシック" pitchFamily="-128" charset="-128"/>
                        <a:cs typeface="Arial Unicode MS"/>
                      </a:defRPr>
                    </a:pPr>
                    <a:r>
                      <a:rPr lang="en-US" sz="800" baseline="0">
                        <a:solidFill>
                          <a:schemeClr val="tx1"/>
                        </a:solidFill>
                        <a:latin typeface="Verdana" panose="020B0604030504040204" pitchFamily="34" charset="0"/>
                      </a:rPr>
                      <a:t>5%</a:t>
                    </a:r>
                  </a:p>
                </c:rich>
              </c:tx>
              <c:numFmt formatCode="0.00%" sourceLinked="0"/>
              <c:spPr>
                <a:noFill/>
                <a:ln>
                  <a:noFill/>
                </a:ln>
                <a:effectLst/>
              </c:spPr>
              <c:dLblPos val="bestFit"/>
              <c:showLegendKey val="0"/>
              <c:showVal val="1"/>
              <c:showCatName val="0"/>
              <c:showSerName val="0"/>
              <c:showPercent val="1"/>
              <c:showBubbleSize val="0"/>
              <c:separator> kpl  </c:separator>
              <c:extLst>
                <c:ext xmlns:c15="http://schemas.microsoft.com/office/drawing/2012/chart" uri="{CE6537A1-D6FC-4f65-9D91-7224C49458BB}">
                  <c15:showDataLabelsRange val="1"/>
                </c:ext>
                <c:ext xmlns:c16="http://schemas.microsoft.com/office/drawing/2014/chart" uri="{C3380CC4-5D6E-409C-BE32-E72D297353CC}">
                  <c16:uniqueId val="{00000003-4254-431A-84D5-E4D7277C4D3D}"/>
                </c:ext>
              </c:extLst>
            </c:dLbl>
            <c:dLbl>
              <c:idx val="2"/>
              <c:layout>
                <c:manualLayout>
                  <c:x val="5.511735325812351E-2"/>
                  <c:y val="0"/>
                </c:manualLayout>
              </c:layout>
              <c:tx>
                <c:rich>
                  <a:bodyPr anchorCtr="0"/>
                  <a:lstStyle/>
                  <a:p>
                    <a:pPr algn="ctr" rtl="0">
                      <a:defRPr lang="fi-FI" sz="800" b="1" i="0" u="none" strike="noStrike" kern="0" baseline="0">
                        <a:solidFill>
                          <a:schemeClr val="tx1"/>
                        </a:solidFill>
                        <a:latin typeface="Verdana" panose="020B0604030504040204" pitchFamily="34" charset="0"/>
                        <a:ea typeface="ＭＳ Ｐゴシック" pitchFamily="-128" charset="-128"/>
                        <a:cs typeface="Arial Unicode MS"/>
                      </a:defRPr>
                    </a:pPr>
                    <a:r>
                      <a:rPr lang="en-US" sz="800" baseline="0">
                        <a:solidFill>
                          <a:schemeClr val="tx1"/>
                        </a:solidFill>
                        <a:latin typeface="Verdana" panose="020B0604030504040204" pitchFamily="34" charset="0"/>
                      </a:rPr>
                      <a:t>49</a:t>
                    </a:r>
                  </a:p>
                  <a:p>
                    <a:pPr algn="ctr" rtl="0">
                      <a:defRPr lang="fi-FI" sz="800" b="1" i="0" u="none" strike="noStrike" kern="0" baseline="0">
                        <a:solidFill>
                          <a:schemeClr val="tx1"/>
                        </a:solidFill>
                        <a:latin typeface="Verdana" panose="020B0604030504040204" pitchFamily="34" charset="0"/>
                        <a:ea typeface="ＭＳ Ｐゴシック" pitchFamily="-128" charset="-128"/>
                        <a:cs typeface="Arial Unicode MS"/>
                      </a:defRPr>
                    </a:pPr>
                    <a:r>
                      <a:rPr lang="en-US" sz="800" baseline="0">
                        <a:solidFill>
                          <a:schemeClr val="tx1"/>
                        </a:solidFill>
                        <a:latin typeface="Verdana" panose="020B0604030504040204" pitchFamily="34" charset="0"/>
                      </a:rPr>
                      <a:t>3%</a:t>
                    </a:r>
                  </a:p>
                  <a:p>
                    <a:pPr algn="ctr" rtl="0">
                      <a:defRPr lang="fi-FI" sz="800" b="1" i="0" u="none" strike="noStrike" kern="0" baseline="0">
                        <a:solidFill>
                          <a:schemeClr val="tx1"/>
                        </a:solidFill>
                        <a:latin typeface="Verdana" panose="020B0604030504040204" pitchFamily="34" charset="0"/>
                        <a:ea typeface="ＭＳ Ｐゴシック" pitchFamily="-128" charset="-128"/>
                        <a:cs typeface="Arial Unicode MS"/>
                      </a:defRPr>
                    </a:pPr>
                    <a:endParaRPr lang="en-US" sz="800" baseline="0">
                      <a:solidFill>
                        <a:schemeClr val="tx1"/>
                      </a:solidFill>
                      <a:latin typeface="Verdana" panose="020B0604030504040204" pitchFamily="34" charset="0"/>
                    </a:endParaRPr>
                  </a:p>
                </c:rich>
              </c:tx>
              <c:numFmt formatCode="0.00%" sourceLinked="0"/>
              <c:spPr>
                <a:noFill/>
                <a:ln>
                  <a:noFill/>
                </a:ln>
                <a:effectLst/>
              </c:spPr>
              <c:dLblPos val="bestFit"/>
              <c:showLegendKey val="0"/>
              <c:showVal val="1"/>
              <c:showCatName val="0"/>
              <c:showSerName val="0"/>
              <c:showPercent val="1"/>
              <c:showBubbleSize val="0"/>
              <c:separator> kpl  </c:separator>
              <c:extLst>
                <c:ext xmlns:c15="http://schemas.microsoft.com/office/drawing/2012/chart" uri="{CE6537A1-D6FC-4f65-9D91-7224C49458BB}">
                  <c15:layout>
                    <c:manualLayout>
                      <c:w val="0.12235207844925833"/>
                      <c:h val="0.14471234605345754"/>
                    </c:manualLayout>
                  </c15:layout>
                  <c15:showDataLabelsRange val="1"/>
                </c:ext>
                <c:ext xmlns:c16="http://schemas.microsoft.com/office/drawing/2014/chart" uri="{C3380CC4-5D6E-409C-BE32-E72D297353CC}">
                  <c16:uniqueId val="{00000005-4254-431A-84D5-E4D7277C4D3D}"/>
                </c:ext>
              </c:extLst>
            </c:dLbl>
            <c:dLbl>
              <c:idx val="3"/>
              <c:layout>
                <c:manualLayout>
                  <c:x val="2.3383326797122534E-2"/>
                  <c:y val="8.6406654135971053E-2"/>
                </c:manualLayout>
              </c:layout>
              <c:tx>
                <c:rich>
                  <a:bodyPr anchorCtr="0"/>
                  <a:lstStyle/>
                  <a:p>
                    <a:pPr algn="ctr" rtl="0">
                      <a:defRPr lang="fi-FI" sz="800" b="1" i="0" u="none" strike="noStrike" kern="0" baseline="0">
                        <a:solidFill>
                          <a:schemeClr val="tx1"/>
                        </a:solidFill>
                        <a:latin typeface="Verdana" panose="020B0604030504040204" pitchFamily="34" charset="0"/>
                        <a:ea typeface="ＭＳ Ｐゴシック" pitchFamily="-128" charset="-128"/>
                        <a:cs typeface="Arial Unicode MS"/>
                      </a:defRPr>
                    </a:pPr>
                    <a:r>
                      <a:rPr lang="en-US" sz="800" baseline="0">
                        <a:solidFill>
                          <a:schemeClr val="tx1"/>
                        </a:solidFill>
                        <a:latin typeface="Verdana" panose="020B0604030504040204" pitchFamily="34" charset="0"/>
                      </a:rPr>
                      <a:t>28</a:t>
                    </a:r>
                  </a:p>
                  <a:p>
                    <a:pPr algn="ctr" rtl="0">
                      <a:defRPr lang="fi-FI" sz="800" b="1" i="0" u="none" strike="noStrike" kern="0" baseline="0">
                        <a:solidFill>
                          <a:schemeClr val="tx1"/>
                        </a:solidFill>
                        <a:latin typeface="Verdana" panose="020B0604030504040204" pitchFamily="34" charset="0"/>
                        <a:ea typeface="ＭＳ Ｐゴシック" pitchFamily="-128" charset="-128"/>
                        <a:cs typeface="Arial Unicode MS"/>
                      </a:defRPr>
                    </a:pPr>
                    <a:r>
                      <a:rPr lang="en-US" sz="800" baseline="0">
                        <a:solidFill>
                          <a:schemeClr val="tx1"/>
                        </a:solidFill>
                        <a:latin typeface="Verdana" panose="020B0604030504040204" pitchFamily="34" charset="0"/>
                      </a:rPr>
                      <a:t>2%</a:t>
                    </a:r>
                  </a:p>
                </c:rich>
              </c:tx>
              <c:numFmt formatCode="0.00%" sourceLinked="0"/>
              <c:spPr>
                <a:noFill/>
                <a:ln>
                  <a:noFill/>
                </a:ln>
                <a:effectLst/>
              </c:spPr>
              <c:dLblPos val="bestFit"/>
              <c:showLegendKey val="0"/>
              <c:showVal val="1"/>
              <c:showCatName val="0"/>
              <c:showSerName val="0"/>
              <c:showPercent val="1"/>
              <c:showBubbleSize val="0"/>
              <c:separator> kpl  </c:separator>
              <c:extLst>
                <c:ext xmlns:c15="http://schemas.microsoft.com/office/drawing/2012/chart" uri="{CE6537A1-D6FC-4f65-9D91-7224C49458BB}">
                  <c15:layout>
                    <c:manualLayout>
                      <c:w val="0.15241601758280143"/>
                      <c:h val="0.13106919013725157"/>
                    </c:manualLayout>
                  </c15:layout>
                  <c15:showDataLabelsRange val="1"/>
                </c:ext>
                <c:ext xmlns:c16="http://schemas.microsoft.com/office/drawing/2014/chart" uri="{C3380CC4-5D6E-409C-BE32-E72D297353CC}">
                  <c16:uniqueId val="{00000007-4254-431A-84D5-E4D7277C4D3D}"/>
                </c:ext>
              </c:extLst>
            </c:dLbl>
            <c:numFmt formatCode="0.00%" sourceLinked="0"/>
            <c:spPr>
              <a:noFill/>
              <a:ln>
                <a:noFill/>
              </a:ln>
              <a:effectLst/>
            </c:spPr>
            <c:txPr>
              <a:bodyPr anchorCtr="0"/>
              <a:lstStyle/>
              <a:p>
                <a:pPr algn="ctr" rtl="0">
                  <a:defRPr lang="fi-FI" sz="800" b="1" i="0" u="none" strike="noStrike" kern="0" baseline="0">
                    <a:solidFill>
                      <a:srgbClr val="002664"/>
                    </a:solidFill>
                    <a:latin typeface="Verdana" panose="020B0604030504040204" pitchFamily="34" charset="0"/>
                    <a:ea typeface="ＭＳ Ｐゴシック" pitchFamily="-128" charset="-128"/>
                    <a:cs typeface="Arial Unicode MS"/>
                  </a:defRPr>
                </a:pPr>
                <a:endParaRPr lang="fi-FI"/>
              </a:p>
            </c:txPr>
            <c:dLblPos val="bestFit"/>
            <c:showLegendKey val="0"/>
            <c:showVal val="1"/>
            <c:showCatName val="0"/>
            <c:showSerName val="0"/>
            <c:showPercent val="1"/>
            <c:showBubbleSize val="0"/>
            <c:separator> kpl  </c:separator>
            <c:showLeaderLines val="0"/>
            <c:extLst>
              <c:ext xmlns:c15="http://schemas.microsoft.com/office/drawing/2012/chart" uri="{CE6537A1-D6FC-4f65-9D91-7224C49458BB}">
                <c15:showDataLabelsRange val="1"/>
              </c:ext>
            </c:extLst>
          </c:dLbls>
          <c:cat>
            <c:strRef>
              <c:f>Taul1!$A$2:$A$5</c:f>
              <c:strCache>
                <c:ptCount val="4"/>
                <c:pt idx="0">
                  <c:v>1-249</c:v>
                </c:pt>
                <c:pt idx="1">
                  <c:v>250-499</c:v>
                </c:pt>
                <c:pt idx="2">
                  <c:v>500-999</c:v>
                </c:pt>
                <c:pt idx="3">
                  <c:v>1000-</c:v>
                </c:pt>
              </c:strCache>
            </c:strRef>
          </c:cat>
          <c:val>
            <c:numRef>
              <c:f>Taul1!$B$2:$B$5</c:f>
              <c:numCache>
                <c:formatCode>#,##0</c:formatCode>
                <c:ptCount val="4"/>
                <c:pt idx="0">
                  <c:v>1634</c:v>
                </c:pt>
                <c:pt idx="1">
                  <c:v>95</c:v>
                </c:pt>
                <c:pt idx="2">
                  <c:v>49</c:v>
                </c:pt>
                <c:pt idx="3">
                  <c:v>28</c:v>
                </c:pt>
              </c:numCache>
            </c:numRef>
          </c:val>
          <c:extLst>
            <c:ext xmlns:c15="http://schemas.microsoft.com/office/drawing/2012/chart" uri="{02D57815-91ED-43cb-92C2-25804820EDAC}">
              <c15:datalabelsRange>
                <c15:f>Taul1!$B$2:$B$5</c15:f>
                <c15:dlblRangeCache>
                  <c:ptCount val="4"/>
                  <c:pt idx="0">
                    <c:v>1 634</c:v>
                  </c:pt>
                  <c:pt idx="1">
                    <c:v>95</c:v>
                  </c:pt>
                  <c:pt idx="2">
                    <c:v>49</c:v>
                  </c:pt>
                  <c:pt idx="3">
                    <c:v>28</c:v>
                  </c:pt>
                </c15:dlblRangeCache>
              </c15:datalabelsRange>
            </c:ext>
            <c:ext xmlns:c16="http://schemas.microsoft.com/office/drawing/2014/chart" uri="{C3380CC4-5D6E-409C-BE32-E72D297353CC}">
              <c16:uniqueId val="{00000009-4254-431A-84D5-E4D7277C4D3D}"/>
            </c:ext>
          </c:extLst>
        </c:ser>
        <c:dLbls>
          <c:dLblPos val="bestFit"/>
          <c:showLegendKey val="0"/>
          <c:showVal val="1"/>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fi-FI"/>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218802195180148E-2"/>
          <c:y val="1.6330494227620344E-2"/>
          <c:w val="0.9005323311858745"/>
          <c:h val="0.97060511039028341"/>
        </c:manualLayout>
      </c:layout>
      <c:pieChart>
        <c:varyColors val="1"/>
        <c:ser>
          <c:idx val="0"/>
          <c:order val="0"/>
          <c:tx>
            <c:strRef>
              <c:f>Taul1!$B$1</c:f>
              <c:strCache>
                <c:ptCount val="1"/>
                <c:pt idx="0">
                  <c:v>Yritysten määrä</c:v>
                </c:pt>
              </c:strCache>
            </c:strRef>
          </c:tx>
          <c:spPr>
            <a:ln>
              <a:solidFill>
                <a:srgbClr val="FFFFFF"/>
              </a:solidFill>
            </a:ln>
            <a:effectLst/>
          </c:spPr>
          <c:dPt>
            <c:idx val="0"/>
            <c:bubble3D val="0"/>
            <c:spPr>
              <a:solidFill>
                <a:srgbClr val="FF00B8"/>
              </a:solidFill>
              <a:ln>
                <a:solidFill>
                  <a:srgbClr val="FFFFFF"/>
                </a:solidFill>
              </a:ln>
              <a:effectLst/>
            </c:spPr>
            <c:extLst>
              <c:ext xmlns:c16="http://schemas.microsoft.com/office/drawing/2014/chart" uri="{C3380CC4-5D6E-409C-BE32-E72D297353CC}">
                <c16:uniqueId val="{00000001-E7E6-4B41-ACA6-AFB5BF9FA914}"/>
              </c:ext>
            </c:extLst>
          </c:dPt>
          <c:dPt>
            <c:idx val="1"/>
            <c:bubble3D val="0"/>
            <c:spPr>
              <a:solidFill>
                <a:srgbClr val="FF805C"/>
              </a:solidFill>
              <a:ln>
                <a:solidFill>
                  <a:srgbClr val="FFFFFF"/>
                </a:solidFill>
              </a:ln>
              <a:effectLst/>
            </c:spPr>
            <c:extLst>
              <c:ext xmlns:c16="http://schemas.microsoft.com/office/drawing/2014/chart" uri="{C3380CC4-5D6E-409C-BE32-E72D297353CC}">
                <c16:uniqueId val="{00000003-E7E6-4B41-ACA6-AFB5BF9FA914}"/>
              </c:ext>
            </c:extLst>
          </c:dPt>
          <c:dPt>
            <c:idx val="2"/>
            <c:bubble3D val="0"/>
            <c:spPr>
              <a:solidFill>
                <a:srgbClr val="0F78B2"/>
              </a:solidFill>
              <a:ln>
                <a:solidFill>
                  <a:srgbClr val="FFFFFF"/>
                </a:solidFill>
              </a:ln>
              <a:effectLst/>
            </c:spPr>
            <c:extLst>
              <c:ext xmlns:c16="http://schemas.microsoft.com/office/drawing/2014/chart" uri="{C3380CC4-5D6E-409C-BE32-E72D297353CC}">
                <c16:uniqueId val="{00000005-E7E6-4B41-ACA6-AFB5BF9FA914}"/>
              </c:ext>
            </c:extLst>
          </c:dPt>
          <c:dPt>
            <c:idx val="3"/>
            <c:bubble3D val="0"/>
            <c:spPr>
              <a:solidFill>
                <a:srgbClr val="85E869"/>
              </a:solidFill>
              <a:ln>
                <a:solidFill>
                  <a:srgbClr val="FFFFFF"/>
                </a:solidFill>
              </a:ln>
              <a:effectLst/>
            </c:spPr>
            <c:extLst>
              <c:ext xmlns:c16="http://schemas.microsoft.com/office/drawing/2014/chart" uri="{C3380CC4-5D6E-409C-BE32-E72D297353CC}">
                <c16:uniqueId val="{00000007-E7E6-4B41-ACA6-AFB5BF9FA914}"/>
              </c:ext>
            </c:extLst>
          </c:dPt>
          <c:dPt>
            <c:idx val="13"/>
            <c:bubble3D val="0"/>
            <c:extLst>
              <c:ext xmlns:c16="http://schemas.microsoft.com/office/drawing/2014/chart" uri="{C3380CC4-5D6E-409C-BE32-E72D297353CC}">
                <c16:uniqueId val="{00000008-E7E6-4B41-ACA6-AFB5BF9FA914}"/>
              </c:ext>
            </c:extLst>
          </c:dPt>
          <c:dLbls>
            <c:dLbl>
              <c:idx val="0"/>
              <c:layout>
                <c:manualLayout>
                  <c:x val="-0.23026332263909605"/>
                  <c:y val="0.10851909339995219"/>
                </c:manualLayout>
              </c:layout>
              <c:tx>
                <c:rich>
                  <a:bodyPr/>
                  <a:lstStyle/>
                  <a:p>
                    <a:r>
                      <a:rPr lang="en-US"/>
                      <a:t>508</a:t>
                    </a:r>
                  </a:p>
                  <a:p>
                    <a:r>
                      <a:rPr lang="en-US"/>
                      <a:t>31%</a:t>
                    </a:r>
                  </a:p>
                </c:rich>
              </c:tx>
              <c:dLblPos val="bestFit"/>
              <c:showLegendKey val="0"/>
              <c:showVal val="1"/>
              <c:showCatName val="0"/>
              <c:showSerName val="0"/>
              <c:showPercent val="1"/>
              <c:showBubbleSize val="0"/>
              <c:separator> kpl  </c:separator>
              <c:extLst>
                <c:ext xmlns:c15="http://schemas.microsoft.com/office/drawing/2012/chart" uri="{CE6537A1-D6FC-4f65-9D91-7224C49458BB}">
                  <c15:showDataLabelsRange val="0"/>
                </c:ext>
                <c:ext xmlns:c16="http://schemas.microsoft.com/office/drawing/2014/chart" uri="{C3380CC4-5D6E-409C-BE32-E72D297353CC}">
                  <c16:uniqueId val="{00000001-E7E6-4B41-ACA6-AFB5BF9FA914}"/>
                </c:ext>
              </c:extLst>
            </c:dLbl>
            <c:dLbl>
              <c:idx val="1"/>
              <c:layout>
                <c:manualLayout>
                  <c:x val="-1.592349563666445E-2"/>
                  <c:y val="-0.1382360136037635"/>
                </c:manualLayout>
              </c:layout>
              <c:tx>
                <c:rich>
                  <a:bodyPr/>
                  <a:lstStyle/>
                  <a:p>
                    <a:r>
                      <a:rPr lang="en-US"/>
                      <a:t>568</a:t>
                    </a:r>
                  </a:p>
                  <a:p>
                    <a:r>
                      <a:rPr lang="en-US"/>
                      <a:t>35%</a:t>
                    </a:r>
                  </a:p>
                </c:rich>
              </c:tx>
              <c:dLblPos val="bestFit"/>
              <c:showLegendKey val="0"/>
              <c:showVal val="1"/>
              <c:showCatName val="0"/>
              <c:showSerName val="0"/>
              <c:showPercent val="1"/>
              <c:showBubbleSize val="0"/>
              <c:separator> kpl  </c:separator>
              <c:extLst>
                <c:ext xmlns:c15="http://schemas.microsoft.com/office/drawing/2012/chart" uri="{CE6537A1-D6FC-4f65-9D91-7224C49458BB}">
                  <c15:showDataLabelsRange val="0"/>
                </c:ext>
                <c:ext xmlns:c16="http://schemas.microsoft.com/office/drawing/2014/chart" uri="{C3380CC4-5D6E-409C-BE32-E72D297353CC}">
                  <c16:uniqueId val="{00000003-E7E6-4B41-ACA6-AFB5BF9FA914}"/>
                </c:ext>
              </c:extLst>
            </c:dLbl>
            <c:dLbl>
              <c:idx val="2"/>
              <c:layout>
                <c:manualLayout>
                  <c:x val="0.12755290275255579"/>
                  <c:y val="3.068964845398988E-2"/>
                </c:manualLayout>
              </c:layout>
              <c:tx>
                <c:rich>
                  <a:bodyPr/>
                  <a:lstStyle/>
                  <a:p>
                    <a:r>
                      <a:rPr lang="en-US"/>
                      <a:t>324</a:t>
                    </a:r>
                  </a:p>
                  <a:p>
                    <a:r>
                      <a:rPr lang="en-US"/>
                      <a:t>20%</a:t>
                    </a:r>
                  </a:p>
                </c:rich>
              </c:tx>
              <c:dLblPos val="bestFit"/>
              <c:showLegendKey val="0"/>
              <c:showVal val="1"/>
              <c:showCatName val="0"/>
              <c:showSerName val="0"/>
              <c:showPercent val="1"/>
              <c:showBubbleSize val="0"/>
              <c:separator> kpl  </c:separator>
              <c:extLst>
                <c:ext xmlns:c15="http://schemas.microsoft.com/office/drawing/2012/chart" uri="{CE6537A1-D6FC-4f65-9D91-7224C49458BB}">
                  <c15:showDataLabelsRange val="0"/>
                </c:ext>
                <c:ext xmlns:c16="http://schemas.microsoft.com/office/drawing/2014/chart" uri="{C3380CC4-5D6E-409C-BE32-E72D297353CC}">
                  <c16:uniqueId val="{00000005-E7E6-4B41-ACA6-AFB5BF9FA914}"/>
                </c:ext>
              </c:extLst>
            </c:dLbl>
            <c:dLbl>
              <c:idx val="3"/>
              <c:layout>
                <c:manualLayout>
                  <c:x val="0.15119975453002615"/>
                  <c:y val="0.15067834806497074"/>
                </c:manualLayout>
              </c:layout>
              <c:tx>
                <c:rich>
                  <a:bodyPr/>
                  <a:lstStyle/>
                  <a:p>
                    <a:r>
                      <a:rPr lang="en-US"/>
                      <a:t>234</a:t>
                    </a:r>
                  </a:p>
                  <a:p>
                    <a:r>
                      <a:rPr lang="en-US"/>
                      <a:t>14%</a:t>
                    </a:r>
                  </a:p>
                </c:rich>
              </c:tx>
              <c:dLblPos val="bestFit"/>
              <c:showLegendKey val="0"/>
              <c:showVal val="1"/>
              <c:showCatName val="0"/>
              <c:showSerName val="0"/>
              <c:showPercent val="1"/>
              <c:showBubbleSize val="0"/>
              <c:separator> kpl  </c:separator>
              <c:extLst>
                <c:ext xmlns:c15="http://schemas.microsoft.com/office/drawing/2012/chart" uri="{CE6537A1-D6FC-4f65-9D91-7224C49458BB}">
                  <c15:showDataLabelsRange val="0"/>
                </c:ext>
                <c:ext xmlns:c16="http://schemas.microsoft.com/office/drawing/2014/chart" uri="{C3380CC4-5D6E-409C-BE32-E72D297353CC}">
                  <c16:uniqueId val="{00000007-E7E6-4B41-ACA6-AFB5BF9FA914}"/>
                </c:ext>
              </c:extLst>
            </c:dLbl>
            <c:spPr>
              <a:noFill/>
              <a:ln>
                <a:noFill/>
              </a:ln>
              <a:effectLst/>
            </c:spPr>
            <c:txPr>
              <a:bodyPr/>
              <a:lstStyle/>
              <a:p>
                <a:pPr>
                  <a:defRPr sz="800" b="1" baseline="0">
                    <a:solidFill>
                      <a:schemeClr val="tx1"/>
                    </a:solidFill>
                    <a:latin typeface="Verdana" panose="020B0604030504040204" pitchFamily="34" charset="0"/>
                  </a:defRPr>
                </a:pPr>
                <a:endParaRPr lang="fi-FI"/>
              </a:p>
            </c:txPr>
            <c:dLblPos val="ctr"/>
            <c:showLegendKey val="0"/>
            <c:showVal val="1"/>
            <c:showCatName val="0"/>
            <c:showSerName val="0"/>
            <c:showPercent val="1"/>
            <c:showBubbleSize val="0"/>
            <c:separator> kpl  </c:separator>
            <c:showLeaderLines val="1"/>
            <c:extLst>
              <c:ext xmlns:c15="http://schemas.microsoft.com/office/drawing/2012/chart" uri="{CE6537A1-D6FC-4f65-9D91-7224C49458BB}"/>
            </c:extLst>
          </c:dLbls>
          <c:cat>
            <c:strRef>
              <c:f>Taul1!$A$2:$A$5</c:f>
              <c:strCache>
                <c:ptCount val="4"/>
                <c:pt idx="0">
                  <c:v>1–19</c:v>
                </c:pt>
                <c:pt idx="1">
                  <c:v>20–49</c:v>
                </c:pt>
                <c:pt idx="2">
                  <c:v>50–99</c:v>
                </c:pt>
                <c:pt idx="3">
                  <c:v>100–249</c:v>
                </c:pt>
              </c:strCache>
            </c:strRef>
          </c:cat>
          <c:val>
            <c:numRef>
              <c:f>Taul1!$B$2:$B$5</c:f>
              <c:numCache>
                <c:formatCode>#,##0</c:formatCode>
                <c:ptCount val="4"/>
                <c:pt idx="0">
                  <c:v>508</c:v>
                </c:pt>
                <c:pt idx="1">
                  <c:v>568</c:v>
                </c:pt>
                <c:pt idx="2">
                  <c:v>324</c:v>
                </c:pt>
                <c:pt idx="3">
                  <c:v>234</c:v>
                </c:pt>
              </c:numCache>
            </c:numRef>
          </c:val>
          <c:extLst>
            <c:ext xmlns:c16="http://schemas.microsoft.com/office/drawing/2014/chart" uri="{C3380CC4-5D6E-409C-BE32-E72D297353CC}">
              <c16:uniqueId val="{00000009-E7E6-4B41-ACA6-AFB5BF9FA914}"/>
            </c:ext>
          </c:extLst>
        </c:ser>
        <c:dLbls>
          <c:showLegendKey val="0"/>
          <c:showVal val="1"/>
          <c:showCatName val="0"/>
          <c:showSerName val="0"/>
          <c:showPercent val="0"/>
          <c:showBubbleSize val="0"/>
          <c:showLeaderLines val="1"/>
        </c:dLbls>
        <c:firstSliceAng val="0"/>
      </c:pieChart>
    </c:plotArea>
    <c:plotVisOnly val="1"/>
    <c:dispBlanksAs val="gap"/>
    <c:showDLblsOverMax val="0"/>
  </c:chart>
  <c:spPr>
    <a:effectLst/>
  </c:spPr>
  <c:txPr>
    <a:bodyPr/>
    <a:lstStyle/>
    <a:p>
      <a:pPr>
        <a:defRPr sz="1800"/>
      </a:pPr>
      <a:endParaRPr lang="fi-FI"/>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218802195180148E-2"/>
          <c:y val="1.6330494227620344E-2"/>
          <c:w val="0.9005323311858745"/>
          <c:h val="0.97060511039028341"/>
        </c:manualLayout>
      </c:layout>
      <c:pieChart>
        <c:varyColors val="1"/>
        <c:ser>
          <c:idx val="0"/>
          <c:order val="0"/>
          <c:tx>
            <c:strRef>
              <c:f>Taul1!$B$1</c:f>
              <c:strCache>
                <c:ptCount val="1"/>
                <c:pt idx="0">
                  <c:v>Henkilöstön määrä</c:v>
                </c:pt>
              </c:strCache>
            </c:strRef>
          </c:tx>
          <c:spPr>
            <a:ln>
              <a:solidFill>
                <a:srgbClr val="FFFFFF"/>
              </a:solidFill>
            </a:ln>
            <a:effectLst/>
          </c:spPr>
          <c:dPt>
            <c:idx val="0"/>
            <c:bubble3D val="0"/>
            <c:spPr>
              <a:solidFill>
                <a:srgbClr val="FF00B8"/>
              </a:solidFill>
              <a:ln>
                <a:solidFill>
                  <a:srgbClr val="FFFFFF"/>
                </a:solidFill>
              </a:ln>
              <a:effectLst/>
            </c:spPr>
            <c:extLst>
              <c:ext xmlns:c16="http://schemas.microsoft.com/office/drawing/2014/chart" uri="{C3380CC4-5D6E-409C-BE32-E72D297353CC}">
                <c16:uniqueId val="{00000001-6036-4A59-854D-52C3E75C455A}"/>
              </c:ext>
            </c:extLst>
          </c:dPt>
          <c:dPt>
            <c:idx val="1"/>
            <c:bubble3D val="0"/>
            <c:spPr>
              <a:solidFill>
                <a:srgbClr val="FF805C"/>
              </a:solidFill>
              <a:ln>
                <a:solidFill>
                  <a:srgbClr val="FFFFFF"/>
                </a:solidFill>
              </a:ln>
              <a:effectLst/>
            </c:spPr>
            <c:extLst>
              <c:ext xmlns:c16="http://schemas.microsoft.com/office/drawing/2014/chart" uri="{C3380CC4-5D6E-409C-BE32-E72D297353CC}">
                <c16:uniqueId val="{00000003-6036-4A59-854D-52C3E75C455A}"/>
              </c:ext>
            </c:extLst>
          </c:dPt>
          <c:dPt>
            <c:idx val="2"/>
            <c:bubble3D val="0"/>
            <c:spPr>
              <a:solidFill>
                <a:srgbClr val="0F78B2"/>
              </a:solidFill>
              <a:ln>
                <a:solidFill>
                  <a:srgbClr val="FFFFFF"/>
                </a:solidFill>
              </a:ln>
              <a:effectLst/>
            </c:spPr>
            <c:extLst>
              <c:ext xmlns:c16="http://schemas.microsoft.com/office/drawing/2014/chart" uri="{C3380CC4-5D6E-409C-BE32-E72D297353CC}">
                <c16:uniqueId val="{00000005-6036-4A59-854D-52C3E75C455A}"/>
              </c:ext>
            </c:extLst>
          </c:dPt>
          <c:dPt>
            <c:idx val="3"/>
            <c:bubble3D val="0"/>
            <c:spPr>
              <a:solidFill>
                <a:srgbClr val="85E869"/>
              </a:solidFill>
              <a:ln>
                <a:solidFill>
                  <a:srgbClr val="FFFFFF"/>
                </a:solidFill>
              </a:ln>
              <a:effectLst/>
            </c:spPr>
            <c:extLst>
              <c:ext xmlns:c16="http://schemas.microsoft.com/office/drawing/2014/chart" uri="{C3380CC4-5D6E-409C-BE32-E72D297353CC}">
                <c16:uniqueId val="{00000007-6036-4A59-854D-52C3E75C455A}"/>
              </c:ext>
            </c:extLst>
          </c:dPt>
          <c:dPt>
            <c:idx val="13"/>
            <c:bubble3D val="0"/>
            <c:explosion val="4"/>
            <c:extLst>
              <c:ext xmlns:c16="http://schemas.microsoft.com/office/drawing/2014/chart" uri="{C3380CC4-5D6E-409C-BE32-E72D297353CC}">
                <c16:uniqueId val="{00000008-6036-4A59-854D-52C3E75C455A}"/>
              </c:ext>
            </c:extLst>
          </c:dPt>
          <c:dLbls>
            <c:dLbl>
              <c:idx val="0"/>
              <c:layout>
                <c:manualLayout>
                  <c:x val="-7.896488674983991E-2"/>
                  <c:y val="0.10133501280925239"/>
                </c:manualLayout>
              </c:layout>
              <c:tx>
                <c:rich>
                  <a:bodyPr/>
                  <a:lstStyle/>
                  <a:p>
                    <a:r>
                      <a:rPr lang="en-US"/>
                      <a:t>5 293</a:t>
                    </a:r>
                  </a:p>
                  <a:p>
                    <a:r>
                      <a:rPr lang="en-US"/>
                      <a:t>6%</a:t>
                    </a:r>
                  </a:p>
                </c:rich>
              </c:tx>
              <c:showLegendKey val="0"/>
              <c:showVal val="1"/>
              <c:showCatName val="0"/>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6036-4A59-854D-52C3E75C455A}"/>
                </c:ext>
              </c:extLst>
            </c:dLbl>
            <c:dLbl>
              <c:idx val="1"/>
              <c:layout>
                <c:manualLayout>
                  <c:x val="-0.18348864384946389"/>
                  <c:y val="0.11429800058716687"/>
                </c:manualLayout>
              </c:layout>
              <c:tx>
                <c:rich>
                  <a:bodyPr/>
                  <a:lstStyle/>
                  <a:p>
                    <a:r>
                      <a:rPr lang="en-US"/>
                      <a:t>18</a:t>
                    </a:r>
                    <a:r>
                      <a:rPr lang="en-US" baseline="0"/>
                      <a:t> 507</a:t>
                    </a:r>
                    <a:endParaRPr lang="en-US"/>
                  </a:p>
                  <a:p>
                    <a:r>
                      <a:rPr lang="en-US"/>
                      <a:t>23%</a:t>
                    </a:r>
                  </a:p>
                </c:rich>
              </c:tx>
              <c:showLegendKey val="0"/>
              <c:showVal val="1"/>
              <c:showCatName val="0"/>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3-6036-4A59-854D-52C3E75C455A}"/>
                </c:ext>
              </c:extLst>
            </c:dLbl>
            <c:dLbl>
              <c:idx val="2"/>
              <c:layout>
                <c:manualLayout>
                  <c:x val="-0.18449458024050638"/>
                  <c:y val="-0.20497468509273659"/>
                </c:manualLayout>
              </c:layout>
              <c:tx>
                <c:rich>
                  <a:bodyPr/>
                  <a:lstStyle/>
                  <a:p>
                    <a:r>
                      <a:rPr lang="en-US"/>
                      <a:t>22 603</a:t>
                    </a:r>
                  </a:p>
                  <a:p>
                    <a:r>
                      <a:rPr lang="en-US"/>
                      <a:t>28%</a:t>
                    </a:r>
                  </a:p>
                </c:rich>
              </c:tx>
              <c:showLegendKey val="0"/>
              <c:showVal val="1"/>
              <c:showCatName val="0"/>
              <c:showSerName val="0"/>
              <c:showPercent val="1"/>
              <c:showBubbleSize val="0"/>
              <c:separator>
</c:separator>
              <c:extLst>
                <c:ext xmlns:c15="http://schemas.microsoft.com/office/drawing/2012/chart" uri="{CE6537A1-D6FC-4f65-9D91-7224C49458BB}">
                  <c15:layout>
                    <c:manualLayout>
                      <c:w val="0.15766004121695859"/>
                      <c:h val="0.10747443821451294"/>
                    </c:manualLayout>
                  </c15:layout>
                  <c15:showDataLabelsRange val="0"/>
                </c:ext>
                <c:ext xmlns:c16="http://schemas.microsoft.com/office/drawing/2014/chart" uri="{C3380CC4-5D6E-409C-BE32-E72D297353CC}">
                  <c16:uniqueId val="{00000005-6036-4A59-854D-52C3E75C455A}"/>
                </c:ext>
              </c:extLst>
            </c:dLbl>
            <c:dLbl>
              <c:idx val="3"/>
              <c:layout>
                <c:manualLayout>
                  <c:x val="0.24099299428356655"/>
                  <c:y val="1.4754943104504739E-2"/>
                </c:manualLayout>
              </c:layout>
              <c:tx>
                <c:rich>
                  <a:bodyPr/>
                  <a:lstStyle/>
                  <a:p>
                    <a:r>
                      <a:rPr lang="en-US"/>
                      <a:t>35 679</a:t>
                    </a:r>
                  </a:p>
                  <a:p>
                    <a:r>
                      <a:rPr lang="en-US"/>
                      <a:t>43%</a:t>
                    </a:r>
                  </a:p>
                </c:rich>
              </c:tx>
              <c:showLegendKey val="0"/>
              <c:showVal val="1"/>
              <c:showCatName val="0"/>
              <c:showSerName val="0"/>
              <c:showPercent val="1"/>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7-6036-4A59-854D-52C3E75C455A}"/>
                </c:ext>
              </c:extLst>
            </c:dLbl>
            <c:spPr>
              <a:noFill/>
              <a:ln>
                <a:noFill/>
              </a:ln>
              <a:effectLst/>
            </c:spPr>
            <c:txPr>
              <a:bodyPr/>
              <a:lstStyle/>
              <a:p>
                <a:pPr>
                  <a:defRPr sz="800" b="1" baseline="0">
                    <a:solidFill>
                      <a:schemeClr val="tx1"/>
                    </a:solidFill>
                    <a:latin typeface="Verdana" panose="020B0604030504040204" pitchFamily="34" charset="0"/>
                  </a:defRPr>
                </a:pPr>
                <a:endParaRPr lang="fi-FI"/>
              </a:p>
            </c:txPr>
            <c:showLegendKey val="0"/>
            <c:showVal val="1"/>
            <c:showCatName val="0"/>
            <c:showSerName val="0"/>
            <c:showPercent val="1"/>
            <c:showBubbleSize val="0"/>
            <c:separator>
</c:separator>
            <c:showLeaderLines val="1"/>
            <c:extLst>
              <c:ext xmlns:c15="http://schemas.microsoft.com/office/drawing/2012/chart" uri="{CE6537A1-D6FC-4f65-9D91-7224C49458BB}"/>
            </c:extLst>
          </c:dLbls>
          <c:cat>
            <c:strRef>
              <c:f>Taul1!$A$2:$A$5</c:f>
              <c:strCache>
                <c:ptCount val="4"/>
                <c:pt idx="0">
                  <c:v>–19</c:v>
                </c:pt>
                <c:pt idx="1">
                  <c:v>20–49</c:v>
                </c:pt>
                <c:pt idx="2">
                  <c:v>50–99</c:v>
                </c:pt>
                <c:pt idx="3">
                  <c:v>100–249</c:v>
                </c:pt>
              </c:strCache>
            </c:strRef>
          </c:cat>
          <c:val>
            <c:numRef>
              <c:f>Taul1!$B$2:$B$5</c:f>
              <c:numCache>
                <c:formatCode>#,##0</c:formatCode>
                <c:ptCount val="4"/>
                <c:pt idx="0">
                  <c:v>5293</c:v>
                </c:pt>
                <c:pt idx="1">
                  <c:v>18507</c:v>
                </c:pt>
                <c:pt idx="2">
                  <c:v>22603</c:v>
                </c:pt>
                <c:pt idx="3">
                  <c:v>35679</c:v>
                </c:pt>
              </c:numCache>
            </c:numRef>
          </c:val>
          <c:extLst>
            <c:ext xmlns:c16="http://schemas.microsoft.com/office/drawing/2014/chart" uri="{C3380CC4-5D6E-409C-BE32-E72D297353CC}">
              <c16:uniqueId val="{00000009-6036-4A59-854D-52C3E75C455A}"/>
            </c:ext>
          </c:extLst>
        </c:ser>
        <c:dLbls>
          <c:showLegendKey val="0"/>
          <c:showVal val="1"/>
          <c:showCatName val="0"/>
          <c:showSerName val="0"/>
          <c:showPercent val="0"/>
          <c:showBubbleSize val="0"/>
          <c:showLeaderLines val="1"/>
        </c:dLbls>
        <c:firstSliceAng val="0"/>
      </c:pieChart>
      <c:spPr>
        <a:effectLst/>
      </c:spPr>
    </c:plotArea>
    <c:plotVisOnly val="1"/>
    <c:dispBlanksAs val="gap"/>
    <c:showDLblsOverMax val="0"/>
  </c:chart>
  <c:txPr>
    <a:bodyPr/>
    <a:lstStyle/>
    <a:p>
      <a:pPr>
        <a:defRPr sz="1800"/>
      </a:pPr>
      <a:endParaRPr lang="fi-FI"/>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34626304515568E-2"/>
          <c:y val="3.3872934059659576E-2"/>
          <c:w val="0.77234394913663618"/>
          <c:h val="0.88516485812511014"/>
        </c:manualLayout>
      </c:layout>
      <c:areaChart>
        <c:grouping val="stacked"/>
        <c:varyColors val="0"/>
        <c:ser>
          <c:idx val="1"/>
          <c:order val="0"/>
          <c:tx>
            <c:strRef>
              <c:f>Sheet1!$B$1</c:f>
              <c:strCache>
                <c:ptCount val="1"/>
                <c:pt idx="0">
                  <c:v>Kotimaahan </c:v>
                </c:pt>
              </c:strCache>
            </c:strRef>
          </c:tx>
          <c:spPr>
            <a:solidFill>
              <a:srgbClr val="FF00B8">
                <a:alpha val="80000"/>
              </a:srgbClr>
            </a:solidFill>
            <a:ln w="11167">
              <a:noFill/>
              <a:prstDash val="sysDash"/>
            </a:ln>
          </c:spPr>
          <c:cat>
            <c:strRef>
              <c:f>Sheet1!$A$2:$A$58</c:f>
              <c:strCache>
                <c:ptCount val="54"/>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Sheet1!$B$2:$B$58</c:f>
              <c:numCache>
                <c:formatCode>0.00</c:formatCode>
                <c:ptCount val="57"/>
                <c:pt idx="0">
                  <c:v>1194.5125354307402</c:v>
                </c:pt>
                <c:pt idx="1">
                  <c:v>1155.8905776497056</c:v>
                </c:pt>
                <c:pt idx="2">
                  <c:v>1246.4220300027646</c:v>
                </c:pt>
                <c:pt idx="3">
                  <c:v>1082.2499589284444</c:v>
                </c:pt>
                <c:pt idx="4">
                  <c:v>1389.5533367762948</c:v>
                </c:pt>
                <c:pt idx="5">
                  <c:v>1736.3114277730324</c:v>
                </c:pt>
                <c:pt idx="6">
                  <c:v>1922.0367991057965</c:v>
                </c:pt>
                <c:pt idx="7">
                  <c:v>1865.0412842562887</c:v>
                </c:pt>
                <c:pt idx="8">
                  <c:v>1749.0964962943717</c:v>
                </c:pt>
                <c:pt idx="9">
                  <c:v>1810.2111981906141</c:v>
                </c:pt>
                <c:pt idx="10">
                  <c:v>2065.8550075936223</c:v>
                </c:pt>
                <c:pt idx="11">
                  <c:v>1666.6578757255911</c:v>
                </c:pt>
                <c:pt idx="12">
                  <c:v>1681.4479548440609</c:v>
                </c:pt>
                <c:pt idx="13">
                  <c:v>1466.8964002449666</c:v>
                </c:pt>
                <c:pt idx="14">
                  <c:v>1577.2549489820651</c:v>
                </c:pt>
                <c:pt idx="15">
                  <c:v>1591.0960870024724</c:v>
                </c:pt>
                <c:pt idx="16">
                  <c:v>1408.2878160099849</c:v>
                </c:pt>
                <c:pt idx="17">
                  <c:v>1605.9297486011778</c:v>
                </c:pt>
                <c:pt idx="18">
                  <c:v>1690.6336845784851</c:v>
                </c:pt>
                <c:pt idx="19">
                  <c:v>2141.5515097412836</c:v>
                </c:pt>
                <c:pt idx="20">
                  <c:v>2215.7998641812387</c:v>
                </c:pt>
                <c:pt idx="21">
                  <c:v>2316.3314818179924</c:v>
                </c:pt>
                <c:pt idx="22">
                  <c:v>2439.1324383243427</c:v>
                </c:pt>
                <c:pt idx="23">
                  <c:v>2225.4384572205354</c:v>
                </c:pt>
                <c:pt idx="24">
                  <c:v>2246.8298558629949</c:v>
                </c:pt>
                <c:pt idx="25">
                  <c:v>2382.4604979354594</c:v>
                </c:pt>
                <c:pt idx="26">
                  <c:v>2287.8952506821183</c:v>
                </c:pt>
                <c:pt idx="27">
                  <c:v>2009.9309478043906</c:v>
                </c:pt>
                <c:pt idx="28">
                  <c:v>2101.6678715956082</c:v>
                </c:pt>
                <c:pt idx="29">
                  <c:v>2093.1005790652571</c:v>
                </c:pt>
                <c:pt idx="30">
                  <c:v>2093.5031183525502</c:v>
                </c:pt>
                <c:pt idx="31">
                  <c:v>1892.5483564534795</c:v>
                </c:pt>
                <c:pt idx="32">
                  <c:v>2105.8958588311889</c:v>
                </c:pt>
                <c:pt idx="33">
                  <c:v>2503.2629497691928</c:v>
                </c:pt>
                <c:pt idx="34">
                  <c:v>2349.800998547254</c:v>
                </c:pt>
                <c:pt idx="35">
                  <c:v>2322.0091652665756</c:v>
                </c:pt>
                <c:pt idx="36">
                  <c:v>2372.4604726458315</c:v>
                </c:pt>
                <c:pt idx="37">
                  <c:v>2558.6849687805438</c:v>
                </c:pt>
                <c:pt idx="38">
                  <c:v>2657.1179245557637</c:v>
                </c:pt>
                <c:pt idx="39">
                  <c:v>3117.3606547046147</c:v>
                </c:pt>
                <c:pt idx="40">
                  <c:v>3013.4873223030381</c:v>
                </c:pt>
                <c:pt idx="41">
                  <c:v>3006.3536976001901</c:v>
                </c:pt>
                <c:pt idx="42">
                  <c:v>2923.75615129779</c:v>
                </c:pt>
                <c:pt idx="43">
                  <c:v>2843.611546222688</c:v>
                </c:pt>
                <c:pt idx="44">
                  <c:v>3547.0038906664854</c:v>
                </c:pt>
                <c:pt idx="45">
                  <c:v>4148.7552151539248</c:v>
                </c:pt>
                <c:pt idx="46">
                  <c:v>4204.2006584036808</c:v>
                </c:pt>
                <c:pt idx="47">
                  <c:v>4145.7576905028363</c:v>
                </c:pt>
                <c:pt idx="48">
                  <c:v>3863.1164709143441</c:v>
                </c:pt>
                <c:pt idx="49">
                  <c:v>3904.0424418622706</c:v>
                </c:pt>
                <c:pt idx="50">
                  <c:v>4333.1083600599459</c:v>
                </c:pt>
                <c:pt idx="51">
                  <c:v>4247.3152858499798</c:v>
                </c:pt>
                <c:pt idx="52">
                  <c:v>4092.0688315453249</c:v>
                </c:pt>
                <c:pt idx="53">
                  <c:v>4195.9058228587473</c:v>
                </c:pt>
                <c:pt idx="54">
                  <c:v>4202.7211766313276</c:v>
                </c:pt>
                <c:pt idx="55">
                  <c:v>4014.1843014467718</c:v>
                </c:pt>
                <c:pt idx="56">
                  <c:v>3887.6400000000003</c:v>
                </c:pt>
              </c:numCache>
            </c:numRef>
          </c:val>
          <c:extLst>
            <c:ext xmlns:c16="http://schemas.microsoft.com/office/drawing/2014/chart" uri="{C3380CC4-5D6E-409C-BE32-E72D297353CC}">
              <c16:uniqueId val="{00000000-A4D9-48DF-B9E2-392C6345A84D}"/>
            </c:ext>
          </c:extLst>
        </c:ser>
        <c:ser>
          <c:idx val="2"/>
          <c:order val="1"/>
          <c:tx>
            <c:strRef>
              <c:f>Sheet1!$C$1</c:f>
              <c:strCache>
                <c:ptCount val="1"/>
                <c:pt idx="0">
                  <c:v>Vientiin </c:v>
                </c:pt>
              </c:strCache>
            </c:strRef>
          </c:tx>
          <c:spPr>
            <a:solidFill>
              <a:srgbClr val="00B0F0">
                <a:alpha val="80000"/>
              </a:srgbClr>
            </a:solidFill>
            <a:ln w="11167">
              <a:solidFill>
                <a:schemeClr val="accent1">
                  <a:lumMod val="60000"/>
                  <a:lumOff val="40000"/>
                </a:schemeClr>
              </a:solidFill>
              <a:prstDash val="solid"/>
            </a:ln>
          </c:spPr>
          <c:cat>
            <c:strRef>
              <c:f>Sheet1!$A$2:$A$58</c:f>
              <c:strCache>
                <c:ptCount val="54"/>
                <c:pt idx="1">
                  <c:v>2010,I</c:v>
                </c:pt>
                <c:pt idx="5">
                  <c:v>2011,I</c:v>
                </c:pt>
                <c:pt idx="9">
                  <c:v>2012,I</c:v>
                </c:pt>
                <c:pt idx="13">
                  <c:v>2013,I</c:v>
                </c:pt>
                <c:pt idx="17">
                  <c:v>2014,I</c:v>
                </c:pt>
                <c:pt idx="21">
                  <c:v>2015,I</c:v>
                </c:pt>
                <c:pt idx="25">
                  <c:v>2016,I</c:v>
                </c:pt>
                <c:pt idx="29">
                  <c:v>2017,I</c:v>
                </c:pt>
                <c:pt idx="33">
                  <c:v>2018,I</c:v>
                </c:pt>
                <c:pt idx="37">
                  <c:v>2019,I</c:v>
                </c:pt>
                <c:pt idx="41">
                  <c:v>2020,I</c:v>
                </c:pt>
                <c:pt idx="45">
                  <c:v>2021,I</c:v>
                </c:pt>
                <c:pt idx="49">
                  <c:v>2022,I</c:v>
                </c:pt>
                <c:pt idx="53">
                  <c:v>2023,I</c:v>
                </c:pt>
              </c:strCache>
            </c:strRef>
          </c:cat>
          <c:val>
            <c:numRef>
              <c:f>Sheet1!$C$2:$C$58</c:f>
              <c:numCache>
                <c:formatCode>0.00</c:formatCode>
                <c:ptCount val="57"/>
                <c:pt idx="0">
                  <c:v>7923.3084169470822</c:v>
                </c:pt>
                <c:pt idx="1">
                  <c:v>7611.8872297675161</c:v>
                </c:pt>
                <c:pt idx="2">
                  <c:v>7615.5456493552374</c:v>
                </c:pt>
                <c:pt idx="3">
                  <c:v>7536.5043383097154</c:v>
                </c:pt>
                <c:pt idx="4">
                  <c:v>6582.7215521266426</c:v>
                </c:pt>
                <c:pt idx="5">
                  <c:v>6621.3158417946961</c:v>
                </c:pt>
                <c:pt idx="6">
                  <c:v>7470.7311121205694</c:v>
                </c:pt>
                <c:pt idx="7">
                  <c:v>7863.0904215087157</c:v>
                </c:pt>
                <c:pt idx="8">
                  <c:v>7878.8054051076942</c:v>
                </c:pt>
                <c:pt idx="9">
                  <c:v>7984.9762186149546</c:v>
                </c:pt>
                <c:pt idx="10">
                  <c:v>7584.9431842129943</c:v>
                </c:pt>
                <c:pt idx="11">
                  <c:v>7280.4123205287351</c:v>
                </c:pt>
                <c:pt idx="12">
                  <c:v>7576.1237822885032</c:v>
                </c:pt>
                <c:pt idx="13">
                  <c:v>7845.6937707995867</c:v>
                </c:pt>
                <c:pt idx="14">
                  <c:v>7585.3796480416722</c:v>
                </c:pt>
                <c:pt idx="15">
                  <c:v>7616.1377380188014</c:v>
                </c:pt>
                <c:pt idx="16">
                  <c:v>6889.1381143999288</c:v>
                </c:pt>
                <c:pt idx="17">
                  <c:v>7489.7362983780004</c:v>
                </c:pt>
                <c:pt idx="18">
                  <c:v>7535.8924688930156</c:v>
                </c:pt>
                <c:pt idx="19">
                  <c:v>8112.4434293383465</c:v>
                </c:pt>
                <c:pt idx="20">
                  <c:v>8207.9227992887973</c:v>
                </c:pt>
                <c:pt idx="21">
                  <c:v>8430.3562547289384</c:v>
                </c:pt>
                <c:pt idx="22">
                  <c:v>9343.4245500139277</c:v>
                </c:pt>
                <c:pt idx="23">
                  <c:v>10342.797477868762</c:v>
                </c:pt>
                <c:pt idx="24">
                  <c:v>10474.133351461547</c:v>
                </c:pt>
                <c:pt idx="25">
                  <c:v>10651.933351461546</c:v>
                </c:pt>
                <c:pt idx="26">
                  <c:v>9688.1754436383017</c:v>
                </c:pt>
                <c:pt idx="27">
                  <c:v>10107.549044280595</c:v>
                </c:pt>
                <c:pt idx="28">
                  <c:v>10081.069799059193</c:v>
                </c:pt>
                <c:pt idx="29">
                  <c:v>10909.630619272912</c:v>
                </c:pt>
                <c:pt idx="30">
                  <c:v>12706.434077151873</c:v>
                </c:pt>
                <c:pt idx="31">
                  <c:v>13002.509581860499</c:v>
                </c:pt>
                <c:pt idx="32">
                  <c:v>14910.785456931797</c:v>
                </c:pt>
                <c:pt idx="33">
                  <c:v>15217.599346715877</c:v>
                </c:pt>
                <c:pt idx="34">
                  <c:v>14945.942263785604</c:v>
                </c:pt>
                <c:pt idx="35">
                  <c:v>16249.150508357008</c:v>
                </c:pt>
                <c:pt idx="36">
                  <c:v>16846.530448281133</c:v>
                </c:pt>
                <c:pt idx="37">
                  <c:v>17700.480443926303</c:v>
                </c:pt>
                <c:pt idx="38">
                  <c:v>17564.320903578155</c:v>
                </c:pt>
                <c:pt idx="39">
                  <c:v>16740.351237199135</c:v>
                </c:pt>
                <c:pt idx="40">
                  <c:v>16825.030391555061</c:v>
                </c:pt>
                <c:pt idx="41">
                  <c:v>16620.570378627606</c:v>
                </c:pt>
                <c:pt idx="42">
                  <c:v>16085.573837379872</c:v>
                </c:pt>
                <c:pt idx="43">
                  <c:v>15730.482158569375</c:v>
                </c:pt>
                <c:pt idx="44">
                  <c:v>15317.440219361271</c:v>
                </c:pt>
                <c:pt idx="45">
                  <c:v>16071.57387180574</c:v>
                </c:pt>
                <c:pt idx="46">
                  <c:v>16977.750311095901</c:v>
                </c:pt>
                <c:pt idx="47">
                  <c:v>18611.030370942106</c:v>
                </c:pt>
                <c:pt idx="48">
                  <c:v>18896.42284884776</c:v>
                </c:pt>
                <c:pt idx="49">
                  <c:v>18607.953952376702</c:v>
                </c:pt>
                <c:pt idx="50">
                  <c:v>18397.388915324387</c:v>
                </c:pt>
                <c:pt idx="51">
                  <c:v>19482.976338108045</c:v>
                </c:pt>
                <c:pt idx="52">
                  <c:v>18815.814849854181</c:v>
                </c:pt>
                <c:pt idx="53">
                  <c:v>18824.401710833186</c:v>
                </c:pt>
                <c:pt idx="54">
                  <c:v>17822.436705258031</c:v>
                </c:pt>
                <c:pt idx="55">
                  <c:v>17097.728515544575</c:v>
                </c:pt>
                <c:pt idx="56">
                  <c:v>15298.61</c:v>
                </c:pt>
              </c:numCache>
            </c:numRef>
          </c:val>
          <c:extLst>
            <c:ext xmlns:c16="http://schemas.microsoft.com/office/drawing/2014/chart" uri="{C3380CC4-5D6E-409C-BE32-E72D297353CC}">
              <c16:uniqueId val="{00000001-A4D9-48DF-B9E2-392C6345A84D}"/>
            </c:ext>
          </c:extLst>
        </c:ser>
        <c:dLbls>
          <c:showLegendKey val="0"/>
          <c:showVal val="0"/>
          <c:showCatName val="0"/>
          <c:showSerName val="0"/>
          <c:showPercent val="0"/>
          <c:showBubbleSize val="0"/>
        </c:dLbls>
        <c:axId val="372187016"/>
        <c:axId val="372187408"/>
      </c:areaChart>
      <c:catAx>
        <c:axId val="372187016"/>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372187408"/>
        <c:crosses val="autoZero"/>
        <c:auto val="1"/>
        <c:lblAlgn val="ctr"/>
        <c:lblOffset val="100"/>
        <c:tickLblSkip val="11"/>
        <c:tickMarkSkip val="4"/>
        <c:noMultiLvlLbl val="0"/>
      </c:catAx>
      <c:valAx>
        <c:axId val="372187408"/>
        <c:scaling>
          <c:orientation val="minMax"/>
          <c:max val="26000"/>
          <c:min val="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72187016"/>
        <c:crosses val="autoZero"/>
        <c:crossBetween val="midCat"/>
        <c:majorUnit val="2000"/>
        <c:minorUnit val="1000"/>
      </c:valAx>
      <c:spPr>
        <a:noFill/>
        <a:ln w="11167">
          <a:solidFill>
            <a:schemeClr val="tx1"/>
          </a:solidFill>
          <a:prstDash val="solid"/>
        </a:ln>
      </c:spPr>
    </c:plotArea>
    <c:legend>
      <c:legendPos val="r"/>
      <c:layout>
        <c:manualLayout>
          <c:xMode val="edge"/>
          <c:yMode val="edge"/>
          <c:x val="0.85583681758937358"/>
          <c:y val="0.24509898135690952"/>
          <c:w val="0.10993592557816156"/>
          <c:h val="0.5492774381989054"/>
        </c:manualLayout>
      </c:layout>
      <c:overlay val="0"/>
      <c:spPr>
        <a:solidFill>
          <a:schemeClr val="bg1"/>
        </a:solidFill>
        <a:ln w="2792">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0.05084</cdr:x>
      <cdr:y>0.49816</cdr:y>
    </cdr:from>
    <cdr:to>
      <cdr:x>0.97799</cdr:x>
      <cdr:y>0.49816</cdr:y>
    </cdr:to>
    <cdr:cxnSp macro="">
      <cdr:nvCxnSpPr>
        <cdr:cNvPr id="3" name="Suora yhdysviiva 2">
          <a:extLst xmlns:a="http://schemas.openxmlformats.org/drawingml/2006/main">
            <a:ext uri="{FF2B5EF4-FFF2-40B4-BE49-F238E27FC236}">
              <a16:creationId xmlns:a16="http://schemas.microsoft.com/office/drawing/2014/main" id="{DEA96860-A900-482C-B4F8-DD91ED8BA4A8}"/>
            </a:ext>
          </a:extLst>
        </cdr:cNvPr>
        <cdr:cNvCxnSpPr/>
      </cdr:nvCxnSpPr>
      <cdr:spPr>
        <a:xfrm xmlns:a="http://schemas.openxmlformats.org/drawingml/2006/main">
          <a:off x="426607" y="1570909"/>
          <a:ext cx="7780203"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0.05322</cdr:x>
      <cdr:y>0.34253</cdr:y>
    </cdr:from>
    <cdr:to>
      <cdr:x>0.98037</cdr:x>
      <cdr:y>0.34253</cdr:y>
    </cdr:to>
    <cdr:cxnSp macro="">
      <cdr:nvCxnSpPr>
        <cdr:cNvPr id="12" name="Suora yhdysviiva 11">
          <a:extLst xmlns:a="http://schemas.openxmlformats.org/drawingml/2006/main">
            <a:ext uri="{FF2B5EF4-FFF2-40B4-BE49-F238E27FC236}">
              <a16:creationId xmlns:a16="http://schemas.microsoft.com/office/drawing/2014/main" id="{86B4F823-633A-4574-B621-D0BF0840803B}"/>
            </a:ext>
          </a:extLst>
        </cdr:cNvPr>
        <cdr:cNvCxnSpPr/>
      </cdr:nvCxnSpPr>
      <cdr:spPr>
        <a:xfrm xmlns:a="http://schemas.openxmlformats.org/drawingml/2006/main">
          <a:off x="446584" y="1080120"/>
          <a:ext cx="7780202"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0.8307</cdr:x>
      <cdr:y>0.02184</cdr:y>
    </cdr:from>
    <cdr:to>
      <cdr:x>1</cdr:x>
      <cdr:y>0.09858</cdr:y>
    </cdr:to>
    <cdr:sp macro="" textlink="">
      <cdr:nvSpPr>
        <cdr:cNvPr id="28" name="Tekstiruutu 27"/>
        <cdr:cNvSpPr txBox="1"/>
      </cdr:nvSpPr>
      <cdr:spPr>
        <a:xfrm xmlns:a="http://schemas.openxmlformats.org/drawingml/2006/main">
          <a:off x="6970840" y="68870"/>
          <a:ext cx="1420685" cy="241980"/>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100" spc="-40" dirty="0">
              <a:solidFill>
                <a:schemeClr val="accent2"/>
              </a:solidFill>
            </a:rPr>
            <a:t>(Mediaani: </a:t>
          </a:r>
          <a:r>
            <a:rPr lang="fi-FI" spc="-40" dirty="0">
              <a:solidFill>
                <a:schemeClr val="accent2"/>
              </a:solidFill>
            </a:rPr>
            <a:t>4,6</a:t>
          </a:r>
          <a:r>
            <a:rPr lang="fi-FI" sz="1100" spc="-40" dirty="0">
              <a:solidFill>
                <a:schemeClr val="accent2"/>
              </a:solidFill>
            </a:rPr>
            <a:t> %)</a:t>
          </a:r>
        </a:p>
      </cdr:txBody>
    </cdr:sp>
  </cdr:relSizeAnchor>
  <cdr:relSizeAnchor xmlns:cdr="http://schemas.openxmlformats.org/drawingml/2006/chartDrawing">
    <cdr:from>
      <cdr:x>0.82713</cdr:x>
      <cdr:y>0.20552</cdr:y>
    </cdr:from>
    <cdr:to>
      <cdr:x>0.99017</cdr:x>
      <cdr:y>0.27737</cdr:y>
    </cdr:to>
    <cdr:sp macro="" textlink="">
      <cdr:nvSpPr>
        <cdr:cNvPr id="29" name="Tekstiruutu 28"/>
        <cdr:cNvSpPr txBox="1"/>
      </cdr:nvSpPr>
      <cdr:spPr>
        <a:xfrm xmlns:a="http://schemas.openxmlformats.org/drawingml/2006/main">
          <a:off x="6940901" y="648072"/>
          <a:ext cx="1368152"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a:t>Hyvä (28 %)</a:t>
          </a:r>
        </a:p>
      </cdr:txBody>
    </cdr:sp>
  </cdr:relSizeAnchor>
  <cdr:relSizeAnchor xmlns:cdr="http://schemas.openxmlformats.org/drawingml/2006/chartDrawing">
    <cdr:from>
      <cdr:x>0.82616</cdr:x>
      <cdr:y>0.34253</cdr:y>
    </cdr:from>
    <cdr:to>
      <cdr:x>0.99115</cdr:x>
      <cdr:y>0.41439</cdr:y>
    </cdr:to>
    <cdr:sp macro="" textlink="">
      <cdr:nvSpPr>
        <cdr:cNvPr id="30" name="Tekstiruutu 29"/>
        <cdr:cNvSpPr txBox="1"/>
      </cdr:nvSpPr>
      <cdr:spPr>
        <a:xfrm xmlns:a="http://schemas.openxmlformats.org/drawingml/2006/main">
          <a:off x="6932718" y="1080120"/>
          <a:ext cx="1384517" cy="226603"/>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a:t>Tyydyttävä (20 %)</a:t>
          </a:r>
        </a:p>
      </cdr:txBody>
    </cdr:sp>
  </cdr:relSizeAnchor>
  <cdr:relSizeAnchor xmlns:cdr="http://schemas.openxmlformats.org/drawingml/2006/chartDrawing">
    <cdr:from>
      <cdr:x>0.8293</cdr:x>
      <cdr:y>0.42053</cdr:y>
    </cdr:from>
    <cdr:to>
      <cdr:x>0.98465</cdr:x>
      <cdr:y>0.49239</cdr:y>
    </cdr:to>
    <cdr:sp macro="" textlink="">
      <cdr:nvSpPr>
        <cdr:cNvPr id="31" name="Tekstiruutu 30"/>
        <cdr:cNvSpPr txBox="1"/>
      </cdr:nvSpPr>
      <cdr:spPr>
        <a:xfrm xmlns:a="http://schemas.openxmlformats.org/drawingml/2006/main">
          <a:off x="6959092" y="1326097"/>
          <a:ext cx="1303623"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a:t>Heikko (26 %)</a:t>
          </a:r>
        </a:p>
      </cdr:txBody>
    </cdr:sp>
  </cdr:relSizeAnchor>
  <cdr:relSizeAnchor xmlns:cdr="http://schemas.openxmlformats.org/drawingml/2006/chartDrawing">
    <cdr:from>
      <cdr:x>0.8293</cdr:x>
      <cdr:y>0.5</cdr:y>
    </cdr:from>
    <cdr:to>
      <cdr:x>0.99886</cdr:x>
      <cdr:y>0.5743</cdr:y>
    </cdr:to>
    <cdr:sp macro="" textlink="">
      <cdr:nvSpPr>
        <cdr:cNvPr id="32" name="Tekstiruutu 31"/>
        <cdr:cNvSpPr txBox="1"/>
      </cdr:nvSpPr>
      <cdr:spPr>
        <a:xfrm xmlns:a="http://schemas.openxmlformats.org/drawingml/2006/main">
          <a:off x="6959092" y="1576697"/>
          <a:ext cx="1422908" cy="234286"/>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50" spc="-40" dirty="0">
              <a:latin typeface="Verdana" panose="020B0604030504040204" pitchFamily="34" charset="0"/>
            </a:rPr>
            <a:t>Tappiollinen </a:t>
          </a:r>
          <a:r>
            <a:rPr lang="fi-FI" sz="1000" spc="-40" dirty="0"/>
            <a:t>(26 %)</a:t>
          </a:r>
        </a:p>
      </cdr:txBody>
    </cdr:sp>
  </cdr:relSizeAnchor>
  <cdr:relSizeAnchor xmlns:cdr="http://schemas.openxmlformats.org/drawingml/2006/chartDrawing">
    <cdr:from>
      <cdr:x>0.04991</cdr:x>
      <cdr:y>0.42206</cdr:y>
    </cdr:from>
    <cdr:to>
      <cdr:x>0.97705</cdr:x>
      <cdr:y>0.42206</cdr:y>
    </cdr:to>
    <cdr:cxnSp macro="">
      <cdr:nvCxnSpPr>
        <cdr:cNvPr id="2" name="Suora yhdysviiva 1">
          <a:extLst xmlns:a="http://schemas.openxmlformats.org/drawingml/2006/main">
            <a:ext uri="{FF2B5EF4-FFF2-40B4-BE49-F238E27FC236}">
              <a16:creationId xmlns:a16="http://schemas.microsoft.com/office/drawing/2014/main" id="{307E6E37-BC62-99EF-6BEB-B8E52303E9D9}"/>
            </a:ext>
          </a:extLst>
        </cdr:cNvPr>
        <cdr:cNvCxnSpPr/>
      </cdr:nvCxnSpPr>
      <cdr:spPr>
        <a:xfrm xmlns:a="http://schemas.openxmlformats.org/drawingml/2006/main">
          <a:off x="418856" y="1330927"/>
          <a:ext cx="7780118"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0.05155</cdr:x>
      <cdr:y>0.50006</cdr:y>
    </cdr:from>
    <cdr:to>
      <cdr:x>0.9787</cdr:x>
      <cdr:y>0.50006</cdr:y>
    </cdr:to>
    <cdr:cxnSp macro="">
      <cdr:nvCxnSpPr>
        <cdr:cNvPr id="3" name="Suora yhdysviiva 2">
          <a:extLst xmlns:a="http://schemas.openxmlformats.org/drawingml/2006/main">
            <a:ext uri="{FF2B5EF4-FFF2-40B4-BE49-F238E27FC236}">
              <a16:creationId xmlns:a16="http://schemas.microsoft.com/office/drawing/2014/main" id="{DEA96860-A900-482C-B4F8-DD91ED8BA4A8}"/>
            </a:ext>
          </a:extLst>
        </cdr:cNvPr>
        <cdr:cNvCxnSpPr/>
      </cdr:nvCxnSpPr>
      <cdr:spPr>
        <a:xfrm xmlns:a="http://schemas.openxmlformats.org/drawingml/2006/main">
          <a:off x="432542" y="1490423"/>
          <a:ext cx="7780203"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0.8307</cdr:x>
      <cdr:y>0.02184</cdr:y>
    </cdr:from>
    <cdr:to>
      <cdr:x>1</cdr:x>
      <cdr:y>0.10037</cdr:y>
    </cdr:to>
    <cdr:sp macro="" textlink="">
      <cdr:nvSpPr>
        <cdr:cNvPr id="28" name="Tekstiruutu 27"/>
        <cdr:cNvSpPr txBox="1"/>
      </cdr:nvSpPr>
      <cdr:spPr>
        <a:xfrm xmlns:a="http://schemas.openxmlformats.org/drawingml/2006/main">
          <a:off x="6970840" y="67297"/>
          <a:ext cx="1420685" cy="241980"/>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100" spc="-40" dirty="0">
              <a:solidFill>
                <a:schemeClr val="accent2"/>
              </a:solidFill>
            </a:rPr>
            <a:t>(Mediaani: </a:t>
          </a:r>
          <a:r>
            <a:rPr lang="fi-FI" spc="-40" dirty="0">
              <a:solidFill>
                <a:schemeClr val="accent2"/>
              </a:solidFill>
            </a:rPr>
            <a:t>3,9</a:t>
          </a:r>
          <a:r>
            <a:rPr lang="fi-FI" sz="1100" spc="-40" dirty="0">
              <a:solidFill>
                <a:schemeClr val="accent2"/>
              </a:solidFill>
            </a:rPr>
            <a:t> %)</a:t>
          </a:r>
        </a:p>
      </cdr:txBody>
    </cdr:sp>
  </cdr:relSizeAnchor>
  <cdr:relSizeAnchor xmlns:cdr="http://schemas.openxmlformats.org/drawingml/2006/chartDrawing">
    <cdr:from>
      <cdr:x>0.8293</cdr:x>
      <cdr:y>0.21095</cdr:y>
    </cdr:from>
    <cdr:to>
      <cdr:x>0.98465</cdr:x>
      <cdr:y>0.28449</cdr:y>
    </cdr:to>
    <cdr:sp macro="" textlink="">
      <cdr:nvSpPr>
        <cdr:cNvPr id="29" name="Tekstiruutu 28"/>
        <cdr:cNvSpPr txBox="1"/>
      </cdr:nvSpPr>
      <cdr:spPr>
        <a:xfrm xmlns:a="http://schemas.openxmlformats.org/drawingml/2006/main">
          <a:off x="6959092" y="650018"/>
          <a:ext cx="1303623"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endParaRPr lang="fi-FI" sz="1000" spc="-40" dirty="0"/>
        </a:p>
      </cdr:txBody>
    </cdr:sp>
  </cdr:relSizeAnchor>
  <cdr:relSizeAnchor xmlns:cdr="http://schemas.openxmlformats.org/drawingml/2006/chartDrawing">
    <cdr:from>
      <cdr:x>0.8293</cdr:x>
      <cdr:y>0.42053</cdr:y>
    </cdr:from>
    <cdr:to>
      <cdr:x>0.98465</cdr:x>
      <cdr:y>0.49655</cdr:y>
    </cdr:to>
    <cdr:sp macro="" textlink="">
      <cdr:nvSpPr>
        <cdr:cNvPr id="31" name="Tekstiruutu 30"/>
        <cdr:cNvSpPr txBox="1"/>
      </cdr:nvSpPr>
      <cdr:spPr>
        <a:xfrm xmlns:a="http://schemas.openxmlformats.org/drawingml/2006/main">
          <a:off x="6959092" y="1253385"/>
          <a:ext cx="1303623"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endParaRPr lang="fi-FI" sz="1000" spc="-40" dirty="0"/>
        </a:p>
      </cdr:txBody>
    </cdr:sp>
  </cdr:relSizeAnchor>
  <cdr:relSizeAnchor xmlns:cdr="http://schemas.openxmlformats.org/drawingml/2006/chartDrawing">
    <cdr:from>
      <cdr:x>0.8293</cdr:x>
      <cdr:y>0.5</cdr:y>
    </cdr:from>
    <cdr:to>
      <cdr:x>0.99365</cdr:x>
      <cdr:y>0.57354</cdr:y>
    </cdr:to>
    <cdr:sp macro="" textlink="">
      <cdr:nvSpPr>
        <cdr:cNvPr id="32" name="Tekstiruutu 31"/>
        <cdr:cNvSpPr txBox="1"/>
      </cdr:nvSpPr>
      <cdr:spPr>
        <a:xfrm xmlns:a="http://schemas.openxmlformats.org/drawingml/2006/main">
          <a:off x="6959092" y="1540693"/>
          <a:ext cx="1379147"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endParaRPr lang="fi-FI" sz="1000" spc="-40" dirty="0"/>
        </a:p>
      </cdr:txBody>
    </cdr:sp>
  </cdr:relSizeAnchor>
</c:userShapes>
</file>

<file path=ppt/drawings/drawing3.xml><?xml version="1.0" encoding="utf-8"?>
<c:userShapes xmlns:c="http://schemas.openxmlformats.org/drawingml/2006/chart">
  <cdr:relSizeAnchor xmlns:cdr="http://schemas.openxmlformats.org/drawingml/2006/chartDrawing">
    <cdr:from>
      <cdr:x>0.05251</cdr:x>
      <cdr:y>0.49766</cdr:y>
    </cdr:from>
    <cdr:to>
      <cdr:x>0.97966</cdr:x>
      <cdr:y>0.49766</cdr:y>
    </cdr:to>
    <cdr:cxnSp macro="">
      <cdr:nvCxnSpPr>
        <cdr:cNvPr id="3" name="Suora yhdysviiva 2">
          <a:extLst xmlns:a="http://schemas.openxmlformats.org/drawingml/2006/main">
            <a:ext uri="{FF2B5EF4-FFF2-40B4-BE49-F238E27FC236}">
              <a16:creationId xmlns:a16="http://schemas.microsoft.com/office/drawing/2014/main" id="{DEA96860-A900-482C-B4F8-DD91ED8BA4A8}"/>
            </a:ext>
          </a:extLst>
        </cdr:cNvPr>
        <cdr:cNvCxnSpPr/>
      </cdr:nvCxnSpPr>
      <cdr:spPr>
        <a:xfrm xmlns:a="http://schemas.openxmlformats.org/drawingml/2006/main">
          <a:off x="440607" y="1483278"/>
          <a:ext cx="7780203"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0.82551</cdr:x>
      <cdr:y>0.02184</cdr:y>
    </cdr:from>
    <cdr:to>
      <cdr:x>1</cdr:x>
      <cdr:y>0.10303</cdr:y>
    </cdr:to>
    <cdr:sp macro="" textlink="">
      <cdr:nvSpPr>
        <cdr:cNvPr id="28" name="Tekstiruutu 27"/>
        <cdr:cNvSpPr txBox="1"/>
      </cdr:nvSpPr>
      <cdr:spPr>
        <a:xfrm xmlns:a="http://schemas.openxmlformats.org/drawingml/2006/main">
          <a:off x="6927288" y="65094"/>
          <a:ext cx="1464237" cy="241980"/>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100" spc="-40" dirty="0">
              <a:solidFill>
                <a:schemeClr val="accent2"/>
              </a:solidFill>
            </a:rPr>
            <a:t>(Mediaani: 10,8 %)</a:t>
          </a:r>
        </a:p>
      </cdr:txBody>
    </cdr:sp>
  </cdr:relSizeAnchor>
  <cdr:relSizeAnchor xmlns:cdr="http://schemas.openxmlformats.org/drawingml/2006/chartDrawing">
    <cdr:from>
      <cdr:x>0.83098</cdr:x>
      <cdr:y>0.14616</cdr:y>
    </cdr:from>
    <cdr:to>
      <cdr:x>0.98633</cdr:x>
      <cdr:y>0.22219</cdr:y>
    </cdr:to>
    <cdr:sp macro="" textlink="">
      <cdr:nvSpPr>
        <cdr:cNvPr id="29" name="Tekstiruutu 28"/>
        <cdr:cNvSpPr txBox="1"/>
      </cdr:nvSpPr>
      <cdr:spPr>
        <a:xfrm xmlns:a="http://schemas.openxmlformats.org/drawingml/2006/main">
          <a:off x="6973165" y="435639"/>
          <a:ext cx="1303623"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a:t>Hyvä (42 %)</a:t>
          </a:r>
        </a:p>
      </cdr:txBody>
    </cdr:sp>
  </cdr:relSizeAnchor>
  <cdr:relSizeAnchor xmlns:cdr="http://schemas.openxmlformats.org/drawingml/2006/chartDrawing">
    <cdr:from>
      <cdr:x>0.8309</cdr:x>
      <cdr:y>0.26637</cdr:y>
    </cdr:from>
    <cdr:to>
      <cdr:x>0.99589</cdr:x>
      <cdr:y>0.34239</cdr:y>
    </cdr:to>
    <cdr:sp macro="" textlink="">
      <cdr:nvSpPr>
        <cdr:cNvPr id="30" name="Tekstiruutu 29"/>
        <cdr:cNvSpPr txBox="1"/>
      </cdr:nvSpPr>
      <cdr:spPr>
        <a:xfrm xmlns:a="http://schemas.openxmlformats.org/drawingml/2006/main">
          <a:off x="6972497" y="793925"/>
          <a:ext cx="1384517" cy="226577"/>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a:t>Tyydyttävä (10 %)</a:t>
          </a:r>
        </a:p>
      </cdr:txBody>
    </cdr:sp>
  </cdr:relSizeAnchor>
  <cdr:relSizeAnchor xmlns:cdr="http://schemas.openxmlformats.org/drawingml/2006/chartDrawing">
    <cdr:from>
      <cdr:x>0.83098</cdr:x>
      <cdr:y>0.37686</cdr:y>
    </cdr:from>
    <cdr:to>
      <cdr:x>0.98633</cdr:x>
      <cdr:y>0.45289</cdr:y>
    </cdr:to>
    <cdr:sp macro="" textlink="">
      <cdr:nvSpPr>
        <cdr:cNvPr id="31" name="Tekstiruutu 30"/>
        <cdr:cNvSpPr txBox="1"/>
      </cdr:nvSpPr>
      <cdr:spPr>
        <a:xfrm xmlns:a="http://schemas.openxmlformats.org/drawingml/2006/main">
          <a:off x="6973165" y="1123238"/>
          <a:ext cx="1303623"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a:t>Välttävä (25 %)</a:t>
          </a:r>
        </a:p>
      </cdr:txBody>
    </cdr:sp>
  </cdr:relSizeAnchor>
  <cdr:relSizeAnchor xmlns:cdr="http://schemas.openxmlformats.org/drawingml/2006/chartDrawing">
    <cdr:from>
      <cdr:x>0.82648</cdr:x>
      <cdr:y>0.50006</cdr:y>
    </cdr:from>
    <cdr:to>
      <cdr:x>0.99083</cdr:x>
      <cdr:y>0.57867</cdr:y>
    </cdr:to>
    <cdr:sp macro="" textlink="">
      <cdr:nvSpPr>
        <cdr:cNvPr id="32" name="Tekstiruutu 31"/>
        <cdr:cNvSpPr txBox="1"/>
      </cdr:nvSpPr>
      <cdr:spPr>
        <a:xfrm xmlns:a="http://schemas.openxmlformats.org/drawingml/2006/main">
          <a:off x="6935403" y="1490423"/>
          <a:ext cx="1379147" cy="234286"/>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50" spc="-40" dirty="0">
              <a:latin typeface="Verdana" panose="020B0604030504040204" pitchFamily="34" charset="0"/>
            </a:rPr>
            <a:t>Heikko </a:t>
          </a:r>
          <a:r>
            <a:rPr lang="fi-FI" sz="1000" spc="-40" dirty="0"/>
            <a:t>(23 %)</a:t>
          </a:r>
        </a:p>
      </cdr:txBody>
    </cdr:sp>
  </cdr:relSizeAnchor>
</c:userShapes>
</file>

<file path=ppt/drawings/drawing4.xml><?xml version="1.0" encoding="utf-8"?>
<c:userShapes xmlns:c="http://schemas.openxmlformats.org/drawingml/2006/chart">
  <cdr:relSizeAnchor xmlns:cdr="http://schemas.openxmlformats.org/drawingml/2006/chartDrawing">
    <cdr:from>
      <cdr:x>0.05322</cdr:x>
      <cdr:y>0.59371</cdr:y>
    </cdr:from>
    <cdr:to>
      <cdr:x>0.98036</cdr:x>
      <cdr:y>0.59371</cdr:y>
    </cdr:to>
    <cdr:cxnSp macro="">
      <cdr:nvCxnSpPr>
        <cdr:cNvPr id="13" name="Suora yhdysviiva 12">
          <a:extLst xmlns:a="http://schemas.openxmlformats.org/drawingml/2006/main">
            <a:ext uri="{FF2B5EF4-FFF2-40B4-BE49-F238E27FC236}">
              <a16:creationId xmlns:a16="http://schemas.microsoft.com/office/drawing/2014/main" id="{FA926C58-A8AA-490F-A4ED-AFF3884CD8B3}"/>
            </a:ext>
          </a:extLst>
        </cdr:cNvPr>
        <cdr:cNvCxnSpPr/>
      </cdr:nvCxnSpPr>
      <cdr:spPr>
        <a:xfrm xmlns:a="http://schemas.openxmlformats.org/drawingml/2006/main">
          <a:off x="446584" y="1872208"/>
          <a:ext cx="7780118"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0.824</cdr:x>
      <cdr:y>0.02284</cdr:y>
    </cdr:from>
    <cdr:to>
      <cdr:x>0.9933</cdr:x>
      <cdr:y>0.10403</cdr:y>
    </cdr:to>
    <cdr:sp macro="" textlink="">
      <cdr:nvSpPr>
        <cdr:cNvPr id="28" name="Tekstiruutu 27"/>
        <cdr:cNvSpPr txBox="1"/>
      </cdr:nvSpPr>
      <cdr:spPr>
        <a:xfrm xmlns:a="http://schemas.openxmlformats.org/drawingml/2006/main">
          <a:off x="6914617" y="68074"/>
          <a:ext cx="1420685" cy="241980"/>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100" spc="-40" dirty="0">
              <a:solidFill>
                <a:schemeClr val="accent2"/>
              </a:solidFill>
            </a:rPr>
            <a:t>(Mediaani: 42,3 %)</a:t>
          </a:r>
        </a:p>
      </cdr:txBody>
    </cdr:sp>
  </cdr:relSizeAnchor>
  <cdr:relSizeAnchor xmlns:cdr="http://schemas.openxmlformats.org/drawingml/2006/chartDrawing">
    <cdr:from>
      <cdr:x>0.8293</cdr:x>
      <cdr:y>0.34369</cdr:y>
    </cdr:from>
    <cdr:to>
      <cdr:x>0.99429</cdr:x>
      <cdr:y>0.41971</cdr:y>
    </cdr:to>
    <cdr:sp macro="" textlink="">
      <cdr:nvSpPr>
        <cdr:cNvPr id="30" name="Tekstiruutu 29"/>
        <cdr:cNvSpPr txBox="1"/>
      </cdr:nvSpPr>
      <cdr:spPr>
        <a:xfrm xmlns:a="http://schemas.openxmlformats.org/drawingml/2006/main">
          <a:off x="6959092" y="1024364"/>
          <a:ext cx="1384517"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a:t>Hyvä (53 %)</a:t>
          </a:r>
        </a:p>
      </cdr:txBody>
    </cdr:sp>
  </cdr:relSizeAnchor>
  <cdr:relSizeAnchor xmlns:cdr="http://schemas.openxmlformats.org/drawingml/2006/chartDrawing">
    <cdr:from>
      <cdr:x>0.82551</cdr:x>
      <cdr:y>0.63938</cdr:y>
    </cdr:from>
    <cdr:to>
      <cdr:x>0.98086</cdr:x>
      <cdr:y>0.7154</cdr:y>
    </cdr:to>
    <cdr:sp macro="" textlink="">
      <cdr:nvSpPr>
        <cdr:cNvPr id="31" name="Tekstiruutu 30"/>
        <cdr:cNvSpPr txBox="1"/>
      </cdr:nvSpPr>
      <cdr:spPr>
        <a:xfrm xmlns:a="http://schemas.openxmlformats.org/drawingml/2006/main">
          <a:off x="6927288" y="1905664"/>
          <a:ext cx="1303623"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a:t>Tyydyttävä (25 %)</a:t>
          </a:r>
        </a:p>
      </cdr:txBody>
    </cdr:sp>
  </cdr:relSizeAnchor>
  <cdr:relSizeAnchor xmlns:cdr="http://schemas.openxmlformats.org/drawingml/2006/chartDrawing">
    <cdr:from>
      <cdr:x>0.82903</cdr:x>
      <cdr:y>0.82206</cdr:y>
    </cdr:from>
    <cdr:to>
      <cdr:x>0.98828</cdr:x>
      <cdr:y>0.90067</cdr:y>
    </cdr:to>
    <cdr:sp macro="" textlink="">
      <cdr:nvSpPr>
        <cdr:cNvPr id="32" name="Tekstiruutu 31"/>
        <cdr:cNvSpPr txBox="1"/>
      </cdr:nvSpPr>
      <cdr:spPr>
        <a:xfrm xmlns:a="http://schemas.openxmlformats.org/drawingml/2006/main">
          <a:off x="6956826" y="2450140"/>
          <a:ext cx="1336350" cy="234286"/>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50" spc="-40" dirty="0">
              <a:latin typeface="Verdana" panose="020B0604030504040204" pitchFamily="34" charset="0"/>
            </a:rPr>
            <a:t>Heikko </a:t>
          </a:r>
          <a:r>
            <a:rPr lang="fi-FI" sz="1000" spc="-40" dirty="0"/>
            <a:t>(23 %)</a:t>
          </a:r>
        </a:p>
      </cdr:txBody>
    </cdr:sp>
  </cdr:relSizeAnchor>
  <cdr:relSizeAnchor xmlns:cdr="http://schemas.openxmlformats.org/drawingml/2006/chartDrawing">
    <cdr:from>
      <cdr:x>0.0518</cdr:x>
      <cdr:y>0.78241</cdr:y>
    </cdr:from>
    <cdr:to>
      <cdr:x>0.97895</cdr:x>
      <cdr:y>0.78241</cdr:y>
    </cdr:to>
    <cdr:cxnSp macro="">
      <cdr:nvCxnSpPr>
        <cdr:cNvPr id="7" name="Suora yhdysviiva 6">
          <a:extLst xmlns:a="http://schemas.openxmlformats.org/drawingml/2006/main">
            <a:ext uri="{FF2B5EF4-FFF2-40B4-BE49-F238E27FC236}">
              <a16:creationId xmlns:a16="http://schemas.microsoft.com/office/drawing/2014/main" id="{E94CBDE0-7567-3396-96E1-82FE7296AF2D}"/>
            </a:ext>
          </a:extLst>
        </cdr:cNvPr>
        <cdr:cNvCxnSpPr/>
      </cdr:nvCxnSpPr>
      <cdr:spPr>
        <a:xfrm xmlns:a="http://schemas.openxmlformats.org/drawingml/2006/main">
          <a:off x="434644" y="2331950"/>
          <a:ext cx="7780202"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0.52877</cdr:x>
      <cdr:y>0</cdr:y>
    </cdr:from>
    <cdr:to>
      <cdr:x>0.52877</cdr:x>
      <cdr:y>0.77639</cdr:y>
    </cdr:to>
    <cdr:cxnSp macro="">
      <cdr:nvCxnSpPr>
        <cdr:cNvPr id="3" name="Suora yhdysviiva 2">
          <a:extLst xmlns:a="http://schemas.openxmlformats.org/drawingml/2006/main">
            <a:ext uri="{FF2B5EF4-FFF2-40B4-BE49-F238E27FC236}">
              <a16:creationId xmlns:a16="http://schemas.microsoft.com/office/drawing/2014/main" id="{2929945E-ACC1-5568-42B1-36520B2ECBB9}"/>
            </a:ext>
          </a:extLst>
        </cdr:cNvPr>
        <cdr:cNvCxnSpPr/>
      </cdr:nvCxnSpPr>
      <cdr:spPr>
        <a:xfrm xmlns:a="http://schemas.openxmlformats.org/drawingml/2006/main" flipV="1">
          <a:off x="4437196" y="0"/>
          <a:ext cx="0" cy="2448273"/>
        </a:xfrm>
        <a:prstGeom xmlns:a="http://schemas.openxmlformats.org/drawingml/2006/main" prst="line">
          <a:avLst/>
        </a:prstGeom>
        <a:ln xmlns:a="http://schemas.openxmlformats.org/drawingml/2006/main" w="28575">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0.52877</cdr:x>
      <cdr:y>0</cdr:y>
    </cdr:from>
    <cdr:to>
      <cdr:x>0.52877</cdr:x>
      <cdr:y>0.77639</cdr:y>
    </cdr:to>
    <cdr:cxnSp macro="">
      <cdr:nvCxnSpPr>
        <cdr:cNvPr id="3" name="Suora yhdysviiva 2">
          <a:extLst xmlns:a="http://schemas.openxmlformats.org/drawingml/2006/main">
            <a:ext uri="{FF2B5EF4-FFF2-40B4-BE49-F238E27FC236}">
              <a16:creationId xmlns:a16="http://schemas.microsoft.com/office/drawing/2014/main" id="{2929945E-ACC1-5568-42B1-36520B2ECBB9}"/>
            </a:ext>
          </a:extLst>
        </cdr:cNvPr>
        <cdr:cNvCxnSpPr/>
      </cdr:nvCxnSpPr>
      <cdr:spPr>
        <a:xfrm xmlns:a="http://schemas.openxmlformats.org/drawingml/2006/main" flipV="1">
          <a:off x="4437196" y="0"/>
          <a:ext cx="0" cy="2448273"/>
        </a:xfrm>
        <a:prstGeom xmlns:a="http://schemas.openxmlformats.org/drawingml/2006/main" prst="line">
          <a:avLst/>
        </a:prstGeom>
        <a:ln xmlns:a="http://schemas.openxmlformats.org/drawingml/2006/main" w="28575">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0.52877</cdr:x>
      <cdr:y>0</cdr:y>
    </cdr:from>
    <cdr:to>
      <cdr:x>0.52877</cdr:x>
      <cdr:y>0.77639</cdr:y>
    </cdr:to>
    <cdr:cxnSp macro="">
      <cdr:nvCxnSpPr>
        <cdr:cNvPr id="3" name="Suora yhdysviiva 2">
          <a:extLst xmlns:a="http://schemas.openxmlformats.org/drawingml/2006/main">
            <a:ext uri="{FF2B5EF4-FFF2-40B4-BE49-F238E27FC236}">
              <a16:creationId xmlns:a16="http://schemas.microsoft.com/office/drawing/2014/main" id="{2929945E-ACC1-5568-42B1-36520B2ECBB9}"/>
            </a:ext>
          </a:extLst>
        </cdr:cNvPr>
        <cdr:cNvCxnSpPr/>
      </cdr:nvCxnSpPr>
      <cdr:spPr>
        <a:xfrm xmlns:a="http://schemas.openxmlformats.org/drawingml/2006/main" flipV="1">
          <a:off x="4437196" y="0"/>
          <a:ext cx="0" cy="2448273"/>
        </a:xfrm>
        <a:prstGeom xmlns:a="http://schemas.openxmlformats.org/drawingml/2006/main" prst="line">
          <a:avLst/>
        </a:prstGeom>
        <a:ln xmlns:a="http://schemas.openxmlformats.org/drawingml/2006/main" w="28575">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9428584"/>
            <a:ext cx="2945659" cy="496332"/>
          </a:xfrm>
          <a:prstGeom prst="rect">
            <a:avLst/>
          </a:prstGeom>
        </p:spPr>
        <p:txBody>
          <a:bodyPr vert="horz" lIns="91429" tIns="45715" rIns="91429" bIns="45715" rtlCol="0" anchor="b"/>
          <a:lstStyle>
            <a:lvl1pPr algn="l">
              <a:defRPr sz="1200"/>
            </a:lvl1pPr>
          </a:lstStyle>
          <a:p>
            <a:r>
              <a:rPr lang="en-US" sz="1100" err="1">
                <a:latin typeface="Verdana" panose="020B0604030504040204" pitchFamily="34" charset="0"/>
                <a:ea typeface="Verdana" panose="020B0604030504040204" pitchFamily="34" charset="0"/>
                <a:cs typeface="Verdana" panose="020B0604030504040204" pitchFamily="34" charset="0"/>
              </a:rPr>
              <a:t>Teknologiateollisuus</a:t>
            </a:r>
            <a:endParaRPr lang="en-US" sz="1100">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3"/>
          </p:nvPr>
        </p:nvSpPr>
        <p:spPr>
          <a:xfrm>
            <a:off x="3850444" y="9428584"/>
            <a:ext cx="2945659" cy="496332"/>
          </a:xfrm>
          <a:prstGeom prst="rect">
            <a:avLst/>
          </a:prstGeom>
        </p:spPr>
        <p:txBody>
          <a:bodyPr vert="horz" lIns="91429" tIns="45715" rIns="91429" bIns="45715" rtlCol="0" anchor="b"/>
          <a:lstStyle>
            <a:lvl1pPr algn="r">
              <a:defRPr sz="1200"/>
            </a:lvl1pPr>
          </a:lstStyle>
          <a:p>
            <a:fld id="{6F2C89C3-1639-C64F-B7DC-4038F10D3C80}" type="slidenum">
              <a:rPr sz="1100">
                <a:latin typeface="Verdana" panose="020B0604030504040204" pitchFamily="34" charset="0"/>
                <a:ea typeface="Verdana" panose="020B0604030504040204" pitchFamily="34" charset="0"/>
                <a:cs typeface="Verdana" panose="020B0604030504040204" pitchFamily="34" charset="0"/>
              </a:rPr>
              <a:t>‹#›</a:t>
            </a:fld>
            <a:endParaRPr lang="en-US" sz="11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3637526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29" tIns="45715" rIns="91429" bIns="45715" rtlCol="0" anchor="ctr"/>
          <a:lstStyle/>
          <a:p>
            <a:endParaRPr lang="fi-FI"/>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29" tIns="45715" rIns="91429"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9428584"/>
            <a:ext cx="2945659" cy="496332"/>
          </a:xfrm>
          <a:prstGeom prst="rect">
            <a:avLst/>
          </a:prstGeom>
        </p:spPr>
        <p:txBody>
          <a:bodyPr vert="horz" lIns="91429" tIns="45715" rIns="91429" bIns="45715" rtlCol="0" anchor="b"/>
          <a:lstStyle>
            <a:lvl1pPr algn="l">
              <a:defRPr sz="1100">
                <a:latin typeface="Verdana" panose="020B0604030504040204" pitchFamily="34" charset="0"/>
                <a:ea typeface="Verdana" panose="020B0604030504040204" pitchFamily="34" charset="0"/>
                <a:cs typeface="Verdana" panose="020B0604030504040204" pitchFamily="34" charset="0"/>
              </a:defRPr>
            </a:lvl1pPr>
          </a:lstStyle>
          <a:p>
            <a:r>
              <a:rPr lang="fi-FI"/>
              <a:t>Teknologiateollisuus</a:t>
            </a:r>
          </a:p>
        </p:txBody>
      </p:sp>
      <p:sp>
        <p:nvSpPr>
          <p:cNvPr id="7" name="Slide Number Placeholder 6"/>
          <p:cNvSpPr>
            <a:spLocks noGrp="1"/>
          </p:cNvSpPr>
          <p:nvPr>
            <p:ph type="sldNum" sz="quarter" idx="5"/>
          </p:nvPr>
        </p:nvSpPr>
        <p:spPr>
          <a:xfrm>
            <a:off x="3850444" y="9428584"/>
            <a:ext cx="2945659" cy="496332"/>
          </a:xfrm>
          <a:prstGeom prst="rect">
            <a:avLst/>
          </a:prstGeom>
        </p:spPr>
        <p:txBody>
          <a:bodyPr vert="horz" lIns="91429" tIns="45715" rIns="91429" bIns="45715" rtlCol="0" anchor="b"/>
          <a:lstStyle>
            <a:lvl1pPr algn="r">
              <a:defRPr sz="1100">
                <a:latin typeface="Verdana" panose="020B0604030504040204" pitchFamily="34" charset="0"/>
                <a:ea typeface="Verdana" panose="020B0604030504040204" pitchFamily="34" charset="0"/>
                <a:cs typeface="Verdana" panose="020B0604030504040204" pitchFamily="34" charset="0"/>
              </a:defRPr>
            </a:lvl1pPr>
          </a:lstStyle>
          <a:p>
            <a:fld id="{B5A0B3B4-F971-4AD3-B530-DE860EFC07D2}" type="slidenum">
              <a:rPr lang="fi-FI" smtClean="0"/>
              <a:pPr/>
              <a:t>‹#›</a:t>
            </a:fld>
            <a:endParaRPr lang="fi-FI"/>
          </a:p>
        </p:txBody>
      </p:sp>
    </p:spTree>
    <p:extLst>
      <p:ext uri="{BB962C8B-B14F-4D97-AF65-F5344CB8AC3E}">
        <p14:creationId xmlns:p14="http://schemas.microsoft.com/office/powerpoint/2010/main" val="4248243881"/>
      </p:ext>
    </p:extLst>
  </p:cSld>
  <p:clrMap bg1="lt1" tx1="dk1" bg2="lt2" tx2="dk2" accent1="accent1" accent2="accent2" accent3="accent3" accent4="accent4" accent5="accent5" accent6="accent6" hlink="hlink" folHlink="folHlink"/>
  <p:hf/>
  <p:notesStyle>
    <a:lvl1pPr marL="0"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79871"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19807"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359744"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699681" algn="l" defTabSz="679871" rtl="0" eaLnBrk="1" latinLnBrk="0" hangingPunct="1">
      <a:defRPr sz="893" kern="1200">
        <a:solidFill>
          <a:schemeClr val="tx1"/>
        </a:solidFill>
        <a:latin typeface="+mn-lt"/>
        <a:ea typeface="+mn-ea"/>
        <a:cs typeface="+mn-cs"/>
      </a:defRPr>
    </a:lvl6pPr>
    <a:lvl7pPr marL="2039614" algn="l" defTabSz="679871" rtl="0" eaLnBrk="1" latinLnBrk="0" hangingPunct="1">
      <a:defRPr sz="893" kern="1200">
        <a:solidFill>
          <a:schemeClr val="tx1"/>
        </a:solidFill>
        <a:latin typeface="+mn-lt"/>
        <a:ea typeface="+mn-ea"/>
        <a:cs typeface="+mn-cs"/>
      </a:defRPr>
    </a:lvl7pPr>
    <a:lvl8pPr marL="2379548" algn="l" defTabSz="679871" rtl="0" eaLnBrk="1" latinLnBrk="0" hangingPunct="1">
      <a:defRPr sz="893" kern="1200">
        <a:solidFill>
          <a:schemeClr val="tx1"/>
        </a:solidFill>
        <a:latin typeface="+mn-lt"/>
        <a:ea typeface="+mn-ea"/>
        <a:cs typeface="+mn-cs"/>
      </a:defRPr>
    </a:lvl8pPr>
    <a:lvl9pPr marL="2719486" algn="l" defTabSz="679871" rtl="0" eaLnBrk="1" latinLnBrk="0" hangingPunct="1">
      <a:defRPr sz="8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a:t>
            </a:fld>
            <a:endParaRPr lang="fi-FI"/>
          </a:p>
        </p:txBody>
      </p:sp>
    </p:spTree>
    <p:extLst>
      <p:ext uri="{BB962C8B-B14F-4D97-AF65-F5344CB8AC3E}">
        <p14:creationId xmlns:p14="http://schemas.microsoft.com/office/powerpoint/2010/main" val="3605459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21</a:t>
            </a:fld>
            <a:endParaRPr lang="fi-FI"/>
          </a:p>
        </p:txBody>
      </p:sp>
    </p:spTree>
    <p:extLst>
      <p:ext uri="{BB962C8B-B14F-4D97-AF65-F5344CB8AC3E}">
        <p14:creationId xmlns:p14="http://schemas.microsoft.com/office/powerpoint/2010/main" val="1311348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27</a:t>
            </a:fld>
            <a:endParaRPr lang="fi-FI"/>
          </a:p>
        </p:txBody>
      </p:sp>
    </p:spTree>
    <p:extLst>
      <p:ext uri="{BB962C8B-B14F-4D97-AF65-F5344CB8AC3E}">
        <p14:creationId xmlns:p14="http://schemas.microsoft.com/office/powerpoint/2010/main" val="2529480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30</a:t>
            </a:fld>
            <a:endParaRPr lang="fi-FI"/>
          </a:p>
        </p:txBody>
      </p:sp>
    </p:spTree>
    <p:extLst>
      <p:ext uri="{BB962C8B-B14F-4D97-AF65-F5344CB8AC3E}">
        <p14:creationId xmlns:p14="http://schemas.microsoft.com/office/powerpoint/2010/main" val="1851384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31</a:t>
            </a:fld>
            <a:endParaRPr lang="fi-FI"/>
          </a:p>
        </p:txBody>
      </p:sp>
    </p:spTree>
    <p:extLst>
      <p:ext uri="{BB962C8B-B14F-4D97-AF65-F5344CB8AC3E}">
        <p14:creationId xmlns:p14="http://schemas.microsoft.com/office/powerpoint/2010/main" val="3651489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33</a:t>
            </a:fld>
            <a:endParaRPr lang="fi-FI"/>
          </a:p>
        </p:txBody>
      </p:sp>
    </p:spTree>
    <p:extLst>
      <p:ext uri="{BB962C8B-B14F-4D97-AF65-F5344CB8AC3E}">
        <p14:creationId xmlns:p14="http://schemas.microsoft.com/office/powerpoint/2010/main" val="1641923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Footer Placeholder 3"/>
          <p:cNvSpPr>
            <a:spLocks noGrp="1"/>
          </p:cNvSpPr>
          <p:nvPr>
            <p:ph type="ftr" sz="quarter" idx="4"/>
          </p:nvPr>
        </p:nvSpPr>
        <p:spPr/>
        <p:txBody>
          <a:bodyPr/>
          <a:lstStyle/>
          <a:p>
            <a:r>
              <a:rPr lang="fi-FI"/>
              <a:t>Teknologiateollisuus</a:t>
            </a:r>
          </a:p>
        </p:txBody>
      </p:sp>
      <p:sp>
        <p:nvSpPr>
          <p:cNvPr id="5" name="Slide Number Placeholder 4"/>
          <p:cNvSpPr>
            <a:spLocks noGrp="1"/>
          </p:cNvSpPr>
          <p:nvPr>
            <p:ph type="sldNum" sz="quarter" idx="5"/>
          </p:nvPr>
        </p:nvSpPr>
        <p:spPr/>
        <p:txBody>
          <a:bodyPr/>
          <a:lstStyle/>
          <a:p>
            <a:fld id="{B5A0B3B4-F971-4AD3-B530-DE860EFC07D2}" type="slidenum">
              <a:rPr lang="fi-FI" smtClean="0"/>
              <a:pPr/>
              <a:t>38</a:t>
            </a:fld>
            <a:endParaRPr lang="fi-FI"/>
          </a:p>
        </p:txBody>
      </p:sp>
    </p:spTree>
    <p:extLst>
      <p:ext uri="{BB962C8B-B14F-4D97-AF65-F5344CB8AC3E}">
        <p14:creationId xmlns:p14="http://schemas.microsoft.com/office/powerpoint/2010/main" val="2907079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10"/>
          </p:nvPr>
        </p:nvSpPr>
        <p:spPr/>
        <p:txBody>
          <a:bodyPr/>
          <a:lstStyle/>
          <a:p>
            <a:r>
              <a:rPr lang="fi-FI"/>
              <a:t>Teknologiateollisuus</a:t>
            </a:r>
          </a:p>
        </p:txBody>
      </p:sp>
      <p:sp>
        <p:nvSpPr>
          <p:cNvPr id="5" name="Dian numeron paikkamerkki 4"/>
          <p:cNvSpPr>
            <a:spLocks noGrp="1"/>
          </p:cNvSpPr>
          <p:nvPr>
            <p:ph type="sldNum" sz="quarter" idx="11"/>
          </p:nvPr>
        </p:nvSpPr>
        <p:spPr/>
        <p:txBody>
          <a:bodyPr/>
          <a:lstStyle/>
          <a:p>
            <a:fld id="{B5A0B3B4-F971-4AD3-B530-DE860EFC07D2}" type="slidenum">
              <a:rPr lang="fi-FI" smtClean="0"/>
              <a:pPr/>
              <a:t>42</a:t>
            </a:fld>
            <a:endParaRPr lang="fi-FI"/>
          </a:p>
        </p:txBody>
      </p:sp>
    </p:spTree>
    <p:extLst>
      <p:ext uri="{BB962C8B-B14F-4D97-AF65-F5344CB8AC3E}">
        <p14:creationId xmlns:p14="http://schemas.microsoft.com/office/powerpoint/2010/main" val="139814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44</a:t>
            </a:fld>
            <a:endParaRPr lang="fi-FI"/>
          </a:p>
        </p:txBody>
      </p:sp>
    </p:spTree>
    <p:extLst>
      <p:ext uri="{BB962C8B-B14F-4D97-AF65-F5344CB8AC3E}">
        <p14:creationId xmlns:p14="http://schemas.microsoft.com/office/powerpoint/2010/main" val="2600350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55</a:t>
            </a:fld>
            <a:endParaRPr lang="fi-FI"/>
          </a:p>
        </p:txBody>
      </p:sp>
    </p:spTree>
    <p:extLst>
      <p:ext uri="{BB962C8B-B14F-4D97-AF65-F5344CB8AC3E}">
        <p14:creationId xmlns:p14="http://schemas.microsoft.com/office/powerpoint/2010/main" val="3645768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59</a:t>
            </a:fld>
            <a:endParaRPr lang="fi-FI"/>
          </a:p>
        </p:txBody>
      </p:sp>
    </p:spTree>
    <p:extLst>
      <p:ext uri="{BB962C8B-B14F-4D97-AF65-F5344CB8AC3E}">
        <p14:creationId xmlns:p14="http://schemas.microsoft.com/office/powerpoint/2010/main" val="2240490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6</a:t>
            </a:fld>
            <a:endParaRPr lang="fi-FI"/>
          </a:p>
        </p:txBody>
      </p:sp>
    </p:spTree>
    <p:extLst>
      <p:ext uri="{BB962C8B-B14F-4D97-AF65-F5344CB8AC3E}">
        <p14:creationId xmlns:p14="http://schemas.microsoft.com/office/powerpoint/2010/main" val="2688997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64</a:t>
            </a:fld>
            <a:endParaRPr lang="fi-FI"/>
          </a:p>
        </p:txBody>
      </p:sp>
    </p:spTree>
    <p:extLst>
      <p:ext uri="{BB962C8B-B14F-4D97-AF65-F5344CB8AC3E}">
        <p14:creationId xmlns:p14="http://schemas.microsoft.com/office/powerpoint/2010/main" val="2064542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117</a:t>
            </a:fld>
            <a:endParaRPr lang="fi-FI"/>
          </a:p>
        </p:txBody>
      </p:sp>
    </p:spTree>
    <p:extLst>
      <p:ext uri="{BB962C8B-B14F-4D97-AF65-F5344CB8AC3E}">
        <p14:creationId xmlns:p14="http://schemas.microsoft.com/office/powerpoint/2010/main" val="2700785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Footer Placeholder 3"/>
          <p:cNvSpPr>
            <a:spLocks noGrp="1"/>
          </p:cNvSpPr>
          <p:nvPr>
            <p:ph type="ftr" sz="quarter" idx="4"/>
          </p:nvPr>
        </p:nvSpPr>
        <p:spPr/>
        <p:txBody>
          <a:bodyPr/>
          <a:lstStyle/>
          <a:p>
            <a:r>
              <a:rPr lang="fi-FI"/>
              <a:t>Teknologiateollisuus</a:t>
            </a:r>
          </a:p>
        </p:txBody>
      </p:sp>
      <p:sp>
        <p:nvSpPr>
          <p:cNvPr id="5" name="Slide Number Placeholder 4"/>
          <p:cNvSpPr>
            <a:spLocks noGrp="1"/>
          </p:cNvSpPr>
          <p:nvPr>
            <p:ph type="sldNum" sz="quarter" idx="5"/>
          </p:nvPr>
        </p:nvSpPr>
        <p:spPr/>
        <p:txBody>
          <a:bodyPr/>
          <a:lstStyle/>
          <a:p>
            <a:fld id="{B5A0B3B4-F971-4AD3-B530-DE860EFC07D2}" type="slidenum">
              <a:rPr lang="fi-FI" smtClean="0"/>
              <a:pPr/>
              <a:t>136</a:t>
            </a:fld>
            <a:endParaRPr lang="fi-FI"/>
          </a:p>
        </p:txBody>
      </p:sp>
    </p:spTree>
    <p:extLst>
      <p:ext uri="{BB962C8B-B14F-4D97-AF65-F5344CB8AC3E}">
        <p14:creationId xmlns:p14="http://schemas.microsoft.com/office/powerpoint/2010/main" val="726241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170</a:t>
            </a:fld>
            <a:endParaRPr lang="fi-FI"/>
          </a:p>
        </p:txBody>
      </p:sp>
    </p:spTree>
    <p:extLst>
      <p:ext uri="{BB962C8B-B14F-4D97-AF65-F5344CB8AC3E}">
        <p14:creationId xmlns:p14="http://schemas.microsoft.com/office/powerpoint/2010/main" val="416388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171</a:t>
            </a:fld>
            <a:endParaRPr lang="fi-FI"/>
          </a:p>
        </p:txBody>
      </p:sp>
    </p:spTree>
    <p:extLst>
      <p:ext uri="{BB962C8B-B14F-4D97-AF65-F5344CB8AC3E}">
        <p14:creationId xmlns:p14="http://schemas.microsoft.com/office/powerpoint/2010/main" val="416388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9447736847_0_30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800" b="0" i="0" u="none" strike="noStrike">
                <a:effectLst/>
                <a:latin typeface="Calibri" panose="020F0502020204030204" pitchFamily="34" charset="0"/>
              </a:rPr>
              <a:t>Lähde: Vientiteollisuuden taloudelliset vaikutukset Suomessa 11/2022 (perustuu KPMG Oy Ab:n toimeksiantona laatimaan analyysiin); sis. vientiteollisuuden suoran, välillisen ja yksityisen kulutuksen kautta syntyvän vaikutuksen.</a:t>
            </a:r>
          </a:p>
          <a:p>
            <a:pPr marL="0" lvl="0" indent="0" algn="l" rtl="0">
              <a:lnSpc>
                <a:spcPct val="100000"/>
              </a:lnSpc>
              <a:spcBef>
                <a:spcPts val="0"/>
              </a:spcBef>
              <a:spcAft>
                <a:spcPts val="0"/>
              </a:spcAft>
              <a:buSzPts val="1100"/>
              <a:buNone/>
            </a:pPr>
            <a:br>
              <a:rPr lang="en-US" sz="800">
                <a:solidFill>
                  <a:srgbClr val="888888"/>
                </a:solidFill>
              </a:rPr>
            </a:br>
            <a:br>
              <a:rPr lang="en-US" sz="800">
                <a:solidFill>
                  <a:srgbClr val="888888"/>
                </a:solidFill>
              </a:rPr>
            </a:br>
            <a:endParaRPr/>
          </a:p>
        </p:txBody>
      </p:sp>
      <p:sp>
        <p:nvSpPr>
          <p:cNvPr id="60" name="Google Shape;60;g19447736847_0_30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8539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Kuvio kertoo, kuinka paljon teknologiateollisuuden tuotteita ja palveluita käytetään välituotteina kaikilla toimialoilla yhteensä, ja miten välituotekäyttö jakautuu tuontiin ja suomalaiseen tuotantoon. Esimerkiksi tietoliikennelaitteissa ja elektroniikassa valtaosa välituotekäytöstä on tuontia. Sen sijaan tietotekniikan palvelualalla tai suunnittelun ja konsultoinnin alalla pääosa välituotteina käytettävistä palveluista tuotetaan Suomessa.</a:t>
            </a:r>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190</a:t>
            </a:fld>
            <a:endParaRPr lang="fi-FI"/>
          </a:p>
        </p:txBody>
      </p:sp>
    </p:spTree>
    <p:extLst>
      <p:ext uri="{BB962C8B-B14F-4D97-AF65-F5344CB8AC3E}">
        <p14:creationId xmlns:p14="http://schemas.microsoft.com/office/powerpoint/2010/main" val="4219632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191</a:t>
            </a:fld>
            <a:endParaRPr lang="fi-FI"/>
          </a:p>
        </p:txBody>
      </p:sp>
    </p:spTree>
    <p:extLst>
      <p:ext uri="{BB962C8B-B14F-4D97-AF65-F5344CB8AC3E}">
        <p14:creationId xmlns:p14="http://schemas.microsoft.com/office/powerpoint/2010/main" val="845445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194</a:t>
            </a:fld>
            <a:endParaRPr lang="fi-FI"/>
          </a:p>
        </p:txBody>
      </p:sp>
    </p:spTree>
    <p:extLst>
      <p:ext uri="{BB962C8B-B14F-4D97-AF65-F5344CB8AC3E}">
        <p14:creationId xmlns:p14="http://schemas.microsoft.com/office/powerpoint/2010/main" val="3036279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Ylätunnisteen paikkamerkki 3"/>
          <p:cNvSpPr>
            <a:spLocks noGrp="1"/>
          </p:cNvSpPr>
          <p:nvPr>
            <p:ph type="hdr" sz="quarter"/>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1340" b="0" i="0" u="none" strike="noStrike" kern="1200" cap="none" spc="0" normalizeH="0" baseline="0" noProof="0">
                <a:ln>
                  <a:noFill/>
                </a:ln>
                <a:solidFill>
                  <a:prstClr val="black"/>
                </a:solidFill>
                <a:effectLst/>
                <a:uLnTx/>
                <a:uFillTx/>
                <a:latin typeface="Calibri"/>
                <a:ea typeface="+mn-ea"/>
                <a:cs typeface="+mn-cs"/>
              </a:rPr>
              <a:t>Väliotsikko yläviitteenä</a:t>
            </a:r>
          </a:p>
        </p:txBody>
      </p:sp>
      <p:sp>
        <p:nvSpPr>
          <p:cNvPr id="5" name="Päivämäärän paikkamerkki 4"/>
          <p:cNvSpPr>
            <a:spLocks noGrp="1"/>
          </p:cNvSpPr>
          <p:nvPr>
            <p:ph type="dt" idx="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FDCD80BE-3366-4A42-A7DE-C8355C2A7390}" type="datetime5">
              <a:rPr kumimoji="0" lang="fi-FI" sz="134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679871" rtl="0" eaLnBrk="1" fontAlgn="auto" latinLnBrk="0" hangingPunct="1">
                <a:lnSpc>
                  <a:spcPct val="100000"/>
                </a:lnSpc>
                <a:spcBef>
                  <a:spcPts val="0"/>
                </a:spcBef>
                <a:spcAft>
                  <a:spcPts val="0"/>
                </a:spcAft>
                <a:buClrTx/>
                <a:buSzTx/>
                <a:buFontTx/>
                <a:buNone/>
                <a:tabLst/>
                <a:defRPr/>
              </a:pPr>
              <a:t>6-toukok-24</a:t>
            </a:fld>
            <a:endParaRPr kumimoji="0" lang="fi-FI" sz="1340" b="0" i="0" u="none" strike="noStrike" kern="1200" cap="none" spc="0" normalizeH="0" baseline="0" noProof="0">
              <a:ln>
                <a:noFill/>
              </a:ln>
              <a:solidFill>
                <a:prstClr val="black"/>
              </a:solidFill>
              <a:effectLst/>
              <a:uLnTx/>
              <a:uFillTx/>
              <a:latin typeface="Calibri"/>
              <a:ea typeface="+mn-ea"/>
              <a:cs typeface="+mn-cs"/>
            </a:endParaRPr>
          </a:p>
        </p:txBody>
      </p:sp>
      <p:sp>
        <p:nvSpPr>
          <p:cNvPr id="6" name="Alatunnisteen paikkamerkki 5"/>
          <p:cNvSpPr>
            <a:spLocks noGrp="1"/>
          </p:cNvSpPr>
          <p:nvPr>
            <p:ph type="ftr" sz="quarter" idx="4"/>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Teknologiateollisuus</a:t>
            </a:r>
          </a:p>
        </p:txBody>
      </p:sp>
      <p:sp>
        <p:nvSpPr>
          <p:cNvPr id="7" name="Dian numeron paikkamerkki 6"/>
          <p:cNvSpPr>
            <a:spLocks noGrp="1"/>
          </p:cNvSpPr>
          <p:nvPr>
            <p:ph type="sldNum" sz="quarter" idx="5"/>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B5A0B3B4-F971-4AD3-B530-DE860EFC07D2}" type="slidenum">
              <a:rPr kumimoji="0" lang="fi-FI" sz="10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r" defTabSz="679871" rtl="0" eaLnBrk="1" fontAlgn="auto" latinLnBrk="0" hangingPunct="1">
                <a:lnSpc>
                  <a:spcPct val="100000"/>
                </a:lnSpc>
                <a:spcBef>
                  <a:spcPts val="0"/>
                </a:spcBef>
                <a:spcAft>
                  <a:spcPts val="0"/>
                </a:spcAft>
                <a:buClrTx/>
                <a:buSzTx/>
                <a:buFontTx/>
                <a:buNone/>
                <a:tabLst/>
                <a:defRPr/>
              </a:pPr>
              <a:t>197</a:t>
            </a:fld>
            <a:endParaRPr kumimoji="0" lang="fi-FI"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39690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676608">
              <a:defRPr/>
            </a:pPr>
            <a:endParaRPr lang="fi-FI" sz="800"/>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7</a:t>
            </a:fld>
            <a:endParaRPr lang="fi-FI"/>
          </a:p>
        </p:txBody>
      </p:sp>
    </p:spTree>
    <p:extLst>
      <p:ext uri="{BB962C8B-B14F-4D97-AF65-F5344CB8AC3E}">
        <p14:creationId xmlns:p14="http://schemas.microsoft.com/office/powerpoint/2010/main" val="3529344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13</a:t>
            </a:fld>
            <a:endParaRPr lang="fi-FI"/>
          </a:p>
        </p:txBody>
      </p:sp>
    </p:spTree>
    <p:extLst>
      <p:ext uri="{BB962C8B-B14F-4D97-AF65-F5344CB8AC3E}">
        <p14:creationId xmlns:p14="http://schemas.microsoft.com/office/powerpoint/2010/main" val="1926969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14</a:t>
            </a:fld>
            <a:endParaRPr lang="fi-FI"/>
          </a:p>
        </p:txBody>
      </p:sp>
    </p:spTree>
    <p:extLst>
      <p:ext uri="{BB962C8B-B14F-4D97-AF65-F5344CB8AC3E}">
        <p14:creationId xmlns:p14="http://schemas.microsoft.com/office/powerpoint/2010/main" val="3397024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a:p>
            <a:endParaRPr lang="fi-FI"/>
          </a:p>
          <a:p>
            <a:endParaRPr lang="fi-FI"/>
          </a:p>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15</a:t>
            </a:fld>
            <a:endParaRPr lang="fi-FI"/>
          </a:p>
        </p:txBody>
      </p:sp>
    </p:spTree>
    <p:extLst>
      <p:ext uri="{BB962C8B-B14F-4D97-AF65-F5344CB8AC3E}">
        <p14:creationId xmlns:p14="http://schemas.microsoft.com/office/powerpoint/2010/main" val="4244006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17</a:t>
            </a:fld>
            <a:endParaRPr lang="fi-FI"/>
          </a:p>
        </p:txBody>
      </p:sp>
    </p:spTree>
    <p:extLst>
      <p:ext uri="{BB962C8B-B14F-4D97-AF65-F5344CB8AC3E}">
        <p14:creationId xmlns:p14="http://schemas.microsoft.com/office/powerpoint/2010/main" val="2361455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19</a:t>
            </a:fld>
            <a:endParaRPr lang="fi-FI"/>
          </a:p>
        </p:txBody>
      </p:sp>
    </p:spTree>
    <p:extLst>
      <p:ext uri="{BB962C8B-B14F-4D97-AF65-F5344CB8AC3E}">
        <p14:creationId xmlns:p14="http://schemas.microsoft.com/office/powerpoint/2010/main" val="290978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r>
              <a:rPr lang="fi-FI"/>
              <a:t>Teknologiateollisuus</a:t>
            </a:r>
          </a:p>
        </p:txBody>
      </p:sp>
      <p:sp>
        <p:nvSpPr>
          <p:cNvPr id="5" name="Dian numeron paikkamerkki 4"/>
          <p:cNvSpPr>
            <a:spLocks noGrp="1"/>
          </p:cNvSpPr>
          <p:nvPr>
            <p:ph type="sldNum" sz="quarter" idx="5"/>
          </p:nvPr>
        </p:nvSpPr>
        <p:spPr/>
        <p:txBody>
          <a:bodyPr/>
          <a:lstStyle/>
          <a:p>
            <a:fld id="{B5A0B3B4-F971-4AD3-B530-DE860EFC07D2}" type="slidenum">
              <a:rPr lang="fi-FI" smtClean="0"/>
              <a:pPr/>
              <a:t>20</a:t>
            </a:fld>
            <a:endParaRPr lang="fi-FI"/>
          </a:p>
        </p:txBody>
      </p:sp>
    </p:spTree>
    <p:extLst>
      <p:ext uri="{BB962C8B-B14F-4D97-AF65-F5344CB8AC3E}">
        <p14:creationId xmlns:p14="http://schemas.microsoft.com/office/powerpoint/2010/main" val="13113482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15141104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76262288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360457727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94093244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78738273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12150215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Tree>
    <p:extLst>
      <p:ext uri="{BB962C8B-B14F-4D97-AF65-F5344CB8AC3E}">
        <p14:creationId xmlns:p14="http://schemas.microsoft.com/office/powerpoint/2010/main" val="15181686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25252417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327901967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415228633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243519149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72217570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t>6.5.2024</a:t>
            </a:fld>
            <a:endParaRPr lang="fi-FI"/>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208088662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Tree>
    <p:extLst>
      <p:ext uri="{BB962C8B-B14F-4D97-AF65-F5344CB8AC3E}">
        <p14:creationId xmlns:p14="http://schemas.microsoft.com/office/powerpoint/2010/main" val="391246461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6.5.2024</a:t>
            </a:fld>
            <a:endParaRPr lang="fi-FI">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Tree>
    <p:extLst>
      <p:ext uri="{BB962C8B-B14F-4D97-AF65-F5344CB8AC3E}">
        <p14:creationId xmlns:p14="http://schemas.microsoft.com/office/powerpoint/2010/main" val="155911824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6.5.2024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33687821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Tree>
    <p:extLst>
      <p:ext uri="{BB962C8B-B14F-4D97-AF65-F5344CB8AC3E}">
        <p14:creationId xmlns:p14="http://schemas.microsoft.com/office/powerpoint/2010/main" val="109333407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231583746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3573539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424725171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2857246091"/>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pääotsikkoa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6.5.2024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411274879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6.5.2024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357325176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415042171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15771810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61127905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12525848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76724869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96576206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46873831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4588154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6.5.2024</a:t>
            </a:fld>
            <a:endParaRPr lang="fi-FI">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73092456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92641411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24104412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64181846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406303875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8612864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64267685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Tree>
    <p:extLst>
      <p:ext uri="{BB962C8B-B14F-4D97-AF65-F5344CB8AC3E}">
        <p14:creationId xmlns:p14="http://schemas.microsoft.com/office/powerpoint/2010/main" val="260489582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45016174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350562060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17546412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65448910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176593397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Tree>
    <p:extLst>
      <p:ext uri="{BB962C8B-B14F-4D97-AF65-F5344CB8AC3E}">
        <p14:creationId xmlns:p14="http://schemas.microsoft.com/office/powerpoint/2010/main" val="218692737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41745300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6.5.2024</a:t>
            </a:fld>
            <a:endParaRPr lang="fi-FI">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Tree>
    <p:extLst>
      <p:ext uri="{BB962C8B-B14F-4D97-AF65-F5344CB8AC3E}">
        <p14:creationId xmlns:p14="http://schemas.microsoft.com/office/powerpoint/2010/main" val="155140760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6.5.2024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40772382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Tree>
    <p:extLst>
      <p:ext uri="{BB962C8B-B14F-4D97-AF65-F5344CB8AC3E}">
        <p14:creationId xmlns:p14="http://schemas.microsoft.com/office/powerpoint/2010/main" val="264433552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44246779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205960185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76322828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2461376868"/>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6.5.2024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96271387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Väliotsikkodia, harmaa">
    <p:bg>
      <p:bgPr>
        <a:solidFill>
          <a:srgbClr val="333333"/>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D7EB9EE5-8E60-4B55-81F7-0EC3004D2A6A}" type="datetime1">
              <a:rPr lang="fi-FI" smtClean="0">
                <a:solidFill>
                  <a:srgbClr val="FFFFFF"/>
                </a:solidFill>
              </a:rPr>
              <a:pPr/>
              <a:t>6.5.2024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98609786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harmaa">
    <p:bg>
      <p:bgPr>
        <a:solidFill>
          <a:srgbClr val="333333"/>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endParaRPr lang="fi-FI"/>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D1D1D18E-A6DE-4566-B451-7ECCCF382FFF}"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1499"/>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41959"/>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17756269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166785004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Väliotsikkodia,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6.5.2024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03155092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endParaRPr lang="fi-FI"/>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41959"/>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73073488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Väliotsikkodia,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422992767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endParaRPr lang="fi-FI"/>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22" hasCustomPrompt="1"/>
          </p:nvPr>
        </p:nvSpPr>
        <p:spPr>
          <a:xfrm>
            <a:off x="1072800" y="1102950"/>
            <a:ext cx="3844800" cy="441959"/>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46979037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Väliotsikkodia,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20002960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endParaRPr lang="fi-FI"/>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41959"/>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35187355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Väliotsikkodia,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52619266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endParaRPr lang="fi-FI"/>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41959"/>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75382184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Väliotsikkodia,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6.5.2024</a:t>
            </a:fld>
            <a:endParaRPr lang="fi-FI">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375039661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endParaRPr lang="fi-FI"/>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41959"/>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411408730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63982625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Väliotsikkodia,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393837128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endParaRPr lang="fi-FI"/>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41959"/>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34012119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Väliotsikkodia,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47198960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endParaRPr lang="fi-FI"/>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41959"/>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00644847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Väliotsikkodia,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Tree>
    <p:extLst>
      <p:ext uri="{BB962C8B-B14F-4D97-AF65-F5344CB8AC3E}">
        <p14:creationId xmlns:p14="http://schemas.microsoft.com/office/powerpoint/2010/main" val="152659960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endParaRPr lang="fi-FI"/>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41959"/>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27822461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isältödia tekstille 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072800" y="1102950"/>
            <a:ext cx="7171200" cy="643945"/>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92717198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isältödia tekstille A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17" hasCustomPrompt="1"/>
          </p:nvPr>
        </p:nvSpPr>
        <p:spPr>
          <a:xfrm>
            <a:off x="1072800" y="1102950"/>
            <a:ext cx="7171200" cy="643945"/>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29525909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isältödia pitkälle tekstille A">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25"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26" name="Päivämäärän paikkamerkki 1"/>
          <p:cNvSpPr>
            <a:spLocks noGrp="1"/>
          </p:cNvSpPr>
          <p:nvPr>
            <p:ph type="dt" sz="half" idx="10"/>
          </p:nvPr>
        </p:nvSpPr>
        <p:spPr>
          <a:xfrm>
            <a:off x="282027" y="4728047"/>
            <a:ext cx="916709" cy="164690"/>
          </a:xfrm>
        </p:spPr>
        <p:txBody>
          <a:bodyPr/>
          <a:lstStyle/>
          <a:p>
            <a:fld id="{93A86DDE-F10A-4777-A106-D941CAA23B60}" type="datetime1">
              <a:rPr lang="fi-FI" smtClean="0">
                <a:solidFill>
                  <a:srgbClr val="29282E"/>
                </a:solidFill>
              </a:rPr>
              <a:pPr/>
              <a:t>6.5.2024</a:t>
            </a:fld>
            <a:endParaRPr lang="fi-FI">
              <a:solidFill>
                <a:srgbClr val="29282E"/>
              </a:solidFill>
            </a:endParaRPr>
          </a:p>
        </p:txBody>
      </p:sp>
      <p:sp>
        <p:nvSpPr>
          <p:cNvPr id="2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3" name="Tekstin paikkamerkki 2"/>
          <p:cNvSpPr>
            <a:spLocks noGrp="1"/>
          </p:cNvSpPr>
          <p:nvPr>
            <p:ph idx="1"/>
          </p:nvPr>
        </p:nvSpPr>
        <p:spPr>
          <a:xfrm>
            <a:off x="1072800" y="1582403"/>
            <a:ext cx="7171200" cy="2894197"/>
          </a:xfrm>
          <a:prstGeom prst="rect">
            <a:avLst/>
          </a:prstGeom>
        </p:spPr>
        <p:txBody>
          <a:bodyPr vert="horz" lIns="91440" tIns="45720" rIns="91440" bIns="45720" rtlCol="0">
            <a:normAutofit/>
          </a:bodyPr>
          <a:lstStyle>
            <a:lvl1pPr marL="21600" marR="0" indent="0" algn="l" defTabSz="806052" rtl="0" eaLnBrk="1" fontAlgn="auto" latinLnBrk="0" hangingPunct="1">
              <a:lnSpc>
                <a:spcPts val="2000"/>
              </a:lnSpc>
              <a:spcBef>
                <a:spcPts val="400"/>
              </a:spcBef>
              <a:spcAft>
                <a:spcPts val="300"/>
              </a:spcAft>
              <a:buClrTx/>
              <a:buSzPct val="150000"/>
              <a:buFont typeface="Arial" panose="020B0604020202020204" pitchFamily="34" charset="0"/>
              <a:buNone/>
              <a:tabLst/>
              <a:defRPr sz="1600">
                <a:solidFill>
                  <a:srgbClr val="000000"/>
                </a:solidFill>
              </a:defRPr>
            </a:lvl1pPr>
            <a:lvl2pPr marL="471332" indent="0">
              <a:lnSpc>
                <a:spcPts val="1800"/>
              </a:lnSpc>
              <a:spcBef>
                <a:spcPts val="200"/>
              </a:spcBef>
              <a:spcAft>
                <a:spcPts val="200"/>
              </a:spcAft>
              <a:buNone/>
              <a:defRPr sz="1300" baseline="0">
                <a:solidFill>
                  <a:srgbClr val="000000"/>
                </a:solidFill>
              </a:defRPr>
            </a:lvl2pPr>
            <a:lvl3pPr marL="786191" indent="0">
              <a:lnSpc>
                <a:spcPts val="1800"/>
              </a:lnSpc>
              <a:spcBef>
                <a:spcPts val="200"/>
              </a:spcBef>
              <a:spcAft>
                <a:spcPts val="200"/>
              </a:spcAft>
              <a:buNone/>
              <a:defRPr sz="1050">
                <a:solidFill>
                  <a:srgbClr val="000000"/>
                </a:solidFill>
              </a:defRPr>
            </a:lvl3pPr>
            <a:lvl4pPr marL="1109451" indent="0">
              <a:lnSpc>
                <a:spcPts val="1800"/>
              </a:lnSpc>
              <a:spcBef>
                <a:spcPts val="200"/>
              </a:spcBef>
              <a:spcAft>
                <a:spcPts val="200"/>
              </a:spcAft>
              <a:buNone/>
              <a:defRPr sz="1050">
                <a:solidFill>
                  <a:srgbClr val="000000"/>
                </a:solidFill>
              </a:defRPr>
            </a:lvl4pPr>
          </a:lstStyle>
          <a:p>
            <a:pPr lvl="0"/>
            <a:r>
              <a:rPr lang="fi-FI"/>
              <a:t>Muokkaa tekstin perustyylejä napsauttamalla</a:t>
            </a:r>
          </a:p>
        </p:txBody>
      </p:sp>
      <p:sp>
        <p:nvSpPr>
          <p:cNvPr id="16" name="Tekstin paikkamerkki 28"/>
          <p:cNvSpPr>
            <a:spLocks noGrp="1"/>
          </p:cNvSpPr>
          <p:nvPr>
            <p:ph type="body" sz="quarter" idx="17" hasCustomPrompt="1"/>
          </p:nvPr>
        </p:nvSpPr>
        <p:spPr>
          <a:xfrm>
            <a:off x="1072800" y="1102950"/>
            <a:ext cx="7171200" cy="643945"/>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265933706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isältödia tekstille B">
    <p:spTree>
      <p:nvGrpSpPr>
        <p:cNvPr id="1" name=""/>
        <p:cNvGrpSpPr/>
        <p:nvPr/>
      </p:nvGrpSpPr>
      <p:grpSpPr>
        <a:xfrm>
          <a:off x="0" y="0"/>
          <a:ext cx="0" cy="0"/>
          <a:chOff x="0" y="0"/>
          <a:chExt cx="0" cy="0"/>
        </a:xfrm>
      </p:grpSpPr>
      <p:sp>
        <p:nvSpPr>
          <p:cNvPr id="21" name="Tekstin paikkamerkki 2"/>
          <p:cNvSpPr>
            <a:spLocks noGrp="1"/>
          </p:cNvSpPr>
          <p:nvPr>
            <p:ph idx="19"/>
          </p:nvPr>
        </p:nvSpPr>
        <p:spPr>
          <a:xfrm>
            <a:off x="1072800" y="1785521"/>
            <a:ext cx="71712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072800" y="1305418"/>
            <a:ext cx="7171200" cy="446765"/>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5852F758-A581-4D37-BD1E-B8223EA2F0B2}"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231242937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Tree>
    <p:extLst>
      <p:ext uri="{BB962C8B-B14F-4D97-AF65-F5344CB8AC3E}">
        <p14:creationId xmlns:p14="http://schemas.microsoft.com/office/powerpoint/2010/main" val="54949955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isältödia tekstille B 2-palstaa">
    <p:spTree>
      <p:nvGrpSpPr>
        <p:cNvPr id="1" name=""/>
        <p:cNvGrpSpPr/>
        <p:nvPr/>
      </p:nvGrpSpPr>
      <p:grpSpPr>
        <a:xfrm>
          <a:off x="0" y="0"/>
          <a:ext cx="0" cy="0"/>
          <a:chOff x="0" y="0"/>
          <a:chExt cx="0" cy="0"/>
        </a:xfrm>
      </p:grpSpPr>
      <p:sp>
        <p:nvSpPr>
          <p:cNvPr id="22" name="Tekstin paikkamerkki 28"/>
          <p:cNvSpPr>
            <a:spLocks noGrp="1"/>
          </p:cNvSpPr>
          <p:nvPr>
            <p:ph type="body" sz="quarter" idx="20" hasCustomPrompt="1"/>
          </p:nvPr>
        </p:nvSpPr>
        <p:spPr>
          <a:xfrm>
            <a:off x="1072800" y="1305418"/>
            <a:ext cx="7171200" cy="446765"/>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5852F758-A581-4D37-BD1E-B8223EA2F0B2}"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Tekstin paikkamerkki 2"/>
          <p:cNvSpPr>
            <a:spLocks noGrp="1"/>
          </p:cNvSpPr>
          <p:nvPr>
            <p:ph idx="1"/>
          </p:nvPr>
        </p:nvSpPr>
        <p:spPr>
          <a:xfrm>
            <a:off x="4449254" y="1752183"/>
            <a:ext cx="34992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6" name="Tekstin paikkamerkki 2"/>
          <p:cNvSpPr>
            <a:spLocks noGrp="1"/>
          </p:cNvSpPr>
          <p:nvPr>
            <p:ph idx="21"/>
          </p:nvPr>
        </p:nvSpPr>
        <p:spPr>
          <a:xfrm>
            <a:off x="1072800" y="1785520"/>
            <a:ext cx="34992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45668538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isältödia pitkälle tekstille B">
    <p:spTree>
      <p:nvGrpSpPr>
        <p:cNvPr id="1" name=""/>
        <p:cNvGrpSpPr/>
        <p:nvPr/>
      </p:nvGrpSpPr>
      <p:grpSpPr>
        <a:xfrm>
          <a:off x="0" y="0"/>
          <a:ext cx="0" cy="0"/>
          <a:chOff x="0" y="0"/>
          <a:chExt cx="0" cy="0"/>
        </a:xfrm>
      </p:grpSpPr>
      <p:sp>
        <p:nvSpPr>
          <p:cNvPr id="21" name="Tekstin paikkamerkki 2"/>
          <p:cNvSpPr>
            <a:spLocks noGrp="1"/>
          </p:cNvSpPr>
          <p:nvPr>
            <p:ph idx="19"/>
          </p:nvPr>
        </p:nvSpPr>
        <p:spPr>
          <a:xfrm>
            <a:off x="1072800" y="1785520"/>
            <a:ext cx="7171200" cy="2849967"/>
          </a:xfrm>
          <a:prstGeom prst="rect">
            <a:avLst/>
          </a:prstGeom>
        </p:spPr>
        <p:txBody>
          <a:bodyPr vert="horz" lIns="91440" tIns="45720" rIns="91440" bIns="45720" rtlCol="0">
            <a:normAutofit/>
          </a:bodyPr>
          <a:lstStyle>
            <a:lvl1pPr marL="21600" marR="0" indent="0" algn="l" defTabSz="806052" rtl="0" eaLnBrk="1" fontAlgn="auto" latinLnBrk="0" hangingPunct="1">
              <a:lnSpc>
                <a:spcPts val="2000"/>
              </a:lnSpc>
              <a:spcBef>
                <a:spcPts val="400"/>
              </a:spcBef>
              <a:spcAft>
                <a:spcPts val="300"/>
              </a:spcAft>
              <a:buClrTx/>
              <a:buSzPct val="150000"/>
              <a:buFontTx/>
              <a:buNone/>
              <a:tabLst/>
              <a:defRPr sz="1600">
                <a:solidFill>
                  <a:srgbClr val="000000"/>
                </a:solidFill>
              </a:defRPr>
            </a:lvl1pPr>
            <a:lvl2pPr marL="471332" indent="0">
              <a:lnSpc>
                <a:spcPts val="1800"/>
              </a:lnSpc>
              <a:spcBef>
                <a:spcPts val="200"/>
              </a:spcBef>
              <a:spcAft>
                <a:spcPts val="200"/>
              </a:spcAft>
              <a:buFontTx/>
              <a:buNone/>
              <a:defRPr sz="1300" baseline="0">
                <a:solidFill>
                  <a:srgbClr val="000000"/>
                </a:solidFill>
              </a:defRPr>
            </a:lvl2pPr>
            <a:lvl3pPr marL="786191" indent="0">
              <a:lnSpc>
                <a:spcPts val="1800"/>
              </a:lnSpc>
              <a:spcBef>
                <a:spcPts val="200"/>
              </a:spcBef>
              <a:spcAft>
                <a:spcPts val="200"/>
              </a:spcAft>
              <a:buFontTx/>
              <a:buNone/>
              <a:defRPr sz="1100">
                <a:solidFill>
                  <a:srgbClr val="000000"/>
                </a:solidFill>
              </a:defRPr>
            </a:lvl3pPr>
            <a:lvl4pPr marL="1109451" indent="0">
              <a:lnSpc>
                <a:spcPts val="1800"/>
              </a:lnSpc>
              <a:spcBef>
                <a:spcPts val="200"/>
              </a:spcBef>
              <a:spcAft>
                <a:spcPts val="200"/>
              </a:spcAft>
              <a:buFontTx/>
              <a:buNone/>
              <a:defRPr sz="1000">
                <a:solidFill>
                  <a:srgbClr val="000000"/>
                </a:solidFill>
              </a:defRPr>
            </a:lvl4pPr>
          </a:lstStyle>
          <a:p>
            <a:pPr lvl="0"/>
            <a:r>
              <a:rPr lang="fi-FI"/>
              <a:t>Muokkaa tekstin perustyylejä napsauttamalla</a:t>
            </a:r>
          </a:p>
        </p:txBody>
      </p:sp>
      <p:sp>
        <p:nvSpPr>
          <p:cNvPr id="22" name="Tekstin paikkamerkki 28"/>
          <p:cNvSpPr>
            <a:spLocks noGrp="1"/>
          </p:cNvSpPr>
          <p:nvPr>
            <p:ph type="body" sz="quarter" idx="20" hasCustomPrompt="1"/>
          </p:nvPr>
        </p:nvSpPr>
        <p:spPr>
          <a:xfrm>
            <a:off x="1072800" y="1305418"/>
            <a:ext cx="7171200" cy="446765"/>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A7BBC141-4B12-44F7-9510-FE3AC75A8978}"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14693289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isältödia tekstille C">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5660C5A7-FBA6-48C0-8FFE-635451E66DD4}"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Tekstin paikkamerkki 2"/>
          <p:cNvSpPr>
            <a:spLocks noGrp="1"/>
          </p:cNvSpPr>
          <p:nvPr>
            <p:ph idx="21"/>
          </p:nvPr>
        </p:nvSpPr>
        <p:spPr>
          <a:xfrm>
            <a:off x="1072800" y="2006500"/>
            <a:ext cx="7171200" cy="2672188"/>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6" name="Tekstin paikkamerkki 28"/>
          <p:cNvSpPr>
            <a:spLocks noGrp="1"/>
          </p:cNvSpPr>
          <p:nvPr>
            <p:ph type="body" sz="quarter" idx="22" hasCustomPrompt="1"/>
          </p:nvPr>
        </p:nvSpPr>
        <p:spPr>
          <a:xfrm>
            <a:off x="1072800" y="1526398"/>
            <a:ext cx="7171200" cy="43537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14948732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isältödia tekstille C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5660C5A7-FBA6-48C0-8FFE-635451E66DD4}"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6" name="Tekstin paikkamerkki 28"/>
          <p:cNvSpPr>
            <a:spLocks noGrp="1"/>
          </p:cNvSpPr>
          <p:nvPr>
            <p:ph type="body" sz="quarter" idx="22" hasCustomPrompt="1"/>
          </p:nvPr>
        </p:nvSpPr>
        <p:spPr>
          <a:xfrm>
            <a:off x="1072800" y="1526398"/>
            <a:ext cx="7171200" cy="43537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8" name="Tekstin paikkamerkki 2"/>
          <p:cNvSpPr>
            <a:spLocks noGrp="1"/>
          </p:cNvSpPr>
          <p:nvPr>
            <p:ph idx="1"/>
          </p:nvPr>
        </p:nvSpPr>
        <p:spPr>
          <a:xfrm>
            <a:off x="4449254" y="1973163"/>
            <a:ext cx="3499200" cy="2672188"/>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9" name="Tekstin paikkamerkki 2"/>
          <p:cNvSpPr>
            <a:spLocks noGrp="1"/>
          </p:cNvSpPr>
          <p:nvPr>
            <p:ph idx="23"/>
          </p:nvPr>
        </p:nvSpPr>
        <p:spPr>
          <a:xfrm>
            <a:off x="1072800" y="2006501"/>
            <a:ext cx="3499200" cy="2672188"/>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72999212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isältödia pitkälle tekstille C">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Tekstin paikkamerkki 2"/>
          <p:cNvSpPr>
            <a:spLocks noGrp="1"/>
          </p:cNvSpPr>
          <p:nvPr>
            <p:ph idx="21"/>
          </p:nvPr>
        </p:nvSpPr>
        <p:spPr>
          <a:xfrm>
            <a:off x="1072800" y="2006500"/>
            <a:ext cx="7171200" cy="2672188"/>
          </a:xfrm>
          <a:prstGeom prst="rect">
            <a:avLst/>
          </a:prstGeom>
        </p:spPr>
        <p:txBody>
          <a:bodyPr vert="horz" lIns="91440" tIns="45720" rIns="91440" bIns="45720" rtlCol="0">
            <a:normAutofit/>
          </a:bodyPr>
          <a:lstStyle>
            <a:lvl1pPr marL="21600" marR="0" indent="0" algn="l" defTabSz="806052" rtl="0" eaLnBrk="1" fontAlgn="auto" latinLnBrk="0" hangingPunct="1">
              <a:lnSpc>
                <a:spcPts val="2000"/>
              </a:lnSpc>
              <a:spcBef>
                <a:spcPts val="400"/>
              </a:spcBef>
              <a:spcAft>
                <a:spcPts val="300"/>
              </a:spcAft>
              <a:buClrTx/>
              <a:buSzPct val="150000"/>
              <a:buFontTx/>
              <a:buNone/>
              <a:tabLst/>
              <a:defRPr sz="1600">
                <a:solidFill>
                  <a:srgbClr val="000000"/>
                </a:solidFill>
              </a:defRPr>
            </a:lvl1pPr>
            <a:lvl2pPr indent="-158400">
              <a:lnSpc>
                <a:spcPts val="1800"/>
              </a:lnSpc>
              <a:spcBef>
                <a:spcPts val="200"/>
              </a:spcBef>
              <a:spcAft>
                <a:spcPts val="200"/>
              </a:spcAft>
              <a:defRPr sz="1300" baseline="0">
                <a:solidFill>
                  <a:srgbClr val="000000"/>
                </a:solidFill>
              </a:defRPr>
            </a:lvl2pPr>
            <a:lvl3pPr indent="-158400">
              <a:lnSpc>
                <a:spcPts val="1800"/>
              </a:lnSpc>
              <a:spcBef>
                <a:spcPts val="200"/>
              </a:spcBef>
              <a:spcAft>
                <a:spcPts val="200"/>
              </a:spcAft>
              <a:defRPr sz="1100">
                <a:solidFill>
                  <a:srgbClr val="000000"/>
                </a:solidFill>
              </a:defRPr>
            </a:lvl3pPr>
            <a:lvl4pPr indent="-158400">
              <a:lnSpc>
                <a:spcPts val="1800"/>
              </a:lnSpc>
              <a:spcBef>
                <a:spcPts val="200"/>
              </a:spcBef>
              <a:spcAft>
                <a:spcPts val="200"/>
              </a:spcAft>
              <a:defRPr sz="1000">
                <a:solidFill>
                  <a:srgbClr val="000000"/>
                </a:solidFill>
              </a:defRPr>
            </a:lvl4pPr>
          </a:lstStyle>
          <a:p>
            <a:pPr lvl="0"/>
            <a:r>
              <a:rPr lang="fi-FI"/>
              <a:t>Muokkaa tekstin perustyylejä napsauttamalla</a:t>
            </a:r>
          </a:p>
        </p:txBody>
      </p:sp>
      <p:sp>
        <p:nvSpPr>
          <p:cNvPr id="16" name="Tekstin paikkamerkki 28"/>
          <p:cNvSpPr>
            <a:spLocks noGrp="1"/>
          </p:cNvSpPr>
          <p:nvPr>
            <p:ph type="body" sz="quarter" idx="22" hasCustomPrompt="1"/>
          </p:nvPr>
        </p:nvSpPr>
        <p:spPr>
          <a:xfrm>
            <a:off x="1072800" y="1526398"/>
            <a:ext cx="7171200" cy="43537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3144703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8" name="Tekstin paikkamerkki 2"/>
          <p:cNvSpPr>
            <a:spLocks noGrp="1"/>
          </p:cNvSpPr>
          <p:nvPr>
            <p:ph idx="19"/>
          </p:nvPr>
        </p:nvSpPr>
        <p:spPr>
          <a:xfrm>
            <a:off x="1072800" y="1785520"/>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305418"/>
            <a:ext cx="5529600" cy="441959"/>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endParaRPr lang="fi-FI"/>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389585582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C">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endParaRPr lang="fi-FI"/>
          </a:p>
        </p:txBody>
      </p:sp>
      <p:sp>
        <p:nvSpPr>
          <p:cNvPr id="8" name="Tekstin paikkamerkki 2"/>
          <p:cNvSpPr>
            <a:spLocks noGrp="1"/>
          </p:cNvSpPr>
          <p:nvPr>
            <p:ph idx="19"/>
          </p:nvPr>
        </p:nvSpPr>
        <p:spPr>
          <a:xfrm>
            <a:off x="1072800" y="1785521"/>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305418"/>
            <a:ext cx="3844800" cy="441959"/>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195787673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endParaRPr lang="fi-FI"/>
          </a:p>
        </p:txBody>
      </p:sp>
    </p:spTree>
    <p:extLst>
      <p:ext uri="{BB962C8B-B14F-4D97-AF65-F5344CB8AC3E}">
        <p14:creationId xmlns:p14="http://schemas.microsoft.com/office/powerpoint/2010/main" val="150385130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19" name="Tekstin paikkamerkki 28"/>
          <p:cNvSpPr>
            <a:spLocks noGrp="1"/>
          </p:cNvSpPr>
          <p:nvPr>
            <p:ph type="body" sz="quarter" idx="21" hasCustomPrompt="1"/>
          </p:nvPr>
        </p:nvSpPr>
        <p:spPr>
          <a:xfrm>
            <a:off x="1072799" y="1102950"/>
            <a:ext cx="6868801" cy="441959"/>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20" name="Sisällön paikkamerkki 4"/>
          <p:cNvSpPr>
            <a:spLocks noGrp="1"/>
          </p:cNvSpPr>
          <p:nvPr>
            <p:ph sz="quarter" idx="17"/>
          </p:nvPr>
        </p:nvSpPr>
        <p:spPr>
          <a:xfrm>
            <a:off x="1201739" y="1584200"/>
            <a:ext cx="6739862" cy="3010469"/>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endParaRPr lang="fi-FI"/>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6.5.2024</a:t>
            </a:fld>
            <a:endParaRPr lang="fi-FI">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Tree>
    <p:extLst>
      <p:ext uri="{BB962C8B-B14F-4D97-AF65-F5344CB8AC3E}">
        <p14:creationId xmlns:p14="http://schemas.microsoft.com/office/powerpoint/2010/main" val="346213348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6.5.2024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5" name="Sisällön paikkamerkki 4"/>
          <p:cNvSpPr>
            <a:spLocks noGrp="1"/>
          </p:cNvSpPr>
          <p:nvPr>
            <p:ph sz="quarter" idx="17"/>
          </p:nvPr>
        </p:nvSpPr>
        <p:spPr>
          <a:xfrm>
            <a:off x="1201739" y="1584199"/>
            <a:ext cx="3283861" cy="3010469"/>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endParaRPr lang="fi-FI"/>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9" name="Tekstin paikkamerkki 28"/>
          <p:cNvSpPr>
            <a:spLocks noGrp="1"/>
          </p:cNvSpPr>
          <p:nvPr>
            <p:ph type="body" sz="quarter" idx="21" hasCustomPrompt="1"/>
          </p:nvPr>
        </p:nvSpPr>
        <p:spPr>
          <a:xfrm>
            <a:off x="1072799" y="1102950"/>
            <a:ext cx="6868801" cy="441959"/>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perustyyl</a:t>
            </a:r>
            <a:r>
              <a:rPr lang="fi-FI"/>
              <a:t>. </a:t>
            </a:r>
            <a:r>
              <a:rPr lang="fi-FI" err="1"/>
              <a:t>napsautt</a:t>
            </a:r>
            <a:r>
              <a:rPr lang="fi-FI"/>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Sisällön paikkamerkki 4"/>
          <p:cNvSpPr>
            <a:spLocks noGrp="1"/>
          </p:cNvSpPr>
          <p:nvPr>
            <p:ph sz="quarter" idx="23"/>
          </p:nvPr>
        </p:nvSpPr>
        <p:spPr>
          <a:xfrm>
            <a:off x="4657739" y="1584199"/>
            <a:ext cx="3283861" cy="3010469"/>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endParaRPr lang="fi-FI"/>
          </a:p>
        </p:txBody>
      </p:sp>
    </p:spTree>
    <p:extLst>
      <p:ext uri="{BB962C8B-B14F-4D97-AF65-F5344CB8AC3E}">
        <p14:creationId xmlns:p14="http://schemas.microsoft.com/office/powerpoint/2010/main" val="275728809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89775427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Otsikko tulee tähän</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Tree>
    <p:extLst>
      <p:ext uri="{BB962C8B-B14F-4D97-AF65-F5344CB8AC3E}">
        <p14:creationId xmlns:p14="http://schemas.microsoft.com/office/powerpoint/2010/main" val="35880939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26007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3883795801"/>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pääotsikkoa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t>6.5.2024</a:t>
            </a:fld>
            <a:endParaRPr lang="fi-FI"/>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149469190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t>6.5.2024</a:t>
            </a:fld>
            <a:endParaRPr lang="fi-FI"/>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80991707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16938535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128268686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32480605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361313125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67143185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t>6.5.2024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6329016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156284934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58025193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t>6.5.2024</a:t>
            </a:fld>
            <a:endParaRPr lang="fi-FI"/>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123778942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94315562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217443998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93441634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298204697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414477503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Tree>
    <p:extLst>
      <p:ext uri="{BB962C8B-B14F-4D97-AF65-F5344CB8AC3E}">
        <p14:creationId xmlns:p14="http://schemas.microsoft.com/office/powerpoint/2010/main" val="31016820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99641019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pääotsikkoa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t>6.5.2024</a:t>
            </a:fld>
            <a:endParaRPr lang="fi-FI"/>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154039037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t>6.5.2024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53580326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t>6.5.2024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133808304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t>6.5.2024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53315652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t>6.5.2024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141810505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t>6.5.2024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383955811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Tree>
    <p:extLst>
      <p:ext uri="{BB962C8B-B14F-4D97-AF65-F5344CB8AC3E}">
        <p14:creationId xmlns:p14="http://schemas.microsoft.com/office/powerpoint/2010/main" val="59213634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t>6.5.2024</a:t>
            </a:fld>
            <a:endParaRPr lang="fi-FI"/>
          </a:p>
        </p:txBody>
      </p:sp>
      <p:sp>
        <p:nvSpPr>
          <p:cNvPr id="26" name="Alatunnisteen paikkamerkki 2"/>
          <p:cNvSpPr>
            <a:spLocks noGrp="1"/>
          </p:cNvSpPr>
          <p:nvPr>
            <p:ph type="ftr" sz="quarter" idx="11"/>
          </p:nvPr>
        </p:nvSpPr>
        <p:spPr>
          <a:xfrm>
            <a:off x="1111510" y="4728047"/>
            <a:ext cx="1295891" cy="164690"/>
          </a:xfrm>
        </p:spPr>
        <p:txBody>
          <a:bodyPr/>
          <a:lstStyle/>
          <a:p>
            <a:r>
              <a:rPr lang="fi-FI"/>
              <a:t>Teknologiateollisuus</a:t>
            </a:r>
          </a:p>
        </p:txBody>
      </p:sp>
    </p:spTree>
    <p:extLst>
      <p:ext uri="{BB962C8B-B14F-4D97-AF65-F5344CB8AC3E}">
        <p14:creationId xmlns:p14="http://schemas.microsoft.com/office/powerpoint/2010/main" val="294191372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t>6.5.2024</a:t>
            </a:fld>
            <a:endParaRPr lang="fi-FI"/>
          </a:p>
        </p:txBody>
      </p:sp>
      <p:sp>
        <p:nvSpPr>
          <p:cNvPr id="19"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98964155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t>6.5.2024</a:t>
            </a:fld>
            <a:endParaRPr lang="fi-FI"/>
          </a:p>
        </p:txBody>
      </p:sp>
      <p:sp>
        <p:nvSpPr>
          <p:cNvPr id="19"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Tree>
    <p:extLst>
      <p:ext uri="{BB962C8B-B14F-4D97-AF65-F5344CB8AC3E}">
        <p14:creationId xmlns:p14="http://schemas.microsoft.com/office/powerpoint/2010/main" val="346643402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t>6.5.2024</a:t>
            </a:fld>
            <a:endParaRPr lang="fi-FI"/>
          </a:p>
        </p:txBody>
      </p:sp>
      <p:sp>
        <p:nvSpPr>
          <p:cNvPr id="5"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314403749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t>6.5.2024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154369750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t>6.5.2024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78566840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73672588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038610587"/>
      </p:ext>
    </p:extLst>
  </p:cSld>
  <p:clrMapOvr>
    <a:masterClrMapping/>
  </p:clrMapOvr>
  <p:transition spd="med">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pääotsikkoa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t>6.5.2024</a:t>
            </a:fld>
            <a:endParaRPr lang="fi-FI"/>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381246637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t>6.5.2024</a:t>
            </a:fld>
            <a:endParaRPr lang="fi-FI"/>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367485384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80102"/>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266431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66628014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22" hasCustomPrompt="1"/>
          </p:nvPr>
        </p:nvSpPr>
        <p:spPr>
          <a:xfrm>
            <a:off x="1072800" y="1102950"/>
            <a:ext cx="3844800" cy="481934"/>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78642588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340410355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82276"/>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26889863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139042728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t>6.5.2024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303216163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82276"/>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36964628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t>6.5.2024</a:t>
            </a:fld>
            <a:endParaRPr lang="fi-FI"/>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5976702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82276"/>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75293450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314893073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82276"/>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8927080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114123871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82275"/>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55152411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Tree>
    <p:extLst>
      <p:ext uri="{BB962C8B-B14F-4D97-AF65-F5344CB8AC3E}">
        <p14:creationId xmlns:p14="http://schemas.microsoft.com/office/powerpoint/2010/main" val="132159821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482276"/>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06762758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t>6.5.2024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072800" y="1102949"/>
            <a:ext cx="7171200" cy="475025"/>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231820247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Tree>
    <p:extLst>
      <p:ext uri="{BB962C8B-B14F-4D97-AF65-F5344CB8AC3E}">
        <p14:creationId xmlns:p14="http://schemas.microsoft.com/office/powerpoint/2010/main" val="96411705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t>6.5.2024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2" name="Tekstin paikkamerkki 28"/>
          <p:cNvSpPr>
            <a:spLocks noGrp="1"/>
          </p:cNvSpPr>
          <p:nvPr>
            <p:ph type="body" sz="quarter" idx="17" hasCustomPrompt="1"/>
          </p:nvPr>
        </p:nvSpPr>
        <p:spPr>
          <a:xfrm>
            <a:off x="1072800" y="1102950"/>
            <a:ext cx="7171200" cy="462785"/>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6" name="Tekstin paikkamerkki 2">
            <a:extLst>
              <a:ext uri="{FF2B5EF4-FFF2-40B4-BE49-F238E27FC236}">
                <a16:creationId xmlns:a16="http://schemas.microsoft.com/office/drawing/2014/main" id="{1C5B8C1E-D5ED-9149-A001-7EA50076E025}"/>
              </a:ext>
            </a:extLst>
          </p:cNvPr>
          <p:cNvSpPr>
            <a:spLocks noGrp="1"/>
          </p:cNvSpPr>
          <p:nvPr>
            <p:ph idx="20"/>
          </p:nvPr>
        </p:nvSpPr>
        <p:spPr>
          <a:xfrm>
            <a:off x="4440468"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53078098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t>6.5.2024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1"/>
            <a:ext cx="5529600" cy="48010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391439420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t>6.5.2024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3844800" cy="48010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96170157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Tree>
    <p:extLst>
      <p:ext uri="{BB962C8B-B14F-4D97-AF65-F5344CB8AC3E}">
        <p14:creationId xmlns:p14="http://schemas.microsoft.com/office/powerpoint/2010/main" val="91048399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19" name="Tekstin paikkamerkki 28"/>
          <p:cNvSpPr>
            <a:spLocks noGrp="1"/>
          </p:cNvSpPr>
          <p:nvPr>
            <p:ph type="body" sz="quarter" idx="21" hasCustomPrompt="1"/>
          </p:nvPr>
        </p:nvSpPr>
        <p:spPr>
          <a:xfrm>
            <a:off x="1072799" y="1102950"/>
            <a:ext cx="6868801" cy="481250"/>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t>6.5.2024</a:t>
            </a:fld>
            <a:endParaRPr lang="fi-FI"/>
          </a:p>
        </p:txBody>
      </p:sp>
      <p:sp>
        <p:nvSpPr>
          <p:cNvPr id="26" name="Alatunnisteen paikkamerkki 2"/>
          <p:cNvSpPr>
            <a:spLocks noGrp="1"/>
          </p:cNvSpPr>
          <p:nvPr>
            <p:ph type="ftr" sz="quarter" idx="11"/>
          </p:nvPr>
        </p:nvSpPr>
        <p:spPr>
          <a:xfrm>
            <a:off x="1111510" y="4728047"/>
            <a:ext cx="1295891" cy="164690"/>
          </a:xfrm>
        </p:spPr>
        <p:txBody>
          <a:bodyPr/>
          <a:lstStyle/>
          <a:p>
            <a:r>
              <a:rPr lang="fi-FI"/>
              <a:t>Teknologiateollisuus</a:t>
            </a:r>
          </a:p>
        </p:txBody>
      </p:sp>
    </p:spTree>
    <p:extLst>
      <p:ext uri="{BB962C8B-B14F-4D97-AF65-F5344CB8AC3E}">
        <p14:creationId xmlns:p14="http://schemas.microsoft.com/office/powerpoint/2010/main" val="127983014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t>6.5.2024</a:t>
            </a:fld>
            <a:endParaRPr lang="fi-FI"/>
          </a:p>
        </p:txBody>
      </p:sp>
      <p:sp>
        <p:nvSpPr>
          <p:cNvPr id="19"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9" name="Tekstin paikkamerkki 28"/>
          <p:cNvSpPr>
            <a:spLocks noGrp="1"/>
          </p:cNvSpPr>
          <p:nvPr>
            <p:ph type="body" sz="quarter" idx="21" hasCustomPrompt="1"/>
          </p:nvPr>
        </p:nvSpPr>
        <p:spPr>
          <a:xfrm>
            <a:off x="1072799" y="1102950"/>
            <a:ext cx="6868801" cy="47945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75358783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49"/>
            <a:ext cx="7992000" cy="821163"/>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t>6.5.2024</a:t>
            </a:fld>
            <a:endParaRPr lang="fi-FI"/>
          </a:p>
        </p:txBody>
      </p:sp>
      <p:sp>
        <p:nvSpPr>
          <p:cNvPr id="19"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Tree>
    <p:extLst>
      <p:ext uri="{BB962C8B-B14F-4D97-AF65-F5344CB8AC3E}">
        <p14:creationId xmlns:p14="http://schemas.microsoft.com/office/powerpoint/2010/main" val="149810066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t>6.5.2024</a:t>
            </a:fld>
            <a:endParaRPr lang="fi-FI"/>
          </a:p>
        </p:txBody>
      </p:sp>
      <p:sp>
        <p:nvSpPr>
          <p:cNvPr id="5"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45175279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t>6.5.2024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369516151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428974541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t>6.5.2024</a:t>
            </a:fld>
            <a:endParaRPr lang="fi-FI"/>
          </a:p>
        </p:txBody>
      </p:sp>
      <p:sp>
        <p:nvSpPr>
          <p:cNvPr id="26" name="Alatunnisteen paikkamerkki 2"/>
          <p:cNvSpPr>
            <a:spLocks noGrp="1"/>
          </p:cNvSpPr>
          <p:nvPr>
            <p:ph type="ftr" sz="quarter" idx="11"/>
          </p:nvPr>
        </p:nvSpPr>
        <p:spPr>
          <a:xfrm>
            <a:off x="1111510" y="4728047"/>
            <a:ext cx="1295891" cy="164690"/>
          </a:xfrm>
        </p:spPr>
        <p:txBody>
          <a:bodyPr/>
          <a:lstStyle/>
          <a:p>
            <a:r>
              <a:rPr lang="fi-FI"/>
              <a:t>Teknologiateollisuus</a:t>
            </a:r>
          </a:p>
        </p:txBody>
      </p:sp>
    </p:spTree>
    <p:extLst>
      <p:ext uri="{BB962C8B-B14F-4D97-AF65-F5344CB8AC3E}">
        <p14:creationId xmlns:p14="http://schemas.microsoft.com/office/powerpoint/2010/main" val="87594283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Blank ">
  <p:cSld name="Blank ">
    <p:bg>
      <p:bgPr>
        <a:solidFill>
          <a:schemeClr val="lt1"/>
        </a:solidFill>
        <a:effectLst/>
      </p:bgPr>
    </p:bg>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861858220"/>
      </p:ext>
    </p:extLst>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1A4678"/>
        </a:solidFill>
        <a:effectLst/>
      </p:bgPr>
    </p:bg>
    <p:spTree>
      <p:nvGrpSpPr>
        <p:cNvPr id="1" name="Shape 12"/>
        <p:cNvGrpSpPr/>
        <p:nvPr/>
      </p:nvGrpSpPr>
      <p:grpSpPr>
        <a:xfrm>
          <a:off x="0" y="0"/>
          <a:ext cx="0" cy="0"/>
          <a:chOff x="0" y="0"/>
          <a:chExt cx="0" cy="0"/>
        </a:xfrm>
      </p:grpSpPr>
      <p:sp>
        <p:nvSpPr>
          <p:cNvPr id="13" name="Google Shape;13;p4"/>
          <p:cNvSpPr txBox="1">
            <a:spLocks noGrp="1"/>
          </p:cNvSpPr>
          <p:nvPr>
            <p:ph type="ctrTitle"/>
          </p:nvPr>
        </p:nvSpPr>
        <p:spPr>
          <a:xfrm>
            <a:off x="628650" y="931941"/>
            <a:ext cx="6858000" cy="179077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Arial"/>
              <a:buNone/>
              <a:defRPr sz="4500">
                <a:solidFill>
                  <a:schemeClr val="lt1"/>
                </a:solidFill>
                <a:latin typeface="Arial"/>
                <a:ea typeface="Arial"/>
                <a:cs typeface="Arial"/>
                <a:sym typeface="Arial"/>
              </a:defRPr>
            </a:lvl1pPr>
            <a:lvl2pPr lvl="1" algn="l">
              <a:lnSpc>
                <a:spcPct val="100000"/>
              </a:lnSpc>
              <a:spcBef>
                <a:spcPts val="0"/>
              </a:spcBef>
              <a:spcAft>
                <a:spcPts val="0"/>
              </a:spcAft>
              <a:buClr>
                <a:schemeClr val="lt1"/>
              </a:buClr>
              <a:buSzPts val="6000"/>
              <a:buNone/>
              <a:defRPr sz="4500">
                <a:solidFill>
                  <a:schemeClr val="lt1"/>
                </a:solidFill>
              </a:defRPr>
            </a:lvl2pPr>
            <a:lvl3pPr lvl="2" algn="l">
              <a:lnSpc>
                <a:spcPct val="100000"/>
              </a:lnSpc>
              <a:spcBef>
                <a:spcPts val="0"/>
              </a:spcBef>
              <a:spcAft>
                <a:spcPts val="0"/>
              </a:spcAft>
              <a:buClr>
                <a:schemeClr val="lt1"/>
              </a:buClr>
              <a:buSzPts val="6000"/>
              <a:buNone/>
              <a:defRPr sz="4500">
                <a:solidFill>
                  <a:schemeClr val="lt1"/>
                </a:solidFill>
              </a:defRPr>
            </a:lvl3pPr>
            <a:lvl4pPr lvl="3" algn="l">
              <a:lnSpc>
                <a:spcPct val="100000"/>
              </a:lnSpc>
              <a:spcBef>
                <a:spcPts val="0"/>
              </a:spcBef>
              <a:spcAft>
                <a:spcPts val="0"/>
              </a:spcAft>
              <a:buClr>
                <a:schemeClr val="lt1"/>
              </a:buClr>
              <a:buSzPts val="6000"/>
              <a:buNone/>
              <a:defRPr sz="4500">
                <a:solidFill>
                  <a:schemeClr val="lt1"/>
                </a:solidFill>
              </a:defRPr>
            </a:lvl4pPr>
            <a:lvl5pPr lvl="4" algn="l">
              <a:lnSpc>
                <a:spcPct val="100000"/>
              </a:lnSpc>
              <a:spcBef>
                <a:spcPts val="0"/>
              </a:spcBef>
              <a:spcAft>
                <a:spcPts val="0"/>
              </a:spcAft>
              <a:buClr>
                <a:schemeClr val="lt1"/>
              </a:buClr>
              <a:buSzPts val="6000"/>
              <a:buNone/>
              <a:defRPr sz="4500">
                <a:solidFill>
                  <a:schemeClr val="lt1"/>
                </a:solidFill>
              </a:defRPr>
            </a:lvl5pPr>
            <a:lvl6pPr lvl="5" algn="l">
              <a:lnSpc>
                <a:spcPct val="100000"/>
              </a:lnSpc>
              <a:spcBef>
                <a:spcPts val="0"/>
              </a:spcBef>
              <a:spcAft>
                <a:spcPts val="0"/>
              </a:spcAft>
              <a:buClr>
                <a:schemeClr val="lt1"/>
              </a:buClr>
              <a:buSzPts val="6000"/>
              <a:buNone/>
              <a:defRPr sz="4500">
                <a:solidFill>
                  <a:schemeClr val="lt1"/>
                </a:solidFill>
              </a:defRPr>
            </a:lvl6pPr>
            <a:lvl7pPr lvl="6" algn="l">
              <a:lnSpc>
                <a:spcPct val="100000"/>
              </a:lnSpc>
              <a:spcBef>
                <a:spcPts val="0"/>
              </a:spcBef>
              <a:spcAft>
                <a:spcPts val="0"/>
              </a:spcAft>
              <a:buClr>
                <a:schemeClr val="lt1"/>
              </a:buClr>
              <a:buSzPts val="6000"/>
              <a:buNone/>
              <a:defRPr sz="4500">
                <a:solidFill>
                  <a:schemeClr val="lt1"/>
                </a:solidFill>
              </a:defRPr>
            </a:lvl7pPr>
            <a:lvl8pPr lvl="7" algn="l">
              <a:lnSpc>
                <a:spcPct val="100000"/>
              </a:lnSpc>
              <a:spcBef>
                <a:spcPts val="0"/>
              </a:spcBef>
              <a:spcAft>
                <a:spcPts val="0"/>
              </a:spcAft>
              <a:buClr>
                <a:schemeClr val="lt1"/>
              </a:buClr>
              <a:buSzPts val="6000"/>
              <a:buNone/>
              <a:defRPr sz="4500">
                <a:solidFill>
                  <a:schemeClr val="lt1"/>
                </a:solidFill>
              </a:defRPr>
            </a:lvl8pPr>
            <a:lvl9pPr lvl="8" algn="l">
              <a:lnSpc>
                <a:spcPct val="100000"/>
              </a:lnSpc>
              <a:spcBef>
                <a:spcPts val="0"/>
              </a:spcBef>
              <a:spcAft>
                <a:spcPts val="0"/>
              </a:spcAft>
              <a:buClr>
                <a:schemeClr val="lt1"/>
              </a:buClr>
              <a:buSzPts val="6000"/>
              <a:buNone/>
              <a:defRPr sz="4500">
                <a:solidFill>
                  <a:schemeClr val="lt1"/>
                </a:solidFill>
              </a:defRPr>
            </a:lvl9pPr>
          </a:lstStyle>
          <a:p>
            <a:endParaRPr/>
          </a:p>
        </p:txBody>
      </p:sp>
      <p:sp>
        <p:nvSpPr>
          <p:cNvPr id="14" name="Google Shape;14;p4"/>
          <p:cNvSpPr txBox="1">
            <a:spLocks noGrp="1"/>
          </p:cNvSpPr>
          <p:nvPr>
            <p:ph type="subTitle" idx="1"/>
          </p:nvPr>
        </p:nvSpPr>
        <p:spPr>
          <a:xfrm>
            <a:off x="628650" y="550343"/>
            <a:ext cx="6858000" cy="328050"/>
          </a:xfrm>
          <a:prstGeom prst="rect">
            <a:avLst/>
          </a:prstGeom>
          <a:noFill/>
          <a:ln>
            <a:noFill/>
          </a:ln>
        </p:spPr>
        <p:txBody>
          <a:bodyPr spcFirstLastPara="1" wrap="square" lIns="91425" tIns="45700" rIns="91425" bIns="45700" anchor="t" anchorCtr="0">
            <a:noAutofit/>
          </a:bodyPr>
          <a:lstStyle>
            <a:lvl1pPr lvl="0" algn="l">
              <a:lnSpc>
                <a:spcPct val="90000"/>
              </a:lnSpc>
              <a:spcBef>
                <a:spcPts val="750"/>
              </a:spcBef>
              <a:spcAft>
                <a:spcPts val="0"/>
              </a:spcAft>
              <a:buClr>
                <a:schemeClr val="lt2"/>
              </a:buClr>
              <a:buSzPts val="1200"/>
              <a:buNone/>
              <a:defRPr sz="900" b="1">
                <a:solidFill>
                  <a:schemeClr val="lt2"/>
                </a:solidFill>
              </a:defRPr>
            </a:lvl1pPr>
            <a:lvl2pPr lvl="1" algn="l">
              <a:lnSpc>
                <a:spcPct val="90000"/>
              </a:lnSpc>
              <a:spcBef>
                <a:spcPts val="375"/>
              </a:spcBef>
              <a:spcAft>
                <a:spcPts val="0"/>
              </a:spcAft>
              <a:buClr>
                <a:schemeClr val="lt1"/>
              </a:buClr>
              <a:buSzPts val="1100"/>
              <a:buNone/>
              <a:defRPr sz="825" b="1">
                <a:solidFill>
                  <a:schemeClr val="lt1"/>
                </a:solidFill>
              </a:defRPr>
            </a:lvl2pPr>
            <a:lvl3pPr lvl="2" algn="l">
              <a:lnSpc>
                <a:spcPct val="90000"/>
              </a:lnSpc>
              <a:spcBef>
                <a:spcPts val="375"/>
              </a:spcBef>
              <a:spcAft>
                <a:spcPts val="0"/>
              </a:spcAft>
              <a:buClr>
                <a:schemeClr val="lt1"/>
              </a:buClr>
              <a:buSzPts val="900"/>
              <a:buNone/>
              <a:defRPr sz="675" b="1">
                <a:solidFill>
                  <a:schemeClr val="lt1"/>
                </a:solidFill>
              </a:defRPr>
            </a:lvl3pPr>
            <a:lvl4pPr lvl="3" algn="l">
              <a:lnSpc>
                <a:spcPct val="90000"/>
              </a:lnSpc>
              <a:spcBef>
                <a:spcPts val="375"/>
              </a:spcBef>
              <a:spcAft>
                <a:spcPts val="0"/>
              </a:spcAft>
              <a:buClr>
                <a:schemeClr val="lt1"/>
              </a:buClr>
              <a:buSzPts val="700"/>
              <a:buNone/>
              <a:defRPr sz="525" b="1">
                <a:solidFill>
                  <a:schemeClr val="lt1"/>
                </a:solidFill>
              </a:defRPr>
            </a:lvl4pPr>
            <a:lvl5pPr lvl="4" algn="l">
              <a:lnSpc>
                <a:spcPct val="90000"/>
              </a:lnSpc>
              <a:spcBef>
                <a:spcPts val="375"/>
              </a:spcBef>
              <a:spcAft>
                <a:spcPts val="0"/>
              </a:spcAft>
              <a:buClr>
                <a:schemeClr val="lt1"/>
              </a:buClr>
              <a:buSzPts val="700"/>
              <a:buNone/>
              <a:defRPr sz="525" b="1">
                <a:solidFill>
                  <a:schemeClr val="lt1"/>
                </a:solidFill>
              </a:defRPr>
            </a:lvl5pPr>
            <a:lvl6pPr lvl="5" algn="l">
              <a:lnSpc>
                <a:spcPct val="90000"/>
              </a:lnSpc>
              <a:spcBef>
                <a:spcPts val="375"/>
              </a:spcBef>
              <a:spcAft>
                <a:spcPts val="0"/>
              </a:spcAft>
              <a:buClr>
                <a:schemeClr val="lt1"/>
              </a:buClr>
              <a:buSzPts val="700"/>
              <a:buNone/>
              <a:defRPr sz="525" b="1">
                <a:solidFill>
                  <a:schemeClr val="lt1"/>
                </a:solidFill>
              </a:defRPr>
            </a:lvl6pPr>
            <a:lvl7pPr lvl="6" algn="l">
              <a:lnSpc>
                <a:spcPct val="90000"/>
              </a:lnSpc>
              <a:spcBef>
                <a:spcPts val="375"/>
              </a:spcBef>
              <a:spcAft>
                <a:spcPts val="0"/>
              </a:spcAft>
              <a:buClr>
                <a:schemeClr val="lt1"/>
              </a:buClr>
              <a:buSzPts val="700"/>
              <a:buNone/>
              <a:defRPr sz="525" b="1">
                <a:solidFill>
                  <a:schemeClr val="lt1"/>
                </a:solidFill>
              </a:defRPr>
            </a:lvl7pPr>
            <a:lvl8pPr lvl="7" algn="l">
              <a:lnSpc>
                <a:spcPct val="90000"/>
              </a:lnSpc>
              <a:spcBef>
                <a:spcPts val="375"/>
              </a:spcBef>
              <a:spcAft>
                <a:spcPts val="0"/>
              </a:spcAft>
              <a:buClr>
                <a:schemeClr val="lt1"/>
              </a:buClr>
              <a:buSzPts val="700"/>
              <a:buNone/>
              <a:defRPr sz="525" b="1">
                <a:solidFill>
                  <a:schemeClr val="lt1"/>
                </a:solidFill>
              </a:defRPr>
            </a:lvl8pPr>
            <a:lvl9pPr lvl="8" algn="l">
              <a:lnSpc>
                <a:spcPct val="90000"/>
              </a:lnSpc>
              <a:spcBef>
                <a:spcPts val="375"/>
              </a:spcBef>
              <a:spcAft>
                <a:spcPts val="0"/>
              </a:spcAft>
              <a:buClr>
                <a:schemeClr val="lt1"/>
              </a:buClr>
              <a:buSzPts val="700"/>
              <a:buNone/>
              <a:defRPr sz="525" b="1">
                <a:solidFill>
                  <a:schemeClr val="lt1"/>
                </a:solidFill>
              </a:defRPr>
            </a:lvl9pPr>
          </a:lstStyle>
          <a:p>
            <a:endParaRPr/>
          </a:p>
        </p:txBody>
      </p:sp>
      <p:pic>
        <p:nvPicPr>
          <p:cNvPr id="15" name="Google Shape;15;p4"/>
          <p:cNvPicPr preferRelativeResize="0"/>
          <p:nvPr/>
        </p:nvPicPr>
        <p:blipFill rotWithShape="1">
          <a:blip r:embed="rId2">
            <a:alphaModFix/>
          </a:blip>
          <a:srcRect l="-4861" t="-14217" r="-4872" b="-14217"/>
          <a:stretch/>
        </p:blipFill>
        <p:spPr>
          <a:xfrm>
            <a:off x="628651" y="4146057"/>
            <a:ext cx="1493213" cy="597131"/>
          </a:xfrm>
          <a:prstGeom prst="rect">
            <a:avLst/>
          </a:prstGeom>
          <a:noFill/>
          <a:ln>
            <a:noFill/>
          </a:ln>
        </p:spPr>
      </p:pic>
    </p:spTree>
    <p:extLst>
      <p:ext uri="{BB962C8B-B14F-4D97-AF65-F5344CB8AC3E}">
        <p14:creationId xmlns:p14="http://schemas.microsoft.com/office/powerpoint/2010/main" val="2668284181"/>
      </p:ext>
    </p:extLst>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
          <p:cNvSpPr txBox="1">
            <a:spLocks noGrp="1"/>
          </p:cNvSpPr>
          <p:nvPr>
            <p:ph type="body" idx="1"/>
          </p:nvPr>
        </p:nvSpPr>
        <p:spPr>
          <a:xfrm>
            <a:off x="628650" y="1369219"/>
            <a:ext cx="7886700" cy="293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9" name="Google Shape;19;p5"/>
          <p:cNvSpPr txBox="1">
            <a:spLocks noGrp="1"/>
          </p:cNvSpPr>
          <p:nvPr>
            <p:ph type="sldNum" idx="12"/>
          </p:nvPr>
        </p:nvSpPr>
        <p:spPr>
          <a:xfrm>
            <a:off x="69151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0" name="Google Shape;20;p5"/>
          <p:cNvPicPr preferRelativeResize="0"/>
          <p:nvPr/>
        </p:nvPicPr>
        <p:blipFill rotWithShape="1">
          <a:blip r:embed="rId2">
            <a:alphaModFix amt="15000"/>
          </a:blip>
          <a:srcRect l="-4335" t="-12877" r="-4324" b="-12877"/>
          <a:stretch/>
        </p:blipFill>
        <p:spPr>
          <a:xfrm>
            <a:off x="287869" y="4407113"/>
            <a:ext cx="1215731" cy="480694"/>
          </a:xfrm>
          <a:prstGeom prst="rect">
            <a:avLst/>
          </a:prstGeom>
          <a:noFill/>
          <a:ln>
            <a:noFill/>
          </a:ln>
        </p:spPr>
      </p:pic>
    </p:spTree>
    <p:extLst>
      <p:ext uri="{BB962C8B-B14F-4D97-AF65-F5344CB8AC3E}">
        <p14:creationId xmlns:p14="http://schemas.microsoft.com/office/powerpoint/2010/main" val="765982047"/>
      </p:ext>
    </p:extLst>
  </p:cSld>
  <p:clrMapOvr>
    <a:masterClrMapping/>
  </p:clrMapOvr>
  <p:extLst>
    <p:ext uri="{DCECCB84-F9BA-43D5-87BE-67443E8EF086}">
      <p15:sldGuideLst xmlns:p15="http://schemas.microsoft.com/office/powerpoint/2012/main">
        <p15:guide id="1" pos="144">
          <p15:clr>
            <a:srgbClr val="FA7B17"/>
          </p15:clr>
        </p15:guide>
        <p15:guide id="2" orient="horz" pos="144">
          <p15:clr>
            <a:srgbClr val="FA7B17"/>
          </p15:clr>
        </p15:guide>
        <p15:guide id="3" pos="7536">
          <p15:clr>
            <a:srgbClr val="FA7B17"/>
          </p15:clr>
        </p15:guide>
        <p15:guide id="4" orient="horz" pos="4176">
          <p15:clr>
            <a:srgbClr val="FA7B17"/>
          </p15:clr>
        </p15:guide>
        <p15:guide id="5" pos="3840">
          <p15:clr>
            <a:srgbClr val="FA7B17"/>
          </p15:clr>
        </p15:guide>
        <p15:guide id="6" orient="horz" pos="2160">
          <p15:clr>
            <a:srgbClr val="FA7B17"/>
          </p15:clr>
        </p15:guide>
        <p15:guide id="7" pos="1992">
          <p15:clr>
            <a:srgbClr val="FA7B17"/>
          </p15:clr>
        </p15:guide>
        <p15:guide id="8" pos="5688">
          <p15:clr>
            <a:srgbClr val="FA7B17"/>
          </p15:clr>
        </p15:guide>
        <p15:guide id="9" orient="horz" pos="1152">
          <p15:clr>
            <a:srgbClr val="FA7B17"/>
          </p15:clr>
        </p15:guide>
        <p15:guide id="10" orient="horz" pos="3168">
          <p15:clr>
            <a:srgbClr val="FA7B17"/>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1"/>
        <p:cNvGrpSpPr/>
        <p:nvPr/>
      </p:nvGrpSpPr>
      <p:grpSpPr>
        <a:xfrm>
          <a:off x="0" y="0"/>
          <a:ext cx="0" cy="0"/>
          <a:chOff x="0" y="0"/>
          <a:chExt cx="0" cy="0"/>
        </a:xfrm>
      </p:grpSpPr>
      <p:sp>
        <p:nvSpPr>
          <p:cNvPr id="22" name="Google Shape;22;g19447736847_0_1689"/>
          <p:cNvSpPr txBox="1">
            <a:spLocks noGrp="1"/>
          </p:cNvSpPr>
          <p:nvPr>
            <p:ph type="title"/>
          </p:nvPr>
        </p:nvSpPr>
        <p:spPr>
          <a:xfrm>
            <a:off x="171450" y="1371600"/>
            <a:ext cx="4104000" cy="24005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19447736847_0_1689"/>
          <p:cNvSpPr txBox="1">
            <a:spLocks noGrp="1"/>
          </p:cNvSpPr>
          <p:nvPr>
            <p:ph type="body" idx="1"/>
          </p:nvPr>
        </p:nvSpPr>
        <p:spPr>
          <a:xfrm>
            <a:off x="4883888" y="486769"/>
            <a:ext cx="3877875" cy="40644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g19447736847_0_1689"/>
          <p:cNvSpPr txBox="1">
            <a:spLocks noGrp="1"/>
          </p:cNvSpPr>
          <p:nvPr>
            <p:ph type="sldNum" idx="12"/>
          </p:nvPr>
        </p:nvSpPr>
        <p:spPr>
          <a:xfrm>
            <a:off x="69151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5" name="Google Shape;25;g19447736847_0_1689"/>
          <p:cNvPicPr preferRelativeResize="0"/>
          <p:nvPr/>
        </p:nvPicPr>
        <p:blipFill rotWithShape="1">
          <a:blip r:embed="rId2">
            <a:alphaModFix amt="15000"/>
          </a:blip>
          <a:srcRect l="-4335" t="-12877" r="-4324" b="-12877"/>
          <a:stretch/>
        </p:blipFill>
        <p:spPr>
          <a:xfrm>
            <a:off x="287869" y="4407113"/>
            <a:ext cx="1215731" cy="480694"/>
          </a:xfrm>
          <a:prstGeom prst="rect">
            <a:avLst/>
          </a:prstGeom>
          <a:noFill/>
          <a:ln>
            <a:noFill/>
          </a:ln>
        </p:spPr>
      </p:pic>
    </p:spTree>
    <p:extLst>
      <p:ext uri="{BB962C8B-B14F-4D97-AF65-F5344CB8AC3E}">
        <p14:creationId xmlns:p14="http://schemas.microsoft.com/office/powerpoint/2010/main" val="1134249497"/>
      </p:ext>
    </p:extLst>
  </p:cSld>
  <p:clrMapOvr>
    <a:masterClrMapping/>
  </p:clrMapOvr>
  <p:extLst>
    <p:ext uri="{DCECCB84-F9BA-43D5-87BE-67443E8EF086}">
      <p15:sldGuideLst xmlns:p15="http://schemas.microsoft.com/office/powerpoint/2012/main">
        <p15:guide id="1" pos="144">
          <p15:clr>
            <a:srgbClr val="FA7B17"/>
          </p15:clr>
        </p15:guide>
        <p15:guide id="2" orient="horz" pos="144">
          <p15:clr>
            <a:srgbClr val="FA7B17"/>
          </p15:clr>
        </p15:guide>
        <p15:guide id="3" pos="7536">
          <p15:clr>
            <a:srgbClr val="FA7B17"/>
          </p15:clr>
        </p15:guide>
        <p15:guide id="4" orient="horz" pos="4176">
          <p15:clr>
            <a:srgbClr val="FA7B17"/>
          </p15:clr>
        </p15:guide>
        <p15:guide id="5" pos="3840">
          <p15:clr>
            <a:srgbClr val="FA7B17"/>
          </p15:clr>
        </p15:guide>
        <p15:guide id="6" orient="horz" pos="2160">
          <p15:clr>
            <a:srgbClr val="FA7B17"/>
          </p15:clr>
        </p15:guide>
        <p15:guide id="7" pos="1992">
          <p15:clr>
            <a:srgbClr val="FA7B17"/>
          </p15:clr>
        </p15:guide>
        <p15:guide id="8" pos="5688">
          <p15:clr>
            <a:srgbClr val="FA7B17"/>
          </p15:clr>
        </p15:guide>
        <p15:guide id="9" orient="horz" pos="1152">
          <p15:clr>
            <a:srgbClr val="FA7B17"/>
          </p15:clr>
        </p15:guide>
        <p15:guide id="10" orient="horz" pos="3168">
          <p15:clr>
            <a:srgbClr val="FA7B17"/>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and Content 2">
  <p:cSld name="Title and Content 2">
    <p:bg>
      <p:bgPr>
        <a:solidFill>
          <a:srgbClr val="1A4678"/>
        </a:solidFill>
        <a:effectLst/>
      </p:bgPr>
    </p:bg>
    <p:spTree>
      <p:nvGrpSpPr>
        <p:cNvPr id="1" name="Shape 26"/>
        <p:cNvGrpSpPr/>
        <p:nvPr/>
      </p:nvGrpSpPr>
      <p:grpSpPr>
        <a:xfrm>
          <a:off x="0" y="0"/>
          <a:ext cx="0" cy="0"/>
          <a:chOff x="0" y="0"/>
          <a:chExt cx="0" cy="0"/>
        </a:xfrm>
      </p:grpSpPr>
      <p:sp>
        <p:nvSpPr>
          <p:cNvPr id="27" name="Google Shape;27;g19447736847_0_2813"/>
          <p:cNvSpPr txBox="1">
            <a:spLocks noGrp="1"/>
          </p:cNvSpPr>
          <p:nvPr>
            <p:ph type="title"/>
          </p:nvPr>
        </p:nvSpPr>
        <p:spPr>
          <a:xfrm>
            <a:off x="628650" y="273844"/>
            <a:ext cx="7886700" cy="994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
        <p:nvSpPr>
          <p:cNvPr id="28" name="Google Shape;28;g19447736847_0_2813"/>
          <p:cNvSpPr txBox="1">
            <a:spLocks noGrp="1"/>
          </p:cNvSpPr>
          <p:nvPr>
            <p:ph type="body" idx="1"/>
          </p:nvPr>
        </p:nvSpPr>
        <p:spPr>
          <a:xfrm>
            <a:off x="628650" y="1369219"/>
            <a:ext cx="7886700" cy="293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lt1"/>
              </a:buClr>
              <a:buSzPts val="1800"/>
              <a:buChar char="•"/>
              <a:defRPr>
                <a:solidFill>
                  <a:schemeClr val="lt1"/>
                </a:solidFill>
              </a:defRPr>
            </a:lvl1pPr>
            <a:lvl2pPr marL="685800" lvl="1" indent="-257175" algn="l">
              <a:lnSpc>
                <a:spcPct val="90000"/>
              </a:lnSpc>
              <a:spcBef>
                <a:spcPts val="375"/>
              </a:spcBef>
              <a:spcAft>
                <a:spcPts val="0"/>
              </a:spcAft>
              <a:buClr>
                <a:schemeClr val="lt1"/>
              </a:buClr>
              <a:buSzPts val="1800"/>
              <a:buChar char="•"/>
              <a:defRPr>
                <a:solidFill>
                  <a:schemeClr val="lt1"/>
                </a:solidFill>
              </a:defRPr>
            </a:lvl2pPr>
            <a:lvl3pPr marL="1028700" lvl="2" indent="-257175" algn="l">
              <a:lnSpc>
                <a:spcPct val="90000"/>
              </a:lnSpc>
              <a:spcBef>
                <a:spcPts val="375"/>
              </a:spcBef>
              <a:spcAft>
                <a:spcPts val="0"/>
              </a:spcAft>
              <a:buClr>
                <a:schemeClr val="lt1"/>
              </a:buClr>
              <a:buSzPts val="1800"/>
              <a:buChar char="•"/>
              <a:defRPr>
                <a:solidFill>
                  <a:schemeClr val="lt1"/>
                </a:solidFill>
              </a:defRPr>
            </a:lvl3pPr>
            <a:lvl4pPr marL="1371600" lvl="3" indent="-257175" algn="l">
              <a:lnSpc>
                <a:spcPct val="90000"/>
              </a:lnSpc>
              <a:spcBef>
                <a:spcPts val="375"/>
              </a:spcBef>
              <a:spcAft>
                <a:spcPts val="0"/>
              </a:spcAft>
              <a:buClr>
                <a:schemeClr val="lt1"/>
              </a:buClr>
              <a:buSzPts val="1800"/>
              <a:buChar char="•"/>
              <a:defRPr>
                <a:solidFill>
                  <a:schemeClr val="lt1"/>
                </a:solidFill>
              </a:defRPr>
            </a:lvl4pPr>
            <a:lvl5pPr marL="1714500" lvl="4" indent="-257175" algn="l">
              <a:lnSpc>
                <a:spcPct val="90000"/>
              </a:lnSpc>
              <a:spcBef>
                <a:spcPts val="375"/>
              </a:spcBef>
              <a:spcAft>
                <a:spcPts val="0"/>
              </a:spcAft>
              <a:buClr>
                <a:schemeClr val="lt1"/>
              </a:buClr>
              <a:buSzPts val="1800"/>
              <a:buChar char="•"/>
              <a:defRPr>
                <a:solidFill>
                  <a:schemeClr val="lt1"/>
                </a:solidFill>
              </a:defRPr>
            </a:lvl5pPr>
            <a:lvl6pPr marL="2057400" lvl="5" indent="-257175" algn="l">
              <a:lnSpc>
                <a:spcPct val="90000"/>
              </a:lnSpc>
              <a:spcBef>
                <a:spcPts val="375"/>
              </a:spcBef>
              <a:spcAft>
                <a:spcPts val="0"/>
              </a:spcAft>
              <a:buClr>
                <a:schemeClr val="lt1"/>
              </a:buClr>
              <a:buSzPts val="1800"/>
              <a:buChar char="•"/>
              <a:defRPr>
                <a:solidFill>
                  <a:schemeClr val="lt1"/>
                </a:solidFill>
              </a:defRPr>
            </a:lvl6pPr>
            <a:lvl7pPr marL="2400300" lvl="6" indent="-257175" algn="l">
              <a:lnSpc>
                <a:spcPct val="90000"/>
              </a:lnSpc>
              <a:spcBef>
                <a:spcPts val="375"/>
              </a:spcBef>
              <a:spcAft>
                <a:spcPts val="0"/>
              </a:spcAft>
              <a:buClr>
                <a:schemeClr val="lt1"/>
              </a:buClr>
              <a:buSzPts val="1800"/>
              <a:buChar char="•"/>
              <a:defRPr>
                <a:solidFill>
                  <a:schemeClr val="lt1"/>
                </a:solidFill>
              </a:defRPr>
            </a:lvl7pPr>
            <a:lvl8pPr marL="2743200" lvl="7" indent="-257175" algn="l">
              <a:lnSpc>
                <a:spcPct val="90000"/>
              </a:lnSpc>
              <a:spcBef>
                <a:spcPts val="375"/>
              </a:spcBef>
              <a:spcAft>
                <a:spcPts val="0"/>
              </a:spcAft>
              <a:buClr>
                <a:schemeClr val="lt1"/>
              </a:buClr>
              <a:buSzPts val="1800"/>
              <a:buChar char="•"/>
              <a:defRPr>
                <a:solidFill>
                  <a:schemeClr val="lt1"/>
                </a:solidFill>
              </a:defRPr>
            </a:lvl8pPr>
            <a:lvl9pPr marL="3086100" lvl="8" indent="-257175" algn="l">
              <a:lnSpc>
                <a:spcPct val="90000"/>
              </a:lnSpc>
              <a:spcBef>
                <a:spcPts val="375"/>
              </a:spcBef>
              <a:spcAft>
                <a:spcPts val="0"/>
              </a:spcAft>
              <a:buClr>
                <a:schemeClr val="lt1"/>
              </a:buClr>
              <a:buSzPts val="1800"/>
              <a:buChar char="•"/>
              <a:defRPr>
                <a:solidFill>
                  <a:schemeClr val="lt1"/>
                </a:solidFill>
              </a:defRPr>
            </a:lvl9pPr>
          </a:lstStyle>
          <a:p>
            <a:endParaRPr/>
          </a:p>
        </p:txBody>
      </p:sp>
      <p:sp>
        <p:nvSpPr>
          <p:cNvPr id="29" name="Google Shape;29;g19447736847_0_2813"/>
          <p:cNvSpPr txBox="1">
            <a:spLocks noGrp="1"/>
          </p:cNvSpPr>
          <p:nvPr>
            <p:ph type="sldNum" idx="12"/>
          </p:nvPr>
        </p:nvSpPr>
        <p:spPr>
          <a:xfrm>
            <a:off x="69151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0" name="Google Shape;30;g19447736847_0_2813"/>
          <p:cNvPicPr preferRelativeResize="0"/>
          <p:nvPr/>
        </p:nvPicPr>
        <p:blipFill rotWithShape="1">
          <a:blip r:embed="rId2">
            <a:alphaModFix amt="26000"/>
          </a:blip>
          <a:srcRect l="-8112" t="-12113" r="-8112" b="-12125"/>
          <a:stretch/>
        </p:blipFill>
        <p:spPr>
          <a:xfrm>
            <a:off x="244256" y="4407020"/>
            <a:ext cx="1300220" cy="474844"/>
          </a:xfrm>
          <a:prstGeom prst="rect">
            <a:avLst/>
          </a:prstGeom>
          <a:noFill/>
          <a:ln>
            <a:noFill/>
          </a:ln>
        </p:spPr>
      </p:pic>
    </p:spTree>
    <p:extLst>
      <p:ext uri="{BB962C8B-B14F-4D97-AF65-F5344CB8AC3E}">
        <p14:creationId xmlns:p14="http://schemas.microsoft.com/office/powerpoint/2010/main" val="1843834668"/>
      </p:ext>
    </p:extLst>
  </p:cSld>
  <p:clrMapOvr>
    <a:masterClrMapping/>
  </p:clrMapOvr>
  <p:extLst>
    <p:ext uri="{DCECCB84-F9BA-43D5-87BE-67443E8EF086}">
      <p15:sldGuideLst xmlns:p15="http://schemas.microsoft.com/office/powerpoint/2012/main">
        <p15:guide id="1" pos="144">
          <p15:clr>
            <a:srgbClr val="FA7B17"/>
          </p15:clr>
        </p15:guide>
        <p15:guide id="2" orient="horz" pos="144">
          <p15:clr>
            <a:srgbClr val="FA7B17"/>
          </p15:clr>
        </p15:guide>
        <p15:guide id="3" pos="7536">
          <p15:clr>
            <a:srgbClr val="FA7B17"/>
          </p15:clr>
        </p15:guide>
        <p15:guide id="4" orient="horz" pos="4176">
          <p15:clr>
            <a:srgbClr val="FA7B17"/>
          </p15:clr>
        </p15:guide>
        <p15:guide id="5" pos="3840">
          <p15:clr>
            <a:srgbClr val="FA7B17"/>
          </p15:clr>
        </p15:guide>
        <p15:guide id="6" orient="horz" pos="2160">
          <p15:clr>
            <a:srgbClr val="FA7B17"/>
          </p15:clr>
        </p15:guide>
        <p15:guide id="7" pos="1992">
          <p15:clr>
            <a:srgbClr val="FA7B17"/>
          </p15:clr>
        </p15:guide>
        <p15:guide id="8" pos="5688">
          <p15:clr>
            <a:srgbClr val="FA7B17"/>
          </p15:clr>
        </p15:guide>
        <p15:guide id="9" orient="horz" pos="1152">
          <p15:clr>
            <a:srgbClr val="FA7B17"/>
          </p15:clr>
        </p15:guide>
        <p15:guide id="10" orient="horz" pos="3168">
          <p15:clr>
            <a:srgbClr val="FA7B17"/>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and Content 1 1">
  <p:cSld name="Title and Content 1 1">
    <p:bg>
      <p:bgPr>
        <a:solidFill>
          <a:srgbClr val="1A4678"/>
        </a:solidFill>
        <a:effectLst/>
      </p:bgPr>
    </p:bg>
    <p:spTree>
      <p:nvGrpSpPr>
        <p:cNvPr id="1" name="Shape 31"/>
        <p:cNvGrpSpPr/>
        <p:nvPr/>
      </p:nvGrpSpPr>
      <p:grpSpPr>
        <a:xfrm>
          <a:off x="0" y="0"/>
          <a:ext cx="0" cy="0"/>
          <a:chOff x="0" y="0"/>
          <a:chExt cx="0" cy="0"/>
        </a:xfrm>
      </p:grpSpPr>
      <p:sp>
        <p:nvSpPr>
          <p:cNvPr id="32" name="Google Shape;32;g19447736847_0_2823"/>
          <p:cNvSpPr txBox="1">
            <a:spLocks noGrp="1"/>
          </p:cNvSpPr>
          <p:nvPr>
            <p:ph type="title"/>
          </p:nvPr>
        </p:nvSpPr>
        <p:spPr>
          <a:xfrm>
            <a:off x="171450" y="1371600"/>
            <a:ext cx="4104000" cy="24005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
        <p:nvSpPr>
          <p:cNvPr id="33" name="Google Shape;33;g19447736847_0_2823"/>
          <p:cNvSpPr txBox="1">
            <a:spLocks noGrp="1"/>
          </p:cNvSpPr>
          <p:nvPr>
            <p:ph type="body" idx="1"/>
          </p:nvPr>
        </p:nvSpPr>
        <p:spPr>
          <a:xfrm>
            <a:off x="4883888" y="486769"/>
            <a:ext cx="3877875" cy="40644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lt1"/>
              </a:buClr>
              <a:buSzPts val="1800"/>
              <a:buChar char="•"/>
              <a:defRPr>
                <a:solidFill>
                  <a:schemeClr val="lt1"/>
                </a:solidFill>
              </a:defRPr>
            </a:lvl1pPr>
            <a:lvl2pPr marL="685800" lvl="1" indent="-257175" algn="l">
              <a:lnSpc>
                <a:spcPct val="90000"/>
              </a:lnSpc>
              <a:spcBef>
                <a:spcPts val="375"/>
              </a:spcBef>
              <a:spcAft>
                <a:spcPts val="0"/>
              </a:spcAft>
              <a:buClr>
                <a:schemeClr val="lt1"/>
              </a:buClr>
              <a:buSzPts val="1800"/>
              <a:buChar char="•"/>
              <a:defRPr>
                <a:solidFill>
                  <a:schemeClr val="lt1"/>
                </a:solidFill>
              </a:defRPr>
            </a:lvl2pPr>
            <a:lvl3pPr marL="1028700" lvl="2" indent="-257175" algn="l">
              <a:lnSpc>
                <a:spcPct val="90000"/>
              </a:lnSpc>
              <a:spcBef>
                <a:spcPts val="375"/>
              </a:spcBef>
              <a:spcAft>
                <a:spcPts val="0"/>
              </a:spcAft>
              <a:buClr>
                <a:schemeClr val="lt1"/>
              </a:buClr>
              <a:buSzPts val="1800"/>
              <a:buChar char="•"/>
              <a:defRPr>
                <a:solidFill>
                  <a:schemeClr val="lt1"/>
                </a:solidFill>
              </a:defRPr>
            </a:lvl3pPr>
            <a:lvl4pPr marL="1371600" lvl="3" indent="-257175" algn="l">
              <a:lnSpc>
                <a:spcPct val="90000"/>
              </a:lnSpc>
              <a:spcBef>
                <a:spcPts val="375"/>
              </a:spcBef>
              <a:spcAft>
                <a:spcPts val="0"/>
              </a:spcAft>
              <a:buClr>
                <a:schemeClr val="lt1"/>
              </a:buClr>
              <a:buSzPts val="1800"/>
              <a:buChar char="•"/>
              <a:defRPr>
                <a:solidFill>
                  <a:schemeClr val="lt1"/>
                </a:solidFill>
              </a:defRPr>
            </a:lvl4pPr>
            <a:lvl5pPr marL="1714500" lvl="4" indent="-257175" algn="l">
              <a:lnSpc>
                <a:spcPct val="90000"/>
              </a:lnSpc>
              <a:spcBef>
                <a:spcPts val="375"/>
              </a:spcBef>
              <a:spcAft>
                <a:spcPts val="0"/>
              </a:spcAft>
              <a:buClr>
                <a:schemeClr val="lt1"/>
              </a:buClr>
              <a:buSzPts val="1800"/>
              <a:buChar char="•"/>
              <a:defRPr>
                <a:solidFill>
                  <a:schemeClr val="lt1"/>
                </a:solidFill>
              </a:defRPr>
            </a:lvl5pPr>
            <a:lvl6pPr marL="2057400" lvl="5" indent="-257175" algn="l">
              <a:lnSpc>
                <a:spcPct val="90000"/>
              </a:lnSpc>
              <a:spcBef>
                <a:spcPts val="375"/>
              </a:spcBef>
              <a:spcAft>
                <a:spcPts val="0"/>
              </a:spcAft>
              <a:buClr>
                <a:schemeClr val="lt1"/>
              </a:buClr>
              <a:buSzPts val="1800"/>
              <a:buChar char="•"/>
              <a:defRPr>
                <a:solidFill>
                  <a:schemeClr val="lt1"/>
                </a:solidFill>
              </a:defRPr>
            </a:lvl6pPr>
            <a:lvl7pPr marL="2400300" lvl="6" indent="-257175" algn="l">
              <a:lnSpc>
                <a:spcPct val="90000"/>
              </a:lnSpc>
              <a:spcBef>
                <a:spcPts val="375"/>
              </a:spcBef>
              <a:spcAft>
                <a:spcPts val="0"/>
              </a:spcAft>
              <a:buClr>
                <a:schemeClr val="lt1"/>
              </a:buClr>
              <a:buSzPts val="1800"/>
              <a:buChar char="•"/>
              <a:defRPr>
                <a:solidFill>
                  <a:schemeClr val="lt1"/>
                </a:solidFill>
              </a:defRPr>
            </a:lvl7pPr>
            <a:lvl8pPr marL="2743200" lvl="7" indent="-257175" algn="l">
              <a:lnSpc>
                <a:spcPct val="90000"/>
              </a:lnSpc>
              <a:spcBef>
                <a:spcPts val="375"/>
              </a:spcBef>
              <a:spcAft>
                <a:spcPts val="0"/>
              </a:spcAft>
              <a:buClr>
                <a:schemeClr val="lt1"/>
              </a:buClr>
              <a:buSzPts val="1800"/>
              <a:buChar char="•"/>
              <a:defRPr>
                <a:solidFill>
                  <a:schemeClr val="lt1"/>
                </a:solidFill>
              </a:defRPr>
            </a:lvl8pPr>
            <a:lvl9pPr marL="3086100" lvl="8" indent="-257175" algn="l">
              <a:lnSpc>
                <a:spcPct val="90000"/>
              </a:lnSpc>
              <a:spcBef>
                <a:spcPts val="375"/>
              </a:spcBef>
              <a:spcAft>
                <a:spcPts val="0"/>
              </a:spcAft>
              <a:buClr>
                <a:schemeClr val="lt1"/>
              </a:buClr>
              <a:buSzPts val="1800"/>
              <a:buChar char="•"/>
              <a:defRPr>
                <a:solidFill>
                  <a:schemeClr val="lt1"/>
                </a:solidFill>
              </a:defRPr>
            </a:lvl9pPr>
          </a:lstStyle>
          <a:p>
            <a:endParaRPr/>
          </a:p>
        </p:txBody>
      </p:sp>
      <p:sp>
        <p:nvSpPr>
          <p:cNvPr id="34" name="Google Shape;34;g19447736847_0_2823"/>
          <p:cNvSpPr txBox="1">
            <a:spLocks noGrp="1"/>
          </p:cNvSpPr>
          <p:nvPr>
            <p:ph type="sldNum" idx="12"/>
          </p:nvPr>
        </p:nvSpPr>
        <p:spPr>
          <a:xfrm>
            <a:off x="69151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5" name="Google Shape;35;g19447736847_0_2823"/>
          <p:cNvPicPr preferRelativeResize="0"/>
          <p:nvPr/>
        </p:nvPicPr>
        <p:blipFill rotWithShape="1">
          <a:blip r:embed="rId2">
            <a:alphaModFix amt="25000"/>
          </a:blip>
          <a:srcRect t="9"/>
          <a:stretch/>
        </p:blipFill>
        <p:spPr>
          <a:xfrm>
            <a:off x="171450" y="4589793"/>
            <a:ext cx="1046607" cy="382212"/>
          </a:xfrm>
          <a:prstGeom prst="rect">
            <a:avLst/>
          </a:prstGeom>
          <a:noFill/>
          <a:ln>
            <a:noFill/>
          </a:ln>
        </p:spPr>
      </p:pic>
    </p:spTree>
    <p:extLst>
      <p:ext uri="{BB962C8B-B14F-4D97-AF65-F5344CB8AC3E}">
        <p14:creationId xmlns:p14="http://schemas.microsoft.com/office/powerpoint/2010/main" val="3588440304"/>
      </p:ext>
    </p:extLst>
  </p:cSld>
  <p:clrMapOvr>
    <a:masterClrMapping/>
  </p:clrMapOvr>
  <p:extLst>
    <p:ext uri="{DCECCB84-F9BA-43D5-87BE-67443E8EF086}">
      <p15:sldGuideLst xmlns:p15="http://schemas.microsoft.com/office/powerpoint/2012/main">
        <p15:guide id="1" pos="144">
          <p15:clr>
            <a:srgbClr val="FA7B17"/>
          </p15:clr>
        </p15:guide>
        <p15:guide id="2" orient="horz" pos="144">
          <p15:clr>
            <a:srgbClr val="FA7B17"/>
          </p15:clr>
        </p15:guide>
        <p15:guide id="3" pos="7536">
          <p15:clr>
            <a:srgbClr val="FA7B17"/>
          </p15:clr>
        </p15:guide>
        <p15:guide id="4" orient="horz" pos="4176">
          <p15:clr>
            <a:srgbClr val="FA7B17"/>
          </p15:clr>
        </p15:guide>
        <p15:guide id="5" pos="3840">
          <p15:clr>
            <a:srgbClr val="FA7B17"/>
          </p15:clr>
        </p15:guide>
        <p15:guide id="6" orient="horz" pos="2160">
          <p15:clr>
            <a:srgbClr val="FA7B17"/>
          </p15:clr>
        </p15:guide>
        <p15:guide id="7" pos="1992">
          <p15:clr>
            <a:srgbClr val="FA7B17"/>
          </p15:clr>
        </p15:guide>
        <p15:guide id="8" pos="5688">
          <p15:clr>
            <a:srgbClr val="FA7B17"/>
          </p15:clr>
        </p15:guide>
        <p15:guide id="9" orient="horz" pos="1152">
          <p15:clr>
            <a:srgbClr val="FA7B17"/>
          </p15:clr>
        </p15:guide>
        <p15:guide id="10" orient="horz" pos="3168">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t>6.5.2024</a:t>
            </a:fld>
            <a:endParaRPr lang="fi-FI"/>
          </a:p>
        </p:txBody>
      </p:sp>
      <p:sp>
        <p:nvSpPr>
          <p:cNvPr id="19"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68738636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t>6.5.2024</a:t>
            </a:fld>
            <a:endParaRPr lang="fi-FI"/>
          </a:p>
        </p:txBody>
      </p:sp>
      <p:sp>
        <p:nvSpPr>
          <p:cNvPr id="19"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Tree>
    <p:extLst>
      <p:ext uri="{BB962C8B-B14F-4D97-AF65-F5344CB8AC3E}">
        <p14:creationId xmlns:p14="http://schemas.microsoft.com/office/powerpoint/2010/main" val="106746017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t>6.5.2024</a:t>
            </a:fld>
            <a:endParaRPr lang="fi-FI"/>
          </a:p>
        </p:txBody>
      </p:sp>
      <p:sp>
        <p:nvSpPr>
          <p:cNvPr id="5" name="Alatunnisteen paikkamerkki 2"/>
          <p:cNvSpPr>
            <a:spLocks noGrp="1"/>
          </p:cNvSpPr>
          <p:nvPr>
            <p:ph type="ftr" sz="quarter" idx="11"/>
          </p:nvPr>
        </p:nvSpPr>
        <p:spPr>
          <a:xfrm>
            <a:off x="1111510" y="4728047"/>
            <a:ext cx="1295891" cy="164690"/>
          </a:xfrm>
        </p:spPr>
        <p:txBody>
          <a:bodyPr/>
          <a:lstStyle/>
          <a:p>
            <a:r>
              <a:rPr lang="fi-FI"/>
              <a:t>Teknologiateollisuus</a:t>
            </a:r>
          </a:p>
        </p:txBody>
      </p:sp>
    </p:spTree>
    <p:extLst>
      <p:ext uri="{BB962C8B-B14F-4D97-AF65-F5344CB8AC3E}">
        <p14:creationId xmlns:p14="http://schemas.microsoft.com/office/powerpoint/2010/main" val="358328588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t>6.5.2024</a:t>
            </a:fld>
            <a:endParaRPr lang="fi-FI"/>
          </a:p>
        </p:txBody>
      </p:sp>
      <p:sp>
        <p:nvSpPr>
          <p:cNvPr id="17" name="Alatunnisteen paikkamerkki 2"/>
          <p:cNvSpPr>
            <a:spLocks noGrp="1"/>
          </p:cNvSpPr>
          <p:nvPr>
            <p:ph type="ftr" sz="quarter" idx="11"/>
          </p:nvPr>
        </p:nvSpPr>
        <p:spPr>
          <a:xfrm>
            <a:off x="1111510" y="4728047"/>
            <a:ext cx="1295891" cy="164690"/>
          </a:xfrm>
        </p:spPr>
        <p:txBody>
          <a:bodyPr/>
          <a:lstStyle/>
          <a:p>
            <a:r>
              <a:rPr lang="fi-FI"/>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220734152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02188674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t>6.5.2024</a:t>
            </a:fld>
            <a:endParaRPr lang="fi-FI"/>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45695886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4057202089"/>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pääotsikkoa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6.5.2024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89525057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6.5.2024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97890330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407543632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51343287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46765059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329010236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20382883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66631401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83856603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00552848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6.5.2024</a:t>
            </a:fld>
            <a:endParaRPr lang="fi-FI">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5904009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64505927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81392694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74217126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408190128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02610984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Tree>
    <p:extLst>
      <p:ext uri="{BB962C8B-B14F-4D97-AF65-F5344CB8AC3E}">
        <p14:creationId xmlns:p14="http://schemas.microsoft.com/office/powerpoint/2010/main" val="322744705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22952940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165579500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27376207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174770107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356773883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160051663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Tree>
    <p:extLst>
      <p:ext uri="{BB962C8B-B14F-4D97-AF65-F5344CB8AC3E}">
        <p14:creationId xmlns:p14="http://schemas.microsoft.com/office/powerpoint/2010/main" val="100329856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6.5.2024</a:t>
            </a:fld>
            <a:endParaRPr lang="fi-FI">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Tree>
    <p:extLst>
      <p:ext uri="{BB962C8B-B14F-4D97-AF65-F5344CB8AC3E}">
        <p14:creationId xmlns:p14="http://schemas.microsoft.com/office/powerpoint/2010/main" val="36528585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6.5.2024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57569216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Tree>
    <p:extLst>
      <p:ext uri="{BB962C8B-B14F-4D97-AF65-F5344CB8AC3E}">
        <p14:creationId xmlns:p14="http://schemas.microsoft.com/office/powerpoint/2010/main" val="157917480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Tree>
    <p:extLst>
      <p:ext uri="{BB962C8B-B14F-4D97-AF65-F5344CB8AC3E}">
        <p14:creationId xmlns:p14="http://schemas.microsoft.com/office/powerpoint/2010/main" val="208179526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23390468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47601329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55344691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64742819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pääotsikkoa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6.5.2024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16765501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6.5.2024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17716465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1948374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416986589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55221665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40623188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71171856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3362316993"/>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7002029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6.5.2024</a:t>
            </a:fld>
            <a:endParaRPr lang="fi-FI">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7198394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406231165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32931504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95707397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0743134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51023464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5332803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Tree>
    <p:extLst>
      <p:ext uri="{BB962C8B-B14F-4D97-AF65-F5344CB8AC3E}">
        <p14:creationId xmlns:p14="http://schemas.microsoft.com/office/powerpoint/2010/main" val="172642668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16028103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317458767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406486376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427959858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781393815"/>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386839783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Tree>
    <p:extLst>
      <p:ext uri="{BB962C8B-B14F-4D97-AF65-F5344CB8AC3E}">
        <p14:creationId xmlns:p14="http://schemas.microsoft.com/office/powerpoint/2010/main" val="2058375146"/>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6.5.2024</a:t>
            </a:fld>
            <a:endParaRPr lang="fi-FI">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Tree>
    <p:extLst>
      <p:ext uri="{BB962C8B-B14F-4D97-AF65-F5344CB8AC3E}">
        <p14:creationId xmlns:p14="http://schemas.microsoft.com/office/powerpoint/2010/main" val="334360380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6.5.2024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417954952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a:t>Lähde tähän</a:t>
            </a:r>
          </a:p>
        </p:txBody>
      </p:sp>
    </p:spTree>
    <p:extLst>
      <p:ext uri="{BB962C8B-B14F-4D97-AF65-F5344CB8AC3E}">
        <p14:creationId xmlns:p14="http://schemas.microsoft.com/office/powerpoint/2010/main" val="122529253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err="1"/>
              <a:t>Väliotsikko</a:t>
            </a:r>
            <a:r>
              <a:rPr lang="en-US"/>
              <a:t> </a:t>
            </a:r>
            <a:r>
              <a:rPr lang="en-US" err="1"/>
              <a:t>yläviitteenä</a:t>
            </a:r>
            <a:endParaRPr lang="fi-FI"/>
          </a:p>
        </p:txBody>
      </p:sp>
    </p:spTree>
    <p:extLst>
      <p:ext uri="{BB962C8B-B14F-4D97-AF65-F5344CB8AC3E}">
        <p14:creationId xmlns:p14="http://schemas.microsoft.com/office/powerpoint/2010/main" val="428002115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6.5.2024</a:t>
            </a:fld>
            <a:endParaRPr lang="fi-FI">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Tree>
    <p:extLst>
      <p:ext uri="{BB962C8B-B14F-4D97-AF65-F5344CB8AC3E}">
        <p14:creationId xmlns:p14="http://schemas.microsoft.com/office/powerpoint/2010/main" val="376392102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6.5.2024</a:t>
            </a:fld>
            <a:endParaRPr lang="fi-FI"/>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77982836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3557395493"/>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pääotsikkoa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6.5.2024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863773669"/>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t>6.5.2024</a:t>
            </a:fld>
            <a:endParaRPr lang="fi-FI"/>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t>Teknologiateollisuus</a:t>
            </a:r>
          </a:p>
        </p:txBody>
      </p:sp>
    </p:spTree>
    <p:extLst>
      <p:ext uri="{BB962C8B-B14F-4D97-AF65-F5344CB8AC3E}">
        <p14:creationId xmlns:p14="http://schemas.microsoft.com/office/powerpoint/2010/main" val="330501944"/>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6.5.2024</a:t>
            </a:fld>
            <a:endParaRPr lang="fi-FI">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00738168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376906291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26893557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31564665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373714393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606769400"/>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6.5.2024</a:t>
            </a:fld>
            <a:endParaRPr lang="fi-FI">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330152108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394872231"/>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väliotsikkoa </a:t>
            </a:r>
            <a:r>
              <a:rPr lang="fi-FI" err="1"/>
              <a:t>napsautt</a:t>
            </a:r>
            <a:r>
              <a:rPr lang="fi-FI"/>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6.5.2024</a:t>
            </a:fld>
            <a:endParaRPr lang="fi-FI">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Tree>
    <p:extLst>
      <p:ext uri="{BB962C8B-B14F-4D97-AF65-F5344CB8AC3E}">
        <p14:creationId xmlns:p14="http://schemas.microsoft.com/office/powerpoint/2010/main" val="1689231602"/>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a:t>Lisää kuva napsauttamalla kuvaketta</a:t>
            </a:r>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6.5.2024</a:t>
            </a:fld>
            <a:endParaRPr lang="fi-FI">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a:t>Muokkaa </a:t>
            </a:r>
            <a:r>
              <a:rPr lang="fi-FI" err="1"/>
              <a:t>napsautt</a:t>
            </a:r>
            <a:r>
              <a:rPr lang="fi-FI"/>
              <a:t>.</a:t>
            </a:r>
          </a:p>
        </p:txBody>
      </p:sp>
    </p:spTree>
    <p:extLst>
      <p:ext uri="{BB962C8B-B14F-4D97-AF65-F5344CB8AC3E}">
        <p14:creationId xmlns:p14="http://schemas.microsoft.com/office/powerpoint/2010/main" val="2749973535"/>
      </p:ext>
    </p:extLst>
  </p:cSld>
  <p:clrMapOvr>
    <a:masterClrMapping/>
  </p:clrMapOvr>
  <p:transition spd="med">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theme" Target="../theme/theme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8" Type="http://schemas.openxmlformats.org/officeDocument/2006/relationships/slideLayout" Target="../slideLayouts/slideLayout153.xml"/><Relationship Id="rId3" Type="http://schemas.openxmlformats.org/officeDocument/2006/relationships/slideLayout" Target="../slideLayouts/slideLayout1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26" Type="http://schemas.openxmlformats.org/officeDocument/2006/relationships/slideLayout" Target="../slideLayouts/slideLayout207.xml"/><Relationship Id="rId3" Type="http://schemas.openxmlformats.org/officeDocument/2006/relationships/slideLayout" Target="../slideLayouts/slideLayout184.xml"/><Relationship Id="rId21" Type="http://schemas.openxmlformats.org/officeDocument/2006/relationships/slideLayout" Target="../slideLayouts/slideLayout202.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5" Type="http://schemas.openxmlformats.org/officeDocument/2006/relationships/slideLayout" Target="../slideLayouts/slideLayout206.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slideLayout" Target="../slideLayouts/slideLayout201.xml"/><Relationship Id="rId29" Type="http://schemas.openxmlformats.org/officeDocument/2006/relationships/slideLayout" Target="../slideLayouts/slideLayout210.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24" Type="http://schemas.openxmlformats.org/officeDocument/2006/relationships/slideLayout" Target="../slideLayouts/slideLayout205.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23" Type="http://schemas.openxmlformats.org/officeDocument/2006/relationships/slideLayout" Target="../slideLayouts/slideLayout204.xml"/><Relationship Id="rId28" Type="http://schemas.openxmlformats.org/officeDocument/2006/relationships/slideLayout" Target="../slideLayouts/slideLayout209.xml"/><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 Id="rId22" Type="http://schemas.openxmlformats.org/officeDocument/2006/relationships/slideLayout" Target="../slideLayouts/slideLayout203.xml"/><Relationship Id="rId27" Type="http://schemas.openxmlformats.org/officeDocument/2006/relationships/slideLayout" Target="../slideLayouts/slideLayout208.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18" Type="http://schemas.openxmlformats.org/officeDocument/2006/relationships/slideLayout" Target="../slideLayouts/slideLayout228.xml"/><Relationship Id="rId26" Type="http://schemas.openxmlformats.org/officeDocument/2006/relationships/slideLayout" Target="../slideLayouts/slideLayout236.xml"/><Relationship Id="rId3" Type="http://schemas.openxmlformats.org/officeDocument/2006/relationships/slideLayout" Target="../slideLayouts/slideLayout213.xml"/><Relationship Id="rId21" Type="http://schemas.openxmlformats.org/officeDocument/2006/relationships/slideLayout" Target="../slideLayouts/slideLayout231.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17" Type="http://schemas.openxmlformats.org/officeDocument/2006/relationships/slideLayout" Target="../slideLayouts/slideLayout227.xml"/><Relationship Id="rId25" Type="http://schemas.openxmlformats.org/officeDocument/2006/relationships/slideLayout" Target="../slideLayouts/slideLayout235.xml"/><Relationship Id="rId2" Type="http://schemas.openxmlformats.org/officeDocument/2006/relationships/slideLayout" Target="../slideLayouts/slideLayout212.xml"/><Relationship Id="rId16" Type="http://schemas.openxmlformats.org/officeDocument/2006/relationships/slideLayout" Target="../slideLayouts/slideLayout226.xml"/><Relationship Id="rId20" Type="http://schemas.openxmlformats.org/officeDocument/2006/relationships/slideLayout" Target="../slideLayouts/slideLayout230.xml"/><Relationship Id="rId29" Type="http://schemas.openxmlformats.org/officeDocument/2006/relationships/slideLayout" Target="../slideLayouts/slideLayout239.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24" Type="http://schemas.openxmlformats.org/officeDocument/2006/relationships/slideLayout" Target="../slideLayouts/slideLayout234.xml"/><Relationship Id="rId5" Type="http://schemas.openxmlformats.org/officeDocument/2006/relationships/slideLayout" Target="../slideLayouts/slideLayout215.xml"/><Relationship Id="rId15" Type="http://schemas.openxmlformats.org/officeDocument/2006/relationships/slideLayout" Target="../slideLayouts/slideLayout225.xml"/><Relationship Id="rId23" Type="http://schemas.openxmlformats.org/officeDocument/2006/relationships/slideLayout" Target="../slideLayouts/slideLayout233.xml"/><Relationship Id="rId28" Type="http://schemas.openxmlformats.org/officeDocument/2006/relationships/slideLayout" Target="../slideLayouts/slideLayout238.xml"/><Relationship Id="rId10" Type="http://schemas.openxmlformats.org/officeDocument/2006/relationships/slideLayout" Target="../slideLayouts/slideLayout220.xml"/><Relationship Id="rId19" Type="http://schemas.openxmlformats.org/officeDocument/2006/relationships/slideLayout" Target="../slideLayouts/slideLayout229.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 Id="rId22" Type="http://schemas.openxmlformats.org/officeDocument/2006/relationships/slideLayout" Target="../slideLayouts/slideLayout232.xml"/><Relationship Id="rId27" Type="http://schemas.openxmlformats.org/officeDocument/2006/relationships/slideLayout" Target="../slideLayouts/slideLayout237.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42.xml"/><Relationship Id="rId7" Type="http://schemas.openxmlformats.org/officeDocument/2006/relationships/theme" Target="../theme/theme9.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5" Type="http://schemas.openxmlformats.org/officeDocument/2006/relationships/slideLayout" Target="../slideLayouts/slideLayout244.xml"/><Relationship Id="rId4" Type="http://schemas.openxmlformats.org/officeDocument/2006/relationships/slideLayout" Target="../slideLayouts/slideLayout2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t>6.5.2024</a:t>
            </a:fld>
            <a:endParaRPr lang="fi-FI"/>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a:t>Muokkaa </a:t>
            </a:r>
            <a:r>
              <a:rPr lang="fi-FI" err="1"/>
              <a:t>perustyyl</a:t>
            </a:r>
            <a:r>
              <a:rPr lang="fi-FI"/>
              <a:t>. </a:t>
            </a:r>
            <a:r>
              <a:rPr lang="fi-FI" err="1"/>
              <a:t>napsautt</a:t>
            </a:r>
            <a:r>
              <a:rPr lang="fi-FI"/>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pPr/>
              <a:t>‹#›</a:t>
            </a:fld>
            <a:endParaRPr lang="fi-FI"/>
          </a:p>
        </p:txBody>
      </p:sp>
    </p:spTree>
    <p:extLst>
      <p:ext uri="{BB962C8B-B14F-4D97-AF65-F5344CB8AC3E}">
        <p14:creationId xmlns:p14="http://schemas.microsoft.com/office/powerpoint/2010/main" val="729942253"/>
      </p:ext>
    </p:extLst>
  </p:cSld>
  <p:clrMap bg1="lt1" tx1="dk1" bg2="lt2" tx2="dk2" accent1="accent1" accent2="accent2" accent3="accent3" accent4="accent4" accent5="accent5" accent6="accent6" hlink="hlink" folHlink="folHlink"/>
  <p:sldLayoutIdLst>
    <p:sldLayoutId id="2147483649" r:id="rId1"/>
    <p:sldLayoutId id="2147483701" r:id="rId2"/>
    <p:sldLayoutId id="2147483664" r:id="rId3"/>
    <p:sldLayoutId id="2147483679" r:id="rId4"/>
    <p:sldLayoutId id="2147483665" r:id="rId5"/>
    <p:sldLayoutId id="2147483681" r:id="rId6"/>
    <p:sldLayoutId id="2147483666" r:id="rId7"/>
    <p:sldLayoutId id="2147483682" r:id="rId8"/>
    <p:sldLayoutId id="2147483667" r:id="rId9"/>
    <p:sldLayoutId id="2147483683" r:id="rId10"/>
    <p:sldLayoutId id="2147483668" r:id="rId11"/>
    <p:sldLayoutId id="2147483684" r:id="rId12"/>
    <p:sldLayoutId id="2147483669" r:id="rId13"/>
    <p:sldLayoutId id="2147483685" r:id="rId14"/>
    <p:sldLayoutId id="2147483670" r:id="rId15"/>
    <p:sldLayoutId id="2147483686" r:id="rId16"/>
    <p:sldLayoutId id="2147483671" r:id="rId17"/>
    <p:sldLayoutId id="2147483687" r:id="rId18"/>
    <p:sldLayoutId id="2147483702" r:id="rId19"/>
    <p:sldLayoutId id="2147483704" r:id="rId20"/>
    <p:sldLayoutId id="2147483680" r:id="rId21"/>
    <p:sldLayoutId id="2147483674" r:id="rId22"/>
    <p:sldLayoutId id="2147483691" r:id="rId23"/>
    <p:sldLayoutId id="2147483700" r:id="rId24"/>
    <p:sldLayoutId id="2147483696" r:id="rId25"/>
    <p:sldLayoutId id="2147483673" r:id="rId26"/>
    <p:sldLayoutId id="2147483703" r:id="rId27"/>
    <p:sldLayoutId id="2147483707" r:id="rId28"/>
    <p:sldLayoutId id="214748370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p:ext uri="{27BBF7A9-308A-43DC-89C8-2F10F3537804}">
      <p15:sldGuideLst xmlns:p15="http://schemas.microsoft.com/office/powerpoint/2012/main">
        <p15:guide id="20" pos="5520" userDrawn="1">
          <p15:clr>
            <a:srgbClr val="F26B43"/>
          </p15:clr>
        </p15:guide>
        <p15:guide id="22" orient="horz" pos="3062" userDrawn="1">
          <p15:clr>
            <a:srgbClr val="F26B43"/>
          </p15:clr>
        </p15:guide>
        <p15:guide id="23" orient="horz" pos="232" userDrawn="1">
          <p15:clr>
            <a:srgbClr val="F26B43"/>
          </p15:clr>
        </p15:guide>
        <p15:guide id="26" pos="240" userDrawn="1">
          <p15:clr>
            <a:srgbClr val="F26B43"/>
          </p15:clr>
        </p15:guide>
        <p15:guide id="27" pos="75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6.5.2024</a:t>
            </a:fld>
            <a:endParaRPr lang="fi-FI">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a:t>Muokkaa </a:t>
            </a:r>
            <a:r>
              <a:rPr lang="fi-FI" err="1"/>
              <a:t>perustyyl</a:t>
            </a:r>
            <a:r>
              <a:rPr lang="fi-FI"/>
              <a:t>. </a:t>
            </a:r>
            <a:r>
              <a:rPr lang="fi-FI" err="1"/>
              <a:t>napsautt</a:t>
            </a:r>
            <a:r>
              <a:rPr lang="fi-FI"/>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a:solidFill>
                <a:srgbClr val="29282E"/>
              </a:solidFill>
            </a:endParaRPr>
          </a:p>
        </p:txBody>
      </p:sp>
    </p:spTree>
    <p:extLst>
      <p:ext uri="{BB962C8B-B14F-4D97-AF65-F5344CB8AC3E}">
        <p14:creationId xmlns:p14="http://schemas.microsoft.com/office/powerpoint/2010/main" val="74658598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6.5.2024</a:t>
            </a:fld>
            <a:endParaRPr lang="fi-FI">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a:t>Muokkaa </a:t>
            </a:r>
            <a:r>
              <a:rPr lang="fi-FI" err="1"/>
              <a:t>perustyyl</a:t>
            </a:r>
            <a:r>
              <a:rPr lang="fi-FI"/>
              <a:t>. </a:t>
            </a:r>
            <a:r>
              <a:rPr lang="fi-FI" err="1"/>
              <a:t>napsautt</a:t>
            </a:r>
            <a:r>
              <a:rPr lang="fi-FI"/>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a:solidFill>
                <a:srgbClr val="29282E"/>
              </a:solidFill>
            </a:endParaRPr>
          </a:p>
        </p:txBody>
      </p:sp>
    </p:spTree>
    <p:extLst>
      <p:ext uri="{BB962C8B-B14F-4D97-AF65-F5344CB8AC3E}">
        <p14:creationId xmlns:p14="http://schemas.microsoft.com/office/powerpoint/2010/main" val="235544855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6.5.2024</a:t>
            </a:fld>
            <a:endParaRPr lang="fi-FI">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a:t>Muokkaa </a:t>
            </a:r>
            <a:r>
              <a:rPr lang="fi-FI" err="1"/>
              <a:t>perustyyl</a:t>
            </a:r>
            <a:r>
              <a:rPr lang="fi-FI"/>
              <a:t>. </a:t>
            </a:r>
            <a:r>
              <a:rPr lang="fi-FI" err="1"/>
              <a:t>napsautt</a:t>
            </a:r>
            <a:r>
              <a:rPr lang="fi-FI"/>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a:solidFill>
                <a:srgbClr val="29282E"/>
              </a:solidFill>
            </a:endParaRPr>
          </a:p>
        </p:txBody>
      </p:sp>
    </p:spTree>
    <p:extLst>
      <p:ext uri="{BB962C8B-B14F-4D97-AF65-F5344CB8AC3E}">
        <p14:creationId xmlns:p14="http://schemas.microsoft.com/office/powerpoint/2010/main" val="1934120756"/>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 id="2147484172" r:id="rId13"/>
    <p:sldLayoutId id="2147484173" r:id="rId14"/>
    <p:sldLayoutId id="2147484174" r:id="rId15"/>
    <p:sldLayoutId id="2147484175" r:id="rId16"/>
    <p:sldLayoutId id="2147484176" r:id="rId17"/>
    <p:sldLayoutId id="2147484177" r:id="rId18"/>
    <p:sldLayoutId id="2147484178" r:id="rId19"/>
    <p:sldLayoutId id="2147484179" r:id="rId20"/>
    <p:sldLayoutId id="2147484180" r:id="rId21"/>
    <p:sldLayoutId id="2147484181" r:id="rId22"/>
    <p:sldLayoutId id="2147484182" r:id="rId23"/>
    <p:sldLayoutId id="2147484183" r:id="rId24"/>
    <p:sldLayoutId id="2147484184" r:id="rId25"/>
    <p:sldLayoutId id="2147484185" r:id="rId26"/>
    <p:sldLayoutId id="2147484186" r:id="rId27"/>
    <p:sldLayoutId id="2147484187" r:id="rId28"/>
    <p:sldLayoutId id="214748418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6.5.2024</a:t>
            </a:fld>
            <a:endParaRPr lang="fi-FI">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a:t>Muokkaa </a:t>
            </a:r>
            <a:r>
              <a:rPr lang="fi-FI" err="1"/>
              <a:t>perustyyl</a:t>
            </a:r>
            <a:r>
              <a:rPr lang="fi-FI"/>
              <a:t>. </a:t>
            </a:r>
            <a:r>
              <a:rPr lang="fi-FI" err="1"/>
              <a:t>napsautt</a:t>
            </a:r>
            <a:r>
              <a:rPr lang="fi-FI"/>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a:solidFill>
                <a:srgbClr val="29282E"/>
              </a:solidFill>
            </a:endParaRPr>
          </a:p>
        </p:txBody>
      </p:sp>
    </p:spTree>
    <p:extLst>
      <p:ext uri="{BB962C8B-B14F-4D97-AF65-F5344CB8AC3E}">
        <p14:creationId xmlns:p14="http://schemas.microsoft.com/office/powerpoint/2010/main" val="3767859681"/>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 id="2147484209" r:id="rId20"/>
    <p:sldLayoutId id="2147484210" r:id="rId21"/>
    <p:sldLayoutId id="2147484211" r:id="rId22"/>
    <p:sldLayoutId id="2147484212" r:id="rId23"/>
    <p:sldLayoutId id="2147484213" r:id="rId24"/>
    <p:sldLayoutId id="2147484214" r:id="rId25"/>
    <p:sldLayoutId id="2147484215" r:id="rId26"/>
    <p:sldLayoutId id="2147484216" r:id="rId27"/>
    <p:sldLayoutId id="2147484217" r:id="rId28"/>
    <p:sldLayoutId id="214748421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6.5.2024</a:t>
            </a:fld>
            <a:endParaRPr lang="fi-FI">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7" name="Otsikon paikkamerkki 2"/>
          <p:cNvSpPr>
            <a:spLocks noGrp="1"/>
          </p:cNvSpPr>
          <p:nvPr>
            <p:ph type="title"/>
          </p:nvPr>
        </p:nvSpPr>
        <p:spPr>
          <a:xfrm>
            <a:off x="1072801" y="1102950"/>
            <a:ext cx="7171199" cy="644311"/>
          </a:xfrm>
          <a:prstGeom prst="rect">
            <a:avLst/>
          </a:prstGeom>
        </p:spPr>
        <p:txBody>
          <a:bodyPr vert="horz" lIns="91440" tIns="45720" rIns="91440" bIns="45720" rtlCol="0" anchor="t">
            <a:normAutofit/>
          </a:bodyPr>
          <a:lstStyle/>
          <a:p>
            <a:r>
              <a:rPr lang="fi-FI"/>
              <a:t>Muokkaa </a:t>
            </a:r>
            <a:r>
              <a:rPr lang="fi-FI" err="1"/>
              <a:t>perustyyl</a:t>
            </a:r>
            <a:r>
              <a:rPr lang="fi-FI"/>
              <a:t>. </a:t>
            </a:r>
            <a:r>
              <a:rPr lang="fi-FI" err="1"/>
              <a:t>napsautt</a:t>
            </a:r>
            <a:r>
              <a:rPr lang="fi-FI"/>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a:solidFill>
                <a:srgbClr val="29282E"/>
              </a:solidFill>
            </a:endParaRPr>
          </a:p>
        </p:txBody>
      </p:sp>
    </p:spTree>
    <p:extLst>
      <p:ext uri="{BB962C8B-B14F-4D97-AF65-F5344CB8AC3E}">
        <p14:creationId xmlns:p14="http://schemas.microsoft.com/office/powerpoint/2010/main" val="4258925569"/>
      </p:ext>
    </p:extLst>
  </p:cSld>
  <p:clrMap bg1="lt1" tx1="dk1" bg2="lt2" tx2="dk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 id="2147484404" r:id="rId5"/>
    <p:sldLayoutId id="2147484405" r:id="rId6"/>
    <p:sldLayoutId id="2147484406" r:id="rId7"/>
    <p:sldLayoutId id="2147484407" r:id="rId8"/>
    <p:sldLayoutId id="2147484408" r:id="rId9"/>
    <p:sldLayoutId id="2147484409" r:id="rId10"/>
    <p:sldLayoutId id="2147484410" r:id="rId11"/>
    <p:sldLayoutId id="2147484411" r:id="rId12"/>
    <p:sldLayoutId id="2147484412" r:id="rId13"/>
    <p:sldLayoutId id="2147484413" r:id="rId14"/>
    <p:sldLayoutId id="2147484414" r:id="rId15"/>
    <p:sldLayoutId id="2147484415" r:id="rId16"/>
    <p:sldLayoutId id="2147484416" r:id="rId17"/>
    <p:sldLayoutId id="2147484417" r:id="rId18"/>
    <p:sldLayoutId id="2147484418" r:id="rId19"/>
    <p:sldLayoutId id="2147484419" r:id="rId20"/>
    <p:sldLayoutId id="2147484420" r:id="rId21"/>
    <p:sldLayoutId id="2147484421" r:id="rId22"/>
    <p:sldLayoutId id="2147484422" r:id="rId23"/>
    <p:sldLayoutId id="2147484423" r:id="rId24"/>
    <p:sldLayoutId id="2147484424" r:id="rId25"/>
    <p:sldLayoutId id="2147484425" r:id="rId26"/>
    <p:sldLayoutId id="2147484426" r:id="rId27"/>
    <p:sldLayoutId id="2147484427" r:id="rId28"/>
    <p:sldLayoutId id="2147484428" r:id="rId29"/>
    <p:sldLayoutId id="2147484429" r:id="rId30"/>
    <p:sldLayoutId id="2147484430" r:id="rId31"/>
    <p:sldLayoutId id="2147484431" r:id="rId32"/>
    <p:sldLayoutId id="2147484432" r:id="rId33"/>
    <p:sldLayoutId id="2147484433" r:id="rId34"/>
    <p:sldLayoutId id="2147484434" r:id="rId35"/>
    <p:sldLayoutId id="2147484435" r:id="rId36"/>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t>6.5.2024</a:t>
            </a:fld>
            <a:endParaRPr lang="fi-FI"/>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a:t>Muokkaa </a:t>
            </a:r>
            <a:r>
              <a:rPr lang="fi-FI" err="1"/>
              <a:t>perustyyl</a:t>
            </a:r>
            <a:r>
              <a:rPr lang="fi-FI"/>
              <a:t>. </a:t>
            </a:r>
            <a:r>
              <a:rPr lang="fi-FI" err="1"/>
              <a:t>napsautt</a:t>
            </a:r>
            <a:r>
              <a:rPr lang="fi-FI"/>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pPr/>
              <a:t>‹#›</a:t>
            </a:fld>
            <a:endParaRPr lang="fi-FI"/>
          </a:p>
        </p:txBody>
      </p:sp>
    </p:spTree>
    <p:extLst>
      <p:ext uri="{BB962C8B-B14F-4D97-AF65-F5344CB8AC3E}">
        <p14:creationId xmlns:p14="http://schemas.microsoft.com/office/powerpoint/2010/main" val="3666830941"/>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 id="2147484448" r:id="rId12"/>
    <p:sldLayoutId id="2147484449" r:id="rId13"/>
    <p:sldLayoutId id="2147484450" r:id="rId14"/>
    <p:sldLayoutId id="2147484451" r:id="rId15"/>
    <p:sldLayoutId id="2147484452" r:id="rId16"/>
    <p:sldLayoutId id="2147484453" r:id="rId17"/>
    <p:sldLayoutId id="2147484454" r:id="rId18"/>
    <p:sldLayoutId id="2147484455" r:id="rId19"/>
    <p:sldLayoutId id="2147484456" r:id="rId20"/>
    <p:sldLayoutId id="2147484457" r:id="rId21"/>
    <p:sldLayoutId id="2147484458" r:id="rId22"/>
    <p:sldLayoutId id="2147484459" r:id="rId23"/>
    <p:sldLayoutId id="2147484460" r:id="rId24"/>
    <p:sldLayoutId id="2147484461" r:id="rId25"/>
    <p:sldLayoutId id="2147484462" r:id="rId26"/>
    <p:sldLayoutId id="2147484463" r:id="rId27"/>
    <p:sldLayoutId id="2147484464" r:id="rId28"/>
    <p:sldLayoutId id="2147484465"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p:ext uri="{27BBF7A9-308A-43DC-89C8-2F10F3537804}">
      <p15:sldGuideLst xmlns:p15="http://schemas.microsoft.com/office/powerpoint/2012/main">
        <p15:guide id="20" pos="5520">
          <p15:clr>
            <a:srgbClr val="F26B43"/>
          </p15:clr>
        </p15:guide>
        <p15:guide id="22" orient="horz" pos="3062">
          <p15:clr>
            <a:srgbClr val="F26B43"/>
          </p15:clr>
        </p15:guide>
        <p15:guide id="23" orient="horz" pos="232">
          <p15:clr>
            <a:srgbClr val="F26B43"/>
          </p15:clr>
        </p15:guide>
        <p15:guide id="26" pos="240">
          <p15:clr>
            <a:srgbClr val="F26B43"/>
          </p15:clr>
        </p15:guide>
        <p15:guide id="27" pos="75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t>6.5.2024</a:t>
            </a:fld>
            <a:endParaRPr lang="fi-FI"/>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27" name="Otsikon paikkamerkki 2"/>
          <p:cNvSpPr>
            <a:spLocks noGrp="1"/>
          </p:cNvSpPr>
          <p:nvPr>
            <p:ph type="title"/>
          </p:nvPr>
        </p:nvSpPr>
        <p:spPr>
          <a:xfrm>
            <a:off x="1072801" y="1102950"/>
            <a:ext cx="7171199" cy="473089"/>
          </a:xfrm>
          <a:prstGeom prst="rect">
            <a:avLst/>
          </a:prstGeom>
        </p:spPr>
        <p:txBody>
          <a:bodyPr vert="horz" lIns="91440" tIns="45720" rIns="91440" bIns="45720" rtlCol="0" anchor="t">
            <a:normAutofit/>
          </a:bodyPr>
          <a:lstStyle/>
          <a:p>
            <a:r>
              <a:rPr lang="fi-FI"/>
              <a:t>Muokkaa </a:t>
            </a:r>
            <a:r>
              <a:rPr lang="fi-FI" err="1"/>
              <a:t>perustyyl</a:t>
            </a:r>
            <a:r>
              <a:rPr lang="fi-FI"/>
              <a:t>. </a:t>
            </a:r>
            <a:r>
              <a:rPr lang="fi-FI" err="1"/>
              <a:t>napsautt</a:t>
            </a:r>
            <a:r>
              <a:rPr lang="fi-FI"/>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pPr/>
              <a:t>‹#›</a:t>
            </a:fld>
            <a:endParaRPr lang="fi-FI"/>
          </a:p>
        </p:txBody>
      </p:sp>
    </p:spTree>
    <p:extLst>
      <p:ext uri="{BB962C8B-B14F-4D97-AF65-F5344CB8AC3E}">
        <p14:creationId xmlns:p14="http://schemas.microsoft.com/office/powerpoint/2010/main" val="2854724211"/>
      </p:ext>
    </p:extLst>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 id="2147484479" r:id="rId12"/>
    <p:sldLayoutId id="2147484480" r:id="rId13"/>
    <p:sldLayoutId id="2147484481" r:id="rId14"/>
    <p:sldLayoutId id="2147484482" r:id="rId15"/>
    <p:sldLayoutId id="2147484483" r:id="rId16"/>
    <p:sldLayoutId id="2147484484" r:id="rId17"/>
    <p:sldLayoutId id="2147484485" r:id="rId18"/>
    <p:sldLayoutId id="2147484486" r:id="rId19"/>
    <p:sldLayoutId id="2147484487" r:id="rId20"/>
    <p:sldLayoutId id="2147484488" r:id="rId21"/>
    <p:sldLayoutId id="2147484489" r:id="rId22"/>
    <p:sldLayoutId id="2147484490" r:id="rId23"/>
    <p:sldLayoutId id="2147484491" r:id="rId24"/>
    <p:sldLayoutId id="2147484492" r:id="rId25"/>
    <p:sldLayoutId id="2147484493" r:id="rId26"/>
    <p:sldLayoutId id="2147484494" r:id="rId27"/>
    <p:sldLayoutId id="2147484495" r:id="rId28"/>
    <p:sldLayoutId id="2147484496"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p:ext uri="{27BBF7A9-308A-43DC-89C8-2F10F3537804}">
      <p15:sldGuideLst xmlns:p15="http://schemas.microsoft.com/office/powerpoint/2012/main">
        <p15:guide id="20" pos="5520">
          <p15:clr>
            <a:srgbClr val="F26B43"/>
          </p15:clr>
        </p15:guide>
        <p15:guide id="22" orient="horz" pos="3062">
          <p15:clr>
            <a:srgbClr val="F26B43"/>
          </p15:clr>
        </p15:guide>
        <p15:guide id="23" orient="horz" pos="232">
          <p15:clr>
            <a:srgbClr val="F26B43"/>
          </p15:clr>
        </p15:guide>
        <p15:guide id="26" pos="240">
          <p15:clr>
            <a:srgbClr val="F26B43"/>
          </p15:clr>
        </p15:guide>
        <p15:guide id="27" pos="75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1421414"/>
      </p:ext>
    </p:extLst>
  </p:cSld>
  <p:clrMap bg1="lt1" tx1="dk1" bg2="dk2" tx2="lt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10.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0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0.xml"/><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oleObject" Target="../embeddings/oleObject74.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0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oleObject" Target="../embeddings/oleObject75.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0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oleObject" Target="../embeddings/oleObject76.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0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1.xml"/><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0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4.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11.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5.xml"/><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6.xml"/><Relationship Id="rId1" Type="http://schemas.openxmlformats.org/officeDocument/2006/relationships/slideLayout" Target="../slideLayouts/slideLayout26.xml"/></Relationships>
</file>

<file path=ppt/slides/_rels/slide1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7.xml"/><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8.xml"/><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9.xml"/><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17.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21.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chart" Target="../charts/chart33.xml"/></Relationships>
</file>

<file path=ppt/slides/_rels/slide1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4.xml"/><Relationship Id="rId1" Type="http://schemas.openxmlformats.org/officeDocument/2006/relationships/slideLayout" Target="../slideLayouts/slideLayout26.xml"/></Relationships>
</file>

<file path=ppt/slides/_rels/slide1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5.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6.xml"/><Relationship Id="rId1" Type="http://schemas.openxmlformats.org/officeDocument/2006/relationships/slideLayout" Target="../slideLayouts/slideLayout26.xml"/></Relationships>
</file>

<file path=ppt/slides/_rels/slide1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7.xml"/><Relationship Id="rId1" Type="http://schemas.openxmlformats.org/officeDocument/2006/relationships/slideLayout" Target="../slideLayouts/slideLayout26.xml"/></Relationships>
</file>

<file path=ppt/slides/_rels/slide12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7.xml"/></Relationships>
</file>

<file path=ppt/slides/_rels/slide123.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24.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2.xml"/><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3.xml"/><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4.xml"/><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5.xml"/><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18.emf"/></Relationships>
</file>

<file path=ppt/slides/_rels/slide130.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oleObject" Target="../embeddings/oleObject77.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3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oleObject" Target="../embeddings/oleObject78.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3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oleObject" Target="../embeddings/oleObject79.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3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oleObject" Target="../embeddings/oleObject80.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3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oleObject" Target="../embeddings/oleObject81.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3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oleObject" Target="../embeddings/oleObject82.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36.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6.xml"/></Relationships>
</file>

<file path=ppt/slides/_rels/slide13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1.xml"/></Relationships>
</file>

<file path=ppt/slides/_rels/slide13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oleObject" Target="../embeddings/oleObject83.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19.emf"/></Relationships>
</file>

<file path=ppt/slides/_rels/slide14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oleObject" Target="../embeddings/oleObject84.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4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oleObject" Target="../embeddings/oleObject85.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4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oleObject" Target="../embeddings/oleObject86.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4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oleObject" Target="../embeddings/oleObject87.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4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7.xml"/><Relationship Id="rId1" Type="http://schemas.openxmlformats.org/officeDocument/2006/relationships/slideLayout" Target="../slideLayouts/slideLayout26.xml"/></Relationships>
</file>

<file path=ppt/slides/_rels/slide1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8.xml"/><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oleObject" Target="../embeddings/oleObject88.bin"/><Relationship Id="rId1" Type="http://schemas.openxmlformats.org/officeDocument/2006/relationships/slideLayout" Target="../slideLayouts/slideLayout113.xml"/><Relationship Id="rId4" Type="http://schemas.openxmlformats.org/officeDocument/2006/relationships/slide" Target="slide2.xml"/></Relationships>
</file>

<file path=ppt/slides/_rels/slide14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9.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20.emf"/></Relationships>
</file>

<file path=ppt/slides/_rels/slide15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oleObject" Target="../embeddings/oleObject89.bin"/><Relationship Id="rId1" Type="http://schemas.openxmlformats.org/officeDocument/2006/relationships/slideLayout" Target="../slideLayouts/slideLayout142.xml"/><Relationship Id="rId4" Type="http://schemas.openxmlformats.org/officeDocument/2006/relationships/slide" Target="slide2.xml"/></Relationships>
</file>

<file path=ppt/slides/_rels/slide15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23.xml"/></Relationships>
</file>

<file path=ppt/slides/_rels/slide1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0.xml"/><Relationship Id="rId1" Type="http://schemas.openxmlformats.org/officeDocument/2006/relationships/slideLayout" Target="../slideLayouts/slideLayout26.xml"/></Relationships>
</file>

<file path=ppt/slides/_rels/slide1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1.xml"/><Relationship Id="rId1" Type="http://schemas.openxmlformats.org/officeDocument/2006/relationships/slideLayout" Target="../slideLayouts/slideLayout26.xml"/></Relationships>
</file>

<file path=ppt/slides/_rels/slide1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2.xml"/><Relationship Id="rId1" Type="http://schemas.openxmlformats.org/officeDocument/2006/relationships/slideLayout" Target="../slideLayouts/slideLayout26.xml"/></Relationships>
</file>

<file path=ppt/slides/_rels/slide1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3.xml"/><Relationship Id="rId1" Type="http://schemas.openxmlformats.org/officeDocument/2006/relationships/slideLayout" Target="../slideLayouts/slideLayout26.xml"/></Relationships>
</file>

<file path=ppt/slides/_rels/slide1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4.xml"/><Relationship Id="rId1" Type="http://schemas.openxmlformats.org/officeDocument/2006/relationships/slideLayout" Target="../slideLayouts/slideLayout26.xml"/></Relationships>
</file>

<file path=ppt/slides/_rels/slide1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5.xml"/><Relationship Id="rId1" Type="http://schemas.openxmlformats.org/officeDocument/2006/relationships/slideLayout" Target="../slideLayouts/slideLayout26.xml"/></Relationships>
</file>

<file path=ppt/slides/_rels/slide15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6.xml"/><Relationship Id="rId1" Type="http://schemas.openxmlformats.org/officeDocument/2006/relationships/slideLayout" Target="../slideLayouts/slideLayout26.xml"/></Relationships>
</file>

<file path=ppt/slides/_rels/slide15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7.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15.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8.xml"/><Relationship Id="rId1" Type="http://schemas.openxmlformats.org/officeDocument/2006/relationships/slideLayout" Target="../slideLayouts/slideLayout26.xml"/></Relationships>
</file>

<file path=ppt/slides/_rels/slide16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9.xml"/><Relationship Id="rId1" Type="http://schemas.openxmlformats.org/officeDocument/2006/relationships/slideLayout" Target="../slideLayouts/slideLayout26.xml"/></Relationships>
</file>

<file path=ppt/slides/_rels/slide162.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oleObject" Target="../embeddings/oleObject90.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6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0.xml"/><Relationship Id="rId1" Type="http://schemas.openxmlformats.org/officeDocument/2006/relationships/slideLayout" Target="../slideLayouts/slideLayout55.xml"/></Relationships>
</file>

<file path=ppt/slides/_rels/slide1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1.xml"/><Relationship Id="rId1" Type="http://schemas.openxmlformats.org/officeDocument/2006/relationships/slideLayout" Target="../slideLayouts/slideLayout26.xml"/></Relationships>
</file>

<file path=ppt/slides/_rels/slide16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2.xml"/><Relationship Id="rId1" Type="http://schemas.openxmlformats.org/officeDocument/2006/relationships/slideLayout" Target="../slideLayouts/slideLayout26.xml"/></Relationships>
</file>

<file path=ppt/slides/_rels/slide166.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chart" Target="../charts/chart63.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6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oleObject" Target="../embeddings/oleObject92.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6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5.xml"/><Relationship Id="rId1" Type="http://schemas.openxmlformats.org/officeDocument/2006/relationships/slideLayout" Target="../slideLayouts/slideLayout26.xml"/></Relationships>
</file>

<file path=ppt/slides/_rels/slide16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22.emf"/></Relationships>
</file>

<file path=ppt/slides/_rels/slide170.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71.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72.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oleObject" Target="../embeddings/oleObject93.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7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8.xml"/><Relationship Id="rId1" Type="http://schemas.openxmlformats.org/officeDocument/2006/relationships/slideLayout" Target="../slideLayouts/slideLayout26.xml"/></Relationships>
</file>

<file path=ppt/slides/_rels/slide174.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oleObject" Target="../embeddings/oleObject94.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75.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oleObject" Target="../embeddings/oleObject95.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7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9.xml"/><Relationship Id="rId1" Type="http://schemas.openxmlformats.org/officeDocument/2006/relationships/slideLayout" Target="../slideLayouts/slideLayout26.xml"/></Relationships>
</file>

<file path=ppt/slides/_rels/slide17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0.xml"/><Relationship Id="rId1" Type="http://schemas.openxmlformats.org/officeDocument/2006/relationships/slideLayout" Target="../slideLayouts/slideLayout26.xml"/></Relationships>
</file>

<file path=ppt/slides/_rels/slide17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1.xml"/><Relationship Id="rId1" Type="http://schemas.openxmlformats.org/officeDocument/2006/relationships/slideLayout" Target="../slideLayouts/slideLayout26.xml"/></Relationships>
</file>

<file path=ppt/slides/_rels/slide17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17.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8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5.xml"/></Relationships>
</file>

<file path=ppt/slides/_rels/slide18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5.xml"/><Relationship Id="rId1" Type="http://schemas.openxmlformats.org/officeDocument/2006/relationships/slideLayout" Target="../slideLayouts/slideLayout240.xml"/><Relationship Id="rId4" Type="http://schemas.openxmlformats.org/officeDocument/2006/relationships/slide" Target="slide2.xml"/></Relationships>
</file>

<file path=ppt/slides/_rels/slide18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6.xml"/></Relationships>
</file>

<file path=ppt/slides/_rels/slide18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2.xml"/><Relationship Id="rId1" Type="http://schemas.openxmlformats.org/officeDocument/2006/relationships/slideLayout" Target="../slideLayouts/slideLayout26.xml"/></Relationships>
</file>

<file path=ppt/slides/_rels/slide18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3.xml"/><Relationship Id="rId1" Type="http://schemas.openxmlformats.org/officeDocument/2006/relationships/slideLayout" Target="../slideLayouts/slideLayout26.xml"/></Relationships>
</file>

<file path=ppt/slides/_rels/slide18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4.xml"/><Relationship Id="rId1" Type="http://schemas.openxmlformats.org/officeDocument/2006/relationships/slideLayout" Target="../slideLayouts/slideLayout26.xml"/></Relationships>
</file>

<file path=ppt/slides/_rels/slide18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5.xml"/><Relationship Id="rId1" Type="http://schemas.openxmlformats.org/officeDocument/2006/relationships/slideLayout" Target="../slideLayouts/slideLayout26.xml"/></Relationships>
</file>

<file path=ppt/slides/_rels/slide18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5.xml"/></Relationships>
</file>

<file path=ppt/slides/_rels/slide18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6.xml"/><Relationship Id="rId1" Type="http://schemas.openxmlformats.org/officeDocument/2006/relationships/slideLayout" Target="../slideLayouts/slideLayout26.xml"/></Relationships>
</file>

<file path=ppt/slides/_rels/slide18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24.emf"/></Relationships>
</file>

<file path=ppt/slides/_rels/slide190.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26.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91.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9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80.xml"/><Relationship Id="rId1" Type="http://schemas.openxmlformats.org/officeDocument/2006/relationships/slideLayout" Target="../slideLayouts/slideLayout26.xml"/></Relationships>
</file>

<file path=ppt/slides/_rels/slide19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03.emf"/><Relationship Id="rId7" Type="http://schemas.openxmlformats.org/officeDocument/2006/relationships/image" Target="../media/image107.emf"/><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s>
</file>

<file path=ppt/slides/_rels/slide195.xml.rels><?xml version="1.0" encoding="UTF-8" standalone="yes"?>
<Relationships xmlns="http://schemas.openxmlformats.org/package/2006/relationships"><Relationship Id="rId3" Type="http://schemas.openxmlformats.org/officeDocument/2006/relationships/image" Target="../media/image104.emf"/><Relationship Id="rId7" Type="http://schemas.openxmlformats.org/officeDocument/2006/relationships/slide" Target="slide2.xml"/><Relationship Id="rId2" Type="http://schemas.openxmlformats.org/officeDocument/2006/relationships/image" Target="../media/image103.emf"/><Relationship Id="rId1" Type="http://schemas.openxmlformats.org/officeDocument/2006/relationships/slideLayout" Target="../slideLayouts/slideLayout26.xml"/><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s>
</file>

<file path=ppt/slides/_rels/slide19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8.jpeg"/><Relationship Id="rId1" Type="http://schemas.openxmlformats.org/officeDocument/2006/relationships/slideLayout" Target="../slideLayouts/slideLayout26.xml"/></Relationships>
</file>

<file path=ppt/slides/_rels/slide197.xml.rels><?xml version="1.0" encoding="UTF-8" standalone="yes"?>
<Relationships xmlns="http://schemas.openxmlformats.org/package/2006/relationships"><Relationship Id="rId8" Type="http://schemas.openxmlformats.org/officeDocument/2006/relationships/image" Target="../media/image114.emf"/><Relationship Id="rId13" Type="http://schemas.openxmlformats.org/officeDocument/2006/relationships/image" Target="../media/image119.png"/><Relationship Id="rId3" Type="http://schemas.openxmlformats.org/officeDocument/2006/relationships/image" Target="../media/image109.emf"/><Relationship Id="rId7" Type="http://schemas.openxmlformats.org/officeDocument/2006/relationships/image" Target="../media/image113.emf"/><Relationship Id="rId12" Type="http://schemas.openxmlformats.org/officeDocument/2006/relationships/image" Target="../media/image118.emf"/><Relationship Id="rId2" Type="http://schemas.openxmlformats.org/officeDocument/2006/relationships/notesSlide" Target="../notesSlides/notesSlide29.xml"/><Relationship Id="rId16" Type="http://schemas.openxmlformats.org/officeDocument/2006/relationships/slide" Target="slide2.xml"/><Relationship Id="rId1" Type="http://schemas.openxmlformats.org/officeDocument/2006/relationships/slideLayout" Target="../slideLayouts/slideLayout26.xml"/><Relationship Id="rId6" Type="http://schemas.openxmlformats.org/officeDocument/2006/relationships/image" Target="../media/image112.emf"/><Relationship Id="rId11" Type="http://schemas.openxmlformats.org/officeDocument/2006/relationships/image" Target="../media/image117.emf"/><Relationship Id="rId5" Type="http://schemas.openxmlformats.org/officeDocument/2006/relationships/image" Target="../media/image111.emf"/><Relationship Id="rId15" Type="http://schemas.openxmlformats.org/officeDocument/2006/relationships/image" Target="../media/image121.png"/><Relationship Id="rId10" Type="http://schemas.openxmlformats.org/officeDocument/2006/relationships/image" Target="../media/image116.emf"/><Relationship Id="rId4" Type="http://schemas.openxmlformats.org/officeDocument/2006/relationships/image" Target="../media/image110.emf"/><Relationship Id="rId9" Type="http://schemas.openxmlformats.org/officeDocument/2006/relationships/image" Target="../media/image115.emf"/><Relationship Id="rId14" Type="http://schemas.openxmlformats.org/officeDocument/2006/relationships/image" Target="../media/image120.png"/></Relationships>
</file>

<file path=ppt/slides/_rels/slide198.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chart" Target="../charts/chart81.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199.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chart" Target="../charts/chart83.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79.xml"/><Relationship Id="rId18" Type="http://schemas.openxmlformats.org/officeDocument/2006/relationships/slide" Target="slide129.xml"/><Relationship Id="rId26" Type="http://schemas.openxmlformats.org/officeDocument/2006/relationships/slide" Target="slide187.xml"/><Relationship Id="rId3" Type="http://schemas.openxmlformats.org/officeDocument/2006/relationships/slide" Target="slide4.xml"/><Relationship Id="rId21" Type="http://schemas.openxmlformats.org/officeDocument/2006/relationships/slide" Target="slide145.xml"/><Relationship Id="rId7" Type="http://schemas.openxmlformats.org/officeDocument/2006/relationships/slide" Target="slide34.xml"/><Relationship Id="rId12" Type="http://schemas.openxmlformats.org/officeDocument/2006/relationships/slide" Target="slide63.xml"/><Relationship Id="rId17" Type="http://schemas.openxmlformats.org/officeDocument/2006/relationships/slide" Target="slide122.xml"/><Relationship Id="rId25" Type="http://schemas.openxmlformats.org/officeDocument/2006/relationships/slide" Target="slide180.xml"/><Relationship Id="rId2" Type="http://schemas.openxmlformats.org/officeDocument/2006/relationships/slide" Target="slide3.xml"/><Relationship Id="rId16" Type="http://schemas.openxmlformats.org/officeDocument/2006/relationships/slide" Target="slide106.xml"/><Relationship Id="rId20" Type="http://schemas.openxmlformats.org/officeDocument/2006/relationships/slide" Target="slide144.xml"/><Relationship Id="rId1" Type="http://schemas.openxmlformats.org/officeDocument/2006/relationships/slideLayout" Target="../slideLayouts/slideLayout26.xml"/><Relationship Id="rId6" Type="http://schemas.openxmlformats.org/officeDocument/2006/relationships/slide" Target="slide29.xml"/><Relationship Id="rId11" Type="http://schemas.openxmlformats.org/officeDocument/2006/relationships/slide" Target="slide62.xml"/><Relationship Id="rId24" Type="http://schemas.openxmlformats.org/officeDocument/2006/relationships/slide" Target="slide179.xml"/><Relationship Id="rId5" Type="http://schemas.openxmlformats.org/officeDocument/2006/relationships/slide" Target="slide24.xml"/><Relationship Id="rId15" Type="http://schemas.openxmlformats.org/officeDocument/2006/relationships/slide" Target="slide115.xml"/><Relationship Id="rId23" Type="http://schemas.openxmlformats.org/officeDocument/2006/relationships/slide" Target="slide169.xml"/><Relationship Id="rId10" Type="http://schemas.openxmlformats.org/officeDocument/2006/relationships/slide" Target="slide56.xml"/><Relationship Id="rId19" Type="http://schemas.openxmlformats.org/officeDocument/2006/relationships/slide" Target="slide138.xml"/><Relationship Id="rId4" Type="http://schemas.openxmlformats.org/officeDocument/2006/relationships/slide" Target="slide12.xml"/><Relationship Id="rId9" Type="http://schemas.openxmlformats.org/officeDocument/2006/relationships/slide" Target="slide52.xml"/><Relationship Id="rId14" Type="http://schemas.openxmlformats.org/officeDocument/2006/relationships/slide" Target="slide101.xml"/><Relationship Id="rId22" Type="http://schemas.openxmlformats.org/officeDocument/2006/relationships/slide" Target="slide151.xml"/><Relationship Id="rId27" Type="http://schemas.openxmlformats.org/officeDocument/2006/relationships/slide" Target="slide19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21.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oleObject" Target="../embeddings/oleObject22.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oleObject" Target="../embeddings/oleObject23.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24.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31.emf"/></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26.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33.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oleObject" Target="../embeddings/oleObject29.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36.emf"/></Relationships>
</file>

<file path=ppt/slides/_rels/slide3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oleObject" Target="../embeddings/oleObject31.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32.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3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oleObject" Target="../embeddings/oleObject33.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oleObject" Target="../embeddings/oleObject34.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oleObject" Target="../embeddings/oleObject35.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42.emf"/></Relationships>
</file>

<file path=ppt/slides/_rels/slide4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oleObject" Target="../embeddings/oleObject37.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44.emf"/></Relationships>
</file>

<file path=ppt/slides/_rels/slide4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oleObject" Target="../embeddings/oleObject39.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oleObject" Target="../embeddings/oleObject40.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4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oleObject" Target="../embeddings/oleObject41.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4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oleObject" Target="../embeddings/oleObject42.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oleObject" Target="../embeddings/oleObject43.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9.emf"/><Relationship Id="rId12" Type="http://schemas.openxmlformats.org/officeDocument/2006/relationships/oleObject" Target="../embeddings/oleObject6.bin"/><Relationship Id="rId2" Type="http://schemas.openxmlformats.org/officeDocument/2006/relationships/oleObject" Target="../embeddings/oleObject1.bin"/><Relationship Id="rId16" Type="http://schemas.openxmlformats.org/officeDocument/2006/relationships/slide" Target="slide2.xml"/><Relationship Id="rId1" Type="http://schemas.openxmlformats.org/officeDocument/2006/relationships/slideLayout" Target="../slideLayouts/slideLayout26.xml"/><Relationship Id="rId6" Type="http://schemas.openxmlformats.org/officeDocument/2006/relationships/oleObject" Target="../embeddings/oleObject3.bin"/><Relationship Id="rId11" Type="http://schemas.openxmlformats.org/officeDocument/2006/relationships/image" Target="../media/image11.emf"/><Relationship Id="rId5" Type="http://schemas.openxmlformats.org/officeDocument/2006/relationships/image" Target="../media/image8.emf"/><Relationship Id="rId15" Type="http://schemas.openxmlformats.org/officeDocument/2006/relationships/image" Target="../media/image13.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0.emf"/><Relationship Id="rId14" Type="http://schemas.openxmlformats.org/officeDocument/2006/relationships/oleObject" Target="../embeddings/oleObject7.bin"/></Relationships>
</file>

<file path=ppt/slides/_rels/slide5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oleObject" Target="../embeddings/oleObject44.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oleObject" Target="../embeddings/oleObject45.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5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oleObject" Target="../embeddings/oleObject46.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5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oleObject" Target="../embeddings/oleObject47.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54.emf"/></Relationships>
</file>

<file path=ppt/slides/_rels/slide5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oleObject" Target="../embeddings/oleObject49.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5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oleObject" Target="../embeddings/oleObject50.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notesSlide" Target="../notesSlides/notesSlide19.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57.emf"/></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oleObject" Target="../embeddings/oleObject52.bin"/><Relationship Id="rId1" Type="http://schemas.openxmlformats.org/officeDocument/2006/relationships/slideLayout" Target="../slideLayouts/slideLayout236.xml"/><Relationship Id="rId4" Type="http://schemas.openxmlformats.org/officeDocument/2006/relationships/slide" Target="slide2.xml"/></Relationships>
</file>

<file path=ppt/slides/_rels/slide6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oleObject" Target="../embeddings/oleObject53.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6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notesSlide" Target="../notesSlides/notesSlide20.xml"/><Relationship Id="rId1" Type="http://schemas.openxmlformats.org/officeDocument/2006/relationships/slideLayout" Target="../slideLayouts/slideLayout26.xml"/><Relationship Id="rId5" Type="http://schemas.openxmlformats.org/officeDocument/2006/relationships/slide" Target="slide2.xml"/><Relationship Id="rId4" Type="http://schemas.openxmlformats.org/officeDocument/2006/relationships/image" Target="../media/image60.emf"/></Relationships>
</file>

<file path=ppt/slides/_rels/slide6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oleObject" Target="../embeddings/oleObject55.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6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oleObject" Target="../embeddings/oleObject56.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6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7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oleObject" Target="../embeddings/oleObject57.bin"/><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oleObject" Target="../embeddings/oleObject58.bin"/><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8.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8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oleObject" Target="../embeddings/oleObject59.bin"/><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oleObject" Target="../embeddings/oleObject60.bin"/><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oleObject" Target="../embeddings/oleObject61.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8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oleObject" Target="../embeddings/oleObject62.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8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oleObject" Target="../embeddings/oleObject63.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8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8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oleObject" Target="../embeddings/oleObject64.bin"/><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oleObject" Target="../embeddings/oleObject65.bin"/><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9.bin"/><Relationship Id="rId1" Type="http://schemas.openxmlformats.org/officeDocument/2006/relationships/slideLayout" Target="../slideLayouts/slideLayout26.xml"/><Relationship Id="rId4" Type="http://schemas.openxmlformats.org/officeDocument/2006/relationships/slide" Target="slide2.xml"/></Relationships>
</file>

<file path=ppt/slides/_rels/slide9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oleObject" Target="../embeddings/oleObject66.bin"/><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oleObject" Target="../embeddings/oleObject67.bin"/><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oleObject" Target="../embeddings/oleObject68.bin"/><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oleObject" Target="../embeddings/oleObject69.bin"/><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oleObject" Target="../embeddings/oleObject70.bin"/><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oleObject" Target="../embeddings/oleObject71.bin"/><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oleObject" Target="../embeddings/oleObject72.bin"/><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oleObject" Target="../embeddings/oleObject73.bin"/><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8.xml"/><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1083358" y="1534933"/>
            <a:ext cx="6977283" cy="1490423"/>
          </a:xfrm>
        </p:spPr>
        <p:txBody>
          <a:bodyPr vert="horz" lIns="91440" tIns="45720" rIns="91440" bIns="45720" rtlCol="0" anchor="t">
            <a:normAutofit/>
          </a:bodyPr>
          <a:lstStyle/>
          <a:p>
            <a:r>
              <a:rPr lang="fi-FI" sz="3200" dirty="0"/>
              <a:t>Teknologiateollisuuden / </a:t>
            </a:r>
            <a:br>
              <a:rPr lang="fi-FI" sz="3200" dirty="0"/>
            </a:br>
            <a:r>
              <a:rPr lang="fi-FI" sz="3200" dirty="0"/>
              <a:t>Suomen talousnäkymät</a:t>
            </a:r>
          </a:p>
          <a:p>
            <a:pPr marL="10795"/>
            <a:r>
              <a:rPr lang="fi-FI" sz="2400" b="0" dirty="0">
                <a:latin typeface="Verdana"/>
                <a:ea typeface="Verdana"/>
              </a:rPr>
              <a:t>Toukokuu 2024</a:t>
            </a:r>
          </a:p>
          <a:p>
            <a:endParaRPr lang="fi-FI" sz="2400" b="0" dirty="0"/>
          </a:p>
          <a:p>
            <a:endParaRPr lang="fi-FI" sz="2400" b="0" dirty="0"/>
          </a:p>
          <a:p>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1</a:t>
            </a:fld>
            <a:endParaRPr lang="fi-FI"/>
          </a:p>
        </p:txBody>
      </p:sp>
      <p:sp>
        <p:nvSpPr>
          <p:cNvPr id="4" name="Päivämäärän paikkamerkki 3"/>
          <p:cNvSpPr>
            <a:spLocks noGrp="1"/>
          </p:cNvSpPr>
          <p:nvPr>
            <p:ph type="dt" sz="half" idx="10"/>
          </p:nvPr>
        </p:nvSpPr>
        <p:spPr/>
        <p:txBody>
          <a:bodyPr/>
          <a:lstStyle/>
          <a:p>
            <a:fld id="{FBD49F65-936D-47C1-B476-B10D0AC9DEC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Tree>
    <p:extLst>
      <p:ext uri="{BB962C8B-B14F-4D97-AF65-F5344CB8AC3E}">
        <p14:creationId xmlns:p14="http://schemas.microsoft.com/office/powerpoint/2010/main" val="250173682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10</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a:t>
            </a:r>
            <a:r>
              <a:rPr lang="fi-FI" err="1"/>
              <a:t>Macrobond</a:t>
            </a:r>
            <a:r>
              <a:rPr lang="fi-FI"/>
              <a:t>. Venäjän tietoja ei saatavilla.</a:t>
            </a:r>
          </a:p>
          <a:p>
            <a:endParaRPr lang="fi-FI"/>
          </a:p>
          <a:p>
            <a:endParaRPr lang="fi-FI"/>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1909777505"/>
              </p:ext>
            </p:extLst>
          </p:nvPr>
        </p:nvGraphicFramePr>
        <p:xfrm>
          <a:off x="611188" y="1282700"/>
          <a:ext cx="7929562" cy="3355975"/>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2" name="Sisällön paikkamerkki 11"/>
                      <p:cNvPicPr/>
                      <p:nvPr/>
                    </p:nvPicPr>
                    <p:blipFill>
                      <a:blip r:embed="rId3"/>
                      <a:stretch>
                        <a:fillRect/>
                      </a:stretch>
                    </p:blipFill>
                    <p:spPr>
                      <a:xfrm>
                        <a:off x="611188" y="1282700"/>
                        <a:ext cx="7929562" cy="3355975"/>
                      </a:xfrm>
                      <a:prstGeom prst="rect">
                        <a:avLst/>
                      </a:prstGeom>
                    </p:spPr>
                  </p:pic>
                </p:oleObj>
              </mc:Fallback>
            </mc:AlternateContent>
          </a:graphicData>
        </a:graphic>
      </p:graphicFrame>
      <p:sp>
        <p:nvSpPr>
          <p:cNvPr id="9" name="Tekstin paikkamerkki 8">
            <a:extLst>
              <a:ext uri="{FF2B5EF4-FFF2-40B4-BE49-F238E27FC236}">
                <a16:creationId xmlns:a16="http://schemas.microsoft.com/office/drawing/2014/main" id="{391D410F-D0D2-41E1-8579-3DAFF38A5E52}"/>
              </a:ext>
            </a:extLst>
          </p:cNvPr>
          <p:cNvSpPr>
            <a:spLocks noGrp="1"/>
          </p:cNvSpPr>
          <p:nvPr>
            <p:ph type="body" sz="quarter" idx="15"/>
          </p:nvPr>
        </p:nvSpPr>
        <p:spPr/>
        <p:txBody>
          <a:bodyPr/>
          <a:lstStyle/>
          <a:p>
            <a:r>
              <a:rPr lang="fi-FI"/>
              <a:t>BKT kehitys kehittyvissä talouksissa</a:t>
            </a:r>
          </a:p>
        </p:txBody>
      </p:sp>
      <p:sp>
        <p:nvSpPr>
          <p:cNvPr id="2" name="Tekstin paikkamerkki 6">
            <a:extLst>
              <a:ext uri="{FF2B5EF4-FFF2-40B4-BE49-F238E27FC236}">
                <a16:creationId xmlns:a16="http://schemas.microsoft.com/office/drawing/2014/main" id="{10CA1800-1227-A949-83C0-00B0B6C42001}"/>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438341873"/>
      </p:ext>
    </p:extLst>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8208060" cy="648000"/>
          </a:xfrm>
        </p:spPr>
        <p:txBody>
          <a:bodyPr/>
          <a:lstStyle/>
          <a:p>
            <a:r>
              <a:rPr lang="fi-FI"/>
              <a:t>Teknologiateollisuuden työntekijöiden          (toimihenkilöt pl.) eläkkeelle siirtyminen Suomessa </a:t>
            </a:r>
            <a:br>
              <a:rPr lang="fi-FI"/>
            </a:br>
            <a:endParaRPr lang="fi-FI"/>
          </a:p>
        </p:txBody>
      </p:sp>
      <p:sp>
        <p:nvSpPr>
          <p:cNvPr id="3" name="Dian numeron paikkamerkki 2"/>
          <p:cNvSpPr>
            <a:spLocks noGrp="1"/>
          </p:cNvSpPr>
          <p:nvPr>
            <p:ph type="sldNum" sz="quarter" idx="12"/>
          </p:nvPr>
        </p:nvSpPr>
        <p:spPr/>
        <p:txBody>
          <a:bodyPr/>
          <a:lstStyle/>
          <a:p>
            <a:fld id="{6FCB6B90-8271-4E8F-82C1-E646FBB48A2E}" type="slidenum">
              <a:rPr lang="fi-FI" smtClean="0"/>
              <a:pPr/>
              <a:t>100</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4181348" cy="306614"/>
          </a:xfrm>
        </p:spPr>
        <p:txBody>
          <a:bodyPr/>
          <a:lstStyle/>
          <a:p>
            <a:r>
              <a:rPr lang="fi-FI"/>
              <a:t>Lähde: Teknologiateollisuus ry:n palkkatiedustelu, Eläketurvakeskus, Tilastokeskus</a:t>
            </a:r>
          </a:p>
          <a:p>
            <a:endParaRPr lang="fi-FI"/>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304020118"/>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Box 5"/>
          <p:cNvSpPr txBox="1">
            <a:spLocks noChangeArrowheads="1"/>
          </p:cNvSpPr>
          <p:nvPr/>
        </p:nvSpPr>
        <p:spPr bwMode="auto">
          <a:xfrm>
            <a:off x="1008678" y="1210929"/>
            <a:ext cx="132600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a:solidFill>
                  <a:schemeClr val="tx2"/>
                </a:solidFill>
                <a:latin typeface="+mj-lt"/>
              </a:rPr>
              <a:t>Henkilöä / vuosi </a:t>
            </a:r>
          </a:p>
        </p:txBody>
      </p:sp>
      <p:cxnSp>
        <p:nvCxnSpPr>
          <p:cNvPr id="10" name="Suora yhdysviiva 9">
            <a:extLst>
              <a:ext uri="{FF2B5EF4-FFF2-40B4-BE49-F238E27FC236}">
                <a16:creationId xmlns:a16="http://schemas.microsoft.com/office/drawing/2014/main" id="{3EF876BC-C371-4CE7-9921-82C02B8E63B9}"/>
              </a:ext>
            </a:extLst>
          </p:cNvPr>
          <p:cNvCxnSpPr/>
          <p:nvPr/>
        </p:nvCxnSpPr>
        <p:spPr>
          <a:xfrm flipV="1">
            <a:off x="6192025" y="1210929"/>
            <a:ext cx="0" cy="2786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Box 5">
            <a:extLst>
              <a:ext uri="{FF2B5EF4-FFF2-40B4-BE49-F238E27FC236}">
                <a16:creationId xmlns:a16="http://schemas.microsoft.com/office/drawing/2014/main" id="{53C9D77E-DBA3-429C-A33F-1D0465F63C62}"/>
              </a:ext>
            </a:extLst>
          </p:cNvPr>
          <p:cNvSpPr txBox="1">
            <a:spLocks noChangeArrowheads="1"/>
          </p:cNvSpPr>
          <p:nvPr/>
        </p:nvSpPr>
        <p:spPr bwMode="auto">
          <a:xfrm>
            <a:off x="6255177" y="1337887"/>
            <a:ext cx="17508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a:solidFill>
                  <a:schemeClr val="tx2"/>
                </a:solidFill>
                <a:highlight>
                  <a:srgbClr val="FFFF00"/>
                </a:highlight>
                <a:latin typeface="+mj-lt"/>
              </a:rPr>
              <a:t>Arvioitu eläköityminen </a:t>
            </a:r>
          </a:p>
        </p:txBody>
      </p:sp>
      <p:sp>
        <p:nvSpPr>
          <p:cNvPr id="12" name="Text Box 5">
            <a:extLst>
              <a:ext uri="{FF2B5EF4-FFF2-40B4-BE49-F238E27FC236}">
                <a16:creationId xmlns:a16="http://schemas.microsoft.com/office/drawing/2014/main" id="{E216BAD1-72B7-4889-8178-9F4DC1DD0C90}"/>
              </a:ext>
            </a:extLst>
          </p:cNvPr>
          <p:cNvSpPr txBox="1">
            <a:spLocks noChangeArrowheads="1"/>
          </p:cNvSpPr>
          <p:nvPr/>
        </p:nvSpPr>
        <p:spPr bwMode="auto">
          <a:xfrm>
            <a:off x="3932390" y="1337887"/>
            <a:ext cx="197201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a:solidFill>
                  <a:schemeClr val="tx2"/>
                </a:solidFill>
                <a:highlight>
                  <a:srgbClr val="0ACFCF"/>
                </a:highlight>
                <a:latin typeface="+mj-lt"/>
              </a:rPr>
              <a:t>Toteutunut eläköityminen </a:t>
            </a:r>
          </a:p>
        </p:txBody>
      </p:sp>
      <p:sp>
        <p:nvSpPr>
          <p:cNvPr id="6" name="Tekstin paikkamerkki 6">
            <a:extLst>
              <a:ext uri="{FF2B5EF4-FFF2-40B4-BE49-F238E27FC236}">
                <a16:creationId xmlns:a16="http://schemas.microsoft.com/office/drawing/2014/main" id="{3B374062-85B9-3F55-CEFD-DB2121E614D4}"/>
              </a:ext>
            </a:extLst>
          </p:cNvPr>
          <p:cNvSpPr txBox="1">
            <a:spLocks/>
          </p:cNvSpPr>
          <p:nvPr/>
        </p:nvSpPr>
        <p:spPr>
          <a:xfrm>
            <a:off x="7384544" y="4751580"/>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294832830"/>
      </p:ext>
    </p:extLst>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Autofit/>
          </a:bodyPr>
          <a:lstStyle/>
          <a:p>
            <a:pPr>
              <a:lnSpc>
                <a:spcPct val="100000"/>
              </a:lnSpc>
            </a:pPr>
            <a:r>
              <a:rPr lang="fi-FI" spc="-50"/>
              <a:t>Teknologiateollisuuden yritysten kannattavuus Suomessa</a:t>
            </a:r>
            <a:endParaRPr lang="fi-FI" b="0" spc="-50"/>
          </a:p>
        </p:txBody>
      </p:sp>
      <p:sp>
        <p:nvSpPr>
          <p:cNvPr id="3" name="Dian numeron paikkamerkki 2"/>
          <p:cNvSpPr>
            <a:spLocks noGrp="1"/>
          </p:cNvSpPr>
          <p:nvPr>
            <p:ph type="sldNum" sz="quarter" idx="12"/>
          </p:nvPr>
        </p:nvSpPr>
        <p:spPr/>
        <p:txBody>
          <a:bodyPr/>
          <a:lstStyle/>
          <a:p>
            <a:fld id="{6FCB6B90-8271-4E8F-82C1-E646FBB48A2E}" type="slidenum">
              <a:rPr lang="fi-FI" smtClean="0"/>
              <a:pPr/>
              <a:t>101</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BCA49185-5941-26E2-1673-5D440BCB81FE}"/>
              </a:ext>
            </a:extLst>
          </p:cNvPr>
          <p:cNvSpPr txBox="1">
            <a:spLocks/>
          </p:cNvSpPr>
          <p:nvPr/>
        </p:nvSpPr>
        <p:spPr>
          <a:xfrm>
            <a:off x="7358031" y="4738896"/>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1911524471"/>
      </p:ext>
    </p:extLst>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a:xfrm>
            <a:off x="1083358" y="1664535"/>
            <a:ext cx="6977283" cy="1814429"/>
          </a:xfrm>
        </p:spPr>
        <p:txBody>
          <a:bodyPr>
            <a:noAutofit/>
          </a:bodyPr>
          <a:lstStyle/>
          <a:p>
            <a:pPr>
              <a:lnSpc>
                <a:spcPct val="100000"/>
              </a:lnSpc>
            </a:pPr>
            <a:r>
              <a:rPr lang="fi-FI" spc="-50"/>
              <a:t>Teknologiateollisuuden toimialan kannattavuus Suomessa</a:t>
            </a:r>
            <a:endParaRPr lang="fi-FI" b="0" spc="-50"/>
          </a:p>
        </p:txBody>
      </p:sp>
      <p:sp>
        <p:nvSpPr>
          <p:cNvPr id="3" name="Dian numeron paikkamerkki 2"/>
          <p:cNvSpPr>
            <a:spLocks noGrp="1"/>
          </p:cNvSpPr>
          <p:nvPr>
            <p:ph type="sldNum" sz="quarter" idx="12"/>
          </p:nvPr>
        </p:nvSpPr>
        <p:spPr/>
        <p:txBody>
          <a:bodyPr/>
          <a:lstStyle/>
          <a:p>
            <a:fld id="{6FCB6B90-8271-4E8F-82C1-E646FBB48A2E}" type="slidenum">
              <a:rPr lang="fi-FI" smtClean="0"/>
              <a:pPr/>
              <a:t>102</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3997EAA3-178A-B064-007C-F154BB19BABA}"/>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4235341815"/>
      </p:ext>
    </p:extLst>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7753977" cy="648000"/>
          </a:xfrm>
        </p:spPr>
        <p:txBody>
          <a:bodyPr>
            <a:noAutofit/>
          </a:bodyPr>
          <a:lstStyle/>
          <a:p>
            <a:r>
              <a:rPr lang="fi-FI"/>
              <a:t>Teknologiateollisuuden päätoimialojen nettotulos-%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103</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3662940" cy="306613"/>
          </a:xfrm>
        </p:spPr>
        <p:txBody>
          <a:bodyPr/>
          <a:lstStyle/>
          <a:p>
            <a:r>
              <a:rPr lang="fi-FI"/>
              <a:t>Nettotulos-% = Nettotulos / Liiketoiminnan tuotot yhteensä * 100</a:t>
            </a:r>
          </a:p>
          <a:p>
            <a:r>
              <a:rPr lang="fi-FI"/>
              <a:t>Lähde: Tilastokeskus</a:t>
            </a:r>
          </a:p>
          <a:p>
            <a:endParaRPr lang="fi-FI"/>
          </a:p>
        </p:txBody>
      </p:sp>
      <p:graphicFrame>
        <p:nvGraphicFramePr>
          <p:cNvPr id="10" name="Sisällön paikkamerkki 9"/>
          <p:cNvGraphicFramePr>
            <a:graphicFrameLocks noGrp="1" noChangeAspect="1"/>
          </p:cNvGraphicFramePr>
          <p:nvPr>
            <p:ph sz="quarter" idx="17"/>
            <p:extLst>
              <p:ext uri="{D42A27DB-BD31-4B8C-83A1-F6EECF244321}">
                <p14:modId xmlns:p14="http://schemas.microsoft.com/office/powerpoint/2010/main" val="258844161"/>
              </p:ext>
            </p:extLst>
          </p:nvPr>
        </p:nvGraphicFramePr>
        <p:xfrm>
          <a:off x="392113" y="1103313"/>
          <a:ext cx="836930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p:cNvPicPr/>
                      <p:nvPr/>
                    </p:nvPicPr>
                    <p:blipFill>
                      <a:blip r:embed="rId3"/>
                      <a:stretch>
                        <a:fillRect/>
                      </a:stretch>
                    </p:blipFill>
                    <p:spPr>
                      <a:xfrm>
                        <a:off x="392113" y="1103313"/>
                        <a:ext cx="836930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9CBBFC17-D49E-37A3-3489-F44C04E5EA9E}"/>
              </a:ext>
            </a:extLst>
          </p:cNvPr>
          <p:cNvSpPr txBox="1">
            <a:spLocks/>
          </p:cNvSpPr>
          <p:nvPr/>
        </p:nvSpPr>
        <p:spPr>
          <a:xfrm>
            <a:off x="7384544" y="4738423"/>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029698524"/>
      </p:ext>
    </p:extLst>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noAutofit/>
          </a:bodyPr>
          <a:lstStyle/>
          <a:p>
            <a:r>
              <a:rPr lang="fi-FI"/>
              <a:t>Teknologiateollisuuden ja koko yrityssektorin nettotulos-%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104</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3662940" cy="306613"/>
          </a:xfrm>
        </p:spPr>
        <p:txBody>
          <a:bodyPr/>
          <a:lstStyle/>
          <a:p>
            <a:r>
              <a:rPr lang="fi-FI"/>
              <a:t>Nettotulos-% = Nettotulos / Liiketoiminnan tuotot yhteensä * 100</a:t>
            </a:r>
          </a:p>
          <a:p>
            <a:r>
              <a:rPr lang="fi-FI"/>
              <a:t>Lähde: Tilastokeskus</a:t>
            </a:r>
          </a:p>
          <a:p>
            <a:endParaRPr lang="fi-FI"/>
          </a:p>
        </p:txBody>
      </p:sp>
      <p:graphicFrame>
        <p:nvGraphicFramePr>
          <p:cNvPr id="11" name="Sisällön paikkamerkki 10"/>
          <p:cNvGraphicFramePr>
            <a:graphicFrameLocks noGrp="1" noChangeAspect="1"/>
          </p:cNvGraphicFramePr>
          <p:nvPr>
            <p:ph sz="quarter" idx="17"/>
            <p:extLst>
              <p:ext uri="{D42A27DB-BD31-4B8C-83A1-F6EECF244321}">
                <p14:modId xmlns:p14="http://schemas.microsoft.com/office/powerpoint/2010/main" val="2034893738"/>
              </p:ext>
            </p:extLst>
          </p:nvPr>
        </p:nvGraphicFramePr>
        <p:xfrm>
          <a:off x="392113" y="1103313"/>
          <a:ext cx="836930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p:cNvPicPr/>
                      <p:nvPr/>
                    </p:nvPicPr>
                    <p:blipFill>
                      <a:blip r:embed="rId3"/>
                      <a:stretch>
                        <a:fillRect/>
                      </a:stretch>
                    </p:blipFill>
                    <p:spPr>
                      <a:xfrm>
                        <a:off x="392113" y="1103313"/>
                        <a:ext cx="836930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178F832D-FE51-026E-DE1F-5FDBF9981DA5}"/>
              </a:ext>
            </a:extLst>
          </p:cNvPr>
          <p:cNvSpPr txBox="1">
            <a:spLocks/>
          </p:cNvSpPr>
          <p:nvPr/>
        </p:nvSpPr>
        <p:spPr>
          <a:xfrm>
            <a:off x="7358031" y="4735606"/>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615805115"/>
      </p:ext>
    </p:extLst>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noAutofit/>
          </a:bodyPr>
          <a:lstStyle/>
          <a:p>
            <a:r>
              <a:rPr lang="fi-FI"/>
              <a:t>Teknologiateollisuuden päätoimialojen omavaraisuusaste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105</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3662940" cy="306613"/>
          </a:xfrm>
        </p:spPr>
        <p:txBody>
          <a:bodyPr/>
          <a:lstStyle/>
          <a:p>
            <a:r>
              <a:rPr lang="fi-FI"/>
              <a:t>Lähde: Tilastokeskus</a:t>
            </a:r>
          </a:p>
        </p:txBody>
      </p:sp>
      <p:graphicFrame>
        <p:nvGraphicFramePr>
          <p:cNvPr id="11" name="Sisällön paikkamerkki 10"/>
          <p:cNvGraphicFramePr>
            <a:graphicFrameLocks noGrp="1" noChangeAspect="1"/>
          </p:cNvGraphicFramePr>
          <p:nvPr>
            <p:ph sz="quarter" idx="17"/>
            <p:extLst>
              <p:ext uri="{D42A27DB-BD31-4B8C-83A1-F6EECF244321}">
                <p14:modId xmlns:p14="http://schemas.microsoft.com/office/powerpoint/2010/main" val="1701985106"/>
              </p:ext>
            </p:extLst>
          </p:nvPr>
        </p:nvGraphicFramePr>
        <p:xfrm>
          <a:off x="392113" y="1103313"/>
          <a:ext cx="836930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p:cNvPicPr/>
                      <p:nvPr/>
                    </p:nvPicPr>
                    <p:blipFill>
                      <a:blip r:embed="rId3"/>
                      <a:stretch>
                        <a:fillRect/>
                      </a:stretch>
                    </p:blipFill>
                    <p:spPr>
                      <a:xfrm>
                        <a:off x="392113" y="1103313"/>
                        <a:ext cx="836930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16E657FF-0394-5B9B-A99F-0177D20A784A}"/>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429121266"/>
      </p:ext>
    </p:extLst>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a:xfrm>
            <a:off x="1083358" y="1664535"/>
            <a:ext cx="6977283" cy="1814429"/>
          </a:xfrm>
        </p:spPr>
        <p:txBody>
          <a:bodyPr>
            <a:noAutofit/>
          </a:bodyPr>
          <a:lstStyle/>
          <a:p>
            <a:pPr>
              <a:lnSpc>
                <a:spcPct val="100000"/>
              </a:lnSpc>
            </a:pPr>
            <a:r>
              <a:rPr lang="fi-FI" spc="-50"/>
              <a:t>Teknologiateollisuuden yritysten kannattavuus Suomessa</a:t>
            </a:r>
            <a:endParaRPr lang="fi-FI" b="0" spc="-50"/>
          </a:p>
        </p:txBody>
      </p:sp>
      <p:sp>
        <p:nvSpPr>
          <p:cNvPr id="3" name="Dian numeron paikkamerkki 2"/>
          <p:cNvSpPr>
            <a:spLocks noGrp="1"/>
          </p:cNvSpPr>
          <p:nvPr>
            <p:ph type="sldNum" sz="quarter" idx="12"/>
          </p:nvPr>
        </p:nvSpPr>
        <p:spPr/>
        <p:txBody>
          <a:bodyPr/>
          <a:lstStyle/>
          <a:p>
            <a:fld id="{6FCB6B90-8271-4E8F-82C1-E646FBB48A2E}" type="slidenum">
              <a:rPr lang="fi-FI" smtClean="0"/>
              <a:pPr/>
              <a:t>106</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92C5C5EB-6FE7-DD52-46A5-F161DB6C0925}"/>
              </a:ext>
            </a:extLst>
          </p:cNvPr>
          <p:cNvSpPr txBox="1">
            <a:spLocks/>
          </p:cNvSpPr>
          <p:nvPr/>
        </p:nvSpPr>
        <p:spPr>
          <a:xfrm>
            <a:off x="7358031" y="4758631"/>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1642359127"/>
      </p:ext>
    </p:extLst>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107</a:t>
            </a:fld>
            <a:endParaRPr lang="fi-FI">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10" name="Tekstin paikkamerkki 7"/>
          <p:cNvSpPr>
            <a:spLocks noGrp="1"/>
          </p:cNvSpPr>
          <p:nvPr>
            <p:ph type="body" sz="quarter" idx="15"/>
          </p:nvPr>
        </p:nvSpPr>
        <p:spPr>
          <a:xfrm>
            <a:off x="252000" y="282149"/>
            <a:ext cx="7992000" cy="734377"/>
          </a:xfrm>
        </p:spPr>
        <p:txBody>
          <a:bodyPr/>
          <a:lstStyle/>
          <a:p>
            <a:r>
              <a:rPr lang="fi-FI">
                <a:solidFill>
                  <a:schemeClr val="tx1"/>
                </a:solidFill>
              </a:rPr>
              <a:t>Teknologiateollisuuden yritysten kannattavuus Suomessa ei ole enää yltänyt 2006-2008 tasolle</a:t>
            </a:r>
            <a:endParaRPr lang="fi-FI" sz="1200" b="0">
              <a:solidFill>
                <a:schemeClr val="tx1"/>
              </a:solidFill>
            </a:endParaRPr>
          </a:p>
          <a:p>
            <a:endParaRPr lang="fi-FI"/>
          </a:p>
        </p:txBody>
      </p:sp>
      <p:graphicFrame>
        <p:nvGraphicFramePr>
          <p:cNvPr id="8" name="Sisällön paikkamerkki 6"/>
          <p:cNvGraphicFramePr>
            <a:graphicFrameLocks noGrp="1"/>
          </p:cNvGraphicFramePr>
          <p:nvPr>
            <p:ph sz="quarter" idx="17"/>
          </p:nvPr>
        </p:nvGraphicFramePr>
        <p:xfrm>
          <a:off x="381000" y="1146128"/>
          <a:ext cx="8391525" cy="3498897"/>
        </p:xfrm>
        <a:graphic>
          <a:graphicData uri="http://schemas.openxmlformats.org/drawingml/2006/chart">
            <c:chart xmlns:c="http://schemas.openxmlformats.org/drawingml/2006/chart" xmlns:r="http://schemas.openxmlformats.org/officeDocument/2006/relationships" r:id="rId2"/>
          </a:graphicData>
        </a:graphic>
      </p:graphicFrame>
      <p:sp>
        <p:nvSpPr>
          <p:cNvPr id="12" name="Tekstin paikkamerkki 9">
            <a:extLst>
              <a:ext uri="{FF2B5EF4-FFF2-40B4-BE49-F238E27FC236}">
                <a16:creationId xmlns:a16="http://schemas.microsoft.com/office/drawing/2014/main" id="{91244AB1-728C-44EC-9E51-5ED274D4C26A}"/>
              </a:ext>
            </a:extLst>
          </p:cNvPr>
          <p:cNvSpPr>
            <a:spLocks noGrp="1"/>
          </p:cNvSpPr>
          <p:nvPr>
            <p:ph type="body" sz="quarter" idx="18"/>
          </p:nvPr>
        </p:nvSpPr>
        <p:spPr>
          <a:xfrm>
            <a:off x="2334682" y="4727574"/>
            <a:ext cx="5736572" cy="165163"/>
          </a:xfrm>
        </p:spPr>
        <p:txBody>
          <a:bodyPr/>
          <a:lstStyle/>
          <a:p>
            <a:r>
              <a:rPr lang="fi-FI"/>
              <a:t>Kaikki alan yritykset Suomessa (vuonna 2022: 27 900 yritystä, 330 000 työntekijää) </a:t>
            </a:r>
          </a:p>
          <a:p>
            <a:r>
              <a:rPr lang="fi-FI"/>
              <a:t>Lähde: Tilastokeskuksen tilinpäätösaineisto, Teknologiateollisuus ry:n jäsenrekisteri </a:t>
            </a:r>
          </a:p>
          <a:p>
            <a:endParaRPr lang="fi-FI"/>
          </a:p>
          <a:p>
            <a:endParaRPr lang="fi-FI"/>
          </a:p>
          <a:p>
            <a:endParaRPr lang="fi-FI"/>
          </a:p>
        </p:txBody>
      </p:sp>
      <p:sp>
        <p:nvSpPr>
          <p:cNvPr id="2" name="Tekstiruutu 1">
            <a:extLst>
              <a:ext uri="{FF2B5EF4-FFF2-40B4-BE49-F238E27FC236}">
                <a16:creationId xmlns:a16="http://schemas.microsoft.com/office/drawing/2014/main" id="{F120194F-C7B2-088B-B67A-090426A7076E}"/>
              </a:ext>
            </a:extLst>
          </p:cNvPr>
          <p:cNvSpPr txBox="1"/>
          <p:nvPr/>
        </p:nvSpPr>
        <p:spPr>
          <a:xfrm>
            <a:off x="860028" y="1119363"/>
            <a:ext cx="7577944" cy="488201"/>
          </a:xfrm>
          <a:prstGeom prst="rect">
            <a:avLst/>
          </a:prstGeom>
          <a:noFill/>
        </p:spPr>
        <p:txBody>
          <a:bodyPr wrap="square" lIns="36000" tIns="36000" rIns="36000" bIns="36000" rtlCol="0">
            <a:spAutoFit/>
          </a:bodyPr>
          <a:lstStyle/>
          <a:p>
            <a:r>
              <a:rPr lang="fi-FI" sz="1000" b="0">
                <a:solidFill>
                  <a:schemeClr val="tx1"/>
                </a:solidFill>
              </a:rPr>
              <a:t>Liiketulos-% = liiketulos / liikevaihto *100, </a:t>
            </a:r>
            <a:r>
              <a:rPr lang="fi-FI" sz="1000" b="0"/>
              <a:t>kuvaa varsinaisen toiminnan tulosta ennen veroja sekä rahoitustuottoja ja -kuluja</a:t>
            </a:r>
          </a:p>
          <a:p>
            <a:endParaRPr lang="fi-FI" sz="700" spc="-40" err="1"/>
          </a:p>
        </p:txBody>
      </p:sp>
      <p:sp>
        <p:nvSpPr>
          <p:cNvPr id="6" name="Tekstin paikkamerkki 6">
            <a:extLst>
              <a:ext uri="{FF2B5EF4-FFF2-40B4-BE49-F238E27FC236}">
                <a16:creationId xmlns:a16="http://schemas.microsoft.com/office/drawing/2014/main" id="{56627AA8-E54B-F233-BDDB-1506E15AB753}"/>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565640018"/>
      </p:ext>
    </p:extLst>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2824A9C-9733-F97A-3D6E-0AEB2886A3C3}"/>
              </a:ext>
            </a:extLst>
          </p:cNvPr>
          <p:cNvSpPr>
            <a:spLocks noGrp="1"/>
          </p:cNvSpPr>
          <p:nvPr>
            <p:ph type="body" sz="quarter" idx="15"/>
          </p:nvPr>
        </p:nvSpPr>
        <p:spPr/>
        <p:txBody>
          <a:bodyPr/>
          <a:lstStyle/>
          <a:p>
            <a:r>
              <a:rPr lang="fi-FI"/>
              <a:t>Teknologiateollisuus ry:n jäsenyritysten kannattavuus Suomessa 2022 </a:t>
            </a:r>
          </a:p>
          <a:p>
            <a:endParaRPr lang="fi-FI"/>
          </a:p>
        </p:txBody>
      </p:sp>
      <p:sp>
        <p:nvSpPr>
          <p:cNvPr id="3" name="Dian numeron paikkamerkki 2">
            <a:extLst>
              <a:ext uri="{FF2B5EF4-FFF2-40B4-BE49-F238E27FC236}">
                <a16:creationId xmlns:a16="http://schemas.microsoft.com/office/drawing/2014/main" id="{952785C9-CE33-72E8-A6CB-F1B45C789431}"/>
              </a:ext>
            </a:extLst>
          </p:cNvPr>
          <p:cNvSpPr>
            <a:spLocks noGrp="1"/>
          </p:cNvSpPr>
          <p:nvPr>
            <p:ph type="sldNum" sz="quarter" idx="12"/>
          </p:nvPr>
        </p:nvSpPr>
        <p:spPr/>
        <p:txBody>
          <a:bodyPr/>
          <a:lstStyle/>
          <a:p>
            <a:fld id="{6FCB6B90-8271-4E8F-82C1-E646FBB48A2E}" type="slidenum">
              <a:rPr lang="fi-FI" smtClean="0"/>
              <a:pPr/>
              <a:t>108</a:t>
            </a:fld>
            <a:endParaRPr lang="fi-FI"/>
          </a:p>
        </p:txBody>
      </p:sp>
      <p:sp>
        <p:nvSpPr>
          <p:cNvPr id="4" name="Päivämäärän paikkamerkki 3">
            <a:extLst>
              <a:ext uri="{FF2B5EF4-FFF2-40B4-BE49-F238E27FC236}">
                <a16:creationId xmlns:a16="http://schemas.microsoft.com/office/drawing/2014/main" id="{3C2ED5E7-3704-9F26-7F71-B2EFB67DDA87}"/>
              </a:ext>
            </a:extLst>
          </p:cNvPr>
          <p:cNvSpPr>
            <a:spLocks noGrp="1"/>
          </p:cNvSpPr>
          <p:nvPr>
            <p:ph type="dt" sz="half" idx="10"/>
          </p:nvPr>
        </p:nvSpPr>
        <p:spPr/>
        <p:txBody>
          <a:bodyPr/>
          <a:lstStyle/>
          <a:p>
            <a:fld id="{E70C97DB-DA9C-4CFA-B970-B8599B25F3E4}" type="datetime1">
              <a:rPr lang="fi-FI" smtClean="0"/>
              <a:pPr/>
              <a:t>6.5.2024</a:t>
            </a:fld>
            <a:endParaRPr lang="fi-FI"/>
          </a:p>
        </p:txBody>
      </p:sp>
      <p:sp>
        <p:nvSpPr>
          <p:cNvPr id="5" name="Alatunnisteen paikkamerkki 4">
            <a:extLst>
              <a:ext uri="{FF2B5EF4-FFF2-40B4-BE49-F238E27FC236}">
                <a16:creationId xmlns:a16="http://schemas.microsoft.com/office/drawing/2014/main" id="{D9BB8FCF-0C82-2976-AD8E-0E0EDCF9CE86}"/>
              </a:ext>
            </a:extLst>
          </p:cNvPr>
          <p:cNvSpPr>
            <a:spLocks noGrp="1"/>
          </p:cNvSpPr>
          <p:nvPr>
            <p:ph type="ftr" sz="quarter" idx="11"/>
          </p:nvPr>
        </p:nvSpPr>
        <p:spPr/>
        <p:txBody>
          <a:bodyPr/>
          <a:lstStyle/>
          <a:p>
            <a:r>
              <a:rPr lang="fi-FI"/>
              <a:t>Teknologiateollisuus</a:t>
            </a:r>
          </a:p>
        </p:txBody>
      </p:sp>
      <p:graphicFrame>
        <p:nvGraphicFramePr>
          <p:cNvPr id="20" name="Sisällön paikkamerkki 19">
            <a:extLst>
              <a:ext uri="{FF2B5EF4-FFF2-40B4-BE49-F238E27FC236}">
                <a16:creationId xmlns:a16="http://schemas.microsoft.com/office/drawing/2014/main" id="{2D6ECD93-2423-9254-02D0-95A01BC80FE4}"/>
              </a:ext>
            </a:extLst>
          </p:cNvPr>
          <p:cNvGraphicFramePr>
            <a:graphicFrameLocks noGrp="1"/>
          </p:cNvGraphicFramePr>
          <p:nvPr>
            <p:ph sz="quarter" idx="17"/>
          </p:nvPr>
        </p:nvGraphicFramePr>
        <p:xfrm>
          <a:off x="381001" y="1103313"/>
          <a:ext cx="4263008"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a:extLst>
              <a:ext uri="{FF2B5EF4-FFF2-40B4-BE49-F238E27FC236}">
                <a16:creationId xmlns:a16="http://schemas.microsoft.com/office/drawing/2014/main" id="{CA7EB3B9-A766-431B-E1B5-F79718607187}"/>
              </a:ext>
            </a:extLst>
          </p:cNvPr>
          <p:cNvSpPr>
            <a:spLocks noGrp="1"/>
          </p:cNvSpPr>
          <p:nvPr>
            <p:ph type="body" sz="quarter" idx="18"/>
          </p:nvPr>
        </p:nvSpPr>
        <p:spPr/>
        <p:txBody>
          <a:bodyPr/>
          <a:lstStyle/>
          <a:p>
            <a:r>
              <a:rPr lang="fi-FI"/>
              <a:t>Lähde: Tilastokeskuksen tilinpäätösaineisto, Teknologiateollisuus ry:n jäsenrekisteri. </a:t>
            </a:r>
          </a:p>
        </p:txBody>
      </p:sp>
      <p:sp>
        <p:nvSpPr>
          <p:cNvPr id="14" name="Tekstiruutu 13">
            <a:extLst>
              <a:ext uri="{FF2B5EF4-FFF2-40B4-BE49-F238E27FC236}">
                <a16:creationId xmlns:a16="http://schemas.microsoft.com/office/drawing/2014/main" id="{BCA40F07-6D82-1083-609B-8B56C8B6452C}"/>
              </a:ext>
            </a:extLst>
          </p:cNvPr>
          <p:cNvSpPr txBox="1"/>
          <p:nvPr/>
        </p:nvSpPr>
        <p:spPr>
          <a:xfrm>
            <a:off x="6996713" y="1859389"/>
            <a:ext cx="1907705" cy="1086827"/>
          </a:xfrm>
          <a:prstGeom prst="rect">
            <a:avLst/>
          </a:prstGeom>
          <a:noFill/>
        </p:spPr>
        <p:txBody>
          <a:bodyPr wrap="square" lIns="36000" tIns="36000" rIns="36000" bIns="36000" rtlCol="0">
            <a:spAutoFit/>
          </a:bodyPr>
          <a:lstStyle/>
          <a:p>
            <a:r>
              <a:rPr lang="fi-FI" sz="1050" b="1">
                <a:solidFill>
                  <a:schemeClr val="tx2"/>
                </a:solidFill>
                <a:ea typeface="ＭＳ Ｐゴシック" pitchFamily="34" charset="-128"/>
              </a:rPr>
              <a:t>Asteikko</a:t>
            </a:r>
            <a:r>
              <a:rPr lang="fi-FI" sz="1050">
                <a:solidFill>
                  <a:schemeClr val="tx2"/>
                </a:solidFill>
                <a:ea typeface="ＭＳ Ｐゴシック" pitchFamily="34" charset="-128"/>
              </a:rPr>
              <a:t> </a:t>
            </a:r>
          </a:p>
          <a:p>
            <a:r>
              <a:rPr lang="fi-FI" sz="1050">
                <a:solidFill>
                  <a:schemeClr val="tx2"/>
                </a:solidFill>
                <a:ea typeface="ＭＳ Ｐゴシック" pitchFamily="34" charset="-128"/>
              </a:rPr>
              <a:t>Hyvä: tulos yli 10 %</a:t>
            </a:r>
          </a:p>
          <a:p>
            <a:r>
              <a:rPr lang="fi-FI" sz="1050">
                <a:solidFill>
                  <a:schemeClr val="tx2"/>
                </a:solidFill>
                <a:ea typeface="ＭＳ Ｐゴシック" pitchFamily="34" charset="-128"/>
              </a:rPr>
              <a:t>Tyydyttävä: tulos 5-10 %</a:t>
            </a:r>
          </a:p>
          <a:p>
            <a:r>
              <a:rPr lang="fi-FI" sz="1050">
                <a:solidFill>
                  <a:schemeClr val="tx2"/>
                </a:solidFill>
                <a:ea typeface="ＭＳ Ｐゴシック" pitchFamily="34" charset="-128"/>
              </a:rPr>
              <a:t>Heikko: tulos 0-5 %</a:t>
            </a:r>
          </a:p>
          <a:p>
            <a:r>
              <a:rPr lang="fi-FI" sz="1050">
                <a:solidFill>
                  <a:schemeClr val="tx2"/>
                </a:solidFill>
                <a:ea typeface="ＭＳ Ｐゴシック" pitchFamily="34" charset="-128"/>
              </a:rPr>
              <a:t>Tappiollinen: tulos alle 0 %</a:t>
            </a:r>
            <a:endParaRPr lang="fi-FI" sz="1050">
              <a:solidFill>
                <a:schemeClr val="tx2"/>
              </a:solidFill>
            </a:endParaRPr>
          </a:p>
          <a:p>
            <a:endParaRPr lang="fi-FI" spc="-40" err="1"/>
          </a:p>
        </p:txBody>
      </p:sp>
      <p:graphicFrame>
        <p:nvGraphicFramePr>
          <p:cNvPr id="21" name="Sisällön paikkamerkki 19">
            <a:extLst>
              <a:ext uri="{FF2B5EF4-FFF2-40B4-BE49-F238E27FC236}">
                <a16:creationId xmlns:a16="http://schemas.microsoft.com/office/drawing/2014/main" id="{0E78D781-9A93-546B-7AF1-0F02E88D5AA5}"/>
              </a:ext>
            </a:extLst>
          </p:cNvPr>
          <p:cNvGraphicFramePr>
            <a:graphicFrameLocks/>
          </p:cNvGraphicFramePr>
          <p:nvPr/>
        </p:nvGraphicFramePr>
        <p:xfrm>
          <a:off x="3862294" y="1185862"/>
          <a:ext cx="4263008" cy="3541712"/>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in paikkamerkki 6">
            <a:extLst>
              <a:ext uri="{FF2B5EF4-FFF2-40B4-BE49-F238E27FC236}">
                <a16:creationId xmlns:a16="http://schemas.microsoft.com/office/drawing/2014/main" id="{4B30EEEF-8911-0C02-37C0-BB35431B13D6}"/>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351840899"/>
      </p:ext>
    </p:extLst>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32D26519-050F-379F-BE53-B757B80F93D1}"/>
              </a:ext>
            </a:extLst>
          </p:cNvPr>
          <p:cNvSpPr>
            <a:spLocks noGrp="1"/>
          </p:cNvSpPr>
          <p:nvPr>
            <p:ph type="body" sz="quarter" idx="15"/>
          </p:nvPr>
        </p:nvSpPr>
        <p:spPr/>
        <p:txBody>
          <a:bodyPr/>
          <a:lstStyle/>
          <a:p>
            <a:r>
              <a:rPr lang="fi-FI">
                <a:solidFill>
                  <a:schemeClr val="tx1"/>
                </a:solidFill>
              </a:rPr>
              <a:t>Teknologiateollisuus ry:n jäsenyritysten sijoitetun pääoman tuotto 2022 </a:t>
            </a:r>
          </a:p>
          <a:p>
            <a:endParaRPr lang="fi-FI"/>
          </a:p>
        </p:txBody>
      </p:sp>
      <p:sp>
        <p:nvSpPr>
          <p:cNvPr id="3" name="Dian numeron paikkamerkki 2">
            <a:extLst>
              <a:ext uri="{FF2B5EF4-FFF2-40B4-BE49-F238E27FC236}">
                <a16:creationId xmlns:a16="http://schemas.microsoft.com/office/drawing/2014/main" id="{577E1CCD-FBAA-F793-E1D3-43E645628912}"/>
              </a:ext>
            </a:extLst>
          </p:cNvPr>
          <p:cNvSpPr>
            <a:spLocks noGrp="1"/>
          </p:cNvSpPr>
          <p:nvPr>
            <p:ph type="sldNum" sz="quarter" idx="12"/>
          </p:nvPr>
        </p:nvSpPr>
        <p:spPr/>
        <p:txBody>
          <a:bodyPr/>
          <a:lstStyle/>
          <a:p>
            <a:fld id="{6FCB6B90-8271-4E8F-82C1-E646FBB48A2E}" type="slidenum">
              <a:rPr lang="fi-FI" smtClean="0"/>
              <a:pPr/>
              <a:t>109</a:t>
            </a:fld>
            <a:endParaRPr lang="fi-FI"/>
          </a:p>
        </p:txBody>
      </p:sp>
      <p:sp>
        <p:nvSpPr>
          <p:cNvPr id="4" name="Päivämäärän paikkamerkki 3">
            <a:extLst>
              <a:ext uri="{FF2B5EF4-FFF2-40B4-BE49-F238E27FC236}">
                <a16:creationId xmlns:a16="http://schemas.microsoft.com/office/drawing/2014/main" id="{FE011C2C-023D-7005-6417-6103415B659E}"/>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AC402659-3658-A909-F7F2-D56937826B30}"/>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A5998BF5-966E-FE92-9B40-570FBC3D8338}"/>
              </a:ext>
            </a:extLst>
          </p:cNvPr>
          <p:cNvSpPr>
            <a:spLocks noGrp="1"/>
          </p:cNvSpPr>
          <p:nvPr>
            <p:ph type="body" sz="quarter" idx="18"/>
          </p:nvPr>
        </p:nvSpPr>
        <p:spPr>
          <a:xfrm>
            <a:off x="2334682" y="4727574"/>
            <a:ext cx="5333662"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 </a:t>
            </a:r>
          </a:p>
          <a:p>
            <a:endParaRPr lang="fi-FI"/>
          </a:p>
        </p:txBody>
      </p:sp>
      <p:graphicFrame>
        <p:nvGraphicFramePr>
          <p:cNvPr id="8" name="Sisällön paikkamerkki 11">
            <a:extLst>
              <a:ext uri="{FF2B5EF4-FFF2-40B4-BE49-F238E27FC236}">
                <a16:creationId xmlns:a16="http://schemas.microsoft.com/office/drawing/2014/main" id="{E71310C9-004D-3B85-2A6D-50FE797F0B00}"/>
              </a:ext>
            </a:extLst>
          </p:cNvPr>
          <p:cNvGraphicFramePr>
            <a:graphicFrameLocks noGrp="1"/>
          </p:cNvGraphicFramePr>
          <p:nvPr>
            <p:ph sz="quarter" idx="17"/>
          </p:nvPr>
        </p:nvGraphicFramePr>
        <p:xfrm>
          <a:off x="381000" y="1103313"/>
          <a:ext cx="7071320"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iruutu 5">
            <a:extLst>
              <a:ext uri="{FF2B5EF4-FFF2-40B4-BE49-F238E27FC236}">
                <a16:creationId xmlns:a16="http://schemas.microsoft.com/office/drawing/2014/main" id="{91FBF77F-0EAE-F5EF-A795-AF9876983693}"/>
              </a:ext>
            </a:extLst>
          </p:cNvPr>
          <p:cNvSpPr txBox="1"/>
          <p:nvPr/>
        </p:nvSpPr>
        <p:spPr>
          <a:xfrm>
            <a:off x="6804248" y="2715766"/>
            <a:ext cx="2177025" cy="1086827"/>
          </a:xfrm>
          <a:prstGeom prst="rect">
            <a:avLst/>
          </a:prstGeom>
          <a:noFill/>
        </p:spPr>
        <p:txBody>
          <a:bodyPr wrap="square" lIns="36000" tIns="36000" rIns="36000" bIns="36000" rtlCol="0">
            <a:spAutoFit/>
          </a:bodyPr>
          <a:lstStyle/>
          <a:p>
            <a:r>
              <a:rPr lang="fi-FI" sz="1050" b="1">
                <a:solidFill>
                  <a:schemeClr val="tx2"/>
                </a:solidFill>
                <a:ea typeface="ＭＳ Ｐゴシック" pitchFamily="34" charset="-128"/>
              </a:rPr>
              <a:t>Asteikko</a:t>
            </a:r>
            <a:r>
              <a:rPr lang="fi-FI" sz="1050">
                <a:solidFill>
                  <a:schemeClr val="tx2"/>
                </a:solidFill>
                <a:ea typeface="ＭＳ Ｐゴシック" pitchFamily="34" charset="-128"/>
              </a:rPr>
              <a:t> </a:t>
            </a:r>
          </a:p>
          <a:p>
            <a:r>
              <a:rPr lang="fi-FI" sz="1050">
                <a:solidFill>
                  <a:schemeClr val="tx2"/>
                </a:solidFill>
                <a:ea typeface="ＭＳ Ｐゴシック" pitchFamily="34" charset="-128"/>
              </a:rPr>
              <a:t>Hyvä: tuotto yli 15 %</a:t>
            </a:r>
          </a:p>
          <a:p>
            <a:r>
              <a:rPr lang="fi-FI" sz="1050">
                <a:solidFill>
                  <a:schemeClr val="tx2"/>
                </a:solidFill>
                <a:ea typeface="ＭＳ Ｐゴシック" pitchFamily="34" charset="-128"/>
              </a:rPr>
              <a:t>Tyydyttävä: tuotto 10-15 %</a:t>
            </a:r>
          </a:p>
          <a:p>
            <a:r>
              <a:rPr lang="fi-FI" sz="1050">
                <a:solidFill>
                  <a:schemeClr val="tx2"/>
                </a:solidFill>
                <a:ea typeface="ＭＳ Ｐゴシック" pitchFamily="34" charset="-128"/>
              </a:rPr>
              <a:t>Välttävä: tuotto 0-10 %</a:t>
            </a:r>
          </a:p>
          <a:p>
            <a:r>
              <a:rPr lang="fi-FI" sz="1050">
                <a:solidFill>
                  <a:schemeClr val="tx2"/>
                </a:solidFill>
                <a:ea typeface="ＭＳ Ｐゴシック" pitchFamily="34" charset="-128"/>
              </a:rPr>
              <a:t>Heikko: tuotto alle 0 %</a:t>
            </a:r>
            <a:endParaRPr lang="fi-FI" sz="1050">
              <a:solidFill>
                <a:schemeClr val="tx2"/>
              </a:solidFill>
            </a:endParaRPr>
          </a:p>
          <a:p>
            <a:endParaRPr lang="fi-FI" spc="-40" err="1"/>
          </a:p>
        </p:txBody>
      </p:sp>
      <p:sp>
        <p:nvSpPr>
          <p:cNvPr id="9" name="Tekstin paikkamerkki 6">
            <a:extLst>
              <a:ext uri="{FF2B5EF4-FFF2-40B4-BE49-F238E27FC236}">
                <a16:creationId xmlns:a16="http://schemas.microsoft.com/office/drawing/2014/main" id="{21A7C602-50EF-18BC-4BE9-793D48E1549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42253256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11</a:t>
            </a:fld>
            <a:endParaRPr lang="fi-FI">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7" name="Tekstin paikkamerkki 6"/>
          <p:cNvSpPr>
            <a:spLocks noGrp="1"/>
          </p:cNvSpPr>
          <p:nvPr>
            <p:ph type="body" sz="quarter" idx="18"/>
          </p:nvPr>
        </p:nvSpPr>
        <p:spPr/>
        <p:txBody>
          <a:bodyPr/>
          <a:lstStyle/>
          <a:p>
            <a:r>
              <a:rPr lang="en-GB" err="1"/>
              <a:t>Lähde</a:t>
            </a:r>
            <a:r>
              <a:rPr lang="en-GB"/>
              <a:t>: </a:t>
            </a:r>
            <a:r>
              <a:rPr lang="en-GB" err="1"/>
              <a:t>Macrobond</a:t>
            </a:r>
            <a:r>
              <a:rPr lang="en-GB"/>
              <a:t>, </a:t>
            </a:r>
            <a:r>
              <a:rPr lang="en-GB" err="1"/>
              <a:t>Tilastokeskus</a:t>
            </a:r>
            <a:endParaRPr lang="en-GB"/>
          </a:p>
        </p:txBody>
      </p:sp>
      <p:graphicFrame>
        <p:nvGraphicFramePr>
          <p:cNvPr id="13" name="Sisällön paikkamerkki 12"/>
          <p:cNvGraphicFramePr>
            <a:graphicFrameLocks noGrp="1" noChangeAspect="1"/>
          </p:cNvGraphicFramePr>
          <p:nvPr>
            <p:ph sz="quarter" idx="17"/>
            <p:extLst>
              <p:ext uri="{D42A27DB-BD31-4B8C-83A1-F6EECF244321}">
                <p14:modId xmlns:p14="http://schemas.microsoft.com/office/powerpoint/2010/main" val="3615589731"/>
              </p:ext>
            </p:extLst>
          </p:nvPr>
        </p:nvGraphicFramePr>
        <p:xfrm>
          <a:off x="407988" y="1239838"/>
          <a:ext cx="8335962" cy="3527425"/>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3" name="Sisällön paikkamerkki 12"/>
                      <p:cNvPicPr/>
                      <p:nvPr/>
                    </p:nvPicPr>
                    <p:blipFill>
                      <a:blip r:embed="rId3"/>
                      <a:stretch>
                        <a:fillRect/>
                      </a:stretch>
                    </p:blipFill>
                    <p:spPr>
                      <a:xfrm>
                        <a:off x="407988" y="1239838"/>
                        <a:ext cx="8335962" cy="3527425"/>
                      </a:xfrm>
                      <a:prstGeom prst="rect">
                        <a:avLst/>
                      </a:prstGeom>
                    </p:spPr>
                  </p:pic>
                </p:oleObj>
              </mc:Fallback>
            </mc:AlternateContent>
          </a:graphicData>
        </a:graphic>
      </p:graphicFrame>
      <p:sp>
        <p:nvSpPr>
          <p:cNvPr id="8" name="Tekstin paikkamerkki 7">
            <a:extLst>
              <a:ext uri="{FF2B5EF4-FFF2-40B4-BE49-F238E27FC236}">
                <a16:creationId xmlns:a16="http://schemas.microsoft.com/office/drawing/2014/main" id="{FA9E3D0A-0AA8-4289-8CD7-7FADD7B9A3AB}"/>
              </a:ext>
            </a:extLst>
          </p:cNvPr>
          <p:cNvSpPr>
            <a:spLocks noGrp="1"/>
          </p:cNvSpPr>
          <p:nvPr>
            <p:ph type="body" sz="quarter" idx="15"/>
          </p:nvPr>
        </p:nvSpPr>
        <p:spPr/>
        <p:txBody>
          <a:bodyPr/>
          <a:lstStyle/>
          <a:p>
            <a:r>
              <a:rPr lang="fi-FI"/>
              <a:t>Suomen BKT:n kysyntäeriä</a:t>
            </a:r>
          </a:p>
        </p:txBody>
      </p:sp>
      <p:sp>
        <p:nvSpPr>
          <p:cNvPr id="2" name="Tekstin paikkamerkki 6">
            <a:extLst>
              <a:ext uri="{FF2B5EF4-FFF2-40B4-BE49-F238E27FC236}">
                <a16:creationId xmlns:a16="http://schemas.microsoft.com/office/drawing/2014/main" id="{C694CAD7-8113-E72D-5C8E-BDFA55506F9E}"/>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250605684"/>
      </p:ext>
    </p:extLst>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32D26519-050F-379F-BE53-B757B80F93D1}"/>
              </a:ext>
            </a:extLst>
          </p:cNvPr>
          <p:cNvSpPr>
            <a:spLocks noGrp="1"/>
          </p:cNvSpPr>
          <p:nvPr>
            <p:ph type="body" sz="quarter" idx="15"/>
          </p:nvPr>
        </p:nvSpPr>
        <p:spPr/>
        <p:txBody>
          <a:bodyPr/>
          <a:lstStyle/>
          <a:p>
            <a:r>
              <a:rPr lang="fi-FI">
                <a:solidFill>
                  <a:schemeClr val="tx1"/>
                </a:solidFill>
              </a:rPr>
              <a:t>Teknologiateollisuus ry:n jäsenyritysten omavaraisuus 2022 </a:t>
            </a:r>
          </a:p>
          <a:p>
            <a:endParaRPr lang="fi-FI"/>
          </a:p>
        </p:txBody>
      </p:sp>
      <p:sp>
        <p:nvSpPr>
          <p:cNvPr id="3" name="Dian numeron paikkamerkki 2">
            <a:extLst>
              <a:ext uri="{FF2B5EF4-FFF2-40B4-BE49-F238E27FC236}">
                <a16:creationId xmlns:a16="http://schemas.microsoft.com/office/drawing/2014/main" id="{577E1CCD-FBAA-F793-E1D3-43E645628912}"/>
              </a:ext>
            </a:extLst>
          </p:cNvPr>
          <p:cNvSpPr>
            <a:spLocks noGrp="1"/>
          </p:cNvSpPr>
          <p:nvPr>
            <p:ph type="sldNum" sz="quarter" idx="12"/>
          </p:nvPr>
        </p:nvSpPr>
        <p:spPr/>
        <p:txBody>
          <a:bodyPr/>
          <a:lstStyle/>
          <a:p>
            <a:fld id="{6FCB6B90-8271-4E8F-82C1-E646FBB48A2E}" type="slidenum">
              <a:rPr lang="fi-FI" smtClean="0"/>
              <a:pPr/>
              <a:t>110</a:t>
            </a:fld>
            <a:endParaRPr lang="fi-FI"/>
          </a:p>
        </p:txBody>
      </p:sp>
      <p:sp>
        <p:nvSpPr>
          <p:cNvPr id="4" name="Päivämäärän paikkamerkki 3">
            <a:extLst>
              <a:ext uri="{FF2B5EF4-FFF2-40B4-BE49-F238E27FC236}">
                <a16:creationId xmlns:a16="http://schemas.microsoft.com/office/drawing/2014/main" id="{FE011C2C-023D-7005-6417-6103415B659E}"/>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AC402659-3658-A909-F7F2-D56937826B30}"/>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A5998BF5-966E-FE92-9B40-570FBC3D8338}"/>
              </a:ext>
            </a:extLst>
          </p:cNvPr>
          <p:cNvSpPr>
            <a:spLocks noGrp="1"/>
          </p:cNvSpPr>
          <p:nvPr>
            <p:ph type="body" sz="quarter" idx="18"/>
          </p:nvPr>
        </p:nvSpPr>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 </a:t>
            </a:r>
          </a:p>
          <a:p>
            <a:endParaRPr lang="fi-FI"/>
          </a:p>
        </p:txBody>
      </p:sp>
      <p:graphicFrame>
        <p:nvGraphicFramePr>
          <p:cNvPr id="9" name="Sisällön paikkamerkki 14">
            <a:extLst>
              <a:ext uri="{FF2B5EF4-FFF2-40B4-BE49-F238E27FC236}">
                <a16:creationId xmlns:a16="http://schemas.microsoft.com/office/drawing/2014/main" id="{D7A37BCC-DED0-49BB-6E8C-8182A6DAD867}"/>
              </a:ext>
            </a:extLst>
          </p:cNvPr>
          <p:cNvGraphicFramePr>
            <a:graphicFrameLocks/>
          </p:cNvGraphicFramePr>
          <p:nvPr/>
        </p:nvGraphicFramePr>
        <p:xfrm>
          <a:off x="259561" y="1169648"/>
          <a:ext cx="7272808" cy="355769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kstiruutu 12">
            <a:extLst>
              <a:ext uri="{FF2B5EF4-FFF2-40B4-BE49-F238E27FC236}">
                <a16:creationId xmlns:a16="http://schemas.microsoft.com/office/drawing/2014/main" id="{2F3340DE-BB0D-02E1-AD87-51D4B6341443}"/>
              </a:ext>
            </a:extLst>
          </p:cNvPr>
          <p:cNvSpPr txBox="1"/>
          <p:nvPr/>
        </p:nvSpPr>
        <p:spPr>
          <a:xfrm>
            <a:off x="6740738" y="2315968"/>
            <a:ext cx="2177025" cy="925244"/>
          </a:xfrm>
          <a:prstGeom prst="rect">
            <a:avLst/>
          </a:prstGeom>
          <a:noFill/>
        </p:spPr>
        <p:txBody>
          <a:bodyPr wrap="square" lIns="36000" tIns="36000" rIns="36000" bIns="36000" rtlCol="0">
            <a:spAutoFit/>
          </a:bodyPr>
          <a:lstStyle/>
          <a:p>
            <a:r>
              <a:rPr lang="fi-FI" sz="1050" b="1">
                <a:solidFill>
                  <a:schemeClr val="tx2"/>
                </a:solidFill>
                <a:ea typeface="ＭＳ Ｐゴシック" pitchFamily="34" charset="-128"/>
              </a:rPr>
              <a:t>Asteikko</a:t>
            </a:r>
            <a:r>
              <a:rPr lang="fi-FI" sz="1050">
                <a:solidFill>
                  <a:schemeClr val="tx2"/>
                </a:solidFill>
                <a:ea typeface="ＭＳ Ｐゴシック" pitchFamily="34" charset="-128"/>
              </a:rPr>
              <a:t> </a:t>
            </a:r>
          </a:p>
          <a:p>
            <a:r>
              <a:rPr lang="fi-FI" sz="1050">
                <a:solidFill>
                  <a:schemeClr val="tx2"/>
                </a:solidFill>
                <a:ea typeface="ＭＳ Ｐゴシック" pitchFamily="34" charset="-128"/>
              </a:rPr>
              <a:t>Hyvä: yli 40 %</a:t>
            </a:r>
          </a:p>
          <a:p>
            <a:r>
              <a:rPr lang="fi-FI" sz="1050">
                <a:solidFill>
                  <a:schemeClr val="tx2"/>
                </a:solidFill>
                <a:ea typeface="ＭＳ Ｐゴシック" pitchFamily="34" charset="-128"/>
              </a:rPr>
              <a:t>Tyydyttävä: 20-40 %</a:t>
            </a:r>
          </a:p>
          <a:p>
            <a:r>
              <a:rPr lang="fi-FI" sz="1050">
                <a:solidFill>
                  <a:schemeClr val="tx2"/>
                </a:solidFill>
                <a:ea typeface="ＭＳ Ｐゴシック" pitchFamily="34" charset="-128"/>
              </a:rPr>
              <a:t>Heikko: alle 20 %</a:t>
            </a:r>
            <a:endParaRPr lang="fi-FI" sz="1050">
              <a:solidFill>
                <a:schemeClr val="tx2"/>
              </a:solidFill>
            </a:endParaRPr>
          </a:p>
          <a:p>
            <a:endParaRPr lang="fi-FI" spc="-40" err="1"/>
          </a:p>
        </p:txBody>
      </p:sp>
      <p:sp>
        <p:nvSpPr>
          <p:cNvPr id="6" name="Tekstin paikkamerkki 6">
            <a:extLst>
              <a:ext uri="{FF2B5EF4-FFF2-40B4-BE49-F238E27FC236}">
                <a16:creationId xmlns:a16="http://schemas.microsoft.com/office/drawing/2014/main" id="{6B931AE8-7522-877F-C600-BAC1E9CCEBE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780612189"/>
      </p:ext>
    </p:extLst>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52000" y="282150"/>
            <a:ext cx="7992000" cy="993456"/>
          </a:xfrm>
        </p:spPr>
        <p:txBody>
          <a:bodyPr/>
          <a:lstStyle/>
          <a:p>
            <a:pPr>
              <a:lnSpc>
                <a:spcPct val="100000"/>
              </a:lnSpc>
            </a:pPr>
            <a:r>
              <a:rPr lang="fi-FI">
                <a:solidFill>
                  <a:schemeClr val="tx1"/>
                </a:solidFill>
              </a:rPr>
              <a:t>Teknologiateollisuus ry:n jäsenyritysten liiketulos Suomessa 2022 </a:t>
            </a:r>
          </a:p>
          <a:p>
            <a:pPr>
              <a:lnSpc>
                <a:spcPct val="100000"/>
              </a:lnSpc>
            </a:pPr>
            <a:r>
              <a:rPr lang="fi-FI" sz="1400" b="0">
                <a:solidFill>
                  <a:schemeClr val="tx1"/>
                </a:solidFill>
              </a:rPr>
              <a:t>Liiketulos-% = liiketulos / liikevaihto *100 				                 </a:t>
            </a:r>
            <a:r>
              <a:rPr lang="fi-FI" sz="1050" b="0">
                <a:solidFill>
                  <a:schemeClr val="accent2"/>
                </a:solidFill>
              </a:rPr>
              <a:t>Kuvaa varsinaisen toiminnan tulosta ennen veroja sekä rahoitustuottoja ja -kuluja</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111</a:t>
            </a:fld>
            <a:endParaRPr lang="fi-FI">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6.5.2024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8" name="Tekstin paikkamerkki 7"/>
          <p:cNvSpPr>
            <a:spLocks noGrp="1"/>
          </p:cNvSpPr>
          <p:nvPr>
            <p:ph type="body" sz="quarter" idx="18"/>
          </p:nvPr>
        </p:nvSpPr>
        <p:spPr>
          <a:xfrm>
            <a:off x="2334682" y="4727575"/>
            <a:ext cx="4901614" cy="117616"/>
          </a:xfrm>
        </p:spPr>
        <p:txBody>
          <a:bodyPr/>
          <a:lstStyle/>
          <a:p>
            <a:r>
              <a:rPr lang="fi-FI">
                <a:solidFill>
                  <a:schemeClr val="tx2"/>
                </a:solidFill>
              </a:rPr>
              <a:t>Lähde: </a:t>
            </a:r>
            <a:r>
              <a:rPr lang="fi-FI" sz="800">
                <a:solidFill>
                  <a:schemeClr val="tx2"/>
                </a:solidFill>
                <a:ea typeface="ＭＳ Ｐゴシック" pitchFamily="34" charset="-128"/>
              </a:rPr>
              <a:t>Tilastokeskuksen tilinpäätösaineisto, Teknologiateollisuus ry:n jäsenrekisteri</a:t>
            </a:r>
            <a:endParaRPr lang="fi-FI">
              <a:solidFill>
                <a:schemeClr val="tx2"/>
              </a:solidFill>
            </a:endParaRPr>
          </a:p>
        </p:txBody>
      </p:sp>
      <p:graphicFrame>
        <p:nvGraphicFramePr>
          <p:cNvPr id="9" name="Sisällön paikkamerkki 6"/>
          <p:cNvGraphicFramePr>
            <a:graphicFrameLocks noGrp="1"/>
          </p:cNvGraphicFramePr>
          <p:nvPr>
            <p:ph sz="quarter" idx="17"/>
          </p:nvPr>
        </p:nvGraphicFramePr>
        <p:xfrm>
          <a:off x="381000" y="1491630"/>
          <a:ext cx="8391525" cy="315339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kstiruutu 1">
            <a:extLst>
              <a:ext uri="{FF2B5EF4-FFF2-40B4-BE49-F238E27FC236}">
                <a16:creationId xmlns:a16="http://schemas.microsoft.com/office/drawing/2014/main" id="{D5785AFC-4BA1-4DB5-9610-A8121781EFB9}"/>
              </a:ext>
            </a:extLst>
          </p:cNvPr>
          <p:cNvSpPr txBox="1"/>
          <p:nvPr/>
        </p:nvSpPr>
        <p:spPr>
          <a:xfrm>
            <a:off x="3081577" y="4527881"/>
            <a:ext cx="2780456" cy="234286"/>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50" spc="-40">
                <a:latin typeface="Verdana" panose="020B0604030504040204" pitchFamily="34" charset="0"/>
              </a:rPr>
              <a:t>Yritykset satunnaisjärjestyksessä</a:t>
            </a:r>
            <a:endParaRPr lang="fi-FI" sz="1000" spc="-40"/>
          </a:p>
        </p:txBody>
      </p:sp>
      <p:sp>
        <p:nvSpPr>
          <p:cNvPr id="2" name="Tekstin paikkamerkki 6">
            <a:extLst>
              <a:ext uri="{FF2B5EF4-FFF2-40B4-BE49-F238E27FC236}">
                <a16:creationId xmlns:a16="http://schemas.microsoft.com/office/drawing/2014/main" id="{391CD2CA-67EC-8B69-6433-1DEA2F97FF9B}"/>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239880232"/>
      </p:ext>
    </p:extLst>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52000" y="282149"/>
            <a:ext cx="8726468" cy="1053411"/>
          </a:xfrm>
        </p:spPr>
        <p:txBody>
          <a:bodyPr/>
          <a:lstStyle/>
          <a:p>
            <a:pPr>
              <a:lnSpc>
                <a:spcPct val="100000"/>
              </a:lnSpc>
            </a:pPr>
            <a:r>
              <a:rPr lang="fi-FI">
                <a:solidFill>
                  <a:schemeClr val="tx1"/>
                </a:solidFill>
              </a:rPr>
              <a:t>Teknologiateollisuus ry:n jäsenyritysten nettotulos Suomessa 2022</a:t>
            </a:r>
          </a:p>
          <a:p>
            <a:pPr>
              <a:lnSpc>
                <a:spcPct val="100000"/>
              </a:lnSpc>
            </a:pPr>
            <a:r>
              <a:rPr lang="fi-FI" sz="1400" b="0">
                <a:solidFill>
                  <a:schemeClr val="tx1"/>
                </a:solidFill>
              </a:rPr>
              <a:t>Nettotulos -% = nettotulos / liikevaihto *100 (verojen sekä rahoitustuottojen ja –kulujen jälkeen)  </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112</a:t>
            </a:fld>
            <a:endParaRPr lang="fi-FI">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6.5.2024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8" name="Tekstin paikkamerkki 7"/>
          <p:cNvSpPr>
            <a:spLocks noGrp="1"/>
          </p:cNvSpPr>
          <p:nvPr>
            <p:ph type="body" sz="quarter" idx="18"/>
          </p:nvPr>
        </p:nvSpPr>
        <p:spPr>
          <a:xfrm>
            <a:off x="2334682" y="4727575"/>
            <a:ext cx="4613582" cy="164690"/>
          </a:xfrm>
        </p:spPr>
        <p:txBody>
          <a:bodyPr/>
          <a:lstStyle/>
          <a:p>
            <a:r>
              <a:rPr lang="fi-FI">
                <a:solidFill>
                  <a:schemeClr val="tx2"/>
                </a:solidFill>
              </a:rPr>
              <a:t>Lähde: </a:t>
            </a:r>
            <a:r>
              <a:rPr lang="fi-FI" sz="800">
                <a:solidFill>
                  <a:schemeClr val="tx2"/>
                </a:solidFill>
                <a:ea typeface="ＭＳ Ｐゴシック" pitchFamily="34" charset="-128"/>
              </a:rPr>
              <a:t>Tilastokeskuksen tilinpäätösaineisto, Teknologiateollisuus ry:n jäsenrekisteri</a:t>
            </a:r>
            <a:endParaRPr lang="fi-FI">
              <a:solidFill>
                <a:schemeClr val="tx2"/>
              </a:solidFill>
            </a:endParaRPr>
          </a:p>
        </p:txBody>
      </p:sp>
      <p:graphicFrame>
        <p:nvGraphicFramePr>
          <p:cNvPr id="9" name="Sisällön paikkamerkki 6"/>
          <p:cNvGraphicFramePr>
            <a:graphicFrameLocks noGrp="1"/>
          </p:cNvGraphicFramePr>
          <p:nvPr>
            <p:ph sz="quarter" idx="17"/>
          </p:nvPr>
        </p:nvGraphicFramePr>
        <p:xfrm>
          <a:off x="381000" y="1563638"/>
          <a:ext cx="8391525" cy="308138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kstiruutu 1">
            <a:extLst>
              <a:ext uri="{FF2B5EF4-FFF2-40B4-BE49-F238E27FC236}">
                <a16:creationId xmlns:a16="http://schemas.microsoft.com/office/drawing/2014/main" id="{8826BA56-98DA-4B13-B4F4-09DF5F8F79AF}"/>
              </a:ext>
            </a:extLst>
          </p:cNvPr>
          <p:cNvSpPr txBox="1"/>
          <p:nvPr/>
        </p:nvSpPr>
        <p:spPr>
          <a:xfrm>
            <a:off x="7337795" y="3291830"/>
            <a:ext cx="1336364" cy="234286"/>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50" spc="-40">
                <a:latin typeface="Verdana" panose="020B0604030504040204" pitchFamily="34" charset="0"/>
              </a:rPr>
              <a:t>Tappiollinen </a:t>
            </a:r>
            <a:r>
              <a:rPr lang="fi-FI" sz="1000" spc="-40"/>
              <a:t>(27 %)</a:t>
            </a:r>
          </a:p>
        </p:txBody>
      </p:sp>
      <p:cxnSp>
        <p:nvCxnSpPr>
          <p:cNvPr id="12" name="Suora yhdysviiva 11">
            <a:extLst>
              <a:ext uri="{FF2B5EF4-FFF2-40B4-BE49-F238E27FC236}">
                <a16:creationId xmlns:a16="http://schemas.microsoft.com/office/drawing/2014/main" id="{C5201106-0A21-4B20-8E73-1884C1F2F591}"/>
              </a:ext>
            </a:extLst>
          </p:cNvPr>
          <p:cNvCxnSpPr/>
          <p:nvPr/>
        </p:nvCxnSpPr>
        <p:spPr>
          <a:xfrm>
            <a:off x="820769" y="2859782"/>
            <a:ext cx="778011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Tekstiruutu 1">
            <a:extLst>
              <a:ext uri="{FF2B5EF4-FFF2-40B4-BE49-F238E27FC236}">
                <a16:creationId xmlns:a16="http://schemas.microsoft.com/office/drawing/2014/main" id="{329442B5-0369-4444-884A-A13513DA52F6}"/>
              </a:ext>
            </a:extLst>
          </p:cNvPr>
          <p:cNvSpPr txBox="1"/>
          <p:nvPr/>
        </p:nvSpPr>
        <p:spPr>
          <a:xfrm>
            <a:off x="7365512" y="2261680"/>
            <a:ext cx="1368152" cy="226591"/>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00" spc="-40"/>
              <a:t>Hyvä (24 %)</a:t>
            </a:r>
          </a:p>
        </p:txBody>
      </p:sp>
      <p:sp>
        <p:nvSpPr>
          <p:cNvPr id="14" name="Tekstiruutu 2">
            <a:extLst>
              <a:ext uri="{FF2B5EF4-FFF2-40B4-BE49-F238E27FC236}">
                <a16:creationId xmlns:a16="http://schemas.microsoft.com/office/drawing/2014/main" id="{4F06A374-F39E-4168-B921-F0872AE4C222}"/>
              </a:ext>
            </a:extLst>
          </p:cNvPr>
          <p:cNvSpPr txBox="1"/>
          <p:nvPr/>
        </p:nvSpPr>
        <p:spPr>
          <a:xfrm>
            <a:off x="7348060" y="2638423"/>
            <a:ext cx="1384517" cy="226591"/>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00" spc="-40"/>
              <a:t>Tyydyttävä (20 %)</a:t>
            </a:r>
          </a:p>
        </p:txBody>
      </p:sp>
      <p:sp>
        <p:nvSpPr>
          <p:cNvPr id="15" name="Tekstiruutu 3">
            <a:extLst>
              <a:ext uri="{FF2B5EF4-FFF2-40B4-BE49-F238E27FC236}">
                <a16:creationId xmlns:a16="http://schemas.microsoft.com/office/drawing/2014/main" id="{DD955FFE-CC89-4C84-A220-0746F29A4BF2}"/>
              </a:ext>
            </a:extLst>
          </p:cNvPr>
          <p:cNvSpPr txBox="1"/>
          <p:nvPr/>
        </p:nvSpPr>
        <p:spPr>
          <a:xfrm>
            <a:off x="7348060" y="2883068"/>
            <a:ext cx="1303623" cy="226591"/>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00" spc="-40"/>
              <a:t>Heikko (29 %)</a:t>
            </a:r>
          </a:p>
        </p:txBody>
      </p:sp>
      <p:sp>
        <p:nvSpPr>
          <p:cNvPr id="16" name="Tekstiruutu 1">
            <a:extLst>
              <a:ext uri="{FF2B5EF4-FFF2-40B4-BE49-F238E27FC236}">
                <a16:creationId xmlns:a16="http://schemas.microsoft.com/office/drawing/2014/main" id="{644BBEBC-CD49-4527-9E62-74766BA5A13D}"/>
              </a:ext>
            </a:extLst>
          </p:cNvPr>
          <p:cNvSpPr txBox="1"/>
          <p:nvPr/>
        </p:nvSpPr>
        <p:spPr>
          <a:xfrm>
            <a:off x="3081577" y="4527881"/>
            <a:ext cx="2780456" cy="234286"/>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50" spc="-40">
                <a:latin typeface="Verdana" panose="020B0604030504040204" pitchFamily="34" charset="0"/>
              </a:rPr>
              <a:t>Yritykset satunnaisjärjestyksessä</a:t>
            </a:r>
            <a:endParaRPr lang="fi-FI" sz="1000" spc="-40"/>
          </a:p>
        </p:txBody>
      </p:sp>
      <p:cxnSp>
        <p:nvCxnSpPr>
          <p:cNvPr id="43" name="Suora yhdysviiva 42">
            <a:extLst>
              <a:ext uri="{FF2B5EF4-FFF2-40B4-BE49-F238E27FC236}">
                <a16:creationId xmlns:a16="http://schemas.microsoft.com/office/drawing/2014/main" id="{D3B1A6A8-7A25-9965-CE4C-ECB58AECD798}"/>
              </a:ext>
            </a:extLst>
          </p:cNvPr>
          <p:cNvCxnSpPr>
            <a:cxnSpLocks/>
          </p:cNvCxnSpPr>
          <p:nvPr/>
        </p:nvCxnSpPr>
        <p:spPr>
          <a:xfrm>
            <a:off x="808732" y="2617841"/>
            <a:ext cx="778020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uora yhdysviiva 44">
            <a:extLst>
              <a:ext uri="{FF2B5EF4-FFF2-40B4-BE49-F238E27FC236}">
                <a16:creationId xmlns:a16="http://schemas.microsoft.com/office/drawing/2014/main" id="{6D860205-5332-730E-CB86-F16B2260A9CF}"/>
              </a:ext>
            </a:extLst>
          </p:cNvPr>
          <p:cNvCxnSpPr/>
          <p:nvPr/>
        </p:nvCxnSpPr>
        <p:spPr>
          <a:xfrm>
            <a:off x="820769" y="2853806"/>
            <a:ext cx="778011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ekstin paikkamerkki 6">
            <a:extLst>
              <a:ext uri="{FF2B5EF4-FFF2-40B4-BE49-F238E27FC236}">
                <a16:creationId xmlns:a16="http://schemas.microsoft.com/office/drawing/2014/main" id="{ACC45A9D-C3C9-ED00-9669-737D14AD7727}"/>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75201551"/>
      </p:ext>
    </p:extLst>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52000" y="282150"/>
            <a:ext cx="7992000" cy="734376"/>
          </a:xfrm>
        </p:spPr>
        <p:txBody>
          <a:bodyPr/>
          <a:lstStyle/>
          <a:p>
            <a:pPr>
              <a:lnSpc>
                <a:spcPct val="100000"/>
              </a:lnSpc>
            </a:pPr>
            <a:r>
              <a:rPr lang="fi-FI">
                <a:solidFill>
                  <a:schemeClr val="tx1"/>
                </a:solidFill>
              </a:rPr>
              <a:t>Teknologiateollisuus ry:n jäsenyritysten sijoitetun pääoman tuotto Suomessa 2022 </a:t>
            </a:r>
          </a:p>
          <a:p>
            <a:pPr>
              <a:lnSpc>
                <a:spcPct val="100000"/>
              </a:lnSpc>
            </a:pPr>
            <a:r>
              <a:rPr lang="fi-FI" sz="1400" b="0">
                <a:solidFill>
                  <a:schemeClr val="tx1"/>
                </a:solidFill>
              </a:rPr>
              <a:t>Sijoitetun pääoman tuotto -% = (</a:t>
            </a:r>
            <a:r>
              <a:rPr lang="fi-FI" sz="1400" b="0" err="1">
                <a:solidFill>
                  <a:schemeClr val="tx1"/>
                </a:solidFill>
              </a:rPr>
              <a:t>nettotulos+rahoituskulut+verot</a:t>
            </a:r>
            <a:r>
              <a:rPr lang="fi-FI" sz="1400" b="0">
                <a:solidFill>
                  <a:schemeClr val="tx1"/>
                </a:solidFill>
              </a:rPr>
              <a:t>) / (sijoitettu pääoma tilikaudella) *100 								                              </a:t>
            </a:r>
            <a:r>
              <a:rPr lang="fi-FI" sz="1050" b="0">
                <a:solidFill>
                  <a:schemeClr val="accent2"/>
                </a:solidFill>
              </a:rPr>
              <a:t>Mittaa yrityksen tuottoa, joka on saatu yritykseen sijoitetulle, korkoa tai muuta tuottoa vaativalle pääomalle </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113</a:t>
            </a:fld>
            <a:endParaRPr lang="fi-FI">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6.5.2024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8" name="Tekstin paikkamerkki 7"/>
          <p:cNvSpPr>
            <a:spLocks noGrp="1"/>
          </p:cNvSpPr>
          <p:nvPr>
            <p:ph type="body" sz="quarter" idx="18"/>
          </p:nvPr>
        </p:nvSpPr>
        <p:spPr>
          <a:xfrm>
            <a:off x="2376789" y="4679585"/>
            <a:ext cx="5003523" cy="213152"/>
          </a:xfrm>
        </p:spPr>
        <p:txBody>
          <a:bodyPr/>
          <a:lstStyle/>
          <a:p>
            <a:r>
              <a:rPr lang="fi-FI">
                <a:solidFill>
                  <a:schemeClr val="tx2"/>
                </a:solidFill>
              </a:rPr>
              <a:t>Lähde: </a:t>
            </a:r>
            <a:r>
              <a:rPr lang="fi-FI" sz="800">
                <a:solidFill>
                  <a:schemeClr val="tx2"/>
                </a:solidFill>
                <a:ea typeface="ＭＳ Ｐゴシック" pitchFamily="34" charset="-128"/>
              </a:rPr>
              <a:t>Tilastokeskuksen tilinpäätösaineisto, Teknologiateollisuus ry:n jäsenrekisteri</a:t>
            </a:r>
            <a:endParaRPr lang="fi-FI">
              <a:solidFill>
                <a:schemeClr val="tx2"/>
              </a:solidFill>
            </a:endParaRPr>
          </a:p>
        </p:txBody>
      </p:sp>
      <p:graphicFrame>
        <p:nvGraphicFramePr>
          <p:cNvPr id="9" name="Sisällön paikkamerkki 6"/>
          <p:cNvGraphicFramePr>
            <a:graphicFrameLocks noGrp="1"/>
          </p:cNvGraphicFramePr>
          <p:nvPr>
            <p:ph sz="quarter" idx="17"/>
          </p:nvPr>
        </p:nvGraphicFramePr>
        <p:xfrm>
          <a:off x="381000" y="1664536"/>
          <a:ext cx="8391525" cy="2980488"/>
        </p:xfrm>
        <a:graphic>
          <a:graphicData uri="http://schemas.openxmlformats.org/drawingml/2006/chart">
            <c:chart xmlns:c="http://schemas.openxmlformats.org/drawingml/2006/chart" xmlns:r="http://schemas.openxmlformats.org/officeDocument/2006/relationships" r:id="rId2"/>
          </a:graphicData>
        </a:graphic>
      </p:graphicFrame>
      <p:sp>
        <p:nvSpPr>
          <p:cNvPr id="11" name="Tekstiruutu 1">
            <a:extLst>
              <a:ext uri="{FF2B5EF4-FFF2-40B4-BE49-F238E27FC236}">
                <a16:creationId xmlns:a16="http://schemas.microsoft.com/office/drawing/2014/main" id="{538BC3AE-1D94-4907-9C20-0A3E440DCB19}"/>
              </a:ext>
            </a:extLst>
          </p:cNvPr>
          <p:cNvSpPr txBox="1"/>
          <p:nvPr/>
        </p:nvSpPr>
        <p:spPr>
          <a:xfrm>
            <a:off x="3081577" y="4527881"/>
            <a:ext cx="2780456" cy="234286"/>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50" spc="-40">
                <a:latin typeface="Verdana" panose="020B0604030504040204" pitchFamily="34" charset="0"/>
              </a:rPr>
              <a:t>Yritykset satunnaisjärjestyksessä</a:t>
            </a:r>
            <a:endParaRPr lang="fi-FI" sz="1000" spc="-40"/>
          </a:p>
        </p:txBody>
      </p:sp>
      <p:cxnSp>
        <p:nvCxnSpPr>
          <p:cNvPr id="7" name="Suora yhdysviiva 6">
            <a:extLst>
              <a:ext uri="{FF2B5EF4-FFF2-40B4-BE49-F238E27FC236}">
                <a16:creationId xmlns:a16="http://schemas.microsoft.com/office/drawing/2014/main" id="{A6FE4B2C-1343-9093-9FCC-3E46DDB59661}"/>
              </a:ext>
            </a:extLst>
          </p:cNvPr>
          <p:cNvCxnSpPr/>
          <p:nvPr/>
        </p:nvCxnSpPr>
        <p:spPr>
          <a:xfrm>
            <a:off x="827584" y="2673930"/>
            <a:ext cx="778020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0036354E-515E-F2A7-CB77-3E6E11C57ED5}"/>
              </a:ext>
            </a:extLst>
          </p:cNvPr>
          <p:cNvCxnSpPr/>
          <p:nvPr/>
        </p:nvCxnSpPr>
        <p:spPr>
          <a:xfrm>
            <a:off x="821608" y="2451930"/>
            <a:ext cx="778020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ekstin paikkamerkki 6">
            <a:extLst>
              <a:ext uri="{FF2B5EF4-FFF2-40B4-BE49-F238E27FC236}">
                <a16:creationId xmlns:a16="http://schemas.microsoft.com/office/drawing/2014/main" id="{867B5BB2-70B6-0DCE-C2E5-E88DEC9B9E8D}"/>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234003830"/>
      </p:ext>
    </p:extLst>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52000" y="282150"/>
            <a:ext cx="8064416" cy="734376"/>
          </a:xfrm>
        </p:spPr>
        <p:txBody>
          <a:bodyPr/>
          <a:lstStyle/>
          <a:p>
            <a:pPr>
              <a:lnSpc>
                <a:spcPct val="100000"/>
              </a:lnSpc>
            </a:pPr>
            <a:r>
              <a:rPr lang="fi-FI">
                <a:solidFill>
                  <a:schemeClr val="tx1"/>
                </a:solidFill>
              </a:rPr>
              <a:t>Teknologiateollisuus ry:n jäsenyritysten omavaraisuusaste Suomessa 2022</a:t>
            </a:r>
          </a:p>
          <a:p>
            <a:pPr>
              <a:lnSpc>
                <a:spcPct val="100000"/>
              </a:lnSpc>
            </a:pPr>
            <a:r>
              <a:rPr lang="fi-FI" sz="1400" b="0">
                <a:solidFill>
                  <a:schemeClr val="tx1"/>
                </a:solidFill>
              </a:rPr>
              <a:t>Omavaraisuusaste -% = (oma pääoma yhteensä + tilinpäätössiirtojen kertymä yhteensä) / oikaistu tase *100								       </a:t>
            </a:r>
            <a:r>
              <a:rPr lang="fi-FI" sz="1050" b="0">
                <a:solidFill>
                  <a:schemeClr val="accent2"/>
                </a:solidFill>
              </a:rPr>
              <a:t>Mittaa yrityksen vakavaraisuutta vertaamalla taseen omia pääomia taseen loppusummaan</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114</a:t>
            </a:fld>
            <a:endParaRPr lang="fi-FI">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6.5.2024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8" name="Tekstin paikkamerkki 7"/>
          <p:cNvSpPr>
            <a:spLocks noGrp="1"/>
          </p:cNvSpPr>
          <p:nvPr>
            <p:ph type="body" sz="quarter" idx="18"/>
          </p:nvPr>
        </p:nvSpPr>
        <p:spPr>
          <a:xfrm>
            <a:off x="2334682" y="4727575"/>
            <a:ext cx="4541574" cy="164690"/>
          </a:xfrm>
        </p:spPr>
        <p:txBody>
          <a:bodyPr/>
          <a:lstStyle/>
          <a:p>
            <a:r>
              <a:rPr lang="fi-FI">
                <a:solidFill>
                  <a:schemeClr val="tx2"/>
                </a:solidFill>
              </a:rPr>
              <a:t>Lähde: </a:t>
            </a:r>
            <a:r>
              <a:rPr lang="fi-FI" sz="800">
                <a:solidFill>
                  <a:schemeClr val="tx2"/>
                </a:solidFill>
                <a:ea typeface="ＭＳ Ｐゴシック" pitchFamily="34" charset="-128"/>
              </a:rPr>
              <a:t>Tilastokeskuksen tilinpäätösaineisto, Teknologiateollisuus ry:n jäsenrekisteri</a:t>
            </a:r>
            <a:endParaRPr lang="fi-FI">
              <a:solidFill>
                <a:schemeClr val="tx2"/>
              </a:solidFill>
            </a:endParaRPr>
          </a:p>
        </p:txBody>
      </p:sp>
      <p:graphicFrame>
        <p:nvGraphicFramePr>
          <p:cNvPr id="9" name="Sisällön paikkamerkki 6"/>
          <p:cNvGraphicFramePr>
            <a:graphicFrameLocks noGrp="1"/>
          </p:cNvGraphicFramePr>
          <p:nvPr>
            <p:ph sz="quarter" idx="17"/>
          </p:nvPr>
        </p:nvGraphicFramePr>
        <p:xfrm>
          <a:off x="381000" y="1664536"/>
          <a:ext cx="8391525" cy="298048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kstiruutu 1">
            <a:extLst>
              <a:ext uri="{FF2B5EF4-FFF2-40B4-BE49-F238E27FC236}">
                <a16:creationId xmlns:a16="http://schemas.microsoft.com/office/drawing/2014/main" id="{C3D0CAC4-BD7D-4F3C-B136-755B2BD982C8}"/>
              </a:ext>
            </a:extLst>
          </p:cNvPr>
          <p:cNvSpPr txBox="1"/>
          <p:nvPr/>
        </p:nvSpPr>
        <p:spPr>
          <a:xfrm>
            <a:off x="3081577" y="4527881"/>
            <a:ext cx="2780456" cy="234286"/>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50" spc="-40">
                <a:latin typeface="Verdana" panose="020B0604030504040204" pitchFamily="34" charset="0"/>
              </a:rPr>
              <a:t>Yritykset satunnaisjärjestyksessä</a:t>
            </a:r>
            <a:endParaRPr lang="fi-FI" sz="1000" spc="-40"/>
          </a:p>
        </p:txBody>
      </p:sp>
      <p:sp>
        <p:nvSpPr>
          <p:cNvPr id="2" name="Tekstin paikkamerkki 6">
            <a:extLst>
              <a:ext uri="{FF2B5EF4-FFF2-40B4-BE49-F238E27FC236}">
                <a16:creationId xmlns:a16="http://schemas.microsoft.com/office/drawing/2014/main" id="{ABBE6BBA-9C74-6BBA-0A88-5DB747550524}"/>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710666093"/>
      </p:ext>
    </p:extLst>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EF635AC8-31E6-3064-997C-D777A37C17F5}"/>
              </a:ext>
            </a:extLst>
          </p:cNvPr>
          <p:cNvSpPr>
            <a:spLocks noGrp="1"/>
          </p:cNvSpPr>
          <p:nvPr>
            <p:ph type="body" sz="quarter" idx="15"/>
          </p:nvPr>
        </p:nvSpPr>
        <p:spPr/>
        <p:txBody>
          <a:bodyPr/>
          <a:lstStyle/>
          <a:p>
            <a:r>
              <a:rPr lang="fi-FI"/>
              <a:t>Yritysten kannattavuus toimialoittain</a:t>
            </a:r>
          </a:p>
        </p:txBody>
      </p:sp>
      <p:sp>
        <p:nvSpPr>
          <p:cNvPr id="3" name="Dian numeron paikkamerkki 2">
            <a:extLst>
              <a:ext uri="{FF2B5EF4-FFF2-40B4-BE49-F238E27FC236}">
                <a16:creationId xmlns:a16="http://schemas.microsoft.com/office/drawing/2014/main" id="{83DF93EC-1AB9-5A99-D4A8-6971976DAF1D}"/>
              </a:ext>
            </a:extLst>
          </p:cNvPr>
          <p:cNvSpPr>
            <a:spLocks noGrp="1"/>
          </p:cNvSpPr>
          <p:nvPr>
            <p:ph type="sldNum" sz="quarter" idx="12"/>
          </p:nvPr>
        </p:nvSpPr>
        <p:spPr/>
        <p:txBody>
          <a:bodyPr/>
          <a:lstStyle/>
          <a:p>
            <a:fld id="{6FCB6B90-8271-4E8F-82C1-E646FBB48A2E}" type="slidenum">
              <a:rPr lang="fi-FI" smtClean="0"/>
              <a:pPr/>
              <a:t>115</a:t>
            </a:fld>
            <a:endParaRPr lang="fi-FI"/>
          </a:p>
        </p:txBody>
      </p:sp>
      <p:sp>
        <p:nvSpPr>
          <p:cNvPr id="4" name="Päivämäärän paikkamerkki 3">
            <a:extLst>
              <a:ext uri="{FF2B5EF4-FFF2-40B4-BE49-F238E27FC236}">
                <a16:creationId xmlns:a16="http://schemas.microsoft.com/office/drawing/2014/main" id="{26D11F3C-397F-58D3-E526-ED6AED05924E}"/>
              </a:ext>
            </a:extLst>
          </p:cNvPr>
          <p:cNvSpPr>
            <a:spLocks noGrp="1"/>
          </p:cNvSpPr>
          <p:nvPr>
            <p:ph type="dt" sz="half" idx="10"/>
          </p:nvPr>
        </p:nvSpPr>
        <p:spPr/>
        <p:txBody>
          <a:bodyPr/>
          <a:lstStyle/>
          <a:p>
            <a:fld id="{F7D0C29F-D373-4791-88C9-86C29F06AD83}" type="datetime1">
              <a:rPr lang="fi-FI" smtClean="0"/>
              <a:t>6.5.2024</a:t>
            </a:fld>
            <a:endParaRPr lang="fi-FI"/>
          </a:p>
        </p:txBody>
      </p:sp>
      <p:sp>
        <p:nvSpPr>
          <p:cNvPr id="5" name="Alatunnisteen paikkamerkki 4">
            <a:extLst>
              <a:ext uri="{FF2B5EF4-FFF2-40B4-BE49-F238E27FC236}">
                <a16:creationId xmlns:a16="http://schemas.microsoft.com/office/drawing/2014/main" id="{AA46C36B-16AD-D82A-E4D3-42AECD5E5E10}"/>
              </a:ext>
            </a:extLst>
          </p:cNvPr>
          <p:cNvSpPr>
            <a:spLocks noGrp="1"/>
          </p:cNvSpPr>
          <p:nvPr>
            <p:ph type="ftr" sz="quarter" idx="11"/>
          </p:nvPr>
        </p:nvSpPr>
        <p:spPr/>
        <p:txBody>
          <a:bodyPr/>
          <a:lstStyle/>
          <a:p>
            <a:r>
              <a:rPr lang="fi-FI"/>
              <a:t>Teknologiateollisuus</a:t>
            </a:r>
          </a:p>
        </p:txBody>
      </p:sp>
    </p:spTree>
    <p:extLst>
      <p:ext uri="{BB962C8B-B14F-4D97-AF65-F5344CB8AC3E}">
        <p14:creationId xmlns:p14="http://schemas.microsoft.com/office/powerpoint/2010/main" val="1314044591"/>
      </p:ext>
    </p:extLst>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FE570AD-6452-988D-CC4B-E92192E1CE58}"/>
              </a:ext>
            </a:extLst>
          </p:cNvPr>
          <p:cNvSpPr>
            <a:spLocks noGrp="1"/>
          </p:cNvSpPr>
          <p:nvPr>
            <p:ph type="body" sz="quarter" idx="15"/>
          </p:nvPr>
        </p:nvSpPr>
        <p:spPr/>
        <p:txBody>
          <a:bodyPr/>
          <a:lstStyle/>
          <a:p>
            <a:r>
              <a:rPr lang="fi-FI"/>
              <a:t>Teknologiateollisuus ry:n jäsenyritysten kannattavuus Suomessa 2022, mediaanit</a:t>
            </a:r>
            <a:endParaRPr lang="fi-FI">
              <a:solidFill>
                <a:schemeClr val="accent2"/>
              </a:solidFill>
            </a:endParaRPr>
          </a:p>
        </p:txBody>
      </p:sp>
      <p:sp>
        <p:nvSpPr>
          <p:cNvPr id="3" name="Dian numeron paikkamerkki 2">
            <a:extLst>
              <a:ext uri="{FF2B5EF4-FFF2-40B4-BE49-F238E27FC236}">
                <a16:creationId xmlns:a16="http://schemas.microsoft.com/office/drawing/2014/main" id="{41B33243-D2B0-C8E0-F563-647A5B9617BC}"/>
              </a:ext>
            </a:extLst>
          </p:cNvPr>
          <p:cNvSpPr>
            <a:spLocks noGrp="1"/>
          </p:cNvSpPr>
          <p:nvPr>
            <p:ph type="sldNum" sz="quarter" idx="12"/>
          </p:nvPr>
        </p:nvSpPr>
        <p:spPr/>
        <p:txBody>
          <a:bodyPr/>
          <a:lstStyle/>
          <a:p>
            <a:fld id="{6FCB6B90-8271-4E8F-82C1-E646FBB48A2E}" type="slidenum">
              <a:rPr lang="fi-FI" smtClean="0"/>
              <a:pPr/>
              <a:t>116</a:t>
            </a:fld>
            <a:endParaRPr lang="fi-FI"/>
          </a:p>
        </p:txBody>
      </p:sp>
      <p:sp>
        <p:nvSpPr>
          <p:cNvPr id="4" name="Päivämäärän paikkamerkki 3">
            <a:extLst>
              <a:ext uri="{FF2B5EF4-FFF2-40B4-BE49-F238E27FC236}">
                <a16:creationId xmlns:a16="http://schemas.microsoft.com/office/drawing/2014/main" id="{7865F011-55DB-75DD-2FE9-40DB5E167D2A}"/>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3D258DC0-F787-C5AB-AC75-23CD60FF75FA}"/>
              </a:ext>
            </a:extLst>
          </p:cNvPr>
          <p:cNvSpPr>
            <a:spLocks noGrp="1"/>
          </p:cNvSpPr>
          <p:nvPr>
            <p:ph type="ftr" sz="quarter" idx="11"/>
          </p:nvPr>
        </p:nvSpPr>
        <p:spPr/>
        <p:txBody>
          <a:bodyPr/>
          <a:lstStyle/>
          <a:p>
            <a:r>
              <a:rPr lang="fi-FI"/>
              <a:t>Teknologiateollisuus</a:t>
            </a:r>
          </a:p>
        </p:txBody>
      </p:sp>
      <p:graphicFrame>
        <p:nvGraphicFramePr>
          <p:cNvPr id="10" name="Sisällön paikkamerkki 9">
            <a:extLst>
              <a:ext uri="{FF2B5EF4-FFF2-40B4-BE49-F238E27FC236}">
                <a16:creationId xmlns:a16="http://schemas.microsoft.com/office/drawing/2014/main" id="{884F0A9D-E643-D17D-6994-ABF797A7F8CD}"/>
              </a:ext>
            </a:extLst>
          </p:cNvPr>
          <p:cNvGraphicFramePr>
            <a:graphicFrameLocks noGrp="1"/>
          </p:cNvGraphicFramePr>
          <p:nvPr>
            <p:ph sz="quarter" idx="17"/>
          </p:nvPr>
        </p:nvGraphicFramePr>
        <p:xfrm>
          <a:off x="277212" y="1144351"/>
          <a:ext cx="4320000" cy="3240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a:extLst>
              <a:ext uri="{FF2B5EF4-FFF2-40B4-BE49-F238E27FC236}">
                <a16:creationId xmlns:a16="http://schemas.microsoft.com/office/drawing/2014/main" id="{B5E83215-4FB1-9522-4E8A-04CB3008A927}"/>
              </a:ext>
            </a:extLst>
          </p:cNvPr>
          <p:cNvSpPr>
            <a:spLocks noGrp="1"/>
          </p:cNvSpPr>
          <p:nvPr>
            <p:ph type="body" sz="quarter" idx="18"/>
          </p:nvPr>
        </p:nvSpPr>
        <p:spPr>
          <a:xfrm>
            <a:off x="2334682" y="4727574"/>
            <a:ext cx="4973622"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graphicFrame>
        <p:nvGraphicFramePr>
          <p:cNvPr id="11" name="Sisällön paikkamerkki 11">
            <a:extLst>
              <a:ext uri="{FF2B5EF4-FFF2-40B4-BE49-F238E27FC236}">
                <a16:creationId xmlns:a16="http://schemas.microsoft.com/office/drawing/2014/main" id="{85BC32AA-CA95-09E9-A7CF-ACA0F2333335}"/>
              </a:ext>
            </a:extLst>
          </p:cNvPr>
          <p:cNvGraphicFramePr>
            <a:graphicFrameLocks/>
          </p:cNvGraphicFramePr>
          <p:nvPr/>
        </p:nvGraphicFramePr>
        <p:xfrm>
          <a:off x="4716016" y="1103312"/>
          <a:ext cx="4320000" cy="3240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iruutu 5">
            <a:extLst>
              <a:ext uri="{FF2B5EF4-FFF2-40B4-BE49-F238E27FC236}">
                <a16:creationId xmlns:a16="http://schemas.microsoft.com/office/drawing/2014/main" id="{F847D136-668D-F282-85B8-20FF52220AE2}"/>
              </a:ext>
            </a:extLst>
          </p:cNvPr>
          <p:cNvSpPr txBox="1"/>
          <p:nvPr/>
        </p:nvSpPr>
        <p:spPr>
          <a:xfrm>
            <a:off x="701358" y="4343312"/>
            <a:ext cx="4104456" cy="525135"/>
          </a:xfrm>
          <a:prstGeom prst="rect">
            <a:avLst/>
          </a:prstGeom>
          <a:noFill/>
        </p:spPr>
        <p:txBody>
          <a:bodyPr wrap="square" lIns="36000" tIns="36000" rIns="36000" bIns="36000" rtlCol="0">
            <a:spAutoFit/>
          </a:bodyPr>
          <a:lstStyle/>
          <a:p>
            <a:r>
              <a:rPr lang="fi-FI" sz="800" b="0">
                <a:effectLst/>
              </a:rPr>
              <a:t>Liiketulos-% = liiketulos / liikevaihto *100. Kuvaa varsinaisen toiminnan tulosta ennen veroja sekä rahoitustuottoja ja –kuluja</a:t>
            </a:r>
            <a:endParaRPr lang="fi-FI" sz="800">
              <a:effectLst/>
            </a:endParaRPr>
          </a:p>
          <a:p>
            <a:endParaRPr lang="fi-FI" spc="-40" err="1"/>
          </a:p>
        </p:txBody>
      </p:sp>
      <p:sp>
        <p:nvSpPr>
          <p:cNvPr id="8" name="Tekstiruutu 7">
            <a:extLst>
              <a:ext uri="{FF2B5EF4-FFF2-40B4-BE49-F238E27FC236}">
                <a16:creationId xmlns:a16="http://schemas.microsoft.com/office/drawing/2014/main" id="{C8E749E2-CE6B-73A0-2E5D-C25CBFA707F5}"/>
              </a:ext>
            </a:extLst>
          </p:cNvPr>
          <p:cNvSpPr txBox="1"/>
          <p:nvPr/>
        </p:nvSpPr>
        <p:spPr>
          <a:xfrm>
            <a:off x="4931560" y="4336216"/>
            <a:ext cx="4104456" cy="525135"/>
          </a:xfrm>
          <a:prstGeom prst="rect">
            <a:avLst/>
          </a:prstGeom>
          <a:noFill/>
        </p:spPr>
        <p:txBody>
          <a:bodyPr wrap="square" lIns="36000" tIns="36000" rIns="36000" bIns="36000" rtlCol="0">
            <a:spAutoFit/>
          </a:bodyPr>
          <a:lstStyle/>
          <a:p>
            <a:r>
              <a:rPr lang="fi-FI" sz="800" b="0">
                <a:solidFill>
                  <a:schemeClr val="tx1"/>
                </a:solidFill>
              </a:rPr>
              <a:t>Nettotulos -% = nettotulos / liikevaihto *100 (verojen sekä rahoitustuottojen ja –kulujen jälkeen).</a:t>
            </a:r>
          </a:p>
          <a:p>
            <a:endParaRPr lang="fi-FI" spc="-40" err="1"/>
          </a:p>
        </p:txBody>
      </p:sp>
      <p:sp>
        <p:nvSpPr>
          <p:cNvPr id="9" name="Tekstin paikkamerkki 6">
            <a:extLst>
              <a:ext uri="{FF2B5EF4-FFF2-40B4-BE49-F238E27FC236}">
                <a16:creationId xmlns:a16="http://schemas.microsoft.com/office/drawing/2014/main" id="{7DA4ABF0-2B14-CA55-C122-74E684679EFC}"/>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024450183"/>
      </p:ext>
    </p:extLst>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FE570AD-6452-988D-CC4B-E92192E1CE58}"/>
              </a:ext>
            </a:extLst>
          </p:cNvPr>
          <p:cNvSpPr>
            <a:spLocks noGrp="1"/>
          </p:cNvSpPr>
          <p:nvPr>
            <p:ph type="body" sz="quarter" idx="15"/>
          </p:nvPr>
        </p:nvSpPr>
        <p:spPr/>
        <p:txBody>
          <a:bodyPr/>
          <a:lstStyle/>
          <a:p>
            <a:r>
              <a:rPr lang="fi-FI"/>
              <a:t>Teknologiateollisuus ry:n jäsenyritysten kannattavuus Suomessa 2022, mediaanit</a:t>
            </a:r>
            <a:endParaRPr lang="fi-FI">
              <a:solidFill>
                <a:schemeClr val="accent2"/>
              </a:solidFill>
            </a:endParaRPr>
          </a:p>
        </p:txBody>
      </p:sp>
      <p:sp>
        <p:nvSpPr>
          <p:cNvPr id="3" name="Dian numeron paikkamerkki 2">
            <a:extLst>
              <a:ext uri="{FF2B5EF4-FFF2-40B4-BE49-F238E27FC236}">
                <a16:creationId xmlns:a16="http://schemas.microsoft.com/office/drawing/2014/main" id="{41B33243-D2B0-C8E0-F563-647A5B9617BC}"/>
              </a:ext>
            </a:extLst>
          </p:cNvPr>
          <p:cNvSpPr>
            <a:spLocks noGrp="1"/>
          </p:cNvSpPr>
          <p:nvPr>
            <p:ph type="sldNum" sz="quarter" idx="12"/>
          </p:nvPr>
        </p:nvSpPr>
        <p:spPr/>
        <p:txBody>
          <a:bodyPr/>
          <a:lstStyle/>
          <a:p>
            <a:fld id="{6FCB6B90-8271-4E8F-82C1-E646FBB48A2E}" type="slidenum">
              <a:rPr lang="fi-FI" smtClean="0"/>
              <a:pPr/>
              <a:t>117</a:t>
            </a:fld>
            <a:endParaRPr lang="fi-FI"/>
          </a:p>
        </p:txBody>
      </p:sp>
      <p:sp>
        <p:nvSpPr>
          <p:cNvPr id="4" name="Päivämäärän paikkamerkki 3">
            <a:extLst>
              <a:ext uri="{FF2B5EF4-FFF2-40B4-BE49-F238E27FC236}">
                <a16:creationId xmlns:a16="http://schemas.microsoft.com/office/drawing/2014/main" id="{7865F011-55DB-75DD-2FE9-40DB5E167D2A}"/>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3D258DC0-F787-C5AB-AC75-23CD60FF75FA}"/>
              </a:ext>
            </a:extLst>
          </p:cNvPr>
          <p:cNvSpPr>
            <a:spLocks noGrp="1"/>
          </p:cNvSpPr>
          <p:nvPr>
            <p:ph type="ftr" sz="quarter" idx="11"/>
          </p:nvPr>
        </p:nvSpPr>
        <p:spPr/>
        <p:txBody>
          <a:bodyPr/>
          <a:lstStyle/>
          <a:p>
            <a:r>
              <a:rPr lang="fi-FI"/>
              <a:t>Teknologiateollisuus</a:t>
            </a:r>
          </a:p>
        </p:txBody>
      </p:sp>
      <p:graphicFrame>
        <p:nvGraphicFramePr>
          <p:cNvPr id="10" name="Sisällön paikkamerkki 9">
            <a:extLst>
              <a:ext uri="{FF2B5EF4-FFF2-40B4-BE49-F238E27FC236}">
                <a16:creationId xmlns:a16="http://schemas.microsoft.com/office/drawing/2014/main" id="{884F0A9D-E643-D17D-6994-ABF797A7F8CD}"/>
              </a:ext>
            </a:extLst>
          </p:cNvPr>
          <p:cNvGraphicFramePr>
            <a:graphicFrameLocks noGrp="1"/>
          </p:cNvGraphicFramePr>
          <p:nvPr>
            <p:ph sz="quarter" idx="17"/>
          </p:nvPr>
        </p:nvGraphicFramePr>
        <p:xfrm>
          <a:off x="277212" y="1144351"/>
          <a:ext cx="4320000" cy="324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in paikkamerkki 6">
            <a:extLst>
              <a:ext uri="{FF2B5EF4-FFF2-40B4-BE49-F238E27FC236}">
                <a16:creationId xmlns:a16="http://schemas.microsoft.com/office/drawing/2014/main" id="{B5E83215-4FB1-9522-4E8A-04CB3008A927}"/>
              </a:ext>
            </a:extLst>
          </p:cNvPr>
          <p:cNvSpPr>
            <a:spLocks noGrp="1"/>
          </p:cNvSpPr>
          <p:nvPr>
            <p:ph type="body" sz="quarter" idx="18"/>
          </p:nvPr>
        </p:nvSpPr>
        <p:spPr>
          <a:xfrm>
            <a:off x="2334682" y="4727574"/>
            <a:ext cx="4973622"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graphicFrame>
        <p:nvGraphicFramePr>
          <p:cNvPr id="11" name="Sisällön paikkamerkki 11">
            <a:extLst>
              <a:ext uri="{FF2B5EF4-FFF2-40B4-BE49-F238E27FC236}">
                <a16:creationId xmlns:a16="http://schemas.microsoft.com/office/drawing/2014/main" id="{85BC32AA-CA95-09E9-A7CF-ACA0F2333335}"/>
              </a:ext>
            </a:extLst>
          </p:cNvPr>
          <p:cNvGraphicFramePr>
            <a:graphicFrameLocks/>
          </p:cNvGraphicFramePr>
          <p:nvPr/>
        </p:nvGraphicFramePr>
        <p:xfrm>
          <a:off x="4716016" y="1103312"/>
          <a:ext cx="4320000" cy="32400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kstiruutu 5">
            <a:extLst>
              <a:ext uri="{FF2B5EF4-FFF2-40B4-BE49-F238E27FC236}">
                <a16:creationId xmlns:a16="http://schemas.microsoft.com/office/drawing/2014/main" id="{002DB87A-32E7-8A20-E8D1-1ED603D3CE0F}"/>
              </a:ext>
            </a:extLst>
          </p:cNvPr>
          <p:cNvSpPr txBox="1"/>
          <p:nvPr/>
        </p:nvSpPr>
        <p:spPr>
          <a:xfrm>
            <a:off x="524694" y="4317623"/>
            <a:ext cx="4104456" cy="442035"/>
          </a:xfrm>
          <a:prstGeom prst="rect">
            <a:avLst/>
          </a:prstGeom>
          <a:noFill/>
        </p:spPr>
        <p:txBody>
          <a:bodyPr wrap="square" lIns="36000" tIns="36000" rIns="36000" bIns="36000" rtlCol="0">
            <a:spAutoFit/>
          </a:bodyPr>
          <a:lstStyle/>
          <a:p>
            <a:r>
              <a:rPr lang="fi-FI" sz="800" b="0">
                <a:solidFill>
                  <a:schemeClr val="tx1"/>
                </a:solidFill>
              </a:rPr>
              <a:t>Sijoitetun </a:t>
            </a:r>
            <a:r>
              <a:rPr lang="fi-FI" sz="800" b="0"/>
              <a:t>pääoman tuotto -% = (nettotulos + rahoituskulut + verot) / (sijoitettu pääoma tilikaudella) *100. Mittaa yrityksen tuottoa, joka on saatu yritykseen sijoitetulle, korkoa tai muuta tuottoa vaativalle pääomalle.</a:t>
            </a:r>
            <a:endParaRPr lang="fi-FI" sz="800" spc="-40"/>
          </a:p>
        </p:txBody>
      </p:sp>
      <p:sp>
        <p:nvSpPr>
          <p:cNvPr id="8" name="Tekstiruutu 7">
            <a:extLst>
              <a:ext uri="{FF2B5EF4-FFF2-40B4-BE49-F238E27FC236}">
                <a16:creationId xmlns:a16="http://schemas.microsoft.com/office/drawing/2014/main" id="{C8B99F11-6C68-9D58-CAA0-43BAF5688DDB}"/>
              </a:ext>
            </a:extLst>
          </p:cNvPr>
          <p:cNvSpPr txBox="1"/>
          <p:nvPr/>
        </p:nvSpPr>
        <p:spPr>
          <a:xfrm>
            <a:off x="4995435" y="4348168"/>
            <a:ext cx="4104456" cy="442035"/>
          </a:xfrm>
          <a:prstGeom prst="rect">
            <a:avLst/>
          </a:prstGeom>
          <a:noFill/>
        </p:spPr>
        <p:txBody>
          <a:bodyPr wrap="square" lIns="36000" tIns="36000" rIns="36000" bIns="36000" rtlCol="0">
            <a:spAutoFit/>
          </a:bodyPr>
          <a:lstStyle/>
          <a:p>
            <a:r>
              <a:rPr lang="fi-FI" sz="800" b="0"/>
              <a:t>Omavaraisuusaste -% = (oma pääoma yhteensä + tilinpäätössiirtojen kertymä yhteensä) / oikaistu tase *100. Mittaa yrityksen vakavaraisuutta vertaamalla taseen omia pääomia taseen loppusummaan. </a:t>
            </a:r>
          </a:p>
        </p:txBody>
      </p:sp>
      <p:sp>
        <p:nvSpPr>
          <p:cNvPr id="9" name="Tekstin paikkamerkki 6">
            <a:extLst>
              <a:ext uri="{FF2B5EF4-FFF2-40B4-BE49-F238E27FC236}">
                <a16:creationId xmlns:a16="http://schemas.microsoft.com/office/drawing/2014/main" id="{1DE96877-DBE8-476C-2B99-F37A8DD0E37C}"/>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2550699242"/>
      </p:ext>
    </p:extLst>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33028C9-24C9-8D5E-EA7B-FCDCC21149E6}"/>
              </a:ext>
            </a:extLst>
          </p:cNvPr>
          <p:cNvSpPr>
            <a:spLocks noGrp="1"/>
          </p:cNvSpPr>
          <p:nvPr>
            <p:ph type="body" sz="quarter" idx="15"/>
          </p:nvPr>
        </p:nvSpPr>
        <p:spPr/>
        <p:txBody>
          <a:bodyPr/>
          <a:lstStyle/>
          <a:p>
            <a:r>
              <a:rPr lang="fi-FI"/>
              <a:t>Teknologiateollisuus ry:n jäsenyritysten liiketulos Suomessa 2022</a:t>
            </a:r>
          </a:p>
        </p:txBody>
      </p:sp>
      <p:sp>
        <p:nvSpPr>
          <p:cNvPr id="3" name="Dian numeron paikkamerkki 2">
            <a:extLst>
              <a:ext uri="{FF2B5EF4-FFF2-40B4-BE49-F238E27FC236}">
                <a16:creationId xmlns:a16="http://schemas.microsoft.com/office/drawing/2014/main" id="{541D31CE-5E4F-88F5-4C65-AE6F014A35CA}"/>
              </a:ext>
            </a:extLst>
          </p:cNvPr>
          <p:cNvSpPr>
            <a:spLocks noGrp="1"/>
          </p:cNvSpPr>
          <p:nvPr>
            <p:ph type="sldNum" sz="quarter" idx="12"/>
          </p:nvPr>
        </p:nvSpPr>
        <p:spPr/>
        <p:txBody>
          <a:bodyPr/>
          <a:lstStyle/>
          <a:p>
            <a:fld id="{6FCB6B90-8271-4E8F-82C1-E646FBB48A2E}" type="slidenum">
              <a:rPr lang="fi-FI" smtClean="0"/>
              <a:pPr/>
              <a:t>118</a:t>
            </a:fld>
            <a:endParaRPr lang="fi-FI"/>
          </a:p>
        </p:txBody>
      </p:sp>
      <p:sp>
        <p:nvSpPr>
          <p:cNvPr id="4" name="Päivämäärän paikkamerkki 3">
            <a:extLst>
              <a:ext uri="{FF2B5EF4-FFF2-40B4-BE49-F238E27FC236}">
                <a16:creationId xmlns:a16="http://schemas.microsoft.com/office/drawing/2014/main" id="{03CE091C-A7C4-4ADF-D4AA-5071F220D99A}"/>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DEC27604-91A1-D14C-BC7A-61B8266FF0FC}"/>
              </a:ext>
            </a:extLst>
          </p:cNvPr>
          <p:cNvSpPr>
            <a:spLocks noGrp="1"/>
          </p:cNvSpPr>
          <p:nvPr>
            <p:ph type="ftr" sz="quarter" idx="11"/>
          </p:nvPr>
        </p:nvSpPr>
        <p:spPr/>
        <p:txBody>
          <a:bodyPr/>
          <a:lstStyle/>
          <a:p>
            <a:r>
              <a:rPr lang="fi-FI"/>
              <a:t>Teknologiateollisuus</a:t>
            </a:r>
          </a:p>
        </p:txBody>
      </p:sp>
      <p:graphicFrame>
        <p:nvGraphicFramePr>
          <p:cNvPr id="10" name="Sisällön paikkamerkki 9">
            <a:extLst>
              <a:ext uri="{FF2B5EF4-FFF2-40B4-BE49-F238E27FC236}">
                <a16:creationId xmlns:a16="http://schemas.microsoft.com/office/drawing/2014/main" id="{58BD9DF6-7E77-5794-62C6-7BBFA2395B95}"/>
              </a:ext>
            </a:extLst>
          </p:cNvPr>
          <p:cNvGraphicFramePr>
            <a:graphicFrameLocks noGrp="1"/>
          </p:cNvGraphicFramePr>
          <p:nvPr>
            <p:ph sz="quarter" idx="17"/>
          </p:nvPr>
        </p:nvGraphicFramePr>
        <p:xfrm>
          <a:off x="381000" y="1491629"/>
          <a:ext cx="8391525" cy="3153395"/>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a:extLst>
              <a:ext uri="{FF2B5EF4-FFF2-40B4-BE49-F238E27FC236}">
                <a16:creationId xmlns:a16="http://schemas.microsoft.com/office/drawing/2014/main" id="{7C53082A-B65C-4067-E269-A3292458E6F0}"/>
              </a:ext>
            </a:extLst>
          </p:cNvPr>
          <p:cNvSpPr>
            <a:spLocks noGrp="1"/>
          </p:cNvSpPr>
          <p:nvPr>
            <p:ph type="body" sz="quarter" idx="18"/>
          </p:nvPr>
        </p:nvSpPr>
        <p:spPr>
          <a:xfrm>
            <a:off x="2334682" y="4727574"/>
            <a:ext cx="4757598"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sp>
        <p:nvSpPr>
          <p:cNvPr id="11" name="Suorakulmio 10">
            <a:extLst>
              <a:ext uri="{FF2B5EF4-FFF2-40B4-BE49-F238E27FC236}">
                <a16:creationId xmlns:a16="http://schemas.microsoft.com/office/drawing/2014/main" id="{2EE18C3F-DE4F-C127-E989-786AA28B9B20}"/>
              </a:ext>
            </a:extLst>
          </p:cNvPr>
          <p:cNvSpPr/>
          <p:nvPr/>
        </p:nvSpPr>
        <p:spPr>
          <a:xfrm>
            <a:off x="282027" y="951181"/>
            <a:ext cx="7427995" cy="469359"/>
          </a:xfrm>
          <a:prstGeom prst="rect">
            <a:avLst/>
          </a:prstGeom>
        </p:spPr>
        <p:txBody>
          <a:bodyPr wrap="none">
            <a:spAutoFit/>
          </a:bodyPr>
          <a:lstStyle/>
          <a:p>
            <a:pPr>
              <a:lnSpc>
                <a:spcPct val="100000"/>
              </a:lnSpc>
            </a:pPr>
            <a:r>
              <a:rPr lang="fi-FI" sz="1400" b="0">
                <a:solidFill>
                  <a:schemeClr val="tx1"/>
                </a:solidFill>
              </a:rPr>
              <a:t>Liiketulos-% = liiketulos / liikevaihto *100 				                 </a:t>
            </a:r>
          </a:p>
          <a:p>
            <a:pPr>
              <a:lnSpc>
                <a:spcPct val="100000"/>
              </a:lnSpc>
            </a:pPr>
            <a:r>
              <a:rPr lang="fi-FI" sz="1050" b="0">
                <a:solidFill>
                  <a:schemeClr val="accent2"/>
                </a:solidFill>
              </a:rPr>
              <a:t>Kuvaa varsinaisen toiminnan tulosta ennen veroja sekä rahoitustuottoja ja -kuluja</a:t>
            </a:r>
          </a:p>
        </p:txBody>
      </p:sp>
      <p:cxnSp>
        <p:nvCxnSpPr>
          <p:cNvPr id="13" name="Suora yhdysviiva 12">
            <a:extLst>
              <a:ext uri="{FF2B5EF4-FFF2-40B4-BE49-F238E27FC236}">
                <a16:creationId xmlns:a16="http://schemas.microsoft.com/office/drawing/2014/main" id="{2AB37444-02FE-A2EC-E8B8-9A755D944FE9}"/>
              </a:ext>
            </a:extLst>
          </p:cNvPr>
          <p:cNvCxnSpPr/>
          <p:nvPr/>
        </p:nvCxnSpPr>
        <p:spPr>
          <a:xfrm flipV="1">
            <a:off x="5736371" y="1503582"/>
            <a:ext cx="0" cy="24482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kstin paikkamerkki 6">
            <a:extLst>
              <a:ext uri="{FF2B5EF4-FFF2-40B4-BE49-F238E27FC236}">
                <a16:creationId xmlns:a16="http://schemas.microsoft.com/office/drawing/2014/main" id="{313DF085-B990-800F-FC5C-B03C6C70D29B}"/>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807139348"/>
      </p:ext>
    </p:extLst>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33028C9-24C9-8D5E-EA7B-FCDCC21149E6}"/>
              </a:ext>
            </a:extLst>
          </p:cNvPr>
          <p:cNvSpPr>
            <a:spLocks noGrp="1"/>
          </p:cNvSpPr>
          <p:nvPr>
            <p:ph type="body" sz="quarter" idx="15"/>
          </p:nvPr>
        </p:nvSpPr>
        <p:spPr/>
        <p:txBody>
          <a:bodyPr/>
          <a:lstStyle/>
          <a:p>
            <a:r>
              <a:rPr lang="fi-FI"/>
              <a:t>Teknologiateollisuus ry:n jäsenyritysten nettotulos Suomessa 2022</a:t>
            </a:r>
          </a:p>
        </p:txBody>
      </p:sp>
      <p:sp>
        <p:nvSpPr>
          <p:cNvPr id="3" name="Dian numeron paikkamerkki 2">
            <a:extLst>
              <a:ext uri="{FF2B5EF4-FFF2-40B4-BE49-F238E27FC236}">
                <a16:creationId xmlns:a16="http://schemas.microsoft.com/office/drawing/2014/main" id="{541D31CE-5E4F-88F5-4C65-AE6F014A35CA}"/>
              </a:ext>
            </a:extLst>
          </p:cNvPr>
          <p:cNvSpPr>
            <a:spLocks noGrp="1"/>
          </p:cNvSpPr>
          <p:nvPr>
            <p:ph type="sldNum" sz="quarter" idx="12"/>
          </p:nvPr>
        </p:nvSpPr>
        <p:spPr/>
        <p:txBody>
          <a:bodyPr/>
          <a:lstStyle/>
          <a:p>
            <a:fld id="{6FCB6B90-8271-4E8F-82C1-E646FBB48A2E}" type="slidenum">
              <a:rPr lang="fi-FI" smtClean="0"/>
              <a:pPr/>
              <a:t>119</a:t>
            </a:fld>
            <a:endParaRPr lang="fi-FI"/>
          </a:p>
        </p:txBody>
      </p:sp>
      <p:sp>
        <p:nvSpPr>
          <p:cNvPr id="4" name="Päivämäärän paikkamerkki 3">
            <a:extLst>
              <a:ext uri="{FF2B5EF4-FFF2-40B4-BE49-F238E27FC236}">
                <a16:creationId xmlns:a16="http://schemas.microsoft.com/office/drawing/2014/main" id="{03CE091C-A7C4-4ADF-D4AA-5071F220D99A}"/>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DEC27604-91A1-D14C-BC7A-61B8266FF0FC}"/>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7C53082A-B65C-4067-E269-A3292458E6F0}"/>
              </a:ext>
            </a:extLst>
          </p:cNvPr>
          <p:cNvSpPr>
            <a:spLocks noGrp="1"/>
          </p:cNvSpPr>
          <p:nvPr>
            <p:ph type="body" sz="quarter" idx="18"/>
          </p:nvPr>
        </p:nvSpPr>
        <p:spPr>
          <a:xfrm>
            <a:off x="2334682" y="4727574"/>
            <a:ext cx="5189646"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graphicFrame>
        <p:nvGraphicFramePr>
          <p:cNvPr id="9" name="Sisällön paikkamerkki 9">
            <a:extLst>
              <a:ext uri="{FF2B5EF4-FFF2-40B4-BE49-F238E27FC236}">
                <a16:creationId xmlns:a16="http://schemas.microsoft.com/office/drawing/2014/main" id="{BEFA17A9-1D64-BBCA-B4BD-7B1884A01F84}"/>
              </a:ext>
            </a:extLst>
          </p:cNvPr>
          <p:cNvGraphicFramePr>
            <a:graphicFrameLocks noGrp="1"/>
          </p:cNvGraphicFramePr>
          <p:nvPr>
            <p:ph sz="quarter" idx="17"/>
          </p:nvPr>
        </p:nvGraphicFramePr>
        <p:xfrm>
          <a:off x="381000" y="1420539"/>
          <a:ext cx="8391525" cy="3224485"/>
        </p:xfrm>
        <a:graphic>
          <a:graphicData uri="http://schemas.openxmlformats.org/drawingml/2006/chart">
            <c:chart xmlns:c="http://schemas.openxmlformats.org/drawingml/2006/chart" xmlns:r="http://schemas.openxmlformats.org/officeDocument/2006/relationships" r:id="rId2"/>
          </a:graphicData>
        </a:graphic>
      </p:graphicFrame>
      <p:sp>
        <p:nvSpPr>
          <p:cNvPr id="11" name="Suorakulmio 10">
            <a:extLst>
              <a:ext uri="{FF2B5EF4-FFF2-40B4-BE49-F238E27FC236}">
                <a16:creationId xmlns:a16="http://schemas.microsoft.com/office/drawing/2014/main" id="{34E1067F-C608-B546-8B4A-A304EB71B0F9}"/>
              </a:ext>
            </a:extLst>
          </p:cNvPr>
          <p:cNvSpPr/>
          <p:nvPr/>
        </p:nvSpPr>
        <p:spPr>
          <a:xfrm>
            <a:off x="282027" y="1112762"/>
            <a:ext cx="8682461" cy="276999"/>
          </a:xfrm>
          <a:prstGeom prst="rect">
            <a:avLst/>
          </a:prstGeom>
        </p:spPr>
        <p:txBody>
          <a:bodyPr wrap="square">
            <a:spAutoFit/>
          </a:bodyPr>
          <a:lstStyle/>
          <a:p>
            <a:pPr>
              <a:lnSpc>
                <a:spcPct val="100000"/>
              </a:lnSpc>
            </a:pPr>
            <a:r>
              <a:rPr lang="fi-FI" sz="1200" b="0">
                <a:solidFill>
                  <a:schemeClr val="tx1"/>
                </a:solidFill>
              </a:rPr>
              <a:t>Nettotulos -% = nettotulos / liikevaihto *100 (verojen sekä rahoitustuottojen ja –kulujen jälkeen)  </a:t>
            </a:r>
          </a:p>
        </p:txBody>
      </p:sp>
      <p:cxnSp>
        <p:nvCxnSpPr>
          <p:cNvPr id="12" name="Suora yhdysviiva 11">
            <a:extLst>
              <a:ext uri="{FF2B5EF4-FFF2-40B4-BE49-F238E27FC236}">
                <a16:creationId xmlns:a16="http://schemas.microsoft.com/office/drawing/2014/main" id="{5B2AE22D-6385-51CF-E2AF-83A879DAF4C5}"/>
              </a:ext>
            </a:extLst>
          </p:cNvPr>
          <p:cNvCxnSpPr/>
          <p:nvPr/>
        </p:nvCxnSpPr>
        <p:spPr>
          <a:xfrm flipV="1">
            <a:off x="5736371" y="1503582"/>
            <a:ext cx="0" cy="24482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kstin paikkamerkki 6">
            <a:extLst>
              <a:ext uri="{FF2B5EF4-FFF2-40B4-BE49-F238E27FC236}">
                <a16:creationId xmlns:a16="http://schemas.microsoft.com/office/drawing/2014/main" id="{D150E74F-5AFD-F787-BA06-0EFFBA2A1EA2}"/>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56953608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F3FEA00-3FB7-CE61-063B-DF2BE76C1734}"/>
              </a:ext>
            </a:extLst>
          </p:cNvPr>
          <p:cNvSpPr>
            <a:spLocks noGrp="1"/>
          </p:cNvSpPr>
          <p:nvPr>
            <p:ph type="body" sz="quarter" idx="15"/>
          </p:nvPr>
        </p:nvSpPr>
        <p:spPr/>
        <p:txBody>
          <a:bodyPr/>
          <a:lstStyle/>
          <a:p>
            <a:r>
              <a:rPr lang="fi-FI"/>
              <a:t>Ostopäällikköindeksit</a:t>
            </a:r>
          </a:p>
        </p:txBody>
      </p:sp>
      <p:sp>
        <p:nvSpPr>
          <p:cNvPr id="3" name="Dian numeron paikkamerkki 2">
            <a:extLst>
              <a:ext uri="{FF2B5EF4-FFF2-40B4-BE49-F238E27FC236}">
                <a16:creationId xmlns:a16="http://schemas.microsoft.com/office/drawing/2014/main" id="{451E44B9-40A8-6F20-D92B-84E545CC5D65}"/>
              </a:ext>
            </a:extLst>
          </p:cNvPr>
          <p:cNvSpPr>
            <a:spLocks noGrp="1"/>
          </p:cNvSpPr>
          <p:nvPr>
            <p:ph type="sldNum" sz="quarter" idx="12"/>
          </p:nvPr>
        </p:nvSpPr>
        <p:spPr/>
        <p:txBody>
          <a:bodyPr/>
          <a:lstStyle/>
          <a:p>
            <a:fld id="{6FCB6B90-8271-4E8F-82C1-E646FBB48A2E}" type="slidenum">
              <a:rPr lang="fi-FI" smtClean="0"/>
              <a:pPr/>
              <a:t>12</a:t>
            </a:fld>
            <a:endParaRPr lang="fi-FI"/>
          </a:p>
        </p:txBody>
      </p:sp>
      <p:sp>
        <p:nvSpPr>
          <p:cNvPr id="4" name="Päivämäärän paikkamerkki 3">
            <a:extLst>
              <a:ext uri="{FF2B5EF4-FFF2-40B4-BE49-F238E27FC236}">
                <a16:creationId xmlns:a16="http://schemas.microsoft.com/office/drawing/2014/main" id="{6348CF4B-3DA4-CFD7-D798-0C958C493FB4}"/>
              </a:ext>
            </a:extLst>
          </p:cNvPr>
          <p:cNvSpPr>
            <a:spLocks noGrp="1"/>
          </p:cNvSpPr>
          <p:nvPr>
            <p:ph type="dt" sz="half" idx="10"/>
          </p:nvPr>
        </p:nvSpPr>
        <p:spPr/>
        <p:txBody>
          <a:bodyPr/>
          <a:lstStyle/>
          <a:p>
            <a:fld id="{FBD49F65-936D-47C1-B476-B10D0AC9DEC4}" type="datetime1">
              <a:rPr lang="fi-FI" smtClean="0"/>
              <a:t>6.5.2024</a:t>
            </a:fld>
            <a:endParaRPr lang="fi-FI"/>
          </a:p>
        </p:txBody>
      </p:sp>
      <p:sp>
        <p:nvSpPr>
          <p:cNvPr id="5" name="Alatunnisteen paikkamerkki 4">
            <a:extLst>
              <a:ext uri="{FF2B5EF4-FFF2-40B4-BE49-F238E27FC236}">
                <a16:creationId xmlns:a16="http://schemas.microsoft.com/office/drawing/2014/main" id="{FF3B01A7-905B-EE0D-0372-54595F7C88DF}"/>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9D1110DB-19C1-7B01-5635-9C9F391C1EF9}"/>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solidFill>
                  <a:schemeClr val="accent2"/>
                </a:solidFill>
                <a:hlinkClick r:id="rId2" action="ppaction://hlinksldjump">
                  <a:extLst>
                    <a:ext uri="{A12FA001-AC4F-418D-AE19-62706E023703}">
                      <ahyp:hlinkClr xmlns:ahyp="http://schemas.microsoft.com/office/drawing/2018/hyperlinkcolor" val="tx"/>
                    </a:ext>
                  </a:extLst>
                </a:hlinkClick>
              </a:rPr>
              <a:t>Palaa sisällysluetteloon</a:t>
            </a:r>
            <a:endParaRPr lang="fi-FI" dirty="0">
              <a:solidFill>
                <a:schemeClr val="accent2"/>
              </a:solidFill>
            </a:endParaRPr>
          </a:p>
          <a:p>
            <a:endParaRPr lang="fi-FI" dirty="0"/>
          </a:p>
        </p:txBody>
      </p:sp>
    </p:spTree>
    <p:extLst>
      <p:ext uri="{BB962C8B-B14F-4D97-AF65-F5344CB8AC3E}">
        <p14:creationId xmlns:p14="http://schemas.microsoft.com/office/powerpoint/2010/main" val="3421036287"/>
      </p:ext>
    </p:extLst>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33028C9-24C9-8D5E-EA7B-FCDCC21149E6}"/>
              </a:ext>
            </a:extLst>
          </p:cNvPr>
          <p:cNvSpPr>
            <a:spLocks noGrp="1"/>
          </p:cNvSpPr>
          <p:nvPr>
            <p:ph type="body" sz="quarter" idx="15"/>
          </p:nvPr>
        </p:nvSpPr>
        <p:spPr/>
        <p:txBody>
          <a:bodyPr/>
          <a:lstStyle/>
          <a:p>
            <a:r>
              <a:rPr lang="fi-FI"/>
              <a:t>Teknologiateollisuus ry:n jäsenyritysten sijoitetun pääoman tuotto Suomessa 2022</a:t>
            </a:r>
          </a:p>
        </p:txBody>
      </p:sp>
      <p:sp>
        <p:nvSpPr>
          <p:cNvPr id="3" name="Dian numeron paikkamerkki 2">
            <a:extLst>
              <a:ext uri="{FF2B5EF4-FFF2-40B4-BE49-F238E27FC236}">
                <a16:creationId xmlns:a16="http://schemas.microsoft.com/office/drawing/2014/main" id="{541D31CE-5E4F-88F5-4C65-AE6F014A35CA}"/>
              </a:ext>
            </a:extLst>
          </p:cNvPr>
          <p:cNvSpPr>
            <a:spLocks noGrp="1"/>
          </p:cNvSpPr>
          <p:nvPr>
            <p:ph type="sldNum" sz="quarter" idx="12"/>
          </p:nvPr>
        </p:nvSpPr>
        <p:spPr/>
        <p:txBody>
          <a:bodyPr/>
          <a:lstStyle/>
          <a:p>
            <a:fld id="{6FCB6B90-8271-4E8F-82C1-E646FBB48A2E}" type="slidenum">
              <a:rPr lang="fi-FI" smtClean="0"/>
              <a:pPr/>
              <a:t>120</a:t>
            </a:fld>
            <a:endParaRPr lang="fi-FI"/>
          </a:p>
        </p:txBody>
      </p:sp>
      <p:sp>
        <p:nvSpPr>
          <p:cNvPr id="4" name="Päivämäärän paikkamerkki 3">
            <a:extLst>
              <a:ext uri="{FF2B5EF4-FFF2-40B4-BE49-F238E27FC236}">
                <a16:creationId xmlns:a16="http://schemas.microsoft.com/office/drawing/2014/main" id="{03CE091C-A7C4-4ADF-D4AA-5071F220D99A}"/>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DEC27604-91A1-D14C-BC7A-61B8266FF0FC}"/>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7C53082A-B65C-4067-E269-A3292458E6F0}"/>
              </a:ext>
            </a:extLst>
          </p:cNvPr>
          <p:cNvSpPr>
            <a:spLocks noGrp="1"/>
          </p:cNvSpPr>
          <p:nvPr>
            <p:ph type="body" sz="quarter" idx="18"/>
          </p:nvPr>
        </p:nvSpPr>
        <p:spPr>
          <a:xfrm>
            <a:off x="2334682" y="4727574"/>
            <a:ext cx="5045630"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graphicFrame>
        <p:nvGraphicFramePr>
          <p:cNvPr id="9" name="Sisällön paikkamerkki 9">
            <a:extLst>
              <a:ext uri="{FF2B5EF4-FFF2-40B4-BE49-F238E27FC236}">
                <a16:creationId xmlns:a16="http://schemas.microsoft.com/office/drawing/2014/main" id="{BEFA17A9-1D64-BBCA-B4BD-7B1884A01F84}"/>
              </a:ext>
            </a:extLst>
          </p:cNvPr>
          <p:cNvGraphicFramePr>
            <a:graphicFrameLocks noGrp="1"/>
          </p:cNvGraphicFramePr>
          <p:nvPr>
            <p:ph sz="quarter" idx="17"/>
          </p:nvPr>
        </p:nvGraphicFramePr>
        <p:xfrm>
          <a:off x="381000" y="1347613"/>
          <a:ext cx="8391525" cy="3297411"/>
        </p:xfrm>
        <a:graphic>
          <a:graphicData uri="http://schemas.openxmlformats.org/drawingml/2006/chart">
            <c:chart xmlns:c="http://schemas.openxmlformats.org/drawingml/2006/chart" xmlns:r="http://schemas.openxmlformats.org/officeDocument/2006/relationships" r:id="rId2"/>
          </a:graphicData>
        </a:graphic>
      </p:graphicFrame>
      <p:sp>
        <p:nvSpPr>
          <p:cNvPr id="10" name="Suorakulmio 9">
            <a:extLst>
              <a:ext uri="{FF2B5EF4-FFF2-40B4-BE49-F238E27FC236}">
                <a16:creationId xmlns:a16="http://schemas.microsoft.com/office/drawing/2014/main" id="{DE9714F1-145F-AEFE-E018-34CA74463F1F}"/>
              </a:ext>
            </a:extLst>
          </p:cNvPr>
          <p:cNvSpPr/>
          <p:nvPr/>
        </p:nvSpPr>
        <p:spPr>
          <a:xfrm>
            <a:off x="282027" y="1048682"/>
            <a:ext cx="8682461" cy="630942"/>
          </a:xfrm>
          <a:prstGeom prst="rect">
            <a:avLst/>
          </a:prstGeom>
        </p:spPr>
        <p:txBody>
          <a:bodyPr wrap="square">
            <a:spAutoFit/>
          </a:bodyPr>
          <a:lstStyle/>
          <a:p>
            <a:pPr>
              <a:lnSpc>
                <a:spcPct val="100000"/>
              </a:lnSpc>
            </a:pPr>
            <a:r>
              <a:rPr lang="fi-FI" sz="1200" b="0">
                <a:solidFill>
                  <a:schemeClr val="tx1"/>
                </a:solidFill>
              </a:rPr>
              <a:t>Sijoitetun pääoman tuotto -% = (</a:t>
            </a:r>
            <a:r>
              <a:rPr lang="fi-FI" sz="1200" b="0" err="1">
                <a:solidFill>
                  <a:schemeClr val="tx1"/>
                </a:solidFill>
              </a:rPr>
              <a:t>nettotulos+rahoituskulut+verot</a:t>
            </a:r>
            <a:r>
              <a:rPr lang="fi-FI" sz="1200" b="0">
                <a:solidFill>
                  <a:schemeClr val="tx1"/>
                </a:solidFill>
              </a:rPr>
              <a:t>) / (sijoitettu pääoma tilikaudella) *100 	</a:t>
            </a:r>
            <a:r>
              <a:rPr lang="fi-FI" sz="1400" b="0">
                <a:solidFill>
                  <a:schemeClr val="tx1"/>
                </a:solidFill>
              </a:rPr>
              <a:t>                              </a:t>
            </a:r>
          </a:p>
          <a:p>
            <a:pPr>
              <a:lnSpc>
                <a:spcPct val="100000"/>
              </a:lnSpc>
            </a:pPr>
            <a:r>
              <a:rPr lang="fi-FI" sz="1050" b="0">
                <a:solidFill>
                  <a:schemeClr val="accent2"/>
                </a:solidFill>
              </a:rPr>
              <a:t>Mittaa yrityksen tuottoa, joka on saatu yritykseen sijoitetulle, korkoa tai muuta tuottoa vaativalle pääomalle </a:t>
            </a:r>
          </a:p>
          <a:p>
            <a:pPr>
              <a:lnSpc>
                <a:spcPct val="100000"/>
              </a:lnSpc>
            </a:pPr>
            <a:endParaRPr lang="fi-FI" sz="1050" b="0">
              <a:solidFill>
                <a:schemeClr val="accent2"/>
              </a:solidFill>
            </a:endParaRPr>
          </a:p>
        </p:txBody>
      </p:sp>
      <p:cxnSp>
        <p:nvCxnSpPr>
          <p:cNvPr id="11" name="Suora yhdysviiva 10">
            <a:extLst>
              <a:ext uri="{FF2B5EF4-FFF2-40B4-BE49-F238E27FC236}">
                <a16:creationId xmlns:a16="http://schemas.microsoft.com/office/drawing/2014/main" id="{0DB0CEBB-1720-0510-46EC-E95395CF9CF7}"/>
              </a:ext>
            </a:extLst>
          </p:cNvPr>
          <p:cNvCxnSpPr/>
          <p:nvPr/>
        </p:nvCxnSpPr>
        <p:spPr>
          <a:xfrm flipV="1">
            <a:off x="5724128" y="1491630"/>
            <a:ext cx="0" cy="24482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kstin paikkamerkki 6">
            <a:extLst>
              <a:ext uri="{FF2B5EF4-FFF2-40B4-BE49-F238E27FC236}">
                <a16:creationId xmlns:a16="http://schemas.microsoft.com/office/drawing/2014/main" id="{8E9EC809-6116-B3C7-2B8E-DF0BCB187C52}"/>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87770964"/>
      </p:ext>
    </p:extLst>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33028C9-24C9-8D5E-EA7B-FCDCC21149E6}"/>
              </a:ext>
            </a:extLst>
          </p:cNvPr>
          <p:cNvSpPr>
            <a:spLocks noGrp="1"/>
          </p:cNvSpPr>
          <p:nvPr>
            <p:ph type="body" sz="quarter" idx="15"/>
          </p:nvPr>
        </p:nvSpPr>
        <p:spPr/>
        <p:txBody>
          <a:bodyPr/>
          <a:lstStyle/>
          <a:p>
            <a:r>
              <a:rPr lang="fi-FI"/>
              <a:t>Teknologiateollisuus ry:n jäsenyritysten omavaraisuus Suomessa 2022</a:t>
            </a:r>
          </a:p>
        </p:txBody>
      </p:sp>
      <p:sp>
        <p:nvSpPr>
          <p:cNvPr id="3" name="Dian numeron paikkamerkki 2">
            <a:extLst>
              <a:ext uri="{FF2B5EF4-FFF2-40B4-BE49-F238E27FC236}">
                <a16:creationId xmlns:a16="http://schemas.microsoft.com/office/drawing/2014/main" id="{541D31CE-5E4F-88F5-4C65-AE6F014A35CA}"/>
              </a:ext>
            </a:extLst>
          </p:cNvPr>
          <p:cNvSpPr>
            <a:spLocks noGrp="1"/>
          </p:cNvSpPr>
          <p:nvPr>
            <p:ph type="sldNum" sz="quarter" idx="12"/>
          </p:nvPr>
        </p:nvSpPr>
        <p:spPr/>
        <p:txBody>
          <a:bodyPr/>
          <a:lstStyle/>
          <a:p>
            <a:fld id="{6FCB6B90-8271-4E8F-82C1-E646FBB48A2E}" type="slidenum">
              <a:rPr lang="fi-FI" smtClean="0"/>
              <a:pPr/>
              <a:t>121</a:t>
            </a:fld>
            <a:endParaRPr lang="fi-FI"/>
          </a:p>
        </p:txBody>
      </p:sp>
      <p:sp>
        <p:nvSpPr>
          <p:cNvPr id="4" name="Päivämäärän paikkamerkki 3">
            <a:extLst>
              <a:ext uri="{FF2B5EF4-FFF2-40B4-BE49-F238E27FC236}">
                <a16:creationId xmlns:a16="http://schemas.microsoft.com/office/drawing/2014/main" id="{03CE091C-A7C4-4ADF-D4AA-5071F220D99A}"/>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DEC27604-91A1-D14C-BC7A-61B8266FF0FC}"/>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7C53082A-B65C-4067-E269-A3292458E6F0}"/>
              </a:ext>
            </a:extLst>
          </p:cNvPr>
          <p:cNvSpPr>
            <a:spLocks noGrp="1"/>
          </p:cNvSpPr>
          <p:nvPr>
            <p:ph type="body" sz="quarter" idx="18"/>
          </p:nvPr>
        </p:nvSpPr>
        <p:spPr>
          <a:xfrm>
            <a:off x="2334682" y="4727574"/>
            <a:ext cx="4253542"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graphicFrame>
        <p:nvGraphicFramePr>
          <p:cNvPr id="9" name="Sisällön paikkamerkki 9">
            <a:extLst>
              <a:ext uri="{FF2B5EF4-FFF2-40B4-BE49-F238E27FC236}">
                <a16:creationId xmlns:a16="http://schemas.microsoft.com/office/drawing/2014/main" id="{BEFA17A9-1D64-BBCA-B4BD-7B1884A01F84}"/>
              </a:ext>
            </a:extLst>
          </p:cNvPr>
          <p:cNvGraphicFramePr>
            <a:graphicFrameLocks noGrp="1"/>
          </p:cNvGraphicFramePr>
          <p:nvPr>
            <p:ph sz="quarter" idx="17"/>
          </p:nvPr>
        </p:nvGraphicFramePr>
        <p:xfrm>
          <a:off x="381000" y="1491629"/>
          <a:ext cx="8391525" cy="3153395"/>
        </p:xfrm>
        <a:graphic>
          <a:graphicData uri="http://schemas.openxmlformats.org/drawingml/2006/chart">
            <c:chart xmlns:c="http://schemas.openxmlformats.org/drawingml/2006/chart" xmlns:r="http://schemas.openxmlformats.org/officeDocument/2006/relationships" r:id="rId2"/>
          </a:graphicData>
        </a:graphic>
      </p:graphicFrame>
      <p:sp>
        <p:nvSpPr>
          <p:cNvPr id="6" name="Suorakulmio 5">
            <a:extLst>
              <a:ext uri="{FF2B5EF4-FFF2-40B4-BE49-F238E27FC236}">
                <a16:creationId xmlns:a16="http://schemas.microsoft.com/office/drawing/2014/main" id="{A4119185-4E04-F00A-2DFB-701B833EFE07}"/>
              </a:ext>
            </a:extLst>
          </p:cNvPr>
          <p:cNvSpPr/>
          <p:nvPr/>
        </p:nvSpPr>
        <p:spPr>
          <a:xfrm>
            <a:off x="282027" y="1048682"/>
            <a:ext cx="8682461" cy="592470"/>
          </a:xfrm>
          <a:prstGeom prst="rect">
            <a:avLst/>
          </a:prstGeom>
        </p:spPr>
        <p:txBody>
          <a:bodyPr wrap="square">
            <a:spAutoFit/>
          </a:bodyPr>
          <a:lstStyle/>
          <a:p>
            <a:pPr>
              <a:lnSpc>
                <a:spcPct val="100000"/>
              </a:lnSpc>
            </a:pPr>
            <a:r>
              <a:rPr lang="fi-FI" sz="1200" b="0">
                <a:solidFill>
                  <a:schemeClr val="tx1"/>
                </a:solidFill>
              </a:rPr>
              <a:t>Omavaraisuusaste -% = (oma pääoma yhteensä + tilinpäätössiirtojen kertymä yhteensä) / oikaistu tase *100</a:t>
            </a:r>
          </a:p>
          <a:p>
            <a:pPr>
              <a:lnSpc>
                <a:spcPct val="100000"/>
              </a:lnSpc>
            </a:pPr>
            <a:r>
              <a:rPr lang="fi-FI" sz="1000" b="0">
                <a:solidFill>
                  <a:schemeClr val="accent2"/>
                </a:solidFill>
              </a:rPr>
              <a:t>Mittaa yrityksen vakavaraisuutta vertaamalla taseen omia pääomia taseen loppusummaan</a:t>
            </a:r>
          </a:p>
          <a:p>
            <a:pPr>
              <a:lnSpc>
                <a:spcPct val="100000"/>
              </a:lnSpc>
            </a:pPr>
            <a:endParaRPr lang="fi-FI" sz="1050" b="0">
              <a:solidFill>
                <a:schemeClr val="accent2"/>
              </a:solidFill>
            </a:endParaRPr>
          </a:p>
        </p:txBody>
      </p:sp>
      <p:cxnSp>
        <p:nvCxnSpPr>
          <p:cNvPr id="10" name="Suora yhdysviiva 9">
            <a:extLst>
              <a:ext uri="{FF2B5EF4-FFF2-40B4-BE49-F238E27FC236}">
                <a16:creationId xmlns:a16="http://schemas.microsoft.com/office/drawing/2014/main" id="{F7AEDCA0-E035-0EB4-8D55-ADC244E4BFBF}"/>
              </a:ext>
            </a:extLst>
          </p:cNvPr>
          <p:cNvCxnSpPr/>
          <p:nvPr/>
        </p:nvCxnSpPr>
        <p:spPr>
          <a:xfrm flipV="1">
            <a:off x="5736371" y="1503582"/>
            <a:ext cx="0" cy="24482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kstin paikkamerkki 6">
            <a:extLst>
              <a:ext uri="{FF2B5EF4-FFF2-40B4-BE49-F238E27FC236}">
                <a16:creationId xmlns:a16="http://schemas.microsoft.com/office/drawing/2014/main" id="{D5349F56-DF99-CE6E-A517-741B0EC2A8F9}"/>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543599170"/>
      </p:ext>
    </p:extLst>
  </p:cSld>
  <p:clrMapOvr>
    <a:masterClrMapping/>
  </p:clrMapOvr>
  <p:transition spd="med">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EF635AC8-31E6-3064-997C-D777A37C17F5}"/>
              </a:ext>
            </a:extLst>
          </p:cNvPr>
          <p:cNvSpPr>
            <a:spLocks noGrp="1"/>
          </p:cNvSpPr>
          <p:nvPr>
            <p:ph type="body" sz="quarter" idx="15"/>
          </p:nvPr>
        </p:nvSpPr>
        <p:spPr/>
        <p:txBody>
          <a:bodyPr/>
          <a:lstStyle/>
          <a:p>
            <a:r>
              <a:rPr lang="fi-FI"/>
              <a:t>Yritysten kannattavuus kokoluokittain</a:t>
            </a:r>
          </a:p>
        </p:txBody>
      </p:sp>
      <p:sp>
        <p:nvSpPr>
          <p:cNvPr id="3" name="Dian numeron paikkamerkki 2">
            <a:extLst>
              <a:ext uri="{FF2B5EF4-FFF2-40B4-BE49-F238E27FC236}">
                <a16:creationId xmlns:a16="http://schemas.microsoft.com/office/drawing/2014/main" id="{83DF93EC-1AB9-5A99-D4A8-6971976DAF1D}"/>
              </a:ext>
            </a:extLst>
          </p:cNvPr>
          <p:cNvSpPr>
            <a:spLocks noGrp="1"/>
          </p:cNvSpPr>
          <p:nvPr>
            <p:ph type="sldNum" sz="quarter" idx="12"/>
          </p:nvPr>
        </p:nvSpPr>
        <p:spPr/>
        <p:txBody>
          <a:bodyPr/>
          <a:lstStyle/>
          <a:p>
            <a:fld id="{6FCB6B90-8271-4E8F-82C1-E646FBB48A2E}" type="slidenum">
              <a:rPr lang="fi-FI" smtClean="0"/>
              <a:pPr/>
              <a:t>122</a:t>
            </a:fld>
            <a:endParaRPr lang="fi-FI"/>
          </a:p>
        </p:txBody>
      </p:sp>
      <p:sp>
        <p:nvSpPr>
          <p:cNvPr id="4" name="Päivämäärän paikkamerkki 3">
            <a:extLst>
              <a:ext uri="{FF2B5EF4-FFF2-40B4-BE49-F238E27FC236}">
                <a16:creationId xmlns:a16="http://schemas.microsoft.com/office/drawing/2014/main" id="{26D11F3C-397F-58D3-E526-ED6AED05924E}"/>
              </a:ext>
            </a:extLst>
          </p:cNvPr>
          <p:cNvSpPr>
            <a:spLocks noGrp="1"/>
          </p:cNvSpPr>
          <p:nvPr>
            <p:ph type="dt" sz="half" idx="10"/>
          </p:nvPr>
        </p:nvSpPr>
        <p:spPr/>
        <p:txBody>
          <a:bodyPr/>
          <a:lstStyle/>
          <a:p>
            <a:fld id="{F7D0C29F-D373-4791-88C9-86C29F06AD83}" type="datetime1">
              <a:rPr lang="fi-FI" smtClean="0"/>
              <a:t>6.5.2024</a:t>
            </a:fld>
            <a:endParaRPr lang="fi-FI"/>
          </a:p>
        </p:txBody>
      </p:sp>
      <p:sp>
        <p:nvSpPr>
          <p:cNvPr id="5" name="Alatunnisteen paikkamerkki 4">
            <a:extLst>
              <a:ext uri="{FF2B5EF4-FFF2-40B4-BE49-F238E27FC236}">
                <a16:creationId xmlns:a16="http://schemas.microsoft.com/office/drawing/2014/main" id="{AA46C36B-16AD-D82A-E4D3-42AECD5E5E10}"/>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FD15FE8D-CDEF-7430-0767-E7945F2100E2}"/>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3186125605"/>
      </p:ext>
    </p:extLst>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FE570AD-6452-988D-CC4B-E92192E1CE58}"/>
              </a:ext>
            </a:extLst>
          </p:cNvPr>
          <p:cNvSpPr>
            <a:spLocks noGrp="1"/>
          </p:cNvSpPr>
          <p:nvPr>
            <p:ph type="body" sz="quarter" idx="15"/>
          </p:nvPr>
        </p:nvSpPr>
        <p:spPr/>
        <p:txBody>
          <a:bodyPr/>
          <a:lstStyle/>
          <a:p>
            <a:r>
              <a:rPr lang="fi-FI"/>
              <a:t>Teknologiateollisuus ry:n jäsenyritysten kannattavuus Suomessa 2022, mediaanit</a:t>
            </a:r>
          </a:p>
        </p:txBody>
      </p:sp>
      <p:sp>
        <p:nvSpPr>
          <p:cNvPr id="3" name="Dian numeron paikkamerkki 2">
            <a:extLst>
              <a:ext uri="{FF2B5EF4-FFF2-40B4-BE49-F238E27FC236}">
                <a16:creationId xmlns:a16="http://schemas.microsoft.com/office/drawing/2014/main" id="{41B33243-D2B0-C8E0-F563-647A5B9617BC}"/>
              </a:ext>
            </a:extLst>
          </p:cNvPr>
          <p:cNvSpPr>
            <a:spLocks noGrp="1"/>
          </p:cNvSpPr>
          <p:nvPr>
            <p:ph type="sldNum" sz="quarter" idx="12"/>
          </p:nvPr>
        </p:nvSpPr>
        <p:spPr/>
        <p:txBody>
          <a:bodyPr/>
          <a:lstStyle/>
          <a:p>
            <a:fld id="{6FCB6B90-8271-4E8F-82C1-E646FBB48A2E}" type="slidenum">
              <a:rPr lang="fi-FI" smtClean="0"/>
              <a:pPr/>
              <a:t>123</a:t>
            </a:fld>
            <a:endParaRPr lang="fi-FI"/>
          </a:p>
        </p:txBody>
      </p:sp>
      <p:sp>
        <p:nvSpPr>
          <p:cNvPr id="4" name="Päivämäärän paikkamerkki 3">
            <a:extLst>
              <a:ext uri="{FF2B5EF4-FFF2-40B4-BE49-F238E27FC236}">
                <a16:creationId xmlns:a16="http://schemas.microsoft.com/office/drawing/2014/main" id="{7865F011-55DB-75DD-2FE9-40DB5E167D2A}"/>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3D258DC0-F787-C5AB-AC75-23CD60FF75FA}"/>
              </a:ext>
            </a:extLst>
          </p:cNvPr>
          <p:cNvSpPr>
            <a:spLocks noGrp="1"/>
          </p:cNvSpPr>
          <p:nvPr>
            <p:ph type="ftr" sz="quarter" idx="11"/>
          </p:nvPr>
        </p:nvSpPr>
        <p:spPr/>
        <p:txBody>
          <a:bodyPr/>
          <a:lstStyle/>
          <a:p>
            <a:r>
              <a:rPr lang="fi-FI"/>
              <a:t>Teknologiateollisuus</a:t>
            </a:r>
          </a:p>
        </p:txBody>
      </p:sp>
      <p:graphicFrame>
        <p:nvGraphicFramePr>
          <p:cNvPr id="10" name="Sisällön paikkamerkki 9">
            <a:extLst>
              <a:ext uri="{FF2B5EF4-FFF2-40B4-BE49-F238E27FC236}">
                <a16:creationId xmlns:a16="http://schemas.microsoft.com/office/drawing/2014/main" id="{884F0A9D-E643-D17D-6994-ABF797A7F8CD}"/>
              </a:ext>
            </a:extLst>
          </p:cNvPr>
          <p:cNvGraphicFramePr>
            <a:graphicFrameLocks noGrp="1"/>
          </p:cNvGraphicFramePr>
          <p:nvPr>
            <p:ph sz="quarter" idx="17"/>
          </p:nvPr>
        </p:nvGraphicFramePr>
        <p:xfrm>
          <a:off x="277212" y="1144351"/>
          <a:ext cx="4320000" cy="3240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a:extLst>
              <a:ext uri="{FF2B5EF4-FFF2-40B4-BE49-F238E27FC236}">
                <a16:creationId xmlns:a16="http://schemas.microsoft.com/office/drawing/2014/main" id="{B5E83215-4FB1-9522-4E8A-04CB3008A927}"/>
              </a:ext>
            </a:extLst>
          </p:cNvPr>
          <p:cNvSpPr>
            <a:spLocks noGrp="1"/>
          </p:cNvSpPr>
          <p:nvPr>
            <p:ph type="body" sz="quarter" idx="18"/>
          </p:nvPr>
        </p:nvSpPr>
        <p:spPr>
          <a:xfrm>
            <a:off x="2334682" y="4727574"/>
            <a:ext cx="4973622"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graphicFrame>
        <p:nvGraphicFramePr>
          <p:cNvPr id="11" name="Sisällön paikkamerkki 11">
            <a:extLst>
              <a:ext uri="{FF2B5EF4-FFF2-40B4-BE49-F238E27FC236}">
                <a16:creationId xmlns:a16="http://schemas.microsoft.com/office/drawing/2014/main" id="{85BC32AA-CA95-09E9-A7CF-ACA0F2333335}"/>
              </a:ext>
            </a:extLst>
          </p:cNvPr>
          <p:cNvGraphicFramePr>
            <a:graphicFrameLocks/>
          </p:cNvGraphicFramePr>
          <p:nvPr/>
        </p:nvGraphicFramePr>
        <p:xfrm>
          <a:off x="4716016" y="1103312"/>
          <a:ext cx="4320000" cy="3240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iruutu 5">
            <a:extLst>
              <a:ext uri="{FF2B5EF4-FFF2-40B4-BE49-F238E27FC236}">
                <a16:creationId xmlns:a16="http://schemas.microsoft.com/office/drawing/2014/main" id="{3C6F3679-465D-EE41-684B-60021547CE25}"/>
              </a:ext>
            </a:extLst>
          </p:cNvPr>
          <p:cNvSpPr txBox="1"/>
          <p:nvPr/>
        </p:nvSpPr>
        <p:spPr>
          <a:xfrm>
            <a:off x="701358" y="4343312"/>
            <a:ext cx="4104456" cy="525135"/>
          </a:xfrm>
          <a:prstGeom prst="rect">
            <a:avLst/>
          </a:prstGeom>
          <a:noFill/>
        </p:spPr>
        <p:txBody>
          <a:bodyPr wrap="square" lIns="36000" tIns="36000" rIns="36000" bIns="36000" rtlCol="0">
            <a:spAutoFit/>
          </a:bodyPr>
          <a:lstStyle/>
          <a:p>
            <a:r>
              <a:rPr lang="fi-FI" sz="800" b="0">
                <a:effectLst/>
              </a:rPr>
              <a:t>Liiketulos-% = liiketulos / liikevaihto *100. Kuvaa varsinaisen toiminnan tulosta ennen veroja sekä rahoitustuottoja ja –kuluja</a:t>
            </a:r>
            <a:endParaRPr lang="fi-FI" sz="800">
              <a:effectLst/>
            </a:endParaRPr>
          </a:p>
          <a:p>
            <a:endParaRPr lang="fi-FI" spc="-40" err="1"/>
          </a:p>
        </p:txBody>
      </p:sp>
      <p:sp>
        <p:nvSpPr>
          <p:cNvPr id="8" name="Tekstiruutu 7">
            <a:extLst>
              <a:ext uri="{FF2B5EF4-FFF2-40B4-BE49-F238E27FC236}">
                <a16:creationId xmlns:a16="http://schemas.microsoft.com/office/drawing/2014/main" id="{318C8E54-82AB-D0A3-41C2-AB2A1218866B}"/>
              </a:ext>
            </a:extLst>
          </p:cNvPr>
          <p:cNvSpPr txBox="1"/>
          <p:nvPr/>
        </p:nvSpPr>
        <p:spPr>
          <a:xfrm>
            <a:off x="4931560" y="4336216"/>
            <a:ext cx="4104456" cy="525135"/>
          </a:xfrm>
          <a:prstGeom prst="rect">
            <a:avLst/>
          </a:prstGeom>
          <a:noFill/>
        </p:spPr>
        <p:txBody>
          <a:bodyPr wrap="square" lIns="36000" tIns="36000" rIns="36000" bIns="36000" rtlCol="0">
            <a:spAutoFit/>
          </a:bodyPr>
          <a:lstStyle/>
          <a:p>
            <a:r>
              <a:rPr lang="fi-FI" sz="800" b="0">
                <a:solidFill>
                  <a:schemeClr val="tx1"/>
                </a:solidFill>
              </a:rPr>
              <a:t>Nettotulos -% = nettotulos / liikevaihto *100 (verojen sekä rahoitustuottojen ja –kulujen jälkeen).</a:t>
            </a:r>
          </a:p>
          <a:p>
            <a:endParaRPr lang="fi-FI" spc="-40" err="1"/>
          </a:p>
        </p:txBody>
      </p:sp>
      <p:sp>
        <p:nvSpPr>
          <p:cNvPr id="9" name="Tekstin paikkamerkki 6">
            <a:extLst>
              <a:ext uri="{FF2B5EF4-FFF2-40B4-BE49-F238E27FC236}">
                <a16:creationId xmlns:a16="http://schemas.microsoft.com/office/drawing/2014/main" id="{125E03CD-1A31-8265-E5FC-4982C9EEFDBD}"/>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755696500"/>
      </p:ext>
    </p:extLst>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FE570AD-6452-988D-CC4B-E92192E1CE58}"/>
              </a:ext>
            </a:extLst>
          </p:cNvPr>
          <p:cNvSpPr>
            <a:spLocks noGrp="1"/>
          </p:cNvSpPr>
          <p:nvPr>
            <p:ph type="body" sz="quarter" idx="15"/>
          </p:nvPr>
        </p:nvSpPr>
        <p:spPr/>
        <p:txBody>
          <a:bodyPr/>
          <a:lstStyle/>
          <a:p>
            <a:r>
              <a:rPr lang="fi-FI"/>
              <a:t>Teknologiateollisuus ry:n jäsenyritysten kannattavuus Suomessa 2022, mediaanit</a:t>
            </a:r>
          </a:p>
        </p:txBody>
      </p:sp>
      <p:sp>
        <p:nvSpPr>
          <p:cNvPr id="3" name="Dian numeron paikkamerkki 2">
            <a:extLst>
              <a:ext uri="{FF2B5EF4-FFF2-40B4-BE49-F238E27FC236}">
                <a16:creationId xmlns:a16="http://schemas.microsoft.com/office/drawing/2014/main" id="{41B33243-D2B0-C8E0-F563-647A5B9617BC}"/>
              </a:ext>
            </a:extLst>
          </p:cNvPr>
          <p:cNvSpPr>
            <a:spLocks noGrp="1"/>
          </p:cNvSpPr>
          <p:nvPr>
            <p:ph type="sldNum" sz="quarter" idx="12"/>
          </p:nvPr>
        </p:nvSpPr>
        <p:spPr/>
        <p:txBody>
          <a:bodyPr/>
          <a:lstStyle/>
          <a:p>
            <a:fld id="{6FCB6B90-8271-4E8F-82C1-E646FBB48A2E}" type="slidenum">
              <a:rPr lang="fi-FI" smtClean="0"/>
              <a:pPr/>
              <a:t>124</a:t>
            </a:fld>
            <a:endParaRPr lang="fi-FI"/>
          </a:p>
        </p:txBody>
      </p:sp>
      <p:sp>
        <p:nvSpPr>
          <p:cNvPr id="4" name="Päivämäärän paikkamerkki 3">
            <a:extLst>
              <a:ext uri="{FF2B5EF4-FFF2-40B4-BE49-F238E27FC236}">
                <a16:creationId xmlns:a16="http://schemas.microsoft.com/office/drawing/2014/main" id="{7865F011-55DB-75DD-2FE9-40DB5E167D2A}"/>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3D258DC0-F787-C5AB-AC75-23CD60FF75FA}"/>
              </a:ext>
            </a:extLst>
          </p:cNvPr>
          <p:cNvSpPr>
            <a:spLocks noGrp="1"/>
          </p:cNvSpPr>
          <p:nvPr>
            <p:ph type="ftr" sz="quarter" idx="11"/>
          </p:nvPr>
        </p:nvSpPr>
        <p:spPr/>
        <p:txBody>
          <a:bodyPr/>
          <a:lstStyle/>
          <a:p>
            <a:r>
              <a:rPr lang="fi-FI"/>
              <a:t>Teknologiateollisuus</a:t>
            </a:r>
          </a:p>
        </p:txBody>
      </p:sp>
      <p:graphicFrame>
        <p:nvGraphicFramePr>
          <p:cNvPr id="10" name="Sisällön paikkamerkki 9">
            <a:extLst>
              <a:ext uri="{FF2B5EF4-FFF2-40B4-BE49-F238E27FC236}">
                <a16:creationId xmlns:a16="http://schemas.microsoft.com/office/drawing/2014/main" id="{884F0A9D-E643-D17D-6994-ABF797A7F8CD}"/>
              </a:ext>
            </a:extLst>
          </p:cNvPr>
          <p:cNvGraphicFramePr>
            <a:graphicFrameLocks noGrp="1"/>
          </p:cNvGraphicFramePr>
          <p:nvPr>
            <p:ph sz="quarter" idx="17"/>
          </p:nvPr>
        </p:nvGraphicFramePr>
        <p:xfrm>
          <a:off x="277212" y="1144351"/>
          <a:ext cx="4320000" cy="3240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a:extLst>
              <a:ext uri="{FF2B5EF4-FFF2-40B4-BE49-F238E27FC236}">
                <a16:creationId xmlns:a16="http://schemas.microsoft.com/office/drawing/2014/main" id="{B5E83215-4FB1-9522-4E8A-04CB3008A927}"/>
              </a:ext>
            </a:extLst>
          </p:cNvPr>
          <p:cNvSpPr>
            <a:spLocks noGrp="1"/>
          </p:cNvSpPr>
          <p:nvPr>
            <p:ph type="body" sz="quarter" idx="18"/>
          </p:nvPr>
        </p:nvSpPr>
        <p:spPr>
          <a:xfrm>
            <a:off x="2334682" y="4727574"/>
            <a:ext cx="4973622"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graphicFrame>
        <p:nvGraphicFramePr>
          <p:cNvPr id="11" name="Sisällön paikkamerkki 11">
            <a:extLst>
              <a:ext uri="{FF2B5EF4-FFF2-40B4-BE49-F238E27FC236}">
                <a16:creationId xmlns:a16="http://schemas.microsoft.com/office/drawing/2014/main" id="{85BC32AA-CA95-09E9-A7CF-ACA0F2333335}"/>
              </a:ext>
            </a:extLst>
          </p:cNvPr>
          <p:cNvGraphicFramePr>
            <a:graphicFrameLocks/>
          </p:cNvGraphicFramePr>
          <p:nvPr/>
        </p:nvGraphicFramePr>
        <p:xfrm>
          <a:off x="4716016" y="1103312"/>
          <a:ext cx="4320000" cy="3240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iruutu 5">
            <a:extLst>
              <a:ext uri="{FF2B5EF4-FFF2-40B4-BE49-F238E27FC236}">
                <a16:creationId xmlns:a16="http://schemas.microsoft.com/office/drawing/2014/main" id="{9C78501D-E84E-A5A8-152E-CC369224B7CE}"/>
              </a:ext>
            </a:extLst>
          </p:cNvPr>
          <p:cNvSpPr txBox="1"/>
          <p:nvPr/>
        </p:nvSpPr>
        <p:spPr>
          <a:xfrm>
            <a:off x="524694" y="4317623"/>
            <a:ext cx="4104456" cy="442035"/>
          </a:xfrm>
          <a:prstGeom prst="rect">
            <a:avLst/>
          </a:prstGeom>
          <a:noFill/>
        </p:spPr>
        <p:txBody>
          <a:bodyPr wrap="square" lIns="36000" tIns="36000" rIns="36000" bIns="36000" rtlCol="0">
            <a:spAutoFit/>
          </a:bodyPr>
          <a:lstStyle/>
          <a:p>
            <a:r>
              <a:rPr lang="fi-FI" sz="800" b="0">
                <a:solidFill>
                  <a:schemeClr val="tx1"/>
                </a:solidFill>
              </a:rPr>
              <a:t>Sijoitetun </a:t>
            </a:r>
            <a:r>
              <a:rPr lang="fi-FI" sz="800" b="0"/>
              <a:t>pääoman tuotto -% = (nettotulos + rahoituskulut + verot) / (sijoitettu pääoma tilikaudella) *100. Mittaa yrityksen tuottoa, joka on saatu yritykseen sijoitetulle, korkoa tai muuta tuottoa vaativalle pääomalle.</a:t>
            </a:r>
            <a:endParaRPr lang="fi-FI" sz="800" spc="-40"/>
          </a:p>
        </p:txBody>
      </p:sp>
      <p:sp>
        <p:nvSpPr>
          <p:cNvPr id="8" name="Tekstiruutu 7">
            <a:extLst>
              <a:ext uri="{FF2B5EF4-FFF2-40B4-BE49-F238E27FC236}">
                <a16:creationId xmlns:a16="http://schemas.microsoft.com/office/drawing/2014/main" id="{12E174C2-1585-6AAF-15D0-1D814D08037B}"/>
              </a:ext>
            </a:extLst>
          </p:cNvPr>
          <p:cNvSpPr txBox="1"/>
          <p:nvPr/>
        </p:nvSpPr>
        <p:spPr>
          <a:xfrm>
            <a:off x="4995435" y="4348168"/>
            <a:ext cx="4104456" cy="442035"/>
          </a:xfrm>
          <a:prstGeom prst="rect">
            <a:avLst/>
          </a:prstGeom>
          <a:noFill/>
        </p:spPr>
        <p:txBody>
          <a:bodyPr wrap="square" lIns="36000" tIns="36000" rIns="36000" bIns="36000" rtlCol="0">
            <a:spAutoFit/>
          </a:bodyPr>
          <a:lstStyle/>
          <a:p>
            <a:r>
              <a:rPr lang="fi-FI" sz="800" b="0"/>
              <a:t>Omavaraisuusaste -% = (oma pääoma yhteensä + tilinpäätössiirtojen kertymä yhteensä) / oikaistu tase *100. Mittaa yrityksen vakavaraisuutta vertaamalla taseen omia pääomia taseen loppusummaan. </a:t>
            </a:r>
          </a:p>
        </p:txBody>
      </p:sp>
      <p:sp>
        <p:nvSpPr>
          <p:cNvPr id="9" name="Tekstin paikkamerkki 6">
            <a:extLst>
              <a:ext uri="{FF2B5EF4-FFF2-40B4-BE49-F238E27FC236}">
                <a16:creationId xmlns:a16="http://schemas.microsoft.com/office/drawing/2014/main" id="{7E7B6FD5-A06B-AEBF-B15B-220D61BFF819}"/>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481655782"/>
      </p:ext>
    </p:extLst>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33028C9-24C9-8D5E-EA7B-FCDCC21149E6}"/>
              </a:ext>
            </a:extLst>
          </p:cNvPr>
          <p:cNvSpPr>
            <a:spLocks noGrp="1"/>
          </p:cNvSpPr>
          <p:nvPr>
            <p:ph type="body" sz="quarter" idx="15"/>
          </p:nvPr>
        </p:nvSpPr>
        <p:spPr/>
        <p:txBody>
          <a:bodyPr/>
          <a:lstStyle/>
          <a:p>
            <a:r>
              <a:rPr lang="fi-FI"/>
              <a:t>Teknologiateollisuus ry:n jäsenyritysten liiketulos Suomessa 2022</a:t>
            </a:r>
          </a:p>
        </p:txBody>
      </p:sp>
      <p:sp>
        <p:nvSpPr>
          <p:cNvPr id="3" name="Dian numeron paikkamerkki 2">
            <a:extLst>
              <a:ext uri="{FF2B5EF4-FFF2-40B4-BE49-F238E27FC236}">
                <a16:creationId xmlns:a16="http://schemas.microsoft.com/office/drawing/2014/main" id="{541D31CE-5E4F-88F5-4C65-AE6F014A35CA}"/>
              </a:ext>
            </a:extLst>
          </p:cNvPr>
          <p:cNvSpPr>
            <a:spLocks noGrp="1"/>
          </p:cNvSpPr>
          <p:nvPr>
            <p:ph type="sldNum" sz="quarter" idx="12"/>
          </p:nvPr>
        </p:nvSpPr>
        <p:spPr/>
        <p:txBody>
          <a:bodyPr/>
          <a:lstStyle/>
          <a:p>
            <a:fld id="{6FCB6B90-8271-4E8F-82C1-E646FBB48A2E}" type="slidenum">
              <a:rPr lang="fi-FI" smtClean="0"/>
              <a:pPr/>
              <a:t>125</a:t>
            </a:fld>
            <a:endParaRPr lang="fi-FI"/>
          </a:p>
        </p:txBody>
      </p:sp>
      <p:sp>
        <p:nvSpPr>
          <p:cNvPr id="4" name="Päivämäärän paikkamerkki 3">
            <a:extLst>
              <a:ext uri="{FF2B5EF4-FFF2-40B4-BE49-F238E27FC236}">
                <a16:creationId xmlns:a16="http://schemas.microsoft.com/office/drawing/2014/main" id="{03CE091C-A7C4-4ADF-D4AA-5071F220D99A}"/>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DEC27604-91A1-D14C-BC7A-61B8266FF0FC}"/>
              </a:ext>
            </a:extLst>
          </p:cNvPr>
          <p:cNvSpPr>
            <a:spLocks noGrp="1"/>
          </p:cNvSpPr>
          <p:nvPr>
            <p:ph type="ftr" sz="quarter" idx="11"/>
          </p:nvPr>
        </p:nvSpPr>
        <p:spPr/>
        <p:txBody>
          <a:bodyPr/>
          <a:lstStyle/>
          <a:p>
            <a:r>
              <a:rPr lang="fi-FI"/>
              <a:t>Teknologiateollisuus</a:t>
            </a:r>
          </a:p>
        </p:txBody>
      </p:sp>
      <p:graphicFrame>
        <p:nvGraphicFramePr>
          <p:cNvPr id="10" name="Sisällön paikkamerkki 9">
            <a:extLst>
              <a:ext uri="{FF2B5EF4-FFF2-40B4-BE49-F238E27FC236}">
                <a16:creationId xmlns:a16="http://schemas.microsoft.com/office/drawing/2014/main" id="{58BD9DF6-7E77-5794-62C6-7BBFA2395B95}"/>
              </a:ext>
            </a:extLst>
          </p:cNvPr>
          <p:cNvGraphicFramePr>
            <a:graphicFrameLocks noGrp="1"/>
          </p:cNvGraphicFramePr>
          <p:nvPr>
            <p:ph sz="quarter" idx="17"/>
          </p:nvPr>
        </p:nvGraphicFramePr>
        <p:xfrm>
          <a:off x="381000" y="1491629"/>
          <a:ext cx="8391525" cy="3153395"/>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a:extLst>
              <a:ext uri="{FF2B5EF4-FFF2-40B4-BE49-F238E27FC236}">
                <a16:creationId xmlns:a16="http://schemas.microsoft.com/office/drawing/2014/main" id="{7C53082A-B65C-4067-E269-A3292458E6F0}"/>
              </a:ext>
            </a:extLst>
          </p:cNvPr>
          <p:cNvSpPr>
            <a:spLocks noGrp="1"/>
          </p:cNvSpPr>
          <p:nvPr>
            <p:ph type="body" sz="quarter" idx="18"/>
          </p:nvPr>
        </p:nvSpPr>
        <p:spPr>
          <a:xfrm>
            <a:off x="2334682" y="4727574"/>
            <a:ext cx="4757598"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sp>
        <p:nvSpPr>
          <p:cNvPr id="11" name="Suorakulmio 10">
            <a:extLst>
              <a:ext uri="{FF2B5EF4-FFF2-40B4-BE49-F238E27FC236}">
                <a16:creationId xmlns:a16="http://schemas.microsoft.com/office/drawing/2014/main" id="{2EE18C3F-DE4F-C127-E989-786AA28B9B20}"/>
              </a:ext>
            </a:extLst>
          </p:cNvPr>
          <p:cNvSpPr/>
          <p:nvPr/>
        </p:nvSpPr>
        <p:spPr>
          <a:xfrm>
            <a:off x="282027" y="951181"/>
            <a:ext cx="7427995" cy="469359"/>
          </a:xfrm>
          <a:prstGeom prst="rect">
            <a:avLst/>
          </a:prstGeom>
        </p:spPr>
        <p:txBody>
          <a:bodyPr wrap="none">
            <a:spAutoFit/>
          </a:bodyPr>
          <a:lstStyle/>
          <a:p>
            <a:pPr>
              <a:lnSpc>
                <a:spcPct val="100000"/>
              </a:lnSpc>
            </a:pPr>
            <a:r>
              <a:rPr lang="fi-FI" sz="1400" b="0">
                <a:solidFill>
                  <a:schemeClr val="tx1"/>
                </a:solidFill>
              </a:rPr>
              <a:t>Liiketulos-% = liiketulos / liikevaihto *100 				                 </a:t>
            </a:r>
          </a:p>
          <a:p>
            <a:pPr>
              <a:lnSpc>
                <a:spcPct val="100000"/>
              </a:lnSpc>
            </a:pPr>
            <a:r>
              <a:rPr lang="fi-FI" sz="1050" b="0">
                <a:solidFill>
                  <a:schemeClr val="accent2"/>
                </a:solidFill>
              </a:rPr>
              <a:t>Kuvaa varsinaisen toiminnan tulosta ennen veroja sekä rahoitustuottoja ja -kuluja</a:t>
            </a:r>
          </a:p>
        </p:txBody>
      </p:sp>
      <p:sp>
        <p:nvSpPr>
          <p:cNvPr id="6" name="Tekstin paikkamerkki 6">
            <a:extLst>
              <a:ext uri="{FF2B5EF4-FFF2-40B4-BE49-F238E27FC236}">
                <a16:creationId xmlns:a16="http://schemas.microsoft.com/office/drawing/2014/main" id="{31ECE0C8-3BC0-ADC9-E6B6-CE4D77AC5D7A}"/>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451278230"/>
      </p:ext>
    </p:extLst>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33028C9-24C9-8D5E-EA7B-FCDCC21149E6}"/>
              </a:ext>
            </a:extLst>
          </p:cNvPr>
          <p:cNvSpPr>
            <a:spLocks noGrp="1"/>
          </p:cNvSpPr>
          <p:nvPr>
            <p:ph type="body" sz="quarter" idx="15"/>
          </p:nvPr>
        </p:nvSpPr>
        <p:spPr/>
        <p:txBody>
          <a:bodyPr/>
          <a:lstStyle/>
          <a:p>
            <a:r>
              <a:rPr lang="fi-FI"/>
              <a:t>Teknologiateollisuus ry:n jäsenyritysten nettotulos Suomessa 2022</a:t>
            </a:r>
          </a:p>
        </p:txBody>
      </p:sp>
      <p:sp>
        <p:nvSpPr>
          <p:cNvPr id="3" name="Dian numeron paikkamerkki 2">
            <a:extLst>
              <a:ext uri="{FF2B5EF4-FFF2-40B4-BE49-F238E27FC236}">
                <a16:creationId xmlns:a16="http://schemas.microsoft.com/office/drawing/2014/main" id="{541D31CE-5E4F-88F5-4C65-AE6F014A35CA}"/>
              </a:ext>
            </a:extLst>
          </p:cNvPr>
          <p:cNvSpPr>
            <a:spLocks noGrp="1"/>
          </p:cNvSpPr>
          <p:nvPr>
            <p:ph type="sldNum" sz="quarter" idx="12"/>
          </p:nvPr>
        </p:nvSpPr>
        <p:spPr/>
        <p:txBody>
          <a:bodyPr/>
          <a:lstStyle/>
          <a:p>
            <a:fld id="{6FCB6B90-8271-4E8F-82C1-E646FBB48A2E}" type="slidenum">
              <a:rPr lang="fi-FI" smtClean="0"/>
              <a:pPr/>
              <a:t>126</a:t>
            </a:fld>
            <a:endParaRPr lang="fi-FI"/>
          </a:p>
        </p:txBody>
      </p:sp>
      <p:sp>
        <p:nvSpPr>
          <p:cNvPr id="4" name="Päivämäärän paikkamerkki 3">
            <a:extLst>
              <a:ext uri="{FF2B5EF4-FFF2-40B4-BE49-F238E27FC236}">
                <a16:creationId xmlns:a16="http://schemas.microsoft.com/office/drawing/2014/main" id="{03CE091C-A7C4-4ADF-D4AA-5071F220D99A}"/>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DEC27604-91A1-D14C-BC7A-61B8266FF0FC}"/>
              </a:ext>
            </a:extLst>
          </p:cNvPr>
          <p:cNvSpPr>
            <a:spLocks noGrp="1"/>
          </p:cNvSpPr>
          <p:nvPr>
            <p:ph type="ftr" sz="quarter" idx="11"/>
          </p:nvPr>
        </p:nvSpPr>
        <p:spPr/>
        <p:txBody>
          <a:bodyPr/>
          <a:lstStyle/>
          <a:p>
            <a:r>
              <a:rPr lang="fi-FI"/>
              <a:t>Teknologiateollisuus</a:t>
            </a:r>
          </a:p>
        </p:txBody>
      </p:sp>
      <p:graphicFrame>
        <p:nvGraphicFramePr>
          <p:cNvPr id="10" name="Sisällön paikkamerkki 9">
            <a:extLst>
              <a:ext uri="{FF2B5EF4-FFF2-40B4-BE49-F238E27FC236}">
                <a16:creationId xmlns:a16="http://schemas.microsoft.com/office/drawing/2014/main" id="{58BD9DF6-7E77-5794-62C6-7BBFA2395B95}"/>
              </a:ext>
            </a:extLst>
          </p:cNvPr>
          <p:cNvGraphicFramePr>
            <a:graphicFrameLocks noGrp="1"/>
          </p:cNvGraphicFramePr>
          <p:nvPr>
            <p:ph sz="quarter" idx="17"/>
          </p:nvPr>
        </p:nvGraphicFramePr>
        <p:xfrm>
          <a:off x="381000" y="1491629"/>
          <a:ext cx="8391525" cy="3153395"/>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a:extLst>
              <a:ext uri="{FF2B5EF4-FFF2-40B4-BE49-F238E27FC236}">
                <a16:creationId xmlns:a16="http://schemas.microsoft.com/office/drawing/2014/main" id="{7C53082A-B65C-4067-E269-A3292458E6F0}"/>
              </a:ext>
            </a:extLst>
          </p:cNvPr>
          <p:cNvSpPr>
            <a:spLocks noGrp="1"/>
          </p:cNvSpPr>
          <p:nvPr>
            <p:ph type="body" sz="quarter" idx="18"/>
          </p:nvPr>
        </p:nvSpPr>
        <p:spPr>
          <a:xfrm>
            <a:off x="2334682" y="4727574"/>
            <a:ext cx="4757598"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sp>
        <p:nvSpPr>
          <p:cNvPr id="11" name="Suorakulmio 10">
            <a:extLst>
              <a:ext uri="{FF2B5EF4-FFF2-40B4-BE49-F238E27FC236}">
                <a16:creationId xmlns:a16="http://schemas.microsoft.com/office/drawing/2014/main" id="{2EE18C3F-DE4F-C127-E989-786AA28B9B20}"/>
              </a:ext>
            </a:extLst>
          </p:cNvPr>
          <p:cNvSpPr/>
          <p:nvPr/>
        </p:nvSpPr>
        <p:spPr>
          <a:xfrm>
            <a:off x="282027" y="1099469"/>
            <a:ext cx="7912359" cy="276999"/>
          </a:xfrm>
          <a:prstGeom prst="rect">
            <a:avLst/>
          </a:prstGeom>
        </p:spPr>
        <p:txBody>
          <a:bodyPr wrap="none">
            <a:spAutoFit/>
          </a:bodyPr>
          <a:lstStyle/>
          <a:p>
            <a:pPr>
              <a:lnSpc>
                <a:spcPct val="100000"/>
              </a:lnSpc>
            </a:pPr>
            <a:r>
              <a:rPr lang="fi-FI" sz="1200" b="0">
                <a:solidFill>
                  <a:schemeClr val="tx1"/>
                </a:solidFill>
              </a:rPr>
              <a:t>Nettotulos -% = nettotulos / liikevaihto *100 (verojen sekä rahoitustuottojen ja –kulujen jälkeen)  </a:t>
            </a:r>
          </a:p>
        </p:txBody>
      </p:sp>
      <p:sp>
        <p:nvSpPr>
          <p:cNvPr id="6" name="Tekstin paikkamerkki 6">
            <a:extLst>
              <a:ext uri="{FF2B5EF4-FFF2-40B4-BE49-F238E27FC236}">
                <a16:creationId xmlns:a16="http://schemas.microsoft.com/office/drawing/2014/main" id="{1E60DD0F-709E-5509-1A8B-FF77B99107B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154932147"/>
      </p:ext>
    </p:extLst>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33028C9-24C9-8D5E-EA7B-FCDCC21149E6}"/>
              </a:ext>
            </a:extLst>
          </p:cNvPr>
          <p:cNvSpPr>
            <a:spLocks noGrp="1"/>
          </p:cNvSpPr>
          <p:nvPr>
            <p:ph type="body" sz="quarter" idx="15"/>
          </p:nvPr>
        </p:nvSpPr>
        <p:spPr/>
        <p:txBody>
          <a:bodyPr/>
          <a:lstStyle/>
          <a:p>
            <a:r>
              <a:rPr lang="fi-FI"/>
              <a:t>Teknologiateollisuus ry:n jäsenyritysten sijoitetun pääoman tuotto Suomessa 2022</a:t>
            </a:r>
          </a:p>
        </p:txBody>
      </p:sp>
      <p:sp>
        <p:nvSpPr>
          <p:cNvPr id="3" name="Dian numeron paikkamerkki 2">
            <a:extLst>
              <a:ext uri="{FF2B5EF4-FFF2-40B4-BE49-F238E27FC236}">
                <a16:creationId xmlns:a16="http://schemas.microsoft.com/office/drawing/2014/main" id="{541D31CE-5E4F-88F5-4C65-AE6F014A35CA}"/>
              </a:ext>
            </a:extLst>
          </p:cNvPr>
          <p:cNvSpPr>
            <a:spLocks noGrp="1"/>
          </p:cNvSpPr>
          <p:nvPr>
            <p:ph type="sldNum" sz="quarter" idx="12"/>
          </p:nvPr>
        </p:nvSpPr>
        <p:spPr/>
        <p:txBody>
          <a:bodyPr/>
          <a:lstStyle/>
          <a:p>
            <a:fld id="{6FCB6B90-8271-4E8F-82C1-E646FBB48A2E}" type="slidenum">
              <a:rPr lang="fi-FI" smtClean="0"/>
              <a:pPr/>
              <a:t>127</a:t>
            </a:fld>
            <a:endParaRPr lang="fi-FI"/>
          </a:p>
        </p:txBody>
      </p:sp>
      <p:sp>
        <p:nvSpPr>
          <p:cNvPr id="4" name="Päivämäärän paikkamerkki 3">
            <a:extLst>
              <a:ext uri="{FF2B5EF4-FFF2-40B4-BE49-F238E27FC236}">
                <a16:creationId xmlns:a16="http://schemas.microsoft.com/office/drawing/2014/main" id="{03CE091C-A7C4-4ADF-D4AA-5071F220D99A}"/>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DEC27604-91A1-D14C-BC7A-61B8266FF0FC}"/>
              </a:ext>
            </a:extLst>
          </p:cNvPr>
          <p:cNvSpPr>
            <a:spLocks noGrp="1"/>
          </p:cNvSpPr>
          <p:nvPr>
            <p:ph type="ftr" sz="quarter" idx="11"/>
          </p:nvPr>
        </p:nvSpPr>
        <p:spPr/>
        <p:txBody>
          <a:bodyPr/>
          <a:lstStyle/>
          <a:p>
            <a:r>
              <a:rPr lang="fi-FI"/>
              <a:t>Teknologiateollisuus</a:t>
            </a:r>
          </a:p>
        </p:txBody>
      </p:sp>
      <p:graphicFrame>
        <p:nvGraphicFramePr>
          <p:cNvPr id="10" name="Sisällön paikkamerkki 9">
            <a:extLst>
              <a:ext uri="{FF2B5EF4-FFF2-40B4-BE49-F238E27FC236}">
                <a16:creationId xmlns:a16="http://schemas.microsoft.com/office/drawing/2014/main" id="{58BD9DF6-7E77-5794-62C6-7BBFA2395B95}"/>
              </a:ext>
            </a:extLst>
          </p:cNvPr>
          <p:cNvGraphicFramePr>
            <a:graphicFrameLocks noGrp="1"/>
          </p:cNvGraphicFramePr>
          <p:nvPr>
            <p:ph sz="quarter" idx="17"/>
          </p:nvPr>
        </p:nvGraphicFramePr>
        <p:xfrm>
          <a:off x="381000" y="1491629"/>
          <a:ext cx="8391525" cy="3153395"/>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a:extLst>
              <a:ext uri="{FF2B5EF4-FFF2-40B4-BE49-F238E27FC236}">
                <a16:creationId xmlns:a16="http://schemas.microsoft.com/office/drawing/2014/main" id="{7C53082A-B65C-4067-E269-A3292458E6F0}"/>
              </a:ext>
            </a:extLst>
          </p:cNvPr>
          <p:cNvSpPr>
            <a:spLocks noGrp="1"/>
          </p:cNvSpPr>
          <p:nvPr>
            <p:ph type="body" sz="quarter" idx="18"/>
          </p:nvPr>
        </p:nvSpPr>
        <p:spPr>
          <a:xfrm>
            <a:off x="2334682" y="4727574"/>
            <a:ext cx="4757598"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sp>
        <p:nvSpPr>
          <p:cNvPr id="11" name="Suorakulmio 10">
            <a:extLst>
              <a:ext uri="{FF2B5EF4-FFF2-40B4-BE49-F238E27FC236}">
                <a16:creationId xmlns:a16="http://schemas.microsoft.com/office/drawing/2014/main" id="{2EE18C3F-DE4F-C127-E989-786AA28B9B20}"/>
              </a:ext>
            </a:extLst>
          </p:cNvPr>
          <p:cNvSpPr/>
          <p:nvPr/>
        </p:nvSpPr>
        <p:spPr>
          <a:xfrm>
            <a:off x="282027" y="1099469"/>
            <a:ext cx="8754469" cy="477054"/>
          </a:xfrm>
          <a:prstGeom prst="rect">
            <a:avLst/>
          </a:prstGeom>
        </p:spPr>
        <p:txBody>
          <a:bodyPr wrap="square">
            <a:spAutoFit/>
          </a:bodyPr>
          <a:lstStyle/>
          <a:p>
            <a:pPr>
              <a:lnSpc>
                <a:spcPct val="100000"/>
              </a:lnSpc>
            </a:pPr>
            <a:r>
              <a:rPr lang="fi-FI" sz="1200" b="0">
                <a:solidFill>
                  <a:schemeClr val="tx1"/>
                </a:solidFill>
              </a:rPr>
              <a:t>Sijoitetun pääoman tuotto -% = (</a:t>
            </a:r>
            <a:r>
              <a:rPr lang="fi-FI" sz="1200" b="0" err="1">
                <a:solidFill>
                  <a:schemeClr val="tx1"/>
                </a:solidFill>
              </a:rPr>
              <a:t>nettotulos+rahoituskulut+verot</a:t>
            </a:r>
            <a:r>
              <a:rPr lang="fi-FI" sz="1200" b="0">
                <a:solidFill>
                  <a:schemeClr val="tx1"/>
                </a:solidFill>
              </a:rPr>
              <a:t>) / (sijoitettu pääoma tilikaudella) *100 </a:t>
            </a:r>
            <a:r>
              <a:rPr lang="fi-FI" sz="1400" b="0">
                <a:solidFill>
                  <a:schemeClr val="tx1"/>
                </a:solidFill>
              </a:rPr>
              <a:t>	                              </a:t>
            </a:r>
          </a:p>
          <a:p>
            <a:pPr>
              <a:lnSpc>
                <a:spcPct val="100000"/>
              </a:lnSpc>
            </a:pPr>
            <a:r>
              <a:rPr lang="fi-FI" sz="1100" b="0">
                <a:solidFill>
                  <a:schemeClr val="accent2"/>
                </a:solidFill>
              </a:rPr>
              <a:t>Mittaa yrityksen tuottoa, joka on saatu yritykseen sijoitetulle, korkoa tai muuta tuottoa vaativalle pääomalle </a:t>
            </a:r>
          </a:p>
        </p:txBody>
      </p:sp>
      <p:sp>
        <p:nvSpPr>
          <p:cNvPr id="6" name="Tekstin paikkamerkki 6">
            <a:extLst>
              <a:ext uri="{FF2B5EF4-FFF2-40B4-BE49-F238E27FC236}">
                <a16:creationId xmlns:a16="http://schemas.microsoft.com/office/drawing/2014/main" id="{B68660C2-556B-10FE-D394-BA4AD79A8B7D}"/>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775705938"/>
      </p:ext>
    </p:extLst>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33028C9-24C9-8D5E-EA7B-FCDCC21149E6}"/>
              </a:ext>
            </a:extLst>
          </p:cNvPr>
          <p:cNvSpPr>
            <a:spLocks noGrp="1"/>
          </p:cNvSpPr>
          <p:nvPr>
            <p:ph type="body" sz="quarter" idx="15"/>
          </p:nvPr>
        </p:nvSpPr>
        <p:spPr/>
        <p:txBody>
          <a:bodyPr/>
          <a:lstStyle/>
          <a:p>
            <a:r>
              <a:rPr lang="fi-FI"/>
              <a:t>Teknologiateollisuus ry:n jäsenyritysten omavaraisuus Suomessa 2022</a:t>
            </a:r>
          </a:p>
        </p:txBody>
      </p:sp>
      <p:sp>
        <p:nvSpPr>
          <p:cNvPr id="3" name="Dian numeron paikkamerkki 2">
            <a:extLst>
              <a:ext uri="{FF2B5EF4-FFF2-40B4-BE49-F238E27FC236}">
                <a16:creationId xmlns:a16="http://schemas.microsoft.com/office/drawing/2014/main" id="{541D31CE-5E4F-88F5-4C65-AE6F014A35CA}"/>
              </a:ext>
            </a:extLst>
          </p:cNvPr>
          <p:cNvSpPr>
            <a:spLocks noGrp="1"/>
          </p:cNvSpPr>
          <p:nvPr>
            <p:ph type="sldNum" sz="quarter" idx="12"/>
          </p:nvPr>
        </p:nvSpPr>
        <p:spPr/>
        <p:txBody>
          <a:bodyPr/>
          <a:lstStyle/>
          <a:p>
            <a:fld id="{6FCB6B90-8271-4E8F-82C1-E646FBB48A2E}" type="slidenum">
              <a:rPr lang="fi-FI" smtClean="0"/>
              <a:pPr/>
              <a:t>128</a:t>
            </a:fld>
            <a:endParaRPr lang="fi-FI"/>
          </a:p>
        </p:txBody>
      </p:sp>
      <p:sp>
        <p:nvSpPr>
          <p:cNvPr id="4" name="Päivämäärän paikkamerkki 3">
            <a:extLst>
              <a:ext uri="{FF2B5EF4-FFF2-40B4-BE49-F238E27FC236}">
                <a16:creationId xmlns:a16="http://schemas.microsoft.com/office/drawing/2014/main" id="{03CE091C-A7C4-4ADF-D4AA-5071F220D99A}"/>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DEC27604-91A1-D14C-BC7A-61B8266FF0FC}"/>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7C53082A-B65C-4067-E269-A3292458E6F0}"/>
              </a:ext>
            </a:extLst>
          </p:cNvPr>
          <p:cNvSpPr>
            <a:spLocks noGrp="1"/>
          </p:cNvSpPr>
          <p:nvPr>
            <p:ph type="body" sz="quarter" idx="18"/>
          </p:nvPr>
        </p:nvSpPr>
        <p:spPr>
          <a:xfrm>
            <a:off x="2334682" y="4727574"/>
            <a:ext cx="4253542" cy="165163"/>
          </a:xfrm>
        </p:spPr>
        <p:txBody>
          <a:bodyPr/>
          <a:lstStyle/>
          <a:p>
            <a:r>
              <a:rPr lang="fi-FI">
                <a:solidFill>
                  <a:schemeClr val="tx2"/>
                </a:solidFill>
              </a:rPr>
              <a:t>Lähde: </a:t>
            </a:r>
            <a:r>
              <a:rPr lang="fi-FI" sz="700">
                <a:solidFill>
                  <a:schemeClr val="tx2"/>
                </a:solidFill>
                <a:ea typeface="ＭＳ Ｐゴシック" pitchFamily="34" charset="-128"/>
              </a:rPr>
              <a:t>Tilastokeskuksen tilinpäätösaineisto, Teknologiateollisuus ry:n jäsenrekisteri</a:t>
            </a:r>
            <a:endParaRPr lang="fi-FI">
              <a:solidFill>
                <a:schemeClr val="tx2"/>
              </a:solidFill>
            </a:endParaRPr>
          </a:p>
          <a:p>
            <a:endParaRPr lang="fi-FI"/>
          </a:p>
        </p:txBody>
      </p:sp>
      <p:graphicFrame>
        <p:nvGraphicFramePr>
          <p:cNvPr id="9" name="Sisällön paikkamerkki 9">
            <a:extLst>
              <a:ext uri="{FF2B5EF4-FFF2-40B4-BE49-F238E27FC236}">
                <a16:creationId xmlns:a16="http://schemas.microsoft.com/office/drawing/2014/main" id="{BEFA17A9-1D64-BBCA-B4BD-7B1884A01F84}"/>
              </a:ext>
            </a:extLst>
          </p:cNvPr>
          <p:cNvGraphicFramePr>
            <a:graphicFrameLocks noGrp="1"/>
          </p:cNvGraphicFramePr>
          <p:nvPr>
            <p:ph sz="quarter" idx="17"/>
          </p:nvPr>
        </p:nvGraphicFramePr>
        <p:xfrm>
          <a:off x="381000" y="1491629"/>
          <a:ext cx="8391525" cy="3153395"/>
        </p:xfrm>
        <a:graphic>
          <a:graphicData uri="http://schemas.openxmlformats.org/drawingml/2006/chart">
            <c:chart xmlns:c="http://schemas.openxmlformats.org/drawingml/2006/chart" xmlns:r="http://schemas.openxmlformats.org/officeDocument/2006/relationships" r:id="rId2"/>
          </a:graphicData>
        </a:graphic>
      </p:graphicFrame>
      <p:sp>
        <p:nvSpPr>
          <p:cNvPr id="6" name="Suorakulmio 5">
            <a:extLst>
              <a:ext uri="{FF2B5EF4-FFF2-40B4-BE49-F238E27FC236}">
                <a16:creationId xmlns:a16="http://schemas.microsoft.com/office/drawing/2014/main" id="{A4119185-4E04-F00A-2DFB-701B833EFE07}"/>
              </a:ext>
            </a:extLst>
          </p:cNvPr>
          <p:cNvSpPr/>
          <p:nvPr/>
        </p:nvSpPr>
        <p:spPr>
          <a:xfrm>
            <a:off x="282027" y="1048682"/>
            <a:ext cx="8682461" cy="592470"/>
          </a:xfrm>
          <a:prstGeom prst="rect">
            <a:avLst/>
          </a:prstGeom>
        </p:spPr>
        <p:txBody>
          <a:bodyPr wrap="square">
            <a:spAutoFit/>
          </a:bodyPr>
          <a:lstStyle/>
          <a:p>
            <a:pPr>
              <a:lnSpc>
                <a:spcPct val="100000"/>
              </a:lnSpc>
            </a:pPr>
            <a:r>
              <a:rPr lang="fi-FI" sz="1200" b="0">
                <a:solidFill>
                  <a:schemeClr val="tx1"/>
                </a:solidFill>
              </a:rPr>
              <a:t>Omavaraisuusaste -% = (oma pääoma yhteensä + tilinpäätössiirtojen kertymä yhteensä) / oikaistu tase *100</a:t>
            </a:r>
          </a:p>
          <a:p>
            <a:pPr>
              <a:lnSpc>
                <a:spcPct val="100000"/>
              </a:lnSpc>
            </a:pPr>
            <a:r>
              <a:rPr lang="fi-FI" sz="1000" b="0">
                <a:solidFill>
                  <a:schemeClr val="accent2"/>
                </a:solidFill>
              </a:rPr>
              <a:t>Mittaa yrityksen vakavaraisuutta vertaamalla taseen omia pääomia taseen loppusummaan</a:t>
            </a:r>
          </a:p>
          <a:p>
            <a:pPr>
              <a:lnSpc>
                <a:spcPct val="100000"/>
              </a:lnSpc>
            </a:pPr>
            <a:endParaRPr lang="fi-FI" sz="1050" b="0">
              <a:solidFill>
                <a:schemeClr val="accent2"/>
              </a:solidFill>
            </a:endParaRPr>
          </a:p>
        </p:txBody>
      </p:sp>
      <p:cxnSp>
        <p:nvCxnSpPr>
          <p:cNvPr id="14" name="Suora yhdysviiva 13">
            <a:extLst>
              <a:ext uri="{FF2B5EF4-FFF2-40B4-BE49-F238E27FC236}">
                <a16:creationId xmlns:a16="http://schemas.microsoft.com/office/drawing/2014/main" id="{395B1531-FF12-827A-8BAA-7551E62D620F}"/>
              </a:ext>
            </a:extLst>
          </p:cNvPr>
          <p:cNvCxnSpPr/>
          <p:nvPr/>
        </p:nvCxnSpPr>
        <p:spPr>
          <a:xfrm flipV="1">
            <a:off x="4836416" y="1485944"/>
            <a:ext cx="0" cy="24482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kstin paikkamerkki 6">
            <a:extLst>
              <a:ext uri="{FF2B5EF4-FFF2-40B4-BE49-F238E27FC236}">
                <a16:creationId xmlns:a16="http://schemas.microsoft.com/office/drawing/2014/main" id="{474C7D40-E40D-A572-381E-A8F2BAEBEB25}"/>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09749071"/>
      </p:ext>
    </p:extLst>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E4DCCB1B-FFC6-55FE-643B-568ED9874694}"/>
              </a:ext>
            </a:extLst>
          </p:cNvPr>
          <p:cNvSpPr>
            <a:spLocks noGrp="1"/>
          </p:cNvSpPr>
          <p:nvPr>
            <p:ph type="body" sz="quarter" idx="15"/>
          </p:nvPr>
        </p:nvSpPr>
        <p:spPr/>
        <p:txBody>
          <a:bodyPr/>
          <a:lstStyle/>
          <a:p>
            <a:r>
              <a:rPr lang="fi-FI"/>
              <a:t>Suomen vienti</a:t>
            </a:r>
          </a:p>
        </p:txBody>
      </p:sp>
      <p:sp>
        <p:nvSpPr>
          <p:cNvPr id="3" name="Dian numeron paikkamerkki 2">
            <a:extLst>
              <a:ext uri="{FF2B5EF4-FFF2-40B4-BE49-F238E27FC236}">
                <a16:creationId xmlns:a16="http://schemas.microsoft.com/office/drawing/2014/main" id="{7F3872F5-E423-191B-1A14-9877F7F39AE5}"/>
              </a:ext>
            </a:extLst>
          </p:cNvPr>
          <p:cNvSpPr>
            <a:spLocks noGrp="1"/>
          </p:cNvSpPr>
          <p:nvPr>
            <p:ph type="sldNum" sz="quarter" idx="12"/>
          </p:nvPr>
        </p:nvSpPr>
        <p:spPr/>
        <p:txBody>
          <a:bodyPr/>
          <a:lstStyle/>
          <a:p>
            <a:fld id="{6FCB6B90-8271-4E8F-82C1-E646FBB48A2E}" type="slidenum">
              <a:rPr lang="fi-FI" smtClean="0"/>
              <a:pPr/>
              <a:t>129</a:t>
            </a:fld>
            <a:endParaRPr lang="fi-FI"/>
          </a:p>
        </p:txBody>
      </p:sp>
      <p:sp>
        <p:nvSpPr>
          <p:cNvPr id="4" name="Päivämäärän paikkamerkki 3">
            <a:extLst>
              <a:ext uri="{FF2B5EF4-FFF2-40B4-BE49-F238E27FC236}">
                <a16:creationId xmlns:a16="http://schemas.microsoft.com/office/drawing/2014/main" id="{8619FA23-797B-354D-C0D3-03402E18CF68}"/>
              </a:ext>
            </a:extLst>
          </p:cNvPr>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a:extLst>
              <a:ext uri="{FF2B5EF4-FFF2-40B4-BE49-F238E27FC236}">
                <a16:creationId xmlns:a16="http://schemas.microsoft.com/office/drawing/2014/main" id="{32A1C5A9-FF3D-3742-DDE7-8FC09A981E9C}"/>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191647CD-2D1D-EF54-91E4-6D372E0B865C}"/>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205818589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1FD0014-CD75-481A-A3A6-860DE62B96CA}"/>
              </a:ext>
            </a:extLst>
          </p:cNvPr>
          <p:cNvSpPr>
            <a:spLocks noGrp="1"/>
          </p:cNvSpPr>
          <p:nvPr>
            <p:ph type="body" sz="quarter" idx="15"/>
          </p:nvPr>
        </p:nvSpPr>
        <p:spPr>
          <a:xfrm>
            <a:off x="252000" y="282150"/>
            <a:ext cx="8308340" cy="732540"/>
          </a:xfrm>
        </p:spPr>
        <p:txBody>
          <a:bodyPr/>
          <a:lstStyle/>
          <a:p>
            <a:r>
              <a:rPr lang="fi-FI">
                <a:solidFill>
                  <a:schemeClr val="tx1"/>
                </a:solidFill>
              </a:rPr>
              <a:t>Elinkeinoelämän ostopäällikköindeksit Yhdysvalloissa ja euroalueella</a:t>
            </a:r>
            <a:endParaRPr lang="fi-FI" sz="1200">
              <a:solidFill>
                <a:schemeClr val="tx1"/>
              </a:solidFill>
            </a:endParaRPr>
          </a:p>
        </p:txBody>
      </p:sp>
      <p:sp>
        <p:nvSpPr>
          <p:cNvPr id="3" name="Dian numeron paikkamerkki 2">
            <a:extLst>
              <a:ext uri="{FF2B5EF4-FFF2-40B4-BE49-F238E27FC236}">
                <a16:creationId xmlns:a16="http://schemas.microsoft.com/office/drawing/2014/main" id="{159947D8-4933-4C79-B13B-2B0DD9B3A698}"/>
              </a:ext>
            </a:extLst>
          </p:cNvPr>
          <p:cNvSpPr>
            <a:spLocks noGrp="1"/>
          </p:cNvSpPr>
          <p:nvPr>
            <p:ph type="sldNum" sz="quarter" idx="12"/>
          </p:nvPr>
        </p:nvSpPr>
        <p:spPr/>
        <p:txBody>
          <a:bodyPr/>
          <a:lstStyle/>
          <a:p>
            <a:fld id="{6FCB6B90-8271-4E8F-82C1-E646FBB48A2E}" type="slidenum">
              <a:rPr lang="fi-FI" smtClean="0"/>
              <a:pPr/>
              <a:t>13</a:t>
            </a:fld>
            <a:endParaRPr lang="fi-FI"/>
          </a:p>
        </p:txBody>
      </p:sp>
      <p:sp>
        <p:nvSpPr>
          <p:cNvPr id="4" name="Päivämäärän paikkamerkki 3">
            <a:extLst>
              <a:ext uri="{FF2B5EF4-FFF2-40B4-BE49-F238E27FC236}">
                <a16:creationId xmlns:a16="http://schemas.microsoft.com/office/drawing/2014/main" id="{F2181966-A4FD-459E-9691-D2CACC2174E5}"/>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AB76D70A-5CCE-47AB-A1F9-7E45D8A0B7C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A550D66C-AA58-4B32-9253-8DB410D4438D}"/>
              </a:ext>
            </a:extLst>
          </p:cNvPr>
          <p:cNvSpPr>
            <a:spLocks noGrp="1"/>
          </p:cNvSpPr>
          <p:nvPr>
            <p:ph type="body" sz="quarter" idx="18"/>
          </p:nvPr>
        </p:nvSpPr>
        <p:spPr/>
        <p:txBody>
          <a:bodyPr/>
          <a:lstStyle/>
          <a:p>
            <a:r>
              <a:rPr lang="fi-FI"/>
              <a:t>Lähde: </a:t>
            </a:r>
            <a:r>
              <a:rPr lang="fi-FI" err="1"/>
              <a:t>Macrobond</a:t>
            </a:r>
            <a:r>
              <a:rPr lang="fi-FI"/>
              <a:t>, Markit</a:t>
            </a:r>
          </a:p>
        </p:txBody>
      </p:sp>
      <p:graphicFrame>
        <p:nvGraphicFramePr>
          <p:cNvPr id="10" name="Sisällön paikkamerkki 9">
            <a:extLst>
              <a:ext uri="{FF2B5EF4-FFF2-40B4-BE49-F238E27FC236}">
                <a16:creationId xmlns:a16="http://schemas.microsoft.com/office/drawing/2014/main" id="{E5DE373C-650B-D744-ED2E-FD66C8865A48}"/>
              </a:ext>
            </a:extLst>
          </p:cNvPr>
          <p:cNvGraphicFramePr>
            <a:graphicFrameLocks noGrp="1" noChangeAspect="1"/>
          </p:cNvGraphicFramePr>
          <p:nvPr>
            <p:ph sz="quarter" idx="17"/>
            <p:extLst>
              <p:ext uri="{D42A27DB-BD31-4B8C-83A1-F6EECF244321}">
                <p14:modId xmlns:p14="http://schemas.microsoft.com/office/powerpoint/2010/main" val="3694219107"/>
              </p:ext>
            </p:extLst>
          </p:nvPr>
        </p:nvGraphicFramePr>
        <p:xfrm>
          <a:off x="387440" y="1096735"/>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a:extLst>
                          <a:ext uri="{FF2B5EF4-FFF2-40B4-BE49-F238E27FC236}">
                            <a16:creationId xmlns:a16="http://schemas.microsoft.com/office/drawing/2014/main" id="{E5DE373C-650B-D744-ED2E-FD66C8865A48}"/>
                          </a:ext>
                        </a:extLst>
                      </p:cNvPr>
                      <p:cNvPicPr/>
                      <p:nvPr/>
                    </p:nvPicPr>
                    <p:blipFill>
                      <a:blip r:embed="rId4"/>
                      <a:stretch>
                        <a:fillRect/>
                      </a:stretch>
                    </p:blipFill>
                    <p:spPr>
                      <a:xfrm>
                        <a:off x="387440" y="1096735"/>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A862446C-ED6E-FCA5-94FE-E35F6F4A09D9}"/>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1127583490"/>
      </p:ext>
    </p:extLst>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7948856" cy="475172"/>
          </a:xfrm>
        </p:spPr>
        <p:txBody>
          <a:bodyPr/>
          <a:lstStyle/>
          <a:p>
            <a:r>
              <a:rPr lang="fi-FI"/>
              <a:t>Suomen kokonaisvienti</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130</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r>
              <a:rPr lang="fi-FI"/>
              <a:t>, </a:t>
            </a:r>
            <a:r>
              <a:rPr lang="fi-FI" err="1"/>
              <a:t>Eurostat</a:t>
            </a:r>
            <a:endParaRPr lang="fi-FI"/>
          </a:p>
          <a:p>
            <a:endParaRPr lang="fi-FI"/>
          </a:p>
        </p:txBody>
      </p:sp>
      <p:graphicFrame>
        <p:nvGraphicFramePr>
          <p:cNvPr id="15" name="Sisällön paikkamerkki 14">
            <a:extLst>
              <a:ext uri="{FF2B5EF4-FFF2-40B4-BE49-F238E27FC236}">
                <a16:creationId xmlns:a16="http://schemas.microsoft.com/office/drawing/2014/main" id="{9DCF22EC-BDBF-7DCE-3863-579FD5046D61}"/>
              </a:ext>
            </a:extLst>
          </p:cNvPr>
          <p:cNvGraphicFramePr>
            <a:graphicFrameLocks noGrp="1" noChangeAspect="1"/>
          </p:cNvGraphicFramePr>
          <p:nvPr>
            <p:ph sz="quarter" idx="17"/>
            <p:extLst>
              <p:ext uri="{D42A27DB-BD31-4B8C-83A1-F6EECF244321}">
                <p14:modId xmlns:p14="http://schemas.microsoft.com/office/powerpoint/2010/main" val="65701832"/>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9DCF22EC-BDBF-7DCE-3863-579FD5046D61}"/>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EB4B7727-6609-B09B-A6E0-71185C9D3D50}"/>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267011559"/>
      </p:ext>
    </p:extLst>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7992000" cy="736781"/>
          </a:xfrm>
        </p:spPr>
        <p:txBody>
          <a:bodyPr/>
          <a:lstStyle/>
          <a:p>
            <a:r>
              <a:rPr lang="fi-FI"/>
              <a:t>Suomen kokonaisviennistä noin 70 % on tavaroita, 30 % palveluja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131</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r>
              <a:rPr lang="fi-FI"/>
              <a:t>, </a:t>
            </a:r>
            <a:r>
              <a:rPr lang="fi-FI" err="1"/>
              <a:t>Eurostat</a:t>
            </a:r>
            <a:endParaRPr lang="fi-FI"/>
          </a:p>
          <a:p>
            <a:endParaRPr lang="fi-FI"/>
          </a:p>
        </p:txBody>
      </p:sp>
      <p:graphicFrame>
        <p:nvGraphicFramePr>
          <p:cNvPr id="15" name="Sisällön paikkamerkki 14">
            <a:extLst>
              <a:ext uri="{FF2B5EF4-FFF2-40B4-BE49-F238E27FC236}">
                <a16:creationId xmlns:a16="http://schemas.microsoft.com/office/drawing/2014/main" id="{B25A2861-6275-0DEF-1450-67F77A983C70}"/>
              </a:ext>
            </a:extLst>
          </p:cNvPr>
          <p:cNvGraphicFramePr>
            <a:graphicFrameLocks noGrp="1" noChangeAspect="1"/>
          </p:cNvGraphicFramePr>
          <p:nvPr>
            <p:ph sz="quarter" idx="17"/>
            <p:extLst>
              <p:ext uri="{D42A27DB-BD31-4B8C-83A1-F6EECF244321}">
                <p14:modId xmlns:p14="http://schemas.microsoft.com/office/powerpoint/2010/main" val="1669389357"/>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B25A2861-6275-0DEF-1450-67F77A983C70}"/>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E03BBE43-D8A1-EED2-78BA-D5C5DF9FDCB5}"/>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039740051"/>
      </p:ext>
    </p:extLst>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8013657" cy="736781"/>
          </a:xfrm>
        </p:spPr>
        <p:txBody>
          <a:bodyPr/>
          <a:lstStyle/>
          <a:p>
            <a:r>
              <a:rPr lang="fi-FI"/>
              <a:t>Suomen kokonaisvienti verrattuna muihin euromaihin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132</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r>
              <a:rPr lang="fi-FI"/>
              <a:t>, </a:t>
            </a:r>
            <a:r>
              <a:rPr lang="fi-FI" err="1"/>
              <a:t>Eurostat</a:t>
            </a:r>
            <a:endParaRPr lang="fi-FI"/>
          </a:p>
          <a:p>
            <a:endParaRPr lang="fi-FI"/>
          </a:p>
        </p:txBody>
      </p:sp>
      <p:graphicFrame>
        <p:nvGraphicFramePr>
          <p:cNvPr id="15" name="Sisällön paikkamerkki 14">
            <a:extLst>
              <a:ext uri="{FF2B5EF4-FFF2-40B4-BE49-F238E27FC236}">
                <a16:creationId xmlns:a16="http://schemas.microsoft.com/office/drawing/2014/main" id="{3F75CC3D-6B9A-5959-C363-9922F58DAF2E}"/>
              </a:ext>
            </a:extLst>
          </p:cNvPr>
          <p:cNvGraphicFramePr>
            <a:graphicFrameLocks noGrp="1" noChangeAspect="1"/>
          </p:cNvGraphicFramePr>
          <p:nvPr>
            <p:ph sz="quarter" idx="17"/>
            <p:extLst>
              <p:ext uri="{D42A27DB-BD31-4B8C-83A1-F6EECF244321}">
                <p14:modId xmlns:p14="http://schemas.microsoft.com/office/powerpoint/2010/main" val="4166319271"/>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3F75CC3D-6B9A-5959-C363-9922F58DAF2E}"/>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3589C083-FD87-7997-AD49-4FBE2CEDB3B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406979523"/>
      </p:ext>
    </p:extLst>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Tavara- ja palveluvienti Suomesta ja EU-maista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133</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Kausipuhdistettu volyymi-indeksi</a:t>
            </a:r>
          </a:p>
          <a:p>
            <a:r>
              <a:rPr lang="fi-FI"/>
              <a:t>Lähde: </a:t>
            </a:r>
            <a:r>
              <a:rPr lang="fi-FI" err="1"/>
              <a:t>Macrobond</a:t>
            </a:r>
            <a:r>
              <a:rPr lang="fi-FI"/>
              <a:t>, </a:t>
            </a:r>
            <a:r>
              <a:rPr lang="fi-FI" err="1"/>
              <a:t>Eurostat</a:t>
            </a:r>
            <a:endParaRPr lang="fi-FI"/>
          </a:p>
        </p:txBody>
      </p:sp>
      <p:graphicFrame>
        <p:nvGraphicFramePr>
          <p:cNvPr id="11" name="Sisällön paikkamerkki 10">
            <a:extLst>
              <a:ext uri="{FF2B5EF4-FFF2-40B4-BE49-F238E27FC236}">
                <a16:creationId xmlns:a16="http://schemas.microsoft.com/office/drawing/2014/main" id="{805DEA5C-B2C9-FB37-D611-897EEB568877}"/>
              </a:ext>
            </a:extLst>
          </p:cNvPr>
          <p:cNvGraphicFramePr>
            <a:graphicFrameLocks noGrp="1" noChangeAspect="1"/>
          </p:cNvGraphicFramePr>
          <p:nvPr>
            <p:ph sz="quarter" idx="17"/>
            <p:extLst>
              <p:ext uri="{D42A27DB-BD31-4B8C-83A1-F6EECF244321}">
                <p14:modId xmlns:p14="http://schemas.microsoft.com/office/powerpoint/2010/main" val="930525236"/>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805DEA5C-B2C9-FB37-D611-897EEB568877}"/>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6EAD498C-9FE1-1EA5-87B8-FF09CDB05BCD}"/>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700235827"/>
      </p:ext>
    </p:extLst>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7992000" cy="736781"/>
          </a:xfrm>
        </p:spPr>
        <p:txBody>
          <a:bodyPr/>
          <a:lstStyle/>
          <a:p>
            <a:r>
              <a:rPr lang="fi-FI"/>
              <a:t>Kokonaisviennin suhde bkt:hen Suomessa, Ruotsissa ja Saksassa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134</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r>
              <a:rPr lang="fi-FI"/>
              <a:t>, </a:t>
            </a:r>
            <a:r>
              <a:rPr lang="fi-FI" err="1"/>
              <a:t>Eurostat</a:t>
            </a:r>
            <a:endParaRPr lang="fi-FI"/>
          </a:p>
          <a:p>
            <a:endParaRPr lang="fi-FI"/>
          </a:p>
        </p:txBody>
      </p:sp>
      <p:graphicFrame>
        <p:nvGraphicFramePr>
          <p:cNvPr id="11" name="Sisällön paikkamerkki 10">
            <a:extLst>
              <a:ext uri="{FF2B5EF4-FFF2-40B4-BE49-F238E27FC236}">
                <a16:creationId xmlns:a16="http://schemas.microsoft.com/office/drawing/2014/main" id="{31AC93E9-DE67-F6AD-9A9F-E99F2A6F8881}"/>
              </a:ext>
            </a:extLst>
          </p:cNvPr>
          <p:cNvGraphicFramePr>
            <a:graphicFrameLocks noGrp="1" noChangeAspect="1"/>
          </p:cNvGraphicFramePr>
          <p:nvPr>
            <p:ph sz="quarter" idx="17"/>
            <p:extLst>
              <p:ext uri="{D42A27DB-BD31-4B8C-83A1-F6EECF244321}">
                <p14:modId xmlns:p14="http://schemas.microsoft.com/office/powerpoint/2010/main" val="876024244"/>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31AC93E9-DE67-F6AD-9A9F-E99F2A6F8881}"/>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7C0726EB-67E9-D1C4-0C11-EAF671C0CE8D}"/>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53913542"/>
      </p:ext>
    </p:extLst>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08BD0D8-6BD3-4209-BF3B-269E903A8CC3}"/>
              </a:ext>
            </a:extLst>
          </p:cNvPr>
          <p:cNvSpPr>
            <a:spLocks noGrp="1"/>
          </p:cNvSpPr>
          <p:nvPr>
            <p:ph type="body" sz="quarter" idx="15"/>
          </p:nvPr>
        </p:nvSpPr>
        <p:spPr>
          <a:xfrm>
            <a:off x="252000" y="282149"/>
            <a:ext cx="7992000" cy="736781"/>
          </a:xfrm>
        </p:spPr>
        <p:txBody>
          <a:bodyPr/>
          <a:lstStyle/>
          <a:p>
            <a:r>
              <a:rPr lang="fi-FI" dirty="0"/>
              <a:t>Suomen tavaraviennin arvo ja volyymi</a:t>
            </a:r>
          </a:p>
        </p:txBody>
      </p:sp>
      <p:sp>
        <p:nvSpPr>
          <p:cNvPr id="3" name="Dian numeron paikkamerkki 2">
            <a:extLst>
              <a:ext uri="{FF2B5EF4-FFF2-40B4-BE49-F238E27FC236}">
                <a16:creationId xmlns:a16="http://schemas.microsoft.com/office/drawing/2014/main" id="{A4B99551-9A5A-4163-928D-9C5E4E5EEFA4}"/>
              </a:ext>
            </a:extLst>
          </p:cNvPr>
          <p:cNvSpPr>
            <a:spLocks noGrp="1"/>
          </p:cNvSpPr>
          <p:nvPr>
            <p:ph type="sldNum" sz="quarter" idx="12"/>
          </p:nvPr>
        </p:nvSpPr>
        <p:spPr/>
        <p:txBody>
          <a:bodyPr/>
          <a:lstStyle/>
          <a:p>
            <a:fld id="{6FCB6B90-8271-4E8F-82C1-E646FBB48A2E}" type="slidenum">
              <a:rPr lang="fi-FI" smtClean="0"/>
              <a:pPr/>
              <a:t>135</a:t>
            </a:fld>
            <a:endParaRPr lang="fi-FI"/>
          </a:p>
        </p:txBody>
      </p:sp>
      <p:sp>
        <p:nvSpPr>
          <p:cNvPr id="4" name="Päivämäärän paikkamerkki 3">
            <a:extLst>
              <a:ext uri="{FF2B5EF4-FFF2-40B4-BE49-F238E27FC236}">
                <a16:creationId xmlns:a16="http://schemas.microsoft.com/office/drawing/2014/main" id="{291C317B-EBC3-4C97-AF9A-0F921CA67986}"/>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367FFE12-0E96-4FD4-94B1-94CD3779DD03}"/>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83488ECD-422E-46F9-B816-FF722A6F11FE}"/>
              </a:ext>
            </a:extLst>
          </p:cNvPr>
          <p:cNvSpPr>
            <a:spLocks noGrp="1"/>
          </p:cNvSpPr>
          <p:nvPr>
            <p:ph type="body" sz="quarter" idx="18"/>
          </p:nvPr>
        </p:nvSpPr>
        <p:spPr/>
        <p:txBody>
          <a:bodyPr/>
          <a:lstStyle/>
          <a:p>
            <a:r>
              <a:rPr lang="fi-FI"/>
              <a:t>Lähde: </a:t>
            </a:r>
            <a:r>
              <a:rPr lang="fi-FI" err="1"/>
              <a:t>Macrobond</a:t>
            </a:r>
            <a:r>
              <a:rPr lang="fi-FI"/>
              <a:t>, Eurostat</a:t>
            </a:r>
          </a:p>
        </p:txBody>
      </p:sp>
      <p:graphicFrame>
        <p:nvGraphicFramePr>
          <p:cNvPr id="11" name="Sisällön paikkamerkki 10">
            <a:extLst>
              <a:ext uri="{FF2B5EF4-FFF2-40B4-BE49-F238E27FC236}">
                <a16:creationId xmlns:a16="http://schemas.microsoft.com/office/drawing/2014/main" id="{CC68521F-74A3-9F98-2710-B73347E44900}"/>
              </a:ext>
            </a:extLst>
          </p:cNvPr>
          <p:cNvGraphicFramePr>
            <a:graphicFrameLocks noGrp="1" noChangeAspect="1"/>
          </p:cNvGraphicFramePr>
          <p:nvPr>
            <p:ph sz="quarter" idx="17"/>
            <p:extLst>
              <p:ext uri="{D42A27DB-BD31-4B8C-83A1-F6EECF244321}">
                <p14:modId xmlns:p14="http://schemas.microsoft.com/office/powerpoint/2010/main" val="2843345796"/>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CC68521F-74A3-9F98-2710-B73347E44900}"/>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18B3A095-61D8-3D88-2044-4B38A0773A69}"/>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643182136"/>
      </p:ext>
    </p:extLst>
  </p:cSld>
  <p:clrMapOvr>
    <a:masterClrMapping/>
  </p:clrMapOvr>
  <p:transition spd="med">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136</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413249"/>
            <a:ext cx="6319781" cy="415926"/>
          </a:xfrm>
        </p:spPr>
        <p:txBody>
          <a:bodyPr/>
          <a:lstStyle/>
          <a:p>
            <a:r>
              <a:rPr lang="fi-FI"/>
              <a:t>*) Vertailussa yritysten koko perustuu Tilastokeskuksen määritelmiin:</a:t>
            </a:r>
          </a:p>
          <a:p>
            <a:r>
              <a:rPr lang="fi-FI"/>
              <a:t>Mikroyritys: henkilöstöä 0-9, liikevaihto 0-2 milj. euroa tai tase 0-2 milj. euroa</a:t>
            </a:r>
          </a:p>
          <a:p>
            <a:r>
              <a:rPr lang="fi-FI"/>
              <a:t>Pieni yritys: henkilöstöä 10-49, liikevaihto 2-10 milj. euroa tai tase 2-10 milj. euroa</a:t>
            </a:r>
          </a:p>
          <a:p>
            <a:r>
              <a:rPr lang="fi-FI"/>
              <a:t>Keskisuuri yritys: henkilöstöä 50-249, liikevaihto 10-50 milj. euroa tai tase 10-43 milj. euroa</a:t>
            </a:r>
          </a:p>
          <a:p>
            <a:r>
              <a:rPr lang="fi-FI"/>
              <a:t>Suuri yritys: henkilöstöä 250-, liikevaihto yli 50 milj. euroa tai tase yli 43 milj. euroa.   </a:t>
            </a:r>
          </a:p>
          <a:p>
            <a:r>
              <a:rPr lang="fi-FI"/>
              <a:t>Lähde: Tulli, Tavaroiden ulkomaankauppa yritysten kokoluokittain</a:t>
            </a:r>
          </a:p>
          <a:p>
            <a:endParaRPr lang="fi-FI"/>
          </a:p>
        </p:txBody>
      </p:sp>
      <p:sp>
        <p:nvSpPr>
          <p:cNvPr id="10" name="Tekstin paikkamerkki 7"/>
          <p:cNvSpPr>
            <a:spLocks noGrp="1"/>
          </p:cNvSpPr>
          <p:nvPr>
            <p:ph type="body" sz="quarter" idx="15"/>
          </p:nvPr>
        </p:nvSpPr>
        <p:spPr>
          <a:xfrm>
            <a:off x="251999" y="282149"/>
            <a:ext cx="8143259" cy="962799"/>
          </a:xfrm>
        </p:spPr>
        <p:txBody>
          <a:bodyPr/>
          <a:lstStyle/>
          <a:p>
            <a:r>
              <a:rPr lang="fi-FI"/>
              <a:t>Erikokoisten yritysten osuus Suomen koko tavaraviennistä, %</a:t>
            </a:r>
          </a:p>
          <a:p>
            <a:endParaRPr lang="fi-FI"/>
          </a:p>
        </p:txBody>
      </p:sp>
      <p:graphicFrame>
        <p:nvGraphicFramePr>
          <p:cNvPr id="11" name="Sisällön paikkamerkki 4">
            <a:extLst>
              <a:ext uri="{FF2B5EF4-FFF2-40B4-BE49-F238E27FC236}">
                <a16:creationId xmlns:a16="http://schemas.microsoft.com/office/drawing/2014/main" id="{1EB5E84A-A932-4BC1-AD59-1BF6D070A714}"/>
              </a:ext>
            </a:extLst>
          </p:cNvPr>
          <p:cNvGraphicFramePr>
            <a:graphicFrameLocks noGrp="1"/>
          </p:cNvGraphicFramePr>
          <p:nvPr>
            <p:ph sz="quarter" idx="17"/>
            <p:extLst>
              <p:ext uri="{D42A27DB-BD31-4B8C-83A1-F6EECF244321}">
                <p14:modId xmlns:p14="http://schemas.microsoft.com/office/powerpoint/2010/main" val="3680482587"/>
              </p:ext>
            </p:extLst>
          </p:nvPr>
        </p:nvGraphicFramePr>
        <p:xfrm>
          <a:off x="381000" y="1103313"/>
          <a:ext cx="8143259" cy="3309936"/>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in paikkamerkki 6">
            <a:extLst>
              <a:ext uri="{FF2B5EF4-FFF2-40B4-BE49-F238E27FC236}">
                <a16:creationId xmlns:a16="http://schemas.microsoft.com/office/drawing/2014/main" id="{740675B5-26F6-8919-863C-1C6870FCB891}"/>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108881515"/>
      </p:ext>
    </p:extLst>
  </p:cSld>
  <p:clrMapOvr>
    <a:masterClrMapping/>
  </p:clrMapOvr>
  <p:transition spd="med">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137</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5477368" cy="263031"/>
          </a:xfrm>
        </p:spPr>
        <p:txBody>
          <a:bodyPr/>
          <a:lstStyle/>
          <a:p>
            <a:r>
              <a:rPr lang="fi-FI"/>
              <a:t>*) Tavaraviennin lisäksi alan yrityksillä oli palveluvientiä alustavien tietojen mukaan 16-18 miljardia euroa.</a:t>
            </a:r>
          </a:p>
          <a:p>
            <a:r>
              <a:rPr lang="fi-FI"/>
              <a:t>Lähde: Tulli, Tilastokeskus </a:t>
            </a:r>
          </a:p>
          <a:p>
            <a:endParaRPr lang="fi-FI"/>
          </a:p>
        </p:txBody>
      </p:sp>
      <p:sp>
        <p:nvSpPr>
          <p:cNvPr id="10" name="Tekstin paikkamerkki 7"/>
          <p:cNvSpPr>
            <a:spLocks noGrp="1"/>
          </p:cNvSpPr>
          <p:nvPr>
            <p:ph type="body" sz="quarter" idx="15"/>
          </p:nvPr>
        </p:nvSpPr>
        <p:spPr>
          <a:xfrm>
            <a:off x="252000" y="282149"/>
            <a:ext cx="7992000" cy="710231"/>
          </a:xfrm>
        </p:spPr>
        <p:txBody>
          <a:bodyPr/>
          <a:lstStyle/>
          <a:p>
            <a:r>
              <a:rPr lang="fi-FI" dirty="0"/>
              <a:t>Teknologiateollisuuden tavaravienti Suomesta alueittain 2023 </a:t>
            </a:r>
          </a:p>
          <a:p>
            <a:pPr>
              <a:lnSpc>
                <a:spcPct val="100000"/>
              </a:lnSpc>
              <a:spcBef>
                <a:spcPts val="0"/>
              </a:spcBef>
            </a:pPr>
            <a:r>
              <a:rPr lang="fi-FI" sz="1400" b="0" dirty="0"/>
              <a:t>Tavaravienti yhteensä 41,50 mrd. euroa*</a:t>
            </a:r>
            <a:endParaRPr lang="fi-FI" sz="1400" dirty="0"/>
          </a:p>
        </p:txBody>
      </p:sp>
      <p:pic>
        <p:nvPicPr>
          <p:cNvPr id="13" name="Sisällön paikkamerkki 12"/>
          <p:cNvPicPr>
            <a:picLocks noGrp="1" noChangeAspect="1"/>
          </p:cNvPicPr>
          <p:nvPr>
            <p:ph sz="quarter" idx="17"/>
          </p:nvPr>
        </p:nvPicPr>
        <p:blipFill>
          <a:blip r:embed="rId2"/>
          <a:stretch>
            <a:fillRect/>
          </a:stretch>
        </p:blipFill>
        <p:spPr>
          <a:xfrm>
            <a:off x="282027" y="1340531"/>
            <a:ext cx="8502037" cy="3304494"/>
          </a:xfrm>
          <a:prstGeom prst="rect">
            <a:avLst/>
          </a:prstGeom>
        </p:spPr>
      </p:pic>
      <p:sp>
        <p:nvSpPr>
          <p:cNvPr id="15" name="Text Box 31"/>
          <p:cNvSpPr txBox="1">
            <a:spLocks noChangeArrowheads="1"/>
          </p:cNvSpPr>
          <p:nvPr/>
        </p:nvSpPr>
        <p:spPr bwMode="auto">
          <a:xfrm>
            <a:off x="1253190" y="2020787"/>
            <a:ext cx="1581261"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lvl1pPr>
              <a:defRPr sz="1400" b="1">
                <a:solidFill>
                  <a:schemeClr val="tx1"/>
                </a:solidFill>
                <a:latin typeface="Arial" charset="0"/>
                <a:ea typeface="Arial Unicode MS" pitchFamily="34" charset="-128"/>
                <a:cs typeface="Arial Unicode MS" pitchFamily="34" charset="-128"/>
              </a:defRPr>
            </a:lvl1pPr>
            <a:lvl2pPr marL="742950" indent="-285750">
              <a:defRPr sz="1400" b="1">
                <a:solidFill>
                  <a:schemeClr val="tx1"/>
                </a:solidFill>
                <a:latin typeface="Arial" charset="0"/>
                <a:ea typeface="Arial Unicode MS" pitchFamily="34" charset="-128"/>
                <a:cs typeface="Arial Unicode MS" pitchFamily="34" charset="-128"/>
              </a:defRPr>
            </a:lvl2pPr>
            <a:lvl3pPr marL="1143000" indent="-228600">
              <a:defRPr sz="1400" b="1">
                <a:solidFill>
                  <a:schemeClr val="tx1"/>
                </a:solidFill>
                <a:latin typeface="Arial" charset="0"/>
                <a:ea typeface="Arial Unicode MS" pitchFamily="34" charset="-128"/>
                <a:cs typeface="Arial Unicode MS" pitchFamily="34" charset="-128"/>
              </a:defRPr>
            </a:lvl3pPr>
            <a:lvl4pPr marL="1600200" indent="-228600">
              <a:defRPr sz="1400" b="1">
                <a:solidFill>
                  <a:schemeClr val="tx1"/>
                </a:solidFill>
                <a:latin typeface="Arial" charset="0"/>
                <a:ea typeface="Arial Unicode MS" pitchFamily="34" charset="-128"/>
                <a:cs typeface="Arial Unicode MS" pitchFamily="34" charset="-128"/>
              </a:defRPr>
            </a:lvl4pPr>
            <a:lvl5pPr marL="2057400" indent="-228600">
              <a:defRPr sz="1400" b="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9pPr>
          </a:lstStyle>
          <a:p>
            <a:r>
              <a:rPr lang="fi-FI" sz="1050" b="0" dirty="0">
                <a:solidFill>
                  <a:schemeClr val="tx2"/>
                </a:solidFill>
                <a:latin typeface="+mj-lt"/>
                <a:ea typeface="ＭＳ Ｐゴシック" pitchFamily="34" charset="-128"/>
              </a:rPr>
              <a:t>Pohjois-Amerikka</a:t>
            </a:r>
          </a:p>
          <a:p>
            <a:r>
              <a:rPr lang="fi-FI" sz="1050" b="0" dirty="0">
                <a:solidFill>
                  <a:schemeClr val="tx2"/>
                </a:solidFill>
                <a:latin typeface="+mj-lt"/>
                <a:ea typeface="ＭＳ Ｐゴシック" pitchFamily="34" charset="-128"/>
              </a:rPr>
              <a:t>5,10 mrd. €</a:t>
            </a:r>
          </a:p>
          <a:p>
            <a:r>
              <a:rPr lang="fi-FI" sz="1050" b="0" dirty="0">
                <a:solidFill>
                  <a:schemeClr val="tx2"/>
                </a:solidFill>
                <a:latin typeface="+mj-lt"/>
                <a:ea typeface="ＭＳ Ｐゴシック" pitchFamily="34" charset="-128"/>
              </a:rPr>
              <a:t>14,4 %</a:t>
            </a:r>
          </a:p>
        </p:txBody>
      </p:sp>
      <p:sp>
        <p:nvSpPr>
          <p:cNvPr id="22" name="Suorakulmio 21"/>
          <p:cNvSpPr/>
          <p:nvPr/>
        </p:nvSpPr>
        <p:spPr>
          <a:xfrm>
            <a:off x="3144143" y="1894525"/>
            <a:ext cx="1573187"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a:solidFill>
                  <a:schemeClr val="tx2"/>
                </a:solidFill>
                <a:ea typeface="ＭＳ Ｐゴシック" pitchFamily="34" charset="-128"/>
              </a:rPr>
              <a:t>Länsi-Eurooppa</a:t>
            </a:r>
          </a:p>
          <a:p>
            <a:r>
              <a:rPr lang="fi-FI" sz="1050" dirty="0">
                <a:solidFill>
                  <a:schemeClr val="tx2"/>
                </a:solidFill>
                <a:ea typeface="ＭＳ Ｐゴシック" pitchFamily="34" charset="-128"/>
              </a:rPr>
              <a:t>22,02 mrd. €</a:t>
            </a:r>
          </a:p>
          <a:p>
            <a:r>
              <a:rPr lang="fi-FI" sz="1050" dirty="0">
                <a:solidFill>
                  <a:schemeClr val="tx2"/>
                </a:solidFill>
                <a:ea typeface="ＭＳ Ｐゴシック" pitchFamily="34" charset="-128"/>
              </a:rPr>
              <a:t>53,1 %</a:t>
            </a:r>
          </a:p>
        </p:txBody>
      </p:sp>
      <p:sp>
        <p:nvSpPr>
          <p:cNvPr id="23" name="Suorakulmio 22"/>
          <p:cNvSpPr/>
          <p:nvPr/>
        </p:nvSpPr>
        <p:spPr>
          <a:xfrm>
            <a:off x="1625341" y="3558211"/>
            <a:ext cx="1144682" cy="738664"/>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a:solidFill>
                  <a:schemeClr val="tx2"/>
                </a:solidFill>
                <a:ea typeface="ＭＳ Ｐゴシック" pitchFamily="34" charset="-128"/>
              </a:rPr>
              <a:t>Etelä- ja Väli-Amerikka</a:t>
            </a:r>
          </a:p>
          <a:p>
            <a:r>
              <a:rPr lang="fi-FI" sz="1050" dirty="0">
                <a:solidFill>
                  <a:schemeClr val="tx2"/>
                </a:solidFill>
                <a:ea typeface="ＭＳ Ｐゴシック" pitchFamily="34" charset="-128"/>
              </a:rPr>
              <a:t>1,29 mrd. €</a:t>
            </a:r>
          </a:p>
          <a:p>
            <a:r>
              <a:rPr lang="fi-FI" sz="1050" dirty="0">
                <a:solidFill>
                  <a:schemeClr val="tx2"/>
                </a:solidFill>
                <a:ea typeface="ＭＳ Ｐゴシック" pitchFamily="34" charset="-128"/>
              </a:rPr>
              <a:t>3,1 %</a:t>
            </a:r>
          </a:p>
        </p:txBody>
      </p:sp>
      <p:sp>
        <p:nvSpPr>
          <p:cNvPr id="24" name="Suorakulmio 23"/>
          <p:cNvSpPr/>
          <p:nvPr/>
        </p:nvSpPr>
        <p:spPr>
          <a:xfrm>
            <a:off x="4974480" y="1740462"/>
            <a:ext cx="2967172"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a:solidFill>
                  <a:schemeClr val="tx2"/>
                </a:solidFill>
                <a:ea typeface="ＭＳ Ｐゴシック" pitchFamily="34" charset="-128"/>
              </a:rPr>
              <a:t>Keski- ja Itä-Eurooppa (Venäjä+Ukraina)</a:t>
            </a:r>
          </a:p>
          <a:p>
            <a:r>
              <a:rPr lang="fi-FI" sz="1050" dirty="0">
                <a:solidFill>
                  <a:schemeClr val="tx2"/>
                </a:solidFill>
                <a:ea typeface="ＭＳ Ｐゴシック" pitchFamily="34" charset="-128"/>
              </a:rPr>
              <a:t>4,99 mrd. €	        (0,5 mrd. €)</a:t>
            </a:r>
          </a:p>
          <a:p>
            <a:r>
              <a:rPr lang="fi-FI" sz="1050" dirty="0">
                <a:solidFill>
                  <a:schemeClr val="tx2"/>
                </a:solidFill>
                <a:ea typeface="ＭＳ Ｐゴシック" pitchFamily="34" charset="-128"/>
              </a:rPr>
              <a:t>12,0 %                          (1,3 %)</a:t>
            </a:r>
          </a:p>
        </p:txBody>
      </p:sp>
      <p:sp>
        <p:nvSpPr>
          <p:cNvPr id="25" name="Suorakulmio 24"/>
          <p:cNvSpPr/>
          <p:nvPr/>
        </p:nvSpPr>
        <p:spPr>
          <a:xfrm>
            <a:off x="4113337" y="3596092"/>
            <a:ext cx="1041872"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a:solidFill>
                  <a:schemeClr val="tx2"/>
                </a:solidFill>
                <a:ea typeface="ＭＳ Ｐゴシック" pitchFamily="34" charset="-128"/>
              </a:rPr>
              <a:t>Afrikka</a:t>
            </a:r>
          </a:p>
          <a:p>
            <a:r>
              <a:rPr lang="fi-FI" sz="1050" dirty="0">
                <a:solidFill>
                  <a:schemeClr val="tx2"/>
                </a:solidFill>
                <a:ea typeface="ＭＳ Ｐゴシック" pitchFamily="34" charset="-128"/>
              </a:rPr>
              <a:t>0,74 mrd. €</a:t>
            </a:r>
          </a:p>
          <a:p>
            <a:r>
              <a:rPr lang="fi-FI" sz="1050" dirty="0">
                <a:solidFill>
                  <a:schemeClr val="tx2"/>
                </a:solidFill>
                <a:ea typeface="ＭＳ Ｐゴシック" pitchFamily="34" charset="-128"/>
              </a:rPr>
              <a:t>1,8 %</a:t>
            </a:r>
          </a:p>
        </p:txBody>
      </p:sp>
      <p:sp>
        <p:nvSpPr>
          <p:cNvPr id="26" name="Suorakulmio 25"/>
          <p:cNvSpPr/>
          <p:nvPr/>
        </p:nvSpPr>
        <p:spPr>
          <a:xfrm>
            <a:off x="4959666" y="2626775"/>
            <a:ext cx="1404208"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a:solidFill>
                  <a:schemeClr val="tx2"/>
                </a:solidFill>
                <a:ea typeface="ＭＳ Ｐゴシック" pitchFamily="34" charset="-128"/>
              </a:rPr>
              <a:t>Lähi- ja Keski-Itä</a:t>
            </a:r>
          </a:p>
          <a:p>
            <a:r>
              <a:rPr lang="fi-FI" sz="1050" dirty="0">
                <a:solidFill>
                  <a:schemeClr val="tx2"/>
                </a:solidFill>
                <a:ea typeface="ＭＳ Ｐゴシック" pitchFamily="34" charset="-128"/>
              </a:rPr>
              <a:t>0,62 mrd. €</a:t>
            </a:r>
          </a:p>
          <a:p>
            <a:r>
              <a:rPr lang="fi-FI" sz="1050" dirty="0">
                <a:solidFill>
                  <a:schemeClr val="tx2"/>
                </a:solidFill>
                <a:ea typeface="ＭＳ Ｐゴシック" pitchFamily="34" charset="-128"/>
              </a:rPr>
              <a:t>1,5 %</a:t>
            </a:r>
          </a:p>
        </p:txBody>
      </p:sp>
      <p:sp>
        <p:nvSpPr>
          <p:cNvPr id="27" name="Suorakulmio 26"/>
          <p:cNvSpPr/>
          <p:nvPr/>
        </p:nvSpPr>
        <p:spPr>
          <a:xfrm>
            <a:off x="6720459" y="2377153"/>
            <a:ext cx="1074041"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a:solidFill>
                  <a:schemeClr val="tx2"/>
                </a:solidFill>
                <a:ea typeface="ＭＳ Ｐゴシック" pitchFamily="34" charset="-128"/>
              </a:rPr>
              <a:t>Aasia</a:t>
            </a:r>
          </a:p>
          <a:p>
            <a:r>
              <a:rPr lang="fi-FI" sz="1050" dirty="0">
                <a:solidFill>
                  <a:schemeClr val="tx2"/>
                </a:solidFill>
                <a:ea typeface="ＭＳ Ｐゴシック" pitchFamily="34" charset="-128"/>
              </a:rPr>
              <a:t>5,76 mrd. €</a:t>
            </a:r>
          </a:p>
          <a:p>
            <a:r>
              <a:rPr lang="fi-FI" sz="1050" dirty="0">
                <a:solidFill>
                  <a:schemeClr val="tx2"/>
                </a:solidFill>
                <a:ea typeface="ＭＳ Ｐゴシック" pitchFamily="34" charset="-128"/>
              </a:rPr>
              <a:t>13,9 %</a:t>
            </a:r>
          </a:p>
        </p:txBody>
      </p:sp>
    </p:spTree>
    <p:extLst>
      <p:ext uri="{BB962C8B-B14F-4D97-AF65-F5344CB8AC3E}">
        <p14:creationId xmlns:p14="http://schemas.microsoft.com/office/powerpoint/2010/main" val="1719899896"/>
      </p:ext>
    </p:extLst>
  </p:cSld>
  <p:clrMapOvr>
    <a:masterClrMapping/>
  </p:clrMapOvr>
  <p:transition spd="med">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6361F792-C157-9BC6-6EEF-BDD091BD62D6}"/>
              </a:ext>
            </a:extLst>
          </p:cNvPr>
          <p:cNvSpPr>
            <a:spLocks noGrp="1"/>
          </p:cNvSpPr>
          <p:nvPr>
            <p:ph type="body" sz="quarter" idx="15"/>
          </p:nvPr>
        </p:nvSpPr>
        <p:spPr/>
        <p:txBody>
          <a:bodyPr/>
          <a:lstStyle/>
          <a:p>
            <a:r>
              <a:rPr lang="fi-FI"/>
              <a:t>Suomen julkinen talous</a:t>
            </a:r>
          </a:p>
        </p:txBody>
      </p:sp>
      <p:sp>
        <p:nvSpPr>
          <p:cNvPr id="3" name="Dian numeron paikkamerkki 2">
            <a:extLst>
              <a:ext uri="{FF2B5EF4-FFF2-40B4-BE49-F238E27FC236}">
                <a16:creationId xmlns:a16="http://schemas.microsoft.com/office/drawing/2014/main" id="{FD9BD6AF-3559-1B60-5089-4BE6B7652464}"/>
              </a:ext>
            </a:extLst>
          </p:cNvPr>
          <p:cNvSpPr>
            <a:spLocks noGrp="1"/>
          </p:cNvSpPr>
          <p:nvPr>
            <p:ph type="sldNum" sz="quarter" idx="12"/>
          </p:nvPr>
        </p:nvSpPr>
        <p:spPr/>
        <p:txBody>
          <a:bodyPr/>
          <a:lstStyle/>
          <a:p>
            <a:fld id="{6FCB6B90-8271-4E8F-82C1-E646FBB48A2E}" type="slidenum">
              <a:rPr lang="fi-FI" smtClean="0">
                <a:solidFill>
                  <a:srgbClr val="FFFFFF"/>
                </a:solidFill>
              </a:rPr>
              <a:pPr/>
              <a:t>138</a:t>
            </a:fld>
            <a:endParaRPr lang="fi-FI">
              <a:solidFill>
                <a:srgbClr val="FFFFFF"/>
              </a:solidFill>
            </a:endParaRPr>
          </a:p>
        </p:txBody>
      </p:sp>
      <p:sp>
        <p:nvSpPr>
          <p:cNvPr id="4" name="Päivämäärän paikkamerkki 3">
            <a:extLst>
              <a:ext uri="{FF2B5EF4-FFF2-40B4-BE49-F238E27FC236}">
                <a16:creationId xmlns:a16="http://schemas.microsoft.com/office/drawing/2014/main" id="{834D4796-A457-A8CA-B9AF-D6223BB7C119}"/>
              </a:ext>
            </a:extLst>
          </p:cNvPr>
          <p:cNvSpPr>
            <a:spLocks noGrp="1"/>
          </p:cNvSpPr>
          <p:nvPr>
            <p:ph type="dt" sz="half" idx="10"/>
          </p:nvPr>
        </p:nvSpPr>
        <p:spPr/>
        <p:txBody>
          <a:bodyPr/>
          <a:lstStyle/>
          <a:p>
            <a:fld id="{F7D0C29F-D373-4791-88C9-86C29F06AD83}" type="datetime1">
              <a:rPr lang="fi-FI" smtClean="0">
                <a:solidFill>
                  <a:srgbClr val="FFFFFF"/>
                </a:solidFill>
              </a:rPr>
              <a:pPr/>
              <a:t>6.5.2024</a:t>
            </a:fld>
            <a:endParaRPr lang="fi-FI">
              <a:solidFill>
                <a:srgbClr val="FFFFFF"/>
              </a:solidFill>
            </a:endParaRPr>
          </a:p>
        </p:txBody>
      </p:sp>
      <p:sp>
        <p:nvSpPr>
          <p:cNvPr id="5" name="Alatunnisteen paikkamerkki 4">
            <a:extLst>
              <a:ext uri="{FF2B5EF4-FFF2-40B4-BE49-F238E27FC236}">
                <a16:creationId xmlns:a16="http://schemas.microsoft.com/office/drawing/2014/main" id="{B07123B3-C165-0DD5-3099-9D940A282ADD}"/>
              </a:ext>
            </a:extLst>
          </p:cNvPr>
          <p:cNvSpPr>
            <a:spLocks noGrp="1"/>
          </p:cNvSpPr>
          <p:nvPr>
            <p:ph type="ftr" sz="quarter" idx="11"/>
          </p:nvPr>
        </p:nvSpPr>
        <p:spPr/>
        <p:txBody>
          <a:bodyPr/>
          <a:lstStyle/>
          <a:p>
            <a:r>
              <a:rPr lang="fi-FI">
                <a:solidFill>
                  <a:srgbClr val="FFFFFF"/>
                </a:solidFill>
              </a:rPr>
              <a:t>Teknologiateollisuus</a:t>
            </a:r>
          </a:p>
        </p:txBody>
      </p:sp>
      <p:sp>
        <p:nvSpPr>
          <p:cNvPr id="6" name="Tekstin paikkamerkki 6">
            <a:extLst>
              <a:ext uri="{FF2B5EF4-FFF2-40B4-BE49-F238E27FC236}">
                <a16:creationId xmlns:a16="http://schemas.microsoft.com/office/drawing/2014/main" id="{FFB78E6E-657F-D753-98B7-D6FDE8258C76}"/>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1820651812"/>
      </p:ext>
    </p:extLst>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139</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a:t>
            </a:r>
            <a:r>
              <a:rPr lang="fi-FI" err="1"/>
              <a:t>Macrobond</a:t>
            </a:r>
            <a:r>
              <a:rPr lang="fi-FI"/>
              <a:t>, OECD</a:t>
            </a:r>
          </a:p>
        </p:txBody>
      </p:sp>
      <p:sp>
        <p:nvSpPr>
          <p:cNvPr id="10" name="Tekstin paikkamerkki 7"/>
          <p:cNvSpPr>
            <a:spLocks noGrp="1"/>
          </p:cNvSpPr>
          <p:nvPr>
            <p:ph type="body" sz="quarter" idx="15"/>
          </p:nvPr>
        </p:nvSpPr>
        <p:spPr>
          <a:xfrm>
            <a:off x="251999" y="282150"/>
            <a:ext cx="8078459" cy="734376"/>
          </a:xfrm>
        </p:spPr>
        <p:txBody>
          <a:bodyPr/>
          <a:lstStyle/>
          <a:p>
            <a:r>
              <a:rPr lang="fi-FI" spc="-50"/>
              <a:t>Kokonaisveroaste eräissä maissa</a:t>
            </a:r>
            <a:endParaRPr lang="fi-FI" spc="-90"/>
          </a:p>
        </p:txBody>
      </p:sp>
      <p:graphicFrame>
        <p:nvGraphicFramePr>
          <p:cNvPr id="16" name="Sisällön paikkamerkki 15">
            <a:extLst>
              <a:ext uri="{FF2B5EF4-FFF2-40B4-BE49-F238E27FC236}">
                <a16:creationId xmlns:a16="http://schemas.microsoft.com/office/drawing/2014/main" id="{470D0A7D-9CEE-13EC-B0BF-93A7B233F651}"/>
              </a:ext>
            </a:extLst>
          </p:cNvPr>
          <p:cNvGraphicFramePr>
            <a:graphicFrameLocks noGrp="1" noChangeAspect="1"/>
          </p:cNvGraphicFramePr>
          <p:nvPr>
            <p:ph sz="quarter" idx="17"/>
            <p:extLst>
              <p:ext uri="{D42A27DB-BD31-4B8C-83A1-F6EECF244321}">
                <p14:modId xmlns:p14="http://schemas.microsoft.com/office/powerpoint/2010/main" val="791528425"/>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6" name="Sisällön paikkamerkki 15">
                        <a:extLst>
                          <a:ext uri="{FF2B5EF4-FFF2-40B4-BE49-F238E27FC236}">
                            <a16:creationId xmlns:a16="http://schemas.microsoft.com/office/drawing/2014/main" id="{470D0A7D-9CEE-13EC-B0BF-93A7B233F651}"/>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FFDE2648-4FB3-1F42-15BB-8A0F76A0D986}"/>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28938237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1FD0014-CD75-481A-A3A6-860DE62B96CA}"/>
              </a:ext>
            </a:extLst>
          </p:cNvPr>
          <p:cNvSpPr>
            <a:spLocks noGrp="1"/>
          </p:cNvSpPr>
          <p:nvPr>
            <p:ph type="body" sz="quarter" idx="15"/>
          </p:nvPr>
        </p:nvSpPr>
        <p:spPr>
          <a:xfrm>
            <a:off x="252000" y="282150"/>
            <a:ext cx="7992000" cy="732540"/>
          </a:xfrm>
        </p:spPr>
        <p:txBody>
          <a:bodyPr/>
          <a:lstStyle/>
          <a:p>
            <a:r>
              <a:rPr lang="fi-FI"/>
              <a:t>Euroalueen teollisuuden ja palveluiden (=koko elinkeinoelämän) ostopäällikköindeksi</a:t>
            </a:r>
          </a:p>
        </p:txBody>
      </p:sp>
      <p:sp>
        <p:nvSpPr>
          <p:cNvPr id="3" name="Dian numeron paikkamerkki 2">
            <a:extLst>
              <a:ext uri="{FF2B5EF4-FFF2-40B4-BE49-F238E27FC236}">
                <a16:creationId xmlns:a16="http://schemas.microsoft.com/office/drawing/2014/main" id="{159947D8-4933-4C79-B13B-2B0DD9B3A698}"/>
              </a:ext>
            </a:extLst>
          </p:cNvPr>
          <p:cNvSpPr>
            <a:spLocks noGrp="1"/>
          </p:cNvSpPr>
          <p:nvPr>
            <p:ph type="sldNum" sz="quarter" idx="12"/>
          </p:nvPr>
        </p:nvSpPr>
        <p:spPr/>
        <p:txBody>
          <a:bodyPr/>
          <a:lstStyle/>
          <a:p>
            <a:fld id="{6FCB6B90-8271-4E8F-82C1-E646FBB48A2E}" type="slidenum">
              <a:rPr lang="fi-FI" smtClean="0"/>
              <a:pPr/>
              <a:t>14</a:t>
            </a:fld>
            <a:endParaRPr lang="fi-FI"/>
          </a:p>
        </p:txBody>
      </p:sp>
      <p:sp>
        <p:nvSpPr>
          <p:cNvPr id="4" name="Päivämäärän paikkamerkki 3">
            <a:extLst>
              <a:ext uri="{FF2B5EF4-FFF2-40B4-BE49-F238E27FC236}">
                <a16:creationId xmlns:a16="http://schemas.microsoft.com/office/drawing/2014/main" id="{F2181966-A4FD-459E-9691-D2CACC2174E5}"/>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AB76D70A-5CCE-47AB-A1F9-7E45D8A0B7C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A550D66C-AA58-4B32-9253-8DB410D4438D}"/>
              </a:ext>
            </a:extLst>
          </p:cNvPr>
          <p:cNvSpPr>
            <a:spLocks noGrp="1"/>
          </p:cNvSpPr>
          <p:nvPr>
            <p:ph type="body" sz="quarter" idx="18"/>
          </p:nvPr>
        </p:nvSpPr>
        <p:spPr/>
        <p:txBody>
          <a:bodyPr/>
          <a:lstStyle/>
          <a:p>
            <a:r>
              <a:rPr lang="fi-FI"/>
              <a:t>Lähde: </a:t>
            </a:r>
            <a:r>
              <a:rPr lang="fi-FI" err="1"/>
              <a:t>Macrobond</a:t>
            </a:r>
            <a:r>
              <a:rPr lang="fi-FI"/>
              <a:t>, Markit</a:t>
            </a:r>
          </a:p>
        </p:txBody>
      </p:sp>
      <p:graphicFrame>
        <p:nvGraphicFramePr>
          <p:cNvPr id="10" name="Sisällön paikkamerkki 9">
            <a:extLst>
              <a:ext uri="{FF2B5EF4-FFF2-40B4-BE49-F238E27FC236}">
                <a16:creationId xmlns:a16="http://schemas.microsoft.com/office/drawing/2014/main" id="{052ED29E-D2DA-069C-B72A-6111448E1DE7}"/>
              </a:ext>
            </a:extLst>
          </p:cNvPr>
          <p:cNvGraphicFramePr>
            <a:graphicFrameLocks noGrp="1" noChangeAspect="1"/>
          </p:cNvGraphicFramePr>
          <p:nvPr>
            <p:ph sz="quarter" idx="17"/>
            <p:extLst>
              <p:ext uri="{D42A27DB-BD31-4B8C-83A1-F6EECF244321}">
                <p14:modId xmlns:p14="http://schemas.microsoft.com/office/powerpoint/2010/main" val="1274565589"/>
              </p:ext>
            </p:extLst>
          </p:nvPr>
        </p:nvGraphicFramePr>
        <p:xfrm>
          <a:off x="392202" y="1109891"/>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a:extLst>
                          <a:ext uri="{FF2B5EF4-FFF2-40B4-BE49-F238E27FC236}">
                            <a16:creationId xmlns:a16="http://schemas.microsoft.com/office/drawing/2014/main" id="{052ED29E-D2DA-069C-B72A-6111448E1DE7}"/>
                          </a:ext>
                        </a:extLst>
                      </p:cNvPr>
                      <p:cNvPicPr/>
                      <p:nvPr/>
                    </p:nvPicPr>
                    <p:blipFill>
                      <a:blip r:embed="rId4"/>
                      <a:stretch>
                        <a:fillRect/>
                      </a:stretch>
                    </p:blipFill>
                    <p:spPr>
                      <a:xfrm>
                        <a:off x="392202" y="1109891"/>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04B788DC-B54A-7AA9-3291-20BE89053FFE}"/>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2095577217"/>
      </p:ext>
    </p:extLst>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30CACB7-0F7B-D7E8-9397-F0A9862BCA66}"/>
              </a:ext>
            </a:extLst>
          </p:cNvPr>
          <p:cNvSpPr>
            <a:spLocks noGrp="1"/>
          </p:cNvSpPr>
          <p:nvPr>
            <p:ph type="body" sz="quarter" idx="15"/>
          </p:nvPr>
        </p:nvSpPr>
        <p:spPr/>
        <p:txBody>
          <a:bodyPr/>
          <a:lstStyle/>
          <a:p>
            <a:r>
              <a:rPr lang="fi-FI" spc="-50" dirty="0"/>
              <a:t>Velka ja kokonaisveroaste </a:t>
            </a:r>
            <a:endParaRPr lang="fi-FI" spc="-90" dirty="0"/>
          </a:p>
          <a:p>
            <a:endParaRPr lang="fi-FI" dirty="0"/>
          </a:p>
        </p:txBody>
      </p:sp>
      <p:sp>
        <p:nvSpPr>
          <p:cNvPr id="3" name="Dian numeron paikkamerkki 2">
            <a:extLst>
              <a:ext uri="{FF2B5EF4-FFF2-40B4-BE49-F238E27FC236}">
                <a16:creationId xmlns:a16="http://schemas.microsoft.com/office/drawing/2014/main" id="{7E5EFFE3-7BA3-0B1F-6161-84CBD6B0BB01}"/>
              </a:ext>
            </a:extLst>
          </p:cNvPr>
          <p:cNvSpPr>
            <a:spLocks noGrp="1"/>
          </p:cNvSpPr>
          <p:nvPr>
            <p:ph type="sldNum" sz="quarter" idx="12"/>
          </p:nvPr>
        </p:nvSpPr>
        <p:spPr/>
        <p:txBody>
          <a:bodyPr/>
          <a:lstStyle/>
          <a:p>
            <a:fld id="{6FCB6B90-8271-4E8F-82C1-E646FBB48A2E}" type="slidenum">
              <a:rPr lang="fi-FI" smtClean="0"/>
              <a:pPr/>
              <a:t>140</a:t>
            </a:fld>
            <a:endParaRPr lang="fi-FI"/>
          </a:p>
        </p:txBody>
      </p:sp>
      <p:sp>
        <p:nvSpPr>
          <p:cNvPr id="4" name="Päivämäärän paikkamerkki 3">
            <a:extLst>
              <a:ext uri="{FF2B5EF4-FFF2-40B4-BE49-F238E27FC236}">
                <a16:creationId xmlns:a16="http://schemas.microsoft.com/office/drawing/2014/main" id="{E7B47890-5B7A-640C-D64D-0F710FE50631}"/>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49C3F1C7-1EC9-6EBD-6CF0-DA8D3E726E57}"/>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EB6053CD-4E62-3EA9-EA9E-6444BA7B3DB2}"/>
              </a:ext>
            </a:extLst>
          </p:cNvPr>
          <p:cNvSpPr>
            <a:spLocks noGrp="1"/>
          </p:cNvSpPr>
          <p:nvPr>
            <p:ph type="body" sz="quarter" idx="18"/>
          </p:nvPr>
        </p:nvSpPr>
        <p:spPr/>
        <p:txBody>
          <a:bodyPr/>
          <a:lstStyle/>
          <a:p>
            <a:r>
              <a:rPr lang="fi-FI" dirty="0"/>
              <a:t>Lähde: </a:t>
            </a:r>
            <a:r>
              <a:rPr lang="fi-FI" dirty="0" err="1"/>
              <a:t>Macrobond</a:t>
            </a:r>
            <a:r>
              <a:rPr lang="fi-FI" dirty="0"/>
              <a:t>, Eurostat</a:t>
            </a:r>
          </a:p>
          <a:p>
            <a:endParaRPr lang="fi-FI" dirty="0"/>
          </a:p>
        </p:txBody>
      </p:sp>
      <p:graphicFrame>
        <p:nvGraphicFramePr>
          <p:cNvPr id="49" name="Sisällön paikkamerkki 48">
            <a:extLst>
              <a:ext uri="{FF2B5EF4-FFF2-40B4-BE49-F238E27FC236}">
                <a16:creationId xmlns:a16="http://schemas.microsoft.com/office/drawing/2014/main" id="{03AA037A-A62C-D8BE-F53B-47D1B94AD81D}"/>
              </a:ext>
            </a:extLst>
          </p:cNvPr>
          <p:cNvGraphicFramePr>
            <a:graphicFrameLocks noGrp="1" noChangeAspect="1"/>
          </p:cNvGraphicFramePr>
          <p:nvPr>
            <p:ph sz="quarter" idx="17"/>
            <p:extLst>
              <p:ext uri="{D42A27DB-BD31-4B8C-83A1-F6EECF244321}">
                <p14:modId xmlns:p14="http://schemas.microsoft.com/office/powerpoint/2010/main" val="665177405"/>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49" name="Sisällön paikkamerkki 48">
                        <a:extLst>
                          <a:ext uri="{FF2B5EF4-FFF2-40B4-BE49-F238E27FC236}">
                            <a16:creationId xmlns:a16="http://schemas.microsoft.com/office/drawing/2014/main" id="{03AA037A-A62C-D8BE-F53B-47D1B94AD81D}"/>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5F377216-DB09-79CA-204F-2A52DF9F26E8}"/>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574952739"/>
      </p:ext>
    </p:extLst>
  </p:cSld>
  <p:clrMapOvr>
    <a:masterClrMapping/>
  </p:clrMapOvr>
  <p:transition spd="med">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A30E84B7-7194-478A-9DF5-9B2E30CED855}"/>
              </a:ext>
            </a:extLst>
          </p:cNvPr>
          <p:cNvSpPr>
            <a:spLocks noGrp="1"/>
          </p:cNvSpPr>
          <p:nvPr>
            <p:ph type="body" sz="quarter" idx="15"/>
          </p:nvPr>
        </p:nvSpPr>
        <p:spPr>
          <a:xfrm>
            <a:off x="252000" y="282150"/>
            <a:ext cx="7992000" cy="734376"/>
          </a:xfrm>
        </p:spPr>
        <p:txBody>
          <a:bodyPr/>
          <a:lstStyle/>
          <a:p>
            <a:r>
              <a:rPr lang="fi-FI"/>
              <a:t>Talouskasvu, työllisyys ja julkinen velka Suomessa</a:t>
            </a:r>
          </a:p>
        </p:txBody>
      </p:sp>
      <p:sp>
        <p:nvSpPr>
          <p:cNvPr id="3" name="Dian numeron paikkamerkki 2">
            <a:extLst>
              <a:ext uri="{FF2B5EF4-FFF2-40B4-BE49-F238E27FC236}">
                <a16:creationId xmlns:a16="http://schemas.microsoft.com/office/drawing/2014/main" id="{1F1C0FA9-7D3E-4BE6-9E24-E9736A43564D}"/>
              </a:ext>
            </a:extLst>
          </p:cNvPr>
          <p:cNvSpPr>
            <a:spLocks noGrp="1"/>
          </p:cNvSpPr>
          <p:nvPr>
            <p:ph type="sldNum" sz="quarter" idx="12"/>
          </p:nvPr>
        </p:nvSpPr>
        <p:spPr/>
        <p:txBody>
          <a:bodyPr/>
          <a:lstStyle/>
          <a:p>
            <a:fld id="{6FCB6B90-8271-4E8F-82C1-E646FBB48A2E}" type="slidenum">
              <a:rPr lang="fi-FI" smtClean="0"/>
              <a:pPr/>
              <a:t>141</a:t>
            </a:fld>
            <a:endParaRPr lang="fi-FI"/>
          </a:p>
        </p:txBody>
      </p:sp>
      <p:sp>
        <p:nvSpPr>
          <p:cNvPr id="4" name="Päivämäärän paikkamerkki 3">
            <a:extLst>
              <a:ext uri="{FF2B5EF4-FFF2-40B4-BE49-F238E27FC236}">
                <a16:creationId xmlns:a16="http://schemas.microsoft.com/office/drawing/2014/main" id="{42EFFB40-0711-492B-8967-8910C800F164}"/>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4D0EBABE-11DB-4FC9-BDB2-BF894A010DFE}"/>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62B8E3D1-A877-46E5-BF24-E906FDD47397}"/>
              </a:ext>
            </a:extLst>
          </p:cNvPr>
          <p:cNvSpPr>
            <a:spLocks noGrp="1"/>
          </p:cNvSpPr>
          <p:nvPr>
            <p:ph type="body" sz="quarter" idx="18"/>
          </p:nvPr>
        </p:nvSpPr>
        <p:spPr/>
        <p:txBody>
          <a:bodyPr/>
          <a:lstStyle/>
          <a:p>
            <a:r>
              <a:rPr lang="fi-FI"/>
              <a:t>Lähde: </a:t>
            </a:r>
            <a:r>
              <a:rPr lang="fi-FI" err="1"/>
              <a:t>Macrobond</a:t>
            </a:r>
            <a:r>
              <a:rPr lang="fi-FI"/>
              <a:t>, Eurostat</a:t>
            </a:r>
          </a:p>
        </p:txBody>
      </p:sp>
      <p:graphicFrame>
        <p:nvGraphicFramePr>
          <p:cNvPr id="11" name="Sisällön paikkamerkki 10">
            <a:extLst>
              <a:ext uri="{FF2B5EF4-FFF2-40B4-BE49-F238E27FC236}">
                <a16:creationId xmlns:a16="http://schemas.microsoft.com/office/drawing/2014/main" id="{15E89BDE-4049-D47D-2BD9-7B8751FD4ECF}"/>
              </a:ext>
            </a:extLst>
          </p:cNvPr>
          <p:cNvGraphicFramePr>
            <a:graphicFrameLocks noGrp="1" noChangeAspect="1"/>
          </p:cNvGraphicFramePr>
          <p:nvPr>
            <p:ph sz="quarter" idx="17"/>
            <p:extLst>
              <p:ext uri="{D42A27DB-BD31-4B8C-83A1-F6EECF244321}">
                <p14:modId xmlns:p14="http://schemas.microsoft.com/office/powerpoint/2010/main" val="1662483105"/>
              </p:ext>
            </p:extLst>
          </p:nvPr>
        </p:nvGraphicFramePr>
        <p:xfrm>
          <a:off x="392202" y="1109212"/>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15E89BDE-4049-D47D-2BD9-7B8751FD4ECF}"/>
                          </a:ext>
                        </a:extLst>
                      </p:cNvPr>
                      <p:cNvPicPr/>
                      <p:nvPr/>
                    </p:nvPicPr>
                    <p:blipFill>
                      <a:blip r:embed="rId3"/>
                      <a:stretch>
                        <a:fillRect/>
                      </a:stretch>
                    </p:blipFill>
                    <p:spPr>
                      <a:xfrm>
                        <a:off x="392202" y="1109212"/>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ACE50A1C-62DB-6447-FE97-40BB831D3977}"/>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77213523"/>
      </p:ext>
    </p:extLst>
  </p:cSld>
  <p:clrMapOvr>
    <a:masterClrMapping/>
  </p:clrMapOvr>
  <p:transition spd="med">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89AD3D0-7B15-43C5-89DB-09D92D5A97C2}"/>
              </a:ext>
            </a:extLst>
          </p:cNvPr>
          <p:cNvSpPr>
            <a:spLocks noGrp="1"/>
          </p:cNvSpPr>
          <p:nvPr>
            <p:ph type="body" sz="quarter" idx="15"/>
          </p:nvPr>
        </p:nvSpPr>
        <p:spPr>
          <a:xfrm>
            <a:off x="252000" y="282149"/>
            <a:ext cx="7992000" cy="734377"/>
          </a:xfrm>
        </p:spPr>
        <p:txBody>
          <a:bodyPr/>
          <a:lstStyle/>
          <a:p>
            <a:r>
              <a:rPr lang="fi-FI" spc="-50" dirty="0"/>
              <a:t>Julkisten menojen BKT suhde</a:t>
            </a:r>
            <a:endParaRPr lang="fi-FI" dirty="0"/>
          </a:p>
        </p:txBody>
      </p:sp>
      <p:sp>
        <p:nvSpPr>
          <p:cNvPr id="3" name="Dian numeron paikkamerkki 2">
            <a:extLst>
              <a:ext uri="{FF2B5EF4-FFF2-40B4-BE49-F238E27FC236}">
                <a16:creationId xmlns:a16="http://schemas.microsoft.com/office/drawing/2014/main" id="{48EDEB58-6ED0-45E7-BF75-AC3CB2138A54}"/>
              </a:ext>
            </a:extLst>
          </p:cNvPr>
          <p:cNvSpPr>
            <a:spLocks noGrp="1"/>
          </p:cNvSpPr>
          <p:nvPr>
            <p:ph type="sldNum" sz="quarter" idx="12"/>
          </p:nvPr>
        </p:nvSpPr>
        <p:spPr/>
        <p:txBody>
          <a:bodyPr/>
          <a:lstStyle/>
          <a:p>
            <a:fld id="{6FCB6B90-8271-4E8F-82C1-E646FBB48A2E}" type="slidenum">
              <a:rPr lang="fi-FI" smtClean="0"/>
              <a:pPr/>
              <a:t>142</a:t>
            </a:fld>
            <a:endParaRPr lang="fi-FI"/>
          </a:p>
        </p:txBody>
      </p:sp>
      <p:sp>
        <p:nvSpPr>
          <p:cNvPr id="4" name="Päivämäärän paikkamerkki 3">
            <a:extLst>
              <a:ext uri="{FF2B5EF4-FFF2-40B4-BE49-F238E27FC236}">
                <a16:creationId xmlns:a16="http://schemas.microsoft.com/office/drawing/2014/main" id="{A5324B38-4F6E-431E-B925-142DCC1A24DA}"/>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AEDEEF22-D801-416A-89CE-343273673FA2}"/>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58C9738A-CA6E-404E-A780-B9CC1FFE1182}"/>
              </a:ext>
            </a:extLst>
          </p:cNvPr>
          <p:cNvSpPr>
            <a:spLocks noGrp="1"/>
          </p:cNvSpPr>
          <p:nvPr>
            <p:ph type="body" sz="quarter" idx="18"/>
          </p:nvPr>
        </p:nvSpPr>
        <p:spPr/>
        <p:txBody>
          <a:bodyPr/>
          <a:lstStyle/>
          <a:p>
            <a:r>
              <a:rPr lang="fi-FI"/>
              <a:t>Lähde: </a:t>
            </a:r>
            <a:r>
              <a:rPr lang="fi-FI" err="1"/>
              <a:t>Macrobond</a:t>
            </a:r>
            <a:r>
              <a:rPr lang="fi-FI"/>
              <a:t>, OECD </a:t>
            </a:r>
            <a:r>
              <a:rPr lang="fi-FI" err="1"/>
              <a:t>Economic</a:t>
            </a:r>
            <a:r>
              <a:rPr lang="fi-FI"/>
              <a:t> Outlook</a:t>
            </a:r>
          </a:p>
        </p:txBody>
      </p:sp>
      <p:graphicFrame>
        <p:nvGraphicFramePr>
          <p:cNvPr id="9" name="Sisällön paikkamerkki 8">
            <a:extLst>
              <a:ext uri="{FF2B5EF4-FFF2-40B4-BE49-F238E27FC236}">
                <a16:creationId xmlns:a16="http://schemas.microsoft.com/office/drawing/2014/main" id="{A0C6D46C-61D7-4D41-B87A-69D1B691705D}"/>
              </a:ext>
            </a:extLst>
          </p:cNvPr>
          <p:cNvGraphicFramePr>
            <a:graphicFrameLocks noGrp="1" noChangeAspect="1"/>
          </p:cNvGraphicFramePr>
          <p:nvPr>
            <p:ph sz="quarter" idx="17"/>
            <p:extLst>
              <p:ext uri="{D42A27DB-BD31-4B8C-83A1-F6EECF244321}">
                <p14:modId xmlns:p14="http://schemas.microsoft.com/office/powerpoint/2010/main" val="3848523085"/>
              </p:ext>
            </p:extLst>
          </p:nvPr>
        </p:nvGraphicFramePr>
        <p:xfrm>
          <a:off x="404813" y="1096963"/>
          <a:ext cx="8342312" cy="3530600"/>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A0C6D46C-61D7-4D41-B87A-69D1B691705D}"/>
                          </a:ext>
                        </a:extLst>
                      </p:cNvPr>
                      <p:cNvPicPr/>
                      <p:nvPr/>
                    </p:nvPicPr>
                    <p:blipFill>
                      <a:blip r:embed="rId3"/>
                      <a:stretch>
                        <a:fillRect/>
                      </a:stretch>
                    </p:blipFill>
                    <p:spPr>
                      <a:xfrm>
                        <a:off x="404813" y="1096963"/>
                        <a:ext cx="8342312" cy="3530600"/>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F93BDBE1-41CE-2657-7EF3-515310303390}"/>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599844368"/>
      </p:ext>
    </p:extLst>
  </p:cSld>
  <p:clrMapOvr>
    <a:masterClrMapping/>
  </p:clrMapOvr>
  <p:transition spd="med">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143</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a:t>
            </a:r>
            <a:r>
              <a:rPr lang="fi-FI" err="1"/>
              <a:t>Macrobond</a:t>
            </a:r>
            <a:r>
              <a:rPr lang="fi-FI"/>
              <a:t>, </a:t>
            </a:r>
            <a:r>
              <a:rPr lang="fi-FI" err="1"/>
              <a:t>Eurostat</a:t>
            </a:r>
            <a:endParaRPr lang="fi-FI"/>
          </a:p>
          <a:p>
            <a:endParaRPr lang="fi-FI"/>
          </a:p>
        </p:txBody>
      </p:sp>
      <p:sp>
        <p:nvSpPr>
          <p:cNvPr id="10" name="Tekstin paikkamerkki 7"/>
          <p:cNvSpPr>
            <a:spLocks noGrp="1"/>
          </p:cNvSpPr>
          <p:nvPr>
            <p:ph type="body" sz="quarter" idx="15"/>
          </p:nvPr>
        </p:nvSpPr>
        <p:spPr>
          <a:xfrm>
            <a:off x="252000" y="282150"/>
            <a:ext cx="8013658" cy="714795"/>
          </a:xfrm>
        </p:spPr>
        <p:txBody>
          <a:bodyPr/>
          <a:lstStyle/>
          <a:p>
            <a:r>
              <a:rPr lang="fi-FI" spc="-50"/>
              <a:t>Suomen vaihtotase</a:t>
            </a:r>
            <a:endParaRPr lang="fi-FI"/>
          </a:p>
        </p:txBody>
      </p:sp>
      <p:graphicFrame>
        <p:nvGraphicFramePr>
          <p:cNvPr id="12" name="Sisällön paikkamerkki 11">
            <a:extLst>
              <a:ext uri="{FF2B5EF4-FFF2-40B4-BE49-F238E27FC236}">
                <a16:creationId xmlns:a16="http://schemas.microsoft.com/office/drawing/2014/main" id="{73BA24CA-1C45-4A70-B135-FF31C36C423F}"/>
              </a:ext>
            </a:extLst>
          </p:cNvPr>
          <p:cNvGraphicFramePr>
            <a:graphicFrameLocks noGrp="1" noChangeAspect="1"/>
          </p:cNvGraphicFramePr>
          <p:nvPr>
            <p:ph sz="quarter" idx="17"/>
            <p:extLst>
              <p:ext uri="{D42A27DB-BD31-4B8C-83A1-F6EECF244321}">
                <p14:modId xmlns:p14="http://schemas.microsoft.com/office/powerpoint/2010/main" val="4284270762"/>
              </p:ext>
            </p:extLst>
          </p:nvPr>
        </p:nvGraphicFramePr>
        <p:xfrm>
          <a:off x="392113" y="1092200"/>
          <a:ext cx="8369300" cy="3541713"/>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2" name="Sisällön paikkamerkki 11">
                        <a:extLst>
                          <a:ext uri="{FF2B5EF4-FFF2-40B4-BE49-F238E27FC236}">
                            <a16:creationId xmlns:a16="http://schemas.microsoft.com/office/drawing/2014/main" id="{73BA24CA-1C45-4A70-B135-FF31C36C423F}"/>
                          </a:ext>
                        </a:extLst>
                      </p:cNvPr>
                      <p:cNvPicPr/>
                      <p:nvPr/>
                    </p:nvPicPr>
                    <p:blipFill>
                      <a:blip r:embed="rId3"/>
                      <a:stretch>
                        <a:fillRect/>
                      </a:stretch>
                    </p:blipFill>
                    <p:spPr>
                      <a:xfrm>
                        <a:off x="392113" y="1092200"/>
                        <a:ext cx="8369300" cy="3541713"/>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EBB612D9-0221-33A4-1897-03F13674E6B3}"/>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013598426"/>
      </p:ext>
    </p:extLst>
  </p:cSld>
  <p:clrMapOvr>
    <a:masterClrMapping/>
  </p:clrMapOvr>
  <p:transition spd="med">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0EC6A380-AA73-1EBC-8A75-ECF88E58F499}"/>
              </a:ext>
            </a:extLst>
          </p:cNvPr>
          <p:cNvSpPr>
            <a:spLocks noGrp="1"/>
          </p:cNvSpPr>
          <p:nvPr>
            <p:ph type="body" sz="quarter" idx="15"/>
          </p:nvPr>
        </p:nvSpPr>
        <p:spPr/>
        <p:txBody>
          <a:bodyPr/>
          <a:lstStyle/>
          <a:p>
            <a:r>
              <a:rPr lang="fi-FI"/>
              <a:t>Suomen kilpailukyky</a:t>
            </a:r>
          </a:p>
        </p:txBody>
      </p:sp>
      <p:sp>
        <p:nvSpPr>
          <p:cNvPr id="3" name="Dian numeron paikkamerkki 2">
            <a:extLst>
              <a:ext uri="{FF2B5EF4-FFF2-40B4-BE49-F238E27FC236}">
                <a16:creationId xmlns:a16="http://schemas.microsoft.com/office/drawing/2014/main" id="{F8D47587-5715-9D24-66FD-7F20FD722533}"/>
              </a:ext>
            </a:extLst>
          </p:cNvPr>
          <p:cNvSpPr>
            <a:spLocks noGrp="1"/>
          </p:cNvSpPr>
          <p:nvPr>
            <p:ph type="sldNum" sz="quarter" idx="12"/>
          </p:nvPr>
        </p:nvSpPr>
        <p:spPr/>
        <p:txBody>
          <a:bodyPr/>
          <a:lstStyle/>
          <a:p>
            <a:fld id="{6FCB6B90-8271-4E8F-82C1-E646FBB48A2E}" type="slidenum">
              <a:rPr lang="fi-FI" smtClean="0"/>
              <a:pPr/>
              <a:t>144</a:t>
            </a:fld>
            <a:endParaRPr lang="fi-FI"/>
          </a:p>
        </p:txBody>
      </p:sp>
      <p:sp>
        <p:nvSpPr>
          <p:cNvPr id="4" name="Päivämäärän paikkamerkki 3">
            <a:extLst>
              <a:ext uri="{FF2B5EF4-FFF2-40B4-BE49-F238E27FC236}">
                <a16:creationId xmlns:a16="http://schemas.microsoft.com/office/drawing/2014/main" id="{71C5655A-7D57-948A-4319-4D4103559E9E}"/>
              </a:ext>
            </a:extLst>
          </p:cNvPr>
          <p:cNvSpPr>
            <a:spLocks noGrp="1"/>
          </p:cNvSpPr>
          <p:nvPr>
            <p:ph type="dt" sz="half" idx="10"/>
          </p:nvPr>
        </p:nvSpPr>
        <p:spPr/>
        <p:txBody>
          <a:bodyPr/>
          <a:lstStyle/>
          <a:p>
            <a:fld id="{F553C366-6A2C-43B9-A437-B827E0484441}" type="datetime1">
              <a:rPr lang="fi-FI" smtClean="0"/>
              <a:t>6.5.2024</a:t>
            </a:fld>
            <a:endParaRPr lang="fi-FI"/>
          </a:p>
        </p:txBody>
      </p:sp>
      <p:sp>
        <p:nvSpPr>
          <p:cNvPr id="5" name="Alatunnisteen paikkamerkki 4">
            <a:extLst>
              <a:ext uri="{FF2B5EF4-FFF2-40B4-BE49-F238E27FC236}">
                <a16:creationId xmlns:a16="http://schemas.microsoft.com/office/drawing/2014/main" id="{36E344EC-8E71-16B4-1360-2342CC65BBA3}"/>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65C4A0E7-2114-D4DE-849D-1E0CE02A633D}"/>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679941484"/>
      </p:ext>
    </p:extLst>
  </p:cSld>
  <p:clrMapOvr>
    <a:masterClrMapping/>
  </p:clrMapOvr>
  <p:transition spd="med">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Autofit/>
          </a:bodyPr>
          <a:lstStyle/>
          <a:p>
            <a:pPr>
              <a:lnSpc>
                <a:spcPct val="100000"/>
              </a:lnSpc>
            </a:pPr>
            <a:r>
              <a:rPr lang="fi-FI"/>
              <a:t>Tuottavuus</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145</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0A165D09-10C7-0668-52F1-E9AF9853221E}"/>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419204322"/>
      </p:ext>
    </p:extLst>
  </p:cSld>
  <p:clrMapOvr>
    <a:masterClrMapping/>
  </p:clrMapOvr>
  <p:transition spd="med">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3857343" cy="306614"/>
          </a:xfrm>
        </p:spPr>
        <p:txBody>
          <a:bodyPr/>
          <a:lstStyle/>
          <a:p>
            <a:r>
              <a:rPr lang="fi-FI"/>
              <a:t>Viimeisin tieto huhti-kesäkuu 2022.</a:t>
            </a:r>
          </a:p>
          <a:p>
            <a:r>
              <a:rPr lang="fi-FI"/>
              <a:t>Lähde: Eurostat: </a:t>
            </a:r>
            <a:r>
              <a:rPr lang="fi-FI" err="1"/>
              <a:t>Quarterly</a:t>
            </a:r>
            <a:r>
              <a:rPr lang="fi-FI"/>
              <a:t> National </a:t>
            </a:r>
            <a:r>
              <a:rPr lang="fi-FI" err="1"/>
              <a:t>Accounts</a:t>
            </a:r>
            <a:r>
              <a:rPr lang="fi-FI"/>
              <a:t> </a:t>
            </a:r>
          </a:p>
          <a:p>
            <a:endParaRPr lang="fi-FI"/>
          </a:p>
        </p:txBody>
      </p:sp>
      <p:sp>
        <p:nvSpPr>
          <p:cNvPr id="10" name="Tekstin paikkamerkki 7"/>
          <p:cNvSpPr>
            <a:spLocks noGrp="1"/>
          </p:cNvSpPr>
          <p:nvPr>
            <p:ph type="body" sz="quarter" idx="15"/>
          </p:nvPr>
        </p:nvSpPr>
        <p:spPr>
          <a:xfrm>
            <a:off x="252000" y="282150"/>
            <a:ext cx="8013657" cy="993580"/>
          </a:xfrm>
        </p:spPr>
        <p:txBody>
          <a:bodyPr/>
          <a:lstStyle/>
          <a:p>
            <a:pPr>
              <a:lnSpc>
                <a:spcPct val="100000"/>
              </a:lnSpc>
            </a:pPr>
            <a:r>
              <a:rPr lang="fi-FI" spc="-50"/>
              <a:t>Suomen tuottavuuskehitys</a:t>
            </a:r>
            <a:r>
              <a:rPr lang="fi-FI" spc="-90"/>
              <a:t>, </a:t>
            </a:r>
            <a:r>
              <a:rPr lang="fi-FI" spc="-50"/>
              <a:t>bruttokansantuote kiintein hinnoin / tehdyt työtunnit  </a:t>
            </a:r>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3687205529"/>
              </p:ext>
            </p:extLst>
          </p:nvPr>
        </p:nvGraphicFramePr>
        <p:xfrm>
          <a:off x="381000" y="1275730"/>
          <a:ext cx="8391525" cy="3369295"/>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p:cNvSpPr/>
          <p:nvPr/>
        </p:nvSpPr>
        <p:spPr>
          <a:xfrm>
            <a:off x="740381" y="1358279"/>
            <a:ext cx="6410299" cy="253916"/>
          </a:xfrm>
          <a:prstGeom prst="rect">
            <a:avLst/>
          </a:prstGeom>
        </p:spPr>
        <p:txBody>
          <a:bodyPr wrap="square">
            <a:spAutoFit/>
          </a:bodyPr>
          <a:lstStyle/>
          <a:p>
            <a:r>
              <a:rPr lang="fi-FI" sz="1050">
                <a:solidFill>
                  <a:schemeClr val="tx2"/>
                </a:solidFill>
              </a:rPr>
              <a:t>Indeksi 2008=100 (Suomen teollisuuden tuotantokapasiteetin romahdusta edeltävä vuosi) </a:t>
            </a:r>
          </a:p>
        </p:txBody>
      </p:sp>
      <p:sp>
        <p:nvSpPr>
          <p:cNvPr id="3" name="Tekstin paikkamerkki 6">
            <a:extLst>
              <a:ext uri="{FF2B5EF4-FFF2-40B4-BE49-F238E27FC236}">
                <a16:creationId xmlns:a16="http://schemas.microsoft.com/office/drawing/2014/main" id="{74BE2E91-2E04-3DA9-CA09-9EB9E1BC325B}"/>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739966303"/>
      </p:ext>
    </p:extLst>
  </p:cSld>
  <p:clrMapOvr>
    <a:masterClrMapping/>
  </p:clrMapOvr>
  <p:transition spd="med">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147</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3857343" cy="306614"/>
          </a:xfrm>
        </p:spPr>
        <p:txBody>
          <a:bodyPr/>
          <a:lstStyle/>
          <a:p>
            <a:r>
              <a:rPr lang="fi-FI"/>
              <a:t>Viimeisin tieto huhti-kesäkuu 2022.</a:t>
            </a:r>
          </a:p>
          <a:p>
            <a:r>
              <a:rPr lang="fi-FI"/>
              <a:t>Lähde: Eurostat: </a:t>
            </a:r>
            <a:r>
              <a:rPr lang="fi-FI" err="1"/>
              <a:t>Quarterly</a:t>
            </a:r>
            <a:r>
              <a:rPr lang="fi-FI"/>
              <a:t> National </a:t>
            </a:r>
            <a:r>
              <a:rPr lang="fi-FI" err="1"/>
              <a:t>Accounts</a:t>
            </a:r>
            <a:r>
              <a:rPr lang="fi-FI"/>
              <a:t> </a:t>
            </a:r>
          </a:p>
          <a:p>
            <a:endParaRPr lang="fi-FI"/>
          </a:p>
        </p:txBody>
      </p:sp>
      <p:sp>
        <p:nvSpPr>
          <p:cNvPr id="10" name="Tekstin paikkamerkki 7"/>
          <p:cNvSpPr>
            <a:spLocks noGrp="1"/>
          </p:cNvSpPr>
          <p:nvPr>
            <p:ph type="body" sz="quarter" idx="15"/>
          </p:nvPr>
        </p:nvSpPr>
        <p:spPr>
          <a:xfrm>
            <a:off x="251999" y="282150"/>
            <a:ext cx="8143259" cy="993580"/>
          </a:xfrm>
        </p:spPr>
        <p:txBody>
          <a:bodyPr/>
          <a:lstStyle/>
          <a:p>
            <a:r>
              <a:rPr lang="fi-FI" spc="-50"/>
              <a:t>Teollisuuden tuottavuuskehitys</a:t>
            </a:r>
            <a:r>
              <a:rPr lang="fi-FI" spc="-90"/>
              <a:t>, </a:t>
            </a:r>
            <a:r>
              <a:rPr lang="fi-FI" spc="-50"/>
              <a:t>teollisuuden arvonlisäys kiintein hinnoin / tehdyt työtunnit  </a:t>
            </a:r>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1595713952"/>
              </p:ext>
            </p:extLst>
          </p:nvPr>
        </p:nvGraphicFramePr>
        <p:xfrm>
          <a:off x="381000" y="1275730"/>
          <a:ext cx="8391525" cy="3369295"/>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p:cNvSpPr/>
          <p:nvPr/>
        </p:nvSpPr>
        <p:spPr>
          <a:xfrm>
            <a:off x="763565" y="1340531"/>
            <a:ext cx="5748690" cy="253916"/>
          </a:xfrm>
          <a:prstGeom prst="rect">
            <a:avLst/>
          </a:prstGeom>
        </p:spPr>
        <p:txBody>
          <a:bodyPr wrap="none">
            <a:spAutoFit/>
          </a:bodyPr>
          <a:lstStyle/>
          <a:p>
            <a:r>
              <a:rPr lang="fi-FI" sz="1050">
                <a:solidFill>
                  <a:schemeClr val="tx2"/>
                </a:solidFill>
              </a:rPr>
              <a:t>2008=100 (Suomen teollisuuden tuotantokapasiteetin romahdusta edeltävä vuosi)</a:t>
            </a:r>
          </a:p>
        </p:txBody>
      </p:sp>
      <p:sp>
        <p:nvSpPr>
          <p:cNvPr id="6" name="Tekstin paikkamerkki 6">
            <a:extLst>
              <a:ext uri="{FF2B5EF4-FFF2-40B4-BE49-F238E27FC236}">
                <a16:creationId xmlns:a16="http://schemas.microsoft.com/office/drawing/2014/main" id="{F5DAC9E9-F7DE-3AB1-2F04-0CE8900779DE}"/>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596666370"/>
      </p:ext>
    </p:extLst>
  </p:cSld>
  <p:clrMapOvr>
    <a:masterClrMapping/>
  </p:clrMapOvr>
  <p:transition spd="med">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Tuottavuuskehitys*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148</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4253542" cy="165163"/>
          </a:xfrm>
        </p:spPr>
        <p:txBody>
          <a:bodyPr/>
          <a:lstStyle/>
          <a:p>
            <a:r>
              <a:rPr lang="fi-FI"/>
              <a:t>*) Työn tuottavuudella tarkoitetaan kiinteähintaista jalostusarvoa työtuntia kohden. Jos tuottavuus paranee (käyrä) nousee jalostusarvo lisääntyy enemmän kuin tehdyt työtunnit.</a:t>
            </a:r>
          </a:p>
          <a:p>
            <a:r>
              <a:rPr lang="fi-FI"/>
              <a:t>Lähde: Tilastokeskus</a:t>
            </a:r>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2229120011"/>
              </p:ext>
            </p:extLst>
          </p:nvPr>
        </p:nvGraphicFramePr>
        <p:xfrm>
          <a:off x="400050" y="1106488"/>
          <a:ext cx="8353425" cy="353536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2" name="Sisällön paikkamerkki 11"/>
                      <p:cNvPicPr/>
                      <p:nvPr/>
                    </p:nvPicPr>
                    <p:blipFill>
                      <a:blip r:embed="rId3"/>
                      <a:stretch>
                        <a:fillRect/>
                      </a:stretch>
                    </p:blipFill>
                    <p:spPr>
                      <a:xfrm>
                        <a:off x="400050" y="1106488"/>
                        <a:ext cx="8353425" cy="353536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E233D3C0-28D0-9B85-721C-B8680BB77505}"/>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790730567"/>
      </p:ext>
    </p:extLst>
  </p:cSld>
  <p:clrMapOvr>
    <a:masterClrMapping/>
  </p:clrMapOvr>
  <p:transition spd="med">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solidFill>
                  <a:schemeClr val="tx1"/>
                </a:solidFill>
              </a:rPr>
              <a:t>Teollisuusyritysten ja palveluyritysten tuottavuus</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149</a:t>
            </a:fld>
            <a:endParaRPr lang="fi-FI">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7" name="Tekstin paikkamerkki 6"/>
          <p:cNvSpPr>
            <a:spLocks noGrp="1"/>
          </p:cNvSpPr>
          <p:nvPr>
            <p:ph type="body" sz="quarter" idx="18"/>
          </p:nvPr>
        </p:nvSpPr>
        <p:spPr/>
        <p:txBody>
          <a:bodyPr/>
          <a:lstStyle/>
          <a:p>
            <a:r>
              <a:rPr lang="fi-FI"/>
              <a:t>Lähde: Tilastokeskus (Kansantalouden tilinpito)</a:t>
            </a:r>
          </a:p>
          <a:p>
            <a:endParaRPr lang="fi-FI"/>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535866221"/>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Suorakulmio 8"/>
          <p:cNvSpPr/>
          <p:nvPr/>
        </p:nvSpPr>
        <p:spPr>
          <a:xfrm>
            <a:off x="1111510" y="1210929"/>
            <a:ext cx="1475917" cy="276999"/>
          </a:xfrm>
          <a:prstGeom prst="rect">
            <a:avLst/>
          </a:prstGeom>
        </p:spPr>
        <p:txBody>
          <a:bodyPr wrap="none">
            <a:spAutoFit/>
          </a:bodyPr>
          <a:lstStyle/>
          <a:p>
            <a:r>
              <a:rPr lang="fi-FI" sz="1200">
                <a:solidFill>
                  <a:srgbClr val="29282E"/>
                </a:solidFill>
                <a:ea typeface="ＭＳ Ｐゴシック" pitchFamily="34" charset="-128"/>
                <a:cs typeface="Arial Unicode MS"/>
              </a:rPr>
              <a:t>Euroa/työntekijä</a:t>
            </a:r>
            <a:endParaRPr lang="en-GB" sz="1200">
              <a:solidFill>
                <a:srgbClr val="29282E"/>
              </a:solidFill>
            </a:endParaRPr>
          </a:p>
        </p:txBody>
      </p:sp>
      <p:sp>
        <p:nvSpPr>
          <p:cNvPr id="6" name="Tekstin paikkamerkki 6">
            <a:extLst>
              <a:ext uri="{FF2B5EF4-FFF2-40B4-BE49-F238E27FC236}">
                <a16:creationId xmlns:a16="http://schemas.microsoft.com/office/drawing/2014/main" id="{60794333-54E9-C433-E7B1-48DC0EC3DF7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404392352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A8D8436-3A0B-FB1F-ED09-125E85B5A587}"/>
              </a:ext>
            </a:extLst>
          </p:cNvPr>
          <p:cNvSpPr>
            <a:spLocks noGrp="1"/>
          </p:cNvSpPr>
          <p:nvPr>
            <p:ph type="body" sz="quarter" idx="15"/>
          </p:nvPr>
        </p:nvSpPr>
        <p:spPr/>
        <p:txBody>
          <a:bodyPr/>
          <a:lstStyle/>
          <a:p>
            <a:r>
              <a:rPr lang="fi-FI"/>
              <a:t>Euroalueen teollisuuden ja palveluiden ostopäällikköindeksi</a:t>
            </a:r>
            <a:endParaRPr lang="fi-FI" sz="600">
              <a:solidFill>
                <a:srgbClr val="FF0000"/>
              </a:solidFill>
            </a:endParaRPr>
          </a:p>
        </p:txBody>
      </p:sp>
      <p:sp>
        <p:nvSpPr>
          <p:cNvPr id="3" name="Dian numeron paikkamerkki 2">
            <a:extLst>
              <a:ext uri="{FF2B5EF4-FFF2-40B4-BE49-F238E27FC236}">
                <a16:creationId xmlns:a16="http://schemas.microsoft.com/office/drawing/2014/main" id="{D9FD24E5-0610-D01F-CAE4-12368D016692}"/>
              </a:ext>
            </a:extLst>
          </p:cNvPr>
          <p:cNvSpPr>
            <a:spLocks noGrp="1"/>
          </p:cNvSpPr>
          <p:nvPr>
            <p:ph type="sldNum" sz="quarter" idx="12"/>
          </p:nvPr>
        </p:nvSpPr>
        <p:spPr/>
        <p:txBody>
          <a:bodyPr/>
          <a:lstStyle/>
          <a:p>
            <a:fld id="{6FCB6B90-8271-4E8F-82C1-E646FBB48A2E}" type="slidenum">
              <a:rPr lang="fi-FI" smtClean="0"/>
              <a:pPr/>
              <a:t>15</a:t>
            </a:fld>
            <a:endParaRPr lang="fi-FI"/>
          </a:p>
        </p:txBody>
      </p:sp>
      <p:sp>
        <p:nvSpPr>
          <p:cNvPr id="4" name="Päivämäärän paikkamerkki 3">
            <a:extLst>
              <a:ext uri="{FF2B5EF4-FFF2-40B4-BE49-F238E27FC236}">
                <a16:creationId xmlns:a16="http://schemas.microsoft.com/office/drawing/2014/main" id="{E3F8121B-8615-ECF4-3EA0-B43B3E3FE466}"/>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54BD30B1-C7F8-42CA-3778-10E7E462D68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902BF695-B58C-2178-8358-B8717A0229E4}"/>
              </a:ext>
            </a:extLst>
          </p:cNvPr>
          <p:cNvSpPr>
            <a:spLocks noGrp="1"/>
          </p:cNvSpPr>
          <p:nvPr>
            <p:ph type="body" sz="quarter" idx="18"/>
          </p:nvPr>
        </p:nvSpPr>
        <p:spPr/>
        <p:txBody>
          <a:bodyPr/>
          <a:lstStyle/>
          <a:p>
            <a:r>
              <a:rPr lang="fi-FI"/>
              <a:t>Lähde: S&amp;P Global, </a:t>
            </a:r>
            <a:r>
              <a:rPr lang="fi-FI" err="1"/>
              <a:t>Macrobond</a:t>
            </a:r>
            <a:endParaRPr lang="fi-FI"/>
          </a:p>
        </p:txBody>
      </p:sp>
      <p:graphicFrame>
        <p:nvGraphicFramePr>
          <p:cNvPr id="10" name="Sisällön paikkamerkki 9">
            <a:extLst>
              <a:ext uri="{FF2B5EF4-FFF2-40B4-BE49-F238E27FC236}">
                <a16:creationId xmlns:a16="http://schemas.microsoft.com/office/drawing/2014/main" id="{A6BDAAD1-7161-FA69-4766-41BDF48F5ED7}"/>
              </a:ext>
            </a:extLst>
          </p:cNvPr>
          <p:cNvGraphicFramePr>
            <a:graphicFrameLocks noGrp="1" noChangeAspect="1"/>
          </p:cNvGraphicFramePr>
          <p:nvPr>
            <p:ph sz="quarter" idx="17"/>
            <p:extLst>
              <p:ext uri="{D42A27DB-BD31-4B8C-83A1-F6EECF244321}">
                <p14:modId xmlns:p14="http://schemas.microsoft.com/office/powerpoint/2010/main" val="1291481523"/>
              </p:ext>
            </p:extLst>
          </p:nvPr>
        </p:nvGraphicFramePr>
        <p:xfrm>
          <a:off x="392202" y="1109891"/>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a:extLst>
                          <a:ext uri="{FF2B5EF4-FFF2-40B4-BE49-F238E27FC236}">
                            <a16:creationId xmlns:a16="http://schemas.microsoft.com/office/drawing/2014/main" id="{A6BDAAD1-7161-FA69-4766-41BDF48F5ED7}"/>
                          </a:ext>
                        </a:extLst>
                      </p:cNvPr>
                      <p:cNvPicPr/>
                      <p:nvPr/>
                    </p:nvPicPr>
                    <p:blipFill>
                      <a:blip r:embed="rId4"/>
                      <a:stretch>
                        <a:fillRect/>
                      </a:stretch>
                    </p:blipFill>
                    <p:spPr>
                      <a:xfrm>
                        <a:off x="392202" y="1109891"/>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4C246BED-E308-450B-3B00-61038ECAC150}"/>
              </a:ext>
            </a:extLst>
          </p:cNvPr>
          <p:cNvSpPr txBox="1">
            <a:spLocks/>
          </p:cNvSpPr>
          <p:nvPr/>
        </p:nvSpPr>
        <p:spPr>
          <a:xfrm>
            <a:off x="7500200" y="4737922"/>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2570435169"/>
      </p:ext>
    </p:extLst>
  </p:cSld>
  <p:clrMapOvr>
    <a:masterClrMapping/>
  </p:clrMapOvr>
  <p:transition spd="med">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Tuottavuuskehitys* teknologiateollisuuden päätoimialoilla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150</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4613582" cy="165163"/>
          </a:xfrm>
        </p:spPr>
        <p:txBody>
          <a:bodyPr/>
          <a:lstStyle/>
          <a:p>
            <a:r>
              <a:rPr lang="fi-FI"/>
              <a:t>*) Työn tuottavuudella tarkoitetaan kiinteähintaista jalostusarvoa työtuntia kohden. Jos tuottavuus paranee (käyrä) nousee jalostusarvo lisääntyy enemmän kuin tehdyt työtunnit.</a:t>
            </a:r>
          </a:p>
          <a:p>
            <a:r>
              <a:rPr lang="fi-FI"/>
              <a:t>Lähde: Tilastokeskus</a:t>
            </a:r>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3884461891"/>
              </p:ext>
            </p:extLst>
          </p:nvPr>
        </p:nvGraphicFramePr>
        <p:xfrm>
          <a:off x="400050" y="1106488"/>
          <a:ext cx="8353425" cy="353536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2" name="Sisällön paikkamerkki 11"/>
                      <p:cNvPicPr/>
                      <p:nvPr/>
                    </p:nvPicPr>
                    <p:blipFill>
                      <a:blip r:embed="rId3"/>
                      <a:stretch>
                        <a:fillRect/>
                      </a:stretch>
                    </p:blipFill>
                    <p:spPr>
                      <a:xfrm>
                        <a:off x="400050" y="1106488"/>
                        <a:ext cx="8353425" cy="353536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6A0DE275-CE49-0243-04EB-8A4DE9990ED5}"/>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957082609"/>
      </p:ext>
    </p:extLst>
  </p:cSld>
  <p:clrMapOvr>
    <a:masterClrMapping/>
  </p:clrMapOvr>
  <p:transition spd="med">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Autofit/>
          </a:bodyPr>
          <a:lstStyle/>
          <a:p>
            <a:pPr>
              <a:lnSpc>
                <a:spcPct val="100000"/>
              </a:lnSpc>
            </a:pPr>
            <a:r>
              <a:rPr lang="fi-FI"/>
              <a:t>Investoinnit</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151</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4CE95F9C-E502-D86D-5188-7F36CAC0F1A8}"/>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4032515619"/>
      </p:ext>
    </p:extLst>
  </p:cSld>
  <p:clrMapOvr>
    <a:masterClrMapping/>
  </p:clrMapOvr>
  <p:transition spd="med">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152</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6.5.2024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cs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5909726" cy="241813"/>
          </a:xfrm>
        </p:spPr>
        <p:txBody>
          <a:bodyPr/>
          <a:lstStyle/>
          <a:p>
            <a:r>
              <a:rPr lang="fi-FI"/>
              <a:t>Lähde: Eurostat (Kansantalouden tilinpito), </a:t>
            </a:r>
            <a:r>
              <a:rPr lang="fi-FI" err="1"/>
              <a:t>EK:n</a:t>
            </a:r>
            <a:r>
              <a:rPr lang="fi-FI"/>
              <a:t> investointitiedustelu kesäkuu 2022 (yritysten suunnitelmat 2022)</a:t>
            </a:r>
          </a:p>
          <a:p>
            <a:endParaRPr lang="fi-FI"/>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2351666952"/>
              </p:ext>
            </p:extLst>
          </p:nvPr>
        </p:nvGraphicFramePr>
        <p:xfrm>
          <a:off x="252000" y="1071228"/>
          <a:ext cx="8391525" cy="3513436"/>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683568" y="1203598"/>
            <a:ext cx="3672408" cy="395869"/>
          </a:xfrm>
          <a:prstGeom prst="rect">
            <a:avLst/>
          </a:prstGeom>
          <a:noFill/>
        </p:spPr>
        <p:txBody>
          <a:bodyPr wrap="square" lIns="36000" tIns="36000" rIns="36000" bIns="36000" rtlCol="0">
            <a:spAutoFit/>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40" normalizeH="0" baseline="0" noProof="0">
                <a:ln>
                  <a:noFill/>
                </a:ln>
                <a:solidFill>
                  <a:srgbClr val="29282E"/>
                </a:solidFill>
                <a:effectLst/>
                <a:uLnTx/>
                <a:uFillTx/>
                <a:latin typeface="Verdana"/>
                <a:ea typeface="+mn-ea"/>
                <a:cs typeface="+mn-cs"/>
              </a:rPr>
              <a:t>Euroina, kiintein 2015 hinnoin, </a:t>
            </a:r>
          </a:p>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40" normalizeH="0" baseline="0" noProof="0">
                <a:ln>
                  <a:noFill/>
                </a:ln>
                <a:solidFill>
                  <a:srgbClr val="29282E"/>
                </a:solidFill>
                <a:effectLst/>
                <a:uLnTx/>
                <a:uFillTx/>
                <a:latin typeface="Verdana"/>
                <a:ea typeface="+mn-ea"/>
                <a:cs typeface="+mn-cs"/>
              </a:rPr>
              <a:t>indeksi 2005=100</a:t>
            </a:r>
          </a:p>
        </p:txBody>
      </p:sp>
      <p:sp>
        <p:nvSpPr>
          <p:cNvPr id="10" name="Text Placeholder 9">
            <a:extLst>
              <a:ext uri="{FF2B5EF4-FFF2-40B4-BE49-F238E27FC236}">
                <a16:creationId xmlns:a16="http://schemas.microsoft.com/office/drawing/2014/main" id="{6F9AABD8-CE40-4133-8D46-938BBA2DC70F}"/>
              </a:ext>
            </a:extLst>
          </p:cNvPr>
          <p:cNvSpPr>
            <a:spLocks noGrp="1"/>
          </p:cNvSpPr>
          <p:nvPr>
            <p:ph type="body" sz="quarter" idx="15"/>
          </p:nvPr>
        </p:nvSpPr>
        <p:spPr/>
        <p:txBody>
          <a:bodyPr/>
          <a:lstStyle/>
          <a:p>
            <a:r>
              <a:rPr lang="fi-FI"/>
              <a:t>Teollisuuden aineelliset investoinnit</a:t>
            </a:r>
          </a:p>
          <a:p>
            <a:endParaRPr lang="fi-FI"/>
          </a:p>
        </p:txBody>
      </p:sp>
      <p:sp>
        <p:nvSpPr>
          <p:cNvPr id="2" name="Tekstin paikkamerkki 6">
            <a:extLst>
              <a:ext uri="{FF2B5EF4-FFF2-40B4-BE49-F238E27FC236}">
                <a16:creationId xmlns:a16="http://schemas.microsoft.com/office/drawing/2014/main" id="{17D9A3D1-132C-1CE7-26FC-E5ECDE8E5F02}"/>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376981796"/>
      </p:ext>
    </p:extLst>
  </p:cSld>
  <p:clrMapOvr>
    <a:masterClrMapping/>
  </p:clrMapOvr>
  <p:transition spd="med">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7992000" cy="787002"/>
          </a:xfrm>
        </p:spPr>
        <p:txBody>
          <a:bodyPr/>
          <a:lstStyle/>
          <a:p>
            <a:r>
              <a:rPr lang="fi-FI"/>
              <a:t>Teollisuuden investointiaste aineellisissa investoinneissa</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153</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6.5.2024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cs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5909726" cy="165163"/>
          </a:xfrm>
        </p:spPr>
        <p:txBody>
          <a:bodyPr/>
          <a:lstStyle/>
          <a:p>
            <a:r>
              <a:rPr lang="fi-FI"/>
              <a:t>Lähde: Eurostat (Kansantalouden tilinpito)  </a:t>
            </a:r>
          </a:p>
          <a:p>
            <a:endParaRPr lang="fi-FI"/>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4060748296"/>
              </p:ext>
            </p:extLst>
          </p:nvPr>
        </p:nvGraphicFramePr>
        <p:xfrm>
          <a:off x="252000" y="1071228"/>
          <a:ext cx="8391525" cy="3513436"/>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611560" y="1203598"/>
            <a:ext cx="3024336" cy="234286"/>
          </a:xfrm>
          <a:prstGeom prst="rect">
            <a:avLst/>
          </a:prstGeom>
          <a:noFill/>
        </p:spPr>
        <p:txBody>
          <a:bodyPr wrap="square" lIns="36000" tIns="36000" rIns="36000" bIns="36000" rtlCol="0">
            <a:spAutoFit/>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40" normalizeH="0" baseline="0" noProof="0">
                <a:ln>
                  <a:noFill/>
                </a:ln>
                <a:solidFill>
                  <a:srgbClr val="29282E"/>
                </a:solidFill>
                <a:effectLst/>
                <a:uLnTx/>
                <a:uFillTx/>
                <a:latin typeface="Verdana"/>
                <a:ea typeface="+mn-ea"/>
                <a:cs typeface="+mn-cs"/>
              </a:rPr>
              <a:t>Aineelliset investoinnit / jalostusarvo, %</a:t>
            </a:r>
          </a:p>
        </p:txBody>
      </p:sp>
      <p:sp>
        <p:nvSpPr>
          <p:cNvPr id="6" name="Tekstin paikkamerkki 6">
            <a:extLst>
              <a:ext uri="{FF2B5EF4-FFF2-40B4-BE49-F238E27FC236}">
                <a16:creationId xmlns:a16="http://schemas.microsoft.com/office/drawing/2014/main" id="{26C39D68-E649-6D0B-E148-94F97AC62736}"/>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128184055"/>
      </p:ext>
    </p:extLst>
  </p:cSld>
  <p:clrMapOvr>
    <a:masterClrMapping/>
  </p:clrMapOvr>
  <p:transition spd="med">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154</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5909726" cy="306614"/>
          </a:xfrm>
        </p:spPr>
        <p:txBody>
          <a:bodyPr/>
          <a:lstStyle/>
          <a:p>
            <a:r>
              <a:rPr lang="fi-FI"/>
              <a:t>*) Aineettomiin investointeihin kuuluvat mm. tutkimus- ja kehittämis- sekä tietokoneohjelmistoinvestoinnit.</a:t>
            </a:r>
          </a:p>
          <a:p>
            <a:r>
              <a:rPr lang="fi-FI"/>
              <a:t>Lähde: Eurostat (Kansantalouden tilinpito), EK:n investointitiedustelu kesäkuu 2022 (yritysten suunnitelmat 2022)</a:t>
            </a:r>
          </a:p>
          <a:p>
            <a:endParaRPr lang="fi-FI"/>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1480814498"/>
              </p:ext>
            </p:extLst>
          </p:nvPr>
        </p:nvGraphicFramePr>
        <p:xfrm>
          <a:off x="251999" y="1071228"/>
          <a:ext cx="8532065" cy="3513436"/>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740381" y="1212062"/>
            <a:ext cx="3650126" cy="395869"/>
          </a:xfrm>
          <a:prstGeom prst="rect">
            <a:avLst/>
          </a:prstGeom>
          <a:noFill/>
        </p:spPr>
        <p:txBody>
          <a:bodyPr wrap="square" lIns="36000" tIns="36000" rIns="36000" bIns="36000" rtlCol="0">
            <a:spAutoFit/>
          </a:bodyPr>
          <a:lstStyle/>
          <a:p>
            <a:r>
              <a:rPr lang="fi-FI" sz="1050" spc="-40">
                <a:solidFill>
                  <a:schemeClr val="tx2"/>
                </a:solidFill>
              </a:rPr>
              <a:t>Euroina, kiintein 2015 hinnoin, </a:t>
            </a:r>
          </a:p>
          <a:p>
            <a:r>
              <a:rPr lang="fi-FI" sz="1050" spc="-40">
                <a:solidFill>
                  <a:schemeClr val="tx2"/>
                </a:solidFill>
              </a:rPr>
              <a:t>indeksi 2005=100</a:t>
            </a:r>
          </a:p>
        </p:txBody>
      </p:sp>
      <p:sp>
        <p:nvSpPr>
          <p:cNvPr id="10" name="Text Placeholder 9">
            <a:extLst>
              <a:ext uri="{FF2B5EF4-FFF2-40B4-BE49-F238E27FC236}">
                <a16:creationId xmlns:a16="http://schemas.microsoft.com/office/drawing/2014/main" id="{465088F5-43A6-4FEE-A8B7-923EDB1312CB}"/>
              </a:ext>
            </a:extLst>
          </p:cNvPr>
          <p:cNvSpPr>
            <a:spLocks noGrp="1"/>
          </p:cNvSpPr>
          <p:nvPr>
            <p:ph type="body" sz="quarter" idx="15"/>
          </p:nvPr>
        </p:nvSpPr>
        <p:spPr/>
        <p:txBody>
          <a:bodyPr/>
          <a:lstStyle/>
          <a:p>
            <a:r>
              <a:rPr lang="fi-FI"/>
              <a:t>Teollisuuden aineettomat investoinnit*</a:t>
            </a:r>
          </a:p>
          <a:p>
            <a:endParaRPr lang="fi-FI"/>
          </a:p>
        </p:txBody>
      </p:sp>
      <p:sp>
        <p:nvSpPr>
          <p:cNvPr id="2" name="Tekstin paikkamerkki 6">
            <a:extLst>
              <a:ext uri="{FF2B5EF4-FFF2-40B4-BE49-F238E27FC236}">
                <a16:creationId xmlns:a16="http://schemas.microsoft.com/office/drawing/2014/main" id="{30374166-6709-01B5-0E41-32CD9009CA47}"/>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4003388032"/>
      </p:ext>
    </p:extLst>
  </p:cSld>
  <p:clrMapOvr>
    <a:masterClrMapping/>
  </p:clrMapOvr>
  <p:transition spd="med">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8136424" cy="787002"/>
          </a:xfrm>
        </p:spPr>
        <p:txBody>
          <a:bodyPr/>
          <a:lstStyle/>
          <a:p>
            <a:r>
              <a:rPr lang="fi-FI"/>
              <a:t>Teollisuuden investointiaste aineettomissa investoinneissa*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155</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5909726" cy="165163"/>
          </a:xfrm>
        </p:spPr>
        <p:txBody>
          <a:bodyPr/>
          <a:lstStyle/>
          <a:p>
            <a:r>
              <a:rPr lang="fi-FI"/>
              <a:t>*) Aineettomiin investointeihin kuuluvat mm. tutkimus- ja kehittämis- sekä tietokoneohjelmistoinvestoinnit.</a:t>
            </a:r>
          </a:p>
          <a:p>
            <a:r>
              <a:rPr lang="fi-FI"/>
              <a:t>Lähde: Eurostat (Kansantalouden tilinpito)</a:t>
            </a:r>
          </a:p>
          <a:p>
            <a:endParaRPr lang="fi-FI"/>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3164848646"/>
              </p:ext>
            </p:extLst>
          </p:nvPr>
        </p:nvGraphicFramePr>
        <p:xfrm>
          <a:off x="252000" y="1071228"/>
          <a:ext cx="8496464" cy="3513436"/>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619139" y="1225377"/>
            <a:ext cx="3024336" cy="234286"/>
          </a:xfrm>
          <a:prstGeom prst="rect">
            <a:avLst/>
          </a:prstGeom>
          <a:noFill/>
        </p:spPr>
        <p:txBody>
          <a:bodyPr wrap="square" lIns="36000" tIns="36000" rIns="36000" bIns="36000" rtlCol="0">
            <a:spAutoFit/>
          </a:bodyPr>
          <a:lstStyle/>
          <a:p>
            <a:r>
              <a:rPr lang="fi-FI" sz="1050" spc="-40">
                <a:solidFill>
                  <a:schemeClr val="tx2"/>
                </a:solidFill>
              </a:rPr>
              <a:t>Aineettomat investoinnit / jalostusarvo, %</a:t>
            </a:r>
          </a:p>
        </p:txBody>
      </p:sp>
      <p:sp>
        <p:nvSpPr>
          <p:cNvPr id="6" name="Tekstin paikkamerkki 6">
            <a:extLst>
              <a:ext uri="{FF2B5EF4-FFF2-40B4-BE49-F238E27FC236}">
                <a16:creationId xmlns:a16="http://schemas.microsoft.com/office/drawing/2014/main" id="{A6F8CBAD-3D05-A45A-B703-5AB4EA02AAAA}"/>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53286868"/>
      </p:ext>
    </p:extLst>
  </p:cSld>
  <p:clrMapOvr>
    <a:masterClrMapping/>
  </p:clrMapOvr>
  <p:transition spd="med">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8078458" cy="734376"/>
          </a:xfrm>
        </p:spPr>
        <p:txBody>
          <a:bodyPr/>
          <a:lstStyle/>
          <a:p>
            <a:r>
              <a:rPr lang="fi-FI" spc="-60"/>
              <a:t>Teollisuuden aineettomat investoinnit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156</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6197758" cy="165163"/>
          </a:xfrm>
        </p:spPr>
        <p:txBody>
          <a:bodyPr/>
          <a:lstStyle/>
          <a:p>
            <a:r>
              <a:rPr lang="fi-FI"/>
              <a:t>*) Sisältää ohjelmistoinvestoinnit</a:t>
            </a:r>
          </a:p>
          <a:p>
            <a:r>
              <a:rPr lang="fi-FI"/>
              <a:t>Lähde: Tilastokeskus, Kansantalouden tilinpito, </a:t>
            </a:r>
            <a:r>
              <a:rPr lang="fi-FI" err="1"/>
              <a:t>EK:n</a:t>
            </a:r>
            <a:r>
              <a:rPr lang="fi-FI"/>
              <a:t> investointitiedustelu tammikuu 2022 (yritysten suunnitelmat 2022)</a:t>
            </a:r>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3230450238"/>
              </p:ext>
            </p:extLst>
          </p:nvPr>
        </p:nvGraphicFramePr>
        <p:xfrm>
          <a:off x="381000" y="1203598"/>
          <a:ext cx="8391525" cy="3441427"/>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683568" y="1347614"/>
            <a:ext cx="5112568" cy="234286"/>
          </a:xfrm>
          <a:prstGeom prst="rect">
            <a:avLst/>
          </a:prstGeom>
          <a:noFill/>
        </p:spPr>
        <p:txBody>
          <a:bodyPr wrap="square" lIns="36000" tIns="36000" rIns="36000" bIns="36000" rtlCol="0">
            <a:spAutoFit/>
          </a:bodyPr>
          <a:lstStyle/>
          <a:p>
            <a:r>
              <a:rPr lang="fi-FI" sz="1050" spc="-40">
                <a:solidFill>
                  <a:schemeClr val="tx2"/>
                </a:solidFill>
              </a:rPr>
              <a:t>Miljardia euroa, kiintein 2015 hinnoin</a:t>
            </a:r>
          </a:p>
        </p:txBody>
      </p:sp>
      <p:sp>
        <p:nvSpPr>
          <p:cNvPr id="6" name="Tekstin paikkamerkki 6">
            <a:extLst>
              <a:ext uri="{FF2B5EF4-FFF2-40B4-BE49-F238E27FC236}">
                <a16:creationId xmlns:a16="http://schemas.microsoft.com/office/drawing/2014/main" id="{EC356AFE-4665-BE29-71FC-366467729089}"/>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437118654"/>
      </p:ext>
    </p:extLst>
  </p:cSld>
  <p:clrMapOvr>
    <a:masterClrMapping/>
  </p:clrMapOvr>
  <p:transition spd="med">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8064416" cy="765059"/>
          </a:xfrm>
        </p:spPr>
        <p:txBody>
          <a:bodyPr/>
          <a:lstStyle/>
          <a:p>
            <a:r>
              <a:rPr lang="fi-FI"/>
              <a:t>Teollisuuden kokonaisinvestoinnit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157</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6125378" cy="248184"/>
          </a:xfrm>
        </p:spPr>
        <p:txBody>
          <a:bodyPr/>
          <a:lstStyle/>
          <a:p>
            <a:r>
              <a:rPr lang="fi-FI"/>
              <a:t>*) Sisältää ohjelmistoinvestoinnit</a:t>
            </a:r>
          </a:p>
          <a:p>
            <a:r>
              <a:rPr lang="fi-FI"/>
              <a:t>Lähde: Eurostat, Tilastokeskus (Kansantalouden tilinpito), EK:n investointitiedustelu kesäkuu 2022 (yritysten suunnitelmat 2022)</a:t>
            </a:r>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3235905799"/>
              </p:ext>
            </p:extLst>
          </p:nvPr>
        </p:nvGraphicFramePr>
        <p:xfrm>
          <a:off x="381000" y="1131590"/>
          <a:ext cx="8391525" cy="3513436"/>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822514" y="1275730"/>
            <a:ext cx="3024336" cy="234286"/>
          </a:xfrm>
          <a:prstGeom prst="rect">
            <a:avLst/>
          </a:prstGeom>
          <a:noFill/>
        </p:spPr>
        <p:txBody>
          <a:bodyPr wrap="square" lIns="36000" tIns="36000" rIns="36000" bIns="36000" rtlCol="0">
            <a:spAutoFit/>
          </a:bodyPr>
          <a:lstStyle/>
          <a:p>
            <a:r>
              <a:rPr lang="fi-FI" sz="1050" spc="-40">
                <a:solidFill>
                  <a:schemeClr val="tx2"/>
                </a:solidFill>
              </a:rPr>
              <a:t>Miljardia euroa, kiintein 2015 hinnoin</a:t>
            </a:r>
          </a:p>
        </p:txBody>
      </p:sp>
      <p:sp>
        <p:nvSpPr>
          <p:cNvPr id="6" name="Tekstin paikkamerkki 6">
            <a:extLst>
              <a:ext uri="{FF2B5EF4-FFF2-40B4-BE49-F238E27FC236}">
                <a16:creationId xmlns:a16="http://schemas.microsoft.com/office/drawing/2014/main" id="{2357E3D0-4D10-8B14-B2C2-67D757EDA7AB}"/>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672131367"/>
      </p:ext>
    </p:extLst>
  </p:cSld>
  <p:clrMapOvr>
    <a:masterClrMapping/>
  </p:clrMapOvr>
  <p:transition spd="med">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7992000" cy="765059"/>
          </a:xfrm>
        </p:spPr>
        <p:txBody>
          <a:bodyPr/>
          <a:lstStyle/>
          <a:p>
            <a:r>
              <a:rPr lang="fi-FI"/>
              <a:t>Teollisuuden aineelliset investoinnit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158</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5909726" cy="306614"/>
          </a:xfrm>
        </p:spPr>
        <p:txBody>
          <a:bodyPr/>
          <a:lstStyle/>
          <a:p>
            <a:r>
              <a:rPr lang="fi-FI"/>
              <a:t>Lähde: Eurostat, Tilastokeskus (Kansantalouden tilinpito), EK:n investointitiedustelu kesäkuu 2022 (yritysten suunnitelmat 2022)</a:t>
            </a:r>
          </a:p>
          <a:p>
            <a:endParaRPr lang="fi-FI"/>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92716896"/>
              </p:ext>
            </p:extLst>
          </p:nvPr>
        </p:nvGraphicFramePr>
        <p:xfrm>
          <a:off x="381000" y="1131590"/>
          <a:ext cx="8391525" cy="3513436"/>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705851" y="1275606"/>
            <a:ext cx="3024336" cy="234286"/>
          </a:xfrm>
          <a:prstGeom prst="rect">
            <a:avLst/>
          </a:prstGeom>
          <a:noFill/>
        </p:spPr>
        <p:txBody>
          <a:bodyPr wrap="square" lIns="36000" tIns="36000" rIns="36000" bIns="36000" rtlCol="0">
            <a:spAutoFit/>
          </a:bodyPr>
          <a:lstStyle/>
          <a:p>
            <a:r>
              <a:rPr lang="fi-FI" sz="1050" spc="-40">
                <a:solidFill>
                  <a:schemeClr val="tx2"/>
                </a:solidFill>
              </a:rPr>
              <a:t>Miljardia euroa, kiintein 2015 hinnoin</a:t>
            </a:r>
          </a:p>
        </p:txBody>
      </p:sp>
      <p:sp>
        <p:nvSpPr>
          <p:cNvPr id="6" name="Tekstin paikkamerkki 6">
            <a:extLst>
              <a:ext uri="{FF2B5EF4-FFF2-40B4-BE49-F238E27FC236}">
                <a16:creationId xmlns:a16="http://schemas.microsoft.com/office/drawing/2014/main" id="{BDF2E5FB-B990-793C-0DEE-80A28D71C55B}"/>
              </a:ext>
            </a:extLst>
          </p:cNvPr>
          <p:cNvSpPr txBox="1">
            <a:spLocks/>
          </p:cNvSpPr>
          <p:nvPr/>
        </p:nvSpPr>
        <p:spPr>
          <a:xfrm>
            <a:off x="7566082" y="4880881"/>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499325498"/>
      </p:ext>
    </p:extLst>
  </p:cSld>
  <p:clrMapOvr>
    <a:masterClrMapping/>
  </p:clrMapOvr>
  <p:transition spd="med">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7992000" cy="844399"/>
          </a:xfrm>
        </p:spPr>
        <p:txBody>
          <a:bodyPr/>
          <a:lstStyle/>
          <a:p>
            <a:r>
              <a:rPr lang="fi-FI"/>
              <a:t>Teollisuuden aineellinen pääoma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159</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3922144" cy="198232"/>
          </a:xfrm>
        </p:spPr>
        <p:txBody>
          <a:bodyPr/>
          <a:lstStyle/>
          <a:p>
            <a:r>
              <a:rPr lang="fi-FI"/>
              <a:t>Lähde: Eurostat, Tilastokeskus (Kansantalouden tilinpito)</a:t>
            </a:r>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2795543053"/>
              </p:ext>
            </p:extLst>
          </p:nvPr>
        </p:nvGraphicFramePr>
        <p:xfrm>
          <a:off x="381000" y="1210930"/>
          <a:ext cx="8391525" cy="3434096"/>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822514" y="1405332"/>
            <a:ext cx="3024336" cy="234286"/>
          </a:xfrm>
          <a:prstGeom prst="rect">
            <a:avLst/>
          </a:prstGeom>
          <a:noFill/>
        </p:spPr>
        <p:txBody>
          <a:bodyPr wrap="square" lIns="36000" tIns="36000" rIns="36000" bIns="36000" rtlCol="0">
            <a:spAutoFit/>
          </a:bodyPr>
          <a:lstStyle/>
          <a:p>
            <a:r>
              <a:rPr lang="fi-FI" sz="1050" spc="-40">
                <a:solidFill>
                  <a:schemeClr val="tx2"/>
                </a:solidFill>
              </a:rPr>
              <a:t>Miljardia euroa, kiintein 2015 hinnoin</a:t>
            </a:r>
          </a:p>
        </p:txBody>
      </p:sp>
      <p:sp>
        <p:nvSpPr>
          <p:cNvPr id="6" name="Oikea aaltosulje 5">
            <a:extLst>
              <a:ext uri="{FF2B5EF4-FFF2-40B4-BE49-F238E27FC236}">
                <a16:creationId xmlns:a16="http://schemas.microsoft.com/office/drawing/2014/main" id="{AFED0EAF-33F2-4F84-93C2-57F184EDFABC}"/>
              </a:ext>
            </a:extLst>
          </p:cNvPr>
          <p:cNvSpPr/>
          <p:nvPr/>
        </p:nvSpPr>
        <p:spPr>
          <a:xfrm>
            <a:off x="6259805" y="1411141"/>
            <a:ext cx="64800" cy="336062"/>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10" name="Suorakulmio 9">
            <a:extLst>
              <a:ext uri="{FF2B5EF4-FFF2-40B4-BE49-F238E27FC236}">
                <a16:creationId xmlns:a16="http://schemas.microsoft.com/office/drawing/2014/main" id="{0094FAD3-8B64-4BAE-BA7B-8847D045E85F}"/>
              </a:ext>
            </a:extLst>
          </p:cNvPr>
          <p:cNvSpPr/>
          <p:nvPr/>
        </p:nvSpPr>
        <p:spPr>
          <a:xfrm>
            <a:off x="6451229" y="1405332"/>
            <a:ext cx="1360821" cy="307777"/>
          </a:xfrm>
          <a:prstGeom prst="rect">
            <a:avLst/>
          </a:prstGeom>
        </p:spPr>
        <p:txBody>
          <a:bodyPr wrap="square">
            <a:spAutoFit/>
          </a:bodyPr>
          <a:lstStyle/>
          <a:p>
            <a:r>
              <a:rPr lang="fi-FI" sz="1400" b="1" spc="-40">
                <a:solidFill>
                  <a:schemeClr val="tx2"/>
                </a:solidFill>
              </a:rPr>
              <a:t>=6,2 mrd. €</a:t>
            </a:r>
            <a:endParaRPr lang="fi-FI" b="1"/>
          </a:p>
        </p:txBody>
      </p:sp>
      <p:sp>
        <p:nvSpPr>
          <p:cNvPr id="11" name="Tekstin paikkamerkki 6">
            <a:extLst>
              <a:ext uri="{FF2B5EF4-FFF2-40B4-BE49-F238E27FC236}">
                <a16:creationId xmlns:a16="http://schemas.microsoft.com/office/drawing/2014/main" id="{3A19EE37-C77B-3A8E-53E1-2EF3D580E2E3}"/>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677511047"/>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AE3218E8-36C0-4133-2679-9639F00E551F}"/>
              </a:ext>
            </a:extLst>
          </p:cNvPr>
          <p:cNvSpPr>
            <a:spLocks noGrp="1"/>
          </p:cNvSpPr>
          <p:nvPr>
            <p:ph type="body" sz="quarter" idx="15"/>
          </p:nvPr>
        </p:nvSpPr>
        <p:spPr/>
        <p:txBody>
          <a:bodyPr/>
          <a:lstStyle/>
          <a:p>
            <a:r>
              <a:rPr lang="fi-FI">
                <a:solidFill>
                  <a:schemeClr val="tx1"/>
                </a:solidFill>
              </a:rPr>
              <a:t>Teollisuuden ostopäällikköindeksit Yhdysvalloissa, Kiinassa ja euroalueella</a:t>
            </a:r>
          </a:p>
        </p:txBody>
      </p:sp>
      <p:sp>
        <p:nvSpPr>
          <p:cNvPr id="3" name="Dian numeron paikkamerkki 2">
            <a:extLst>
              <a:ext uri="{FF2B5EF4-FFF2-40B4-BE49-F238E27FC236}">
                <a16:creationId xmlns:a16="http://schemas.microsoft.com/office/drawing/2014/main" id="{74AAB52C-F85A-5D09-3A9F-AC695DB3FF0A}"/>
              </a:ext>
            </a:extLst>
          </p:cNvPr>
          <p:cNvSpPr>
            <a:spLocks noGrp="1"/>
          </p:cNvSpPr>
          <p:nvPr>
            <p:ph type="sldNum" sz="quarter" idx="12"/>
          </p:nvPr>
        </p:nvSpPr>
        <p:spPr/>
        <p:txBody>
          <a:bodyPr/>
          <a:lstStyle/>
          <a:p>
            <a:fld id="{6FCB6B90-8271-4E8F-82C1-E646FBB48A2E}" type="slidenum">
              <a:rPr lang="fi-FI" smtClean="0"/>
              <a:pPr/>
              <a:t>16</a:t>
            </a:fld>
            <a:endParaRPr lang="fi-FI"/>
          </a:p>
        </p:txBody>
      </p:sp>
      <p:sp>
        <p:nvSpPr>
          <p:cNvPr id="4" name="Päivämäärän paikkamerkki 3">
            <a:extLst>
              <a:ext uri="{FF2B5EF4-FFF2-40B4-BE49-F238E27FC236}">
                <a16:creationId xmlns:a16="http://schemas.microsoft.com/office/drawing/2014/main" id="{3DAB86AB-6AD7-8485-D771-48E4ED94DA4C}"/>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4DA9D511-33C2-68CA-0C63-EC52C18B5354}"/>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86C1D274-F040-DA37-6964-65F2681BAE65}"/>
              </a:ext>
            </a:extLst>
          </p:cNvPr>
          <p:cNvSpPr>
            <a:spLocks noGrp="1"/>
          </p:cNvSpPr>
          <p:nvPr>
            <p:ph type="body" sz="quarter" idx="18"/>
          </p:nvPr>
        </p:nvSpPr>
        <p:spPr/>
        <p:txBody>
          <a:bodyPr/>
          <a:lstStyle/>
          <a:p>
            <a:r>
              <a:rPr lang="fi-FI"/>
              <a:t>Lähde: </a:t>
            </a:r>
            <a:r>
              <a:rPr lang="fi-FI" err="1"/>
              <a:t>Macrobond</a:t>
            </a:r>
            <a:r>
              <a:rPr lang="fi-FI"/>
              <a:t>, Markit</a:t>
            </a:r>
          </a:p>
          <a:p>
            <a:endParaRPr lang="fi-FI"/>
          </a:p>
        </p:txBody>
      </p:sp>
      <p:graphicFrame>
        <p:nvGraphicFramePr>
          <p:cNvPr id="10" name="Sisällön paikkamerkki 9">
            <a:extLst>
              <a:ext uri="{FF2B5EF4-FFF2-40B4-BE49-F238E27FC236}">
                <a16:creationId xmlns:a16="http://schemas.microsoft.com/office/drawing/2014/main" id="{E60784FC-A6CD-FB40-28F8-9DB87E1128BB}"/>
              </a:ext>
            </a:extLst>
          </p:cNvPr>
          <p:cNvGraphicFramePr>
            <a:graphicFrameLocks noGrp="1" noChangeAspect="1"/>
          </p:cNvGraphicFramePr>
          <p:nvPr>
            <p:ph sz="quarter" idx="17"/>
            <p:extLst>
              <p:ext uri="{D42A27DB-BD31-4B8C-83A1-F6EECF244321}">
                <p14:modId xmlns:p14="http://schemas.microsoft.com/office/powerpoint/2010/main" val="2680454889"/>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E60784FC-A6CD-FB40-28F8-9DB87E1128BB}"/>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42539222-0E03-EE6C-6659-9A455DCB5A36}"/>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17451466"/>
      </p:ext>
    </p:extLst>
  </p:cSld>
  <p:clrMapOvr>
    <a:masterClrMapping/>
  </p:clrMapOvr>
  <p:transition spd="med">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160</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6060576" cy="415926"/>
          </a:xfrm>
        </p:spPr>
        <p:txBody>
          <a:bodyPr/>
          <a:lstStyle/>
          <a:p>
            <a:r>
              <a:rPr lang="fi-FI"/>
              <a:t>Lähde: Eurostat (kansantalouden tilinpito), Tilastokeskus (yritysten tutkimus- ja kehittämistoiminta), </a:t>
            </a:r>
            <a:r>
              <a:rPr lang="fi-FI" err="1"/>
              <a:t>EK:n</a:t>
            </a:r>
            <a:r>
              <a:rPr lang="fi-FI"/>
              <a:t> investointitiedustelu (kesäkuu 2021 ja tammikuu 2022)</a:t>
            </a:r>
          </a:p>
          <a:p>
            <a:r>
              <a:rPr lang="fi-FI"/>
              <a:t>*) Aineettomiin investointeihin kuuluvat mm. tutkimus- ja kehittämis- sekä tietokoneohjelmistoinvestoinnit.</a:t>
            </a:r>
          </a:p>
          <a:p>
            <a:r>
              <a:rPr lang="fi-FI"/>
              <a:t> </a:t>
            </a:r>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2847031383"/>
              </p:ext>
            </p:extLst>
          </p:nvPr>
        </p:nvGraphicFramePr>
        <p:xfrm>
          <a:off x="381000" y="1275730"/>
          <a:ext cx="8338264" cy="3369295"/>
        </p:xfrm>
        <a:graphic>
          <a:graphicData uri="http://schemas.openxmlformats.org/drawingml/2006/chart">
            <c:chart xmlns:c="http://schemas.openxmlformats.org/drawingml/2006/chart" xmlns:r="http://schemas.openxmlformats.org/officeDocument/2006/relationships" r:id="rId2"/>
          </a:graphicData>
        </a:graphic>
      </p:graphicFrame>
      <p:sp>
        <p:nvSpPr>
          <p:cNvPr id="12" name="Tekstiruutu 1"/>
          <p:cNvSpPr txBox="1"/>
          <p:nvPr/>
        </p:nvSpPr>
        <p:spPr>
          <a:xfrm>
            <a:off x="1146804" y="1358279"/>
            <a:ext cx="2034868" cy="395869"/>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50" spc="-40">
                <a:solidFill>
                  <a:schemeClr val="tx2"/>
                </a:solidFill>
              </a:rPr>
              <a:t>Investoinnit, miljoonaa euroa, </a:t>
            </a:r>
          </a:p>
          <a:p>
            <a:r>
              <a:rPr lang="fi-FI" sz="1050" spc="-40">
                <a:solidFill>
                  <a:schemeClr val="tx2"/>
                </a:solidFill>
              </a:rPr>
              <a:t>kiintein 2015 hinnoin</a:t>
            </a:r>
          </a:p>
        </p:txBody>
      </p:sp>
      <p:sp>
        <p:nvSpPr>
          <p:cNvPr id="6" name="Text Placeholder 5">
            <a:extLst>
              <a:ext uri="{FF2B5EF4-FFF2-40B4-BE49-F238E27FC236}">
                <a16:creationId xmlns:a16="http://schemas.microsoft.com/office/drawing/2014/main" id="{DBE26893-AEFA-4C6F-A7B0-9F7A7D5DA227}"/>
              </a:ext>
            </a:extLst>
          </p:cNvPr>
          <p:cNvSpPr>
            <a:spLocks noGrp="1"/>
          </p:cNvSpPr>
          <p:nvPr>
            <p:ph type="body" sz="quarter" idx="15"/>
          </p:nvPr>
        </p:nvSpPr>
        <p:spPr/>
        <p:txBody>
          <a:bodyPr/>
          <a:lstStyle/>
          <a:p>
            <a:pPr>
              <a:lnSpc>
                <a:spcPct val="100000"/>
              </a:lnSpc>
            </a:pPr>
            <a:r>
              <a:rPr lang="fi-FI" spc="-50"/>
              <a:t>Teknologiateollisuuden aineettomat investoinnit ja </a:t>
            </a:r>
            <a:endParaRPr lang="fi-FI" spc="-90"/>
          </a:p>
          <a:p>
            <a:pPr>
              <a:lnSpc>
                <a:spcPct val="100000"/>
              </a:lnSpc>
              <a:spcBef>
                <a:spcPts val="0"/>
              </a:spcBef>
            </a:pPr>
            <a:r>
              <a:rPr lang="fi-FI" spc="-50"/>
              <a:t>aineelliset ja aineettomat investoinnit Suomessa</a:t>
            </a:r>
          </a:p>
          <a:p>
            <a:endParaRPr lang="fi-FI"/>
          </a:p>
        </p:txBody>
      </p:sp>
      <p:sp>
        <p:nvSpPr>
          <p:cNvPr id="2" name="Tekstin paikkamerkki 6">
            <a:extLst>
              <a:ext uri="{FF2B5EF4-FFF2-40B4-BE49-F238E27FC236}">
                <a16:creationId xmlns:a16="http://schemas.microsoft.com/office/drawing/2014/main" id="{D8D32446-978D-489C-5AA2-E782B7ECB4EC}"/>
              </a:ext>
            </a:extLst>
          </p:cNvPr>
          <p:cNvSpPr txBox="1">
            <a:spLocks/>
          </p:cNvSpPr>
          <p:nvPr/>
        </p:nvSpPr>
        <p:spPr>
          <a:xfrm>
            <a:off x="7384544" y="4892737"/>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075600177"/>
      </p:ext>
    </p:extLst>
  </p:cSld>
  <p:clrMapOvr>
    <a:masterClrMapping/>
  </p:clrMapOvr>
  <p:transition spd="med">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161</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6060576" cy="415926"/>
          </a:xfrm>
        </p:spPr>
        <p:txBody>
          <a:bodyPr/>
          <a:lstStyle/>
          <a:p>
            <a:r>
              <a:rPr lang="fi-FI"/>
              <a:t>Lähde: Eurostat (kansantalouden tilinpito), Tilastokeskus (yritysten tutkimus- ja kehittämistoiminta), </a:t>
            </a:r>
            <a:r>
              <a:rPr lang="fi-FI" err="1"/>
              <a:t>EK:n</a:t>
            </a:r>
            <a:r>
              <a:rPr lang="fi-FI"/>
              <a:t> investointitiedustelu (kesäkuu 2021 ja tammikuu 2022)</a:t>
            </a:r>
          </a:p>
          <a:p>
            <a:r>
              <a:rPr lang="fi-FI"/>
              <a:t>*) Aineettomiin investointeihin kuuluvat mm. tutkimus- ja kehittämis- sekä tietokoneohjelmistoinvestoinnit.</a:t>
            </a:r>
          </a:p>
          <a:p>
            <a:r>
              <a:rPr lang="fi-FI"/>
              <a:t> </a:t>
            </a:r>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1231625000"/>
              </p:ext>
            </p:extLst>
          </p:nvPr>
        </p:nvGraphicFramePr>
        <p:xfrm>
          <a:off x="168965" y="1143978"/>
          <a:ext cx="8338264" cy="3369295"/>
        </p:xfrm>
        <a:graphic>
          <a:graphicData uri="http://schemas.openxmlformats.org/drawingml/2006/chart">
            <c:chart xmlns:c="http://schemas.openxmlformats.org/drawingml/2006/chart" xmlns:r="http://schemas.openxmlformats.org/officeDocument/2006/relationships" r:id="rId2"/>
          </a:graphicData>
        </a:graphic>
      </p:graphicFrame>
      <p:sp>
        <p:nvSpPr>
          <p:cNvPr id="12" name="Tekstiruutu 1"/>
          <p:cNvSpPr txBox="1"/>
          <p:nvPr/>
        </p:nvSpPr>
        <p:spPr>
          <a:xfrm>
            <a:off x="923883" y="1254028"/>
            <a:ext cx="2034868" cy="395869"/>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50" spc="-40">
                <a:solidFill>
                  <a:schemeClr val="tx2"/>
                </a:solidFill>
              </a:rPr>
              <a:t>Investointiaste (investoinnit / </a:t>
            </a:r>
          </a:p>
          <a:p>
            <a:r>
              <a:rPr lang="fi-FI" sz="1050" spc="-40">
                <a:solidFill>
                  <a:schemeClr val="tx2"/>
                </a:solidFill>
              </a:rPr>
              <a:t>arvonlisäys), %</a:t>
            </a:r>
          </a:p>
        </p:txBody>
      </p:sp>
      <p:sp>
        <p:nvSpPr>
          <p:cNvPr id="6" name="Text Placeholder 5">
            <a:extLst>
              <a:ext uri="{FF2B5EF4-FFF2-40B4-BE49-F238E27FC236}">
                <a16:creationId xmlns:a16="http://schemas.microsoft.com/office/drawing/2014/main" id="{B49D306E-5103-461B-BF6D-9A421941BEC0}"/>
              </a:ext>
            </a:extLst>
          </p:cNvPr>
          <p:cNvSpPr>
            <a:spLocks noGrp="1"/>
          </p:cNvSpPr>
          <p:nvPr>
            <p:ph type="body" sz="quarter" idx="15"/>
          </p:nvPr>
        </p:nvSpPr>
        <p:spPr/>
        <p:txBody>
          <a:bodyPr/>
          <a:lstStyle/>
          <a:p>
            <a:r>
              <a:rPr lang="fi-FI" spc="-50"/>
              <a:t>Teknologiateollisuuden investointiaste Suomessa</a:t>
            </a:r>
            <a:endParaRPr lang="fi-FI"/>
          </a:p>
          <a:p>
            <a:endParaRPr lang="fi-FI"/>
          </a:p>
        </p:txBody>
      </p:sp>
      <p:sp>
        <p:nvSpPr>
          <p:cNvPr id="2" name="Tekstin paikkamerkki 6">
            <a:extLst>
              <a:ext uri="{FF2B5EF4-FFF2-40B4-BE49-F238E27FC236}">
                <a16:creationId xmlns:a16="http://schemas.microsoft.com/office/drawing/2014/main" id="{A6D83FF7-C150-F587-BE25-722496612436}"/>
              </a:ext>
            </a:extLst>
          </p:cNvPr>
          <p:cNvSpPr txBox="1">
            <a:spLocks/>
          </p:cNvSpPr>
          <p:nvPr/>
        </p:nvSpPr>
        <p:spPr>
          <a:xfrm>
            <a:off x="7430750" y="4892737"/>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496259646"/>
      </p:ext>
    </p:extLst>
  </p:cSld>
  <p:clrMapOvr>
    <a:masterClrMapping/>
  </p:clrMapOvr>
  <p:transition spd="med">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162</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5909726" cy="165163"/>
          </a:xfrm>
        </p:spPr>
        <p:txBody>
          <a:bodyPr/>
          <a:lstStyle/>
          <a:p>
            <a:r>
              <a:rPr lang="fi-FI"/>
              <a:t>Lähde: </a:t>
            </a:r>
            <a:r>
              <a:rPr lang="fi-FI" err="1"/>
              <a:t>Macrobond</a:t>
            </a:r>
            <a:r>
              <a:rPr lang="fi-FI"/>
              <a:t>, OECD </a:t>
            </a:r>
            <a:r>
              <a:rPr lang="fi-FI" err="1"/>
              <a:t>Economic</a:t>
            </a:r>
            <a:r>
              <a:rPr lang="fi-FI"/>
              <a:t> Outlook</a:t>
            </a:r>
          </a:p>
        </p:txBody>
      </p:sp>
      <p:sp>
        <p:nvSpPr>
          <p:cNvPr id="7" name="Text Placeholder 6">
            <a:extLst>
              <a:ext uri="{FF2B5EF4-FFF2-40B4-BE49-F238E27FC236}">
                <a16:creationId xmlns:a16="http://schemas.microsoft.com/office/drawing/2014/main" id="{66E2BF8D-C809-40E1-89EF-10BB2E95F1ED}"/>
              </a:ext>
            </a:extLst>
          </p:cNvPr>
          <p:cNvSpPr>
            <a:spLocks noGrp="1"/>
          </p:cNvSpPr>
          <p:nvPr>
            <p:ph type="body" sz="quarter" idx="15"/>
          </p:nvPr>
        </p:nvSpPr>
        <p:spPr/>
        <p:txBody>
          <a:bodyPr/>
          <a:lstStyle/>
          <a:p>
            <a:r>
              <a:rPr lang="fi-FI"/>
              <a:t>Investoinnit Suomessa suhteessa eräisiin kilpailijamaihin</a:t>
            </a:r>
          </a:p>
          <a:p>
            <a:endParaRPr lang="fi-FI"/>
          </a:p>
        </p:txBody>
      </p:sp>
      <p:graphicFrame>
        <p:nvGraphicFramePr>
          <p:cNvPr id="13" name="Sisällön paikkamerkki 11">
            <a:extLst>
              <a:ext uri="{FF2B5EF4-FFF2-40B4-BE49-F238E27FC236}">
                <a16:creationId xmlns:a16="http://schemas.microsoft.com/office/drawing/2014/main" id="{FC7CD5A2-4269-4B5F-95DD-D9D622B7BE38}"/>
              </a:ext>
            </a:extLst>
          </p:cNvPr>
          <p:cNvGraphicFramePr>
            <a:graphicFrameLocks noGrp="1" noChangeAspect="1"/>
          </p:cNvGraphicFramePr>
          <p:nvPr>
            <p:ph sz="quarter" idx="17"/>
            <p:extLst>
              <p:ext uri="{D42A27DB-BD31-4B8C-83A1-F6EECF244321}">
                <p14:modId xmlns:p14="http://schemas.microsoft.com/office/powerpoint/2010/main" val="782771905"/>
              </p:ext>
            </p:extLst>
          </p:nvPr>
        </p:nvGraphicFramePr>
        <p:xfrm>
          <a:off x="400050" y="1106488"/>
          <a:ext cx="8353425" cy="353536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3" name="Sisällön paikkamerkki 11">
                        <a:extLst>
                          <a:ext uri="{FF2B5EF4-FFF2-40B4-BE49-F238E27FC236}">
                            <a16:creationId xmlns:a16="http://schemas.microsoft.com/office/drawing/2014/main" id="{FC7CD5A2-4269-4B5F-95DD-D9D622B7BE38}"/>
                          </a:ext>
                        </a:extLst>
                      </p:cNvPr>
                      <p:cNvPicPr/>
                      <p:nvPr/>
                    </p:nvPicPr>
                    <p:blipFill>
                      <a:blip r:embed="rId3"/>
                      <a:stretch>
                        <a:fillRect/>
                      </a:stretch>
                    </p:blipFill>
                    <p:spPr>
                      <a:xfrm>
                        <a:off x="400050" y="1106488"/>
                        <a:ext cx="8353425" cy="3535362"/>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41496663-7D00-9B85-E595-6D0CD3DDD39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52357121"/>
      </p:ext>
    </p:extLst>
  </p:cSld>
  <p:clrMapOvr>
    <a:masterClrMapping/>
  </p:clrMapOvr>
  <p:transition spd="med">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163</a:t>
            </a:fld>
            <a:endParaRPr lang="fi-FI">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6.5.2024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8" name="Tekstin paikkamerkki 7"/>
          <p:cNvSpPr>
            <a:spLocks noGrp="1"/>
          </p:cNvSpPr>
          <p:nvPr>
            <p:ph type="body" sz="quarter" idx="18"/>
          </p:nvPr>
        </p:nvSpPr>
        <p:spPr/>
        <p:txBody>
          <a:bodyPr/>
          <a:lstStyle/>
          <a:p>
            <a:r>
              <a:rPr lang="fi-FI"/>
              <a:t>Lähde: Tilastokeskus, Kansantalouden tilinpito</a:t>
            </a:r>
          </a:p>
        </p:txBody>
      </p:sp>
      <p:graphicFrame>
        <p:nvGraphicFramePr>
          <p:cNvPr id="9" name="Sisällön paikkamerkki 9"/>
          <p:cNvGraphicFramePr>
            <a:graphicFrameLocks noGrp="1"/>
          </p:cNvGraphicFramePr>
          <p:nvPr>
            <p:ph sz="quarter" idx="17"/>
            <p:extLst>
              <p:ext uri="{D42A27DB-BD31-4B8C-83A1-F6EECF244321}">
                <p14:modId xmlns:p14="http://schemas.microsoft.com/office/powerpoint/2010/main" val="1745811604"/>
              </p:ext>
            </p:extLst>
          </p:nvPr>
        </p:nvGraphicFramePr>
        <p:xfrm>
          <a:off x="381000" y="1081327"/>
          <a:ext cx="8391525" cy="3563697"/>
        </p:xfrm>
        <a:graphic>
          <a:graphicData uri="http://schemas.openxmlformats.org/drawingml/2006/chart">
            <c:chart xmlns:c="http://schemas.openxmlformats.org/drawingml/2006/chart" xmlns:r="http://schemas.openxmlformats.org/officeDocument/2006/relationships" r:id="rId2"/>
          </a:graphicData>
        </a:graphic>
      </p:graphicFrame>
      <p:sp>
        <p:nvSpPr>
          <p:cNvPr id="10" name="Tekstiruutu 9"/>
          <p:cNvSpPr txBox="1"/>
          <p:nvPr/>
        </p:nvSpPr>
        <p:spPr>
          <a:xfrm>
            <a:off x="769002" y="1210929"/>
            <a:ext cx="3600400" cy="234286"/>
          </a:xfrm>
          <a:prstGeom prst="rect">
            <a:avLst/>
          </a:prstGeom>
          <a:noFill/>
        </p:spPr>
        <p:txBody>
          <a:bodyPr wrap="square" lIns="36000" tIns="36000" rIns="36000" bIns="36000" rtlCol="0">
            <a:spAutoFit/>
          </a:bodyPr>
          <a:lstStyle/>
          <a:p>
            <a:r>
              <a:rPr lang="fi-FI" sz="1050" spc="-40">
                <a:solidFill>
                  <a:srgbClr val="29282E"/>
                </a:solidFill>
              </a:rPr>
              <a:t>Miljardia euroa, viitevuoden 2015 hinnoin </a:t>
            </a:r>
          </a:p>
        </p:txBody>
      </p:sp>
      <p:sp>
        <p:nvSpPr>
          <p:cNvPr id="7" name="Text Placeholder 6">
            <a:extLst>
              <a:ext uri="{FF2B5EF4-FFF2-40B4-BE49-F238E27FC236}">
                <a16:creationId xmlns:a16="http://schemas.microsoft.com/office/drawing/2014/main" id="{F917B80D-19D0-4287-B254-693859750A48}"/>
              </a:ext>
            </a:extLst>
          </p:cNvPr>
          <p:cNvSpPr>
            <a:spLocks noGrp="1"/>
          </p:cNvSpPr>
          <p:nvPr>
            <p:ph type="body" sz="quarter" idx="15"/>
          </p:nvPr>
        </p:nvSpPr>
        <p:spPr/>
        <p:txBody>
          <a:bodyPr/>
          <a:lstStyle/>
          <a:p>
            <a:r>
              <a:rPr lang="en-GB" err="1"/>
              <a:t>Yritysten</a:t>
            </a:r>
            <a:r>
              <a:rPr lang="en-GB"/>
              <a:t> </a:t>
            </a:r>
            <a:r>
              <a:rPr lang="en-GB" err="1"/>
              <a:t>aineelliset</a:t>
            </a:r>
            <a:r>
              <a:rPr lang="en-GB"/>
              <a:t> </a:t>
            </a:r>
            <a:r>
              <a:rPr lang="en-GB" err="1"/>
              <a:t>ja</a:t>
            </a:r>
            <a:r>
              <a:rPr lang="en-GB"/>
              <a:t> </a:t>
            </a:r>
            <a:r>
              <a:rPr lang="en-GB" err="1"/>
              <a:t>aineettomat</a:t>
            </a:r>
            <a:r>
              <a:rPr lang="en-GB"/>
              <a:t> </a:t>
            </a:r>
            <a:r>
              <a:rPr lang="en-GB" err="1"/>
              <a:t>investoinnit</a:t>
            </a:r>
            <a:r>
              <a:rPr lang="en-GB"/>
              <a:t> </a:t>
            </a:r>
            <a:r>
              <a:rPr lang="en-GB" err="1"/>
              <a:t>Suomessa</a:t>
            </a:r>
            <a:endParaRPr lang="fi-FI"/>
          </a:p>
        </p:txBody>
      </p:sp>
      <p:sp>
        <p:nvSpPr>
          <p:cNvPr id="2" name="Tekstin paikkamerkki 6">
            <a:extLst>
              <a:ext uri="{FF2B5EF4-FFF2-40B4-BE49-F238E27FC236}">
                <a16:creationId xmlns:a16="http://schemas.microsoft.com/office/drawing/2014/main" id="{74FD07FB-B253-46A7-AAF4-288CA1EFBBF9}"/>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644292966"/>
      </p:ext>
    </p:extLst>
  </p:cSld>
  <p:clrMapOvr>
    <a:masterClrMapping/>
  </p:clrMapOvr>
  <p:transition spd="med">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7992000" cy="734376"/>
          </a:xfrm>
        </p:spPr>
        <p:txBody>
          <a:bodyPr/>
          <a:lstStyle/>
          <a:p>
            <a:r>
              <a:rPr lang="fi-FI" spc="-60"/>
              <a:t>Yritysten aineelliset ja aineettomat investoinnit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164</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Tilastokeskus, Kansantalouden tilinpito</a:t>
            </a:r>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3928704596"/>
              </p:ext>
            </p:extLst>
          </p:nvPr>
        </p:nvGraphicFramePr>
        <p:xfrm>
          <a:off x="381000" y="1146128"/>
          <a:ext cx="8391525" cy="3498897"/>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757479" y="1275730"/>
            <a:ext cx="5112568" cy="234286"/>
          </a:xfrm>
          <a:prstGeom prst="rect">
            <a:avLst/>
          </a:prstGeom>
          <a:noFill/>
        </p:spPr>
        <p:txBody>
          <a:bodyPr wrap="square" lIns="36000" tIns="36000" rIns="36000" bIns="36000" rtlCol="0">
            <a:spAutoFit/>
          </a:bodyPr>
          <a:lstStyle/>
          <a:p>
            <a:r>
              <a:rPr lang="fi-FI" sz="1050" spc="-40">
                <a:solidFill>
                  <a:schemeClr val="tx2"/>
                </a:solidFill>
              </a:rPr>
              <a:t>Miljardia euroa, viitevuoden 2015 hinnoin</a:t>
            </a:r>
          </a:p>
        </p:txBody>
      </p:sp>
      <p:sp>
        <p:nvSpPr>
          <p:cNvPr id="6" name="Tekstin paikkamerkki 6">
            <a:extLst>
              <a:ext uri="{FF2B5EF4-FFF2-40B4-BE49-F238E27FC236}">
                <a16:creationId xmlns:a16="http://schemas.microsoft.com/office/drawing/2014/main" id="{AFA989F1-E41C-B45F-8BDC-57041726DD55}"/>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615258745"/>
      </p:ext>
    </p:extLst>
  </p:cSld>
  <p:clrMapOvr>
    <a:masterClrMapping/>
  </p:clrMapOvr>
  <p:transition spd="med">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7992000" cy="799177"/>
          </a:xfrm>
        </p:spPr>
        <p:txBody>
          <a:bodyPr/>
          <a:lstStyle/>
          <a:p>
            <a:r>
              <a:rPr lang="fi-FI"/>
              <a:t>Yritysten investoinnit Suomessa suhteessa pääoman kulumiseen</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165</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Tilastokeskus, Kansantalouden tilinpito</a:t>
            </a:r>
          </a:p>
          <a:p>
            <a:endParaRPr lang="fi-FI"/>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2829190439"/>
              </p:ext>
            </p:extLst>
          </p:nvPr>
        </p:nvGraphicFramePr>
        <p:xfrm>
          <a:off x="381000" y="1081327"/>
          <a:ext cx="8391525" cy="3563699"/>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822514" y="1210929"/>
            <a:ext cx="3024336" cy="234286"/>
          </a:xfrm>
          <a:prstGeom prst="rect">
            <a:avLst/>
          </a:prstGeom>
          <a:noFill/>
        </p:spPr>
        <p:txBody>
          <a:bodyPr wrap="square" lIns="36000" tIns="36000" rIns="36000" bIns="36000" rtlCol="0">
            <a:spAutoFit/>
          </a:bodyPr>
          <a:lstStyle/>
          <a:p>
            <a:r>
              <a:rPr lang="fi-FI" sz="1050" spc="-40">
                <a:solidFill>
                  <a:schemeClr val="tx2"/>
                </a:solidFill>
              </a:rPr>
              <a:t>Miljardia euroa, viitevuoden 2015 hinnoin</a:t>
            </a:r>
          </a:p>
        </p:txBody>
      </p:sp>
      <p:sp>
        <p:nvSpPr>
          <p:cNvPr id="6" name="Tekstin paikkamerkki 6">
            <a:extLst>
              <a:ext uri="{FF2B5EF4-FFF2-40B4-BE49-F238E27FC236}">
                <a16:creationId xmlns:a16="http://schemas.microsoft.com/office/drawing/2014/main" id="{29793305-5CBB-168C-16CF-9DD4FD8962E6}"/>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872748475"/>
      </p:ext>
    </p:extLst>
  </p:cSld>
  <p:clrMapOvr>
    <a:masterClrMapping/>
  </p:clrMapOvr>
  <p:transition spd="med">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a:xfrm>
            <a:off x="252000" y="282150"/>
            <a:ext cx="8078458" cy="724340"/>
          </a:xfrm>
        </p:spPr>
        <p:txBody>
          <a:bodyPr/>
          <a:lstStyle/>
          <a:p>
            <a:r>
              <a:rPr lang="fi-FI"/>
              <a:t>Pk-yritysten* osuus yritysten investoinneista 2006-2021 </a:t>
            </a:r>
          </a:p>
          <a:p>
            <a:r>
              <a:rPr lang="fi-FI"/>
              <a:t> </a:t>
            </a:r>
          </a:p>
          <a:p>
            <a:pPr>
              <a:lnSpc>
                <a:spcPct val="100000"/>
              </a:lnSpc>
              <a:spcBef>
                <a:spcPts val="0"/>
              </a:spcBef>
            </a:pPr>
            <a:r>
              <a:rPr lang="fi-FI" sz="1400" b="0"/>
              <a:t>%-osuus yritysten aineellisista </a:t>
            </a:r>
          </a:p>
          <a:p>
            <a:pPr>
              <a:lnSpc>
                <a:spcPct val="100000"/>
              </a:lnSpc>
              <a:spcBef>
                <a:spcPts val="0"/>
              </a:spcBef>
            </a:pPr>
            <a:r>
              <a:rPr lang="fi-FI" sz="1400" b="0"/>
              <a:t>nettoinvestoinneista 2021</a:t>
            </a:r>
          </a:p>
          <a:p>
            <a:endParaRPr lang="fi-FI"/>
          </a:p>
        </p:txBody>
      </p:sp>
      <p:sp>
        <p:nvSpPr>
          <p:cNvPr id="2" name="Dian numeron paikkamerkki 1"/>
          <p:cNvSpPr>
            <a:spLocks noGrp="1"/>
          </p:cNvSpPr>
          <p:nvPr>
            <p:ph type="sldNum" sz="quarter" idx="12"/>
          </p:nvPr>
        </p:nvSpPr>
        <p:spPr/>
        <p:txBody>
          <a:bodyPr/>
          <a:lstStyle/>
          <a:p>
            <a:fld id="{6FCB6B90-8271-4E8F-82C1-E646FBB48A2E}" type="slidenum">
              <a:rPr lang="fi-FI" smtClean="0">
                <a:solidFill>
                  <a:srgbClr val="29282E"/>
                </a:solidFill>
              </a:rPr>
              <a:pPr/>
              <a:t>166</a:t>
            </a:fld>
            <a:endParaRPr lang="fi-FI">
              <a:solidFill>
                <a:srgbClr val="29282E"/>
              </a:solidFill>
            </a:endParaRPr>
          </a:p>
        </p:txBody>
      </p:sp>
      <p:sp>
        <p:nvSpPr>
          <p:cNvPr id="3" name="Päivämäärän paikkamerkki 2"/>
          <p:cNvSpPr>
            <a:spLocks noGrp="1"/>
          </p:cNvSpPr>
          <p:nvPr>
            <p:ph type="dt" sz="half" idx="10"/>
          </p:nvPr>
        </p:nvSpPr>
        <p:spPr/>
        <p:txBody>
          <a:bodyPr/>
          <a:lstStyle/>
          <a:p>
            <a:fld id="{1F9AB61F-25F5-4BAC-AFD2-7CF6AA8759C3}" type="datetime1">
              <a:rPr lang="fi-FI" smtClean="0">
                <a:solidFill>
                  <a:srgbClr val="29282E"/>
                </a:solidFill>
              </a:rPr>
              <a:pPr/>
              <a:t>6.5.2024</a:t>
            </a:fld>
            <a:endParaRPr lang="fi-FI">
              <a:solidFill>
                <a:srgbClr val="29282E"/>
              </a:solidFill>
            </a:endParaRPr>
          </a:p>
        </p:txBody>
      </p:sp>
      <p:sp>
        <p:nvSpPr>
          <p:cNvPr id="4" name="Alatunnisteen paikkamerkki 3"/>
          <p:cNvSpPr>
            <a:spLocks noGrp="1"/>
          </p:cNvSpPr>
          <p:nvPr>
            <p:ph type="ftr" sz="quarter" idx="11"/>
          </p:nvPr>
        </p:nvSpPr>
        <p:spPr/>
        <p:txBody>
          <a:bodyPr/>
          <a:lstStyle/>
          <a:p>
            <a:r>
              <a:rPr lang="fi-FI">
                <a:solidFill>
                  <a:srgbClr val="29282E"/>
                </a:solidFill>
              </a:rPr>
              <a:t>Teknologiateollisuus</a:t>
            </a:r>
          </a:p>
        </p:txBody>
      </p:sp>
      <p:sp>
        <p:nvSpPr>
          <p:cNvPr id="10" name="Tekstin paikkamerkki 9"/>
          <p:cNvSpPr>
            <a:spLocks noGrp="1"/>
          </p:cNvSpPr>
          <p:nvPr>
            <p:ph type="body" sz="quarter" idx="18"/>
          </p:nvPr>
        </p:nvSpPr>
        <p:spPr>
          <a:xfrm>
            <a:off x="2334682" y="4727574"/>
            <a:ext cx="4462630" cy="165163"/>
          </a:xfrm>
        </p:spPr>
        <p:txBody>
          <a:bodyPr/>
          <a:lstStyle/>
          <a:p>
            <a:r>
              <a:rPr lang="fi-FI"/>
              <a:t>*) Alle 250 henkilöä työllistävät yritykset Suomessa</a:t>
            </a:r>
          </a:p>
          <a:p>
            <a:r>
              <a:rPr lang="fi-FI"/>
              <a:t>Lähde: Tilastokeskus (yritysten tilinpäätöstilasto)</a:t>
            </a:r>
          </a:p>
        </p:txBody>
      </p:sp>
      <p:graphicFrame>
        <p:nvGraphicFramePr>
          <p:cNvPr id="9" name="Sisällön paikkamerkki 9">
            <a:extLst>
              <a:ext uri="{FF2B5EF4-FFF2-40B4-BE49-F238E27FC236}">
                <a16:creationId xmlns:a16="http://schemas.microsoft.com/office/drawing/2014/main" id="{9E62A896-0AE9-4793-BCAE-0695676C362E}"/>
              </a:ext>
            </a:extLst>
          </p:cNvPr>
          <p:cNvGraphicFramePr>
            <a:graphicFrameLocks noGrp="1"/>
          </p:cNvGraphicFramePr>
          <p:nvPr>
            <p:ph sz="quarter" idx="17"/>
          </p:nvPr>
        </p:nvGraphicFramePr>
        <p:xfrm>
          <a:off x="4118393" y="1347614"/>
          <a:ext cx="4654132" cy="3297410"/>
        </p:xfrm>
        <a:graphic>
          <a:graphicData uri="http://schemas.openxmlformats.org/drawingml/2006/chart">
            <c:chart xmlns:c="http://schemas.openxmlformats.org/drawingml/2006/chart" xmlns:r="http://schemas.openxmlformats.org/officeDocument/2006/relationships" r:id="rId2"/>
          </a:graphicData>
        </a:graphic>
      </p:graphicFrame>
      <p:sp>
        <p:nvSpPr>
          <p:cNvPr id="5" name="Suorakulmio 4">
            <a:extLst>
              <a:ext uri="{FF2B5EF4-FFF2-40B4-BE49-F238E27FC236}">
                <a16:creationId xmlns:a16="http://schemas.microsoft.com/office/drawing/2014/main" id="{44F1A1DD-75EC-46DA-80F6-EE39405DE4F8}"/>
              </a:ext>
            </a:extLst>
          </p:cNvPr>
          <p:cNvSpPr/>
          <p:nvPr/>
        </p:nvSpPr>
        <p:spPr>
          <a:xfrm>
            <a:off x="4377597" y="1186891"/>
            <a:ext cx="4225452" cy="276999"/>
          </a:xfrm>
          <a:prstGeom prst="rect">
            <a:avLst/>
          </a:prstGeom>
        </p:spPr>
        <p:txBody>
          <a:bodyPr wrap="none">
            <a:spAutoFit/>
          </a:bodyPr>
          <a:lstStyle/>
          <a:p>
            <a:pPr>
              <a:lnSpc>
                <a:spcPct val="100000"/>
              </a:lnSpc>
              <a:spcBef>
                <a:spcPts val="0"/>
              </a:spcBef>
            </a:pPr>
            <a:r>
              <a:rPr lang="fi-FI" sz="1200"/>
              <a:t>%-osuus yritysten aineellisista nettoinvestoinneista </a:t>
            </a:r>
          </a:p>
        </p:txBody>
      </p:sp>
      <p:graphicFrame>
        <p:nvGraphicFramePr>
          <p:cNvPr id="6" name="Kaavio 5">
            <a:extLst>
              <a:ext uri="{FF2B5EF4-FFF2-40B4-BE49-F238E27FC236}">
                <a16:creationId xmlns:a16="http://schemas.microsoft.com/office/drawing/2014/main" id="{96FECEE0-7074-95DC-09B5-C5438498A82B}"/>
              </a:ext>
            </a:extLst>
          </p:cNvPr>
          <p:cNvGraphicFramePr>
            <a:graphicFrameLocks/>
          </p:cNvGraphicFramePr>
          <p:nvPr>
            <p:extLst>
              <p:ext uri="{D42A27DB-BD31-4B8C-83A1-F6EECF244321}">
                <p14:modId xmlns:p14="http://schemas.microsoft.com/office/powerpoint/2010/main" val="2409141638"/>
              </p:ext>
            </p:extLst>
          </p:nvPr>
        </p:nvGraphicFramePr>
        <p:xfrm>
          <a:off x="-280771" y="1805014"/>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in paikkamerkki 6">
            <a:extLst>
              <a:ext uri="{FF2B5EF4-FFF2-40B4-BE49-F238E27FC236}">
                <a16:creationId xmlns:a16="http://schemas.microsoft.com/office/drawing/2014/main" id="{10B6E2F5-4606-D576-D8C3-63A8E2E2BD7B}"/>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99317755"/>
      </p:ext>
    </p:extLst>
  </p:cSld>
  <p:clrMapOvr>
    <a:masterClrMapping/>
  </p:clrMapOvr>
  <p:transition spd="med">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167</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a:t>
            </a:r>
            <a:r>
              <a:rPr lang="fi-FI" err="1"/>
              <a:t>Macrobond</a:t>
            </a:r>
            <a:r>
              <a:rPr lang="fi-FI"/>
              <a:t>, </a:t>
            </a:r>
            <a:r>
              <a:rPr lang="fi-FI" err="1"/>
              <a:t>Eurostat</a:t>
            </a:r>
            <a:endParaRPr lang="fi-FI"/>
          </a:p>
          <a:p>
            <a:endParaRPr lang="fi-FI"/>
          </a:p>
        </p:txBody>
      </p:sp>
      <p:sp>
        <p:nvSpPr>
          <p:cNvPr id="10" name="Tekstin paikkamerkki 7"/>
          <p:cNvSpPr>
            <a:spLocks noGrp="1"/>
          </p:cNvSpPr>
          <p:nvPr>
            <p:ph type="body" sz="quarter" idx="15"/>
          </p:nvPr>
        </p:nvSpPr>
        <p:spPr>
          <a:xfrm>
            <a:off x="252000" y="282150"/>
            <a:ext cx="8013658" cy="714795"/>
          </a:xfrm>
        </p:spPr>
        <p:txBody>
          <a:bodyPr/>
          <a:lstStyle/>
          <a:p>
            <a:r>
              <a:rPr lang="fi-FI" spc="-50"/>
              <a:t>Yritysten investointiaste Suomessa verrattuna eräisiin keskeisiin kilpailijamaihin</a:t>
            </a:r>
            <a:endParaRPr lang="fi-FI"/>
          </a:p>
        </p:txBody>
      </p:sp>
      <p:graphicFrame>
        <p:nvGraphicFramePr>
          <p:cNvPr id="12" name="Sisällön paikkamerkki 11">
            <a:extLst>
              <a:ext uri="{FF2B5EF4-FFF2-40B4-BE49-F238E27FC236}">
                <a16:creationId xmlns:a16="http://schemas.microsoft.com/office/drawing/2014/main" id="{73BA24CA-1C45-4A70-B135-FF31C36C423F}"/>
              </a:ext>
            </a:extLst>
          </p:cNvPr>
          <p:cNvGraphicFramePr>
            <a:graphicFrameLocks noGrp="1" noChangeAspect="1"/>
          </p:cNvGraphicFramePr>
          <p:nvPr>
            <p:ph sz="quarter" idx="17"/>
            <p:extLst>
              <p:ext uri="{D42A27DB-BD31-4B8C-83A1-F6EECF244321}">
                <p14:modId xmlns:p14="http://schemas.microsoft.com/office/powerpoint/2010/main" val="2652035048"/>
              </p:ext>
            </p:extLst>
          </p:nvPr>
        </p:nvGraphicFramePr>
        <p:xfrm>
          <a:off x="392113" y="1092200"/>
          <a:ext cx="8369300" cy="3541713"/>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2" name="Sisällön paikkamerkki 11">
                        <a:extLst>
                          <a:ext uri="{FF2B5EF4-FFF2-40B4-BE49-F238E27FC236}">
                            <a16:creationId xmlns:a16="http://schemas.microsoft.com/office/drawing/2014/main" id="{73BA24CA-1C45-4A70-B135-FF31C36C423F}"/>
                          </a:ext>
                        </a:extLst>
                      </p:cNvPr>
                      <p:cNvPicPr/>
                      <p:nvPr/>
                    </p:nvPicPr>
                    <p:blipFill>
                      <a:blip r:embed="rId3"/>
                      <a:stretch>
                        <a:fillRect/>
                      </a:stretch>
                    </p:blipFill>
                    <p:spPr>
                      <a:xfrm>
                        <a:off x="392113" y="1092200"/>
                        <a:ext cx="8369300" cy="3541713"/>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3BEDC363-7204-F44C-8E61-E1E40BDDD55B}"/>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331298976"/>
      </p:ext>
    </p:extLst>
  </p:cSld>
  <p:clrMapOvr>
    <a:masterClrMapping/>
  </p:clrMapOvr>
  <p:transition spd="med">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168</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graphicFrame>
        <p:nvGraphicFramePr>
          <p:cNvPr id="10" name="Sisällön paikkamerkki 9"/>
          <p:cNvGraphicFramePr>
            <a:graphicFrameLocks noGrp="1"/>
          </p:cNvGraphicFramePr>
          <p:nvPr>
            <p:ph sz="quarter" idx="17"/>
          </p:nvPr>
        </p:nvGraphicFramePr>
        <p:xfrm>
          <a:off x="381000" y="1146129"/>
          <a:ext cx="8391525" cy="3581446"/>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p:cNvSpPr>
            <a:spLocks noGrp="1"/>
          </p:cNvSpPr>
          <p:nvPr>
            <p:ph type="body" sz="quarter" idx="18"/>
          </p:nvPr>
        </p:nvSpPr>
        <p:spPr>
          <a:xfrm>
            <a:off x="2334682" y="4727574"/>
            <a:ext cx="5909318" cy="262905"/>
          </a:xfrm>
        </p:spPr>
        <p:txBody>
          <a:bodyPr/>
          <a:lstStyle/>
          <a:p>
            <a:r>
              <a:rPr lang="fi-FI"/>
              <a:t>Julkinen tuki yritysten T&amp;K toimintaan suhteessa bruttokansantuotteeseen (suorat tuet ja verotuet)</a:t>
            </a:r>
          </a:p>
          <a:p>
            <a:r>
              <a:rPr lang="fi-FI"/>
              <a:t>Lähde: OECD</a:t>
            </a:r>
          </a:p>
        </p:txBody>
      </p:sp>
      <p:sp>
        <p:nvSpPr>
          <p:cNvPr id="6" name="Tekstiruutu 5"/>
          <p:cNvSpPr txBox="1"/>
          <p:nvPr/>
        </p:nvSpPr>
        <p:spPr>
          <a:xfrm>
            <a:off x="943144" y="1023307"/>
            <a:ext cx="3240360" cy="241980"/>
          </a:xfrm>
          <a:prstGeom prst="rect">
            <a:avLst/>
          </a:prstGeom>
          <a:noFill/>
        </p:spPr>
        <p:txBody>
          <a:bodyPr wrap="square" lIns="36000" tIns="36000" rIns="36000" bIns="36000" rtlCol="0">
            <a:spAutoFit/>
          </a:bodyPr>
          <a:lstStyle/>
          <a:p>
            <a:r>
              <a:rPr lang="fi-FI" sz="1050" spc="-40"/>
              <a:t>Prosenttia suhteessa BKT:hen</a:t>
            </a:r>
          </a:p>
        </p:txBody>
      </p:sp>
      <p:sp>
        <p:nvSpPr>
          <p:cNvPr id="9" name="Text Placeholder 8">
            <a:extLst>
              <a:ext uri="{FF2B5EF4-FFF2-40B4-BE49-F238E27FC236}">
                <a16:creationId xmlns:a16="http://schemas.microsoft.com/office/drawing/2014/main" id="{C2BA937E-0A71-411F-91F3-923EEAA520BD}"/>
              </a:ext>
            </a:extLst>
          </p:cNvPr>
          <p:cNvSpPr>
            <a:spLocks noGrp="1"/>
          </p:cNvSpPr>
          <p:nvPr>
            <p:ph type="body" sz="quarter" idx="15"/>
          </p:nvPr>
        </p:nvSpPr>
        <p:spPr/>
        <p:txBody>
          <a:bodyPr/>
          <a:lstStyle/>
          <a:p>
            <a:r>
              <a:rPr lang="fi-FI"/>
              <a:t>Yritysten saama TKI -tuki</a:t>
            </a:r>
          </a:p>
          <a:p>
            <a:endParaRPr lang="fi-FI"/>
          </a:p>
        </p:txBody>
      </p:sp>
      <p:sp>
        <p:nvSpPr>
          <p:cNvPr id="2" name="Tekstin paikkamerkki 6">
            <a:extLst>
              <a:ext uri="{FF2B5EF4-FFF2-40B4-BE49-F238E27FC236}">
                <a16:creationId xmlns:a16="http://schemas.microsoft.com/office/drawing/2014/main" id="{519255B4-2C4F-8055-B07D-82DE8D3C9D7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395318683"/>
      </p:ext>
    </p:extLst>
  </p:cSld>
  <p:clrMapOvr>
    <a:masterClrMapping/>
  </p:clrMapOvr>
  <p:transition spd="med">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Autofit/>
          </a:bodyPr>
          <a:lstStyle/>
          <a:p>
            <a:pPr>
              <a:lnSpc>
                <a:spcPct val="100000"/>
              </a:lnSpc>
            </a:pPr>
            <a:r>
              <a:rPr lang="fi-FI" sz="2600"/>
              <a:t>Suomen kustannuskilpailukyky</a:t>
            </a:r>
            <a:endParaRPr lang="fi-FI" sz="2600" b="0" spc="-50"/>
          </a:p>
        </p:txBody>
      </p:sp>
      <p:sp>
        <p:nvSpPr>
          <p:cNvPr id="3" name="Dian numeron paikkamerkki 2"/>
          <p:cNvSpPr>
            <a:spLocks noGrp="1"/>
          </p:cNvSpPr>
          <p:nvPr>
            <p:ph type="sldNum" sz="quarter" idx="12"/>
          </p:nvPr>
        </p:nvSpPr>
        <p:spPr/>
        <p:txBody>
          <a:bodyPr/>
          <a:lstStyle/>
          <a:p>
            <a:fld id="{6FCB6B90-8271-4E8F-82C1-E646FBB48A2E}" type="slidenum">
              <a:rPr lang="fi-FI" smtClean="0"/>
              <a:pPr/>
              <a:t>169</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5480F616-7F72-A89F-89CE-F9F09D638CFE}"/>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118002803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1FD0014-CD75-481A-A3A6-860DE62B96CA}"/>
              </a:ext>
            </a:extLst>
          </p:cNvPr>
          <p:cNvSpPr>
            <a:spLocks noGrp="1"/>
          </p:cNvSpPr>
          <p:nvPr>
            <p:ph type="body" sz="quarter" idx="15"/>
          </p:nvPr>
        </p:nvSpPr>
        <p:spPr>
          <a:xfrm>
            <a:off x="252000" y="282150"/>
            <a:ext cx="7992000" cy="732540"/>
          </a:xfrm>
        </p:spPr>
        <p:txBody>
          <a:bodyPr/>
          <a:lstStyle/>
          <a:p>
            <a:r>
              <a:rPr lang="fi-FI"/>
              <a:t>Teollisuuden ostopäällikköindeksejä Euroopassa</a:t>
            </a:r>
          </a:p>
        </p:txBody>
      </p:sp>
      <p:sp>
        <p:nvSpPr>
          <p:cNvPr id="3" name="Dian numeron paikkamerkki 2">
            <a:extLst>
              <a:ext uri="{FF2B5EF4-FFF2-40B4-BE49-F238E27FC236}">
                <a16:creationId xmlns:a16="http://schemas.microsoft.com/office/drawing/2014/main" id="{159947D8-4933-4C79-B13B-2B0DD9B3A698}"/>
              </a:ext>
            </a:extLst>
          </p:cNvPr>
          <p:cNvSpPr>
            <a:spLocks noGrp="1"/>
          </p:cNvSpPr>
          <p:nvPr>
            <p:ph type="sldNum" sz="quarter" idx="12"/>
          </p:nvPr>
        </p:nvSpPr>
        <p:spPr/>
        <p:txBody>
          <a:bodyPr/>
          <a:lstStyle/>
          <a:p>
            <a:fld id="{6FCB6B90-8271-4E8F-82C1-E646FBB48A2E}" type="slidenum">
              <a:rPr lang="fi-FI" smtClean="0"/>
              <a:pPr/>
              <a:t>17</a:t>
            </a:fld>
            <a:endParaRPr lang="fi-FI"/>
          </a:p>
        </p:txBody>
      </p:sp>
      <p:sp>
        <p:nvSpPr>
          <p:cNvPr id="4" name="Päivämäärän paikkamerkki 3">
            <a:extLst>
              <a:ext uri="{FF2B5EF4-FFF2-40B4-BE49-F238E27FC236}">
                <a16:creationId xmlns:a16="http://schemas.microsoft.com/office/drawing/2014/main" id="{F2181966-A4FD-459E-9691-D2CACC2174E5}"/>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AB76D70A-5CCE-47AB-A1F9-7E45D8A0B7C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A550D66C-AA58-4B32-9253-8DB410D4438D}"/>
              </a:ext>
            </a:extLst>
          </p:cNvPr>
          <p:cNvSpPr>
            <a:spLocks noGrp="1"/>
          </p:cNvSpPr>
          <p:nvPr>
            <p:ph type="body" sz="quarter" idx="18"/>
          </p:nvPr>
        </p:nvSpPr>
        <p:spPr/>
        <p:txBody>
          <a:bodyPr/>
          <a:lstStyle/>
          <a:p>
            <a:r>
              <a:rPr lang="fi-FI"/>
              <a:t>Lähde: </a:t>
            </a:r>
            <a:r>
              <a:rPr lang="fi-FI" err="1"/>
              <a:t>Macrobond</a:t>
            </a:r>
            <a:r>
              <a:rPr lang="fi-FI"/>
              <a:t>, Markit</a:t>
            </a:r>
          </a:p>
        </p:txBody>
      </p:sp>
      <p:graphicFrame>
        <p:nvGraphicFramePr>
          <p:cNvPr id="10" name="Sisällön paikkamerkki 9">
            <a:extLst>
              <a:ext uri="{FF2B5EF4-FFF2-40B4-BE49-F238E27FC236}">
                <a16:creationId xmlns:a16="http://schemas.microsoft.com/office/drawing/2014/main" id="{77086BCF-B141-58BC-3CB1-96EEC06C1E7B}"/>
              </a:ext>
            </a:extLst>
          </p:cNvPr>
          <p:cNvGraphicFramePr>
            <a:graphicFrameLocks noGrp="1" noChangeAspect="1"/>
          </p:cNvGraphicFramePr>
          <p:nvPr>
            <p:ph sz="quarter" idx="17"/>
            <p:extLst>
              <p:ext uri="{D42A27DB-BD31-4B8C-83A1-F6EECF244321}">
                <p14:modId xmlns:p14="http://schemas.microsoft.com/office/powerpoint/2010/main" val="910848466"/>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a:extLst>
                          <a:ext uri="{FF2B5EF4-FFF2-40B4-BE49-F238E27FC236}">
                            <a16:creationId xmlns:a16="http://schemas.microsoft.com/office/drawing/2014/main" id="{77086BCF-B141-58BC-3CB1-96EEC06C1E7B}"/>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23D7A431-3A0D-78E3-D916-861C6089FD26}"/>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1750759467"/>
      </p:ext>
    </p:extLst>
  </p:cSld>
  <p:clrMapOvr>
    <a:masterClrMapping/>
  </p:clrMapOvr>
  <p:transition spd="med">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170</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5"/>
            <a:ext cx="6190179" cy="415926"/>
          </a:xfrm>
        </p:spPr>
        <p:txBody>
          <a:bodyPr/>
          <a:lstStyle/>
          <a:p>
            <a:r>
              <a:rPr lang="fi-FI"/>
              <a:t>*) </a:t>
            </a:r>
            <a:r>
              <a:rPr lang="fi-FI" b="1"/>
              <a:t>EKP:n harmonisoidussa hinta- ja kustannuskilpailukykymittarissa </a:t>
            </a:r>
            <a:r>
              <a:rPr lang="fi-FI"/>
              <a:t>kunkin maan keskimääräinen toteutunut valuuttakurssi lasketaan 38 tärkeimmän vientimaan valuuttakurssipainoilla sekä koko talouden yksikkötyökustannusten kehityksellä.</a:t>
            </a:r>
          </a:p>
          <a:p>
            <a:r>
              <a:rPr lang="fi-FI"/>
              <a:t>Viimeisin tieto tammi-maaliskuu 2022. Lähde: Euroopan keskuspankki </a:t>
            </a:r>
          </a:p>
          <a:p>
            <a:endParaRPr lang="fi-FI"/>
          </a:p>
        </p:txBody>
      </p:sp>
      <p:sp>
        <p:nvSpPr>
          <p:cNvPr id="10" name="Tekstin paikkamerkki 7"/>
          <p:cNvSpPr>
            <a:spLocks noGrp="1"/>
          </p:cNvSpPr>
          <p:nvPr>
            <p:ph type="body" sz="quarter" idx="15"/>
          </p:nvPr>
        </p:nvSpPr>
        <p:spPr>
          <a:xfrm>
            <a:off x="251999" y="282149"/>
            <a:ext cx="8136425" cy="1306396"/>
          </a:xfrm>
        </p:spPr>
        <p:txBody>
          <a:bodyPr/>
          <a:lstStyle/>
          <a:p>
            <a:r>
              <a:rPr lang="fi-FI" spc="-50"/>
              <a:t>Suomen kustannuskilpailukyvyssä verrattuna euromaiden keskiarvoon on edelleen parantamisen varaa    </a:t>
            </a:r>
            <a:endParaRPr lang="fi-FI" spc="-90"/>
          </a:p>
          <a:p>
            <a:pPr>
              <a:lnSpc>
                <a:spcPct val="100000"/>
              </a:lnSpc>
              <a:spcBef>
                <a:spcPts val="0"/>
              </a:spcBef>
            </a:pPr>
            <a:r>
              <a:rPr lang="fi-FI" sz="1200" b="0"/>
              <a:t>Yksikkötyökustannukset = työvoimakustannukset / tuottavuus, ml. kunkin maan toteutuneet valuuttakurssit</a:t>
            </a:r>
            <a:endParaRPr lang="fi-FI"/>
          </a:p>
        </p:txBody>
      </p:sp>
      <p:graphicFrame>
        <p:nvGraphicFramePr>
          <p:cNvPr id="9" name="Object 3"/>
          <p:cNvGraphicFramePr>
            <a:graphicFrameLocks noGrp="1" noChangeAspect="1"/>
          </p:cNvGraphicFramePr>
          <p:nvPr>
            <p:ph sz="quarter" idx="17"/>
            <p:extLst>
              <p:ext uri="{D42A27DB-BD31-4B8C-83A1-F6EECF244321}">
                <p14:modId xmlns:p14="http://schemas.microsoft.com/office/powerpoint/2010/main" val="1222828054"/>
              </p:ext>
            </p:extLst>
          </p:nvPr>
        </p:nvGraphicFramePr>
        <p:xfrm>
          <a:off x="413699" y="1398964"/>
          <a:ext cx="8370365" cy="3182228"/>
        </p:xfrm>
        <a:graphic>
          <a:graphicData uri="http://schemas.openxmlformats.org/drawingml/2006/chart">
            <c:chart xmlns:c="http://schemas.openxmlformats.org/drawingml/2006/chart" xmlns:r="http://schemas.openxmlformats.org/officeDocument/2006/relationships" r:id="rId3"/>
          </a:graphicData>
        </a:graphic>
      </p:graphicFrame>
      <p:sp>
        <p:nvSpPr>
          <p:cNvPr id="12" name="Line 8"/>
          <p:cNvSpPr>
            <a:spLocks noChangeShapeType="1"/>
          </p:cNvSpPr>
          <p:nvPr/>
        </p:nvSpPr>
        <p:spPr bwMode="auto">
          <a:xfrm>
            <a:off x="6948232" y="2916456"/>
            <a:ext cx="0" cy="10159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13" name="Line 9"/>
          <p:cNvSpPr>
            <a:spLocks noChangeShapeType="1"/>
          </p:cNvSpPr>
          <p:nvPr/>
        </p:nvSpPr>
        <p:spPr bwMode="auto">
          <a:xfrm flipV="1">
            <a:off x="6948228" y="1650136"/>
            <a:ext cx="0" cy="11615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14" name="Text Box 10"/>
          <p:cNvSpPr txBox="1">
            <a:spLocks noChangeArrowheads="1"/>
          </p:cNvSpPr>
          <p:nvPr/>
        </p:nvSpPr>
        <p:spPr bwMode="auto">
          <a:xfrm>
            <a:off x="6904836" y="1917856"/>
            <a:ext cx="921546" cy="699719"/>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800" err="1">
                <a:solidFill>
                  <a:schemeClr val="tx2"/>
                </a:solidFill>
                <a:latin typeface="+mj-lt"/>
              </a:rPr>
              <a:t>Suomen</a:t>
            </a:r>
            <a:r>
              <a:rPr lang="en-US" sz="800">
                <a:solidFill>
                  <a:schemeClr val="tx2"/>
                </a:solidFill>
                <a:latin typeface="+mj-lt"/>
              </a:rPr>
              <a:t> </a:t>
            </a:r>
            <a:r>
              <a:rPr lang="en-US" sz="800" err="1">
                <a:solidFill>
                  <a:schemeClr val="tx2"/>
                </a:solidFill>
                <a:latin typeface="+mj-lt"/>
              </a:rPr>
              <a:t>hinta</a:t>
            </a:r>
            <a:r>
              <a:rPr lang="en-US" sz="800">
                <a:solidFill>
                  <a:schemeClr val="tx2"/>
                </a:solidFill>
                <a:latin typeface="+mj-lt"/>
              </a:rPr>
              <a:t>- </a:t>
            </a:r>
          </a:p>
          <a:p>
            <a:pPr eaLnBrk="0" fontAlgn="base" hangingPunct="0">
              <a:spcBef>
                <a:spcPct val="0"/>
              </a:spcBef>
              <a:spcAft>
                <a:spcPct val="0"/>
              </a:spcAft>
            </a:pPr>
            <a:r>
              <a:rPr lang="en-US" sz="800">
                <a:solidFill>
                  <a:schemeClr val="tx2"/>
                </a:solidFill>
                <a:latin typeface="+mj-lt"/>
              </a:rPr>
              <a:t>ja </a:t>
            </a:r>
            <a:r>
              <a:rPr lang="en-US" sz="800" err="1">
                <a:solidFill>
                  <a:schemeClr val="tx2"/>
                </a:solidFill>
                <a:latin typeface="+mj-lt"/>
              </a:rPr>
              <a:t>kustannus</a:t>
            </a:r>
            <a:r>
              <a:rPr lang="en-US" sz="800">
                <a:solidFill>
                  <a:schemeClr val="tx2"/>
                </a:solidFill>
                <a:latin typeface="+mj-lt"/>
              </a:rPr>
              <a:t>-</a:t>
            </a:r>
          </a:p>
          <a:p>
            <a:pPr eaLnBrk="0" fontAlgn="base" hangingPunct="0">
              <a:spcBef>
                <a:spcPct val="0"/>
              </a:spcBef>
              <a:spcAft>
                <a:spcPct val="0"/>
              </a:spcAft>
            </a:pPr>
            <a:r>
              <a:rPr lang="en-US" sz="800" err="1">
                <a:solidFill>
                  <a:schemeClr val="tx2"/>
                </a:solidFill>
                <a:latin typeface="+mj-lt"/>
              </a:rPr>
              <a:t>kilpailukyky</a:t>
            </a:r>
            <a:endParaRPr lang="en-US" sz="800">
              <a:solidFill>
                <a:schemeClr val="tx2"/>
              </a:solidFill>
              <a:latin typeface="+mj-lt"/>
            </a:endParaRPr>
          </a:p>
          <a:p>
            <a:pPr eaLnBrk="0" fontAlgn="base" hangingPunct="0">
              <a:spcBef>
                <a:spcPct val="0"/>
              </a:spcBef>
              <a:spcAft>
                <a:spcPct val="0"/>
              </a:spcAft>
            </a:pPr>
            <a:r>
              <a:rPr lang="en-US" sz="800" err="1">
                <a:solidFill>
                  <a:schemeClr val="tx2"/>
                </a:solidFill>
                <a:latin typeface="+mj-lt"/>
              </a:rPr>
              <a:t>heikkenee</a:t>
            </a:r>
            <a:endParaRPr lang="fi-FI" sz="800">
              <a:solidFill>
                <a:schemeClr val="tx2"/>
              </a:solidFill>
              <a:latin typeface="+mj-lt"/>
            </a:endParaRPr>
          </a:p>
        </p:txBody>
      </p:sp>
      <p:sp>
        <p:nvSpPr>
          <p:cNvPr id="15" name="Text Box 12"/>
          <p:cNvSpPr txBox="1">
            <a:spLocks noChangeArrowheads="1"/>
          </p:cNvSpPr>
          <p:nvPr/>
        </p:nvSpPr>
        <p:spPr bwMode="auto">
          <a:xfrm>
            <a:off x="6904836" y="3074595"/>
            <a:ext cx="891900" cy="699719"/>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800" err="1">
                <a:solidFill>
                  <a:schemeClr val="tx2"/>
                </a:solidFill>
                <a:latin typeface="+mj-lt"/>
              </a:rPr>
              <a:t>Suomen</a:t>
            </a:r>
            <a:r>
              <a:rPr lang="en-US" sz="800">
                <a:solidFill>
                  <a:schemeClr val="tx2"/>
                </a:solidFill>
                <a:latin typeface="+mj-lt"/>
              </a:rPr>
              <a:t> </a:t>
            </a:r>
            <a:r>
              <a:rPr lang="en-US" sz="800" err="1">
                <a:solidFill>
                  <a:schemeClr val="tx2"/>
                </a:solidFill>
                <a:latin typeface="+mj-lt"/>
              </a:rPr>
              <a:t>hinta</a:t>
            </a:r>
            <a:r>
              <a:rPr lang="en-US" sz="800">
                <a:solidFill>
                  <a:schemeClr val="tx2"/>
                </a:solidFill>
                <a:latin typeface="+mj-lt"/>
              </a:rPr>
              <a:t>- </a:t>
            </a:r>
          </a:p>
          <a:p>
            <a:pPr eaLnBrk="0" fontAlgn="base" hangingPunct="0">
              <a:spcBef>
                <a:spcPct val="0"/>
              </a:spcBef>
              <a:spcAft>
                <a:spcPct val="0"/>
              </a:spcAft>
            </a:pPr>
            <a:r>
              <a:rPr lang="en-US" sz="800">
                <a:solidFill>
                  <a:schemeClr val="tx2"/>
                </a:solidFill>
                <a:latin typeface="+mj-lt"/>
              </a:rPr>
              <a:t>ja </a:t>
            </a:r>
            <a:r>
              <a:rPr lang="en-US" sz="800" err="1">
                <a:solidFill>
                  <a:schemeClr val="tx2"/>
                </a:solidFill>
                <a:latin typeface="+mj-lt"/>
              </a:rPr>
              <a:t>kustannus</a:t>
            </a:r>
            <a:r>
              <a:rPr lang="en-US" sz="800">
                <a:solidFill>
                  <a:schemeClr val="tx2"/>
                </a:solidFill>
                <a:latin typeface="+mj-lt"/>
              </a:rPr>
              <a:t>-</a:t>
            </a:r>
          </a:p>
          <a:p>
            <a:pPr eaLnBrk="0" fontAlgn="base" hangingPunct="0">
              <a:spcBef>
                <a:spcPct val="0"/>
              </a:spcBef>
              <a:spcAft>
                <a:spcPct val="0"/>
              </a:spcAft>
            </a:pPr>
            <a:r>
              <a:rPr lang="en-US" sz="800" err="1">
                <a:solidFill>
                  <a:schemeClr val="tx2"/>
                </a:solidFill>
                <a:latin typeface="+mj-lt"/>
              </a:rPr>
              <a:t>kilpailukyky</a:t>
            </a:r>
            <a:endParaRPr lang="en-US" sz="800">
              <a:solidFill>
                <a:schemeClr val="tx2"/>
              </a:solidFill>
              <a:latin typeface="+mj-lt"/>
            </a:endParaRPr>
          </a:p>
          <a:p>
            <a:pPr eaLnBrk="0" fontAlgn="base" hangingPunct="0">
              <a:spcBef>
                <a:spcPct val="0"/>
              </a:spcBef>
              <a:spcAft>
                <a:spcPct val="0"/>
              </a:spcAft>
            </a:pPr>
            <a:r>
              <a:rPr lang="en-US" sz="800" err="1">
                <a:solidFill>
                  <a:schemeClr val="tx2"/>
                </a:solidFill>
                <a:latin typeface="+mj-lt"/>
              </a:rPr>
              <a:t>paranee</a:t>
            </a:r>
            <a:endParaRPr lang="fi-FI" sz="800">
              <a:solidFill>
                <a:schemeClr val="tx2"/>
              </a:solidFill>
              <a:latin typeface="+mj-lt"/>
            </a:endParaRPr>
          </a:p>
        </p:txBody>
      </p:sp>
      <p:graphicFrame>
        <p:nvGraphicFramePr>
          <p:cNvPr id="17" name="Taulukko 16"/>
          <p:cNvGraphicFramePr>
            <a:graphicFrameLocks noGrp="1"/>
          </p:cNvGraphicFramePr>
          <p:nvPr>
            <p:extLst>
              <p:ext uri="{D42A27DB-BD31-4B8C-83A1-F6EECF244321}">
                <p14:modId xmlns:p14="http://schemas.microsoft.com/office/powerpoint/2010/main" val="3792358601"/>
              </p:ext>
            </p:extLst>
          </p:nvPr>
        </p:nvGraphicFramePr>
        <p:xfrm>
          <a:off x="740381" y="4430729"/>
          <a:ext cx="6194842" cy="308602"/>
        </p:xfrm>
        <a:graphic>
          <a:graphicData uri="http://schemas.openxmlformats.org/drawingml/2006/table">
            <a:tbl>
              <a:tblPr firstRow="1" bandRow="1">
                <a:tableStyleId>{073A0DAA-6AF3-43AB-8588-CEC1D06C72B9}</a:tableStyleId>
              </a:tblPr>
              <a:tblGrid>
                <a:gridCol w="307481">
                  <a:extLst>
                    <a:ext uri="{9D8B030D-6E8A-4147-A177-3AD203B41FA5}">
                      <a16:colId xmlns:a16="http://schemas.microsoft.com/office/drawing/2014/main" val="20000"/>
                    </a:ext>
                  </a:extLst>
                </a:gridCol>
                <a:gridCol w="268946">
                  <a:extLst>
                    <a:ext uri="{9D8B030D-6E8A-4147-A177-3AD203B41FA5}">
                      <a16:colId xmlns:a16="http://schemas.microsoft.com/office/drawing/2014/main" val="20001"/>
                    </a:ext>
                  </a:extLst>
                </a:gridCol>
                <a:gridCol w="268946">
                  <a:extLst>
                    <a:ext uri="{9D8B030D-6E8A-4147-A177-3AD203B41FA5}">
                      <a16:colId xmlns:a16="http://schemas.microsoft.com/office/drawing/2014/main" val="20002"/>
                    </a:ext>
                  </a:extLst>
                </a:gridCol>
                <a:gridCol w="255634">
                  <a:extLst>
                    <a:ext uri="{9D8B030D-6E8A-4147-A177-3AD203B41FA5}">
                      <a16:colId xmlns:a16="http://schemas.microsoft.com/office/drawing/2014/main" val="20003"/>
                    </a:ext>
                  </a:extLst>
                </a:gridCol>
                <a:gridCol w="262145">
                  <a:extLst>
                    <a:ext uri="{9D8B030D-6E8A-4147-A177-3AD203B41FA5}">
                      <a16:colId xmlns:a16="http://schemas.microsoft.com/office/drawing/2014/main" val="20004"/>
                    </a:ext>
                  </a:extLst>
                </a:gridCol>
                <a:gridCol w="262145">
                  <a:extLst>
                    <a:ext uri="{9D8B030D-6E8A-4147-A177-3AD203B41FA5}">
                      <a16:colId xmlns:a16="http://schemas.microsoft.com/office/drawing/2014/main" val="20005"/>
                    </a:ext>
                  </a:extLst>
                </a:gridCol>
                <a:gridCol w="262145">
                  <a:extLst>
                    <a:ext uri="{9D8B030D-6E8A-4147-A177-3AD203B41FA5}">
                      <a16:colId xmlns:a16="http://schemas.microsoft.com/office/drawing/2014/main" val="20006"/>
                    </a:ext>
                  </a:extLst>
                </a:gridCol>
                <a:gridCol w="263288">
                  <a:extLst>
                    <a:ext uri="{9D8B030D-6E8A-4147-A177-3AD203B41FA5}">
                      <a16:colId xmlns:a16="http://schemas.microsoft.com/office/drawing/2014/main" val="20007"/>
                    </a:ext>
                  </a:extLst>
                </a:gridCol>
                <a:gridCol w="252071">
                  <a:extLst>
                    <a:ext uri="{9D8B030D-6E8A-4147-A177-3AD203B41FA5}">
                      <a16:colId xmlns:a16="http://schemas.microsoft.com/office/drawing/2014/main" val="20008"/>
                    </a:ext>
                  </a:extLst>
                </a:gridCol>
                <a:gridCol w="327201">
                  <a:extLst>
                    <a:ext uri="{9D8B030D-6E8A-4147-A177-3AD203B41FA5}">
                      <a16:colId xmlns:a16="http://schemas.microsoft.com/office/drawing/2014/main" val="20009"/>
                    </a:ext>
                  </a:extLst>
                </a:gridCol>
                <a:gridCol w="176941">
                  <a:extLst>
                    <a:ext uri="{9D8B030D-6E8A-4147-A177-3AD203B41FA5}">
                      <a16:colId xmlns:a16="http://schemas.microsoft.com/office/drawing/2014/main" val="20010"/>
                    </a:ext>
                  </a:extLst>
                </a:gridCol>
                <a:gridCol w="341467">
                  <a:extLst>
                    <a:ext uri="{9D8B030D-6E8A-4147-A177-3AD203B41FA5}">
                      <a16:colId xmlns:a16="http://schemas.microsoft.com/office/drawing/2014/main" val="20011"/>
                    </a:ext>
                  </a:extLst>
                </a:gridCol>
                <a:gridCol w="194403">
                  <a:extLst>
                    <a:ext uri="{9D8B030D-6E8A-4147-A177-3AD203B41FA5}">
                      <a16:colId xmlns:a16="http://schemas.microsoft.com/office/drawing/2014/main" val="3041099254"/>
                    </a:ext>
                  </a:extLst>
                </a:gridCol>
                <a:gridCol w="324005">
                  <a:extLst>
                    <a:ext uri="{9D8B030D-6E8A-4147-A177-3AD203B41FA5}">
                      <a16:colId xmlns:a16="http://schemas.microsoft.com/office/drawing/2014/main" val="1584240291"/>
                    </a:ext>
                  </a:extLst>
                </a:gridCol>
                <a:gridCol w="259204">
                  <a:extLst>
                    <a:ext uri="{9D8B030D-6E8A-4147-A177-3AD203B41FA5}">
                      <a16:colId xmlns:a16="http://schemas.microsoft.com/office/drawing/2014/main" val="1763406337"/>
                    </a:ext>
                  </a:extLst>
                </a:gridCol>
                <a:gridCol w="259204">
                  <a:extLst>
                    <a:ext uri="{9D8B030D-6E8A-4147-A177-3AD203B41FA5}">
                      <a16:colId xmlns:a16="http://schemas.microsoft.com/office/drawing/2014/main" val="605314675"/>
                    </a:ext>
                  </a:extLst>
                </a:gridCol>
                <a:gridCol w="269010">
                  <a:extLst>
                    <a:ext uri="{9D8B030D-6E8A-4147-A177-3AD203B41FA5}">
                      <a16:colId xmlns:a16="http://schemas.microsoft.com/office/drawing/2014/main" val="466127052"/>
                    </a:ext>
                  </a:extLst>
                </a:gridCol>
                <a:gridCol w="314199">
                  <a:extLst>
                    <a:ext uri="{9D8B030D-6E8A-4147-A177-3AD203B41FA5}">
                      <a16:colId xmlns:a16="http://schemas.microsoft.com/office/drawing/2014/main" val="770774413"/>
                    </a:ext>
                  </a:extLst>
                </a:gridCol>
                <a:gridCol w="200113">
                  <a:extLst>
                    <a:ext uri="{9D8B030D-6E8A-4147-A177-3AD203B41FA5}">
                      <a16:colId xmlns:a16="http://schemas.microsoft.com/office/drawing/2014/main" val="1240415228"/>
                    </a:ext>
                  </a:extLst>
                </a:gridCol>
                <a:gridCol w="318295">
                  <a:extLst>
                    <a:ext uri="{9D8B030D-6E8A-4147-A177-3AD203B41FA5}">
                      <a16:colId xmlns:a16="http://schemas.microsoft.com/office/drawing/2014/main" val="2656159981"/>
                    </a:ext>
                  </a:extLst>
                </a:gridCol>
                <a:gridCol w="274185">
                  <a:extLst>
                    <a:ext uri="{9D8B030D-6E8A-4147-A177-3AD203B41FA5}">
                      <a16:colId xmlns:a16="http://schemas.microsoft.com/office/drawing/2014/main" val="89817860"/>
                    </a:ext>
                  </a:extLst>
                </a:gridCol>
                <a:gridCol w="244223">
                  <a:extLst>
                    <a:ext uri="{9D8B030D-6E8A-4147-A177-3AD203B41FA5}">
                      <a16:colId xmlns:a16="http://schemas.microsoft.com/office/drawing/2014/main" val="884081650"/>
                    </a:ext>
                  </a:extLst>
                </a:gridCol>
                <a:gridCol w="289591">
                  <a:extLst>
                    <a:ext uri="{9D8B030D-6E8A-4147-A177-3AD203B41FA5}">
                      <a16:colId xmlns:a16="http://schemas.microsoft.com/office/drawing/2014/main" val="1035457921"/>
                    </a:ext>
                  </a:extLst>
                </a:gridCol>
              </a:tblGrid>
              <a:tr h="308602">
                <a:tc>
                  <a:txBody>
                    <a:bodyPr/>
                    <a:lstStyle/>
                    <a:p>
                      <a:pPr algn="ctr"/>
                      <a:r>
                        <a:rPr lang="fi-FI" sz="700" b="0" baseline="0">
                          <a:solidFill>
                            <a:schemeClr val="tx2"/>
                          </a:solidFill>
                          <a:latin typeface="Verdana" panose="020B0604030504040204" pitchFamily="34" charset="0"/>
                        </a:rPr>
                        <a:t>00 </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01</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02</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03</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04</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05</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06</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07</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08</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09</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10</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11</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12</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13</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14</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15</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16</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17</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18</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19</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20</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21</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700" b="0" baseline="0">
                          <a:solidFill>
                            <a:schemeClr val="tx2"/>
                          </a:solidFill>
                          <a:latin typeface="Verdana" panose="020B0604030504040204" pitchFamily="34" charset="0"/>
                        </a:rPr>
                        <a:t>22</a:t>
                      </a:r>
                    </a:p>
                  </a:txBody>
                  <a:tcPr marL="0" marR="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kstin paikkamerkki 6">
            <a:extLst>
              <a:ext uri="{FF2B5EF4-FFF2-40B4-BE49-F238E27FC236}">
                <a16:creationId xmlns:a16="http://schemas.microsoft.com/office/drawing/2014/main" id="{5CA4AE6F-FD20-4E66-48B9-3BFD87A160F6}"/>
              </a:ext>
            </a:extLst>
          </p:cNvPr>
          <p:cNvSpPr txBox="1">
            <a:spLocks/>
          </p:cNvSpPr>
          <p:nvPr/>
        </p:nvSpPr>
        <p:spPr>
          <a:xfrm>
            <a:off x="7660837" y="4892737"/>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301553447"/>
      </p:ext>
    </p:extLst>
  </p:cSld>
  <p:clrMapOvr>
    <a:masterClrMapping/>
  </p:clrMapOvr>
  <p:transition spd="med">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171</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100960" y="4727575"/>
            <a:ext cx="6423902" cy="415926"/>
          </a:xfrm>
        </p:spPr>
        <p:txBody>
          <a:bodyPr/>
          <a:lstStyle/>
          <a:p>
            <a:r>
              <a:rPr lang="fi-FI"/>
              <a:t>*) </a:t>
            </a:r>
            <a:r>
              <a:rPr lang="fi-FI" b="1"/>
              <a:t>EKP:n harmonisoidussa hinta- ja kustannuskilpailukykymittarissa </a:t>
            </a:r>
            <a:r>
              <a:rPr lang="fi-FI"/>
              <a:t>kunkin maan keskimääräinen toteutunut valuuttakurssi lasketaan 38 tärkeimmän vientimaan valuuttakurssipainoilla sekä koko talouden yksikkötyökustannusten kehityksellä. Viimeisin tieto tammi-maaliskuu 2022, tavaraviennin huhti-kesäkuu 2022. Lähde: Euroopan keskuspankki, Tulli </a:t>
            </a:r>
          </a:p>
          <a:p>
            <a:endParaRPr lang="fi-FI"/>
          </a:p>
        </p:txBody>
      </p:sp>
      <p:sp>
        <p:nvSpPr>
          <p:cNvPr id="10" name="Tekstin paikkamerkki 7"/>
          <p:cNvSpPr>
            <a:spLocks noGrp="1"/>
          </p:cNvSpPr>
          <p:nvPr>
            <p:ph type="body" sz="quarter" idx="15"/>
          </p:nvPr>
        </p:nvSpPr>
        <p:spPr>
          <a:xfrm>
            <a:off x="251999" y="282149"/>
            <a:ext cx="8136425" cy="1188037"/>
          </a:xfrm>
        </p:spPr>
        <p:txBody>
          <a:bodyPr/>
          <a:lstStyle/>
          <a:p>
            <a:r>
              <a:rPr lang="fi-FI" spc="-50"/>
              <a:t>Suomen kustannuskilpailukyvyn ja tavaraviennin välinen yhteys    </a:t>
            </a:r>
            <a:endParaRPr lang="fi-FI" spc="-90"/>
          </a:p>
          <a:p>
            <a:pPr>
              <a:lnSpc>
                <a:spcPct val="100000"/>
              </a:lnSpc>
              <a:spcBef>
                <a:spcPts val="0"/>
              </a:spcBef>
            </a:pPr>
            <a:r>
              <a:rPr lang="fi-FI" sz="1200" b="0"/>
              <a:t>Suomen kansantalouden yksikkötyökustannukset suhteessa euromaiden keskiarvoon = työvoimakustannukset / tuottavuus, ml. kunkin maan toteutuneet valuuttakurssit</a:t>
            </a:r>
            <a:endParaRPr lang="fi-FI"/>
          </a:p>
        </p:txBody>
      </p:sp>
      <p:graphicFrame>
        <p:nvGraphicFramePr>
          <p:cNvPr id="9" name="Object 3"/>
          <p:cNvGraphicFramePr>
            <a:graphicFrameLocks noGrp="1" noChangeAspect="1"/>
          </p:cNvGraphicFramePr>
          <p:nvPr>
            <p:ph sz="quarter" idx="17"/>
            <p:extLst>
              <p:ext uri="{D42A27DB-BD31-4B8C-83A1-F6EECF244321}">
                <p14:modId xmlns:p14="http://schemas.microsoft.com/office/powerpoint/2010/main" val="1876999835"/>
              </p:ext>
            </p:extLst>
          </p:nvPr>
        </p:nvGraphicFramePr>
        <p:xfrm>
          <a:off x="413699" y="1491630"/>
          <a:ext cx="8334765" cy="30895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Taulukko 16"/>
          <p:cNvGraphicFramePr>
            <a:graphicFrameLocks noGrp="1"/>
          </p:cNvGraphicFramePr>
          <p:nvPr>
            <p:extLst>
              <p:ext uri="{D42A27DB-BD31-4B8C-83A1-F6EECF244321}">
                <p14:modId xmlns:p14="http://schemas.microsoft.com/office/powerpoint/2010/main" val="3017546014"/>
              </p:ext>
            </p:extLst>
          </p:nvPr>
        </p:nvGraphicFramePr>
        <p:xfrm>
          <a:off x="740386" y="4477283"/>
          <a:ext cx="6423902" cy="228681"/>
        </p:xfrm>
        <a:graphic>
          <a:graphicData uri="http://schemas.openxmlformats.org/drawingml/2006/table">
            <a:tbl>
              <a:tblPr firstRow="1" bandRow="1">
                <a:tableStyleId>{073A0DAA-6AF3-43AB-8588-CEC1D06C72B9}</a:tableStyleId>
              </a:tblPr>
              <a:tblGrid>
                <a:gridCol w="362608">
                  <a:extLst>
                    <a:ext uri="{9D8B030D-6E8A-4147-A177-3AD203B41FA5}">
                      <a16:colId xmlns:a16="http://schemas.microsoft.com/office/drawing/2014/main" val="20005"/>
                    </a:ext>
                  </a:extLst>
                </a:gridCol>
                <a:gridCol w="362608">
                  <a:extLst>
                    <a:ext uri="{9D8B030D-6E8A-4147-A177-3AD203B41FA5}">
                      <a16:colId xmlns:a16="http://schemas.microsoft.com/office/drawing/2014/main" val="20006"/>
                    </a:ext>
                  </a:extLst>
                </a:gridCol>
                <a:gridCol w="393108">
                  <a:extLst>
                    <a:ext uri="{9D8B030D-6E8A-4147-A177-3AD203B41FA5}">
                      <a16:colId xmlns:a16="http://schemas.microsoft.com/office/drawing/2014/main" val="20007"/>
                    </a:ext>
                  </a:extLst>
                </a:gridCol>
                <a:gridCol w="370124">
                  <a:extLst>
                    <a:ext uri="{9D8B030D-6E8A-4147-A177-3AD203B41FA5}">
                      <a16:colId xmlns:a16="http://schemas.microsoft.com/office/drawing/2014/main" val="20008"/>
                    </a:ext>
                  </a:extLst>
                </a:gridCol>
                <a:gridCol w="334335">
                  <a:extLst>
                    <a:ext uri="{9D8B030D-6E8A-4147-A177-3AD203B41FA5}">
                      <a16:colId xmlns:a16="http://schemas.microsoft.com/office/drawing/2014/main" val="20009"/>
                    </a:ext>
                  </a:extLst>
                </a:gridCol>
                <a:gridCol w="344225">
                  <a:extLst>
                    <a:ext uri="{9D8B030D-6E8A-4147-A177-3AD203B41FA5}">
                      <a16:colId xmlns:a16="http://schemas.microsoft.com/office/drawing/2014/main" val="20010"/>
                    </a:ext>
                  </a:extLst>
                </a:gridCol>
                <a:gridCol w="370124">
                  <a:extLst>
                    <a:ext uri="{9D8B030D-6E8A-4147-A177-3AD203B41FA5}">
                      <a16:colId xmlns:a16="http://schemas.microsoft.com/office/drawing/2014/main" val="20011"/>
                    </a:ext>
                  </a:extLst>
                </a:gridCol>
                <a:gridCol w="360556">
                  <a:extLst>
                    <a:ext uri="{9D8B030D-6E8A-4147-A177-3AD203B41FA5}">
                      <a16:colId xmlns:a16="http://schemas.microsoft.com/office/drawing/2014/main" val="3041099254"/>
                    </a:ext>
                  </a:extLst>
                </a:gridCol>
                <a:gridCol w="379692">
                  <a:extLst>
                    <a:ext uri="{9D8B030D-6E8A-4147-A177-3AD203B41FA5}">
                      <a16:colId xmlns:a16="http://schemas.microsoft.com/office/drawing/2014/main" val="1584240291"/>
                    </a:ext>
                  </a:extLst>
                </a:gridCol>
                <a:gridCol w="318237">
                  <a:extLst>
                    <a:ext uri="{9D8B030D-6E8A-4147-A177-3AD203B41FA5}">
                      <a16:colId xmlns:a16="http://schemas.microsoft.com/office/drawing/2014/main" val="1763406337"/>
                    </a:ext>
                  </a:extLst>
                </a:gridCol>
                <a:gridCol w="355707">
                  <a:extLst>
                    <a:ext uri="{9D8B030D-6E8A-4147-A177-3AD203B41FA5}">
                      <a16:colId xmlns:a16="http://schemas.microsoft.com/office/drawing/2014/main" val="605314675"/>
                    </a:ext>
                  </a:extLst>
                </a:gridCol>
                <a:gridCol w="355707">
                  <a:extLst>
                    <a:ext uri="{9D8B030D-6E8A-4147-A177-3AD203B41FA5}">
                      <a16:colId xmlns:a16="http://schemas.microsoft.com/office/drawing/2014/main" val="466127052"/>
                    </a:ext>
                  </a:extLst>
                </a:gridCol>
                <a:gridCol w="355707">
                  <a:extLst>
                    <a:ext uri="{9D8B030D-6E8A-4147-A177-3AD203B41FA5}">
                      <a16:colId xmlns:a16="http://schemas.microsoft.com/office/drawing/2014/main" val="770774413"/>
                    </a:ext>
                  </a:extLst>
                </a:gridCol>
                <a:gridCol w="360611">
                  <a:extLst>
                    <a:ext uri="{9D8B030D-6E8A-4147-A177-3AD203B41FA5}">
                      <a16:colId xmlns:a16="http://schemas.microsoft.com/office/drawing/2014/main" val="1240415228"/>
                    </a:ext>
                  </a:extLst>
                </a:gridCol>
                <a:gridCol w="321141">
                  <a:extLst>
                    <a:ext uri="{9D8B030D-6E8A-4147-A177-3AD203B41FA5}">
                      <a16:colId xmlns:a16="http://schemas.microsoft.com/office/drawing/2014/main" val="2656159981"/>
                    </a:ext>
                  </a:extLst>
                </a:gridCol>
                <a:gridCol w="462068">
                  <a:extLst>
                    <a:ext uri="{9D8B030D-6E8A-4147-A177-3AD203B41FA5}">
                      <a16:colId xmlns:a16="http://schemas.microsoft.com/office/drawing/2014/main" val="89817860"/>
                    </a:ext>
                  </a:extLst>
                </a:gridCol>
                <a:gridCol w="308672">
                  <a:extLst>
                    <a:ext uri="{9D8B030D-6E8A-4147-A177-3AD203B41FA5}">
                      <a16:colId xmlns:a16="http://schemas.microsoft.com/office/drawing/2014/main" val="2815195890"/>
                    </a:ext>
                  </a:extLst>
                </a:gridCol>
                <a:gridCol w="308672">
                  <a:extLst>
                    <a:ext uri="{9D8B030D-6E8A-4147-A177-3AD203B41FA5}">
                      <a16:colId xmlns:a16="http://schemas.microsoft.com/office/drawing/2014/main" val="2095083170"/>
                    </a:ext>
                  </a:extLst>
                </a:gridCol>
              </a:tblGrid>
              <a:tr h="228681">
                <a:tc>
                  <a:txBody>
                    <a:bodyPr/>
                    <a:lstStyle/>
                    <a:p>
                      <a:pPr algn="l"/>
                      <a:r>
                        <a:rPr lang="fi-FI" sz="800" b="0" baseline="0">
                          <a:solidFill>
                            <a:schemeClr val="tx2"/>
                          </a:solidFill>
                          <a:latin typeface="Verdana" panose="020B0604030504040204" pitchFamily="34" charset="0"/>
                        </a:rPr>
                        <a:t>  05</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06</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07</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08</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09</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10</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11</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12</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13</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14</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15</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16</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17</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18</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19</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   20</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21</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i-FI" sz="800" b="0" baseline="0">
                          <a:solidFill>
                            <a:schemeClr val="tx2"/>
                          </a:solidFill>
                          <a:latin typeface="Verdana" panose="020B0604030504040204" pitchFamily="34" charset="0"/>
                        </a:rPr>
                        <a:t>22</a:t>
                      </a:r>
                    </a:p>
                  </a:txBody>
                  <a:tcPr marL="36000" marR="10800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Suorakulmio 5">
            <a:extLst>
              <a:ext uri="{FF2B5EF4-FFF2-40B4-BE49-F238E27FC236}">
                <a16:creationId xmlns:a16="http://schemas.microsoft.com/office/drawing/2014/main" id="{FF20B543-2B5D-4899-BE1B-D6CDE37866B9}"/>
              </a:ext>
            </a:extLst>
          </p:cNvPr>
          <p:cNvSpPr/>
          <p:nvPr/>
        </p:nvSpPr>
        <p:spPr>
          <a:xfrm>
            <a:off x="737947" y="1601576"/>
            <a:ext cx="1301959" cy="230832"/>
          </a:xfrm>
          <a:prstGeom prst="rect">
            <a:avLst/>
          </a:prstGeom>
        </p:spPr>
        <p:txBody>
          <a:bodyPr wrap="none">
            <a:spAutoFit/>
          </a:bodyPr>
          <a:lstStyle/>
          <a:p>
            <a:r>
              <a:rPr lang="fi-FI" sz="900"/>
              <a:t>Indeksi, 2005=100</a:t>
            </a:r>
          </a:p>
        </p:txBody>
      </p:sp>
      <p:sp>
        <p:nvSpPr>
          <p:cNvPr id="23" name="Suorakulmio 22">
            <a:extLst>
              <a:ext uri="{FF2B5EF4-FFF2-40B4-BE49-F238E27FC236}">
                <a16:creationId xmlns:a16="http://schemas.microsoft.com/office/drawing/2014/main" id="{A805B929-97B9-49A6-843C-757C14CDA8A2}"/>
              </a:ext>
            </a:extLst>
          </p:cNvPr>
          <p:cNvSpPr/>
          <p:nvPr/>
        </p:nvSpPr>
        <p:spPr>
          <a:xfrm>
            <a:off x="5849501" y="1623963"/>
            <a:ext cx="1301959" cy="230832"/>
          </a:xfrm>
          <a:prstGeom prst="rect">
            <a:avLst/>
          </a:prstGeom>
        </p:spPr>
        <p:txBody>
          <a:bodyPr wrap="none">
            <a:spAutoFit/>
          </a:bodyPr>
          <a:lstStyle/>
          <a:p>
            <a:r>
              <a:rPr lang="fi-FI" sz="900"/>
              <a:t>Indeksi, 2005=100</a:t>
            </a:r>
          </a:p>
        </p:txBody>
      </p:sp>
      <p:sp>
        <p:nvSpPr>
          <p:cNvPr id="24" name="Line 8">
            <a:extLst>
              <a:ext uri="{FF2B5EF4-FFF2-40B4-BE49-F238E27FC236}">
                <a16:creationId xmlns:a16="http://schemas.microsoft.com/office/drawing/2014/main" id="{DA2D81D1-3EE7-4704-B66B-738E32EFDEBC}"/>
              </a:ext>
            </a:extLst>
          </p:cNvPr>
          <p:cNvSpPr>
            <a:spLocks noChangeShapeType="1"/>
          </p:cNvSpPr>
          <p:nvPr/>
        </p:nvSpPr>
        <p:spPr bwMode="auto">
          <a:xfrm>
            <a:off x="1271987" y="3086831"/>
            <a:ext cx="562889" cy="66238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25" name="Line 9">
            <a:extLst>
              <a:ext uri="{FF2B5EF4-FFF2-40B4-BE49-F238E27FC236}">
                <a16:creationId xmlns:a16="http://schemas.microsoft.com/office/drawing/2014/main" id="{12898069-D870-4424-A90D-0E0D82251EA4}"/>
              </a:ext>
            </a:extLst>
          </p:cNvPr>
          <p:cNvSpPr>
            <a:spLocks noChangeShapeType="1"/>
          </p:cNvSpPr>
          <p:nvPr/>
        </p:nvSpPr>
        <p:spPr bwMode="auto">
          <a:xfrm flipV="1">
            <a:off x="971605" y="1853852"/>
            <a:ext cx="702277" cy="1136107"/>
          </a:xfrm>
          <a:prstGeom prst="line">
            <a:avLst/>
          </a:prstGeom>
          <a:noFill/>
          <a:ln w="19050">
            <a:solidFill>
              <a:schemeClr val="accent3">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26" name="Text Box 10">
            <a:extLst>
              <a:ext uri="{FF2B5EF4-FFF2-40B4-BE49-F238E27FC236}">
                <a16:creationId xmlns:a16="http://schemas.microsoft.com/office/drawing/2014/main" id="{01A732DC-DFA6-485D-B6D0-D028066B2E1B}"/>
              </a:ext>
            </a:extLst>
          </p:cNvPr>
          <p:cNvSpPr txBox="1">
            <a:spLocks noChangeArrowheads="1"/>
          </p:cNvSpPr>
          <p:nvPr/>
        </p:nvSpPr>
        <p:spPr bwMode="auto">
          <a:xfrm>
            <a:off x="760353" y="1922314"/>
            <a:ext cx="702313" cy="638164"/>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900" err="1">
                <a:solidFill>
                  <a:schemeClr val="accent3">
                    <a:lumMod val="50000"/>
                  </a:schemeClr>
                </a:solidFill>
                <a:latin typeface="+mj-lt"/>
              </a:rPr>
              <a:t>Suomen</a:t>
            </a:r>
            <a:r>
              <a:rPr lang="en-US" sz="900">
                <a:solidFill>
                  <a:schemeClr val="accent3">
                    <a:lumMod val="50000"/>
                  </a:schemeClr>
                </a:solidFill>
                <a:latin typeface="+mj-lt"/>
              </a:rPr>
              <a:t> </a:t>
            </a:r>
            <a:r>
              <a:rPr lang="en-US" sz="900" err="1">
                <a:solidFill>
                  <a:schemeClr val="accent3">
                    <a:lumMod val="50000"/>
                  </a:schemeClr>
                </a:solidFill>
                <a:latin typeface="+mj-lt"/>
              </a:rPr>
              <a:t>tavara-vienti</a:t>
            </a:r>
            <a:r>
              <a:rPr lang="en-US" sz="900">
                <a:solidFill>
                  <a:schemeClr val="accent3">
                    <a:lumMod val="50000"/>
                  </a:schemeClr>
                </a:solidFill>
                <a:latin typeface="+mj-lt"/>
              </a:rPr>
              <a:t> </a:t>
            </a:r>
          </a:p>
          <a:p>
            <a:pPr eaLnBrk="0" fontAlgn="base" hangingPunct="0">
              <a:spcBef>
                <a:spcPct val="0"/>
              </a:spcBef>
              <a:spcAft>
                <a:spcPct val="0"/>
              </a:spcAft>
            </a:pPr>
            <a:r>
              <a:rPr lang="en-US" sz="900" err="1">
                <a:solidFill>
                  <a:schemeClr val="accent3">
                    <a:lumMod val="50000"/>
                  </a:schemeClr>
                </a:solidFill>
                <a:latin typeface="+mj-lt"/>
              </a:rPr>
              <a:t>kasvaa</a:t>
            </a:r>
            <a:endParaRPr lang="en-US" sz="900">
              <a:solidFill>
                <a:schemeClr val="accent3">
                  <a:lumMod val="50000"/>
                </a:schemeClr>
              </a:solidFill>
              <a:latin typeface="+mj-lt"/>
            </a:endParaRPr>
          </a:p>
        </p:txBody>
      </p:sp>
      <p:sp>
        <p:nvSpPr>
          <p:cNvPr id="27" name="Text Box 12">
            <a:extLst>
              <a:ext uri="{FF2B5EF4-FFF2-40B4-BE49-F238E27FC236}">
                <a16:creationId xmlns:a16="http://schemas.microsoft.com/office/drawing/2014/main" id="{D87406B6-8C4F-4D70-9636-6AAEB8BDD615}"/>
              </a:ext>
            </a:extLst>
          </p:cNvPr>
          <p:cNvSpPr txBox="1">
            <a:spLocks noChangeArrowheads="1"/>
          </p:cNvSpPr>
          <p:nvPr/>
        </p:nvSpPr>
        <p:spPr bwMode="auto">
          <a:xfrm>
            <a:off x="1341754" y="2670877"/>
            <a:ext cx="891900" cy="638164"/>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900" err="1">
                <a:solidFill>
                  <a:schemeClr val="tx2"/>
                </a:solidFill>
                <a:latin typeface="+mj-lt"/>
              </a:rPr>
              <a:t>Suomen</a:t>
            </a:r>
            <a:r>
              <a:rPr lang="en-US" sz="900">
                <a:solidFill>
                  <a:schemeClr val="tx2"/>
                </a:solidFill>
                <a:latin typeface="+mj-lt"/>
              </a:rPr>
              <a:t> </a:t>
            </a:r>
            <a:r>
              <a:rPr lang="en-US" sz="900" err="1">
                <a:solidFill>
                  <a:schemeClr val="tx2"/>
                </a:solidFill>
                <a:latin typeface="+mj-lt"/>
              </a:rPr>
              <a:t>kustannus</a:t>
            </a:r>
            <a:r>
              <a:rPr lang="en-US" sz="900">
                <a:solidFill>
                  <a:schemeClr val="tx2"/>
                </a:solidFill>
                <a:latin typeface="+mj-lt"/>
              </a:rPr>
              <a:t>-</a:t>
            </a:r>
          </a:p>
          <a:p>
            <a:pPr eaLnBrk="0" fontAlgn="base" hangingPunct="0">
              <a:spcBef>
                <a:spcPct val="0"/>
              </a:spcBef>
              <a:spcAft>
                <a:spcPct val="0"/>
              </a:spcAft>
            </a:pPr>
            <a:r>
              <a:rPr lang="en-US" sz="900" err="1">
                <a:solidFill>
                  <a:schemeClr val="tx2"/>
                </a:solidFill>
                <a:latin typeface="+mj-lt"/>
              </a:rPr>
              <a:t>kilpailukyky</a:t>
            </a:r>
            <a:endParaRPr lang="en-US" sz="900">
              <a:solidFill>
                <a:schemeClr val="tx2"/>
              </a:solidFill>
              <a:latin typeface="+mj-lt"/>
            </a:endParaRPr>
          </a:p>
          <a:p>
            <a:pPr eaLnBrk="0" fontAlgn="base" hangingPunct="0">
              <a:spcBef>
                <a:spcPct val="0"/>
              </a:spcBef>
              <a:spcAft>
                <a:spcPct val="0"/>
              </a:spcAft>
            </a:pPr>
            <a:r>
              <a:rPr lang="en-US" sz="900" err="1">
                <a:solidFill>
                  <a:schemeClr val="tx2"/>
                </a:solidFill>
                <a:latin typeface="+mj-lt"/>
              </a:rPr>
              <a:t>paranee</a:t>
            </a:r>
            <a:endParaRPr lang="fi-FI" sz="900">
              <a:solidFill>
                <a:schemeClr val="tx2"/>
              </a:solidFill>
              <a:latin typeface="+mj-lt"/>
            </a:endParaRPr>
          </a:p>
        </p:txBody>
      </p:sp>
      <p:sp>
        <p:nvSpPr>
          <p:cNvPr id="2" name="Tekstin paikkamerkki 6">
            <a:extLst>
              <a:ext uri="{FF2B5EF4-FFF2-40B4-BE49-F238E27FC236}">
                <a16:creationId xmlns:a16="http://schemas.microsoft.com/office/drawing/2014/main" id="{CC61D8EA-9373-12FC-EB08-2A73DE3CFEDB}"/>
              </a:ext>
            </a:extLst>
          </p:cNvPr>
          <p:cNvSpPr txBox="1">
            <a:spLocks/>
          </p:cNvSpPr>
          <p:nvPr/>
        </p:nvSpPr>
        <p:spPr>
          <a:xfrm>
            <a:off x="7790026" y="4935538"/>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821231110"/>
      </p:ext>
    </p:extLst>
  </p:cSld>
  <p:clrMapOvr>
    <a:masterClrMapping/>
  </p:clrMapOvr>
  <p:transition spd="med">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172</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a:t>
            </a:r>
            <a:r>
              <a:rPr lang="fi-FI" err="1"/>
              <a:t>Macrobond</a:t>
            </a:r>
            <a:r>
              <a:rPr lang="fi-FI"/>
              <a:t>, </a:t>
            </a:r>
            <a:r>
              <a:rPr lang="fi-FI" err="1"/>
              <a:t>Eurostat</a:t>
            </a:r>
            <a:r>
              <a:rPr lang="fi-FI"/>
              <a:t> / Kansantalouden tilinpito</a:t>
            </a:r>
          </a:p>
          <a:p>
            <a:endParaRPr lang="fi-FI"/>
          </a:p>
        </p:txBody>
      </p:sp>
      <p:sp>
        <p:nvSpPr>
          <p:cNvPr id="10" name="Tekstin paikkamerkki 7"/>
          <p:cNvSpPr>
            <a:spLocks noGrp="1"/>
          </p:cNvSpPr>
          <p:nvPr>
            <p:ph type="body" sz="quarter" idx="15"/>
          </p:nvPr>
        </p:nvSpPr>
        <p:spPr>
          <a:xfrm>
            <a:off x="252000" y="282150"/>
            <a:ext cx="8013658" cy="734376"/>
          </a:xfrm>
        </p:spPr>
        <p:txBody>
          <a:bodyPr/>
          <a:lstStyle/>
          <a:p>
            <a:r>
              <a:rPr lang="fi-FI" spc="-50"/>
              <a:t>Teollisuuden työpaikat Suomessa ovat taas kasvussa, mutta kato 2000-luvulla on ollut huima </a:t>
            </a:r>
            <a:endParaRPr lang="fi-FI" spc="-90"/>
          </a:p>
          <a:p>
            <a:pPr>
              <a:lnSpc>
                <a:spcPct val="100000"/>
              </a:lnSpc>
              <a:spcBef>
                <a:spcPts val="0"/>
              </a:spcBef>
            </a:pPr>
            <a:r>
              <a:rPr lang="fi-FI" sz="1200" b="0"/>
              <a:t>Teollisuus tuo kuitenkin 80 % Suomen vientituloista </a:t>
            </a:r>
            <a:endParaRPr lang="fi-FI"/>
          </a:p>
        </p:txBody>
      </p:sp>
      <p:graphicFrame>
        <p:nvGraphicFramePr>
          <p:cNvPr id="11" name="Sisällön paikkamerkki 10">
            <a:extLst>
              <a:ext uri="{FF2B5EF4-FFF2-40B4-BE49-F238E27FC236}">
                <a16:creationId xmlns:a16="http://schemas.microsoft.com/office/drawing/2014/main" id="{C04E37D6-2F7C-41E9-9FFC-6C8D8EC4E399}"/>
              </a:ext>
            </a:extLst>
          </p:cNvPr>
          <p:cNvGraphicFramePr>
            <a:graphicFrameLocks noGrp="1" noChangeAspect="1"/>
          </p:cNvGraphicFramePr>
          <p:nvPr>
            <p:ph sz="quarter" idx="17"/>
            <p:extLst>
              <p:ext uri="{D42A27DB-BD31-4B8C-83A1-F6EECF244321}">
                <p14:modId xmlns:p14="http://schemas.microsoft.com/office/powerpoint/2010/main" val="907643175"/>
              </p:ext>
            </p:extLst>
          </p:nvPr>
        </p:nvGraphicFramePr>
        <p:xfrm>
          <a:off x="603250" y="1279525"/>
          <a:ext cx="7945438" cy="3362325"/>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C04E37D6-2F7C-41E9-9FFC-6C8D8EC4E399}"/>
                          </a:ext>
                        </a:extLst>
                      </p:cNvPr>
                      <p:cNvPicPr/>
                      <p:nvPr/>
                    </p:nvPicPr>
                    <p:blipFill>
                      <a:blip r:embed="rId3"/>
                      <a:stretch>
                        <a:fillRect/>
                      </a:stretch>
                    </p:blipFill>
                    <p:spPr>
                      <a:xfrm>
                        <a:off x="603250" y="1279525"/>
                        <a:ext cx="7945438" cy="3362325"/>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E931E806-8B0D-2C01-B2DF-D65E1C001D28}"/>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260500817"/>
      </p:ext>
    </p:extLst>
  </p:cSld>
  <p:clrMapOvr>
    <a:masterClrMapping/>
  </p:clrMapOvr>
  <p:transition spd="med">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173</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3857343" cy="306614"/>
          </a:xfrm>
        </p:spPr>
        <p:txBody>
          <a:bodyPr/>
          <a:lstStyle/>
          <a:p>
            <a:r>
              <a:rPr lang="fi-FI"/>
              <a:t>Viimeisin tieto tammi-maaliskuu 2022.</a:t>
            </a:r>
          </a:p>
          <a:p>
            <a:r>
              <a:rPr lang="fi-FI"/>
              <a:t>Lähde: </a:t>
            </a:r>
            <a:r>
              <a:rPr lang="fi-FI" err="1"/>
              <a:t>Eurostat</a:t>
            </a:r>
            <a:r>
              <a:rPr lang="fi-FI"/>
              <a:t>: </a:t>
            </a:r>
            <a:r>
              <a:rPr lang="fi-FI" err="1"/>
              <a:t>Quarterly</a:t>
            </a:r>
            <a:r>
              <a:rPr lang="fi-FI"/>
              <a:t> National </a:t>
            </a:r>
            <a:r>
              <a:rPr lang="fi-FI" err="1"/>
              <a:t>Accounts</a:t>
            </a:r>
            <a:r>
              <a:rPr lang="fi-FI"/>
              <a:t> </a:t>
            </a:r>
          </a:p>
        </p:txBody>
      </p:sp>
      <p:sp>
        <p:nvSpPr>
          <p:cNvPr id="10" name="Tekstin paikkamerkki 7"/>
          <p:cNvSpPr>
            <a:spLocks noGrp="1"/>
          </p:cNvSpPr>
          <p:nvPr>
            <p:ph type="body" sz="quarter" idx="15"/>
          </p:nvPr>
        </p:nvSpPr>
        <p:spPr>
          <a:xfrm>
            <a:off x="251999" y="282150"/>
            <a:ext cx="8143259" cy="648000"/>
          </a:xfrm>
        </p:spPr>
        <p:txBody>
          <a:bodyPr/>
          <a:lstStyle/>
          <a:p>
            <a:r>
              <a:rPr lang="fi-FI" spc="-50"/>
              <a:t>Teollisuuden työpaikat ovat vähentyneet 2000-luvulla eniten pohjoismaissa </a:t>
            </a:r>
            <a:endParaRPr lang="fi-FI"/>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3328316153"/>
              </p:ext>
            </p:extLst>
          </p:nvPr>
        </p:nvGraphicFramePr>
        <p:xfrm>
          <a:off x="381000" y="1146128"/>
          <a:ext cx="8391525" cy="3498897"/>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p:cNvSpPr/>
          <p:nvPr/>
        </p:nvSpPr>
        <p:spPr>
          <a:xfrm>
            <a:off x="772974" y="1275730"/>
            <a:ext cx="3490379" cy="276999"/>
          </a:xfrm>
          <a:prstGeom prst="rect">
            <a:avLst/>
          </a:prstGeom>
        </p:spPr>
        <p:txBody>
          <a:bodyPr wrap="none">
            <a:spAutoFit/>
          </a:bodyPr>
          <a:lstStyle/>
          <a:p>
            <a:r>
              <a:rPr lang="fi-FI" sz="1200">
                <a:solidFill>
                  <a:schemeClr val="tx2"/>
                </a:solidFill>
              </a:rPr>
              <a:t>Teollisuuden työpaikat, indeksi 2000=100</a:t>
            </a:r>
          </a:p>
        </p:txBody>
      </p:sp>
      <p:sp>
        <p:nvSpPr>
          <p:cNvPr id="6" name="Tekstin paikkamerkki 6">
            <a:extLst>
              <a:ext uri="{FF2B5EF4-FFF2-40B4-BE49-F238E27FC236}">
                <a16:creationId xmlns:a16="http://schemas.microsoft.com/office/drawing/2014/main" id="{EC5B4252-41A4-C052-7489-1BEBC55D2157}"/>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842464618"/>
      </p:ext>
    </p:extLst>
  </p:cSld>
  <p:clrMapOvr>
    <a:masterClrMapping/>
  </p:clrMapOvr>
  <p:transition spd="med">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33B10470-3D76-41EC-AB92-0163ABDC3C85}"/>
              </a:ext>
            </a:extLst>
          </p:cNvPr>
          <p:cNvSpPr>
            <a:spLocks noGrp="1"/>
          </p:cNvSpPr>
          <p:nvPr>
            <p:ph type="body" sz="quarter" idx="15"/>
          </p:nvPr>
        </p:nvSpPr>
        <p:spPr>
          <a:xfrm>
            <a:off x="252000" y="282149"/>
            <a:ext cx="7992000" cy="736781"/>
          </a:xfrm>
        </p:spPr>
        <p:txBody>
          <a:bodyPr/>
          <a:lstStyle/>
          <a:p>
            <a:pPr>
              <a:lnSpc>
                <a:spcPct val="100000"/>
              </a:lnSpc>
            </a:pPr>
            <a:r>
              <a:rPr lang="fi-FI"/>
              <a:t>Työllisyyden kehitys eri maissa</a:t>
            </a:r>
          </a:p>
        </p:txBody>
      </p:sp>
      <p:sp>
        <p:nvSpPr>
          <p:cNvPr id="3" name="Dian numeron paikkamerkki 2">
            <a:extLst>
              <a:ext uri="{FF2B5EF4-FFF2-40B4-BE49-F238E27FC236}">
                <a16:creationId xmlns:a16="http://schemas.microsoft.com/office/drawing/2014/main" id="{C0A3EEE6-0D48-4463-A4E5-EEAC58A24232}"/>
              </a:ext>
            </a:extLst>
          </p:cNvPr>
          <p:cNvSpPr>
            <a:spLocks noGrp="1"/>
          </p:cNvSpPr>
          <p:nvPr>
            <p:ph type="sldNum" sz="quarter" idx="12"/>
          </p:nvPr>
        </p:nvSpPr>
        <p:spPr/>
        <p:txBody>
          <a:bodyPr/>
          <a:lstStyle/>
          <a:p>
            <a:fld id="{6FCB6B90-8271-4E8F-82C1-E646FBB48A2E}" type="slidenum">
              <a:rPr lang="fi-FI" smtClean="0"/>
              <a:pPr/>
              <a:t>174</a:t>
            </a:fld>
            <a:endParaRPr lang="fi-FI"/>
          </a:p>
        </p:txBody>
      </p:sp>
      <p:sp>
        <p:nvSpPr>
          <p:cNvPr id="4" name="Päivämäärän paikkamerkki 3">
            <a:extLst>
              <a:ext uri="{FF2B5EF4-FFF2-40B4-BE49-F238E27FC236}">
                <a16:creationId xmlns:a16="http://schemas.microsoft.com/office/drawing/2014/main" id="{40316320-9060-425D-A2B0-955D857DFAFA}"/>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7F3E2112-4538-41C6-BCC2-8571ACF35933}"/>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79343D55-B055-44A1-BA32-BDA9BDE525C3}"/>
              </a:ext>
            </a:extLst>
          </p:cNvPr>
          <p:cNvSpPr>
            <a:spLocks noGrp="1"/>
          </p:cNvSpPr>
          <p:nvPr>
            <p:ph type="body" sz="quarter" idx="18"/>
          </p:nvPr>
        </p:nvSpPr>
        <p:spPr/>
        <p:txBody>
          <a:bodyPr/>
          <a:lstStyle/>
          <a:p>
            <a:r>
              <a:rPr lang="fi-FI" err="1"/>
              <a:t>Source</a:t>
            </a:r>
            <a:r>
              <a:rPr lang="fi-FI"/>
              <a:t>: </a:t>
            </a:r>
            <a:r>
              <a:rPr lang="fi-FI" err="1"/>
              <a:t>Macrobond</a:t>
            </a:r>
            <a:r>
              <a:rPr lang="fi-FI"/>
              <a:t>, Eurostat (kansantalouden tilinpito)</a:t>
            </a:r>
          </a:p>
        </p:txBody>
      </p:sp>
      <p:graphicFrame>
        <p:nvGraphicFramePr>
          <p:cNvPr id="11" name="Sisällön paikkamerkki 10">
            <a:extLst>
              <a:ext uri="{FF2B5EF4-FFF2-40B4-BE49-F238E27FC236}">
                <a16:creationId xmlns:a16="http://schemas.microsoft.com/office/drawing/2014/main" id="{58D7F9D9-1763-4C7A-8DA5-33802DE0210C}"/>
              </a:ext>
            </a:extLst>
          </p:cNvPr>
          <p:cNvGraphicFramePr>
            <a:graphicFrameLocks noGrp="1" noChangeAspect="1"/>
          </p:cNvGraphicFramePr>
          <p:nvPr>
            <p:ph sz="quarter" idx="17"/>
            <p:extLst>
              <p:ext uri="{D42A27DB-BD31-4B8C-83A1-F6EECF244321}">
                <p14:modId xmlns:p14="http://schemas.microsoft.com/office/powerpoint/2010/main" val="338970285"/>
              </p:ext>
            </p:extLst>
          </p:nvPr>
        </p:nvGraphicFramePr>
        <p:xfrm>
          <a:off x="400050" y="1106488"/>
          <a:ext cx="8353425" cy="353536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58D7F9D9-1763-4C7A-8DA5-33802DE0210C}"/>
                          </a:ext>
                        </a:extLst>
                      </p:cNvPr>
                      <p:cNvPicPr/>
                      <p:nvPr/>
                    </p:nvPicPr>
                    <p:blipFill>
                      <a:blip r:embed="rId3"/>
                      <a:stretch>
                        <a:fillRect/>
                      </a:stretch>
                    </p:blipFill>
                    <p:spPr>
                      <a:xfrm>
                        <a:off x="400050" y="1106488"/>
                        <a:ext cx="8353425" cy="353536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1744FABD-8B4C-E429-78F1-3A5EE550596D}"/>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082780075"/>
      </p:ext>
    </p:extLst>
  </p:cSld>
  <p:clrMapOvr>
    <a:masterClrMapping/>
  </p:clrMapOvr>
  <p:transition spd="med">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8013657" cy="736781"/>
          </a:xfrm>
        </p:spPr>
        <p:txBody>
          <a:bodyPr/>
          <a:lstStyle/>
          <a:p>
            <a:r>
              <a:rPr lang="fi-FI"/>
              <a:t>Työttömien työnhakijoiden määrä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175</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r>
              <a:rPr lang="fi-FI"/>
              <a:t>, TEM</a:t>
            </a:r>
          </a:p>
          <a:p>
            <a:endParaRPr lang="fi-FI"/>
          </a:p>
        </p:txBody>
      </p:sp>
      <p:graphicFrame>
        <p:nvGraphicFramePr>
          <p:cNvPr id="11" name="Sisällön paikkamerkki 10">
            <a:extLst>
              <a:ext uri="{FF2B5EF4-FFF2-40B4-BE49-F238E27FC236}">
                <a16:creationId xmlns:a16="http://schemas.microsoft.com/office/drawing/2014/main" id="{01AD6E30-E4D9-4D28-8CED-E56AE5FFF9E2}"/>
              </a:ext>
            </a:extLst>
          </p:cNvPr>
          <p:cNvGraphicFramePr>
            <a:graphicFrameLocks noGrp="1" noChangeAspect="1"/>
          </p:cNvGraphicFramePr>
          <p:nvPr>
            <p:ph sz="quarter" idx="17"/>
            <p:extLst>
              <p:ext uri="{D42A27DB-BD31-4B8C-83A1-F6EECF244321}">
                <p14:modId xmlns:p14="http://schemas.microsoft.com/office/powerpoint/2010/main" val="19610095"/>
              </p:ext>
            </p:extLst>
          </p:nvPr>
        </p:nvGraphicFramePr>
        <p:xfrm>
          <a:off x="400050" y="1106488"/>
          <a:ext cx="8353425" cy="353536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01AD6E30-E4D9-4D28-8CED-E56AE5FFF9E2}"/>
                          </a:ext>
                        </a:extLst>
                      </p:cNvPr>
                      <p:cNvPicPr/>
                      <p:nvPr/>
                    </p:nvPicPr>
                    <p:blipFill>
                      <a:blip r:embed="rId3"/>
                      <a:stretch>
                        <a:fillRect/>
                      </a:stretch>
                    </p:blipFill>
                    <p:spPr>
                      <a:xfrm>
                        <a:off x="400050" y="1106488"/>
                        <a:ext cx="8353425" cy="353536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5A8E0007-4AD2-938F-7393-1191544EB327}"/>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316530342"/>
      </p:ext>
    </p:extLst>
  </p:cSld>
  <p:clrMapOvr>
    <a:masterClrMapping/>
  </p:clrMapOvr>
  <p:transition spd="med">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Teollisuuden työn hinta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176</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a:xfrm>
            <a:off x="1111510" y="4855332"/>
            <a:ext cx="1295891" cy="164690"/>
          </a:xfrm>
        </p:spPr>
        <p:txBody>
          <a:bodyPr/>
          <a:lstStyle/>
          <a:p>
            <a:r>
              <a:rPr lang="fi-FI"/>
              <a:t>Teknologiateollisuus</a:t>
            </a:r>
          </a:p>
        </p:txBody>
      </p:sp>
      <p:sp>
        <p:nvSpPr>
          <p:cNvPr id="7" name="Tekstin paikkamerkki 6"/>
          <p:cNvSpPr>
            <a:spLocks noGrp="1"/>
          </p:cNvSpPr>
          <p:nvPr>
            <p:ph type="body" sz="quarter" idx="18"/>
          </p:nvPr>
        </p:nvSpPr>
        <p:spPr>
          <a:xfrm>
            <a:off x="2334682" y="4854859"/>
            <a:ext cx="2971717" cy="165163"/>
          </a:xfrm>
        </p:spPr>
        <p:txBody>
          <a:bodyPr/>
          <a:lstStyle/>
          <a:p>
            <a:r>
              <a:rPr lang="en-US" err="1"/>
              <a:t>Lähde</a:t>
            </a:r>
            <a:r>
              <a:rPr lang="en-US"/>
              <a:t>: Eurostat</a:t>
            </a:r>
          </a:p>
        </p:txBody>
      </p:sp>
      <p:graphicFrame>
        <p:nvGraphicFramePr>
          <p:cNvPr id="14" name="Kaavio 13"/>
          <p:cNvGraphicFramePr/>
          <p:nvPr/>
        </p:nvGraphicFramePr>
        <p:xfrm>
          <a:off x="395536" y="896630"/>
          <a:ext cx="8352928" cy="3907368"/>
        </p:xfrm>
        <a:graphic>
          <a:graphicData uri="http://schemas.openxmlformats.org/drawingml/2006/chart">
            <c:chart xmlns:c="http://schemas.openxmlformats.org/drawingml/2006/chart" xmlns:r="http://schemas.openxmlformats.org/officeDocument/2006/relationships" r:id="rId2"/>
          </a:graphicData>
        </a:graphic>
      </p:graphicFrame>
      <p:sp>
        <p:nvSpPr>
          <p:cNvPr id="15" name="Tekstiruutu 14"/>
          <p:cNvSpPr txBox="1"/>
          <p:nvPr/>
        </p:nvSpPr>
        <p:spPr>
          <a:xfrm>
            <a:off x="4993633" y="1559281"/>
            <a:ext cx="3721956" cy="557451"/>
          </a:xfrm>
          <a:prstGeom prst="rect">
            <a:avLst/>
          </a:prstGeom>
          <a:noFill/>
        </p:spPr>
        <p:txBody>
          <a:bodyPr wrap="square" lIns="36000" tIns="36000" rIns="36000" bIns="36000" rtlCol="0">
            <a:spAutoFit/>
          </a:bodyPr>
          <a:lstStyle/>
          <a:p>
            <a:r>
              <a:rPr lang="fi-FI" sz="1050" spc="-40"/>
              <a:t>Huom! Valuuttakursseilla voi olla merkittävä vaikutus euroiksi muutettuihin työvoimakustannuksiin (esim. Ruotsi, Norja) </a:t>
            </a:r>
          </a:p>
        </p:txBody>
      </p:sp>
      <p:sp>
        <p:nvSpPr>
          <p:cNvPr id="17" name="Tekstiruutu 16"/>
          <p:cNvSpPr txBox="1"/>
          <p:nvPr/>
        </p:nvSpPr>
        <p:spPr>
          <a:xfrm>
            <a:off x="354462" y="617717"/>
            <a:ext cx="6953842" cy="278913"/>
          </a:xfrm>
          <a:prstGeom prst="rect">
            <a:avLst/>
          </a:prstGeom>
          <a:noFill/>
        </p:spPr>
        <p:txBody>
          <a:bodyPr wrap="square" lIns="36000" tIns="36000" rIns="36000" bIns="36000" rtlCol="0">
            <a:spAutoFit/>
          </a:bodyPr>
          <a:lstStyle/>
          <a:p>
            <a:r>
              <a:rPr lang="fi-FI" spc="-40"/>
              <a:t>Teollisuuden työn hinta eri Euroopan maissa 2019, euroa per tunti</a:t>
            </a:r>
          </a:p>
        </p:txBody>
      </p:sp>
      <p:sp>
        <p:nvSpPr>
          <p:cNvPr id="6" name="Suorakulmio 5">
            <a:extLst>
              <a:ext uri="{FF2B5EF4-FFF2-40B4-BE49-F238E27FC236}">
                <a16:creationId xmlns:a16="http://schemas.microsoft.com/office/drawing/2014/main" id="{36EB08D2-212F-4C4B-BF1C-0E8AA0295A53}"/>
              </a:ext>
            </a:extLst>
          </p:cNvPr>
          <p:cNvSpPr/>
          <p:nvPr/>
        </p:nvSpPr>
        <p:spPr bwMode="auto">
          <a:xfrm>
            <a:off x="538982" y="3393280"/>
            <a:ext cx="6304732" cy="145619"/>
          </a:xfrm>
          <a:prstGeom prst="rect">
            <a:avLst/>
          </a:prstGeom>
          <a:noFill/>
          <a:ln>
            <a:solidFill>
              <a:schemeClr val="tx1"/>
            </a:solidFill>
          </a:ln>
        </p:spPr>
        <p:txBody>
          <a:bodyPr vert="horz" wrap="square" lIns="91440" tIns="45720" rIns="91440" bIns="45720" numCol="1" rtlCol="0" anchor="t" anchorCtr="0" compatLnSpc="1">
            <a:prstTxWarp prst="textNoShape">
              <a:avLst/>
            </a:prstTxWarp>
          </a:bodyPr>
          <a:lstStyle/>
          <a:p>
            <a:pPr algn="ctr"/>
            <a:endParaRPr lang="fi-FI"/>
          </a:p>
        </p:txBody>
      </p:sp>
      <p:sp>
        <p:nvSpPr>
          <p:cNvPr id="8" name="Tekstin paikkamerkki 6">
            <a:extLst>
              <a:ext uri="{FF2B5EF4-FFF2-40B4-BE49-F238E27FC236}">
                <a16:creationId xmlns:a16="http://schemas.microsoft.com/office/drawing/2014/main" id="{4A2CA855-86D0-97B7-BCBC-B71E86FA2133}"/>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4071771161"/>
      </p:ext>
    </p:extLst>
  </p:cSld>
  <p:clrMapOvr>
    <a:masterClrMapping/>
  </p:clrMapOvr>
  <p:transition spd="med">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177</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3468537" cy="165163"/>
          </a:xfrm>
        </p:spPr>
        <p:txBody>
          <a:bodyPr/>
          <a:lstStyle/>
          <a:p>
            <a:r>
              <a:rPr lang="fi-FI"/>
              <a:t>Lähde: Eurostat, Labour Force Survey</a:t>
            </a:r>
          </a:p>
          <a:p>
            <a:endParaRPr lang="fi-FI"/>
          </a:p>
        </p:txBody>
      </p:sp>
      <p:sp>
        <p:nvSpPr>
          <p:cNvPr id="10" name="Tekstin paikkamerkki 7"/>
          <p:cNvSpPr>
            <a:spLocks noGrp="1"/>
          </p:cNvSpPr>
          <p:nvPr>
            <p:ph type="body" sz="quarter" idx="15"/>
          </p:nvPr>
        </p:nvSpPr>
        <p:spPr>
          <a:xfrm>
            <a:off x="251999" y="282150"/>
            <a:ext cx="8143259" cy="648000"/>
          </a:xfrm>
        </p:spPr>
        <p:txBody>
          <a:bodyPr/>
          <a:lstStyle/>
          <a:p>
            <a:r>
              <a:rPr lang="fi-FI" spc="-50"/>
              <a:t>Suomalaisten työaika on Euroopan lyhyimpiä </a:t>
            </a:r>
            <a:endParaRPr lang="fi-FI" spc="-90"/>
          </a:p>
          <a:p>
            <a:pPr>
              <a:lnSpc>
                <a:spcPct val="100000"/>
              </a:lnSpc>
              <a:spcBef>
                <a:spcPts val="0"/>
              </a:spcBef>
            </a:pPr>
            <a:r>
              <a:rPr lang="fi-FI" sz="1200" b="0"/>
              <a:t>Kokoaikatyössä olevien palkansaajien keskimääräinen toteutunut viikkotyöaika 2019</a:t>
            </a:r>
            <a:endParaRPr lang="fi-FI"/>
          </a:p>
        </p:txBody>
      </p:sp>
      <p:graphicFrame>
        <p:nvGraphicFramePr>
          <p:cNvPr id="9" name="Sisällön paikkamerkki 7"/>
          <p:cNvGraphicFramePr>
            <a:graphicFrameLocks noGrp="1"/>
          </p:cNvGraphicFramePr>
          <p:nvPr>
            <p:ph sz="quarter" idx="17"/>
          </p:nvPr>
        </p:nvGraphicFramePr>
        <p:xfrm>
          <a:off x="406594" y="930150"/>
          <a:ext cx="8391525" cy="4017863"/>
        </p:xfrm>
        <a:graphic>
          <a:graphicData uri="http://schemas.openxmlformats.org/drawingml/2006/chart">
            <c:chart xmlns:c="http://schemas.openxmlformats.org/drawingml/2006/chart" xmlns:r="http://schemas.openxmlformats.org/officeDocument/2006/relationships" r:id="rId2"/>
          </a:graphicData>
        </a:graphic>
      </p:graphicFrame>
      <p:sp>
        <p:nvSpPr>
          <p:cNvPr id="11" name="Tekstiruutu 10"/>
          <p:cNvSpPr txBox="1"/>
          <p:nvPr/>
        </p:nvSpPr>
        <p:spPr>
          <a:xfrm>
            <a:off x="827584" y="854282"/>
            <a:ext cx="3600401" cy="234286"/>
          </a:xfrm>
          <a:prstGeom prst="rect">
            <a:avLst/>
          </a:prstGeom>
          <a:noFill/>
        </p:spPr>
        <p:txBody>
          <a:bodyPr wrap="square" lIns="36000" tIns="36000" rIns="36000" bIns="36000" rtlCol="0">
            <a:spAutoFit/>
          </a:bodyPr>
          <a:lstStyle/>
          <a:p>
            <a:r>
              <a:rPr lang="fi-FI" sz="1050" spc="-40">
                <a:solidFill>
                  <a:schemeClr val="tx2"/>
                </a:solidFill>
              </a:rPr>
              <a:t>Tuntia</a:t>
            </a:r>
          </a:p>
        </p:txBody>
      </p:sp>
      <p:sp>
        <p:nvSpPr>
          <p:cNvPr id="2" name="Tekstin paikkamerkki 6">
            <a:extLst>
              <a:ext uri="{FF2B5EF4-FFF2-40B4-BE49-F238E27FC236}">
                <a16:creationId xmlns:a16="http://schemas.microsoft.com/office/drawing/2014/main" id="{22A96D02-3696-0099-1DA4-8B42C34DA37D}"/>
              </a:ext>
            </a:extLst>
          </p:cNvPr>
          <p:cNvSpPr txBox="1">
            <a:spLocks/>
          </p:cNvSpPr>
          <p:nvPr/>
        </p:nvSpPr>
        <p:spPr>
          <a:xfrm>
            <a:off x="7384544" y="4827582"/>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968438925"/>
      </p:ext>
    </p:extLst>
  </p:cSld>
  <p:clrMapOvr>
    <a:masterClrMapping/>
  </p:clrMapOvr>
  <p:transition spd="med">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178</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3468537" cy="165163"/>
          </a:xfrm>
        </p:spPr>
        <p:txBody>
          <a:bodyPr/>
          <a:lstStyle/>
          <a:p>
            <a:r>
              <a:rPr lang="fi-FI"/>
              <a:t>Lähde: Eurostat, Labour Force Survey</a:t>
            </a:r>
          </a:p>
          <a:p>
            <a:endParaRPr lang="fi-FI"/>
          </a:p>
        </p:txBody>
      </p:sp>
      <p:sp>
        <p:nvSpPr>
          <p:cNvPr id="10" name="Tekstin paikkamerkki 7"/>
          <p:cNvSpPr>
            <a:spLocks noGrp="1"/>
          </p:cNvSpPr>
          <p:nvPr>
            <p:ph type="body" sz="quarter" idx="15"/>
          </p:nvPr>
        </p:nvSpPr>
        <p:spPr>
          <a:xfrm>
            <a:off x="251999" y="282150"/>
            <a:ext cx="8143259" cy="648000"/>
          </a:xfrm>
        </p:spPr>
        <p:txBody>
          <a:bodyPr/>
          <a:lstStyle/>
          <a:p>
            <a:r>
              <a:rPr lang="fi-FI" spc="-50"/>
              <a:t>Suomalaisten työaika on Euroopan lyhyimpiä </a:t>
            </a:r>
            <a:endParaRPr lang="fi-FI" spc="-90"/>
          </a:p>
          <a:p>
            <a:pPr>
              <a:lnSpc>
                <a:spcPct val="100000"/>
              </a:lnSpc>
              <a:spcBef>
                <a:spcPts val="0"/>
              </a:spcBef>
            </a:pPr>
            <a:r>
              <a:rPr lang="fi-FI" sz="1200" b="0"/>
              <a:t>Kokoaikatyössä olevien teollisuuden palkansaajien keskimääräinen toteutunut viikkotyöaika 2019</a:t>
            </a:r>
            <a:endParaRPr lang="fi-FI"/>
          </a:p>
        </p:txBody>
      </p:sp>
      <p:graphicFrame>
        <p:nvGraphicFramePr>
          <p:cNvPr id="9" name="Sisällön paikkamerkki 7"/>
          <p:cNvGraphicFramePr>
            <a:graphicFrameLocks noGrp="1"/>
          </p:cNvGraphicFramePr>
          <p:nvPr>
            <p:ph sz="quarter" idx="17"/>
          </p:nvPr>
        </p:nvGraphicFramePr>
        <p:xfrm>
          <a:off x="381000" y="1059582"/>
          <a:ext cx="8391525" cy="3801768"/>
        </p:xfrm>
        <a:graphic>
          <a:graphicData uri="http://schemas.openxmlformats.org/drawingml/2006/chart">
            <c:chart xmlns:c="http://schemas.openxmlformats.org/drawingml/2006/chart" xmlns:r="http://schemas.openxmlformats.org/officeDocument/2006/relationships" r:id="rId2"/>
          </a:graphicData>
        </a:graphic>
      </p:graphicFrame>
      <p:sp>
        <p:nvSpPr>
          <p:cNvPr id="11" name="Tekstiruutu 10"/>
          <p:cNvSpPr txBox="1"/>
          <p:nvPr/>
        </p:nvSpPr>
        <p:spPr>
          <a:xfrm>
            <a:off x="827584" y="942439"/>
            <a:ext cx="3600401" cy="234286"/>
          </a:xfrm>
          <a:prstGeom prst="rect">
            <a:avLst/>
          </a:prstGeom>
          <a:noFill/>
        </p:spPr>
        <p:txBody>
          <a:bodyPr wrap="square" lIns="36000" tIns="36000" rIns="36000" bIns="36000" rtlCol="0">
            <a:spAutoFit/>
          </a:bodyPr>
          <a:lstStyle/>
          <a:p>
            <a:r>
              <a:rPr lang="fi-FI" sz="1050" spc="-40">
                <a:solidFill>
                  <a:schemeClr val="tx2"/>
                </a:solidFill>
              </a:rPr>
              <a:t>Tuntia</a:t>
            </a:r>
          </a:p>
        </p:txBody>
      </p:sp>
      <p:sp>
        <p:nvSpPr>
          <p:cNvPr id="2" name="Tekstin paikkamerkki 6">
            <a:extLst>
              <a:ext uri="{FF2B5EF4-FFF2-40B4-BE49-F238E27FC236}">
                <a16:creationId xmlns:a16="http://schemas.microsoft.com/office/drawing/2014/main" id="{25F15AEA-2C18-4C25-41AF-7088A5BB73A9}"/>
              </a:ext>
            </a:extLst>
          </p:cNvPr>
          <p:cNvSpPr txBox="1">
            <a:spLocks/>
          </p:cNvSpPr>
          <p:nvPr/>
        </p:nvSpPr>
        <p:spPr>
          <a:xfrm>
            <a:off x="7384544" y="4825619"/>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967204715"/>
      </p:ext>
    </p:extLst>
  </p:cSld>
  <p:clrMapOvr>
    <a:masterClrMapping/>
  </p:clrMapOvr>
  <p:transition spd="med">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Autofit/>
          </a:bodyPr>
          <a:lstStyle/>
          <a:p>
            <a:pPr>
              <a:lnSpc>
                <a:spcPct val="100000"/>
              </a:lnSpc>
            </a:pPr>
            <a:r>
              <a:rPr lang="fi-FI" sz="2800" spc="-50"/>
              <a:t>Teollisuuden taloudelliset vaikutukset Suomessa</a:t>
            </a:r>
          </a:p>
          <a:p>
            <a:pPr>
              <a:lnSpc>
                <a:spcPct val="100000"/>
              </a:lnSpc>
            </a:pPr>
            <a:endParaRPr lang="fi-FI" sz="2800" spc="-50"/>
          </a:p>
        </p:txBody>
      </p:sp>
      <p:sp>
        <p:nvSpPr>
          <p:cNvPr id="3" name="Dian numeron paikkamerkki 2"/>
          <p:cNvSpPr>
            <a:spLocks noGrp="1"/>
          </p:cNvSpPr>
          <p:nvPr>
            <p:ph type="sldNum" sz="quarter" idx="12"/>
          </p:nvPr>
        </p:nvSpPr>
        <p:spPr/>
        <p:txBody>
          <a:bodyPr/>
          <a:lstStyle/>
          <a:p>
            <a:fld id="{6FCB6B90-8271-4E8F-82C1-E646FBB48A2E}" type="slidenum">
              <a:rPr lang="fi-FI" smtClean="0"/>
              <a:pPr/>
              <a:t>179</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1D18F172-6268-A7A0-A8D1-039BD003358D}"/>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422516079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18</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a:t>
            </a:r>
            <a:r>
              <a:rPr lang="fi-FI" err="1"/>
              <a:t>Macrobond</a:t>
            </a:r>
            <a:r>
              <a:rPr lang="fi-FI"/>
              <a:t> </a:t>
            </a:r>
          </a:p>
        </p:txBody>
      </p:sp>
      <p:sp>
        <p:nvSpPr>
          <p:cNvPr id="6" name="Tekstin paikkamerkki 5">
            <a:extLst>
              <a:ext uri="{FF2B5EF4-FFF2-40B4-BE49-F238E27FC236}">
                <a16:creationId xmlns:a16="http://schemas.microsoft.com/office/drawing/2014/main" id="{8A48CD64-EB3B-4F70-ADD8-674ADAB0D26B}"/>
              </a:ext>
            </a:extLst>
          </p:cNvPr>
          <p:cNvSpPr>
            <a:spLocks noGrp="1"/>
          </p:cNvSpPr>
          <p:nvPr>
            <p:ph type="body" sz="quarter" idx="15"/>
          </p:nvPr>
        </p:nvSpPr>
        <p:spPr/>
        <p:txBody>
          <a:bodyPr/>
          <a:lstStyle/>
          <a:p>
            <a:r>
              <a:rPr lang="fi-FI">
                <a:solidFill>
                  <a:schemeClr val="tx1"/>
                </a:solidFill>
              </a:rPr>
              <a:t>USA:n teollisuuden ostopäällikköindeksi</a:t>
            </a:r>
          </a:p>
        </p:txBody>
      </p:sp>
      <p:graphicFrame>
        <p:nvGraphicFramePr>
          <p:cNvPr id="10" name="Sisällön paikkamerkki 9">
            <a:extLst>
              <a:ext uri="{FF2B5EF4-FFF2-40B4-BE49-F238E27FC236}">
                <a16:creationId xmlns:a16="http://schemas.microsoft.com/office/drawing/2014/main" id="{F85D8846-195B-584B-771E-F1F58C6C240E}"/>
              </a:ext>
            </a:extLst>
          </p:cNvPr>
          <p:cNvGraphicFramePr>
            <a:graphicFrameLocks noGrp="1" noChangeAspect="1"/>
          </p:cNvGraphicFramePr>
          <p:nvPr>
            <p:ph sz="quarter" idx="17"/>
            <p:extLst>
              <p:ext uri="{D42A27DB-BD31-4B8C-83A1-F6EECF244321}">
                <p14:modId xmlns:p14="http://schemas.microsoft.com/office/powerpoint/2010/main" val="972726781"/>
              </p:ext>
            </p:extLst>
          </p:nvPr>
        </p:nvGraphicFramePr>
        <p:xfrm>
          <a:off x="392202" y="1096735"/>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F85D8846-195B-584B-771E-F1F58C6C240E}"/>
                          </a:ext>
                        </a:extLst>
                      </p:cNvPr>
                      <p:cNvPicPr/>
                      <p:nvPr/>
                    </p:nvPicPr>
                    <p:blipFill>
                      <a:blip r:embed="rId3"/>
                      <a:stretch>
                        <a:fillRect/>
                      </a:stretch>
                    </p:blipFill>
                    <p:spPr>
                      <a:xfrm>
                        <a:off x="392202" y="1096735"/>
                        <a:ext cx="8369120" cy="3541712"/>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739AF55D-77D6-A4C1-EA70-6DC1BA8E931C}"/>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850105041"/>
      </p:ext>
    </p:extLst>
  </p:cSld>
  <p:clrMapOvr>
    <a:masterClrMapping/>
  </p:clrMapOvr>
  <p:transition spd="med">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60C08F46-F78C-DF16-B0D6-B3DFB2266266}"/>
              </a:ext>
            </a:extLst>
          </p:cNvPr>
          <p:cNvSpPr>
            <a:spLocks noGrp="1"/>
          </p:cNvSpPr>
          <p:nvPr>
            <p:ph type="body" sz="quarter" idx="15"/>
          </p:nvPr>
        </p:nvSpPr>
        <p:spPr/>
        <p:txBody>
          <a:bodyPr/>
          <a:lstStyle/>
          <a:p>
            <a:r>
              <a:rPr lang="fi-FI" sz="2400" spc="-50"/>
              <a:t>Vientiteollisuuden taloudelliset vaikutukset Suomessa</a:t>
            </a:r>
          </a:p>
          <a:p>
            <a:endParaRPr lang="fi-FI"/>
          </a:p>
        </p:txBody>
      </p:sp>
      <p:sp>
        <p:nvSpPr>
          <p:cNvPr id="3" name="Dian numeron paikkamerkki 2">
            <a:extLst>
              <a:ext uri="{FF2B5EF4-FFF2-40B4-BE49-F238E27FC236}">
                <a16:creationId xmlns:a16="http://schemas.microsoft.com/office/drawing/2014/main" id="{8C6206F9-2AC8-8741-C109-3F6D827EE994}"/>
              </a:ext>
            </a:extLst>
          </p:cNvPr>
          <p:cNvSpPr>
            <a:spLocks noGrp="1"/>
          </p:cNvSpPr>
          <p:nvPr>
            <p:ph type="sldNum" sz="quarter" idx="12"/>
          </p:nvPr>
        </p:nvSpPr>
        <p:spPr/>
        <p:txBody>
          <a:bodyPr/>
          <a:lstStyle/>
          <a:p>
            <a:fld id="{6FCB6B90-8271-4E8F-82C1-E646FBB48A2E}" type="slidenum">
              <a:rPr lang="fi-FI" smtClean="0"/>
              <a:pPr/>
              <a:t>180</a:t>
            </a:fld>
            <a:endParaRPr lang="fi-FI"/>
          </a:p>
        </p:txBody>
      </p:sp>
      <p:sp>
        <p:nvSpPr>
          <p:cNvPr id="4" name="Päivämäärän paikkamerkki 3">
            <a:extLst>
              <a:ext uri="{FF2B5EF4-FFF2-40B4-BE49-F238E27FC236}">
                <a16:creationId xmlns:a16="http://schemas.microsoft.com/office/drawing/2014/main" id="{05E2D944-937E-9CAF-6719-432762641276}"/>
              </a:ext>
            </a:extLst>
          </p:cNvPr>
          <p:cNvSpPr>
            <a:spLocks noGrp="1"/>
          </p:cNvSpPr>
          <p:nvPr>
            <p:ph type="dt" sz="half" idx="10"/>
          </p:nvPr>
        </p:nvSpPr>
        <p:spPr/>
        <p:txBody>
          <a:bodyPr/>
          <a:lstStyle/>
          <a:p>
            <a:fld id="{AB4C9FC2-AB49-4BC7-8E34-F35776C6F0E4}" type="datetime1">
              <a:rPr lang="fi-FI" smtClean="0"/>
              <a:t>6.5.2024</a:t>
            </a:fld>
            <a:endParaRPr lang="fi-FI"/>
          </a:p>
        </p:txBody>
      </p:sp>
      <p:sp>
        <p:nvSpPr>
          <p:cNvPr id="5" name="Alatunnisteen paikkamerkki 4">
            <a:extLst>
              <a:ext uri="{FF2B5EF4-FFF2-40B4-BE49-F238E27FC236}">
                <a16:creationId xmlns:a16="http://schemas.microsoft.com/office/drawing/2014/main" id="{3E162996-8F71-D856-D938-26391DDD989B}"/>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9CAA5ACB-EF1B-C974-0A99-990DC98DE3A6}"/>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3103008441"/>
      </p:ext>
    </p:extLst>
  </p:cSld>
  <p:clrMapOvr>
    <a:masterClrMapping/>
  </p:clrMapOvr>
  <p:transition spd="med">
    <p:fade/>
  </p:transition>
</p:sld>
</file>

<file path=ppt/slides/slide18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g19447736847_0_3038"/>
          <p:cNvSpPr txBox="1"/>
          <p:nvPr/>
        </p:nvSpPr>
        <p:spPr>
          <a:xfrm>
            <a:off x="5612524" y="4745419"/>
            <a:ext cx="3360026" cy="276977"/>
          </a:xfrm>
          <a:prstGeom prst="rect">
            <a:avLst/>
          </a:prstGeom>
          <a:noFill/>
          <a:ln>
            <a:noFill/>
          </a:ln>
        </p:spPr>
        <p:txBody>
          <a:bodyPr spcFirstLastPara="1" wrap="square" lIns="68569" tIns="68569" rIns="68569" bIns="68569" anchor="t" anchorCtr="0">
            <a:spAutoFit/>
          </a:bodyPr>
          <a:lstStyle/>
          <a:p>
            <a:pPr defTabSz="685800">
              <a:buClr>
                <a:srgbClr val="000000"/>
              </a:buClr>
              <a:buSzPts val="600"/>
            </a:pPr>
            <a:r>
              <a:rPr lang="en-US" sz="450" kern="0" err="1">
                <a:solidFill>
                  <a:srgbClr val="DADDE1"/>
                </a:solidFill>
                <a:latin typeface="Arial"/>
                <a:ea typeface="Arial"/>
                <a:cs typeface="Arial"/>
                <a:sym typeface="Arial"/>
              </a:rPr>
              <a:t>Lähde</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Vientiteollisuuden</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taloudelliset</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vaikutukset</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Suomessa</a:t>
            </a:r>
            <a:r>
              <a:rPr lang="en-US" sz="450" kern="0">
                <a:solidFill>
                  <a:srgbClr val="DADDE1"/>
                </a:solidFill>
                <a:latin typeface="Arial"/>
                <a:ea typeface="Arial"/>
                <a:cs typeface="Arial"/>
                <a:sym typeface="Arial"/>
              </a:rPr>
              <a:t> 11/2022 (</a:t>
            </a:r>
            <a:r>
              <a:rPr lang="en-US" sz="450" kern="0" err="1">
                <a:solidFill>
                  <a:srgbClr val="DADDE1"/>
                </a:solidFill>
                <a:latin typeface="Arial"/>
                <a:ea typeface="Arial"/>
                <a:cs typeface="Arial"/>
                <a:sym typeface="Arial"/>
              </a:rPr>
              <a:t>perustuu</a:t>
            </a:r>
            <a:r>
              <a:rPr lang="en-US" sz="450" kern="0">
                <a:solidFill>
                  <a:srgbClr val="DADDE1"/>
                </a:solidFill>
                <a:latin typeface="Arial"/>
                <a:ea typeface="Arial"/>
                <a:cs typeface="Arial"/>
                <a:sym typeface="Arial"/>
              </a:rPr>
              <a:t> KPMG Oy </a:t>
            </a:r>
            <a:r>
              <a:rPr lang="en-US" sz="450" kern="0" err="1">
                <a:solidFill>
                  <a:srgbClr val="DADDE1"/>
                </a:solidFill>
                <a:latin typeface="Arial"/>
                <a:ea typeface="Arial"/>
                <a:cs typeface="Arial"/>
                <a:sym typeface="Arial"/>
              </a:rPr>
              <a:t>Ab:n</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toimeksiantona</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laatimaan</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analyysiin</a:t>
            </a:r>
            <a:r>
              <a:rPr lang="en-US" sz="450" kern="0">
                <a:solidFill>
                  <a:srgbClr val="DADDE1"/>
                </a:solidFill>
                <a:latin typeface="Arial"/>
                <a:ea typeface="Arial"/>
                <a:cs typeface="Arial"/>
                <a:sym typeface="Arial"/>
              </a:rPr>
              <a:t>); sis. </a:t>
            </a:r>
            <a:r>
              <a:rPr lang="en-US" sz="450" kern="0" err="1">
                <a:solidFill>
                  <a:srgbClr val="DADDE1"/>
                </a:solidFill>
                <a:latin typeface="Arial"/>
                <a:ea typeface="Arial"/>
                <a:cs typeface="Arial"/>
                <a:sym typeface="Arial"/>
              </a:rPr>
              <a:t>vientiteollisuuden</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suoran</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välillisen</a:t>
            </a:r>
            <a:r>
              <a:rPr lang="en-US" sz="450" kern="0">
                <a:solidFill>
                  <a:srgbClr val="DADDE1"/>
                </a:solidFill>
                <a:latin typeface="Arial"/>
                <a:ea typeface="Arial"/>
                <a:cs typeface="Arial"/>
                <a:sym typeface="Arial"/>
              </a:rPr>
              <a:t> ja </a:t>
            </a:r>
            <a:r>
              <a:rPr lang="en-US" sz="450" kern="0" err="1">
                <a:solidFill>
                  <a:srgbClr val="DADDE1"/>
                </a:solidFill>
                <a:latin typeface="Arial"/>
                <a:ea typeface="Arial"/>
                <a:cs typeface="Arial"/>
                <a:sym typeface="Arial"/>
              </a:rPr>
              <a:t>yksityisen</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kulutuksen</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kautta</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syntyvän</a:t>
            </a:r>
            <a:r>
              <a:rPr lang="en-US" sz="450" kern="0">
                <a:solidFill>
                  <a:srgbClr val="DADDE1"/>
                </a:solidFill>
                <a:latin typeface="Arial"/>
                <a:ea typeface="Arial"/>
                <a:cs typeface="Arial"/>
                <a:sym typeface="Arial"/>
              </a:rPr>
              <a:t> </a:t>
            </a:r>
            <a:r>
              <a:rPr lang="en-US" sz="450" kern="0" err="1">
                <a:solidFill>
                  <a:srgbClr val="DADDE1"/>
                </a:solidFill>
                <a:latin typeface="Arial"/>
                <a:ea typeface="Arial"/>
                <a:cs typeface="Arial"/>
                <a:sym typeface="Arial"/>
              </a:rPr>
              <a:t>vaikutuksen</a:t>
            </a:r>
            <a:r>
              <a:rPr lang="en-US" sz="450" kern="0">
                <a:solidFill>
                  <a:srgbClr val="DADDE1"/>
                </a:solidFill>
                <a:latin typeface="Arial"/>
                <a:ea typeface="Arial"/>
                <a:cs typeface="Arial"/>
                <a:sym typeface="Arial"/>
              </a:rPr>
              <a:t>.</a:t>
            </a:r>
          </a:p>
        </p:txBody>
      </p:sp>
      <p:sp>
        <p:nvSpPr>
          <p:cNvPr id="2" name="Tekstin paikkamerkki 6">
            <a:extLst>
              <a:ext uri="{FF2B5EF4-FFF2-40B4-BE49-F238E27FC236}">
                <a16:creationId xmlns:a16="http://schemas.microsoft.com/office/drawing/2014/main" id="{3199DD1E-29BC-CE69-0171-76CBE1EF6647}"/>
              </a:ext>
            </a:extLst>
          </p:cNvPr>
          <p:cNvSpPr txBox="1">
            <a:spLocks/>
          </p:cNvSpPr>
          <p:nvPr/>
        </p:nvSpPr>
        <p:spPr>
          <a:xfrm>
            <a:off x="7621367" y="4615528"/>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B8E93230-A657-428E-91CE-7DA05FCED46E}"/>
              </a:ext>
            </a:extLst>
          </p:cNvPr>
          <p:cNvSpPr>
            <a:spLocks noGrp="1"/>
          </p:cNvSpPr>
          <p:nvPr>
            <p:ph type="sldNum" sz="quarter" idx="12"/>
          </p:nvPr>
        </p:nvSpPr>
        <p:spPr/>
        <p:txBody>
          <a:bodyPr/>
          <a:lstStyle/>
          <a:p>
            <a:fld id="{6FCB6B90-8271-4E8F-82C1-E646FBB48A2E}" type="slidenum">
              <a:rPr lang="fi-FI" smtClean="0">
                <a:solidFill>
                  <a:srgbClr val="29282E"/>
                </a:solidFill>
              </a:rPr>
              <a:pPr/>
              <a:t>182</a:t>
            </a:fld>
            <a:endParaRPr lang="fi-FI">
              <a:solidFill>
                <a:srgbClr val="29282E"/>
              </a:solidFill>
            </a:endParaRPr>
          </a:p>
        </p:txBody>
      </p:sp>
      <p:sp>
        <p:nvSpPr>
          <p:cNvPr id="4" name="Päivämäärän paikkamerkki 3">
            <a:extLst>
              <a:ext uri="{FF2B5EF4-FFF2-40B4-BE49-F238E27FC236}">
                <a16:creationId xmlns:a16="http://schemas.microsoft.com/office/drawing/2014/main" id="{45BF18C9-EAE0-45B3-B350-130A8781E618}"/>
              </a:ext>
            </a:extLst>
          </p:cNvPr>
          <p:cNvSpPr>
            <a:spLocks noGrp="1"/>
          </p:cNvSpPr>
          <p:nvPr>
            <p:ph type="dt" sz="half" idx="10"/>
          </p:nvPr>
        </p:nvSpPr>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5" name="Alatunnisteen paikkamerkki 4">
            <a:extLst>
              <a:ext uri="{FF2B5EF4-FFF2-40B4-BE49-F238E27FC236}">
                <a16:creationId xmlns:a16="http://schemas.microsoft.com/office/drawing/2014/main" id="{A40A6844-19B4-4694-A9BE-8975CBC002E3}"/>
              </a:ext>
            </a:extLst>
          </p:cNvPr>
          <p:cNvSpPr>
            <a:spLocks noGrp="1"/>
          </p:cNvSpPr>
          <p:nvPr>
            <p:ph type="ftr" sz="quarter" idx="11"/>
          </p:nvPr>
        </p:nvSpPr>
        <p:spPr/>
        <p:txBody>
          <a:bodyPr/>
          <a:lstStyle/>
          <a:p>
            <a:r>
              <a:rPr lang="fi-FI">
                <a:solidFill>
                  <a:srgbClr val="29282E"/>
                </a:solidFill>
              </a:rPr>
              <a:t>Teknologiateollisuus</a:t>
            </a:r>
          </a:p>
        </p:txBody>
      </p:sp>
      <p:sp>
        <p:nvSpPr>
          <p:cNvPr id="7" name="Tekstin paikkamerkki 6">
            <a:extLst>
              <a:ext uri="{FF2B5EF4-FFF2-40B4-BE49-F238E27FC236}">
                <a16:creationId xmlns:a16="http://schemas.microsoft.com/office/drawing/2014/main" id="{B90D7D47-0649-4C64-8D36-FDC6B49AFDEE}"/>
              </a:ext>
            </a:extLst>
          </p:cNvPr>
          <p:cNvSpPr>
            <a:spLocks noGrp="1"/>
          </p:cNvSpPr>
          <p:nvPr>
            <p:ph type="body" sz="quarter" idx="18"/>
          </p:nvPr>
        </p:nvSpPr>
        <p:spPr>
          <a:xfrm>
            <a:off x="2334682" y="4727574"/>
            <a:ext cx="3965510" cy="165163"/>
          </a:xfrm>
        </p:spPr>
        <p:txBody>
          <a:bodyPr/>
          <a:lstStyle/>
          <a:p>
            <a:r>
              <a:rPr lang="fi-FI"/>
              <a:t>Lähde: Vientiteollisuuden taloudelliset vaikutukset Suomessa 1/2023</a:t>
            </a:r>
          </a:p>
        </p:txBody>
      </p:sp>
      <p:sp>
        <p:nvSpPr>
          <p:cNvPr id="9" name="Text Placeholder 8">
            <a:extLst>
              <a:ext uri="{FF2B5EF4-FFF2-40B4-BE49-F238E27FC236}">
                <a16:creationId xmlns:a16="http://schemas.microsoft.com/office/drawing/2014/main" id="{C2CD1B58-E195-407D-9D50-6560D8B1E01A}"/>
              </a:ext>
            </a:extLst>
          </p:cNvPr>
          <p:cNvSpPr>
            <a:spLocks noGrp="1"/>
          </p:cNvSpPr>
          <p:nvPr>
            <p:ph type="body" sz="quarter" idx="15"/>
          </p:nvPr>
        </p:nvSpPr>
        <p:spPr/>
        <p:txBody>
          <a:bodyPr/>
          <a:lstStyle/>
          <a:p>
            <a:r>
              <a:rPr lang="fi-FI"/>
              <a:t>Vientiteollisuus - mukana olevat toimialat</a:t>
            </a:r>
          </a:p>
          <a:p>
            <a:endParaRPr lang="fi-FI"/>
          </a:p>
        </p:txBody>
      </p:sp>
      <p:sp>
        <p:nvSpPr>
          <p:cNvPr id="11" name="Content Placeholder 10">
            <a:extLst>
              <a:ext uri="{FF2B5EF4-FFF2-40B4-BE49-F238E27FC236}">
                <a16:creationId xmlns:a16="http://schemas.microsoft.com/office/drawing/2014/main" id="{A202C9D6-A67D-4212-BCDF-91DBE401B92E}"/>
              </a:ext>
            </a:extLst>
          </p:cNvPr>
          <p:cNvSpPr>
            <a:spLocks noGrp="1"/>
          </p:cNvSpPr>
          <p:nvPr>
            <p:ph sz="quarter" idx="17"/>
          </p:nvPr>
        </p:nvSpPr>
        <p:spPr/>
        <p:txBody>
          <a:bodyPr/>
          <a:lstStyle/>
          <a:p>
            <a:pPr marL="285750" indent="-285750">
              <a:lnSpc>
                <a:spcPct val="100000"/>
              </a:lnSpc>
              <a:buFont typeface="Arial" panose="020B0604020202020204" pitchFamily="34" charset="0"/>
              <a:buChar char="•"/>
            </a:pPr>
            <a:r>
              <a:rPr lang="fi-FI" sz="1600"/>
              <a:t>B Kaivostoiminta ja louhinta</a:t>
            </a:r>
          </a:p>
          <a:p>
            <a:pPr marL="285750" indent="-285750">
              <a:lnSpc>
                <a:spcPct val="100000"/>
              </a:lnSpc>
              <a:buFont typeface="Arial" panose="020B0604020202020204" pitchFamily="34" charset="0"/>
              <a:buChar char="•"/>
            </a:pPr>
            <a:r>
              <a:rPr lang="fi-FI" sz="1600"/>
              <a:t>C Teollisuus </a:t>
            </a:r>
          </a:p>
          <a:p>
            <a:pPr marL="285750" indent="-285750">
              <a:lnSpc>
                <a:spcPct val="100000"/>
              </a:lnSpc>
              <a:buFont typeface="Arial" panose="020B0604020202020204" pitchFamily="34" charset="0"/>
              <a:buChar char="•"/>
            </a:pPr>
            <a:r>
              <a:rPr lang="fi-FI" sz="1600"/>
              <a:t>62-63 Tietotekniikkapalvelut </a:t>
            </a:r>
          </a:p>
          <a:p>
            <a:pPr marL="285750" indent="-285750">
              <a:lnSpc>
                <a:spcPct val="100000"/>
              </a:lnSpc>
              <a:buFont typeface="Arial" panose="020B0604020202020204" pitchFamily="34" charset="0"/>
              <a:buChar char="•"/>
            </a:pPr>
            <a:r>
              <a:rPr lang="fi-FI" sz="1600"/>
              <a:t>71 Suunnittelu ja konsultointi</a:t>
            </a:r>
          </a:p>
          <a:p>
            <a:endParaRPr lang="fi-FI"/>
          </a:p>
        </p:txBody>
      </p:sp>
      <p:sp>
        <p:nvSpPr>
          <p:cNvPr id="2" name="Tekstin paikkamerkki 6">
            <a:extLst>
              <a:ext uri="{FF2B5EF4-FFF2-40B4-BE49-F238E27FC236}">
                <a16:creationId xmlns:a16="http://schemas.microsoft.com/office/drawing/2014/main" id="{ECA575B5-66AE-2912-45AC-144CE2D2F5A9}"/>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3583812632"/>
      </p:ext>
    </p:extLst>
  </p:cSld>
  <p:clrMapOvr>
    <a:masterClrMapping/>
  </p:clrMapOvr>
  <p:transition spd="med">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8EF4F78F-3388-4EC2-AE1A-C9E6162F57B2}"/>
              </a:ext>
            </a:extLst>
          </p:cNvPr>
          <p:cNvSpPr>
            <a:spLocks noGrp="1"/>
          </p:cNvSpPr>
          <p:nvPr>
            <p:ph type="sldNum" sz="quarter" idx="12"/>
          </p:nvPr>
        </p:nvSpPr>
        <p:spPr/>
        <p:txBody>
          <a:bodyPr/>
          <a:lstStyle/>
          <a:p>
            <a:fld id="{6FCB6B90-8271-4E8F-82C1-E646FBB48A2E}" type="slidenum">
              <a:rPr lang="fi-FI" smtClean="0">
                <a:solidFill>
                  <a:srgbClr val="29282E"/>
                </a:solidFill>
              </a:rPr>
              <a:pPr/>
              <a:t>183</a:t>
            </a:fld>
            <a:endParaRPr lang="fi-FI">
              <a:solidFill>
                <a:srgbClr val="29282E"/>
              </a:solidFill>
            </a:endParaRPr>
          </a:p>
        </p:txBody>
      </p:sp>
      <p:sp>
        <p:nvSpPr>
          <p:cNvPr id="4" name="Päivämäärän paikkamerkki 3">
            <a:extLst>
              <a:ext uri="{FF2B5EF4-FFF2-40B4-BE49-F238E27FC236}">
                <a16:creationId xmlns:a16="http://schemas.microsoft.com/office/drawing/2014/main" id="{5035CBB7-5E23-4F06-9B35-8F363760595B}"/>
              </a:ext>
            </a:extLst>
          </p:cNvPr>
          <p:cNvSpPr>
            <a:spLocks noGrp="1"/>
          </p:cNvSpPr>
          <p:nvPr>
            <p:ph type="dt" sz="half" idx="10"/>
          </p:nvPr>
        </p:nvSpPr>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5" name="Alatunnisteen paikkamerkki 4">
            <a:extLst>
              <a:ext uri="{FF2B5EF4-FFF2-40B4-BE49-F238E27FC236}">
                <a16:creationId xmlns:a16="http://schemas.microsoft.com/office/drawing/2014/main" id="{29A4585D-DB0E-4CEF-8196-1A95BB62F6CB}"/>
              </a:ext>
            </a:extLst>
          </p:cNvPr>
          <p:cNvSpPr>
            <a:spLocks noGrp="1"/>
          </p:cNvSpPr>
          <p:nvPr>
            <p:ph type="ftr" sz="quarter" idx="11"/>
          </p:nvPr>
        </p:nvSpPr>
        <p:spPr/>
        <p:txBody>
          <a:bodyPr/>
          <a:lstStyle/>
          <a:p>
            <a:r>
              <a:rPr lang="fi-FI">
                <a:solidFill>
                  <a:srgbClr val="29282E"/>
                </a:solidFill>
              </a:rPr>
              <a:t>Teknologiateollisuus</a:t>
            </a:r>
          </a:p>
        </p:txBody>
      </p:sp>
      <p:sp>
        <p:nvSpPr>
          <p:cNvPr id="11" name="Tekstin paikkamerkki 6">
            <a:extLst>
              <a:ext uri="{FF2B5EF4-FFF2-40B4-BE49-F238E27FC236}">
                <a16:creationId xmlns:a16="http://schemas.microsoft.com/office/drawing/2014/main" id="{2BA6C903-5535-43CD-A790-82D9105CB95D}"/>
              </a:ext>
            </a:extLst>
          </p:cNvPr>
          <p:cNvSpPr>
            <a:spLocks noGrp="1"/>
          </p:cNvSpPr>
          <p:nvPr>
            <p:ph type="body" sz="quarter" idx="18"/>
          </p:nvPr>
        </p:nvSpPr>
        <p:spPr>
          <a:xfrm>
            <a:off x="2334682" y="4727574"/>
            <a:ext cx="3965510" cy="165163"/>
          </a:xfrm>
        </p:spPr>
        <p:txBody>
          <a:bodyPr/>
          <a:lstStyle/>
          <a:p>
            <a:r>
              <a:rPr lang="fi-FI"/>
              <a:t>*) BKT:n arvonlisäys oli 218 mrd. euroa vuonna 2021.</a:t>
            </a:r>
          </a:p>
          <a:p>
            <a:r>
              <a:rPr lang="fi-FI"/>
              <a:t>Lähde: Vientiteollisuuden taloudelliset vaikutukset Suomessa 1/2023</a:t>
            </a:r>
          </a:p>
        </p:txBody>
      </p:sp>
      <p:graphicFrame>
        <p:nvGraphicFramePr>
          <p:cNvPr id="12" name="Sisällön paikkamerkki 9">
            <a:extLst>
              <a:ext uri="{FF2B5EF4-FFF2-40B4-BE49-F238E27FC236}">
                <a16:creationId xmlns:a16="http://schemas.microsoft.com/office/drawing/2014/main" id="{C00DB70A-8994-4B1D-9BD2-3AE7974088B8}"/>
              </a:ext>
            </a:extLst>
          </p:cNvPr>
          <p:cNvGraphicFramePr>
            <a:graphicFrameLocks noGrp="1"/>
          </p:cNvGraphicFramePr>
          <p:nvPr>
            <p:ph sz="quarter" idx="17"/>
            <p:extLst>
              <p:ext uri="{D42A27DB-BD31-4B8C-83A1-F6EECF244321}">
                <p14:modId xmlns:p14="http://schemas.microsoft.com/office/powerpoint/2010/main" val="2464729263"/>
              </p:ext>
            </p:extLst>
          </p:nvPr>
        </p:nvGraphicFramePr>
        <p:xfrm>
          <a:off x="381000" y="788987"/>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250F0548-18BC-41CA-BD69-75ACBD346997}"/>
              </a:ext>
            </a:extLst>
          </p:cNvPr>
          <p:cNvSpPr>
            <a:spLocks noGrp="1"/>
          </p:cNvSpPr>
          <p:nvPr>
            <p:ph type="body" sz="quarter" idx="15"/>
          </p:nvPr>
        </p:nvSpPr>
        <p:spPr/>
        <p:txBody>
          <a:bodyPr/>
          <a:lstStyle/>
          <a:p>
            <a:r>
              <a:rPr lang="fi-FI"/>
              <a:t>Vientiteollisuuden luoma arvonlisä talouteen on 101,5 miljardia euroa eli 47 % BKT:sta*</a:t>
            </a:r>
          </a:p>
          <a:p>
            <a:endParaRPr lang="fi-FI"/>
          </a:p>
        </p:txBody>
      </p:sp>
      <p:sp>
        <p:nvSpPr>
          <p:cNvPr id="2" name="Tekstin paikkamerkki 6">
            <a:extLst>
              <a:ext uri="{FF2B5EF4-FFF2-40B4-BE49-F238E27FC236}">
                <a16:creationId xmlns:a16="http://schemas.microsoft.com/office/drawing/2014/main" id="{FF31E8F8-520B-04CA-D01C-2D7A8869BCE8}"/>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901603097"/>
      </p:ext>
    </p:extLst>
  </p:cSld>
  <p:clrMapOvr>
    <a:masterClrMapping/>
  </p:clrMapOvr>
  <p:transition spd="med">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1409002-8F4B-4D9A-8737-E47F0DB7DAEB}"/>
              </a:ext>
            </a:extLst>
          </p:cNvPr>
          <p:cNvSpPr>
            <a:spLocks noGrp="1"/>
          </p:cNvSpPr>
          <p:nvPr>
            <p:ph type="body" sz="quarter" idx="15"/>
          </p:nvPr>
        </p:nvSpPr>
        <p:spPr/>
        <p:txBody>
          <a:bodyPr/>
          <a:lstStyle/>
          <a:p>
            <a:r>
              <a:rPr lang="fi-FI"/>
              <a:t>Vientiteollisuus synnyttää Suomessa lähes 1,2 miljoonaa työpaikkaa (42 % kaikista työllisistä)</a:t>
            </a:r>
          </a:p>
        </p:txBody>
      </p:sp>
      <p:sp>
        <p:nvSpPr>
          <p:cNvPr id="3" name="Dian numeron paikkamerkki 2">
            <a:extLst>
              <a:ext uri="{FF2B5EF4-FFF2-40B4-BE49-F238E27FC236}">
                <a16:creationId xmlns:a16="http://schemas.microsoft.com/office/drawing/2014/main" id="{8EF4F78F-3388-4EC2-AE1A-C9E6162F57B2}"/>
              </a:ext>
            </a:extLst>
          </p:cNvPr>
          <p:cNvSpPr>
            <a:spLocks noGrp="1"/>
          </p:cNvSpPr>
          <p:nvPr>
            <p:ph type="sldNum" sz="quarter" idx="12"/>
          </p:nvPr>
        </p:nvSpPr>
        <p:spPr/>
        <p:txBody>
          <a:bodyPr/>
          <a:lstStyle/>
          <a:p>
            <a:fld id="{6FCB6B90-8271-4E8F-82C1-E646FBB48A2E}" type="slidenum">
              <a:rPr lang="fi-FI" smtClean="0">
                <a:solidFill>
                  <a:srgbClr val="29282E"/>
                </a:solidFill>
              </a:rPr>
              <a:pPr/>
              <a:t>184</a:t>
            </a:fld>
            <a:endParaRPr lang="fi-FI">
              <a:solidFill>
                <a:srgbClr val="29282E"/>
              </a:solidFill>
            </a:endParaRPr>
          </a:p>
        </p:txBody>
      </p:sp>
      <p:sp>
        <p:nvSpPr>
          <p:cNvPr id="4" name="Päivämäärän paikkamerkki 3">
            <a:extLst>
              <a:ext uri="{FF2B5EF4-FFF2-40B4-BE49-F238E27FC236}">
                <a16:creationId xmlns:a16="http://schemas.microsoft.com/office/drawing/2014/main" id="{5035CBB7-5E23-4F06-9B35-8F363760595B}"/>
              </a:ext>
            </a:extLst>
          </p:cNvPr>
          <p:cNvSpPr>
            <a:spLocks noGrp="1"/>
          </p:cNvSpPr>
          <p:nvPr>
            <p:ph type="dt" sz="half" idx="10"/>
          </p:nvPr>
        </p:nvSpPr>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5" name="Alatunnisteen paikkamerkki 4">
            <a:extLst>
              <a:ext uri="{FF2B5EF4-FFF2-40B4-BE49-F238E27FC236}">
                <a16:creationId xmlns:a16="http://schemas.microsoft.com/office/drawing/2014/main" id="{29A4585D-DB0E-4CEF-8196-1A95BB62F6CB}"/>
              </a:ext>
            </a:extLst>
          </p:cNvPr>
          <p:cNvSpPr>
            <a:spLocks noGrp="1"/>
          </p:cNvSpPr>
          <p:nvPr>
            <p:ph type="ftr" sz="quarter" idx="11"/>
          </p:nvPr>
        </p:nvSpPr>
        <p:spPr/>
        <p:txBody>
          <a:bodyPr/>
          <a:lstStyle/>
          <a:p>
            <a:r>
              <a:rPr lang="fi-FI">
                <a:solidFill>
                  <a:srgbClr val="29282E"/>
                </a:solidFill>
              </a:rPr>
              <a:t>Teknologiateollisuus</a:t>
            </a:r>
          </a:p>
        </p:txBody>
      </p:sp>
      <p:sp>
        <p:nvSpPr>
          <p:cNvPr id="11" name="Tekstin paikkamerkki 6">
            <a:extLst>
              <a:ext uri="{FF2B5EF4-FFF2-40B4-BE49-F238E27FC236}">
                <a16:creationId xmlns:a16="http://schemas.microsoft.com/office/drawing/2014/main" id="{2BA6C903-5535-43CD-A790-82D9105CB95D}"/>
              </a:ext>
            </a:extLst>
          </p:cNvPr>
          <p:cNvSpPr>
            <a:spLocks noGrp="1"/>
          </p:cNvSpPr>
          <p:nvPr>
            <p:ph type="body" sz="quarter" idx="18"/>
          </p:nvPr>
        </p:nvSpPr>
        <p:spPr>
          <a:xfrm>
            <a:off x="2334682" y="4727574"/>
            <a:ext cx="3965510" cy="165163"/>
          </a:xfrm>
        </p:spPr>
        <p:txBody>
          <a:bodyPr/>
          <a:lstStyle/>
          <a:p>
            <a:r>
              <a:rPr lang="fi-FI"/>
              <a:t>Lähde: Vientiteollisuuden taloudelliset vaikutukset Suomessa 1/2023</a:t>
            </a:r>
          </a:p>
        </p:txBody>
      </p:sp>
      <p:graphicFrame>
        <p:nvGraphicFramePr>
          <p:cNvPr id="13" name="Sisällön paikkamerkki 9">
            <a:extLst>
              <a:ext uri="{FF2B5EF4-FFF2-40B4-BE49-F238E27FC236}">
                <a16:creationId xmlns:a16="http://schemas.microsoft.com/office/drawing/2014/main" id="{DC5B639D-7244-4153-8C28-1351D8E5B13B}"/>
              </a:ext>
            </a:extLst>
          </p:cNvPr>
          <p:cNvGraphicFramePr>
            <a:graphicFrameLocks noGrp="1"/>
          </p:cNvGraphicFramePr>
          <p:nvPr>
            <p:ph sz="quarter" idx="17"/>
            <p:extLst>
              <p:ext uri="{D42A27DB-BD31-4B8C-83A1-F6EECF244321}">
                <p14:modId xmlns:p14="http://schemas.microsoft.com/office/powerpoint/2010/main" val="2688984202"/>
              </p:ext>
            </p:extLst>
          </p:nvPr>
        </p:nvGraphicFramePr>
        <p:xfrm>
          <a:off x="381000" y="803270"/>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in paikkamerkki 6">
            <a:extLst>
              <a:ext uri="{FF2B5EF4-FFF2-40B4-BE49-F238E27FC236}">
                <a16:creationId xmlns:a16="http://schemas.microsoft.com/office/drawing/2014/main" id="{AB21A10B-BB39-353C-77FD-EDDE62E98A92}"/>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2087872"/>
      </p:ext>
    </p:extLst>
  </p:cSld>
  <p:clrMapOvr>
    <a:masterClrMapping/>
  </p:clrMapOvr>
  <p:transition spd="med">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1409002-8F4B-4D9A-8737-E47F0DB7DAEB}"/>
              </a:ext>
            </a:extLst>
          </p:cNvPr>
          <p:cNvSpPr>
            <a:spLocks noGrp="1"/>
          </p:cNvSpPr>
          <p:nvPr>
            <p:ph type="body" sz="quarter" idx="15"/>
          </p:nvPr>
        </p:nvSpPr>
        <p:spPr/>
        <p:txBody>
          <a:bodyPr/>
          <a:lstStyle/>
          <a:p>
            <a:r>
              <a:rPr lang="fi-FI"/>
              <a:t>Jokainen vientiyrityksen työpaikka synnyttää enemmän kuin yhden työpaikan palveluissa</a:t>
            </a:r>
          </a:p>
        </p:txBody>
      </p:sp>
      <p:sp>
        <p:nvSpPr>
          <p:cNvPr id="3" name="Dian numeron paikkamerkki 2">
            <a:extLst>
              <a:ext uri="{FF2B5EF4-FFF2-40B4-BE49-F238E27FC236}">
                <a16:creationId xmlns:a16="http://schemas.microsoft.com/office/drawing/2014/main" id="{8EF4F78F-3388-4EC2-AE1A-C9E6162F57B2}"/>
              </a:ext>
            </a:extLst>
          </p:cNvPr>
          <p:cNvSpPr>
            <a:spLocks noGrp="1"/>
          </p:cNvSpPr>
          <p:nvPr>
            <p:ph type="sldNum" sz="quarter" idx="12"/>
          </p:nvPr>
        </p:nvSpPr>
        <p:spPr/>
        <p:txBody>
          <a:bodyPr/>
          <a:lstStyle/>
          <a:p>
            <a:fld id="{6FCB6B90-8271-4E8F-82C1-E646FBB48A2E}" type="slidenum">
              <a:rPr lang="fi-FI" smtClean="0">
                <a:solidFill>
                  <a:srgbClr val="29282E"/>
                </a:solidFill>
              </a:rPr>
              <a:pPr/>
              <a:t>185</a:t>
            </a:fld>
            <a:endParaRPr lang="fi-FI">
              <a:solidFill>
                <a:srgbClr val="29282E"/>
              </a:solidFill>
            </a:endParaRPr>
          </a:p>
        </p:txBody>
      </p:sp>
      <p:sp>
        <p:nvSpPr>
          <p:cNvPr id="4" name="Päivämäärän paikkamerkki 3">
            <a:extLst>
              <a:ext uri="{FF2B5EF4-FFF2-40B4-BE49-F238E27FC236}">
                <a16:creationId xmlns:a16="http://schemas.microsoft.com/office/drawing/2014/main" id="{5035CBB7-5E23-4F06-9B35-8F363760595B}"/>
              </a:ext>
            </a:extLst>
          </p:cNvPr>
          <p:cNvSpPr>
            <a:spLocks noGrp="1"/>
          </p:cNvSpPr>
          <p:nvPr>
            <p:ph type="dt" sz="half" idx="10"/>
          </p:nvPr>
        </p:nvSpPr>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5" name="Alatunnisteen paikkamerkki 4">
            <a:extLst>
              <a:ext uri="{FF2B5EF4-FFF2-40B4-BE49-F238E27FC236}">
                <a16:creationId xmlns:a16="http://schemas.microsoft.com/office/drawing/2014/main" id="{29A4585D-DB0E-4CEF-8196-1A95BB62F6CB}"/>
              </a:ext>
            </a:extLst>
          </p:cNvPr>
          <p:cNvSpPr>
            <a:spLocks noGrp="1"/>
          </p:cNvSpPr>
          <p:nvPr>
            <p:ph type="ftr" sz="quarter" idx="11"/>
          </p:nvPr>
        </p:nvSpPr>
        <p:spPr/>
        <p:txBody>
          <a:bodyPr/>
          <a:lstStyle/>
          <a:p>
            <a:r>
              <a:rPr lang="fi-FI">
                <a:solidFill>
                  <a:srgbClr val="29282E"/>
                </a:solidFill>
              </a:rPr>
              <a:t>Teknologiateollisuus</a:t>
            </a:r>
          </a:p>
        </p:txBody>
      </p:sp>
      <p:sp>
        <p:nvSpPr>
          <p:cNvPr id="11" name="Tekstin paikkamerkki 6">
            <a:extLst>
              <a:ext uri="{FF2B5EF4-FFF2-40B4-BE49-F238E27FC236}">
                <a16:creationId xmlns:a16="http://schemas.microsoft.com/office/drawing/2014/main" id="{2BA6C903-5535-43CD-A790-82D9105CB95D}"/>
              </a:ext>
            </a:extLst>
          </p:cNvPr>
          <p:cNvSpPr>
            <a:spLocks noGrp="1"/>
          </p:cNvSpPr>
          <p:nvPr>
            <p:ph type="body" sz="quarter" idx="18"/>
          </p:nvPr>
        </p:nvSpPr>
        <p:spPr>
          <a:xfrm>
            <a:off x="2334682" y="4727574"/>
            <a:ext cx="3965510" cy="165163"/>
          </a:xfrm>
        </p:spPr>
        <p:txBody>
          <a:bodyPr/>
          <a:lstStyle/>
          <a:p>
            <a:r>
              <a:rPr lang="fi-FI"/>
              <a:t>*) Pl. vientiteollisuuteen lukeutuvat alatoimialat</a:t>
            </a:r>
          </a:p>
          <a:p>
            <a:r>
              <a:rPr lang="fi-FI"/>
              <a:t>Lähde: Vientiteollisuuden taloudelliset vaikutukset Suomessa 1/2023</a:t>
            </a:r>
          </a:p>
        </p:txBody>
      </p:sp>
      <p:graphicFrame>
        <p:nvGraphicFramePr>
          <p:cNvPr id="15" name="Sisällön paikkamerkki 9">
            <a:extLst>
              <a:ext uri="{FF2B5EF4-FFF2-40B4-BE49-F238E27FC236}">
                <a16:creationId xmlns:a16="http://schemas.microsoft.com/office/drawing/2014/main" id="{81134E7F-3323-4CF3-8D3F-E099DBBB5CA1}"/>
              </a:ext>
            </a:extLst>
          </p:cNvPr>
          <p:cNvGraphicFramePr>
            <a:graphicFrameLocks noGrp="1"/>
          </p:cNvGraphicFramePr>
          <p:nvPr>
            <p:ph sz="quarter" idx="17"/>
            <p:extLst>
              <p:ext uri="{D42A27DB-BD31-4B8C-83A1-F6EECF244321}">
                <p14:modId xmlns:p14="http://schemas.microsoft.com/office/powerpoint/2010/main" val="2207823948"/>
              </p:ext>
            </p:extLst>
          </p:nvPr>
        </p:nvGraphicFramePr>
        <p:xfrm>
          <a:off x="109539" y="1057770"/>
          <a:ext cx="7427118"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in paikkamerkki 6">
            <a:extLst>
              <a:ext uri="{FF2B5EF4-FFF2-40B4-BE49-F238E27FC236}">
                <a16:creationId xmlns:a16="http://schemas.microsoft.com/office/drawing/2014/main" id="{CCD4A870-9958-4717-0586-1667F1AED7CD}"/>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165363572"/>
      </p:ext>
    </p:extLst>
  </p:cSld>
  <p:clrMapOvr>
    <a:masterClrMapping/>
  </p:clrMapOvr>
  <p:transition spd="med">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1409002-8F4B-4D9A-8737-E47F0DB7DAEB}"/>
              </a:ext>
            </a:extLst>
          </p:cNvPr>
          <p:cNvSpPr>
            <a:spLocks noGrp="1"/>
          </p:cNvSpPr>
          <p:nvPr>
            <p:ph type="body" sz="quarter" idx="15"/>
          </p:nvPr>
        </p:nvSpPr>
        <p:spPr/>
        <p:txBody>
          <a:bodyPr/>
          <a:lstStyle/>
          <a:p>
            <a:r>
              <a:rPr lang="fi-FI"/>
              <a:t>Vientiteollisuus tuo Suomeen yli 35 miljardin euron verotulot vuosittain</a:t>
            </a:r>
          </a:p>
        </p:txBody>
      </p:sp>
      <p:sp>
        <p:nvSpPr>
          <p:cNvPr id="3" name="Dian numeron paikkamerkki 2">
            <a:extLst>
              <a:ext uri="{FF2B5EF4-FFF2-40B4-BE49-F238E27FC236}">
                <a16:creationId xmlns:a16="http://schemas.microsoft.com/office/drawing/2014/main" id="{8EF4F78F-3388-4EC2-AE1A-C9E6162F57B2}"/>
              </a:ext>
            </a:extLst>
          </p:cNvPr>
          <p:cNvSpPr>
            <a:spLocks noGrp="1"/>
          </p:cNvSpPr>
          <p:nvPr>
            <p:ph type="sldNum" sz="quarter" idx="12"/>
          </p:nvPr>
        </p:nvSpPr>
        <p:spPr/>
        <p:txBody>
          <a:bodyPr/>
          <a:lstStyle/>
          <a:p>
            <a:fld id="{6FCB6B90-8271-4E8F-82C1-E646FBB48A2E}" type="slidenum">
              <a:rPr lang="fi-FI" smtClean="0">
                <a:solidFill>
                  <a:srgbClr val="29282E"/>
                </a:solidFill>
              </a:rPr>
              <a:pPr/>
              <a:t>186</a:t>
            </a:fld>
            <a:endParaRPr lang="fi-FI">
              <a:solidFill>
                <a:srgbClr val="29282E"/>
              </a:solidFill>
            </a:endParaRPr>
          </a:p>
        </p:txBody>
      </p:sp>
      <p:sp>
        <p:nvSpPr>
          <p:cNvPr id="4" name="Päivämäärän paikkamerkki 3">
            <a:extLst>
              <a:ext uri="{FF2B5EF4-FFF2-40B4-BE49-F238E27FC236}">
                <a16:creationId xmlns:a16="http://schemas.microsoft.com/office/drawing/2014/main" id="{5035CBB7-5E23-4F06-9B35-8F363760595B}"/>
              </a:ext>
            </a:extLst>
          </p:cNvPr>
          <p:cNvSpPr>
            <a:spLocks noGrp="1"/>
          </p:cNvSpPr>
          <p:nvPr>
            <p:ph type="dt" sz="half" idx="10"/>
          </p:nvPr>
        </p:nvSpPr>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5" name="Alatunnisteen paikkamerkki 4">
            <a:extLst>
              <a:ext uri="{FF2B5EF4-FFF2-40B4-BE49-F238E27FC236}">
                <a16:creationId xmlns:a16="http://schemas.microsoft.com/office/drawing/2014/main" id="{29A4585D-DB0E-4CEF-8196-1A95BB62F6CB}"/>
              </a:ext>
            </a:extLst>
          </p:cNvPr>
          <p:cNvSpPr>
            <a:spLocks noGrp="1"/>
          </p:cNvSpPr>
          <p:nvPr>
            <p:ph type="ftr" sz="quarter" idx="11"/>
          </p:nvPr>
        </p:nvSpPr>
        <p:spPr/>
        <p:txBody>
          <a:bodyPr/>
          <a:lstStyle/>
          <a:p>
            <a:r>
              <a:rPr lang="fi-FI">
                <a:solidFill>
                  <a:srgbClr val="29282E"/>
                </a:solidFill>
              </a:rPr>
              <a:t>Teknologiateollisuus</a:t>
            </a:r>
          </a:p>
        </p:txBody>
      </p:sp>
      <p:sp>
        <p:nvSpPr>
          <p:cNvPr id="11" name="Tekstin paikkamerkki 6">
            <a:extLst>
              <a:ext uri="{FF2B5EF4-FFF2-40B4-BE49-F238E27FC236}">
                <a16:creationId xmlns:a16="http://schemas.microsoft.com/office/drawing/2014/main" id="{2BA6C903-5535-43CD-A790-82D9105CB95D}"/>
              </a:ext>
            </a:extLst>
          </p:cNvPr>
          <p:cNvSpPr>
            <a:spLocks noGrp="1"/>
          </p:cNvSpPr>
          <p:nvPr>
            <p:ph type="body" sz="quarter" idx="18"/>
          </p:nvPr>
        </p:nvSpPr>
        <p:spPr>
          <a:xfrm>
            <a:off x="2334682" y="4727574"/>
            <a:ext cx="3965510" cy="165163"/>
          </a:xfrm>
        </p:spPr>
        <p:txBody>
          <a:bodyPr/>
          <a:lstStyle/>
          <a:p>
            <a:r>
              <a:rPr lang="fi-FI"/>
              <a:t>Lähde: Vientiteollisuuden taloudelliset vaikutukset Suomessa 1/2023</a:t>
            </a:r>
          </a:p>
        </p:txBody>
      </p:sp>
      <p:graphicFrame>
        <p:nvGraphicFramePr>
          <p:cNvPr id="13" name="Sisällön paikkamerkki 9">
            <a:extLst>
              <a:ext uri="{FF2B5EF4-FFF2-40B4-BE49-F238E27FC236}">
                <a16:creationId xmlns:a16="http://schemas.microsoft.com/office/drawing/2014/main" id="{3B265FEA-1A48-46C9-BA6B-5F16AA8AE17B}"/>
              </a:ext>
            </a:extLst>
          </p:cNvPr>
          <p:cNvGraphicFramePr>
            <a:graphicFrameLocks noGrp="1"/>
          </p:cNvGraphicFramePr>
          <p:nvPr>
            <p:ph sz="quarter" idx="17"/>
            <p:extLst>
              <p:ext uri="{D42A27DB-BD31-4B8C-83A1-F6EECF244321}">
                <p14:modId xmlns:p14="http://schemas.microsoft.com/office/powerpoint/2010/main" val="1172420974"/>
              </p:ext>
            </p:extLst>
          </p:nvPr>
        </p:nvGraphicFramePr>
        <p:xfrm>
          <a:off x="460772" y="800894"/>
          <a:ext cx="8222456"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in paikkamerkki 6">
            <a:extLst>
              <a:ext uri="{FF2B5EF4-FFF2-40B4-BE49-F238E27FC236}">
                <a16:creationId xmlns:a16="http://schemas.microsoft.com/office/drawing/2014/main" id="{91E00C94-97B1-8F7C-D1E7-D92505FE9328}"/>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599724878"/>
      </p:ext>
    </p:extLst>
  </p:cSld>
  <p:clrMapOvr>
    <a:masterClrMapping/>
  </p:clrMapOvr>
  <p:transition spd="med">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9FE7D64-AD65-AB0E-CA65-4A4861151B59}"/>
              </a:ext>
            </a:extLst>
          </p:cNvPr>
          <p:cNvSpPr>
            <a:spLocks noGrp="1"/>
          </p:cNvSpPr>
          <p:nvPr>
            <p:ph type="body" sz="quarter" idx="15"/>
          </p:nvPr>
        </p:nvSpPr>
        <p:spPr/>
        <p:txBody>
          <a:bodyPr/>
          <a:lstStyle/>
          <a:p>
            <a:r>
              <a:rPr lang="fi-FI"/>
              <a:t>Teknologiateollisuuden vaikutus Suomen talouteen</a:t>
            </a:r>
          </a:p>
        </p:txBody>
      </p:sp>
      <p:sp>
        <p:nvSpPr>
          <p:cNvPr id="3" name="Dian numeron paikkamerkki 2">
            <a:extLst>
              <a:ext uri="{FF2B5EF4-FFF2-40B4-BE49-F238E27FC236}">
                <a16:creationId xmlns:a16="http://schemas.microsoft.com/office/drawing/2014/main" id="{5CECA8B4-6D26-D380-03C9-9D75B9264836}"/>
              </a:ext>
            </a:extLst>
          </p:cNvPr>
          <p:cNvSpPr>
            <a:spLocks noGrp="1"/>
          </p:cNvSpPr>
          <p:nvPr>
            <p:ph type="sldNum" sz="quarter" idx="12"/>
          </p:nvPr>
        </p:nvSpPr>
        <p:spPr/>
        <p:txBody>
          <a:bodyPr/>
          <a:lstStyle/>
          <a:p>
            <a:fld id="{6FCB6B90-8271-4E8F-82C1-E646FBB48A2E}" type="slidenum">
              <a:rPr lang="fi-FI" smtClean="0"/>
              <a:pPr/>
              <a:t>187</a:t>
            </a:fld>
            <a:endParaRPr lang="fi-FI"/>
          </a:p>
        </p:txBody>
      </p:sp>
      <p:sp>
        <p:nvSpPr>
          <p:cNvPr id="4" name="Päivämäärän paikkamerkki 3">
            <a:extLst>
              <a:ext uri="{FF2B5EF4-FFF2-40B4-BE49-F238E27FC236}">
                <a16:creationId xmlns:a16="http://schemas.microsoft.com/office/drawing/2014/main" id="{6BCF3698-B40A-53F8-5E08-D8ACEF010F94}"/>
              </a:ext>
            </a:extLst>
          </p:cNvPr>
          <p:cNvSpPr>
            <a:spLocks noGrp="1"/>
          </p:cNvSpPr>
          <p:nvPr>
            <p:ph type="dt" sz="half" idx="10"/>
          </p:nvPr>
        </p:nvSpPr>
        <p:spPr/>
        <p:txBody>
          <a:bodyPr/>
          <a:lstStyle/>
          <a:p>
            <a:fld id="{F553C366-6A2C-43B9-A437-B827E0484441}" type="datetime1">
              <a:rPr lang="fi-FI" smtClean="0"/>
              <a:t>6.5.2024</a:t>
            </a:fld>
            <a:endParaRPr lang="fi-FI"/>
          </a:p>
        </p:txBody>
      </p:sp>
      <p:sp>
        <p:nvSpPr>
          <p:cNvPr id="5" name="Alatunnisteen paikkamerkki 4">
            <a:extLst>
              <a:ext uri="{FF2B5EF4-FFF2-40B4-BE49-F238E27FC236}">
                <a16:creationId xmlns:a16="http://schemas.microsoft.com/office/drawing/2014/main" id="{738301F8-3679-A716-AC74-92AC049A4C27}"/>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0403A364-5581-AF61-D222-AB446F6B6E3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787736790"/>
      </p:ext>
    </p:extLst>
  </p:cSld>
  <p:clrMapOvr>
    <a:masterClrMapping/>
  </p:clrMapOvr>
  <p:transition spd="med">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389F4BEE-33CC-830F-48CD-5A9F4A9693AD}"/>
              </a:ext>
            </a:extLst>
          </p:cNvPr>
          <p:cNvSpPr>
            <a:spLocks noGrp="1"/>
          </p:cNvSpPr>
          <p:nvPr>
            <p:ph type="body" sz="quarter" idx="15"/>
          </p:nvPr>
        </p:nvSpPr>
        <p:spPr/>
        <p:txBody>
          <a:bodyPr/>
          <a:lstStyle/>
          <a:p>
            <a:r>
              <a:rPr lang="fi-FI"/>
              <a:t>Teollisuuden osuus bruttokansantuotteesta</a:t>
            </a:r>
          </a:p>
        </p:txBody>
      </p:sp>
      <p:sp>
        <p:nvSpPr>
          <p:cNvPr id="3" name="Dian numeron paikkamerkki 2">
            <a:extLst>
              <a:ext uri="{FF2B5EF4-FFF2-40B4-BE49-F238E27FC236}">
                <a16:creationId xmlns:a16="http://schemas.microsoft.com/office/drawing/2014/main" id="{AC6464AB-077B-DE06-C6CA-C8788EF9FD07}"/>
              </a:ext>
            </a:extLst>
          </p:cNvPr>
          <p:cNvSpPr>
            <a:spLocks noGrp="1"/>
          </p:cNvSpPr>
          <p:nvPr>
            <p:ph type="sldNum" sz="quarter" idx="12"/>
          </p:nvPr>
        </p:nvSpPr>
        <p:spPr/>
        <p:txBody>
          <a:bodyPr/>
          <a:lstStyle/>
          <a:p>
            <a:fld id="{6FCB6B90-8271-4E8F-82C1-E646FBB48A2E}" type="slidenum">
              <a:rPr lang="fi-FI" smtClean="0"/>
              <a:pPr/>
              <a:t>188</a:t>
            </a:fld>
            <a:endParaRPr lang="fi-FI"/>
          </a:p>
        </p:txBody>
      </p:sp>
      <p:sp>
        <p:nvSpPr>
          <p:cNvPr id="4" name="Päivämäärän paikkamerkki 3">
            <a:extLst>
              <a:ext uri="{FF2B5EF4-FFF2-40B4-BE49-F238E27FC236}">
                <a16:creationId xmlns:a16="http://schemas.microsoft.com/office/drawing/2014/main" id="{49A4389F-0EA6-E613-5E52-35CAFA91DC5B}"/>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C29D2200-53F6-3B94-966C-B1F83E92487D}"/>
              </a:ext>
            </a:extLst>
          </p:cNvPr>
          <p:cNvSpPr>
            <a:spLocks noGrp="1"/>
          </p:cNvSpPr>
          <p:nvPr>
            <p:ph type="ftr" sz="quarter" idx="11"/>
          </p:nvPr>
        </p:nvSpPr>
        <p:spPr/>
        <p:txBody>
          <a:bodyPr/>
          <a:lstStyle/>
          <a:p>
            <a:r>
              <a:rPr lang="fi-FI"/>
              <a:t>Teknologiateollisuus</a:t>
            </a:r>
          </a:p>
        </p:txBody>
      </p:sp>
      <p:graphicFrame>
        <p:nvGraphicFramePr>
          <p:cNvPr id="10" name="Sisällön paikkamerkki 9">
            <a:extLst>
              <a:ext uri="{FF2B5EF4-FFF2-40B4-BE49-F238E27FC236}">
                <a16:creationId xmlns:a16="http://schemas.microsoft.com/office/drawing/2014/main" id="{7CF6208C-088A-F7ED-45DD-7E14CA9640C9}"/>
              </a:ext>
            </a:extLst>
          </p:cNvPr>
          <p:cNvGraphicFramePr>
            <a:graphicFrameLocks noGrp="1"/>
          </p:cNvGraphicFramePr>
          <p:nvPr>
            <p:ph sz="quarter" idx="17"/>
            <p:extLst>
              <p:ext uri="{D42A27DB-BD31-4B8C-83A1-F6EECF244321}">
                <p14:modId xmlns:p14="http://schemas.microsoft.com/office/powerpoint/2010/main" val="4223930835"/>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a:extLst>
              <a:ext uri="{FF2B5EF4-FFF2-40B4-BE49-F238E27FC236}">
                <a16:creationId xmlns:a16="http://schemas.microsoft.com/office/drawing/2014/main" id="{C2F731BF-2B85-8F8D-2055-CCE9244C6B8B}"/>
              </a:ext>
            </a:extLst>
          </p:cNvPr>
          <p:cNvSpPr>
            <a:spLocks noGrp="1"/>
          </p:cNvSpPr>
          <p:nvPr>
            <p:ph type="body" sz="quarter" idx="18"/>
          </p:nvPr>
        </p:nvSpPr>
        <p:spPr>
          <a:xfrm>
            <a:off x="2190613" y="4727574"/>
            <a:ext cx="6348173" cy="311494"/>
          </a:xfrm>
        </p:spPr>
        <p:txBody>
          <a:bodyPr/>
          <a:lstStyle/>
          <a:p>
            <a:r>
              <a:rPr lang="fi-FI"/>
              <a:t>*) Vuosina 1860-1974 teollisuuteen kuuluvat myös kaivostoiminta, energia-, vesi- ja jätehuolto. Vuodesta 1975 alkaen Teollisuus sisältää toimialaluokan C. Teknologiateollisuuden palvelualat sisältävä tietotekniikan palvelualan (TOL 62+63) ja suunnittelu- ja konsultointialan (TOL 71). Laskennassa toimialan arvonlisä jaettu koko kansantalouden arvonlisällä. Lähde: Tilastokeskus</a:t>
            </a:r>
          </a:p>
          <a:p>
            <a:endParaRPr lang="fi-FI"/>
          </a:p>
        </p:txBody>
      </p:sp>
      <p:sp>
        <p:nvSpPr>
          <p:cNvPr id="6" name="Tekstin paikkamerkki 6">
            <a:extLst>
              <a:ext uri="{FF2B5EF4-FFF2-40B4-BE49-F238E27FC236}">
                <a16:creationId xmlns:a16="http://schemas.microsoft.com/office/drawing/2014/main" id="{8AD3953E-22F1-D48A-765E-417412BA405E}"/>
              </a:ext>
            </a:extLst>
          </p:cNvPr>
          <p:cNvSpPr txBox="1">
            <a:spLocks/>
          </p:cNvSpPr>
          <p:nvPr/>
        </p:nvSpPr>
        <p:spPr>
          <a:xfrm>
            <a:off x="7890840" y="4946032"/>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348320545"/>
      </p:ext>
    </p:extLst>
  </p:cSld>
  <p:clrMapOvr>
    <a:masterClrMapping/>
  </p:clrMapOvr>
  <p:transition spd="med">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389F4BEE-33CC-830F-48CD-5A9F4A9693AD}"/>
              </a:ext>
            </a:extLst>
          </p:cNvPr>
          <p:cNvSpPr>
            <a:spLocks noGrp="1"/>
          </p:cNvSpPr>
          <p:nvPr>
            <p:ph type="body" sz="quarter" idx="15"/>
          </p:nvPr>
        </p:nvSpPr>
        <p:spPr/>
        <p:txBody>
          <a:bodyPr/>
          <a:lstStyle/>
          <a:p>
            <a:r>
              <a:rPr lang="fi-FI" sz="2400" b="1" baseline="0">
                <a:effectLst/>
              </a:rPr>
              <a:t>Teknologiateollisuuden eri päätoimialojen osuus </a:t>
            </a:r>
            <a:r>
              <a:rPr lang="fi-FI" sz="2400"/>
              <a:t>koko alan </a:t>
            </a:r>
            <a:r>
              <a:rPr lang="fi-FI" sz="2400" b="1" baseline="0">
                <a:effectLst/>
              </a:rPr>
              <a:t>tuottamasta arvonlisästä</a:t>
            </a:r>
            <a:endParaRPr lang="fi-FI">
              <a:effectLst/>
            </a:endParaRPr>
          </a:p>
          <a:p>
            <a:endParaRPr lang="fi-FI"/>
          </a:p>
        </p:txBody>
      </p:sp>
      <p:sp>
        <p:nvSpPr>
          <p:cNvPr id="3" name="Dian numeron paikkamerkki 2">
            <a:extLst>
              <a:ext uri="{FF2B5EF4-FFF2-40B4-BE49-F238E27FC236}">
                <a16:creationId xmlns:a16="http://schemas.microsoft.com/office/drawing/2014/main" id="{AC6464AB-077B-DE06-C6CA-C8788EF9FD07}"/>
              </a:ext>
            </a:extLst>
          </p:cNvPr>
          <p:cNvSpPr>
            <a:spLocks noGrp="1"/>
          </p:cNvSpPr>
          <p:nvPr>
            <p:ph type="sldNum" sz="quarter" idx="12"/>
          </p:nvPr>
        </p:nvSpPr>
        <p:spPr/>
        <p:txBody>
          <a:bodyPr/>
          <a:lstStyle/>
          <a:p>
            <a:fld id="{6FCB6B90-8271-4E8F-82C1-E646FBB48A2E}" type="slidenum">
              <a:rPr lang="fi-FI" smtClean="0"/>
              <a:pPr/>
              <a:t>189</a:t>
            </a:fld>
            <a:endParaRPr lang="fi-FI"/>
          </a:p>
        </p:txBody>
      </p:sp>
      <p:sp>
        <p:nvSpPr>
          <p:cNvPr id="4" name="Päivämäärän paikkamerkki 3">
            <a:extLst>
              <a:ext uri="{FF2B5EF4-FFF2-40B4-BE49-F238E27FC236}">
                <a16:creationId xmlns:a16="http://schemas.microsoft.com/office/drawing/2014/main" id="{49A4389F-0EA6-E613-5E52-35CAFA91DC5B}"/>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C29D2200-53F6-3B94-966C-B1F83E92487D}"/>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C2F731BF-2B85-8F8D-2055-CCE9244C6B8B}"/>
              </a:ext>
            </a:extLst>
          </p:cNvPr>
          <p:cNvSpPr>
            <a:spLocks noGrp="1"/>
          </p:cNvSpPr>
          <p:nvPr>
            <p:ph type="body" sz="quarter" idx="18"/>
          </p:nvPr>
        </p:nvSpPr>
        <p:spPr>
          <a:xfrm>
            <a:off x="2190613" y="4727574"/>
            <a:ext cx="6348173" cy="311494"/>
          </a:xfrm>
        </p:spPr>
        <p:txBody>
          <a:bodyPr/>
          <a:lstStyle/>
          <a:p>
            <a:r>
              <a:rPr lang="fi-FI"/>
              <a:t>*) Laskennassa päätoimialan arvonlisä jaettu koko teknologiateollisuuden arvonlisällä. Lähde: Tilastokeskus</a:t>
            </a:r>
          </a:p>
          <a:p>
            <a:endParaRPr lang="fi-FI"/>
          </a:p>
        </p:txBody>
      </p:sp>
      <p:graphicFrame>
        <p:nvGraphicFramePr>
          <p:cNvPr id="12" name="Sisällön paikkamerkki 11">
            <a:extLst>
              <a:ext uri="{FF2B5EF4-FFF2-40B4-BE49-F238E27FC236}">
                <a16:creationId xmlns:a16="http://schemas.microsoft.com/office/drawing/2014/main" id="{8E3988D0-5767-DF9A-9C2D-4F22B6CDE588}"/>
              </a:ext>
            </a:extLst>
          </p:cNvPr>
          <p:cNvGraphicFramePr>
            <a:graphicFrameLocks noGrp="1"/>
          </p:cNvGraphicFramePr>
          <p:nvPr>
            <p:ph sz="quarter" idx="17"/>
            <p:extLst>
              <p:ext uri="{D42A27DB-BD31-4B8C-83A1-F6EECF244321}">
                <p14:modId xmlns:p14="http://schemas.microsoft.com/office/powerpoint/2010/main" val="1452595728"/>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in paikkamerkki 6">
            <a:extLst>
              <a:ext uri="{FF2B5EF4-FFF2-40B4-BE49-F238E27FC236}">
                <a16:creationId xmlns:a16="http://schemas.microsoft.com/office/drawing/2014/main" id="{C925743D-4AEB-FDF1-911F-A933F2C1E42E}"/>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17637484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1FD0014-CD75-481A-A3A6-860DE62B96CA}"/>
              </a:ext>
            </a:extLst>
          </p:cNvPr>
          <p:cNvSpPr>
            <a:spLocks noGrp="1"/>
          </p:cNvSpPr>
          <p:nvPr>
            <p:ph type="body" sz="quarter" idx="15"/>
          </p:nvPr>
        </p:nvSpPr>
        <p:spPr>
          <a:xfrm>
            <a:off x="252000" y="282150"/>
            <a:ext cx="8078458" cy="732540"/>
          </a:xfrm>
        </p:spPr>
        <p:txBody>
          <a:bodyPr/>
          <a:lstStyle/>
          <a:p>
            <a:r>
              <a:rPr lang="fi-FI"/>
              <a:t>Teollisuuden ostopäällikköindeksejä kehittyvissä maissa</a:t>
            </a:r>
          </a:p>
        </p:txBody>
      </p:sp>
      <p:sp>
        <p:nvSpPr>
          <p:cNvPr id="3" name="Dian numeron paikkamerkki 2">
            <a:extLst>
              <a:ext uri="{FF2B5EF4-FFF2-40B4-BE49-F238E27FC236}">
                <a16:creationId xmlns:a16="http://schemas.microsoft.com/office/drawing/2014/main" id="{159947D8-4933-4C79-B13B-2B0DD9B3A698}"/>
              </a:ext>
            </a:extLst>
          </p:cNvPr>
          <p:cNvSpPr>
            <a:spLocks noGrp="1"/>
          </p:cNvSpPr>
          <p:nvPr>
            <p:ph type="sldNum" sz="quarter" idx="12"/>
          </p:nvPr>
        </p:nvSpPr>
        <p:spPr/>
        <p:txBody>
          <a:bodyPr/>
          <a:lstStyle/>
          <a:p>
            <a:fld id="{6FCB6B90-8271-4E8F-82C1-E646FBB48A2E}" type="slidenum">
              <a:rPr lang="fi-FI" smtClean="0"/>
              <a:pPr/>
              <a:t>19</a:t>
            </a:fld>
            <a:endParaRPr lang="fi-FI"/>
          </a:p>
        </p:txBody>
      </p:sp>
      <p:sp>
        <p:nvSpPr>
          <p:cNvPr id="4" name="Päivämäärän paikkamerkki 3">
            <a:extLst>
              <a:ext uri="{FF2B5EF4-FFF2-40B4-BE49-F238E27FC236}">
                <a16:creationId xmlns:a16="http://schemas.microsoft.com/office/drawing/2014/main" id="{F2181966-A4FD-459E-9691-D2CACC2174E5}"/>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AB76D70A-5CCE-47AB-A1F9-7E45D8A0B7C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A550D66C-AA58-4B32-9253-8DB410D4438D}"/>
              </a:ext>
            </a:extLst>
          </p:cNvPr>
          <p:cNvSpPr>
            <a:spLocks noGrp="1"/>
          </p:cNvSpPr>
          <p:nvPr>
            <p:ph type="body" sz="quarter" idx="18"/>
          </p:nvPr>
        </p:nvSpPr>
        <p:spPr/>
        <p:txBody>
          <a:bodyPr/>
          <a:lstStyle/>
          <a:p>
            <a:r>
              <a:rPr lang="fi-FI"/>
              <a:t>Lähde: </a:t>
            </a:r>
            <a:r>
              <a:rPr lang="fi-FI" err="1"/>
              <a:t>Macrobond</a:t>
            </a:r>
            <a:r>
              <a:rPr lang="fi-FI"/>
              <a:t>, Markit</a:t>
            </a:r>
          </a:p>
        </p:txBody>
      </p:sp>
      <p:graphicFrame>
        <p:nvGraphicFramePr>
          <p:cNvPr id="14" name="Sisällön paikkamerkki 13">
            <a:extLst>
              <a:ext uri="{FF2B5EF4-FFF2-40B4-BE49-F238E27FC236}">
                <a16:creationId xmlns:a16="http://schemas.microsoft.com/office/drawing/2014/main" id="{FDA37587-B6B5-B9F5-0CD0-FE5A43072928}"/>
              </a:ext>
            </a:extLst>
          </p:cNvPr>
          <p:cNvGraphicFramePr>
            <a:graphicFrameLocks noGrp="1" noChangeAspect="1"/>
          </p:cNvGraphicFramePr>
          <p:nvPr>
            <p:ph sz="quarter" idx="17"/>
            <p:extLst>
              <p:ext uri="{D42A27DB-BD31-4B8C-83A1-F6EECF244321}">
                <p14:modId xmlns:p14="http://schemas.microsoft.com/office/powerpoint/2010/main" val="192436919"/>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4" name="Sisällön paikkamerkki 13">
                        <a:extLst>
                          <a:ext uri="{FF2B5EF4-FFF2-40B4-BE49-F238E27FC236}">
                            <a16:creationId xmlns:a16="http://schemas.microsoft.com/office/drawing/2014/main" id="{FDA37587-B6B5-B9F5-0CD0-FE5A43072928}"/>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71FCA44B-21F6-8919-13D4-652979B0DDAA}"/>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2853569098"/>
      </p:ext>
    </p:extLst>
  </p:cSld>
  <p:clrMapOvr>
    <a:masterClrMapping/>
  </p:clrMapOvr>
  <p:transition spd="med">
    <p:fad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190</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5866174" cy="327831"/>
          </a:xfrm>
        </p:spPr>
        <p:txBody>
          <a:bodyPr/>
          <a:lstStyle/>
          <a:p>
            <a:r>
              <a:rPr lang="fi-FI"/>
              <a:t>*) Välituotekäyttö koostuu tuotantoprosessissa panoksina kulutettavien tavaroiden ja palveluiden arvosta, pl. kiinteät varat. </a:t>
            </a:r>
          </a:p>
          <a:p>
            <a:r>
              <a:rPr lang="fi-FI"/>
              <a:t>Lähde: Tilastokeskus, Panos-tuotos –laskelmat 2020.</a:t>
            </a:r>
          </a:p>
          <a:p>
            <a:endParaRPr lang="fi-FI"/>
          </a:p>
        </p:txBody>
      </p:sp>
      <p:sp>
        <p:nvSpPr>
          <p:cNvPr id="10" name="Tekstin paikkamerkki 7"/>
          <p:cNvSpPr>
            <a:spLocks noGrp="1"/>
          </p:cNvSpPr>
          <p:nvPr>
            <p:ph type="body" sz="quarter" idx="15"/>
          </p:nvPr>
        </p:nvSpPr>
        <p:spPr>
          <a:xfrm>
            <a:off x="252000" y="282150"/>
            <a:ext cx="7992000" cy="779596"/>
          </a:xfrm>
        </p:spPr>
        <p:txBody>
          <a:bodyPr/>
          <a:lstStyle/>
          <a:p>
            <a:r>
              <a:rPr lang="fi-FI"/>
              <a:t>Teknologiateollisuuden tuotteiden ja palvelujen käyttö välituotteina* eri toimialoilla Suomessa</a:t>
            </a:r>
            <a:endParaRPr lang="fi-FI">
              <a:solidFill>
                <a:schemeClr val="accent2"/>
              </a:solidFill>
            </a:endParaRPr>
          </a:p>
        </p:txBody>
      </p:sp>
      <p:graphicFrame>
        <p:nvGraphicFramePr>
          <p:cNvPr id="17" name="Sisällön paikkamerkki 16">
            <a:extLst>
              <a:ext uri="{FF2B5EF4-FFF2-40B4-BE49-F238E27FC236}">
                <a16:creationId xmlns:a16="http://schemas.microsoft.com/office/drawing/2014/main" id="{876D8161-BA91-4E33-785E-02A29824415E}"/>
              </a:ext>
            </a:extLst>
          </p:cNvPr>
          <p:cNvGraphicFramePr>
            <a:graphicFrameLocks noGrp="1"/>
          </p:cNvGraphicFramePr>
          <p:nvPr>
            <p:ph sz="quarter" idx="17"/>
          </p:nvPr>
        </p:nvGraphicFramePr>
        <p:xfrm>
          <a:off x="271735" y="1439936"/>
          <a:ext cx="8391525" cy="3620004"/>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Box 7">
            <a:extLst>
              <a:ext uri="{FF2B5EF4-FFF2-40B4-BE49-F238E27FC236}">
                <a16:creationId xmlns:a16="http://schemas.microsoft.com/office/drawing/2014/main" id="{C63FA8EF-7418-8333-31D5-FB5E730F6E50}"/>
              </a:ext>
            </a:extLst>
          </p:cNvPr>
          <p:cNvSpPr txBox="1">
            <a:spLocks noChangeArrowheads="1"/>
          </p:cNvSpPr>
          <p:nvPr/>
        </p:nvSpPr>
        <p:spPr bwMode="auto">
          <a:xfrm>
            <a:off x="1025005" y="1299863"/>
            <a:ext cx="4084527" cy="22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900" b="1" u="sng">
                <a:solidFill>
                  <a:srgbClr val="29282E"/>
                </a:solidFill>
                <a:latin typeface="Verdana"/>
                <a:ea typeface="ＭＳ Ｐゴシック" pitchFamily="34" charset="-128"/>
              </a:rPr>
              <a:t>Teknologiateollisuuden tuotteet ja palvelut, miljardia euroa </a:t>
            </a:r>
          </a:p>
        </p:txBody>
      </p:sp>
      <p:sp>
        <p:nvSpPr>
          <p:cNvPr id="2" name="Tekstin paikkamerkki 6">
            <a:extLst>
              <a:ext uri="{FF2B5EF4-FFF2-40B4-BE49-F238E27FC236}">
                <a16:creationId xmlns:a16="http://schemas.microsoft.com/office/drawing/2014/main" id="{0235FF90-016D-010F-5503-0177BC50DEC9}"/>
              </a:ext>
            </a:extLst>
          </p:cNvPr>
          <p:cNvSpPr txBox="1">
            <a:spLocks/>
          </p:cNvSpPr>
          <p:nvPr/>
        </p:nvSpPr>
        <p:spPr>
          <a:xfrm>
            <a:off x="7384544" y="4885649"/>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551954235"/>
      </p:ext>
    </p:extLst>
  </p:cSld>
  <p:clrMapOvr>
    <a:masterClrMapping/>
  </p:clrMapOvr>
  <p:transition spd="med">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191</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5909318" cy="415926"/>
          </a:xfrm>
        </p:spPr>
        <p:txBody>
          <a:bodyPr/>
          <a:lstStyle/>
          <a:p>
            <a:r>
              <a:rPr lang="fi-FI"/>
              <a:t>*) Välituotekäyttö koostuu tuotantoprosessissa panoksina kulutettavien tavaroiden ja palveluiden arvosta, pl. kiinteät varat. </a:t>
            </a:r>
          </a:p>
          <a:p>
            <a:r>
              <a:rPr lang="fi-FI"/>
              <a:t>Lähde: Tilastokeskus, Panos-tuotos –laskelmat 2020.</a:t>
            </a:r>
          </a:p>
          <a:p>
            <a:endParaRPr lang="fi-FI"/>
          </a:p>
        </p:txBody>
      </p:sp>
      <p:sp>
        <p:nvSpPr>
          <p:cNvPr id="10" name="Tekstin paikkamerkki 7"/>
          <p:cNvSpPr>
            <a:spLocks noGrp="1"/>
          </p:cNvSpPr>
          <p:nvPr>
            <p:ph type="body" sz="quarter" idx="15"/>
          </p:nvPr>
        </p:nvSpPr>
        <p:spPr>
          <a:xfrm>
            <a:off x="251999" y="282149"/>
            <a:ext cx="8078459" cy="928779"/>
          </a:xfrm>
        </p:spPr>
        <p:txBody>
          <a:bodyPr/>
          <a:lstStyle/>
          <a:p>
            <a:pPr>
              <a:lnSpc>
                <a:spcPct val="100000"/>
              </a:lnSpc>
            </a:pPr>
            <a:r>
              <a:rPr lang="fi-FI" sz="1800"/>
              <a:t>Teknologiateollisuuden henkilöstö alihankinnan tai  sopimusvalmistuksen tehtävissä Suomessa </a:t>
            </a:r>
          </a:p>
          <a:p>
            <a:pPr>
              <a:lnSpc>
                <a:spcPct val="100000"/>
              </a:lnSpc>
            </a:pPr>
            <a:r>
              <a:rPr lang="fi-FI" sz="1200" b="0"/>
              <a:t>Suomessa valmistettujen välituotteiden* tuomat välittömät työpaikat Suomessa, yhteensä 180 000 </a:t>
            </a:r>
            <a:endParaRPr lang="fi-FI"/>
          </a:p>
        </p:txBody>
      </p:sp>
      <p:sp>
        <p:nvSpPr>
          <p:cNvPr id="11" name="Text Box 7">
            <a:extLst>
              <a:ext uri="{FF2B5EF4-FFF2-40B4-BE49-F238E27FC236}">
                <a16:creationId xmlns:a16="http://schemas.microsoft.com/office/drawing/2014/main" id="{4B46D1A7-14EF-4CE8-AA8C-DBD6AA3119FC}"/>
              </a:ext>
            </a:extLst>
          </p:cNvPr>
          <p:cNvSpPr txBox="1">
            <a:spLocks noChangeArrowheads="1"/>
          </p:cNvSpPr>
          <p:nvPr/>
        </p:nvSpPr>
        <p:spPr bwMode="auto">
          <a:xfrm>
            <a:off x="966183" y="1310240"/>
            <a:ext cx="3010515" cy="22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900" b="1" u="sng">
                <a:solidFill>
                  <a:srgbClr val="29282E"/>
                </a:solidFill>
                <a:latin typeface="Verdana"/>
                <a:ea typeface="ＭＳ Ｐゴシック" pitchFamily="34" charset="-128"/>
              </a:rPr>
              <a:t>Teknologiateollisuuden tuotteet ja palvelut </a:t>
            </a:r>
          </a:p>
        </p:txBody>
      </p:sp>
      <p:graphicFrame>
        <p:nvGraphicFramePr>
          <p:cNvPr id="13" name="Sisällön paikkamerkki 12">
            <a:extLst>
              <a:ext uri="{FF2B5EF4-FFF2-40B4-BE49-F238E27FC236}">
                <a16:creationId xmlns:a16="http://schemas.microsoft.com/office/drawing/2014/main" id="{75C8FA1F-128E-6832-00C7-9D2F23D897DA}"/>
              </a:ext>
            </a:extLst>
          </p:cNvPr>
          <p:cNvGraphicFramePr>
            <a:graphicFrameLocks noGrp="1"/>
          </p:cNvGraphicFramePr>
          <p:nvPr>
            <p:ph sz="quarter" idx="17"/>
          </p:nvPr>
        </p:nvGraphicFramePr>
        <p:xfrm>
          <a:off x="381000" y="1394623"/>
          <a:ext cx="8391525" cy="3250401"/>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in paikkamerkki 6">
            <a:extLst>
              <a:ext uri="{FF2B5EF4-FFF2-40B4-BE49-F238E27FC236}">
                <a16:creationId xmlns:a16="http://schemas.microsoft.com/office/drawing/2014/main" id="{1AF1D5FC-3DFD-5D0D-2BA9-BE23B0727422}"/>
              </a:ext>
            </a:extLst>
          </p:cNvPr>
          <p:cNvSpPr txBox="1">
            <a:spLocks/>
          </p:cNvSpPr>
          <p:nvPr/>
        </p:nvSpPr>
        <p:spPr>
          <a:xfrm>
            <a:off x="7430750" y="4892737"/>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778282113"/>
      </p:ext>
    </p:extLst>
  </p:cSld>
  <p:clrMapOvr>
    <a:masterClrMapping/>
  </p:clrMapOvr>
  <p:transition spd="med">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192</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Tilastokeskus </a:t>
            </a:r>
          </a:p>
        </p:txBody>
      </p:sp>
      <p:sp>
        <p:nvSpPr>
          <p:cNvPr id="10" name="Tekstin paikkamerkki 7"/>
          <p:cNvSpPr>
            <a:spLocks noGrp="1"/>
          </p:cNvSpPr>
          <p:nvPr>
            <p:ph type="body" sz="quarter" idx="15"/>
          </p:nvPr>
        </p:nvSpPr>
        <p:spPr>
          <a:xfrm>
            <a:off x="252000" y="282150"/>
            <a:ext cx="7992000" cy="734376"/>
          </a:xfrm>
        </p:spPr>
        <p:txBody>
          <a:bodyPr/>
          <a:lstStyle/>
          <a:p>
            <a:r>
              <a:rPr lang="fi-FI"/>
              <a:t>Teollisuusyritysten lukumäärä Suomessa</a:t>
            </a:r>
          </a:p>
        </p:txBody>
      </p:sp>
      <p:graphicFrame>
        <p:nvGraphicFramePr>
          <p:cNvPr id="12" name="Sisällön paikkamerkki 6">
            <a:extLst>
              <a:ext uri="{FF2B5EF4-FFF2-40B4-BE49-F238E27FC236}">
                <a16:creationId xmlns:a16="http://schemas.microsoft.com/office/drawing/2014/main" id="{593A90DB-2CF4-4340-AF88-993E62C30847}"/>
              </a:ext>
            </a:extLst>
          </p:cNvPr>
          <p:cNvGraphicFramePr>
            <a:graphicFrameLocks noGrp="1"/>
          </p:cNvGraphicFramePr>
          <p:nvPr>
            <p:ph sz="quarter" idx="17"/>
            <p:extLst>
              <p:ext uri="{D42A27DB-BD31-4B8C-83A1-F6EECF244321}">
                <p14:modId xmlns:p14="http://schemas.microsoft.com/office/powerpoint/2010/main" val="2002934563"/>
              </p:ext>
            </p:extLst>
          </p:nvPr>
        </p:nvGraphicFramePr>
        <p:xfrm>
          <a:off x="376237" y="10479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a:extLst>
              <a:ext uri="{FF2B5EF4-FFF2-40B4-BE49-F238E27FC236}">
                <a16:creationId xmlns:a16="http://schemas.microsoft.com/office/drawing/2014/main" id="{6EC44446-9184-B54A-72EF-101B2410E82F}"/>
              </a:ext>
            </a:extLst>
          </p:cNvPr>
          <p:cNvSpPr/>
          <p:nvPr/>
        </p:nvSpPr>
        <p:spPr>
          <a:xfrm>
            <a:off x="876975" y="947001"/>
            <a:ext cx="2915413" cy="276999"/>
          </a:xfrm>
          <a:prstGeom prst="rect">
            <a:avLst/>
          </a:prstGeom>
        </p:spPr>
        <p:txBody>
          <a:bodyPr wrap="none">
            <a:spAutoFit/>
          </a:bodyPr>
          <a:lstStyle/>
          <a:p>
            <a:r>
              <a:rPr lang="fi-FI" sz="1200">
                <a:solidFill>
                  <a:schemeClr val="tx2"/>
                </a:solidFill>
                <a:ea typeface="ＭＳ Ｐゴシック" pitchFamily="34" charset="-128"/>
              </a:rPr>
              <a:t>Vähintään viiden henkilön yritykset</a:t>
            </a:r>
          </a:p>
        </p:txBody>
      </p:sp>
      <p:sp>
        <p:nvSpPr>
          <p:cNvPr id="6" name="Tekstin paikkamerkki 6">
            <a:extLst>
              <a:ext uri="{FF2B5EF4-FFF2-40B4-BE49-F238E27FC236}">
                <a16:creationId xmlns:a16="http://schemas.microsoft.com/office/drawing/2014/main" id="{C409027F-1870-80B5-FC07-D053D4E03DB8}"/>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244299040"/>
      </p:ext>
    </p:extLst>
  </p:cSld>
  <p:clrMapOvr>
    <a:masterClrMapping/>
  </p:clrMapOvr>
  <p:transition spd="med">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Autofit/>
          </a:bodyPr>
          <a:lstStyle/>
          <a:p>
            <a:pPr>
              <a:lnSpc>
                <a:spcPct val="100000"/>
              </a:lnSpc>
            </a:pPr>
            <a:r>
              <a:rPr lang="fi-FI" spc="-50"/>
              <a:t>Taustatietoa teknologiateollisuudesta</a:t>
            </a:r>
            <a:endParaRPr lang="fi-FI" b="0" spc="-50"/>
          </a:p>
        </p:txBody>
      </p:sp>
      <p:sp>
        <p:nvSpPr>
          <p:cNvPr id="3" name="Dian numeron paikkamerkki 2"/>
          <p:cNvSpPr>
            <a:spLocks noGrp="1"/>
          </p:cNvSpPr>
          <p:nvPr>
            <p:ph type="sldNum" sz="quarter" idx="12"/>
          </p:nvPr>
        </p:nvSpPr>
        <p:spPr/>
        <p:txBody>
          <a:bodyPr/>
          <a:lstStyle/>
          <a:p>
            <a:fld id="{6FCB6B90-8271-4E8F-82C1-E646FBB48A2E}" type="slidenum">
              <a:rPr lang="fi-FI" smtClean="0"/>
              <a:pPr/>
              <a:t>193</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D8992D2F-9F29-642F-57FC-E429A9297C49}"/>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2364022090"/>
      </p:ext>
    </p:extLst>
  </p:cSld>
  <p:clrMapOvr>
    <a:masterClrMapping/>
  </p:clrMapOvr>
  <p:transition spd="med">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Teknologiateollisuus on viiden toimialan kokonaisuus</a:t>
            </a:r>
          </a:p>
          <a:p>
            <a:endParaRPr lang="fi-FI"/>
          </a:p>
          <a:p>
            <a:endParaRPr lang="fi-FI"/>
          </a:p>
        </p:txBody>
      </p:sp>
      <p:sp>
        <p:nvSpPr>
          <p:cNvPr id="3" name="Dian numeron paikkamerkki 2"/>
          <p:cNvSpPr>
            <a:spLocks noGrp="1"/>
          </p:cNvSpPr>
          <p:nvPr>
            <p:ph type="sldNum" sz="quarter" idx="12"/>
          </p:nvPr>
        </p:nvSpPr>
        <p:spPr/>
        <p:txBody>
          <a:bodyPr/>
          <a:lstStyle/>
          <a:p>
            <a:fld id="{6FCB6B90-8271-4E8F-82C1-E646FBB48A2E}" type="slidenum">
              <a:rPr lang="fi-FI" smtClean="0"/>
              <a:pPr/>
              <a:t>194</a:t>
            </a:fld>
            <a:endParaRPr lang="fi-FI"/>
          </a:p>
        </p:txBody>
      </p:sp>
      <p:sp>
        <p:nvSpPr>
          <p:cNvPr id="4" name="Päivämäärän paikkamerkki 3"/>
          <p:cNvSpPr>
            <a:spLocks noGrp="1"/>
          </p:cNvSpPr>
          <p:nvPr>
            <p:ph type="dt" sz="half" idx="10"/>
          </p:nvPr>
        </p:nvSpPr>
        <p:spPr/>
        <p:txBody>
          <a:bodyPr/>
          <a:lstStyle/>
          <a:p>
            <a:fld id="{FBD49F65-936D-47C1-B476-B10D0AC9DEC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7" name="Tekstiruutu 26"/>
          <p:cNvSpPr txBox="1"/>
          <p:nvPr/>
        </p:nvSpPr>
        <p:spPr>
          <a:xfrm>
            <a:off x="338848" y="1794150"/>
            <a:ext cx="3142279" cy="773857"/>
          </a:xfrm>
          <a:prstGeom prst="rect">
            <a:avLst/>
          </a:prstGeom>
          <a:noFill/>
        </p:spPr>
        <p:txBody>
          <a:bodyPr wrap="square" lIns="36000" tIns="36000" rIns="36000" bIns="36000" rtlCol="0">
            <a:spAutoFit/>
          </a:bodyPr>
          <a:lstStyle/>
          <a:p>
            <a:pPr>
              <a:lnSpc>
                <a:spcPts val="1400"/>
              </a:lnSpc>
            </a:pPr>
            <a:r>
              <a:rPr lang="fi-FI" sz="1050" b="1" spc="-40"/>
              <a:t>ELEKTRONIIKKA- JA SÄHKÖTEOLLISUUS</a:t>
            </a:r>
          </a:p>
          <a:p>
            <a:pPr>
              <a:lnSpc>
                <a:spcPts val="1400"/>
              </a:lnSpc>
            </a:pPr>
            <a:r>
              <a:rPr lang="fi-FI" sz="1050" spc="-40"/>
              <a:t>ABB, </a:t>
            </a:r>
            <a:r>
              <a:rPr lang="fi-FI" sz="1050" spc="-40" err="1"/>
              <a:t>Ensto</a:t>
            </a:r>
            <a:r>
              <a:rPr lang="fi-FI" sz="1050" spc="-40"/>
              <a:t>, </a:t>
            </a:r>
            <a:r>
              <a:rPr lang="fi-FI" sz="1050" spc="-40" err="1"/>
              <a:t>Murata</a:t>
            </a:r>
            <a:r>
              <a:rPr lang="fi-FI" sz="1050" spc="-40"/>
              <a:t> </a:t>
            </a:r>
            <a:r>
              <a:rPr lang="fi-FI" sz="1050" spc="-40" err="1"/>
              <a:t>Electronics</a:t>
            </a:r>
            <a:r>
              <a:rPr lang="fi-FI" sz="1050" spc="-40"/>
              <a:t>, Nokia, </a:t>
            </a:r>
            <a:r>
              <a:rPr lang="fi-FI" sz="1050" spc="-40" err="1"/>
              <a:t>Planmeca</a:t>
            </a:r>
            <a:r>
              <a:rPr lang="fi-FI" sz="1050" spc="-40"/>
              <a:t>, Polar </a:t>
            </a:r>
            <a:r>
              <a:rPr lang="fi-FI" sz="1050" spc="-40" err="1"/>
              <a:t>Electro</a:t>
            </a:r>
            <a:r>
              <a:rPr lang="fi-FI" sz="1050" spc="-40"/>
              <a:t>, Suunto, </a:t>
            </a:r>
            <a:r>
              <a:rPr lang="fi-FI" sz="1050" spc="-40" err="1"/>
              <a:t>Vacon</a:t>
            </a:r>
            <a:r>
              <a:rPr lang="fi-FI" sz="1050" spc="-40"/>
              <a:t>, Vaisala…</a:t>
            </a:r>
          </a:p>
        </p:txBody>
      </p:sp>
      <p:sp>
        <p:nvSpPr>
          <p:cNvPr id="28" name="Tekstiruutu 27"/>
          <p:cNvSpPr txBox="1"/>
          <p:nvPr/>
        </p:nvSpPr>
        <p:spPr>
          <a:xfrm>
            <a:off x="3485797" y="1790643"/>
            <a:ext cx="2499968" cy="970385"/>
          </a:xfrm>
          <a:prstGeom prst="rect">
            <a:avLst/>
          </a:prstGeom>
          <a:noFill/>
        </p:spPr>
        <p:txBody>
          <a:bodyPr wrap="square" lIns="36000" tIns="36000" rIns="36000" bIns="36000" rtlCol="0">
            <a:spAutoFit/>
          </a:bodyPr>
          <a:lstStyle/>
          <a:p>
            <a:pPr>
              <a:lnSpc>
                <a:spcPts val="1400"/>
              </a:lnSpc>
            </a:pPr>
            <a:r>
              <a:rPr lang="fi-FI" sz="1050" b="1" spc="-40"/>
              <a:t>METALLIEN JALOSTUS</a:t>
            </a:r>
          </a:p>
          <a:p>
            <a:pPr>
              <a:lnSpc>
                <a:spcPts val="1400"/>
              </a:lnSpc>
            </a:pPr>
            <a:r>
              <a:rPr lang="fi-FI" sz="1050" spc="-40" err="1"/>
              <a:t>Boliden</a:t>
            </a:r>
            <a:r>
              <a:rPr lang="fi-FI" sz="1050" spc="-40"/>
              <a:t>, </a:t>
            </a:r>
            <a:r>
              <a:rPr lang="fi-FI" sz="1050" spc="-40" err="1"/>
              <a:t>Componenta</a:t>
            </a:r>
            <a:r>
              <a:rPr lang="fi-FI" sz="1050" spc="-40"/>
              <a:t>, Kuusakoski, Luvata, Outokumpu, </a:t>
            </a:r>
            <a:br>
              <a:rPr lang="fi-FI" sz="1050" spc="-40"/>
            </a:br>
            <a:r>
              <a:rPr lang="fi-FI" sz="1050" spc="-40" err="1"/>
              <a:t>Ovako</a:t>
            </a:r>
            <a:r>
              <a:rPr lang="fi-FI" sz="1050" spc="-40"/>
              <a:t>, </a:t>
            </a:r>
            <a:r>
              <a:rPr lang="fi-FI" sz="1050" spc="-40" err="1"/>
              <a:t>Sacotec</a:t>
            </a:r>
            <a:r>
              <a:rPr lang="fi-FI" sz="1050" spc="-40"/>
              <a:t>, SSAB…</a:t>
            </a:r>
          </a:p>
          <a:p>
            <a:pPr>
              <a:lnSpc>
                <a:spcPts val="1400"/>
              </a:lnSpc>
            </a:pPr>
            <a:endParaRPr lang="fi-FI" sz="1050" spc="-40"/>
          </a:p>
        </p:txBody>
      </p:sp>
      <p:sp>
        <p:nvSpPr>
          <p:cNvPr id="29" name="Tekstiruutu 28"/>
          <p:cNvSpPr txBox="1"/>
          <p:nvPr/>
        </p:nvSpPr>
        <p:spPr>
          <a:xfrm>
            <a:off x="5954716" y="1778493"/>
            <a:ext cx="2882290" cy="1132930"/>
          </a:xfrm>
          <a:prstGeom prst="rect">
            <a:avLst/>
          </a:prstGeom>
          <a:noFill/>
        </p:spPr>
        <p:txBody>
          <a:bodyPr wrap="square" lIns="36000" tIns="36000" rIns="36000" bIns="36000" rtlCol="0">
            <a:spAutoFit/>
          </a:bodyPr>
          <a:lstStyle/>
          <a:p>
            <a:pPr>
              <a:lnSpc>
                <a:spcPts val="1400"/>
              </a:lnSpc>
            </a:pPr>
            <a:r>
              <a:rPr lang="fi-FI" sz="1050" b="1" spc="-40"/>
              <a:t>KONE- JA METALLITUOTETEOLLISUUS</a:t>
            </a:r>
          </a:p>
          <a:p>
            <a:pPr>
              <a:lnSpc>
                <a:spcPts val="1400"/>
              </a:lnSpc>
            </a:pPr>
            <a:r>
              <a:rPr lang="fi-FI" sz="1050" spc="-40"/>
              <a:t>Abloy, Cargotec, Fiskars, Glaston, Kone, Konecranes, Metso, Meyer Turku, </a:t>
            </a:r>
            <a:r>
              <a:rPr lang="fi-FI" sz="1050" spc="-40" err="1"/>
              <a:t>Normet</a:t>
            </a:r>
            <a:r>
              <a:rPr lang="fi-FI" sz="1050" spc="-40"/>
              <a:t>, Oras, Patria, </a:t>
            </a:r>
            <a:r>
              <a:rPr lang="fi-FI" sz="1050" spc="-40" err="1"/>
              <a:t>Pemamek</a:t>
            </a:r>
            <a:r>
              <a:rPr lang="fi-FI" sz="1050" spc="-40"/>
              <a:t>, </a:t>
            </a:r>
            <a:r>
              <a:rPr lang="fi-FI" sz="1050" spc="-40" err="1"/>
              <a:t>Ponsse</a:t>
            </a:r>
            <a:r>
              <a:rPr lang="fi-FI" sz="1050" spc="-40"/>
              <a:t>, Prima Power, </a:t>
            </a:r>
            <a:r>
              <a:rPr lang="fi-FI" sz="1050" spc="-40" err="1"/>
              <a:t>Stala</a:t>
            </a:r>
            <a:r>
              <a:rPr lang="fi-FI" sz="1050" spc="-40"/>
              <a:t>, Valmet, Valtra, Wärtsilä…</a:t>
            </a:r>
          </a:p>
          <a:p>
            <a:pPr>
              <a:lnSpc>
                <a:spcPts val="1400"/>
              </a:lnSpc>
            </a:pPr>
            <a:endParaRPr lang="fi-FI" sz="1050" spc="-40"/>
          </a:p>
        </p:txBody>
      </p:sp>
      <p:sp>
        <p:nvSpPr>
          <p:cNvPr id="30" name="Tekstiruutu 29"/>
          <p:cNvSpPr txBox="1"/>
          <p:nvPr/>
        </p:nvSpPr>
        <p:spPr>
          <a:xfrm>
            <a:off x="350260" y="3342320"/>
            <a:ext cx="2834890" cy="953393"/>
          </a:xfrm>
          <a:prstGeom prst="rect">
            <a:avLst/>
          </a:prstGeom>
          <a:noFill/>
        </p:spPr>
        <p:txBody>
          <a:bodyPr wrap="square" lIns="36000" tIns="36000" rIns="36000" bIns="36000" rtlCol="0">
            <a:spAutoFit/>
          </a:bodyPr>
          <a:lstStyle/>
          <a:p>
            <a:pPr>
              <a:lnSpc>
                <a:spcPts val="1400"/>
              </a:lnSpc>
            </a:pPr>
            <a:r>
              <a:rPr lang="fi-FI" sz="1050" b="1" spc="-40"/>
              <a:t>TIETOTEKNIIKKA-ALA</a:t>
            </a:r>
          </a:p>
          <a:p>
            <a:pPr>
              <a:lnSpc>
                <a:spcPts val="1400"/>
              </a:lnSpc>
            </a:pPr>
            <a:r>
              <a:rPr lang="fi-FI" sz="1050" spc="-40" err="1"/>
              <a:t>Basware</a:t>
            </a:r>
            <a:r>
              <a:rPr lang="fi-FI" sz="1050" spc="-40"/>
              <a:t>, CGI, </a:t>
            </a:r>
            <a:r>
              <a:rPr lang="fi-FI" sz="1050" spc="-40" err="1"/>
              <a:t>Digia</a:t>
            </a:r>
            <a:r>
              <a:rPr lang="fi-FI" sz="1050" spc="-40"/>
              <a:t>, </a:t>
            </a:r>
            <a:r>
              <a:rPr lang="fi-FI" sz="1050" spc="-40" err="1"/>
              <a:t>Efecte</a:t>
            </a:r>
            <a:r>
              <a:rPr lang="fi-FI" sz="1050" spc="-40"/>
              <a:t>, </a:t>
            </a:r>
            <a:r>
              <a:rPr lang="fi-FI" sz="1050" spc="-40" err="1"/>
              <a:t>Enfo</a:t>
            </a:r>
            <a:r>
              <a:rPr lang="fi-FI" sz="1050" spc="-40"/>
              <a:t>, F-Secure, Fujitsu Finland, IBM, </a:t>
            </a:r>
            <a:r>
              <a:rPr lang="fi-FI" sz="1050" spc="-40" err="1"/>
              <a:t>Innofactor</a:t>
            </a:r>
            <a:r>
              <a:rPr lang="fi-FI" sz="1050" spc="-40"/>
              <a:t>, </a:t>
            </a:r>
            <a:r>
              <a:rPr lang="fi-FI" sz="1050" spc="-40" err="1"/>
              <a:t>Knowit</a:t>
            </a:r>
            <a:r>
              <a:rPr lang="fi-FI" sz="1050" spc="-40"/>
              <a:t>, Microsoft, </a:t>
            </a:r>
            <a:r>
              <a:rPr lang="fi-FI" sz="1050" spc="-40" err="1"/>
              <a:t>Nixu</a:t>
            </a:r>
            <a:r>
              <a:rPr lang="fi-FI" sz="1050" spc="-40"/>
              <a:t>, </a:t>
            </a:r>
            <a:r>
              <a:rPr lang="fi-FI" sz="1050" spc="-40" err="1"/>
              <a:t>TietoEVRY</a:t>
            </a:r>
            <a:r>
              <a:rPr lang="fi-FI" sz="1050" spc="-40"/>
              <a:t>…</a:t>
            </a:r>
          </a:p>
          <a:p>
            <a:pPr>
              <a:lnSpc>
                <a:spcPts val="1400"/>
              </a:lnSpc>
            </a:pPr>
            <a:endParaRPr lang="fi-FI" sz="1050" spc="-40"/>
          </a:p>
        </p:txBody>
      </p:sp>
      <p:sp>
        <p:nvSpPr>
          <p:cNvPr id="31" name="Tekstiruutu 30"/>
          <p:cNvSpPr txBox="1"/>
          <p:nvPr/>
        </p:nvSpPr>
        <p:spPr>
          <a:xfrm>
            <a:off x="3492225" y="3350938"/>
            <a:ext cx="2834890" cy="773857"/>
          </a:xfrm>
          <a:prstGeom prst="rect">
            <a:avLst/>
          </a:prstGeom>
          <a:noFill/>
        </p:spPr>
        <p:txBody>
          <a:bodyPr wrap="square" lIns="36000" tIns="36000" rIns="36000" bIns="36000" rtlCol="0">
            <a:spAutoFit/>
          </a:bodyPr>
          <a:lstStyle/>
          <a:p>
            <a:pPr>
              <a:lnSpc>
                <a:spcPts val="1400"/>
              </a:lnSpc>
            </a:pPr>
            <a:r>
              <a:rPr lang="fi-FI" sz="1050" b="1" spc="-40"/>
              <a:t>SUUNNITTELU JA KONSULTOINTI</a:t>
            </a:r>
          </a:p>
          <a:p>
            <a:pPr>
              <a:lnSpc>
                <a:spcPts val="1400"/>
              </a:lnSpc>
            </a:pPr>
            <a:r>
              <a:rPr lang="fi-FI" sz="1050" spc="-40"/>
              <a:t>AFRY, A-Insinöörit, </a:t>
            </a:r>
            <a:r>
              <a:rPr lang="fi-FI" sz="1050" spc="-40" err="1"/>
              <a:t>Citec</a:t>
            </a:r>
            <a:r>
              <a:rPr lang="fi-FI" sz="1050" spc="-40"/>
              <a:t>, </a:t>
            </a:r>
            <a:r>
              <a:rPr lang="fi-FI" sz="1050" spc="-40" err="1"/>
              <a:t>Elomatic</a:t>
            </a:r>
            <a:r>
              <a:rPr lang="fi-FI" sz="1050" spc="-40"/>
              <a:t>, </a:t>
            </a:r>
            <a:r>
              <a:rPr lang="fi-FI" sz="1050" spc="-40" err="1"/>
              <a:t>Etteplan</a:t>
            </a:r>
            <a:r>
              <a:rPr lang="fi-FI" sz="1050" spc="-40"/>
              <a:t>, FCG, Granlund, Ramboll, </a:t>
            </a:r>
            <a:r>
              <a:rPr lang="fi-FI" sz="1050" spc="-40" err="1"/>
              <a:t>Rejlers</a:t>
            </a:r>
            <a:r>
              <a:rPr lang="fi-FI" sz="1050" spc="-40"/>
              <a:t>, </a:t>
            </a:r>
            <a:r>
              <a:rPr lang="fi-FI" sz="1050" spc="-40" err="1"/>
              <a:t>Sitowise</a:t>
            </a:r>
            <a:r>
              <a:rPr lang="fi-FI" sz="1050" spc="-40"/>
              <a:t>, SWECO, WSP…</a:t>
            </a:r>
          </a:p>
        </p:txBody>
      </p:sp>
      <p:pic>
        <p:nvPicPr>
          <p:cNvPr id="32" name="Kuva 31"/>
          <p:cNvPicPr>
            <a:picLocks noChangeAspect="1"/>
          </p:cNvPicPr>
          <p:nvPr/>
        </p:nvPicPr>
        <p:blipFill>
          <a:blip r:embed="rId3"/>
          <a:stretch>
            <a:fillRect/>
          </a:stretch>
        </p:blipFill>
        <p:spPr>
          <a:xfrm>
            <a:off x="386629" y="1456385"/>
            <a:ext cx="283129" cy="283129"/>
          </a:xfrm>
          <a:prstGeom prst="rect">
            <a:avLst/>
          </a:prstGeom>
        </p:spPr>
      </p:pic>
      <p:pic>
        <p:nvPicPr>
          <p:cNvPr id="33" name="Kuva 32"/>
          <p:cNvPicPr>
            <a:picLocks noChangeAspect="1"/>
          </p:cNvPicPr>
          <p:nvPr/>
        </p:nvPicPr>
        <p:blipFill>
          <a:blip r:embed="rId4"/>
          <a:stretch>
            <a:fillRect/>
          </a:stretch>
        </p:blipFill>
        <p:spPr>
          <a:xfrm>
            <a:off x="3537838" y="1458571"/>
            <a:ext cx="284194" cy="284194"/>
          </a:xfrm>
          <a:prstGeom prst="rect">
            <a:avLst/>
          </a:prstGeom>
        </p:spPr>
      </p:pic>
      <p:pic>
        <p:nvPicPr>
          <p:cNvPr id="34" name="Kuva 33"/>
          <p:cNvPicPr>
            <a:picLocks noChangeAspect="1"/>
          </p:cNvPicPr>
          <p:nvPr/>
        </p:nvPicPr>
        <p:blipFill>
          <a:blip r:embed="rId5"/>
          <a:stretch>
            <a:fillRect/>
          </a:stretch>
        </p:blipFill>
        <p:spPr>
          <a:xfrm>
            <a:off x="383177" y="3007289"/>
            <a:ext cx="282984" cy="282984"/>
          </a:xfrm>
          <a:prstGeom prst="rect">
            <a:avLst/>
          </a:prstGeom>
        </p:spPr>
      </p:pic>
      <p:pic>
        <p:nvPicPr>
          <p:cNvPr id="35" name="Kuva 34"/>
          <p:cNvPicPr>
            <a:picLocks noChangeAspect="1"/>
          </p:cNvPicPr>
          <p:nvPr/>
        </p:nvPicPr>
        <p:blipFill>
          <a:blip r:embed="rId6"/>
          <a:stretch>
            <a:fillRect/>
          </a:stretch>
        </p:blipFill>
        <p:spPr>
          <a:xfrm>
            <a:off x="3516607" y="3007289"/>
            <a:ext cx="284813" cy="284813"/>
          </a:xfrm>
          <a:prstGeom prst="rect">
            <a:avLst/>
          </a:prstGeom>
        </p:spPr>
      </p:pic>
      <p:pic>
        <p:nvPicPr>
          <p:cNvPr id="36" name="Kuva 35"/>
          <p:cNvPicPr>
            <a:picLocks noChangeAspect="1"/>
          </p:cNvPicPr>
          <p:nvPr/>
        </p:nvPicPr>
        <p:blipFill>
          <a:blip r:embed="rId7"/>
          <a:stretch>
            <a:fillRect/>
          </a:stretch>
        </p:blipFill>
        <p:spPr>
          <a:xfrm>
            <a:off x="6001845" y="1459085"/>
            <a:ext cx="284959" cy="284959"/>
          </a:xfrm>
          <a:prstGeom prst="rect">
            <a:avLst/>
          </a:prstGeom>
        </p:spPr>
      </p:pic>
      <p:sp>
        <p:nvSpPr>
          <p:cNvPr id="6" name="Tekstin paikkamerkki 6">
            <a:extLst>
              <a:ext uri="{FF2B5EF4-FFF2-40B4-BE49-F238E27FC236}">
                <a16:creationId xmlns:a16="http://schemas.microsoft.com/office/drawing/2014/main" id="{DDAF0D4C-17B7-11A8-6111-7FF8ACA6E6D7}"/>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8" action="ppaction://hlinksldjump"/>
              </a:rPr>
              <a:t>Palaa sisällysluetteloon</a:t>
            </a:r>
            <a:endParaRPr lang="fi-FI" dirty="0"/>
          </a:p>
          <a:p>
            <a:endParaRPr lang="fi-FI" dirty="0"/>
          </a:p>
        </p:txBody>
      </p:sp>
    </p:spTree>
    <p:extLst>
      <p:ext uri="{BB962C8B-B14F-4D97-AF65-F5344CB8AC3E}">
        <p14:creationId xmlns:p14="http://schemas.microsoft.com/office/powerpoint/2010/main" val="106633291"/>
      </p:ext>
    </p:extLst>
  </p:cSld>
  <p:clrMapOvr>
    <a:masterClrMapping/>
  </p:clrMapOvr>
  <p:transition spd="med">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Teknologiateollisuus on viiden toimialan kokonaisuus</a:t>
            </a:r>
          </a:p>
          <a:p>
            <a:endParaRPr lang="fi-FI"/>
          </a:p>
        </p:txBody>
      </p:sp>
      <p:sp>
        <p:nvSpPr>
          <p:cNvPr id="3" name="Dian numeron paikkamerkki 2"/>
          <p:cNvSpPr>
            <a:spLocks noGrp="1"/>
          </p:cNvSpPr>
          <p:nvPr>
            <p:ph type="sldNum" sz="quarter" idx="12"/>
          </p:nvPr>
        </p:nvSpPr>
        <p:spPr/>
        <p:txBody>
          <a:bodyPr/>
          <a:lstStyle/>
          <a:p>
            <a:fld id="{6FCB6B90-8271-4E8F-82C1-E646FBB48A2E}" type="slidenum">
              <a:rPr lang="fi-FI" smtClean="0"/>
              <a:pPr/>
              <a:t>195</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ruutu 7"/>
          <p:cNvSpPr txBox="1"/>
          <p:nvPr/>
        </p:nvSpPr>
        <p:spPr>
          <a:xfrm>
            <a:off x="338848" y="1794150"/>
            <a:ext cx="3142279" cy="970385"/>
          </a:xfrm>
          <a:prstGeom prst="rect">
            <a:avLst/>
          </a:prstGeom>
          <a:noFill/>
        </p:spPr>
        <p:txBody>
          <a:bodyPr wrap="square" lIns="36000" tIns="36000" rIns="36000" bIns="36000" rtlCol="0">
            <a:spAutoFit/>
          </a:bodyPr>
          <a:lstStyle/>
          <a:p>
            <a:pPr>
              <a:lnSpc>
                <a:spcPts val="1400"/>
              </a:lnSpc>
            </a:pPr>
            <a:r>
              <a:rPr lang="fi-FI" sz="1050" b="1" spc="-40"/>
              <a:t>ELEKTRONIIKKA- JA SÄHKÖTEOLLISUUS</a:t>
            </a:r>
          </a:p>
          <a:p>
            <a:pPr marL="108000" indent="-108000">
              <a:lnSpc>
                <a:spcPts val="1400"/>
              </a:lnSpc>
              <a:buFont typeface="Arial" panose="020B0604020202020204" pitchFamily="34" charset="0"/>
              <a:buChar char="•"/>
            </a:pPr>
            <a:r>
              <a:rPr lang="fi-FI" sz="1050" spc="-40"/>
              <a:t>tietoliikennelaitteet, sähkökoneet, terveysteknologia</a:t>
            </a:r>
          </a:p>
          <a:p>
            <a:pPr marL="108000" indent="-108000">
              <a:lnSpc>
                <a:spcPts val="1400"/>
              </a:lnSpc>
              <a:buFont typeface="Arial" panose="020B0604020202020204" pitchFamily="34" charset="0"/>
              <a:buChar char="•"/>
            </a:pPr>
            <a:r>
              <a:rPr lang="fi-FI" sz="1050" spc="-40"/>
              <a:t>liikevaihto (2022): 21 </a:t>
            </a:r>
            <a:r>
              <a:rPr lang="fi-FI" sz="1050" spc="-40" err="1"/>
              <a:t>mrd</a:t>
            </a:r>
            <a:r>
              <a:rPr lang="fi-FI" sz="1050" spc="-40"/>
              <a:t> euroa</a:t>
            </a:r>
          </a:p>
          <a:p>
            <a:pPr marL="108000" indent="-108000">
              <a:lnSpc>
                <a:spcPts val="1400"/>
              </a:lnSpc>
              <a:buFont typeface="Arial" panose="020B0604020202020204" pitchFamily="34" charset="0"/>
              <a:buChar char="•"/>
            </a:pPr>
            <a:r>
              <a:rPr lang="fi-FI" sz="1050" spc="-40"/>
              <a:t>henkilöstö (2022): 40 700</a:t>
            </a:r>
          </a:p>
        </p:txBody>
      </p:sp>
      <p:sp>
        <p:nvSpPr>
          <p:cNvPr id="9" name="Tekstiruutu 8"/>
          <p:cNvSpPr txBox="1"/>
          <p:nvPr/>
        </p:nvSpPr>
        <p:spPr>
          <a:xfrm>
            <a:off x="3485797" y="1790643"/>
            <a:ext cx="2499968" cy="953393"/>
          </a:xfrm>
          <a:prstGeom prst="rect">
            <a:avLst/>
          </a:prstGeom>
          <a:noFill/>
        </p:spPr>
        <p:txBody>
          <a:bodyPr wrap="square" lIns="36000" tIns="36000" rIns="36000" bIns="36000" rtlCol="0">
            <a:spAutoFit/>
          </a:bodyPr>
          <a:lstStyle/>
          <a:p>
            <a:pPr>
              <a:lnSpc>
                <a:spcPts val="1400"/>
              </a:lnSpc>
            </a:pPr>
            <a:r>
              <a:rPr lang="fi-FI" sz="1050" b="1" spc="-40"/>
              <a:t>METALLIEN JALOSTUS</a:t>
            </a:r>
          </a:p>
          <a:p>
            <a:pPr marL="108000" indent="-108000">
              <a:lnSpc>
                <a:spcPts val="1400"/>
              </a:lnSpc>
              <a:buFont typeface="Arial" panose="020B0604020202020204" pitchFamily="34" charset="0"/>
              <a:buChar char="•"/>
            </a:pPr>
            <a:r>
              <a:rPr lang="fi-FI" sz="1050" spc="-40"/>
              <a:t>terästuotteet, värimetallit, valut, </a:t>
            </a:r>
            <a:br>
              <a:rPr lang="fi-FI" sz="1050" spc="-40"/>
            </a:br>
            <a:r>
              <a:rPr lang="fi-FI" sz="1050" spc="-40"/>
              <a:t>metallimalmikaivokset                      </a:t>
            </a:r>
          </a:p>
          <a:p>
            <a:pPr marL="108000" indent="-108000">
              <a:lnSpc>
                <a:spcPts val="1400"/>
              </a:lnSpc>
              <a:buFont typeface="Arial" panose="020B0604020202020204" pitchFamily="34" charset="0"/>
              <a:buChar char="•"/>
            </a:pPr>
            <a:r>
              <a:rPr lang="fi-FI" sz="1050" spc="-40"/>
              <a:t>liikevaihto (2022): 19 </a:t>
            </a:r>
            <a:r>
              <a:rPr lang="fi-FI" sz="1050" spc="-40" err="1"/>
              <a:t>mrd</a:t>
            </a:r>
            <a:r>
              <a:rPr lang="fi-FI" sz="1050" spc="-40"/>
              <a:t> euroa</a:t>
            </a:r>
          </a:p>
          <a:p>
            <a:pPr marL="108000" indent="-108000">
              <a:lnSpc>
                <a:spcPts val="1400"/>
              </a:lnSpc>
              <a:buFont typeface="Arial" panose="020B0604020202020204" pitchFamily="34" charset="0"/>
              <a:buChar char="•"/>
            </a:pPr>
            <a:r>
              <a:rPr lang="fi-FI" sz="1050" spc="-40"/>
              <a:t>henkilöstö (2022): 16 000</a:t>
            </a:r>
          </a:p>
        </p:txBody>
      </p:sp>
      <p:sp>
        <p:nvSpPr>
          <p:cNvPr id="10" name="Tekstiruutu 9"/>
          <p:cNvSpPr txBox="1"/>
          <p:nvPr/>
        </p:nvSpPr>
        <p:spPr>
          <a:xfrm>
            <a:off x="5954716" y="1778493"/>
            <a:ext cx="2882290" cy="790848"/>
          </a:xfrm>
          <a:prstGeom prst="rect">
            <a:avLst/>
          </a:prstGeom>
          <a:noFill/>
        </p:spPr>
        <p:txBody>
          <a:bodyPr wrap="square" lIns="36000" tIns="36000" rIns="36000" bIns="36000" rtlCol="0">
            <a:spAutoFit/>
          </a:bodyPr>
          <a:lstStyle/>
          <a:p>
            <a:pPr>
              <a:lnSpc>
                <a:spcPts val="1400"/>
              </a:lnSpc>
            </a:pPr>
            <a:r>
              <a:rPr lang="fi-FI" sz="1050" b="1" spc="-40"/>
              <a:t>KONE- JA METALLITUOTETEOLLISUUS</a:t>
            </a:r>
          </a:p>
          <a:p>
            <a:pPr marL="108000" indent="-108000">
              <a:lnSpc>
                <a:spcPts val="1400"/>
              </a:lnSpc>
              <a:buFont typeface="Arial" panose="020B0604020202020204" pitchFamily="34" charset="0"/>
              <a:buChar char="•"/>
            </a:pPr>
            <a:r>
              <a:rPr lang="fi-FI" sz="1050" spc="-40"/>
              <a:t>koneet, metallituotteet, kulkuneuvot</a:t>
            </a:r>
          </a:p>
          <a:p>
            <a:pPr marL="108000" indent="-108000">
              <a:lnSpc>
                <a:spcPts val="1400"/>
              </a:lnSpc>
              <a:buFont typeface="Arial" panose="020B0604020202020204" pitchFamily="34" charset="0"/>
              <a:buChar char="•"/>
            </a:pPr>
            <a:r>
              <a:rPr lang="fi-FI" sz="1050" spc="-40"/>
              <a:t>liikevaihto (2022): 38 </a:t>
            </a:r>
            <a:r>
              <a:rPr lang="fi-FI" sz="1050" spc="-40" err="1"/>
              <a:t>mrd</a:t>
            </a:r>
            <a:r>
              <a:rPr lang="fi-FI" sz="1050" spc="-40"/>
              <a:t> euroa</a:t>
            </a:r>
          </a:p>
          <a:p>
            <a:pPr marL="108000" indent="-108000">
              <a:lnSpc>
                <a:spcPts val="1400"/>
              </a:lnSpc>
              <a:buFont typeface="Arial" panose="020B0604020202020204" pitchFamily="34" charset="0"/>
              <a:buChar char="•"/>
            </a:pPr>
            <a:r>
              <a:rPr lang="fi-FI" sz="1050" spc="-40"/>
              <a:t>henkilöstö (2022): 135 800 </a:t>
            </a:r>
          </a:p>
        </p:txBody>
      </p:sp>
      <p:sp>
        <p:nvSpPr>
          <p:cNvPr id="11" name="Tekstiruutu 10"/>
          <p:cNvSpPr txBox="1"/>
          <p:nvPr/>
        </p:nvSpPr>
        <p:spPr>
          <a:xfrm>
            <a:off x="350260" y="3342320"/>
            <a:ext cx="2834890" cy="790848"/>
          </a:xfrm>
          <a:prstGeom prst="rect">
            <a:avLst/>
          </a:prstGeom>
          <a:noFill/>
        </p:spPr>
        <p:txBody>
          <a:bodyPr wrap="square" lIns="36000" tIns="36000" rIns="36000" bIns="36000" rtlCol="0">
            <a:spAutoFit/>
          </a:bodyPr>
          <a:lstStyle/>
          <a:p>
            <a:pPr>
              <a:lnSpc>
                <a:spcPts val="1400"/>
              </a:lnSpc>
            </a:pPr>
            <a:r>
              <a:rPr lang="fi-FI" sz="1050" b="1" spc="-40"/>
              <a:t>TIETOTEKNIIKKA-ALA</a:t>
            </a:r>
          </a:p>
          <a:p>
            <a:pPr marL="108000" indent="-108000">
              <a:lnSpc>
                <a:spcPts val="1400"/>
              </a:lnSpc>
              <a:buFont typeface="Arial" panose="020B0604020202020204" pitchFamily="34" charset="0"/>
              <a:buChar char="•"/>
            </a:pPr>
            <a:r>
              <a:rPr lang="fi-FI" sz="1050" spc="-40"/>
              <a:t>tietotekniikkapalvelut, ohjelmistot</a:t>
            </a:r>
          </a:p>
          <a:p>
            <a:pPr marL="108000" indent="-108000">
              <a:lnSpc>
                <a:spcPts val="1400"/>
              </a:lnSpc>
              <a:buFont typeface="Arial" panose="020B0604020202020204" pitchFamily="34" charset="0"/>
              <a:buChar char="•"/>
            </a:pPr>
            <a:r>
              <a:rPr lang="fi-FI" sz="1050" spc="-40"/>
              <a:t>liikevaihto (2022): 19 </a:t>
            </a:r>
            <a:r>
              <a:rPr lang="fi-FI" sz="1050" spc="-40" err="1"/>
              <a:t>mrd</a:t>
            </a:r>
            <a:r>
              <a:rPr lang="fi-FI" sz="1050" spc="-40"/>
              <a:t> euroa</a:t>
            </a:r>
          </a:p>
          <a:p>
            <a:pPr marL="108000" indent="-108000">
              <a:lnSpc>
                <a:spcPts val="1400"/>
              </a:lnSpc>
              <a:buFont typeface="Arial" panose="020B0604020202020204" pitchFamily="34" charset="0"/>
              <a:buChar char="•"/>
            </a:pPr>
            <a:r>
              <a:rPr lang="fi-FI" sz="1050" spc="-40"/>
              <a:t>henkilöstö (2022): 83 500</a:t>
            </a:r>
          </a:p>
        </p:txBody>
      </p:sp>
      <p:sp>
        <p:nvSpPr>
          <p:cNvPr id="12" name="Tekstiruutu 11"/>
          <p:cNvSpPr txBox="1"/>
          <p:nvPr/>
        </p:nvSpPr>
        <p:spPr>
          <a:xfrm>
            <a:off x="3492225" y="3350938"/>
            <a:ext cx="2834890" cy="970385"/>
          </a:xfrm>
          <a:prstGeom prst="rect">
            <a:avLst/>
          </a:prstGeom>
          <a:noFill/>
        </p:spPr>
        <p:txBody>
          <a:bodyPr wrap="square" lIns="36000" tIns="36000" rIns="36000" bIns="36000" rtlCol="0">
            <a:spAutoFit/>
          </a:bodyPr>
          <a:lstStyle/>
          <a:p>
            <a:pPr>
              <a:lnSpc>
                <a:spcPts val="1400"/>
              </a:lnSpc>
            </a:pPr>
            <a:r>
              <a:rPr lang="fi-FI" sz="1050" b="1" spc="-40"/>
              <a:t>SUUNNITTELU JA KONSULTOINTI</a:t>
            </a:r>
          </a:p>
          <a:p>
            <a:pPr marL="108000" indent="-108000">
              <a:lnSpc>
                <a:spcPts val="1400"/>
              </a:lnSpc>
              <a:buFont typeface="Arial" panose="020B0604020202020204" pitchFamily="34" charset="0"/>
              <a:buChar char="•"/>
            </a:pPr>
            <a:r>
              <a:rPr lang="fi-FI" sz="1050" spc="-40"/>
              <a:t>teollisuuden, yhteiskunnan </a:t>
            </a:r>
            <a:br>
              <a:rPr lang="fi-FI" sz="1050" spc="-40"/>
            </a:br>
            <a:r>
              <a:rPr lang="fi-FI" sz="1050" spc="-40"/>
              <a:t>ja rakentamisen asiantuntijapalvelut </a:t>
            </a:r>
          </a:p>
          <a:p>
            <a:pPr marL="108000" indent="-108000">
              <a:lnSpc>
                <a:spcPts val="1400"/>
              </a:lnSpc>
              <a:buFont typeface="Arial" panose="020B0604020202020204" pitchFamily="34" charset="0"/>
              <a:buChar char="•"/>
            </a:pPr>
            <a:r>
              <a:rPr lang="fi-FI" sz="1050" spc="-40"/>
              <a:t>liikevaihto (2022): 7 </a:t>
            </a:r>
            <a:r>
              <a:rPr lang="fi-FI" sz="1050" spc="-40" err="1"/>
              <a:t>mrd</a:t>
            </a:r>
            <a:r>
              <a:rPr lang="fi-FI" sz="1050" spc="-40"/>
              <a:t> euroa</a:t>
            </a:r>
          </a:p>
          <a:p>
            <a:pPr marL="108000" indent="-108000">
              <a:lnSpc>
                <a:spcPts val="1400"/>
              </a:lnSpc>
              <a:buFont typeface="Arial" panose="020B0604020202020204" pitchFamily="34" charset="0"/>
              <a:buChar char="•"/>
            </a:pPr>
            <a:r>
              <a:rPr lang="fi-FI" sz="1050" spc="-40"/>
              <a:t>henkilöstö (2022): 54 100 </a:t>
            </a:r>
          </a:p>
        </p:txBody>
      </p:sp>
      <p:pic>
        <p:nvPicPr>
          <p:cNvPr id="13" name="Kuva 12"/>
          <p:cNvPicPr>
            <a:picLocks noChangeAspect="1"/>
          </p:cNvPicPr>
          <p:nvPr/>
        </p:nvPicPr>
        <p:blipFill>
          <a:blip r:embed="rId2"/>
          <a:stretch>
            <a:fillRect/>
          </a:stretch>
        </p:blipFill>
        <p:spPr>
          <a:xfrm>
            <a:off x="386629" y="1456385"/>
            <a:ext cx="283129" cy="283129"/>
          </a:xfrm>
          <a:prstGeom prst="rect">
            <a:avLst/>
          </a:prstGeom>
        </p:spPr>
      </p:pic>
      <p:pic>
        <p:nvPicPr>
          <p:cNvPr id="14" name="Kuva 13"/>
          <p:cNvPicPr>
            <a:picLocks noChangeAspect="1"/>
          </p:cNvPicPr>
          <p:nvPr/>
        </p:nvPicPr>
        <p:blipFill>
          <a:blip r:embed="rId3"/>
          <a:stretch>
            <a:fillRect/>
          </a:stretch>
        </p:blipFill>
        <p:spPr>
          <a:xfrm>
            <a:off x="3537838" y="1458571"/>
            <a:ext cx="284194" cy="284194"/>
          </a:xfrm>
          <a:prstGeom prst="rect">
            <a:avLst/>
          </a:prstGeom>
        </p:spPr>
      </p:pic>
      <p:pic>
        <p:nvPicPr>
          <p:cNvPr id="15" name="Kuva 14"/>
          <p:cNvPicPr>
            <a:picLocks noChangeAspect="1"/>
          </p:cNvPicPr>
          <p:nvPr/>
        </p:nvPicPr>
        <p:blipFill>
          <a:blip r:embed="rId4"/>
          <a:stretch>
            <a:fillRect/>
          </a:stretch>
        </p:blipFill>
        <p:spPr>
          <a:xfrm>
            <a:off x="383177" y="3007289"/>
            <a:ext cx="282984" cy="282984"/>
          </a:xfrm>
          <a:prstGeom prst="rect">
            <a:avLst/>
          </a:prstGeom>
        </p:spPr>
      </p:pic>
      <p:pic>
        <p:nvPicPr>
          <p:cNvPr id="16" name="Kuva 15"/>
          <p:cNvPicPr>
            <a:picLocks noChangeAspect="1"/>
          </p:cNvPicPr>
          <p:nvPr/>
        </p:nvPicPr>
        <p:blipFill>
          <a:blip r:embed="rId5"/>
          <a:stretch>
            <a:fillRect/>
          </a:stretch>
        </p:blipFill>
        <p:spPr>
          <a:xfrm>
            <a:off x="3516607" y="3007289"/>
            <a:ext cx="284813" cy="284813"/>
          </a:xfrm>
          <a:prstGeom prst="rect">
            <a:avLst/>
          </a:prstGeom>
        </p:spPr>
      </p:pic>
      <p:pic>
        <p:nvPicPr>
          <p:cNvPr id="17" name="Kuva 16"/>
          <p:cNvPicPr>
            <a:picLocks noChangeAspect="1"/>
          </p:cNvPicPr>
          <p:nvPr/>
        </p:nvPicPr>
        <p:blipFill>
          <a:blip r:embed="rId6"/>
          <a:stretch>
            <a:fillRect/>
          </a:stretch>
        </p:blipFill>
        <p:spPr>
          <a:xfrm>
            <a:off x="6001845" y="1459085"/>
            <a:ext cx="284959" cy="284959"/>
          </a:xfrm>
          <a:prstGeom prst="rect">
            <a:avLst/>
          </a:prstGeom>
        </p:spPr>
      </p:pic>
      <p:sp>
        <p:nvSpPr>
          <p:cNvPr id="6" name="Tekstin paikkamerkki 6">
            <a:extLst>
              <a:ext uri="{FF2B5EF4-FFF2-40B4-BE49-F238E27FC236}">
                <a16:creationId xmlns:a16="http://schemas.microsoft.com/office/drawing/2014/main" id="{65BC0ED3-695A-FC27-5F6E-79D5B195E2E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7" action="ppaction://hlinksldjump"/>
              </a:rPr>
              <a:t>Palaa sisällysluetteloon</a:t>
            </a:r>
            <a:endParaRPr lang="fi-FI" dirty="0"/>
          </a:p>
          <a:p>
            <a:endParaRPr lang="fi-FI" dirty="0"/>
          </a:p>
        </p:txBody>
      </p:sp>
    </p:spTree>
    <p:extLst>
      <p:ext uri="{BB962C8B-B14F-4D97-AF65-F5344CB8AC3E}">
        <p14:creationId xmlns:p14="http://schemas.microsoft.com/office/powerpoint/2010/main" val="4039279967"/>
      </p:ext>
    </p:extLst>
  </p:cSld>
  <p:clrMapOvr>
    <a:masterClrMapping/>
  </p:clrMapOvr>
  <p:transition spd="med">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52000" y="282150"/>
            <a:ext cx="7992000" cy="777432"/>
          </a:xfrm>
        </p:spPr>
        <p:txBody>
          <a:bodyPr/>
          <a:lstStyle/>
          <a:p>
            <a:r>
              <a:rPr lang="fi-FI"/>
              <a:t>Teknologiateollisuus Suomessa</a:t>
            </a:r>
            <a:br>
              <a:rPr lang="fi-FI"/>
            </a:br>
            <a:r>
              <a:rPr lang="fi-FI"/>
              <a:t>– Suomen suurin elinkeino </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196</a:t>
            </a:fld>
            <a:endParaRPr lang="fi-FI">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6.5.2024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9" name="Sisällön paikkamerkki 6"/>
          <p:cNvSpPr>
            <a:spLocks noGrp="1"/>
          </p:cNvSpPr>
          <p:nvPr>
            <p:ph sz="quarter" idx="17"/>
          </p:nvPr>
        </p:nvSpPr>
        <p:spPr>
          <a:xfrm>
            <a:off x="282027" y="1203598"/>
            <a:ext cx="4361981" cy="3441783"/>
          </a:xfrm>
        </p:spPr>
        <p:txBody>
          <a:bodyPr>
            <a:noAutofit/>
          </a:bodyPr>
          <a:lstStyle/>
          <a:p>
            <a:pPr marL="285750" indent="-285750">
              <a:lnSpc>
                <a:spcPct val="100000"/>
              </a:lnSpc>
              <a:buFont typeface="Arial" panose="020B0604020202020204" pitchFamily="34" charset="0"/>
              <a:buChar char="•"/>
            </a:pPr>
            <a:r>
              <a:rPr lang="fi-FI"/>
              <a:t>Yli </a:t>
            </a:r>
            <a:r>
              <a:rPr lang="fi-FI" b="1"/>
              <a:t>puolet </a:t>
            </a:r>
            <a:r>
              <a:rPr lang="fi-FI"/>
              <a:t>koko viennistä.</a:t>
            </a:r>
          </a:p>
          <a:p>
            <a:pPr marL="285750" indent="-285750">
              <a:lnSpc>
                <a:spcPct val="100000"/>
              </a:lnSpc>
              <a:buFont typeface="Arial" panose="020B0604020202020204" pitchFamily="34" charset="0"/>
              <a:buChar char="•"/>
            </a:pPr>
            <a:r>
              <a:rPr lang="fi-FI"/>
              <a:t>Työllisyysvaikutus suoraan noin         </a:t>
            </a:r>
            <a:r>
              <a:rPr lang="fi-FI" b="1"/>
              <a:t>338 000, </a:t>
            </a:r>
            <a:r>
              <a:rPr lang="fi-FI"/>
              <a:t>välilliset vaikutukset mukaan lukien </a:t>
            </a:r>
            <a:r>
              <a:rPr lang="fi-FI" b="1"/>
              <a:t>720 000 </a:t>
            </a:r>
            <a:r>
              <a:rPr lang="fi-FI"/>
              <a:t>ihmistä.  </a:t>
            </a:r>
          </a:p>
          <a:p>
            <a:pPr marL="285750" indent="-285750">
              <a:lnSpc>
                <a:spcPct val="100000"/>
              </a:lnSpc>
              <a:buFont typeface="Arial" panose="020B0604020202020204" pitchFamily="34" charset="0"/>
              <a:buChar char="•"/>
            </a:pPr>
            <a:r>
              <a:rPr lang="fi-FI"/>
              <a:t>Vaikutus arvonlisään yhteensä </a:t>
            </a:r>
            <a:r>
              <a:rPr lang="fi-FI" b="1"/>
              <a:t>63        mrd. € eli 29 % </a:t>
            </a:r>
            <a:r>
              <a:rPr lang="fi-FI"/>
              <a:t>BKT:n arvonlisäyksestä.</a:t>
            </a:r>
          </a:p>
          <a:p>
            <a:pPr marL="285750" indent="-285750">
              <a:lnSpc>
                <a:spcPct val="100000"/>
              </a:lnSpc>
              <a:buFont typeface="Arial" panose="020B0604020202020204" pitchFamily="34" charset="0"/>
              <a:buChar char="•"/>
            </a:pPr>
            <a:r>
              <a:rPr lang="fi-FI"/>
              <a:t>Tuo Suomeen </a:t>
            </a:r>
            <a:r>
              <a:rPr lang="fi-FI" b="1"/>
              <a:t>23 mrd. €:n </a:t>
            </a:r>
            <a:r>
              <a:rPr lang="fi-FI"/>
              <a:t>verotulot vuosittain.</a:t>
            </a:r>
          </a:p>
          <a:p>
            <a:pPr marL="285750" indent="-285750">
              <a:lnSpc>
                <a:spcPct val="100000"/>
              </a:lnSpc>
              <a:buFont typeface="Arial" panose="020B0604020202020204" pitchFamily="34" charset="0"/>
              <a:buChar char="•"/>
            </a:pPr>
            <a:r>
              <a:rPr lang="fi-FI"/>
              <a:t>Investoinnit vuosittain </a:t>
            </a:r>
            <a:r>
              <a:rPr lang="fi-FI" b="1"/>
              <a:t>noin 6 mrd. €</a:t>
            </a:r>
            <a:r>
              <a:rPr lang="fi-FI"/>
              <a:t>.</a:t>
            </a:r>
          </a:p>
          <a:p>
            <a:pPr marL="285750" indent="-285750">
              <a:lnSpc>
                <a:spcPct val="100000"/>
              </a:lnSpc>
              <a:buFont typeface="Arial" panose="020B0604020202020204" pitchFamily="34" charset="0"/>
              <a:buChar char="•"/>
            </a:pPr>
            <a:r>
              <a:rPr lang="fi-FI" b="1"/>
              <a:t>65 %</a:t>
            </a:r>
            <a:r>
              <a:rPr lang="fi-FI"/>
              <a:t> elinkeinoelämän </a:t>
            </a:r>
            <a:br>
              <a:rPr lang="fi-FI"/>
            </a:br>
            <a:r>
              <a:rPr lang="fi-FI" err="1"/>
              <a:t>t&amp;k</a:t>
            </a:r>
            <a:r>
              <a:rPr lang="fi-FI"/>
              <a:t> -investoinneista.</a:t>
            </a:r>
          </a:p>
        </p:txBody>
      </p:sp>
      <p:pic>
        <p:nvPicPr>
          <p:cNvPr id="7" name="Kuva 6">
            <a:extLst>
              <a:ext uri="{FF2B5EF4-FFF2-40B4-BE49-F238E27FC236}">
                <a16:creationId xmlns:a16="http://schemas.microsoft.com/office/drawing/2014/main" id="{7E5104D0-90C8-43A6-A0F2-B1172D8209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1203598"/>
            <a:ext cx="4075093" cy="3240360"/>
          </a:xfrm>
          <a:prstGeom prst="rect">
            <a:avLst/>
          </a:prstGeom>
        </p:spPr>
      </p:pic>
      <p:sp>
        <p:nvSpPr>
          <p:cNvPr id="2" name="Tekstin paikkamerkki 6">
            <a:extLst>
              <a:ext uri="{FF2B5EF4-FFF2-40B4-BE49-F238E27FC236}">
                <a16:creationId xmlns:a16="http://schemas.microsoft.com/office/drawing/2014/main" id="{CA7990C5-F301-DA6E-9449-02146208B54F}"/>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180741052"/>
      </p:ext>
    </p:extLst>
  </p:cSld>
  <p:clrMapOvr>
    <a:masterClrMapping/>
  </p:clrMapOvr>
  <p:transition spd="med">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kstin paikkamerkki 1">
            <a:extLst>
              <a:ext uri="{FF2B5EF4-FFF2-40B4-BE49-F238E27FC236}">
                <a16:creationId xmlns:a16="http://schemas.microsoft.com/office/drawing/2014/main" id="{CF996727-0B75-C445-A55E-E271361F05AF}"/>
              </a:ext>
            </a:extLst>
          </p:cNvPr>
          <p:cNvSpPr>
            <a:spLocks noGrp="1"/>
          </p:cNvSpPr>
          <p:nvPr>
            <p:ph type="body" sz="quarter" idx="15"/>
          </p:nvPr>
        </p:nvSpPr>
        <p:spPr>
          <a:xfrm>
            <a:off x="521968" y="417235"/>
            <a:ext cx="8078400" cy="648000"/>
          </a:xfrm>
        </p:spPr>
        <p:txBody>
          <a:bodyPr>
            <a:noAutofit/>
          </a:bodyPr>
          <a:lstStyle/>
          <a:p>
            <a:r>
              <a:rPr lang="fi-FI" sz="2000" spc="-60"/>
              <a:t>Toimialakohtaisia asioita yhdistyksissä ja ryhmissä</a:t>
            </a:r>
          </a:p>
        </p:txBody>
      </p:sp>
      <p:sp>
        <p:nvSpPr>
          <p:cNvPr id="33" name="Tekstiruutu 32">
            <a:extLst>
              <a:ext uri="{FF2B5EF4-FFF2-40B4-BE49-F238E27FC236}">
                <a16:creationId xmlns:a16="http://schemas.microsoft.com/office/drawing/2014/main" id="{7D70A274-A473-5A4B-8598-BF9D7E9E96DF}"/>
              </a:ext>
            </a:extLst>
          </p:cNvPr>
          <p:cNvSpPr txBox="1"/>
          <p:nvPr/>
        </p:nvSpPr>
        <p:spPr>
          <a:xfrm>
            <a:off x="519995" y="1079029"/>
            <a:ext cx="1157616" cy="391060"/>
          </a:xfrm>
          <a:prstGeom prst="rect">
            <a:avLst/>
          </a:prstGeom>
          <a:noFill/>
        </p:spPr>
        <p:txBody>
          <a:bodyPr wrap="none" lIns="36000" tIns="36000" rIns="36000" bIns="36000" rtlCol="0">
            <a:spAutoFit/>
          </a:bodyPr>
          <a:lstStyle/>
          <a:p>
            <a:pPr defTabSz="679854">
              <a:lnSpc>
                <a:spcPts val="1300"/>
              </a:lnSpc>
              <a:defRPr/>
            </a:pPr>
            <a:r>
              <a:rPr lang="fi-FI" sz="1000" b="1" spc="-40">
                <a:solidFill>
                  <a:srgbClr val="29282E"/>
                </a:solidFill>
                <a:latin typeface="Verdana"/>
              </a:rPr>
              <a:t>Viiden toimialan</a:t>
            </a:r>
          </a:p>
          <a:p>
            <a:pPr defTabSz="679854">
              <a:lnSpc>
                <a:spcPts val="1300"/>
              </a:lnSpc>
              <a:defRPr/>
            </a:pPr>
            <a:r>
              <a:rPr lang="fi-FI" sz="1000" b="1" spc="-40">
                <a:solidFill>
                  <a:srgbClr val="29282E"/>
                </a:solidFill>
                <a:latin typeface="Verdana"/>
              </a:rPr>
              <a:t>kokonaisuus</a:t>
            </a:r>
          </a:p>
        </p:txBody>
      </p:sp>
      <p:sp>
        <p:nvSpPr>
          <p:cNvPr id="34" name="Tekstiruutu 33">
            <a:extLst>
              <a:ext uri="{FF2B5EF4-FFF2-40B4-BE49-F238E27FC236}">
                <a16:creationId xmlns:a16="http://schemas.microsoft.com/office/drawing/2014/main" id="{B445D481-31FD-3C42-AF5C-5623FCA7C870}"/>
              </a:ext>
            </a:extLst>
          </p:cNvPr>
          <p:cNvSpPr txBox="1"/>
          <p:nvPr/>
        </p:nvSpPr>
        <p:spPr>
          <a:xfrm>
            <a:off x="519995" y="1535778"/>
            <a:ext cx="1660317" cy="172731"/>
          </a:xfrm>
          <a:prstGeom prst="rect">
            <a:avLst/>
          </a:prstGeom>
          <a:noFill/>
        </p:spPr>
        <p:txBody>
          <a:bodyPr wrap="none" lIns="36000" tIns="36000" rIns="36000" bIns="36000" rtlCol="0">
            <a:spAutoFit/>
          </a:bodyPr>
          <a:lstStyle/>
          <a:p>
            <a:pPr defTabSz="679854">
              <a:defRPr/>
            </a:pPr>
            <a:r>
              <a:rPr lang="fi-FI" sz="650" b="1" spc="-40">
                <a:solidFill>
                  <a:srgbClr val="29282E"/>
                </a:solidFill>
                <a:latin typeface="Verdana"/>
              </a:rPr>
              <a:t>Liikevaihto teknologiateollisuudessa: </a:t>
            </a:r>
          </a:p>
        </p:txBody>
      </p:sp>
      <p:sp>
        <p:nvSpPr>
          <p:cNvPr id="35" name="Tekstiruutu 34">
            <a:extLst>
              <a:ext uri="{FF2B5EF4-FFF2-40B4-BE49-F238E27FC236}">
                <a16:creationId xmlns:a16="http://schemas.microsoft.com/office/drawing/2014/main" id="{4A9FEB57-64EA-FD4C-8CC9-E115C65375BF}"/>
              </a:ext>
            </a:extLst>
          </p:cNvPr>
          <p:cNvSpPr txBox="1"/>
          <p:nvPr/>
        </p:nvSpPr>
        <p:spPr>
          <a:xfrm>
            <a:off x="518509" y="2035764"/>
            <a:ext cx="1267902" cy="224348"/>
          </a:xfrm>
          <a:prstGeom prst="rect">
            <a:avLst/>
          </a:prstGeom>
          <a:noFill/>
        </p:spPr>
        <p:txBody>
          <a:bodyPr wrap="none" lIns="36000" tIns="36000" rIns="36000" bIns="36000" rtlCol="0">
            <a:spAutoFit/>
          </a:bodyPr>
          <a:lstStyle/>
          <a:p>
            <a:pPr defTabSz="679854">
              <a:lnSpc>
                <a:spcPts val="1300"/>
              </a:lnSpc>
              <a:defRPr/>
            </a:pPr>
            <a:r>
              <a:rPr lang="fi-FI" sz="1000" b="1" spc="-40">
                <a:solidFill>
                  <a:srgbClr val="29282E"/>
                </a:solidFill>
                <a:latin typeface="Verdana"/>
              </a:rPr>
              <a:t>Toimialakohtaiset</a:t>
            </a:r>
          </a:p>
        </p:txBody>
      </p:sp>
      <p:sp>
        <p:nvSpPr>
          <p:cNvPr id="63" name="Tekstiruutu 62">
            <a:extLst>
              <a:ext uri="{FF2B5EF4-FFF2-40B4-BE49-F238E27FC236}">
                <a16:creationId xmlns:a16="http://schemas.microsoft.com/office/drawing/2014/main" id="{68D9914E-D024-3A44-9537-ADB2D93B2C05}"/>
              </a:ext>
            </a:extLst>
          </p:cNvPr>
          <p:cNvSpPr txBox="1"/>
          <p:nvPr/>
        </p:nvSpPr>
        <p:spPr>
          <a:xfrm>
            <a:off x="540786" y="3934865"/>
            <a:ext cx="1081313" cy="224348"/>
          </a:xfrm>
          <a:prstGeom prst="rect">
            <a:avLst/>
          </a:prstGeom>
          <a:noFill/>
        </p:spPr>
        <p:txBody>
          <a:bodyPr wrap="none" lIns="36000" tIns="36000" rIns="36000" bIns="36000" rtlCol="0">
            <a:spAutoFit/>
          </a:bodyPr>
          <a:lstStyle/>
          <a:p>
            <a:pPr defTabSz="679854">
              <a:lnSpc>
                <a:spcPts val="1300"/>
              </a:lnSpc>
              <a:defRPr/>
            </a:pPr>
            <a:r>
              <a:rPr lang="fi-FI" sz="1000" b="1" spc="-40">
                <a:solidFill>
                  <a:srgbClr val="29282E"/>
                </a:solidFill>
                <a:latin typeface="Verdana"/>
              </a:rPr>
              <a:t>Tuotekohtaiset</a:t>
            </a:r>
          </a:p>
        </p:txBody>
      </p:sp>
      <p:sp>
        <p:nvSpPr>
          <p:cNvPr id="64" name="Tekstiruutu 63">
            <a:extLst>
              <a:ext uri="{FF2B5EF4-FFF2-40B4-BE49-F238E27FC236}">
                <a16:creationId xmlns:a16="http://schemas.microsoft.com/office/drawing/2014/main" id="{8AA4946D-048F-A543-95A4-61D718775C11}"/>
              </a:ext>
            </a:extLst>
          </p:cNvPr>
          <p:cNvSpPr txBox="1"/>
          <p:nvPr/>
        </p:nvSpPr>
        <p:spPr>
          <a:xfrm>
            <a:off x="5531327" y="3917853"/>
            <a:ext cx="3138088" cy="934478"/>
          </a:xfrm>
          <a:prstGeom prst="rect">
            <a:avLst/>
          </a:prstGeom>
          <a:noFill/>
        </p:spPr>
        <p:txBody>
          <a:bodyPr wrap="square" lIns="36000" tIns="36000" rIns="36000" bIns="36000" rtlCol="0">
            <a:spAutoFit/>
          </a:bodyPr>
          <a:lstStyle/>
          <a:p>
            <a:pPr defTabSz="679854">
              <a:defRPr/>
            </a:pPr>
            <a:r>
              <a:rPr lang="fi-FI" sz="800" spc="-10">
                <a:solidFill>
                  <a:srgbClr val="29282E"/>
                </a:solidFill>
                <a:latin typeface="Verdana"/>
              </a:rPr>
              <a:t>Alihankkijat, alumiinituotteet, lämpökäsittely ja takomot, metallintyöstökonevalmistajat, </a:t>
            </a:r>
            <a:br>
              <a:rPr lang="fi-FI" sz="800" spc="-10">
                <a:solidFill>
                  <a:srgbClr val="29282E"/>
                </a:solidFill>
                <a:latin typeface="Verdana"/>
              </a:rPr>
            </a:br>
            <a:r>
              <a:rPr lang="fi-FI" sz="800" spc="-10">
                <a:solidFill>
                  <a:srgbClr val="29282E"/>
                </a:solidFill>
                <a:latin typeface="Verdana"/>
              </a:rPr>
              <a:t> ohutlevy, teollisuusovet, teräspalo-ovet, perävaunut ja </a:t>
            </a:r>
            <a:r>
              <a:rPr lang="fi-FI" sz="800" spc="-10" err="1">
                <a:solidFill>
                  <a:srgbClr val="29282E"/>
                </a:solidFill>
                <a:latin typeface="Verdana"/>
              </a:rPr>
              <a:t>päällirakenteet</a:t>
            </a:r>
            <a:r>
              <a:rPr lang="fi-FI" sz="800" spc="-10">
                <a:solidFill>
                  <a:srgbClr val="29282E"/>
                </a:solidFill>
                <a:latin typeface="Verdana"/>
              </a:rPr>
              <a:t>, polttomoottorit, </a:t>
            </a:r>
            <a:br>
              <a:rPr lang="fi-FI" sz="800" spc="-10">
                <a:solidFill>
                  <a:srgbClr val="29282E"/>
                </a:solidFill>
                <a:latin typeface="Verdana"/>
              </a:rPr>
            </a:br>
            <a:r>
              <a:rPr lang="fi-FI" sz="800" spc="-10">
                <a:solidFill>
                  <a:srgbClr val="29282E"/>
                </a:solidFill>
                <a:latin typeface="Verdana"/>
              </a:rPr>
              <a:t>puuntyöstökonevalmistajat, rakennuskonevalmistajat, työvälinevalmistajat, valaisinvalmistajat, voimansiirto, ydinenergia-alan toimittajat </a:t>
            </a:r>
          </a:p>
        </p:txBody>
      </p:sp>
      <p:sp>
        <p:nvSpPr>
          <p:cNvPr id="69" name="Tekstiruutu 68">
            <a:extLst>
              <a:ext uri="{FF2B5EF4-FFF2-40B4-BE49-F238E27FC236}">
                <a16:creationId xmlns:a16="http://schemas.microsoft.com/office/drawing/2014/main" id="{9D723EAD-18F9-4445-99EF-28BEC656D9C2}"/>
              </a:ext>
            </a:extLst>
          </p:cNvPr>
          <p:cNvSpPr txBox="1"/>
          <p:nvPr/>
        </p:nvSpPr>
        <p:spPr>
          <a:xfrm>
            <a:off x="7264461" y="1269269"/>
            <a:ext cx="788605" cy="268206"/>
          </a:xfrm>
          <a:prstGeom prst="rect">
            <a:avLst/>
          </a:prstGeom>
          <a:noFill/>
        </p:spPr>
        <p:txBody>
          <a:bodyPr wrap="none" lIns="36000" tIns="36000" rIns="36000" bIns="36000" rtlCol="0">
            <a:spAutoFit/>
          </a:bodyPr>
          <a:lstStyle/>
          <a:p>
            <a:pPr defTabSz="679854">
              <a:lnSpc>
                <a:spcPts val="820"/>
              </a:lnSpc>
              <a:defRPr/>
            </a:pPr>
            <a:r>
              <a:rPr lang="fi-FI" sz="600" b="1" spc="-20">
                <a:solidFill>
                  <a:srgbClr val="29282E"/>
                </a:solidFill>
                <a:latin typeface="Verdana"/>
              </a:rPr>
              <a:t>SUUNNITTELU JA</a:t>
            </a:r>
          </a:p>
          <a:p>
            <a:pPr defTabSz="679854">
              <a:lnSpc>
                <a:spcPts val="820"/>
              </a:lnSpc>
              <a:defRPr/>
            </a:pPr>
            <a:r>
              <a:rPr lang="fi-FI" sz="600" b="1" spc="-20">
                <a:solidFill>
                  <a:srgbClr val="29282E"/>
                </a:solidFill>
                <a:latin typeface="Verdana"/>
              </a:rPr>
              <a:t>KONSULTOINTI</a:t>
            </a:r>
          </a:p>
        </p:txBody>
      </p:sp>
      <p:sp>
        <p:nvSpPr>
          <p:cNvPr id="72" name="Tekstiruutu 71">
            <a:extLst>
              <a:ext uri="{FF2B5EF4-FFF2-40B4-BE49-F238E27FC236}">
                <a16:creationId xmlns:a16="http://schemas.microsoft.com/office/drawing/2014/main" id="{4240FA9C-9DF3-6F4D-BB6E-94E748DF5543}"/>
              </a:ext>
            </a:extLst>
          </p:cNvPr>
          <p:cNvSpPr txBox="1"/>
          <p:nvPr/>
        </p:nvSpPr>
        <p:spPr>
          <a:xfrm>
            <a:off x="7270680" y="1511468"/>
            <a:ext cx="291674" cy="211203"/>
          </a:xfrm>
          <a:prstGeom prst="rect">
            <a:avLst/>
          </a:prstGeom>
          <a:noFill/>
        </p:spPr>
        <p:txBody>
          <a:bodyPr wrap="none" lIns="36000" tIns="36000" rIns="36000" bIns="36000" rtlCol="0">
            <a:spAutoFit/>
          </a:bodyPr>
          <a:lstStyle/>
          <a:p>
            <a:pPr defTabSz="679854">
              <a:defRPr/>
            </a:pPr>
            <a:r>
              <a:rPr lang="fi-FI" sz="900" b="1" spc="-40">
                <a:solidFill>
                  <a:srgbClr val="9AC16F"/>
                </a:solidFill>
                <a:latin typeface="Verdana"/>
              </a:rPr>
              <a:t>8%</a:t>
            </a:r>
          </a:p>
        </p:txBody>
      </p:sp>
      <p:pic>
        <p:nvPicPr>
          <p:cNvPr id="125" name="Kuva 124">
            <a:extLst>
              <a:ext uri="{FF2B5EF4-FFF2-40B4-BE49-F238E27FC236}">
                <a16:creationId xmlns:a16="http://schemas.microsoft.com/office/drawing/2014/main" id="{ED1E4694-06BE-8541-8E4F-1C24A8FCD95E}"/>
              </a:ext>
            </a:extLst>
          </p:cNvPr>
          <p:cNvPicPr>
            <a:picLocks noChangeAspect="1"/>
          </p:cNvPicPr>
          <p:nvPr/>
        </p:nvPicPr>
        <p:blipFill>
          <a:blip r:embed="rId3"/>
          <a:stretch>
            <a:fillRect/>
          </a:stretch>
        </p:blipFill>
        <p:spPr>
          <a:xfrm>
            <a:off x="7308425" y="1070762"/>
            <a:ext cx="157170" cy="157170"/>
          </a:xfrm>
          <a:prstGeom prst="rect">
            <a:avLst/>
          </a:prstGeom>
        </p:spPr>
      </p:pic>
      <p:sp>
        <p:nvSpPr>
          <p:cNvPr id="126" name="Tekstiruutu 125">
            <a:extLst>
              <a:ext uri="{FF2B5EF4-FFF2-40B4-BE49-F238E27FC236}">
                <a16:creationId xmlns:a16="http://schemas.microsoft.com/office/drawing/2014/main" id="{86919A9F-9F98-A141-A664-59F41DD3F79D}"/>
              </a:ext>
            </a:extLst>
          </p:cNvPr>
          <p:cNvSpPr txBox="1"/>
          <p:nvPr/>
        </p:nvSpPr>
        <p:spPr>
          <a:xfrm>
            <a:off x="2359842" y="1269269"/>
            <a:ext cx="878693" cy="268206"/>
          </a:xfrm>
          <a:prstGeom prst="rect">
            <a:avLst/>
          </a:prstGeom>
          <a:noFill/>
        </p:spPr>
        <p:txBody>
          <a:bodyPr wrap="none" lIns="36000" tIns="36000" rIns="36000" bIns="36000" rtlCol="0">
            <a:spAutoFit/>
          </a:bodyPr>
          <a:lstStyle/>
          <a:p>
            <a:pPr defTabSz="679854">
              <a:lnSpc>
                <a:spcPts val="820"/>
              </a:lnSpc>
              <a:defRPr/>
            </a:pPr>
            <a:r>
              <a:rPr lang="fi-FI" sz="600" b="1" spc="-20">
                <a:solidFill>
                  <a:srgbClr val="29282E"/>
                </a:solidFill>
                <a:latin typeface="Verdana"/>
              </a:rPr>
              <a:t>KONE- JA METALLI-</a:t>
            </a:r>
          </a:p>
          <a:p>
            <a:pPr defTabSz="679854">
              <a:lnSpc>
                <a:spcPts val="820"/>
              </a:lnSpc>
              <a:defRPr/>
            </a:pPr>
            <a:r>
              <a:rPr lang="fi-FI" sz="600" b="1" spc="-20">
                <a:solidFill>
                  <a:srgbClr val="29282E"/>
                </a:solidFill>
                <a:latin typeface="Verdana"/>
              </a:rPr>
              <a:t>TUOTETEOLLISUUS</a:t>
            </a:r>
          </a:p>
        </p:txBody>
      </p:sp>
      <p:sp>
        <p:nvSpPr>
          <p:cNvPr id="127" name="Tekstiruutu 126">
            <a:extLst>
              <a:ext uri="{FF2B5EF4-FFF2-40B4-BE49-F238E27FC236}">
                <a16:creationId xmlns:a16="http://schemas.microsoft.com/office/drawing/2014/main" id="{45F657D6-8D3B-1A4D-8FAD-7D7F0DC1D3A6}"/>
              </a:ext>
            </a:extLst>
          </p:cNvPr>
          <p:cNvSpPr txBox="1"/>
          <p:nvPr/>
        </p:nvSpPr>
        <p:spPr>
          <a:xfrm>
            <a:off x="2372617" y="1511468"/>
            <a:ext cx="368297" cy="211203"/>
          </a:xfrm>
          <a:prstGeom prst="rect">
            <a:avLst/>
          </a:prstGeom>
          <a:noFill/>
        </p:spPr>
        <p:txBody>
          <a:bodyPr wrap="none" lIns="36000" tIns="36000" rIns="36000" bIns="36000" rtlCol="0">
            <a:spAutoFit/>
          </a:bodyPr>
          <a:lstStyle/>
          <a:p>
            <a:pPr defTabSz="679854">
              <a:defRPr/>
            </a:pPr>
            <a:r>
              <a:rPr lang="fi-FI" sz="900" b="1" spc="-40">
                <a:solidFill>
                  <a:srgbClr val="7D23A0"/>
                </a:solidFill>
                <a:latin typeface="Verdana"/>
              </a:rPr>
              <a:t>41%</a:t>
            </a:r>
          </a:p>
        </p:txBody>
      </p:sp>
      <p:pic>
        <p:nvPicPr>
          <p:cNvPr id="129" name="Kuva 128">
            <a:extLst>
              <a:ext uri="{FF2B5EF4-FFF2-40B4-BE49-F238E27FC236}">
                <a16:creationId xmlns:a16="http://schemas.microsoft.com/office/drawing/2014/main" id="{7D813D8C-2EB5-8A4C-B850-168DBF38BD96}"/>
              </a:ext>
            </a:extLst>
          </p:cNvPr>
          <p:cNvPicPr>
            <a:picLocks noChangeAspect="1"/>
          </p:cNvPicPr>
          <p:nvPr/>
        </p:nvPicPr>
        <p:blipFill>
          <a:blip r:embed="rId4"/>
          <a:stretch>
            <a:fillRect/>
          </a:stretch>
        </p:blipFill>
        <p:spPr>
          <a:xfrm>
            <a:off x="2398170" y="1069319"/>
            <a:ext cx="157170" cy="157170"/>
          </a:xfrm>
          <a:prstGeom prst="rect">
            <a:avLst/>
          </a:prstGeom>
        </p:spPr>
      </p:pic>
      <p:sp>
        <p:nvSpPr>
          <p:cNvPr id="130" name="Tekstiruutu 129">
            <a:extLst>
              <a:ext uri="{FF2B5EF4-FFF2-40B4-BE49-F238E27FC236}">
                <a16:creationId xmlns:a16="http://schemas.microsoft.com/office/drawing/2014/main" id="{BF8CE211-22B3-D14F-9F45-EFF2C5274F1F}"/>
              </a:ext>
            </a:extLst>
          </p:cNvPr>
          <p:cNvSpPr txBox="1"/>
          <p:nvPr/>
        </p:nvSpPr>
        <p:spPr>
          <a:xfrm>
            <a:off x="3581718" y="1269269"/>
            <a:ext cx="1004368" cy="268206"/>
          </a:xfrm>
          <a:prstGeom prst="rect">
            <a:avLst/>
          </a:prstGeom>
          <a:noFill/>
        </p:spPr>
        <p:txBody>
          <a:bodyPr wrap="none" lIns="36000" tIns="36000" rIns="36000" bIns="36000" rtlCol="0">
            <a:spAutoFit/>
          </a:bodyPr>
          <a:lstStyle/>
          <a:p>
            <a:pPr defTabSz="679854">
              <a:lnSpc>
                <a:spcPts val="820"/>
              </a:lnSpc>
              <a:defRPr/>
            </a:pPr>
            <a:r>
              <a:rPr lang="fi-FI" sz="600" b="1" spc="-20">
                <a:solidFill>
                  <a:srgbClr val="29282E"/>
                </a:solidFill>
                <a:latin typeface="Verdana"/>
              </a:rPr>
              <a:t>ELEKTRONIIKKA-</a:t>
            </a:r>
          </a:p>
          <a:p>
            <a:pPr defTabSz="679854">
              <a:lnSpc>
                <a:spcPts val="820"/>
              </a:lnSpc>
              <a:defRPr/>
            </a:pPr>
            <a:r>
              <a:rPr lang="fi-FI" sz="600" b="1" spc="-20">
                <a:solidFill>
                  <a:srgbClr val="29282E"/>
                </a:solidFill>
                <a:latin typeface="Verdana"/>
              </a:rPr>
              <a:t>JA SÄHKÖTEOLLISUUS</a:t>
            </a:r>
          </a:p>
        </p:txBody>
      </p:sp>
      <p:sp>
        <p:nvSpPr>
          <p:cNvPr id="131" name="Tekstiruutu 130">
            <a:extLst>
              <a:ext uri="{FF2B5EF4-FFF2-40B4-BE49-F238E27FC236}">
                <a16:creationId xmlns:a16="http://schemas.microsoft.com/office/drawing/2014/main" id="{6714D670-BE18-7842-B789-CEDB634D26D7}"/>
              </a:ext>
            </a:extLst>
          </p:cNvPr>
          <p:cNvSpPr txBox="1"/>
          <p:nvPr/>
        </p:nvSpPr>
        <p:spPr>
          <a:xfrm>
            <a:off x="3580662" y="1511468"/>
            <a:ext cx="368297" cy="211203"/>
          </a:xfrm>
          <a:prstGeom prst="rect">
            <a:avLst/>
          </a:prstGeom>
          <a:noFill/>
        </p:spPr>
        <p:txBody>
          <a:bodyPr wrap="none" lIns="36000" tIns="36000" rIns="36000" bIns="36000" rtlCol="0">
            <a:spAutoFit/>
          </a:bodyPr>
          <a:lstStyle/>
          <a:p>
            <a:pPr defTabSz="679854">
              <a:defRPr/>
            </a:pPr>
            <a:r>
              <a:rPr lang="fi-FI" sz="900" b="1" spc="-40">
                <a:solidFill>
                  <a:srgbClr val="3876AD"/>
                </a:solidFill>
                <a:latin typeface="Verdana"/>
              </a:rPr>
              <a:t>20%</a:t>
            </a:r>
          </a:p>
        </p:txBody>
      </p:sp>
      <p:pic>
        <p:nvPicPr>
          <p:cNvPr id="132" name="Kuva 131">
            <a:extLst>
              <a:ext uri="{FF2B5EF4-FFF2-40B4-BE49-F238E27FC236}">
                <a16:creationId xmlns:a16="http://schemas.microsoft.com/office/drawing/2014/main" id="{9A673620-9D82-604A-B501-2243EA6C71F9}"/>
              </a:ext>
            </a:extLst>
          </p:cNvPr>
          <p:cNvPicPr>
            <a:picLocks noChangeAspect="1"/>
          </p:cNvPicPr>
          <p:nvPr/>
        </p:nvPicPr>
        <p:blipFill>
          <a:blip r:embed="rId5"/>
          <a:stretch>
            <a:fillRect/>
          </a:stretch>
        </p:blipFill>
        <p:spPr>
          <a:xfrm>
            <a:off x="3969380" y="1593447"/>
            <a:ext cx="203200" cy="50800"/>
          </a:xfrm>
          <a:prstGeom prst="rect">
            <a:avLst/>
          </a:prstGeom>
        </p:spPr>
      </p:pic>
      <p:pic>
        <p:nvPicPr>
          <p:cNvPr id="133" name="Kuva 132">
            <a:extLst>
              <a:ext uri="{FF2B5EF4-FFF2-40B4-BE49-F238E27FC236}">
                <a16:creationId xmlns:a16="http://schemas.microsoft.com/office/drawing/2014/main" id="{941DC1D6-DDE9-6047-A1AA-E6A63FE821B2}"/>
              </a:ext>
            </a:extLst>
          </p:cNvPr>
          <p:cNvPicPr>
            <a:picLocks noChangeAspect="1"/>
          </p:cNvPicPr>
          <p:nvPr/>
        </p:nvPicPr>
        <p:blipFill>
          <a:blip r:embed="rId6"/>
          <a:stretch>
            <a:fillRect/>
          </a:stretch>
        </p:blipFill>
        <p:spPr>
          <a:xfrm>
            <a:off x="3621854" y="1071655"/>
            <a:ext cx="157170" cy="157170"/>
          </a:xfrm>
          <a:prstGeom prst="rect">
            <a:avLst/>
          </a:prstGeom>
        </p:spPr>
      </p:pic>
      <p:sp>
        <p:nvSpPr>
          <p:cNvPr id="134" name="Tekstiruutu 133">
            <a:extLst>
              <a:ext uri="{FF2B5EF4-FFF2-40B4-BE49-F238E27FC236}">
                <a16:creationId xmlns:a16="http://schemas.microsoft.com/office/drawing/2014/main" id="{6E8863E4-8550-854F-BD4E-2D4A02FE9711}"/>
              </a:ext>
            </a:extLst>
          </p:cNvPr>
          <p:cNvSpPr txBox="1"/>
          <p:nvPr/>
        </p:nvSpPr>
        <p:spPr>
          <a:xfrm>
            <a:off x="4722979" y="1269269"/>
            <a:ext cx="989942" cy="165614"/>
          </a:xfrm>
          <a:prstGeom prst="rect">
            <a:avLst/>
          </a:prstGeom>
          <a:noFill/>
        </p:spPr>
        <p:txBody>
          <a:bodyPr wrap="none" lIns="36000" tIns="36000" rIns="36000" bIns="36000" rtlCol="0">
            <a:spAutoFit/>
          </a:bodyPr>
          <a:lstStyle/>
          <a:p>
            <a:pPr defTabSz="679854">
              <a:lnSpc>
                <a:spcPts val="820"/>
              </a:lnSpc>
              <a:defRPr/>
            </a:pPr>
            <a:r>
              <a:rPr lang="fi-FI" sz="600" b="1" spc="-20">
                <a:solidFill>
                  <a:srgbClr val="29282E"/>
                </a:solidFill>
                <a:latin typeface="Verdana"/>
              </a:rPr>
              <a:t>TIETOTEKNIIKKA-ALA</a:t>
            </a:r>
          </a:p>
        </p:txBody>
      </p:sp>
      <p:sp>
        <p:nvSpPr>
          <p:cNvPr id="135" name="Tekstiruutu 134">
            <a:extLst>
              <a:ext uri="{FF2B5EF4-FFF2-40B4-BE49-F238E27FC236}">
                <a16:creationId xmlns:a16="http://schemas.microsoft.com/office/drawing/2014/main" id="{B2577EE6-BDC5-8947-8FDA-15A16A1ED39A}"/>
              </a:ext>
            </a:extLst>
          </p:cNvPr>
          <p:cNvSpPr txBox="1"/>
          <p:nvPr/>
        </p:nvSpPr>
        <p:spPr>
          <a:xfrm>
            <a:off x="4724227" y="1511468"/>
            <a:ext cx="368297" cy="211203"/>
          </a:xfrm>
          <a:prstGeom prst="rect">
            <a:avLst/>
          </a:prstGeom>
          <a:noFill/>
        </p:spPr>
        <p:txBody>
          <a:bodyPr wrap="none" lIns="36000" tIns="36000" rIns="36000" bIns="36000" rtlCol="0">
            <a:spAutoFit/>
          </a:bodyPr>
          <a:lstStyle/>
          <a:p>
            <a:pPr defTabSz="679854">
              <a:defRPr/>
            </a:pPr>
            <a:r>
              <a:rPr lang="fi-FI" sz="900" b="1" spc="-40">
                <a:solidFill>
                  <a:srgbClr val="61CCCD"/>
                </a:solidFill>
                <a:latin typeface="Verdana"/>
              </a:rPr>
              <a:t>17%</a:t>
            </a:r>
          </a:p>
        </p:txBody>
      </p:sp>
      <p:pic>
        <p:nvPicPr>
          <p:cNvPr id="137" name="Kuva 136">
            <a:extLst>
              <a:ext uri="{FF2B5EF4-FFF2-40B4-BE49-F238E27FC236}">
                <a16:creationId xmlns:a16="http://schemas.microsoft.com/office/drawing/2014/main" id="{18BA1E1F-44B5-3A4E-80FC-554A463D7940}"/>
              </a:ext>
            </a:extLst>
          </p:cNvPr>
          <p:cNvPicPr>
            <a:picLocks noChangeAspect="1"/>
          </p:cNvPicPr>
          <p:nvPr/>
        </p:nvPicPr>
        <p:blipFill>
          <a:blip r:embed="rId7"/>
          <a:stretch>
            <a:fillRect/>
          </a:stretch>
        </p:blipFill>
        <p:spPr>
          <a:xfrm>
            <a:off x="4765719" y="1071530"/>
            <a:ext cx="157170" cy="157170"/>
          </a:xfrm>
          <a:prstGeom prst="rect">
            <a:avLst/>
          </a:prstGeom>
        </p:spPr>
      </p:pic>
      <p:sp>
        <p:nvSpPr>
          <p:cNvPr id="138" name="Tekstiruutu 137">
            <a:extLst>
              <a:ext uri="{FF2B5EF4-FFF2-40B4-BE49-F238E27FC236}">
                <a16:creationId xmlns:a16="http://schemas.microsoft.com/office/drawing/2014/main" id="{AFF2D6FF-2986-7741-AD45-55CF3D98BCB5}"/>
              </a:ext>
            </a:extLst>
          </p:cNvPr>
          <p:cNvSpPr txBox="1"/>
          <p:nvPr/>
        </p:nvSpPr>
        <p:spPr>
          <a:xfrm>
            <a:off x="5976200" y="1269269"/>
            <a:ext cx="968461" cy="165614"/>
          </a:xfrm>
          <a:prstGeom prst="rect">
            <a:avLst/>
          </a:prstGeom>
          <a:noFill/>
        </p:spPr>
        <p:txBody>
          <a:bodyPr wrap="none" lIns="36000" tIns="36000" rIns="36000" bIns="36000" rtlCol="0">
            <a:spAutoFit/>
          </a:bodyPr>
          <a:lstStyle/>
          <a:p>
            <a:pPr defTabSz="679854">
              <a:lnSpc>
                <a:spcPts val="820"/>
              </a:lnSpc>
              <a:defRPr/>
            </a:pPr>
            <a:r>
              <a:rPr lang="fi-FI" sz="600" b="1" spc="-30">
                <a:solidFill>
                  <a:srgbClr val="29282E"/>
                </a:solidFill>
                <a:latin typeface="Verdana"/>
              </a:rPr>
              <a:t>METALLIEN JALOSTUS</a:t>
            </a:r>
          </a:p>
        </p:txBody>
      </p:sp>
      <p:sp>
        <p:nvSpPr>
          <p:cNvPr id="139" name="Tekstiruutu 138">
            <a:extLst>
              <a:ext uri="{FF2B5EF4-FFF2-40B4-BE49-F238E27FC236}">
                <a16:creationId xmlns:a16="http://schemas.microsoft.com/office/drawing/2014/main" id="{6918A894-BC92-6241-AB3A-42DB3D56B869}"/>
              </a:ext>
            </a:extLst>
          </p:cNvPr>
          <p:cNvSpPr txBox="1"/>
          <p:nvPr/>
        </p:nvSpPr>
        <p:spPr>
          <a:xfrm>
            <a:off x="5976201" y="1511468"/>
            <a:ext cx="368297" cy="211203"/>
          </a:xfrm>
          <a:prstGeom prst="rect">
            <a:avLst/>
          </a:prstGeom>
          <a:noFill/>
        </p:spPr>
        <p:txBody>
          <a:bodyPr wrap="none" lIns="36000" tIns="36000" rIns="36000" bIns="36000" rtlCol="0">
            <a:spAutoFit/>
          </a:bodyPr>
          <a:lstStyle/>
          <a:p>
            <a:pPr defTabSz="679854">
              <a:defRPr/>
            </a:pPr>
            <a:r>
              <a:rPr lang="fi-FI" sz="900" b="1" spc="-40">
                <a:solidFill>
                  <a:srgbClr val="EE8765"/>
                </a:solidFill>
                <a:latin typeface="Verdana"/>
              </a:rPr>
              <a:t>14%</a:t>
            </a:r>
          </a:p>
        </p:txBody>
      </p:sp>
      <p:pic>
        <p:nvPicPr>
          <p:cNvPr id="140" name="Kuva 139">
            <a:extLst>
              <a:ext uri="{FF2B5EF4-FFF2-40B4-BE49-F238E27FC236}">
                <a16:creationId xmlns:a16="http://schemas.microsoft.com/office/drawing/2014/main" id="{79BF3BBE-2330-6B41-B92A-9DB7DBD323F6}"/>
              </a:ext>
            </a:extLst>
          </p:cNvPr>
          <p:cNvPicPr>
            <a:picLocks noChangeAspect="1"/>
          </p:cNvPicPr>
          <p:nvPr/>
        </p:nvPicPr>
        <p:blipFill>
          <a:blip r:embed="rId8"/>
          <a:stretch>
            <a:fillRect/>
          </a:stretch>
        </p:blipFill>
        <p:spPr>
          <a:xfrm>
            <a:off x="6373572" y="1595352"/>
            <a:ext cx="139700" cy="50800"/>
          </a:xfrm>
          <a:prstGeom prst="rect">
            <a:avLst/>
          </a:prstGeom>
        </p:spPr>
      </p:pic>
      <p:pic>
        <p:nvPicPr>
          <p:cNvPr id="141" name="Kuva 140">
            <a:extLst>
              <a:ext uri="{FF2B5EF4-FFF2-40B4-BE49-F238E27FC236}">
                <a16:creationId xmlns:a16="http://schemas.microsoft.com/office/drawing/2014/main" id="{CBF38FB3-5DD4-9D40-B9F3-B92292C8A10D}"/>
              </a:ext>
            </a:extLst>
          </p:cNvPr>
          <p:cNvPicPr>
            <a:picLocks noChangeAspect="1"/>
          </p:cNvPicPr>
          <p:nvPr/>
        </p:nvPicPr>
        <p:blipFill>
          <a:blip r:embed="rId9"/>
          <a:stretch>
            <a:fillRect/>
          </a:stretch>
        </p:blipFill>
        <p:spPr>
          <a:xfrm>
            <a:off x="6021046" y="1073604"/>
            <a:ext cx="157170" cy="157170"/>
          </a:xfrm>
          <a:prstGeom prst="rect">
            <a:avLst/>
          </a:prstGeom>
        </p:spPr>
      </p:pic>
      <p:pic>
        <p:nvPicPr>
          <p:cNvPr id="148" name="Kuva 147">
            <a:extLst>
              <a:ext uri="{FF2B5EF4-FFF2-40B4-BE49-F238E27FC236}">
                <a16:creationId xmlns:a16="http://schemas.microsoft.com/office/drawing/2014/main" id="{30848234-85B7-4047-B4B9-ECD76E516880}"/>
              </a:ext>
            </a:extLst>
          </p:cNvPr>
          <p:cNvPicPr>
            <a:picLocks noChangeAspect="1"/>
          </p:cNvPicPr>
          <p:nvPr/>
        </p:nvPicPr>
        <p:blipFill>
          <a:blip r:embed="rId10"/>
          <a:stretch>
            <a:fillRect/>
          </a:stretch>
        </p:blipFill>
        <p:spPr>
          <a:xfrm>
            <a:off x="7594601" y="1593851"/>
            <a:ext cx="88900" cy="50800"/>
          </a:xfrm>
          <a:prstGeom prst="rect">
            <a:avLst/>
          </a:prstGeom>
        </p:spPr>
      </p:pic>
      <p:pic>
        <p:nvPicPr>
          <p:cNvPr id="149" name="Kuva 148">
            <a:extLst>
              <a:ext uri="{FF2B5EF4-FFF2-40B4-BE49-F238E27FC236}">
                <a16:creationId xmlns:a16="http://schemas.microsoft.com/office/drawing/2014/main" id="{98FBF5E0-AB86-F142-B6D9-F086A811F329}"/>
              </a:ext>
            </a:extLst>
          </p:cNvPr>
          <p:cNvPicPr>
            <a:picLocks noChangeAspect="1"/>
          </p:cNvPicPr>
          <p:nvPr/>
        </p:nvPicPr>
        <p:blipFill>
          <a:blip r:embed="rId11"/>
          <a:stretch>
            <a:fillRect/>
          </a:stretch>
        </p:blipFill>
        <p:spPr>
          <a:xfrm>
            <a:off x="5114925" y="1593851"/>
            <a:ext cx="165100" cy="50800"/>
          </a:xfrm>
          <a:prstGeom prst="rect">
            <a:avLst/>
          </a:prstGeom>
        </p:spPr>
      </p:pic>
      <p:pic>
        <p:nvPicPr>
          <p:cNvPr id="150" name="Kuva 149">
            <a:extLst>
              <a:ext uri="{FF2B5EF4-FFF2-40B4-BE49-F238E27FC236}">
                <a16:creationId xmlns:a16="http://schemas.microsoft.com/office/drawing/2014/main" id="{3CC12B14-32B0-FA4D-A962-5C7A28A142C7}"/>
              </a:ext>
            </a:extLst>
          </p:cNvPr>
          <p:cNvPicPr>
            <a:picLocks noChangeAspect="1"/>
          </p:cNvPicPr>
          <p:nvPr/>
        </p:nvPicPr>
        <p:blipFill>
          <a:blip r:embed="rId12"/>
          <a:stretch>
            <a:fillRect/>
          </a:stretch>
        </p:blipFill>
        <p:spPr>
          <a:xfrm>
            <a:off x="2759076" y="1593851"/>
            <a:ext cx="406400" cy="50800"/>
          </a:xfrm>
          <a:prstGeom prst="rect">
            <a:avLst/>
          </a:prstGeom>
        </p:spPr>
      </p:pic>
      <p:pic>
        <p:nvPicPr>
          <p:cNvPr id="153" name="Kuva 152">
            <a:extLst>
              <a:ext uri="{FF2B5EF4-FFF2-40B4-BE49-F238E27FC236}">
                <a16:creationId xmlns:a16="http://schemas.microsoft.com/office/drawing/2014/main" id="{1B2D4A06-0AF8-D547-B372-C830A145D2A7}"/>
              </a:ext>
            </a:extLst>
          </p:cNvPr>
          <p:cNvPicPr>
            <a:picLocks noChangeAspect="1"/>
          </p:cNvPicPr>
          <p:nvPr/>
        </p:nvPicPr>
        <p:blipFill>
          <a:blip r:embed="rId13">
            <a:alphaModFix/>
            <a:extLst>
              <a:ext uri="{28A0092B-C50C-407E-A947-70E740481C1C}">
                <a14:useLocalDpi xmlns:a14="http://schemas.microsoft.com/office/drawing/2010/main" val="0"/>
              </a:ext>
            </a:extLst>
          </a:blip>
          <a:stretch>
            <a:fillRect/>
          </a:stretch>
        </p:blipFill>
        <p:spPr>
          <a:xfrm>
            <a:off x="5363217" y="2948362"/>
            <a:ext cx="1719780" cy="559230"/>
          </a:xfrm>
          <a:prstGeom prst="rect">
            <a:avLst/>
          </a:prstGeom>
        </p:spPr>
      </p:pic>
      <p:grpSp>
        <p:nvGrpSpPr>
          <p:cNvPr id="81" name="Group 68">
            <a:extLst>
              <a:ext uri="{FF2B5EF4-FFF2-40B4-BE49-F238E27FC236}">
                <a16:creationId xmlns:a16="http://schemas.microsoft.com/office/drawing/2014/main" id="{DA273E6F-6B8E-4EF1-BD97-4F9CDA69665C}"/>
              </a:ext>
            </a:extLst>
          </p:cNvPr>
          <p:cNvGrpSpPr>
            <a:grpSpLocks noChangeAspect="1"/>
          </p:cNvGrpSpPr>
          <p:nvPr/>
        </p:nvGrpSpPr>
        <p:grpSpPr bwMode="auto">
          <a:xfrm>
            <a:off x="2248580" y="3890888"/>
            <a:ext cx="1295400" cy="355600"/>
            <a:chOff x="3001" y="1309"/>
            <a:chExt cx="816" cy="224"/>
          </a:xfrm>
        </p:grpSpPr>
        <p:sp>
          <p:nvSpPr>
            <p:cNvPr id="84" name="AutoShape 67">
              <a:extLst>
                <a:ext uri="{FF2B5EF4-FFF2-40B4-BE49-F238E27FC236}">
                  <a16:creationId xmlns:a16="http://schemas.microsoft.com/office/drawing/2014/main" id="{DC51A338-AA2C-46F4-9D47-676613F48FEC}"/>
                </a:ext>
              </a:extLst>
            </p:cNvPr>
            <p:cNvSpPr>
              <a:spLocks noChangeAspect="1" noChangeArrowheads="1" noTextEdit="1"/>
            </p:cNvSpPr>
            <p:nvPr/>
          </p:nvSpPr>
          <p:spPr bwMode="auto">
            <a:xfrm>
              <a:off x="3001" y="1309"/>
              <a:ext cx="816" cy="2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85" name="Freeform 69">
              <a:extLst>
                <a:ext uri="{FF2B5EF4-FFF2-40B4-BE49-F238E27FC236}">
                  <a16:creationId xmlns:a16="http://schemas.microsoft.com/office/drawing/2014/main" id="{5E05CD32-CF79-4A4C-A99F-B535D57E5F07}"/>
                </a:ext>
              </a:extLst>
            </p:cNvPr>
            <p:cNvSpPr>
              <a:spLocks/>
            </p:cNvSpPr>
            <p:nvPr/>
          </p:nvSpPr>
          <p:spPr bwMode="auto">
            <a:xfrm>
              <a:off x="3001" y="1303"/>
              <a:ext cx="214" cy="217"/>
            </a:xfrm>
            <a:custGeom>
              <a:avLst/>
              <a:gdLst>
                <a:gd name="T0" fmla="*/ 0 w 352"/>
                <a:gd name="T1" fmla="*/ 0 h 351"/>
                <a:gd name="T2" fmla="*/ 0 w 352"/>
                <a:gd name="T3" fmla="*/ 0 h 351"/>
                <a:gd name="T4" fmla="*/ 0 w 352"/>
                <a:gd name="T5" fmla="*/ 117 h 351"/>
                <a:gd name="T6" fmla="*/ 234 w 352"/>
                <a:gd name="T7" fmla="*/ 117 h 351"/>
                <a:gd name="T8" fmla="*/ 234 w 352"/>
                <a:gd name="T9" fmla="*/ 351 h 351"/>
                <a:gd name="T10" fmla="*/ 352 w 352"/>
                <a:gd name="T11" fmla="*/ 351 h 351"/>
                <a:gd name="T12" fmla="*/ 352 w 352"/>
                <a:gd name="T13" fmla="*/ 0 h 351"/>
                <a:gd name="T14" fmla="*/ 0 w 352"/>
                <a:gd name="T15" fmla="*/ 0 h 3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2" h="351">
                  <a:moveTo>
                    <a:pt x="0" y="0"/>
                  </a:moveTo>
                  <a:lnTo>
                    <a:pt x="0" y="0"/>
                  </a:lnTo>
                  <a:lnTo>
                    <a:pt x="0" y="117"/>
                  </a:lnTo>
                  <a:lnTo>
                    <a:pt x="234" y="117"/>
                  </a:lnTo>
                  <a:lnTo>
                    <a:pt x="234" y="351"/>
                  </a:lnTo>
                  <a:lnTo>
                    <a:pt x="352" y="351"/>
                  </a:lnTo>
                  <a:lnTo>
                    <a:pt x="352"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86" name="Freeform 70">
              <a:extLst>
                <a:ext uri="{FF2B5EF4-FFF2-40B4-BE49-F238E27FC236}">
                  <a16:creationId xmlns:a16="http://schemas.microsoft.com/office/drawing/2014/main" id="{8D657A10-C12F-425B-9459-FDF48FBA2FAC}"/>
                </a:ext>
              </a:extLst>
            </p:cNvPr>
            <p:cNvSpPr>
              <a:spLocks/>
            </p:cNvSpPr>
            <p:nvPr/>
          </p:nvSpPr>
          <p:spPr bwMode="auto">
            <a:xfrm>
              <a:off x="3289" y="1471"/>
              <a:ext cx="39" cy="48"/>
            </a:xfrm>
            <a:custGeom>
              <a:avLst/>
              <a:gdLst>
                <a:gd name="T0" fmla="*/ 36 w 64"/>
                <a:gd name="T1" fmla="*/ 32 h 79"/>
                <a:gd name="T2" fmla="*/ 36 w 64"/>
                <a:gd name="T3" fmla="*/ 32 h 79"/>
                <a:gd name="T4" fmla="*/ 64 w 64"/>
                <a:gd name="T5" fmla="*/ 79 h 79"/>
                <a:gd name="T6" fmla="*/ 46 w 64"/>
                <a:gd name="T7" fmla="*/ 79 h 79"/>
                <a:gd name="T8" fmla="*/ 26 w 64"/>
                <a:gd name="T9" fmla="*/ 43 h 79"/>
                <a:gd name="T10" fmla="*/ 15 w 64"/>
                <a:gd name="T11" fmla="*/ 56 h 79"/>
                <a:gd name="T12" fmla="*/ 15 w 64"/>
                <a:gd name="T13" fmla="*/ 79 h 79"/>
                <a:gd name="T14" fmla="*/ 0 w 64"/>
                <a:gd name="T15" fmla="*/ 79 h 79"/>
                <a:gd name="T16" fmla="*/ 0 w 64"/>
                <a:gd name="T17" fmla="*/ 0 h 79"/>
                <a:gd name="T18" fmla="*/ 15 w 64"/>
                <a:gd name="T19" fmla="*/ 0 h 79"/>
                <a:gd name="T20" fmla="*/ 15 w 64"/>
                <a:gd name="T21" fmla="*/ 35 h 79"/>
                <a:gd name="T22" fmla="*/ 43 w 64"/>
                <a:gd name="T23" fmla="*/ 0 h 79"/>
                <a:gd name="T24" fmla="*/ 62 w 64"/>
                <a:gd name="T25" fmla="*/ 0 h 79"/>
                <a:gd name="T26" fmla="*/ 36 w 64"/>
                <a:gd name="T27" fmla="*/ 3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9">
                  <a:moveTo>
                    <a:pt x="36" y="32"/>
                  </a:moveTo>
                  <a:lnTo>
                    <a:pt x="36" y="32"/>
                  </a:lnTo>
                  <a:lnTo>
                    <a:pt x="64" y="79"/>
                  </a:lnTo>
                  <a:lnTo>
                    <a:pt x="46" y="79"/>
                  </a:lnTo>
                  <a:lnTo>
                    <a:pt x="26" y="43"/>
                  </a:lnTo>
                  <a:lnTo>
                    <a:pt x="15" y="56"/>
                  </a:lnTo>
                  <a:lnTo>
                    <a:pt x="15" y="79"/>
                  </a:lnTo>
                  <a:lnTo>
                    <a:pt x="0" y="79"/>
                  </a:lnTo>
                  <a:lnTo>
                    <a:pt x="0" y="0"/>
                  </a:lnTo>
                  <a:lnTo>
                    <a:pt x="15" y="0"/>
                  </a:lnTo>
                  <a:lnTo>
                    <a:pt x="15" y="35"/>
                  </a:lnTo>
                  <a:lnTo>
                    <a:pt x="43" y="0"/>
                  </a:lnTo>
                  <a:lnTo>
                    <a:pt x="62" y="0"/>
                  </a:lnTo>
                  <a:lnTo>
                    <a:pt x="36" y="3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87" name="Freeform 71">
              <a:extLst>
                <a:ext uri="{FF2B5EF4-FFF2-40B4-BE49-F238E27FC236}">
                  <a16:creationId xmlns:a16="http://schemas.microsoft.com/office/drawing/2014/main" id="{146DE781-D30C-473E-A1C6-46AD2C48429E}"/>
                </a:ext>
              </a:extLst>
            </p:cNvPr>
            <p:cNvSpPr>
              <a:spLocks noEditPoints="1"/>
            </p:cNvSpPr>
            <p:nvPr/>
          </p:nvSpPr>
          <p:spPr bwMode="auto">
            <a:xfrm>
              <a:off x="3331" y="1484"/>
              <a:ext cx="30" cy="36"/>
            </a:xfrm>
            <a:custGeom>
              <a:avLst/>
              <a:gdLst>
                <a:gd name="T0" fmla="*/ 23 w 48"/>
                <a:gd name="T1" fmla="*/ 34 h 59"/>
                <a:gd name="T2" fmla="*/ 23 w 48"/>
                <a:gd name="T3" fmla="*/ 34 h 59"/>
                <a:gd name="T4" fmla="*/ 14 w 48"/>
                <a:gd name="T5" fmla="*/ 41 h 59"/>
                <a:gd name="T6" fmla="*/ 23 w 48"/>
                <a:gd name="T7" fmla="*/ 47 h 59"/>
                <a:gd name="T8" fmla="*/ 31 w 48"/>
                <a:gd name="T9" fmla="*/ 44 h 59"/>
                <a:gd name="T10" fmla="*/ 34 w 48"/>
                <a:gd name="T11" fmla="*/ 37 h 59"/>
                <a:gd name="T12" fmla="*/ 34 w 48"/>
                <a:gd name="T13" fmla="*/ 34 h 59"/>
                <a:gd name="T14" fmla="*/ 23 w 48"/>
                <a:gd name="T15" fmla="*/ 34 h 59"/>
                <a:gd name="T16" fmla="*/ 48 w 48"/>
                <a:gd name="T17" fmla="*/ 20 h 59"/>
                <a:gd name="T18" fmla="*/ 48 w 48"/>
                <a:gd name="T19" fmla="*/ 20 h 59"/>
                <a:gd name="T20" fmla="*/ 48 w 48"/>
                <a:gd name="T21" fmla="*/ 58 h 59"/>
                <a:gd name="T22" fmla="*/ 34 w 48"/>
                <a:gd name="T23" fmla="*/ 58 h 59"/>
                <a:gd name="T24" fmla="*/ 34 w 48"/>
                <a:gd name="T25" fmla="*/ 53 h 59"/>
                <a:gd name="T26" fmla="*/ 20 w 48"/>
                <a:gd name="T27" fmla="*/ 59 h 59"/>
                <a:gd name="T28" fmla="*/ 5 w 48"/>
                <a:gd name="T29" fmla="*/ 54 h 59"/>
                <a:gd name="T30" fmla="*/ 0 w 48"/>
                <a:gd name="T31" fmla="*/ 41 h 59"/>
                <a:gd name="T32" fmla="*/ 20 w 48"/>
                <a:gd name="T33" fmla="*/ 24 h 59"/>
                <a:gd name="T34" fmla="*/ 34 w 48"/>
                <a:gd name="T35" fmla="*/ 24 h 59"/>
                <a:gd name="T36" fmla="*/ 34 w 48"/>
                <a:gd name="T37" fmla="*/ 21 h 59"/>
                <a:gd name="T38" fmla="*/ 23 w 48"/>
                <a:gd name="T39" fmla="*/ 12 h 59"/>
                <a:gd name="T40" fmla="*/ 12 w 48"/>
                <a:gd name="T41" fmla="*/ 17 h 59"/>
                <a:gd name="T42" fmla="*/ 3 w 48"/>
                <a:gd name="T43" fmla="*/ 8 h 59"/>
                <a:gd name="T44" fmla="*/ 23 w 48"/>
                <a:gd name="T45" fmla="*/ 0 h 59"/>
                <a:gd name="T46" fmla="*/ 48 w 48"/>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3" y="34"/>
                  </a:moveTo>
                  <a:lnTo>
                    <a:pt x="23" y="34"/>
                  </a:lnTo>
                  <a:cubicBezTo>
                    <a:pt x="17" y="34"/>
                    <a:pt x="14" y="36"/>
                    <a:pt x="14" y="41"/>
                  </a:cubicBezTo>
                  <a:cubicBezTo>
                    <a:pt x="14" y="45"/>
                    <a:pt x="17" y="47"/>
                    <a:pt x="23" y="47"/>
                  </a:cubicBezTo>
                  <a:cubicBezTo>
                    <a:pt x="26" y="47"/>
                    <a:pt x="29" y="47"/>
                    <a:pt x="31" y="44"/>
                  </a:cubicBezTo>
                  <a:cubicBezTo>
                    <a:pt x="33" y="43"/>
                    <a:pt x="34" y="41"/>
                    <a:pt x="34" y="37"/>
                  </a:cubicBezTo>
                  <a:lnTo>
                    <a:pt x="34" y="34"/>
                  </a:lnTo>
                  <a:lnTo>
                    <a:pt x="23" y="34"/>
                  </a:lnTo>
                  <a:close/>
                  <a:moveTo>
                    <a:pt x="48" y="20"/>
                  </a:moveTo>
                  <a:lnTo>
                    <a:pt x="48" y="20"/>
                  </a:lnTo>
                  <a:lnTo>
                    <a:pt x="48" y="58"/>
                  </a:lnTo>
                  <a:lnTo>
                    <a:pt x="34" y="58"/>
                  </a:lnTo>
                  <a:lnTo>
                    <a:pt x="34" y="53"/>
                  </a:lnTo>
                  <a:cubicBezTo>
                    <a:pt x="30" y="57"/>
                    <a:pt x="26" y="59"/>
                    <a:pt x="20" y="59"/>
                  </a:cubicBezTo>
                  <a:cubicBezTo>
                    <a:pt x="13" y="59"/>
                    <a:pt x="8" y="57"/>
                    <a:pt x="5" y="54"/>
                  </a:cubicBezTo>
                  <a:cubicBezTo>
                    <a:pt x="2" y="51"/>
                    <a:pt x="0" y="46"/>
                    <a:pt x="0" y="41"/>
                  </a:cubicBezTo>
                  <a:cubicBezTo>
                    <a:pt x="0" y="32"/>
                    <a:pt x="7" y="24"/>
                    <a:pt x="20" y="24"/>
                  </a:cubicBezTo>
                  <a:lnTo>
                    <a:pt x="34" y="24"/>
                  </a:lnTo>
                  <a:lnTo>
                    <a:pt x="34" y="21"/>
                  </a:lnTo>
                  <a:cubicBezTo>
                    <a:pt x="34" y="15"/>
                    <a:pt x="30" y="12"/>
                    <a:pt x="23" y="12"/>
                  </a:cubicBezTo>
                  <a:cubicBezTo>
                    <a:pt x="18" y="12"/>
                    <a:pt x="15" y="14"/>
                    <a:pt x="12" y="17"/>
                  </a:cubicBezTo>
                  <a:lnTo>
                    <a:pt x="3" y="8"/>
                  </a:lnTo>
                  <a:cubicBezTo>
                    <a:pt x="8" y="2"/>
                    <a:pt x="14" y="0"/>
                    <a:pt x="23" y="0"/>
                  </a:cubicBezTo>
                  <a:cubicBezTo>
                    <a:pt x="40" y="0"/>
                    <a:pt x="48" y="7"/>
                    <a:pt x="48"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88" name="Freeform 72">
              <a:extLst>
                <a:ext uri="{FF2B5EF4-FFF2-40B4-BE49-F238E27FC236}">
                  <a16:creationId xmlns:a16="http://schemas.microsoft.com/office/drawing/2014/main" id="{805B5C44-6162-46B8-9A72-55641ADFCBE3}"/>
                </a:ext>
              </a:extLst>
            </p:cNvPr>
            <p:cNvSpPr>
              <a:spLocks noEditPoints="1"/>
            </p:cNvSpPr>
            <p:nvPr/>
          </p:nvSpPr>
          <p:spPr bwMode="auto">
            <a:xfrm>
              <a:off x="3368" y="1484"/>
              <a:ext cx="29" cy="36"/>
            </a:xfrm>
            <a:custGeom>
              <a:avLst/>
              <a:gdLst>
                <a:gd name="T0" fmla="*/ 22 w 48"/>
                <a:gd name="T1" fmla="*/ 34 h 59"/>
                <a:gd name="T2" fmla="*/ 22 w 48"/>
                <a:gd name="T3" fmla="*/ 34 h 59"/>
                <a:gd name="T4" fmla="*/ 14 w 48"/>
                <a:gd name="T5" fmla="*/ 41 h 59"/>
                <a:gd name="T6" fmla="*/ 23 w 48"/>
                <a:gd name="T7" fmla="*/ 47 h 59"/>
                <a:gd name="T8" fmla="*/ 31 w 48"/>
                <a:gd name="T9" fmla="*/ 44 h 59"/>
                <a:gd name="T10" fmla="*/ 33 w 48"/>
                <a:gd name="T11" fmla="*/ 37 h 59"/>
                <a:gd name="T12" fmla="*/ 33 w 48"/>
                <a:gd name="T13" fmla="*/ 34 h 59"/>
                <a:gd name="T14" fmla="*/ 22 w 48"/>
                <a:gd name="T15" fmla="*/ 34 h 59"/>
                <a:gd name="T16" fmla="*/ 48 w 48"/>
                <a:gd name="T17" fmla="*/ 20 h 59"/>
                <a:gd name="T18" fmla="*/ 48 w 48"/>
                <a:gd name="T19" fmla="*/ 20 h 59"/>
                <a:gd name="T20" fmla="*/ 48 w 48"/>
                <a:gd name="T21" fmla="*/ 58 h 59"/>
                <a:gd name="T22" fmla="*/ 34 w 48"/>
                <a:gd name="T23" fmla="*/ 58 h 59"/>
                <a:gd name="T24" fmla="*/ 34 w 48"/>
                <a:gd name="T25" fmla="*/ 53 h 59"/>
                <a:gd name="T26" fmla="*/ 20 w 48"/>
                <a:gd name="T27" fmla="*/ 59 h 59"/>
                <a:gd name="T28" fmla="*/ 5 w 48"/>
                <a:gd name="T29" fmla="*/ 54 h 59"/>
                <a:gd name="T30" fmla="*/ 0 w 48"/>
                <a:gd name="T31" fmla="*/ 41 h 59"/>
                <a:gd name="T32" fmla="*/ 20 w 48"/>
                <a:gd name="T33" fmla="*/ 24 h 59"/>
                <a:gd name="T34" fmla="*/ 33 w 48"/>
                <a:gd name="T35" fmla="*/ 24 h 59"/>
                <a:gd name="T36" fmla="*/ 33 w 48"/>
                <a:gd name="T37" fmla="*/ 21 h 59"/>
                <a:gd name="T38" fmla="*/ 23 w 48"/>
                <a:gd name="T39" fmla="*/ 12 h 59"/>
                <a:gd name="T40" fmla="*/ 12 w 48"/>
                <a:gd name="T41" fmla="*/ 17 h 59"/>
                <a:gd name="T42" fmla="*/ 2 w 48"/>
                <a:gd name="T43" fmla="*/ 8 h 59"/>
                <a:gd name="T44" fmla="*/ 23 w 48"/>
                <a:gd name="T45" fmla="*/ 0 h 59"/>
                <a:gd name="T46" fmla="*/ 48 w 48"/>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2" y="34"/>
                  </a:moveTo>
                  <a:lnTo>
                    <a:pt x="22" y="34"/>
                  </a:lnTo>
                  <a:cubicBezTo>
                    <a:pt x="17" y="34"/>
                    <a:pt x="14" y="36"/>
                    <a:pt x="14" y="41"/>
                  </a:cubicBezTo>
                  <a:cubicBezTo>
                    <a:pt x="14" y="45"/>
                    <a:pt x="17" y="47"/>
                    <a:pt x="23" y="47"/>
                  </a:cubicBezTo>
                  <a:cubicBezTo>
                    <a:pt x="26" y="47"/>
                    <a:pt x="29" y="47"/>
                    <a:pt x="31" y="44"/>
                  </a:cubicBezTo>
                  <a:cubicBezTo>
                    <a:pt x="33" y="43"/>
                    <a:pt x="33" y="41"/>
                    <a:pt x="33" y="37"/>
                  </a:cubicBezTo>
                  <a:lnTo>
                    <a:pt x="33" y="34"/>
                  </a:lnTo>
                  <a:lnTo>
                    <a:pt x="22" y="34"/>
                  </a:lnTo>
                  <a:close/>
                  <a:moveTo>
                    <a:pt x="48" y="20"/>
                  </a:moveTo>
                  <a:lnTo>
                    <a:pt x="48" y="20"/>
                  </a:lnTo>
                  <a:lnTo>
                    <a:pt x="48" y="58"/>
                  </a:lnTo>
                  <a:lnTo>
                    <a:pt x="34" y="58"/>
                  </a:lnTo>
                  <a:lnTo>
                    <a:pt x="34" y="53"/>
                  </a:lnTo>
                  <a:cubicBezTo>
                    <a:pt x="30" y="57"/>
                    <a:pt x="26" y="59"/>
                    <a:pt x="20" y="59"/>
                  </a:cubicBezTo>
                  <a:cubicBezTo>
                    <a:pt x="13" y="59"/>
                    <a:pt x="8" y="57"/>
                    <a:pt x="5" y="54"/>
                  </a:cubicBezTo>
                  <a:cubicBezTo>
                    <a:pt x="2" y="51"/>
                    <a:pt x="0" y="46"/>
                    <a:pt x="0" y="41"/>
                  </a:cubicBezTo>
                  <a:cubicBezTo>
                    <a:pt x="0" y="32"/>
                    <a:pt x="6" y="24"/>
                    <a:pt x="20" y="24"/>
                  </a:cubicBezTo>
                  <a:lnTo>
                    <a:pt x="33" y="24"/>
                  </a:lnTo>
                  <a:lnTo>
                    <a:pt x="33" y="21"/>
                  </a:lnTo>
                  <a:cubicBezTo>
                    <a:pt x="33" y="15"/>
                    <a:pt x="30" y="12"/>
                    <a:pt x="23" y="12"/>
                  </a:cubicBezTo>
                  <a:cubicBezTo>
                    <a:pt x="17" y="12"/>
                    <a:pt x="15" y="14"/>
                    <a:pt x="12" y="17"/>
                  </a:cubicBezTo>
                  <a:lnTo>
                    <a:pt x="2" y="8"/>
                  </a:lnTo>
                  <a:cubicBezTo>
                    <a:pt x="8" y="2"/>
                    <a:pt x="14" y="0"/>
                    <a:pt x="23" y="0"/>
                  </a:cubicBezTo>
                  <a:cubicBezTo>
                    <a:pt x="39" y="0"/>
                    <a:pt x="48" y="7"/>
                    <a:pt x="48"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89" name="Freeform 73">
              <a:extLst>
                <a:ext uri="{FF2B5EF4-FFF2-40B4-BE49-F238E27FC236}">
                  <a16:creationId xmlns:a16="http://schemas.microsoft.com/office/drawing/2014/main" id="{6C465CE6-CE62-440E-8E2C-BB3F8954FDA8}"/>
                </a:ext>
              </a:extLst>
            </p:cNvPr>
            <p:cNvSpPr>
              <a:spLocks noEditPoints="1"/>
            </p:cNvSpPr>
            <p:nvPr/>
          </p:nvSpPr>
          <p:spPr bwMode="auto">
            <a:xfrm>
              <a:off x="3407" y="1484"/>
              <a:ext cx="29" cy="49"/>
            </a:xfrm>
            <a:custGeom>
              <a:avLst/>
              <a:gdLst>
                <a:gd name="T0" fmla="*/ 14 w 48"/>
                <a:gd name="T1" fmla="*/ 29 h 80"/>
                <a:gd name="T2" fmla="*/ 14 w 48"/>
                <a:gd name="T3" fmla="*/ 29 h 80"/>
                <a:gd name="T4" fmla="*/ 24 w 48"/>
                <a:gd name="T5" fmla="*/ 46 h 80"/>
                <a:gd name="T6" fmla="*/ 34 w 48"/>
                <a:gd name="T7" fmla="*/ 29 h 80"/>
                <a:gd name="T8" fmla="*/ 24 w 48"/>
                <a:gd name="T9" fmla="*/ 13 h 80"/>
                <a:gd name="T10" fmla="*/ 14 w 48"/>
                <a:gd name="T11" fmla="*/ 29 h 80"/>
                <a:gd name="T12" fmla="*/ 42 w 48"/>
                <a:gd name="T13" fmla="*/ 5 h 80"/>
                <a:gd name="T14" fmla="*/ 42 w 48"/>
                <a:gd name="T15" fmla="*/ 5 h 80"/>
                <a:gd name="T16" fmla="*/ 48 w 48"/>
                <a:gd name="T17" fmla="*/ 29 h 80"/>
                <a:gd name="T18" fmla="*/ 42 w 48"/>
                <a:gd name="T19" fmla="*/ 54 h 80"/>
                <a:gd name="T20" fmla="*/ 28 w 48"/>
                <a:gd name="T21" fmla="*/ 59 h 80"/>
                <a:gd name="T22" fmla="*/ 14 w 48"/>
                <a:gd name="T23" fmla="*/ 53 h 80"/>
                <a:gd name="T24" fmla="*/ 14 w 48"/>
                <a:gd name="T25" fmla="*/ 80 h 80"/>
                <a:gd name="T26" fmla="*/ 0 w 48"/>
                <a:gd name="T27" fmla="*/ 80 h 80"/>
                <a:gd name="T28" fmla="*/ 0 w 48"/>
                <a:gd name="T29" fmla="*/ 1 h 80"/>
                <a:gd name="T30" fmla="*/ 14 w 48"/>
                <a:gd name="T31" fmla="*/ 1 h 80"/>
                <a:gd name="T32" fmla="*/ 14 w 48"/>
                <a:gd name="T33" fmla="*/ 6 h 80"/>
                <a:gd name="T34" fmla="*/ 28 w 48"/>
                <a:gd name="T35" fmla="*/ 0 h 80"/>
                <a:gd name="T36" fmla="*/ 42 w 48"/>
                <a:gd name="T3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80">
                  <a:moveTo>
                    <a:pt x="14" y="29"/>
                  </a:moveTo>
                  <a:lnTo>
                    <a:pt x="14" y="29"/>
                  </a:lnTo>
                  <a:cubicBezTo>
                    <a:pt x="14" y="39"/>
                    <a:pt x="15" y="46"/>
                    <a:pt x="24" y="46"/>
                  </a:cubicBezTo>
                  <a:cubicBezTo>
                    <a:pt x="33" y="46"/>
                    <a:pt x="34" y="39"/>
                    <a:pt x="34" y="29"/>
                  </a:cubicBezTo>
                  <a:cubicBezTo>
                    <a:pt x="34" y="20"/>
                    <a:pt x="33" y="13"/>
                    <a:pt x="24" y="13"/>
                  </a:cubicBezTo>
                  <a:cubicBezTo>
                    <a:pt x="15" y="13"/>
                    <a:pt x="14" y="20"/>
                    <a:pt x="14" y="29"/>
                  </a:cubicBezTo>
                  <a:close/>
                  <a:moveTo>
                    <a:pt x="42" y="5"/>
                  </a:moveTo>
                  <a:lnTo>
                    <a:pt x="42" y="5"/>
                  </a:lnTo>
                  <a:cubicBezTo>
                    <a:pt x="48" y="11"/>
                    <a:pt x="48" y="20"/>
                    <a:pt x="48" y="29"/>
                  </a:cubicBezTo>
                  <a:cubicBezTo>
                    <a:pt x="48" y="39"/>
                    <a:pt x="48" y="48"/>
                    <a:pt x="42" y="54"/>
                  </a:cubicBezTo>
                  <a:cubicBezTo>
                    <a:pt x="39" y="57"/>
                    <a:pt x="34" y="59"/>
                    <a:pt x="28" y="59"/>
                  </a:cubicBezTo>
                  <a:cubicBezTo>
                    <a:pt x="22" y="59"/>
                    <a:pt x="18" y="57"/>
                    <a:pt x="14" y="53"/>
                  </a:cubicBezTo>
                  <a:lnTo>
                    <a:pt x="14" y="80"/>
                  </a:lnTo>
                  <a:lnTo>
                    <a:pt x="0" y="80"/>
                  </a:lnTo>
                  <a:lnTo>
                    <a:pt x="0" y="1"/>
                  </a:lnTo>
                  <a:lnTo>
                    <a:pt x="14" y="1"/>
                  </a:lnTo>
                  <a:lnTo>
                    <a:pt x="14" y="6"/>
                  </a:lnTo>
                  <a:cubicBezTo>
                    <a:pt x="18" y="2"/>
                    <a:pt x="22" y="0"/>
                    <a:pt x="28" y="0"/>
                  </a:cubicBezTo>
                  <a:cubicBezTo>
                    <a:pt x="34" y="0"/>
                    <a:pt x="39" y="2"/>
                    <a:pt x="42"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0" name="Freeform 74">
              <a:extLst>
                <a:ext uri="{FF2B5EF4-FFF2-40B4-BE49-F238E27FC236}">
                  <a16:creationId xmlns:a16="http://schemas.microsoft.com/office/drawing/2014/main" id="{BF3AF24A-ED8C-409E-BB2F-A97EB45AF222}"/>
                </a:ext>
              </a:extLst>
            </p:cNvPr>
            <p:cNvSpPr>
              <a:spLocks noEditPoints="1"/>
            </p:cNvSpPr>
            <p:nvPr/>
          </p:nvSpPr>
          <p:spPr bwMode="auto">
            <a:xfrm>
              <a:off x="3443" y="1484"/>
              <a:ext cx="31" cy="36"/>
            </a:xfrm>
            <a:custGeom>
              <a:avLst/>
              <a:gdLst>
                <a:gd name="T0" fmla="*/ 16 w 50"/>
                <a:gd name="T1" fmla="*/ 18 h 59"/>
                <a:gd name="T2" fmla="*/ 16 w 50"/>
                <a:gd name="T3" fmla="*/ 18 h 59"/>
                <a:gd name="T4" fmla="*/ 14 w 50"/>
                <a:gd name="T5" fmla="*/ 24 h 59"/>
                <a:gd name="T6" fmla="*/ 36 w 50"/>
                <a:gd name="T7" fmla="*/ 24 h 59"/>
                <a:gd name="T8" fmla="*/ 35 w 50"/>
                <a:gd name="T9" fmla="*/ 18 h 59"/>
                <a:gd name="T10" fmla="*/ 25 w 50"/>
                <a:gd name="T11" fmla="*/ 12 h 59"/>
                <a:gd name="T12" fmla="*/ 16 w 50"/>
                <a:gd name="T13" fmla="*/ 18 h 59"/>
                <a:gd name="T14" fmla="*/ 50 w 50"/>
                <a:gd name="T15" fmla="*/ 28 h 59"/>
                <a:gd name="T16" fmla="*/ 50 w 50"/>
                <a:gd name="T17" fmla="*/ 28 h 59"/>
                <a:gd name="T18" fmla="*/ 50 w 50"/>
                <a:gd name="T19" fmla="*/ 34 h 59"/>
                <a:gd name="T20" fmla="*/ 14 w 50"/>
                <a:gd name="T21" fmla="*/ 34 h 59"/>
                <a:gd name="T22" fmla="*/ 27 w 50"/>
                <a:gd name="T23" fmla="*/ 47 h 59"/>
                <a:gd name="T24" fmla="*/ 40 w 50"/>
                <a:gd name="T25" fmla="*/ 41 h 59"/>
                <a:gd name="T26" fmla="*/ 49 w 50"/>
                <a:gd name="T27" fmla="*/ 50 h 59"/>
                <a:gd name="T28" fmla="*/ 27 w 50"/>
                <a:gd name="T29" fmla="*/ 59 h 59"/>
                <a:gd name="T30" fmla="*/ 0 w 50"/>
                <a:gd name="T31" fmla="*/ 29 h 59"/>
                <a:gd name="T32" fmla="*/ 25 w 50"/>
                <a:gd name="T33" fmla="*/ 0 h 59"/>
                <a:gd name="T34" fmla="*/ 50 w 50"/>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9">
                  <a:moveTo>
                    <a:pt x="16" y="18"/>
                  </a:moveTo>
                  <a:lnTo>
                    <a:pt x="16" y="18"/>
                  </a:lnTo>
                  <a:cubicBezTo>
                    <a:pt x="15" y="20"/>
                    <a:pt x="14" y="22"/>
                    <a:pt x="14" y="24"/>
                  </a:cubicBezTo>
                  <a:lnTo>
                    <a:pt x="36" y="24"/>
                  </a:lnTo>
                  <a:cubicBezTo>
                    <a:pt x="36" y="22"/>
                    <a:pt x="36" y="20"/>
                    <a:pt x="35" y="18"/>
                  </a:cubicBezTo>
                  <a:cubicBezTo>
                    <a:pt x="33" y="14"/>
                    <a:pt x="30" y="12"/>
                    <a:pt x="25" y="12"/>
                  </a:cubicBezTo>
                  <a:cubicBezTo>
                    <a:pt x="20" y="12"/>
                    <a:pt x="17" y="14"/>
                    <a:pt x="16" y="18"/>
                  </a:cubicBezTo>
                  <a:close/>
                  <a:moveTo>
                    <a:pt x="50" y="28"/>
                  </a:moveTo>
                  <a:lnTo>
                    <a:pt x="50" y="28"/>
                  </a:lnTo>
                  <a:lnTo>
                    <a:pt x="50" y="34"/>
                  </a:lnTo>
                  <a:lnTo>
                    <a:pt x="14" y="34"/>
                  </a:lnTo>
                  <a:cubicBezTo>
                    <a:pt x="14" y="41"/>
                    <a:pt x="19" y="47"/>
                    <a:pt x="27" y="47"/>
                  </a:cubicBezTo>
                  <a:cubicBezTo>
                    <a:pt x="33" y="47"/>
                    <a:pt x="36" y="45"/>
                    <a:pt x="40" y="41"/>
                  </a:cubicBezTo>
                  <a:lnTo>
                    <a:pt x="49" y="50"/>
                  </a:lnTo>
                  <a:cubicBezTo>
                    <a:pt x="43" y="56"/>
                    <a:pt x="37" y="59"/>
                    <a:pt x="27" y="59"/>
                  </a:cubicBezTo>
                  <a:cubicBezTo>
                    <a:pt x="13" y="59"/>
                    <a:pt x="0" y="53"/>
                    <a:pt x="0" y="29"/>
                  </a:cubicBezTo>
                  <a:cubicBezTo>
                    <a:pt x="0" y="11"/>
                    <a:pt x="10" y="0"/>
                    <a:pt x="25" y="0"/>
                  </a:cubicBezTo>
                  <a:cubicBezTo>
                    <a:pt x="41" y="0"/>
                    <a:pt x="50" y="11"/>
                    <a:pt x="50"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1" name="Freeform 75">
              <a:extLst>
                <a:ext uri="{FF2B5EF4-FFF2-40B4-BE49-F238E27FC236}">
                  <a16:creationId xmlns:a16="http://schemas.microsoft.com/office/drawing/2014/main" id="{6A744145-230D-4B95-A659-92EE93E8DA56}"/>
                </a:ext>
              </a:extLst>
            </p:cNvPr>
            <p:cNvSpPr>
              <a:spLocks/>
            </p:cNvSpPr>
            <p:nvPr/>
          </p:nvSpPr>
          <p:spPr bwMode="auto">
            <a:xfrm>
              <a:off x="3482" y="1471"/>
              <a:ext cx="15" cy="48"/>
            </a:xfrm>
            <a:custGeom>
              <a:avLst/>
              <a:gdLst>
                <a:gd name="T0" fmla="*/ 14 w 25"/>
                <a:gd name="T1" fmla="*/ 62 h 79"/>
                <a:gd name="T2" fmla="*/ 14 w 25"/>
                <a:gd name="T3" fmla="*/ 62 h 79"/>
                <a:gd name="T4" fmla="*/ 19 w 25"/>
                <a:gd name="T5" fmla="*/ 67 h 79"/>
                <a:gd name="T6" fmla="*/ 25 w 25"/>
                <a:gd name="T7" fmla="*/ 67 h 79"/>
                <a:gd name="T8" fmla="*/ 25 w 25"/>
                <a:gd name="T9" fmla="*/ 79 h 79"/>
                <a:gd name="T10" fmla="*/ 16 w 25"/>
                <a:gd name="T11" fmla="*/ 79 h 79"/>
                <a:gd name="T12" fmla="*/ 0 w 25"/>
                <a:gd name="T13" fmla="*/ 63 h 79"/>
                <a:gd name="T14" fmla="*/ 0 w 25"/>
                <a:gd name="T15" fmla="*/ 0 h 79"/>
                <a:gd name="T16" fmla="*/ 14 w 25"/>
                <a:gd name="T17" fmla="*/ 0 h 79"/>
                <a:gd name="T18" fmla="*/ 14 w 25"/>
                <a:gd name="T1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9">
                  <a:moveTo>
                    <a:pt x="14" y="62"/>
                  </a:moveTo>
                  <a:lnTo>
                    <a:pt x="14" y="62"/>
                  </a:lnTo>
                  <a:cubicBezTo>
                    <a:pt x="14" y="65"/>
                    <a:pt x="15" y="67"/>
                    <a:pt x="19" y="67"/>
                  </a:cubicBezTo>
                  <a:lnTo>
                    <a:pt x="25" y="67"/>
                  </a:lnTo>
                  <a:lnTo>
                    <a:pt x="25" y="79"/>
                  </a:lnTo>
                  <a:lnTo>
                    <a:pt x="16" y="79"/>
                  </a:lnTo>
                  <a:cubicBezTo>
                    <a:pt x="5" y="79"/>
                    <a:pt x="0" y="71"/>
                    <a:pt x="0" y="63"/>
                  </a:cubicBezTo>
                  <a:lnTo>
                    <a:pt x="0" y="0"/>
                  </a:lnTo>
                  <a:lnTo>
                    <a:pt x="14" y="0"/>
                  </a:lnTo>
                  <a:lnTo>
                    <a:pt x="14"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2" name="Freeform 76">
              <a:extLst>
                <a:ext uri="{FF2B5EF4-FFF2-40B4-BE49-F238E27FC236}">
                  <a16:creationId xmlns:a16="http://schemas.microsoft.com/office/drawing/2014/main" id="{7433A5A9-A8E7-418C-8343-09A3973A313C}"/>
                </a:ext>
              </a:extLst>
            </p:cNvPr>
            <p:cNvSpPr>
              <a:spLocks noEditPoints="1"/>
            </p:cNvSpPr>
            <p:nvPr/>
          </p:nvSpPr>
          <p:spPr bwMode="auto">
            <a:xfrm>
              <a:off x="3504" y="1471"/>
              <a:ext cx="9" cy="48"/>
            </a:xfrm>
            <a:custGeom>
              <a:avLst/>
              <a:gdLst>
                <a:gd name="T0" fmla="*/ 15 w 15"/>
                <a:gd name="T1" fmla="*/ 79 h 79"/>
                <a:gd name="T2" fmla="*/ 15 w 15"/>
                <a:gd name="T3" fmla="*/ 79 h 79"/>
                <a:gd name="T4" fmla="*/ 1 w 15"/>
                <a:gd name="T5" fmla="*/ 79 h 79"/>
                <a:gd name="T6" fmla="*/ 1 w 15"/>
                <a:gd name="T7" fmla="*/ 23 h 79"/>
                <a:gd name="T8" fmla="*/ 15 w 15"/>
                <a:gd name="T9" fmla="*/ 23 h 79"/>
                <a:gd name="T10" fmla="*/ 15 w 15"/>
                <a:gd name="T11" fmla="*/ 79 h 79"/>
                <a:gd name="T12" fmla="*/ 15 w 15"/>
                <a:gd name="T13" fmla="*/ 12 h 79"/>
                <a:gd name="T14" fmla="*/ 15 w 15"/>
                <a:gd name="T15" fmla="*/ 12 h 79"/>
                <a:gd name="T16" fmla="*/ 0 w 15"/>
                <a:gd name="T17" fmla="*/ 12 h 79"/>
                <a:gd name="T18" fmla="*/ 0 w 15"/>
                <a:gd name="T19" fmla="*/ 0 h 79"/>
                <a:gd name="T20" fmla="*/ 15 w 15"/>
                <a:gd name="T21" fmla="*/ 0 h 79"/>
                <a:gd name="T22" fmla="*/ 15 w 15"/>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9">
                  <a:moveTo>
                    <a:pt x="15" y="79"/>
                  </a:moveTo>
                  <a:lnTo>
                    <a:pt x="15" y="79"/>
                  </a:lnTo>
                  <a:lnTo>
                    <a:pt x="1" y="79"/>
                  </a:lnTo>
                  <a:lnTo>
                    <a:pt x="1" y="23"/>
                  </a:lnTo>
                  <a:lnTo>
                    <a:pt x="15" y="23"/>
                  </a:lnTo>
                  <a:lnTo>
                    <a:pt x="15" y="79"/>
                  </a:lnTo>
                  <a:close/>
                  <a:moveTo>
                    <a:pt x="15" y="12"/>
                  </a:moveTo>
                  <a:lnTo>
                    <a:pt x="15" y="12"/>
                  </a:lnTo>
                  <a:lnTo>
                    <a:pt x="0" y="12"/>
                  </a:lnTo>
                  <a:lnTo>
                    <a:pt x="0" y="0"/>
                  </a:lnTo>
                  <a:lnTo>
                    <a:pt x="15" y="0"/>
                  </a:lnTo>
                  <a:lnTo>
                    <a:pt x="15"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3" name="Freeform 77">
              <a:extLst>
                <a:ext uri="{FF2B5EF4-FFF2-40B4-BE49-F238E27FC236}">
                  <a16:creationId xmlns:a16="http://schemas.microsoft.com/office/drawing/2014/main" id="{5D443D80-2E29-4A40-8A1B-632EB6F8C40E}"/>
                </a:ext>
              </a:extLst>
            </p:cNvPr>
            <p:cNvSpPr>
              <a:spLocks/>
            </p:cNvSpPr>
            <p:nvPr/>
          </p:nvSpPr>
          <p:spPr bwMode="auto">
            <a:xfrm>
              <a:off x="3520" y="1475"/>
              <a:ext cx="19" cy="44"/>
            </a:xfrm>
            <a:custGeom>
              <a:avLst/>
              <a:gdLst>
                <a:gd name="T0" fmla="*/ 20 w 31"/>
                <a:gd name="T1" fmla="*/ 17 h 73"/>
                <a:gd name="T2" fmla="*/ 20 w 31"/>
                <a:gd name="T3" fmla="*/ 17 h 73"/>
                <a:gd name="T4" fmla="*/ 31 w 31"/>
                <a:gd name="T5" fmla="*/ 17 h 73"/>
                <a:gd name="T6" fmla="*/ 31 w 31"/>
                <a:gd name="T7" fmla="*/ 28 h 73"/>
                <a:gd name="T8" fmla="*/ 20 w 31"/>
                <a:gd name="T9" fmla="*/ 28 h 73"/>
                <a:gd name="T10" fmla="*/ 20 w 31"/>
                <a:gd name="T11" fmla="*/ 56 h 73"/>
                <a:gd name="T12" fmla="*/ 25 w 31"/>
                <a:gd name="T13" fmla="*/ 61 h 73"/>
                <a:gd name="T14" fmla="*/ 31 w 31"/>
                <a:gd name="T15" fmla="*/ 61 h 73"/>
                <a:gd name="T16" fmla="*/ 31 w 31"/>
                <a:gd name="T17" fmla="*/ 73 h 73"/>
                <a:gd name="T18" fmla="*/ 23 w 31"/>
                <a:gd name="T19" fmla="*/ 73 h 73"/>
                <a:gd name="T20" fmla="*/ 6 w 31"/>
                <a:gd name="T21" fmla="*/ 57 h 73"/>
                <a:gd name="T22" fmla="*/ 6 w 31"/>
                <a:gd name="T23" fmla="*/ 28 h 73"/>
                <a:gd name="T24" fmla="*/ 0 w 31"/>
                <a:gd name="T25" fmla="*/ 28 h 73"/>
                <a:gd name="T26" fmla="*/ 0 w 31"/>
                <a:gd name="T27" fmla="*/ 17 h 73"/>
                <a:gd name="T28" fmla="*/ 6 w 31"/>
                <a:gd name="T29" fmla="*/ 17 h 73"/>
                <a:gd name="T30" fmla="*/ 6 w 31"/>
                <a:gd name="T31" fmla="*/ 0 h 73"/>
                <a:gd name="T32" fmla="*/ 20 w 31"/>
                <a:gd name="T33" fmla="*/ 0 h 73"/>
                <a:gd name="T34" fmla="*/ 20 w 31"/>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73">
                  <a:moveTo>
                    <a:pt x="20" y="17"/>
                  </a:moveTo>
                  <a:lnTo>
                    <a:pt x="20" y="17"/>
                  </a:lnTo>
                  <a:lnTo>
                    <a:pt x="31" y="17"/>
                  </a:lnTo>
                  <a:lnTo>
                    <a:pt x="31" y="28"/>
                  </a:lnTo>
                  <a:lnTo>
                    <a:pt x="20" y="28"/>
                  </a:lnTo>
                  <a:lnTo>
                    <a:pt x="20" y="56"/>
                  </a:lnTo>
                  <a:cubicBezTo>
                    <a:pt x="20" y="59"/>
                    <a:pt x="22" y="61"/>
                    <a:pt x="25" y="61"/>
                  </a:cubicBezTo>
                  <a:lnTo>
                    <a:pt x="31" y="61"/>
                  </a:lnTo>
                  <a:lnTo>
                    <a:pt x="31" y="73"/>
                  </a:lnTo>
                  <a:lnTo>
                    <a:pt x="23" y="73"/>
                  </a:lnTo>
                  <a:cubicBezTo>
                    <a:pt x="11" y="73"/>
                    <a:pt x="6" y="65"/>
                    <a:pt x="6" y="57"/>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4" name="Freeform 78">
              <a:extLst>
                <a:ext uri="{FF2B5EF4-FFF2-40B4-BE49-F238E27FC236}">
                  <a16:creationId xmlns:a16="http://schemas.microsoft.com/office/drawing/2014/main" id="{1F99533A-2C93-4A14-94CE-8E9FC25D192F}"/>
                </a:ext>
              </a:extLst>
            </p:cNvPr>
            <p:cNvSpPr>
              <a:spLocks noEditPoints="1"/>
            </p:cNvSpPr>
            <p:nvPr/>
          </p:nvSpPr>
          <p:spPr bwMode="auto">
            <a:xfrm>
              <a:off x="3545" y="1484"/>
              <a:ext cx="31" cy="36"/>
            </a:xfrm>
            <a:custGeom>
              <a:avLst/>
              <a:gdLst>
                <a:gd name="T0" fmla="*/ 15 w 50"/>
                <a:gd name="T1" fmla="*/ 18 h 59"/>
                <a:gd name="T2" fmla="*/ 15 w 50"/>
                <a:gd name="T3" fmla="*/ 18 h 59"/>
                <a:gd name="T4" fmla="*/ 14 w 50"/>
                <a:gd name="T5" fmla="*/ 24 h 59"/>
                <a:gd name="T6" fmla="*/ 36 w 50"/>
                <a:gd name="T7" fmla="*/ 24 h 59"/>
                <a:gd name="T8" fmla="*/ 35 w 50"/>
                <a:gd name="T9" fmla="*/ 18 h 59"/>
                <a:gd name="T10" fmla="*/ 25 w 50"/>
                <a:gd name="T11" fmla="*/ 12 h 59"/>
                <a:gd name="T12" fmla="*/ 15 w 50"/>
                <a:gd name="T13" fmla="*/ 18 h 59"/>
                <a:gd name="T14" fmla="*/ 50 w 50"/>
                <a:gd name="T15" fmla="*/ 28 h 59"/>
                <a:gd name="T16" fmla="*/ 50 w 50"/>
                <a:gd name="T17" fmla="*/ 28 h 59"/>
                <a:gd name="T18" fmla="*/ 50 w 50"/>
                <a:gd name="T19" fmla="*/ 34 h 59"/>
                <a:gd name="T20" fmla="*/ 14 w 50"/>
                <a:gd name="T21" fmla="*/ 34 h 59"/>
                <a:gd name="T22" fmla="*/ 27 w 50"/>
                <a:gd name="T23" fmla="*/ 47 h 59"/>
                <a:gd name="T24" fmla="*/ 40 w 50"/>
                <a:gd name="T25" fmla="*/ 41 h 59"/>
                <a:gd name="T26" fmla="*/ 48 w 50"/>
                <a:gd name="T27" fmla="*/ 50 h 59"/>
                <a:gd name="T28" fmla="*/ 26 w 50"/>
                <a:gd name="T29" fmla="*/ 59 h 59"/>
                <a:gd name="T30" fmla="*/ 0 w 50"/>
                <a:gd name="T31" fmla="*/ 29 h 59"/>
                <a:gd name="T32" fmla="*/ 25 w 50"/>
                <a:gd name="T33" fmla="*/ 0 h 59"/>
                <a:gd name="T34" fmla="*/ 50 w 50"/>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9">
                  <a:moveTo>
                    <a:pt x="15" y="18"/>
                  </a:moveTo>
                  <a:lnTo>
                    <a:pt x="15" y="18"/>
                  </a:lnTo>
                  <a:cubicBezTo>
                    <a:pt x="14" y="20"/>
                    <a:pt x="14" y="22"/>
                    <a:pt x="14" y="24"/>
                  </a:cubicBezTo>
                  <a:lnTo>
                    <a:pt x="36" y="24"/>
                  </a:lnTo>
                  <a:cubicBezTo>
                    <a:pt x="36" y="22"/>
                    <a:pt x="36" y="20"/>
                    <a:pt x="35" y="18"/>
                  </a:cubicBezTo>
                  <a:cubicBezTo>
                    <a:pt x="33" y="14"/>
                    <a:pt x="30" y="12"/>
                    <a:pt x="25" y="12"/>
                  </a:cubicBezTo>
                  <a:cubicBezTo>
                    <a:pt x="20" y="12"/>
                    <a:pt x="17" y="14"/>
                    <a:pt x="15" y="18"/>
                  </a:cubicBezTo>
                  <a:close/>
                  <a:moveTo>
                    <a:pt x="50" y="28"/>
                  </a:moveTo>
                  <a:lnTo>
                    <a:pt x="50" y="28"/>
                  </a:lnTo>
                  <a:lnTo>
                    <a:pt x="50" y="34"/>
                  </a:lnTo>
                  <a:lnTo>
                    <a:pt x="14" y="34"/>
                  </a:lnTo>
                  <a:cubicBezTo>
                    <a:pt x="14" y="41"/>
                    <a:pt x="18" y="47"/>
                    <a:pt x="27" y="47"/>
                  </a:cubicBezTo>
                  <a:cubicBezTo>
                    <a:pt x="33" y="47"/>
                    <a:pt x="36" y="45"/>
                    <a:pt x="40" y="41"/>
                  </a:cubicBezTo>
                  <a:lnTo>
                    <a:pt x="48" y="50"/>
                  </a:lnTo>
                  <a:cubicBezTo>
                    <a:pt x="43" y="56"/>
                    <a:pt x="37" y="59"/>
                    <a:pt x="26" y="59"/>
                  </a:cubicBezTo>
                  <a:cubicBezTo>
                    <a:pt x="13" y="59"/>
                    <a:pt x="0" y="53"/>
                    <a:pt x="0" y="29"/>
                  </a:cubicBezTo>
                  <a:cubicBezTo>
                    <a:pt x="0" y="11"/>
                    <a:pt x="10" y="0"/>
                    <a:pt x="25" y="0"/>
                  </a:cubicBezTo>
                  <a:cubicBezTo>
                    <a:pt x="41" y="0"/>
                    <a:pt x="50" y="11"/>
                    <a:pt x="50"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5" name="Freeform 79">
              <a:extLst>
                <a:ext uri="{FF2B5EF4-FFF2-40B4-BE49-F238E27FC236}">
                  <a16:creationId xmlns:a16="http://schemas.microsoft.com/office/drawing/2014/main" id="{1E7AA15F-3B95-4862-908D-784F5F503B04}"/>
                </a:ext>
              </a:extLst>
            </p:cNvPr>
            <p:cNvSpPr>
              <a:spLocks noEditPoints="1"/>
            </p:cNvSpPr>
            <p:nvPr/>
          </p:nvSpPr>
          <p:spPr bwMode="auto">
            <a:xfrm>
              <a:off x="3583" y="1484"/>
              <a:ext cx="30" cy="36"/>
            </a:xfrm>
            <a:custGeom>
              <a:avLst/>
              <a:gdLst>
                <a:gd name="T0" fmla="*/ 31 w 49"/>
                <a:gd name="T1" fmla="*/ 15 h 59"/>
                <a:gd name="T2" fmla="*/ 31 w 49"/>
                <a:gd name="T3" fmla="*/ 15 h 59"/>
                <a:gd name="T4" fmla="*/ 24 w 49"/>
                <a:gd name="T5" fmla="*/ 13 h 59"/>
                <a:gd name="T6" fmla="*/ 18 w 49"/>
                <a:gd name="T7" fmla="*/ 15 h 59"/>
                <a:gd name="T8" fmla="*/ 14 w 49"/>
                <a:gd name="T9" fmla="*/ 29 h 59"/>
                <a:gd name="T10" fmla="*/ 18 w 49"/>
                <a:gd name="T11" fmla="*/ 43 h 59"/>
                <a:gd name="T12" fmla="*/ 24 w 49"/>
                <a:gd name="T13" fmla="*/ 46 h 59"/>
                <a:gd name="T14" fmla="*/ 31 w 49"/>
                <a:gd name="T15" fmla="*/ 43 h 59"/>
                <a:gd name="T16" fmla="*/ 34 w 49"/>
                <a:gd name="T17" fmla="*/ 29 h 59"/>
                <a:gd name="T18" fmla="*/ 31 w 49"/>
                <a:gd name="T19" fmla="*/ 15 h 59"/>
                <a:gd name="T20" fmla="*/ 42 w 49"/>
                <a:gd name="T21" fmla="*/ 52 h 59"/>
                <a:gd name="T22" fmla="*/ 42 w 49"/>
                <a:gd name="T23" fmla="*/ 52 h 59"/>
                <a:gd name="T24" fmla="*/ 24 w 49"/>
                <a:gd name="T25" fmla="*/ 59 h 59"/>
                <a:gd name="T26" fmla="*/ 6 w 49"/>
                <a:gd name="T27" fmla="*/ 52 h 59"/>
                <a:gd name="T28" fmla="*/ 0 w 49"/>
                <a:gd name="T29" fmla="*/ 29 h 59"/>
                <a:gd name="T30" fmla="*/ 6 w 49"/>
                <a:gd name="T31" fmla="*/ 7 h 59"/>
                <a:gd name="T32" fmla="*/ 24 w 49"/>
                <a:gd name="T33" fmla="*/ 0 h 59"/>
                <a:gd name="T34" fmla="*/ 42 w 49"/>
                <a:gd name="T35" fmla="*/ 7 h 59"/>
                <a:gd name="T36" fmla="*/ 49 w 49"/>
                <a:gd name="T37" fmla="*/ 29 h 59"/>
                <a:gd name="T38" fmla="*/ 42 w 49"/>
                <a:gd name="T3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9">
                  <a:moveTo>
                    <a:pt x="31" y="15"/>
                  </a:moveTo>
                  <a:lnTo>
                    <a:pt x="31" y="15"/>
                  </a:lnTo>
                  <a:cubicBezTo>
                    <a:pt x="29" y="14"/>
                    <a:pt x="27" y="13"/>
                    <a:pt x="24" y="13"/>
                  </a:cubicBezTo>
                  <a:cubicBezTo>
                    <a:pt x="21" y="13"/>
                    <a:pt x="19" y="14"/>
                    <a:pt x="18" y="15"/>
                  </a:cubicBezTo>
                  <a:cubicBezTo>
                    <a:pt x="15" y="18"/>
                    <a:pt x="14" y="24"/>
                    <a:pt x="14" y="29"/>
                  </a:cubicBezTo>
                  <a:cubicBezTo>
                    <a:pt x="14" y="35"/>
                    <a:pt x="15" y="41"/>
                    <a:pt x="18" y="43"/>
                  </a:cubicBezTo>
                  <a:cubicBezTo>
                    <a:pt x="19" y="45"/>
                    <a:pt x="21" y="46"/>
                    <a:pt x="24" y="46"/>
                  </a:cubicBezTo>
                  <a:cubicBezTo>
                    <a:pt x="27" y="46"/>
                    <a:pt x="29" y="45"/>
                    <a:pt x="31" y="43"/>
                  </a:cubicBezTo>
                  <a:cubicBezTo>
                    <a:pt x="34" y="41"/>
                    <a:pt x="34" y="35"/>
                    <a:pt x="34" y="29"/>
                  </a:cubicBezTo>
                  <a:cubicBezTo>
                    <a:pt x="34" y="24"/>
                    <a:pt x="34" y="18"/>
                    <a:pt x="31" y="15"/>
                  </a:cubicBezTo>
                  <a:close/>
                  <a:moveTo>
                    <a:pt x="42" y="52"/>
                  </a:moveTo>
                  <a:lnTo>
                    <a:pt x="42" y="52"/>
                  </a:lnTo>
                  <a:cubicBezTo>
                    <a:pt x="38" y="56"/>
                    <a:pt x="33" y="59"/>
                    <a:pt x="24" y="59"/>
                  </a:cubicBezTo>
                  <a:cubicBezTo>
                    <a:pt x="16" y="59"/>
                    <a:pt x="10" y="56"/>
                    <a:pt x="6" y="52"/>
                  </a:cubicBezTo>
                  <a:cubicBezTo>
                    <a:pt x="1" y="46"/>
                    <a:pt x="0" y="40"/>
                    <a:pt x="0" y="29"/>
                  </a:cubicBezTo>
                  <a:cubicBezTo>
                    <a:pt x="0" y="19"/>
                    <a:pt x="1" y="13"/>
                    <a:pt x="6" y="7"/>
                  </a:cubicBezTo>
                  <a:cubicBezTo>
                    <a:pt x="10" y="3"/>
                    <a:pt x="16" y="0"/>
                    <a:pt x="24" y="0"/>
                  </a:cubicBezTo>
                  <a:cubicBezTo>
                    <a:pt x="33" y="0"/>
                    <a:pt x="38" y="3"/>
                    <a:pt x="42" y="7"/>
                  </a:cubicBezTo>
                  <a:cubicBezTo>
                    <a:pt x="47" y="13"/>
                    <a:pt x="49" y="19"/>
                    <a:pt x="49" y="29"/>
                  </a:cubicBezTo>
                  <a:cubicBezTo>
                    <a:pt x="49" y="40"/>
                    <a:pt x="47" y="46"/>
                    <a:pt x="42" y="5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6" name="Freeform 80">
              <a:extLst>
                <a:ext uri="{FF2B5EF4-FFF2-40B4-BE49-F238E27FC236}">
                  <a16:creationId xmlns:a16="http://schemas.microsoft.com/office/drawing/2014/main" id="{8327CEA4-2D8E-4160-954E-EA1752D7605A}"/>
                </a:ext>
              </a:extLst>
            </p:cNvPr>
            <p:cNvSpPr>
              <a:spLocks/>
            </p:cNvSpPr>
            <p:nvPr/>
          </p:nvSpPr>
          <p:spPr bwMode="auto">
            <a:xfrm>
              <a:off x="3621" y="1471"/>
              <a:ext cx="15" cy="48"/>
            </a:xfrm>
            <a:custGeom>
              <a:avLst/>
              <a:gdLst>
                <a:gd name="T0" fmla="*/ 15 w 25"/>
                <a:gd name="T1" fmla="*/ 62 h 79"/>
                <a:gd name="T2" fmla="*/ 15 w 25"/>
                <a:gd name="T3" fmla="*/ 62 h 79"/>
                <a:gd name="T4" fmla="*/ 20 w 25"/>
                <a:gd name="T5" fmla="*/ 67 h 79"/>
                <a:gd name="T6" fmla="*/ 25 w 25"/>
                <a:gd name="T7" fmla="*/ 67 h 79"/>
                <a:gd name="T8" fmla="*/ 25 w 25"/>
                <a:gd name="T9" fmla="*/ 79 h 79"/>
                <a:gd name="T10" fmla="*/ 17 w 25"/>
                <a:gd name="T11" fmla="*/ 79 h 79"/>
                <a:gd name="T12" fmla="*/ 0 w 25"/>
                <a:gd name="T13" fmla="*/ 63 h 79"/>
                <a:gd name="T14" fmla="*/ 0 w 25"/>
                <a:gd name="T15" fmla="*/ 0 h 79"/>
                <a:gd name="T16" fmla="*/ 15 w 25"/>
                <a:gd name="T17" fmla="*/ 0 h 79"/>
                <a:gd name="T18" fmla="*/ 15 w 25"/>
                <a:gd name="T1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9">
                  <a:moveTo>
                    <a:pt x="15" y="62"/>
                  </a:moveTo>
                  <a:lnTo>
                    <a:pt x="15" y="62"/>
                  </a:lnTo>
                  <a:cubicBezTo>
                    <a:pt x="15" y="65"/>
                    <a:pt x="16" y="67"/>
                    <a:pt x="20" y="67"/>
                  </a:cubicBezTo>
                  <a:lnTo>
                    <a:pt x="25" y="67"/>
                  </a:lnTo>
                  <a:lnTo>
                    <a:pt x="25" y="79"/>
                  </a:lnTo>
                  <a:lnTo>
                    <a:pt x="17" y="79"/>
                  </a:lnTo>
                  <a:cubicBezTo>
                    <a:pt x="5" y="79"/>
                    <a:pt x="0" y="71"/>
                    <a:pt x="0" y="63"/>
                  </a:cubicBezTo>
                  <a:lnTo>
                    <a:pt x="0" y="0"/>
                  </a:lnTo>
                  <a:lnTo>
                    <a:pt x="15" y="0"/>
                  </a:lnTo>
                  <a:lnTo>
                    <a:pt x="15"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7" name="Freeform 81">
              <a:extLst>
                <a:ext uri="{FF2B5EF4-FFF2-40B4-BE49-F238E27FC236}">
                  <a16:creationId xmlns:a16="http://schemas.microsoft.com/office/drawing/2014/main" id="{B8C775F5-872A-47C4-9F96-56FC8EE26FCE}"/>
                </a:ext>
              </a:extLst>
            </p:cNvPr>
            <p:cNvSpPr>
              <a:spLocks/>
            </p:cNvSpPr>
            <p:nvPr/>
          </p:nvSpPr>
          <p:spPr bwMode="auto">
            <a:xfrm>
              <a:off x="3643" y="1471"/>
              <a:ext cx="15" cy="48"/>
            </a:xfrm>
            <a:custGeom>
              <a:avLst/>
              <a:gdLst>
                <a:gd name="T0" fmla="*/ 15 w 25"/>
                <a:gd name="T1" fmla="*/ 62 h 79"/>
                <a:gd name="T2" fmla="*/ 15 w 25"/>
                <a:gd name="T3" fmla="*/ 62 h 79"/>
                <a:gd name="T4" fmla="*/ 20 w 25"/>
                <a:gd name="T5" fmla="*/ 67 h 79"/>
                <a:gd name="T6" fmla="*/ 25 w 25"/>
                <a:gd name="T7" fmla="*/ 67 h 79"/>
                <a:gd name="T8" fmla="*/ 25 w 25"/>
                <a:gd name="T9" fmla="*/ 79 h 79"/>
                <a:gd name="T10" fmla="*/ 17 w 25"/>
                <a:gd name="T11" fmla="*/ 79 h 79"/>
                <a:gd name="T12" fmla="*/ 0 w 25"/>
                <a:gd name="T13" fmla="*/ 63 h 79"/>
                <a:gd name="T14" fmla="*/ 0 w 25"/>
                <a:gd name="T15" fmla="*/ 0 h 79"/>
                <a:gd name="T16" fmla="*/ 15 w 25"/>
                <a:gd name="T17" fmla="*/ 0 h 79"/>
                <a:gd name="T18" fmla="*/ 15 w 25"/>
                <a:gd name="T1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9">
                  <a:moveTo>
                    <a:pt x="15" y="62"/>
                  </a:moveTo>
                  <a:lnTo>
                    <a:pt x="15" y="62"/>
                  </a:lnTo>
                  <a:cubicBezTo>
                    <a:pt x="15" y="65"/>
                    <a:pt x="16" y="67"/>
                    <a:pt x="20" y="67"/>
                  </a:cubicBezTo>
                  <a:lnTo>
                    <a:pt x="25" y="67"/>
                  </a:lnTo>
                  <a:lnTo>
                    <a:pt x="25" y="79"/>
                  </a:lnTo>
                  <a:lnTo>
                    <a:pt x="17" y="79"/>
                  </a:lnTo>
                  <a:cubicBezTo>
                    <a:pt x="5" y="79"/>
                    <a:pt x="0" y="71"/>
                    <a:pt x="0" y="63"/>
                  </a:cubicBezTo>
                  <a:lnTo>
                    <a:pt x="0" y="0"/>
                  </a:lnTo>
                  <a:lnTo>
                    <a:pt x="15" y="0"/>
                  </a:lnTo>
                  <a:lnTo>
                    <a:pt x="15"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8" name="Freeform 82">
              <a:extLst>
                <a:ext uri="{FF2B5EF4-FFF2-40B4-BE49-F238E27FC236}">
                  <a16:creationId xmlns:a16="http://schemas.microsoft.com/office/drawing/2014/main" id="{1851920D-4525-4B4B-B359-A10D0FCE2CCC}"/>
                </a:ext>
              </a:extLst>
            </p:cNvPr>
            <p:cNvSpPr>
              <a:spLocks noEditPoints="1"/>
            </p:cNvSpPr>
            <p:nvPr/>
          </p:nvSpPr>
          <p:spPr bwMode="auto">
            <a:xfrm>
              <a:off x="3666" y="1471"/>
              <a:ext cx="9" cy="48"/>
            </a:xfrm>
            <a:custGeom>
              <a:avLst/>
              <a:gdLst>
                <a:gd name="T0" fmla="*/ 15 w 15"/>
                <a:gd name="T1" fmla="*/ 79 h 79"/>
                <a:gd name="T2" fmla="*/ 15 w 15"/>
                <a:gd name="T3" fmla="*/ 79 h 79"/>
                <a:gd name="T4" fmla="*/ 0 w 15"/>
                <a:gd name="T5" fmla="*/ 79 h 79"/>
                <a:gd name="T6" fmla="*/ 0 w 15"/>
                <a:gd name="T7" fmla="*/ 23 h 79"/>
                <a:gd name="T8" fmla="*/ 15 w 15"/>
                <a:gd name="T9" fmla="*/ 23 h 79"/>
                <a:gd name="T10" fmla="*/ 15 w 15"/>
                <a:gd name="T11" fmla="*/ 79 h 79"/>
                <a:gd name="T12" fmla="*/ 15 w 15"/>
                <a:gd name="T13" fmla="*/ 12 h 79"/>
                <a:gd name="T14" fmla="*/ 15 w 15"/>
                <a:gd name="T15" fmla="*/ 12 h 79"/>
                <a:gd name="T16" fmla="*/ 0 w 15"/>
                <a:gd name="T17" fmla="*/ 12 h 79"/>
                <a:gd name="T18" fmla="*/ 0 w 15"/>
                <a:gd name="T19" fmla="*/ 0 h 79"/>
                <a:gd name="T20" fmla="*/ 15 w 15"/>
                <a:gd name="T21" fmla="*/ 0 h 79"/>
                <a:gd name="T22" fmla="*/ 15 w 15"/>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9">
                  <a:moveTo>
                    <a:pt x="15" y="79"/>
                  </a:moveTo>
                  <a:lnTo>
                    <a:pt x="15" y="79"/>
                  </a:lnTo>
                  <a:lnTo>
                    <a:pt x="0" y="79"/>
                  </a:lnTo>
                  <a:lnTo>
                    <a:pt x="0" y="23"/>
                  </a:lnTo>
                  <a:lnTo>
                    <a:pt x="15" y="23"/>
                  </a:lnTo>
                  <a:lnTo>
                    <a:pt x="15" y="79"/>
                  </a:lnTo>
                  <a:close/>
                  <a:moveTo>
                    <a:pt x="15" y="12"/>
                  </a:moveTo>
                  <a:lnTo>
                    <a:pt x="15" y="12"/>
                  </a:lnTo>
                  <a:lnTo>
                    <a:pt x="0" y="12"/>
                  </a:lnTo>
                  <a:lnTo>
                    <a:pt x="0" y="0"/>
                  </a:lnTo>
                  <a:lnTo>
                    <a:pt x="15" y="0"/>
                  </a:lnTo>
                  <a:lnTo>
                    <a:pt x="15"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99" name="Freeform 83">
              <a:extLst>
                <a:ext uri="{FF2B5EF4-FFF2-40B4-BE49-F238E27FC236}">
                  <a16:creationId xmlns:a16="http://schemas.microsoft.com/office/drawing/2014/main" id="{55BF5835-0013-47FF-95D2-19882EE0D616}"/>
                </a:ext>
              </a:extLst>
            </p:cNvPr>
            <p:cNvSpPr>
              <a:spLocks/>
            </p:cNvSpPr>
            <p:nvPr/>
          </p:nvSpPr>
          <p:spPr bwMode="auto">
            <a:xfrm>
              <a:off x="3681" y="1484"/>
              <a:ext cx="30" cy="36"/>
            </a:xfrm>
            <a:custGeom>
              <a:avLst/>
              <a:gdLst>
                <a:gd name="T0" fmla="*/ 47 w 49"/>
                <a:gd name="T1" fmla="*/ 7 h 59"/>
                <a:gd name="T2" fmla="*/ 47 w 49"/>
                <a:gd name="T3" fmla="*/ 7 h 59"/>
                <a:gd name="T4" fmla="*/ 38 w 49"/>
                <a:gd name="T5" fmla="*/ 16 h 59"/>
                <a:gd name="T6" fmla="*/ 25 w 49"/>
                <a:gd name="T7" fmla="*/ 12 h 59"/>
                <a:gd name="T8" fmla="*/ 17 w 49"/>
                <a:gd name="T9" fmla="*/ 17 h 59"/>
                <a:gd name="T10" fmla="*/ 23 w 49"/>
                <a:gd name="T11" fmla="*/ 22 h 59"/>
                <a:gd name="T12" fmla="*/ 32 w 49"/>
                <a:gd name="T13" fmla="*/ 23 h 59"/>
                <a:gd name="T14" fmla="*/ 49 w 49"/>
                <a:gd name="T15" fmla="*/ 40 h 59"/>
                <a:gd name="T16" fmla="*/ 25 w 49"/>
                <a:gd name="T17" fmla="*/ 59 h 59"/>
                <a:gd name="T18" fmla="*/ 0 w 49"/>
                <a:gd name="T19" fmla="*/ 51 h 59"/>
                <a:gd name="T20" fmla="*/ 9 w 49"/>
                <a:gd name="T21" fmla="*/ 41 h 59"/>
                <a:gd name="T22" fmla="*/ 25 w 49"/>
                <a:gd name="T23" fmla="*/ 47 h 59"/>
                <a:gd name="T24" fmla="*/ 35 w 49"/>
                <a:gd name="T25" fmla="*/ 41 h 59"/>
                <a:gd name="T26" fmla="*/ 29 w 49"/>
                <a:gd name="T27" fmla="*/ 35 h 59"/>
                <a:gd name="T28" fmla="*/ 20 w 49"/>
                <a:gd name="T29" fmla="*/ 34 h 59"/>
                <a:gd name="T30" fmla="*/ 3 w 49"/>
                <a:gd name="T31" fmla="*/ 18 h 59"/>
                <a:gd name="T32" fmla="*/ 25 w 49"/>
                <a:gd name="T33" fmla="*/ 0 h 59"/>
                <a:gd name="T34" fmla="*/ 47 w 49"/>
                <a:gd name="T35"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9">
                  <a:moveTo>
                    <a:pt x="47" y="7"/>
                  </a:moveTo>
                  <a:lnTo>
                    <a:pt x="47" y="7"/>
                  </a:lnTo>
                  <a:lnTo>
                    <a:pt x="38" y="16"/>
                  </a:lnTo>
                  <a:cubicBezTo>
                    <a:pt x="35" y="13"/>
                    <a:pt x="30" y="12"/>
                    <a:pt x="25" y="12"/>
                  </a:cubicBezTo>
                  <a:cubicBezTo>
                    <a:pt x="19" y="12"/>
                    <a:pt x="17" y="14"/>
                    <a:pt x="17" y="17"/>
                  </a:cubicBezTo>
                  <a:cubicBezTo>
                    <a:pt x="17" y="20"/>
                    <a:pt x="18" y="22"/>
                    <a:pt x="23" y="22"/>
                  </a:cubicBezTo>
                  <a:lnTo>
                    <a:pt x="32" y="23"/>
                  </a:lnTo>
                  <a:cubicBezTo>
                    <a:pt x="43" y="24"/>
                    <a:pt x="49" y="30"/>
                    <a:pt x="49" y="40"/>
                  </a:cubicBezTo>
                  <a:cubicBezTo>
                    <a:pt x="49" y="53"/>
                    <a:pt x="38" y="59"/>
                    <a:pt x="25" y="59"/>
                  </a:cubicBezTo>
                  <a:cubicBezTo>
                    <a:pt x="15" y="59"/>
                    <a:pt x="7" y="58"/>
                    <a:pt x="0" y="51"/>
                  </a:cubicBezTo>
                  <a:lnTo>
                    <a:pt x="9" y="41"/>
                  </a:lnTo>
                  <a:cubicBezTo>
                    <a:pt x="14" y="46"/>
                    <a:pt x="20" y="47"/>
                    <a:pt x="25" y="47"/>
                  </a:cubicBezTo>
                  <a:cubicBezTo>
                    <a:pt x="30" y="47"/>
                    <a:pt x="35" y="45"/>
                    <a:pt x="35" y="41"/>
                  </a:cubicBezTo>
                  <a:cubicBezTo>
                    <a:pt x="35" y="38"/>
                    <a:pt x="34" y="36"/>
                    <a:pt x="29" y="35"/>
                  </a:cubicBezTo>
                  <a:lnTo>
                    <a:pt x="20" y="34"/>
                  </a:lnTo>
                  <a:cubicBezTo>
                    <a:pt x="9" y="34"/>
                    <a:pt x="3" y="29"/>
                    <a:pt x="3" y="18"/>
                  </a:cubicBezTo>
                  <a:cubicBezTo>
                    <a:pt x="3" y="6"/>
                    <a:pt x="13" y="0"/>
                    <a:pt x="25" y="0"/>
                  </a:cubicBezTo>
                  <a:cubicBezTo>
                    <a:pt x="34" y="0"/>
                    <a:pt x="42" y="2"/>
                    <a:pt x="47"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00" name="Freeform 84">
              <a:extLst>
                <a:ext uri="{FF2B5EF4-FFF2-40B4-BE49-F238E27FC236}">
                  <a16:creationId xmlns:a16="http://schemas.microsoft.com/office/drawing/2014/main" id="{6F9FCEBB-8603-42BE-944D-8F36FAD95D0C}"/>
                </a:ext>
              </a:extLst>
            </p:cNvPr>
            <p:cNvSpPr>
              <a:spLocks/>
            </p:cNvSpPr>
            <p:nvPr/>
          </p:nvSpPr>
          <p:spPr bwMode="auto">
            <a:xfrm>
              <a:off x="3718" y="1484"/>
              <a:ext cx="30" cy="36"/>
            </a:xfrm>
            <a:custGeom>
              <a:avLst/>
              <a:gdLst>
                <a:gd name="T0" fmla="*/ 48 w 48"/>
                <a:gd name="T1" fmla="*/ 57 h 58"/>
                <a:gd name="T2" fmla="*/ 48 w 48"/>
                <a:gd name="T3" fmla="*/ 57 h 58"/>
                <a:gd name="T4" fmla="*/ 34 w 48"/>
                <a:gd name="T5" fmla="*/ 57 h 58"/>
                <a:gd name="T6" fmla="*/ 34 w 48"/>
                <a:gd name="T7" fmla="*/ 52 h 58"/>
                <a:gd name="T8" fmla="*/ 20 w 48"/>
                <a:gd name="T9" fmla="*/ 58 h 58"/>
                <a:gd name="T10" fmla="*/ 6 w 48"/>
                <a:gd name="T11" fmla="*/ 53 h 58"/>
                <a:gd name="T12" fmla="*/ 0 w 48"/>
                <a:gd name="T13" fmla="*/ 36 h 58"/>
                <a:gd name="T14" fmla="*/ 0 w 48"/>
                <a:gd name="T15" fmla="*/ 0 h 58"/>
                <a:gd name="T16" fmla="*/ 14 w 48"/>
                <a:gd name="T17" fmla="*/ 0 h 58"/>
                <a:gd name="T18" fmla="*/ 14 w 48"/>
                <a:gd name="T19" fmla="*/ 34 h 58"/>
                <a:gd name="T20" fmla="*/ 24 w 48"/>
                <a:gd name="T21" fmla="*/ 45 h 58"/>
                <a:gd name="T22" fmla="*/ 34 w 48"/>
                <a:gd name="T23" fmla="*/ 34 h 58"/>
                <a:gd name="T24" fmla="*/ 34 w 48"/>
                <a:gd name="T25" fmla="*/ 0 h 58"/>
                <a:gd name="T26" fmla="*/ 48 w 48"/>
                <a:gd name="T27" fmla="*/ 0 h 58"/>
                <a:gd name="T28" fmla="*/ 48 w 48"/>
                <a:gd name="T29"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8">
                  <a:moveTo>
                    <a:pt x="48" y="57"/>
                  </a:moveTo>
                  <a:lnTo>
                    <a:pt x="48" y="57"/>
                  </a:lnTo>
                  <a:lnTo>
                    <a:pt x="34" y="57"/>
                  </a:lnTo>
                  <a:lnTo>
                    <a:pt x="34" y="52"/>
                  </a:lnTo>
                  <a:cubicBezTo>
                    <a:pt x="30" y="56"/>
                    <a:pt x="25" y="58"/>
                    <a:pt x="20" y="58"/>
                  </a:cubicBezTo>
                  <a:cubicBezTo>
                    <a:pt x="14" y="58"/>
                    <a:pt x="9" y="56"/>
                    <a:pt x="6" y="53"/>
                  </a:cubicBezTo>
                  <a:cubicBezTo>
                    <a:pt x="1" y="48"/>
                    <a:pt x="0" y="43"/>
                    <a:pt x="0" y="36"/>
                  </a:cubicBezTo>
                  <a:lnTo>
                    <a:pt x="0" y="0"/>
                  </a:lnTo>
                  <a:lnTo>
                    <a:pt x="14" y="0"/>
                  </a:lnTo>
                  <a:lnTo>
                    <a:pt x="14" y="34"/>
                  </a:lnTo>
                  <a:cubicBezTo>
                    <a:pt x="14" y="42"/>
                    <a:pt x="19" y="45"/>
                    <a:pt x="24" y="45"/>
                  </a:cubicBezTo>
                  <a:cubicBezTo>
                    <a:pt x="29" y="45"/>
                    <a:pt x="34" y="42"/>
                    <a:pt x="34" y="34"/>
                  </a:cubicBezTo>
                  <a:lnTo>
                    <a:pt x="34" y="0"/>
                  </a:lnTo>
                  <a:lnTo>
                    <a:pt x="48" y="0"/>
                  </a:lnTo>
                  <a:lnTo>
                    <a:pt x="48" y="5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01" name="Freeform 85">
              <a:extLst>
                <a:ext uri="{FF2B5EF4-FFF2-40B4-BE49-F238E27FC236}">
                  <a16:creationId xmlns:a16="http://schemas.microsoft.com/office/drawing/2014/main" id="{3ED0CA3D-0446-488E-B0BC-ED7C7887B12B}"/>
                </a:ext>
              </a:extLst>
            </p:cNvPr>
            <p:cNvSpPr>
              <a:spLocks/>
            </p:cNvSpPr>
            <p:nvPr/>
          </p:nvSpPr>
          <p:spPr bwMode="auto">
            <a:xfrm>
              <a:off x="3757" y="1484"/>
              <a:ext cx="30" cy="36"/>
            </a:xfrm>
            <a:custGeom>
              <a:avLst/>
              <a:gdLst>
                <a:gd name="T0" fmla="*/ 48 w 48"/>
                <a:gd name="T1" fmla="*/ 57 h 58"/>
                <a:gd name="T2" fmla="*/ 48 w 48"/>
                <a:gd name="T3" fmla="*/ 57 h 58"/>
                <a:gd name="T4" fmla="*/ 34 w 48"/>
                <a:gd name="T5" fmla="*/ 57 h 58"/>
                <a:gd name="T6" fmla="*/ 34 w 48"/>
                <a:gd name="T7" fmla="*/ 52 h 58"/>
                <a:gd name="T8" fmla="*/ 19 w 48"/>
                <a:gd name="T9" fmla="*/ 58 h 58"/>
                <a:gd name="T10" fmla="*/ 6 w 48"/>
                <a:gd name="T11" fmla="*/ 53 h 58"/>
                <a:gd name="T12" fmla="*/ 0 w 48"/>
                <a:gd name="T13" fmla="*/ 36 h 58"/>
                <a:gd name="T14" fmla="*/ 0 w 48"/>
                <a:gd name="T15" fmla="*/ 0 h 58"/>
                <a:gd name="T16" fmla="*/ 14 w 48"/>
                <a:gd name="T17" fmla="*/ 0 h 58"/>
                <a:gd name="T18" fmla="*/ 14 w 48"/>
                <a:gd name="T19" fmla="*/ 34 h 58"/>
                <a:gd name="T20" fmla="*/ 24 w 48"/>
                <a:gd name="T21" fmla="*/ 45 h 58"/>
                <a:gd name="T22" fmla="*/ 34 w 48"/>
                <a:gd name="T23" fmla="*/ 34 h 58"/>
                <a:gd name="T24" fmla="*/ 34 w 48"/>
                <a:gd name="T25" fmla="*/ 0 h 58"/>
                <a:gd name="T26" fmla="*/ 48 w 48"/>
                <a:gd name="T27" fmla="*/ 0 h 58"/>
                <a:gd name="T28" fmla="*/ 48 w 48"/>
                <a:gd name="T29"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8">
                  <a:moveTo>
                    <a:pt x="48" y="57"/>
                  </a:moveTo>
                  <a:lnTo>
                    <a:pt x="48" y="57"/>
                  </a:lnTo>
                  <a:lnTo>
                    <a:pt x="34" y="57"/>
                  </a:lnTo>
                  <a:lnTo>
                    <a:pt x="34" y="52"/>
                  </a:lnTo>
                  <a:cubicBezTo>
                    <a:pt x="30" y="56"/>
                    <a:pt x="25" y="58"/>
                    <a:pt x="19" y="58"/>
                  </a:cubicBezTo>
                  <a:cubicBezTo>
                    <a:pt x="14" y="58"/>
                    <a:pt x="9" y="56"/>
                    <a:pt x="6" y="53"/>
                  </a:cubicBezTo>
                  <a:cubicBezTo>
                    <a:pt x="1" y="48"/>
                    <a:pt x="0" y="43"/>
                    <a:pt x="0" y="36"/>
                  </a:cubicBezTo>
                  <a:lnTo>
                    <a:pt x="0" y="0"/>
                  </a:lnTo>
                  <a:lnTo>
                    <a:pt x="14" y="0"/>
                  </a:lnTo>
                  <a:lnTo>
                    <a:pt x="14" y="34"/>
                  </a:lnTo>
                  <a:cubicBezTo>
                    <a:pt x="14" y="42"/>
                    <a:pt x="19" y="45"/>
                    <a:pt x="24" y="45"/>
                  </a:cubicBezTo>
                  <a:cubicBezTo>
                    <a:pt x="29" y="45"/>
                    <a:pt x="34" y="42"/>
                    <a:pt x="34" y="34"/>
                  </a:cubicBezTo>
                  <a:lnTo>
                    <a:pt x="34" y="0"/>
                  </a:lnTo>
                  <a:lnTo>
                    <a:pt x="48" y="0"/>
                  </a:lnTo>
                  <a:lnTo>
                    <a:pt x="48" y="5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02" name="Freeform 86">
              <a:extLst>
                <a:ext uri="{FF2B5EF4-FFF2-40B4-BE49-F238E27FC236}">
                  <a16:creationId xmlns:a16="http://schemas.microsoft.com/office/drawing/2014/main" id="{495E7CCB-19EA-427F-8412-83B3EB831241}"/>
                </a:ext>
              </a:extLst>
            </p:cNvPr>
            <p:cNvSpPr>
              <a:spLocks/>
            </p:cNvSpPr>
            <p:nvPr/>
          </p:nvSpPr>
          <p:spPr bwMode="auto">
            <a:xfrm>
              <a:off x="3794" y="1484"/>
              <a:ext cx="30" cy="36"/>
            </a:xfrm>
            <a:custGeom>
              <a:avLst/>
              <a:gdLst>
                <a:gd name="T0" fmla="*/ 47 w 49"/>
                <a:gd name="T1" fmla="*/ 7 h 59"/>
                <a:gd name="T2" fmla="*/ 47 w 49"/>
                <a:gd name="T3" fmla="*/ 7 h 59"/>
                <a:gd name="T4" fmla="*/ 38 w 49"/>
                <a:gd name="T5" fmla="*/ 16 h 59"/>
                <a:gd name="T6" fmla="*/ 25 w 49"/>
                <a:gd name="T7" fmla="*/ 12 h 59"/>
                <a:gd name="T8" fmla="*/ 16 w 49"/>
                <a:gd name="T9" fmla="*/ 17 h 59"/>
                <a:gd name="T10" fmla="*/ 22 w 49"/>
                <a:gd name="T11" fmla="*/ 22 h 59"/>
                <a:gd name="T12" fmla="*/ 31 w 49"/>
                <a:gd name="T13" fmla="*/ 23 h 59"/>
                <a:gd name="T14" fmla="*/ 49 w 49"/>
                <a:gd name="T15" fmla="*/ 40 h 59"/>
                <a:gd name="T16" fmla="*/ 24 w 49"/>
                <a:gd name="T17" fmla="*/ 59 h 59"/>
                <a:gd name="T18" fmla="*/ 0 w 49"/>
                <a:gd name="T19" fmla="*/ 51 h 59"/>
                <a:gd name="T20" fmla="*/ 9 w 49"/>
                <a:gd name="T21" fmla="*/ 41 h 59"/>
                <a:gd name="T22" fmla="*/ 24 w 49"/>
                <a:gd name="T23" fmla="*/ 47 h 59"/>
                <a:gd name="T24" fmla="*/ 35 w 49"/>
                <a:gd name="T25" fmla="*/ 41 h 59"/>
                <a:gd name="T26" fmla="*/ 28 w 49"/>
                <a:gd name="T27" fmla="*/ 35 h 59"/>
                <a:gd name="T28" fmla="*/ 19 w 49"/>
                <a:gd name="T29" fmla="*/ 34 h 59"/>
                <a:gd name="T30" fmla="*/ 3 w 49"/>
                <a:gd name="T31" fmla="*/ 18 h 59"/>
                <a:gd name="T32" fmla="*/ 25 w 49"/>
                <a:gd name="T33" fmla="*/ 0 h 59"/>
                <a:gd name="T34" fmla="*/ 47 w 49"/>
                <a:gd name="T35"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9">
                  <a:moveTo>
                    <a:pt x="47" y="7"/>
                  </a:moveTo>
                  <a:lnTo>
                    <a:pt x="47" y="7"/>
                  </a:lnTo>
                  <a:lnTo>
                    <a:pt x="38" y="16"/>
                  </a:lnTo>
                  <a:cubicBezTo>
                    <a:pt x="35" y="13"/>
                    <a:pt x="30" y="12"/>
                    <a:pt x="25" y="12"/>
                  </a:cubicBezTo>
                  <a:cubicBezTo>
                    <a:pt x="19" y="12"/>
                    <a:pt x="16" y="14"/>
                    <a:pt x="16" y="17"/>
                  </a:cubicBezTo>
                  <a:cubicBezTo>
                    <a:pt x="16" y="20"/>
                    <a:pt x="18" y="22"/>
                    <a:pt x="22" y="22"/>
                  </a:cubicBezTo>
                  <a:lnTo>
                    <a:pt x="31" y="23"/>
                  </a:lnTo>
                  <a:cubicBezTo>
                    <a:pt x="43" y="24"/>
                    <a:pt x="49" y="30"/>
                    <a:pt x="49" y="40"/>
                  </a:cubicBezTo>
                  <a:cubicBezTo>
                    <a:pt x="49" y="53"/>
                    <a:pt x="38" y="59"/>
                    <a:pt x="24" y="59"/>
                  </a:cubicBezTo>
                  <a:cubicBezTo>
                    <a:pt x="15" y="59"/>
                    <a:pt x="7" y="58"/>
                    <a:pt x="0" y="51"/>
                  </a:cubicBezTo>
                  <a:lnTo>
                    <a:pt x="9" y="41"/>
                  </a:lnTo>
                  <a:cubicBezTo>
                    <a:pt x="14" y="46"/>
                    <a:pt x="20" y="47"/>
                    <a:pt x="24" y="47"/>
                  </a:cubicBezTo>
                  <a:cubicBezTo>
                    <a:pt x="29" y="47"/>
                    <a:pt x="35" y="45"/>
                    <a:pt x="35" y="41"/>
                  </a:cubicBezTo>
                  <a:cubicBezTo>
                    <a:pt x="35" y="38"/>
                    <a:pt x="33" y="36"/>
                    <a:pt x="28" y="35"/>
                  </a:cubicBezTo>
                  <a:lnTo>
                    <a:pt x="19" y="34"/>
                  </a:lnTo>
                  <a:cubicBezTo>
                    <a:pt x="9" y="34"/>
                    <a:pt x="3" y="29"/>
                    <a:pt x="3" y="18"/>
                  </a:cubicBezTo>
                  <a:cubicBezTo>
                    <a:pt x="3" y="6"/>
                    <a:pt x="13" y="0"/>
                    <a:pt x="25" y="0"/>
                  </a:cubicBezTo>
                  <a:cubicBezTo>
                    <a:pt x="34" y="0"/>
                    <a:pt x="41" y="2"/>
                    <a:pt x="47"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grpSp>
      <p:grpSp>
        <p:nvGrpSpPr>
          <p:cNvPr id="103" name="Group 89">
            <a:extLst>
              <a:ext uri="{FF2B5EF4-FFF2-40B4-BE49-F238E27FC236}">
                <a16:creationId xmlns:a16="http://schemas.microsoft.com/office/drawing/2014/main" id="{EE703AEF-D83B-4089-9180-5C8091BF0796}"/>
              </a:ext>
            </a:extLst>
          </p:cNvPr>
          <p:cNvGrpSpPr>
            <a:grpSpLocks noChangeAspect="1"/>
          </p:cNvGrpSpPr>
          <p:nvPr/>
        </p:nvGrpSpPr>
        <p:grpSpPr bwMode="auto">
          <a:xfrm>
            <a:off x="5928983" y="2073936"/>
            <a:ext cx="1295400" cy="355600"/>
            <a:chOff x="3001" y="1713"/>
            <a:chExt cx="816" cy="224"/>
          </a:xfrm>
        </p:grpSpPr>
        <p:sp>
          <p:nvSpPr>
            <p:cNvPr id="104" name="AutoShape 88">
              <a:extLst>
                <a:ext uri="{FF2B5EF4-FFF2-40B4-BE49-F238E27FC236}">
                  <a16:creationId xmlns:a16="http://schemas.microsoft.com/office/drawing/2014/main" id="{AB7EE584-BC21-4535-BB0E-4AF8D5E39435}"/>
                </a:ext>
              </a:extLst>
            </p:cNvPr>
            <p:cNvSpPr>
              <a:spLocks noChangeAspect="1" noChangeArrowheads="1" noTextEdit="1"/>
            </p:cNvSpPr>
            <p:nvPr/>
          </p:nvSpPr>
          <p:spPr bwMode="auto">
            <a:xfrm>
              <a:off x="3001" y="1713"/>
              <a:ext cx="816" cy="2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05" name="Freeform 90">
              <a:extLst>
                <a:ext uri="{FF2B5EF4-FFF2-40B4-BE49-F238E27FC236}">
                  <a16:creationId xmlns:a16="http://schemas.microsoft.com/office/drawing/2014/main" id="{B3150FA9-318A-4C33-9138-91B515BE3F3E}"/>
                </a:ext>
              </a:extLst>
            </p:cNvPr>
            <p:cNvSpPr>
              <a:spLocks/>
            </p:cNvSpPr>
            <p:nvPr/>
          </p:nvSpPr>
          <p:spPr bwMode="auto">
            <a:xfrm>
              <a:off x="3001" y="1713"/>
              <a:ext cx="214" cy="216"/>
            </a:xfrm>
            <a:custGeom>
              <a:avLst/>
              <a:gdLst>
                <a:gd name="T0" fmla="*/ 0 w 353"/>
                <a:gd name="T1" fmla="*/ 0 h 352"/>
                <a:gd name="T2" fmla="*/ 0 w 353"/>
                <a:gd name="T3" fmla="*/ 0 h 352"/>
                <a:gd name="T4" fmla="*/ 0 w 353"/>
                <a:gd name="T5" fmla="*/ 116 h 352"/>
                <a:gd name="T6" fmla="*/ 235 w 353"/>
                <a:gd name="T7" fmla="*/ 116 h 352"/>
                <a:gd name="T8" fmla="*/ 235 w 353"/>
                <a:gd name="T9" fmla="*/ 352 h 352"/>
                <a:gd name="T10" fmla="*/ 353 w 353"/>
                <a:gd name="T11" fmla="*/ 352 h 352"/>
                <a:gd name="T12" fmla="*/ 353 w 353"/>
                <a:gd name="T13" fmla="*/ 0 h 352"/>
                <a:gd name="T14" fmla="*/ 0 w 353"/>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3" h="352">
                  <a:moveTo>
                    <a:pt x="0" y="0"/>
                  </a:moveTo>
                  <a:lnTo>
                    <a:pt x="0" y="0"/>
                  </a:lnTo>
                  <a:lnTo>
                    <a:pt x="0" y="116"/>
                  </a:lnTo>
                  <a:lnTo>
                    <a:pt x="235" y="116"/>
                  </a:lnTo>
                  <a:lnTo>
                    <a:pt x="235" y="352"/>
                  </a:lnTo>
                  <a:lnTo>
                    <a:pt x="353" y="352"/>
                  </a:lnTo>
                  <a:lnTo>
                    <a:pt x="353"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06" name="Freeform 91">
              <a:extLst>
                <a:ext uri="{FF2B5EF4-FFF2-40B4-BE49-F238E27FC236}">
                  <a16:creationId xmlns:a16="http://schemas.microsoft.com/office/drawing/2014/main" id="{A53E5057-F532-4F93-A269-A42A1C2B7C5E}"/>
                </a:ext>
              </a:extLst>
            </p:cNvPr>
            <p:cNvSpPr>
              <a:spLocks/>
            </p:cNvSpPr>
            <p:nvPr/>
          </p:nvSpPr>
          <p:spPr bwMode="auto">
            <a:xfrm>
              <a:off x="3287" y="1881"/>
              <a:ext cx="44" cy="48"/>
            </a:xfrm>
            <a:custGeom>
              <a:avLst/>
              <a:gdLst>
                <a:gd name="T0" fmla="*/ 72 w 72"/>
                <a:gd name="T1" fmla="*/ 79 h 79"/>
                <a:gd name="T2" fmla="*/ 72 w 72"/>
                <a:gd name="T3" fmla="*/ 79 h 79"/>
                <a:gd name="T4" fmla="*/ 56 w 72"/>
                <a:gd name="T5" fmla="*/ 79 h 79"/>
                <a:gd name="T6" fmla="*/ 56 w 72"/>
                <a:gd name="T7" fmla="*/ 33 h 79"/>
                <a:gd name="T8" fmla="*/ 41 w 72"/>
                <a:gd name="T9" fmla="*/ 61 h 79"/>
                <a:gd name="T10" fmla="*/ 31 w 72"/>
                <a:gd name="T11" fmla="*/ 61 h 79"/>
                <a:gd name="T12" fmla="*/ 15 w 72"/>
                <a:gd name="T13" fmla="*/ 33 h 79"/>
                <a:gd name="T14" fmla="*/ 15 w 72"/>
                <a:gd name="T15" fmla="*/ 79 h 79"/>
                <a:gd name="T16" fmla="*/ 0 w 72"/>
                <a:gd name="T17" fmla="*/ 79 h 79"/>
                <a:gd name="T18" fmla="*/ 0 w 72"/>
                <a:gd name="T19" fmla="*/ 0 h 79"/>
                <a:gd name="T20" fmla="*/ 15 w 72"/>
                <a:gd name="T21" fmla="*/ 0 h 79"/>
                <a:gd name="T22" fmla="*/ 36 w 72"/>
                <a:gd name="T23" fmla="*/ 41 h 79"/>
                <a:gd name="T24" fmla="*/ 56 w 72"/>
                <a:gd name="T25" fmla="*/ 0 h 79"/>
                <a:gd name="T26" fmla="*/ 72 w 72"/>
                <a:gd name="T27" fmla="*/ 0 h 79"/>
                <a:gd name="T28" fmla="*/ 72 w 72"/>
                <a:gd name="T2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79">
                  <a:moveTo>
                    <a:pt x="72" y="79"/>
                  </a:moveTo>
                  <a:lnTo>
                    <a:pt x="72" y="79"/>
                  </a:lnTo>
                  <a:lnTo>
                    <a:pt x="56" y="79"/>
                  </a:lnTo>
                  <a:lnTo>
                    <a:pt x="56" y="33"/>
                  </a:lnTo>
                  <a:lnTo>
                    <a:pt x="41" y="61"/>
                  </a:lnTo>
                  <a:lnTo>
                    <a:pt x="31" y="61"/>
                  </a:lnTo>
                  <a:lnTo>
                    <a:pt x="15" y="33"/>
                  </a:lnTo>
                  <a:lnTo>
                    <a:pt x="15" y="79"/>
                  </a:lnTo>
                  <a:lnTo>
                    <a:pt x="0" y="79"/>
                  </a:lnTo>
                  <a:lnTo>
                    <a:pt x="0" y="0"/>
                  </a:lnTo>
                  <a:lnTo>
                    <a:pt x="15" y="0"/>
                  </a:lnTo>
                  <a:lnTo>
                    <a:pt x="36" y="41"/>
                  </a:lnTo>
                  <a:lnTo>
                    <a:pt x="56" y="0"/>
                  </a:lnTo>
                  <a:lnTo>
                    <a:pt x="72" y="0"/>
                  </a:lnTo>
                  <a:lnTo>
                    <a:pt x="72" y="7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07" name="Freeform 92">
              <a:extLst>
                <a:ext uri="{FF2B5EF4-FFF2-40B4-BE49-F238E27FC236}">
                  <a16:creationId xmlns:a16="http://schemas.microsoft.com/office/drawing/2014/main" id="{A969F99D-CF2C-4AB5-B8EB-3DEC37BAD1B0}"/>
                </a:ext>
              </a:extLst>
            </p:cNvPr>
            <p:cNvSpPr>
              <a:spLocks noEditPoints="1"/>
            </p:cNvSpPr>
            <p:nvPr/>
          </p:nvSpPr>
          <p:spPr bwMode="auto">
            <a:xfrm>
              <a:off x="3339" y="1894"/>
              <a:ext cx="31" cy="36"/>
            </a:xfrm>
            <a:custGeom>
              <a:avLst/>
              <a:gdLst>
                <a:gd name="T0" fmla="*/ 16 w 51"/>
                <a:gd name="T1" fmla="*/ 18 h 59"/>
                <a:gd name="T2" fmla="*/ 16 w 51"/>
                <a:gd name="T3" fmla="*/ 18 h 59"/>
                <a:gd name="T4" fmla="*/ 15 w 51"/>
                <a:gd name="T5" fmla="*/ 24 h 59"/>
                <a:gd name="T6" fmla="*/ 37 w 51"/>
                <a:gd name="T7" fmla="*/ 24 h 59"/>
                <a:gd name="T8" fmla="*/ 35 w 51"/>
                <a:gd name="T9" fmla="*/ 18 h 59"/>
                <a:gd name="T10" fmla="*/ 26 w 51"/>
                <a:gd name="T11" fmla="*/ 12 h 59"/>
                <a:gd name="T12" fmla="*/ 16 w 51"/>
                <a:gd name="T13" fmla="*/ 18 h 59"/>
                <a:gd name="T14" fmla="*/ 51 w 51"/>
                <a:gd name="T15" fmla="*/ 28 h 59"/>
                <a:gd name="T16" fmla="*/ 51 w 51"/>
                <a:gd name="T17" fmla="*/ 28 h 59"/>
                <a:gd name="T18" fmla="*/ 51 w 51"/>
                <a:gd name="T19" fmla="*/ 34 h 59"/>
                <a:gd name="T20" fmla="*/ 15 w 51"/>
                <a:gd name="T21" fmla="*/ 34 h 59"/>
                <a:gd name="T22" fmla="*/ 27 w 51"/>
                <a:gd name="T23" fmla="*/ 47 h 59"/>
                <a:gd name="T24" fmla="*/ 40 w 51"/>
                <a:gd name="T25" fmla="*/ 41 h 59"/>
                <a:gd name="T26" fmla="*/ 49 w 51"/>
                <a:gd name="T27" fmla="*/ 50 h 59"/>
                <a:gd name="T28" fmla="*/ 27 w 51"/>
                <a:gd name="T29" fmla="*/ 59 h 59"/>
                <a:gd name="T30" fmla="*/ 0 w 51"/>
                <a:gd name="T31" fmla="*/ 29 h 59"/>
                <a:gd name="T32" fmla="*/ 26 w 51"/>
                <a:gd name="T33" fmla="*/ 0 h 59"/>
                <a:gd name="T34" fmla="*/ 51 w 51"/>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9">
                  <a:moveTo>
                    <a:pt x="16" y="18"/>
                  </a:moveTo>
                  <a:lnTo>
                    <a:pt x="16" y="18"/>
                  </a:lnTo>
                  <a:cubicBezTo>
                    <a:pt x="15" y="20"/>
                    <a:pt x="15" y="21"/>
                    <a:pt x="15" y="24"/>
                  </a:cubicBezTo>
                  <a:lnTo>
                    <a:pt x="37" y="24"/>
                  </a:lnTo>
                  <a:cubicBezTo>
                    <a:pt x="36" y="21"/>
                    <a:pt x="36" y="20"/>
                    <a:pt x="35" y="18"/>
                  </a:cubicBezTo>
                  <a:cubicBezTo>
                    <a:pt x="34" y="14"/>
                    <a:pt x="31" y="12"/>
                    <a:pt x="26" y="12"/>
                  </a:cubicBezTo>
                  <a:cubicBezTo>
                    <a:pt x="21" y="12"/>
                    <a:pt x="17" y="14"/>
                    <a:pt x="16" y="18"/>
                  </a:cubicBezTo>
                  <a:close/>
                  <a:moveTo>
                    <a:pt x="51" y="28"/>
                  </a:moveTo>
                  <a:lnTo>
                    <a:pt x="51" y="28"/>
                  </a:lnTo>
                  <a:lnTo>
                    <a:pt x="51" y="34"/>
                  </a:lnTo>
                  <a:lnTo>
                    <a:pt x="15" y="34"/>
                  </a:lnTo>
                  <a:cubicBezTo>
                    <a:pt x="15" y="41"/>
                    <a:pt x="19" y="47"/>
                    <a:pt x="27" y="47"/>
                  </a:cubicBezTo>
                  <a:cubicBezTo>
                    <a:pt x="34" y="47"/>
                    <a:pt x="37" y="45"/>
                    <a:pt x="40" y="41"/>
                  </a:cubicBezTo>
                  <a:lnTo>
                    <a:pt x="49" y="50"/>
                  </a:lnTo>
                  <a:cubicBezTo>
                    <a:pt x="43" y="56"/>
                    <a:pt x="38" y="59"/>
                    <a:pt x="27" y="59"/>
                  </a:cubicBezTo>
                  <a:cubicBezTo>
                    <a:pt x="13" y="59"/>
                    <a:pt x="0" y="53"/>
                    <a:pt x="0" y="29"/>
                  </a:cubicBezTo>
                  <a:cubicBezTo>
                    <a:pt x="0" y="10"/>
                    <a:pt x="11" y="0"/>
                    <a:pt x="26" y="0"/>
                  </a:cubicBezTo>
                  <a:cubicBezTo>
                    <a:pt x="42" y="0"/>
                    <a:pt x="51" y="11"/>
                    <a:pt x="51"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08" name="Freeform 93">
              <a:extLst>
                <a:ext uri="{FF2B5EF4-FFF2-40B4-BE49-F238E27FC236}">
                  <a16:creationId xmlns:a16="http://schemas.microsoft.com/office/drawing/2014/main" id="{666F05A0-605E-40DF-8C40-3D095FF36A06}"/>
                </a:ext>
              </a:extLst>
            </p:cNvPr>
            <p:cNvSpPr>
              <a:spLocks/>
            </p:cNvSpPr>
            <p:nvPr/>
          </p:nvSpPr>
          <p:spPr bwMode="auto">
            <a:xfrm>
              <a:off x="3376" y="1885"/>
              <a:ext cx="19" cy="44"/>
            </a:xfrm>
            <a:custGeom>
              <a:avLst/>
              <a:gdLst>
                <a:gd name="T0" fmla="*/ 21 w 31"/>
                <a:gd name="T1" fmla="*/ 17 h 73"/>
                <a:gd name="T2" fmla="*/ 21 w 31"/>
                <a:gd name="T3" fmla="*/ 17 h 73"/>
                <a:gd name="T4" fmla="*/ 31 w 31"/>
                <a:gd name="T5" fmla="*/ 17 h 73"/>
                <a:gd name="T6" fmla="*/ 31 w 31"/>
                <a:gd name="T7" fmla="*/ 28 h 73"/>
                <a:gd name="T8" fmla="*/ 21 w 31"/>
                <a:gd name="T9" fmla="*/ 28 h 73"/>
                <a:gd name="T10" fmla="*/ 21 w 31"/>
                <a:gd name="T11" fmla="*/ 56 h 73"/>
                <a:gd name="T12" fmla="*/ 26 w 31"/>
                <a:gd name="T13" fmla="*/ 61 h 73"/>
                <a:gd name="T14" fmla="*/ 31 w 31"/>
                <a:gd name="T15" fmla="*/ 61 h 73"/>
                <a:gd name="T16" fmla="*/ 31 w 31"/>
                <a:gd name="T17" fmla="*/ 73 h 73"/>
                <a:gd name="T18" fmla="*/ 23 w 31"/>
                <a:gd name="T19" fmla="*/ 73 h 73"/>
                <a:gd name="T20" fmla="*/ 7 w 31"/>
                <a:gd name="T21" fmla="*/ 57 h 73"/>
                <a:gd name="T22" fmla="*/ 7 w 31"/>
                <a:gd name="T23" fmla="*/ 28 h 73"/>
                <a:gd name="T24" fmla="*/ 0 w 31"/>
                <a:gd name="T25" fmla="*/ 28 h 73"/>
                <a:gd name="T26" fmla="*/ 0 w 31"/>
                <a:gd name="T27" fmla="*/ 17 h 73"/>
                <a:gd name="T28" fmla="*/ 7 w 31"/>
                <a:gd name="T29" fmla="*/ 17 h 73"/>
                <a:gd name="T30" fmla="*/ 7 w 31"/>
                <a:gd name="T31" fmla="*/ 0 h 73"/>
                <a:gd name="T32" fmla="*/ 21 w 31"/>
                <a:gd name="T33" fmla="*/ 0 h 73"/>
                <a:gd name="T34" fmla="*/ 21 w 31"/>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73">
                  <a:moveTo>
                    <a:pt x="21" y="17"/>
                  </a:moveTo>
                  <a:lnTo>
                    <a:pt x="21" y="17"/>
                  </a:lnTo>
                  <a:lnTo>
                    <a:pt x="31" y="17"/>
                  </a:lnTo>
                  <a:lnTo>
                    <a:pt x="31" y="28"/>
                  </a:lnTo>
                  <a:lnTo>
                    <a:pt x="21" y="28"/>
                  </a:lnTo>
                  <a:lnTo>
                    <a:pt x="21" y="56"/>
                  </a:lnTo>
                  <a:cubicBezTo>
                    <a:pt x="21" y="59"/>
                    <a:pt x="23" y="61"/>
                    <a:pt x="26" y="61"/>
                  </a:cubicBezTo>
                  <a:lnTo>
                    <a:pt x="31" y="61"/>
                  </a:lnTo>
                  <a:lnTo>
                    <a:pt x="31" y="73"/>
                  </a:lnTo>
                  <a:lnTo>
                    <a:pt x="23" y="73"/>
                  </a:lnTo>
                  <a:cubicBezTo>
                    <a:pt x="12" y="73"/>
                    <a:pt x="7" y="65"/>
                    <a:pt x="7" y="57"/>
                  </a:cubicBezTo>
                  <a:lnTo>
                    <a:pt x="7" y="28"/>
                  </a:lnTo>
                  <a:lnTo>
                    <a:pt x="0" y="28"/>
                  </a:lnTo>
                  <a:lnTo>
                    <a:pt x="0" y="17"/>
                  </a:lnTo>
                  <a:lnTo>
                    <a:pt x="7" y="17"/>
                  </a:lnTo>
                  <a:lnTo>
                    <a:pt x="7" y="0"/>
                  </a:lnTo>
                  <a:lnTo>
                    <a:pt x="21" y="0"/>
                  </a:lnTo>
                  <a:lnTo>
                    <a:pt x="21"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09" name="Freeform 94">
              <a:extLst>
                <a:ext uri="{FF2B5EF4-FFF2-40B4-BE49-F238E27FC236}">
                  <a16:creationId xmlns:a16="http://schemas.microsoft.com/office/drawing/2014/main" id="{767653C7-CF8F-4738-829B-A25DFB6A72E6}"/>
                </a:ext>
              </a:extLst>
            </p:cNvPr>
            <p:cNvSpPr>
              <a:spLocks noEditPoints="1"/>
            </p:cNvSpPr>
            <p:nvPr/>
          </p:nvSpPr>
          <p:spPr bwMode="auto">
            <a:xfrm>
              <a:off x="3401" y="1894"/>
              <a:ext cx="30" cy="36"/>
            </a:xfrm>
            <a:custGeom>
              <a:avLst/>
              <a:gdLst>
                <a:gd name="T0" fmla="*/ 22 w 48"/>
                <a:gd name="T1" fmla="*/ 34 h 59"/>
                <a:gd name="T2" fmla="*/ 22 w 48"/>
                <a:gd name="T3" fmla="*/ 34 h 59"/>
                <a:gd name="T4" fmla="*/ 14 w 48"/>
                <a:gd name="T5" fmla="*/ 40 h 59"/>
                <a:gd name="T6" fmla="*/ 23 w 48"/>
                <a:gd name="T7" fmla="*/ 47 h 59"/>
                <a:gd name="T8" fmla="*/ 31 w 48"/>
                <a:gd name="T9" fmla="*/ 44 h 59"/>
                <a:gd name="T10" fmla="*/ 33 w 48"/>
                <a:gd name="T11" fmla="*/ 37 h 59"/>
                <a:gd name="T12" fmla="*/ 33 w 48"/>
                <a:gd name="T13" fmla="*/ 34 h 59"/>
                <a:gd name="T14" fmla="*/ 22 w 48"/>
                <a:gd name="T15" fmla="*/ 34 h 59"/>
                <a:gd name="T16" fmla="*/ 48 w 48"/>
                <a:gd name="T17" fmla="*/ 20 h 59"/>
                <a:gd name="T18" fmla="*/ 48 w 48"/>
                <a:gd name="T19" fmla="*/ 20 h 59"/>
                <a:gd name="T20" fmla="*/ 48 w 48"/>
                <a:gd name="T21" fmla="*/ 58 h 59"/>
                <a:gd name="T22" fmla="*/ 34 w 48"/>
                <a:gd name="T23" fmla="*/ 58 h 59"/>
                <a:gd name="T24" fmla="*/ 34 w 48"/>
                <a:gd name="T25" fmla="*/ 53 h 59"/>
                <a:gd name="T26" fmla="*/ 20 w 48"/>
                <a:gd name="T27" fmla="*/ 59 h 59"/>
                <a:gd name="T28" fmla="*/ 5 w 48"/>
                <a:gd name="T29" fmla="*/ 54 h 59"/>
                <a:gd name="T30" fmla="*/ 0 w 48"/>
                <a:gd name="T31" fmla="*/ 41 h 59"/>
                <a:gd name="T32" fmla="*/ 20 w 48"/>
                <a:gd name="T33" fmla="*/ 24 h 59"/>
                <a:gd name="T34" fmla="*/ 33 w 48"/>
                <a:gd name="T35" fmla="*/ 24 h 59"/>
                <a:gd name="T36" fmla="*/ 33 w 48"/>
                <a:gd name="T37" fmla="*/ 21 h 59"/>
                <a:gd name="T38" fmla="*/ 23 w 48"/>
                <a:gd name="T39" fmla="*/ 12 h 59"/>
                <a:gd name="T40" fmla="*/ 12 w 48"/>
                <a:gd name="T41" fmla="*/ 17 h 59"/>
                <a:gd name="T42" fmla="*/ 2 w 48"/>
                <a:gd name="T43" fmla="*/ 8 h 59"/>
                <a:gd name="T44" fmla="*/ 23 w 48"/>
                <a:gd name="T45" fmla="*/ 0 h 59"/>
                <a:gd name="T46" fmla="*/ 48 w 48"/>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2" y="34"/>
                  </a:moveTo>
                  <a:lnTo>
                    <a:pt x="22" y="34"/>
                  </a:lnTo>
                  <a:cubicBezTo>
                    <a:pt x="17" y="34"/>
                    <a:pt x="14" y="36"/>
                    <a:pt x="14" y="40"/>
                  </a:cubicBezTo>
                  <a:cubicBezTo>
                    <a:pt x="14" y="44"/>
                    <a:pt x="17" y="47"/>
                    <a:pt x="23" y="47"/>
                  </a:cubicBezTo>
                  <a:cubicBezTo>
                    <a:pt x="26" y="47"/>
                    <a:pt x="29" y="47"/>
                    <a:pt x="31" y="44"/>
                  </a:cubicBezTo>
                  <a:cubicBezTo>
                    <a:pt x="33" y="43"/>
                    <a:pt x="33" y="41"/>
                    <a:pt x="33" y="37"/>
                  </a:cubicBezTo>
                  <a:lnTo>
                    <a:pt x="33" y="34"/>
                  </a:lnTo>
                  <a:lnTo>
                    <a:pt x="22" y="34"/>
                  </a:lnTo>
                  <a:close/>
                  <a:moveTo>
                    <a:pt x="48" y="20"/>
                  </a:moveTo>
                  <a:lnTo>
                    <a:pt x="48" y="20"/>
                  </a:lnTo>
                  <a:lnTo>
                    <a:pt x="48" y="58"/>
                  </a:lnTo>
                  <a:lnTo>
                    <a:pt x="34" y="58"/>
                  </a:lnTo>
                  <a:lnTo>
                    <a:pt x="34" y="53"/>
                  </a:lnTo>
                  <a:cubicBezTo>
                    <a:pt x="30" y="57"/>
                    <a:pt x="26" y="59"/>
                    <a:pt x="20" y="59"/>
                  </a:cubicBezTo>
                  <a:cubicBezTo>
                    <a:pt x="13" y="59"/>
                    <a:pt x="8" y="57"/>
                    <a:pt x="5" y="54"/>
                  </a:cubicBezTo>
                  <a:cubicBezTo>
                    <a:pt x="2" y="50"/>
                    <a:pt x="0" y="46"/>
                    <a:pt x="0" y="41"/>
                  </a:cubicBezTo>
                  <a:cubicBezTo>
                    <a:pt x="0" y="31"/>
                    <a:pt x="6" y="24"/>
                    <a:pt x="20" y="24"/>
                  </a:cubicBezTo>
                  <a:lnTo>
                    <a:pt x="33" y="24"/>
                  </a:lnTo>
                  <a:lnTo>
                    <a:pt x="33" y="21"/>
                  </a:lnTo>
                  <a:cubicBezTo>
                    <a:pt x="33" y="15"/>
                    <a:pt x="30" y="12"/>
                    <a:pt x="23" y="12"/>
                  </a:cubicBezTo>
                  <a:cubicBezTo>
                    <a:pt x="17" y="12"/>
                    <a:pt x="15" y="13"/>
                    <a:pt x="12" y="17"/>
                  </a:cubicBezTo>
                  <a:lnTo>
                    <a:pt x="2" y="8"/>
                  </a:lnTo>
                  <a:cubicBezTo>
                    <a:pt x="8" y="2"/>
                    <a:pt x="14" y="0"/>
                    <a:pt x="23" y="0"/>
                  </a:cubicBezTo>
                  <a:cubicBezTo>
                    <a:pt x="40" y="0"/>
                    <a:pt x="48" y="6"/>
                    <a:pt x="48"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0" name="Freeform 95">
              <a:extLst>
                <a:ext uri="{FF2B5EF4-FFF2-40B4-BE49-F238E27FC236}">
                  <a16:creationId xmlns:a16="http://schemas.microsoft.com/office/drawing/2014/main" id="{30F0C5B6-9452-414A-8868-9FE47C8D9EAE}"/>
                </a:ext>
              </a:extLst>
            </p:cNvPr>
            <p:cNvSpPr>
              <a:spLocks/>
            </p:cNvSpPr>
            <p:nvPr/>
          </p:nvSpPr>
          <p:spPr bwMode="auto">
            <a:xfrm>
              <a:off x="3440" y="1881"/>
              <a:ext cx="15" cy="48"/>
            </a:xfrm>
            <a:custGeom>
              <a:avLst/>
              <a:gdLst>
                <a:gd name="T0" fmla="*/ 15 w 26"/>
                <a:gd name="T1" fmla="*/ 62 h 79"/>
                <a:gd name="T2" fmla="*/ 15 w 26"/>
                <a:gd name="T3" fmla="*/ 62 h 79"/>
                <a:gd name="T4" fmla="*/ 20 w 26"/>
                <a:gd name="T5" fmla="*/ 67 h 79"/>
                <a:gd name="T6" fmla="*/ 26 w 26"/>
                <a:gd name="T7" fmla="*/ 67 h 79"/>
                <a:gd name="T8" fmla="*/ 26 w 26"/>
                <a:gd name="T9" fmla="*/ 79 h 79"/>
                <a:gd name="T10" fmla="*/ 17 w 26"/>
                <a:gd name="T11" fmla="*/ 79 h 79"/>
                <a:gd name="T12" fmla="*/ 0 w 26"/>
                <a:gd name="T13" fmla="*/ 63 h 79"/>
                <a:gd name="T14" fmla="*/ 0 w 26"/>
                <a:gd name="T15" fmla="*/ 0 h 79"/>
                <a:gd name="T16" fmla="*/ 15 w 26"/>
                <a:gd name="T17" fmla="*/ 0 h 79"/>
                <a:gd name="T18" fmla="*/ 15 w 26"/>
                <a:gd name="T1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9">
                  <a:moveTo>
                    <a:pt x="15" y="62"/>
                  </a:moveTo>
                  <a:lnTo>
                    <a:pt x="15" y="62"/>
                  </a:lnTo>
                  <a:cubicBezTo>
                    <a:pt x="15" y="65"/>
                    <a:pt x="16" y="67"/>
                    <a:pt x="20" y="67"/>
                  </a:cubicBezTo>
                  <a:lnTo>
                    <a:pt x="26" y="67"/>
                  </a:lnTo>
                  <a:lnTo>
                    <a:pt x="26" y="79"/>
                  </a:lnTo>
                  <a:lnTo>
                    <a:pt x="17" y="79"/>
                  </a:lnTo>
                  <a:cubicBezTo>
                    <a:pt x="5" y="79"/>
                    <a:pt x="0" y="71"/>
                    <a:pt x="0" y="63"/>
                  </a:cubicBezTo>
                  <a:lnTo>
                    <a:pt x="0" y="0"/>
                  </a:lnTo>
                  <a:lnTo>
                    <a:pt x="15" y="0"/>
                  </a:lnTo>
                  <a:lnTo>
                    <a:pt x="15"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1" name="Freeform 96">
              <a:extLst>
                <a:ext uri="{FF2B5EF4-FFF2-40B4-BE49-F238E27FC236}">
                  <a16:creationId xmlns:a16="http://schemas.microsoft.com/office/drawing/2014/main" id="{E2D34054-5F81-41BF-93A4-8CC26E8EB24B}"/>
                </a:ext>
              </a:extLst>
            </p:cNvPr>
            <p:cNvSpPr>
              <a:spLocks/>
            </p:cNvSpPr>
            <p:nvPr/>
          </p:nvSpPr>
          <p:spPr bwMode="auto">
            <a:xfrm>
              <a:off x="3462" y="1881"/>
              <a:ext cx="15" cy="48"/>
            </a:xfrm>
            <a:custGeom>
              <a:avLst/>
              <a:gdLst>
                <a:gd name="T0" fmla="*/ 15 w 25"/>
                <a:gd name="T1" fmla="*/ 62 h 79"/>
                <a:gd name="T2" fmla="*/ 15 w 25"/>
                <a:gd name="T3" fmla="*/ 62 h 79"/>
                <a:gd name="T4" fmla="*/ 20 w 25"/>
                <a:gd name="T5" fmla="*/ 67 h 79"/>
                <a:gd name="T6" fmla="*/ 25 w 25"/>
                <a:gd name="T7" fmla="*/ 67 h 79"/>
                <a:gd name="T8" fmla="*/ 25 w 25"/>
                <a:gd name="T9" fmla="*/ 79 h 79"/>
                <a:gd name="T10" fmla="*/ 17 w 25"/>
                <a:gd name="T11" fmla="*/ 79 h 79"/>
                <a:gd name="T12" fmla="*/ 0 w 25"/>
                <a:gd name="T13" fmla="*/ 63 h 79"/>
                <a:gd name="T14" fmla="*/ 0 w 25"/>
                <a:gd name="T15" fmla="*/ 0 h 79"/>
                <a:gd name="T16" fmla="*/ 15 w 25"/>
                <a:gd name="T17" fmla="*/ 0 h 79"/>
                <a:gd name="T18" fmla="*/ 15 w 25"/>
                <a:gd name="T1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9">
                  <a:moveTo>
                    <a:pt x="15" y="62"/>
                  </a:moveTo>
                  <a:lnTo>
                    <a:pt x="15" y="62"/>
                  </a:lnTo>
                  <a:cubicBezTo>
                    <a:pt x="15" y="65"/>
                    <a:pt x="16" y="67"/>
                    <a:pt x="20" y="67"/>
                  </a:cubicBezTo>
                  <a:lnTo>
                    <a:pt x="25" y="67"/>
                  </a:lnTo>
                  <a:lnTo>
                    <a:pt x="25" y="79"/>
                  </a:lnTo>
                  <a:lnTo>
                    <a:pt x="17" y="79"/>
                  </a:lnTo>
                  <a:cubicBezTo>
                    <a:pt x="5" y="79"/>
                    <a:pt x="0" y="71"/>
                    <a:pt x="0" y="63"/>
                  </a:cubicBezTo>
                  <a:lnTo>
                    <a:pt x="0" y="0"/>
                  </a:lnTo>
                  <a:lnTo>
                    <a:pt x="15" y="0"/>
                  </a:lnTo>
                  <a:lnTo>
                    <a:pt x="15"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2" name="Freeform 97">
              <a:extLst>
                <a:ext uri="{FF2B5EF4-FFF2-40B4-BE49-F238E27FC236}">
                  <a16:creationId xmlns:a16="http://schemas.microsoft.com/office/drawing/2014/main" id="{56C26FED-F49A-4AD3-B42B-982AA07AF484}"/>
                </a:ext>
              </a:extLst>
            </p:cNvPr>
            <p:cNvSpPr>
              <a:spLocks noEditPoints="1"/>
            </p:cNvSpPr>
            <p:nvPr/>
          </p:nvSpPr>
          <p:spPr bwMode="auto">
            <a:xfrm>
              <a:off x="3485" y="1881"/>
              <a:ext cx="9" cy="48"/>
            </a:xfrm>
            <a:custGeom>
              <a:avLst/>
              <a:gdLst>
                <a:gd name="T0" fmla="*/ 15 w 15"/>
                <a:gd name="T1" fmla="*/ 79 h 79"/>
                <a:gd name="T2" fmla="*/ 15 w 15"/>
                <a:gd name="T3" fmla="*/ 79 h 79"/>
                <a:gd name="T4" fmla="*/ 1 w 15"/>
                <a:gd name="T5" fmla="*/ 79 h 79"/>
                <a:gd name="T6" fmla="*/ 1 w 15"/>
                <a:gd name="T7" fmla="*/ 23 h 79"/>
                <a:gd name="T8" fmla="*/ 15 w 15"/>
                <a:gd name="T9" fmla="*/ 23 h 79"/>
                <a:gd name="T10" fmla="*/ 15 w 15"/>
                <a:gd name="T11" fmla="*/ 79 h 79"/>
                <a:gd name="T12" fmla="*/ 15 w 15"/>
                <a:gd name="T13" fmla="*/ 11 h 79"/>
                <a:gd name="T14" fmla="*/ 15 w 15"/>
                <a:gd name="T15" fmla="*/ 11 h 79"/>
                <a:gd name="T16" fmla="*/ 0 w 15"/>
                <a:gd name="T17" fmla="*/ 11 h 79"/>
                <a:gd name="T18" fmla="*/ 0 w 15"/>
                <a:gd name="T19" fmla="*/ 0 h 79"/>
                <a:gd name="T20" fmla="*/ 15 w 15"/>
                <a:gd name="T21" fmla="*/ 0 h 79"/>
                <a:gd name="T22" fmla="*/ 15 w 15"/>
                <a:gd name="T23" fmla="*/ 1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9">
                  <a:moveTo>
                    <a:pt x="15" y="79"/>
                  </a:moveTo>
                  <a:lnTo>
                    <a:pt x="15" y="79"/>
                  </a:lnTo>
                  <a:lnTo>
                    <a:pt x="1" y="79"/>
                  </a:lnTo>
                  <a:lnTo>
                    <a:pt x="1" y="23"/>
                  </a:lnTo>
                  <a:lnTo>
                    <a:pt x="15" y="23"/>
                  </a:lnTo>
                  <a:lnTo>
                    <a:pt x="15" y="79"/>
                  </a:lnTo>
                  <a:close/>
                  <a:moveTo>
                    <a:pt x="15" y="11"/>
                  </a:moveTo>
                  <a:lnTo>
                    <a:pt x="15" y="11"/>
                  </a:lnTo>
                  <a:lnTo>
                    <a:pt x="0" y="11"/>
                  </a:lnTo>
                  <a:lnTo>
                    <a:pt x="0" y="0"/>
                  </a:lnTo>
                  <a:lnTo>
                    <a:pt x="15" y="0"/>
                  </a:lnTo>
                  <a:lnTo>
                    <a:pt x="15" y="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3" name="Freeform 98">
              <a:extLst>
                <a:ext uri="{FF2B5EF4-FFF2-40B4-BE49-F238E27FC236}">
                  <a16:creationId xmlns:a16="http://schemas.microsoft.com/office/drawing/2014/main" id="{1FE7BF0C-D913-41E7-BF39-1DD28BA68DAD}"/>
                </a:ext>
              </a:extLst>
            </p:cNvPr>
            <p:cNvSpPr>
              <a:spLocks/>
            </p:cNvSpPr>
            <p:nvPr/>
          </p:nvSpPr>
          <p:spPr bwMode="auto">
            <a:xfrm>
              <a:off x="3503" y="1894"/>
              <a:ext cx="30" cy="35"/>
            </a:xfrm>
            <a:custGeom>
              <a:avLst/>
              <a:gdLst>
                <a:gd name="T0" fmla="*/ 43 w 48"/>
                <a:gd name="T1" fmla="*/ 5 h 58"/>
                <a:gd name="T2" fmla="*/ 43 w 48"/>
                <a:gd name="T3" fmla="*/ 5 h 58"/>
                <a:gd name="T4" fmla="*/ 48 w 48"/>
                <a:gd name="T5" fmla="*/ 21 h 58"/>
                <a:gd name="T6" fmla="*/ 48 w 48"/>
                <a:gd name="T7" fmla="*/ 58 h 58"/>
                <a:gd name="T8" fmla="*/ 34 w 48"/>
                <a:gd name="T9" fmla="*/ 58 h 58"/>
                <a:gd name="T10" fmla="*/ 34 w 48"/>
                <a:gd name="T11" fmla="*/ 23 h 58"/>
                <a:gd name="T12" fmla="*/ 24 w 48"/>
                <a:gd name="T13" fmla="*/ 13 h 58"/>
                <a:gd name="T14" fmla="*/ 15 w 48"/>
                <a:gd name="T15" fmla="*/ 23 h 58"/>
                <a:gd name="T16" fmla="*/ 15 w 48"/>
                <a:gd name="T17" fmla="*/ 58 h 58"/>
                <a:gd name="T18" fmla="*/ 0 w 48"/>
                <a:gd name="T19" fmla="*/ 58 h 58"/>
                <a:gd name="T20" fmla="*/ 0 w 48"/>
                <a:gd name="T21" fmla="*/ 0 h 58"/>
                <a:gd name="T22" fmla="*/ 14 w 48"/>
                <a:gd name="T23" fmla="*/ 0 h 58"/>
                <a:gd name="T24" fmla="*/ 14 w 48"/>
                <a:gd name="T25" fmla="*/ 6 h 58"/>
                <a:gd name="T26" fmla="*/ 29 w 48"/>
                <a:gd name="T27" fmla="*/ 0 h 58"/>
                <a:gd name="T28" fmla="*/ 43 w 48"/>
                <a:gd name="T29"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8">
                  <a:moveTo>
                    <a:pt x="43" y="5"/>
                  </a:moveTo>
                  <a:lnTo>
                    <a:pt x="43" y="5"/>
                  </a:lnTo>
                  <a:cubicBezTo>
                    <a:pt x="47" y="9"/>
                    <a:pt x="48" y="15"/>
                    <a:pt x="48" y="21"/>
                  </a:cubicBezTo>
                  <a:lnTo>
                    <a:pt x="48" y="58"/>
                  </a:lnTo>
                  <a:lnTo>
                    <a:pt x="34" y="58"/>
                  </a:lnTo>
                  <a:lnTo>
                    <a:pt x="34" y="23"/>
                  </a:lnTo>
                  <a:cubicBezTo>
                    <a:pt x="34" y="15"/>
                    <a:pt x="29" y="13"/>
                    <a:pt x="24" y="13"/>
                  </a:cubicBezTo>
                  <a:cubicBezTo>
                    <a:pt x="20" y="13"/>
                    <a:pt x="15" y="15"/>
                    <a:pt x="15" y="23"/>
                  </a:cubicBezTo>
                  <a:lnTo>
                    <a:pt x="15" y="58"/>
                  </a:lnTo>
                  <a:lnTo>
                    <a:pt x="0" y="58"/>
                  </a:lnTo>
                  <a:lnTo>
                    <a:pt x="0" y="0"/>
                  </a:lnTo>
                  <a:lnTo>
                    <a:pt x="14" y="0"/>
                  </a:lnTo>
                  <a:lnTo>
                    <a:pt x="14" y="6"/>
                  </a:lnTo>
                  <a:cubicBezTo>
                    <a:pt x="18" y="2"/>
                    <a:pt x="24" y="0"/>
                    <a:pt x="29" y="0"/>
                  </a:cubicBezTo>
                  <a:cubicBezTo>
                    <a:pt x="35" y="0"/>
                    <a:pt x="39" y="1"/>
                    <a:pt x="43"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4" name="Freeform 99">
              <a:extLst>
                <a:ext uri="{FF2B5EF4-FFF2-40B4-BE49-F238E27FC236}">
                  <a16:creationId xmlns:a16="http://schemas.microsoft.com/office/drawing/2014/main" id="{19B4CBDA-FFFE-40FF-9F4D-D72FCD891A37}"/>
                </a:ext>
              </a:extLst>
            </p:cNvPr>
            <p:cNvSpPr>
              <a:spLocks noEditPoints="1"/>
            </p:cNvSpPr>
            <p:nvPr/>
          </p:nvSpPr>
          <p:spPr bwMode="auto">
            <a:xfrm>
              <a:off x="3536" y="1881"/>
              <a:ext cx="15" cy="62"/>
            </a:xfrm>
            <a:custGeom>
              <a:avLst/>
              <a:gdLst>
                <a:gd name="T0" fmla="*/ 25 w 25"/>
                <a:gd name="T1" fmla="*/ 11 h 101"/>
                <a:gd name="T2" fmla="*/ 25 w 25"/>
                <a:gd name="T3" fmla="*/ 11 h 101"/>
                <a:gd name="T4" fmla="*/ 10 w 25"/>
                <a:gd name="T5" fmla="*/ 11 h 101"/>
                <a:gd name="T6" fmla="*/ 10 w 25"/>
                <a:gd name="T7" fmla="*/ 0 h 101"/>
                <a:gd name="T8" fmla="*/ 25 w 25"/>
                <a:gd name="T9" fmla="*/ 0 h 101"/>
                <a:gd name="T10" fmla="*/ 25 w 25"/>
                <a:gd name="T11" fmla="*/ 11 h 101"/>
                <a:gd name="T12" fmla="*/ 25 w 25"/>
                <a:gd name="T13" fmla="*/ 84 h 101"/>
                <a:gd name="T14" fmla="*/ 25 w 25"/>
                <a:gd name="T15" fmla="*/ 84 h 101"/>
                <a:gd name="T16" fmla="*/ 8 w 25"/>
                <a:gd name="T17" fmla="*/ 101 h 101"/>
                <a:gd name="T18" fmla="*/ 0 w 25"/>
                <a:gd name="T19" fmla="*/ 101 h 101"/>
                <a:gd name="T20" fmla="*/ 0 w 25"/>
                <a:gd name="T21" fmla="*/ 88 h 101"/>
                <a:gd name="T22" fmla="*/ 5 w 25"/>
                <a:gd name="T23" fmla="*/ 88 h 101"/>
                <a:gd name="T24" fmla="*/ 10 w 25"/>
                <a:gd name="T25" fmla="*/ 83 h 101"/>
                <a:gd name="T26" fmla="*/ 10 w 25"/>
                <a:gd name="T27" fmla="*/ 23 h 101"/>
                <a:gd name="T28" fmla="*/ 25 w 25"/>
                <a:gd name="T29" fmla="*/ 23 h 101"/>
                <a:gd name="T30" fmla="*/ 25 w 25"/>
                <a:gd name="T31" fmla="*/ 8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101">
                  <a:moveTo>
                    <a:pt x="25" y="11"/>
                  </a:moveTo>
                  <a:lnTo>
                    <a:pt x="25" y="11"/>
                  </a:lnTo>
                  <a:lnTo>
                    <a:pt x="10" y="11"/>
                  </a:lnTo>
                  <a:lnTo>
                    <a:pt x="10" y="0"/>
                  </a:lnTo>
                  <a:lnTo>
                    <a:pt x="25" y="0"/>
                  </a:lnTo>
                  <a:lnTo>
                    <a:pt x="25" y="11"/>
                  </a:lnTo>
                  <a:close/>
                  <a:moveTo>
                    <a:pt x="25" y="84"/>
                  </a:moveTo>
                  <a:lnTo>
                    <a:pt x="25" y="84"/>
                  </a:lnTo>
                  <a:cubicBezTo>
                    <a:pt x="25" y="92"/>
                    <a:pt x="20" y="101"/>
                    <a:pt x="8" y="101"/>
                  </a:cubicBezTo>
                  <a:lnTo>
                    <a:pt x="0" y="101"/>
                  </a:lnTo>
                  <a:lnTo>
                    <a:pt x="0" y="88"/>
                  </a:lnTo>
                  <a:lnTo>
                    <a:pt x="5" y="88"/>
                  </a:lnTo>
                  <a:cubicBezTo>
                    <a:pt x="9" y="88"/>
                    <a:pt x="10" y="86"/>
                    <a:pt x="10" y="83"/>
                  </a:cubicBezTo>
                  <a:lnTo>
                    <a:pt x="10" y="23"/>
                  </a:lnTo>
                  <a:lnTo>
                    <a:pt x="25" y="23"/>
                  </a:lnTo>
                  <a:lnTo>
                    <a:pt x="25" y="8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5" name="Freeform 100">
              <a:extLst>
                <a:ext uri="{FF2B5EF4-FFF2-40B4-BE49-F238E27FC236}">
                  <a16:creationId xmlns:a16="http://schemas.microsoft.com/office/drawing/2014/main" id="{A86916B0-1349-4C42-A8BC-BFC7FC606104}"/>
                </a:ext>
              </a:extLst>
            </p:cNvPr>
            <p:cNvSpPr>
              <a:spLocks noEditPoints="1"/>
            </p:cNvSpPr>
            <p:nvPr/>
          </p:nvSpPr>
          <p:spPr bwMode="auto">
            <a:xfrm>
              <a:off x="3559" y="1894"/>
              <a:ext cx="29" cy="36"/>
            </a:xfrm>
            <a:custGeom>
              <a:avLst/>
              <a:gdLst>
                <a:gd name="T0" fmla="*/ 23 w 48"/>
                <a:gd name="T1" fmla="*/ 34 h 59"/>
                <a:gd name="T2" fmla="*/ 23 w 48"/>
                <a:gd name="T3" fmla="*/ 34 h 59"/>
                <a:gd name="T4" fmla="*/ 14 w 48"/>
                <a:gd name="T5" fmla="*/ 40 h 59"/>
                <a:gd name="T6" fmla="*/ 23 w 48"/>
                <a:gd name="T7" fmla="*/ 47 h 59"/>
                <a:gd name="T8" fmla="*/ 32 w 48"/>
                <a:gd name="T9" fmla="*/ 44 h 59"/>
                <a:gd name="T10" fmla="*/ 34 w 48"/>
                <a:gd name="T11" fmla="*/ 37 h 59"/>
                <a:gd name="T12" fmla="*/ 34 w 48"/>
                <a:gd name="T13" fmla="*/ 34 h 59"/>
                <a:gd name="T14" fmla="*/ 23 w 48"/>
                <a:gd name="T15" fmla="*/ 34 h 59"/>
                <a:gd name="T16" fmla="*/ 48 w 48"/>
                <a:gd name="T17" fmla="*/ 20 h 59"/>
                <a:gd name="T18" fmla="*/ 48 w 48"/>
                <a:gd name="T19" fmla="*/ 20 h 59"/>
                <a:gd name="T20" fmla="*/ 48 w 48"/>
                <a:gd name="T21" fmla="*/ 58 h 59"/>
                <a:gd name="T22" fmla="*/ 34 w 48"/>
                <a:gd name="T23" fmla="*/ 58 h 59"/>
                <a:gd name="T24" fmla="*/ 34 w 48"/>
                <a:gd name="T25" fmla="*/ 53 h 59"/>
                <a:gd name="T26" fmla="*/ 20 w 48"/>
                <a:gd name="T27" fmla="*/ 59 h 59"/>
                <a:gd name="T28" fmla="*/ 5 w 48"/>
                <a:gd name="T29" fmla="*/ 54 h 59"/>
                <a:gd name="T30" fmla="*/ 0 w 48"/>
                <a:gd name="T31" fmla="*/ 41 h 59"/>
                <a:gd name="T32" fmla="*/ 20 w 48"/>
                <a:gd name="T33" fmla="*/ 24 h 59"/>
                <a:gd name="T34" fmla="*/ 34 w 48"/>
                <a:gd name="T35" fmla="*/ 24 h 59"/>
                <a:gd name="T36" fmla="*/ 34 w 48"/>
                <a:gd name="T37" fmla="*/ 21 h 59"/>
                <a:gd name="T38" fmla="*/ 23 w 48"/>
                <a:gd name="T39" fmla="*/ 12 h 59"/>
                <a:gd name="T40" fmla="*/ 12 w 48"/>
                <a:gd name="T41" fmla="*/ 17 h 59"/>
                <a:gd name="T42" fmla="*/ 3 w 48"/>
                <a:gd name="T43" fmla="*/ 8 h 59"/>
                <a:gd name="T44" fmla="*/ 24 w 48"/>
                <a:gd name="T45" fmla="*/ 0 h 59"/>
                <a:gd name="T46" fmla="*/ 48 w 48"/>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3" y="34"/>
                  </a:moveTo>
                  <a:lnTo>
                    <a:pt x="23" y="34"/>
                  </a:lnTo>
                  <a:cubicBezTo>
                    <a:pt x="17" y="34"/>
                    <a:pt x="14" y="36"/>
                    <a:pt x="14" y="40"/>
                  </a:cubicBezTo>
                  <a:cubicBezTo>
                    <a:pt x="14" y="44"/>
                    <a:pt x="17" y="47"/>
                    <a:pt x="23" y="47"/>
                  </a:cubicBezTo>
                  <a:cubicBezTo>
                    <a:pt x="27" y="47"/>
                    <a:pt x="29" y="47"/>
                    <a:pt x="32" y="44"/>
                  </a:cubicBezTo>
                  <a:cubicBezTo>
                    <a:pt x="33" y="43"/>
                    <a:pt x="34" y="41"/>
                    <a:pt x="34" y="37"/>
                  </a:cubicBezTo>
                  <a:lnTo>
                    <a:pt x="34" y="34"/>
                  </a:lnTo>
                  <a:lnTo>
                    <a:pt x="23" y="34"/>
                  </a:lnTo>
                  <a:close/>
                  <a:moveTo>
                    <a:pt x="48" y="20"/>
                  </a:moveTo>
                  <a:lnTo>
                    <a:pt x="48" y="20"/>
                  </a:lnTo>
                  <a:lnTo>
                    <a:pt x="48" y="58"/>
                  </a:lnTo>
                  <a:lnTo>
                    <a:pt x="34" y="58"/>
                  </a:lnTo>
                  <a:lnTo>
                    <a:pt x="34" y="53"/>
                  </a:lnTo>
                  <a:cubicBezTo>
                    <a:pt x="30" y="57"/>
                    <a:pt x="27" y="59"/>
                    <a:pt x="20" y="59"/>
                  </a:cubicBezTo>
                  <a:cubicBezTo>
                    <a:pt x="13" y="59"/>
                    <a:pt x="8" y="57"/>
                    <a:pt x="5" y="54"/>
                  </a:cubicBezTo>
                  <a:cubicBezTo>
                    <a:pt x="2" y="50"/>
                    <a:pt x="0" y="46"/>
                    <a:pt x="0" y="41"/>
                  </a:cubicBezTo>
                  <a:cubicBezTo>
                    <a:pt x="0" y="31"/>
                    <a:pt x="7" y="24"/>
                    <a:pt x="20" y="24"/>
                  </a:cubicBezTo>
                  <a:lnTo>
                    <a:pt x="34" y="24"/>
                  </a:lnTo>
                  <a:lnTo>
                    <a:pt x="34" y="21"/>
                  </a:lnTo>
                  <a:cubicBezTo>
                    <a:pt x="34" y="15"/>
                    <a:pt x="31" y="12"/>
                    <a:pt x="23" y="12"/>
                  </a:cubicBezTo>
                  <a:cubicBezTo>
                    <a:pt x="18" y="12"/>
                    <a:pt x="15" y="13"/>
                    <a:pt x="12" y="17"/>
                  </a:cubicBezTo>
                  <a:lnTo>
                    <a:pt x="3" y="8"/>
                  </a:lnTo>
                  <a:cubicBezTo>
                    <a:pt x="8" y="2"/>
                    <a:pt x="14" y="0"/>
                    <a:pt x="24" y="0"/>
                  </a:cubicBezTo>
                  <a:cubicBezTo>
                    <a:pt x="40" y="0"/>
                    <a:pt x="48" y="6"/>
                    <a:pt x="48"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6" name="Freeform 101">
              <a:extLst>
                <a:ext uri="{FF2B5EF4-FFF2-40B4-BE49-F238E27FC236}">
                  <a16:creationId xmlns:a16="http://schemas.microsoft.com/office/drawing/2014/main" id="{C80CDB92-BE23-41EF-9FE3-2E2F1150AB11}"/>
                </a:ext>
              </a:extLst>
            </p:cNvPr>
            <p:cNvSpPr>
              <a:spLocks/>
            </p:cNvSpPr>
            <p:nvPr/>
          </p:nvSpPr>
          <p:spPr bwMode="auto">
            <a:xfrm>
              <a:off x="3598" y="1881"/>
              <a:ext cx="15" cy="48"/>
            </a:xfrm>
            <a:custGeom>
              <a:avLst/>
              <a:gdLst>
                <a:gd name="T0" fmla="*/ 14 w 25"/>
                <a:gd name="T1" fmla="*/ 62 h 79"/>
                <a:gd name="T2" fmla="*/ 14 w 25"/>
                <a:gd name="T3" fmla="*/ 62 h 79"/>
                <a:gd name="T4" fmla="*/ 19 w 25"/>
                <a:gd name="T5" fmla="*/ 67 h 79"/>
                <a:gd name="T6" fmla="*/ 25 w 25"/>
                <a:gd name="T7" fmla="*/ 67 h 79"/>
                <a:gd name="T8" fmla="*/ 25 w 25"/>
                <a:gd name="T9" fmla="*/ 79 h 79"/>
                <a:gd name="T10" fmla="*/ 17 w 25"/>
                <a:gd name="T11" fmla="*/ 79 h 79"/>
                <a:gd name="T12" fmla="*/ 0 w 25"/>
                <a:gd name="T13" fmla="*/ 63 h 79"/>
                <a:gd name="T14" fmla="*/ 0 w 25"/>
                <a:gd name="T15" fmla="*/ 0 h 79"/>
                <a:gd name="T16" fmla="*/ 14 w 25"/>
                <a:gd name="T17" fmla="*/ 0 h 79"/>
                <a:gd name="T18" fmla="*/ 14 w 25"/>
                <a:gd name="T1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9">
                  <a:moveTo>
                    <a:pt x="14" y="62"/>
                  </a:moveTo>
                  <a:lnTo>
                    <a:pt x="14" y="62"/>
                  </a:lnTo>
                  <a:cubicBezTo>
                    <a:pt x="14" y="65"/>
                    <a:pt x="16" y="67"/>
                    <a:pt x="19" y="67"/>
                  </a:cubicBezTo>
                  <a:lnTo>
                    <a:pt x="25" y="67"/>
                  </a:lnTo>
                  <a:lnTo>
                    <a:pt x="25" y="79"/>
                  </a:lnTo>
                  <a:lnTo>
                    <a:pt x="17" y="79"/>
                  </a:lnTo>
                  <a:cubicBezTo>
                    <a:pt x="5" y="79"/>
                    <a:pt x="0" y="71"/>
                    <a:pt x="0" y="63"/>
                  </a:cubicBezTo>
                  <a:lnTo>
                    <a:pt x="0" y="0"/>
                  </a:lnTo>
                  <a:lnTo>
                    <a:pt x="14" y="0"/>
                  </a:lnTo>
                  <a:lnTo>
                    <a:pt x="14"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7" name="Freeform 102">
              <a:extLst>
                <a:ext uri="{FF2B5EF4-FFF2-40B4-BE49-F238E27FC236}">
                  <a16:creationId xmlns:a16="http://schemas.microsoft.com/office/drawing/2014/main" id="{3F97CA02-B693-4253-8799-93C95EBD22F5}"/>
                </a:ext>
              </a:extLst>
            </p:cNvPr>
            <p:cNvSpPr>
              <a:spLocks noEditPoints="1"/>
            </p:cNvSpPr>
            <p:nvPr/>
          </p:nvSpPr>
          <p:spPr bwMode="auto">
            <a:xfrm>
              <a:off x="3619" y="1894"/>
              <a:ext cx="30" cy="36"/>
            </a:xfrm>
            <a:custGeom>
              <a:avLst/>
              <a:gdLst>
                <a:gd name="T0" fmla="*/ 31 w 49"/>
                <a:gd name="T1" fmla="*/ 15 h 59"/>
                <a:gd name="T2" fmla="*/ 31 w 49"/>
                <a:gd name="T3" fmla="*/ 15 h 59"/>
                <a:gd name="T4" fmla="*/ 24 w 49"/>
                <a:gd name="T5" fmla="*/ 13 h 59"/>
                <a:gd name="T6" fmla="*/ 18 w 49"/>
                <a:gd name="T7" fmla="*/ 15 h 59"/>
                <a:gd name="T8" fmla="*/ 14 w 49"/>
                <a:gd name="T9" fmla="*/ 29 h 59"/>
                <a:gd name="T10" fmla="*/ 18 w 49"/>
                <a:gd name="T11" fmla="*/ 43 h 59"/>
                <a:gd name="T12" fmla="*/ 24 w 49"/>
                <a:gd name="T13" fmla="*/ 46 h 59"/>
                <a:gd name="T14" fmla="*/ 31 w 49"/>
                <a:gd name="T15" fmla="*/ 43 h 59"/>
                <a:gd name="T16" fmla="*/ 34 w 49"/>
                <a:gd name="T17" fmla="*/ 29 h 59"/>
                <a:gd name="T18" fmla="*/ 31 w 49"/>
                <a:gd name="T19" fmla="*/ 15 h 59"/>
                <a:gd name="T20" fmla="*/ 42 w 49"/>
                <a:gd name="T21" fmla="*/ 52 h 59"/>
                <a:gd name="T22" fmla="*/ 42 w 49"/>
                <a:gd name="T23" fmla="*/ 52 h 59"/>
                <a:gd name="T24" fmla="*/ 24 w 49"/>
                <a:gd name="T25" fmla="*/ 59 h 59"/>
                <a:gd name="T26" fmla="*/ 6 w 49"/>
                <a:gd name="T27" fmla="*/ 52 h 59"/>
                <a:gd name="T28" fmla="*/ 0 w 49"/>
                <a:gd name="T29" fmla="*/ 29 h 59"/>
                <a:gd name="T30" fmla="*/ 6 w 49"/>
                <a:gd name="T31" fmla="*/ 7 h 59"/>
                <a:gd name="T32" fmla="*/ 24 w 49"/>
                <a:gd name="T33" fmla="*/ 0 h 59"/>
                <a:gd name="T34" fmla="*/ 42 w 49"/>
                <a:gd name="T35" fmla="*/ 7 h 59"/>
                <a:gd name="T36" fmla="*/ 49 w 49"/>
                <a:gd name="T37" fmla="*/ 29 h 59"/>
                <a:gd name="T38" fmla="*/ 42 w 49"/>
                <a:gd name="T3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9">
                  <a:moveTo>
                    <a:pt x="31" y="15"/>
                  </a:moveTo>
                  <a:lnTo>
                    <a:pt x="31" y="15"/>
                  </a:lnTo>
                  <a:cubicBezTo>
                    <a:pt x="29" y="13"/>
                    <a:pt x="27" y="13"/>
                    <a:pt x="24" y="13"/>
                  </a:cubicBezTo>
                  <a:cubicBezTo>
                    <a:pt x="22" y="13"/>
                    <a:pt x="19" y="13"/>
                    <a:pt x="18" y="15"/>
                  </a:cubicBezTo>
                  <a:cubicBezTo>
                    <a:pt x="15" y="18"/>
                    <a:pt x="14" y="23"/>
                    <a:pt x="14" y="29"/>
                  </a:cubicBezTo>
                  <a:cubicBezTo>
                    <a:pt x="14" y="35"/>
                    <a:pt x="15" y="40"/>
                    <a:pt x="18" y="43"/>
                  </a:cubicBezTo>
                  <a:cubicBezTo>
                    <a:pt x="19" y="45"/>
                    <a:pt x="22" y="46"/>
                    <a:pt x="24" y="46"/>
                  </a:cubicBezTo>
                  <a:cubicBezTo>
                    <a:pt x="27" y="46"/>
                    <a:pt x="29" y="45"/>
                    <a:pt x="31" y="43"/>
                  </a:cubicBezTo>
                  <a:cubicBezTo>
                    <a:pt x="34" y="40"/>
                    <a:pt x="34" y="35"/>
                    <a:pt x="34" y="29"/>
                  </a:cubicBezTo>
                  <a:cubicBezTo>
                    <a:pt x="34" y="23"/>
                    <a:pt x="34" y="18"/>
                    <a:pt x="31" y="15"/>
                  </a:cubicBezTo>
                  <a:close/>
                  <a:moveTo>
                    <a:pt x="42" y="52"/>
                  </a:moveTo>
                  <a:lnTo>
                    <a:pt x="42" y="52"/>
                  </a:lnTo>
                  <a:cubicBezTo>
                    <a:pt x="39" y="56"/>
                    <a:pt x="33" y="59"/>
                    <a:pt x="24" y="59"/>
                  </a:cubicBezTo>
                  <a:cubicBezTo>
                    <a:pt x="16" y="59"/>
                    <a:pt x="10" y="56"/>
                    <a:pt x="6" y="52"/>
                  </a:cubicBezTo>
                  <a:cubicBezTo>
                    <a:pt x="1" y="46"/>
                    <a:pt x="0" y="40"/>
                    <a:pt x="0" y="29"/>
                  </a:cubicBezTo>
                  <a:cubicBezTo>
                    <a:pt x="0" y="19"/>
                    <a:pt x="1" y="12"/>
                    <a:pt x="6" y="7"/>
                  </a:cubicBezTo>
                  <a:cubicBezTo>
                    <a:pt x="10" y="3"/>
                    <a:pt x="16" y="0"/>
                    <a:pt x="24" y="0"/>
                  </a:cubicBezTo>
                  <a:cubicBezTo>
                    <a:pt x="33" y="0"/>
                    <a:pt x="39" y="3"/>
                    <a:pt x="42" y="7"/>
                  </a:cubicBezTo>
                  <a:cubicBezTo>
                    <a:pt x="48" y="12"/>
                    <a:pt x="49" y="19"/>
                    <a:pt x="49" y="29"/>
                  </a:cubicBezTo>
                  <a:cubicBezTo>
                    <a:pt x="49" y="40"/>
                    <a:pt x="48" y="46"/>
                    <a:pt x="42" y="5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8" name="Freeform 103">
              <a:extLst>
                <a:ext uri="{FF2B5EF4-FFF2-40B4-BE49-F238E27FC236}">
                  <a16:creationId xmlns:a16="http://schemas.microsoft.com/office/drawing/2014/main" id="{42443E1F-4C73-4861-8D25-26B9B1671623}"/>
                </a:ext>
              </a:extLst>
            </p:cNvPr>
            <p:cNvSpPr>
              <a:spLocks/>
            </p:cNvSpPr>
            <p:nvPr/>
          </p:nvSpPr>
          <p:spPr bwMode="auto">
            <a:xfrm>
              <a:off x="3654" y="1894"/>
              <a:ext cx="30" cy="36"/>
            </a:xfrm>
            <a:custGeom>
              <a:avLst/>
              <a:gdLst>
                <a:gd name="T0" fmla="*/ 47 w 49"/>
                <a:gd name="T1" fmla="*/ 6 h 59"/>
                <a:gd name="T2" fmla="*/ 47 w 49"/>
                <a:gd name="T3" fmla="*/ 6 h 59"/>
                <a:gd name="T4" fmla="*/ 38 w 49"/>
                <a:gd name="T5" fmla="*/ 15 h 59"/>
                <a:gd name="T6" fmla="*/ 25 w 49"/>
                <a:gd name="T7" fmla="*/ 11 h 59"/>
                <a:gd name="T8" fmla="*/ 17 w 49"/>
                <a:gd name="T9" fmla="*/ 17 h 59"/>
                <a:gd name="T10" fmla="*/ 23 w 49"/>
                <a:gd name="T11" fmla="*/ 22 h 59"/>
                <a:gd name="T12" fmla="*/ 32 w 49"/>
                <a:gd name="T13" fmla="*/ 23 h 59"/>
                <a:gd name="T14" fmla="*/ 49 w 49"/>
                <a:gd name="T15" fmla="*/ 40 h 59"/>
                <a:gd name="T16" fmla="*/ 24 w 49"/>
                <a:gd name="T17" fmla="*/ 59 h 59"/>
                <a:gd name="T18" fmla="*/ 0 w 49"/>
                <a:gd name="T19" fmla="*/ 51 h 59"/>
                <a:gd name="T20" fmla="*/ 9 w 49"/>
                <a:gd name="T21" fmla="*/ 41 h 59"/>
                <a:gd name="T22" fmla="*/ 25 w 49"/>
                <a:gd name="T23" fmla="*/ 47 h 59"/>
                <a:gd name="T24" fmla="*/ 35 w 49"/>
                <a:gd name="T25" fmla="*/ 41 h 59"/>
                <a:gd name="T26" fmla="*/ 29 w 49"/>
                <a:gd name="T27" fmla="*/ 35 h 59"/>
                <a:gd name="T28" fmla="*/ 20 w 49"/>
                <a:gd name="T29" fmla="*/ 34 h 59"/>
                <a:gd name="T30" fmla="*/ 3 w 49"/>
                <a:gd name="T31" fmla="*/ 18 h 59"/>
                <a:gd name="T32" fmla="*/ 25 w 49"/>
                <a:gd name="T33" fmla="*/ 0 h 59"/>
                <a:gd name="T34" fmla="*/ 47 w 49"/>
                <a:gd name="T35" fmla="*/ 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9">
                  <a:moveTo>
                    <a:pt x="47" y="6"/>
                  </a:moveTo>
                  <a:lnTo>
                    <a:pt x="47" y="6"/>
                  </a:lnTo>
                  <a:lnTo>
                    <a:pt x="38" y="15"/>
                  </a:lnTo>
                  <a:cubicBezTo>
                    <a:pt x="35" y="12"/>
                    <a:pt x="30" y="11"/>
                    <a:pt x="25" y="11"/>
                  </a:cubicBezTo>
                  <a:cubicBezTo>
                    <a:pt x="19" y="11"/>
                    <a:pt x="17" y="14"/>
                    <a:pt x="17" y="17"/>
                  </a:cubicBezTo>
                  <a:cubicBezTo>
                    <a:pt x="17" y="20"/>
                    <a:pt x="18" y="22"/>
                    <a:pt x="23" y="22"/>
                  </a:cubicBezTo>
                  <a:lnTo>
                    <a:pt x="32" y="23"/>
                  </a:lnTo>
                  <a:cubicBezTo>
                    <a:pt x="43" y="24"/>
                    <a:pt x="49" y="30"/>
                    <a:pt x="49" y="40"/>
                  </a:cubicBezTo>
                  <a:cubicBezTo>
                    <a:pt x="49" y="53"/>
                    <a:pt x="38" y="59"/>
                    <a:pt x="24" y="59"/>
                  </a:cubicBezTo>
                  <a:cubicBezTo>
                    <a:pt x="15" y="59"/>
                    <a:pt x="7" y="58"/>
                    <a:pt x="0" y="51"/>
                  </a:cubicBezTo>
                  <a:lnTo>
                    <a:pt x="9" y="41"/>
                  </a:lnTo>
                  <a:cubicBezTo>
                    <a:pt x="14" y="46"/>
                    <a:pt x="20" y="47"/>
                    <a:pt x="25" y="47"/>
                  </a:cubicBezTo>
                  <a:cubicBezTo>
                    <a:pt x="30" y="47"/>
                    <a:pt x="35" y="45"/>
                    <a:pt x="35" y="41"/>
                  </a:cubicBezTo>
                  <a:cubicBezTo>
                    <a:pt x="35" y="38"/>
                    <a:pt x="33" y="36"/>
                    <a:pt x="29" y="35"/>
                  </a:cubicBezTo>
                  <a:lnTo>
                    <a:pt x="20" y="34"/>
                  </a:lnTo>
                  <a:cubicBezTo>
                    <a:pt x="9" y="33"/>
                    <a:pt x="3" y="29"/>
                    <a:pt x="3" y="18"/>
                  </a:cubicBezTo>
                  <a:cubicBezTo>
                    <a:pt x="3" y="6"/>
                    <a:pt x="13" y="0"/>
                    <a:pt x="25" y="0"/>
                  </a:cubicBezTo>
                  <a:cubicBezTo>
                    <a:pt x="34" y="0"/>
                    <a:pt x="42" y="1"/>
                    <a:pt x="47" y="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19" name="Freeform 104">
              <a:extLst>
                <a:ext uri="{FF2B5EF4-FFF2-40B4-BE49-F238E27FC236}">
                  <a16:creationId xmlns:a16="http://schemas.microsoft.com/office/drawing/2014/main" id="{F27E51D8-A809-4E54-A03A-BEC7F9FA1F13}"/>
                </a:ext>
              </a:extLst>
            </p:cNvPr>
            <p:cNvSpPr>
              <a:spLocks/>
            </p:cNvSpPr>
            <p:nvPr/>
          </p:nvSpPr>
          <p:spPr bwMode="auto">
            <a:xfrm>
              <a:off x="3689" y="1885"/>
              <a:ext cx="19" cy="44"/>
            </a:xfrm>
            <a:custGeom>
              <a:avLst/>
              <a:gdLst>
                <a:gd name="T0" fmla="*/ 21 w 31"/>
                <a:gd name="T1" fmla="*/ 17 h 73"/>
                <a:gd name="T2" fmla="*/ 21 w 31"/>
                <a:gd name="T3" fmla="*/ 17 h 73"/>
                <a:gd name="T4" fmla="*/ 31 w 31"/>
                <a:gd name="T5" fmla="*/ 17 h 73"/>
                <a:gd name="T6" fmla="*/ 31 w 31"/>
                <a:gd name="T7" fmla="*/ 28 h 73"/>
                <a:gd name="T8" fmla="*/ 21 w 31"/>
                <a:gd name="T9" fmla="*/ 28 h 73"/>
                <a:gd name="T10" fmla="*/ 21 w 31"/>
                <a:gd name="T11" fmla="*/ 56 h 73"/>
                <a:gd name="T12" fmla="*/ 26 w 31"/>
                <a:gd name="T13" fmla="*/ 61 h 73"/>
                <a:gd name="T14" fmla="*/ 31 w 31"/>
                <a:gd name="T15" fmla="*/ 61 h 73"/>
                <a:gd name="T16" fmla="*/ 31 w 31"/>
                <a:gd name="T17" fmla="*/ 73 h 73"/>
                <a:gd name="T18" fmla="*/ 23 w 31"/>
                <a:gd name="T19" fmla="*/ 73 h 73"/>
                <a:gd name="T20" fmla="*/ 6 w 31"/>
                <a:gd name="T21" fmla="*/ 57 h 73"/>
                <a:gd name="T22" fmla="*/ 6 w 31"/>
                <a:gd name="T23" fmla="*/ 28 h 73"/>
                <a:gd name="T24" fmla="*/ 0 w 31"/>
                <a:gd name="T25" fmla="*/ 28 h 73"/>
                <a:gd name="T26" fmla="*/ 0 w 31"/>
                <a:gd name="T27" fmla="*/ 17 h 73"/>
                <a:gd name="T28" fmla="*/ 6 w 31"/>
                <a:gd name="T29" fmla="*/ 17 h 73"/>
                <a:gd name="T30" fmla="*/ 6 w 31"/>
                <a:gd name="T31" fmla="*/ 0 h 73"/>
                <a:gd name="T32" fmla="*/ 21 w 31"/>
                <a:gd name="T33" fmla="*/ 0 h 73"/>
                <a:gd name="T34" fmla="*/ 21 w 31"/>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73">
                  <a:moveTo>
                    <a:pt x="21" y="17"/>
                  </a:moveTo>
                  <a:lnTo>
                    <a:pt x="21" y="17"/>
                  </a:lnTo>
                  <a:lnTo>
                    <a:pt x="31" y="17"/>
                  </a:lnTo>
                  <a:lnTo>
                    <a:pt x="31" y="28"/>
                  </a:lnTo>
                  <a:lnTo>
                    <a:pt x="21" y="28"/>
                  </a:lnTo>
                  <a:lnTo>
                    <a:pt x="21" y="56"/>
                  </a:lnTo>
                  <a:cubicBezTo>
                    <a:pt x="21" y="59"/>
                    <a:pt x="22" y="61"/>
                    <a:pt x="26" y="61"/>
                  </a:cubicBezTo>
                  <a:lnTo>
                    <a:pt x="31" y="61"/>
                  </a:lnTo>
                  <a:lnTo>
                    <a:pt x="31" y="73"/>
                  </a:lnTo>
                  <a:lnTo>
                    <a:pt x="23" y="73"/>
                  </a:lnTo>
                  <a:cubicBezTo>
                    <a:pt x="11" y="73"/>
                    <a:pt x="6" y="65"/>
                    <a:pt x="6" y="57"/>
                  </a:cubicBezTo>
                  <a:lnTo>
                    <a:pt x="6" y="28"/>
                  </a:lnTo>
                  <a:lnTo>
                    <a:pt x="0" y="28"/>
                  </a:lnTo>
                  <a:lnTo>
                    <a:pt x="0" y="17"/>
                  </a:lnTo>
                  <a:lnTo>
                    <a:pt x="6" y="17"/>
                  </a:lnTo>
                  <a:lnTo>
                    <a:pt x="6" y="0"/>
                  </a:lnTo>
                  <a:lnTo>
                    <a:pt x="21" y="0"/>
                  </a:lnTo>
                  <a:lnTo>
                    <a:pt x="21"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20" name="Freeform 105">
              <a:extLst>
                <a:ext uri="{FF2B5EF4-FFF2-40B4-BE49-F238E27FC236}">
                  <a16:creationId xmlns:a16="http://schemas.microsoft.com/office/drawing/2014/main" id="{BC673337-1203-4D53-86AB-42946CF73701}"/>
                </a:ext>
              </a:extLst>
            </p:cNvPr>
            <p:cNvSpPr>
              <a:spLocks noEditPoints="1"/>
            </p:cNvSpPr>
            <p:nvPr/>
          </p:nvSpPr>
          <p:spPr bwMode="auto">
            <a:xfrm>
              <a:off x="3714" y="1894"/>
              <a:ext cx="29" cy="36"/>
            </a:xfrm>
            <a:custGeom>
              <a:avLst/>
              <a:gdLst>
                <a:gd name="T0" fmla="*/ 23 w 48"/>
                <a:gd name="T1" fmla="*/ 34 h 59"/>
                <a:gd name="T2" fmla="*/ 23 w 48"/>
                <a:gd name="T3" fmla="*/ 34 h 59"/>
                <a:gd name="T4" fmla="*/ 14 w 48"/>
                <a:gd name="T5" fmla="*/ 40 h 59"/>
                <a:gd name="T6" fmla="*/ 23 w 48"/>
                <a:gd name="T7" fmla="*/ 47 h 59"/>
                <a:gd name="T8" fmla="*/ 32 w 48"/>
                <a:gd name="T9" fmla="*/ 44 h 59"/>
                <a:gd name="T10" fmla="*/ 34 w 48"/>
                <a:gd name="T11" fmla="*/ 37 h 59"/>
                <a:gd name="T12" fmla="*/ 34 w 48"/>
                <a:gd name="T13" fmla="*/ 34 h 59"/>
                <a:gd name="T14" fmla="*/ 23 w 48"/>
                <a:gd name="T15" fmla="*/ 34 h 59"/>
                <a:gd name="T16" fmla="*/ 48 w 48"/>
                <a:gd name="T17" fmla="*/ 20 h 59"/>
                <a:gd name="T18" fmla="*/ 48 w 48"/>
                <a:gd name="T19" fmla="*/ 20 h 59"/>
                <a:gd name="T20" fmla="*/ 48 w 48"/>
                <a:gd name="T21" fmla="*/ 58 h 59"/>
                <a:gd name="T22" fmla="*/ 34 w 48"/>
                <a:gd name="T23" fmla="*/ 58 h 59"/>
                <a:gd name="T24" fmla="*/ 34 w 48"/>
                <a:gd name="T25" fmla="*/ 53 h 59"/>
                <a:gd name="T26" fmla="*/ 20 w 48"/>
                <a:gd name="T27" fmla="*/ 59 h 59"/>
                <a:gd name="T28" fmla="*/ 5 w 48"/>
                <a:gd name="T29" fmla="*/ 54 h 59"/>
                <a:gd name="T30" fmla="*/ 0 w 48"/>
                <a:gd name="T31" fmla="*/ 41 h 59"/>
                <a:gd name="T32" fmla="*/ 20 w 48"/>
                <a:gd name="T33" fmla="*/ 24 h 59"/>
                <a:gd name="T34" fmla="*/ 34 w 48"/>
                <a:gd name="T35" fmla="*/ 24 h 59"/>
                <a:gd name="T36" fmla="*/ 34 w 48"/>
                <a:gd name="T37" fmla="*/ 21 h 59"/>
                <a:gd name="T38" fmla="*/ 23 w 48"/>
                <a:gd name="T39" fmla="*/ 12 h 59"/>
                <a:gd name="T40" fmla="*/ 12 w 48"/>
                <a:gd name="T41" fmla="*/ 17 h 59"/>
                <a:gd name="T42" fmla="*/ 3 w 48"/>
                <a:gd name="T43" fmla="*/ 8 h 59"/>
                <a:gd name="T44" fmla="*/ 24 w 48"/>
                <a:gd name="T45" fmla="*/ 0 h 59"/>
                <a:gd name="T46" fmla="*/ 48 w 48"/>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3" y="34"/>
                  </a:moveTo>
                  <a:lnTo>
                    <a:pt x="23" y="34"/>
                  </a:lnTo>
                  <a:cubicBezTo>
                    <a:pt x="17" y="34"/>
                    <a:pt x="14" y="36"/>
                    <a:pt x="14" y="40"/>
                  </a:cubicBezTo>
                  <a:cubicBezTo>
                    <a:pt x="14" y="44"/>
                    <a:pt x="17" y="47"/>
                    <a:pt x="23" y="47"/>
                  </a:cubicBezTo>
                  <a:cubicBezTo>
                    <a:pt x="27" y="47"/>
                    <a:pt x="29" y="47"/>
                    <a:pt x="32" y="44"/>
                  </a:cubicBezTo>
                  <a:cubicBezTo>
                    <a:pt x="33" y="43"/>
                    <a:pt x="34" y="41"/>
                    <a:pt x="34" y="37"/>
                  </a:cubicBezTo>
                  <a:lnTo>
                    <a:pt x="34" y="34"/>
                  </a:lnTo>
                  <a:lnTo>
                    <a:pt x="23" y="34"/>
                  </a:lnTo>
                  <a:close/>
                  <a:moveTo>
                    <a:pt x="48" y="20"/>
                  </a:moveTo>
                  <a:lnTo>
                    <a:pt x="48" y="20"/>
                  </a:lnTo>
                  <a:lnTo>
                    <a:pt x="48" y="58"/>
                  </a:lnTo>
                  <a:lnTo>
                    <a:pt x="34" y="58"/>
                  </a:lnTo>
                  <a:lnTo>
                    <a:pt x="34" y="53"/>
                  </a:lnTo>
                  <a:cubicBezTo>
                    <a:pt x="30" y="57"/>
                    <a:pt x="27" y="59"/>
                    <a:pt x="20" y="59"/>
                  </a:cubicBezTo>
                  <a:cubicBezTo>
                    <a:pt x="13" y="59"/>
                    <a:pt x="9" y="57"/>
                    <a:pt x="5" y="54"/>
                  </a:cubicBezTo>
                  <a:cubicBezTo>
                    <a:pt x="2" y="50"/>
                    <a:pt x="0" y="46"/>
                    <a:pt x="0" y="41"/>
                  </a:cubicBezTo>
                  <a:cubicBezTo>
                    <a:pt x="0" y="31"/>
                    <a:pt x="7" y="24"/>
                    <a:pt x="20" y="24"/>
                  </a:cubicBezTo>
                  <a:lnTo>
                    <a:pt x="34" y="24"/>
                  </a:lnTo>
                  <a:lnTo>
                    <a:pt x="34" y="21"/>
                  </a:lnTo>
                  <a:cubicBezTo>
                    <a:pt x="34" y="15"/>
                    <a:pt x="31" y="12"/>
                    <a:pt x="23" y="12"/>
                  </a:cubicBezTo>
                  <a:cubicBezTo>
                    <a:pt x="18" y="12"/>
                    <a:pt x="15" y="13"/>
                    <a:pt x="12" y="17"/>
                  </a:cubicBezTo>
                  <a:lnTo>
                    <a:pt x="3" y="8"/>
                  </a:lnTo>
                  <a:cubicBezTo>
                    <a:pt x="9" y="2"/>
                    <a:pt x="14" y="0"/>
                    <a:pt x="24" y="0"/>
                  </a:cubicBezTo>
                  <a:cubicBezTo>
                    <a:pt x="40" y="0"/>
                    <a:pt x="48" y="6"/>
                    <a:pt x="48"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21" name="Freeform 106">
              <a:extLst>
                <a:ext uri="{FF2B5EF4-FFF2-40B4-BE49-F238E27FC236}">
                  <a16:creationId xmlns:a16="http://schemas.microsoft.com/office/drawing/2014/main" id="{F442AB10-1C59-431F-9652-235DEA0D6F67}"/>
                </a:ext>
              </a:extLst>
            </p:cNvPr>
            <p:cNvSpPr>
              <a:spLocks noEditPoints="1"/>
            </p:cNvSpPr>
            <p:nvPr/>
          </p:nvSpPr>
          <p:spPr bwMode="auto">
            <a:xfrm>
              <a:off x="3747" y="1881"/>
              <a:ext cx="15" cy="62"/>
            </a:xfrm>
            <a:custGeom>
              <a:avLst/>
              <a:gdLst>
                <a:gd name="T0" fmla="*/ 25 w 25"/>
                <a:gd name="T1" fmla="*/ 11 h 101"/>
                <a:gd name="T2" fmla="*/ 25 w 25"/>
                <a:gd name="T3" fmla="*/ 11 h 101"/>
                <a:gd name="T4" fmla="*/ 10 w 25"/>
                <a:gd name="T5" fmla="*/ 11 h 101"/>
                <a:gd name="T6" fmla="*/ 10 w 25"/>
                <a:gd name="T7" fmla="*/ 0 h 101"/>
                <a:gd name="T8" fmla="*/ 25 w 25"/>
                <a:gd name="T9" fmla="*/ 0 h 101"/>
                <a:gd name="T10" fmla="*/ 25 w 25"/>
                <a:gd name="T11" fmla="*/ 11 h 101"/>
                <a:gd name="T12" fmla="*/ 25 w 25"/>
                <a:gd name="T13" fmla="*/ 84 h 101"/>
                <a:gd name="T14" fmla="*/ 25 w 25"/>
                <a:gd name="T15" fmla="*/ 84 h 101"/>
                <a:gd name="T16" fmla="*/ 8 w 25"/>
                <a:gd name="T17" fmla="*/ 101 h 101"/>
                <a:gd name="T18" fmla="*/ 0 w 25"/>
                <a:gd name="T19" fmla="*/ 101 h 101"/>
                <a:gd name="T20" fmla="*/ 0 w 25"/>
                <a:gd name="T21" fmla="*/ 88 h 101"/>
                <a:gd name="T22" fmla="*/ 5 w 25"/>
                <a:gd name="T23" fmla="*/ 88 h 101"/>
                <a:gd name="T24" fmla="*/ 10 w 25"/>
                <a:gd name="T25" fmla="*/ 83 h 101"/>
                <a:gd name="T26" fmla="*/ 10 w 25"/>
                <a:gd name="T27" fmla="*/ 23 h 101"/>
                <a:gd name="T28" fmla="*/ 25 w 25"/>
                <a:gd name="T29" fmla="*/ 23 h 101"/>
                <a:gd name="T30" fmla="*/ 25 w 25"/>
                <a:gd name="T31" fmla="*/ 8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101">
                  <a:moveTo>
                    <a:pt x="25" y="11"/>
                  </a:moveTo>
                  <a:lnTo>
                    <a:pt x="25" y="11"/>
                  </a:lnTo>
                  <a:lnTo>
                    <a:pt x="10" y="11"/>
                  </a:lnTo>
                  <a:lnTo>
                    <a:pt x="10" y="0"/>
                  </a:lnTo>
                  <a:lnTo>
                    <a:pt x="25" y="0"/>
                  </a:lnTo>
                  <a:lnTo>
                    <a:pt x="25" y="11"/>
                  </a:lnTo>
                  <a:close/>
                  <a:moveTo>
                    <a:pt x="25" y="84"/>
                  </a:moveTo>
                  <a:lnTo>
                    <a:pt x="25" y="84"/>
                  </a:lnTo>
                  <a:cubicBezTo>
                    <a:pt x="25" y="92"/>
                    <a:pt x="20" y="101"/>
                    <a:pt x="8" y="101"/>
                  </a:cubicBezTo>
                  <a:lnTo>
                    <a:pt x="0" y="101"/>
                  </a:lnTo>
                  <a:lnTo>
                    <a:pt x="0" y="88"/>
                  </a:lnTo>
                  <a:lnTo>
                    <a:pt x="5" y="88"/>
                  </a:lnTo>
                  <a:cubicBezTo>
                    <a:pt x="9" y="88"/>
                    <a:pt x="10" y="86"/>
                    <a:pt x="10" y="83"/>
                  </a:cubicBezTo>
                  <a:lnTo>
                    <a:pt x="10" y="23"/>
                  </a:lnTo>
                  <a:lnTo>
                    <a:pt x="25" y="23"/>
                  </a:lnTo>
                  <a:lnTo>
                    <a:pt x="25" y="8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22" name="Freeform 107">
              <a:extLst>
                <a:ext uri="{FF2B5EF4-FFF2-40B4-BE49-F238E27FC236}">
                  <a16:creationId xmlns:a16="http://schemas.microsoft.com/office/drawing/2014/main" id="{07A5F591-2C1C-4595-9F81-D820D092AA57}"/>
                </a:ext>
              </a:extLst>
            </p:cNvPr>
            <p:cNvSpPr>
              <a:spLocks noEditPoints="1"/>
            </p:cNvSpPr>
            <p:nvPr/>
          </p:nvSpPr>
          <p:spPr bwMode="auto">
            <a:xfrm>
              <a:off x="3769" y="1894"/>
              <a:ext cx="30" cy="36"/>
            </a:xfrm>
            <a:custGeom>
              <a:avLst/>
              <a:gdLst>
                <a:gd name="T0" fmla="*/ 23 w 48"/>
                <a:gd name="T1" fmla="*/ 34 h 59"/>
                <a:gd name="T2" fmla="*/ 23 w 48"/>
                <a:gd name="T3" fmla="*/ 34 h 59"/>
                <a:gd name="T4" fmla="*/ 14 w 48"/>
                <a:gd name="T5" fmla="*/ 40 h 59"/>
                <a:gd name="T6" fmla="*/ 23 w 48"/>
                <a:gd name="T7" fmla="*/ 47 h 59"/>
                <a:gd name="T8" fmla="*/ 31 w 48"/>
                <a:gd name="T9" fmla="*/ 44 h 59"/>
                <a:gd name="T10" fmla="*/ 34 w 48"/>
                <a:gd name="T11" fmla="*/ 37 h 59"/>
                <a:gd name="T12" fmla="*/ 34 w 48"/>
                <a:gd name="T13" fmla="*/ 34 h 59"/>
                <a:gd name="T14" fmla="*/ 23 w 48"/>
                <a:gd name="T15" fmla="*/ 34 h 59"/>
                <a:gd name="T16" fmla="*/ 48 w 48"/>
                <a:gd name="T17" fmla="*/ 20 h 59"/>
                <a:gd name="T18" fmla="*/ 48 w 48"/>
                <a:gd name="T19" fmla="*/ 20 h 59"/>
                <a:gd name="T20" fmla="*/ 48 w 48"/>
                <a:gd name="T21" fmla="*/ 58 h 59"/>
                <a:gd name="T22" fmla="*/ 34 w 48"/>
                <a:gd name="T23" fmla="*/ 58 h 59"/>
                <a:gd name="T24" fmla="*/ 34 w 48"/>
                <a:gd name="T25" fmla="*/ 53 h 59"/>
                <a:gd name="T26" fmla="*/ 20 w 48"/>
                <a:gd name="T27" fmla="*/ 59 h 59"/>
                <a:gd name="T28" fmla="*/ 5 w 48"/>
                <a:gd name="T29" fmla="*/ 54 h 59"/>
                <a:gd name="T30" fmla="*/ 0 w 48"/>
                <a:gd name="T31" fmla="*/ 41 h 59"/>
                <a:gd name="T32" fmla="*/ 20 w 48"/>
                <a:gd name="T33" fmla="*/ 24 h 59"/>
                <a:gd name="T34" fmla="*/ 34 w 48"/>
                <a:gd name="T35" fmla="*/ 24 h 59"/>
                <a:gd name="T36" fmla="*/ 34 w 48"/>
                <a:gd name="T37" fmla="*/ 21 h 59"/>
                <a:gd name="T38" fmla="*/ 23 w 48"/>
                <a:gd name="T39" fmla="*/ 12 h 59"/>
                <a:gd name="T40" fmla="*/ 12 w 48"/>
                <a:gd name="T41" fmla="*/ 17 h 59"/>
                <a:gd name="T42" fmla="*/ 3 w 48"/>
                <a:gd name="T43" fmla="*/ 8 h 59"/>
                <a:gd name="T44" fmla="*/ 23 w 48"/>
                <a:gd name="T45" fmla="*/ 0 h 59"/>
                <a:gd name="T46" fmla="*/ 48 w 48"/>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3" y="34"/>
                  </a:moveTo>
                  <a:lnTo>
                    <a:pt x="23" y="34"/>
                  </a:lnTo>
                  <a:cubicBezTo>
                    <a:pt x="17" y="34"/>
                    <a:pt x="14" y="36"/>
                    <a:pt x="14" y="40"/>
                  </a:cubicBezTo>
                  <a:cubicBezTo>
                    <a:pt x="14" y="44"/>
                    <a:pt x="17" y="47"/>
                    <a:pt x="23" y="47"/>
                  </a:cubicBezTo>
                  <a:cubicBezTo>
                    <a:pt x="26" y="47"/>
                    <a:pt x="29" y="47"/>
                    <a:pt x="31" y="44"/>
                  </a:cubicBezTo>
                  <a:cubicBezTo>
                    <a:pt x="33" y="43"/>
                    <a:pt x="34" y="41"/>
                    <a:pt x="34" y="37"/>
                  </a:cubicBezTo>
                  <a:lnTo>
                    <a:pt x="34" y="34"/>
                  </a:lnTo>
                  <a:lnTo>
                    <a:pt x="23" y="34"/>
                  </a:lnTo>
                  <a:close/>
                  <a:moveTo>
                    <a:pt x="48" y="20"/>
                  </a:moveTo>
                  <a:lnTo>
                    <a:pt x="48" y="20"/>
                  </a:lnTo>
                  <a:lnTo>
                    <a:pt x="48" y="58"/>
                  </a:lnTo>
                  <a:lnTo>
                    <a:pt x="34" y="58"/>
                  </a:lnTo>
                  <a:lnTo>
                    <a:pt x="34" y="53"/>
                  </a:lnTo>
                  <a:cubicBezTo>
                    <a:pt x="30" y="57"/>
                    <a:pt x="26" y="59"/>
                    <a:pt x="20" y="59"/>
                  </a:cubicBezTo>
                  <a:cubicBezTo>
                    <a:pt x="13" y="59"/>
                    <a:pt x="8" y="57"/>
                    <a:pt x="5" y="54"/>
                  </a:cubicBezTo>
                  <a:cubicBezTo>
                    <a:pt x="2" y="50"/>
                    <a:pt x="0" y="46"/>
                    <a:pt x="0" y="41"/>
                  </a:cubicBezTo>
                  <a:cubicBezTo>
                    <a:pt x="0" y="31"/>
                    <a:pt x="7" y="24"/>
                    <a:pt x="20" y="24"/>
                  </a:cubicBezTo>
                  <a:lnTo>
                    <a:pt x="34" y="24"/>
                  </a:lnTo>
                  <a:lnTo>
                    <a:pt x="34" y="21"/>
                  </a:lnTo>
                  <a:cubicBezTo>
                    <a:pt x="34" y="15"/>
                    <a:pt x="31" y="12"/>
                    <a:pt x="23" y="12"/>
                  </a:cubicBezTo>
                  <a:cubicBezTo>
                    <a:pt x="18" y="12"/>
                    <a:pt x="15" y="13"/>
                    <a:pt x="12" y="17"/>
                  </a:cubicBezTo>
                  <a:lnTo>
                    <a:pt x="3" y="8"/>
                  </a:lnTo>
                  <a:cubicBezTo>
                    <a:pt x="8" y="2"/>
                    <a:pt x="14" y="0"/>
                    <a:pt x="23" y="0"/>
                  </a:cubicBezTo>
                  <a:cubicBezTo>
                    <a:pt x="40" y="0"/>
                    <a:pt x="48" y="6"/>
                    <a:pt x="48"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23" name="Freeform 108">
              <a:extLst>
                <a:ext uri="{FF2B5EF4-FFF2-40B4-BE49-F238E27FC236}">
                  <a16:creationId xmlns:a16="http://schemas.microsoft.com/office/drawing/2014/main" id="{D3118E76-435D-45B5-B63F-96504B7763EF}"/>
                </a:ext>
              </a:extLst>
            </p:cNvPr>
            <p:cNvSpPr>
              <a:spLocks/>
            </p:cNvSpPr>
            <p:nvPr/>
          </p:nvSpPr>
          <p:spPr bwMode="auto">
            <a:xfrm>
              <a:off x="3806" y="1885"/>
              <a:ext cx="19" cy="44"/>
            </a:xfrm>
            <a:custGeom>
              <a:avLst/>
              <a:gdLst>
                <a:gd name="T0" fmla="*/ 20 w 31"/>
                <a:gd name="T1" fmla="*/ 17 h 73"/>
                <a:gd name="T2" fmla="*/ 20 w 31"/>
                <a:gd name="T3" fmla="*/ 17 h 73"/>
                <a:gd name="T4" fmla="*/ 31 w 31"/>
                <a:gd name="T5" fmla="*/ 17 h 73"/>
                <a:gd name="T6" fmla="*/ 31 w 31"/>
                <a:gd name="T7" fmla="*/ 28 h 73"/>
                <a:gd name="T8" fmla="*/ 20 w 31"/>
                <a:gd name="T9" fmla="*/ 28 h 73"/>
                <a:gd name="T10" fmla="*/ 20 w 31"/>
                <a:gd name="T11" fmla="*/ 56 h 73"/>
                <a:gd name="T12" fmla="*/ 25 w 31"/>
                <a:gd name="T13" fmla="*/ 61 h 73"/>
                <a:gd name="T14" fmla="*/ 31 w 31"/>
                <a:gd name="T15" fmla="*/ 61 h 73"/>
                <a:gd name="T16" fmla="*/ 31 w 31"/>
                <a:gd name="T17" fmla="*/ 73 h 73"/>
                <a:gd name="T18" fmla="*/ 23 w 31"/>
                <a:gd name="T19" fmla="*/ 73 h 73"/>
                <a:gd name="T20" fmla="*/ 6 w 31"/>
                <a:gd name="T21" fmla="*/ 57 h 73"/>
                <a:gd name="T22" fmla="*/ 6 w 31"/>
                <a:gd name="T23" fmla="*/ 28 h 73"/>
                <a:gd name="T24" fmla="*/ 0 w 31"/>
                <a:gd name="T25" fmla="*/ 28 h 73"/>
                <a:gd name="T26" fmla="*/ 0 w 31"/>
                <a:gd name="T27" fmla="*/ 17 h 73"/>
                <a:gd name="T28" fmla="*/ 6 w 31"/>
                <a:gd name="T29" fmla="*/ 17 h 73"/>
                <a:gd name="T30" fmla="*/ 6 w 31"/>
                <a:gd name="T31" fmla="*/ 0 h 73"/>
                <a:gd name="T32" fmla="*/ 20 w 31"/>
                <a:gd name="T33" fmla="*/ 0 h 73"/>
                <a:gd name="T34" fmla="*/ 20 w 31"/>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73">
                  <a:moveTo>
                    <a:pt x="20" y="17"/>
                  </a:moveTo>
                  <a:lnTo>
                    <a:pt x="20" y="17"/>
                  </a:lnTo>
                  <a:lnTo>
                    <a:pt x="31" y="17"/>
                  </a:lnTo>
                  <a:lnTo>
                    <a:pt x="31" y="28"/>
                  </a:lnTo>
                  <a:lnTo>
                    <a:pt x="20" y="28"/>
                  </a:lnTo>
                  <a:lnTo>
                    <a:pt x="20" y="56"/>
                  </a:lnTo>
                  <a:cubicBezTo>
                    <a:pt x="20" y="59"/>
                    <a:pt x="22" y="61"/>
                    <a:pt x="25" y="61"/>
                  </a:cubicBezTo>
                  <a:lnTo>
                    <a:pt x="31" y="61"/>
                  </a:lnTo>
                  <a:lnTo>
                    <a:pt x="31" y="73"/>
                  </a:lnTo>
                  <a:lnTo>
                    <a:pt x="23" y="73"/>
                  </a:lnTo>
                  <a:cubicBezTo>
                    <a:pt x="11" y="73"/>
                    <a:pt x="6" y="65"/>
                    <a:pt x="6" y="57"/>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grpSp>
      <p:grpSp>
        <p:nvGrpSpPr>
          <p:cNvPr id="124" name="Group 111">
            <a:extLst>
              <a:ext uri="{FF2B5EF4-FFF2-40B4-BE49-F238E27FC236}">
                <a16:creationId xmlns:a16="http://schemas.microsoft.com/office/drawing/2014/main" id="{3739A92D-7184-49FE-B34C-99B0CB6CB2EA}"/>
              </a:ext>
            </a:extLst>
          </p:cNvPr>
          <p:cNvGrpSpPr>
            <a:grpSpLocks noChangeAspect="1"/>
          </p:cNvGrpSpPr>
          <p:nvPr/>
        </p:nvGrpSpPr>
        <p:grpSpPr bwMode="auto">
          <a:xfrm>
            <a:off x="3473508" y="2940019"/>
            <a:ext cx="1638300" cy="330200"/>
            <a:chOff x="1516" y="1716"/>
            <a:chExt cx="1032" cy="208"/>
          </a:xfrm>
        </p:grpSpPr>
        <p:sp>
          <p:nvSpPr>
            <p:cNvPr id="128" name="AutoShape 110">
              <a:extLst>
                <a:ext uri="{FF2B5EF4-FFF2-40B4-BE49-F238E27FC236}">
                  <a16:creationId xmlns:a16="http://schemas.microsoft.com/office/drawing/2014/main" id="{F42EC679-D91F-4049-B085-11286CFD4B00}"/>
                </a:ext>
              </a:extLst>
            </p:cNvPr>
            <p:cNvSpPr>
              <a:spLocks noChangeAspect="1" noChangeArrowheads="1" noTextEdit="1"/>
            </p:cNvSpPr>
            <p:nvPr/>
          </p:nvSpPr>
          <p:spPr bwMode="auto">
            <a:xfrm>
              <a:off x="1516" y="1716"/>
              <a:ext cx="1032" cy="2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36" name="Freeform 112">
              <a:extLst>
                <a:ext uri="{FF2B5EF4-FFF2-40B4-BE49-F238E27FC236}">
                  <a16:creationId xmlns:a16="http://schemas.microsoft.com/office/drawing/2014/main" id="{DA431D89-0EF5-48F5-9E50-F1D45C1E43DA}"/>
                </a:ext>
              </a:extLst>
            </p:cNvPr>
            <p:cNvSpPr>
              <a:spLocks/>
            </p:cNvSpPr>
            <p:nvPr/>
          </p:nvSpPr>
          <p:spPr bwMode="auto">
            <a:xfrm>
              <a:off x="1516" y="1714"/>
              <a:ext cx="211" cy="216"/>
            </a:xfrm>
            <a:custGeom>
              <a:avLst/>
              <a:gdLst>
                <a:gd name="T0" fmla="*/ 0 w 348"/>
                <a:gd name="T1" fmla="*/ 0 h 347"/>
                <a:gd name="T2" fmla="*/ 0 w 348"/>
                <a:gd name="T3" fmla="*/ 0 h 347"/>
                <a:gd name="T4" fmla="*/ 0 w 348"/>
                <a:gd name="T5" fmla="*/ 115 h 347"/>
                <a:gd name="T6" fmla="*/ 232 w 348"/>
                <a:gd name="T7" fmla="*/ 115 h 347"/>
                <a:gd name="T8" fmla="*/ 232 w 348"/>
                <a:gd name="T9" fmla="*/ 347 h 347"/>
                <a:gd name="T10" fmla="*/ 348 w 348"/>
                <a:gd name="T11" fmla="*/ 347 h 347"/>
                <a:gd name="T12" fmla="*/ 348 w 348"/>
                <a:gd name="T13" fmla="*/ 0 h 347"/>
                <a:gd name="T14" fmla="*/ 0 w 348"/>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8" h="347">
                  <a:moveTo>
                    <a:pt x="0" y="0"/>
                  </a:moveTo>
                  <a:lnTo>
                    <a:pt x="0" y="0"/>
                  </a:lnTo>
                  <a:lnTo>
                    <a:pt x="0" y="115"/>
                  </a:lnTo>
                  <a:lnTo>
                    <a:pt x="232" y="115"/>
                  </a:lnTo>
                  <a:lnTo>
                    <a:pt x="232" y="347"/>
                  </a:lnTo>
                  <a:lnTo>
                    <a:pt x="348" y="347"/>
                  </a:lnTo>
                  <a:lnTo>
                    <a:pt x="348"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42" name="Freeform 113">
              <a:extLst>
                <a:ext uri="{FF2B5EF4-FFF2-40B4-BE49-F238E27FC236}">
                  <a16:creationId xmlns:a16="http://schemas.microsoft.com/office/drawing/2014/main" id="{562939B9-12F1-48B7-B339-5B0B259449C9}"/>
                </a:ext>
              </a:extLst>
            </p:cNvPr>
            <p:cNvSpPr>
              <a:spLocks/>
            </p:cNvSpPr>
            <p:nvPr/>
          </p:nvSpPr>
          <p:spPr bwMode="auto">
            <a:xfrm>
              <a:off x="1798" y="1809"/>
              <a:ext cx="43" cy="49"/>
            </a:xfrm>
            <a:custGeom>
              <a:avLst/>
              <a:gdLst>
                <a:gd name="T0" fmla="*/ 71 w 71"/>
                <a:gd name="T1" fmla="*/ 78 h 78"/>
                <a:gd name="T2" fmla="*/ 71 w 71"/>
                <a:gd name="T3" fmla="*/ 78 h 78"/>
                <a:gd name="T4" fmla="*/ 55 w 71"/>
                <a:gd name="T5" fmla="*/ 78 h 78"/>
                <a:gd name="T6" fmla="*/ 55 w 71"/>
                <a:gd name="T7" fmla="*/ 32 h 78"/>
                <a:gd name="T8" fmla="*/ 40 w 71"/>
                <a:gd name="T9" fmla="*/ 60 h 78"/>
                <a:gd name="T10" fmla="*/ 30 w 71"/>
                <a:gd name="T11" fmla="*/ 60 h 78"/>
                <a:gd name="T12" fmla="*/ 15 w 71"/>
                <a:gd name="T13" fmla="*/ 32 h 78"/>
                <a:gd name="T14" fmla="*/ 15 w 71"/>
                <a:gd name="T15" fmla="*/ 78 h 78"/>
                <a:gd name="T16" fmla="*/ 0 w 71"/>
                <a:gd name="T17" fmla="*/ 78 h 78"/>
                <a:gd name="T18" fmla="*/ 0 w 71"/>
                <a:gd name="T19" fmla="*/ 0 h 78"/>
                <a:gd name="T20" fmla="*/ 15 w 71"/>
                <a:gd name="T21" fmla="*/ 0 h 78"/>
                <a:gd name="T22" fmla="*/ 35 w 71"/>
                <a:gd name="T23" fmla="*/ 40 h 78"/>
                <a:gd name="T24" fmla="*/ 56 w 71"/>
                <a:gd name="T25" fmla="*/ 0 h 78"/>
                <a:gd name="T26" fmla="*/ 71 w 71"/>
                <a:gd name="T27" fmla="*/ 0 h 78"/>
                <a:gd name="T28" fmla="*/ 71 w 71"/>
                <a:gd name="T2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8">
                  <a:moveTo>
                    <a:pt x="71" y="78"/>
                  </a:moveTo>
                  <a:lnTo>
                    <a:pt x="71" y="78"/>
                  </a:lnTo>
                  <a:lnTo>
                    <a:pt x="55" y="78"/>
                  </a:lnTo>
                  <a:lnTo>
                    <a:pt x="55" y="32"/>
                  </a:lnTo>
                  <a:lnTo>
                    <a:pt x="40" y="60"/>
                  </a:lnTo>
                  <a:lnTo>
                    <a:pt x="30" y="60"/>
                  </a:lnTo>
                  <a:lnTo>
                    <a:pt x="15" y="32"/>
                  </a:lnTo>
                  <a:lnTo>
                    <a:pt x="15" y="78"/>
                  </a:lnTo>
                  <a:lnTo>
                    <a:pt x="0" y="78"/>
                  </a:lnTo>
                  <a:lnTo>
                    <a:pt x="0" y="0"/>
                  </a:lnTo>
                  <a:lnTo>
                    <a:pt x="15" y="0"/>
                  </a:lnTo>
                  <a:lnTo>
                    <a:pt x="35" y="40"/>
                  </a:lnTo>
                  <a:lnTo>
                    <a:pt x="56" y="0"/>
                  </a:lnTo>
                  <a:lnTo>
                    <a:pt x="71" y="0"/>
                  </a:lnTo>
                  <a:lnTo>
                    <a:pt x="71" y="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43" name="Freeform 114">
              <a:extLst>
                <a:ext uri="{FF2B5EF4-FFF2-40B4-BE49-F238E27FC236}">
                  <a16:creationId xmlns:a16="http://schemas.microsoft.com/office/drawing/2014/main" id="{9022E434-F6F1-4E78-BEFE-5D83FC495181}"/>
                </a:ext>
              </a:extLst>
            </p:cNvPr>
            <p:cNvSpPr>
              <a:spLocks noEditPoints="1"/>
            </p:cNvSpPr>
            <p:nvPr/>
          </p:nvSpPr>
          <p:spPr bwMode="auto">
            <a:xfrm>
              <a:off x="1850" y="1822"/>
              <a:ext cx="30" cy="36"/>
            </a:xfrm>
            <a:custGeom>
              <a:avLst/>
              <a:gdLst>
                <a:gd name="T0" fmla="*/ 15 w 50"/>
                <a:gd name="T1" fmla="*/ 18 h 58"/>
                <a:gd name="T2" fmla="*/ 15 w 50"/>
                <a:gd name="T3" fmla="*/ 18 h 58"/>
                <a:gd name="T4" fmla="*/ 14 w 50"/>
                <a:gd name="T5" fmla="*/ 24 h 58"/>
                <a:gd name="T6" fmla="*/ 36 w 50"/>
                <a:gd name="T7" fmla="*/ 24 h 58"/>
                <a:gd name="T8" fmla="*/ 35 w 50"/>
                <a:gd name="T9" fmla="*/ 18 h 58"/>
                <a:gd name="T10" fmla="*/ 25 w 50"/>
                <a:gd name="T11" fmla="*/ 12 h 58"/>
                <a:gd name="T12" fmla="*/ 15 w 50"/>
                <a:gd name="T13" fmla="*/ 18 h 58"/>
                <a:gd name="T14" fmla="*/ 50 w 50"/>
                <a:gd name="T15" fmla="*/ 28 h 58"/>
                <a:gd name="T16" fmla="*/ 50 w 50"/>
                <a:gd name="T17" fmla="*/ 28 h 58"/>
                <a:gd name="T18" fmla="*/ 50 w 50"/>
                <a:gd name="T19" fmla="*/ 34 h 58"/>
                <a:gd name="T20" fmla="*/ 14 w 50"/>
                <a:gd name="T21" fmla="*/ 34 h 58"/>
                <a:gd name="T22" fmla="*/ 27 w 50"/>
                <a:gd name="T23" fmla="*/ 46 h 58"/>
                <a:gd name="T24" fmla="*/ 39 w 50"/>
                <a:gd name="T25" fmla="*/ 41 h 58"/>
                <a:gd name="T26" fmla="*/ 48 w 50"/>
                <a:gd name="T27" fmla="*/ 49 h 58"/>
                <a:gd name="T28" fmla="*/ 27 w 50"/>
                <a:gd name="T29" fmla="*/ 58 h 58"/>
                <a:gd name="T30" fmla="*/ 0 w 50"/>
                <a:gd name="T31" fmla="*/ 29 h 58"/>
                <a:gd name="T32" fmla="*/ 25 w 50"/>
                <a:gd name="T33" fmla="*/ 0 h 58"/>
                <a:gd name="T34" fmla="*/ 50 w 50"/>
                <a:gd name="T3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8">
                  <a:moveTo>
                    <a:pt x="15" y="18"/>
                  </a:moveTo>
                  <a:lnTo>
                    <a:pt x="15" y="18"/>
                  </a:lnTo>
                  <a:cubicBezTo>
                    <a:pt x="14" y="20"/>
                    <a:pt x="14" y="21"/>
                    <a:pt x="14" y="24"/>
                  </a:cubicBezTo>
                  <a:lnTo>
                    <a:pt x="36" y="24"/>
                  </a:lnTo>
                  <a:cubicBezTo>
                    <a:pt x="36" y="21"/>
                    <a:pt x="36" y="20"/>
                    <a:pt x="35" y="18"/>
                  </a:cubicBezTo>
                  <a:cubicBezTo>
                    <a:pt x="33" y="14"/>
                    <a:pt x="30" y="12"/>
                    <a:pt x="25" y="12"/>
                  </a:cubicBezTo>
                  <a:cubicBezTo>
                    <a:pt x="20" y="12"/>
                    <a:pt x="17" y="14"/>
                    <a:pt x="15" y="18"/>
                  </a:cubicBezTo>
                  <a:close/>
                  <a:moveTo>
                    <a:pt x="50" y="28"/>
                  </a:moveTo>
                  <a:lnTo>
                    <a:pt x="50" y="28"/>
                  </a:lnTo>
                  <a:lnTo>
                    <a:pt x="50" y="34"/>
                  </a:lnTo>
                  <a:lnTo>
                    <a:pt x="14" y="34"/>
                  </a:lnTo>
                  <a:cubicBezTo>
                    <a:pt x="14" y="41"/>
                    <a:pt x="19" y="46"/>
                    <a:pt x="27" y="46"/>
                  </a:cubicBezTo>
                  <a:cubicBezTo>
                    <a:pt x="33" y="46"/>
                    <a:pt x="36" y="44"/>
                    <a:pt x="39" y="41"/>
                  </a:cubicBezTo>
                  <a:lnTo>
                    <a:pt x="48" y="49"/>
                  </a:lnTo>
                  <a:cubicBezTo>
                    <a:pt x="42" y="55"/>
                    <a:pt x="37" y="58"/>
                    <a:pt x="27" y="58"/>
                  </a:cubicBezTo>
                  <a:cubicBezTo>
                    <a:pt x="13" y="58"/>
                    <a:pt x="0" y="52"/>
                    <a:pt x="0" y="29"/>
                  </a:cubicBezTo>
                  <a:cubicBezTo>
                    <a:pt x="0" y="10"/>
                    <a:pt x="10" y="0"/>
                    <a:pt x="25" y="0"/>
                  </a:cubicBezTo>
                  <a:cubicBezTo>
                    <a:pt x="41" y="0"/>
                    <a:pt x="50" y="11"/>
                    <a:pt x="50"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44" name="Freeform 115">
              <a:extLst>
                <a:ext uri="{FF2B5EF4-FFF2-40B4-BE49-F238E27FC236}">
                  <a16:creationId xmlns:a16="http://schemas.microsoft.com/office/drawing/2014/main" id="{91567703-4539-4F20-9CC1-82503A20B075}"/>
                </a:ext>
              </a:extLst>
            </p:cNvPr>
            <p:cNvSpPr>
              <a:spLocks/>
            </p:cNvSpPr>
            <p:nvPr/>
          </p:nvSpPr>
          <p:spPr bwMode="auto">
            <a:xfrm>
              <a:off x="1888" y="1822"/>
              <a:ext cx="25" cy="36"/>
            </a:xfrm>
            <a:custGeom>
              <a:avLst/>
              <a:gdLst>
                <a:gd name="T0" fmla="*/ 42 w 42"/>
                <a:gd name="T1" fmla="*/ 5 h 58"/>
                <a:gd name="T2" fmla="*/ 42 w 42"/>
                <a:gd name="T3" fmla="*/ 5 h 58"/>
                <a:gd name="T4" fmla="*/ 32 w 42"/>
                <a:gd name="T5" fmla="*/ 16 h 58"/>
                <a:gd name="T6" fmla="*/ 24 w 42"/>
                <a:gd name="T7" fmla="*/ 13 h 58"/>
                <a:gd name="T8" fmla="*/ 15 w 42"/>
                <a:gd name="T9" fmla="*/ 23 h 58"/>
                <a:gd name="T10" fmla="*/ 15 w 42"/>
                <a:gd name="T11" fmla="*/ 58 h 58"/>
                <a:gd name="T12" fmla="*/ 0 w 42"/>
                <a:gd name="T13" fmla="*/ 58 h 58"/>
                <a:gd name="T14" fmla="*/ 0 w 42"/>
                <a:gd name="T15" fmla="*/ 1 h 58"/>
                <a:gd name="T16" fmla="*/ 14 w 42"/>
                <a:gd name="T17" fmla="*/ 1 h 58"/>
                <a:gd name="T18" fmla="*/ 14 w 42"/>
                <a:gd name="T19" fmla="*/ 6 h 58"/>
                <a:gd name="T20" fmla="*/ 29 w 42"/>
                <a:gd name="T21" fmla="*/ 0 h 58"/>
                <a:gd name="T22" fmla="*/ 42 w 42"/>
                <a:gd name="T23"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58">
                  <a:moveTo>
                    <a:pt x="42" y="5"/>
                  </a:moveTo>
                  <a:lnTo>
                    <a:pt x="42" y="5"/>
                  </a:lnTo>
                  <a:lnTo>
                    <a:pt x="32" y="16"/>
                  </a:lnTo>
                  <a:cubicBezTo>
                    <a:pt x="29" y="14"/>
                    <a:pt x="28" y="13"/>
                    <a:pt x="24" y="13"/>
                  </a:cubicBezTo>
                  <a:cubicBezTo>
                    <a:pt x="20" y="13"/>
                    <a:pt x="15" y="16"/>
                    <a:pt x="15" y="23"/>
                  </a:cubicBezTo>
                  <a:lnTo>
                    <a:pt x="15" y="58"/>
                  </a:lnTo>
                  <a:lnTo>
                    <a:pt x="0" y="58"/>
                  </a:lnTo>
                  <a:lnTo>
                    <a:pt x="0" y="1"/>
                  </a:lnTo>
                  <a:lnTo>
                    <a:pt x="14" y="1"/>
                  </a:lnTo>
                  <a:lnTo>
                    <a:pt x="14" y="6"/>
                  </a:lnTo>
                  <a:cubicBezTo>
                    <a:pt x="17" y="3"/>
                    <a:pt x="23" y="0"/>
                    <a:pt x="29" y="0"/>
                  </a:cubicBezTo>
                  <a:cubicBezTo>
                    <a:pt x="34" y="0"/>
                    <a:pt x="38" y="1"/>
                    <a:pt x="42"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45" name="Freeform 116">
              <a:extLst>
                <a:ext uri="{FF2B5EF4-FFF2-40B4-BE49-F238E27FC236}">
                  <a16:creationId xmlns:a16="http://schemas.microsoft.com/office/drawing/2014/main" id="{CA74CDA8-75C5-4181-8D6A-DD23883E7737}"/>
                </a:ext>
              </a:extLst>
            </p:cNvPr>
            <p:cNvSpPr>
              <a:spLocks noEditPoints="1"/>
            </p:cNvSpPr>
            <p:nvPr/>
          </p:nvSpPr>
          <p:spPr bwMode="auto">
            <a:xfrm>
              <a:off x="1919" y="1808"/>
              <a:ext cx="10" cy="50"/>
            </a:xfrm>
            <a:custGeom>
              <a:avLst/>
              <a:gdLst>
                <a:gd name="T0" fmla="*/ 15 w 15"/>
                <a:gd name="T1" fmla="*/ 79 h 79"/>
                <a:gd name="T2" fmla="*/ 15 w 15"/>
                <a:gd name="T3" fmla="*/ 79 h 79"/>
                <a:gd name="T4" fmla="*/ 0 w 15"/>
                <a:gd name="T5" fmla="*/ 79 h 79"/>
                <a:gd name="T6" fmla="*/ 0 w 15"/>
                <a:gd name="T7" fmla="*/ 23 h 79"/>
                <a:gd name="T8" fmla="*/ 15 w 15"/>
                <a:gd name="T9" fmla="*/ 23 h 79"/>
                <a:gd name="T10" fmla="*/ 15 w 15"/>
                <a:gd name="T11" fmla="*/ 79 h 79"/>
                <a:gd name="T12" fmla="*/ 15 w 15"/>
                <a:gd name="T13" fmla="*/ 12 h 79"/>
                <a:gd name="T14" fmla="*/ 15 w 15"/>
                <a:gd name="T15" fmla="*/ 12 h 79"/>
                <a:gd name="T16" fmla="*/ 0 w 15"/>
                <a:gd name="T17" fmla="*/ 12 h 79"/>
                <a:gd name="T18" fmla="*/ 0 w 15"/>
                <a:gd name="T19" fmla="*/ 0 h 79"/>
                <a:gd name="T20" fmla="*/ 15 w 15"/>
                <a:gd name="T21" fmla="*/ 0 h 79"/>
                <a:gd name="T22" fmla="*/ 15 w 15"/>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9">
                  <a:moveTo>
                    <a:pt x="15" y="79"/>
                  </a:moveTo>
                  <a:lnTo>
                    <a:pt x="15" y="79"/>
                  </a:lnTo>
                  <a:lnTo>
                    <a:pt x="0" y="79"/>
                  </a:lnTo>
                  <a:lnTo>
                    <a:pt x="0" y="23"/>
                  </a:lnTo>
                  <a:lnTo>
                    <a:pt x="15" y="23"/>
                  </a:lnTo>
                  <a:lnTo>
                    <a:pt x="15" y="79"/>
                  </a:lnTo>
                  <a:close/>
                  <a:moveTo>
                    <a:pt x="15" y="12"/>
                  </a:moveTo>
                  <a:lnTo>
                    <a:pt x="15" y="12"/>
                  </a:lnTo>
                  <a:lnTo>
                    <a:pt x="0" y="12"/>
                  </a:lnTo>
                  <a:lnTo>
                    <a:pt x="0" y="0"/>
                  </a:lnTo>
                  <a:lnTo>
                    <a:pt x="15" y="0"/>
                  </a:lnTo>
                  <a:lnTo>
                    <a:pt x="15"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46" name="Freeform 117">
              <a:extLst>
                <a:ext uri="{FF2B5EF4-FFF2-40B4-BE49-F238E27FC236}">
                  <a16:creationId xmlns:a16="http://schemas.microsoft.com/office/drawing/2014/main" id="{AA709922-003D-41AD-8AE8-4A97ACE0909C}"/>
                </a:ext>
              </a:extLst>
            </p:cNvPr>
            <p:cNvSpPr>
              <a:spLocks/>
            </p:cNvSpPr>
            <p:nvPr/>
          </p:nvSpPr>
          <p:spPr bwMode="auto">
            <a:xfrm>
              <a:off x="1935" y="1812"/>
              <a:ext cx="19" cy="46"/>
            </a:xfrm>
            <a:custGeom>
              <a:avLst/>
              <a:gdLst>
                <a:gd name="T0" fmla="*/ 21 w 31"/>
                <a:gd name="T1" fmla="*/ 17 h 73"/>
                <a:gd name="T2" fmla="*/ 21 w 31"/>
                <a:gd name="T3" fmla="*/ 17 h 73"/>
                <a:gd name="T4" fmla="*/ 31 w 31"/>
                <a:gd name="T5" fmla="*/ 17 h 73"/>
                <a:gd name="T6" fmla="*/ 31 w 31"/>
                <a:gd name="T7" fmla="*/ 28 h 73"/>
                <a:gd name="T8" fmla="*/ 21 w 31"/>
                <a:gd name="T9" fmla="*/ 28 h 73"/>
                <a:gd name="T10" fmla="*/ 21 w 31"/>
                <a:gd name="T11" fmla="*/ 56 h 73"/>
                <a:gd name="T12" fmla="*/ 26 w 31"/>
                <a:gd name="T13" fmla="*/ 61 h 73"/>
                <a:gd name="T14" fmla="*/ 31 w 31"/>
                <a:gd name="T15" fmla="*/ 61 h 73"/>
                <a:gd name="T16" fmla="*/ 31 w 31"/>
                <a:gd name="T17" fmla="*/ 73 h 73"/>
                <a:gd name="T18" fmla="*/ 23 w 31"/>
                <a:gd name="T19" fmla="*/ 73 h 73"/>
                <a:gd name="T20" fmla="*/ 6 w 31"/>
                <a:gd name="T21" fmla="*/ 56 h 73"/>
                <a:gd name="T22" fmla="*/ 6 w 31"/>
                <a:gd name="T23" fmla="*/ 28 h 73"/>
                <a:gd name="T24" fmla="*/ 0 w 31"/>
                <a:gd name="T25" fmla="*/ 28 h 73"/>
                <a:gd name="T26" fmla="*/ 0 w 31"/>
                <a:gd name="T27" fmla="*/ 17 h 73"/>
                <a:gd name="T28" fmla="*/ 6 w 31"/>
                <a:gd name="T29" fmla="*/ 17 h 73"/>
                <a:gd name="T30" fmla="*/ 6 w 31"/>
                <a:gd name="T31" fmla="*/ 0 h 73"/>
                <a:gd name="T32" fmla="*/ 21 w 31"/>
                <a:gd name="T33" fmla="*/ 0 h 73"/>
                <a:gd name="T34" fmla="*/ 21 w 31"/>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73">
                  <a:moveTo>
                    <a:pt x="21" y="17"/>
                  </a:moveTo>
                  <a:lnTo>
                    <a:pt x="21" y="17"/>
                  </a:lnTo>
                  <a:lnTo>
                    <a:pt x="31" y="17"/>
                  </a:lnTo>
                  <a:lnTo>
                    <a:pt x="31" y="28"/>
                  </a:lnTo>
                  <a:lnTo>
                    <a:pt x="21" y="28"/>
                  </a:lnTo>
                  <a:lnTo>
                    <a:pt x="21" y="56"/>
                  </a:lnTo>
                  <a:cubicBezTo>
                    <a:pt x="21" y="59"/>
                    <a:pt x="22" y="61"/>
                    <a:pt x="26" y="61"/>
                  </a:cubicBezTo>
                  <a:lnTo>
                    <a:pt x="31" y="61"/>
                  </a:lnTo>
                  <a:lnTo>
                    <a:pt x="31" y="73"/>
                  </a:lnTo>
                  <a:lnTo>
                    <a:pt x="23" y="73"/>
                  </a:lnTo>
                  <a:cubicBezTo>
                    <a:pt x="11" y="73"/>
                    <a:pt x="6" y="65"/>
                    <a:pt x="6" y="56"/>
                  </a:cubicBezTo>
                  <a:lnTo>
                    <a:pt x="6" y="28"/>
                  </a:lnTo>
                  <a:lnTo>
                    <a:pt x="0" y="28"/>
                  </a:lnTo>
                  <a:lnTo>
                    <a:pt x="0" y="17"/>
                  </a:lnTo>
                  <a:lnTo>
                    <a:pt x="6" y="17"/>
                  </a:lnTo>
                  <a:lnTo>
                    <a:pt x="6" y="0"/>
                  </a:lnTo>
                  <a:lnTo>
                    <a:pt x="21" y="0"/>
                  </a:lnTo>
                  <a:lnTo>
                    <a:pt x="21"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47" name="Freeform 118">
              <a:extLst>
                <a:ext uri="{FF2B5EF4-FFF2-40B4-BE49-F238E27FC236}">
                  <a16:creationId xmlns:a16="http://schemas.microsoft.com/office/drawing/2014/main" id="{3DBB5D97-21D9-4BDE-885E-35D70788E0EC}"/>
                </a:ext>
              </a:extLst>
            </p:cNvPr>
            <p:cNvSpPr>
              <a:spLocks noEditPoints="1"/>
            </p:cNvSpPr>
            <p:nvPr/>
          </p:nvSpPr>
          <p:spPr bwMode="auto">
            <a:xfrm>
              <a:off x="1960" y="1822"/>
              <a:ext cx="31" cy="36"/>
            </a:xfrm>
            <a:custGeom>
              <a:avLst/>
              <a:gdLst>
                <a:gd name="T0" fmla="*/ 15 w 50"/>
                <a:gd name="T1" fmla="*/ 18 h 58"/>
                <a:gd name="T2" fmla="*/ 15 w 50"/>
                <a:gd name="T3" fmla="*/ 18 h 58"/>
                <a:gd name="T4" fmla="*/ 14 w 50"/>
                <a:gd name="T5" fmla="*/ 24 h 58"/>
                <a:gd name="T6" fmla="*/ 35 w 50"/>
                <a:gd name="T7" fmla="*/ 24 h 58"/>
                <a:gd name="T8" fmla="*/ 34 w 50"/>
                <a:gd name="T9" fmla="*/ 18 h 58"/>
                <a:gd name="T10" fmla="*/ 25 w 50"/>
                <a:gd name="T11" fmla="*/ 12 h 58"/>
                <a:gd name="T12" fmla="*/ 15 w 50"/>
                <a:gd name="T13" fmla="*/ 18 h 58"/>
                <a:gd name="T14" fmla="*/ 50 w 50"/>
                <a:gd name="T15" fmla="*/ 28 h 58"/>
                <a:gd name="T16" fmla="*/ 50 w 50"/>
                <a:gd name="T17" fmla="*/ 28 h 58"/>
                <a:gd name="T18" fmla="*/ 50 w 50"/>
                <a:gd name="T19" fmla="*/ 34 h 58"/>
                <a:gd name="T20" fmla="*/ 14 w 50"/>
                <a:gd name="T21" fmla="*/ 34 h 58"/>
                <a:gd name="T22" fmla="*/ 26 w 50"/>
                <a:gd name="T23" fmla="*/ 46 h 58"/>
                <a:gd name="T24" fmla="*/ 39 w 50"/>
                <a:gd name="T25" fmla="*/ 41 h 58"/>
                <a:gd name="T26" fmla="*/ 48 w 50"/>
                <a:gd name="T27" fmla="*/ 49 h 58"/>
                <a:gd name="T28" fmla="*/ 26 w 50"/>
                <a:gd name="T29" fmla="*/ 58 h 58"/>
                <a:gd name="T30" fmla="*/ 0 w 50"/>
                <a:gd name="T31" fmla="*/ 29 h 58"/>
                <a:gd name="T32" fmla="*/ 25 w 50"/>
                <a:gd name="T33" fmla="*/ 0 h 58"/>
                <a:gd name="T34" fmla="*/ 50 w 50"/>
                <a:gd name="T3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8">
                  <a:moveTo>
                    <a:pt x="15" y="18"/>
                  </a:moveTo>
                  <a:lnTo>
                    <a:pt x="15" y="18"/>
                  </a:lnTo>
                  <a:cubicBezTo>
                    <a:pt x="14" y="20"/>
                    <a:pt x="14" y="21"/>
                    <a:pt x="14" y="24"/>
                  </a:cubicBezTo>
                  <a:lnTo>
                    <a:pt x="35" y="24"/>
                  </a:lnTo>
                  <a:cubicBezTo>
                    <a:pt x="35" y="21"/>
                    <a:pt x="35" y="20"/>
                    <a:pt x="34" y="18"/>
                  </a:cubicBezTo>
                  <a:cubicBezTo>
                    <a:pt x="33" y="14"/>
                    <a:pt x="30" y="12"/>
                    <a:pt x="25" y="12"/>
                  </a:cubicBezTo>
                  <a:cubicBezTo>
                    <a:pt x="20" y="12"/>
                    <a:pt x="17" y="14"/>
                    <a:pt x="15" y="18"/>
                  </a:cubicBezTo>
                  <a:close/>
                  <a:moveTo>
                    <a:pt x="50" y="28"/>
                  </a:moveTo>
                  <a:lnTo>
                    <a:pt x="50" y="28"/>
                  </a:lnTo>
                  <a:lnTo>
                    <a:pt x="50" y="34"/>
                  </a:lnTo>
                  <a:lnTo>
                    <a:pt x="14" y="34"/>
                  </a:lnTo>
                  <a:cubicBezTo>
                    <a:pt x="14" y="41"/>
                    <a:pt x="18" y="46"/>
                    <a:pt x="26" y="46"/>
                  </a:cubicBezTo>
                  <a:cubicBezTo>
                    <a:pt x="33" y="46"/>
                    <a:pt x="36" y="44"/>
                    <a:pt x="39" y="41"/>
                  </a:cubicBezTo>
                  <a:lnTo>
                    <a:pt x="48" y="49"/>
                  </a:lnTo>
                  <a:cubicBezTo>
                    <a:pt x="42" y="55"/>
                    <a:pt x="37" y="58"/>
                    <a:pt x="26" y="58"/>
                  </a:cubicBezTo>
                  <a:cubicBezTo>
                    <a:pt x="13" y="58"/>
                    <a:pt x="0" y="52"/>
                    <a:pt x="0" y="29"/>
                  </a:cubicBezTo>
                  <a:cubicBezTo>
                    <a:pt x="0" y="10"/>
                    <a:pt x="10" y="0"/>
                    <a:pt x="25" y="0"/>
                  </a:cubicBezTo>
                  <a:cubicBezTo>
                    <a:pt x="41" y="0"/>
                    <a:pt x="50" y="11"/>
                    <a:pt x="50"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51" name="Freeform 119">
              <a:extLst>
                <a:ext uri="{FF2B5EF4-FFF2-40B4-BE49-F238E27FC236}">
                  <a16:creationId xmlns:a16="http://schemas.microsoft.com/office/drawing/2014/main" id="{7B0184B9-D5F6-436D-9DA5-367E8F327B88}"/>
                </a:ext>
              </a:extLst>
            </p:cNvPr>
            <p:cNvSpPr>
              <a:spLocks noEditPoints="1"/>
            </p:cNvSpPr>
            <p:nvPr/>
          </p:nvSpPr>
          <p:spPr bwMode="auto">
            <a:xfrm>
              <a:off x="1997" y="1822"/>
              <a:ext cx="30" cy="36"/>
            </a:xfrm>
            <a:custGeom>
              <a:avLst/>
              <a:gdLst>
                <a:gd name="T0" fmla="*/ 31 w 49"/>
                <a:gd name="T1" fmla="*/ 15 h 58"/>
                <a:gd name="T2" fmla="*/ 31 w 49"/>
                <a:gd name="T3" fmla="*/ 15 h 58"/>
                <a:gd name="T4" fmla="*/ 24 w 49"/>
                <a:gd name="T5" fmla="*/ 13 h 58"/>
                <a:gd name="T6" fmla="*/ 18 w 49"/>
                <a:gd name="T7" fmla="*/ 15 h 58"/>
                <a:gd name="T8" fmla="*/ 14 w 49"/>
                <a:gd name="T9" fmla="*/ 29 h 58"/>
                <a:gd name="T10" fmla="*/ 18 w 49"/>
                <a:gd name="T11" fmla="*/ 43 h 58"/>
                <a:gd name="T12" fmla="*/ 24 w 49"/>
                <a:gd name="T13" fmla="*/ 46 h 58"/>
                <a:gd name="T14" fmla="*/ 31 w 49"/>
                <a:gd name="T15" fmla="*/ 43 h 58"/>
                <a:gd name="T16" fmla="*/ 34 w 49"/>
                <a:gd name="T17" fmla="*/ 29 h 58"/>
                <a:gd name="T18" fmla="*/ 31 w 49"/>
                <a:gd name="T19" fmla="*/ 15 h 58"/>
                <a:gd name="T20" fmla="*/ 42 w 49"/>
                <a:gd name="T21" fmla="*/ 51 h 58"/>
                <a:gd name="T22" fmla="*/ 42 w 49"/>
                <a:gd name="T23" fmla="*/ 51 h 58"/>
                <a:gd name="T24" fmla="*/ 24 w 49"/>
                <a:gd name="T25" fmla="*/ 58 h 58"/>
                <a:gd name="T26" fmla="*/ 7 w 49"/>
                <a:gd name="T27" fmla="*/ 51 h 58"/>
                <a:gd name="T28" fmla="*/ 0 w 49"/>
                <a:gd name="T29" fmla="*/ 29 h 58"/>
                <a:gd name="T30" fmla="*/ 7 w 49"/>
                <a:gd name="T31" fmla="*/ 7 h 58"/>
                <a:gd name="T32" fmla="*/ 24 w 49"/>
                <a:gd name="T33" fmla="*/ 0 h 58"/>
                <a:gd name="T34" fmla="*/ 42 w 49"/>
                <a:gd name="T35" fmla="*/ 7 h 58"/>
                <a:gd name="T36" fmla="*/ 49 w 49"/>
                <a:gd name="T37" fmla="*/ 29 h 58"/>
                <a:gd name="T38" fmla="*/ 42 w 49"/>
                <a:gd name="T39" fmla="*/ 5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8">
                  <a:moveTo>
                    <a:pt x="31" y="15"/>
                  </a:moveTo>
                  <a:lnTo>
                    <a:pt x="31" y="15"/>
                  </a:lnTo>
                  <a:cubicBezTo>
                    <a:pt x="29" y="14"/>
                    <a:pt x="27" y="13"/>
                    <a:pt x="24" y="13"/>
                  </a:cubicBezTo>
                  <a:cubicBezTo>
                    <a:pt x="22" y="13"/>
                    <a:pt x="19" y="14"/>
                    <a:pt x="18" y="15"/>
                  </a:cubicBezTo>
                  <a:cubicBezTo>
                    <a:pt x="15" y="18"/>
                    <a:pt x="14" y="23"/>
                    <a:pt x="14" y="29"/>
                  </a:cubicBezTo>
                  <a:cubicBezTo>
                    <a:pt x="14" y="35"/>
                    <a:pt x="15" y="40"/>
                    <a:pt x="18" y="43"/>
                  </a:cubicBezTo>
                  <a:cubicBezTo>
                    <a:pt x="19" y="45"/>
                    <a:pt x="22" y="46"/>
                    <a:pt x="24" y="46"/>
                  </a:cubicBezTo>
                  <a:cubicBezTo>
                    <a:pt x="27" y="46"/>
                    <a:pt x="29" y="45"/>
                    <a:pt x="31" y="43"/>
                  </a:cubicBezTo>
                  <a:cubicBezTo>
                    <a:pt x="34" y="40"/>
                    <a:pt x="34" y="35"/>
                    <a:pt x="34" y="29"/>
                  </a:cubicBezTo>
                  <a:cubicBezTo>
                    <a:pt x="34" y="23"/>
                    <a:pt x="34" y="18"/>
                    <a:pt x="31" y="15"/>
                  </a:cubicBezTo>
                  <a:close/>
                  <a:moveTo>
                    <a:pt x="42" y="51"/>
                  </a:moveTo>
                  <a:lnTo>
                    <a:pt x="42" y="51"/>
                  </a:lnTo>
                  <a:cubicBezTo>
                    <a:pt x="39" y="55"/>
                    <a:pt x="33" y="58"/>
                    <a:pt x="24" y="58"/>
                  </a:cubicBezTo>
                  <a:cubicBezTo>
                    <a:pt x="16" y="58"/>
                    <a:pt x="10" y="55"/>
                    <a:pt x="7" y="51"/>
                  </a:cubicBezTo>
                  <a:cubicBezTo>
                    <a:pt x="2" y="46"/>
                    <a:pt x="0" y="39"/>
                    <a:pt x="0" y="29"/>
                  </a:cubicBezTo>
                  <a:cubicBezTo>
                    <a:pt x="0" y="19"/>
                    <a:pt x="2" y="12"/>
                    <a:pt x="7" y="7"/>
                  </a:cubicBezTo>
                  <a:cubicBezTo>
                    <a:pt x="10" y="3"/>
                    <a:pt x="16" y="0"/>
                    <a:pt x="24" y="0"/>
                  </a:cubicBezTo>
                  <a:cubicBezTo>
                    <a:pt x="33" y="0"/>
                    <a:pt x="39" y="3"/>
                    <a:pt x="42" y="7"/>
                  </a:cubicBezTo>
                  <a:cubicBezTo>
                    <a:pt x="47" y="12"/>
                    <a:pt x="49" y="19"/>
                    <a:pt x="49" y="29"/>
                  </a:cubicBezTo>
                  <a:cubicBezTo>
                    <a:pt x="49" y="39"/>
                    <a:pt x="47" y="46"/>
                    <a:pt x="42" y="5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52" name="Freeform 120">
              <a:extLst>
                <a:ext uri="{FF2B5EF4-FFF2-40B4-BE49-F238E27FC236}">
                  <a16:creationId xmlns:a16="http://schemas.microsoft.com/office/drawing/2014/main" id="{1FF5505A-9A92-46E0-B601-2831D1297766}"/>
                </a:ext>
              </a:extLst>
            </p:cNvPr>
            <p:cNvSpPr>
              <a:spLocks/>
            </p:cNvSpPr>
            <p:nvPr/>
          </p:nvSpPr>
          <p:spPr bwMode="auto">
            <a:xfrm>
              <a:off x="2035" y="1809"/>
              <a:ext cx="15" cy="49"/>
            </a:xfrm>
            <a:custGeom>
              <a:avLst/>
              <a:gdLst>
                <a:gd name="T0" fmla="*/ 14 w 25"/>
                <a:gd name="T1" fmla="*/ 61 h 78"/>
                <a:gd name="T2" fmla="*/ 14 w 25"/>
                <a:gd name="T3" fmla="*/ 61 h 78"/>
                <a:gd name="T4" fmla="*/ 19 w 25"/>
                <a:gd name="T5" fmla="*/ 66 h 78"/>
                <a:gd name="T6" fmla="*/ 25 w 25"/>
                <a:gd name="T7" fmla="*/ 66 h 78"/>
                <a:gd name="T8" fmla="*/ 25 w 25"/>
                <a:gd name="T9" fmla="*/ 78 h 78"/>
                <a:gd name="T10" fmla="*/ 17 w 25"/>
                <a:gd name="T11" fmla="*/ 78 h 78"/>
                <a:gd name="T12" fmla="*/ 0 w 25"/>
                <a:gd name="T13" fmla="*/ 61 h 78"/>
                <a:gd name="T14" fmla="*/ 0 w 25"/>
                <a:gd name="T15" fmla="*/ 0 h 78"/>
                <a:gd name="T16" fmla="*/ 14 w 25"/>
                <a:gd name="T17" fmla="*/ 0 h 78"/>
                <a:gd name="T18" fmla="*/ 14 w 25"/>
                <a:gd name="T19" fmla="*/ 6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8">
                  <a:moveTo>
                    <a:pt x="14" y="61"/>
                  </a:moveTo>
                  <a:lnTo>
                    <a:pt x="14" y="61"/>
                  </a:lnTo>
                  <a:cubicBezTo>
                    <a:pt x="14" y="64"/>
                    <a:pt x="16" y="66"/>
                    <a:pt x="19" y="66"/>
                  </a:cubicBezTo>
                  <a:lnTo>
                    <a:pt x="25" y="66"/>
                  </a:lnTo>
                  <a:lnTo>
                    <a:pt x="25" y="78"/>
                  </a:lnTo>
                  <a:lnTo>
                    <a:pt x="17" y="78"/>
                  </a:lnTo>
                  <a:cubicBezTo>
                    <a:pt x="5" y="78"/>
                    <a:pt x="0" y="70"/>
                    <a:pt x="0" y="61"/>
                  </a:cubicBezTo>
                  <a:lnTo>
                    <a:pt x="0" y="0"/>
                  </a:lnTo>
                  <a:lnTo>
                    <a:pt x="14" y="0"/>
                  </a:lnTo>
                  <a:lnTo>
                    <a:pt x="14" y="6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54" name="Freeform 121">
              <a:extLst>
                <a:ext uri="{FF2B5EF4-FFF2-40B4-BE49-F238E27FC236}">
                  <a16:creationId xmlns:a16="http://schemas.microsoft.com/office/drawing/2014/main" id="{90D215C0-B712-48E8-9F5D-00F3E8D7394A}"/>
                </a:ext>
              </a:extLst>
            </p:cNvPr>
            <p:cNvSpPr>
              <a:spLocks/>
            </p:cNvSpPr>
            <p:nvPr/>
          </p:nvSpPr>
          <p:spPr bwMode="auto">
            <a:xfrm>
              <a:off x="2057" y="1809"/>
              <a:ext cx="15" cy="49"/>
            </a:xfrm>
            <a:custGeom>
              <a:avLst/>
              <a:gdLst>
                <a:gd name="T0" fmla="*/ 15 w 25"/>
                <a:gd name="T1" fmla="*/ 61 h 78"/>
                <a:gd name="T2" fmla="*/ 15 w 25"/>
                <a:gd name="T3" fmla="*/ 61 h 78"/>
                <a:gd name="T4" fmla="*/ 20 w 25"/>
                <a:gd name="T5" fmla="*/ 66 h 78"/>
                <a:gd name="T6" fmla="*/ 25 w 25"/>
                <a:gd name="T7" fmla="*/ 66 h 78"/>
                <a:gd name="T8" fmla="*/ 25 w 25"/>
                <a:gd name="T9" fmla="*/ 78 h 78"/>
                <a:gd name="T10" fmla="*/ 17 w 25"/>
                <a:gd name="T11" fmla="*/ 78 h 78"/>
                <a:gd name="T12" fmla="*/ 0 w 25"/>
                <a:gd name="T13" fmla="*/ 61 h 78"/>
                <a:gd name="T14" fmla="*/ 0 w 25"/>
                <a:gd name="T15" fmla="*/ 0 h 78"/>
                <a:gd name="T16" fmla="*/ 15 w 25"/>
                <a:gd name="T17" fmla="*/ 0 h 78"/>
                <a:gd name="T18" fmla="*/ 15 w 25"/>
                <a:gd name="T19" fmla="*/ 6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8">
                  <a:moveTo>
                    <a:pt x="15" y="61"/>
                  </a:moveTo>
                  <a:lnTo>
                    <a:pt x="15" y="61"/>
                  </a:lnTo>
                  <a:cubicBezTo>
                    <a:pt x="15" y="64"/>
                    <a:pt x="16" y="66"/>
                    <a:pt x="20" y="66"/>
                  </a:cubicBezTo>
                  <a:lnTo>
                    <a:pt x="25" y="66"/>
                  </a:lnTo>
                  <a:lnTo>
                    <a:pt x="25" y="78"/>
                  </a:lnTo>
                  <a:lnTo>
                    <a:pt x="17" y="78"/>
                  </a:lnTo>
                  <a:cubicBezTo>
                    <a:pt x="5" y="78"/>
                    <a:pt x="0" y="70"/>
                    <a:pt x="0" y="61"/>
                  </a:cubicBezTo>
                  <a:lnTo>
                    <a:pt x="0" y="0"/>
                  </a:lnTo>
                  <a:lnTo>
                    <a:pt x="15" y="0"/>
                  </a:lnTo>
                  <a:lnTo>
                    <a:pt x="15" y="6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55" name="Freeform 122">
              <a:extLst>
                <a:ext uri="{FF2B5EF4-FFF2-40B4-BE49-F238E27FC236}">
                  <a16:creationId xmlns:a16="http://schemas.microsoft.com/office/drawing/2014/main" id="{19ED14DB-F666-448E-AD14-E248DD11CC4D}"/>
                </a:ext>
              </a:extLst>
            </p:cNvPr>
            <p:cNvSpPr>
              <a:spLocks noEditPoints="1"/>
            </p:cNvSpPr>
            <p:nvPr/>
          </p:nvSpPr>
          <p:spPr bwMode="auto">
            <a:xfrm>
              <a:off x="2079" y="1808"/>
              <a:ext cx="9" cy="50"/>
            </a:xfrm>
            <a:custGeom>
              <a:avLst/>
              <a:gdLst>
                <a:gd name="T0" fmla="*/ 14 w 14"/>
                <a:gd name="T1" fmla="*/ 79 h 79"/>
                <a:gd name="T2" fmla="*/ 14 w 14"/>
                <a:gd name="T3" fmla="*/ 79 h 79"/>
                <a:gd name="T4" fmla="*/ 0 w 14"/>
                <a:gd name="T5" fmla="*/ 79 h 79"/>
                <a:gd name="T6" fmla="*/ 0 w 14"/>
                <a:gd name="T7" fmla="*/ 23 h 79"/>
                <a:gd name="T8" fmla="*/ 14 w 14"/>
                <a:gd name="T9" fmla="*/ 23 h 79"/>
                <a:gd name="T10" fmla="*/ 14 w 14"/>
                <a:gd name="T11" fmla="*/ 79 h 79"/>
                <a:gd name="T12" fmla="*/ 14 w 14"/>
                <a:gd name="T13" fmla="*/ 12 h 79"/>
                <a:gd name="T14" fmla="*/ 14 w 14"/>
                <a:gd name="T15" fmla="*/ 12 h 79"/>
                <a:gd name="T16" fmla="*/ 0 w 14"/>
                <a:gd name="T17" fmla="*/ 12 h 79"/>
                <a:gd name="T18" fmla="*/ 0 w 14"/>
                <a:gd name="T19" fmla="*/ 0 h 79"/>
                <a:gd name="T20" fmla="*/ 14 w 14"/>
                <a:gd name="T21" fmla="*/ 0 h 79"/>
                <a:gd name="T22" fmla="*/ 14 w 14"/>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9">
                  <a:moveTo>
                    <a:pt x="14" y="79"/>
                  </a:moveTo>
                  <a:lnTo>
                    <a:pt x="14" y="79"/>
                  </a:lnTo>
                  <a:lnTo>
                    <a:pt x="0" y="79"/>
                  </a:lnTo>
                  <a:lnTo>
                    <a:pt x="0" y="23"/>
                  </a:lnTo>
                  <a:lnTo>
                    <a:pt x="14" y="23"/>
                  </a:lnTo>
                  <a:lnTo>
                    <a:pt x="14" y="79"/>
                  </a:lnTo>
                  <a:close/>
                  <a:moveTo>
                    <a:pt x="14" y="12"/>
                  </a:moveTo>
                  <a:lnTo>
                    <a:pt x="14" y="12"/>
                  </a:lnTo>
                  <a:lnTo>
                    <a:pt x="0" y="12"/>
                  </a:lnTo>
                  <a:lnTo>
                    <a:pt x="0" y="0"/>
                  </a:lnTo>
                  <a:lnTo>
                    <a:pt x="14" y="0"/>
                  </a:lnTo>
                  <a:lnTo>
                    <a:pt x="14"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56" name="Freeform 123">
              <a:extLst>
                <a:ext uri="{FF2B5EF4-FFF2-40B4-BE49-F238E27FC236}">
                  <a16:creationId xmlns:a16="http://schemas.microsoft.com/office/drawing/2014/main" id="{5EAA5B8D-260D-40AF-BCB2-5812584D8ACF}"/>
                </a:ext>
              </a:extLst>
            </p:cNvPr>
            <p:cNvSpPr>
              <a:spLocks/>
            </p:cNvSpPr>
            <p:nvPr/>
          </p:nvSpPr>
          <p:spPr bwMode="auto">
            <a:xfrm>
              <a:off x="2095" y="1822"/>
              <a:ext cx="29" cy="36"/>
            </a:xfrm>
            <a:custGeom>
              <a:avLst/>
              <a:gdLst>
                <a:gd name="T0" fmla="*/ 46 w 48"/>
                <a:gd name="T1" fmla="*/ 7 h 58"/>
                <a:gd name="T2" fmla="*/ 46 w 48"/>
                <a:gd name="T3" fmla="*/ 7 h 58"/>
                <a:gd name="T4" fmla="*/ 38 w 48"/>
                <a:gd name="T5" fmla="*/ 16 h 58"/>
                <a:gd name="T6" fmla="*/ 24 w 48"/>
                <a:gd name="T7" fmla="*/ 12 h 58"/>
                <a:gd name="T8" fmla="*/ 16 w 48"/>
                <a:gd name="T9" fmla="*/ 17 h 58"/>
                <a:gd name="T10" fmla="*/ 22 w 48"/>
                <a:gd name="T11" fmla="*/ 22 h 58"/>
                <a:gd name="T12" fmla="*/ 31 w 48"/>
                <a:gd name="T13" fmla="*/ 23 h 58"/>
                <a:gd name="T14" fmla="*/ 48 w 48"/>
                <a:gd name="T15" fmla="*/ 40 h 58"/>
                <a:gd name="T16" fmla="*/ 24 w 48"/>
                <a:gd name="T17" fmla="*/ 58 h 58"/>
                <a:gd name="T18" fmla="*/ 0 w 48"/>
                <a:gd name="T19" fmla="*/ 50 h 58"/>
                <a:gd name="T20" fmla="*/ 9 w 48"/>
                <a:gd name="T21" fmla="*/ 41 h 58"/>
                <a:gd name="T22" fmla="*/ 24 w 48"/>
                <a:gd name="T23" fmla="*/ 46 h 58"/>
                <a:gd name="T24" fmla="*/ 34 w 48"/>
                <a:gd name="T25" fmla="*/ 40 h 58"/>
                <a:gd name="T26" fmla="*/ 28 w 48"/>
                <a:gd name="T27" fmla="*/ 35 h 58"/>
                <a:gd name="T28" fmla="*/ 19 w 48"/>
                <a:gd name="T29" fmla="*/ 34 h 58"/>
                <a:gd name="T30" fmla="*/ 3 w 48"/>
                <a:gd name="T31" fmla="*/ 18 h 58"/>
                <a:gd name="T32" fmla="*/ 25 w 48"/>
                <a:gd name="T33" fmla="*/ 0 h 58"/>
                <a:gd name="T34" fmla="*/ 46 w 48"/>
                <a:gd name="T35" fmla="*/ 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58">
                  <a:moveTo>
                    <a:pt x="46" y="7"/>
                  </a:moveTo>
                  <a:lnTo>
                    <a:pt x="46" y="7"/>
                  </a:lnTo>
                  <a:lnTo>
                    <a:pt x="38" y="16"/>
                  </a:lnTo>
                  <a:cubicBezTo>
                    <a:pt x="34" y="13"/>
                    <a:pt x="29" y="12"/>
                    <a:pt x="24" y="12"/>
                  </a:cubicBezTo>
                  <a:cubicBezTo>
                    <a:pt x="19" y="12"/>
                    <a:pt x="16" y="14"/>
                    <a:pt x="16" y="17"/>
                  </a:cubicBezTo>
                  <a:cubicBezTo>
                    <a:pt x="16" y="20"/>
                    <a:pt x="18" y="22"/>
                    <a:pt x="22" y="22"/>
                  </a:cubicBezTo>
                  <a:lnTo>
                    <a:pt x="31" y="23"/>
                  </a:lnTo>
                  <a:cubicBezTo>
                    <a:pt x="42" y="24"/>
                    <a:pt x="48" y="30"/>
                    <a:pt x="48" y="40"/>
                  </a:cubicBezTo>
                  <a:cubicBezTo>
                    <a:pt x="48" y="52"/>
                    <a:pt x="37" y="58"/>
                    <a:pt x="24" y="58"/>
                  </a:cubicBezTo>
                  <a:cubicBezTo>
                    <a:pt x="15" y="58"/>
                    <a:pt x="7" y="57"/>
                    <a:pt x="0" y="50"/>
                  </a:cubicBezTo>
                  <a:lnTo>
                    <a:pt x="9" y="41"/>
                  </a:lnTo>
                  <a:cubicBezTo>
                    <a:pt x="13" y="46"/>
                    <a:pt x="20" y="46"/>
                    <a:pt x="24" y="46"/>
                  </a:cubicBezTo>
                  <a:cubicBezTo>
                    <a:pt x="29" y="46"/>
                    <a:pt x="34" y="45"/>
                    <a:pt x="34" y="40"/>
                  </a:cubicBezTo>
                  <a:cubicBezTo>
                    <a:pt x="34" y="37"/>
                    <a:pt x="33" y="35"/>
                    <a:pt x="28" y="35"/>
                  </a:cubicBezTo>
                  <a:lnTo>
                    <a:pt x="19" y="34"/>
                  </a:lnTo>
                  <a:cubicBezTo>
                    <a:pt x="9" y="33"/>
                    <a:pt x="3" y="29"/>
                    <a:pt x="3" y="18"/>
                  </a:cubicBezTo>
                  <a:cubicBezTo>
                    <a:pt x="3" y="6"/>
                    <a:pt x="13" y="0"/>
                    <a:pt x="25" y="0"/>
                  </a:cubicBezTo>
                  <a:cubicBezTo>
                    <a:pt x="34" y="0"/>
                    <a:pt x="41" y="2"/>
                    <a:pt x="46"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57" name="Freeform 124">
              <a:extLst>
                <a:ext uri="{FF2B5EF4-FFF2-40B4-BE49-F238E27FC236}">
                  <a16:creationId xmlns:a16="http://schemas.microsoft.com/office/drawing/2014/main" id="{2C88528F-79C6-4A7C-9C59-9E0653FD444F}"/>
                </a:ext>
              </a:extLst>
            </p:cNvPr>
            <p:cNvSpPr>
              <a:spLocks/>
            </p:cNvSpPr>
            <p:nvPr/>
          </p:nvSpPr>
          <p:spPr bwMode="auto">
            <a:xfrm>
              <a:off x="2132" y="1822"/>
              <a:ext cx="28" cy="36"/>
            </a:xfrm>
            <a:custGeom>
              <a:avLst/>
              <a:gdLst>
                <a:gd name="T0" fmla="*/ 47 w 47"/>
                <a:gd name="T1" fmla="*/ 57 h 57"/>
                <a:gd name="T2" fmla="*/ 47 w 47"/>
                <a:gd name="T3" fmla="*/ 57 h 57"/>
                <a:gd name="T4" fmla="*/ 34 w 47"/>
                <a:gd name="T5" fmla="*/ 57 h 57"/>
                <a:gd name="T6" fmla="*/ 34 w 47"/>
                <a:gd name="T7" fmla="*/ 51 h 57"/>
                <a:gd name="T8" fmla="*/ 19 w 47"/>
                <a:gd name="T9" fmla="*/ 57 h 57"/>
                <a:gd name="T10" fmla="*/ 6 w 47"/>
                <a:gd name="T11" fmla="*/ 52 h 57"/>
                <a:gd name="T12" fmla="*/ 0 w 47"/>
                <a:gd name="T13" fmla="*/ 36 h 57"/>
                <a:gd name="T14" fmla="*/ 0 w 47"/>
                <a:gd name="T15" fmla="*/ 0 h 57"/>
                <a:gd name="T16" fmla="*/ 14 w 47"/>
                <a:gd name="T17" fmla="*/ 0 h 57"/>
                <a:gd name="T18" fmla="*/ 14 w 47"/>
                <a:gd name="T19" fmla="*/ 34 h 57"/>
                <a:gd name="T20" fmla="*/ 24 w 47"/>
                <a:gd name="T21" fmla="*/ 45 h 57"/>
                <a:gd name="T22" fmla="*/ 33 w 47"/>
                <a:gd name="T23" fmla="*/ 34 h 57"/>
                <a:gd name="T24" fmla="*/ 33 w 47"/>
                <a:gd name="T25" fmla="*/ 0 h 57"/>
                <a:gd name="T26" fmla="*/ 47 w 47"/>
                <a:gd name="T27" fmla="*/ 0 h 57"/>
                <a:gd name="T28" fmla="*/ 47 w 47"/>
                <a:gd name="T2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57">
                  <a:moveTo>
                    <a:pt x="47" y="57"/>
                  </a:moveTo>
                  <a:lnTo>
                    <a:pt x="47" y="57"/>
                  </a:lnTo>
                  <a:lnTo>
                    <a:pt x="34" y="57"/>
                  </a:lnTo>
                  <a:lnTo>
                    <a:pt x="34" y="51"/>
                  </a:lnTo>
                  <a:cubicBezTo>
                    <a:pt x="30" y="55"/>
                    <a:pt x="25" y="57"/>
                    <a:pt x="19" y="57"/>
                  </a:cubicBezTo>
                  <a:cubicBezTo>
                    <a:pt x="14" y="57"/>
                    <a:pt x="9" y="56"/>
                    <a:pt x="6" y="52"/>
                  </a:cubicBezTo>
                  <a:cubicBezTo>
                    <a:pt x="1" y="48"/>
                    <a:pt x="0" y="42"/>
                    <a:pt x="0" y="36"/>
                  </a:cubicBezTo>
                  <a:lnTo>
                    <a:pt x="0" y="0"/>
                  </a:lnTo>
                  <a:lnTo>
                    <a:pt x="14" y="0"/>
                  </a:lnTo>
                  <a:lnTo>
                    <a:pt x="14" y="34"/>
                  </a:lnTo>
                  <a:cubicBezTo>
                    <a:pt x="14" y="42"/>
                    <a:pt x="19" y="45"/>
                    <a:pt x="24" y="45"/>
                  </a:cubicBezTo>
                  <a:cubicBezTo>
                    <a:pt x="28" y="45"/>
                    <a:pt x="33" y="42"/>
                    <a:pt x="33" y="34"/>
                  </a:cubicBezTo>
                  <a:lnTo>
                    <a:pt x="33" y="0"/>
                  </a:lnTo>
                  <a:lnTo>
                    <a:pt x="47" y="0"/>
                  </a:lnTo>
                  <a:lnTo>
                    <a:pt x="47" y="5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58" name="Freeform 125">
              <a:extLst>
                <a:ext uri="{FF2B5EF4-FFF2-40B4-BE49-F238E27FC236}">
                  <a16:creationId xmlns:a16="http://schemas.microsoft.com/office/drawing/2014/main" id="{9463149B-00BF-446C-AB8A-9422C9299330}"/>
                </a:ext>
              </a:extLst>
            </p:cNvPr>
            <p:cNvSpPr>
              <a:spLocks/>
            </p:cNvSpPr>
            <p:nvPr/>
          </p:nvSpPr>
          <p:spPr bwMode="auto">
            <a:xfrm>
              <a:off x="2170" y="1822"/>
              <a:ext cx="29" cy="36"/>
            </a:xfrm>
            <a:custGeom>
              <a:avLst/>
              <a:gdLst>
                <a:gd name="T0" fmla="*/ 48 w 48"/>
                <a:gd name="T1" fmla="*/ 57 h 57"/>
                <a:gd name="T2" fmla="*/ 48 w 48"/>
                <a:gd name="T3" fmla="*/ 57 h 57"/>
                <a:gd name="T4" fmla="*/ 34 w 48"/>
                <a:gd name="T5" fmla="*/ 57 h 57"/>
                <a:gd name="T6" fmla="*/ 34 w 48"/>
                <a:gd name="T7" fmla="*/ 51 h 57"/>
                <a:gd name="T8" fmla="*/ 20 w 48"/>
                <a:gd name="T9" fmla="*/ 57 h 57"/>
                <a:gd name="T10" fmla="*/ 6 w 48"/>
                <a:gd name="T11" fmla="*/ 52 h 57"/>
                <a:gd name="T12" fmla="*/ 0 w 48"/>
                <a:gd name="T13" fmla="*/ 36 h 57"/>
                <a:gd name="T14" fmla="*/ 0 w 48"/>
                <a:gd name="T15" fmla="*/ 0 h 57"/>
                <a:gd name="T16" fmla="*/ 14 w 48"/>
                <a:gd name="T17" fmla="*/ 0 h 57"/>
                <a:gd name="T18" fmla="*/ 14 w 48"/>
                <a:gd name="T19" fmla="*/ 34 h 57"/>
                <a:gd name="T20" fmla="*/ 24 w 48"/>
                <a:gd name="T21" fmla="*/ 45 h 57"/>
                <a:gd name="T22" fmla="*/ 33 w 48"/>
                <a:gd name="T23" fmla="*/ 34 h 57"/>
                <a:gd name="T24" fmla="*/ 33 w 48"/>
                <a:gd name="T25" fmla="*/ 0 h 57"/>
                <a:gd name="T26" fmla="*/ 48 w 48"/>
                <a:gd name="T27" fmla="*/ 0 h 57"/>
                <a:gd name="T28" fmla="*/ 48 w 48"/>
                <a:gd name="T2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7">
                  <a:moveTo>
                    <a:pt x="48" y="57"/>
                  </a:moveTo>
                  <a:lnTo>
                    <a:pt x="48" y="57"/>
                  </a:lnTo>
                  <a:lnTo>
                    <a:pt x="34" y="57"/>
                  </a:lnTo>
                  <a:lnTo>
                    <a:pt x="34" y="51"/>
                  </a:lnTo>
                  <a:cubicBezTo>
                    <a:pt x="30" y="55"/>
                    <a:pt x="25" y="57"/>
                    <a:pt x="20" y="57"/>
                  </a:cubicBezTo>
                  <a:cubicBezTo>
                    <a:pt x="14" y="57"/>
                    <a:pt x="9" y="56"/>
                    <a:pt x="6" y="52"/>
                  </a:cubicBezTo>
                  <a:cubicBezTo>
                    <a:pt x="1" y="48"/>
                    <a:pt x="0" y="42"/>
                    <a:pt x="0" y="36"/>
                  </a:cubicBezTo>
                  <a:lnTo>
                    <a:pt x="0" y="0"/>
                  </a:lnTo>
                  <a:lnTo>
                    <a:pt x="14" y="0"/>
                  </a:lnTo>
                  <a:lnTo>
                    <a:pt x="14" y="34"/>
                  </a:lnTo>
                  <a:cubicBezTo>
                    <a:pt x="14" y="42"/>
                    <a:pt x="19" y="45"/>
                    <a:pt x="24" y="45"/>
                  </a:cubicBezTo>
                  <a:cubicBezTo>
                    <a:pt x="29" y="45"/>
                    <a:pt x="33" y="42"/>
                    <a:pt x="33" y="34"/>
                  </a:cubicBezTo>
                  <a:lnTo>
                    <a:pt x="33" y="0"/>
                  </a:lnTo>
                  <a:lnTo>
                    <a:pt x="48" y="0"/>
                  </a:lnTo>
                  <a:lnTo>
                    <a:pt x="48" y="5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59" name="Freeform 126">
              <a:extLst>
                <a:ext uri="{FF2B5EF4-FFF2-40B4-BE49-F238E27FC236}">
                  <a16:creationId xmlns:a16="http://schemas.microsoft.com/office/drawing/2014/main" id="{6246AD18-04D7-4E2E-A26E-810CDCBE9EC7}"/>
                </a:ext>
              </a:extLst>
            </p:cNvPr>
            <p:cNvSpPr>
              <a:spLocks/>
            </p:cNvSpPr>
            <p:nvPr/>
          </p:nvSpPr>
          <p:spPr bwMode="auto">
            <a:xfrm>
              <a:off x="2206" y="1822"/>
              <a:ext cx="29" cy="36"/>
            </a:xfrm>
            <a:custGeom>
              <a:avLst/>
              <a:gdLst>
                <a:gd name="T0" fmla="*/ 47 w 49"/>
                <a:gd name="T1" fmla="*/ 7 h 58"/>
                <a:gd name="T2" fmla="*/ 47 w 49"/>
                <a:gd name="T3" fmla="*/ 7 h 58"/>
                <a:gd name="T4" fmla="*/ 38 w 49"/>
                <a:gd name="T5" fmla="*/ 16 h 58"/>
                <a:gd name="T6" fmla="*/ 25 w 49"/>
                <a:gd name="T7" fmla="*/ 12 h 58"/>
                <a:gd name="T8" fmla="*/ 17 w 49"/>
                <a:gd name="T9" fmla="*/ 17 h 58"/>
                <a:gd name="T10" fmla="*/ 23 w 49"/>
                <a:gd name="T11" fmla="*/ 22 h 58"/>
                <a:gd name="T12" fmla="*/ 32 w 49"/>
                <a:gd name="T13" fmla="*/ 23 h 58"/>
                <a:gd name="T14" fmla="*/ 49 w 49"/>
                <a:gd name="T15" fmla="*/ 40 h 58"/>
                <a:gd name="T16" fmla="*/ 24 w 49"/>
                <a:gd name="T17" fmla="*/ 58 h 58"/>
                <a:gd name="T18" fmla="*/ 0 w 49"/>
                <a:gd name="T19" fmla="*/ 50 h 58"/>
                <a:gd name="T20" fmla="*/ 9 w 49"/>
                <a:gd name="T21" fmla="*/ 41 h 58"/>
                <a:gd name="T22" fmla="*/ 25 w 49"/>
                <a:gd name="T23" fmla="*/ 46 h 58"/>
                <a:gd name="T24" fmla="*/ 35 w 49"/>
                <a:gd name="T25" fmla="*/ 40 h 58"/>
                <a:gd name="T26" fmla="*/ 29 w 49"/>
                <a:gd name="T27" fmla="*/ 35 h 58"/>
                <a:gd name="T28" fmla="*/ 20 w 49"/>
                <a:gd name="T29" fmla="*/ 34 h 58"/>
                <a:gd name="T30" fmla="*/ 3 w 49"/>
                <a:gd name="T31" fmla="*/ 18 h 58"/>
                <a:gd name="T32" fmla="*/ 25 w 49"/>
                <a:gd name="T33" fmla="*/ 0 h 58"/>
                <a:gd name="T34" fmla="*/ 47 w 49"/>
                <a:gd name="T35" fmla="*/ 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8">
                  <a:moveTo>
                    <a:pt x="47" y="7"/>
                  </a:moveTo>
                  <a:lnTo>
                    <a:pt x="47" y="7"/>
                  </a:lnTo>
                  <a:lnTo>
                    <a:pt x="38" y="16"/>
                  </a:lnTo>
                  <a:cubicBezTo>
                    <a:pt x="35" y="13"/>
                    <a:pt x="30" y="12"/>
                    <a:pt x="25" y="12"/>
                  </a:cubicBezTo>
                  <a:cubicBezTo>
                    <a:pt x="19" y="12"/>
                    <a:pt x="17" y="14"/>
                    <a:pt x="17" y="17"/>
                  </a:cubicBezTo>
                  <a:cubicBezTo>
                    <a:pt x="17" y="20"/>
                    <a:pt x="18" y="22"/>
                    <a:pt x="23" y="22"/>
                  </a:cubicBezTo>
                  <a:lnTo>
                    <a:pt x="32" y="23"/>
                  </a:lnTo>
                  <a:cubicBezTo>
                    <a:pt x="43" y="24"/>
                    <a:pt x="49" y="30"/>
                    <a:pt x="49" y="40"/>
                  </a:cubicBezTo>
                  <a:cubicBezTo>
                    <a:pt x="49" y="52"/>
                    <a:pt x="38" y="58"/>
                    <a:pt x="24" y="58"/>
                  </a:cubicBezTo>
                  <a:cubicBezTo>
                    <a:pt x="15" y="58"/>
                    <a:pt x="7" y="57"/>
                    <a:pt x="0" y="50"/>
                  </a:cubicBezTo>
                  <a:lnTo>
                    <a:pt x="9" y="41"/>
                  </a:lnTo>
                  <a:cubicBezTo>
                    <a:pt x="14" y="46"/>
                    <a:pt x="20" y="46"/>
                    <a:pt x="25" y="46"/>
                  </a:cubicBezTo>
                  <a:cubicBezTo>
                    <a:pt x="30" y="46"/>
                    <a:pt x="35" y="45"/>
                    <a:pt x="35" y="40"/>
                  </a:cubicBezTo>
                  <a:cubicBezTo>
                    <a:pt x="35" y="37"/>
                    <a:pt x="33" y="35"/>
                    <a:pt x="29" y="35"/>
                  </a:cubicBezTo>
                  <a:lnTo>
                    <a:pt x="20" y="34"/>
                  </a:lnTo>
                  <a:cubicBezTo>
                    <a:pt x="9" y="33"/>
                    <a:pt x="3" y="29"/>
                    <a:pt x="3" y="18"/>
                  </a:cubicBezTo>
                  <a:cubicBezTo>
                    <a:pt x="3" y="6"/>
                    <a:pt x="13" y="0"/>
                    <a:pt x="25" y="0"/>
                  </a:cubicBezTo>
                  <a:cubicBezTo>
                    <a:pt x="34" y="0"/>
                    <a:pt x="41" y="2"/>
                    <a:pt x="47"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0" name="Freeform 127">
              <a:extLst>
                <a:ext uri="{FF2B5EF4-FFF2-40B4-BE49-F238E27FC236}">
                  <a16:creationId xmlns:a16="http://schemas.microsoft.com/office/drawing/2014/main" id="{3999EB84-8968-429E-95FF-2F71EFB39DD1}"/>
                </a:ext>
              </a:extLst>
            </p:cNvPr>
            <p:cNvSpPr>
              <a:spLocks/>
            </p:cNvSpPr>
            <p:nvPr/>
          </p:nvSpPr>
          <p:spPr bwMode="auto">
            <a:xfrm>
              <a:off x="1798" y="1881"/>
              <a:ext cx="30" cy="49"/>
            </a:xfrm>
            <a:custGeom>
              <a:avLst/>
              <a:gdLst>
                <a:gd name="T0" fmla="*/ 50 w 50"/>
                <a:gd name="T1" fmla="*/ 13 h 78"/>
                <a:gd name="T2" fmla="*/ 50 w 50"/>
                <a:gd name="T3" fmla="*/ 13 h 78"/>
                <a:gd name="T4" fmla="*/ 15 w 50"/>
                <a:gd name="T5" fmla="*/ 13 h 78"/>
                <a:gd name="T6" fmla="*/ 15 w 50"/>
                <a:gd name="T7" fmla="*/ 33 h 78"/>
                <a:gd name="T8" fmla="*/ 45 w 50"/>
                <a:gd name="T9" fmla="*/ 33 h 78"/>
                <a:gd name="T10" fmla="*/ 45 w 50"/>
                <a:gd name="T11" fmla="*/ 46 h 78"/>
                <a:gd name="T12" fmla="*/ 15 w 50"/>
                <a:gd name="T13" fmla="*/ 46 h 78"/>
                <a:gd name="T14" fmla="*/ 15 w 50"/>
                <a:gd name="T15" fmla="*/ 78 h 78"/>
                <a:gd name="T16" fmla="*/ 0 w 50"/>
                <a:gd name="T17" fmla="*/ 78 h 78"/>
                <a:gd name="T18" fmla="*/ 0 w 50"/>
                <a:gd name="T19" fmla="*/ 0 h 78"/>
                <a:gd name="T20" fmla="*/ 50 w 50"/>
                <a:gd name="T21" fmla="*/ 0 h 78"/>
                <a:gd name="T22" fmla="*/ 50 w 50"/>
                <a:gd name="T23" fmla="*/ 1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78">
                  <a:moveTo>
                    <a:pt x="50" y="13"/>
                  </a:moveTo>
                  <a:lnTo>
                    <a:pt x="50" y="13"/>
                  </a:lnTo>
                  <a:lnTo>
                    <a:pt x="15" y="13"/>
                  </a:lnTo>
                  <a:lnTo>
                    <a:pt x="15" y="33"/>
                  </a:lnTo>
                  <a:lnTo>
                    <a:pt x="45" y="33"/>
                  </a:lnTo>
                  <a:lnTo>
                    <a:pt x="45" y="46"/>
                  </a:lnTo>
                  <a:lnTo>
                    <a:pt x="15" y="46"/>
                  </a:lnTo>
                  <a:lnTo>
                    <a:pt x="15" y="78"/>
                  </a:lnTo>
                  <a:lnTo>
                    <a:pt x="0" y="78"/>
                  </a:lnTo>
                  <a:lnTo>
                    <a:pt x="0" y="0"/>
                  </a:lnTo>
                  <a:lnTo>
                    <a:pt x="50" y="0"/>
                  </a:lnTo>
                  <a:lnTo>
                    <a:pt x="50" y="1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1" name="Freeform 128">
              <a:extLst>
                <a:ext uri="{FF2B5EF4-FFF2-40B4-BE49-F238E27FC236}">
                  <a16:creationId xmlns:a16="http://schemas.microsoft.com/office/drawing/2014/main" id="{C02CC47C-CD74-4635-AA22-D2BCC84F8467}"/>
                </a:ext>
              </a:extLst>
            </p:cNvPr>
            <p:cNvSpPr>
              <a:spLocks noEditPoints="1"/>
            </p:cNvSpPr>
            <p:nvPr/>
          </p:nvSpPr>
          <p:spPr bwMode="auto">
            <a:xfrm>
              <a:off x="1836" y="1880"/>
              <a:ext cx="9" cy="50"/>
            </a:xfrm>
            <a:custGeom>
              <a:avLst/>
              <a:gdLst>
                <a:gd name="T0" fmla="*/ 15 w 15"/>
                <a:gd name="T1" fmla="*/ 79 h 79"/>
                <a:gd name="T2" fmla="*/ 15 w 15"/>
                <a:gd name="T3" fmla="*/ 79 h 79"/>
                <a:gd name="T4" fmla="*/ 1 w 15"/>
                <a:gd name="T5" fmla="*/ 79 h 79"/>
                <a:gd name="T6" fmla="*/ 1 w 15"/>
                <a:gd name="T7" fmla="*/ 23 h 79"/>
                <a:gd name="T8" fmla="*/ 15 w 15"/>
                <a:gd name="T9" fmla="*/ 23 h 79"/>
                <a:gd name="T10" fmla="*/ 15 w 15"/>
                <a:gd name="T11" fmla="*/ 79 h 79"/>
                <a:gd name="T12" fmla="*/ 15 w 15"/>
                <a:gd name="T13" fmla="*/ 12 h 79"/>
                <a:gd name="T14" fmla="*/ 15 w 15"/>
                <a:gd name="T15" fmla="*/ 12 h 79"/>
                <a:gd name="T16" fmla="*/ 0 w 15"/>
                <a:gd name="T17" fmla="*/ 12 h 79"/>
                <a:gd name="T18" fmla="*/ 0 w 15"/>
                <a:gd name="T19" fmla="*/ 0 h 79"/>
                <a:gd name="T20" fmla="*/ 15 w 15"/>
                <a:gd name="T21" fmla="*/ 0 h 79"/>
                <a:gd name="T22" fmla="*/ 15 w 15"/>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9">
                  <a:moveTo>
                    <a:pt x="15" y="79"/>
                  </a:moveTo>
                  <a:lnTo>
                    <a:pt x="15" y="79"/>
                  </a:lnTo>
                  <a:lnTo>
                    <a:pt x="1" y="79"/>
                  </a:lnTo>
                  <a:lnTo>
                    <a:pt x="1" y="23"/>
                  </a:lnTo>
                  <a:lnTo>
                    <a:pt x="15" y="23"/>
                  </a:lnTo>
                  <a:lnTo>
                    <a:pt x="15" y="79"/>
                  </a:lnTo>
                  <a:close/>
                  <a:moveTo>
                    <a:pt x="15" y="12"/>
                  </a:moveTo>
                  <a:lnTo>
                    <a:pt x="15" y="12"/>
                  </a:lnTo>
                  <a:lnTo>
                    <a:pt x="0" y="12"/>
                  </a:lnTo>
                  <a:lnTo>
                    <a:pt x="0" y="0"/>
                  </a:lnTo>
                  <a:lnTo>
                    <a:pt x="15" y="0"/>
                  </a:lnTo>
                  <a:lnTo>
                    <a:pt x="15"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2" name="Freeform 129">
              <a:extLst>
                <a:ext uri="{FF2B5EF4-FFF2-40B4-BE49-F238E27FC236}">
                  <a16:creationId xmlns:a16="http://schemas.microsoft.com/office/drawing/2014/main" id="{7EA095CE-F4C2-46D4-A523-84436EB8F830}"/>
                </a:ext>
              </a:extLst>
            </p:cNvPr>
            <p:cNvSpPr>
              <a:spLocks/>
            </p:cNvSpPr>
            <p:nvPr/>
          </p:nvSpPr>
          <p:spPr bwMode="auto">
            <a:xfrm>
              <a:off x="1854" y="1894"/>
              <a:ext cx="28" cy="36"/>
            </a:xfrm>
            <a:custGeom>
              <a:avLst/>
              <a:gdLst>
                <a:gd name="T0" fmla="*/ 41 w 47"/>
                <a:gd name="T1" fmla="*/ 5 h 58"/>
                <a:gd name="T2" fmla="*/ 41 w 47"/>
                <a:gd name="T3" fmla="*/ 5 h 58"/>
                <a:gd name="T4" fmla="*/ 47 w 47"/>
                <a:gd name="T5" fmla="*/ 21 h 58"/>
                <a:gd name="T6" fmla="*/ 47 w 47"/>
                <a:gd name="T7" fmla="*/ 58 h 58"/>
                <a:gd name="T8" fmla="*/ 33 w 47"/>
                <a:gd name="T9" fmla="*/ 58 h 58"/>
                <a:gd name="T10" fmla="*/ 33 w 47"/>
                <a:gd name="T11" fmla="*/ 23 h 58"/>
                <a:gd name="T12" fmla="*/ 24 w 47"/>
                <a:gd name="T13" fmla="*/ 13 h 58"/>
                <a:gd name="T14" fmla="*/ 14 w 47"/>
                <a:gd name="T15" fmla="*/ 23 h 58"/>
                <a:gd name="T16" fmla="*/ 14 w 47"/>
                <a:gd name="T17" fmla="*/ 58 h 58"/>
                <a:gd name="T18" fmla="*/ 0 w 47"/>
                <a:gd name="T19" fmla="*/ 58 h 58"/>
                <a:gd name="T20" fmla="*/ 0 w 47"/>
                <a:gd name="T21" fmla="*/ 1 h 58"/>
                <a:gd name="T22" fmla="*/ 14 w 47"/>
                <a:gd name="T23" fmla="*/ 1 h 58"/>
                <a:gd name="T24" fmla="*/ 14 w 47"/>
                <a:gd name="T25" fmla="*/ 6 h 58"/>
                <a:gd name="T26" fmla="*/ 28 w 47"/>
                <a:gd name="T27" fmla="*/ 0 h 58"/>
                <a:gd name="T28" fmla="*/ 41 w 47"/>
                <a:gd name="T29"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58">
                  <a:moveTo>
                    <a:pt x="41" y="5"/>
                  </a:moveTo>
                  <a:lnTo>
                    <a:pt x="41" y="5"/>
                  </a:lnTo>
                  <a:cubicBezTo>
                    <a:pt x="46" y="10"/>
                    <a:pt x="47" y="15"/>
                    <a:pt x="47" y="21"/>
                  </a:cubicBezTo>
                  <a:lnTo>
                    <a:pt x="47" y="58"/>
                  </a:lnTo>
                  <a:lnTo>
                    <a:pt x="33" y="58"/>
                  </a:lnTo>
                  <a:lnTo>
                    <a:pt x="33" y="23"/>
                  </a:lnTo>
                  <a:cubicBezTo>
                    <a:pt x="33" y="16"/>
                    <a:pt x="28" y="13"/>
                    <a:pt x="24" y="13"/>
                  </a:cubicBezTo>
                  <a:cubicBezTo>
                    <a:pt x="19" y="13"/>
                    <a:pt x="14" y="16"/>
                    <a:pt x="14" y="23"/>
                  </a:cubicBezTo>
                  <a:lnTo>
                    <a:pt x="14" y="58"/>
                  </a:lnTo>
                  <a:lnTo>
                    <a:pt x="0" y="58"/>
                  </a:lnTo>
                  <a:lnTo>
                    <a:pt x="0" y="1"/>
                  </a:lnTo>
                  <a:lnTo>
                    <a:pt x="14" y="1"/>
                  </a:lnTo>
                  <a:lnTo>
                    <a:pt x="14" y="6"/>
                  </a:lnTo>
                  <a:cubicBezTo>
                    <a:pt x="18" y="2"/>
                    <a:pt x="23" y="0"/>
                    <a:pt x="28" y="0"/>
                  </a:cubicBezTo>
                  <a:cubicBezTo>
                    <a:pt x="34" y="0"/>
                    <a:pt x="38" y="2"/>
                    <a:pt x="41"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3" name="Freeform 130">
              <a:extLst>
                <a:ext uri="{FF2B5EF4-FFF2-40B4-BE49-F238E27FC236}">
                  <a16:creationId xmlns:a16="http://schemas.microsoft.com/office/drawing/2014/main" id="{99620436-AF4B-4674-98F7-A4CBB9E5D871}"/>
                </a:ext>
              </a:extLst>
            </p:cNvPr>
            <p:cNvSpPr>
              <a:spLocks/>
            </p:cNvSpPr>
            <p:nvPr/>
          </p:nvSpPr>
          <p:spPr bwMode="auto">
            <a:xfrm>
              <a:off x="1892" y="1894"/>
              <a:ext cx="28" cy="36"/>
            </a:xfrm>
            <a:custGeom>
              <a:avLst/>
              <a:gdLst>
                <a:gd name="T0" fmla="*/ 41 w 47"/>
                <a:gd name="T1" fmla="*/ 5 h 58"/>
                <a:gd name="T2" fmla="*/ 41 w 47"/>
                <a:gd name="T3" fmla="*/ 5 h 58"/>
                <a:gd name="T4" fmla="*/ 47 w 47"/>
                <a:gd name="T5" fmla="*/ 21 h 58"/>
                <a:gd name="T6" fmla="*/ 47 w 47"/>
                <a:gd name="T7" fmla="*/ 58 h 58"/>
                <a:gd name="T8" fmla="*/ 33 w 47"/>
                <a:gd name="T9" fmla="*/ 58 h 58"/>
                <a:gd name="T10" fmla="*/ 33 w 47"/>
                <a:gd name="T11" fmla="*/ 23 h 58"/>
                <a:gd name="T12" fmla="*/ 24 w 47"/>
                <a:gd name="T13" fmla="*/ 13 h 58"/>
                <a:gd name="T14" fmla="*/ 14 w 47"/>
                <a:gd name="T15" fmla="*/ 23 h 58"/>
                <a:gd name="T16" fmla="*/ 14 w 47"/>
                <a:gd name="T17" fmla="*/ 58 h 58"/>
                <a:gd name="T18" fmla="*/ 0 w 47"/>
                <a:gd name="T19" fmla="*/ 58 h 58"/>
                <a:gd name="T20" fmla="*/ 0 w 47"/>
                <a:gd name="T21" fmla="*/ 1 h 58"/>
                <a:gd name="T22" fmla="*/ 14 w 47"/>
                <a:gd name="T23" fmla="*/ 1 h 58"/>
                <a:gd name="T24" fmla="*/ 14 w 47"/>
                <a:gd name="T25" fmla="*/ 6 h 58"/>
                <a:gd name="T26" fmla="*/ 28 w 47"/>
                <a:gd name="T27" fmla="*/ 0 h 58"/>
                <a:gd name="T28" fmla="*/ 41 w 47"/>
                <a:gd name="T29"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58">
                  <a:moveTo>
                    <a:pt x="41" y="5"/>
                  </a:moveTo>
                  <a:lnTo>
                    <a:pt x="41" y="5"/>
                  </a:lnTo>
                  <a:cubicBezTo>
                    <a:pt x="46" y="10"/>
                    <a:pt x="47" y="15"/>
                    <a:pt x="47" y="21"/>
                  </a:cubicBezTo>
                  <a:lnTo>
                    <a:pt x="47" y="58"/>
                  </a:lnTo>
                  <a:lnTo>
                    <a:pt x="33" y="58"/>
                  </a:lnTo>
                  <a:lnTo>
                    <a:pt x="33" y="23"/>
                  </a:lnTo>
                  <a:cubicBezTo>
                    <a:pt x="33" y="16"/>
                    <a:pt x="28" y="13"/>
                    <a:pt x="24" y="13"/>
                  </a:cubicBezTo>
                  <a:cubicBezTo>
                    <a:pt x="19" y="13"/>
                    <a:pt x="14" y="16"/>
                    <a:pt x="14" y="23"/>
                  </a:cubicBezTo>
                  <a:lnTo>
                    <a:pt x="14" y="58"/>
                  </a:lnTo>
                  <a:lnTo>
                    <a:pt x="0" y="58"/>
                  </a:lnTo>
                  <a:lnTo>
                    <a:pt x="0" y="1"/>
                  </a:lnTo>
                  <a:lnTo>
                    <a:pt x="14" y="1"/>
                  </a:lnTo>
                  <a:lnTo>
                    <a:pt x="14" y="6"/>
                  </a:lnTo>
                  <a:cubicBezTo>
                    <a:pt x="18" y="2"/>
                    <a:pt x="23" y="0"/>
                    <a:pt x="28" y="0"/>
                  </a:cubicBezTo>
                  <a:cubicBezTo>
                    <a:pt x="34" y="0"/>
                    <a:pt x="38" y="2"/>
                    <a:pt x="41"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4" name="Freeform 131">
              <a:extLst>
                <a:ext uri="{FF2B5EF4-FFF2-40B4-BE49-F238E27FC236}">
                  <a16:creationId xmlns:a16="http://schemas.microsoft.com/office/drawing/2014/main" id="{F1B4A9F4-5AC3-4A7A-935C-C80C76706763}"/>
                </a:ext>
              </a:extLst>
            </p:cNvPr>
            <p:cNvSpPr>
              <a:spLocks noEditPoints="1"/>
            </p:cNvSpPr>
            <p:nvPr/>
          </p:nvSpPr>
          <p:spPr bwMode="auto">
            <a:xfrm>
              <a:off x="1929" y="1880"/>
              <a:ext cx="9" cy="50"/>
            </a:xfrm>
            <a:custGeom>
              <a:avLst/>
              <a:gdLst>
                <a:gd name="T0" fmla="*/ 14 w 14"/>
                <a:gd name="T1" fmla="*/ 79 h 79"/>
                <a:gd name="T2" fmla="*/ 14 w 14"/>
                <a:gd name="T3" fmla="*/ 79 h 79"/>
                <a:gd name="T4" fmla="*/ 0 w 14"/>
                <a:gd name="T5" fmla="*/ 79 h 79"/>
                <a:gd name="T6" fmla="*/ 0 w 14"/>
                <a:gd name="T7" fmla="*/ 23 h 79"/>
                <a:gd name="T8" fmla="*/ 14 w 14"/>
                <a:gd name="T9" fmla="*/ 23 h 79"/>
                <a:gd name="T10" fmla="*/ 14 w 14"/>
                <a:gd name="T11" fmla="*/ 79 h 79"/>
                <a:gd name="T12" fmla="*/ 14 w 14"/>
                <a:gd name="T13" fmla="*/ 12 h 79"/>
                <a:gd name="T14" fmla="*/ 14 w 14"/>
                <a:gd name="T15" fmla="*/ 12 h 79"/>
                <a:gd name="T16" fmla="*/ 0 w 14"/>
                <a:gd name="T17" fmla="*/ 12 h 79"/>
                <a:gd name="T18" fmla="*/ 0 w 14"/>
                <a:gd name="T19" fmla="*/ 0 h 79"/>
                <a:gd name="T20" fmla="*/ 14 w 14"/>
                <a:gd name="T21" fmla="*/ 0 h 79"/>
                <a:gd name="T22" fmla="*/ 14 w 14"/>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9">
                  <a:moveTo>
                    <a:pt x="14" y="79"/>
                  </a:moveTo>
                  <a:lnTo>
                    <a:pt x="14" y="79"/>
                  </a:lnTo>
                  <a:lnTo>
                    <a:pt x="0" y="79"/>
                  </a:lnTo>
                  <a:lnTo>
                    <a:pt x="0" y="23"/>
                  </a:lnTo>
                  <a:lnTo>
                    <a:pt x="14" y="23"/>
                  </a:lnTo>
                  <a:lnTo>
                    <a:pt x="14" y="79"/>
                  </a:lnTo>
                  <a:close/>
                  <a:moveTo>
                    <a:pt x="14" y="12"/>
                  </a:moveTo>
                  <a:lnTo>
                    <a:pt x="14" y="12"/>
                  </a:lnTo>
                  <a:lnTo>
                    <a:pt x="0" y="12"/>
                  </a:lnTo>
                  <a:lnTo>
                    <a:pt x="0" y="0"/>
                  </a:lnTo>
                  <a:lnTo>
                    <a:pt x="14" y="0"/>
                  </a:lnTo>
                  <a:lnTo>
                    <a:pt x="14"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5" name="Freeform 132">
              <a:extLst>
                <a:ext uri="{FF2B5EF4-FFF2-40B4-BE49-F238E27FC236}">
                  <a16:creationId xmlns:a16="http://schemas.microsoft.com/office/drawing/2014/main" id="{C304A3A2-039D-49AF-B658-CA68E5E29AC5}"/>
                </a:ext>
              </a:extLst>
            </p:cNvPr>
            <p:cNvSpPr>
              <a:spLocks/>
            </p:cNvSpPr>
            <p:nvPr/>
          </p:nvSpPr>
          <p:spPr bwMode="auto">
            <a:xfrm>
              <a:off x="1944" y="1894"/>
              <a:ext cx="30" cy="36"/>
            </a:xfrm>
            <a:custGeom>
              <a:avLst/>
              <a:gdLst>
                <a:gd name="T0" fmla="*/ 46 w 48"/>
                <a:gd name="T1" fmla="*/ 7 h 59"/>
                <a:gd name="T2" fmla="*/ 46 w 48"/>
                <a:gd name="T3" fmla="*/ 7 h 59"/>
                <a:gd name="T4" fmla="*/ 38 w 48"/>
                <a:gd name="T5" fmla="*/ 16 h 59"/>
                <a:gd name="T6" fmla="*/ 25 w 48"/>
                <a:gd name="T7" fmla="*/ 12 h 59"/>
                <a:gd name="T8" fmla="*/ 17 w 48"/>
                <a:gd name="T9" fmla="*/ 17 h 59"/>
                <a:gd name="T10" fmla="*/ 22 w 48"/>
                <a:gd name="T11" fmla="*/ 22 h 59"/>
                <a:gd name="T12" fmla="*/ 31 w 48"/>
                <a:gd name="T13" fmla="*/ 23 h 59"/>
                <a:gd name="T14" fmla="*/ 48 w 48"/>
                <a:gd name="T15" fmla="*/ 40 h 59"/>
                <a:gd name="T16" fmla="*/ 24 w 48"/>
                <a:gd name="T17" fmla="*/ 59 h 59"/>
                <a:gd name="T18" fmla="*/ 0 w 48"/>
                <a:gd name="T19" fmla="*/ 50 h 59"/>
                <a:gd name="T20" fmla="*/ 9 w 48"/>
                <a:gd name="T21" fmla="*/ 41 h 59"/>
                <a:gd name="T22" fmla="*/ 24 w 48"/>
                <a:gd name="T23" fmla="*/ 46 h 59"/>
                <a:gd name="T24" fmla="*/ 34 w 48"/>
                <a:gd name="T25" fmla="*/ 40 h 59"/>
                <a:gd name="T26" fmla="*/ 28 w 48"/>
                <a:gd name="T27" fmla="*/ 35 h 59"/>
                <a:gd name="T28" fmla="*/ 20 w 48"/>
                <a:gd name="T29" fmla="*/ 34 h 59"/>
                <a:gd name="T30" fmla="*/ 3 w 48"/>
                <a:gd name="T31" fmla="*/ 18 h 59"/>
                <a:gd name="T32" fmla="*/ 25 w 48"/>
                <a:gd name="T33" fmla="*/ 0 h 59"/>
                <a:gd name="T34" fmla="*/ 46 w 48"/>
                <a:gd name="T35"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59">
                  <a:moveTo>
                    <a:pt x="46" y="7"/>
                  </a:moveTo>
                  <a:lnTo>
                    <a:pt x="46" y="7"/>
                  </a:lnTo>
                  <a:lnTo>
                    <a:pt x="38" y="16"/>
                  </a:lnTo>
                  <a:cubicBezTo>
                    <a:pt x="34" y="13"/>
                    <a:pt x="30" y="12"/>
                    <a:pt x="25" y="12"/>
                  </a:cubicBezTo>
                  <a:cubicBezTo>
                    <a:pt x="19" y="12"/>
                    <a:pt x="17" y="14"/>
                    <a:pt x="17" y="17"/>
                  </a:cubicBezTo>
                  <a:cubicBezTo>
                    <a:pt x="17" y="20"/>
                    <a:pt x="18" y="22"/>
                    <a:pt x="22" y="22"/>
                  </a:cubicBezTo>
                  <a:lnTo>
                    <a:pt x="31" y="23"/>
                  </a:lnTo>
                  <a:cubicBezTo>
                    <a:pt x="42" y="24"/>
                    <a:pt x="48" y="30"/>
                    <a:pt x="48" y="40"/>
                  </a:cubicBezTo>
                  <a:cubicBezTo>
                    <a:pt x="48" y="52"/>
                    <a:pt x="37" y="59"/>
                    <a:pt x="24" y="59"/>
                  </a:cubicBezTo>
                  <a:cubicBezTo>
                    <a:pt x="15" y="59"/>
                    <a:pt x="8" y="58"/>
                    <a:pt x="0" y="50"/>
                  </a:cubicBezTo>
                  <a:lnTo>
                    <a:pt x="9" y="41"/>
                  </a:lnTo>
                  <a:cubicBezTo>
                    <a:pt x="14" y="46"/>
                    <a:pt x="20" y="46"/>
                    <a:pt x="24" y="46"/>
                  </a:cubicBezTo>
                  <a:cubicBezTo>
                    <a:pt x="29" y="46"/>
                    <a:pt x="34" y="45"/>
                    <a:pt x="34" y="40"/>
                  </a:cubicBezTo>
                  <a:cubicBezTo>
                    <a:pt x="34" y="38"/>
                    <a:pt x="33" y="36"/>
                    <a:pt x="28" y="35"/>
                  </a:cubicBezTo>
                  <a:lnTo>
                    <a:pt x="20" y="34"/>
                  </a:lnTo>
                  <a:cubicBezTo>
                    <a:pt x="9" y="33"/>
                    <a:pt x="3" y="29"/>
                    <a:pt x="3" y="18"/>
                  </a:cubicBezTo>
                  <a:cubicBezTo>
                    <a:pt x="3" y="6"/>
                    <a:pt x="13" y="0"/>
                    <a:pt x="25" y="0"/>
                  </a:cubicBezTo>
                  <a:cubicBezTo>
                    <a:pt x="34" y="0"/>
                    <a:pt x="41" y="2"/>
                    <a:pt x="46"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6" name="Freeform 133">
              <a:extLst>
                <a:ext uri="{FF2B5EF4-FFF2-40B4-BE49-F238E27FC236}">
                  <a16:creationId xmlns:a16="http://schemas.microsoft.com/office/drawing/2014/main" id="{953A539E-0728-48C5-A53F-19ED8FE74F3A}"/>
                </a:ext>
              </a:extLst>
            </p:cNvPr>
            <p:cNvSpPr>
              <a:spLocks/>
            </p:cNvSpPr>
            <p:nvPr/>
          </p:nvSpPr>
          <p:spPr bwMode="auto">
            <a:xfrm>
              <a:off x="1981" y="1881"/>
              <a:ext cx="28" cy="49"/>
            </a:xfrm>
            <a:custGeom>
              <a:avLst/>
              <a:gdLst>
                <a:gd name="T0" fmla="*/ 33 w 47"/>
                <a:gd name="T1" fmla="*/ 78 h 78"/>
                <a:gd name="T2" fmla="*/ 33 w 47"/>
                <a:gd name="T3" fmla="*/ 78 h 78"/>
                <a:gd name="T4" fmla="*/ 33 w 47"/>
                <a:gd name="T5" fmla="*/ 43 h 78"/>
                <a:gd name="T6" fmla="*/ 24 w 47"/>
                <a:gd name="T7" fmla="*/ 33 h 78"/>
                <a:gd name="T8" fmla="*/ 14 w 47"/>
                <a:gd name="T9" fmla="*/ 43 h 78"/>
                <a:gd name="T10" fmla="*/ 14 w 47"/>
                <a:gd name="T11" fmla="*/ 78 h 78"/>
                <a:gd name="T12" fmla="*/ 0 w 47"/>
                <a:gd name="T13" fmla="*/ 78 h 78"/>
                <a:gd name="T14" fmla="*/ 0 w 47"/>
                <a:gd name="T15" fmla="*/ 0 h 78"/>
                <a:gd name="T16" fmla="*/ 14 w 47"/>
                <a:gd name="T17" fmla="*/ 0 h 78"/>
                <a:gd name="T18" fmla="*/ 14 w 47"/>
                <a:gd name="T19" fmla="*/ 26 h 78"/>
                <a:gd name="T20" fmla="*/ 28 w 47"/>
                <a:gd name="T21" fmla="*/ 20 h 78"/>
                <a:gd name="T22" fmla="*/ 41 w 47"/>
                <a:gd name="T23" fmla="*/ 25 h 78"/>
                <a:gd name="T24" fmla="*/ 47 w 47"/>
                <a:gd name="T25" fmla="*/ 41 h 78"/>
                <a:gd name="T26" fmla="*/ 47 w 47"/>
                <a:gd name="T27" fmla="*/ 78 h 78"/>
                <a:gd name="T28" fmla="*/ 33 w 47"/>
                <a:gd name="T2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78">
                  <a:moveTo>
                    <a:pt x="33" y="78"/>
                  </a:moveTo>
                  <a:lnTo>
                    <a:pt x="33" y="78"/>
                  </a:lnTo>
                  <a:lnTo>
                    <a:pt x="33" y="43"/>
                  </a:lnTo>
                  <a:cubicBezTo>
                    <a:pt x="33" y="36"/>
                    <a:pt x="28" y="33"/>
                    <a:pt x="24" y="33"/>
                  </a:cubicBezTo>
                  <a:cubicBezTo>
                    <a:pt x="19" y="33"/>
                    <a:pt x="14" y="36"/>
                    <a:pt x="14" y="43"/>
                  </a:cubicBezTo>
                  <a:lnTo>
                    <a:pt x="14" y="78"/>
                  </a:lnTo>
                  <a:lnTo>
                    <a:pt x="0" y="78"/>
                  </a:lnTo>
                  <a:lnTo>
                    <a:pt x="0" y="0"/>
                  </a:lnTo>
                  <a:lnTo>
                    <a:pt x="14" y="0"/>
                  </a:lnTo>
                  <a:lnTo>
                    <a:pt x="14" y="26"/>
                  </a:lnTo>
                  <a:cubicBezTo>
                    <a:pt x="18" y="22"/>
                    <a:pt x="23" y="20"/>
                    <a:pt x="28" y="20"/>
                  </a:cubicBezTo>
                  <a:cubicBezTo>
                    <a:pt x="34" y="20"/>
                    <a:pt x="38" y="22"/>
                    <a:pt x="41" y="25"/>
                  </a:cubicBezTo>
                  <a:cubicBezTo>
                    <a:pt x="46" y="30"/>
                    <a:pt x="47" y="35"/>
                    <a:pt x="47" y="41"/>
                  </a:cubicBezTo>
                  <a:lnTo>
                    <a:pt x="47" y="78"/>
                  </a:lnTo>
                  <a:lnTo>
                    <a:pt x="33" y="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7" name="Freeform 134">
              <a:extLst>
                <a:ext uri="{FF2B5EF4-FFF2-40B4-BE49-F238E27FC236}">
                  <a16:creationId xmlns:a16="http://schemas.microsoft.com/office/drawing/2014/main" id="{D1A18951-2906-43CC-B053-2A7C9162B469}"/>
                </a:ext>
              </a:extLst>
            </p:cNvPr>
            <p:cNvSpPr>
              <a:spLocks/>
            </p:cNvSpPr>
            <p:nvPr/>
          </p:nvSpPr>
          <p:spPr bwMode="auto">
            <a:xfrm>
              <a:off x="2034" y="1881"/>
              <a:ext cx="42" cy="49"/>
            </a:xfrm>
            <a:custGeom>
              <a:avLst/>
              <a:gdLst>
                <a:gd name="T0" fmla="*/ 69 w 69"/>
                <a:gd name="T1" fmla="*/ 78 h 78"/>
                <a:gd name="T2" fmla="*/ 69 w 69"/>
                <a:gd name="T3" fmla="*/ 78 h 78"/>
                <a:gd name="T4" fmla="*/ 54 w 69"/>
                <a:gd name="T5" fmla="*/ 78 h 78"/>
                <a:gd name="T6" fmla="*/ 54 w 69"/>
                <a:gd name="T7" fmla="*/ 32 h 78"/>
                <a:gd name="T8" fmla="*/ 40 w 69"/>
                <a:gd name="T9" fmla="*/ 60 h 78"/>
                <a:gd name="T10" fmla="*/ 30 w 69"/>
                <a:gd name="T11" fmla="*/ 60 h 78"/>
                <a:gd name="T12" fmla="*/ 15 w 69"/>
                <a:gd name="T13" fmla="*/ 32 h 78"/>
                <a:gd name="T14" fmla="*/ 15 w 69"/>
                <a:gd name="T15" fmla="*/ 78 h 78"/>
                <a:gd name="T16" fmla="*/ 0 w 69"/>
                <a:gd name="T17" fmla="*/ 78 h 78"/>
                <a:gd name="T18" fmla="*/ 0 w 69"/>
                <a:gd name="T19" fmla="*/ 0 h 78"/>
                <a:gd name="T20" fmla="*/ 15 w 69"/>
                <a:gd name="T21" fmla="*/ 0 h 78"/>
                <a:gd name="T22" fmla="*/ 35 w 69"/>
                <a:gd name="T23" fmla="*/ 40 h 78"/>
                <a:gd name="T24" fmla="*/ 54 w 69"/>
                <a:gd name="T25" fmla="*/ 0 h 78"/>
                <a:gd name="T26" fmla="*/ 69 w 69"/>
                <a:gd name="T27" fmla="*/ 0 h 78"/>
                <a:gd name="T28" fmla="*/ 69 w 69"/>
                <a:gd name="T2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78">
                  <a:moveTo>
                    <a:pt x="69" y="78"/>
                  </a:moveTo>
                  <a:lnTo>
                    <a:pt x="69" y="78"/>
                  </a:lnTo>
                  <a:lnTo>
                    <a:pt x="54" y="78"/>
                  </a:lnTo>
                  <a:lnTo>
                    <a:pt x="54" y="32"/>
                  </a:lnTo>
                  <a:lnTo>
                    <a:pt x="40" y="60"/>
                  </a:lnTo>
                  <a:lnTo>
                    <a:pt x="30" y="60"/>
                  </a:lnTo>
                  <a:lnTo>
                    <a:pt x="15" y="32"/>
                  </a:lnTo>
                  <a:lnTo>
                    <a:pt x="15" y="78"/>
                  </a:lnTo>
                  <a:lnTo>
                    <a:pt x="0" y="78"/>
                  </a:lnTo>
                  <a:lnTo>
                    <a:pt x="0" y="0"/>
                  </a:lnTo>
                  <a:lnTo>
                    <a:pt x="15" y="0"/>
                  </a:lnTo>
                  <a:lnTo>
                    <a:pt x="35" y="40"/>
                  </a:lnTo>
                  <a:lnTo>
                    <a:pt x="54" y="0"/>
                  </a:lnTo>
                  <a:lnTo>
                    <a:pt x="69" y="0"/>
                  </a:lnTo>
                  <a:lnTo>
                    <a:pt x="69" y="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8" name="Freeform 135">
              <a:extLst>
                <a:ext uri="{FF2B5EF4-FFF2-40B4-BE49-F238E27FC236}">
                  <a16:creationId xmlns:a16="http://schemas.microsoft.com/office/drawing/2014/main" id="{965083B6-72B2-4851-8435-9473932D906C}"/>
                </a:ext>
              </a:extLst>
            </p:cNvPr>
            <p:cNvSpPr>
              <a:spLocks noEditPoints="1"/>
            </p:cNvSpPr>
            <p:nvPr/>
          </p:nvSpPr>
          <p:spPr bwMode="auto">
            <a:xfrm>
              <a:off x="2084" y="1894"/>
              <a:ext cx="29" cy="36"/>
            </a:xfrm>
            <a:custGeom>
              <a:avLst/>
              <a:gdLst>
                <a:gd name="T0" fmla="*/ 22 w 47"/>
                <a:gd name="T1" fmla="*/ 34 h 58"/>
                <a:gd name="T2" fmla="*/ 22 w 47"/>
                <a:gd name="T3" fmla="*/ 34 h 58"/>
                <a:gd name="T4" fmla="*/ 14 w 47"/>
                <a:gd name="T5" fmla="*/ 40 h 58"/>
                <a:gd name="T6" fmla="*/ 22 w 47"/>
                <a:gd name="T7" fmla="*/ 47 h 58"/>
                <a:gd name="T8" fmla="*/ 31 w 47"/>
                <a:gd name="T9" fmla="*/ 44 h 58"/>
                <a:gd name="T10" fmla="*/ 33 w 47"/>
                <a:gd name="T11" fmla="*/ 37 h 58"/>
                <a:gd name="T12" fmla="*/ 33 w 47"/>
                <a:gd name="T13" fmla="*/ 34 h 58"/>
                <a:gd name="T14" fmla="*/ 22 w 47"/>
                <a:gd name="T15" fmla="*/ 34 h 58"/>
                <a:gd name="T16" fmla="*/ 47 w 47"/>
                <a:gd name="T17" fmla="*/ 20 h 58"/>
                <a:gd name="T18" fmla="*/ 47 w 47"/>
                <a:gd name="T19" fmla="*/ 20 h 58"/>
                <a:gd name="T20" fmla="*/ 47 w 47"/>
                <a:gd name="T21" fmla="*/ 58 h 58"/>
                <a:gd name="T22" fmla="*/ 33 w 47"/>
                <a:gd name="T23" fmla="*/ 58 h 58"/>
                <a:gd name="T24" fmla="*/ 33 w 47"/>
                <a:gd name="T25" fmla="*/ 53 h 58"/>
                <a:gd name="T26" fmla="*/ 19 w 47"/>
                <a:gd name="T27" fmla="*/ 58 h 58"/>
                <a:gd name="T28" fmla="*/ 5 w 47"/>
                <a:gd name="T29" fmla="*/ 53 h 58"/>
                <a:gd name="T30" fmla="*/ 0 w 47"/>
                <a:gd name="T31" fmla="*/ 41 h 58"/>
                <a:gd name="T32" fmla="*/ 20 w 47"/>
                <a:gd name="T33" fmla="*/ 24 h 58"/>
                <a:gd name="T34" fmla="*/ 33 w 47"/>
                <a:gd name="T35" fmla="*/ 24 h 58"/>
                <a:gd name="T36" fmla="*/ 33 w 47"/>
                <a:gd name="T37" fmla="*/ 21 h 58"/>
                <a:gd name="T38" fmla="*/ 22 w 47"/>
                <a:gd name="T39" fmla="*/ 12 h 58"/>
                <a:gd name="T40" fmla="*/ 12 w 47"/>
                <a:gd name="T41" fmla="*/ 17 h 58"/>
                <a:gd name="T42" fmla="*/ 3 w 47"/>
                <a:gd name="T43" fmla="*/ 8 h 58"/>
                <a:gd name="T44" fmla="*/ 23 w 47"/>
                <a:gd name="T45" fmla="*/ 0 h 58"/>
                <a:gd name="T46" fmla="*/ 47 w 47"/>
                <a:gd name="T47"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8">
                  <a:moveTo>
                    <a:pt x="22" y="34"/>
                  </a:moveTo>
                  <a:lnTo>
                    <a:pt x="22" y="34"/>
                  </a:lnTo>
                  <a:cubicBezTo>
                    <a:pt x="16" y="34"/>
                    <a:pt x="14" y="36"/>
                    <a:pt x="14" y="40"/>
                  </a:cubicBezTo>
                  <a:cubicBezTo>
                    <a:pt x="14" y="44"/>
                    <a:pt x="16" y="47"/>
                    <a:pt x="22" y="47"/>
                  </a:cubicBezTo>
                  <a:cubicBezTo>
                    <a:pt x="26" y="47"/>
                    <a:pt x="28" y="46"/>
                    <a:pt x="31" y="44"/>
                  </a:cubicBezTo>
                  <a:cubicBezTo>
                    <a:pt x="32" y="43"/>
                    <a:pt x="33" y="40"/>
                    <a:pt x="33" y="37"/>
                  </a:cubicBezTo>
                  <a:lnTo>
                    <a:pt x="33" y="34"/>
                  </a:lnTo>
                  <a:lnTo>
                    <a:pt x="22" y="34"/>
                  </a:lnTo>
                  <a:close/>
                  <a:moveTo>
                    <a:pt x="47" y="20"/>
                  </a:moveTo>
                  <a:lnTo>
                    <a:pt x="47" y="20"/>
                  </a:lnTo>
                  <a:lnTo>
                    <a:pt x="47" y="58"/>
                  </a:lnTo>
                  <a:lnTo>
                    <a:pt x="33" y="58"/>
                  </a:lnTo>
                  <a:lnTo>
                    <a:pt x="33" y="53"/>
                  </a:lnTo>
                  <a:cubicBezTo>
                    <a:pt x="29" y="57"/>
                    <a:pt x="26" y="58"/>
                    <a:pt x="19" y="58"/>
                  </a:cubicBezTo>
                  <a:cubicBezTo>
                    <a:pt x="13" y="58"/>
                    <a:pt x="8" y="57"/>
                    <a:pt x="5" y="53"/>
                  </a:cubicBezTo>
                  <a:cubicBezTo>
                    <a:pt x="2" y="50"/>
                    <a:pt x="0" y="46"/>
                    <a:pt x="0" y="41"/>
                  </a:cubicBezTo>
                  <a:cubicBezTo>
                    <a:pt x="0" y="31"/>
                    <a:pt x="6" y="24"/>
                    <a:pt x="20" y="24"/>
                  </a:cubicBezTo>
                  <a:lnTo>
                    <a:pt x="33" y="24"/>
                  </a:lnTo>
                  <a:lnTo>
                    <a:pt x="33" y="21"/>
                  </a:lnTo>
                  <a:cubicBezTo>
                    <a:pt x="33" y="15"/>
                    <a:pt x="30" y="12"/>
                    <a:pt x="22" y="12"/>
                  </a:cubicBezTo>
                  <a:cubicBezTo>
                    <a:pt x="17" y="12"/>
                    <a:pt x="15" y="14"/>
                    <a:pt x="12" y="17"/>
                  </a:cubicBezTo>
                  <a:lnTo>
                    <a:pt x="3" y="8"/>
                  </a:lnTo>
                  <a:cubicBezTo>
                    <a:pt x="8" y="2"/>
                    <a:pt x="13" y="0"/>
                    <a:pt x="23" y="0"/>
                  </a:cubicBezTo>
                  <a:cubicBezTo>
                    <a:pt x="39" y="0"/>
                    <a:pt x="47" y="7"/>
                    <a:pt x="47"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69" name="Freeform 136">
              <a:extLst>
                <a:ext uri="{FF2B5EF4-FFF2-40B4-BE49-F238E27FC236}">
                  <a16:creationId xmlns:a16="http://schemas.microsoft.com/office/drawing/2014/main" id="{2E2F24BF-9D88-49C7-AC0D-939697DD8AC8}"/>
                </a:ext>
              </a:extLst>
            </p:cNvPr>
            <p:cNvSpPr>
              <a:spLocks/>
            </p:cNvSpPr>
            <p:nvPr/>
          </p:nvSpPr>
          <p:spPr bwMode="auto">
            <a:xfrm>
              <a:off x="2122" y="1894"/>
              <a:ext cx="25" cy="36"/>
            </a:xfrm>
            <a:custGeom>
              <a:avLst/>
              <a:gdLst>
                <a:gd name="T0" fmla="*/ 41 w 41"/>
                <a:gd name="T1" fmla="*/ 5 h 58"/>
                <a:gd name="T2" fmla="*/ 41 w 41"/>
                <a:gd name="T3" fmla="*/ 5 h 58"/>
                <a:gd name="T4" fmla="*/ 31 w 41"/>
                <a:gd name="T5" fmla="*/ 16 h 58"/>
                <a:gd name="T6" fmla="*/ 23 w 41"/>
                <a:gd name="T7" fmla="*/ 13 h 58"/>
                <a:gd name="T8" fmla="*/ 14 w 41"/>
                <a:gd name="T9" fmla="*/ 23 h 58"/>
                <a:gd name="T10" fmla="*/ 14 w 41"/>
                <a:gd name="T11" fmla="*/ 58 h 58"/>
                <a:gd name="T12" fmla="*/ 0 w 41"/>
                <a:gd name="T13" fmla="*/ 58 h 58"/>
                <a:gd name="T14" fmla="*/ 0 w 41"/>
                <a:gd name="T15" fmla="*/ 1 h 58"/>
                <a:gd name="T16" fmla="*/ 14 w 41"/>
                <a:gd name="T17" fmla="*/ 1 h 58"/>
                <a:gd name="T18" fmla="*/ 14 w 41"/>
                <a:gd name="T19" fmla="*/ 6 h 58"/>
                <a:gd name="T20" fmla="*/ 28 w 41"/>
                <a:gd name="T21" fmla="*/ 0 h 58"/>
                <a:gd name="T22" fmla="*/ 41 w 41"/>
                <a:gd name="T23"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58">
                  <a:moveTo>
                    <a:pt x="41" y="5"/>
                  </a:moveTo>
                  <a:lnTo>
                    <a:pt x="41" y="5"/>
                  </a:lnTo>
                  <a:lnTo>
                    <a:pt x="31" y="16"/>
                  </a:lnTo>
                  <a:cubicBezTo>
                    <a:pt x="28" y="14"/>
                    <a:pt x="27" y="13"/>
                    <a:pt x="23" y="13"/>
                  </a:cubicBezTo>
                  <a:cubicBezTo>
                    <a:pt x="19" y="13"/>
                    <a:pt x="14" y="16"/>
                    <a:pt x="14" y="23"/>
                  </a:cubicBezTo>
                  <a:lnTo>
                    <a:pt x="14" y="58"/>
                  </a:lnTo>
                  <a:lnTo>
                    <a:pt x="0" y="58"/>
                  </a:lnTo>
                  <a:lnTo>
                    <a:pt x="0" y="1"/>
                  </a:lnTo>
                  <a:lnTo>
                    <a:pt x="14" y="1"/>
                  </a:lnTo>
                  <a:lnTo>
                    <a:pt x="14" y="6"/>
                  </a:lnTo>
                  <a:cubicBezTo>
                    <a:pt x="16" y="3"/>
                    <a:pt x="22" y="0"/>
                    <a:pt x="28" y="0"/>
                  </a:cubicBezTo>
                  <a:cubicBezTo>
                    <a:pt x="33" y="0"/>
                    <a:pt x="37" y="1"/>
                    <a:pt x="41"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0" name="Freeform 137">
              <a:extLst>
                <a:ext uri="{FF2B5EF4-FFF2-40B4-BE49-F238E27FC236}">
                  <a16:creationId xmlns:a16="http://schemas.microsoft.com/office/drawing/2014/main" id="{82EBAF0A-4ACD-43A8-8A52-694C2005442B}"/>
                </a:ext>
              </a:extLst>
            </p:cNvPr>
            <p:cNvSpPr>
              <a:spLocks noEditPoints="1"/>
            </p:cNvSpPr>
            <p:nvPr/>
          </p:nvSpPr>
          <p:spPr bwMode="auto">
            <a:xfrm>
              <a:off x="2152" y="1880"/>
              <a:ext cx="8" cy="50"/>
            </a:xfrm>
            <a:custGeom>
              <a:avLst/>
              <a:gdLst>
                <a:gd name="T0" fmla="*/ 14 w 14"/>
                <a:gd name="T1" fmla="*/ 79 h 79"/>
                <a:gd name="T2" fmla="*/ 14 w 14"/>
                <a:gd name="T3" fmla="*/ 79 h 79"/>
                <a:gd name="T4" fmla="*/ 0 w 14"/>
                <a:gd name="T5" fmla="*/ 79 h 79"/>
                <a:gd name="T6" fmla="*/ 0 w 14"/>
                <a:gd name="T7" fmla="*/ 23 h 79"/>
                <a:gd name="T8" fmla="*/ 14 w 14"/>
                <a:gd name="T9" fmla="*/ 23 h 79"/>
                <a:gd name="T10" fmla="*/ 14 w 14"/>
                <a:gd name="T11" fmla="*/ 79 h 79"/>
                <a:gd name="T12" fmla="*/ 14 w 14"/>
                <a:gd name="T13" fmla="*/ 12 h 79"/>
                <a:gd name="T14" fmla="*/ 14 w 14"/>
                <a:gd name="T15" fmla="*/ 12 h 79"/>
                <a:gd name="T16" fmla="*/ 0 w 14"/>
                <a:gd name="T17" fmla="*/ 12 h 79"/>
                <a:gd name="T18" fmla="*/ 0 w 14"/>
                <a:gd name="T19" fmla="*/ 0 h 79"/>
                <a:gd name="T20" fmla="*/ 14 w 14"/>
                <a:gd name="T21" fmla="*/ 0 h 79"/>
                <a:gd name="T22" fmla="*/ 14 w 14"/>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9">
                  <a:moveTo>
                    <a:pt x="14" y="79"/>
                  </a:moveTo>
                  <a:lnTo>
                    <a:pt x="14" y="79"/>
                  </a:lnTo>
                  <a:lnTo>
                    <a:pt x="0" y="79"/>
                  </a:lnTo>
                  <a:lnTo>
                    <a:pt x="0" y="23"/>
                  </a:lnTo>
                  <a:lnTo>
                    <a:pt x="14" y="23"/>
                  </a:lnTo>
                  <a:lnTo>
                    <a:pt x="14" y="79"/>
                  </a:lnTo>
                  <a:close/>
                  <a:moveTo>
                    <a:pt x="14" y="12"/>
                  </a:moveTo>
                  <a:lnTo>
                    <a:pt x="14" y="12"/>
                  </a:lnTo>
                  <a:lnTo>
                    <a:pt x="0" y="12"/>
                  </a:lnTo>
                  <a:lnTo>
                    <a:pt x="0" y="0"/>
                  </a:lnTo>
                  <a:lnTo>
                    <a:pt x="14" y="0"/>
                  </a:lnTo>
                  <a:lnTo>
                    <a:pt x="14"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1" name="Freeform 138">
              <a:extLst>
                <a:ext uri="{FF2B5EF4-FFF2-40B4-BE49-F238E27FC236}">
                  <a16:creationId xmlns:a16="http://schemas.microsoft.com/office/drawing/2014/main" id="{8EFA6F89-C1D9-4276-98AC-17BC9ACB09C6}"/>
                </a:ext>
              </a:extLst>
            </p:cNvPr>
            <p:cNvSpPr>
              <a:spLocks/>
            </p:cNvSpPr>
            <p:nvPr/>
          </p:nvSpPr>
          <p:spPr bwMode="auto">
            <a:xfrm>
              <a:off x="2170" y="1894"/>
              <a:ext cx="28" cy="36"/>
            </a:xfrm>
            <a:custGeom>
              <a:avLst/>
              <a:gdLst>
                <a:gd name="T0" fmla="*/ 40 w 46"/>
                <a:gd name="T1" fmla="*/ 5 h 58"/>
                <a:gd name="T2" fmla="*/ 40 w 46"/>
                <a:gd name="T3" fmla="*/ 5 h 58"/>
                <a:gd name="T4" fmla="*/ 46 w 46"/>
                <a:gd name="T5" fmla="*/ 21 h 58"/>
                <a:gd name="T6" fmla="*/ 46 w 46"/>
                <a:gd name="T7" fmla="*/ 58 h 58"/>
                <a:gd name="T8" fmla="*/ 32 w 46"/>
                <a:gd name="T9" fmla="*/ 58 h 58"/>
                <a:gd name="T10" fmla="*/ 32 w 46"/>
                <a:gd name="T11" fmla="*/ 23 h 58"/>
                <a:gd name="T12" fmla="*/ 23 w 46"/>
                <a:gd name="T13" fmla="*/ 13 h 58"/>
                <a:gd name="T14" fmla="*/ 14 w 46"/>
                <a:gd name="T15" fmla="*/ 23 h 58"/>
                <a:gd name="T16" fmla="*/ 14 w 46"/>
                <a:gd name="T17" fmla="*/ 58 h 58"/>
                <a:gd name="T18" fmla="*/ 0 w 46"/>
                <a:gd name="T19" fmla="*/ 58 h 58"/>
                <a:gd name="T20" fmla="*/ 0 w 46"/>
                <a:gd name="T21" fmla="*/ 1 h 58"/>
                <a:gd name="T22" fmla="*/ 13 w 46"/>
                <a:gd name="T23" fmla="*/ 1 h 58"/>
                <a:gd name="T24" fmla="*/ 13 w 46"/>
                <a:gd name="T25" fmla="*/ 6 h 58"/>
                <a:gd name="T26" fmla="*/ 27 w 46"/>
                <a:gd name="T27" fmla="*/ 0 h 58"/>
                <a:gd name="T28" fmla="*/ 40 w 46"/>
                <a:gd name="T29"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58">
                  <a:moveTo>
                    <a:pt x="40" y="5"/>
                  </a:moveTo>
                  <a:lnTo>
                    <a:pt x="40" y="5"/>
                  </a:lnTo>
                  <a:cubicBezTo>
                    <a:pt x="45" y="10"/>
                    <a:pt x="46" y="15"/>
                    <a:pt x="46" y="21"/>
                  </a:cubicBezTo>
                  <a:lnTo>
                    <a:pt x="46" y="58"/>
                  </a:lnTo>
                  <a:lnTo>
                    <a:pt x="32" y="58"/>
                  </a:lnTo>
                  <a:lnTo>
                    <a:pt x="32" y="23"/>
                  </a:lnTo>
                  <a:cubicBezTo>
                    <a:pt x="32" y="16"/>
                    <a:pt x="27" y="13"/>
                    <a:pt x="23" y="13"/>
                  </a:cubicBezTo>
                  <a:cubicBezTo>
                    <a:pt x="18" y="13"/>
                    <a:pt x="14" y="16"/>
                    <a:pt x="14" y="23"/>
                  </a:cubicBezTo>
                  <a:lnTo>
                    <a:pt x="14" y="58"/>
                  </a:lnTo>
                  <a:lnTo>
                    <a:pt x="0" y="58"/>
                  </a:lnTo>
                  <a:lnTo>
                    <a:pt x="0" y="1"/>
                  </a:lnTo>
                  <a:lnTo>
                    <a:pt x="13" y="1"/>
                  </a:lnTo>
                  <a:lnTo>
                    <a:pt x="13" y="6"/>
                  </a:lnTo>
                  <a:cubicBezTo>
                    <a:pt x="17" y="2"/>
                    <a:pt x="22" y="0"/>
                    <a:pt x="27" y="0"/>
                  </a:cubicBezTo>
                  <a:cubicBezTo>
                    <a:pt x="33" y="0"/>
                    <a:pt x="37" y="2"/>
                    <a:pt x="40"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2" name="Freeform 139">
              <a:extLst>
                <a:ext uri="{FF2B5EF4-FFF2-40B4-BE49-F238E27FC236}">
                  <a16:creationId xmlns:a16="http://schemas.microsoft.com/office/drawing/2014/main" id="{D3196A58-520D-4D03-A323-EE0DD747D50B}"/>
                </a:ext>
              </a:extLst>
            </p:cNvPr>
            <p:cNvSpPr>
              <a:spLocks noEditPoints="1"/>
            </p:cNvSpPr>
            <p:nvPr/>
          </p:nvSpPr>
          <p:spPr bwMode="auto">
            <a:xfrm>
              <a:off x="2206" y="1894"/>
              <a:ext cx="29" cy="36"/>
            </a:xfrm>
            <a:custGeom>
              <a:avLst/>
              <a:gdLst>
                <a:gd name="T0" fmla="*/ 15 w 49"/>
                <a:gd name="T1" fmla="*/ 18 h 59"/>
                <a:gd name="T2" fmla="*/ 15 w 49"/>
                <a:gd name="T3" fmla="*/ 18 h 59"/>
                <a:gd name="T4" fmla="*/ 14 w 49"/>
                <a:gd name="T5" fmla="*/ 24 h 59"/>
                <a:gd name="T6" fmla="*/ 35 w 49"/>
                <a:gd name="T7" fmla="*/ 24 h 59"/>
                <a:gd name="T8" fmla="*/ 34 w 49"/>
                <a:gd name="T9" fmla="*/ 18 h 59"/>
                <a:gd name="T10" fmla="*/ 24 w 49"/>
                <a:gd name="T11" fmla="*/ 12 h 59"/>
                <a:gd name="T12" fmla="*/ 15 w 49"/>
                <a:gd name="T13" fmla="*/ 18 h 59"/>
                <a:gd name="T14" fmla="*/ 49 w 49"/>
                <a:gd name="T15" fmla="*/ 28 h 59"/>
                <a:gd name="T16" fmla="*/ 49 w 49"/>
                <a:gd name="T17" fmla="*/ 28 h 59"/>
                <a:gd name="T18" fmla="*/ 49 w 49"/>
                <a:gd name="T19" fmla="*/ 34 h 59"/>
                <a:gd name="T20" fmla="*/ 14 w 49"/>
                <a:gd name="T21" fmla="*/ 34 h 59"/>
                <a:gd name="T22" fmla="*/ 26 w 49"/>
                <a:gd name="T23" fmla="*/ 46 h 59"/>
                <a:gd name="T24" fmla="*/ 39 w 49"/>
                <a:gd name="T25" fmla="*/ 41 h 59"/>
                <a:gd name="T26" fmla="*/ 47 w 49"/>
                <a:gd name="T27" fmla="*/ 50 h 59"/>
                <a:gd name="T28" fmla="*/ 26 w 49"/>
                <a:gd name="T29" fmla="*/ 59 h 59"/>
                <a:gd name="T30" fmla="*/ 0 w 49"/>
                <a:gd name="T31" fmla="*/ 29 h 59"/>
                <a:gd name="T32" fmla="*/ 24 w 49"/>
                <a:gd name="T33" fmla="*/ 0 h 59"/>
                <a:gd name="T34" fmla="*/ 49 w 49"/>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9">
                  <a:moveTo>
                    <a:pt x="15" y="18"/>
                  </a:moveTo>
                  <a:lnTo>
                    <a:pt x="15" y="18"/>
                  </a:lnTo>
                  <a:cubicBezTo>
                    <a:pt x="14" y="20"/>
                    <a:pt x="14" y="21"/>
                    <a:pt x="14" y="24"/>
                  </a:cubicBezTo>
                  <a:lnTo>
                    <a:pt x="35" y="24"/>
                  </a:lnTo>
                  <a:cubicBezTo>
                    <a:pt x="35" y="21"/>
                    <a:pt x="35" y="20"/>
                    <a:pt x="34" y="18"/>
                  </a:cubicBezTo>
                  <a:cubicBezTo>
                    <a:pt x="32" y="14"/>
                    <a:pt x="29" y="12"/>
                    <a:pt x="24" y="12"/>
                  </a:cubicBezTo>
                  <a:cubicBezTo>
                    <a:pt x="19" y="12"/>
                    <a:pt x="16" y="14"/>
                    <a:pt x="15" y="18"/>
                  </a:cubicBezTo>
                  <a:close/>
                  <a:moveTo>
                    <a:pt x="49" y="28"/>
                  </a:moveTo>
                  <a:lnTo>
                    <a:pt x="49" y="28"/>
                  </a:lnTo>
                  <a:lnTo>
                    <a:pt x="49" y="34"/>
                  </a:lnTo>
                  <a:lnTo>
                    <a:pt x="14" y="34"/>
                  </a:lnTo>
                  <a:cubicBezTo>
                    <a:pt x="14" y="41"/>
                    <a:pt x="18" y="46"/>
                    <a:pt x="26" y="46"/>
                  </a:cubicBezTo>
                  <a:cubicBezTo>
                    <a:pt x="32" y="46"/>
                    <a:pt x="35" y="45"/>
                    <a:pt x="39" y="41"/>
                  </a:cubicBezTo>
                  <a:lnTo>
                    <a:pt x="47" y="50"/>
                  </a:lnTo>
                  <a:cubicBezTo>
                    <a:pt x="41" y="55"/>
                    <a:pt x="36" y="59"/>
                    <a:pt x="26" y="59"/>
                  </a:cubicBezTo>
                  <a:cubicBezTo>
                    <a:pt x="13" y="59"/>
                    <a:pt x="0" y="52"/>
                    <a:pt x="0" y="29"/>
                  </a:cubicBezTo>
                  <a:cubicBezTo>
                    <a:pt x="0" y="11"/>
                    <a:pt x="10" y="0"/>
                    <a:pt x="24" y="0"/>
                  </a:cubicBezTo>
                  <a:cubicBezTo>
                    <a:pt x="40" y="0"/>
                    <a:pt x="49" y="11"/>
                    <a:pt x="49"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3" name="Freeform 140">
              <a:extLst>
                <a:ext uri="{FF2B5EF4-FFF2-40B4-BE49-F238E27FC236}">
                  <a16:creationId xmlns:a16="http://schemas.microsoft.com/office/drawing/2014/main" id="{1915B5EF-75E7-4A3E-B1CB-2444C18C9AA3}"/>
                </a:ext>
              </a:extLst>
            </p:cNvPr>
            <p:cNvSpPr>
              <a:spLocks/>
            </p:cNvSpPr>
            <p:nvPr/>
          </p:nvSpPr>
          <p:spPr bwMode="auto">
            <a:xfrm>
              <a:off x="2259" y="1881"/>
              <a:ext cx="9" cy="49"/>
            </a:xfrm>
            <a:custGeom>
              <a:avLst/>
              <a:gdLst>
                <a:gd name="T0" fmla="*/ 15 w 15"/>
                <a:gd name="T1" fmla="*/ 78 h 78"/>
                <a:gd name="T2" fmla="*/ 15 w 15"/>
                <a:gd name="T3" fmla="*/ 78 h 78"/>
                <a:gd name="T4" fmla="*/ 0 w 15"/>
                <a:gd name="T5" fmla="*/ 78 h 78"/>
                <a:gd name="T6" fmla="*/ 0 w 15"/>
                <a:gd name="T7" fmla="*/ 0 h 78"/>
                <a:gd name="T8" fmla="*/ 15 w 15"/>
                <a:gd name="T9" fmla="*/ 0 h 78"/>
                <a:gd name="T10" fmla="*/ 15 w 15"/>
                <a:gd name="T11" fmla="*/ 78 h 78"/>
              </a:gdLst>
              <a:ahLst/>
              <a:cxnLst>
                <a:cxn ang="0">
                  <a:pos x="T0" y="T1"/>
                </a:cxn>
                <a:cxn ang="0">
                  <a:pos x="T2" y="T3"/>
                </a:cxn>
                <a:cxn ang="0">
                  <a:pos x="T4" y="T5"/>
                </a:cxn>
                <a:cxn ang="0">
                  <a:pos x="T6" y="T7"/>
                </a:cxn>
                <a:cxn ang="0">
                  <a:pos x="T8" y="T9"/>
                </a:cxn>
                <a:cxn ang="0">
                  <a:pos x="T10" y="T11"/>
                </a:cxn>
              </a:cxnLst>
              <a:rect l="0" t="0" r="r" b="b"/>
              <a:pathLst>
                <a:path w="15" h="78">
                  <a:moveTo>
                    <a:pt x="15" y="78"/>
                  </a:moveTo>
                  <a:lnTo>
                    <a:pt x="15" y="78"/>
                  </a:lnTo>
                  <a:lnTo>
                    <a:pt x="0" y="78"/>
                  </a:lnTo>
                  <a:lnTo>
                    <a:pt x="0" y="0"/>
                  </a:lnTo>
                  <a:lnTo>
                    <a:pt x="15" y="0"/>
                  </a:lnTo>
                  <a:lnTo>
                    <a:pt x="15" y="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4" name="Freeform 141">
              <a:extLst>
                <a:ext uri="{FF2B5EF4-FFF2-40B4-BE49-F238E27FC236}">
                  <a16:creationId xmlns:a16="http://schemas.microsoft.com/office/drawing/2014/main" id="{45D45576-97EF-4044-B01B-B4ABE98E3184}"/>
                </a:ext>
              </a:extLst>
            </p:cNvPr>
            <p:cNvSpPr>
              <a:spLocks/>
            </p:cNvSpPr>
            <p:nvPr/>
          </p:nvSpPr>
          <p:spPr bwMode="auto">
            <a:xfrm>
              <a:off x="2278" y="1894"/>
              <a:ext cx="29" cy="36"/>
            </a:xfrm>
            <a:custGeom>
              <a:avLst/>
              <a:gdLst>
                <a:gd name="T0" fmla="*/ 41 w 47"/>
                <a:gd name="T1" fmla="*/ 5 h 58"/>
                <a:gd name="T2" fmla="*/ 41 w 47"/>
                <a:gd name="T3" fmla="*/ 5 h 58"/>
                <a:gd name="T4" fmla="*/ 47 w 47"/>
                <a:gd name="T5" fmla="*/ 21 h 58"/>
                <a:gd name="T6" fmla="*/ 47 w 47"/>
                <a:gd name="T7" fmla="*/ 58 h 58"/>
                <a:gd name="T8" fmla="*/ 33 w 47"/>
                <a:gd name="T9" fmla="*/ 58 h 58"/>
                <a:gd name="T10" fmla="*/ 33 w 47"/>
                <a:gd name="T11" fmla="*/ 23 h 58"/>
                <a:gd name="T12" fmla="*/ 24 w 47"/>
                <a:gd name="T13" fmla="*/ 13 h 58"/>
                <a:gd name="T14" fmla="*/ 14 w 47"/>
                <a:gd name="T15" fmla="*/ 23 h 58"/>
                <a:gd name="T16" fmla="*/ 14 w 47"/>
                <a:gd name="T17" fmla="*/ 58 h 58"/>
                <a:gd name="T18" fmla="*/ 0 w 47"/>
                <a:gd name="T19" fmla="*/ 58 h 58"/>
                <a:gd name="T20" fmla="*/ 0 w 47"/>
                <a:gd name="T21" fmla="*/ 1 h 58"/>
                <a:gd name="T22" fmla="*/ 14 w 47"/>
                <a:gd name="T23" fmla="*/ 1 h 58"/>
                <a:gd name="T24" fmla="*/ 14 w 47"/>
                <a:gd name="T25" fmla="*/ 6 h 58"/>
                <a:gd name="T26" fmla="*/ 28 w 47"/>
                <a:gd name="T27" fmla="*/ 0 h 58"/>
                <a:gd name="T28" fmla="*/ 41 w 47"/>
                <a:gd name="T29"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58">
                  <a:moveTo>
                    <a:pt x="41" y="5"/>
                  </a:moveTo>
                  <a:lnTo>
                    <a:pt x="41" y="5"/>
                  </a:lnTo>
                  <a:cubicBezTo>
                    <a:pt x="46" y="10"/>
                    <a:pt x="47" y="15"/>
                    <a:pt x="47" y="21"/>
                  </a:cubicBezTo>
                  <a:lnTo>
                    <a:pt x="47" y="58"/>
                  </a:lnTo>
                  <a:lnTo>
                    <a:pt x="33" y="58"/>
                  </a:lnTo>
                  <a:lnTo>
                    <a:pt x="33" y="23"/>
                  </a:lnTo>
                  <a:cubicBezTo>
                    <a:pt x="33" y="16"/>
                    <a:pt x="28" y="13"/>
                    <a:pt x="24" y="13"/>
                  </a:cubicBezTo>
                  <a:cubicBezTo>
                    <a:pt x="19" y="13"/>
                    <a:pt x="14" y="16"/>
                    <a:pt x="14" y="23"/>
                  </a:cubicBezTo>
                  <a:lnTo>
                    <a:pt x="14" y="58"/>
                  </a:lnTo>
                  <a:lnTo>
                    <a:pt x="0" y="58"/>
                  </a:lnTo>
                  <a:lnTo>
                    <a:pt x="0" y="1"/>
                  </a:lnTo>
                  <a:lnTo>
                    <a:pt x="14" y="1"/>
                  </a:lnTo>
                  <a:lnTo>
                    <a:pt x="14" y="6"/>
                  </a:lnTo>
                  <a:cubicBezTo>
                    <a:pt x="18" y="2"/>
                    <a:pt x="23" y="0"/>
                    <a:pt x="28" y="0"/>
                  </a:cubicBezTo>
                  <a:cubicBezTo>
                    <a:pt x="33" y="0"/>
                    <a:pt x="38" y="2"/>
                    <a:pt x="41"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5" name="Freeform 142">
              <a:extLst>
                <a:ext uri="{FF2B5EF4-FFF2-40B4-BE49-F238E27FC236}">
                  <a16:creationId xmlns:a16="http://schemas.microsoft.com/office/drawing/2014/main" id="{37380663-A255-4F33-BBE4-033A6CA28151}"/>
                </a:ext>
              </a:extLst>
            </p:cNvPr>
            <p:cNvSpPr>
              <a:spLocks noEditPoints="1"/>
            </p:cNvSpPr>
            <p:nvPr/>
          </p:nvSpPr>
          <p:spPr bwMode="auto">
            <a:xfrm>
              <a:off x="2314" y="1881"/>
              <a:ext cx="29" cy="49"/>
            </a:xfrm>
            <a:custGeom>
              <a:avLst/>
              <a:gdLst>
                <a:gd name="T0" fmla="*/ 14 w 47"/>
                <a:gd name="T1" fmla="*/ 49 h 78"/>
                <a:gd name="T2" fmla="*/ 14 w 47"/>
                <a:gd name="T3" fmla="*/ 49 h 78"/>
                <a:gd name="T4" fmla="*/ 24 w 47"/>
                <a:gd name="T5" fmla="*/ 66 h 78"/>
                <a:gd name="T6" fmla="*/ 33 w 47"/>
                <a:gd name="T7" fmla="*/ 49 h 78"/>
                <a:gd name="T8" fmla="*/ 24 w 47"/>
                <a:gd name="T9" fmla="*/ 33 h 78"/>
                <a:gd name="T10" fmla="*/ 14 w 47"/>
                <a:gd name="T11" fmla="*/ 49 h 78"/>
                <a:gd name="T12" fmla="*/ 47 w 47"/>
                <a:gd name="T13" fmla="*/ 78 h 78"/>
                <a:gd name="T14" fmla="*/ 47 w 47"/>
                <a:gd name="T15" fmla="*/ 78 h 78"/>
                <a:gd name="T16" fmla="*/ 34 w 47"/>
                <a:gd name="T17" fmla="*/ 78 h 78"/>
                <a:gd name="T18" fmla="*/ 34 w 47"/>
                <a:gd name="T19" fmla="*/ 72 h 78"/>
                <a:gd name="T20" fmla="*/ 20 w 47"/>
                <a:gd name="T21" fmla="*/ 78 h 78"/>
                <a:gd name="T22" fmla="*/ 6 w 47"/>
                <a:gd name="T23" fmla="*/ 73 h 78"/>
                <a:gd name="T24" fmla="*/ 0 w 47"/>
                <a:gd name="T25" fmla="*/ 49 h 78"/>
                <a:gd name="T26" fmla="*/ 6 w 47"/>
                <a:gd name="T27" fmla="*/ 25 h 78"/>
                <a:gd name="T28" fmla="*/ 20 w 47"/>
                <a:gd name="T29" fmla="*/ 20 h 78"/>
                <a:gd name="T30" fmla="*/ 33 w 47"/>
                <a:gd name="T31" fmla="*/ 26 h 78"/>
                <a:gd name="T32" fmla="*/ 33 w 47"/>
                <a:gd name="T33" fmla="*/ 0 h 78"/>
                <a:gd name="T34" fmla="*/ 47 w 47"/>
                <a:gd name="T35" fmla="*/ 0 h 78"/>
                <a:gd name="T36" fmla="*/ 47 w 47"/>
                <a:gd name="T3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78">
                  <a:moveTo>
                    <a:pt x="14" y="49"/>
                  </a:moveTo>
                  <a:lnTo>
                    <a:pt x="14" y="49"/>
                  </a:lnTo>
                  <a:cubicBezTo>
                    <a:pt x="14" y="59"/>
                    <a:pt x="15" y="66"/>
                    <a:pt x="24" y="66"/>
                  </a:cubicBezTo>
                  <a:cubicBezTo>
                    <a:pt x="32" y="66"/>
                    <a:pt x="33" y="59"/>
                    <a:pt x="33" y="49"/>
                  </a:cubicBezTo>
                  <a:cubicBezTo>
                    <a:pt x="33" y="40"/>
                    <a:pt x="32" y="33"/>
                    <a:pt x="24" y="33"/>
                  </a:cubicBezTo>
                  <a:cubicBezTo>
                    <a:pt x="15" y="33"/>
                    <a:pt x="14" y="40"/>
                    <a:pt x="14" y="49"/>
                  </a:cubicBezTo>
                  <a:close/>
                  <a:moveTo>
                    <a:pt x="47" y="78"/>
                  </a:moveTo>
                  <a:lnTo>
                    <a:pt x="47" y="78"/>
                  </a:lnTo>
                  <a:lnTo>
                    <a:pt x="34" y="78"/>
                  </a:lnTo>
                  <a:lnTo>
                    <a:pt x="34" y="72"/>
                  </a:lnTo>
                  <a:cubicBezTo>
                    <a:pt x="30" y="77"/>
                    <a:pt x="26" y="78"/>
                    <a:pt x="20" y="78"/>
                  </a:cubicBezTo>
                  <a:cubicBezTo>
                    <a:pt x="14" y="78"/>
                    <a:pt x="9" y="77"/>
                    <a:pt x="6" y="73"/>
                  </a:cubicBezTo>
                  <a:cubicBezTo>
                    <a:pt x="1" y="68"/>
                    <a:pt x="0" y="59"/>
                    <a:pt x="0" y="49"/>
                  </a:cubicBezTo>
                  <a:cubicBezTo>
                    <a:pt x="0" y="40"/>
                    <a:pt x="1" y="31"/>
                    <a:pt x="6" y="25"/>
                  </a:cubicBezTo>
                  <a:cubicBezTo>
                    <a:pt x="9" y="22"/>
                    <a:pt x="14" y="20"/>
                    <a:pt x="20" y="20"/>
                  </a:cubicBezTo>
                  <a:cubicBezTo>
                    <a:pt x="25" y="20"/>
                    <a:pt x="30" y="22"/>
                    <a:pt x="33" y="26"/>
                  </a:cubicBezTo>
                  <a:lnTo>
                    <a:pt x="33" y="0"/>
                  </a:lnTo>
                  <a:lnTo>
                    <a:pt x="47" y="0"/>
                  </a:lnTo>
                  <a:lnTo>
                    <a:pt x="47" y="7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6" name="Freeform 143">
              <a:extLst>
                <a:ext uri="{FF2B5EF4-FFF2-40B4-BE49-F238E27FC236}">
                  <a16:creationId xmlns:a16="http://schemas.microsoft.com/office/drawing/2014/main" id="{A9956410-14E5-4ECD-84C9-F525A12CCE0D}"/>
                </a:ext>
              </a:extLst>
            </p:cNvPr>
            <p:cNvSpPr>
              <a:spLocks/>
            </p:cNvSpPr>
            <p:nvPr/>
          </p:nvSpPr>
          <p:spPr bwMode="auto">
            <a:xfrm>
              <a:off x="2353" y="1894"/>
              <a:ext cx="28" cy="36"/>
            </a:xfrm>
            <a:custGeom>
              <a:avLst/>
              <a:gdLst>
                <a:gd name="T0" fmla="*/ 46 w 46"/>
                <a:gd name="T1" fmla="*/ 57 h 57"/>
                <a:gd name="T2" fmla="*/ 46 w 46"/>
                <a:gd name="T3" fmla="*/ 57 h 57"/>
                <a:gd name="T4" fmla="*/ 33 w 46"/>
                <a:gd name="T5" fmla="*/ 57 h 57"/>
                <a:gd name="T6" fmla="*/ 33 w 46"/>
                <a:gd name="T7" fmla="*/ 52 h 57"/>
                <a:gd name="T8" fmla="*/ 19 w 46"/>
                <a:gd name="T9" fmla="*/ 57 h 57"/>
                <a:gd name="T10" fmla="*/ 5 w 46"/>
                <a:gd name="T11" fmla="*/ 52 h 57"/>
                <a:gd name="T12" fmla="*/ 0 w 46"/>
                <a:gd name="T13" fmla="*/ 36 h 57"/>
                <a:gd name="T14" fmla="*/ 0 w 46"/>
                <a:gd name="T15" fmla="*/ 0 h 57"/>
                <a:gd name="T16" fmla="*/ 14 w 46"/>
                <a:gd name="T17" fmla="*/ 0 h 57"/>
                <a:gd name="T18" fmla="*/ 14 w 46"/>
                <a:gd name="T19" fmla="*/ 34 h 57"/>
                <a:gd name="T20" fmla="*/ 23 w 46"/>
                <a:gd name="T21" fmla="*/ 45 h 57"/>
                <a:gd name="T22" fmla="*/ 32 w 46"/>
                <a:gd name="T23" fmla="*/ 34 h 57"/>
                <a:gd name="T24" fmla="*/ 32 w 46"/>
                <a:gd name="T25" fmla="*/ 0 h 57"/>
                <a:gd name="T26" fmla="*/ 46 w 46"/>
                <a:gd name="T27" fmla="*/ 0 h 57"/>
                <a:gd name="T28" fmla="*/ 46 w 46"/>
                <a:gd name="T2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57">
                  <a:moveTo>
                    <a:pt x="46" y="57"/>
                  </a:moveTo>
                  <a:lnTo>
                    <a:pt x="46" y="57"/>
                  </a:lnTo>
                  <a:lnTo>
                    <a:pt x="33" y="57"/>
                  </a:lnTo>
                  <a:lnTo>
                    <a:pt x="33" y="52"/>
                  </a:lnTo>
                  <a:cubicBezTo>
                    <a:pt x="29" y="56"/>
                    <a:pt x="24" y="57"/>
                    <a:pt x="19" y="57"/>
                  </a:cubicBezTo>
                  <a:cubicBezTo>
                    <a:pt x="13" y="57"/>
                    <a:pt x="9" y="56"/>
                    <a:pt x="5" y="52"/>
                  </a:cubicBezTo>
                  <a:cubicBezTo>
                    <a:pt x="1" y="48"/>
                    <a:pt x="0" y="42"/>
                    <a:pt x="0" y="36"/>
                  </a:cubicBezTo>
                  <a:lnTo>
                    <a:pt x="0" y="0"/>
                  </a:lnTo>
                  <a:lnTo>
                    <a:pt x="14" y="0"/>
                  </a:lnTo>
                  <a:lnTo>
                    <a:pt x="14" y="34"/>
                  </a:lnTo>
                  <a:cubicBezTo>
                    <a:pt x="14" y="42"/>
                    <a:pt x="19" y="45"/>
                    <a:pt x="23" y="45"/>
                  </a:cubicBezTo>
                  <a:cubicBezTo>
                    <a:pt x="27" y="45"/>
                    <a:pt x="32" y="42"/>
                    <a:pt x="32" y="34"/>
                  </a:cubicBezTo>
                  <a:lnTo>
                    <a:pt x="32" y="0"/>
                  </a:lnTo>
                  <a:lnTo>
                    <a:pt x="46" y="0"/>
                  </a:lnTo>
                  <a:lnTo>
                    <a:pt x="46" y="5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7" name="Freeform 144">
              <a:extLst>
                <a:ext uri="{FF2B5EF4-FFF2-40B4-BE49-F238E27FC236}">
                  <a16:creationId xmlns:a16="http://schemas.microsoft.com/office/drawing/2014/main" id="{377E55E2-88EC-4FBB-B689-00D7BA88736B}"/>
                </a:ext>
              </a:extLst>
            </p:cNvPr>
            <p:cNvSpPr>
              <a:spLocks/>
            </p:cNvSpPr>
            <p:nvPr/>
          </p:nvSpPr>
          <p:spPr bwMode="auto">
            <a:xfrm>
              <a:off x="2387" y="1894"/>
              <a:ext cx="30" cy="36"/>
            </a:xfrm>
            <a:custGeom>
              <a:avLst/>
              <a:gdLst>
                <a:gd name="T0" fmla="*/ 46 w 48"/>
                <a:gd name="T1" fmla="*/ 7 h 59"/>
                <a:gd name="T2" fmla="*/ 46 w 48"/>
                <a:gd name="T3" fmla="*/ 7 h 59"/>
                <a:gd name="T4" fmla="*/ 38 w 48"/>
                <a:gd name="T5" fmla="*/ 16 h 59"/>
                <a:gd name="T6" fmla="*/ 25 w 48"/>
                <a:gd name="T7" fmla="*/ 12 h 59"/>
                <a:gd name="T8" fmla="*/ 17 w 48"/>
                <a:gd name="T9" fmla="*/ 17 h 59"/>
                <a:gd name="T10" fmla="*/ 23 w 48"/>
                <a:gd name="T11" fmla="*/ 22 h 59"/>
                <a:gd name="T12" fmla="*/ 31 w 48"/>
                <a:gd name="T13" fmla="*/ 23 h 59"/>
                <a:gd name="T14" fmla="*/ 48 w 48"/>
                <a:gd name="T15" fmla="*/ 40 h 59"/>
                <a:gd name="T16" fmla="*/ 24 w 48"/>
                <a:gd name="T17" fmla="*/ 59 h 59"/>
                <a:gd name="T18" fmla="*/ 0 w 48"/>
                <a:gd name="T19" fmla="*/ 50 h 59"/>
                <a:gd name="T20" fmla="*/ 10 w 48"/>
                <a:gd name="T21" fmla="*/ 41 h 59"/>
                <a:gd name="T22" fmla="*/ 25 w 48"/>
                <a:gd name="T23" fmla="*/ 46 h 59"/>
                <a:gd name="T24" fmla="*/ 34 w 48"/>
                <a:gd name="T25" fmla="*/ 40 h 59"/>
                <a:gd name="T26" fmla="*/ 29 w 48"/>
                <a:gd name="T27" fmla="*/ 35 h 59"/>
                <a:gd name="T28" fmla="*/ 20 w 48"/>
                <a:gd name="T29" fmla="*/ 34 h 59"/>
                <a:gd name="T30" fmla="*/ 3 w 48"/>
                <a:gd name="T31" fmla="*/ 18 h 59"/>
                <a:gd name="T32" fmla="*/ 25 w 48"/>
                <a:gd name="T33" fmla="*/ 0 h 59"/>
                <a:gd name="T34" fmla="*/ 46 w 48"/>
                <a:gd name="T35"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59">
                  <a:moveTo>
                    <a:pt x="46" y="7"/>
                  </a:moveTo>
                  <a:lnTo>
                    <a:pt x="46" y="7"/>
                  </a:lnTo>
                  <a:lnTo>
                    <a:pt x="38" y="16"/>
                  </a:lnTo>
                  <a:cubicBezTo>
                    <a:pt x="35" y="13"/>
                    <a:pt x="30" y="12"/>
                    <a:pt x="25" y="12"/>
                  </a:cubicBezTo>
                  <a:cubicBezTo>
                    <a:pt x="19" y="12"/>
                    <a:pt x="17" y="14"/>
                    <a:pt x="17" y="17"/>
                  </a:cubicBezTo>
                  <a:cubicBezTo>
                    <a:pt x="17" y="20"/>
                    <a:pt x="18" y="22"/>
                    <a:pt x="23" y="22"/>
                  </a:cubicBezTo>
                  <a:lnTo>
                    <a:pt x="31" y="23"/>
                  </a:lnTo>
                  <a:cubicBezTo>
                    <a:pt x="43" y="24"/>
                    <a:pt x="48" y="30"/>
                    <a:pt x="48" y="40"/>
                  </a:cubicBezTo>
                  <a:cubicBezTo>
                    <a:pt x="48" y="52"/>
                    <a:pt x="38" y="59"/>
                    <a:pt x="24" y="59"/>
                  </a:cubicBezTo>
                  <a:cubicBezTo>
                    <a:pt x="16" y="59"/>
                    <a:pt x="8" y="58"/>
                    <a:pt x="0" y="50"/>
                  </a:cubicBezTo>
                  <a:lnTo>
                    <a:pt x="10" y="41"/>
                  </a:lnTo>
                  <a:cubicBezTo>
                    <a:pt x="14" y="46"/>
                    <a:pt x="20" y="46"/>
                    <a:pt x="25" y="46"/>
                  </a:cubicBezTo>
                  <a:cubicBezTo>
                    <a:pt x="29" y="46"/>
                    <a:pt x="34" y="45"/>
                    <a:pt x="34" y="40"/>
                  </a:cubicBezTo>
                  <a:cubicBezTo>
                    <a:pt x="34" y="38"/>
                    <a:pt x="33" y="36"/>
                    <a:pt x="29" y="35"/>
                  </a:cubicBezTo>
                  <a:lnTo>
                    <a:pt x="20" y="34"/>
                  </a:lnTo>
                  <a:cubicBezTo>
                    <a:pt x="10" y="33"/>
                    <a:pt x="3" y="29"/>
                    <a:pt x="3" y="18"/>
                  </a:cubicBezTo>
                  <a:cubicBezTo>
                    <a:pt x="3" y="6"/>
                    <a:pt x="14" y="0"/>
                    <a:pt x="25" y="0"/>
                  </a:cubicBezTo>
                  <a:cubicBezTo>
                    <a:pt x="34" y="0"/>
                    <a:pt x="41" y="2"/>
                    <a:pt x="46"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8" name="Freeform 145">
              <a:extLst>
                <a:ext uri="{FF2B5EF4-FFF2-40B4-BE49-F238E27FC236}">
                  <a16:creationId xmlns:a16="http://schemas.microsoft.com/office/drawing/2014/main" id="{603FB5F2-0DB8-46D6-9B1C-70EBA829DFA8}"/>
                </a:ext>
              </a:extLst>
            </p:cNvPr>
            <p:cNvSpPr>
              <a:spLocks/>
            </p:cNvSpPr>
            <p:nvPr/>
          </p:nvSpPr>
          <p:spPr bwMode="auto">
            <a:xfrm>
              <a:off x="2422" y="1884"/>
              <a:ext cx="18" cy="46"/>
            </a:xfrm>
            <a:custGeom>
              <a:avLst/>
              <a:gdLst>
                <a:gd name="T0" fmla="*/ 20 w 30"/>
                <a:gd name="T1" fmla="*/ 17 h 73"/>
                <a:gd name="T2" fmla="*/ 20 w 30"/>
                <a:gd name="T3" fmla="*/ 17 h 73"/>
                <a:gd name="T4" fmla="*/ 30 w 30"/>
                <a:gd name="T5" fmla="*/ 17 h 73"/>
                <a:gd name="T6" fmla="*/ 30 w 30"/>
                <a:gd name="T7" fmla="*/ 28 h 73"/>
                <a:gd name="T8" fmla="*/ 20 w 30"/>
                <a:gd name="T9" fmla="*/ 28 h 73"/>
                <a:gd name="T10" fmla="*/ 20 w 30"/>
                <a:gd name="T11" fmla="*/ 56 h 73"/>
                <a:gd name="T12" fmla="*/ 25 w 30"/>
                <a:gd name="T13" fmla="*/ 61 h 73"/>
                <a:gd name="T14" fmla="*/ 30 w 30"/>
                <a:gd name="T15" fmla="*/ 61 h 73"/>
                <a:gd name="T16" fmla="*/ 30 w 30"/>
                <a:gd name="T17" fmla="*/ 73 h 73"/>
                <a:gd name="T18" fmla="*/ 22 w 30"/>
                <a:gd name="T19" fmla="*/ 73 h 73"/>
                <a:gd name="T20" fmla="*/ 6 w 30"/>
                <a:gd name="T21" fmla="*/ 57 h 73"/>
                <a:gd name="T22" fmla="*/ 6 w 30"/>
                <a:gd name="T23" fmla="*/ 28 h 73"/>
                <a:gd name="T24" fmla="*/ 0 w 30"/>
                <a:gd name="T25" fmla="*/ 28 h 73"/>
                <a:gd name="T26" fmla="*/ 0 w 30"/>
                <a:gd name="T27" fmla="*/ 17 h 73"/>
                <a:gd name="T28" fmla="*/ 6 w 30"/>
                <a:gd name="T29" fmla="*/ 17 h 73"/>
                <a:gd name="T30" fmla="*/ 6 w 30"/>
                <a:gd name="T31" fmla="*/ 0 h 73"/>
                <a:gd name="T32" fmla="*/ 20 w 30"/>
                <a:gd name="T33" fmla="*/ 0 h 73"/>
                <a:gd name="T34" fmla="*/ 20 w 30"/>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73">
                  <a:moveTo>
                    <a:pt x="20" y="17"/>
                  </a:moveTo>
                  <a:lnTo>
                    <a:pt x="20" y="17"/>
                  </a:lnTo>
                  <a:lnTo>
                    <a:pt x="30" y="17"/>
                  </a:lnTo>
                  <a:lnTo>
                    <a:pt x="30" y="28"/>
                  </a:lnTo>
                  <a:lnTo>
                    <a:pt x="20" y="28"/>
                  </a:lnTo>
                  <a:lnTo>
                    <a:pt x="20" y="56"/>
                  </a:lnTo>
                  <a:cubicBezTo>
                    <a:pt x="20" y="59"/>
                    <a:pt x="21" y="61"/>
                    <a:pt x="25" y="61"/>
                  </a:cubicBezTo>
                  <a:lnTo>
                    <a:pt x="30" y="61"/>
                  </a:lnTo>
                  <a:lnTo>
                    <a:pt x="30" y="73"/>
                  </a:lnTo>
                  <a:lnTo>
                    <a:pt x="22" y="73"/>
                  </a:lnTo>
                  <a:cubicBezTo>
                    <a:pt x="11" y="73"/>
                    <a:pt x="6" y="65"/>
                    <a:pt x="6" y="57"/>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79" name="Freeform 146">
              <a:extLst>
                <a:ext uri="{FF2B5EF4-FFF2-40B4-BE49-F238E27FC236}">
                  <a16:creationId xmlns:a16="http://schemas.microsoft.com/office/drawing/2014/main" id="{35E7A97E-7E51-4609-AA9F-19A87C6820F3}"/>
                </a:ext>
              </a:extLst>
            </p:cNvPr>
            <p:cNvSpPr>
              <a:spLocks/>
            </p:cNvSpPr>
            <p:nvPr/>
          </p:nvSpPr>
          <p:spPr bwMode="auto">
            <a:xfrm>
              <a:off x="2448" y="1894"/>
              <a:ext cx="25" cy="36"/>
            </a:xfrm>
            <a:custGeom>
              <a:avLst/>
              <a:gdLst>
                <a:gd name="T0" fmla="*/ 41 w 41"/>
                <a:gd name="T1" fmla="*/ 5 h 58"/>
                <a:gd name="T2" fmla="*/ 41 w 41"/>
                <a:gd name="T3" fmla="*/ 5 h 58"/>
                <a:gd name="T4" fmla="*/ 30 w 41"/>
                <a:gd name="T5" fmla="*/ 16 h 58"/>
                <a:gd name="T6" fmla="*/ 23 w 41"/>
                <a:gd name="T7" fmla="*/ 13 h 58"/>
                <a:gd name="T8" fmla="*/ 14 w 41"/>
                <a:gd name="T9" fmla="*/ 23 h 58"/>
                <a:gd name="T10" fmla="*/ 14 w 41"/>
                <a:gd name="T11" fmla="*/ 58 h 58"/>
                <a:gd name="T12" fmla="*/ 0 w 41"/>
                <a:gd name="T13" fmla="*/ 58 h 58"/>
                <a:gd name="T14" fmla="*/ 0 w 41"/>
                <a:gd name="T15" fmla="*/ 1 h 58"/>
                <a:gd name="T16" fmla="*/ 14 w 41"/>
                <a:gd name="T17" fmla="*/ 1 h 58"/>
                <a:gd name="T18" fmla="*/ 14 w 41"/>
                <a:gd name="T19" fmla="*/ 6 h 58"/>
                <a:gd name="T20" fmla="*/ 28 w 41"/>
                <a:gd name="T21" fmla="*/ 0 h 58"/>
                <a:gd name="T22" fmla="*/ 41 w 41"/>
                <a:gd name="T23"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58">
                  <a:moveTo>
                    <a:pt x="41" y="5"/>
                  </a:moveTo>
                  <a:lnTo>
                    <a:pt x="41" y="5"/>
                  </a:lnTo>
                  <a:lnTo>
                    <a:pt x="30" y="16"/>
                  </a:lnTo>
                  <a:cubicBezTo>
                    <a:pt x="28" y="14"/>
                    <a:pt x="26" y="13"/>
                    <a:pt x="23" y="13"/>
                  </a:cubicBezTo>
                  <a:cubicBezTo>
                    <a:pt x="19" y="13"/>
                    <a:pt x="14" y="16"/>
                    <a:pt x="14" y="23"/>
                  </a:cubicBezTo>
                  <a:lnTo>
                    <a:pt x="14" y="58"/>
                  </a:lnTo>
                  <a:lnTo>
                    <a:pt x="0" y="58"/>
                  </a:lnTo>
                  <a:lnTo>
                    <a:pt x="0" y="1"/>
                  </a:lnTo>
                  <a:lnTo>
                    <a:pt x="14" y="1"/>
                  </a:lnTo>
                  <a:lnTo>
                    <a:pt x="14" y="6"/>
                  </a:lnTo>
                  <a:cubicBezTo>
                    <a:pt x="16" y="3"/>
                    <a:pt x="22" y="0"/>
                    <a:pt x="28" y="0"/>
                  </a:cubicBezTo>
                  <a:cubicBezTo>
                    <a:pt x="33" y="0"/>
                    <a:pt x="37" y="1"/>
                    <a:pt x="41"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80" name="Freeform 147">
              <a:extLst>
                <a:ext uri="{FF2B5EF4-FFF2-40B4-BE49-F238E27FC236}">
                  <a16:creationId xmlns:a16="http://schemas.microsoft.com/office/drawing/2014/main" id="{3C517A54-926B-4982-8120-C356BE2D7678}"/>
                </a:ext>
              </a:extLst>
            </p:cNvPr>
            <p:cNvSpPr>
              <a:spLocks noEditPoints="1"/>
            </p:cNvSpPr>
            <p:nvPr/>
          </p:nvSpPr>
          <p:spPr bwMode="auto">
            <a:xfrm>
              <a:off x="2478" y="1880"/>
              <a:ext cx="8" cy="50"/>
            </a:xfrm>
            <a:custGeom>
              <a:avLst/>
              <a:gdLst>
                <a:gd name="T0" fmla="*/ 14 w 14"/>
                <a:gd name="T1" fmla="*/ 79 h 79"/>
                <a:gd name="T2" fmla="*/ 14 w 14"/>
                <a:gd name="T3" fmla="*/ 79 h 79"/>
                <a:gd name="T4" fmla="*/ 0 w 14"/>
                <a:gd name="T5" fmla="*/ 79 h 79"/>
                <a:gd name="T6" fmla="*/ 0 w 14"/>
                <a:gd name="T7" fmla="*/ 23 h 79"/>
                <a:gd name="T8" fmla="*/ 14 w 14"/>
                <a:gd name="T9" fmla="*/ 23 h 79"/>
                <a:gd name="T10" fmla="*/ 14 w 14"/>
                <a:gd name="T11" fmla="*/ 79 h 79"/>
                <a:gd name="T12" fmla="*/ 14 w 14"/>
                <a:gd name="T13" fmla="*/ 12 h 79"/>
                <a:gd name="T14" fmla="*/ 14 w 14"/>
                <a:gd name="T15" fmla="*/ 12 h 79"/>
                <a:gd name="T16" fmla="*/ 0 w 14"/>
                <a:gd name="T17" fmla="*/ 12 h 79"/>
                <a:gd name="T18" fmla="*/ 0 w 14"/>
                <a:gd name="T19" fmla="*/ 0 h 79"/>
                <a:gd name="T20" fmla="*/ 14 w 14"/>
                <a:gd name="T21" fmla="*/ 0 h 79"/>
                <a:gd name="T22" fmla="*/ 14 w 14"/>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9">
                  <a:moveTo>
                    <a:pt x="14" y="79"/>
                  </a:moveTo>
                  <a:lnTo>
                    <a:pt x="14" y="79"/>
                  </a:lnTo>
                  <a:lnTo>
                    <a:pt x="0" y="79"/>
                  </a:lnTo>
                  <a:lnTo>
                    <a:pt x="0" y="23"/>
                  </a:lnTo>
                  <a:lnTo>
                    <a:pt x="14" y="23"/>
                  </a:lnTo>
                  <a:lnTo>
                    <a:pt x="14" y="79"/>
                  </a:lnTo>
                  <a:close/>
                  <a:moveTo>
                    <a:pt x="14" y="12"/>
                  </a:moveTo>
                  <a:lnTo>
                    <a:pt x="14" y="12"/>
                  </a:lnTo>
                  <a:lnTo>
                    <a:pt x="0" y="12"/>
                  </a:lnTo>
                  <a:lnTo>
                    <a:pt x="0" y="0"/>
                  </a:lnTo>
                  <a:lnTo>
                    <a:pt x="14" y="0"/>
                  </a:lnTo>
                  <a:lnTo>
                    <a:pt x="14"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81" name="Freeform 148">
              <a:extLst>
                <a:ext uri="{FF2B5EF4-FFF2-40B4-BE49-F238E27FC236}">
                  <a16:creationId xmlns:a16="http://schemas.microsoft.com/office/drawing/2014/main" id="{D9FE04E8-3B5D-4B99-AC13-9AA462F7B439}"/>
                </a:ext>
              </a:extLst>
            </p:cNvPr>
            <p:cNvSpPr>
              <a:spLocks noEditPoints="1"/>
            </p:cNvSpPr>
            <p:nvPr/>
          </p:nvSpPr>
          <p:spPr bwMode="auto">
            <a:xfrm>
              <a:off x="2494" y="1894"/>
              <a:ext cx="30" cy="36"/>
            </a:xfrm>
            <a:custGeom>
              <a:avLst/>
              <a:gdLst>
                <a:gd name="T0" fmla="*/ 15 w 49"/>
                <a:gd name="T1" fmla="*/ 18 h 59"/>
                <a:gd name="T2" fmla="*/ 15 w 49"/>
                <a:gd name="T3" fmla="*/ 18 h 59"/>
                <a:gd name="T4" fmla="*/ 14 w 49"/>
                <a:gd name="T5" fmla="*/ 24 h 59"/>
                <a:gd name="T6" fmla="*/ 35 w 49"/>
                <a:gd name="T7" fmla="*/ 24 h 59"/>
                <a:gd name="T8" fmla="*/ 34 w 49"/>
                <a:gd name="T9" fmla="*/ 18 h 59"/>
                <a:gd name="T10" fmla="*/ 25 w 49"/>
                <a:gd name="T11" fmla="*/ 12 h 59"/>
                <a:gd name="T12" fmla="*/ 15 w 49"/>
                <a:gd name="T13" fmla="*/ 18 h 59"/>
                <a:gd name="T14" fmla="*/ 49 w 49"/>
                <a:gd name="T15" fmla="*/ 28 h 59"/>
                <a:gd name="T16" fmla="*/ 49 w 49"/>
                <a:gd name="T17" fmla="*/ 28 h 59"/>
                <a:gd name="T18" fmla="*/ 49 w 49"/>
                <a:gd name="T19" fmla="*/ 34 h 59"/>
                <a:gd name="T20" fmla="*/ 14 w 49"/>
                <a:gd name="T21" fmla="*/ 34 h 59"/>
                <a:gd name="T22" fmla="*/ 26 w 49"/>
                <a:gd name="T23" fmla="*/ 46 h 59"/>
                <a:gd name="T24" fmla="*/ 39 w 49"/>
                <a:gd name="T25" fmla="*/ 41 h 59"/>
                <a:gd name="T26" fmla="*/ 48 w 49"/>
                <a:gd name="T27" fmla="*/ 50 h 59"/>
                <a:gd name="T28" fmla="*/ 26 w 49"/>
                <a:gd name="T29" fmla="*/ 59 h 59"/>
                <a:gd name="T30" fmla="*/ 0 w 49"/>
                <a:gd name="T31" fmla="*/ 29 h 59"/>
                <a:gd name="T32" fmla="*/ 25 w 49"/>
                <a:gd name="T33" fmla="*/ 0 h 59"/>
                <a:gd name="T34" fmla="*/ 49 w 49"/>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9">
                  <a:moveTo>
                    <a:pt x="15" y="18"/>
                  </a:moveTo>
                  <a:lnTo>
                    <a:pt x="15" y="18"/>
                  </a:lnTo>
                  <a:cubicBezTo>
                    <a:pt x="14" y="20"/>
                    <a:pt x="14" y="21"/>
                    <a:pt x="14" y="24"/>
                  </a:cubicBezTo>
                  <a:lnTo>
                    <a:pt x="35" y="24"/>
                  </a:lnTo>
                  <a:cubicBezTo>
                    <a:pt x="35" y="21"/>
                    <a:pt x="35" y="20"/>
                    <a:pt x="34" y="18"/>
                  </a:cubicBezTo>
                  <a:cubicBezTo>
                    <a:pt x="33" y="14"/>
                    <a:pt x="30" y="12"/>
                    <a:pt x="25" y="12"/>
                  </a:cubicBezTo>
                  <a:cubicBezTo>
                    <a:pt x="20" y="12"/>
                    <a:pt x="17" y="14"/>
                    <a:pt x="15" y="18"/>
                  </a:cubicBezTo>
                  <a:close/>
                  <a:moveTo>
                    <a:pt x="49" y="28"/>
                  </a:moveTo>
                  <a:lnTo>
                    <a:pt x="49" y="28"/>
                  </a:lnTo>
                  <a:lnTo>
                    <a:pt x="49" y="34"/>
                  </a:lnTo>
                  <a:lnTo>
                    <a:pt x="14" y="34"/>
                  </a:lnTo>
                  <a:cubicBezTo>
                    <a:pt x="14" y="41"/>
                    <a:pt x="19" y="46"/>
                    <a:pt x="26" y="46"/>
                  </a:cubicBezTo>
                  <a:cubicBezTo>
                    <a:pt x="33" y="46"/>
                    <a:pt x="36" y="45"/>
                    <a:pt x="39" y="41"/>
                  </a:cubicBezTo>
                  <a:lnTo>
                    <a:pt x="48" y="50"/>
                  </a:lnTo>
                  <a:cubicBezTo>
                    <a:pt x="42" y="55"/>
                    <a:pt x="36" y="59"/>
                    <a:pt x="26" y="59"/>
                  </a:cubicBezTo>
                  <a:cubicBezTo>
                    <a:pt x="13" y="59"/>
                    <a:pt x="0" y="52"/>
                    <a:pt x="0" y="29"/>
                  </a:cubicBezTo>
                  <a:cubicBezTo>
                    <a:pt x="0" y="11"/>
                    <a:pt x="10" y="0"/>
                    <a:pt x="25" y="0"/>
                  </a:cubicBezTo>
                  <a:cubicBezTo>
                    <a:pt x="40" y="0"/>
                    <a:pt x="49" y="11"/>
                    <a:pt x="49"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82" name="Freeform 149">
              <a:extLst>
                <a:ext uri="{FF2B5EF4-FFF2-40B4-BE49-F238E27FC236}">
                  <a16:creationId xmlns:a16="http://schemas.microsoft.com/office/drawing/2014/main" id="{41B05575-FD0A-4349-9848-C8BF52CA5146}"/>
                </a:ext>
              </a:extLst>
            </p:cNvPr>
            <p:cNvSpPr>
              <a:spLocks/>
            </p:cNvSpPr>
            <p:nvPr/>
          </p:nvSpPr>
          <p:spPr bwMode="auto">
            <a:xfrm>
              <a:off x="2528" y="1894"/>
              <a:ext cx="29" cy="36"/>
            </a:xfrm>
            <a:custGeom>
              <a:avLst/>
              <a:gdLst>
                <a:gd name="T0" fmla="*/ 45 w 47"/>
                <a:gd name="T1" fmla="*/ 7 h 59"/>
                <a:gd name="T2" fmla="*/ 45 w 47"/>
                <a:gd name="T3" fmla="*/ 7 h 59"/>
                <a:gd name="T4" fmla="*/ 37 w 47"/>
                <a:gd name="T5" fmla="*/ 16 h 59"/>
                <a:gd name="T6" fmla="*/ 24 w 47"/>
                <a:gd name="T7" fmla="*/ 12 h 59"/>
                <a:gd name="T8" fmla="*/ 16 w 47"/>
                <a:gd name="T9" fmla="*/ 17 h 59"/>
                <a:gd name="T10" fmla="*/ 22 w 47"/>
                <a:gd name="T11" fmla="*/ 22 h 59"/>
                <a:gd name="T12" fmla="*/ 31 w 47"/>
                <a:gd name="T13" fmla="*/ 23 h 59"/>
                <a:gd name="T14" fmla="*/ 47 w 47"/>
                <a:gd name="T15" fmla="*/ 40 h 59"/>
                <a:gd name="T16" fmla="*/ 23 w 47"/>
                <a:gd name="T17" fmla="*/ 59 h 59"/>
                <a:gd name="T18" fmla="*/ 0 w 47"/>
                <a:gd name="T19" fmla="*/ 50 h 59"/>
                <a:gd name="T20" fmla="*/ 9 w 47"/>
                <a:gd name="T21" fmla="*/ 41 h 59"/>
                <a:gd name="T22" fmla="*/ 24 w 47"/>
                <a:gd name="T23" fmla="*/ 46 h 59"/>
                <a:gd name="T24" fmla="*/ 34 w 47"/>
                <a:gd name="T25" fmla="*/ 40 h 59"/>
                <a:gd name="T26" fmla="*/ 28 w 47"/>
                <a:gd name="T27" fmla="*/ 35 h 59"/>
                <a:gd name="T28" fmla="*/ 19 w 47"/>
                <a:gd name="T29" fmla="*/ 34 h 59"/>
                <a:gd name="T30" fmla="*/ 2 w 47"/>
                <a:gd name="T31" fmla="*/ 18 h 59"/>
                <a:gd name="T32" fmla="*/ 24 w 47"/>
                <a:gd name="T33" fmla="*/ 0 h 59"/>
                <a:gd name="T34" fmla="*/ 45 w 47"/>
                <a:gd name="T35"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59">
                  <a:moveTo>
                    <a:pt x="45" y="7"/>
                  </a:moveTo>
                  <a:lnTo>
                    <a:pt x="45" y="7"/>
                  </a:lnTo>
                  <a:lnTo>
                    <a:pt x="37" y="16"/>
                  </a:lnTo>
                  <a:cubicBezTo>
                    <a:pt x="34" y="13"/>
                    <a:pt x="29" y="12"/>
                    <a:pt x="24" y="12"/>
                  </a:cubicBezTo>
                  <a:cubicBezTo>
                    <a:pt x="18" y="12"/>
                    <a:pt x="16" y="14"/>
                    <a:pt x="16" y="17"/>
                  </a:cubicBezTo>
                  <a:cubicBezTo>
                    <a:pt x="16" y="20"/>
                    <a:pt x="18" y="22"/>
                    <a:pt x="22" y="22"/>
                  </a:cubicBezTo>
                  <a:lnTo>
                    <a:pt x="31" y="23"/>
                  </a:lnTo>
                  <a:cubicBezTo>
                    <a:pt x="42" y="24"/>
                    <a:pt x="47" y="30"/>
                    <a:pt x="47" y="40"/>
                  </a:cubicBezTo>
                  <a:cubicBezTo>
                    <a:pt x="47" y="52"/>
                    <a:pt x="37" y="59"/>
                    <a:pt x="23" y="59"/>
                  </a:cubicBezTo>
                  <a:cubicBezTo>
                    <a:pt x="15" y="59"/>
                    <a:pt x="7" y="58"/>
                    <a:pt x="0" y="50"/>
                  </a:cubicBezTo>
                  <a:lnTo>
                    <a:pt x="9" y="41"/>
                  </a:lnTo>
                  <a:cubicBezTo>
                    <a:pt x="13" y="46"/>
                    <a:pt x="19" y="46"/>
                    <a:pt x="24" y="46"/>
                  </a:cubicBezTo>
                  <a:cubicBezTo>
                    <a:pt x="28" y="46"/>
                    <a:pt x="34" y="45"/>
                    <a:pt x="34" y="40"/>
                  </a:cubicBezTo>
                  <a:cubicBezTo>
                    <a:pt x="34" y="38"/>
                    <a:pt x="32" y="36"/>
                    <a:pt x="28" y="35"/>
                  </a:cubicBezTo>
                  <a:lnTo>
                    <a:pt x="19" y="34"/>
                  </a:lnTo>
                  <a:cubicBezTo>
                    <a:pt x="9" y="33"/>
                    <a:pt x="2" y="29"/>
                    <a:pt x="2" y="18"/>
                  </a:cubicBezTo>
                  <a:cubicBezTo>
                    <a:pt x="2" y="6"/>
                    <a:pt x="13" y="0"/>
                    <a:pt x="24" y="0"/>
                  </a:cubicBezTo>
                  <a:cubicBezTo>
                    <a:pt x="33" y="0"/>
                    <a:pt x="40" y="2"/>
                    <a:pt x="45"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grpSp>
      <p:grpSp>
        <p:nvGrpSpPr>
          <p:cNvPr id="183" name="Group 152">
            <a:extLst>
              <a:ext uri="{FF2B5EF4-FFF2-40B4-BE49-F238E27FC236}">
                <a16:creationId xmlns:a16="http://schemas.microsoft.com/office/drawing/2014/main" id="{545E1722-7D92-4268-ACAD-430691C970E5}"/>
              </a:ext>
            </a:extLst>
          </p:cNvPr>
          <p:cNvGrpSpPr>
            <a:grpSpLocks noChangeAspect="1"/>
          </p:cNvGrpSpPr>
          <p:nvPr/>
        </p:nvGrpSpPr>
        <p:grpSpPr bwMode="auto">
          <a:xfrm>
            <a:off x="2261061" y="2949993"/>
            <a:ext cx="965200" cy="342900"/>
            <a:chOff x="1516" y="1309"/>
            <a:chExt cx="608" cy="216"/>
          </a:xfrm>
        </p:grpSpPr>
        <p:sp>
          <p:nvSpPr>
            <p:cNvPr id="184" name="AutoShape 151">
              <a:extLst>
                <a:ext uri="{FF2B5EF4-FFF2-40B4-BE49-F238E27FC236}">
                  <a16:creationId xmlns:a16="http://schemas.microsoft.com/office/drawing/2014/main" id="{5F9741F4-A06A-48DC-8CAC-71411E5F631E}"/>
                </a:ext>
              </a:extLst>
            </p:cNvPr>
            <p:cNvSpPr>
              <a:spLocks noChangeAspect="1" noChangeArrowheads="1" noTextEdit="1"/>
            </p:cNvSpPr>
            <p:nvPr/>
          </p:nvSpPr>
          <p:spPr bwMode="auto">
            <a:xfrm>
              <a:off x="1516" y="1309"/>
              <a:ext cx="608" cy="2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85" name="Freeform 153">
              <a:extLst>
                <a:ext uri="{FF2B5EF4-FFF2-40B4-BE49-F238E27FC236}">
                  <a16:creationId xmlns:a16="http://schemas.microsoft.com/office/drawing/2014/main" id="{67B99621-9340-481B-B99B-4F08C3314B9E}"/>
                </a:ext>
              </a:extLst>
            </p:cNvPr>
            <p:cNvSpPr>
              <a:spLocks/>
            </p:cNvSpPr>
            <p:nvPr/>
          </p:nvSpPr>
          <p:spPr bwMode="auto">
            <a:xfrm>
              <a:off x="1516" y="1303"/>
              <a:ext cx="215" cy="221"/>
            </a:xfrm>
            <a:custGeom>
              <a:avLst/>
              <a:gdLst>
                <a:gd name="T0" fmla="*/ 0 w 353"/>
                <a:gd name="T1" fmla="*/ 0 h 353"/>
                <a:gd name="T2" fmla="*/ 0 w 353"/>
                <a:gd name="T3" fmla="*/ 0 h 353"/>
                <a:gd name="T4" fmla="*/ 0 w 353"/>
                <a:gd name="T5" fmla="*/ 117 h 353"/>
                <a:gd name="T6" fmla="*/ 235 w 353"/>
                <a:gd name="T7" fmla="*/ 117 h 353"/>
                <a:gd name="T8" fmla="*/ 235 w 353"/>
                <a:gd name="T9" fmla="*/ 353 h 353"/>
                <a:gd name="T10" fmla="*/ 353 w 353"/>
                <a:gd name="T11" fmla="*/ 353 h 353"/>
                <a:gd name="T12" fmla="*/ 353 w 353"/>
                <a:gd name="T13" fmla="*/ 0 h 353"/>
                <a:gd name="T14" fmla="*/ 0 w 353"/>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3" h="353">
                  <a:moveTo>
                    <a:pt x="0" y="0"/>
                  </a:moveTo>
                  <a:lnTo>
                    <a:pt x="0" y="0"/>
                  </a:lnTo>
                  <a:lnTo>
                    <a:pt x="0" y="117"/>
                  </a:lnTo>
                  <a:lnTo>
                    <a:pt x="235" y="117"/>
                  </a:lnTo>
                  <a:lnTo>
                    <a:pt x="235" y="353"/>
                  </a:lnTo>
                  <a:lnTo>
                    <a:pt x="353" y="353"/>
                  </a:lnTo>
                  <a:lnTo>
                    <a:pt x="353"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86" name="Freeform 154">
              <a:extLst>
                <a:ext uri="{FF2B5EF4-FFF2-40B4-BE49-F238E27FC236}">
                  <a16:creationId xmlns:a16="http://schemas.microsoft.com/office/drawing/2014/main" id="{76808A1F-A4B6-4FE7-9DA7-79CFAD3575E2}"/>
                </a:ext>
              </a:extLst>
            </p:cNvPr>
            <p:cNvSpPr>
              <a:spLocks/>
            </p:cNvSpPr>
            <p:nvPr/>
          </p:nvSpPr>
          <p:spPr bwMode="auto">
            <a:xfrm>
              <a:off x="1803" y="1400"/>
              <a:ext cx="36" cy="51"/>
            </a:xfrm>
            <a:custGeom>
              <a:avLst/>
              <a:gdLst>
                <a:gd name="T0" fmla="*/ 58 w 58"/>
                <a:gd name="T1" fmla="*/ 80 h 80"/>
                <a:gd name="T2" fmla="*/ 58 w 58"/>
                <a:gd name="T3" fmla="*/ 80 h 80"/>
                <a:gd name="T4" fmla="*/ 43 w 58"/>
                <a:gd name="T5" fmla="*/ 80 h 80"/>
                <a:gd name="T6" fmla="*/ 43 w 58"/>
                <a:gd name="T7" fmla="*/ 47 h 80"/>
                <a:gd name="T8" fmla="*/ 16 w 58"/>
                <a:gd name="T9" fmla="*/ 47 h 80"/>
                <a:gd name="T10" fmla="*/ 16 w 58"/>
                <a:gd name="T11" fmla="*/ 80 h 80"/>
                <a:gd name="T12" fmla="*/ 0 w 58"/>
                <a:gd name="T13" fmla="*/ 80 h 80"/>
                <a:gd name="T14" fmla="*/ 0 w 58"/>
                <a:gd name="T15" fmla="*/ 0 h 80"/>
                <a:gd name="T16" fmla="*/ 16 w 58"/>
                <a:gd name="T17" fmla="*/ 0 h 80"/>
                <a:gd name="T18" fmla="*/ 16 w 58"/>
                <a:gd name="T19" fmla="*/ 33 h 80"/>
                <a:gd name="T20" fmla="*/ 43 w 58"/>
                <a:gd name="T21" fmla="*/ 33 h 80"/>
                <a:gd name="T22" fmla="*/ 43 w 58"/>
                <a:gd name="T23" fmla="*/ 0 h 80"/>
                <a:gd name="T24" fmla="*/ 58 w 58"/>
                <a:gd name="T25" fmla="*/ 0 h 80"/>
                <a:gd name="T26" fmla="*/ 58 w 58"/>
                <a:gd name="T2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80">
                  <a:moveTo>
                    <a:pt x="58" y="80"/>
                  </a:moveTo>
                  <a:lnTo>
                    <a:pt x="58" y="80"/>
                  </a:lnTo>
                  <a:lnTo>
                    <a:pt x="43" y="80"/>
                  </a:lnTo>
                  <a:lnTo>
                    <a:pt x="43" y="47"/>
                  </a:lnTo>
                  <a:lnTo>
                    <a:pt x="16" y="47"/>
                  </a:lnTo>
                  <a:lnTo>
                    <a:pt x="16" y="80"/>
                  </a:lnTo>
                  <a:lnTo>
                    <a:pt x="0" y="80"/>
                  </a:lnTo>
                  <a:lnTo>
                    <a:pt x="0" y="0"/>
                  </a:lnTo>
                  <a:lnTo>
                    <a:pt x="16" y="0"/>
                  </a:lnTo>
                  <a:lnTo>
                    <a:pt x="16" y="33"/>
                  </a:lnTo>
                  <a:lnTo>
                    <a:pt x="43" y="33"/>
                  </a:lnTo>
                  <a:lnTo>
                    <a:pt x="43" y="0"/>
                  </a:lnTo>
                  <a:lnTo>
                    <a:pt x="58" y="0"/>
                  </a:lnTo>
                  <a:lnTo>
                    <a:pt x="58" y="8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87" name="Freeform 155">
              <a:extLst>
                <a:ext uri="{FF2B5EF4-FFF2-40B4-BE49-F238E27FC236}">
                  <a16:creationId xmlns:a16="http://schemas.microsoft.com/office/drawing/2014/main" id="{D9DF91D5-86D3-4075-B17D-6AD30F60622D}"/>
                </a:ext>
              </a:extLst>
            </p:cNvPr>
            <p:cNvSpPr>
              <a:spLocks noEditPoints="1"/>
            </p:cNvSpPr>
            <p:nvPr/>
          </p:nvSpPr>
          <p:spPr bwMode="auto">
            <a:xfrm>
              <a:off x="1848" y="1414"/>
              <a:ext cx="31" cy="37"/>
            </a:xfrm>
            <a:custGeom>
              <a:avLst/>
              <a:gdLst>
                <a:gd name="T0" fmla="*/ 16 w 51"/>
                <a:gd name="T1" fmla="*/ 18 h 59"/>
                <a:gd name="T2" fmla="*/ 16 w 51"/>
                <a:gd name="T3" fmla="*/ 18 h 59"/>
                <a:gd name="T4" fmla="*/ 14 w 51"/>
                <a:gd name="T5" fmla="*/ 24 h 59"/>
                <a:gd name="T6" fmla="*/ 36 w 51"/>
                <a:gd name="T7" fmla="*/ 24 h 59"/>
                <a:gd name="T8" fmla="*/ 35 w 51"/>
                <a:gd name="T9" fmla="*/ 18 h 59"/>
                <a:gd name="T10" fmla="*/ 25 w 51"/>
                <a:gd name="T11" fmla="*/ 12 h 59"/>
                <a:gd name="T12" fmla="*/ 16 w 51"/>
                <a:gd name="T13" fmla="*/ 18 h 59"/>
                <a:gd name="T14" fmla="*/ 51 w 51"/>
                <a:gd name="T15" fmla="*/ 28 h 59"/>
                <a:gd name="T16" fmla="*/ 51 w 51"/>
                <a:gd name="T17" fmla="*/ 28 h 59"/>
                <a:gd name="T18" fmla="*/ 51 w 51"/>
                <a:gd name="T19" fmla="*/ 34 h 59"/>
                <a:gd name="T20" fmla="*/ 14 w 51"/>
                <a:gd name="T21" fmla="*/ 34 h 59"/>
                <a:gd name="T22" fmla="*/ 27 w 51"/>
                <a:gd name="T23" fmla="*/ 47 h 59"/>
                <a:gd name="T24" fmla="*/ 40 w 51"/>
                <a:gd name="T25" fmla="*/ 42 h 59"/>
                <a:gd name="T26" fmla="*/ 49 w 51"/>
                <a:gd name="T27" fmla="*/ 50 h 59"/>
                <a:gd name="T28" fmla="*/ 27 w 51"/>
                <a:gd name="T29" fmla="*/ 59 h 59"/>
                <a:gd name="T30" fmla="*/ 0 w 51"/>
                <a:gd name="T31" fmla="*/ 30 h 59"/>
                <a:gd name="T32" fmla="*/ 25 w 51"/>
                <a:gd name="T33" fmla="*/ 0 h 59"/>
                <a:gd name="T34" fmla="*/ 51 w 51"/>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9">
                  <a:moveTo>
                    <a:pt x="16" y="18"/>
                  </a:moveTo>
                  <a:lnTo>
                    <a:pt x="16" y="18"/>
                  </a:lnTo>
                  <a:cubicBezTo>
                    <a:pt x="15" y="20"/>
                    <a:pt x="15" y="22"/>
                    <a:pt x="14" y="24"/>
                  </a:cubicBezTo>
                  <a:lnTo>
                    <a:pt x="36" y="24"/>
                  </a:lnTo>
                  <a:cubicBezTo>
                    <a:pt x="36" y="22"/>
                    <a:pt x="36" y="20"/>
                    <a:pt x="35" y="18"/>
                  </a:cubicBezTo>
                  <a:cubicBezTo>
                    <a:pt x="34" y="15"/>
                    <a:pt x="30" y="12"/>
                    <a:pt x="25" y="12"/>
                  </a:cubicBezTo>
                  <a:cubicBezTo>
                    <a:pt x="20" y="12"/>
                    <a:pt x="17" y="15"/>
                    <a:pt x="16" y="18"/>
                  </a:cubicBezTo>
                  <a:close/>
                  <a:moveTo>
                    <a:pt x="51" y="28"/>
                  </a:moveTo>
                  <a:lnTo>
                    <a:pt x="51" y="28"/>
                  </a:lnTo>
                  <a:lnTo>
                    <a:pt x="51" y="34"/>
                  </a:lnTo>
                  <a:lnTo>
                    <a:pt x="14" y="34"/>
                  </a:lnTo>
                  <a:cubicBezTo>
                    <a:pt x="14" y="42"/>
                    <a:pt x="19" y="47"/>
                    <a:pt x="27" y="47"/>
                  </a:cubicBezTo>
                  <a:cubicBezTo>
                    <a:pt x="33" y="47"/>
                    <a:pt x="37" y="45"/>
                    <a:pt x="40" y="42"/>
                  </a:cubicBezTo>
                  <a:lnTo>
                    <a:pt x="49" y="50"/>
                  </a:lnTo>
                  <a:cubicBezTo>
                    <a:pt x="43" y="56"/>
                    <a:pt x="37" y="59"/>
                    <a:pt x="27" y="59"/>
                  </a:cubicBezTo>
                  <a:cubicBezTo>
                    <a:pt x="13" y="59"/>
                    <a:pt x="0" y="53"/>
                    <a:pt x="0" y="30"/>
                  </a:cubicBezTo>
                  <a:cubicBezTo>
                    <a:pt x="0" y="11"/>
                    <a:pt x="10" y="0"/>
                    <a:pt x="25" y="0"/>
                  </a:cubicBezTo>
                  <a:cubicBezTo>
                    <a:pt x="42" y="0"/>
                    <a:pt x="51" y="12"/>
                    <a:pt x="51"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88" name="Freeform 156">
              <a:extLst>
                <a:ext uri="{FF2B5EF4-FFF2-40B4-BE49-F238E27FC236}">
                  <a16:creationId xmlns:a16="http://schemas.microsoft.com/office/drawing/2014/main" id="{EA55492A-B4FC-4875-BAF9-E26E5FC71108}"/>
                </a:ext>
              </a:extLst>
            </p:cNvPr>
            <p:cNvSpPr>
              <a:spLocks noEditPoints="1"/>
            </p:cNvSpPr>
            <p:nvPr/>
          </p:nvSpPr>
          <p:spPr bwMode="auto">
            <a:xfrm>
              <a:off x="1885" y="1414"/>
              <a:ext cx="29" cy="37"/>
            </a:xfrm>
            <a:custGeom>
              <a:avLst/>
              <a:gdLst>
                <a:gd name="T0" fmla="*/ 23 w 48"/>
                <a:gd name="T1" fmla="*/ 34 h 59"/>
                <a:gd name="T2" fmla="*/ 23 w 48"/>
                <a:gd name="T3" fmla="*/ 34 h 59"/>
                <a:gd name="T4" fmla="*/ 14 w 48"/>
                <a:gd name="T5" fmla="*/ 41 h 59"/>
                <a:gd name="T6" fmla="*/ 23 w 48"/>
                <a:gd name="T7" fmla="*/ 48 h 59"/>
                <a:gd name="T8" fmla="*/ 32 w 48"/>
                <a:gd name="T9" fmla="*/ 45 h 59"/>
                <a:gd name="T10" fmla="*/ 34 w 48"/>
                <a:gd name="T11" fmla="*/ 37 h 59"/>
                <a:gd name="T12" fmla="*/ 34 w 48"/>
                <a:gd name="T13" fmla="*/ 34 h 59"/>
                <a:gd name="T14" fmla="*/ 23 w 48"/>
                <a:gd name="T15" fmla="*/ 34 h 59"/>
                <a:gd name="T16" fmla="*/ 48 w 48"/>
                <a:gd name="T17" fmla="*/ 21 h 59"/>
                <a:gd name="T18" fmla="*/ 48 w 48"/>
                <a:gd name="T19" fmla="*/ 21 h 59"/>
                <a:gd name="T20" fmla="*/ 48 w 48"/>
                <a:gd name="T21" fmla="*/ 59 h 59"/>
                <a:gd name="T22" fmla="*/ 34 w 48"/>
                <a:gd name="T23" fmla="*/ 59 h 59"/>
                <a:gd name="T24" fmla="*/ 34 w 48"/>
                <a:gd name="T25" fmla="*/ 54 h 59"/>
                <a:gd name="T26" fmla="*/ 20 w 48"/>
                <a:gd name="T27" fmla="*/ 59 h 59"/>
                <a:gd name="T28" fmla="*/ 5 w 48"/>
                <a:gd name="T29" fmla="*/ 54 h 59"/>
                <a:gd name="T30" fmla="*/ 0 w 48"/>
                <a:gd name="T31" fmla="*/ 41 h 59"/>
                <a:gd name="T32" fmla="*/ 20 w 48"/>
                <a:gd name="T33" fmla="*/ 24 h 59"/>
                <a:gd name="T34" fmla="*/ 34 w 48"/>
                <a:gd name="T35" fmla="*/ 24 h 59"/>
                <a:gd name="T36" fmla="*/ 34 w 48"/>
                <a:gd name="T37" fmla="*/ 21 h 59"/>
                <a:gd name="T38" fmla="*/ 23 w 48"/>
                <a:gd name="T39" fmla="*/ 12 h 59"/>
                <a:gd name="T40" fmla="*/ 12 w 48"/>
                <a:gd name="T41" fmla="*/ 17 h 59"/>
                <a:gd name="T42" fmla="*/ 3 w 48"/>
                <a:gd name="T43" fmla="*/ 8 h 59"/>
                <a:gd name="T44" fmla="*/ 24 w 48"/>
                <a:gd name="T45" fmla="*/ 0 h 59"/>
                <a:gd name="T46" fmla="*/ 48 w 48"/>
                <a:gd name="T47" fmla="*/ 2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3" y="34"/>
                  </a:moveTo>
                  <a:lnTo>
                    <a:pt x="23" y="34"/>
                  </a:lnTo>
                  <a:cubicBezTo>
                    <a:pt x="17" y="34"/>
                    <a:pt x="14" y="37"/>
                    <a:pt x="14" y="41"/>
                  </a:cubicBezTo>
                  <a:cubicBezTo>
                    <a:pt x="14" y="45"/>
                    <a:pt x="17" y="48"/>
                    <a:pt x="23" y="48"/>
                  </a:cubicBezTo>
                  <a:cubicBezTo>
                    <a:pt x="27" y="48"/>
                    <a:pt x="29" y="47"/>
                    <a:pt x="32" y="45"/>
                  </a:cubicBezTo>
                  <a:cubicBezTo>
                    <a:pt x="33" y="43"/>
                    <a:pt x="34" y="41"/>
                    <a:pt x="34" y="37"/>
                  </a:cubicBezTo>
                  <a:lnTo>
                    <a:pt x="34" y="34"/>
                  </a:lnTo>
                  <a:lnTo>
                    <a:pt x="23" y="34"/>
                  </a:lnTo>
                  <a:close/>
                  <a:moveTo>
                    <a:pt x="48" y="21"/>
                  </a:moveTo>
                  <a:lnTo>
                    <a:pt x="48" y="21"/>
                  </a:lnTo>
                  <a:lnTo>
                    <a:pt x="48" y="59"/>
                  </a:lnTo>
                  <a:lnTo>
                    <a:pt x="34" y="59"/>
                  </a:lnTo>
                  <a:lnTo>
                    <a:pt x="34" y="54"/>
                  </a:lnTo>
                  <a:cubicBezTo>
                    <a:pt x="30" y="58"/>
                    <a:pt x="27" y="59"/>
                    <a:pt x="20" y="59"/>
                  </a:cubicBezTo>
                  <a:cubicBezTo>
                    <a:pt x="13" y="59"/>
                    <a:pt x="8" y="58"/>
                    <a:pt x="5" y="54"/>
                  </a:cubicBezTo>
                  <a:cubicBezTo>
                    <a:pt x="2" y="51"/>
                    <a:pt x="0" y="46"/>
                    <a:pt x="0" y="41"/>
                  </a:cubicBezTo>
                  <a:cubicBezTo>
                    <a:pt x="0" y="32"/>
                    <a:pt x="7" y="24"/>
                    <a:pt x="20" y="24"/>
                  </a:cubicBezTo>
                  <a:lnTo>
                    <a:pt x="34" y="24"/>
                  </a:lnTo>
                  <a:lnTo>
                    <a:pt x="34" y="21"/>
                  </a:lnTo>
                  <a:cubicBezTo>
                    <a:pt x="34" y="15"/>
                    <a:pt x="31" y="12"/>
                    <a:pt x="23" y="12"/>
                  </a:cubicBezTo>
                  <a:cubicBezTo>
                    <a:pt x="18" y="12"/>
                    <a:pt x="15" y="14"/>
                    <a:pt x="12" y="17"/>
                  </a:cubicBezTo>
                  <a:lnTo>
                    <a:pt x="3" y="8"/>
                  </a:lnTo>
                  <a:cubicBezTo>
                    <a:pt x="8" y="2"/>
                    <a:pt x="14" y="0"/>
                    <a:pt x="24" y="0"/>
                  </a:cubicBezTo>
                  <a:cubicBezTo>
                    <a:pt x="40" y="0"/>
                    <a:pt x="48" y="7"/>
                    <a:pt x="48" y="2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89" name="Freeform 157">
              <a:extLst>
                <a:ext uri="{FF2B5EF4-FFF2-40B4-BE49-F238E27FC236}">
                  <a16:creationId xmlns:a16="http://schemas.microsoft.com/office/drawing/2014/main" id="{B74C5FCD-9418-4920-9F0C-EFF144709D7B}"/>
                </a:ext>
              </a:extLst>
            </p:cNvPr>
            <p:cNvSpPr>
              <a:spLocks/>
            </p:cNvSpPr>
            <p:nvPr/>
          </p:nvSpPr>
          <p:spPr bwMode="auto">
            <a:xfrm>
              <a:off x="1924" y="1400"/>
              <a:ext cx="15" cy="51"/>
            </a:xfrm>
            <a:custGeom>
              <a:avLst/>
              <a:gdLst>
                <a:gd name="T0" fmla="*/ 14 w 25"/>
                <a:gd name="T1" fmla="*/ 62 h 80"/>
                <a:gd name="T2" fmla="*/ 14 w 25"/>
                <a:gd name="T3" fmla="*/ 62 h 80"/>
                <a:gd name="T4" fmla="*/ 19 w 25"/>
                <a:gd name="T5" fmla="*/ 68 h 80"/>
                <a:gd name="T6" fmla="*/ 25 w 25"/>
                <a:gd name="T7" fmla="*/ 68 h 80"/>
                <a:gd name="T8" fmla="*/ 25 w 25"/>
                <a:gd name="T9" fmla="*/ 80 h 80"/>
                <a:gd name="T10" fmla="*/ 17 w 25"/>
                <a:gd name="T11" fmla="*/ 80 h 80"/>
                <a:gd name="T12" fmla="*/ 0 w 25"/>
                <a:gd name="T13" fmla="*/ 63 h 80"/>
                <a:gd name="T14" fmla="*/ 0 w 25"/>
                <a:gd name="T15" fmla="*/ 0 h 80"/>
                <a:gd name="T16" fmla="*/ 14 w 25"/>
                <a:gd name="T17" fmla="*/ 0 h 80"/>
                <a:gd name="T18" fmla="*/ 14 w 25"/>
                <a:gd name="T19"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80">
                  <a:moveTo>
                    <a:pt x="14" y="62"/>
                  </a:moveTo>
                  <a:lnTo>
                    <a:pt x="14" y="62"/>
                  </a:lnTo>
                  <a:cubicBezTo>
                    <a:pt x="14" y="66"/>
                    <a:pt x="16" y="68"/>
                    <a:pt x="19" y="68"/>
                  </a:cubicBezTo>
                  <a:lnTo>
                    <a:pt x="25" y="68"/>
                  </a:lnTo>
                  <a:lnTo>
                    <a:pt x="25" y="80"/>
                  </a:lnTo>
                  <a:lnTo>
                    <a:pt x="17" y="80"/>
                  </a:lnTo>
                  <a:cubicBezTo>
                    <a:pt x="5" y="80"/>
                    <a:pt x="0" y="72"/>
                    <a:pt x="0" y="63"/>
                  </a:cubicBezTo>
                  <a:lnTo>
                    <a:pt x="0" y="0"/>
                  </a:lnTo>
                  <a:lnTo>
                    <a:pt x="14" y="0"/>
                  </a:lnTo>
                  <a:lnTo>
                    <a:pt x="14"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0" name="Freeform 158">
              <a:extLst>
                <a:ext uri="{FF2B5EF4-FFF2-40B4-BE49-F238E27FC236}">
                  <a16:creationId xmlns:a16="http://schemas.microsoft.com/office/drawing/2014/main" id="{FE01A4C4-153E-43D0-B7CA-41C9DD2C8CB4}"/>
                </a:ext>
              </a:extLst>
            </p:cNvPr>
            <p:cNvSpPr>
              <a:spLocks/>
            </p:cNvSpPr>
            <p:nvPr/>
          </p:nvSpPr>
          <p:spPr bwMode="auto">
            <a:xfrm>
              <a:off x="1943" y="1404"/>
              <a:ext cx="19" cy="47"/>
            </a:xfrm>
            <a:custGeom>
              <a:avLst/>
              <a:gdLst>
                <a:gd name="T0" fmla="*/ 20 w 30"/>
                <a:gd name="T1" fmla="*/ 17 h 74"/>
                <a:gd name="T2" fmla="*/ 20 w 30"/>
                <a:gd name="T3" fmla="*/ 17 h 74"/>
                <a:gd name="T4" fmla="*/ 30 w 30"/>
                <a:gd name="T5" fmla="*/ 17 h 74"/>
                <a:gd name="T6" fmla="*/ 30 w 30"/>
                <a:gd name="T7" fmla="*/ 28 h 74"/>
                <a:gd name="T8" fmla="*/ 20 w 30"/>
                <a:gd name="T9" fmla="*/ 28 h 74"/>
                <a:gd name="T10" fmla="*/ 20 w 30"/>
                <a:gd name="T11" fmla="*/ 56 h 74"/>
                <a:gd name="T12" fmla="*/ 25 w 30"/>
                <a:gd name="T13" fmla="*/ 62 h 74"/>
                <a:gd name="T14" fmla="*/ 30 w 30"/>
                <a:gd name="T15" fmla="*/ 62 h 74"/>
                <a:gd name="T16" fmla="*/ 30 w 30"/>
                <a:gd name="T17" fmla="*/ 74 h 74"/>
                <a:gd name="T18" fmla="*/ 23 w 30"/>
                <a:gd name="T19" fmla="*/ 74 h 74"/>
                <a:gd name="T20" fmla="*/ 6 w 30"/>
                <a:gd name="T21" fmla="*/ 57 h 74"/>
                <a:gd name="T22" fmla="*/ 6 w 30"/>
                <a:gd name="T23" fmla="*/ 28 h 74"/>
                <a:gd name="T24" fmla="*/ 0 w 30"/>
                <a:gd name="T25" fmla="*/ 28 h 74"/>
                <a:gd name="T26" fmla="*/ 0 w 30"/>
                <a:gd name="T27" fmla="*/ 17 h 74"/>
                <a:gd name="T28" fmla="*/ 6 w 30"/>
                <a:gd name="T29" fmla="*/ 17 h 74"/>
                <a:gd name="T30" fmla="*/ 6 w 30"/>
                <a:gd name="T31" fmla="*/ 0 h 74"/>
                <a:gd name="T32" fmla="*/ 20 w 30"/>
                <a:gd name="T33" fmla="*/ 0 h 74"/>
                <a:gd name="T34" fmla="*/ 20 w 30"/>
                <a:gd name="T35" fmla="*/ 1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74">
                  <a:moveTo>
                    <a:pt x="20" y="17"/>
                  </a:moveTo>
                  <a:lnTo>
                    <a:pt x="20" y="17"/>
                  </a:lnTo>
                  <a:lnTo>
                    <a:pt x="30" y="17"/>
                  </a:lnTo>
                  <a:lnTo>
                    <a:pt x="30" y="28"/>
                  </a:lnTo>
                  <a:lnTo>
                    <a:pt x="20" y="28"/>
                  </a:lnTo>
                  <a:lnTo>
                    <a:pt x="20" y="56"/>
                  </a:lnTo>
                  <a:cubicBezTo>
                    <a:pt x="20" y="60"/>
                    <a:pt x="22" y="62"/>
                    <a:pt x="25" y="62"/>
                  </a:cubicBezTo>
                  <a:lnTo>
                    <a:pt x="30" y="62"/>
                  </a:lnTo>
                  <a:lnTo>
                    <a:pt x="30" y="74"/>
                  </a:lnTo>
                  <a:lnTo>
                    <a:pt x="23" y="74"/>
                  </a:lnTo>
                  <a:cubicBezTo>
                    <a:pt x="11" y="74"/>
                    <a:pt x="6" y="65"/>
                    <a:pt x="6" y="57"/>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1" name="Freeform 159">
              <a:extLst>
                <a:ext uri="{FF2B5EF4-FFF2-40B4-BE49-F238E27FC236}">
                  <a16:creationId xmlns:a16="http://schemas.microsoft.com/office/drawing/2014/main" id="{9D4BE24D-D540-4390-85CB-A6896A08FCF0}"/>
                </a:ext>
              </a:extLst>
            </p:cNvPr>
            <p:cNvSpPr>
              <a:spLocks/>
            </p:cNvSpPr>
            <p:nvPr/>
          </p:nvSpPr>
          <p:spPr bwMode="auto">
            <a:xfrm>
              <a:off x="1970" y="1400"/>
              <a:ext cx="29" cy="51"/>
            </a:xfrm>
            <a:custGeom>
              <a:avLst/>
              <a:gdLst>
                <a:gd name="T0" fmla="*/ 34 w 48"/>
                <a:gd name="T1" fmla="*/ 80 h 80"/>
                <a:gd name="T2" fmla="*/ 34 w 48"/>
                <a:gd name="T3" fmla="*/ 80 h 80"/>
                <a:gd name="T4" fmla="*/ 34 w 48"/>
                <a:gd name="T5" fmla="*/ 45 h 80"/>
                <a:gd name="T6" fmla="*/ 24 w 48"/>
                <a:gd name="T7" fmla="*/ 34 h 80"/>
                <a:gd name="T8" fmla="*/ 15 w 48"/>
                <a:gd name="T9" fmla="*/ 45 h 80"/>
                <a:gd name="T10" fmla="*/ 15 w 48"/>
                <a:gd name="T11" fmla="*/ 80 h 80"/>
                <a:gd name="T12" fmla="*/ 0 w 48"/>
                <a:gd name="T13" fmla="*/ 80 h 80"/>
                <a:gd name="T14" fmla="*/ 0 w 48"/>
                <a:gd name="T15" fmla="*/ 0 h 80"/>
                <a:gd name="T16" fmla="*/ 15 w 48"/>
                <a:gd name="T17" fmla="*/ 0 h 80"/>
                <a:gd name="T18" fmla="*/ 15 w 48"/>
                <a:gd name="T19" fmla="*/ 27 h 80"/>
                <a:gd name="T20" fmla="*/ 29 w 48"/>
                <a:gd name="T21" fmla="*/ 21 h 80"/>
                <a:gd name="T22" fmla="*/ 43 w 48"/>
                <a:gd name="T23" fmla="*/ 26 h 80"/>
                <a:gd name="T24" fmla="*/ 48 w 48"/>
                <a:gd name="T25" fmla="*/ 43 h 80"/>
                <a:gd name="T26" fmla="*/ 48 w 48"/>
                <a:gd name="T27" fmla="*/ 80 h 80"/>
                <a:gd name="T28" fmla="*/ 34 w 48"/>
                <a:gd name="T2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80">
                  <a:moveTo>
                    <a:pt x="34" y="80"/>
                  </a:moveTo>
                  <a:lnTo>
                    <a:pt x="34" y="80"/>
                  </a:lnTo>
                  <a:lnTo>
                    <a:pt x="34" y="45"/>
                  </a:lnTo>
                  <a:cubicBezTo>
                    <a:pt x="34" y="37"/>
                    <a:pt x="29" y="34"/>
                    <a:pt x="24" y="34"/>
                  </a:cubicBezTo>
                  <a:cubicBezTo>
                    <a:pt x="20" y="34"/>
                    <a:pt x="15" y="37"/>
                    <a:pt x="15" y="45"/>
                  </a:cubicBezTo>
                  <a:lnTo>
                    <a:pt x="15" y="80"/>
                  </a:lnTo>
                  <a:lnTo>
                    <a:pt x="0" y="80"/>
                  </a:lnTo>
                  <a:lnTo>
                    <a:pt x="0" y="0"/>
                  </a:lnTo>
                  <a:lnTo>
                    <a:pt x="15" y="0"/>
                  </a:lnTo>
                  <a:lnTo>
                    <a:pt x="15" y="27"/>
                  </a:lnTo>
                  <a:cubicBezTo>
                    <a:pt x="18" y="23"/>
                    <a:pt x="23" y="21"/>
                    <a:pt x="29" y="21"/>
                  </a:cubicBezTo>
                  <a:cubicBezTo>
                    <a:pt x="35" y="21"/>
                    <a:pt x="39" y="23"/>
                    <a:pt x="43" y="26"/>
                  </a:cubicBezTo>
                  <a:cubicBezTo>
                    <a:pt x="47" y="31"/>
                    <a:pt x="48" y="36"/>
                    <a:pt x="48" y="43"/>
                  </a:cubicBezTo>
                  <a:lnTo>
                    <a:pt x="48" y="80"/>
                  </a:lnTo>
                  <a:lnTo>
                    <a:pt x="34" y="8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2" name="Freeform 160">
              <a:extLst>
                <a:ext uri="{FF2B5EF4-FFF2-40B4-BE49-F238E27FC236}">
                  <a16:creationId xmlns:a16="http://schemas.microsoft.com/office/drawing/2014/main" id="{71F1FBAD-9559-434F-8B99-CCBBE45866A0}"/>
                </a:ext>
              </a:extLst>
            </p:cNvPr>
            <p:cNvSpPr>
              <a:spLocks/>
            </p:cNvSpPr>
            <p:nvPr/>
          </p:nvSpPr>
          <p:spPr bwMode="auto">
            <a:xfrm>
              <a:off x="2007" y="1404"/>
              <a:ext cx="19" cy="47"/>
            </a:xfrm>
            <a:custGeom>
              <a:avLst/>
              <a:gdLst>
                <a:gd name="T0" fmla="*/ 21 w 31"/>
                <a:gd name="T1" fmla="*/ 17 h 74"/>
                <a:gd name="T2" fmla="*/ 21 w 31"/>
                <a:gd name="T3" fmla="*/ 17 h 74"/>
                <a:gd name="T4" fmla="*/ 31 w 31"/>
                <a:gd name="T5" fmla="*/ 17 h 74"/>
                <a:gd name="T6" fmla="*/ 31 w 31"/>
                <a:gd name="T7" fmla="*/ 28 h 74"/>
                <a:gd name="T8" fmla="*/ 21 w 31"/>
                <a:gd name="T9" fmla="*/ 28 h 74"/>
                <a:gd name="T10" fmla="*/ 21 w 31"/>
                <a:gd name="T11" fmla="*/ 56 h 74"/>
                <a:gd name="T12" fmla="*/ 26 w 31"/>
                <a:gd name="T13" fmla="*/ 62 h 74"/>
                <a:gd name="T14" fmla="*/ 31 w 31"/>
                <a:gd name="T15" fmla="*/ 62 h 74"/>
                <a:gd name="T16" fmla="*/ 31 w 31"/>
                <a:gd name="T17" fmla="*/ 74 h 74"/>
                <a:gd name="T18" fmla="*/ 23 w 31"/>
                <a:gd name="T19" fmla="*/ 74 h 74"/>
                <a:gd name="T20" fmla="*/ 6 w 31"/>
                <a:gd name="T21" fmla="*/ 57 h 74"/>
                <a:gd name="T22" fmla="*/ 6 w 31"/>
                <a:gd name="T23" fmla="*/ 28 h 74"/>
                <a:gd name="T24" fmla="*/ 0 w 31"/>
                <a:gd name="T25" fmla="*/ 28 h 74"/>
                <a:gd name="T26" fmla="*/ 0 w 31"/>
                <a:gd name="T27" fmla="*/ 17 h 74"/>
                <a:gd name="T28" fmla="*/ 6 w 31"/>
                <a:gd name="T29" fmla="*/ 17 h 74"/>
                <a:gd name="T30" fmla="*/ 6 w 31"/>
                <a:gd name="T31" fmla="*/ 0 h 74"/>
                <a:gd name="T32" fmla="*/ 21 w 31"/>
                <a:gd name="T33" fmla="*/ 0 h 74"/>
                <a:gd name="T34" fmla="*/ 21 w 31"/>
                <a:gd name="T35" fmla="*/ 1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74">
                  <a:moveTo>
                    <a:pt x="21" y="17"/>
                  </a:moveTo>
                  <a:lnTo>
                    <a:pt x="21" y="17"/>
                  </a:lnTo>
                  <a:lnTo>
                    <a:pt x="31" y="17"/>
                  </a:lnTo>
                  <a:lnTo>
                    <a:pt x="31" y="28"/>
                  </a:lnTo>
                  <a:lnTo>
                    <a:pt x="21" y="28"/>
                  </a:lnTo>
                  <a:lnTo>
                    <a:pt x="21" y="56"/>
                  </a:lnTo>
                  <a:cubicBezTo>
                    <a:pt x="21" y="60"/>
                    <a:pt x="22" y="62"/>
                    <a:pt x="26" y="62"/>
                  </a:cubicBezTo>
                  <a:lnTo>
                    <a:pt x="31" y="62"/>
                  </a:lnTo>
                  <a:lnTo>
                    <a:pt x="31" y="74"/>
                  </a:lnTo>
                  <a:lnTo>
                    <a:pt x="23" y="74"/>
                  </a:lnTo>
                  <a:cubicBezTo>
                    <a:pt x="11" y="74"/>
                    <a:pt x="6" y="65"/>
                    <a:pt x="6" y="57"/>
                  </a:cubicBezTo>
                  <a:lnTo>
                    <a:pt x="6" y="28"/>
                  </a:lnTo>
                  <a:lnTo>
                    <a:pt x="0" y="28"/>
                  </a:lnTo>
                  <a:lnTo>
                    <a:pt x="0" y="17"/>
                  </a:lnTo>
                  <a:lnTo>
                    <a:pt x="6" y="17"/>
                  </a:lnTo>
                  <a:lnTo>
                    <a:pt x="6" y="0"/>
                  </a:lnTo>
                  <a:lnTo>
                    <a:pt x="21" y="0"/>
                  </a:lnTo>
                  <a:lnTo>
                    <a:pt x="21"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3" name="Freeform 161">
              <a:extLst>
                <a:ext uri="{FF2B5EF4-FFF2-40B4-BE49-F238E27FC236}">
                  <a16:creationId xmlns:a16="http://schemas.microsoft.com/office/drawing/2014/main" id="{C1E75181-77D4-4113-A859-5CF3428077DF}"/>
                </a:ext>
              </a:extLst>
            </p:cNvPr>
            <p:cNvSpPr>
              <a:spLocks noEditPoints="1"/>
            </p:cNvSpPr>
            <p:nvPr/>
          </p:nvSpPr>
          <p:spPr bwMode="auto">
            <a:xfrm>
              <a:off x="2032" y="1414"/>
              <a:ext cx="31" cy="37"/>
            </a:xfrm>
            <a:custGeom>
              <a:avLst/>
              <a:gdLst>
                <a:gd name="T0" fmla="*/ 16 w 51"/>
                <a:gd name="T1" fmla="*/ 18 h 59"/>
                <a:gd name="T2" fmla="*/ 16 w 51"/>
                <a:gd name="T3" fmla="*/ 18 h 59"/>
                <a:gd name="T4" fmla="*/ 14 w 51"/>
                <a:gd name="T5" fmla="*/ 24 h 59"/>
                <a:gd name="T6" fmla="*/ 36 w 51"/>
                <a:gd name="T7" fmla="*/ 24 h 59"/>
                <a:gd name="T8" fmla="*/ 35 w 51"/>
                <a:gd name="T9" fmla="*/ 18 h 59"/>
                <a:gd name="T10" fmla="*/ 25 w 51"/>
                <a:gd name="T11" fmla="*/ 12 h 59"/>
                <a:gd name="T12" fmla="*/ 16 w 51"/>
                <a:gd name="T13" fmla="*/ 18 h 59"/>
                <a:gd name="T14" fmla="*/ 51 w 51"/>
                <a:gd name="T15" fmla="*/ 28 h 59"/>
                <a:gd name="T16" fmla="*/ 51 w 51"/>
                <a:gd name="T17" fmla="*/ 28 h 59"/>
                <a:gd name="T18" fmla="*/ 51 w 51"/>
                <a:gd name="T19" fmla="*/ 34 h 59"/>
                <a:gd name="T20" fmla="*/ 14 w 51"/>
                <a:gd name="T21" fmla="*/ 34 h 59"/>
                <a:gd name="T22" fmla="*/ 27 w 51"/>
                <a:gd name="T23" fmla="*/ 47 h 59"/>
                <a:gd name="T24" fmla="*/ 40 w 51"/>
                <a:gd name="T25" fmla="*/ 42 h 59"/>
                <a:gd name="T26" fmla="*/ 49 w 51"/>
                <a:gd name="T27" fmla="*/ 50 h 59"/>
                <a:gd name="T28" fmla="*/ 27 w 51"/>
                <a:gd name="T29" fmla="*/ 59 h 59"/>
                <a:gd name="T30" fmla="*/ 0 w 51"/>
                <a:gd name="T31" fmla="*/ 30 h 59"/>
                <a:gd name="T32" fmla="*/ 25 w 51"/>
                <a:gd name="T33" fmla="*/ 0 h 59"/>
                <a:gd name="T34" fmla="*/ 51 w 51"/>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9">
                  <a:moveTo>
                    <a:pt x="16" y="18"/>
                  </a:moveTo>
                  <a:lnTo>
                    <a:pt x="16" y="18"/>
                  </a:lnTo>
                  <a:cubicBezTo>
                    <a:pt x="15" y="20"/>
                    <a:pt x="14" y="22"/>
                    <a:pt x="14" y="24"/>
                  </a:cubicBezTo>
                  <a:lnTo>
                    <a:pt x="36" y="24"/>
                  </a:lnTo>
                  <a:cubicBezTo>
                    <a:pt x="36" y="22"/>
                    <a:pt x="36" y="20"/>
                    <a:pt x="35" y="18"/>
                  </a:cubicBezTo>
                  <a:cubicBezTo>
                    <a:pt x="34" y="15"/>
                    <a:pt x="30" y="12"/>
                    <a:pt x="25" y="12"/>
                  </a:cubicBezTo>
                  <a:cubicBezTo>
                    <a:pt x="20" y="12"/>
                    <a:pt x="17" y="15"/>
                    <a:pt x="16" y="18"/>
                  </a:cubicBezTo>
                  <a:close/>
                  <a:moveTo>
                    <a:pt x="51" y="28"/>
                  </a:moveTo>
                  <a:lnTo>
                    <a:pt x="51" y="28"/>
                  </a:lnTo>
                  <a:lnTo>
                    <a:pt x="51" y="34"/>
                  </a:lnTo>
                  <a:lnTo>
                    <a:pt x="14" y="34"/>
                  </a:lnTo>
                  <a:cubicBezTo>
                    <a:pt x="14" y="42"/>
                    <a:pt x="19" y="47"/>
                    <a:pt x="27" y="47"/>
                  </a:cubicBezTo>
                  <a:cubicBezTo>
                    <a:pt x="33" y="47"/>
                    <a:pt x="37" y="45"/>
                    <a:pt x="40" y="42"/>
                  </a:cubicBezTo>
                  <a:lnTo>
                    <a:pt x="49" y="50"/>
                  </a:lnTo>
                  <a:cubicBezTo>
                    <a:pt x="43" y="56"/>
                    <a:pt x="37" y="59"/>
                    <a:pt x="27" y="59"/>
                  </a:cubicBezTo>
                  <a:cubicBezTo>
                    <a:pt x="13" y="59"/>
                    <a:pt x="0" y="53"/>
                    <a:pt x="0" y="30"/>
                  </a:cubicBezTo>
                  <a:cubicBezTo>
                    <a:pt x="0" y="11"/>
                    <a:pt x="10" y="0"/>
                    <a:pt x="25" y="0"/>
                  </a:cubicBezTo>
                  <a:cubicBezTo>
                    <a:pt x="42" y="0"/>
                    <a:pt x="51" y="12"/>
                    <a:pt x="51"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4" name="Freeform 162">
              <a:extLst>
                <a:ext uri="{FF2B5EF4-FFF2-40B4-BE49-F238E27FC236}">
                  <a16:creationId xmlns:a16="http://schemas.microsoft.com/office/drawing/2014/main" id="{8A562018-D84B-48DE-9F4B-5F93917F426E}"/>
                </a:ext>
              </a:extLst>
            </p:cNvPr>
            <p:cNvSpPr>
              <a:spLocks/>
            </p:cNvSpPr>
            <p:nvPr/>
          </p:nvSpPr>
          <p:spPr bwMode="auto">
            <a:xfrm>
              <a:off x="2070" y="1414"/>
              <a:ext cx="28" cy="37"/>
            </a:xfrm>
            <a:custGeom>
              <a:avLst/>
              <a:gdLst>
                <a:gd name="T0" fmla="*/ 46 w 46"/>
                <a:gd name="T1" fmla="*/ 8 h 59"/>
                <a:gd name="T2" fmla="*/ 46 w 46"/>
                <a:gd name="T3" fmla="*/ 8 h 59"/>
                <a:gd name="T4" fmla="*/ 36 w 46"/>
                <a:gd name="T5" fmla="*/ 18 h 59"/>
                <a:gd name="T6" fmla="*/ 26 w 46"/>
                <a:gd name="T7" fmla="*/ 13 h 59"/>
                <a:gd name="T8" fmla="*/ 18 w 46"/>
                <a:gd name="T9" fmla="*/ 17 h 59"/>
                <a:gd name="T10" fmla="*/ 15 w 46"/>
                <a:gd name="T11" fmla="*/ 30 h 59"/>
                <a:gd name="T12" fmla="*/ 18 w 46"/>
                <a:gd name="T13" fmla="*/ 43 h 59"/>
                <a:gd name="T14" fmla="*/ 26 w 46"/>
                <a:gd name="T15" fmla="*/ 46 h 59"/>
                <a:gd name="T16" fmla="*/ 36 w 46"/>
                <a:gd name="T17" fmla="*/ 42 h 59"/>
                <a:gd name="T18" fmla="*/ 46 w 46"/>
                <a:gd name="T19" fmla="*/ 52 h 59"/>
                <a:gd name="T20" fmla="*/ 26 w 46"/>
                <a:gd name="T21" fmla="*/ 59 h 59"/>
                <a:gd name="T22" fmla="*/ 0 w 46"/>
                <a:gd name="T23" fmla="*/ 30 h 59"/>
                <a:gd name="T24" fmla="*/ 26 w 46"/>
                <a:gd name="T25" fmla="*/ 0 h 59"/>
                <a:gd name="T26" fmla="*/ 46 w 46"/>
                <a:gd name="T27" fmla="*/ 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59">
                  <a:moveTo>
                    <a:pt x="46" y="8"/>
                  </a:moveTo>
                  <a:lnTo>
                    <a:pt x="46" y="8"/>
                  </a:lnTo>
                  <a:lnTo>
                    <a:pt x="36" y="18"/>
                  </a:lnTo>
                  <a:cubicBezTo>
                    <a:pt x="33" y="14"/>
                    <a:pt x="30" y="13"/>
                    <a:pt x="26" y="13"/>
                  </a:cubicBezTo>
                  <a:cubicBezTo>
                    <a:pt x="23" y="13"/>
                    <a:pt x="20" y="14"/>
                    <a:pt x="18" y="17"/>
                  </a:cubicBezTo>
                  <a:cubicBezTo>
                    <a:pt x="16" y="20"/>
                    <a:pt x="15" y="24"/>
                    <a:pt x="15" y="30"/>
                  </a:cubicBezTo>
                  <a:cubicBezTo>
                    <a:pt x="15" y="36"/>
                    <a:pt x="16" y="40"/>
                    <a:pt x="18" y="43"/>
                  </a:cubicBezTo>
                  <a:cubicBezTo>
                    <a:pt x="20" y="45"/>
                    <a:pt x="23" y="46"/>
                    <a:pt x="26" y="46"/>
                  </a:cubicBezTo>
                  <a:cubicBezTo>
                    <a:pt x="30" y="46"/>
                    <a:pt x="33" y="45"/>
                    <a:pt x="36" y="42"/>
                  </a:cubicBezTo>
                  <a:lnTo>
                    <a:pt x="46" y="52"/>
                  </a:lnTo>
                  <a:cubicBezTo>
                    <a:pt x="40" y="57"/>
                    <a:pt x="34" y="59"/>
                    <a:pt x="26" y="59"/>
                  </a:cubicBezTo>
                  <a:cubicBezTo>
                    <a:pt x="15" y="59"/>
                    <a:pt x="0" y="53"/>
                    <a:pt x="0" y="30"/>
                  </a:cubicBezTo>
                  <a:cubicBezTo>
                    <a:pt x="0" y="6"/>
                    <a:pt x="15" y="0"/>
                    <a:pt x="26" y="0"/>
                  </a:cubicBezTo>
                  <a:cubicBezTo>
                    <a:pt x="34" y="0"/>
                    <a:pt x="40" y="3"/>
                    <a:pt x="46" y="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5" name="Freeform 163">
              <a:extLst>
                <a:ext uri="{FF2B5EF4-FFF2-40B4-BE49-F238E27FC236}">
                  <a16:creationId xmlns:a16="http://schemas.microsoft.com/office/drawing/2014/main" id="{EDE91AFD-4C73-4152-BA4C-6B01583B5060}"/>
                </a:ext>
              </a:extLst>
            </p:cNvPr>
            <p:cNvSpPr>
              <a:spLocks/>
            </p:cNvSpPr>
            <p:nvPr/>
          </p:nvSpPr>
          <p:spPr bwMode="auto">
            <a:xfrm>
              <a:off x="2105" y="1400"/>
              <a:ext cx="29" cy="51"/>
            </a:xfrm>
            <a:custGeom>
              <a:avLst/>
              <a:gdLst>
                <a:gd name="T0" fmla="*/ 33 w 48"/>
                <a:gd name="T1" fmla="*/ 80 h 80"/>
                <a:gd name="T2" fmla="*/ 33 w 48"/>
                <a:gd name="T3" fmla="*/ 80 h 80"/>
                <a:gd name="T4" fmla="*/ 33 w 48"/>
                <a:gd name="T5" fmla="*/ 45 h 80"/>
                <a:gd name="T6" fmla="*/ 24 w 48"/>
                <a:gd name="T7" fmla="*/ 34 h 80"/>
                <a:gd name="T8" fmla="*/ 14 w 48"/>
                <a:gd name="T9" fmla="*/ 45 h 80"/>
                <a:gd name="T10" fmla="*/ 14 w 48"/>
                <a:gd name="T11" fmla="*/ 80 h 80"/>
                <a:gd name="T12" fmla="*/ 0 w 48"/>
                <a:gd name="T13" fmla="*/ 80 h 80"/>
                <a:gd name="T14" fmla="*/ 0 w 48"/>
                <a:gd name="T15" fmla="*/ 0 h 80"/>
                <a:gd name="T16" fmla="*/ 14 w 48"/>
                <a:gd name="T17" fmla="*/ 0 h 80"/>
                <a:gd name="T18" fmla="*/ 14 w 48"/>
                <a:gd name="T19" fmla="*/ 27 h 80"/>
                <a:gd name="T20" fmla="*/ 28 w 48"/>
                <a:gd name="T21" fmla="*/ 21 h 80"/>
                <a:gd name="T22" fmla="*/ 42 w 48"/>
                <a:gd name="T23" fmla="*/ 26 h 80"/>
                <a:gd name="T24" fmla="*/ 48 w 48"/>
                <a:gd name="T25" fmla="*/ 43 h 80"/>
                <a:gd name="T26" fmla="*/ 48 w 48"/>
                <a:gd name="T27" fmla="*/ 80 h 80"/>
                <a:gd name="T28" fmla="*/ 33 w 48"/>
                <a:gd name="T2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80">
                  <a:moveTo>
                    <a:pt x="33" y="80"/>
                  </a:moveTo>
                  <a:lnTo>
                    <a:pt x="33" y="80"/>
                  </a:lnTo>
                  <a:lnTo>
                    <a:pt x="33" y="45"/>
                  </a:lnTo>
                  <a:cubicBezTo>
                    <a:pt x="33" y="37"/>
                    <a:pt x="28" y="34"/>
                    <a:pt x="24" y="34"/>
                  </a:cubicBezTo>
                  <a:cubicBezTo>
                    <a:pt x="19" y="34"/>
                    <a:pt x="14" y="37"/>
                    <a:pt x="14" y="45"/>
                  </a:cubicBezTo>
                  <a:lnTo>
                    <a:pt x="14" y="80"/>
                  </a:lnTo>
                  <a:lnTo>
                    <a:pt x="0" y="80"/>
                  </a:lnTo>
                  <a:lnTo>
                    <a:pt x="0" y="0"/>
                  </a:lnTo>
                  <a:lnTo>
                    <a:pt x="14" y="0"/>
                  </a:lnTo>
                  <a:lnTo>
                    <a:pt x="14" y="27"/>
                  </a:lnTo>
                  <a:cubicBezTo>
                    <a:pt x="18" y="23"/>
                    <a:pt x="23" y="21"/>
                    <a:pt x="28" y="21"/>
                  </a:cubicBezTo>
                  <a:cubicBezTo>
                    <a:pt x="34" y="21"/>
                    <a:pt x="39" y="23"/>
                    <a:pt x="42" y="26"/>
                  </a:cubicBezTo>
                  <a:cubicBezTo>
                    <a:pt x="47" y="31"/>
                    <a:pt x="48" y="36"/>
                    <a:pt x="48" y="43"/>
                  </a:cubicBezTo>
                  <a:lnTo>
                    <a:pt x="48" y="80"/>
                  </a:lnTo>
                  <a:lnTo>
                    <a:pt x="33" y="8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6" name="Freeform 164">
              <a:extLst>
                <a:ext uri="{FF2B5EF4-FFF2-40B4-BE49-F238E27FC236}">
                  <a16:creationId xmlns:a16="http://schemas.microsoft.com/office/drawing/2014/main" id="{77774535-108D-4038-BAB7-69EA02FE37F5}"/>
                </a:ext>
              </a:extLst>
            </p:cNvPr>
            <p:cNvSpPr>
              <a:spLocks/>
            </p:cNvSpPr>
            <p:nvPr/>
          </p:nvSpPr>
          <p:spPr bwMode="auto">
            <a:xfrm>
              <a:off x="1803" y="1474"/>
              <a:ext cx="32" cy="50"/>
            </a:xfrm>
            <a:custGeom>
              <a:avLst/>
              <a:gdLst>
                <a:gd name="T0" fmla="*/ 53 w 53"/>
                <a:gd name="T1" fmla="*/ 14 h 80"/>
                <a:gd name="T2" fmla="*/ 53 w 53"/>
                <a:gd name="T3" fmla="*/ 14 h 80"/>
                <a:gd name="T4" fmla="*/ 16 w 53"/>
                <a:gd name="T5" fmla="*/ 14 h 80"/>
                <a:gd name="T6" fmla="*/ 16 w 53"/>
                <a:gd name="T7" fmla="*/ 34 h 80"/>
                <a:gd name="T8" fmla="*/ 47 w 53"/>
                <a:gd name="T9" fmla="*/ 34 h 80"/>
                <a:gd name="T10" fmla="*/ 47 w 53"/>
                <a:gd name="T11" fmla="*/ 48 h 80"/>
                <a:gd name="T12" fmla="*/ 16 w 53"/>
                <a:gd name="T13" fmla="*/ 48 h 80"/>
                <a:gd name="T14" fmla="*/ 16 w 53"/>
                <a:gd name="T15" fmla="*/ 80 h 80"/>
                <a:gd name="T16" fmla="*/ 0 w 53"/>
                <a:gd name="T17" fmla="*/ 80 h 80"/>
                <a:gd name="T18" fmla="*/ 0 w 53"/>
                <a:gd name="T19" fmla="*/ 0 h 80"/>
                <a:gd name="T20" fmla="*/ 53 w 53"/>
                <a:gd name="T21" fmla="*/ 0 h 80"/>
                <a:gd name="T22" fmla="*/ 53 w 53"/>
                <a:gd name="T23" fmla="*/ 1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80">
                  <a:moveTo>
                    <a:pt x="53" y="14"/>
                  </a:moveTo>
                  <a:lnTo>
                    <a:pt x="53" y="14"/>
                  </a:lnTo>
                  <a:lnTo>
                    <a:pt x="16" y="14"/>
                  </a:lnTo>
                  <a:lnTo>
                    <a:pt x="16" y="34"/>
                  </a:lnTo>
                  <a:lnTo>
                    <a:pt x="47" y="34"/>
                  </a:lnTo>
                  <a:lnTo>
                    <a:pt x="47" y="48"/>
                  </a:lnTo>
                  <a:lnTo>
                    <a:pt x="16" y="48"/>
                  </a:lnTo>
                  <a:lnTo>
                    <a:pt x="16" y="80"/>
                  </a:lnTo>
                  <a:lnTo>
                    <a:pt x="0" y="80"/>
                  </a:lnTo>
                  <a:lnTo>
                    <a:pt x="0" y="0"/>
                  </a:lnTo>
                  <a:lnTo>
                    <a:pt x="53" y="0"/>
                  </a:lnTo>
                  <a:lnTo>
                    <a:pt x="53" y="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7" name="Freeform 165">
              <a:extLst>
                <a:ext uri="{FF2B5EF4-FFF2-40B4-BE49-F238E27FC236}">
                  <a16:creationId xmlns:a16="http://schemas.microsoft.com/office/drawing/2014/main" id="{EFB2C9F5-E2C5-480C-84B7-5557D1E85E7A}"/>
                </a:ext>
              </a:extLst>
            </p:cNvPr>
            <p:cNvSpPr>
              <a:spLocks noEditPoints="1"/>
            </p:cNvSpPr>
            <p:nvPr/>
          </p:nvSpPr>
          <p:spPr bwMode="auto">
            <a:xfrm>
              <a:off x="1843" y="1474"/>
              <a:ext cx="9" cy="50"/>
            </a:xfrm>
            <a:custGeom>
              <a:avLst/>
              <a:gdLst>
                <a:gd name="T0" fmla="*/ 14 w 14"/>
                <a:gd name="T1" fmla="*/ 80 h 80"/>
                <a:gd name="T2" fmla="*/ 14 w 14"/>
                <a:gd name="T3" fmla="*/ 80 h 80"/>
                <a:gd name="T4" fmla="*/ 0 w 14"/>
                <a:gd name="T5" fmla="*/ 80 h 80"/>
                <a:gd name="T6" fmla="*/ 0 w 14"/>
                <a:gd name="T7" fmla="*/ 23 h 80"/>
                <a:gd name="T8" fmla="*/ 14 w 14"/>
                <a:gd name="T9" fmla="*/ 23 h 80"/>
                <a:gd name="T10" fmla="*/ 14 w 14"/>
                <a:gd name="T11" fmla="*/ 80 h 80"/>
                <a:gd name="T12" fmla="*/ 14 w 14"/>
                <a:gd name="T13" fmla="*/ 12 h 80"/>
                <a:gd name="T14" fmla="*/ 14 w 14"/>
                <a:gd name="T15" fmla="*/ 12 h 80"/>
                <a:gd name="T16" fmla="*/ 0 w 14"/>
                <a:gd name="T17" fmla="*/ 12 h 80"/>
                <a:gd name="T18" fmla="*/ 0 w 14"/>
                <a:gd name="T19" fmla="*/ 0 h 80"/>
                <a:gd name="T20" fmla="*/ 14 w 14"/>
                <a:gd name="T21" fmla="*/ 0 h 80"/>
                <a:gd name="T22" fmla="*/ 14 w 14"/>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80">
                  <a:moveTo>
                    <a:pt x="14" y="80"/>
                  </a:moveTo>
                  <a:lnTo>
                    <a:pt x="14" y="80"/>
                  </a:lnTo>
                  <a:lnTo>
                    <a:pt x="0" y="80"/>
                  </a:lnTo>
                  <a:lnTo>
                    <a:pt x="0" y="23"/>
                  </a:lnTo>
                  <a:lnTo>
                    <a:pt x="14" y="23"/>
                  </a:lnTo>
                  <a:lnTo>
                    <a:pt x="14" y="80"/>
                  </a:lnTo>
                  <a:close/>
                  <a:moveTo>
                    <a:pt x="14" y="12"/>
                  </a:moveTo>
                  <a:lnTo>
                    <a:pt x="14" y="12"/>
                  </a:lnTo>
                  <a:lnTo>
                    <a:pt x="0" y="12"/>
                  </a:lnTo>
                  <a:lnTo>
                    <a:pt x="0" y="0"/>
                  </a:lnTo>
                  <a:lnTo>
                    <a:pt x="14" y="0"/>
                  </a:lnTo>
                  <a:lnTo>
                    <a:pt x="14"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8" name="Freeform 166">
              <a:extLst>
                <a:ext uri="{FF2B5EF4-FFF2-40B4-BE49-F238E27FC236}">
                  <a16:creationId xmlns:a16="http://schemas.microsoft.com/office/drawing/2014/main" id="{6A075163-0973-4CC8-9BD6-A180A5A15DFF}"/>
                </a:ext>
              </a:extLst>
            </p:cNvPr>
            <p:cNvSpPr>
              <a:spLocks/>
            </p:cNvSpPr>
            <p:nvPr/>
          </p:nvSpPr>
          <p:spPr bwMode="auto">
            <a:xfrm>
              <a:off x="1862" y="1487"/>
              <a:ext cx="30" cy="37"/>
            </a:xfrm>
            <a:custGeom>
              <a:avLst/>
              <a:gdLst>
                <a:gd name="T0" fmla="*/ 42 w 48"/>
                <a:gd name="T1" fmla="*/ 5 h 59"/>
                <a:gd name="T2" fmla="*/ 42 w 48"/>
                <a:gd name="T3" fmla="*/ 5 h 59"/>
                <a:gd name="T4" fmla="*/ 48 w 48"/>
                <a:gd name="T5" fmla="*/ 22 h 59"/>
                <a:gd name="T6" fmla="*/ 48 w 48"/>
                <a:gd name="T7" fmla="*/ 59 h 59"/>
                <a:gd name="T8" fmla="*/ 33 w 48"/>
                <a:gd name="T9" fmla="*/ 59 h 59"/>
                <a:gd name="T10" fmla="*/ 33 w 48"/>
                <a:gd name="T11" fmla="*/ 24 h 59"/>
                <a:gd name="T12" fmla="*/ 24 w 48"/>
                <a:gd name="T13" fmla="*/ 13 h 59"/>
                <a:gd name="T14" fmla="*/ 14 w 48"/>
                <a:gd name="T15" fmla="*/ 24 h 59"/>
                <a:gd name="T16" fmla="*/ 14 w 48"/>
                <a:gd name="T17" fmla="*/ 59 h 59"/>
                <a:gd name="T18" fmla="*/ 0 w 48"/>
                <a:gd name="T19" fmla="*/ 59 h 59"/>
                <a:gd name="T20" fmla="*/ 0 w 48"/>
                <a:gd name="T21" fmla="*/ 1 h 59"/>
                <a:gd name="T22" fmla="*/ 14 w 48"/>
                <a:gd name="T23" fmla="*/ 1 h 59"/>
                <a:gd name="T24" fmla="*/ 14 w 48"/>
                <a:gd name="T25" fmla="*/ 6 h 59"/>
                <a:gd name="T26" fmla="*/ 28 w 48"/>
                <a:gd name="T27" fmla="*/ 0 h 59"/>
                <a:gd name="T28" fmla="*/ 42 w 48"/>
                <a:gd name="T29" fmla="*/ 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9">
                  <a:moveTo>
                    <a:pt x="42" y="5"/>
                  </a:moveTo>
                  <a:lnTo>
                    <a:pt x="42" y="5"/>
                  </a:lnTo>
                  <a:cubicBezTo>
                    <a:pt x="47" y="10"/>
                    <a:pt x="48" y="15"/>
                    <a:pt x="48" y="22"/>
                  </a:cubicBezTo>
                  <a:lnTo>
                    <a:pt x="48" y="59"/>
                  </a:lnTo>
                  <a:lnTo>
                    <a:pt x="33" y="59"/>
                  </a:lnTo>
                  <a:lnTo>
                    <a:pt x="33" y="24"/>
                  </a:lnTo>
                  <a:cubicBezTo>
                    <a:pt x="33" y="16"/>
                    <a:pt x="28" y="13"/>
                    <a:pt x="24" y="13"/>
                  </a:cubicBezTo>
                  <a:cubicBezTo>
                    <a:pt x="19" y="13"/>
                    <a:pt x="14" y="16"/>
                    <a:pt x="14" y="24"/>
                  </a:cubicBezTo>
                  <a:lnTo>
                    <a:pt x="14" y="59"/>
                  </a:lnTo>
                  <a:lnTo>
                    <a:pt x="0" y="59"/>
                  </a:lnTo>
                  <a:lnTo>
                    <a:pt x="0" y="1"/>
                  </a:lnTo>
                  <a:lnTo>
                    <a:pt x="14" y="1"/>
                  </a:lnTo>
                  <a:lnTo>
                    <a:pt x="14" y="6"/>
                  </a:lnTo>
                  <a:cubicBezTo>
                    <a:pt x="18" y="2"/>
                    <a:pt x="23" y="0"/>
                    <a:pt x="28" y="0"/>
                  </a:cubicBezTo>
                  <a:cubicBezTo>
                    <a:pt x="34" y="0"/>
                    <a:pt x="39" y="2"/>
                    <a:pt x="42"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199" name="Freeform 167">
              <a:extLst>
                <a:ext uri="{FF2B5EF4-FFF2-40B4-BE49-F238E27FC236}">
                  <a16:creationId xmlns:a16="http://schemas.microsoft.com/office/drawing/2014/main" id="{B9F8F569-787B-4878-A670-818FAF27506A}"/>
                </a:ext>
              </a:extLst>
            </p:cNvPr>
            <p:cNvSpPr>
              <a:spLocks/>
            </p:cNvSpPr>
            <p:nvPr/>
          </p:nvSpPr>
          <p:spPr bwMode="auto">
            <a:xfrm>
              <a:off x="1901" y="1474"/>
              <a:ext cx="16" cy="50"/>
            </a:xfrm>
            <a:custGeom>
              <a:avLst/>
              <a:gdLst>
                <a:gd name="T0" fmla="*/ 15 w 26"/>
                <a:gd name="T1" fmla="*/ 62 h 80"/>
                <a:gd name="T2" fmla="*/ 15 w 26"/>
                <a:gd name="T3" fmla="*/ 62 h 80"/>
                <a:gd name="T4" fmla="*/ 20 w 26"/>
                <a:gd name="T5" fmla="*/ 68 h 80"/>
                <a:gd name="T6" fmla="*/ 26 w 26"/>
                <a:gd name="T7" fmla="*/ 68 h 80"/>
                <a:gd name="T8" fmla="*/ 26 w 26"/>
                <a:gd name="T9" fmla="*/ 80 h 80"/>
                <a:gd name="T10" fmla="*/ 17 w 26"/>
                <a:gd name="T11" fmla="*/ 80 h 80"/>
                <a:gd name="T12" fmla="*/ 0 w 26"/>
                <a:gd name="T13" fmla="*/ 63 h 80"/>
                <a:gd name="T14" fmla="*/ 0 w 26"/>
                <a:gd name="T15" fmla="*/ 0 h 80"/>
                <a:gd name="T16" fmla="*/ 15 w 26"/>
                <a:gd name="T17" fmla="*/ 0 h 80"/>
                <a:gd name="T18" fmla="*/ 15 w 26"/>
                <a:gd name="T19"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80">
                  <a:moveTo>
                    <a:pt x="15" y="62"/>
                  </a:moveTo>
                  <a:lnTo>
                    <a:pt x="15" y="62"/>
                  </a:lnTo>
                  <a:cubicBezTo>
                    <a:pt x="15" y="66"/>
                    <a:pt x="16" y="68"/>
                    <a:pt x="20" y="68"/>
                  </a:cubicBezTo>
                  <a:lnTo>
                    <a:pt x="26" y="68"/>
                  </a:lnTo>
                  <a:lnTo>
                    <a:pt x="26" y="80"/>
                  </a:lnTo>
                  <a:lnTo>
                    <a:pt x="17" y="80"/>
                  </a:lnTo>
                  <a:cubicBezTo>
                    <a:pt x="5" y="80"/>
                    <a:pt x="0" y="72"/>
                    <a:pt x="0" y="63"/>
                  </a:cubicBezTo>
                  <a:lnTo>
                    <a:pt x="0" y="0"/>
                  </a:lnTo>
                  <a:lnTo>
                    <a:pt x="15" y="0"/>
                  </a:lnTo>
                  <a:lnTo>
                    <a:pt x="15"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00" name="Freeform 168">
              <a:extLst>
                <a:ext uri="{FF2B5EF4-FFF2-40B4-BE49-F238E27FC236}">
                  <a16:creationId xmlns:a16="http://schemas.microsoft.com/office/drawing/2014/main" id="{B339CA8D-AB6F-43A7-8E48-FE29E6AE370F}"/>
                </a:ext>
              </a:extLst>
            </p:cNvPr>
            <p:cNvSpPr>
              <a:spLocks noEditPoints="1"/>
            </p:cNvSpPr>
            <p:nvPr/>
          </p:nvSpPr>
          <p:spPr bwMode="auto">
            <a:xfrm>
              <a:off x="1922" y="1487"/>
              <a:ext cx="29" cy="37"/>
            </a:xfrm>
            <a:custGeom>
              <a:avLst/>
              <a:gdLst>
                <a:gd name="T0" fmla="*/ 23 w 48"/>
                <a:gd name="T1" fmla="*/ 34 h 59"/>
                <a:gd name="T2" fmla="*/ 23 w 48"/>
                <a:gd name="T3" fmla="*/ 34 h 59"/>
                <a:gd name="T4" fmla="*/ 14 w 48"/>
                <a:gd name="T5" fmla="*/ 41 h 59"/>
                <a:gd name="T6" fmla="*/ 23 w 48"/>
                <a:gd name="T7" fmla="*/ 48 h 59"/>
                <a:gd name="T8" fmla="*/ 32 w 48"/>
                <a:gd name="T9" fmla="*/ 45 h 59"/>
                <a:gd name="T10" fmla="*/ 34 w 48"/>
                <a:gd name="T11" fmla="*/ 37 h 59"/>
                <a:gd name="T12" fmla="*/ 34 w 48"/>
                <a:gd name="T13" fmla="*/ 34 h 59"/>
                <a:gd name="T14" fmla="*/ 23 w 48"/>
                <a:gd name="T15" fmla="*/ 34 h 59"/>
                <a:gd name="T16" fmla="*/ 48 w 48"/>
                <a:gd name="T17" fmla="*/ 21 h 59"/>
                <a:gd name="T18" fmla="*/ 48 w 48"/>
                <a:gd name="T19" fmla="*/ 21 h 59"/>
                <a:gd name="T20" fmla="*/ 48 w 48"/>
                <a:gd name="T21" fmla="*/ 59 h 59"/>
                <a:gd name="T22" fmla="*/ 34 w 48"/>
                <a:gd name="T23" fmla="*/ 59 h 59"/>
                <a:gd name="T24" fmla="*/ 34 w 48"/>
                <a:gd name="T25" fmla="*/ 54 h 59"/>
                <a:gd name="T26" fmla="*/ 20 w 48"/>
                <a:gd name="T27" fmla="*/ 59 h 59"/>
                <a:gd name="T28" fmla="*/ 5 w 48"/>
                <a:gd name="T29" fmla="*/ 54 h 59"/>
                <a:gd name="T30" fmla="*/ 0 w 48"/>
                <a:gd name="T31" fmla="*/ 41 h 59"/>
                <a:gd name="T32" fmla="*/ 20 w 48"/>
                <a:gd name="T33" fmla="*/ 24 h 59"/>
                <a:gd name="T34" fmla="*/ 34 w 48"/>
                <a:gd name="T35" fmla="*/ 24 h 59"/>
                <a:gd name="T36" fmla="*/ 34 w 48"/>
                <a:gd name="T37" fmla="*/ 21 h 59"/>
                <a:gd name="T38" fmla="*/ 23 w 48"/>
                <a:gd name="T39" fmla="*/ 12 h 59"/>
                <a:gd name="T40" fmla="*/ 12 w 48"/>
                <a:gd name="T41" fmla="*/ 17 h 59"/>
                <a:gd name="T42" fmla="*/ 3 w 48"/>
                <a:gd name="T43" fmla="*/ 8 h 59"/>
                <a:gd name="T44" fmla="*/ 24 w 48"/>
                <a:gd name="T45" fmla="*/ 0 h 59"/>
                <a:gd name="T46" fmla="*/ 48 w 48"/>
                <a:gd name="T47" fmla="*/ 2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3" y="34"/>
                  </a:moveTo>
                  <a:lnTo>
                    <a:pt x="23" y="34"/>
                  </a:lnTo>
                  <a:cubicBezTo>
                    <a:pt x="17" y="34"/>
                    <a:pt x="14" y="37"/>
                    <a:pt x="14" y="41"/>
                  </a:cubicBezTo>
                  <a:cubicBezTo>
                    <a:pt x="14" y="45"/>
                    <a:pt x="17" y="48"/>
                    <a:pt x="23" y="48"/>
                  </a:cubicBezTo>
                  <a:cubicBezTo>
                    <a:pt x="27" y="48"/>
                    <a:pt x="29" y="47"/>
                    <a:pt x="32" y="45"/>
                  </a:cubicBezTo>
                  <a:cubicBezTo>
                    <a:pt x="33" y="43"/>
                    <a:pt x="34" y="41"/>
                    <a:pt x="34" y="37"/>
                  </a:cubicBezTo>
                  <a:lnTo>
                    <a:pt x="34" y="34"/>
                  </a:lnTo>
                  <a:lnTo>
                    <a:pt x="23" y="34"/>
                  </a:lnTo>
                  <a:close/>
                  <a:moveTo>
                    <a:pt x="48" y="21"/>
                  </a:moveTo>
                  <a:lnTo>
                    <a:pt x="48" y="21"/>
                  </a:lnTo>
                  <a:lnTo>
                    <a:pt x="48" y="59"/>
                  </a:lnTo>
                  <a:lnTo>
                    <a:pt x="34" y="59"/>
                  </a:lnTo>
                  <a:lnTo>
                    <a:pt x="34" y="54"/>
                  </a:lnTo>
                  <a:cubicBezTo>
                    <a:pt x="30" y="58"/>
                    <a:pt x="27" y="59"/>
                    <a:pt x="20" y="59"/>
                  </a:cubicBezTo>
                  <a:cubicBezTo>
                    <a:pt x="13" y="59"/>
                    <a:pt x="9" y="58"/>
                    <a:pt x="5" y="54"/>
                  </a:cubicBezTo>
                  <a:cubicBezTo>
                    <a:pt x="2" y="51"/>
                    <a:pt x="0" y="46"/>
                    <a:pt x="0" y="41"/>
                  </a:cubicBezTo>
                  <a:cubicBezTo>
                    <a:pt x="0" y="32"/>
                    <a:pt x="7" y="24"/>
                    <a:pt x="20" y="24"/>
                  </a:cubicBezTo>
                  <a:lnTo>
                    <a:pt x="34" y="24"/>
                  </a:lnTo>
                  <a:lnTo>
                    <a:pt x="34" y="21"/>
                  </a:lnTo>
                  <a:cubicBezTo>
                    <a:pt x="34" y="15"/>
                    <a:pt x="31" y="12"/>
                    <a:pt x="23" y="12"/>
                  </a:cubicBezTo>
                  <a:cubicBezTo>
                    <a:pt x="18" y="12"/>
                    <a:pt x="15" y="14"/>
                    <a:pt x="12" y="17"/>
                  </a:cubicBezTo>
                  <a:lnTo>
                    <a:pt x="3" y="8"/>
                  </a:lnTo>
                  <a:cubicBezTo>
                    <a:pt x="9" y="2"/>
                    <a:pt x="14" y="0"/>
                    <a:pt x="24" y="0"/>
                  </a:cubicBezTo>
                  <a:cubicBezTo>
                    <a:pt x="40" y="0"/>
                    <a:pt x="48" y="7"/>
                    <a:pt x="48" y="2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01" name="Freeform 169">
              <a:extLst>
                <a:ext uri="{FF2B5EF4-FFF2-40B4-BE49-F238E27FC236}">
                  <a16:creationId xmlns:a16="http://schemas.microsoft.com/office/drawing/2014/main" id="{CB10CC41-6DAE-483B-B3A8-325E5FC8D4F0}"/>
                </a:ext>
              </a:extLst>
            </p:cNvPr>
            <p:cNvSpPr>
              <a:spLocks/>
            </p:cNvSpPr>
            <p:nvPr/>
          </p:nvSpPr>
          <p:spPr bwMode="auto">
            <a:xfrm>
              <a:off x="1962" y="1487"/>
              <a:ext cx="29" cy="37"/>
            </a:xfrm>
            <a:custGeom>
              <a:avLst/>
              <a:gdLst>
                <a:gd name="T0" fmla="*/ 42 w 48"/>
                <a:gd name="T1" fmla="*/ 5 h 59"/>
                <a:gd name="T2" fmla="*/ 42 w 48"/>
                <a:gd name="T3" fmla="*/ 5 h 59"/>
                <a:gd name="T4" fmla="*/ 48 w 48"/>
                <a:gd name="T5" fmla="*/ 22 h 59"/>
                <a:gd name="T6" fmla="*/ 48 w 48"/>
                <a:gd name="T7" fmla="*/ 59 h 59"/>
                <a:gd name="T8" fmla="*/ 33 w 48"/>
                <a:gd name="T9" fmla="*/ 59 h 59"/>
                <a:gd name="T10" fmla="*/ 33 w 48"/>
                <a:gd name="T11" fmla="*/ 24 h 59"/>
                <a:gd name="T12" fmla="*/ 24 w 48"/>
                <a:gd name="T13" fmla="*/ 13 h 59"/>
                <a:gd name="T14" fmla="*/ 14 w 48"/>
                <a:gd name="T15" fmla="*/ 24 h 59"/>
                <a:gd name="T16" fmla="*/ 14 w 48"/>
                <a:gd name="T17" fmla="*/ 59 h 59"/>
                <a:gd name="T18" fmla="*/ 0 w 48"/>
                <a:gd name="T19" fmla="*/ 59 h 59"/>
                <a:gd name="T20" fmla="*/ 0 w 48"/>
                <a:gd name="T21" fmla="*/ 1 h 59"/>
                <a:gd name="T22" fmla="*/ 14 w 48"/>
                <a:gd name="T23" fmla="*/ 1 h 59"/>
                <a:gd name="T24" fmla="*/ 14 w 48"/>
                <a:gd name="T25" fmla="*/ 6 h 59"/>
                <a:gd name="T26" fmla="*/ 28 w 48"/>
                <a:gd name="T27" fmla="*/ 0 h 59"/>
                <a:gd name="T28" fmla="*/ 42 w 48"/>
                <a:gd name="T29" fmla="*/ 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9">
                  <a:moveTo>
                    <a:pt x="42" y="5"/>
                  </a:moveTo>
                  <a:lnTo>
                    <a:pt x="42" y="5"/>
                  </a:lnTo>
                  <a:cubicBezTo>
                    <a:pt x="47" y="10"/>
                    <a:pt x="48" y="15"/>
                    <a:pt x="48" y="22"/>
                  </a:cubicBezTo>
                  <a:lnTo>
                    <a:pt x="48" y="59"/>
                  </a:lnTo>
                  <a:lnTo>
                    <a:pt x="33" y="59"/>
                  </a:lnTo>
                  <a:lnTo>
                    <a:pt x="33" y="24"/>
                  </a:lnTo>
                  <a:cubicBezTo>
                    <a:pt x="33" y="16"/>
                    <a:pt x="28" y="13"/>
                    <a:pt x="24" y="13"/>
                  </a:cubicBezTo>
                  <a:cubicBezTo>
                    <a:pt x="19" y="13"/>
                    <a:pt x="14" y="16"/>
                    <a:pt x="14" y="24"/>
                  </a:cubicBezTo>
                  <a:lnTo>
                    <a:pt x="14" y="59"/>
                  </a:lnTo>
                  <a:lnTo>
                    <a:pt x="0" y="59"/>
                  </a:lnTo>
                  <a:lnTo>
                    <a:pt x="0" y="1"/>
                  </a:lnTo>
                  <a:lnTo>
                    <a:pt x="14" y="1"/>
                  </a:lnTo>
                  <a:lnTo>
                    <a:pt x="14" y="6"/>
                  </a:lnTo>
                  <a:cubicBezTo>
                    <a:pt x="17" y="2"/>
                    <a:pt x="23" y="0"/>
                    <a:pt x="28" y="0"/>
                  </a:cubicBezTo>
                  <a:cubicBezTo>
                    <a:pt x="34" y="0"/>
                    <a:pt x="39" y="2"/>
                    <a:pt x="42"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02" name="Freeform 170">
              <a:extLst>
                <a:ext uri="{FF2B5EF4-FFF2-40B4-BE49-F238E27FC236}">
                  <a16:creationId xmlns:a16="http://schemas.microsoft.com/office/drawing/2014/main" id="{068894DC-9638-4E7D-8156-9113C0B43378}"/>
                </a:ext>
              </a:extLst>
            </p:cNvPr>
            <p:cNvSpPr>
              <a:spLocks noEditPoints="1"/>
            </p:cNvSpPr>
            <p:nvPr/>
          </p:nvSpPr>
          <p:spPr bwMode="auto">
            <a:xfrm>
              <a:off x="1999" y="1474"/>
              <a:ext cx="30" cy="50"/>
            </a:xfrm>
            <a:custGeom>
              <a:avLst/>
              <a:gdLst>
                <a:gd name="T0" fmla="*/ 14 w 49"/>
                <a:gd name="T1" fmla="*/ 51 h 80"/>
                <a:gd name="T2" fmla="*/ 14 w 49"/>
                <a:gd name="T3" fmla="*/ 51 h 80"/>
                <a:gd name="T4" fmla="*/ 24 w 49"/>
                <a:gd name="T5" fmla="*/ 67 h 80"/>
                <a:gd name="T6" fmla="*/ 34 w 49"/>
                <a:gd name="T7" fmla="*/ 51 h 80"/>
                <a:gd name="T8" fmla="*/ 24 w 49"/>
                <a:gd name="T9" fmla="*/ 34 h 80"/>
                <a:gd name="T10" fmla="*/ 14 w 49"/>
                <a:gd name="T11" fmla="*/ 51 h 80"/>
                <a:gd name="T12" fmla="*/ 49 w 49"/>
                <a:gd name="T13" fmla="*/ 80 h 80"/>
                <a:gd name="T14" fmla="*/ 49 w 49"/>
                <a:gd name="T15" fmla="*/ 80 h 80"/>
                <a:gd name="T16" fmla="*/ 34 w 49"/>
                <a:gd name="T17" fmla="*/ 80 h 80"/>
                <a:gd name="T18" fmla="*/ 34 w 49"/>
                <a:gd name="T19" fmla="*/ 74 h 80"/>
                <a:gd name="T20" fmla="*/ 20 w 49"/>
                <a:gd name="T21" fmla="*/ 80 h 80"/>
                <a:gd name="T22" fmla="*/ 6 w 49"/>
                <a:gd name="T23" fmla="*/ 75 h 80"/>
                <a:gd name="T24" fmla="*/ 0 w 49"/>
                <a:gd name="T25" fmla="*/ 51 h 80"/>
                <a:gd name="T26" fmla="*/ 6 w 49"/>
                <a:gd name="T27" fmla="*/ 26 h 80"/>
                <a:gd name="T28" fmla="*/ 20 w 49"/>
                <a:gd name="T29" fmla="*/ 21 h 80"/>
                <a:gd name="T30" fmla="*/ 34 w 49"/>
                <a:gd name="T31" fmla="*/ 27 h 80"/>
                <a:gd name="T32" fmla="*/ 34 w 49"/>
                <a:gd name="T33" fmla="*/ 0 h 80"/>
                <a:gd name="T34" fmla="*/ 49 w 49"/>
                <a:gd name="T35" fmla="*/ 0 h 80"/>
                <a:gd name="T36" fmla="*/ 49 w 49"/>
                <a:gd name="T3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80">
                  <a:moveTo>
                    <a:pt x="14" y="51"/>
                  </a:moveTo>
                  <a:lnTo>
                    <a:pt x="14" y="51"/>
                  </a:lnTo>
                  <a:cubicBezTo>
                    <a:pt x="14" y="60"/>
                    <a:pt x="15" y="67"/>
                    <a:pt x="24" y="67"/>
                  </a:cubicBezTo>
                  <a:cubicBezTo>
                    <a:pt x="33" y="67"/>
                    <a:pt x="34" y="60"/>
                    <a:pt x="34" y="51"/>
                  </a:cubicBezTo>
                  <a:cubicBezTo>
                    <a:pt x="34" y="41"/>
                    <a:pt x="33" y="34"/>
                    <a:pt x="24" y="34"/>
                  </a:cubicBezTo>
                  <a:cubicBezTo>
                    <a:pt x="15" y="34"/>
                    <a:pt x="14" y="41"/>
                    <a:pt x="14" y="51"/>
                  </a:cubicBezTo>
                  <a:close/>
                  <a:moveTo>
                    <a:pt x="49" y="80"/>
                  </a:moveTo>
                  <a:lnTo>
                    <a:pt x="49" y="80"/>
                  </a:lnTo>
                  <a:lnTo>
                    <a:pt x="34" y="80"/>
                  </a:lnTo>
                  <a:lnTo>
                    <a:pt x="34" y="74"/>
                  </a:lnTo>
                  <a:cubicBezTo>
                    <a:pt x="30" y="79"/>
                    <a:pt x="26" y="80"/>
                    <a:pt x="20" y="80"/>
                  </a:cubicBezTo>
                  <a:cubicBezTo>
                    <a:pt x="14" y="80"/>
                    <a:pt x="9" y="79"/>
                    <a:pt x="6" y="75"/>
                  </a:cubicBezTo>
                  <a:cubicBezTo>
                    <a:pt x="0" y="70"/>
                    <a:pt x="0" y="61"/>
                    <a:pt x="0" y="51"/>
                  </a:cubicBezTo>
                  <a:cubicBezTo>
                    <a:pt x="0" y="41"/>
                    <a:pt x="0" y="32"/>
                    <a:pt x="6" y="26"/>
                  </a:cubicBezTo>
                  <a:cubicBezTo>
                    <a:pt x="9" y="23"/>
                    <a:pt x="14" y="21"/>
                    <a:pt x="20" y="21"/>
                  </a:cubicBezTo>
                  <a:cubicBezTo>
                    <a:pt x="26" y="21"/>
                    <a:pt x="30" y="23"/>
                    <a:pt x="34" y="27"/>
                  </a:cubicBezTo>
                  <a:lnTo>
                    <a:pt x="34" y="0"/>
                  </a:lnTo>
                  <a:lnTo>
                    <a:pt x="49" y="0"/>
                  </a:lnTo>
                  <a:lnTo>
                    <a:pt x="49" y="8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grpSp>
      <p:grpSp>
        <p:nvGrpSpPr>
          <p:cNvPr id="203" name="Group 173">
            <a:extLst>
              <a:ext uri="{FF2B5EF4-FFF2-40B4-BE49-F238E27FC236}">
                <a16:creationId xmlns:a16="http://schemas.microsoft.com/office/drawing/2014/main" id="{09368477-1D58-4617-AAD6-56AB7861BBD6}"/>
              </a:ext>
            </a:extLst>
          </p:cNvPr>
          <p:cNvGrpSpPr>
            <a:grpSpLocks noChangeAspect="1"/>
          </p:cNvGrpSpPr>
          <p:nvPr/>
        </p:nvGrpSpPr>
        <p:grpSpPr bwMode="auto">
          <a:xfrm>
            <a:off x="3689408" y="4527186"/>
            <a:ext cx="1600201" cy="203200"/>
            <a:chOff x="4451" y="1798"/>
            <a:chExt cx="904" cy="128"/>
          </a:xfrm>
        </p:grpSpPr>
        <p:sp>
          <p:nvSpPr>
            <p:cNvPr id="204" name="AutoShape 172">
              <a:extLst>
                <a:ext uri="{FF2B5EF4-FFF2-40B4-BE49-F238E27FC236}">
                  <a16:creationId xmlns:a16="http://schemas.microsoft.com/office/drawing/2014/main" id="{2498A394-0A20-4764-AF47-4BB720CC5076}"/>
                </a:ext>
              </a:extLst>
            </p:cNvPr>
            <p:cNvSpPr>
              <a:spLocks noChangeAspect="1" noChangeArrowheads="1" noTextEdit="1"/>
            </p:cNvSpPr>
            <p:nvPr/>
          </p:nvSpPr>
          <p:spPr bwMode="auto">
            <a:xfrm>
              <a:off x="4451" y="1798"/>
              <a:ext cx="904" cy="1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05" name="Freeform 174">
              <a:extLst>
                <a:ext uri="{FF2B5EF4-FFF2-40B4-BE49-F238E27FC236}">
                  <a16:creationId xmlns:a16="http://schemas.microsoft.com/office/drawing/2014/main" id="{EE9EAE17-77EE-4AF3-8C36-FFB849EA4EA7}"/>
                </a:ext>
              </a:extLst>
            </p:cNvPr>
            <p:cNvSpPr>
              <a:spLocks/>
            </p:cNvSpPr>
            <p:nvPr/>
          </p:nvSpPr>
          <p:spPr bwMode="auto">
            <a:xfrm>
              <a:off x="4451" y="1798"/>
              <a:ext cx="43" cy="49"/>
            </a:xfrm>
            <a:custGeom>
              <a:avLst/>
              <a:gdLst>
                <a:gd name="T0" fmla="*/ 56 w 71"/>
                <a:gd name="T1" fmla="*/ 0 h 77"/>
                <a:gd name="T2" fmla="*/ 56 w 71"/>
                <a:gd name="T3" fmla="*/ 0 h 77"/>
                <a:gd name="T4" fmla="*/ 35 w 71"/>
                <a:gd name="T5" fmla="*/ 39 h 77"/>
                <a:gd name="T6" fmla="*/ 15 w 71"/>
                <a:gd name="T7" fmla="*/ 0 h 77"/>
                <a:gd name="T8" fmla="*/ 0 w 71"/>
                <a:gd name="T9" fmla="*/ 0 h 77"/>
                <a:gd name="T10" fmla="*/ 0 w 71"/>
                <a:gd name="T11" fmla="*/ 77 h 77"/>
                <a:gd name="T12" fmla="*/ 15 w 71"/>
                <a:gd name="T13" fmla="*/ 77 h 77"/>
                <a:gd name="T14" fmla="*/ 15 w 71"/>
                <a:gd name="T15" fmla="*/ 32 h 77"/>
                <a:gd name="T16" fmla="*/ 30 w 71"/>
                <a:gd name="T17" fmla="*/ 59 h 77"/>
                <a:gd name="T18" fmla="*/ 40 w 71"/>
                <a:gd name="T19" fmla="*/ 59 h 77"/>
                <a:gd name="T20" fmla="*/ 55 w 71"/>
                <a:gd name="T21" fmla="*/ 32 h 77"/>
                <a:gd name="T22" fmla="*/ 55 w 71"/>
                <a:gd name="T23" fmla="*/ 77 h 77"/>
                <a:gd name="T24" fmla="*/ 71 w 71"/>
                <a:gd name="T25" fmla="*/ 77 h 77"/>
                <a:gd name="T26" fmla="*/ 71 w 71"/>
                <a:gd name="T27" fmla="*/ 0 h 77"/>
                <a:gd name="T28" fmla="*/ 56 w 71"/>
                <a:gd name="T2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7">
                  <a:moveTo>
                    <a:pt x="56" y="0"/>
                  </a:moveTo>
                  <a:lnTo>
                    <a:pt x="56" y="0"/>
                  </a:lnTo>
                  <a:lnTo>
                    <a:pt x="35" y="39"/>
                  </a:lnTo>
                  <a:lnTo>
                    <a:pt x="15" y="0"/>
                  </a:lnTo>
                  <a:lnTo>
                    <a:pt x="0" y="0"/>
                  </a:lnTo>
                  <a:lnTo>
                    <a:pt x="0" y="77"/>
                  </a:lnTo>
                  <a:lnTo>
                    <a:pt x="15" y="77"/>
                  </a:lnTo>
                  <a:lnTo>
                    <a:pt x="15" y="32"/>
                  </a:lnTo>
                  <a:lnTo>
                    <a:pt x="30" y="59"/>
                  </a:lnTo>
                  <a:lnTo>
                    <a:pt x="40" y="59"/>
                  </a:lnTo>
                  <a:lnTo>
                    <a:pt x="55" y="32"/>
                  </a:lnTo>
                  <a:lnTo>
                    <a:pt x="55" y="77"/>
                  </a:lnTo>
                  <a:lnTo>
                    <a:pt x="71" y="77"/>
                  </a:lnTo>
                  <a:lnTo>
                    <a:pt x="71" y="0"/>
                  </a:lnTo>
                  <a:lnTo>
                    <a:pt x="56"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06" name="Freeform 175">
              <a:extLst>
                <a:ext uri="{FF2B5EF4-FFF2-40B4-BE49-F238E27FC236}">
                  <a16:creationId xmlns:a16="http://schemas.microsoft.com/office/drawing/2014/main" id="{59013865-15B5-4F36-BB2A-2F67039401B3}"/>
                </a:ext>
              </a:extLst>
            </p:cNvPr>
            <p:cNvSpPr>
              <a:spLocks noEditPoints="1"/>
            </p:cNvSpPr>
            <p:nvPr/>
          </p:nvSpPr>
          <p:spPr bwMode="auto">
            <a:xfrm>
              <a:off x="4501" y="1810"/>
              <a:ext cx="30" cy="38"/>
            </a:xfrm>
            <a:custGeom>
              <a:avLst/>
              <a:gdLst>
                <a:gd name="T0" fmla="*/ 15 w 50"/>
                <a:gd name="T1" fmla="*/ 18 h 59"/>
                <a:gd name="T2" fmla="*/ 15 w 50"/>
                <a:gd name="T3" fmla="*/ 18 h 59"/>
                <a:gd name="T4" fmla="*/ 14 w 50"/>
                <a:gd name="T5" fmla="*/ 24 h 59"/>
                <a:gd name="T6" fmla="*/ 36 w 50"/>
                <a:gd name="T7" fmla="*/ 24 h 59"/>
                <a:gd name="T8" fmla="*/ 34 w 50"/>
                <a:gd name="T9" fmla="*/ 18 h 59"/>
                <a:gd name="T10" fmla="*/ 25 w 50"/>
                <a:gd name="T11" fmla="*/ 12 h 59"/>
                <a:gd name="T12" fmla="*/ 15 w 50"/>
                <a:gd name="T13" fmla="*/ 18 h 59"/>
                <a:gd name="T14" fmla="*/ 50 w 50"/>
                <a:gd name="T15" fmla="*/ 28 h 59"/>
                <a:gd name="T16" fmla="*/ 50 w 50"/>
                <a:gd name="T17" fmla="*/ 28 h 59"/>
                <a:gd name="T18" fmla="*/ 50 w 50"/>
                <a:gd name="T19" fmla="*/ 34 h 59"/>
                <a:gd name="T20" fmla="*/ 14 w 50"/>
                <a:gd name="T21" fmla="*/ 34 h 59"/>
                <a:gd name="T22" fmla="*/ 26 w 50"/>
                <a:gd name="T23" fmla="*/ 47 h 59"/>
                <a:gd name="T24" fmla="*/ 39 w 50"/>
                <a:gd name="T25" fmla="*/ 41 h 59"/>
                <a:gd name="T26" fmla="*/ 48 w 50"/>
                <a:gd name="T27" fmla="*/ 50 h 59"/>
                <a:gd name="T28" fmla="*/ 26 w 50"/>
                <a:gd name="T29" fmla="*/ 59 h 59"/>
                <a:gd name="T30" fmla="*/ 0 w 50"/>
                <a:gd name="T31" fmla="*/ 29 h 59"/>
                <a:gd name="T32" fmla="*/ 25 w 50"/>
                <a:gd name="T33" fmla="*/ 0 h 59"/>
                <a:gd name="T34" fmla="*/ 50 w 50"/>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9">
                  <a:moveTo>
                    <a:pt x="15" y="18"/>
                  </a:moveTo>
                  <a:lnTo>
                    <a:pt x="15" y="18"/>
                  </a:lnTo>
                  <a:cubicBezTo>
                    <a:pt x="14" y="20"/>
                    <a:pt x="14" y="22"/>
                    <a:pt x="14" y="24"/>
                  </a:cubicBezTo>
                  <a:lnTo>
                    <a:pt x="36" y="24"/>
                  </a:lnTo>
                  <a:cubicBezTo>
                    <a:pt x="35" y="22"/>
                    <a:pt x="35" y="20"/>
                    <a:pt x="34" y="18"/>
                  </a:cubicBezTo>
                  <a:cubicBezTo>
                    <a:pt x="33" y="15"/>
                    <a:pt x="30" y="12"/>
                    <a:pt x="25" y="12"/>
                  </a:cubicBezTo>
                  <a:cubicBezTo>
                    <a:pt x="20" y="12"/>
                    <a:pt x="17" y="15"/>
                    <a:pt x="15" y="18"/>
                  </a:cubicBezTo>
                  <a:close/>
                  <a:moveTo>
                    <a:pt x="50" y="28"/>
                  </a:moveTo>
                  <a:lnTo>
                    <a:pt x="50" y="28"/>
                  </a:lnTo>
                  <a:lnTo>
                    <a:pt x="50" y="34"/>
                  </a:lnTo>
                  <a:lnTo>
                    <a:pt x="14" y="34"/>
                  </a:lnTo>
                  <a:cubicBezTo>
                    <a:pt x="14" y="41"/>
                    <a:pt x="18" y="47"/>
                    <a:pt x="26" y="47"/>
                  </a:cubicBezTo>
                  <a:cubicBezTo>
                    <a:pt x="33" y="47"/>
                    <a:pt x="36" y="45"/>
                    <a:pt x="39" y="41"/>
                  </a:cubicBezTo>
                  <a:lnTo>
                    <a:pt x="48" y="50"/>
                  </a:lnTo>
                  <a:cubicBezTo>
                    <a:pt x="42" y="56"/>
                    <a:pt x="37" y="59"/>
                    <a:pt x="26" y="59"/>
                  </a:cubicBezTo>
                  <a:cubicBezTo>
                    <a:pt x="13" y="59"/>
                    <a:pt x="0" y="53"/>
                    <a:pt x="0" y="29"/>
                  </a:cubicBezTo>
                  <a:cubicBezTo>
                    <a:pt x="0" y="11"/>
                    <a:pt x="10" y="0"/>
                    <a:pt x="25" y="0"/>
                  </a:cubicBezTo>
                  <a:cubicBezTo>
                    <a:pt x="41" y="0"/>
                    <a:pt x="50" y="12"/>
                    <a:pt x="50"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07" name="Freeform 176">
              <a:extLst>
                <a:ext uri="{FF2B5EF4-FFF2-40B4-BE49-F238E27FC236}">
                  <a16:creationId xmlns:a16="http://schemas.microsoft.com/office/drawing/2014/main" id="{021895DA-09D8-42F7-944A-F9B9FC49677D}"/>
                </a:ext>
              </a:extLst>
            </p:cNvPr>
            <p:cNvSpPr>
              <a:spLocks/>
            </p:cNvSpPr>
            <p:nvPr/>
          </p:nvSpPr>
          <p:spPr bwMode="auto">
            <a:xfrm>
              <a:off x="4535" y="1801"/>
              <a:ext cx="19" cy="46"/>
            </a:xfrm>
            <a:custGeom>
              <a:avLst/>
              <a:gdLst>
                <a:gd name="T0" fmla="*/ 21 w 31"/>
                <a:gd name="T1" fmla="*/ 17 h 73"/>
                <a:gd name="T2" fmla="*/ 21 w 31"/>
                <a:gd name="T3" fmla="*/ 17 h 73"/>
                <a:gd name="T4" fmla="*/ 31 w 31"/>
                <a:gd name="T5" fmla="*/ 17 h 73"/>
                <a:gd name="T6" fmla="*/ 31 w 31"/>
                <a:gd name="T7" fmla="*/ 28 h 73"/>
                <a:gd name="T8" fmla="*/ 21 w 31"/>
                <a:gd name="T9" fmla="*/ 28 h 73"/>
                <a:gd name="T10" fmla="*/ 21 w 31"/>
                <a:gd name="T11" fmla="*/ 56 h 73"/>
                <a:gd name="T12" fmla="*/ 26 w 31"/>
                <a:gd name="T13" fmla="*/ 61 h 73"/>
                <a:gd name="T14" fmla="*/ 31 w 31"/>
                <a:gd name="T15" fmla="*/ 61 h 73"/>
                <a:gd name="T16" fmla="*/ 31 w 31"/>
                <a:gd name="T17" fmla="*/ 73 h 73"/>
                <a:gd name="T18" fmla="*/ 23 w 31"/>
                <a:gd name="T19" fmla="*/ 73 h 73"/>
                <a:gd name="T20" fmla="*/ 6 w 31"/>
                <a:gd name="T21" fmla="*/ 57 h 73"/>
                <a:gd name="T22" fmla="*/ 6 w 31"/>
                <a:gd name="T23" fmla="*/ 28 h 73"/>
                <a:gd name="T24" fmla="*/ 0 w 31"/>
                <a:gd name="T25" fmla="*/ 28 h 73"/>
                <a:gd name="T26" fmla="*/ 0 w 31"/>
                <a:gd name="T27" fmla="*/ 17 h 73"/>
                <a:gd name="T28" fmla="*/ 6 w 31"/>
                <a:gd name="T29" fmla="*/ 17 h 73"/>
                <a:gd name="T30" fmla="*/ 6 w 31"/>
                <a:gd name="T31" fmla="*/ 0 h 73"/>
                <a:gd name="T32" fmla="*/ 21 w 31"/>
                <a:gd name="T33" fmla="*/ 0 h 73"/>
                <a:gd name="T34" fmla="*/ 21 w 31"/>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73">
                  <a:moveTo>
                    <a:pt x="21" y="17"/>
                  </a:moveTo>
                  <a:lnTo>
                    <a:pt x="21" y="17"/>
                  </a:lnTo>
                  <a:lnTo>
                    <a:pt x="31" y="17"/>
                  </a:lnTo>
                  <a:lnTo>
                    <a:pt x="31" y="28"/>
                  </a:lnTo>
                  <a:lnTo>
                    <a:pt x="21" y="28"/>
                  </a:lnTo>
                  <a:lnTo>
                    <a:pt x="21" y="56"/>
                  </a:lnTo>
                  <a:cubicBezTo>
                    <a:pt x="21" y="59"/>
                    <a:pt x="22" y="61"/>
                    <a:pt x="26" y="61"/>
                  </a:cubicBezTo>
                  <a:lnTo>
                    <a:pt x="31" y="61"/>
                  </a:lnTo>
                  <a:lnTo>
                    <a:pt x="31" y="73"/>
                  </a:lnTo>
                  <a:lnTo>
                    <a:pt x="23" y="73"/>
                  </a:lnTo>
                  <a:cubicBezTo>
                    <a:pt x="11" y="73"/>
                    <a:pt x="6" y="65"/>
                    <a:pt x="6" y="57"/>
                  </a:cubicBezTo>
                  <a:lnTo>
                    <a:pt x="6" y="28"/>
                  </a:lnTo>
                  <a:lnTo>
                    <a:pt x="0" y="28"/>
                  </a:lnTo>
                  <a:lnTo>
                    <a:pt x="0" y="17"/>
                  </a:lnTo>
                  <a:lnTo>
                    <a:pt x="6" y="17"/>
                  </a:lnTo>
                  <a:lnTo>
                    <a:pt x="6" y="0"/>
                  </a:lnTo>
                  <a:lnTo>
                    <a:pt x="21" y="0"/>
                  </a:lnTo>
                  <a:lnTo>
                    <a:pt x="21"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08" name="Freeform 177">
              <a:extLst>
                <a:ext uri="{FF2B5EF4-FFF2-40B4-BE49-F238E27FC236}">
                  <a16:creationId xmlns:a16="http://schemas.microsoft.com/office/drawing/2014/main" id="{DFAB07D5-F28F-4585-B197-4F48FB9822EF}"/>
                </a:ext>
              </a:extLst>
            </p:cNvPr>
            <p:cNvSpPr>
              <a:spLocks noEditPoints="1"/>
            </p:cNvSpPr>
            <p:nvPr/>
          </p:nvSpPr>
          <p:spPr bwMode="auto">
            <a:xfrm>
              <a:off x="4558" y="1810"/>
              <a:ext cx="29" cy="38"/>
            </a:xfrm>
            <a:custGeom>
              <a:avLst/>
              <a:gdLst>
                <a:gd name="T0" fmla="*/ 22 w 47"/>
                <a:gd name="T1" fmla="*/ 34 h 59"/>
                <a:gd name="T2" fmla="*/ 22 w 47"/>
                <a:gd name="T3" fmla="*/ 34 h 59"/>
                <a:gd name="T4" fmla="*/ 14 w 47"/>
                <a:gd name="T5" fmla="*/ 41 h 59"/>
                <a:gd name="T6" fmla="*/ 22 w 47"/>
                <a:gd name="T7" fmla="*/ 47 h 59"/>
                <a:gd name="T8" fmla="*/ 31 w 47"/>
                <a:gd name="T9" fmla="*/ 44 h 59"/>
                <a:gd name="T10" fmla="*/ 33 w 47"/>
                <a:gd name="T11" fmla="*/ 37 h 59"/>
                <a:gd name="T12" fmla="*/ 33 w 47"/>
                <a:gd name="T13" fmla="*/ 34 h 59"/>
                <a:gd name="T14" fmla="*/ 22 w 47"/>
                <a:gd name="T15" fmla="*/ 34 h 59"/>
                <a:gd name="T16" fmla="*/ 47 w 47"/>
                <a:gd name="T17" fmla="*/ 20 h 59"/>
                <a:gd name="T18" fmla="*/ 47 w 47"/>
                <a:gd name="T19" fmla="*/ 20 h 59"/>
                <a:gd name="T20" fmla="*/ 47 w 47"/>
                <a:gd name="T21" fmla="*/ 58 h 59"/>
                <a:gd name="T22" fmla="*/ 33 w 47"/>
                <a:gd name="T23" fmla="*/ 58 h 59"/>
                <a:gd name="T24" fmla="*/ 33 w 47"/>
                <a:gd name="T25" fmla="*/ 53 h 59"/>
                <a:gd name="T26" fmla="*/ 19 w 47"/>
                <a:gd name="T27" fmla="*/ 59 h 59"/>
                <a:gd name="T28" fmla="*/ 4 w 47"/>
                <a:gd name="T29" fmla="*/ 54 h 59"/>
                <a:gd name="T30" fmla="*/ 0 w 47"/>
                <a:gd name="T31" fmla="*/ 41 h 59"/>
                <a:gd name="T32" fmla="*/ 20 w 47"/>
                <a:gd name="T33" fmla="*/ 24 h 59"/>
                <a:gd name="T34" fmla="*/ 33 w 47"/>
                <a:gd name="T35" fmla="*/ 24 h 59"/>
                <a:gd name="T36" fmla="*/ 33 w 47"/>
                <a:gd name="T37" fmla="*/ 21 h 59"/>
                <a:gd name="T38" fmla="*/ 22 w 47"/>
                <a:gd name="T39" fmla="*/ 12 h 59"/>
                <a:gd name="T40" fmla="*/ 11 w 47"/>
                <a:gd name="T41" fmla="*/ 17 h 59"/>
                <a:gd name="T42" fmla="*/ 2 w 47"/>
                <a:gd name="T43" fmla="*/ 8 h 59"/>
                <a:gd name="T44" fmla="*/ 23 w 47"/>
                <a:gd name="T45" fmla="*/ 0 h 59"/>
                <a:gd name="T46" fmla="*/ 47 w 47"/>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9">
                  <a:moveTo>
                    <a:pt x="22" y="34"/>
                  </a:moveTo>
                  <a:lnTo>
                    <a:pt x="22" y="34"/>
                  </a:lnTo>
                  <a:cubicBezTo>
                    <a:pt x="16" y="34"/>
                    <a:pt x="14" y="36"/>
                    <a:pt x="14" y="41"/>
                  </a:cubicBezTo>
                  <a:cubicBezTo>
                    <a:pt x="14" y="45"/>
                    <a:pt x="16" y="47"/>
                    <a:pt x="22" y="47"/>
                  </a:cubicBezTo>
                  <a:cubicBezTo>
                    <a:pt x="26" y="47"/>
                    <a:pt x="28" y="47"/>
                    <a:pt x="31" y="44"/>
                  </a:cubicBezTo>
                  <a:cubicBezTo>
                    <a:pt x="32" y="43"/>
                    <a:pt x="33" y="41"/>
                    <a:pt x="33" y="37"/>
                  </a:cubicBezTo>
                  <a:lnTo>
                    <a:pt x="33" y="34"/>
                  </a:lnTo>
                  <a:lnTo>
                    <a:pt x="22" y="34"/>
                  </a:lnTo>
                  <a:close/>
                  <a:moveTo>
                    <a:pt x="47" y="20"/>
                  </a:moveTo>
                  <a:lnTo>
                    <a:pt x="47" y="20"/>
                  </a:lnTo>
                  <a:lnTo>
                    <a:pt x="47" y="58"/>
                  </a:lnTo>
                  <a:lnTo>
                    <a:pt x="33" y="58"/>
                  </a:lnTo>
                  <a:lnTo>
                    <a:pt x="33" y="53"/>
                  </a:lnTo>
                  <a:cubicBezTo>
                    <a:pt x="29" y="57"/>
                    <a:pt x="26" y="59"/>
                    <a:pt x="19" y="59"/>
                  </a:cubicBezTo>
                  <a:cubicBezTo>
                    <a:pt x="13" y="59"/>
                    <a:pt x="8" y="57"/>
                    <a:pt x="4" y="54"/>
                  </a:cubicBezTo>
                  <a:cubicBezTo>
                    <a:pt x="1" y="51"/>
                    <a:pt x="0" y="46"/>
                    <a:pt x="0" y="41"/>
                  </a:cubicBezTo>
                  <a:cubicBezTo>
                    <a:pt x="0" y="32"/>
                    <a:pt x="6" y="24"/>
                    <a:pt x="20" y="24"/>
                  </a:cubicBezTo>
                  <a:lnTo>
                    <a:pt x="33" y="24"/>
                  </a:lnTo>
                  <a:lnTo>
                    <a:pt x="33" y="21"/>
                  </a:lnTo>
                  <a:cubicBezTo>
                    <a:pt x="33" y="15"/>
                    <a:pt x="30" y="12"/>
                    <a:pt x="22" y="12"/>
                  </a:cubicBezTo>
                  <a:cubicBezTo>
                    <a:pt x="17" y="12"/>
                    <a:pt x="14" y="14"/>
                    <a:pt x="11" y="17"/>
                  </a:cubicBezTo>
                  <a:lnTo>
                    <a:pt x="2" y="8"/>
                  </a:lnTo>
                  <a:cubicBezTo>
                    <a:pt x="8" y="2"/>
                    <a:pt x="13" y="0"/>
                    <a:pt x="23" y="0"/>
                  </a:cubicBezTo>
                  <a:cubicBezTo>
                    <a:pt x="39" y="0"/>
                    <a:pt x="47" y="7"/>
                    <a:pt x="47"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09" name="Freeform 178">
              <a:extLst>
                <a:ext uri="{FF2B5EF4-FFF2-40B4-BE49-F238E27FC236}">
                  <a16:creationId xmlns:a16="http://schemas.microsoft.com/office/drawing/2014/main" id="{FCD615BE-F88C-48BD-B574-BB9FF9C9E58D}"/>
                </a:ext>
              </a:extLst>
            </p:cNvPr>
            <p:cNvSpPr>
              <a:spLocks/>
            </p:cNvSpPr>
            <p:nvPr/>
          </p:nvSpPr>
          <p:spPr bwMode="auto">
            <a:xfrm>
              <a:off x="4595" y="1798"/>
              <a:ext cx="15" cy="49"/>
            </a:xfrm>
            <a:custGeom>
              <a:avLst/>
              <a:gdLst>
                <a:gd name="T0" fmla="*/ 14 w 25"/>
                <a:gd name="T1" fmla="*/ 60 h 77"/>
                <a:gd name="T2" fmla="*/ 14 w 25"/>
                <a:gd name="T3" fmla="*/ 60 h 77"/>
                <a:gd name="T4" fmla="*/ 19 w 25"/>
                <a:gd name="T5" fmla="*/ 65 h 77"/>
                <a:gd name="T6" fmla="*/ 25 w 25"/>
                <a:gd name="T7" fmla="*/ 65 h 77"/>
                <a:gd name="T8" fmla="*/ 25 w 25"/>
                <a:gd name="T9" fmla="*/ 77 h 77"/>
                <a:gd name="T10" fmla="*/ 17 w 25"/>
                <a:gd name="T11" fmla="*/ 77 h 77"/>
                <a:gd name="T12" fmla="*/ 0 w 25"/>
                <a:gd name="T13" fmla="*/ 61 h 77"/>
                <a:gd name="T14" fmla="*/ 0 w 25"/>
                <a:gd name="T15" fmla="*/ 0 h 77"/>
                <a:gd name="T16" fmla="*/ 14 w 25"/>
                <a:gd name="T17" fmla="*/ 0 h 77"/>
                <a:gd name="T18" fmla="*/ 14 w 25"/>
                <a:gd name="T19" fmla="*/ 6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7">
                  <a:moveTo>
                    <a:pt x="14" y="60"/>
                  </a:moveTo>
                  <a:lnTo>
                    <a:pt x="14" y="60"/>
                  </a:lnTo>
                  <a:cubicBezTo>
                    <a:pt x="14" y="63"/>
                    <a:pt x="16" y="65"/>
                    <a:pt x="19" y="65"/>
                  </a:cubicBezTo>
                  <a:lnTo>
                    <a:pt x="25" y="65"/>
                  </a:lnTo>
                  <a:lnTo>
                    <a:pt x="25" y="77"/>
                  </a:lnTo>
                  <a:lnTo>
                    <a:pt x="17" y="77"/>
                  </a:lnTo>
                  <a:cubicBezTo>
                    <a:pt x="5" y="77"/>
                    <a:pt x="0" y="69"/>
                    <a:pt x="0" y="61"/>
                  </a:cubicBezTo>
                  <a:lnTo>
                    <a:pt x="0" y="0"/>
                  </a:lnTo>
                  <a:lnTo>
                    <a:pt x="14" y="0"/>
                  </a:lnTo>
                  <a:lnTo>
                    <a:pt x="14" y="6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0" name="Freeform 179">
              <a:extLst>
                <a:ext uri="{FF2B5EF4-FFF2-40B4-BE49-F238E27FC236}">
                  <a16:creationId xmlns:a16="http://schemas.microsoft.com/office/drawing/2014/main" id="{F2E517B1-B304-4E69-BFD8-FEFC0585A348}"/>
                </a:ext>
              </a:extLst>
            </p:cNvPr>
            <p:cNvSpPr>
              <a:spLocks/>
            </p:cNvSpPr>
            <p:nvPr/>
          </p:nvSpPr>
          <p:spPr bwMode="auto">
            <a:xfrm>
              <a:off x="4615" y="1798"/>
              <a:ext cx="15" cy="49"/>
            </a:xfrm>
            <a:custGeom>
              <a:avLst/>
              <a:gdLst>
                <a:gd name="T0" fmla="*/ 14 w 25"/>
                <a:gd name="T1" fmla="*/ 60 h 77"/>
                <a:gd name="T2" fmla="*/ 14 w 25"/>
                <a:gd name="T3" fmla="*/ 60 h 77"/>
                <a:gd name="T4" fmla="*/ 19 w 25"/>
                <a:gd name="T5" fmla="*/ 65 h 77"/>
                <a:gd name="T6" fmla="*/ 25 w 25"/>
                <a:gd name="T7" fmla="*/ 65 h 77"/>
                <a:gd name="T8" fmla="*/ 25 w 25"/>
                <a:gd name="T9" fmla="*/ 77 h 77"/>
                <a:gd name="T10" fmla="*/ 16 w 25"/>
                <a:gd name="T11" fmla="*/ 77 h 77"/>
                <a:gd name="T12" fmla="*/ 0 w 25"/>
                <a:gd name="T13" fmla="*/ 61 h 77"/>
                <a:gd name="T14" fmla="*/ 0 w 25"/>
                <a:gd name="T15" fmla="*/ 0 h 77"/>
                <a:gd name="T16" fmla="*/ 14 w 25"/>
                <a:gd name="T17" fmla="*/ 0 h 77"/>
                <a:gd name="T18" fmla="*/ 14 w 25"/>
                <a:gd name="T19" fmla="*/ 6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7">
                  <a:moveTo>
                    <a:pt x="14" y="60"/>
                  </a:moveTo>
                  <a:lnTo>
                    <a:pt x="14" y="60"/>
                  </a:lnTo>
                  <a:cubicBezTo>
                    <a:pt x="14" y="63"/>
                    <a:pt x="15" y="65"/>
                    <a:pt x="19" y="65"/>
                  </a:cubicBezTo>
                  <a:lnTo>
                    <a:pt x="25" y="65"/>
                  </a:lnTo>
                  <a:lnTo>
                    <a:pt x="25" y="77"/>
                  </a:lnTo>
                  <a:lnTo>
                    <a:pt x="16" y="77"/>
                  </a:lnTo>
                  <a:cubicBezTo>
                    <a:pt x="5" y="77"/>
                    <a:pt x="0" y="69"/>
                    <a:pt x="0" y="61"/>
                  </a:cubicBezTo>
                  <a:lnTo>
                    <a:pt x="0" y="0"/>
                  </a:lnTo>
                  <a:lnTo>
                    <a:pt x="14" y="0"/>
                  </a:lnTo>
                  <a:lnTo>
                    <a:pt x="14" y="6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1" name="Freeform 180">
              <a:extLst>
                <a:ext uri="{FF2B5EF4-FFF2-40B4-BE49-F238E27FC236}">
                  <a16:creationId xmlns:a16="http://schemas.microsoft.com/office/drawing/2014/main" id="{10ABB755-478E-4730-A9D5-924812B41977}"/>
                </a:ext>
              </a:extLst>
            </p:cNvPr>
            <p:cNvSpPr>
              <a:spLocks noEditPoints="1"/>
            </p:cNvSpPr>
            <p:nvPr/>
          </p:nvSpPr>
          <p:spPr bwMode="auto">
            <a:xfrm>
              <a:off x="4636" y="1797"/>
              <a:ext cx="8" cy="50"/>
            </a:xfrm>
            <a:custGeom>
              <a:avLst/>
              <a:gdLst>
                <a:gd name="T0" fmla="*/ 14 w 14"/>
                <a:gd name="T1" fmla="*/ 78 h 78"/>
                <a:gd name="T2" fmla="*/ 14 w 14"/>
                <a:gd name="T3" fmla="*/ 78 h 78"/>
                <a:gd name="T4" fmla="*/ 0 w 14"/>
                <a:gd name="T5" fmla="*/ 78 h 78"/>
                <a:gd name="T6" fmla="*/ 0 w 14"/>
                <a:gd name="T7" fmla="*/ 22 h 78"/>
                <a:gd name="T8" fmla="*/ 14 w 14"/>
                <a:gd name="T9" fmla="*/ 22 h 78"/>
                <a:gd name="T10" fmla="*/ 14 w 14"/>
                <a:gd name="T11" fmla="*/ 78 h 78"/>
                <a:gd name="T12" fmla="*/ 14 w 14"/>
                <a:gd name="T13" fmla="*/ 11 h 78"/>
                <a:gd name="T14" fmla="*/ 14 w 14"/>
                <a:gd name="T15" fmla="*/ 11 h 78"/>
                <a:gd name="T16" fmla="*/ 0 w 14"/>
                <a:gd name="T17" fmla="*/ 11 h 78"/>
                <a:gd name="T18" fmla="*/ 0 w 14"/>
                <a:gd name="T19" fmla="*/ 0 h 78"/>
                <a:gd name="T20" fmla="*/ 14 w 14"/>
                <a:gd name="T21" fmla="*/ 0 h 78"/>
                <a:gd name="T22" fmla="*/ 14 w 14"/>
                <a:gd name="T23"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8">
                  <a:moveTo>
                    <a:pt x="14" y="78"/>
                  </a:moveTo>
                  <a:lnTo>
                    <a:pt x="14" y="78"/>
                  </a:lnTo>
                  <a:lnTo>
                    <a:pt x="0" y="78"/>
                  </a:lnTo>
                  <a:lnTo>
                    <a:pt x="0" y="22"/>
                  </a:lnTo>
                  <a:lnTo>
                    <a:pt x="14" y="22"/>
                  </a:lnTo>
                  <a:lnTo>
                    <a:pt x="14" y="78"/>
                  </a:lnTo>
                  <a:close/>
                  <a:moveTo>
                    <a:pt x="14" y="11"/>
                  </a:moveTo>
                  <a:lnTo>
                    <a:pt x="14" y="11"/>
                  </a:lnTo>
                  <a:lnTo>
                    <a:pt x="0" y="11"/>
                  </a:lnTo>
                  <a:lnTo>
                    <a:pt x="0" y="0"/>
                  </a:lnTo>
                  <a:lnTo>
                    <a:pt x="14" y="0"/>
                  </a:lnTo>
                  <a:lnTo>
                    <a:pt x="14" y="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2" name="Freeform 181">
              <a:extLst>
                <a:ext uri="{FF2B5EF4-FFF2-40B4-BE49-F238E27FC236}">
                  <a16:creationId xmlns:a16="http://schemas.microsoft.com/office/drawing/2014/main" id="{71FCA910-A9E4-4A50-9121-F0F694433EE1}"/>
                </a:ext>
              </a:extLst>
            </p:cNvPr>
            <p:cNvSpPr>
              <a:spLocks/>
            </p:cNvSpPr>
            <p:nvPr/>
          </p:nvSpPr>
          <p:spPr bwMode="auto">
            <a:xfrm>
              <a:off x="4650" y="1801"/>
              <a:ext cx="18" cy="46"/>
            </a:xfrm>
            <a:custGeom>
              <a:avLst/>
              <a:gdLst>
                <a:gd name="T0" fmla="*/ 20 w 31"/>
                <a:gd name="T1" fmla="*/ 17 h 73"/>
                <a:gd name="T2" fmla="*/ 20 w 31"/>
                <a:gd name="T3" fmla="*/ 17 h 73"/>
                <a:gd name="T4" fmla="*/ 31 w 31"/>
                <a:gd name="T5" fmla="*/ 17 h 73"/>
                <a:gd name="T6" fmla="*/ 31 w 31"/>
                <a:gd name="T7" fmla="*/ 28 h 73"/>
                <a:gd name="T8" fmla="*/ 20 w 31"/>
                <a:gd name="T9" fmla="*/ 28 h 73"/>
                <a:gd name="T10" fmla="*/ 20 w 31"/>
                <a:gd name="T11" fmla="*/ 56 h 73"/>
                <a:gd name="T12" fmla="*/ 25 w 31"/>
                <a:gd name="T13" fmla="*/ 61 h 73"/>
                <a:gd name="T14" fmla="*/ 31 w 31"/>
                <a:gd name="T15" fmla="*/ 61 h 73"/>
                <a:gd name="T16" fmla="*/ 31 w 31"/>
                <a:gd name="T17" fmla="*/ 73 h 73"/>
                <a:gd name="T18" fmla="*/ 23 w 31"/>
                <a:gd name="T19" fmla="*/ 73 h 73"/>
                <a:gd name="T20" fmla="*/ 6 w 31"/>
                <a:gd name="T21" fmla="*/ 57 h 73"/>
                <a:gd name="T22" fmla="*/ 6 w 31"/>
                <a:gd name="T23" fmla="*/ 28 h 73"/>
                <a:gd name="T24" fmla="*/ 0 w 31"/>
                <a:gd name="T25" fmla="*/ 28 h 73"/>
                <a:gd name="T26" fmla="*/ 0 w 31"/>
                <a:gd name="T27" fmla="*/ 17 h 73"/>
                <a:gd name="T28" fmla="*/ 6 w 31"/>
                <a:gd name="T29" fmla="*/ 17 h 73"/>
                <a:gd name="T30" fmla="*/ 6 w 31"/>
                <a:gd name="T31" fmla="*/ 0 h 73"/>
                <a:gd name="T32" fmla="*/ 20 w 31"/>
                <a:gd name="T33" fmla="*/ 0 h 73"/>
                <a:gd name="T34" fmla="*/ 20 w 31"/>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73">
                  <a:moveTo>
                    <a:pt x="20" y="17"/>
                  </a:moveTo>
                  <a:lnTo>
                    <a:pt x="20" y="17"/>
                  </a:lnTo>
                  <a:lnTo>
                    <a:pt x="31" y="17"/>
                  </a:lnTo>
                  <a:lnTo>
                    <a:pt x="31" y="28"/>
                  </a:lnTo>
                  <a:lnTo>
                    <a:pt x="20" y="28"/>
                  </a:lnTo>
                  <a:lnTo>
                    <a:pt x="20" y="56"/>
                  </a:lnTo>
                  <a:cubicBezTo>
                    <a:pt x="20" y="59"/>
                    <a:pt x="22" y="61"/>
                    <a:pt x="25" y="61"/>
                  </a:cubicBezTo>
                  <a:lnTo>
                    <a:pt x="31" y="61"/>
                  </a:lnTo>
                  <a:lnTo>
                    <a:pt x="31" y="73"/>
                  </a:lnTo>
                  <a:lnTo>
                    <a:pt x="23" y="73"/>
                  </a:lnTo>
                  <a:cubicBezTo>
                    <a:pt x="11" y="73"/>
                    <a:pt x="6" y="65"/>
                    <a:pt x="6" y="57"/>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3" name="Freeform 182">
              <a:extLst>
                <a:ext uri="{FF2B5EF4-FFF2-40B4-BE49-F238E27FC236}">
                  <a16:creationId xmlns:a16="http://schemas.microsoft.com/office/drawing/2014/main" id="{53C249C8-4ECC-4094-9258-33DB944D718C}"/>
                </a:ext>
              </a:extLst>
            </p:cNvPr>
            <p:cNvSpPr>
              <a:spLocks noEditPoints="1"/>
            </p:cNvSpPr>
            <p:nvPr/>
          </p:nvSpPr>
          <p:spPr bwMode="auto">
            <a:xfrm>
              <a:off x="4673" y="1810"/>
              <a:ext cx="30" cy="38"/>
            </a:xfrm>
            <a:custGeom>
              <a:avLst/>
              <a:gdLst>
                <a:gd name="T0" fmla="*/ 15 w 50"/>
                <a:gd name="T1" fmla="*/ 18 h 59"/>
                <a:gd name="T2" fmla="*/ 15 w 50"/>
                <a:gd name="T3" fmla="*/ 18 h 59"/>
                <a:gd name="T4" fmla="*/ 14 w 50"/>
                <a:gd name="T5" fmla="*/ 24 h 59"/>
                <a:gd name="T6" fmla="*/ 36 w 50"/>
                <a:gd name="T7" fmla="*/ 24 h 59"/>
                <a:gd name="T8" fmla="*/ 35 w 50"/>
                <a:gd name="T9" fmla="*/ 18 h 59"/>
                <a:gd name="T10" fmla="*/ 25 w 50"/>
                <a:gd name="T11" fmla="*/ 12 h 59"/>
                <a:gd name="T12" fmla="*/ 15 w 50"/>
                <a:gd name="T13" fmla="*/ 18 h 59"/>
                <a:gd name="T14" fmla="*/ 50 w 50"/>
                <a:gd name="T15" fmla="*/ 28 h 59"/>
                <a:gd name="T16" fmla="*/ 50 w 50"/>
                <a:gd name="T17" fmla="*/ 28 h 59"/>
                <a:gd name="T18" fmla="*/ 50 w 50"/>
                <a:gd name="T19" fmla="*/ 34 h 59"/>
                <a:gd name="T20" fmla="*/ 14 w 50"/>
                <a:gd name="T21" fmla="*/ 34 h 59"/>
                <a:gd name="T22" fmla="*/ 27 w 50"/>
                <a:gd name="T23" fmla="*/ 47 h 59"/>
                <a:gd name="T24" fmla="*/ 40 w 50"/>
                <a:gd name="T25" fmla="*/ 41 h 59"/>
                <a:gd name="T26" fmla="*/ 48 w 50"/>
                <a:gd name="T27" fmla="*/ 50 h 59"/>
                <a:gd name="T28" fmla="*/ 27 w 50"/>
                <a:gd name="T29" fmla="*/ 59 h 59"/>
                <a:gd name="T30" fmla="*/ 0 w 50"/>
                <a:gd name="T31" fmla="*/ 29 h 59"/>
                <a:gd name="T32" fmla="*/ 25 w 50"/>
                <a:gd name="T33" fmla="*/ 0 h 59"/>
                <a:gd name="T34" fmla="*/ 50 w 50"/>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9">
                  <a:moveTo>
                    <a:pt x="15" y="18"/>
                  </a:moveTo>
                  <a:lnTo>
                    <a:pt x="15" y="18"/>
                  </a:lnTo>
                  <a:cubicBezTo>
                    <a:pt x="14" y="20"/>
                    <a:pt x="14" y="22"/>
                    <a:pt x="14" y="24"/>
                  </a:cubicBezTo>
                  <a:lnTo>
                    <a:pt x="36" y="24"/>
                  </a:lnTo>
                  <a:cubicBezTo>
                    <a:pt x="36" y="22"/>
                    <a:pt x="36" y="20"/>
                    <a:pt x="35" y="18"/>
                  </a:cubicBezTo>
                  <a:cubicBezTo>
                    <a:pt x="33" y="15"/>
                    <a:pt x="30" y="12"/>
                    <a:pt x="25" y="12"/>
                  </a:cubicBezTo>
                  <a:cubicBezTo>
                    <a:pt x="20" y="12"/>
                    <a:pt x="17" y="15"/>
                    <a:pt x="15" y="18"/>
                  </a:cubicBezTo>
                  <a:close/>
                  <a:moveTo>
                    <a:pt x="50" y="28"/>
                  </a:moveTo>
                  <a:lnTo>
                    <a:pt x="50" y="28"/>
                  </a:lnTo>
                  <a:lnTo>
                    <a:pt x="50" y="34"/>
                  </a:lnTo>
                  <a:lnTo>
                    <a:pt x="14" y="34"/>
                  </a:lnTo>
                  <a:cubicBezTo>
                    <a:pt x="14" y="41"/>
                    <a:pt x="19" y="47"/>
                    <a:pt x="27" y="47"/>
                  </a:cubicBezTo>
                  <a:cubicBezTo>
                    <a:pt x="33" y="47"/>
                    <a:pt x="36" y="45"/>
                    <a:pt x="40" y="41"/>
                  </a:cubicBezTo>
                  <a:lnTo>
                    <a:pt x="48" y="50"/>
                  </a:lnTo>
                  <a:cubicBezTo>
                    <a:pt x="43" y="56"/>
                    <a:pt x="37" y="59"/>
                    <a:pt x="27" y="59"/>
                  </a:cubicBezTo>
                  <a:cubicBezTo>
                    <a:pt x="13" y="59"/>
                    <a:pt x="0" y="53"/>
                    <a:pt x="0" y="29"/>
                  </a:cubicBezTo>
                  <a:cubicBezTo>
                    <a:pt x="0" y="11"/>
                    <a:pt x="10" y="0"/>
                    <a:pt x="25" y="0"/>
                  </a:cubicBezTo>
                  <a:cubicBezTo>
                    <a:pt x="41" y="0"/>
                    <a:pt x="50" y="12"/>
                    <a:pt x="50"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4" name="Freeform 183">
              <a:extLst>
                <a:ext uri="{FF2B5EF4-FFF2-40B4-BE49-F238E27FC236}">
                  <a16:creationId xmlns:a16="http://schemas.microsoft.com/office/drawing/2014/main" id="{93EC0716-1709-4B70-A932-3367EBD6222A}"/>
                </a:ext>
              </a:extLst>
            </p:cNvPr>
            <p:cNvSpPr>
              <a:spLocks noEditPoints="1"/>
            </p:cNvSpPr>
            <p:nvPr/>
          </p:nvSpPr>
          <p:spPr bwMode="auto">
            <a:xfrm>
              <a:off x="4708" y="1810"/>
              <a:ext cx="30" cy="38"/>
            </a:xfrm>
            <a:custGeom>
              <a:avLst/>
              <a:gdLst>
                <a:gd name="T0" fmla="*/ 31 w 49"/>
                <a:gd name="T1" fmla="*/ 16 h 59"/>
                <a:gd name="T2" fmla="*/ 31 w 49"/>
                <a:gd name="T3" fmla="*/ 16 h 59"/>
                <a:gd name="T4" fmla="*/ 24 w 49"/>
                <a:gd name="T5" fmla="*/ 13 h 59"/>
                <a:gd name="T6" fmla="*/ 18 w 49"/>
                <a:gd name="T7" fmla="*/ 16 h 59"/>
                <a:gd name="T8" fmla="*/ 14 w 49"/>
                <a:gd name="T9" fmla="*/ 29 h 59"/>
                <a:gd name="T10" fmla="*/ 18 w 49"/>
                <a:gd name="T11" fmla="*/ 43 h 59"/>
                <a:gd name="T12" fmla="*/ 24 w 49"/>
                <a:gd name="T13" fmla="*/ 46 h 59"/>
                <a:gd name="T14" fmla="*/ 31 w 49"/>
                <a:gd name="T15" fmla="*/ 43 h 59"/>
                <a:gd name="T16" fmla="*/ 34 w 49"/>
                <a:gd name="T17" fmla="*/ 29 h 59"/>
                <a:gd name="T18" fmla="*/ 31 w 49"/>
                <a:gd name="T19" fmla="*/ 16 h 59"/>
                <a:gd name="T20" fmla="*/ 42 w 49"/>
                <a:gd name="T21" fmla="*/ 52 h 59"/>
                <a:gd name="T22" fmla="*/ 42 w 49"/>
                <a:gd name="T23" fmla="*/ 52 h 59"/>
                <a:gd name="T24" fmla="*/ 24 w 49"/>
                <a:gd name="T25" fmla="*/ 59 h 59"/>
                <a:gd name="T26" fmla="*/ 6 w 49"/>
                <a:gd name="T27" fmla="*/ 52 h 59"/>
                <a:gd name="T28" fmla="*/ 0 w 49"/>
                <a:gd name="T29" fmla="*/ 29 h 59"/>
                <a:gd name="T30" fmla="*/ 6 w 49"/>
                <a:gd name="T31" fmla="*/ 7 h 59"/>
                <a:gd name="T32" fmla="*/ 24 w 49"/>
                <a:gd name="T33" fmla="*/ 0 h 59"/>
                <a:gd name="T34" fmla="*/ 42 w 49"/>
                <a:gd name="T35" fmla="*/ 7 h 59"/>
                <a:gd name="T36" fmla="*/ 49 w 49"/>
                <a:gd name="T37" fmla="*/ 29 h 59"/>
                <a:gd name="T38" fmla="*/ 42 w 49"/>
                <a:gd name="T3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9">
                  <a:moveTo>
                    <a:pt x="31" y="16"/>
                  </a:moveTo>
                  <a:lnTo>
                    <a:pt x="31" y="16"/>
                  </a:lnTo>
                  <a:cubicBezTo>
                    <a:pt x="29" y="14"/>
                    <a:pt x="27" y="13"/>
                    <a:pt x="24" y="13"/>
                  </a:cubicBezTo>
                  <a:cubicBezTo>
                    <a:pt x="22" y="13"/>
                    <a:pt x="19" y="14"/>
                    <a:pt x="18" y="16"/>
                  </a:cubicBezTo>
                  <a:cubicBezTo>
                    <a:pt x="15" y="18"/>
                    <a:pt x="14" y="24"/>
                    <a:pt x="14" y="29"/>
                  </a:cubicBezTo>
                  <a:cubicBezTo>
                    <a:pt x="14" y="35"/>
                    <a:pt x="15" y="41"/>
                    <a:pt x="18" y="43"/>
                  </a:cubicBezTo>
                  <a:cubicBezTo>
                    <a:pt x="19" y="45"/>
                    <a:pt x="22" y="46"/>
                    <a:pt x="24" y="46"/>
                  </a:cubicBezTo>
                  <a:cubicBezTo>
                    <a:pt x="27" y="46"/>
                    <a:pt x="29" y="45"/>
                    <a:pt x="31" y="43"/>
                  </a:cubicBezTo>
                  <a:cubicBezTo>
                    <a:pt x="34" y="41"/>
                    <a:pt x="34" y="35"/>
                    <a:pt x="34" y="29"/>
                  </a:cubicBezTo>
                  <a:cubicBezTo>
                    <a:pt x="34" y="24"/>
                    <a:pt x="34" y="18"/>
                    <a:pt x="31" y="16"/>
                  </a:cubicBezTo>
                  <a:close/>
                  <a:moveTo>
                    <a:pt x="42" y="52"/>
                  </a:moveTo>
                  <a:lnTo>
                    <a:pt x="42" y="52"/>
                  </a:lnTo>
                  <a:cubicBezTo>
                    <a:pt x="39" y="56"/>
                    <a:pt x="33" y="59"/>
                    <a:pt x="24" y="59"/>
                  </a:cubicBezTo>
                  <a:cubicBezTo>
                    <a:pt x="16" y="59"/>
                    <a:pt x="10" y="56"/>
                    <a:pt x="6" y="52"/>
                  </a:cubicBezTo>
                  <a:cubicBezTo>
                    <a:pt x="1" y="46"/>
                    <a:pt x="0" y="40"/>
                    <a:pt x="0" y="29"/>
                  </a:cubicBezTo>
                  <a:cubicBezTo>
                    <a:pt x="0" y="19"/>
                    <a:pt x="1" y="13"/>
                    <a:pt x="6" y="7"/>
                  </a:cubicBezTo>
                  <a:cubicBezTo>
                    <a:pt x="10" y="3"/>
                    <a:pt x="16" y="0"/>
                    <a:pt x="24" y="0"/>
                  </a:cubicBezTo>
                  <a:cubicBezTo>
                    <a:pt x="33" y="0"/>
                    <a:pt x="39" y="3"/>
                    <a:pt x="42" y="7"/>
                  </a:cubicBezTo>
                  <a:cubicBezTo>
                    <a:pt x="47" y="13"/>
                    <a:pt x="49" y="19"/>
                    <a:pt x="49" y="29"/>
                  </a:cubicBezTo>
                  <a:cubicBezTo>
                    <a:pt x="49" y="40"/>
                    <a:pt x="47" y="46"/>
                    <a:pt x="42" y="5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5" name="Freeform 184">
              <a:extLst>
                <a:ext uri="{FF2B5EF4-FFF2-40B4-BE49-F238E27FC236}">
                  <a16:creationId xmlns:a16="http://schemas.microsoft.com/office/drawing/2014/main" id="{915BF7AD-F1F1-48A3-A69B-AC51D95DBBC7}"/>
                </a:ext>
              </a:extLst>
            </p:cNvPr>
            <p:cNvSpPr>
              <a:spLocks/>
            </p:cNvSpPr>
            <p:nvPr/>
          </p:nvSpPr>
          <p:spPr bwMode="auto">
            <a:xfrm>
              <a:off x="4744" y="1798"/>
              <a:ext cx="15" cy="49"/>
            </a:xfrm>
            <a:custGeom>
              <a:avLst/>
              <a:gdLst>
                <a:gd name="T0" fmla="*/ 15 w 25"/>
                <a:gd name="T1" fmla="*/ 60 h 77"/>
                <a:gd name="T2" fmla="*/ 15 w 25"/>
                <a:gd name="T3" fmla="*/ 60 h 77"/>
                <a:gd name="T4" fmla="*/ 20 w 25"/>
                <a:gd name="T5" fmla="*/ 65 h 77"/>
                <a:gd name="T6" fmla="*/ 25 w 25"/>
                <a:gd name="T7" fmla="*/ 65 h 77"/>
                <a:gd name="T8" fmla="*/ 25 w 25"/>
                <a:gd name="T9" fmla="*/ 77 h 77"/>
                <a:gd name="T10" fmla="*/ 17 w 25"/>
                <a:gd name="T11" fmla="*/ 77 h 77"/>
                <a:gd name="T12" fmla="*/ 0 w 25"/>
                <a:gd name="T13" fmla="*/ 61 h 77"/>
                <a:gd name="T14" fmla="*/ 0 w 25"/>
                <a:gd name="T15" fmla="*/ 0 h 77"/>
                <a:gd name="T16" fmla="*/ 15 w 25"/>
                <a:gd name="T17" fmla="*/ 0 h 77"/>
                <a:gd name="T18" fmla="*/ 15 w 25"/>
                <a:gd name="T19" fmla="*/ 6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7">
                  <a:moveTo>
                    <a:pt x="15" y="60"/>
                  </a:moveTo>
                  <a:lnTo>
                    <a:pt x="15" y="60"/>
                  </a:lnTo>
                  <a:cubicBezTo>
                    <a:pt x="15" y="63"/>
                    <a:pt x="16" y="65"/>
                    <a:pt x="20" y="65"/>
                  </a:cubicBezTo>
                  <a:lnTo>
                    <a:pt x="25" y="65"/>
                  </a:lnTo>
                  <a:lnTo>
                    <a:pt x="25" y="77"/>
                  </a:lnTo>
                  <a:lnTo>
                    <a:pt x="17" y="77"/>
                  </a:lnTo>
                  <a:cubicBezTo>
                    <a:pt x="5" y="77"/>
                    <a:pt x="0" y="69"/>
                    <a:pt x="0" y="61"/>
                  </a:cubicBezTo>
                  <a:lnTo>
                    <a:pt x="0" y="0"/>
                  </a:lnTo>
                  <a:lnTo>
                    <a:pt x="15" y="0"/>
                  </a:lnTo>
                  <a:lnTo>
                    <a:pt x="15" y="6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6" name="Freeform 185">
              <a:extLst>
                <a:ext uri="{FF2B5EF4-FFF2-40B4-BE49-F238E27FC236}">
                  <a16:creationId xmlns:a16="http://schemas.microsoft.com/office/drawing/2014/main" id="{91421CB1-7885-4971-B9C6-89A4FAAAE7D4}"/>
                </a:ext>
              </a:extLst>
            </p:cNvPr>
            <p:cNvSpPr>
              <a:spLocks/>
            </p:cNvSpPr>
            <p:nvPr/>
          </p:nvSpPr>
          <p:spPr bwMode="auto">
            <a:xfrm>
              <a:off x="4764" y="1798"/>
              <a:ext cx="15" cy="49"/>
            </a:xfrm>
            <a:custGeom>
              <a:avLst/>
              <a:gdLst>
                <a:gd name="T0" fmla="*/ 15 w 25"/>
                <a:gd name="T1" fmla="*/ 60 h 77"/>
                <a:gd name="T2" fmla="*/ 15 w 25"/>
                <a:gd name="T3" fmla="*/ 60 h 77"/>
                <a:gd name="T4" fmla="*/ 20 w 25"/>
                <a:gd name="T5" fmla="*/ 65 h 77"/>
                <a:gd name="T6" fmla="*/ 25 w 25"/>
                <a:gd name="T7" fmla="*/ 65 h 77"/>
                <a:gd name="T8" fmla="*/ 25 w 25"/>
                <a:gd name="T9" fmla="*/ 77 h 77"/>
                <a:gd name="T10" fmla="*/ 17 w 25"/>
                <a:gd name="T11" fmla="*/ 77 h 77"/>
                <a:gd name="T12" fmla="*/ 0 w 25"/>
                <a:gd name="T13" fmla="*/ 61 h 77"/>
                <a:gd name="T14" fmla="*/ 0 w 25"/>
                <a:gd name="T15" fmla="*/ 0 h 77"/>
                <a:gd name="T16" fmla="*/ 15 w 25"/>
                <a:gd name="T17" fmla="*/ 0 h 77"/>
                <a:gd name="T18" fmla="*/ 15 w 25"/>
                <a:gd name="T19" fmla="*/ 6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7">
                  <a:moveTo>
                    <a:pt x="15" y="60"/>
                  </a:moveTo>
                  <a:lnTo>
                    <a:pt x="15" y="60"/>
                  </a:lnTo>
                  <a:cubicBezTo>
                    <a:pt x="15" y="63"/>
                    <a:pt x="16" y="65"/>
                    <a:pt x="20" y="65"/>
                  </a:cubicBezTo>
                  <a:lnTo>
                    <a:pt x="25" y="65"/>
                  </a:lnTo>
                  <a:lnTo>
                    <a:pt x="25" y="77"/>
                  </a:lnTo>
                  <a:lnTo>
                    <a:pt x="17" y="77"/>
                  </a:lnTo>
                  <a:cubicBezTo>
                    <a:pt x="5" y="77"/>
                    <a:pt x="0" y="69"/>
                    <a:pt x="0" y="61"/>
                  </a:cubicBezTo>
                  <a:lnTo>
                    <a:pt x="0" y="0"/>
                  </a:lnTo>
                  <a:lnTo>
                    <a:pt x="15" y="0"/>
                  </a:lnTo>
                  <a:lnTo>
                    <a:pt x="15" y="6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7" name="Freeform 186">
              <a:extLst>
                <a:ext uri="{FF2B5EF4-FFF2-40B4-BE49-F238E27FC236}">
                  <a16:creationId xmlns:a16="http://schemas.microsoft.com/office/drawing/2014/main" id="{0B96D522-75BE-487A-AAFD-58854F18739A}"/>
                </a:ext>
              </a:extLst>
            </p:cNvPr>
            <p:cNvSpPr>
              <a:spLocks noEditPoints="1"/>
            </p:cNvSpPr>
            <p:nvPr/>
          </p:nvSpPr>
          <p:spPr bwMode="auto">
            <a:xfrm>
              <a:off x="4785" y="1797"/>
              <a:ext cx="9" cy="50"/>
            </a:xfrm>
            <a:custGeom>
              <a:avLst/>
              <a:gdLst>
                <a:gd name="T0" fmla="*/ 15 w 15"/>
                <a:gd name="T1" fmla="*/ 78 h 78"/>
                <a:gd name="T2" fmla="*/ 15 w 15"/>
                <a:gd name="T3" fmla="*/ 78 h 78"/>
                <a:gd name="T4" fmla="*/ 0 w 15"/>
                <a:gd name="T5" fmla="*/ 78 h 78"/>
                <a:gd name="T6" fmla="*/ 0 w 15"/>
                <a:gd name="T7" fmla="*/ 22 h 78"/>
                <a:gd name="T8" fmla="*/ 15 w 15"/>
                <a:gd name="T9" fmla="*/ 22 h 78"/>
                <a:gd name="T10" fmla="*/ 15 w 15"/>
                <a:gd name="T11" fmla="*/ 78 h 78"/>
                <a:gd name="T12" fmla="*/ 15 w 15"/>
                <a:gd name="T13" fmla="*/ 11 h 78"/>
                <a:gd name="T14" fmla="*/ 15 w 15"/>
                <a:gd name="T15" fmla="*/ 11 h 78"/>
                <a:gd name="T16" fmla="*/ 0 w 15"/>
                <a:gd name="T17" fmla="*/ 11 h 78"/>
                <a:gd name="T18" fmla="*/ 0 w 15"/>
                <a:gd name="T19" fmla="*/ 0 h 78"/>
                <a:gd name="T20" fmla="*/ 15 w 15"/>
                <a:gd name="T21" fmla="*/ 0 h 78"/>
                <a:gd name="T22" fmla="*/ 15 w 15"/>
                <a:gd name="T23"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8">
                  <a:moveTo>
                    <a:pt x="15" y="78"/>
                  </a:moveTo>
                  <a:lnTo>
                    <a:pt x="15" y="78"/>
                  </a:lnTo>
                  <a:lnTo>
                    <a:pt x="0" y="78"/>
                  </a:lnTo>
                  <a:lnTo>
                    <a:pt x="0" y="22"/>
                  </a:lnTo>
                  <a:lnTo>
                    <a:pt x="15" y="22"/>
                  </a:lnTo>
                  <a:lnTo>
                    <a:pt x="15" y="78"/>
                  </a:lnTo>
                  <a:close/>
                  <a:moveTo>
                    <a:pt x="15" y="11"/>
                  </a:moveTo>
                  <a:lnTo>
                    <a:pt x="15" y="11"/>
                  </a:lnTo>
                  <a:lnTo>
                    <a:pt x="0" y="11"/>
                  </a:lnTo>
                  <a:lnTo>
                    <a:pt x="0" y="0"/>
                  </a:lnTo>
                  <a:lnTo>
                    <a:pt x="15" y="0"/>
                  </a:lnTo>
                  <a:lnTo>
                    <a:pt x="15" y="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8" name="Freeform 187">
              <a:extLst>
                <a:ext uri="{FF2B5EF4-FFF2-40B4-BE49-F238E27FC236}">
                  <a16:creationId xmlns:a16="http://schemas.microsoft.com/office/drawing/2014/main" id="{73455222-317B-4150-A8FD-59CF851DED1C}"/>
                </a:ext>
              </a:extLst>
            </p:cNvPr>
            <p:cNvSpPr>
              <a:spLocks/>
            </p:cNvSpPr>
            <p:nvPr/>
          </p:nvSpPr>
          <p:spPr bwMode="auto">
            <a:xfrm>
              <a:off x="4799" y="1810"/>
              <a:ext cx="29" cy="38"/>
            </a:xfrm>
            <a:custGeom>
              <a:avLst/>
              <a:gdLst>
                <a:gd name="T0" fmla="*/ 47 w 49"/>
                <a:gd name="T1" fmla="*/ 7 h 59"/>
                <a:gd name="T2" fmla="*/ 47 w 49"/>
                <a:gd name="T3" fmla="*/ 7 h 59"/>
                <a:gd name="T4" fmla="*/ 39 w 49"/>
                <a:gd name="T5" fmla="*/ 16 h 59"/>
                <a:gd name="T6" fmla="*/ 25 w 49"/>
                <a:gd name="T7" fmla="*/ 12 h 59"/>
                <a:gd name="T8" fmla="*/ 17 w 49"/>
                <a:gd name="T9" fmla="*/ 17 h 59"/>
                <a:gd name="T10" fmla="*/ 23 w 49"/>
                <a:gd name="T11" fmla="*/ 22 h 59"/>
                <a:gd name="T12" fmla="*/ 32 w 49"/>
                <a:gd name="T13" fmla="*/ 23 h 59"/>
                <a:gd name="T14" fmla="*/ 49 w 49"/>
                <a:gd name="T15" fmla="*/ 40 h 59"/>
                <a:gd name="T16" fmla="*/ 25 w 49"/>
                <a:gd name="T17" fmla="*/ 59 h 59"/>
                <a:gd name="T18" fmla="*/ 0 w 49"/>
                <a:gd name="T19" fmla="*/ 51 h 59"/>
                <a:gd name="T20" fmla="*/ 10 w 49"/>
                <a:gd name="T21" fmla="*/ 41 h 59"/>
                <a:gd name="T22" fmla="*/ 25 w 49"/>
                <a:gd name="T23" fmla="*/ 47 h 59"/>
                <a:gd name="T24" fmla="*/ 35 w 49"/>
                <a:gd name="T25" fmla="*/ 41 h 59"/>
                <a:gd name="T26" fmla="*/ 29 w 49"/>
                <a:gd name="T27" fmla="*/ 35 h 59"/>
                <a:gd name="T28" fmla="*/ 20 w 49"/>
                <a:gd name="T29" fmla="*/ 35 h 59"/>
                <a:gd name="T30" fmla="*/ 3 w 49"/>
                <a:gd name="T31" fmla="*/ 18 h 59"/>
                <a:gd name="T32" fmla="*/ 25 w 49"/>
                <a:gd name="T33" fmla="*/ 0 h 59"/>
                <a:gd name="T34" fmla="*/ 47 w 49"/>
                <a:gd name="T35"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9">
                  <a:moveTo>
                    <a:pt x="47" y="7"/>
                  </a:moveTo>
                  <a:lnTo>
                    <a:pt x="47" y="7"/>
                  </a:lnTo>
                  <a:lnTo>
                    <a:pt x="39" y="16"/>
                  </a:lnTo>
                  <a:cubicBezTo>
                    <a:pt x="35" y="13"/>
                    <a:pt x="30" y="12"/>
                    <a:pt x="25" y="12"/>
                  </a:cubicBezTo>
                  <a:cubicBezTo>
                    <a:pt x="19" y="12"/>
                    <a:pt x="17" y="15"/>
                    <a:pt x="17" y="17"/>
                  </a:cubicBezTo>
                  <a:cubicBezTo>
                    <a:pt x="17" y="20"/>
                    <a:pt x="19" y="22"/>
                    <a:pt x="23" y="22"/>
                  </a:cubicBezTo>
                  <a:lnTo>
                    <a:pt x="32" y="23"/>
                  </a:lnTo>
                  <a:cubicBezTo>
                    <a:pt x="43" y="24"/>
                    <a:pt x="49" y="30"/>
                    <a:pt x="49" y="40"/>
                  </a:cubicBezTo>
                  <a:cubicBezTo>
                    <a:pt x="49" y="53"/>
                    <a:pt x="38" y="59"/>
                    <a:pt x="25" y="59"/>
                  </a:cubicBezTo>
                  <a:cubicBezTo>
                    <a:pt x="16" y="59"/>
                    <a:pt x="8" y="58"/>
                    <a:pt x="0" y="51"/>
                  </a:cubicBezTo>
                  <a:lnTo>
                    <a:pt x="10" y="41"/>
                  </a:lnTo>
                  <a:cubicBezTo>
                    <a:pt x="14" y="46"/>
                    <a:pt x="21" y="47"/>
                    <a:pt x="25" y="47"/>
                  </a:cubicBezTo>
                  <a:cubicBezTo>
                    <a:pt x="30" y="47"/>
                    <a:pt x="35" y="45"/>
                    <a:pt x="35" y="41"/>
                  </a:cubicBezTo>
                  <a:cubicBezTo>
                    <a:pt x="35" y="38"/>
                    <a:pt x="34" y="36"/>
                    <a:pt x="29" y="35"/>
                  </a:cubicBezTo>
                  <a:lnTo>
                    <a:pt x="20" y="35"/>
                  </a:lnTo>
                  <a:cubicBezTo>
                    <a:pt x="10" y="34"/>
                    <a:pt x="3" y="29"/>
                    <a:pt x="3" y="18"/>
                  </a:cubicBezTo>
                  <a:cubicBezTo>
                    <a:pt x="3" y="6"/>
                    <a:pt x="14" y="0"/>
                    <a:pt x="25" y="0"/>
                  </a:cubicBezTo>
                  <a:cubicBezTo>
                    <a:pt x="34" y="0"/>
                    <a:pt x="42" y="2"/>
                    <a:pt x="47"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19" name="Freeform 188">
              <a:extLst>
                <a:ext uri="{FF2B5EF4-FFF2-40B4-BE49-F238E27FC236}">
                  <a16:creationId xmlns:a16="http://schemas.microsoft.com/office/drawing/2014/main" id="{6D2948E8-A342-47CD-A99A-8DFA6918BC7D}"/>
                </a:ext>
              </a:extLst>
            </p:cNvPr>
            <p:cNvSpPr>
              <a:spLocks/>
            </p:cNvSpPr>
            <p:nvPr/>
          </p:nvSpPr>
          <p:spPr bwMode="auto">
            <a:xfrm>
              <a:off x="4834" y="1811"/>
              <a:ext cx="29" cy="37"/>
            </a:xfrm>
            <a:custGeom>
              <a:avLst/>
              <a:gdLst>
                <a:gd name="T0" fmla="*/ 48 w 48"/>
                <a:gd name="T1" fmla="*/ 57 h 58"/>
                <a:gd name="T2" fmla="*/ 48 w 48"/>
                <a:gd name="T3" fmla="*/ 57 h 58"/>
                <a:gd name="T4" fmla="*/ 34 w 48"/>
                <a:gd name="T5" fmla="*/ 57 h 58"/>
                <a:gd name="T6" fmla="*/ 34 w 48"/>
                <a:gd name="T7" fmla="*/ 52 h 58"/>
                <a:gd name="T8" fmla="*/ 20 w 48"/>
                <a:gd name="T9" fmla="*/ 58 h 58"/>
                <a:gd name="T10" fmla="*/ 6 w 48"/>
                <a:gd name="T11" fmla="*/ 53 h 58"/>
                <a:gd name="T12" fmla="*/ 0 w 48"/>
                <a:gd name="T13" fmla="*/ 36 h 58"/>
                <a:gd name="T14" fmla="*/ 0 w 48"/>
                <a:gd name="T15" fmla="*/ 0 h 58"/>
                <a:gd name="T16" fmla="*/ 15 w 48"/>
                <a:gd name="T17" fmla="*/ 0 h 58"/>
                <a:gd name="T18" fmla="*/ 15 w 48"/>
                <a:gd name="T19" fmla="*/ 35 h 58"/>
                <a:gd name="T20" fmla="*/ 24 w 48"/>
                <a:gd name="T21" fmla="*/ 45 h 58"/>
                <a:gd name="T22" fmla="*/ 34 w 48"/>
                <a:gd name="T23" fmla="*/ 35 h 58"/>
                <a:gd name="T24" fmla="*/ 34 w 48"/>
                <a:gd name="T25" fmla="*/ 0 h 58"/>
                <a:gd name="T26" fmla="*/ 48 w 48"/>
                <a:gd name="T27" fmla="*/ 0 h 58"/>
                <a:gd name="T28" fmla="*/ 48 w 48"/>
                <a:gd name="T29"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8">
                  <a:moveTo>
                    <a:pt x="48" y="57"/>
                  </a:moveTo>
                  <a:lnTo>
                    <a:pt x="48" y="57"/>
                  </a:lnTo>
                  <a:lnTo>
                    <a:pt x="34" y="57"/>
                  </a:lnTo>
                  <a:lnTo>
                    <a:pt x="34" y="52"/>
                  </a:lnTo>
                  <a:cubicBezTo>
                    <a:pt x="30" y="56"/>
                    <a:pt x="25" y="58"/>
                    <a:pt x="20" y="58"/>
                  </a:cubicBezTo>
                  <a:cubicBezTo>
                    <a:pt x="14" y="58"/>
                    <a:pt x="9" y="56"/>
                    <a:pt x="6" y="53"/>
                  </a:cubicBezTo>
                  <a:cubicBezTo>
                    <a:pt x="1" y="48"/>
                    <a:pt x="0" y="43"/>
                    <a:pt x="0" y="36"/>
                  </a:cubicBezTo>
                  <a:lnTo>
                    <a:pt x="0" y="0"/>
                  </a:lnTo>
                  <a:lnTo>
                    <a:pt x="15" y="0"/>
                  </a:lnTo>
                  <a:lnTo>
                    <a:pt x="15" y="35"/>
                  </a:lnTo>
                  <a:cubicBezTo>
                    <a:pt x="15" y="42"/>
                    <a:pt x="20" y="45"/>
                    <a:pt x="24" y="45"/>
                  </a:cubicBezTo>
                  <a:cubicBezTo>
                    <a:pt x="29" y="45"/>
                    <a:pt x="34" y="42"/>
                    <a:pt x="34" y="35"/>
                  </a:cubicBezTo>
                  <a:lnTo>
                    <a:pt x="34" y="0"/>
                  </a:lnTo>
                  <a:lnTo>
                    <a:pt x="48" y="0"/>
                  </a:lnTo>
                  <a:lnTo>
                    <a:pt x="48" y="5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0" name="Freeform 189">
              <a:extLst>
                <a:ext uri="{FF2B5EF4-FFF2-40B4-BE49-F238E27FC236}">
                  <a16:creationId xmlns:a16="http://schemas.microsoft.com/office/drawing/2014/main" id="{A88AADEE-9EAC-4AC8-9F6B-87C00CF4E54B}"/>
                </a:ext>
              </a:extLst>
            </p:cNvPr>
            <p:cNvSpPr>
              <a:spLocks/>
            </p:cNvSpPr>
            <p:nvPr/>
          </p:nvSpPr>
          <p:spPr bwMode="auto">
            <a:xfrm>
              <a:off x="4871" y="1811"/>
              <a:ext cx="29" cy="37"/>
            </a:xfrm>
            <a:custGeom>
              <a:avLst/>
              <a:gdLst>
                <a:gd name="T0" fmla="*/ 48 w 48"/>
                <a:gd name="T1" fmla="*/ 57 h 58"/>
                <a:gd name="T2" fmla="*/ 48 w 48"/>
                <a:gd name="T3" fmla="*/ 57 h 58"/>
                <a:gd name="T4" fmla="*/ 34 w 48"/>
                <a:gd name="T5" fmla="*/ 57 h 58"/>
                <a:gd name="T6" fmla="*/ 34 w 48"/>
                <a:gd name="T7" fmla="*/ 52 h 58"/>
                <a:gd name="T8" fmla="*/ 20 w 48"/>
                <a:gd name="T9" fmla="*/ 58 h 58"/>
                <a:gd name="T10" fmla="*/ 6 w 48"/>
                <a:gd name="T11" fmla="*/ 53 h 58"/>
                <a:gd name="T12" fmla="*/ 0 w 48"/>
                <a:gd name="T13" fmla="*/ 36 h 58"/>
                <a:gd name="T14" fmla="*/ 0 w 48"/>
                <a:gd name="T15" fmla="*/ 0 h 58"/>
                <a:gd name="T16" fmla="*/ 15 w 48"/>
                <a:gd name="T17" fmla="*/ 0 h 58"/>
                <a:gd name="T18" fmla="*/ 15 w 48"/>
                <a:gd name="T19" fmla="*/ 35 h 58"/>
                <a:gd name="T20" fmla="*/ 24 w 48"/>
                <a:gd name="T21" fmla="*/ 45 h 58"/>
                <a:gd name="T22" fmla="*/ 34 w 48"/>
                <a:gd name="T23" fmla="*/ 35 h 58"/>
                <a:gd name="T24" fmla="*/ 34 w 48"/>
                <a:gd name="T25" fmla="*/ 0 h 58"/>
                <a:gd name="T26" fmla="*/ 48 w 48"/>
                <a:gd name="T27" fmla="*/ 0 h 58"/>
                <a:gd name="T28" fmla="*/ 48 w 48"/>
                <a:gd name="T29"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8">
                  <a:moveTo>
                    <a:pt x="48" y="57"/>
                  </a:moveTo>
                  <a:lnTo>
                    <a:pt x="48" y="57"/>
                  </a:lnTo>
                  <a:lnTo>
                    <a:pt x="34" y="57"/>
                  </a:lnTo>
                  <a:lnTo>
                    <a:pt x="34" y="52"/>
                  </a:lnTo>
                  <a:cubicBezTo>
                    <a:pt x="30" y="56"/>
                    <a:pt x="25" y="58"/>
                    <a:pt x="20" y="58"/>
                  </a:cubicBezTo>
                  <a:cubicBezTo>
                    <a:pt x="14" y="58"/>
                    <a:pt x="9" y="56"/>
                    <a:pt x="6" y="53"/>
                  </a:cubicBezTo>
                  <a:cubicBezTo>
                    <a:pt x="1" y="48"/>
                    <a:pt x="0" y="43"/>
                    <a:pt x="0" y="36"/>
                  </a:cubicBezTo>
                  <a:lnTo>
                    <a:pt x="0" y="0"/>
                  </a:lnTo>
                  <a:lnTo>
                    <a:pt x="15" y="0"/>
                  </a:lnTo>
                  <a:lnTo>
                    <a:pt x="15" y="35"/>
                  </a:lnTo>
                  <a:cubicBezTo>
                    <a:pt x="15" y="42"/>
                    <a:pt x="19" y="45"/>
                    <a:pt x="24" y="45"/>
                  </a:cubicBezTo>
                  <a:cubicBezTo>
                    <a:pt x="29" y="45"/>
                    <a:pt x="34" y="42"/>
                    <a:pt x="34" y="35"/>
                  </a:cubicBezTo>
                  <a:lnTo>
                    <a:pt x="34" y="0"/>
                  </a:lnTo>
                  <a:lnTo>
                    <a:pt x="48" y="0"/>
                  </a:lnTo>
                  <a:lnTo>
                    <a:pt x="48" y="5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1" name="Freeform 190">
              <a:extLst>
                <a:ext uri="{FF2B5EF4-FFF2-40B4-BE49-F238E27FC236}">
                  <a16:creationId xmlns:a16="http://schemas.microsoft.com/office/drawing/2014/main" id="{85EFAEF6-E6DA-4AB3-8587-9CD0A4698FE3}"/>
                </a:ext>
              </a:extLst>
            </p:cNvPr>
            <p:cNvSpPr>
              <a:spLocks noEditPoints="1"/>
            </p:cNvSpPr>
            <p:nvPr/>
          </p:nvSpPr>
          <p:spPr bwMode="auto">
            <a:xfrm>
              <a:off x="4907" y="1798"/>
              <a:ext cx="29" cy="50"/>
            </a:xfrm>
            <a:custGeom>
              <a:avLst/>
              <a:gdLst>
                <a:gd name="T0" fmla="*/ 14 w 48"/>
                <a:gd name="T1" fmla="*/ 48 h 78"/>
                <a:gd name="T2" fmla="*/ 14 w 48"/>
                <a:gd name="T3" fmla="*/ 48 h 78"/>
                <a:gd name="T4" fmla="*/ 24 w 48"/>
                <a:gd name="T5" fmla="*/ 65 h 78"/>
                <a:gd name="T6" fmla="*/ 34 w 48"/>
                <a:gd name="T7" fmla="*/ 48 h 78"/>
                <a:gd name="T8" fmla="*/ 24 w 48"/>
                <a:gd name="T9" fmla="*/ 32 h 78"/>
                <a:gd name="T10" fmla="*/ 14 w 48"/>
                <a:gd name="T11" fmla="*/ 48 h 78"/>
                <a:gd name="T12" fmla="*/ 48 w 48"/>
                <a:gd name="T13" fmla="*/ 77 h 78"/>
                <a:gd name="T14" fmla="*/ 48 w 48"/>
                <a:gd name="T15" fmla="*/ 77 h 78"/>
                <a:gd name="T16" fmla="*/ 34 w 48"/>
                <a:gd name="T17" fmla="*/ 77 h 78"/>
                <a:gd name="T18" fmla="*/ 34 w 48"/>
                <a:gd name="T19" fmla="*/ 72 h 78"/>
                <a:gd name="T20" fmla="*/ 20 w 48"/>
                <a:gd name="T21" fmla="*/ 78 h 78"/>
                <a:gd name="T22" fmla="*/ 6 w 48"/>
                <a:gd name="T23" fmla="*/ 73 h 78"/>
                <a:gd name="T24" fmla="*/ 0 w 48"/>
                <a:gd name="T25" fmla="*/ 48 h 78"/>
                <a:gd name="T26" fmla="*/ 6 w 48"/>
                <a:gd name="T27" fmla="*/ 24 h 78"/>
                <a:gd name="T28" fmla="*/ 19 w 48"/>
                <a:gd name="T29" fmla="*/ 19 h 78"/>
                <a:gd name="T30" fmla="*/ 34 w 48"/>
                <a:gd name="T31" fmla="*/ 25 h 78"/>
                <a:gd name="T32" fmla="*/ 34 w 48"/>
                <a:gd name="T33" fmla="*/ 0 h 78"/>
                <a:gd name="T34" fmla="*/ 48 w 48"/>
                <a:gd name="T35" fmla="*/ 0 h 78"/>
                <a:gd name="T36" fmla="*/ 48 w 48"/>
                <a:gd name="T37" fmla="*/ 7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78">
                  <a:moveTo>
                    <a:pt x="14" y="48"/>
                  </a:moveTo>
                  <a:lnTo>
                    <a:pt x="14" y="48"/>
                  </a:lnTo>
                  <a:cubicBezTo>
                    <a:pt x="14" y="58"/>
                    <a:pt x="15" y="65"/>
                    <a:pt x="24" y="65"/>
                  </a:cubicBezTo>
                  <a:cubicBezTo>
                    <a:pt x="32" y="65"/>
                    <a:pt x="34" y="58"/>
                    <a:pt x="34" y="48"/>
                  </a:cubicBezTo>
                  <a:cubicBezTo>
                    <a:pt x="34" y="39"/>
                    <a:pt x="32" y="32"/>
                    <a:pt x="24" y="32"/>
                  </a:cubicBezTo>
                  <a:cubicBezTo>
                    <a:pt x="15" y="32"/>
                    <a:pt x="14" y="39"/>
                    <a:pt x="14" y="48"/>
                  </a:cubicBezTo>
                  <a:close/>
                  <a:moveTo>
                    <a:pt x="48" y="77"/>
                  </a:moveTo>
                  <a:lnTo>
                    <a:pt x="48" y="77"/>
                  </a:lnTo>
                  <a:lnTo>
                    <a:pt x="34" y="77"/>
                  </a:lnTo>
                  <a:lnTo>
                    <a:pt x="34" y="72"/>
                  </a:lnTo>
                  <a:cubicBezTo>
                    <a:pt x="30" y="76"/>
                    <a:pt x="26" y="78"/>
                    <a:pt x="20" y="78"/>
                  </a:cubicBezTo>
                  <a:cubicBezTo>
                    <a:pt x="14" y="78"/>
                    <a:pt x="9" y="76"/>
                    <a:pt x="6" y="73"/>
                  </a:cubicBezTo>
                  <a:cubicBezTo>
                    <a:pt x="0" y="67"/>
                    <a:pt x="0" y="58"/>
                    <a:pt x="0" y="48"/>
                  </a:cubicBezTo>
                  <a:cubicBezTo>
                    <a:pt x="0" y="39"/>
                    <a:pt x="0" y="30"/>
                    <a:pt x="6" y="24"/>
                  </a:cubicBezTo>
                  <a:cubicBezTo>
                    <a:pt x="9" y="21"/>
                    <a:pt x="14" y="19"/>
                    <a:pt x="19" y="19"/>
                  </a:cubicBezTo>
                  <a:cubicBezTo>
                    <a:pt x="25" y="19"/>
                    <a:pt x="30" y="21"/>
                    <a:pt x="34" y="25"/>
                  </a:cubicBezTo>
                  <a:lnTo>
                    <a:pt x="34" y="0"/>
                  </a:lnTo>
                  <a:lnTo>
                    <a:pt x="48" y="0"/>
                  </a:lnTo>
                  <a:lnTo>
                    <a:pt x="48" y="7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2" name="Freeform 191">
              <a:extLst>
                <a:ext uri="{FF2B5EF4-FFF2-40B4-BE49-F238E27FC236}">
                  <a16:creationId xmlns:a16="http://schemas.microsoft.com/office/drawing/2014/main" id="{A24778EC-E1EE-4FCA-95DE-3A6B37233F3D}"/>
                </a:ext>
              </a:extLst>
            </p:cNvPr>
            <p:cNvSpPr>
              <a:spLocks noEditPoints="1"/>
            </p:cNvSpPr>
            <p:nvPr/>
          </p:nvSpPr>
          <p:spPr bwMode="auto">
            <a:xfrm>
              <a:off x="4943" y="1810"/>
              <a:ext cx="30" cy="38"/>
            </a:xfrm>
            <a:custGeom>
              <a:avLst/>
              <a:gdLst>
                <a:gd name="T0" fmla="*/ 15 w 50"/>
                <a:gd name="T1" fmla="*/ 18 h 59"/>
                <a:gd name="T2" fmla="*/ 15 w 50"/>
                <a:gd name="T3" fmla="*/ 18 h 59"/>
                <a:gd name="T4" fmla="*/ 14 w 50"/>
                <a:gd name="T5" fmla="*/ 24 h 59"/>
                <a:gd name="T6" fmla="*/ 36 w 50"/>
                <a:gd name="T7" fmla="*/ 24 h 59"/>
                <a:gd name="T8" fmla="*/ 34 w 50"/>
                <a:gd name="T9" fmla="*/ 18 h 59"/>
                <a:gd name="T10" fmla="*/ 25 w 50"/>
                <a:gd name="T11" fmla="*/ 12 h 59"/>
                <a:gd name="T12" fmla="*/ 15 w 50"/>
                <a:gd name="T13" fmla="*/ 18 h 59"/>
                <a:gd name="T14" fmla="*/ 50 w 50"/>
                <a:gd name="T15" fmla="*/ 28 h 59"/>
                <a:gd name="T16" fmla="*/ 50 w 50"/>
                <a:gd name="T17" fmla="*/ 28 h 59"/>
                <a:gd name="T18" fmla="*/ 50 w 50"/>
                <a:gd name="T19" fmla="*/ 34 h 59"/>
                <a:gd name="T20" fmla="*/ 14 w 50"/>
                <a:gd name="T21" fmla="*/ 34 h 59"/>
                <a:gd name="T22" fmla="*/ 26 w 50"/>
                <a:gd name="T23" fmla="*/ 47 h 59"/>
                <a:gd name="T24" fmla="*/ 39 w 50"/>
                <a:gd name="T25" fmla="*/ 41 h 59"/>
                <a:gd name="T26" fmla="*/ 48 w 50"/>
                <a:gd name="T27" fmla="*/ 50 h 59"/>
                <a:gd name="T28" fmla="*/ 26 w 50"/>
                <a:gd name="T29" fmla="*/ 59 h 59"/>
                <a:gd name="T30" fmla="*/ 0 w 50"/>
                <a:gd name="T31" fmla="*/ 29 h 59"/>
                <a:gd name="T32" fmla="*/ 25 w 50"/>
                <a:gd name="T33" fmla="*/ 0 h 59"/>
                <a:gd name="T34" fmla="*/ 50 w 50"/>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9">
                  <a:moveTo>
                    <a:pt x="15" y="18"/>
                  </a:moveTo>
                  <a:lnTo>
                    <a:pt x="15" y="18"/>
                  </a:lnTo>
                  <a:cubicBezTo>
                    <a:pt x="14" y="20"/>
                    <a:pt x="14" y="22"/>
                    <a:pt x="14" y="24"/>
                  </a:cubicBezTo>
                  <a:lnTo>
                    <a:pt x="36" y="24"/>
                  </a:lnTo>
                  <a:cubicBezTo>
                    <a:pt x="36" y="22"/>
                    <a:pt x="35" y="20"/>
                    <a:pt x="34" y="18"/>
                  </a:cubicBezTo>
                  <a:cubicBezTo>
                    <a:pt x="33" y="15"/>
                    <a:pt x="30" y="12"/>
                    <a:pt x="25" y="12"/>
                  </a:cubicBezTo>
                  <a:cubicBezTo>
                    <a:pt x="20" y="12"/>
                    <a:pt x="17" y="15"/>
                    <a:pt x="15" y="18"/>
                  </a:cubicBezTo>
                  <a:close/>
                  <a:moveTo>
                    <a:pt x="50" y="28"/>
                  </a:moveTo>
                  <a:lnTo>
                    <a:pt x="50" y="28"/>
                  </a:lnTo>
                  <a:lnTo>
                    <a:pt x="50" y="34"/>
                  </a:lnTo>
                  <a:lnTo>
                    <a:pt x="14" y="34"/>
                  </a:lnTo>
                  <a:cubicBezTo>
                    <a:pt x="14" y="41"/>
                    <a:pt x="18" y="47"/>
                    <a:pt x="26" y="47"/>
                  </a:cubicBezTo>
                  <a:cubicBezTo>
                    <a:pt x="33" y="47"/>
                    <a:pt x="36" y="45"/>
                    <a:pt x="39" y="41"/>
                  </a:cubicBezTo>
                  <a:lnTo>
                    <a:pt x="48" y="50"/>
                  </a:lnTo>
                  <a:cubicBezTo>
                    <a:pt x="42" y="56"/>
                    <a:pt x="37" y="59"/>
                    <a:pt x="26" y="59"/>
                  </a:cubicBezTo>
                  <a:cubicBezTo>
                    <a:pt x="13" y="59"/>
                    <a:pt x="0" y="53"/>
                    <a:pt x="0" y="29"/>
                  </a:cubicBezTo>
                  <a:cubicBezTo>
                    <a:pt x="0" y="11"/>
                    <a:pt x="10" y="0"/>
                    <a:pt x="25" y="0"/>
                  </a:cubicBezTo>
                  <a:cubicBezTo>
                    <a:pt x="41" y="0"/>
                    <a:pt x="50" y="12"/>
                    <a:pt x="50"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3" name="Freeform 192">
              <a:extLst>
                <a:ext uri="{FF2B5EF4-FFF2-40B4-BE49-F238E27FC236}">
                  <a16:creationId xmlns:a16="http://schemas.microsoft.com/office/drawing/2014/main" id="{0AE12755-CFA9-45F9-8399-C7C9CEED9122}"/>
                </a:ext>
              </a:extLst>
            </p:cNvPr>
            <p:cNvSpPr>
              <a:spLocks/>
            </p:cNvSpPr>
            <p:nvPr/>
          </p:nvSpPr>
          <p:spPr bwMode="auto">
            <a:xfrm>
              <a:off x="4979" y="1810"/>
              <a:ext cx="29" cy="37"/>
            </a:xfrm>
            <a:custGeom>
              <a:avLst/>
              <a:gdLst>
                <a:gd name="T0" fmla="*/ 42 w 48"/>
                <a:gd name="T1" fmla="*/ 5 h 58"/>
                <a:gd name="T2" fmla="*/ 42 w 48"/>
                <a:gd name="T3" fmla="*/ 5 h 58"/>
                <a:gd name="T4" fmla="*/ 48 w 48"/>
                <a:gd name="T5" fmla="*/ 21 h 58"/>
                <a:gd name="T6" fmla="*/ 48 w 48"/>
                <a:gd name="T7" fmla="*/ 58 h 58"/>
                <a:gd name="T8" fmla="*/ 33 w 48"/>
                <a:gd name="T9" fmla="*/ 58 h 58"/>
                <a:gd name="T10" fmla="*/ 33 w 48"/>
                <a:gd name="T11" fmla="*/ 23 h 58"/>
                <a:gd name="T12" fmla="*/ 24 w 48"/>
                <a:gd name="T13" fmla="*/ 13 h 58"/>
                <a:gd name="T14" fmla="*/ 14 w 48"/>
                <a:gd name="T15" fmla="*/ 23 h 58"/>
                <a:gd name="T16" fmla="*/ 14 w 48"/>
                <a:gd name="T17" fmla="*/ 58 h 58"/>
                <a:gd name="T18" fmla="*/ 0 w 48"/>
                <a:gd name="T19" fmla="*/ 58 h 58"/>
                <a:gd name="T20" fmla="*/ 0 w 48"/>
                <a:gd name="T21" fmla="*/ 1 h 58"/>
                <a:gd name="T22" fmla="*/ 14 w 48"/>
                <a:gd name="T23" fmla="*/ 1 h 58"/>
                <a:gd name="T24" fmla="*/ 14 w 48"/>
                <a:gd name="T25" fmla="*/ 6 h 58"/>
                <a:gd name="T26" fmla="*/ 28 w 48"/>
                <a:gd name="T27" fmla="*/ 0 h 58"/>
                <a:gd name="T28" fmla="*/ 42 w 48"/>
                <a:gd name="T29"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8">
                  <a:moveTo>
                    <a:pt x="42" y="5"/>
                  </a:moveTo>
                  <a:lnTo>
                    <a:pt x="42" y="5"/>
                  </a:lnTo>
                  <a:cubicBezTo>
                    <a:pt x="46" y="10"/>
                    <a:pt x="48" y="15"/>
                    <a:pt x="48" y="21"/>
                  </a:cubicBezTo>
                  <a:lnTo>
                    <a:pt x="48" y="58"/>
                  </a:lnTo>
                  <a:lnTo>
                    <a:pt x="33" y="58"/>
                  </a:lnTo>
                  <a:lnTo>
                    <a:pt x="33" y="23"/>
                  </a:lnTo>
                  <a:cubicBezTo>
                    <a:pt x="33" y="16"/>
                    <a:pt x="28" y="13"/>
                    <a:pt x="24" y="13"/>
                  </a:cubicBezTo>
                  <a:cubicBezTo>
                    <a:pt x="19" y="13"/>
                    <a:pt x="14" y="16"/>
                    <a:pt x="14" y="23"/>
                  </a:cubicBezTo>
                  <a:lnTo>
                    <a:pt x="14" y="58"/>
                  </a:lnTo>
                  <a:lnTo>
                    <a:pt x="0" y="58"/>
                  </a:lnTo>
                  <a:lnTo>
                    <a:pt x="0" y="1"/>
                  </a:lnTo>
                  <a:lnTo>
                    <a:pt x="14" y="1"/>
                  </a:lnTo>
                  <a:lnTo>
                    <a:pt x="14" y="6"/>
                  </a:lnTo>
                  <a:cubicBezTo>
                    <a:pt x="17" y="2"/>
                    <a:pt x="23" y="0"/>
                    <a:pt x="28" y="0"/>
                  </a:cubicBezTo>
                  <a:cubicBezTo>
                    <a:pt x="34" y="0"/>
                    <a:pt x="38" y="2"/>
                    <a:pt x="42"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4" name="Freeform 193">
              <a:extLst>
                <a:ext uri="{FF2B5EF4-FFF2-40B4-BE49-F238E27FC236}">
                  <a16:creationId xmlns:a16="http://schemas.microsoft.com/office/drawing/2014/main" id="{377F7071-6F69-4186-9891-8DA75B60EDB2}"/>
                </a:ext>
              </a:extLst>
            </p:cNvPr>
            <p:cNvSpPr>
              <a:spLocks/>
            </p:cNvSpPr>
            <p:nvPr/>
          </p:nvSpPr>
          <p:spPr bwMode="auto">
            <a:xfrm>
              <a:off x="5016" y="1798"/>
              <a:ext cx="29" cy="49"/>
            </a:xfrm>
            <a:custGeom>
              <a:avLst/>
              <a:gdLst>
                <a:gd name="T0" fmla="*/ 33 w 47"/>
                <a:gd name="T1" fmla="*/ 77 h 77"/>
                <a:gd name="T2" fmla="*/ 33 w 47"/>
                <a:gd name="T3" fmla="*/ 77 h 77"/>
                <a:gd name="T4" fmla="*/ 33 w 47"/>
                <a:gd name="T5" fmla="*/ 42 h 77"/>
                <a:gd name="T6" fmla="*/ 24 w 47"/>
                <a:gd name="T7" fmla="*/ 32 h 77"/>
                <a:gd name="T8" fmla="*/ 14 w 47"/>
                <a:gd name="T9" fmla="*/ 42 h 77"/>
                <a:gd name="T10" fmla="*/ 14 w 47"/>
                <a:gd name="T11" fmla="*/ 77 h 77"/>
                <a:gd name="T12" fmla="*/ 0 w 47"/>
                <a:gd name="T13" fmla="*/ 77 h 77"/>
                <a:gd name="T14" fmla="*/ 0 w 47"/>
                <a:gd name="T15" fmla="*/ 0 h 77"/>
                <a:gd name="T16" fmla="*/ 14 w 47"/>
                <a:gd name="T17" fmla="*/ 0 h 77"/>
                <a:gd name="T18" fmla="*/ 14 w 47"/>
                <a:gd name="T19" fmla="*/ 25 h 77"/>
                <a:gd name="T20" fmla="*/ 28 w 47"/>
                <a:gd name="T21" fmla="*/ 19 h 77"/>
                <a:gd name="T22" fmla="*/ 42 w 47"/>
                <a:gd name="T23" fmla="*/ 24 h 77"/>
                <a:gd name="T24" fmla="*/ 47 w 47"/>
                <a:gd name="T25" fmla="*/ 40 h 77"/>
                <a:gd name="T26" fmla="*/ 47 w 47"/>
                <a:gd name="T27" fmla="*/ 77 h 77"/>
                <a:gd name="T28" fmla="*/ 33 w 47"/>
                <a:gd name="T2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77">
                  <a:moveTo>
                    <a:pt x="33" y="77"/>
                  </a:moveTo>
                  <a:lnTo>
                    <a:pt x="33" y="77"/>
                  </a:lnTo>
                  <a:lnTo>
                    <a:pt x="33" y="42"/>
                  </a:lnTo>
                  <a:cubicBezTo>
                    <a:pt x="33" y="35"/>
                    <a:pt x="28" y="32"/>
                    <a:pt x="24" y="32"/>
                  </a:cubicBezTo>
                  <a:cubicBezTo>
                    <a:pt x="19" y="32"/>
                    <a:pt x="14" y="35"/>
                    <a:pt x="14" y="42"/>
                  </a:cubicBezTo>
                  <a:lnTo>
                    <a:pt x="14" y="77"/>
                  </a:lnTo>
                  <a:lnTo>
                    <a:pt x="0" y="77"/>
                  </a:lnTo>
                  <a:lnTo>
                    <a:pt x="0" y="0"/>
                  </a:lnTo>
                  <a:lnTo>
                    <a:pt x="14" y="0"/>
                  </a:lnTo>
                  <a:lnTo>
                    <a:pt x="14" y="25"/>
                  </a:lnTo>
                  <a:cubicBezTo>
                    <a:pt x="18" y="21"/>
                    <a:pt x="22" y="19"/>
                    <a:pt x="28" y="19"/>
                  </a:cubicBezTo>
                  <a:cubicBezTo>
                    <a:pt x="34" y="19"/>
                    <a:pt x="38" y="21"/>
                    <a:pt x="42" y="24"/>
                  </a:cubicBezTo>
                  <a:cubicBezTo>
                    <a:pt x="46" y="29"/>
                    <a:pt x="47" y="34"/>
                    <a:pt x="47" y="40"/>
                  </a:cubicBezTo>
                  <a:lnTo>
                    <a:pt x="47" y="77"/>
                  </a:lnTo>
                  <a:lnTo>
                    <a:pt x="33" y="7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5" name="Freeform 194">
              <a:extLst>
                <a:ext uri="{FF2B5EF4-FFF2-40B4-BE49-F238E27FC236}">
                  <a16:creationId xmlns:a16="http://schemas.microsoft.com/office/drawing/2014/main" id="{E1EE17EA-F761-4531-8C2C-DBA41C1295FF}"/>
                </a:ext>
              </a:extLst>
            </p:cNvPr>
            <p:cNvSpPr>
              <a:spLocks noEditPoints="1"/>
            </p:cNvSpPr>
            <p:nvPr/>
          </p:nvSpPr>
          <p:spPr bwMode="auto">
            <a:xfrm>
              <a:off x="5051" y="1810"/>
              <a:ext cx="28" cy="38"/>
            </a:xfrm>
            <a:custGeom>
              <a:avLst/>
              <a:gdLst>
                <a:gd name="T0" fmla="*/ 22 w 47"/>
                <a:gd name="T1" fmla="*/ 34 h 59"/>
                <a:gd name="T2" fmla="*/ 22 w 47"/>
                <a:gd name="T3" fmla="*/ 34 h 59"/>
                <a:gd name="T4" fmla="*/ 13 w 47"/>
                <a:gd name="T5" fmla="*/ 41 h 59"/>
                <a:gd name="T6" fmla="*/ 22 w 47"/>
                <a:gd name="T7" fmla="*/ 47 h 59"/>
                <a:gd name="T8" fmla="*/ 31 w 47"/>
                <a:gd name="T9" fmla="*/ 44 h 59"/>
                <a:gd name="T10" fmla="*/ 33 w 47"/>
                <a:gd name="T11" fmla="*/ 37 h 59"/>
                <a:gd name="T12" fmla="*/ 33 w 47"/>
                <a:gd name="T13" fmla="*/ 34 h 59"/>
                <a:gd name="T14" fmla="*/ 22 w 47"/>
                <a:gd name="T15" fmla="*/ 34 h 59"/>
                <a:gd name="T16" fmla="*/ 47 w 47"/>
                <a:gd name="T17" fmla="*/ 20 h 59"/>
                <a:gd name="T18" fmla="*/ 47 w 47"/>
                <a:gd name="T19" fmla="*/ 20 h 59"/>
                <a:gd name="T20" fmla="*/ 47 w 47"/>
                <a:gd name="T21" fmla="*/ 58 h 59"/>
                <a:gd name="T22" fmla="*/ 33 w 47"/>
                <a:gd name="T23" fmla="*/ 58 h 59"/>
                <a:gd name="T24" fmla="*/ 33 w 47"/>
                <a:gd name="T25" fmla="*/ 53 h 59"/>
                <a:gd name="T26" fmla="*/ 19 w 47"/>
                <a:gd name="T27" fmla="*/ 59 h 59"/>
                <a:gd name="T28" fmla="*/ 4 w 47"/>
                <a:gd name="T29" fmla="*/ 54 h 59"/>
                <a:gd name="T30" fmla="*/ 0 w 47"/>
                <a:gd name="T31" fmla="*/ 41 h 59"/>
                <a:gd name="T32" fmla="*/ 19 w 47"/>
                <a:gd name="T33" fmla="*/ 24 h 59"/>
                <a:gd name="T34" fmla="*/ 33 w 47"/>
                <a:gd name="T35" fmla="*/ 24 h 59"/>
                <a:gd name="T36" fmla="*/ 33 w 47"/>
                <a:gd name="T37" fmla="*/ 21 h 59"/>
                <a:gd name="T38" fmla="*/ 22 w 47"/>
                <a:gd name="T39" fmla="*/ 12 h 59"/>
                <a:gd name="T40" fmla="*/ 11 w 47"/>
                <a:gd name="T41" fmla="*/ 17 h 59"/>
                <a:gd name="T42" fmla="*/ 2 w 47"/>
                <a:gd name="T43" fmla="*/ 8 h 59"/>
                <a:gd name="T44" fmla="*/ 23 w 47"/>
                <a:gd name="T45" fmla="*/ 0 h 59"/>
                <a:gd name="T46" fmla="*/ 47 w 47"/>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9">
                  <a:moveTo>
                    <a:pt x="22" y="34"/>
                  </a:moveTo>
                  <a:lnTo>
                    <a:pt x="22" y="34"/>
                  </a:lnTo>
                  <a:cubicBezTo>
                    <a:pt x="16" y="34"/>
                    <a:pt x="13" y="36"/>
                    <a:pt x="13" y="41"/>
                  </a:cubicBezTo>
                  <a:cubicBezTo>
                    <a:pt x="13" y="45"/>
                    <a:pt x="16" y="47"/>
                    <a:pt x="22" y="47"/>
                  </a:cubicBezTo>
                  <a:cubicBezTo>
                    <a:pt x="26" y="47"/>
                    <a:pt x="28" y="47"/>
                    <a:pt x="31" y="44"/>
                  </a:cubicBezTo>
                  <a:cubicBezTo>
                    <a:pt x="32" y="43"/>
                    <a:pt x="33" y="41"/>
                    <a:pt x="33" y="37"/>
                  </a:cubicBezTo>
                  <a:lnTo>
                    <a:pt x="33" y="34"/>
                  </a:lnTo>
                  <a:lnTo>
                    <a:pt x="22" y="34"/>
                  </a:lnTo>
                  <a:close/>
                  <a:moveTo>
                    <a:pt x="47" y="20"/>
                  </a:moveTo>
                  <a:lnTo>
                    <a:pt x="47" y="20"/>
                  </a:lnTo>
                  <a:lnTo>
                    <a:pt x="47" y="58"/>
                  </a:lnTo>
                  <a:lnTo>
                    <a:pt x="33" y="58"/>
                  </a:lnTo>
                  <a:lnTo>
                    <a:pt x="33" y="53"/>
                  </a:lnTo>
                  <a:cubicBezTo>
                    <a:pt x="29" y="57"/>
                    <a:pt x="26" y="59"/>
                    <a:pt x="19" y="59"/>
                  </a:cubicBezTo>
                  <a:cubicBezTo>
                    <a:pt x="12" y="59"/>
                    <a:pt x="8" y="57"/>
                    <a:pt x="4" y="54"/>
                  </a:cubicBezTo>
                  <a:cubicBezTo>
                    <a:pt x="1" y="51"/>
                    <a:pt x="0" y="46"/>
                    <a:pt x="0" y="41"/>
                  </a:cubicBezTo>
                  <a:cubicBezTo>
                    <a:pt x="0" y="32"/>
                    <a:pt x="6" y="24"/>
                    <a:pt x="19" y="24"/>
                  </a:cubicBezTo>
                  <a:lnTo>
                    <a:pt x="33" y="24"/>
                  </a:lnTo>
                  <a:lnTo>
                    <a:pt x="33" y="21"/>
                  </a:lnTo>
                  <a:cubicBezTo>
                    <a:pt x="33" y="15"/>
                    <a:pt x="30" y="12"/>
                    <a:pt x="22" y="12"/>
                  </a:cubicBezTo>
                  <a:cubicBezTo>
                    <a:pt x="17" y="12"/>
                    <a:pt x="14" y="14"/>
                    <a:pt x="11" y="17"/>
                  </a:cubicBezTo>
                  <a:lnTo>
                    <a:pt x="2" y="8"/>
                  </a:lnTo>
                  <a:cubicBezTo>
                    <a:pt x="8" y="2"/>
                    <a:pt x="13" y="0"/>
                    <a:pt x="23" y="0"/>
                  </a:cubicBezTo>
                  <a:cubicBezTo>
                    <a:pt x="39" y="0"/>
                    <a:pt x="47" y="7"/>
                    <a:pt x="47"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6" name="Freeform 195">
              <a:extLst>
                <a:ext uri="{FF2B5EF4-FFF2-40B4-BE49-F238E27FC236}">
                  <a16:creationId xmlns:a16="http://schemas.microsoft.com/office/drawing/2014/main" id="{46026FAE-7865-4547-9AE5-BDF6921450E3}"/>
                </a:ext>
              </a:extLst>
            </p:cNvPr>
            <p:cNvSpPr>
              <a:spLocks/>
            </p:cNvSpPr>
            <p:nvPr/>
          </p:nvSpPr>
          <p:spPr bwMode="auto">
            <a:xfrm>
              <a:off x="5087" y="1810"/>
              <a:ext cx="25" cy="37"/>
            </a:xfrm>
            <a:custGeom>
              <a:avLst/>
              <a:gdLst>
                <a:gd name="T0" fmla="*/ 42 w 42"/>
                <a:gd name="T1" fmla="*/ 5 h 58"/>
                <a:gd name="T2" fmla="*/ 42 w 42"/>
                <a:gd name="T3" fmla="*/ 5 h 58"/>
                <a:gd name="T4" fmla="*/ 32 w 42"/>
                <a:gd name="T5" fmla="*/ 16 h 58"/>
                <a:gd name="T6" fmla="*/ 24 w 42"/>
                <a:gd name="T7" fmla="*/ 13 h 58"/>
                <a:gd name="T8" fmla="*/ 15 w 42"/>
                <a:gd name="T9" fmla="*/ 24 h 58"/>
                <a:gd name="T10" fmla="*/ 15 w 42"/>
                <a:gd name="T11" fmla="*/ 58 h 58"/>
                <a:gd name="T12" fmla="*/ 0 w 42"/>
                <a:gd name="T13" fmla="*/ 58 h 58"/>
                <a:gd name="T14" fmla="*/ 0 w 42"/>
                <a:gd name="T15" fmla="*/ 1 h 58"/>
                <a:gd name="T16" fmla="*/ 14 w 42"/>
                <a:gd name="T17" fmla="*/ 1 h 58"/>
                <a:gd name="T18" fmla="*/ 14 w 42"/>
                <a:gd name="T19" fmla="*/ 6 h 58"/>
                <a:gd name="T20" fmla="*/ 29 w 42"/>
                <a:gd name="T21" fmla="*/ 0 h 58"/>
                <a:gd name="T22" fmla="*/ 42 w 42"/>
                <a:gd name="T23"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58">
                  <a:moveTo>
                    <a:pt x="42" y="5"/>
                  </a:moveTo>
                  <a:lnTo>
                    <a:pt x="42" y="5"/>
                  </a:lnTo>
                  <a:lnTo>
                    <a:pt x="32" y="16"/>
                  </a:lnTo>
                  <a:cubicBezTo>
                    <a:pt x="29" y="14"/>
                    <a:pt x="28" y="13"/>
                    <a:pt x="24" y="13"/>
                  </a:cubicBezTo>
                  <a:cubicBezTo>
                    <a:pt x="20" y="13"/>
                    <a:pt x="15" y="16"/>
                    <a:pt x="15" y="24"/>
                  </a:cubicBezTo>
                  <a:lnTo>
                    <a:pt x="15" y="58"/>
                  </a:lnTo>
                  <a:lnTo>
                    <a:pt x="0" y="58"/>
                  </a:lnTo>
                  <a:lnTo>
                    <a:pt x="0" y="1"/>
                  </a:lnTo>
                  <a:lnTo>
                    <a:pt x="14" y="1"/>
                  </a:lnTo>
                  <a:lnTo>
                    <a:pt x="14" y="6"/>
                  </a:lnTo>
                  <a:cubicBezTo>
                    <a:pt x="17" y="3"/>
                    <a:pt x="23" y="0"/>
                    <a:pt x="29" y="0"/>
                  </a:cubicBezTo>
                  <a:cubicBezTo>
                    <a:pt x="35" y="0"/>
                    <a:pt x="38" y="1"/>
                    <a:pt x="42"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7" name="Freeform 196">
              <a:extLst>
                <a:ext uri="{FF2B5EF4-FFF2-40B4-BE49-F238E27FC236}">
                  <a16:creationId xmlns:a16="http://schemas.microsoft.com/office/drawing/2014/main" id="{75AC9771-ECCB-49DC-BE6C-71ECB52D1827}"/>
                </a:ext>
              </a:extLst>
            </p:cNvPr>
            <p:cNvSpPr>
              <a:spLocks noEditPoints="1"/>
            </p:cNvSpPr>
            <p:nvPr/>
          </p:nvSpPr>
          <p:spPr bwMode="auto">
            <a:xfrm>
              <a:off x="5110" y="1797"/>
              <a:ext cx="16" cy="63"/>
            </a:xfrm>
            <a:custGeom>
              <a:avLst/>
              <a:gdLst>
                <a:gd name="T0" fmla="*/ 25 w 25"/>
                <a:gd name="T1" fmla="*/ 11 h 99"/>
                <a:gd name="T2" fmla="*/ 25 w 25"/>
                <a:gd name="T3" fmla="*/ 11 h 99"/>
                <a:gd name="T4" fmla="*/ 11 w 25"/>
                <a:gd name="T5" fmla="*/ 11 h 99"/>
                <a:gd name="T6" fmla="*/ 11 w 25"/>
                <a:gd name="T7" fmla="*/ 0 h 99"/>
                <a:gd name="T8" fmla="*/ 25 w 25"/>
                <a:gd name="T9" fmla="*/ 0 h 99"/>
                <a:gd name="T10" fmla="*/ 25 w 25"/>
                <a:gd name="T11" fmla="*/ 11 h 99"/>
                <a:gd name="T12" fmla="*/ 25 w 25"/>
                <a:gd name="T13" fmla="*/ 83 h 99"/>
                <a:gd name="T14" fmla="*/ 25 w 25"/>
                <a:gd name="T15" fmla="*/ 83 h 99"/>
                <a:gd name="T16" fmla="*/ 8 w 25"/>
                <a:gd name="T17" fmla="*/ 99 h 99"/>
                <a:gd name="T18" fmla="*/ 0 w 25"/>
                <a:gd name="T19" fmla="*/ 99 h 99"/>
                <a:gd name="T20" fmla="*/ 0 w 25"/>
                <a:gd name="T21" fmla="*/ 87 h 99"/>
                <a:gd name="T22" fmla="*/ 6 w 25"/>
                <a:gd name="T23" fmla="*/ 87 h 99"/>
                <a:gd name="T24" fmla="*/ 11 w 25"/>
                <a:gd name="T25" fmla="*/ 82 h 99"/>
                <a:gd name="T26" fmla="*/ 11 w 25"/>
                <a:gd name="T27" fmla="*/ 22 h 99"/>
                <a:gd name="T28" fmla="*/ 25 w 25"/>
                <a:gd name="T29" fmla="*/ 22 h 99"/>
                <a:gd name="T30" fmla="*/ 25 w 25"/>
                <a:gd name="T31" fmla="*/ 8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99">
                  <a:moveTo>
                    <a:pt x="25" y="11"/>
                  </a:moveTo>
                  <a:lnTo>
                    <a:pt x="25" y="11"/>
                  </a:lnTo>
                  <a:lnTo>
                    <a:pt x="11" y="11"/>
                  </a:lnTo>
                  <a:lnTo>
                    <a:pt x="11" y="0"/>
                  </a:lnTo>
                  <a:lnTo>
                    <a:pt x="25" y="0"/>
                  </a:lnTo>
                  <a:lnTo>
                    <a:pt x="25" y="11"/>
                  </a:lnTo>
                  <a:close/>
                  <a:moveTo>
                    <a:pt x="25" y="83"/>
                  </a:moveTo>
                  <a:lnTo>
                    <a:pt x="25" y="83"/>
                  </a:lnTo>
                  <a:cubicBezTo>
                    <a:pt x="25" y="91"/>
                    <a:pt x="20" y="99"/>
                    <a:pt x="8" y="99"/>
                  </a:cubicBezTo>
                  <a:lnTo>
                    <a:pt x="0" y="99"/>
                  </a:lnTo>
                  <a:lnTo>
                    <a:pt x="0" y="87"/>
                  </a:lnTo>
                  <a:lnTo>
                    <a:pt x="6" y="87"/>
                  </a:lnTo>
                  <a:cubicBezTo>
                    <a:pt x="9" y="87"/>
                    <a:pt x="11" y="85"/>
                    <a:pt x="11" y="82"/>
                  </a:cubicBezTo>
                  <a:lnTo>
                    <a:pt x="11" y="22"/>
                  </a:lnTo>
                  <a:lnTo>
                    <a:pt x="25" y="22"/>
                  </a:lnTo>
                  <a:lnTo>
                    <a:pt x="25" y="8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8" name="Freeform 197">
              <a:extLst>
                <a:ext uri="{FF2B5EF4-FFF2-40B4-BE49-F238E27FC236}">
                  <a16:creationId xmlns:a16="http://schemas.microsoft.com/office/drawing/2014/main" id="{55CC6F1E-8645-4167-BBBB-D0A99E2975BC}"/>
                </a:ext>
              </a:extLst>
            </p:cNvPr>
            <p:cNvSpPr>
              <a:spLocks noEditPoints="1"/>
            </p:cNvSpPr>
            <p:nvPr/>
          </p:nvSpPr>
          <p:spPr bwMode="auto">
            <a:xfrm>
              <a:off x="5132" y="1810"/>
              <a:ext cx="30" cy="38"/>
            </a:xfrm>
            <a:custGeom>
              <a:avLst/>
              <a:gdLst>
                <a:gd name="T0" fmla="*/ 31 w 49"/>
                <a:gd name="T1" fmla="*/ 16 h 59"/>
                <a:gd name="T2" fmla="*/ 31 w 49"/>
                <a:gd name="T3" fmla="*/ 16 h 59"/>
                <a:gd name="T4" fmla="*/ 25 w 49"/>
                <a:gd name="T5" fmla="*/ 13 h 59"/>
                <a:gd name="T6" fmla="*/ 18 w 49"/>
                <a:gd name="T7" fmla="*/ 16 h 59"/>
                <a:gd name="T8" fmla="*/ 15 w 49"/>
                <a:gd name="T9" fmla="*/ 29 h 59"/>
                <a:gd name="T10" fmla="*/ 18 w 49"/>
                <a:gd name="T11" fmla="*/ 43 h 59"/>
                <a:gd name="T12" fmla="*/ 25 w 49"/>
                <a:gd name="T13" fmla="*/ 46 h 59"/>
                <a:gd name="T14" fmla="*/ 31 w 49"/>
                <a:gd name="T15" fmla="*/ 43 h 59"/>
                <a:gd name="T16" fmla="*/ 35 w 49"/>
                <a:gd name="T17" fmla="*/ 29 h 59"/>
                <a:gd name="T18" fmla="*/ 31 w 49"/>
                <a:gd name="T19" fmla="*/ 16 h 59"/>
                <a:gd name="T20" fmla="*/ 42 w 49"/>
                <a:gd name="T21" fmla="*/ 52 h 59"/>
                <a:gd name="T22" fmla="*/ 42 w 49"/>
                <a:gd name="T23" fmla="*/ 52 h 59"/>
                <a:gd name="T24" fmla="*/ 25 w 49"/>
                <a:gd name="T25" fmla="*/ 59 h 59"/>
                <a:gd name="T26" fmla="*/ 7 w 49"/>
                <a:gd name="T27" fmla="*/ 52 h 59"/>
                <a:gd name="T28" fmla="*/ 0 w 49"/>
                <a:gd name="T29" fmla="*/ 29 h 59"/>
                <a:gd name="T30" fmla="*/ 7 w 49"/>
                <a:gd name="T31" fmla="*/ 7 h 59"/>
                <a:gd name="T32" fmla="*/ 25 w 49"/>
                <a:gd name="T33" fmla="*/ 0 h 59"/>
                <a:gd name="T34" fmla="*/ 42 w 49"/>
                <a:gd name="T35" fmla="*/ 7 h 59"/>
                <a:gd name="T36" fmla="*/ 49 w 49"/>
                <a:gd name="T37" fmla="*/ 29 h 59"/>
                <a:gd name="T38" fmla="*/ 42 w 49"/>
                <a:gd name="T3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9">
                  <a:moveTo>
                    <a:pt x="31" y="16"/>
                  </a:moveTo>
                  <a:lnTo>
                    <a:pt x="31" y="16"/>
                  </a:lnTo>
                  <a:cubicBezTo>
                    <a:pt x="30" y="14"/>
                    <a:pt x="27" y="13"/>
                    <a:pt x="25" y="13"/>
                  </a:cubicBezTo>
                  <a:cubicBezTo>
                    <a:pt x="22" y="13"/>
                    <a:pt x="20" y="14"/>
                    <a:pt x="18" y="16"/>
                  </a:cubicBezTo>
                  <a:cubicBezTo>
                    <a:pt x="15" y="18"/>
                    <a:pt x="15" y="24"/>
                    <a:pt x="15" y="29"/>
                  </a:cubicBezTo>
                  <a:cubicBezTo>
                    <a:pt x="15" y="35"/>
                    <a:pt x="15" y="41"/>
                    <a:pt x="18" y="43"/>
                  </a:cubicBezTo>
                  <a:cubicBezTo>
                    <a:pt x="20" y="45"/>
                    <a:pt x="22" y="46"/>
                    <a:pt x="25" y="46"/>
                  </a:cubicBezTo>
                  <a:cubicBezTo>
                    <a:pt x="27" y="46"/>
                    <a:pt x="30" y="45"/>
                    <a:pt x="31" y="43"/>
                  </a:cubicBezTo>
                  <a:cubicBezTo>
                    <a:pt x="34" y="41"/>
                    <a:pt x="35" y="35"/>
                    <a:pt x="35" y="29"/>
                  </a:cubicBezTo>
                  <a:cubicBezTo>
                    <a:pt x="35" y="24"/>
                    <a:pt x="34" y="18"/>
                    <a:pt x="31" y="16"/>
                  </a:cubicBezTo>
                  <a:close/>
                  <a:moveTo>
                    <a:pt x="42" y="52"/>
                  </a:moveTo>
                  <a:lnTo>
                    <a:pt x="42" y="52"/>
                  </a:lnTo>
                  <a:cubicBezTo>
                    <a:pt x="39" y="56"/>
                    <a:pt x="33" y="59"/>
                    <a:pt x="25" y="59"/>
                  </a:cubicBezTo>
                  <a:cubicBezTo>
                    <a:pt x="16" y="59"/>
                    <a:pt x="10" y="56"/>
                    <a:pt x="7" y="52"/>
                  </a:cubicBezTo>
                  <a:cubicBezTo>
                    <a:pt x="2" y="46"/>
                    <a:pt x="0" y="40"/>
                    <a:pt x="0" y="29"/>
                  </a:cubicBezTo>
                  <a:cubicBezTo>
                    <a:pt x="0" y="19"/>
                    <a:pt x="2" y="13"/>
                    <a:pt x="7" y="7"/>
                  </a:cubicBezTo>
                  <a:cubicBezTo>
                    <a:pt x="10" y="3"/>
                    <a:pt x="16" y="0"/>
                    <a:pt x="25" y="0"/>
                  </a:cubicBezTo>
                  <a:cubicBezTo>
                    <a:pt x="33" y="0"/>
                    <a:pt x="39" y="3"/>
                    <a:pt x="42" y="7"/>
                  </a:cubicBezTo>
                  <a:cubicBezTo>
                    <a:pt x="48" y="13"/>
                    <a:pt x="49" y="19"/>
                    <a:pt x="49" y="29"/>
                  </a:cubicBezTo>
                  <a:cubicBezTo>
                    <a:pt x="49" y="40"/>
                    <a:pt x="48" y="46"/>
                    <a:pt x="42" y="5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29" name="Freeform 198">
              <a:extLst>
                <a:ext uri="{FF2B5EF4-FFF2-40B4-BE49-F238E27FC236}">
                  <a16:creationId xmlns:a16="http://schemas.microsoft.com/office/drawing/2014/main" id="{90C81A77-1008-456E-B0D5-6A02A860E14A}"/>
                </a:ext>
              </a:extLst>
            </p:cNvPr>
            <p:cNvSpPr>
              <a:spLocks noEditPoints="1"/>
            </p:cNvSpPr>
            <p:nvPr/>
          </p:nvSpPr>
          <p:spPr bwMode="auto">
            <a:xfrm>
              <a:off x="5168" y="1797"/>
              <a:ext cx="9" cy="50"/>
            </a:xfrm>
            <a:custGeom>
              <a:avLst/>
              <a:gdLst>
                <a:gd name="T0" fmla="*/ 15 w 15"/>
                <a:gd name="T1" fmla="*/ 78 h 78"/>
                <a:gd name="T2" fmla="*/ 15 w 15"/>
                <a:gd name="T3" fmla="*/ 78 h 78"/>
                <a:gd name="T4" fmla="*/ 0 w 15"/>
                <a:gd name="T5" fmla="*/ 78 h 78"/>
                <a:gd name="T6" fmla="*/ 0 w 15"/>
                <a:gd name="T7" fmla="*/ 22 h 78"/>
                <a:gd name="T8" fmla="*/ 15 w 15"/>
                <a:gd name="T9" fmla="*/ 22 h 78"/>
                <a:gd name="T10" fmla="*/ 15 w 15"/>
                <a:gd name="T11" fmla="*/ 78 h 78"/>
                <a:gd name="T12" fmla="*/ 15 w 15"/>
                <a:gd name="T13" fmla="*/ 11 h 78"/>
                <a:gd name="T14" fmla="*/ 15 w 15"/>
                <a:gd name="T15" fmla="*/ 11 h 78"/>
                <a:gd name="T16" fmla="*/ 0 w 15"/>
                <a:gd name="T17" fmla="*/ 11 h 78"/>
                <a:gd name="T18" fmla="*/ 0 w 15"/>
                <a:gd name="T19" fmla="*/ 0 h 78"/>
                <a:gd name="T20" fmla="*/ 15 w 15"/>
                <a:gd name="T21" fmla="*/ 0 h 78"/>
                <a:gd name="T22" fmla="*/ 15 w 15"/>
                <a:gd name="T23"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8">
                  <a:moveTo>
                    <a:pt x="15" y="78"/>
                  </a:moveTo>
                  <a:lnTo>
                    <a:pt x="15" y="78"/>
                  </a:lnTo>
                  <a:lnTo>
                    <a:pt x="0" y="78"/>
                  </a:lnTo>
                  <a:lnTo>
                    <a:pt x="0" y="22"/>
                  </a:lnTo>
                  <a:lnTo>
                    <a:pt x="15" y="22"/>
                  </a:lnTo>
                  <a:lnTo>
                    <a:pt x="15" y="78"/>
                  </a:lnTo>
                  <a:close/>
                  <a:moveTo>
                    <a:pt x="15" y="11"/>
                  </a:moveTo>
                  <a:lnTo>
                    <a:pt x="15" y="11"/>
                  </a:lnTo>
                  <a:lnTo>
                    <a:pt x="0" y="11"/>
                  </a:lnTo>
                  <a:lnTo>
                    <a:pt x="0" y="0"/>
                  </a:lnTo>
                  <a:lnTo>
                    <a:pt x="15" y="0"/>
                  </a:lnTo>
                  <a:lnTo>
                    <a:pt x="15" y="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0" name="Freeform 199">
              <a:extLst>
                <a:ext uri="{FF2B5EF4-FFF2-40B4-BE49-F238E27FC236}">
                  <a16:creationId xmlns:a16="http://schemas.microsoft.com/office/drawing/2014/main" id="{78301819-C382-41A2-A612-DBD4E45520FE}"/>
                </a:ext>
              </a:extLst>
            </p:cNvPr>
            <p:cNvSpPr>
              <a:spLocks/>
            </p:cNvSpPr>
            <p:nvPr/>
          </p:nvSpPr>
          <p:spPr bwMode="auto">
            <a:xfrm>
              <a:off x="5183" y="1801"/>
              <a:ext cx="18" cy="46"/>
            </a:xfrm>
            <a:custGeom>
              <a:avLst/>
              <a:gdLst>
                <a:gd name="T0" fmla="*/ 20 w 30"/>
                <a:gd name="T1" fmla="*/ 17 h 73"/>
                <a:gd name="T2" fmla="*/ 20 w 30"/>
                <a:gd name="T3" fmla="*/ 17 h 73"/>
                <a:gd name="T4" fmla="*/ 30 w 30"/>
                <a:gd name="T5" fmla="*/ 17 h 73"/>
                <a:gd name="T6" fmla="*/ 30 w 30"/>
                <a:gd name="T7" fmla="*/ 28 h 73"/>
                <a:gd name="T8" fmla="*/ 20 w 30"/>
                <a:gd name="T9" fmla="*/ 28 h 73"/>
                <a:gd name="T10" fmla="*/ 20 w 30"/>
                <a:gd name="T11" fmla="*/ 56 h 73"/>
                <a:gd name="T12" fmla="*/ 25 w 30"/>
                <a:gd name="T13" fmla="*/ 61 h 73"/>
                <a:gd name="T14" fmla="*/ 30 w 30"/>
                <a:gd name="T15" fmla="*/ 61 h 73"/>
                <a:gd name="T16" fmla="*/ 30 w 30"/>
                <a:gd name="T17" fmla="*/ 73 h 73"/>
                <a:gd name="T18" fmla="*/ 22 w 30"/>
                <a:gd name="T19" fmla="*/ 73 h 73"/>
                <a:gd name="T20" fmla="*/ 6 w 30"/>
                <a:gd name="T21" fmla="*/ 57 h 73"/>
                <a:gd name="T22" fmla="*/ 6 w 30"/>
                <a:gd name="T23" fmla="*/ 28 h 73"/>
                <a:gd name="T24" fmla="*/ 0 w 30"/>
                <a:gd name="T25" fmla="*/ 28 h 73"/>
                <a:gd name="T26" fmla="*/ 0 w 30"/>
                <a:gd name="T27" fmla="*/ 17 h 73"/>
                <a:gd name="T28" fmla="*/ 6 w 30"/>
                <a:gd name="T29" fmla="*/ 17 h 73"/>
                <a:gd name="T30" fmla="*/ 6 w 30"/>
                <a:gd name="T31" fmla="*/ 0 h 73"/>
                <a:gd name="T32" fmla="*/ 20 w 30"/>
                <a:gd name="T33" fmla="*/ 0 h 73"/>
                <a:gd name="T34" fmla="*/ 20 w 30"/>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73">
                  <a:moveTo>
                    <a:pt x="20" y="17"/>
                  </a:moveTo>
                  <a:lnTo>
                    <a:pt x="20" y="17"/>
                  </a:lnTo>
                  <a:lnTo>
                    <a:pt x="30" y="17"/>
                  </a:lnTo>
                  <a:lnTo>
                    <a:pt x="30" y="28"/>
                  </a:lnTo>
                  <a:lnTo>
                    <a:pt x="20" y="28"/>
                  </a:lnTo>
                  <a:lnTo>
                    <a:pt x="20" y="56"/>
                  </a:lnTo>
                  <a:cubicBezTo>
                    <a:pt x="20" y="59"/>
                    <a:pt x="21" y="61"/>
                    <a:pt x="25" y="61"/>
                  </a:cubicBezTo>
                  <a:lnTo>
                    <a:pt x="30" y="61"/>
                  </a:lnTo>
                  <a:lnTo>
                    <a:pt x="30" y="73"/>
                  </a:lnTo>
                  <a:lnTo>
                    <a:pt x="22" y="73"/>
                  </a:lnTo>
                  <a:cubicBezTo>
                    <a:pt x="11" y="73"/>
                    <a:pt x="6" y="65"/>
                    <a:pt x="6" y="57"/>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1" name="Freeform 200">
              <a:extLst>
                <a:ext uri="{FF2B5EF4-FFF2-40B4-BE49-F238E27FC236}">
                  <a16:creationId xmlns:a16="http://schemas.microsoft.com/office/drawing/2014/main" id="{4035D900-C975-4FF7-8686-D8AC76BDB50A}"/>
                </a:ext>
              </a:extLst>
            </p:cNvPr>
            <p:cNvSpPr>
              <a:spLocks/>
            </p:cNvSpPr>
            <p:nvPr/>
          </p:nvSpPr>
          <p:spPr bwMode="auto">
            <a:xfrm>
              <a:off x="5206" y="1801"/>
              <a:ext cx="18" cy="46"/>
            </a:xfrm>
            <a:custGeom>
              <a:avLst/>
              <a:gdLst>
                <a:gd name="T0" fmla="*/ 20 w 30"/>
                <a:gd name="T1" fmla="*/ 17 h 73"/>
                <a:gd name="T2" fmla="*/ 20 w 30"/>
                <a:gd name="T3" fmla="*/ 17 h 73"/>
                <a:gd name="T4" fmla="*/ 30 w 30"/>
                <a:gd name="T5" fmla="*/ 17 h 73"/>
                <a:gd name="T6" fmla="*/ 30 w 30"/>
                <a:gd name="T7" fmla="*/ 28 h 73"/>
                <a:gd name="T8" fmla="*/ 20 w 30"/>
                <a:gd name="T9" fmla="*/ 28 h 73"/>
                <a:gd name="T10" fmla="*/ 20 w 30"/>
                <a:gd name="T11" fmla="*/ 56 h 73"/>
                <a:gd name="T12" fmla="*/ 25 w 30"/>
                <a:gd name="T13" fmla="*/ 61 h 73"/>
                <a:gd name="T14" fmla="*/ 30 w 30"/>
                <a:gd name="T15" fmla="*/ 61 h 73"/>
                <a:gd name="T16" fmla="*/ 30 w 30"/>
                <a:gd name="T17" fmla="*/ 73 h 73"/>
                <a:gd name="T18" fmla="*/ 22 w 30"/>
                <a:gd name="T19" fmla="*/ 73 h 73"/>
                <a:gd name="T20" fmla="*/ 6 w 30"/>
                <a:gd name="T21" fmla="*/ 57 h 73"/>
                <a:gd name="T22" fmla="*/ 6 w 30"/>
                <a:gd name="T23" fmla="*/ 28 h 73"/>
                <a:gd name="T24" fmla="*/ 0 w 30"/>
                <a:gd name="T25" fmla="*/ 28 h 73"/>
                <a:gd name="T26" fmla="*/ 0 w 30"/>
                <a:gd name="T27" fmla="*/ 17 h 73"/>
                <a:gd name="T28" fmla="*/ 6 w 30"/>
                <a:gd name="T29" fmla="*/ 17 h 73"/>
                <a:gd name="T30" fmla="*/ 6 w 30"/>
                <a:gd name="T31" fmla="*/ 0 h 73"/>
                <a:gd name="T32" fmla="*/ 20 w 30"/>
                <a:gd name="T33" fmla="*/ 0 h 73"/>
                <a:gd name="T34" fmla="*/ 20 w 30"/>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73">
                  <a:moveTo>
                    <a:pt x="20" y="17"/>
                  </a:moveTo>
                  <a:lnTo>
                    <a:pt x="20" y="17"/>
                  </a:lnTo>
                  <a:lnTo>
                    <a:pt x="30" y="17"/>
                  </a:lnTo>
                  <a:lnTo>
                    <a:pt x="30" y="28"/>
                  </a:lnTo>
                  <a:lnTo>
                    <a:pt x="20" y="28"/>
                  </a:lnTo>
                  <a:lnTo>
                    <a:pt x="20" y="56"/>
                  </a:lnTo>
                  <a:cubicBezTo>
                    <a:pt x="20" y="59"/>
                    <a:pt x="22" y="61"/>
                    <a:pt x="25" y="61"/>
                  </a:cubicBezTo>
                  <a:lnTo>
                    <a:pt x="30" y="61"/>
                  </a:lnTo>
                  <a:lnTo>
                    <a:pt x="30" y="73"/>
                  </a:lnTo>
                  <a:lnTo>
                    <a:pt x="22" y="73"/>
                  </a:lnTo>
                  <a:cubicBezTo>
                    <a:pt x="11" y="73"/>
                    <a:pt x="6" y="65"/>
                    <a:pt x="6" y="57"/>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2" name="Freeform 201">
              <a:extLst>
                <a:ext uri="{FF2B5EF4-FFF2-40B4-BE49-F238E27FC236}">
                  <a16:creationId xmlns:a16="http://schemas.microsoft.com/office/drawing/2014/main" id="{3BF7D101-508F-4395-B82F-E9A4720DFD77}"/>
                </a:ext>
              </a:extLst>
            </p:cNvPr>
            <p:cNvSpPr>
              <a:spLocks noEditPoints="1"/>
            </p:cNvSpPr>
            <p:nvPr/>
          </p:nvSpPr>
          <p:spPr bwMode="auto">
            <a:xfrm>
              <a:off x="5229" y="1810"/>
              <a:ext cx="28" cy="38"/>
            </a:xfrm>
            <a:custGeom>
              <a:avLst/>
              <a:gdLst>
                <a:gd name="T0" fmla="*/ 22 w 47"/>
                <a:gd name="T1" fmla="*/ 34 h 59"/>
                <a:gd name="T2" fmla="*/ 22 w 47"/>
                <a:gd name="T3" fmla="*/ 34 h 59"/>
                <a:gd name="T4" fmla="*/ 14 w 47"/>
                <a:gd name="T5" fmla="*/ 41 h 59"/>
                <a:gd name="T6" fmla="*/ 22 w 47"/>
                <a:gd name="T7" fmla="*/ 47 h 59"/>
                <a:gd name="T8" fmla="*/ 31 w 47"/>
                <a:gd name="T9" fmla="*/ 44 h 59"/>
                <a:gd name="T10" fmla="*/ 33 w 47"/>
                <a:gd name="T11" fmla="*/ 37 h 59"/>
                <a:gd name="T12" fmla="*/ 33 w 47"/>
                <a:gd name="T13" fmla="*/ 34 h 59"/>
                <a:gd name="T14" fmla="*/ 22 w 47"/>
                <a:gd name="T15" fmla="*/ 34 h 59"/>
                <a:gd name="T16" fmla="*/ 47 w 47"/>
                <a:gd name="T17" fmla="*/ 20 h 59"/>
                <a:gd name="T18" fmla="*/ 47 w 47"/>
                <a:gd name="T19" fmla="*/ 20 h 59"/>
                <a:gd name="T20" fmla="*/ 47 w 47"/>
                <a:gd name="T21" fmla="*/ 58 h 59"/>
                <a:gd name="T22" fmla="*/ 33 w 47"/>
                <a:gd name="T23" fmla="*/ 58 h 59"/>
                <a:gd name="T24" fmla="*/ 33 w 47"/>
                <a:gd name="T25" fmla="*/ 53 h 59"/>
                <a:gd name="T26" fmla="*/ 19 w 47"/>
                <a:gd name="T27" fmla="*/ 59 h 59"/>
                <a:gd name="T28" fmla="*/ 5 w 47"/>
                <a:gd name="T29" fmla="*/ 54 h 59"/>
                <a:gd name="T30" fmla="*/ 0 w 47"/>
                <a:gd name="T31" fmla="*/ 41 h 59"/>
                <a:gd name="T32" fmla="*/ 20 w 47"/>
                <a:gd name="T33" fmla="*/ 24 h 59"/>
                <a:gd name="T34" fmla="*/ 33 w 47"/>
                <a:gd name="T35" fmla="*/ 24 h 59"/>
                <a:gd name="T36" fmla="*/ 33 w 47"/>
                <a:gd name="T37" fmla="*/ 21 h 59"/>
                <a:gd name="T38" fmla="*/ 22 w 47"/>
                <a:gd name="T39" fmla="*/ 12 h 59"/>
                <a:gd name="T40" fmla="*/ 11 w 47"/>
                <a:gd name="T41" fmla="*/ 17 h 59"/>
                <a:gd name="T42" fmla="*/ 2 w 47"/>
                <a:gd name="T43" fmla="*/ 8 h 59"/>
                <a:gd name="T44" fmla="*/ 23 w 47"/>
                <a:gd name="T45" fmla="*/ 0 h 59"/>
                <a:gd name="T46" fmla="*/ 47 w 47"/>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9">
                  <a:moveTo>
                    <a:pt x="22" y="34"/>
                  </a:moveTo>
                  <a:lnTo>
                    <a:pt x="22" y="34"/>
                  </a:lnTo>
                  <a:cubicBezTo>
                    <a:pt x="16" y="34"/>
                    <a:pt x="14" y="36"/>
                    <a:pt x="14" y="41"/>
                  </a:cubicBezTo>
                  <a:cubicBezTo>
                    <a:pt x="14" y="45"/>
                    <a:pt x="16" y="47"/>
                    <a:pt x="22" y="47"/>
                  </a:cubicBezTo>
                  <a:cubicBezTo>
                    <a:pt x="26" y="47"/>
                    <a:pt x="28" y="47"/>
                    <a:pt x="31" y="44"/>
                  </a:cubicBezTo>
                  <a:cubicBezTo>
                    <a:pt x="33" y="43"/>
                    <a:pt x="33" y="41"/>
                    <a:pt x="33" y="37"/>
                  </a:cubicBezTo>
                  <a:lnTo>
                    <a:pt x="33" y="34"/>
                  </a:lnTo>
                  <a:lnTo>
                    <a:pt x="22" y="34"/>
                  </a:lnTo>
                  <a:close/>
                  <a:moveTo>
                    <a:pt x="47" y="20"/>
                  </a:moveTo>
                  <a:lnTo>
                    <a:pt x="47" y="20"/>
                  </a:lnTo>
                  <a:lnTo>
                    <a:pt x="47" y="58"/>
                  </a:lnTo>
                  <a:lnTo>
                    <a:pt x="33" y="58"/>
                  </a:lnTo>
                  <a:lnTo>
                    <a:pt x="33" y="53"/>
                  </a:lnTo>
                  <a:cubicBezTo>
                    <a:pt x="30" y="57"/>
                    <a:pt x="26" y="59"/>
                    <a:pt x="19" y="59"/>
                  </a:cubicBezTo>
                  <a:cubicBezTo>
                    <a:pt x="13" y="59"/>
                    <a:pt x="8" y="57"/>
                    <a:pt x="5" y="54"/>
                  </a:cubicBezTo>
                  <a:cubicBezTo>
                    <a:pt x="1" y="51"/>
                    <a:pt x="0" y="46"/>
                    <a:pt x="0" y="41"/>
                  </a:cubicBezTo>
                  <a:cubicBezTo>
                    <a:pt x="0" y="32"/>
                    <a:pt x="6" y="24"/>
                    <a:pt x="20" y="24"/>
                  </a:cubicBezTo>
                  <a:lnTo>
                    <a:pt x="33" y="24"/>
                  </a:lnTo>
                  <a:lnTo>
                    <a:pt x="33" y="21"/>
                  </a:lnTo>
                  <a:cubicBezTo>
                    <a:pt x="33" y="15"/>
                    <a:pt x="30" y="12"/>
                    <a:pt x="22" y="12"/>
                  </a:cubicBezTo>
                  <a:cubicBezTo>
                    <a:pt x="17" y="12"/>
                    <a:pt x="14" y="14"/>
                    <a:pt x="11" y="17"/>
                  </a:cubicBezTo>
                  <a:lnTo>
                    <a:pt x="2" y="8"/>
                  </a:lnTo>
                  <a:cubicBezTo>
                    <a:pt x="8" y="2"/>
                    <a:pt x="13" y="0"/>
                    <a:pt x="23" y="0"/>
                  </a:cubicBezTo>
                  <a:cubicBezTo>
                    <a:pt x="39" y="0"/>
                    <a:pt x="47" y="7"/>
                    <a:pt x="47"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3" name="Freeform 202">
              <a:extLst>
                <a:ext uri="{FF2B5EF4-FFF2-40B4-BE49-F238E27FC236}">
                  <a16:creationId xmlns:a16="http://schemas.microsoft.com/office/drawing/2014/main" id="{639EEFA5-1931-4178-A4AE-AC578E4D987B}"/>
                </a:ext>
              </a:extLst>
            </p:cNvPr>
            <p:cNvSpPr>
              <a:spLocks noEditPoints="1"/>
            </p:cNvSpPr>
            <p:nvPr/>
          </p:nvSpPr>
          <p:spPr bwMode="auto">
            <a:xfrm>
              <a:off x="5259" y="1797"/>
              <a:ext cx="15" cy="63"/>
            </a:xfrm>
            <a:custGeom>
              <a:avLst/>
              <a:gdLst>
                <a:gd name="T0" fmla="*/ 25 w 25"/>
                <a:gd name="T1" fmla="*/ 11 h 99"/>
                <a:gd name="T2" fmla="*/ 25 w 25"/>
                <a:gd name="T3" fmla="*/ 11 h 99"/>
                <a:gd name="T4" fmla="*/ 10 w 25"/>
                <a:gd name="T5" fmla="*/ 11 h 99"/>
                <a:gd name="T6" fmla="*/ 10 w 25"/>
                <a:gd name="T7" fmla="*/ 0 h 99"/>
                <a:gd name="T8" fmla="*/ 25 w 25"/>
                <a:gd name="T9" fmla="*/ 0 h 99"/>
                <a:gd name="T10" fmla="*/ 25 w 25"/>
                <a:gd name="T11" fmla="*/ 11 h 99"/>
                <a:gd name="T12" fmla="*/ 25 w 25"/>
                <a:gd name="T13" fmla="*/ 83 h 99"/>
                <a:gd name="T14" fmla="*/ 25 w 25"/>
                <a:gd name="T15" fmla="*/ 83 h 99"/>
                <a:gd name="T16" fmla="*/ 8 w 25"/>
                <a:gd name="T17" fmla="*/ 99 h 99"/>
                <a:gd name="T18" fmla="*/ 0 w 25"/>
                <a:gd name="T19" fmla="*/ 99 h 99"/>
                <a:gd name="T20" fmla="*/ 0 w 25"/>
                <a:gd name="T21" fmla="*/ 87 h 99"/>
                <a:gd name="T22" fmla="*/ 5 w 25"/>
                <a:gd name="T23" fmla="*/ 87 h 99"/>
                <a:gd name="T24" fmla="*/ 10 w 25"/>
                <a:gd name="T25" fmla="*/ 82 h 99"/>
                <a:gd name="T26" fmla="*/ 10 w 25"/>
                <a:gd name="T27" fmla="*/ 22 h 99"/>
                <a:gd name="T28" fmla="*/ 25 w 25"/>
                <a:gd name="T29" fmla="*/ 22 h 99"/>
                <a:gd name="T30" fmla="*/ 25 w 25"/>
                <a:gd name="T31" fmla="*/ 8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99">
                  <a:moveTo>
                    <a:pt x="25" y="11"/>
                  </a:moveTo>
                  <a:lnTo>
                    <a:pt x="25" y="11"/>
                  </a:lnTo>
                  <a:lnTo>
                    <a:pt x="10" y="11"/>
                  </a:lnTo>
                  <a:lnTo>
                    <a:pt x="10" y="0"/>
                  </a:lnTo>
                  <a:lnTo>
                    <a:pt x="25" y="0"/>
                  </a:lnTo>
                  <a:lnTo>
                    <a:pt x="25" y="11"/>
                  </a:lnTo>
                  <a:close/>
                  <a:moveTo>
                    <a:pt x="25" y="83"/>
                  </a:moveTo>
                  <a:lnTo>
                    <a:pt x="25" y="83"/>
                  </a:lnTo>
                  <a:cubicBezTo>
                    <a:pt x="25" y="91"/>
                    <a:pt x="20" y="99"/>
                    <a:pt x="8" y="99"/>
                  </a:cubicBezTo>
                  <a:lnTo>
                    <a:pt x="0" y="99"/>
                  </a:lnTo>
                  <a:lnTo>
                    <a:pt x="0" y="87"/>
                  </a:lnTo>
                  <a:lnTo>
                    <a:pt x="5" y="87"/>
                  </a:lnTo>
                  <a:cubicBezTo>
                    <a:pt x="9" y="87"/>
                    <a:pt x="10" y="85"/>
                    <a:pt x="10" y="82"/>
                  </a:cubicBezTo>
                  <a:lnTo>
                    <a:pt x="10" y="22"/>
                  </a:lnTo>
                  <a:lnTo>
                    <a:pt x="25" y="22"/>
                  </a:lnTo>
                  <a:lnTo>
                    <a:pt x="25" y="8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4" name="Freeform 203">
              <a:extLst>
                <a:ext uri="{FF2B5EF4-FFF2-40B4-BE49-F238E27FC236}">
                  <a16:creationId xmlns:a16="http://schemas.microsoft.com/office/drawing/2014/main" id="{06E0C133-F7EE-47E2-84A6-518AB30C5001}"/>
                </a:ext>
              </a:extLst>
            </p:cNvPr>
            <p:cNvSpPr>
              <a:spLocks noEditPoints="1"/>
            </p:cNvSpPr>
            <p:nvPr/>
          </p:nvSpPr>
          <p:spPr bwMode="auto">
            <a:xfrm>
              <a:off x="5279" y="1810"/>
              <a:ext cx="29" cy="38"/>
            </a:xfrm>
            <a:custGeom>
              <a:avLst/>
              <a:gdLst>
                <a:gd name="T0" fmla="*/ 23 w 48"/>
                <a:gd name="T1" fmla="*/ 34 h 59"/>
                <a:gd name="T2" fmla="*/ 23 w 48"/>
                <a:gd name="T3" fmla="*/ 34 h 59"/>
                <a:gd name="T4" fmla="*/ 14 w 48"/>
                <a:gd name="T5" fmla="*/ 41 h 59"/>
                <a:gd name="T6" fmla="*/ 23 w 48"/>
                <a:gd name="T7" fmla="*/ 47 h 59"/>
                <a:gd name="T8" fmla="*/ 31 w 48"/>
                <a:gd name="T9" fmla="*/ 44 h 59"/>
                <a:gd name="T10" fmla="*/ 34 w 48"/>
                <a:gd name="T11" fmla="*/ 37 h 59"/>
                <a:gd name="T12" fmla="*/ 34 w 48"/>
                <a:gd name="T13" fmla="*/ 34 h 59"/>
                <a:gd name="T14" fmla="*/ 23 w 48"/>
                <a:gd name="T15" fmla="*/ 34 h 59"/>
                <a:gd name="T16" fmla="*/ 48 w 48"/>
                <a:gd name="T17" fmla="*/ 20 h 59"/>
                <a:gd name="T18" fmla="*/ 48 w 48"/>
                <a:gd name="T19" fmla="*/ 20 h 59"/>
                <a:gd name="T20" fmla="*/ 48 w 48"/>
                <a:gd name="T21" fmla="*/ 58 h 59"/>
                <a:gd name="T22" fmla="*/ 34 w 48"/>
                <a:gd name="T23" fmla="*/ 58 h 59"/>
                <a:gd name="T24" fmla="*/ 34 w 48"/>
                <a:gd name="T25" fmla="*/ 53 h 59"/>
                <a:gd name="T26" fmla="*/ 20 w 48"/>
                <a:gd name="T27" fmla="*/ 59 h 59"/>
                <a:gd name="T28" fmla="*/ 5 w 48"/>
                <a:gd name="T29" fmla="*/ 54 h 59"/>
                <a:gd name="T30" fmla="*/ 0 w 48"/>
                <a:gd name="T31" fmla="*/ 41 h 59"/>
                <a:gd name="T32" fmla="*/ 20 w 48"/>
                <a:gd name="T33" fmla="*/ 24 h 59"/>
                <a:gd name="T34" fmla="*/ 34 w 48"/>
                <a:gd name="T35" fmla="*/ 24 h 59"/>
                <a:gd name="T36" fmla="*/ 34 w 48"/>
                <a:gd name="T37" fmla="*/ 21 h 59"/>
                <a:gd name="T38" fmla="*/ 23 w 48"/>
                <a:gd name="T39" fmla="*/ 12 h 59"/>
                <a:gd name="T40" fmla="*/ 12 w 48"/>
                <a:gd name="T41" fmla="*/ 17 h 59"/>
                <a:gd name="T42" fmla="*/ 3 w 48"/>
                <a:gd name="T43" fmla="*/ 8 h 59"/>
                <a:gd name="T44" fmla="*/ 23 w 48"/>
                <a:gd name="T45" fmla="*/ 0 h 59"/>
                <a:gd name="T46" fmla="*/ 48 w 48"/>
                <a:gd name="T47"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3" y="34"/>
                  </a:moveTo>
                  <a:lnTo>
                    <a:pt x="23" y="34"/>
                  </a:lnTo>
                  <a:cubicBezTo>
                    <a:pt x="17" y="34"/>
                    <a:pt x="14" y="36"/>
                    <a:pt x="14" y="41"/>
                  </a:cubicBezTo>
                  <a:cubicBezTo>
                    <a:pt x="14" y="45"/>
                    <a:pt x="17" y="47"/>
                    <a:pt x="23" y="47"/>
                  </a:cubicBezTo>
                  <a:cubicBezTo>
                    <a:pt x="26" y="47"/>
                    <a:pt x="29" y="47"/>
                    <a:pt x="31" y="44"/>
                  </a:cubicBezTo>
                  <a:cubicBezTo>
                    <a:pt x="33" y="43"/>
                    <a:pt x="34" y="41"/>
                    <a:pt x="34" y="37"/>
                  </a:cubicBezTo>
                  <a:lnTo>
                    <a:pt x="34" y="34"/>
                  </a:lnTo>
                  <a:lnTo>
                    <a:pt x="23" y="34"/>
                  </a:lnTo>
                  <a:close/>
                  <a:moveTo>
                    <a:pt x="48" y="20"/>
                  </a:moveTo>
                  <a:lnTo>
                    <a:pt x="48" y="20"/>
                  </a:lnTo>
                  <a:lnTo>
                    <a:pt x="48" y="58"/>
                  </a:lnTo>
                  <a:lnTo>
                    <a:pt x="34" y="58"/>
                  </a:lnTo>
                  <a:lnTo>
                    <a:pt x="34" y="53"/>
                  </a:lnTo>
                  <a:cubicBezTo>
                    <a:pt x="30" y="57"/>
                    <a:pt x="26" y="59"/>
                    <a:pt x="20" y="59"/>
                  </a:cubicBezTo>
                  <a:cubicBezTo>
                    <a:pt x="13" y="59"/>
                    <a:pt x="8" y="57"/>
                    <a:pt x="5" y="54"/>
                  </a:cubicBezTo>
                  <a:cubicBezTo>
                    <a:pt x="2" y="51"/>
                    <a:pt x="0" y="46"/>
                    <a:pt x="0" y="41"/>
                  </a:cubicBezTo>
                  <a:cubicBezTo>
                    <a:pt x="0" y="32"/>
                    <a:pt x="7" y="24"/>
                    <a:pt x="20" y="24"/>
                  </a:cubicBezTo>
                  <a:lnTo>
                    <a:pt x="34" y="24"/>
                  </a:lnTo>
                  <a:lnTo>
                    <a:pt x="34" y="21"/>
                  </a:lnTo>
                  <a:cubicBezTo>
                    <a:pt x="34" y="15"/>
                    <a:pt x="30" y="12"/>
                    <a:pt x="23" y="12"/>
                  </a:cubicBezTo>
                  <a:cubicBezTo>
                    <a:pt x="18" y="12"/>
                    <a:pt x="15" y="14"/>
                    <a:pt x="12" y="17"/>
                  </a:cubicBezTo>
                  <a:lnTo>
                    <a:pt x="3" y="8"/>
                  </a:lnTo>
                  <a:cubicBezTo>
                    <a:pt x="8" y="2"/>
                    <a:pt x="14" y="0"/>
                    <a:pt x="23" y="0"/>
                  </a:cubicBezTo>
                  <a:cubicBezTo>
                    <a:pt x="40" y="0"/>
                    <a:pt x="48" y="7"/>
                    <a:pt x="48"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5" name="Freeform 204">
              <a:extLst>
                <a:ext uri="{FF2B5EF4-FFF2-40B4-BE49-F238E27FC236}">
                  <a16:creationId xmlns:a16="http://schemas.microsoft.com/office/drawing/2014/main" id="{2503988B-CA53-4409-BDA9-DD085EA54C20}"/>
                </a:ext>
              </a:extLst>
            </p:cNvPr>
            <p:cNvSpPr>
              <a:spLocks noEditPoints="1"/>
            </p:cNvSpPr>
            <p:nvPr/>
          </p:nvSpPr>
          <p:spPr bwMode="auto">
            <a:xfrm>
              <a:off x="5316" y="1797"/>
              <a:ext cx="9" cy="50"/>
            </a:xfrm>
            <a:custGeom>
              <a:avLst/>
              <a:gdLst>
                <a:gd name="T0" fmla="*/ 14 w 14"/>
                <a:gd name="T1" fmla="*/ 78 h 78"/>
                <a:gd name="T2" fmla="*/ 14 w 14"/>
                <a:gd name="T3" fmla="*/ 78 h 78"/>
                <a:gd name="T4" fmla="*/ 0 w 14"/>
                <a:gd name="T5" fmla="*/ 78 h 78"/>
                <a:gd name="T6" fmla="*/ 0 w 14"/>
                <a:gd name="T7" fmla="*/ 22 h 78"/>
                <a:gd name="T8" fmla="*/ 14 w 14"/>
                <a:gd name="T9" fmla="*/ 22 h 78"/>
                <a:gd name="T10" fmla="*/ 14 w 14"/>
                <a:gd name="T11" fmla="*/ 78 h 78"/>
                <a:gd name="T12" fmla="*/ 14 w 14"/>
                <a:gd name="T13" fmla="*/ 11 h 78"/>
                <a:gd name="T14" fmla="*/ 14 w 14"/>
                <a:gd name="T15" fmla="*/ 11 h 78"/>
                <a:gd name="T16" fmla="*/ 0 w 14"/>
                <a:gd name="T17" fmla="*/ 11 h 78"/>
                <a:gd name="T18" fmla="*/ 0 w 14"/>
                <a:gd name="T19" fmla="*/ 0 h 78"/>
                <a:gd name="T20" fmla="*/ 14 w 14"/>
                <a:gd name="T21" fmla="*/ 0 h 78"/>
                <a:gd name="T22" fmla="*/ 14 w 14"/>
                <a:gd name="T23"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8">
                  <a:moveTo>
                    <a:pt x="14" y="78"/>
                  </a:moveTo>
                  <a:lnTo>
                    <a:pt x="14" y="78"/>
                  </a:lnTo>
                  <a:lnTo>
                    <a:pt x="0" y="78"/>
                  </a:lnTo>
                  <a:lnTo>
                    <a:pt x="0" y="22"/>
                  </a:lnTo>
                  <a:lnTo>
                    <a:pt x="14" y="22"/>
                  </a:lnTo>
                  <a:lnTo>
                    <a:pt x="14" y="78"/>
                  </a:lnTo>
                  <a:close/>
                  <a:moveTo>
                    <a:pt x="14" y="11"/>
                  </a:moveTo>
                  <a:lnTo>
                    <a:pt x="14" y="11"/>
                  </a:lnTo>
                  <a:lnTo>
                    <a:pt x="0" y="11"/>
                  </a:lnTo>
                  <a:lnTo>
                    <a:pt x="0" y="0"/>
                  </a:lnTo>
                  <a:lnTo>
                    <a:pt x="14" y="0"/>
                  </a:lnTo>
                  <a:lnTo>
                    <a:pt x="14" y="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6" name="Freeform 205">
              <a:extLst>
                <a:ext uri="{FF2B5EF4-FFF2-40B4-BE49-F238E27FC236}">
                  <a16:creationId xmlns:a16="http://schemas.microsoft.com/office/drawing/2014/main" id="{03D002AF-BDAA-4666-8B00-8C06FCCB343E}"/>
                </a:ext>
              </a:extLst>
            </p:cNvPr>
            <p:cNvSpPr>
              <a:spLocks/>
            </p:cNvSpPr>
            <p:nvPr/>
          </p:nvSpPr>
          <p:spPr bwMode="auto">
            <a:xfrm>
              <a:off x="5333" y="1810"/>
              <a:ext cx="29" cy="37"/>
            </a:xfrm>
            <a:custGeom>
              <a:avLst/>
              <a:gdLst>
                <a:gd name="T0" fmla="*/ 42 w 47"/>
                <a:gd name="T1" fmla="*/ 5 h 58"/>
                <a:gd name="T2" fmla="*/ 42 w 47"/>
                <a:gd name="T3" fmla="*/ 5 h 58"/>
                <a:gd name="T4" fmla="*/ 47 w 47"/>
                <a:gd name="T5" fmla="*/ 21 h 58"/>
                <a:gd name="T6" fmla="*/ 47 w 47"/>
                <a:gd name="T7" fmla="*/ 58 h 58"/>
                <a:gd name="T8" fmla="*/ 33 w 47"/>
                <a:gd name="T9" fmla="*/ 58 h 58"/>
                <a:gd name="T10" fmla="*/ 33 w 47"/>
                <a:gd name="T11" fmla="*/ 23 h 58"/>
                <a:gd name="T12" fmla="*/ 24 w 47"/>
                <a:gd name="T13" fmla="*/ 13 h 58"/>
                <a:gd name="T14" fmla="*/ 14 w 47"/>
                <a:gd name="T15" fmla="*/ 23 h 58"/>
                <a:gd name="T16" fmla="*/ 14 w 47"/>
                <a:gd name="T17" fmla="*/ 58 h 58"/>
                <a:gd name="T18" fmla="*/ 0 w 47"/>
                <a:gd name="T19" fmla="*/ 58 h 58"/>
                <a:gd name="T20" fmla="*/ 0 w 47"/>
                <a:gd name="T21" fmla="*/ 1 h 58"/>
                <a:gd name="T22" fmla="*/ 14 w 47"/>
                <a:gd name="T23" fmla="*/ 1 h 58"/>
                <a:gd name="T24" fmla="*/ 14 w 47"/>
                <a:gd name="T25" fmla="*/ 6 h 58"/>
                <a:gd name="T26" fmla="*/ 28 w 47"/>
                <a:gd name="T27" fmla="*/ 0 h 58"/>
                <a:gd name="T28" fmla="*/ 42 w 47"/>
                <a:gd name="T29"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58">
                  <a:moveTo>
                    <a:pt x="42" y="5"/>
                  </a:moveTo>
                  <a:lnTo>
                    <a:pt x="42" y="5"/>
                  </a:lnTo>
                  <a:cubicBezTo>
                    <a:pt x="46" y="10"/>
                    <a:pt x="47" y="15"/>
                    <a:pt x="47" y="21"/>
                  </a:cubicBezTo>
                  <a:lnTo>
                    <a:pt x="47" y="58"/>
                  </a:lnTo>
                  <a:lnTo>
                    <a:pt x="33" y="58"/>
                  </a:lnTo>
                  <a:lnTo>
                    <a:pt x="33" y="23"/>
                  </a:lnTo>
                  <a:cubicBezTo>
                    <a:pt x="33" y="16"/>
                    <a:pt x="28" y="13"/>
                    <a:pt x="24" y="13"/>
                  </a:cubicBezTo>
                  <a:cubicBezTo>
                    <a:pt x="19" y="13"/>
                    <a:pt x="14" y="16"/>
                    <a:pt x="14" y="23"/>
                  </a:cubicBezTo>
                  <a:lnTo>
                    <a:pt x="14" y="58"/>
                  </a:lnTo>
                  <a:lnTo>
                    <a:pt x="0" y="58"/>
                  </a:lnTo>
                  <a:lnTo>
                    <a:pt x="0" y="1"/>
                  </a:lnTo>
                  <a:lnTo>
                    <a:pt x="14" y="1"/>
                  </a:lnTo>
                  <a:lnTo>
                    <a:pt x="14" y="6"/>
                  </a:lnTo>
                  <a:cubicBezTo>
                    <a:pt x="17" y="2"/>
                    <a:pt x="23" y="0"/>
                    <a:pt x="28" y="0"/>
                  </a:cubicBezTo>
                  <a:cubicBezTo>
                    <a:pt x="34" y="0"/>
                    <a:pt x="38" y="2"/>
                    <a:pt x="42"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7" name="Freeform 206">
              <a:extLst>
                <a:ext uri="{FF2B5EF4-FFF2-40B4-BE49-F238E27FC236}">
                  <a16:creationId xmlns:a16="http://schemas.microsoft.com/office/drawing/2014/main" id="{B84EDA8D-3913-4250-A4C1-CCB5B77D09C3}"/>
                </a:ext>
              </a:extLst>
            </p:cNvPr>
            <p:cNvSpPr>
              <a:spLocks/>
            </p:cNvSpPr>
            <p:nvPr/>
          </p:nvSpPr>
          <p:spPr bwMode="auto">
            <a:xfrm>
              <a:off x="4743" y="1881"/>
              <a:ext cx="30" cy="51"/>
            </a:xfrm>
            <a:custGeom>
              <a:avLst/>
              <a:gdLst>
                <a:gd name="T0" fmla="*/ 16 w 51"/>
                <a:gd name="T1" fmla="*/ 65 h 79"/>
                <a:gd name="T2" fmla="*/ 16 w 51"/>
                <a:gd name="T3" fmla="*/ 65 h 79"/>
                <a:gd name="T4" fmla="*/ 51 w 51"/>
                <a:gd name="T5" fmla="*/ 65 h 79"/>
                <a:gd name="T6" fmla="*/ 51 w 51"/>
                <a:gd name="T7" fmla="*/ 79 h 79"/>
                <a:gd name="T8" fmla="*/ 0 w 51"/>
                <a:gd name="T9" fmla="*/ 79 h 79"/>
                <a:gd name="T10" fmla="*/ 0 w 51"/>
                <a:gd name="T11" fmla="*/ 0 h 79"/>
                <a:gd name="T12" fmla="*/ 16 w 51"/>
                <a:gd name="T13" fmla="*/ 0 h 79"/>
                <a:gd name="T14" fmla="*/ 16 w 51"/>
                <a:gd name="T15" fmla="*/ 65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9">
                  <a:moveTo>
                    <a:pt x="16" y="65"/>
                  </a:moveTo>
                  <a:lnTo>
                    <a:pt x="16" y="65"/>
                  </a:lnTo>
                  <a:lnTo>
                    <a:pt x="51" y="65"/>
                  </a:lnTo>
                  <a:lnTo>
                    <a:pt x="51" y="79"/>
                  </a:lnTo>
                  <a:lnTo>
                    <a:pt x="0" y="79"/>
                  </a:lnTo>
                  <a:lnTo>
                    <a:pt x="0" y="0"/>
                  </a:lnTo>
                  <a:lnTo>
                    <a:pt x="16" y="0"/>
                  </a:lnTo>
                  <a:lnTo>
                    <a:pt x="16" y="6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8" name="Freeform 207">
              <a:extLst>
                <a:ext uri="{FF2B5EF4-FFF2-40B4-BE49-F238E27FC236}">
                  <a16:creationId xmlns:a16="http://schemas.microsoft.com/office/drawing/2014/main" id="{51BE4691-ABD2-4010-876E-F201A427B540}"/>
                </a:ext>
              </a:extLst>
            </p:cNvPr>
            <p:cNvSpPr>
              <a:spLocks noEditPoints="1"/>
            </p:cNvSpPr>
            <p:nvPr/>
          </p:nvSpPr>
          <p:spPr bwMode="auto">
            <a:xfrm>
              <a:off x="4779" y="1881"/>
              <a:ext cx="9" cy="51"/>
            </a:xfrm>
            <a:custGeom>
              <a:avLst/>
              <a:gdLst>
                <a:gd name="T0" fmla="*/ 14 w 14"/>
                <a:gd name="T1" fmla="*/ 79 h 79"/>
                <a:gd name="T2" fmla="*/ 14 w 14"/>
                <a:gd name="T3" fmla="*/ 79 h 79"/>
                <a:gd name="T4" fmla="*/ 0 w 14"/>
                <a:gd name="T5" fmla="*/ 79 h 79"/>
                <a:gd name="T6" fmla="*/ 0 w 14"/>
                <a:gd name="T7" fmla="*/ 23 h 79"/>
                <a:gd name="T8" fmla="*/ 14 w 14"/>
                <a:gd name="T9" fmla="*/ 23 h 79"/>
                <a:gd name="T10" fmla="*/ 14 w 14"/>
                <a:gd name="T11" fmla="*/ 79 h 79"/>
                <a:gd name="T12" fmla="*/ 14 w 14"/>
                <a:gd name="T13" fmla="*/ 11 h 79"/>
                <a:gd name="T14" fmla="*/ 14 w 14"/>
                <a:gd name="T15" fmla="*/ 11 h 79"/>
                <a:gd name="T16" fmla="*/ 0 w 14"/>
                <a:gd name="T17" fmla="*/ 11 h 79"/>
                <a:gd name="T18" fmla="*/ 0 w 14"/>
                <a:gd name="T19" fmla="*/ 0 h 79"/>
                <a:gd name="T20" fmla="*/ 14 w 14"/>
                <a:gd name="T21" fmla="*/ 0 h 79"/>
                <a:gd name="T22" fmla="*/ 14 w 14"/>
                <a:gd name="T23" fmla="*/ 1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9">
                  <a:moveTo>
                    <a:pt x="14" y="79"/>
                  </a:moveTo>
                  <a:lnTo>
                    <a:pt x="14" y="79"/>
                  </a:lnTo>
                  <a:lnTo>
                    <a:pt x="0" y="79"/>
                  </a:lnTo>
                  <a:lnTo>
                    <a:pt x="0" y="23"/>
                  </a:lnTo>
                  <a:lnTo>
                    <a:pt x="14" y="23"/>
                  </a:lnTo>
                  <a:lnTo>
                    <a:pt x="14" y="79"/>
                  </a:lnTo>
                  <a:close/>
                  <a:moveTo>
                    <a:pt x="14" y="11"/>
                  </a:moveTo>
                  <a:lnTo>
                    <a:pt x="14" y="11"/>
                  </a:lnTo>
                  <a:lnTo>
                    <a:pt x="0" y="11"/>
                  </a:lnTo>
                  <a:lnTo>
                    <a:pt x="0" y="0"/>
                  </a:lnTo>
                  <a:lnTo>
                    <a:pt x="14" y="0"/>
                  </a:lnTo>
                  <a:lnTo>
                    <a:pt x="14" y="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39" name="Freeform 208">
              <a:extLst>
                <a:ext uri="{FF2B5EF4-FFF2-40B4-BE49-F238E27FC236}">
                  <a16:creationId xmlns:a16="http://schemas.microsoft.com/office/drawing/2014/main" id="{7737F953-61D7-46AC-AD93-FE0A618E149E}"/>
                </a:ext>
              </a:extLst>
            </p:cNvPr>
            <p:cNvSpPr>
              <a:spLocks noEditPoints="1"/>
            </p:cNvSpPr>
            <p:nvPr/>
          </p:nvSpPr>
          <p:spPr bwMode="auto">
            <a:xfrm>
              <a:off x="4796" y="1881"/>
              <a:ext cx="9" cy="51"/>
            </a:xfrm>
            <a:custGeom>
              <a:avLst/>
              <a:gdLst>
                <a:gd name="T0" fmla="*/ 15 w 15"/>
                <a:gd name="T1" fmla="*/ 79 h 79"/>
                <a:gd name="T2" fmla="*/ 15 w 15"/>
                <a:gd name="T3" fmla="*/ 79 h 79"/>
                <a:gd name="T4" fmla="*/ 1 w 15"/>
                <a:gd name="T5" fmla="*/ 79 h 79"/>
                <a:gd name="T6" fmla="*/ 1 w 15"/>
                <a:gd name="T7" fmla="*/ 23 h 79"/>
                <a:gd name="T8" fmla="*/ 15 w 15"/>
                <a:gd name="T9" fmla="*/ 23 h 79"/>
                <a:gd name="T10" fmla="*/ 15 w 15"/>
                <a:gd name="T11" fmla="*/ 79 h 79"/>
                <a:gd name="T12" fmla="*/ 15 w 15"/>
                <a:gd name="T13" fmla="*/ 11 h 79"/>
                <a:gd name="T14" fmla="*/ 15 w 15"/>
                <a:gd name="T15" fmla="*/ 11 h 79"/>
                <a:gd name="T16" fmla="*/ 0 w 15"/>
                <a:gd name="T17" fmla="*/ 11 h 79"/>
                <a:gd name="T18" fmla="*/ 0 w 15"/>
                <a:gd name="T19" fmla="*/ 0 h 79"/>
                <a:gd name="T20" fmla="*/ 15 w 15"/>
                <a:gd name="T21" fmla="*/ 0 h 79"/>
                <a:gd name="T22" fmla="*/ 15 w 15"/>
                <a:gd name="T23" fmla="*/ 1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9">
                  <a:moveTo>
                    <a:pt x="15" y="79"/>
                  </a:moveTo>
                  <a:lnTo>
                    <a:pt x="15" y="79"/>
                  </a:lnTo>
                  <a:lnTo>
                    <a:pt x="1" y="79"/>
                  </a:lnTo>
                  <a:lnTo>
                    <a:pt x="1" y="23"/>
                  </a:lnTo>
                  <a:lnTo>
                    <a:pt x="15" y="23"/>
                  </a:lnTo>
                  <a:lnTo>
                    <a:pt x="15" y="79"/>
                  </a:lnTo>
                  <a:close/>
                  <a:moveTo>
                    <a:pt x="15" y="11"/>
                  </a:moveTo>
                  <a:lnTo>
                    <a:pt x="15" y="11"/>
                  </a:lnTo>
                  <a:lnTo>
                    <a:pt x="0" y="11"/>
                  </a:lnTo>
                  <a:lnTo>
                    <a:pt x="0" y="0"/>
                  </a:lnTo>
                  <a:lnTo>
                    <a:pt x="15" y="0"/>
                  </a:lnTo>
                  <a:lnTo>
                    <a:pt x="15" y="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40" name="Freeform 209">
              <a:extLst>
                <a:ext uri="{FF2B5EF4-FFF2-40B4-BE49-F238E27FC236}">
                  <a16:creationId xmlns:a16="http://schemas.microsoft.com/office/drawing/2014/main" id="{5DB0A7F4-6CBE-4770-80E0-A1DB297E6858}"/>
                </a:ext>
              </a:extLst>
            </p:cNvPr>
            <p:cNvSpPr>
              <a:spLocks/>
            </p:cNvSpPr>
            <p:nvPr/>
          </p:nvSpPr>
          <p:spPr bwMode="auto">
            <a:xfrm>
              <a:off x="4810" y="1885"/>
              <a:ext cx="19" cy="47"/>
            </a:xfrm>
            <a:custGeom>
              <a:avLst/>
              <a:gdLst>
                <a:gd name="T0" fmla="*/ 20 w 31"/>
                <a:gd name="T1" fmla="*/ 17 h 73"/>
                <a:gd name="T2" fmla="*/ 20 w 31"/>
                <a:gd name="T3" fmla="*/ 17 h 73"/>
                <a:gd name="T4" fmla="*/ 31 w 31"/>
                <a:gd name="T5" fmla="*/ 17 h 73"/>
                <a:gd name="T6" fmla="*/ 31 w 31"/>
                <a:gd name="T7" fmla="*/ 28 h 73"/>
                <a:gd name="T8" fmla="*/ 20 w 31"/>
                <a:gd name="T9" fmla="*/ 28 h 73"/>
                <a:gd name="T10" fmla="*/ 20 w 31"/>
                <a:gd name="T11" fmla="*/ 55 h 73"/>
                <a:gd name="T12" fmla="*/ 25 w 31"/>
                <a:gd name="T13" fmla="*/ 61 h 73"/>
                <a:gd name="T14" fmla="*/ 31 w 31"/>
                <a:gd name="T15" fmla="*/ 61 h 73"/>
                <a:gd name="T16" fmla="*/ 31 w 31"/>
                <a:gd name="T17" fmla="*/ 73 h 73"/>
                <a:gd name="T18" fmla="*/ 23 w 31"/>
                <a:gd name="T19" fmla="*/ 73 h 73"/>
                <a:gd name="T20" fmla="*/ 6 w 31"/>
                <a:gd name="T21" fmla="*/ 56 h 73"/>
                <a:gd name="T22" fmla="*/ 6 w 31"/>
                <a:gd name="T23" fmla="*/ 28 h 73"/>
                <a:gd name="T24" fmla="*/ 0 w 31"/>
                <a:gd name="T25" fmla="*/ 28 h 73"/>
                <a:gd name="T26" fmla="*/ 0 w 31"/>
                <a:gd name="T27" fmla="*/ 17 h 73"/>
                <a:gd name="T28" fmla="*/ 6 w 31"/>
                <a:gd name="T29" fmla="*/ 17 h 73"/>
                <a:gd name="T30" fmla="*/ 6 w 31"/>
                <a:gd name="T31" fmla="*/ 0 h 73"/>
                <a:gd name="T32" fmla="*/ 20 w 31"/>
                <a:gd name="T33" fmla="*/ 0 h 73"/>
                <a:gd name="T34" fmla="*/ 20 w 31"/>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73">
                  <a:moveTo>
                    <a:pt x="20" y="17"/>
                  </a:moveTo>
                  <a:lnTo>
                    <a:pt x="20" y="17"/>
                  </a:lnTo>
                  <a:lnTo>
                    <a:pt x="31" y="17"/>
                  </a:lnTo>
                  <a:lnTo>
                    <a:pt x="31" y="28"/>
                  </a:lnTo>
                  <a:lnTo>
                    <a:pt x="20" y="28"/>
                  </a:lnTo>
                  <a:lnTo>
                    <a:pt x="20" y="55"/>
                  </a:lnTo>
                  <a:cubicBezTo>
                    <a:pt x="20" y="59"/>
                    <a:pt x="22" y="61"/>
                    <a:pt x="25" y="61"/>
                  </a:cubicBezTo>
                  <a:lnTo>
                    <a:pt x="31" y="61"/>
                  </a:lnTo>
                  <a:lnTo>
                    <a:pt x="31" y="73"/>
                  </a:lnTo>
                  <a:lnTo>
                    <a:pt x="23" y="73"/>
                  </a:lnTo>
                  <a:cubicBezTo>
                    <a:pt x="11" y="73"/>
                    <a:pt x="6" y="65"/>
                    <a:pt x="6" y="56"/>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41" name="Freeform 210">
              <a:extLst>
                <a:ext uri="{FF2B5EF4-FFF2-40B4-BE49-F238E27FC236}">
                  <a16:creationId xmlns:a16="http://schemas.microsoft.com/office/drawing/2014/main" id="{E70FC547-26C7-4E6B-AB70-5B06B0EE1B0C}"/>
                </a:ext>
              </a:extLst>
            </p:cNvPr>
            <p:cNvSpPr>
              <a:spLocks/>
            </p:cNvSpPr>
            <p:nvPr/>
          </p:nvSpPr>
          <p:spPr bwMode="auto">
            <a:xfrm>
              <a:off x="4834" y="1885"/>
              <a:ext cx="18" cy="47"/>
            </a:xfrm>
            <a:custGeom>
              <a:avLst/>
              <a:gdLst>
                <a:gd name="T0" fmla="*/ 20 w 30"/>
                <a:gd name="T1" fmla="*/ 17 h 73"/>
                <a:gd name="T2" fmla="*/ 20 w 30"/>
                <a:gd name="T3" fmla="*/ 17 h 73"/>
                <a:gd name="T4" fmla="*/ 30 w 30"/>
                <a:gd name="T5" fmla="*/ 17 h 73"/>
                <a:gd name="T6" fmla="*/ 30 w 30"/>
                <a:gd name="T7" fmla="*/ 28 h 73"/>
                <a:gd name="T8" fmla="*/ 20 w 30"/>
                <a:gd name="T9" fmla="*/ 28 h 73"/>
                <a:gd name="T10" fmla="*/ 20 w 30"/>
                <a:gd name="T11" fmla="*/ 55 h 73"/>
                <a:gd name="T12" fmla="*/ 25 w 30"/>
                <a:gd name="T13" fmla="*/ 61 h 73"/>
                <a:gd name="T14" fmla="*/ 30 w 30"/>
                <a:gd name="T15" fmla="*/ 61 h 73"/>
                <a:gd name="T16" fmla="*/ 30 w 30"/>
                <a:gd name="T17" fmla="*/ 73 h 73"/>
                <a:gd name="T18" fmla="*/ 22 w 30"/>
                <a:gd name="T19" fmla="*/ 73 h 73"/>
                <a:gd name="T20" fmla="*/ 6 w 30"/>
                <a:gd name="T21" fmla="*/ 56 h 73"/>
                <a:gd name="T22" fmla="*/ 6 w 30"/>
                <a:gd name="T23" fmla="*/ 28 h 73"/>
                <a:gd name="T24" fmla="*/ 0 w 30"/>
                <a:gd name="T25" fmla="*/ 28 h 73"/>
                <a:gd name="T26" fmla="*/ 0 w 30"/>
                <a:gd name="T27" fmla="*/ 17 h 73"/>
                <a:gd name="T28" fmla="*/ 6 w 30"/>
                <a:gd name="T29" fmla="*/ 17 h 73"/>
                <a:gd name="T30" fmla="*/ 6 w 30"/>
                <a:gd name="T31" fmla="*/ 0 h 73"/>
                <a:gd name="T32" fmla="*/ 20 w 30"/>
                <a:gd name="T33" fmla="*/ 0 h 73"/>
                <a:gd name="T34" fmla="*/ 20 w 30"/>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73">
                  <a:moveTo>
                    <a:pt x="20" y="17"/>
                  </a:moveTo>
                  <a:lnTo>
                    <a:pt x="20" y="17"/>
                  </a:lnTo>
                  <a:lnTo>
                    <a:pt x="30" y="17"/>
                  </a:lnTo>
                  <a:lnTo>
                    <a:pt x="30" y="28"/>
                  </a:lnTo>
                  <a:lnTo>
                    <a:pt x="20" y="28"/>
                  </a:lnTo>
                  <a:lnTo>
                    <a:pt x="20" y="55"/>
                  </a:lnTo>
                  <a:cubicBezTo>
                    <a:pt x="20" y="59"/>
                    <a:pt x="22" y="61"/>
                    <a:pt x="25" y="61"/>
                  </a:cubicBezTo>
                  <a:lnTo>
                    <a:pt x="30" y="61"/>
                  </a:lnTo>
                  <a:lnTo>
                    <a:pt x="30" y="73"/>
                  </a:lnTo>
                  <a:lnTo>
                    <a:pt x="22" y="73"/>
                  </a:lnTo>
                  <a:cubicBezTo>
                    <a:pt x="11" y="73"/>
                    <a:pt x="6" y="65"/>
                    <a:pt x="6" y="56"/>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42" name="Freeform 211">
              <a:extLst>
                <a:ext uri="{FF2B5EF4-FFF2-40B4-BE49-F238E27FC236}">
                  <a16:creationId xmlns:a16="http://schemas.microsoft.com/office/drawing/2014/main" id="{AD2A5EEF-C7F7-4F6B-BD1E-EE6F67DABBD9}"/>
                </a:ext>
              </a:extLst>
            </p:cNvPr>
            <p:cNvSpPr>
              <a:spLocks noEditPoints="1"/>
            </p:cNvSpPr>
            <p:nvPr/>
          </p:nvSpPr>
          <p:spPr bwMode="auto">
            <a:xfrm>
              <a:off x="4857" y="1895"/>
              <a:ext cx="30" cy="37"/>
            </a:xfrm>
            <a:custGeom>
              <a:avLst/>
              <a:gdLst>
                <a:gd name="T0" fmla="*/ 31 w 49"/>
                <a:gd name="T1" fmla="*/ 15 h 59"/>
                <a:gd name="T2" fmla="*/ 31 w 49"/>
                <a:gd name="T3" fmla="*/ 15 h 59"/>
                <a:gd name="T4" fmla="*/ 24 w 49"/>
                <a:gd name="T5" fmla="*/ 13 h 59"/>
                <a:gd name="T6" fmla="*/ 18 w 49"/>
                <a:gd name="T7" fmla="*/ 15 h 59"/>
                <a:gd name="T8" fmla="*/ 14 w 49"/>
                <a:gd name="T9" fmla="*/ 29 h 59"/>
                <a:gd name="T10" fmla="*/ 18 w 49"/>
                <a:gd name="T11" fmla="*/ 43 h 59"/>
                <a:gd name="T12" fmla="*/ 24 w 49"/>
                <a:gd name="T13" fmla="*/ 46 h 59"/>
                <a:gd name="T14" fmla="*/ 31 w 49"/>
                <a:gd name="T15" fmla="*/ 43 h 59"/>
                <a:gd name="T16" fmla="*/ 34 w 49"/>
                <a:gd name="T17" fmla="*/ 29 h 59"/>
                <a:gd name="T18" fmla="*/ 31 w 49"/>
                <a:gd name="T19" fmla="*/ 15 h 59"/>
                <a:gd name="T20" fmla="*/ 42 w 49"/>
                <a:gd name="T21" fmla="*/ 51 h 59"/>
                <a:gd name="T22" fmla="*/ 42 w 49"/>
                <a:gd name="T23" fmla="*/ 51 h 59"/>
                <a:gd name="T24" fmla="*/ 24 w 49"/>
                <a:gd name="T25" fmla="*/ 59 h 59"/>
                <a:gd name="T26" fmla="*/ 6 w 49"/>
                <a:gd name="T27" fmla="*/ 51 h 59"/>
                <a:gd name="T28" fmla="*/ 0 w 49"/>
                <a:gd name="T29" fmla="*/ 29 h 59"/>
                <a:gd name="T30" fmla="*/ 6 w 49"/>
                <a:gd name="T31" fmla="*/ 7 h 59"/>
                <a:gd name="T32" fmla="*/ 24 w 49"/>
                <a:gd name="T33" fmla="*/ 0 h 59"/>
                <a:gd name="T34" fmla="*/ 42 w 49"/>
                <a:gd name="T35" fmla="*/ 7 h 59"/>
                <a:gd name="T36" fmla="*/ 49 w 49"/>
                <a:gd name="T37" fmla="*/ 29 h 59"/>
                <a:gd name="T38" fmla="*/ 42 w 49"/>
                <a:gd name="T39"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9">
                  <a:moveTo>
                    <a:pt x="31" y="15"/>
                  </a:moveTo>
                  <a:lnTo>
                    <a:pt x="31" y="15"/>
                  </a:lnTo>
                  <a:cubicBezTo>
                    <a:pt x="29" y="13"/>
                    <a:pt x="27" y="13"/>
                    <a:pt x="24" y="13"/>
                  </a:cubicBezTo>
                  <a:cubicBezTo>
                    <a:pt x="21" y="13"/>
                    <a:pt x="19" y="13"/>
                    <a:pt x="18" y="15"/>
                  </a:cubicBezTo>
                  <a:cubicBezTo>
                    <a:pt x="15" y="18"/>
                    <a:pt x="14" y="23"/>
                    <a:pt x="14" y="29"/>
                  </a:cubicBezTo>
                  <a:cubicBezTo>
                    <a:pt x="14" y="35"/>
                    <a:pt x="15" y="40"/>
                    <a:pt x="18" y="43"/>
                  </a:cubicBezTo>
                  <a:cubicBezTo>
                    <a:pt x="19" y="45"/>
                    <a:pt x="21" y="46"/>
                    <a:pt x="24" y="46"/>
                  </a:cubicBezTo>
                  <a:cubicBezTo>
                    <a:pt x="27" y="46"/>
                    <a:pt x="29" y="45"/>
                    <a:pt x="31" y="43"/>
                  </a:cubicBezTo>
                  <a:cubicBezTo>
                    <a:pt x="34" y="40"/>
                    <a:pt x="34" y="35"/>
                    <a:pt x="34" y="29"/>
                  </a:cubicBezTo>
                  <a:cubicBezTo>
                    <a:pt x="34" y="23"/>
                    <a:pt x="34" y="18"/>
                    <a:pt x="31" y="15"/>
                  </a:cubicBezTo>
                  <a:close/>
                  <a:moveTo>
                    <a:pt x="42" y="51"/>
                  </a:moveTo>
                  <a:lnTo>
                    <a:pt x="42" y="51"/>
                  </a:lnTo>
                  <a:cubicBezTo>
                    <a:pt x="38" y="55"/>
                    <a:pt x="33" y="59"/>
                    <a:pt x="24" y="59"/>
                  </a:cubicBezTo>
                  <a:cubicBezTo>
                    <a:pt x="16" y="59"/>
                    <a:pt x="10" y="55"/>
                    <a:pt x="6" y="51"/>
                  </a:cubicBezTo>
                  <a:cubicBezTo>
                    <a:pt x="1" y="46"/>
                    <a:pt x="0" y="39"/>
                    <a:pt x="0" y="29"/>
                  </a:cubicBezTo>
                  <a:cubicBezTo>
                    <a:pt x="0" y="19"/>
                    <a:pt x="1" y="12"/>
                    <a:pt x="6" y="7"/>
                  </a:cubicBezTo>
                  <a:cubicBezTo>
                    <a:pt x="10" y="3"/>
                    <a:pt x="16" y="0"/>
                    <a:pt x="24" y="0"/>
                  </a:cubicBezTo>
                  <a:cubicBezTo>
                    <a:pt x="33" y="0"/>
                    <a:pt x="38" y="3"/>
                    <a:pt x="42" y="7"/>
                  </a:cubicBezTo>
                  <a:cubicBezTo>
                    <a:pt x="47" y="12"/>
                    <a:pt x="49" y="19"/>
                    <a:pt x="49" y="29"/>
                  </a:cubicBezTo>
                  <a:cubicBezTo>
                    <a:pt x="49" y="39"/>
                    <a:pt x="47" y="46"/>
                    <a:pt x="42" y="5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43" name="Freeform 212">
              <a:extLst>
                <a:ext uri="{FF2B5EF4-FFF2-40B4-BE49-F238E27FC236}">
                  <a16:creationId xmlns:a16="http://schemas.microsoft.com/office/drawing/2014/main" id="{82AD3932-1277-4568-8A8D-A6447E89A1BE}"/>
                </a:ext>
              </a:extLst>
            </p:cNvPr>
            <p:cNvSpPr>
              <a:spLocks/>
            </p:cNvSpPr>
            <p:nvPr/>
          </p:nvSpPr>
          <p:spPr bwMode="auto">
            <a:xfrm>
              <a:off x="4907" y="1881"/>
              <a:ext cx="43" cy="51"/>
            </a:xfrm>
            <a:custGeom>
              <a:avLst/>
              <a:gdLst>
                <a:gd name="T0" fmla="*/ 71 w 71"/>
                <a:gd name="T1" fmla="*/ 79 h 79"/>
                <a:gd name="T2" fmla="*/ 71 w 71"/>
                <a:gd name="T3" fmla="*/ 79 h 79"/>
                <a:gd name="T4" fmla="*/ 56 w 71"/>
                <a:gd name="T5" fmla="*/ 79 h 79"/>
                <a:gd name="T6" fmla="*/ 56 w 71"/>
                <a:gd name="T7" fmla="*/ 33 h 79"/>
                <a:gd name="T8" fmla="*/ 41 w 71"/>
                <a:gd name="T9" fmla="*/ 61 h 79"/>
                <a:gd name="T10" fmla="*/ 30 w 71"/>
                <a:gd name="T11" fmla="*/ 61 h 79"/>
                <a:gd name="T12" fmla="*/ 15 w 71"/>
                <a:gd name="T13" fmla="*/ 33 h 79"/>
                <a:gd name="T14" fmla="*/ 15 w 71"/>
                <a:gd name="T15" fmla="*/ 79 h 79"/>
                <a:gd name="T16" fmla="*/ 0 w 71"/>
                <a:gd name="T17" fmla="*/ 79 h 79"/>
                <a:gd name="T18" fmla="*/ 0 w 71"/>
                <a:gd name="T19" fmla="*/ 0 h 79"/>
                <a:gd name="T20" fmla="*/ 15 w 71"/>
                <a:gd name="T21" fmla="*/ 0 h 79"/>
                <a:gd name="T22" fmla="*/ 35 w 71"/>
                <a:gd name="T23" fmla="*/ 41 h 79"/>
                <a:gd name="T24" fmla="*/ 56 w 71"/>
                <a:gd name="T25" fmla="*/ 0 h 79"/>
                <a:gd name="T26" fmla="*/ 71 w 71"/>
                <a:gd name="T27" fmla="*/ 0 h 79"/>
                <a:gd name="T28" fmla="*/ 71 w 71"/>
                <a:gd name="T2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9">
                  <a:moveTo>
                    <a:pt x="71" y="79"/>
                  </a:moveTo>
                  <a:lnTo>
                    <a:pt x="71" y="79"/>
                  </a:lnTo>
                  <a:lnTo>
                    <a:pt x="56" y="79"/>
                  </a:lnTo>
                  <a:lnTo>
                    <a:pt x="56" y="33"/>
                  </a:lnTo>
                  <a:lnTo>
                    <a:pt x="41" y="61"/>
                  </a:lnTo>
                  <a:lnTo>
                    <a:pt x="30" y="61"/>
                  </a:lnTo>
                  <a:lnTo>
                    <a:pt x="15" y="33"/>
                  </a:lnTo>
                  <a:lnTo>
                    <a:pt x="15" y="79"/>
                  </a:lnTo>
                  <a:lnTo>
                    <a:pt x="0" y="79"/>
                  </a:lnTo>
                  <a:lnTo>
                    <a:pt x="0" y="0"/>
                  </a:lnTo>
                  <a:lnTo>
                    <a:pt x="15" y="0"/>
                  </a:lnTo>
                  <a:lnTo>
                    <a:pt x="35" y="41"/>
                  </a:lnTo>
                  <a:lnTo>
                    <a:pt x="56" y="0"/>
                  </a:lnTo>
                  <a:lnTo>
                    <a:pt x="71" y="0"/>
                  </a:lnTo>
                  <a:lnTo>
                    <a:pt x="71" y="7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44" name="Freeform 213">
              <a:extLst>
                <a:ext uri="{FF2B5EF4-FFF2-40B4-BE49-F238E27FC236}">
                  <a16:creationId xmlns:a16="http://schemas.microsoft.com/office/drawing/2014/main" id="{651C127A-C837-48C2-A7A0-14BA2D74BA2B}"/>
                </a:ext>
              </a:extLst>
            </p:cNvPr>
            <p:cNvSpPr>
              <a:spLocks/>
            </p:cNvSpPr>
            <p:nvPr/>
          </p:nvSpPr>
          <p:spPr bwMode="auto">
            <a:xfrm>
              <a:off x="4956" y="1881"/>
              <a:ext cx="35" cy="51"/>
            </a:xfrm>
            <a:custGeom>
              <a:avLst/>
              <a:gdLst>
                <a:gd name="T0" fmla="*/ 57 w 57"/>
                <a:gd name="T1" fmla="*/ 14 h 79"/>
                <a:gd name="T2" fmla="*/ 57 w 57"/>
                <a:gd name="T3" fmla="*/ 14 h 79"/>
                <a:gd name="T4" fmla="*/ 36 w 57"/>
                <a:gd name="T5" fmla="*/ 14 h 79"/>
                <a:gd name="T6" fmla="*/ 36 w 57"/>
                <a:gd name="T7" fmla="*/ 79 h 79"/>
                <a:gd name="T8" fmla="*/ 21 w 57"/>
                <a:gd name="T9" fmla="*/ 79 h 79"/>
                <a:gd name="T10" fmla="*/ 21 w 57"/>
                <a:gd name="T11" fmla="*/ 14 h 79"/>
                <a:gd name="T12" fmla="*/ 0 w 57"/>
                <a:gd name="T13" fmla="*/ 14 h 79"/>
                <a:gd name="T14" fmla="*/ 0 w 57"/>
                <a:gd name="T15" fmla="*/ 0 h 79"/>
                <a:gd name="T16" fmla="*/ 57 w 57"/>
                <a:gd name="T17" fmla="*/ 0 h 79"/>
                <a:gd name="T18" fmla="*/ 57 w 57"/>
                <a:gd name="T19"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79">
                  <a:moveTo>
                    <a:pt x="57" y="14"/>
                  </a:moveTo>
                  <a:lnTo>
                    <a:pt x="57" y="14"/>
                  </a:lnTo>
                  <a:lnTo>
                    <a:pt x="36" y="14"/>
                  </a:lnTo>
                  <a:lnTo>
                    <a:pt x="36" y="79"/>
                  </a:lnTo>
                  <a:lnTo>
                    <a:pt x="21" y="79"/>
                  </a:lnTo>
                  <a:lnTo>
                    <a:pt x="21" y="14"/>
                  </a:lnTo>
                  <a:lnTo>
                    <a:pt x="0" y="14"/>
                  </a:lnTo>
                  <a:lnTo>
                    <a:pt x="0" y="0"/>
                  </a:lnTo>
                  <a:lnTo>
                    <a:pt x="57" y="0"/>
                  </a:lnTo>
                  <a:lnTo>
                    <a:pt x="57" y="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45" name="Freeform 214">
              <a:extLst>
                <a:ext uri="{FF2B5EF4-FFF2-40B4-BE49-F238E27FC236}">
                  <a16:creationId xmlns:a16="http://schemas.microsoft.com/office/drawing/2014/main" id="{7E8F9505-2012-4A96-A401-F2032F3CBE8D}"/>
                </a:ext>
              </a:extLst>
            </p:cNvPr>
            <p:cNvSpPr>
              <a:spLocks/>
            </p:cNvSpPr>
            <p:nvPr/>
          </p:nvSpPr>
          <p:spPr bwMode="auto">
            <a:xfrm>
              <a:off x="4997" y="1881"/>
              <a:ext cx="35" cy="51"/>
            </a:xfrm>
            <a:custGeom>
              <a:avLst/>
              <a:gdLst>
                <a:gd name="T0" fmla="*/ 57 w 57"/>
                <a:gd name="T1" fmla="*/ 79 h 79"/>
                <a:gd name="T2" fmla="*/ 57 w 57"/>
                <a:gd name="T3" fmla="*/ 79 h 79"/>
                <a:gd name="T4" fmla="*/ 42 w 57"/>
                <a:gd name="T5" fmla="*/ 79 h 79"/>
                <a:gd name="T6" fmla="*/ 42 w 57"/>
                <a:gd name="T7" fmla="*/ 46 h 79"/>
                <a:gd name="T8" fmla="*/ 15 w 57"/>
                <a:gd name="T9" fmla="*/ 46 h 79"/>
                <a:gd name="T10" fmla="*/ 15 w 57"/>
                <a:gd name="T11" fmla="*/ 79 h 79"/>
                <a:gd name="T12" fmla="*/ 0 w 57"/>
                <a:gd name="T13" fmla="*/ 79 h 79"/>
                <a:gd name="T14" fmla="*/ 0 w 57"/>
                <a:gd name="T15" fmla="*/ 0 h 79"/>
                <a:gd name="T16" fmla="*/ 15 w 57"/>
                <a:gd name="T17" fmla="*/ 0 h 79"/>
                <a:gd name="T18" fmla="*/ 15 w 57"/>
                <a:gd name="T19" fmla="*/ 32 h 79"/>
                <a:gd name="T20" fmla="*/ 42 w 57"/>
                <a:gd name="T21" fmla="*/ 32 h 79"/>
                <a:gd name="T22" fmla="*/ 42 w 57"/>
                <a:gd name="T23" fmla="*/ 0 h 79"/>
                <a:gd name="T24" fmla="*/ 57 w 57"/>
                <a:gd name="T25" fmla="*/ 0 h 79"/>
                <a:gd name="T26" fmla="*/ 57 w 57"/>
                <a:gd name="T2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79">
                  <a:moveTo>
                    <a:pt x="57" y="79"/>
                  </a:moveTo>
                  <a:lnTo>
                    <a:pt x="57" y="79"/>
                  </a:lnTo>
                  <a:lnTo>
                    <a:pt x="42" y="79"/>
                  </a:lnTo>
                  <a:lnTo>
                    <a:pt x="42" y="46"/>
                  </a:lnTo>
                  <a:lnTo>
                    <a:pt x="15" y="46"/>
                  </a:lnTo>
                  <a:lnTo>
                    <a:pt x="15" y="79"/>
                  </a:lnTo>
                  <a:lnTo>
                    <a:pt x="0" y="79"/>
                  </a:lnTo>
                  <a:lnTo>
                    <a:pt x="0" y="0"/>
                  </a:lnTo>
                  <a:lnTo>
                    <a:pt x="15" y="0"/>
                  </a:lnTo>
                  <a:lnTo>
                    <a:pt x="15" y="32"/>
                  </a:lnTo>
                  <a:lnTo>
                    <a:pt x="42" y="32"/>
                  </a:lnTo>
                  <a:lnTo>
                    <a:pt x="42" y="0"/>
                  </a:lnTo>
                  <a:lnTo>
                    <a:pt x="57" y="0"/>
                  </a:lnTo>
                  <a:lnTo>
                    <a:pt x="57" y="7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46" name="Freeform 215">
              <a:extLst>
                <a:ext uri="{FF2B5EF4-FFF2-40B4-BE49-F238E27FC236}">
                  <a16:creationId xmlns:a16="http://schemas.microsoft.com/office/drawing/2014/main" id="{58E817BF-6478-449C-B0FD-B4D4BBD85277}"/>
                </a:ext>
              </a:extLst>
            </p:cNvPr>
            <p:cNvSpPr>
              <a:spLocks/>
            </p:cNvSpPr>
            <p:nvPr/>
          </p:nvSpPr>
          <p:spPr bwMode="auto">
            <a:xfrm>
              <a:off x="5042" y="1881"/>
              <a:ext cx="30" cy="51"/>
            </a:xfrm>
            <a:custGeom>
              <a:avLst/>
              <a:gdLst>
                <a:gd name="T0" fmla="*/ 15 w 51"/>
                <a:gd name="T1" fmla="*/ 65 h 79"/>
                <a:gd name="T2" fmla="*/ 15 w 51"/>
                <a:gd name="T3" fmla="*/ 65 h 79"/>
                <a:gd name="T4" fmla="*/ 51 w 51"/>
                <a:gd name="T5" fmla="*/ 65 h 79"/>
                <a:gd name="T6" fmla="*/ 51 w 51"/>
                <a:gd name="T7" fmla="*/ 79 h 79"/>
                <a:gd name="T8" fmla="*/ 0 w 51"/>
                <a:gd name="T9" fmla="*/ 79 h 79"/>
                <a:gd name="T10" fmla="*/ 0 w 51"/>
                <a:gd name="T11" fmla="*/ 0 h 79"/>
                <a:gd name="T12" fmla="*/ 15 w 51"/>
                <a:gd name="T13" fmla="*/ 0 h 79"/>
                <a:gd name="T14" fmla="*/ 15 w 51"/>
                <a:gd name="T15" fmla="*/ 65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9">
                  <a:moveTo>
                    <a:pt x="15" y="65"/>
                  </a:moveTo>
                  <a:lnTo>
                    <a:pt x="15" y="65"/>
                  </a:lnTo>
                  <a:lnTo>
                    <a:pt x="51" y="65"/>
                  </a:lnTo>
                  <a:lnTo>
                    <a:pt x="51" y="79"/>
                  </a:lnTo>
                  <a:lnTo>
                    <a:pt x="0" y="79"/>
                  </a:lnTo>
                  <a:lnTo>
                    <a:pt x="0" y="0"/>
                  </a:lnTo>
                  <a:lnTo>
                    <a:pt x="15" y="0"/>
                  </a:lnTo>
                  <a:lnTo>
                    <a:pt x="15" y="6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grpSp>
      <p:grpSp>
        <p:nvGrpSpPr>
          <p:cNvPr id="247" name="Group 218">
            <a:extLst>
              <a:ext uri="{FF2B5EF4-FFF2-40B4-BE49-F238E27FC236}">
                <a16:creationId xmlns:a16="http://schemas.microsoft.com/office/drawing/2014/main" id="{82213BB5-076D-4CFF-8678-0577F01E056C}"/>
              </a:ext>
            </a:extLst>
          </p:cNvPr>
          <p:cNvGrpSpPr>
            <a:grpSpLocks noChangeAspect="1"/>
          </p:cNvGrpSpPr>
          <p:nvPr/>
        </p:nvGrpSpPr>
        <p:grpSpPr bwMode="auto">
          <a:xfrm>
            <a:off x="2296929" y="4482644"/>
            <a:ext cx="1257300" cy="342900"/>
            <a:chOff x="4458" y="2141"/>
            <a:chExt cx="792" cy="216"/>
          </a:xfrm>
        </p:grpSpPr>
        <p:sp>
          <p:nvSpPr>
            <p:cNvPr id="248" name="AutoShape 217">
              <a:extLst>
                <a:ext uri="{FF2B5EF4-FFF2-40B4-BE49-F238E27FC236}">
                  <a16:creationId xmlns:a16="http://schemas.microsoft.com/office/drawing/2014/main" id="{07FB6E04-1FB9-4F00-8E4B-F64BF992A345}"/>
                </a:ext>
              </a:extLst>
            </p:cNvPr>
            <p:cNvSpPr>
              <a:spLocks noChangeAspect="1" noChangeArrowheads="1" noTextEdit="1"/>
            </p:cNvSpPr>
            <p:nvPr/>
          </p:nvSpPr>
          <p:spPr bwMode="auto">
            <a:xfrm>
              <a:off x="4458" y="2141"/>
              <a:ext cx="792" cy="2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49" name="Freeform 219">
              <a:extLst>
                <a:ext uri="{FF2B5EF4-FFF2-40B4-BE49-F238E27FC236}">
                  <a16:creationId xmlns:a16="http://schemas.microsoft.com/office/drawing/2014/main" id="{038EFAF7-F2FA-424A-9D1F-F1EB537CB017}"/>
                </a:ext>
              </a:extLst>
            </p:cNvPr>
            <p:cNvSpPr>
              <a:spLocks/>
            </p:cNvSpPr>
            <p:nvPr/>
          </p:nvSpPr>
          <p:spPr bwMode="auto">
            <a:xfrm>
              <a:off x="4458" y="2136"/>
              <a:ext cx="214" cy="220"/>
            </a:xfrm>
            <a:custGeom>
              <a:avLst/>
              <a:gdLst>
                <a:gd name="T0" fmla="*/ 0 w 352"/>
                <a:gd name="T1" fmla="*/ 0 h 352"/>
                <a:gd name="T2" fmla="*/ 0 w 352"/>
                <a:gd name="T3" fmla="*/ 0 h 352"/>
                <a:gd name="T4" fmla="*/ 0 w 352"/>
                <a:gd name="T5" fmla="*/ 117 h 352"/>
                <a:gd name="T6" fmla="*/ 235 w 352"/>
                <a:gd name="T7" fmla="*/ 117 h 352"/>
                <a:gd name="T8" fmla="*/ 235 w 352"/>
                <a:gd name="T9" fmla="*/ 352 h 352"/>
                <a:gd name="T10" fmla="*/ 352 w 352"/>
                <a:gd name="T11" fmla="*/ 352 h 352"/>
                <a:gd name="T12" fmla="*/ 352 w 352"/>
                <a:gd name="T13" fmla="*/ 0 h 352"/>
                <a:gd name="T14" fmla="*/ 0 w 352"/>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2" h="352">
                  <a:moveTo>
                    <a:pt x="0" y="0"/>
                  </a:moveTo>
                  <a:lnTo>
                    <a:pt x="0" y="0"/>
                  </a:lnTo>
                  <a:lnTo>
                    <a:pt x="0" y="117"/>
                  </a:lnTo>
                  <a:lnTo>
                    <a:pt x="235" y="117"/>
                  </a:lnTo>
                  <a:lnTo>
                    <a:pt x="235" y="352"/>
                  </a:lnTo>
                  <a:lnTo>
                    <a:pt x="352" y="352"/>
                  </a:lnTo>
                  <a:lnTo>
                    <a:pt x="352"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0" name="Freeform 220">
              <a:extLst>
                <a:ext uri="{FF2B5EF4-FFF2-40B4-BE49-F238E27FC236}">
                  <a16:creationId xmlns:a16="http://schemas.microsoft.com/office/drawing/2014/main" id="{510A9C27-F2B3-41BD-9E6D-076BC807505F}"/>
                </a:ext>
              </a:extLst>
            </p:cNvPr>
            <p:cNvSpPr>
              <a:spLocks/>
            </p:cNvSpPr>
            <p:nvPr/>
          </p:nvSpPr>
          <p:spPr bwMode="auto">
            <a:xfrm>
              <a:off x="4738" y="2307"/>
              <a:ext cx="39" cy="49"/>
            </a:xfrm>
            <a:custGeom>
              <a:avLst/>
              <a:gdLst>
                <a:gd name="T0" fmla="*/ 48 w 64"/>
                <a:gd name="T1" fmla="*/ 0 h 79"/>
                <a:gd name="T2" fmla="*/ 48 w 64"/>
                <a:gd name="T3" fmla="*/ 0 h 79"/>
                <a:gd name="T4" fmla="*/ 32 w 64"/>
                <a:gd name="T5" fmla="*/ 51 h 79"/>
                <a:gd name="T6" fmla="*/ 16 w 64"/>
                <a:gd name="T7" fmla="*/ 0 h 79"/>
                <a:gd name="T8" fmla="*/ 0 w 64"/>
                <a:gd name="T9" fmla="*/ 0 h 79"/>
                <a:gd name="T10" fmla="*/ 26 w 64"/>
                <a:gd name="T11" fmla="*/ 79 h 79"/>
                <a:gd name="T12" fmla="*/ 38 w 64"/>
                <a:gd name="T13" fmla="*/ 79 h 79"/>
                <a:gd name="T14" fmla="*/ 64 w 64"/>
                <a:gd name="T15" fmla="*/ 0 h 79"/>
                <a:gd name="T16" fmla="*/ 48 w 64"/>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9">
                  <a:moveTo>
                    <a:pt x="48" y="0"/>
                  </a:moveTo>
                  <a:lnTo>
                    <a:pt x="48" y="0"/>
                  </a:lnTo>
                  <a:lnTo>
                    <a:pt x="32" y="51"/>
                  </a:lnTo>
                  <a:lnTo>
                    <a:pt x="16" y="0"/>
                  </a:lnTo>
                  <a:lnTo>
                    <a:pt x="0" y="0"/>
                  </a:lnTo>
                  <a:lnTo>
                    <a:pt x="26" y="79"/>
                  </a:lnTo>
                  <a:lnTo>
                    <a:pt x="38" y="79"/>
                  </a:lnTo>
                  <a:lnTo>
                    <a:pt x="64" y="0"/>
                  </a:lnTo>
                  <a:lnTo>
                    <a:pt x="48"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1" name="Freeform 221">
              <a:extLst>
                <a:ext uri="{FF2B5EF4-FFF2-40B4-BE49-F238E27FC236}">
                  <a16:creationId xmlns:a16="http://schemas.microsoft.com/office/drawing/2014/main" id="{E6A9A84B-D0E9-4A59-919F-90E20A71292E}"/>
                </a:ext>
              </a:extLst>
            </p:cNvPr>
            <p:cNvSpPr>
              <a:spLocks noEditPoints="1"/>
            </p:cNvSpPr>
            <p:nvPr/>
          </p:nvSpPr>
          <p:spPr bwMode="auto">
            <a:xfrm>
              <a:off x="4779" y="2319"/>
              <a:ext cx="29" cy="37"/>
            </a:xfrm>
            <a:custGeom>
              <a:avLst/>
              <a:gdLst>
                <a:gd name="T0" fmla="*/ 23 w 48"/>
                <a:gd name="T1" fmla="*/ 34 h 59"/>
                <a:gd name="T2" fmla="*/ 23 w 48"/>
                <a:gd name="T3" fmla="*/ 34 h 59"/>
                <a:gd name="T4" fmla="*/ 14 w 48"/>
                <a:gd name="T5" fmla="*/ 41 h 59"/>
                <a:gd name="T6" fmla="*/ 23 w 48"/>
                <a:gd name="T7" fmla="*/ 48 h 59"/>
                <a:gd name="T8" fmla="*/ 31 w 48"/>
                <a:gd name="T9" fmla="*/ 45 h 59"/>
                <a:gd name="T10" fmla="*/ 34 w 48"/>
                <a:gd name="T11" fmla="*/ 37 h 59"/>
                <a:gd name="T12" fmla="*/ 34 w 48"/>
                <a:gd name="T13" fmla="*/ 34 h 59"/>
                <a:gd name="T14" fmla="*/ 23 w 48"/>
                <a:gd name="T15" fmla="*/ 34 h 59"/>
                <a:gd name="T16" fmla="*/ 48 w 48"/>
                <a:gd name="T17" fmla="*/ 21 h 59"/>
                <a:gd name="T18" fmla="*/ 48 w 48"/>
                <a:gd name="T19" fmla="*/ 21 h 59"/>
                <a:gd name="T20" fmla="*/ 48 w 48"/>
                <a:gd name="T21" fmla="*/ 59 h 59"/>
                <a:gd name="T22" fmla="*/ 34 w 48"/>
                <a:gd name="T23" fmla="*/ 59 h 59"/>
                <a:gd name="T24" fmla="*/ 34 w 48"/>
                <a:gd name="T25" fmla="*/ 54 h 59"/>
                <a:gd name="T26" fmla="*/ 20 w 48"/>
                <a:gd name="T27" fmla="*/ 59 h 59"/>
                <a:gd name="T28" fmla="*/ 5 w 48"/>
                <a:gd name="T29" fmla="*/ 54 h 59"/>
                <a:gd name="T30" fmla="*/ 0 w 48"/>
                <a:gd name="T31" fmla="*/ 41 h 59"/>
                <a:gd name="T32" fmla="*/ 20 w 48"/>
                <a:gd name="T33" fmla="*/ 25 h 59"/>
                <a:gd name="T34" fmla="*/ 34 w 48"/>
                <a:gd name="T35" fmla="*/ 25 h 59"/>
                <a:gd name="T36" fmla="*/ 34 w 48"/>
                <a:gd name="T37" fmla="*/ 22 h 59"/>
                <a:gd name="T38" fmla="*/ 23 w 48"/>
                <a:gd name="T39" fmla="*/ 13 h 59"/>
                <a:gd name="T40" fmla="*/ 12 w 48"/>
                <a:gd name="T41" fmla="*/ 18 h 59"/>
                <a:gd name="T42" fmla="*/ 3 w 48"/>
                <a:gd name="T43" fmla="*/ 9 h 59"/>
                <a:gd name="T44" fmla="*/ 23 w 48"/>
                <a:gd name="T45" fmla="*/ 0 h 59"/>
                <a:gd name="T46" fmla="*/ 48 w 48"/>
                <a:gd name="T47" fmla="*/ 2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9">
                  <a:moveTo>
                    <a:pt x="23" y="34"/>
                  </a:moveTo>
                  <a:lnTo>
                    <a:pt x="23" y="34"/>
                  </a:lnTo>
                  <a:cubicBezTo>
                    <a:pt x="17" y="34"/>
                    <a:pt x="14" y="37"/>
                    <a:pt x="14" y="41"/>
                  </a:cubicBezTo>
                  <a:cubicBezTo>
                    <a:pt x="14" y="45"/>
                    <a:pt x="17" y="48"/>
                    <a:pt x="23" y="48"/>
                  </a:cubicBezTo>
                  <a:cubicBezTo>
                    <a:pt x="26" y="48"/>
                    <a:pt x="29" y="47"/>
                    <a:pt x="31" y="45"/>
                  </a:cubicBezTo>
                  <a:cubicBezTo>
                    <a:pt x="33" y="43"/>
                    <a:pt x="34" y="41"/>
                    <a:pt x="34" y="37"/>
                  </a:cubicBezTo>
                  <a:lnTo>
                    <a:pt x="34" y="34"/>
                  </a:lnTo>
                  <a:lnTo>
                    <a:pt x="23" y="34"/>
                  </a:lnTo>
                  <a:close/>
                  <a:moveTo>
                    <a:pt x="48" y="21"/>
                  </a:moveTo>
                  <a:lnTo>
                    <a:pt x="48" y="21"/>
                  </a:lnTo>
                  <a:lnTo>
                    <a:pt x="48" y="59"/>
                  </a:lnTo>
                  <a:lnTo>
                    <a:pt x="34" y="59"/>
                  </a:lnTo>
                  <a:lnTo>
                    <a:pt x="34" y="54"/>
                  </a:lnTo>
                  <a:cubicBezTo>
                    <a:pt x="30" y="58"/>
                    <a:pt x="26" y="59"/>
                    <a:pt x="20" y="59"/>
                  </a:cubicBezTo>
                  <a:cubicBezTo>
                    <a:pt x="13" y="59"/>
                    <a:pt x="8" y="58"/>
                    <a:pt x="5" y="54"/>
                  </a:cubicBezTo>
                  <a:cubicBezTo>
                    <a:pt x="2" y="51"/>
                    <a:pt x="0" y="46"/>
                    <a:pt x="0" y="41"/>
                  </a:cubicBezTo>
                  <a:cubicBezTo>
                    <a:pt x="0" y="32"/>
                    <a:pt x="6" y="25"/>
                    <a:pt x="20" y="25"/>
                  </a:cubicBezTo>
                  <a:lnTo>
                    <a:pt x="34" y="25"/>
                  </a:lnTo>
                  <a:lnTo>
                    <a:pt x="34" y="22"/>
                  </a:lnTo>
                  <a:cubicBezTo>
                    <a:pt x="34" y="15"/>
                    <a:pt x="30" y="13"/>
                    <a:pt x="23" y="13"/>
                  </a:cubicBezTo>
                  <a:cubicBezTo>
                    <a:pt x="18" y="13"/>
                    <a:pt x="15" y="14"/>
                    <a:pt x="12" y="18"/>
                  </a:cubicBezTo>
                  <a:lnTo>
                    <a:pt x="3" y="9"/>
                  </a:lnTo>
                  <a:cubicBezTo>
                    <a:pt x="8" y="2"/>
                    <a:pt x="14" y="0"/>
                    <a:pt x="23" y="0"/>
                  </a:cubicBezTo>
                  <a:cubicBezTo>
                    <a:pt x="40" y="0"/>
                    <a:pt x="48" y="7"/>
                    <a:pt x="48" y="2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2" name="Freeform 222">
              <a:extLst>
                <a:ext uri="{FF2B5EF4-FFF2-40B4-BE49-F238E27FC236}">
                  <a16:creationId xmlns:a16="http://schemas.microsoft.com/office/drawing/2014/main" id="{FE1B9ABD-3921-4E11-9AE4-6A73605049C1}"/>
                </a:ext>
              </a:extLst>
            </p:cNvPr>
            <p:cNvSpPr>
              <a:spLocks/>
            </p:cNvSpPr>
            <p:nvPr/>
          </p:nvSpPr>
          <p:spPr bwMode="auto">
            <a:xfrm>
              <a:off x="4817" y="2307"/>
              <a:ext cx="16" cy="49"/>
            </a:xfrm>
            <a:custGeom>
              <a:avLst/>
              <a:gdLst>
                <a:gd name="T0" fmla="*/ 15 w 26"/>
                <a:gd name="T1" fmla="*/ 61 h 79"/>
                <a:gd name="T2" fmla="*/ 15 w 26"/>
                <a:gd name="T3" fmla="*/ 61 h 79"/>
                <a:gd name="T4" fmla="*/ 20 w 26"/>
                <a:gd name="T5" fmla="*/ 67 h 79"/>
                <a:gd name="T6" fmla="*/ 26 w 26"/>
                <a:gd name="T7" fmla="*/ 67 h 79"/>
                <a:gd name="T8" fmla="*/ 26 w 26"/>
                <a:gd name="T9" fmla="*/ 79 h 79"/>
                <a:gd name="T10" fmla="*/ 17 w 26"/>
                <a:gd name="T11" fmla="*/ 79 h 79"/>
                <a:gd name="T12" fmla="*/ 0 w 26"/>
                <a:gd name="T13" fmla="*/ 62 h 79"/>
                <a:gd name="T14" fmla="*/ 0 w 26"/>
                <a:gd name="T15" fmla="*/ 0 h 79"/>
                <a:gd name="T16" fmla="*/ 15 w 26"/>
                <a:gd name="T17" fmla="*/ 0 h 79"/>
                <a:gd name="T18" fmla="*/ 15 w 26"/>
                <a:gd name="T19" fmla="*/ 6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9">
                  <a:moveTo>
                    <a:pt x="15" y="61"/>
                  </a:moveTo>
                  <a:lnTo>
                    <a:pt x="15" y="61"/>
                  </a:lnTo>
                  <a:cubicBezTo>
                    <a:pt x="15" y="65"/>
                    <a:pt x="16" y="67"/>
                    <a:pt x="20" y="67"/>
                  </a:cubicBezTo>
                  <a:lnTo>
                    <a:pt x="26" y="67"/>
                  </a:lnTo>
                  <a:lnTo>
                    <a:pt x="26" y="79"/>
                  </a:lnTo>
                  <a:lnTo>
                    <a:pt x="17" y="79"/>
                  </a:lnTo>
                  <a:cubicBezTo>
                    <a:pt x="5" y="79"/>
                    <a:pt x="0" y="71"/>
                    <a:pt x="0" y="62"/>
                  </a:cubicBezTo>
                  <a:lnTo>
                    <a:pt x="0" y="0"/>
                  </a:lnTo>
                  <a:lnTo>
                    <a:pt x="15" y="0"/>
                  </a:lnTo>
                  <a:lnTo>
                    <a:pt x="15" y="6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3" name="Freeform 223">
              <a:extLst>
                <a:ext uri="{FF2B5EF4-FFF2-40B4-BE49-F238E27FC236}">
                  <a16:creationId xmlns:a16="http://schemas.microsoft.com/office/drawing/2014/main" id="{DDF63AA1-F0BD-43B2-918F-1E96A326787F}"/>
                </a:ext>
              </a:extLst>
            </p:cNvPr>
            <p:cNvSpPr>
              <a:spLocks noEditPoints="1"/>
            </p:cNvSpPr>
            <p:nvPr/>
          </p:nvSpPr>
          <p:spPr bwMode="auto">
            <a:xfrm>
              <a:off x="4839" y="2306"/>
              <a:ext cx="9" cy="50"/>
            </a:xfrm>
            <a:custGeom>
              <a:avLst/>
              <a:gdLst>
                <a:gd name="T0" fmla="*/ 15 w 15"/>
                <a:gd name="T1" fmla="*/ 80 h 80"/>
                <a:gd name="T2" fmla="*/ 15 w 15"/>
                <a:gd name="T3" fmla="*/ 80 h 80"/>
                <a:gd name="T4" fmla="*/ 1 w 15"/>
                <a:gd name="T5" fmla="*/ 80 h 80"/>
                <a:gd name="T6" fmla="*/ 1 w 15"/>
                <a:gd name="T7" fmla="*/ 24 h 80"/>
                <a:gd name="T8" fmla="*/ 15 w 15"/>
                <a:gd name="T9" fmla="*/ 24 h 80"/>
                <a:gd name="T10" fmla="*/ 15 w 15"/>
                <a:gd name="T11" fmla="*/ 80 h 80"/>
                <a:gd name="T12" fmla="*/ 15 w 15"/>
                <a:gd name="T13" fmla="*/ 12 h 80"/>
                <a:gd name="T14" fmla="*/ 15 w 15"/>
                <a:gd name="T15" fmla="*/ 12 h 80"/>
                <a:gd name="T16" fmla="*/ 0 w 15"/>
                <a:gd name="T17" fmla="*/ 12 h 80"/>
                <a:gd name="T18" fmla="*/ 0 w 15"/>
                <a:gd name="T19" fmla="*/ 0 h 80"/>
                <a:gd name="T20" fmla="*/ 15 w 15"/>
                <a:gd name="T21" fmla="*/ 0 h 80"/>
                <a:gd name="T22" fmla="*/ 15 w 15"/>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80">
                  <a:moveTo>
                    <a:pt x="15" y="80"/>
                  </a:moveTo>
                  <a:lnTo>
                    <a:pt x="15" y="80"/>
                  </a:lnTo>
                  <a:lnTo>
                    <a:pt x="1" y="80"/>
                  </a:lnTo>
                  <a:lnTo>
                    <a:pt x="1" y="24"/>
                  </a:lnTo>
                  <a:lnTo>
                    <a:pt x="15" y="24"/>
                  </a:lnTo>
                  <a:lnTo>
                    <a:pt x="15" y="80"/>
                  </a:lnTo>
                  <a:close/>
                  <a:moveTo>
                    <a:pt x="15" y="12"/>
                  </a:moveTo>
                  <a:lnTo>
                    <a:pt x="15" y="12"/>
                  </a:lnTo>
                  <a:lnTo>
                    <a:pt x="0" y="12"/>
                  </a:lnTo>
                  <a:lnTo>
                    <a:pt x="0" y="0"/>
                  </a:lnTo>
                  <a:lnTo>
                    <a:pt x="15" y="0"/>
                  </a:lnTo>
                  <a:lnTo>
                    <a:pt x="15"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4" name="Freeform 224">
              <a:extLst>
                <a:ext uri="{FF2B5EF4-FFF2-40B4-BE49-F238E27FC236}">
                  <a16:creationId xmlns:a16="http://schemas.microsoft.com/office/drawing/2014/main" id="{37C3618B-9FE5-4B2E-AFE6-046B7CE01441}"/>
                </a:ext>
              </a:extLst>
            </p:cNvPr>
            <p:cNvSpPr>
              <a:spLocks/>
            </p:cNvSpPr>
            <p:nvPr/>
          </p:nvSpPr>
          <p:spPr bwMode="auto">
            <a:xfrm>
              <a:off x="4858" y="2319"/>
              <a:ext cx="50" cy="37"/>
            </a:xfrm>
            <a:custGeom>
              <a:avLst/>
              <a:gdLst>
                <a:gd name="T0" fmla="*/ 76 w 82"/>
                <a:gd name="T1" fmla="*/ 5 h 59"/>
                <a:gd name="T2" fmla="*/ 76 w 82"/>
                <a:gd name="T3" fmla="*/ 5 h 59"/>
                <a:gd name="T4" fmla="*/ 82 w 82"/>
                <a:gd name="T5" fmla="*/ 22 h 59"/>
                <a:gd name="T6" fmla="*/ 82 w 82"/>
                <a:gd name="T7" fmla="*/ 59 h 59"/>
                <a:gd name="T8" fmla="*/ 68 w 82"/>
                <a:gd name="T9" fmla="*/ 59 h 59"/>
                <a:gd name="T10" fmla="*/ 68 w 82"/>
                <a:gd name="T11" fmla="*/ 24 h 59"/>
                <a:gd name="T12" fmla="*/ 58 w 82"/>
                <a:gd name="T13" fmla="*/ 13 h 59"/>
                <a:gd name="T14" fmla="*/ 48 w 82"/>
                <a:gd name="T15" fmla="*/ 24 h 59"/>
                <a:gd name="T16" fmla="*/ 48 w 82"/>
                <a:gd name="T17" fmla="*/ 59 h 59"/>
                <a:gd name="T18" fmla="*/ 34 w 82"/>
                <a:gd name="T19" fmla="*/ 59 h 59"/>
                <a:gd name="T20" fmla="*/ 34 w 82"/>
                <a:gd name="T21" fmla="*/ 24 h 59"/>
                <a:gd name="T22" fmla="*/ 24 w 82"/>
                <a:gd name="T23" fmla="*/ 13 h 59"/>
                <a:gd name="T24" fmla="*/ 15 w 82"/>
                <a:gd name="T25" fmla="*/ 24 h 59"/>
                <a:gd name="T26" fmla="*/ 15 w 82"/>
                <a:gd name="T27" fmla="*/ 59 h 59"/>
                <a:gd name="T28" fmla="*/ 0 w 82"/>
                <a:gd name="T29" fmla="*/ 59 h 59"/>
                <a:gd name="T30" fmla="*/ 0 w 82"/>
                <a:gd name="T31" fmla="*/ 1 h 59"/>
                <a:gd name="T32" fmla="*/ 14 w 82"/>
                <a:gd name="T33" fmla="*/ 1 h 59"/>
                <a:gd name="T34" fmla="*/ 14 w 82"/>
                <a:gd name="T35" fmla="*/ 6 h 59"/>
                <a:gd name="T36" fmla="*/ 29 w 82"/>
                <a:gd name="T37" fmla="*/ 0 h 59"/>
                <a:gd name="T38" fmla="*/ 44 w 82"/>
                <a:gd name="T39" fmla="*/ 8 h 59"/>
                <a:gd name="T40" fmla="*/ 61 w 82"/>
                <a:gd name="T41" fmla="*/ 0 h 59"/>
                <a:gd name="T42" fmla="*/ 76 w 82"/>
                <a:gd name="T43" fmla="*/ 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 h="59">
                  <a:moveTo>
                    <a:pt x="76" y="5"/>
                  </a:moveTo>
                  <a:lnTo>
                    <a:pt x="76" y="5"/>
                  </a:lnTo>
                  <a:cubicBezTo>
                    <a:pt x="80" y="10"/>
                    <a:pt x="82" y="16"/>
                    <a:pt x="82" y="22"/>
                  </a:cubicBezTo>
                  <a:lnTo>
                    <a:pt x="82" y="59"/>
                  </a:lnTo>
                  <a:lnTo>
                    <a:pt x="68" y="59"/>
                  </a:lnTo>
                  <a:lnTo>
                    <a:pt x="68" y="24"/>
                  </a:lnTo>
                  <a:cubicBezTo>
                    <a:pt x="68" y="16"/>
                    <a:pt x="63" y="13"/>
                    <a:pt x="58" y="13"/>
                  </a:cubicBezTo>
                  <a:cubicBezTo>
                    <a:pt x="54" y="13"/>
                    <a:pt x="48" y="16"/>
                    <a:pt x="48" y="24"/>
                  </a:cubicBezTo>
                  <a:lnTo>
                    <a:pt x="48" y="59"/>
                  </a:lnTo>
                  <a:lnTo>
                    <a:pt x="34" y="59"/>
                  </a:lnTo>
                  <a:lnTo>
                    <a:pt x="34" y="24"/>
                  </a:lnTo>
                  <a:cubicBezTo>
                    <a:pt x="34" y="16"/>
                    <a:pt x="29" y="13"/>
                    <a:pt x="24" y="13"/>
                  </a:cubicBezTo>
                  <a:cubicBezTo>
                    <a:pt x="20" y="13"/>
                    <a:pt x="15" y="16"/>
                    <a:pt x="15" y="24"/>
                  </a:cubicBezTo>
                  <a:lnTo>
                    <a:pt x="15" y="59"/>
                  </a:lnTo>
                  <a:lnTo>
                    <a:pt x="0" y="59"/>
                  </a:lnTo>
                  <a:lnTo>
                    <a:pt x="0" y="1"/>
                  </a:lnTo>
                  <a:lnTo>
                    <a:pt x="14" y="1"/>
                  </a:lnTo>
                  <a:lnTo>
                    <a:pt x="14" y="6"/>
                  </a:lnTo>
                  <a:cubicBezTo>
                    <a:pt x="18" y="2"/>
                    <a:pt x="24" y="0"/>
                    <a:pt x="29" y="0"/>
                  </a:cubicBezTo>
                  <a:cubicBezTo>
                    <a:pt x="35" y="0"/>
                    <a:pt x="41" y="3"/>
                    <a:pt x="44" y="8"/>
                  </a:cubicBezTo>
                  <a:cubicBezTo>
                    <a:pt x="49" y="3"/>
                    <a:pt x="54" y="0"/>
                    <a:pt x="61" y="0"/>
                  </a:cubicBezTo>
                  <a:cubicBezTo>
                    <a:pt x="67" y="0"/>
                    <a:pt x="72" y="2"/>
                    <a:pt x="76" y="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5" name="Freeform 225">
              <a:extLst>
                <a:ext uri="{FF2B5EF4-FFF2-40B4-BE49-F238E27FC236}">
                  <a16:creationId xmlns:a16="http://schemas.microsoft.com/office/drawing/2014/main" id="{F39C7672-DD57-48A0-A08C-7CAAAF4BFFD2}"/>
                </a:ext>
              </a:extLst>
            </p:cNvPr>
            <p:cNvSpPr>
              <a:spLocks noEditPoints="1"/>
            </p:cNvSpPr>
            <p:nvPr/>
          </p:nvSpPr>
          <p:spPr bwMode="auto">
            <a:xfrm>
              <a:off x="4916" y="2319"/>
              <a:ext cx="30" cy="37"/>
            </a:xfrm>
            <a:custGeom>
              <a:avLst/>
              <a:gdLst>
                <a:gd name="T0" fmla="*/ 31 w 49"/>
                <a:gd name="T1" fmla="*/ 16 h 59"/>
                <a:gd name="T2" fmla="*/ 31 w 49"/>
                <a:gd name="T3" fmla="*/ 16 h 59"/>
                <a:gd name="T4" fmla="*/ 24 w 49"/>
                <a:gd name="T5" fmla="*/ 13 h 59"/>
                <a:gd name="T6" fmla="*/ 17 w 49"/>
                <a:gd name="T7" fmla="*/ 16 h 59"/>
                <a:gd name="T8" fmla="*/ 14 w 49"/>
                <a:gd name="T9" fmla="*/ 30 h 59"/>
                <a:gd name="T10" fmla="*/ 17 w 49"/>
                <a:gd name="T11" fmla="*/ 44 h 59"/>
                <a:gd name="T12" fmla="*/ 24 w 49"/>
                <a:gd name="T13" fmla="*/ 47 h 59"/>
                <a:gd name="T14" fmla="*/ 31 w 49"/>
                <a:gd name="T15" fmla="*/ 44 h 59"/>
                <a:gd name="T16" fmla="*/ 34 w 49"/>
                <a:gd name="T17" fmla="*/ 30 h 59"/>
                <a:gd name="T18" fmla="*/ 31 w 49"/>
                <a:gd name="T19" fmla="*/ 16 h 59"/>
                <a:gd name="T20" fmla="*/ 42 w 49"/>
                <a:gd name="T21" fmla="*/ 52 h 59"/>
                <a:gd name="T22" fmla="*/ 42 w 49"/>
                <a:gd name="T23" fmla="*/ 52 h 59"/>
                <a:gd name="T24" fmla="*/ 24 w 49"/>
                <a:gd name="T25" fmla="*/ 59 h 59"/>
                <a:gd name="T26" fmla="*/ 6 w 49"/>
                <a:gd name="T27" fmla="*/ 52 h 59"/>
                <a:gd name="T28" fmla="*/ 0 w 49"/>
                <a:gd name="T29" fmla="*/ 30 h 59"/>
                <a:gd name="T30" fmla="*/ 6 w 49"/>
                <a:gd name="T31" fmla="*/ 7 h 59"/>
                <a:gd name="T32" fmla="*/ 24 w 49"/>
                <a:gd name="T33" fmla="*/ 0 h 59"/>
                <a:gd name="T34" fmla="*/ 42 w 49"/>
                <a:gd name="T35" fmla="*/ 7 h 59"/>
                <a:gd name="T36" fmla="*/ 49 w 49"/>
                <a:gd name="T37" fmla="*/ 30 h 59"/>
                <a:gd name="T38" fmla="*/ 42 w 49"/>
                <a:gd name="T3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9">
                  <a:moveTo>
                    <a:pt x="31" y="16"/>
                  </a:moveTo>
                  <a:lnTo>
                    <a:pt x="31" y="16"/>
                  </a:lnTo>
                  <a:cubicBezTo>
                    <a:pt x="29" y="14"/>
                    <a:pt x="27" y="13"/>
                    <a:pt x="24" y="13"/>
                  </a:cubicBezTo>
                  <a:cubicBezTo>
                    <a:pt x="21" y="13"/>
                    <a:pt x="19" y="14"/>
                    <a:pt x="17" y="16"/>
                  </a:cubicBezTo>
                  <a:cubicBezTo>
                    <a:pt x="14" y="19"/>
                    <a:pt x="14" y="24"/>
                    <a:pt x="14" y="30"/>
                  </a:cubicBezTo>
                  <a:cubicBezTo>
                    <a:pt x="14" y="36"/>
                    <a:pt x="14" y="41"/>
                    <a:pt x="17" y="44"/>
                  </a:cubicBezTo>
                  <a:cubicBezTo>
                    <a:pt x="19" y="46"/>
                    <a:pt x="21" y="47"/>
                    <a:pt x="24" y="47"/>
                  </a:cubicBezTo>
                  <a:cubicBezTo>
                    <a:pt x="27" y="47"/>
                    <a:pt x="29" y="46"/>
                    <a:pt x="31" y="44"/>
                  </a:cubicBezTo>
                  <a:cubicBezTo>
                    <a:pt x="34" y="41"/>
                    <a:pt x="34" y="36"/>
                    <a:pt x="34" y="30"/>
                  </a:cubicBezTo>
                  <a:cubicBezTo>
                    <a:pt x="34" y="24"/>
                    <a:pt x="34" y="19"/>
                    <a:pt x="31" y="16"/>
                  </a:cubicBezTo>
                  <a:close/>
                  <a:moveTo>
                    <a:pt x="42" y="52"/>
                  </a:moveTo>
                  <a:lnTo>
                    <a:pt x="42" y="52"/>
                  </a:lnTo>
                  <a:cubicBezTo>
                    <a:pt x="38" y="56"/>
                    <a:pt x="33" y="59"/>
                    <a:pt x="24" y="59"/>
                  </a:cubicBezTo>
                  <a:cubicBezTo>
                    <a:pt x="16" y="59"/>
                    <a:pt x="10" y="56"/>
                    <a:pt x="6" y="52"/>
                  </a:cubicBezTo>
                  <a:cubicBezTo>
                    <a:pt x="1" y="47"/>
                    <a:pt x="0" y="40"/>
                    <a:pt x="0" y="30"/>
                  </a:cubicBezTo>
                  <a:cubicBezTo>
                    <a:pt x="0" y="19"/>
                    <a:pt x="1" y="13"/>
                    <a:pt x="6" y="7"/>
                  </a:cubicBezTo>
                  <a:cubicBezTo>
                    <a:pt x="10" y="4"/>
                    <a:pt x="16" y="0"/>
                    <a:pt x="24" y="0"/>
                  </a:cubicBezTo>
                  <a:cubicBezTo>
                    <a:pt x="33" y="0"/>
                    <a:pt x="38" y="4"/>
                    <a:pt x="42" y="7"/>
                  </a:cubicBezTo>
                  <a:cubicBezTo>
                    <a:pt x="47" y="13"/>
                    <a:pt x="49" y="19"/>
                    <a:pt x="49" y="30"/>
                  </a:cubicBezTo>
                  <a:cubicBezTo>
                    <a:pt x="49" y="40"/>
                    <a:pt x="47" y="47"/>
                    <a:pt x="42" y="5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6" name="Freeform 226">
              <a:extLst>
                <a:ext uri="{FF2B5EF4-FFF2-40B4-BE49-F238E27FC236}">
                  <a16:creationId xmlns:a16="http://schemas.microsoft.com/office/drawing/2014/main" id="{454F1D21-5A70-4676-B222-914DD7E88F31}"/>
                </a:ext>
              </a:extLst>
            </p:cNvPr>
            <p:cNvSpPr>
              <a:spLocks/>
            </p:cNvSpPr>
            <p:nvPr/>
          </p:nvSpPr>
          <p:spPr bwMode="auto">
            <a:xfrm>
              <a:off x="4952" y="2311"/>
              <a:ext cx="18" cy="45"/>
            </a:xfrm>
            <a:custGeom>
              <a:avLst/>
              <a:gdLst>
                <a:gd name="T0" fmla="*/ 20 w 30"/>
                <a:gd name="T1" fmla="*/ 17 h 73"/>
                <a:gd name="T2" fmla="*/ 20 w 30"/>
                <a:gd name="T3" fmla="*/ 17 h 73"/>
                <a:gd name="T4" fmla="*/ 30 w 30"/>
                <a:gd name="T5" fmla="*/ 17 h 73"/>
                <a:gd name="T6" fmla="*/ 30 w 30"/>
                <a:gd name="T7" fmla="*/ 28 h 73"/>
                <a:gd name="T8" fmla="*/ 20 w 30"/>
                <a:gd name="T9" fmla="*/ 28 h 73"/>
                <a:gd name="T10" fmla="*/ 20 w 30"/>
                <a:gd name="T11" fmla="*/ 55 h 73"/>
                <a:gd name="T12" fmla="*/ 25 w 30"/>
                <a:gd name="T13" fmla="*/ 61 h 73"/>
                <a:gd name="T14" fmla="*/ 30 w 30"/>
                <a:gd name="T15" fmla="*/ 61 h 73"/>
                <a:gd name="T16" fmla="*/ 30 w 30"/>
                <a:gd name="T17" fmla="*/ 73 h 73"/>
                <a:gd name="T18" fmla="*/ 23 w 30"/>
                <a:gd name="T19" fmla="*/ 73 h 73"/>
                <a:gd name="T20" fmla="*/ 6 w 30"/>
                <a:gd name="T21" fmla="*/ 56 h 73"/>
                <a:gd name="T22" fmla="*/ 6 w 30"/>
                <a:gd name="T23" fmla="*/ 28 h 73"/>
                <a:gd name="T24" fmla="*/ 0 w 30"/>
                <a:gd name="T25" fmla="*/ 28 h 73"/>
                <a:gd name="T26" fmla="*/ 0 w 30"/>
                <a:gd name="T27" fmla="*/ 17 h 73"/>
                <a:gd name="T28" fmla="*/ 6 w 30"/>
                <a:gd name="T29" fmla="*/ 17 h 73"/>
                <a:gd name="T30" fmla="*/ 6 w 30"/>
                <a:gd name="T31" fmla="*/ 0 h 73"/>
                <a:gd name="T32" fmla="*/ 20 w 30"/>
                <a:gd name="T33" fmla="*/ 0 h 73"/>
                <a:gd name="T34" fmla="*/ 20 w 30"/>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73">
                  <a:moveTo>
                    <a:pt x="20" y="17"/>
                  </a:moveTo>
                  <a:lnTo>
                    <a:pt x="20" y="17"/>
                  </a:lnTo>
                  <a:lnTo>
                    <a:pt x="30" y="17"/>
                  </a:lnTo>
                  <a:lnTo>
                    <a:pt x="30" y="28"/>
                  </a:lnTo>
                  <a:lnTo>
                    <a:pt x="20" y="28"/>
                  </a:lnTo>
                  <a:lnTo>
                    <a:pt x="20" y="55"/>
                  </a:lnTo>
                  <a:cubicBezTo>
                    <a:pt x="20" y="59"/>
                    <a:pt x="22" y="61"/>
                    <a:pt x="25" y="61"/>
                  </a:cubicBezTo>
                  <a:lnTo>
                    <a:pt x="30" y="61"/>
                  </a:lnTo>
                  <a:lnTo>
                    <a:pt x="30" y="73"/>
                  </a:lnTo>
                  <a:lnTo>
                    <a:pt x="23" y="73"/>
                  </a:lnTo>
                  <a:cubicBezTo>
                    <a:pt x="11" y="73"/>
                    <a:pt x="6" y="65"/>
                    <a:pt x="6" y="56"/>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7" name="Freeform 227">
              <a:extLst>
                <a:ext uri="{FF2B5EF4-FFF2-40B4-BE49-F238E27FC236}">
                  <a16:creationId xmlns:a16="http://schemas.microsoft.com/office/drawing/2014/main" id="{D5EE55BC-BF8B-4A82-8691-A2C486C56CFF}"/>
                </a:ext>
              </a:extLst>
            </p:cNvPr>
            <p:cNvSpPr>
              <a:spLocks noEditPoints="1"/>
            </p:cNvSpPr>
            <p:nvPr/>
          </p:nvSpPr>
          <p:spPr bwMode="auto">
            <a:xfrm>
              <a:off x="4977" y="2319"/>
              <a:ext cx="30" cy="37"/>
            </a:xfrm>
            <a:custGeom>
              <a:avLst/>
              <a:gdLst>
                <a:gd name="T0" fmla="*/ 15 w 50"/>
                <a:gd name="T1" fmla="*/ 18 h 59"/>
                <a:gd name="T2" fmla="*/ 15 w 50"/>
                <a:gd name="T3" fmla="*/ 18 h 59"/>
                <a:gd name="T4" fmla="*/ 14 w 50"/>
                <a:gd name="T5" fmla="*/ 25 h 59"/>
                <a:gd name="T6" fmla="*/ 36 w 50"/>
                <a:gd name="T7" fmla="*/ 25 h 59"/>
                <a:gd name="T8" fmla="*/ 34 w 50"/>
                <a:gd name="T9" fmla="*/ 18 h 59"/>
                <a:gd name="T10" fmla="*/ 25 w 50"/>
                <a:gd name="T11" fmla="*/ 12 h 59"/>
                <a:gd name="T12" fmla="*/ 15 w 50"/>
                <a:gd name="T13" fmla="*/ 18 h 59"/>
                <a:gd name="T14" fmla="*/ 50 w 50"/>
                <a:gd name="T15" fmla="*/ 28 h 59"/>
                <a:gd name="T16" fmla="*/ 50 w 50"/>
                <a:gd name="T17" fmla="*/ 28 h 59"/>
                <a:gd name="T18" fmla="*/ 50 w 50"/>
                <a:gd name="T19" fmla="*/ 34 h 59"/>
                <a:gd name="T20" fmla="*/ 14 w 50"/>
                <a:gd name="T21" fmla="*/ 34 h 59"/>
                <a:gd name="T22" fmla="*/ 26 w 50"/>
                <a:gd name="T23" fmla="*/ 47 h 59"/>
                <a:gd name="T24" fmla="*/ 39 w 50"/>
                <a:gd name="T25" fmla="*/ 42 h 59"/>
                <a:gd name="T26" fmla="*/ 48 w 50"/>
                <a:gd name="T27" fmla="*/ 50 h 59"/>
                <a:gd name="T28" fmla="*/ 26 w 50"/>
                <a:gd name="T29" fmla="*/ 59 h 59"/>
                <a:gd name="T30" fmla="*/ 0 w 50"/>
                <a:gd name="T31" fmla="*/ 30 h 59"/>
                <a:gd name="T32" fmla="*/ 25 w 50"/>
                <a:gd name="T33" fmla="*/ 0 h 59"/>
                <a:gd name="T34" fmla="*/ 50 w 50"/>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9">
                  <a:moveTo>
                    <a:pt x="15" y="18"/>
                  </a:moveTo>
                  <a:lnTo>
                    <a:pt x="15" y="18"/>
                  </a:lnTo>
                  <a:cubicBezTo>
                    <a:pt x="14" y="20"/>
                    <a:pt x="14" y="22"/>
                    <a:pt x="14" y="25"/>
                  </a:cubicBezTo>
                  <a:lnTo>
                    <a:pt x="36" y="25"/>
                  </a:lnTo>
                  <a:cubicBezTo>
                    <a:pt x="36" y="22"/>
                    <a:pt x="35" y="20"/>
                    <a:pt x="34" y="18"/>
                  </a:cubicBezTo>
                  <a:cubicBezTo>
                    <a:pt x="33" y="15"/>
                    <a:pt x="30" y="12"/>
                    <a:pt x="25" y="12"/>
                  </a:cubicBezTo>
                  <a:cubicBezTo>
                    <a:pt x="20" y="12"/>
                    <a:pt x="17" y="15"/>
                    <a:pt x="15" y="18"/>
                  </a:cubicBezTo>
                  <a:close/>
                  <a:moveTo>
                    <a:pt x="50" y="28"/>
                  </a:moveTo>
                  <a:lnTo>
                    <a:pt x="50" y="28"/>
                  </a:lnTo>
                  <a:lnTo>
                    <a:pt x="50" y="34"/>
                  </a:lnTo>
                  <a:lnTo>
                    <a:pt x="14" y="34"/>
                  </a:lnTo>
                  <a:cubicBezTo>
                    <a:pt x="14" y="42"/>
                    <a:pt x="18" y="47"/>
                    <a:pt x="26" y="47"/>
                  </a:cubicBezTo>
                  <a:cubicBezTo>
                    <a:pt x="33" y="47"/>
                    <a:pt x="36" y="45"/>
                    <a:pt x="39" y="42"/>
                  </a:cubicBezTo>
                  <a:lnTo>
                    <a:pt x="48" y="50"/>
                  </a:lnTo>
                  <a:cubicBezTo>
                    <a:pt x="42" y="56"/>
                    <a:pt x="37" y="59"/>
                    <a:pt x="26" y="59"/>
                  </a:cubicBezTo>
                  <a:cubicBezTo>
                    <a:pt x="13" y="59"/>
                    <a:pt x="0" y="53"/>
                    <a:pt x="0" y="30"/>
                  </a:cubicBezTo>
                  <a:cubicBezTo>
                    <a:pt x="0" y="11"/>
                    <a:pt x="10" y="0"/>
                    <a:pt x="25" y="0"/>
                  </a:cubicBezTo>
                  <a:cubicBezTo>
                    <a:pt x="41" y="0"/>
                    <a:pt x="50" y="12"/>
                    <a:pt x="50"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8" name="Freeform 228">
              <a:extLst>
                <a:ext uri="{FF2B5EF4-FFF2-40B4-BE49-F238E27FC236}">
                  <a16:creationId xmlns:a16="http://schemas.microsoft.com/office/drawing/2014/main" id="{B112144D-585F-4C68-9617-7AA4500B9F16}"/>
                </a:ext>
              </a:extLst>
            </p:cNvPr>
            <p:cNvSpPr>
              <a:spLocks noEditPoints="1"/>
            </p:cNvSpPr>
            <p:nvPr/>
          </p:nvSpPr>
          <p:spPr bwMode="auto">
            <a:xfrm>
              <a:off x="5015" y="2319"/>
              <a:ext cx="29" cy="37"/>
            </a:xfrm>
            <a:custGeom>
              <a:avLst/>
              <a:gdLst>
                <a:gd name="T0" fmla="*/ 31 w 49"/>
                <a:gd name="T1" fmla="*/ 16 h 59"/>
                <a:gd name="T2" fmla="*/ 31 w 49"/>
                <a:gd name="T3" fmla="*/ 16 h 59"/>
                <a:gd name="T4" fmla="*/ 24 w 49"/>
                <a:gd name="T5" fmla="*/ 13 h 59"/>
                <a:gd name="T6" fmla="*/ 18 w 49"/>
                <a:gd name="T7" fmla="*/ 16 h 59"/>
                <a:gd name="T8" fmla="*/ 14 w 49"/>
                <a:gd name="T9" fmla="*/ 30 h 59"/>
                <a:gd name="T10" fmla="*/ 18 w 49"/>
                <a:gd name="T11" fmla="*/ 44 h 59"/>
                <a:gd name="T12" fmla="*/ 24 w 49"/>
                <a:gd name="T13" fmla="*/ 47 h 59"/>
                <a:gd name="T14" fmla="*/ 31 w 49"/>
                <a:gd name="T15" fmla="*/ 44 h 59"/>
                <a:gd name="T16" fmla="*/ 34 w 49"/>
                <a:gd name="T17" fmla="*/ 30 h 59"/>
                <a:gd name="T18" fmla="*/ 31 w 49"/>
                <a:gd name="T19" fmla="*/ 16 h 59"/>
                <a:gd name="T20" fmla="*/ 42 w 49"/>
                <a:gd name="T21" fmla="*/ 52 h 59"/>
                <a:gd name="T22" fmla="*/ 42 w 49"/>
                <a:gd name="T23" fmla="*/ 52 h 59"/>
                <a:gd name="T24" fmla="*/ 24 w 49"/>
                <a:gd name="T25" fmla="*/ 59 h 59"/>
                <a:gd name="T26" fmla="*/ 6 w 49"/>
                <a:gd name="T27" fmla="*/ 52 h 59"/>
                <a:gd name="T28" fmla="*/ 0 w 49"/>
                <a:gd name="T29" fmla="*/ 30 h 59"/>
                <a:gd name="T30" fmla="*/ 6 w 49"/>
                <a:gd name="T31" fmla="*/ 7 h 59"/>
                <a:gd name="T32" fmla="*/ 24 w 49"/>
                <a:gd name="T33" fmla="*/ 0 h 59"/>
                <a:gd name="T34" fmla="*/ 42 w 49"/>
                <a:gd name="T35" fmla="*/ 7 h 59"/>
                <a:gd name="T36" fmla="*/ 49 w 49"/>
                <a:gd name="T37" fmla="*/ 30 h 59"/>
                <a:gd name="T38" fmla="*/ 42 w 49"/>
                <a:gd name="T3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9">
                  <a:moveTo>
                    <a:pt x="31" y="16"/>
                  </a:moveTo>
                  <a:lnTo>
                    <a:pt x="31" y="16"/>
                  </a:lnTo>
                  <a:cubicBezTo>
                    <a:pt x="29" y="14"/>
                    <a:pt x="27" y="13"/>
                    <a:pt x="24" y="13"/>
                  </a:cubicBezTo>
                  <a:cubicBezTo>
                    <a:pt x="21" y="13"/>
                    <a:pt x="19" y="14"/>
                    <a:pt x="18" y="16"/>
                  </a:cubicBezTo>
                  <a:cubicBezTo>
                    <a:pt x="15" y="19"/>
                    <a:pt x="14" y="24"/>
                    <a:pt x="14" y="30"/>
                  </a:cubicBezTo>
                  <a:cubicBezTo>
                    <a:pt x="14" y="36"/>
                    <a:pt x="15" y="41"/>
                    <a:pt x="18" y="44"/>
                  </a:cubicBezTo>
                  <a:cubicBezTo>
                    <a:pt x="19" y="46"/>
                    <a:pt x="21" y="47"/>
                    <a:pt x="24" y="47"/>
                  </a:cubicBezTo>
                  <a:cubicBezTo>
                    <a:pt x="27" y="47"/>
                    <a:pt x="29" y="46"/>
                    <a:pt x="31" y="44"/>
                  </a:cubicBezTo>
                  <a:cubicBezTo>
                    <a:pt x="34" y="41"/>
                    <a:pt x="34" y="36"/>
                    <a:pt x="34" y="30"/>
                  </a:cubicBezTo>
                  <a:cubicBezTo>
                    <a:pt x="34" y="24"/>
                    <a:pt x="34" y="19"/>
                    <a:pt x="31" y="16"/>
                  </a:cubicBezTo>
                  <a:close/>
                  <a:moveTo>
                    <a:pt x="42" y="52"/>
                  </a:moveTo>
                  <a:lnTo>
                    <a:pt x="42" y="52"/>
                  </a:lnTo>
                  <a:cubicBezTo>
                    <a:pt x="39" y="56"/>
                    <a:pt x="33" y="59"/>
                    <a:pt x="24" y="59"/>
                  </a:cubicBezTo>
                  <a:cubicBezTo>
                    <a:pt x="16" y="59"/>
                    <a:pt x="10" y="56"/>
                    <a:pt x="6" y="52"/>
                  </a:cubicBezTo>
                  <a:cubicBezTo>
                    <a:pt x="1" y="47"/>
                    <a:pt x="0" y="40"/>
                    <a:pt x="0" y="30"/>
                  </a:cubicBezTo>
                  <a:cubicBezTo>
                    <a:pt x="0" y="19"/>
                    <a:pt x="1" y="13"/>
                    <a:pt x="6" y="7"/>
                  </a:cubicBezTo>
                  <a:cubicBezTo>
                    <a:pt x="10" y="4"/>
                    <a:pt x="16" y="0"/>
                    <a:pt x="24" y="0"/>
                  </a:cubicBezTo>
                  <a:cubicBezTo>
                    <a:pt x="33" y="0"/>
                    <a:pt x="39" y="4"/>
                    <a:pt x="42" y="7"/>
                  </a:cubicBezTo>
                  <a:cubicBezTo>
                    <a:pt x="47" y="13"/>
                    <a:pt x="49" y="19"/>
                    <a:pt x="49" y="30"/>
                  </a:cubicBezTo>
                  <a:cubicBezTo>
                    <a:pt x="49" y="40"/>
                    <a:pt x="48" y="47"/>
                    <a:pt x="42" y="5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59" name="Freeform 229">
              <a:extLst>
                <a:ext uri="{FF2B5EF4-FFF2-40B4-BE49-F238E27FC236}">
                  <a16:creationId xmlns:a16="http://schemas.microsoft.com/office/drawing/2014/main" id="{7CAE8076-6730-4062-9730-34C57995081E}"/>
                </a:ext>
              </a:extLst>
            </p:cNvPr>
            <p:cNvSpPr>
              <a:spLocks/>
            </p:cNvSpPr>
            <p:nvPr/>
          </p:nvSpPr>
          <p:spPr bwMode="auto">
            <a:xfrm>
              <a:off x="5052" y="2307"/>
              <a:ext cx="16" cy="49"/>
            </a:xfrm>
            <a:custGeom>
              <a:avLst/>
              <a:gdLst>
                <a:gd name="T0" fmla="*/ 15 w 26"/>
                <a:gd name="T1" fmla="*/ 61 h 79"/>
                <a:gd name="T2" fmla="*/ 15 w 26"/>
                <a:gd name="T3" fmla="*/ 61 h 79"/>
                <a:gd name="T4" fmla="*/ 20 w 26"/>
                <a:gd name="T5" fmla="*/ 67 h 79"/>
                <a:gd name="T6" fmla="*/ 26 w 26"/>
                <a:gd name="T7" fmla="*/ 67 h 79"/>
                <a:gd name="T8" fmla="*/ 26 w 26"/>
                <a:gd name="T9" fmla="*/ 79 h 79"/>
                <a:gd name="T10" fmla="*/ 17 w 26"/>
                <a:gd name="T11" fmla="*/ 79 h 79"/>
                <a:gd name="T12" fmla="*/ 0 w 26"/>
                <a:gd name="T13" fmla="*/ 62 h 79"/>
                <a:gd name="T14" fmla="*/ 0 w 26"/>
                <a:gd name="T15" fmla="*/ 0 h 79"/>
                <a:gd name="T16" fmla="*/ 15 w 26"/>
                <a:gd name="T17" fmla="*/ 0 h 79"/>
                <a:gd name="T18" fmla="*/ 15 w 26"/>
                <a:gd name="T19" fmla="*/ 6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9">
                  <a:moveTo>
                    <a:pt x="15" y="61"/>
                  </a:moveTo>
                  <a:lnTo>
                    <a:pt x="15" y="61"/>
                  </a:lnTo>
                  <a:cubicBezTo>
                    <a:pt x="15" y="65"/>
                    <a:pt x="16" y="67"/>
                    <a:pt x="20" y="67"/>
                  </a:cubicBezTo>
                  <a:lnTo>
                    <a:pt x="26" y="67"/>
                  </a:lnTo>
                  <a:lnTo>
                    <a:pt x="26" y="79"/>
                  </a:lnTo>
                  <a:lnTo>
                    <a:pt x="17" y="79"/>
                  </a:lnTo>
                  <a:cubicBezTo>
                    <a:pt x="5" y="79"/>
                    <a:pt x="0" y="71"/>
                    <a:pt x="0" y="62"/>
                  </a:cubicBezTo>
                  <a:lnTo>
                    <a:pt x="0" y="0"/>
                  </a:lnTo>
                  <a:lnTo>
                    <a:pt x="15" y="0"/>
                  </a:lnTo>
                  <a:lnTo>
                    <a:pt x="15" y="6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60" name="Freeform 230">
              <a:extLst>
                <a:ext uri="{FF2B5EF4-FFF2-40B4-BE49-F238E27FC236}">
                  <a16:creationId xmlns:a16="http://schemas.microsoft.com/office/drawing/2014/main" id="{6AC5F25D-A3A7-46EA-A578-7950EC1CF993}"/>
                </a:ext>
              </a:extLst>
            </p:cNvPr>
            <p:cNvSpPr>
              <a:spLocks/>
            </p:cNvSpPr>
            <p:nvPr/>
          </p:nvSpPr>
          <p:spPr bwMode="auto">
            <a:xfrm>
              <a:off x="5075" y="2307"/>
              <a:ext cx="15" cy="49"/>
            </a:xfrm>
            <a:custGeom>
              <a:avLst/>
              <a:gdLst>
                <a:gd name="T0" fmla="*/ 15 w 25"/>
                <a:gd name="T1" fmla="*/ 61 h 79"/>
                <a:gd name="T2" fmla="*/ 15 w 25"/>
                <a:gd name="T3" fmla="*/ 61 h 79"/>
                <a:gd name="T4" fmla="*/ 20 w 25"/>
                <a:gd name="T5" fmla="*/ 67 h 79"/>
                <a:gd name="T6" fmla="*/ 25 w 25"/>
                <a:gd name="T7" fmla="*/ 67 h 79"/>
                <a:gd name="T8" fmla="*/ 25 w 25"/>
                <a:gd name="T9" fmla="*/ 79 h 79"/>
                <a:gd name="T10" fmla="*/ 17 w 25"/>
                <a:gd name="T11" fmla="*/ 79 h 79"/>
                <a:gd name="T12" fmla="*/ 0 w 25"/>
                <a:gd name="T13" fmla="*/ 62 h 79"/>
                <a:gd name="T14" fmla="*/ 0 w 25"/>
                <a:gd name="T15" fmla="*/ 0 h 79"/>
                <a:gd name="T16" fmla="*/ 15 w 25"/>
                <a:gd name="T17" fmla="*/ 0 h 79"/>
                <a:gd name="T18" fmla="*/ 15 w 25"/>
                <a:gd name="T19" fmla="*/ 6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9">
                  <a:moveTo>
                    <a:pt x="15" y="61"/>
                  </a:moveTo>
                  <a:lnTo>
                    <a:pt x="15" y="61"/>
                  </a:lnTo>
                  <a:cubicBezTo>
                    <a:pt x="15" y="65"/>
                    <a:pt x="16" y="67"/>
                    <a:pt x="20" y="67"/>
                  </a:cubicBezTo>
                  <a:lnTo>
                    <a:pt x="25" y="67"/>
                  </a:lnTo>
                  <a:lnTo>
                    <a:pt x="25" y="79"/>
                  </a:lnTo>
                  <a:lnTo>
                    <a:pt x="17" y="79"/>
                  </a:lnTo>
                  <a:cubicBezTo>
                    <a:pt x="5" y="79"/>
                    <a:pt x="0" y="71"/>
                    <a:pt x="0" y="62"/>
                  </a:cubicBezTo>
                  <a:lnTo>
                    <a:pt x="0" y="0"/>
                  </a:lnTo>
                  <a:lnTo>
                    <a:pt x="15" y="0"/>
                  </a:lnTo>
                  <a:lnTo>
                    <a:pt x="15" y="6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61" name="Freeform 231">
              <a:extLst>
                <a:ext uri="{FF2B5EF4-FFF2-40B4-BE49-F238E27FC236}">
                  <a16:creationId xmlns:a16="http://schemas.microsoft.com/office/drawing/2014/main" id="{5492623F-2142-49F5-AAC9-02BA1C5BA7C6}"/>
                </a:ext>
              </a:extLst>
            </p:cNvPr>
            <p:cNvSpPr>
              <a:spLocks noEditPoints="1"/>
            </p:cNvSpPr>
            <p:nvPr/>
          </p:nvSpPr>
          <p:spPr bwMode="auto">
            <a:xfrm>
              <a:off x="5097" y="2306"/>
              <a:ext cx="9" cy="50"/>
            </a:xfrm>
            <a:custGeom>
              <a:avLst/>
              <a:gdLst>
                <a:gd name="T0" fmla="*/ 15 w 15"/>
                <a:gd name="T1" fmla="*/ 80 h 80"/>
                <a:gd name="T2" fmla="*/ 15 w 15"/>
                <a:gd name="T3" fmla="*/ 80 h 80"/>
                <a:gd name="T4" fmla="*/ 0 w 15"/>
                <a:gd name="T5" fmla="*/ 80 h 80"/>
                <a:gd name="T6" fmla="*/ 0 w 15"/>
                <a:gd name="T7" fmla="*/ 24 h 80"/>
                <a:gd name="T8" fmla="*/ 15 w 15"/>
                <a:gd name="T9" fmla="*/ 24 h 80"/>
                <a:gd name="T10" fmla="*/ 15 w 15"/>
                <a:gd name="T11" fmla="*/ 80 h 80"/>
                <a:gd name="T12" fmla="*/ 15 w 15"/>
                <a:gd name="T13" fmla="*/ 12 h 80"/>
                <a:gd name="T14" fmla="*/ 15 w 15"/>
                <a:gd name="T15" fmla="*/ 12 h 80"/>
                <a:gd name="T16" fmla="*/ 0 w 15"/>
                <a:gd name="T17" fmla="*/ 12 h 80"/>
                <a:gd name="T18" fmla="*/ 0 w 15"/>
                <a:gd name="T19" fmla="*/ 0 h 80"/>
                <a:gd name="T20" fmla="*/ 15 w 15"/>
                <a:gd name="T21" fmla="*/ 0 h 80"/>
                <a:gd name="T22" fmla="*/ 15 w 15"/>
                <a:gd name="T23" fmla="*/ 1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80">
                  <a:moveTo>
                    <a:pt x="15" y="80"/>
                  </a:moveTo>
                  <a:lnTo>
                    <a:pt x="15" y="80"/>
                  </a:lnTo>
                  <a:lnTo>
                    <a:pt x="0" y="80"/>
                  </a:lnTo>
                  <a:lnTo>
                    <a:pt x="0" y="24"/>
                  </a:lnTo>
                  <a:lnTo>
                    <a:pt x="15" y="24"/>
                  </a:lnTo>
                  <a:lnTo>
                    <a:pt x="15" y="80"/>
                  </a:lnTo>
                  <a:close/>
                  <a:moveTo>
                    <a:pt x="15" y="12"/>
                  </a:moveTo>
                  <a:lnTo>
                    <a:pt x="15" y="12"/>
                  </a:lnTo>
                  <a:lnTo>
                    <a:pt x="0" y="12"/>
                  </a:lnTo>
                  <a:lnTo>
                    <a:pt x="0" y="0"/>
                  </a:lnTo>
                  <a:lnTo>
                    <a:pt x="15" y="0"/>
                  </a:lnTo>
                  <a:lnTo>
                    <a:pt x="15"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62" name="Freeform 232">
              <a:extLst>
                <a:ext uri="{FF2B5EF4-FFF2-40B4-BE49-F238E27FC236}">
                  <a16:creationId xmlns:a16="http://schemas.microsoft.com/office/drawing/2014/main" id="{D939C8C7-9C61-489B-B828-BE9A351A7748}"/>
                </a:ext>
              </a:extLst>
            </p:cNvPr>
            <p:cNvSpPr>
              <a:spLocks/>
            </p:cNvSpPr>
            <p:nvPr/>
          </p:nvSpPr>
          <p:spPr bwMode="auto">
            <a:xfrm>
              <a:off x="5113" y="2319"/>
              <a:ext cx="30" cy="38"/>
            </a:xfrm>
            <a:custGeom>
              <a:avLst/>
              <a:gdLst>
                <a:gd name="T0" fmla="*/ 48 w 49"/>
                <a:gd name="T1" fmla="*/ 7 h 60"/>
                <a:gd name="T2" fmla="*/ 48 w 49"/>
                <a:gd name="T3" fmla="*/ 7 h 60"/>
                <a:gd name="T4" fmla="*/ 39 w 49"/>
                <a:gd name="T5" fmla="*/ 16 h 60"/>
                <a:gd name="T6" fmla="*/ 25 w 49"/>
                <a:gd name="T7" fmla="*/ 12 h 60"/>
                <a:gd name="T8" fmla="*/ 17 w 49"/>
                <a:gd name="T9" fmla="*/ 18 h 60"/>
                <a:gd name="T10" fmla="*/ 23 w 49"/>
                <a:gd name="T11" fmla="*/ 23 h 60"/>
                <a:gd name="T12" fmla="*/ 32 w 49"/>
                <a:gd name="T13" fmla="*/ 24 h 60"/>
                <a:gd name="T14" fmla="*/ 49 w 49"/>
                <a:gd name="T15" fmla="*/ 41 h 60"/>
                <a:gd name="T16" fmla="*/ 25 w 49"/>
                <a:gd name="T17" fmla="*/ 60 h 60"/>
                <a:gd name="T18" fmla="*/ 0 w 49"/>
                <a:gd name="T19" fmla="*/ 51 h 60"/>
                <a:gd name="T20" fmla="*/ 10 w 49"/>
                <a:gd name="T21" fmla="*/ 42 h 60"/>
                <a:gd name="T22" fmla="*/ 25 w 49"/>
                <a:gd name="T23" fmla="*/ 47 h 60"/>
                <a:gd name="T24" fmla="*/ 35 w 49"/>
                <a:gd name="T25" fmla="*/ 41 h 60"/>
                <a:gd name="T26" fmla="*/ 29 w 49"/>
                <a:gd name="T27" fmla="*/ 36 h 60"/>
                <a:gd name="T28" fmla="*/ 20 w 49"/>
                <a:gd name="T29" fmla="*/ 35 h 60"/>
                <a:gd name="T30" fmla="*/ 3 w 49"/>
                <a:gd name="T31" fmla="*/ 19 h 60"/>
                <a:gd name="T32" fmla="*/ 25 w 49"/>
                <a:gd name="T33" fmla="*/ 0 h 60"/>
                <a:gd name="T34" fmla="*/ 48 w 49"/>
                <a:gd name="T35" fmla="*/ 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0">
                  <a:moveTo>
                    <a:pt x="48" y="7"/>
                  </a:moveTo>
                  <a:lnTo>
                    <a:pt x="48" y="7"/>
                  </a:lnTo>
                  <a:lnTo>
                    <a:pt x="39" y="16"/>
                  </a:lnTo>
                  <a:cubicBezTo>
                    <a:pt x="35" y="13"/>
                    <a:pt x="30" y="12"/>
                    <a:pt x="25" y="12"/>
                  </a:cubicBezTo>
                  <a:cubicBezTo>
                    <a:pt x="20" y="12"/>
                    <a:pt x="17" y="15"/>
                    <a:pt x="17" y="18"/>
                  </a:cubicBezTo>
                  <a:cubicBezTo>
                    <a:pt x="17" y="21"/>
                    <a:pt x="19" y="22"/>
                    <a:pt x="23" y="23"/>
                  </a:cubicBezTo>
                  <a:lnTo>
                    <a:pt x="32" y="24"/>
                  </a:lnTo>
                  <a:cubicBezTo>
                    <a:pt x="44" y="25"/>
                    <a:pt x="49" y="31"/>
                    <a:pt x="49" y="41"/>
                  </a:cubicBezTo>
                  <a:cubicBezTo>
                    <a:pt x="49" y="53"/>
                    <a:pt x="38" y="60"/>
                    <a:pt x="25" y="60"/>
                  </a:cubicBezTo>
                  <a:cubicBezTo>
                    <a:pt x="16" y="60"/>
                    <a:pt x="8" y="58"/>
                    <a:pt x="0" y="51"/>
                  </a:cubicBezTo>
                  <a:lnTo>
                    <a:pt x="10" y="42"/>
                  </a:lnTo>
                  <a:cubicBezTo>
                    <a:pt x="14" y="47"/>
                    <a:pt x="21" y="47"/>
                    <a:pt x="25" y="47"/>
                  </a:cubicBezTo>
                  <a:cubicBezTo>
                    <a:pt x="30" y="47"/>
                    <a:pt x="35" y="46"/>
                    <a:pt x="35" y="41"/>
                  </a:cubicBezTo>
                  <a:cubicBezTo>
                    <a:pt x="35" y="38"/>
                    <a:pt x="34" y="36"/>
                    <a:pt x="29" y="36"/>
                  </a:cubicBezTo>
                  <a:lnTo>
                    <a:pt x="20" y="35"/>
                  </a:lnTo>
                  <a:cubicBezTo>
                    <a:pt x="10" y="34"/>
                    <a:pt x="3" y="29"/>
                    <a:pt x="3" y="19"/>
                  </a:cubicBezTo>
                  <a:cubicBezTo>
                    <a:pt x="3" y="7"/>
                    <a:pt x="14" y="0"/>
                    <a:pt x="25" y="0"/>
                  </a:cubicBezTo>
                  <a:cubicBezTo>
                    <a:pt x="35" y="0"/>
                    <a:pt x="42" y="2"/>
                    <a:pt x="48"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63" name="Freeform 233">
              <a:extLst>
                <a:ext uri="{FF2B5EF4-FFF2-40B4-BE49-F238E27FC236}">
                  <a16:creationId xmlns:a16="http://schemas.microsoft.com/office/drawing/2014/main" id="{C1277347-2141-406D-8E75-0D93E3DA8782}"/>
                </a:ext>
              </a:extLst>
            </p:cNvPr>
            <p:cNvSpPr>
              <a:spLocks/>
            </p:cNvSpPr>
            <p:nvPr/>
          </p:nvSpPr>
          <p:spPr bwMode="auto">
            <a:xfrm>
              <a:off x="5150" y="2320"/>
              <a:ext cx="29" cy="37"/>
            </a:xfrm>
            <a:custGeom>
              <a:avLst/>
              <a:gdLst>
                <a:gd name="T0" fmla="*/ 48 w 48"/>
                <a:gd name="T1" fmla="*/ 58 h 59"/>
                <a:gd name="T2" fmla="*/ 48 w 48"/>
                <a:gd name="T3" fmla="*/ 58 h 59"/>
                <a:gd name="T4" fmla="*/ 34 w 48"/>
                <a:gd name="T5" fmla="*/ 58 h 59"/>
                <a:gd name="T6" fmla="*/ 34 w 48"/>
                <a:gd name="T7" fmla="*/ 53 h 59"/>
                <a:gd name="T8" fmla="*/ 20 w 48"/>
                <a:gd name="T9" fmla="*/ 59 h 59"/>
                <a:gd name="T10" fmla="*/ 6 w 48"/>
                <a:gd name="T11" fmla="*/ 53 h 59"/>
                <a:gd name="T12" fmla="*/ 0 w 48"/>
                <a:gd name="T13" fmla="*/ 37 h 59"/>
                <a:gd name="T14" fmla="*/ 0 w 48"/>
                <a:gd name="T15" fmla="*/ 0 h 59"/>
                <a:gd name="T16" fmla="*/ 15 w 48"/>
                <a:gd name="T17" fmla="*/ 0 h 59"/>
                <a:gd name="T18" fmla="*/ 15 w 48"/>
                <a:gd name="T19" fmla="*/ 35 h 59"/>
                <a:gd name="T20" fmla="*/ 24 w 48"/>
                <a:gd name="T21" fmla="*/ 46 h 59"/>
                <a:gd name="T22" fmla="*/ 34 w 48"/>
                <a:gd name="T23" fmla="*/ 35 h 59"/>
                <a:gd name="T24" fmla="*/ 34 w 48"/>
                <a:gd name="T25" fmla="*/ 0 h 59"/>
                <a:gd name="T26" fmla="*/ 48 w 48"/>
                <a:gd name="T27" fmla="*/ 0 h 59"/>
                <a:gd name="T28" fmla="*/ 48 w 48"/>
                <a:gd name="T29"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9">
                  <a:moveTo>
                    <a:pt x="48" y="58"/>
                  </a:moveTo>
                  <a:lnTo>
                    <a:pt x="48" y="58"/>
                  </a:lnTo>
                  <a:lnTo>
                    <a:pt x="34" y="58"/>
                  </a:lnTo>
                  <a:lnTo>
                    <a:pt x="34" y="53"/>
                  </a:lnTo>
                  <a:cubicBezTo>
                    <a:pt x="31" y="56"/>
                    <a:pt x="25" y="59"/>
                    <a:pt x="20" y="59"/>
                  </a:cubicBezTo>
                  <a:cubicBezTo>
                    <a:pt x="14" y="59"/>
                    <a:pt x="10" y="57"/>
                    <a:pt x="6" y="53"/>
                  </a:cubicBezTo>
                  <a:cubicBezTo>
                    <a:pt x="2" y="49"/>
                    <a:pt x="0" y="43"/>
                    <a:pt x="0" y="37"/>
                  </a:cubicBezTo>
                  <a:lnTo>
                    <a:pt x="0" y="0"/>
                  </a:lnTo>
                  <a:lnTo>
                    <a:pt x="15" y="0"/>
                  </a:lnTo>
                  <a:lnTo>
                    <a:pt x="15" y="35"/>
                  </a:lnTo>
                  <a:cubicBezTo>
                    <a:pt x="15" y="43"/>
                    <a:pt x="20" y="46"/>
                    <a:pt x="24" y="46"/>
                  </a:cubicBezTo>
                  <a:cubicBezTo>
                    <a:pt x="29" y="46"/>
                    <a:pt x="34" y="43"/>
                    <a:pt x="34" y="35"/>
                  </a:cubicBezTo>
                  <a:lnTo>
                    <a:pt x="34" y="0"/>
                  </a:lnTo>
                  <a:lnTo>
                    <a:pt x="48" y="0"/>
                  </a:lnTo>
                  <a:lnTo>
                    <a:pt x="48"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64" name="Freeform 234">
              <a:extLst>
                <a:ext uri="{FF2B5EF4-FFF2-40B4-BE49-F238E27FC236}">
                  <a16:creationId xmlns:a16="http://schemas.microsoft.com/office/drawing/2014/main" id="{3BDA8E29-F1BF-4AE1-8E12-2B525608A863}"/>
                </a:ext>
              </a:extLst>
            </p:cNvPr>
            <p:cNvSpPr>
              <a:spLocks/>
            </p:cNvSpPr>
            <p:nvPr/>
          </p:nvSpPr>
          <p:spPr bwMode="auto">
            <a:xfrm>
              <a:off x="5189" y="2320"/>
              <a:ext cx="30" cy="37"/>
            </a:xfrm>
            <a:custGeom>
              <a:avLst/>
              <a:gdLst>
                <a:gd name="T0" fmla="*/ 49 w 49"/>
                <a:gd name="T1" fmla="*/ 58 h 59"/>
                <a:gd name="T2" fmla="*/ 49 w 49"/>
                <a:gd name="T3" fmla="*/ 58 h 59"/>
                <a:gd name="T4" fmla="*/ 34 w 49"/>
                <a:gd name="T5" fmla="*/ 58 h 59"/>
                <a:gd name="T6" fmla="*/ 34 w 49"/>
                <a:gd name="T7" fmla="*/ 53 h 59"/>
                <a:gd name="T8" fmla="*/ 20 w 49"/>
                <a:gd name="T9" fmla="*/ 59 h 59"/>
                <a:gd name="T10" fmla="*/ 6 w 49"/>
                <a:gd name="T11" fmla="*/ 53 h 59"/>
                <a:gd name="T12" fmla="*/ 0 w 49"/>
                <a:gd name="T13" fmla="*/ 37 h 59"/>
                <a:gd name="T14" fmla="*/ 0 w 49"/>
                <a:gd name="T15" fmla="*/ 0 h 59"/>
                <a:gd name="T16" fmla="*/ 15 w 49"/>
                <a:gd name="T17" fmla="*/ 0 h 59"/>
                <a:gd name="T18" fmla="*/ 15 w 49"/>
                <a:gd name="T19" fmla="*/ 35 h 59"/>
                <a:gd name="T20" fmla="*/ 24 w 49"/>
                <a:gd name="T21" fmla="*/ 46 h 59"/>
                <a:gd name="T22" fmla="*/ 34 w 49"/>
                <a:gd name="T23" fmla="*/ 35 h 59"/>
                <a:gd name="T24" fmla="*/ 34 w 49"/>
                <a:gd name="T25" fmla="*/ 0 h 59"/>
                <a:gd name="T26" fmla="*/ 49 w 49"/>
                <a:gd name="T27" fmla="*/ 0 h 59"/>
                <a:gd name="T28" fmla="*/ 49 w 49"/>
                <a:gd name="T29"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59">
                  <a:moveTo>
                    <a:pt x="49" y="58"/>
                  </a:moveTo>
                  <a:lnTo>
                    <a:pt x="49" y="58"/>
                  </a:lnTo>
                  <a:lnTo>
                    <a:pt x="34" y="58"/>
                  </a:lnTo>
                  <a:lnTo>
                    <a:pt x="34" y="53"/>
                  </a:lnTo>
                  <a:cubicBezTo>
                    <a:pt x="31" y="56"/>
                    <a:pt x="25" y="59"/>
                    <a:pt x="20" y="59"/>
                  </a:cubicBezTo>
                  <a:cubicBezTo>
                    <a:pt x="14" y="59"/>
                    <a:pt x="10" y="57"/>
                    <a:pt x="6" y="53"/>
                  </a:cubicBezTo>
                  <a:cubicBezTo>
                    <a:pt x="2" y="49"/>
                    <a:pt x="0" y="43"/>
                    <a:pt x="0" y="37"/>
                  </a:cubicBezTo>
                  <a:lnTo>
                    <a:pt x="0" y="0"/>
                  </a:lnTo>
                  <a:lnTo>
                    <a:pt x="15" y="0"/>
                  </a:lnTo>
                  <a:lnTo>
                    <a:pt x="15" y="35"/>
                  </a:lnTo>
                  <a:cubicBezTo>
                    <a:pt x="15" y="43"/>
                    <a:pt x="20" y="46"/>
                    <a:pt x="24" y="46"/>
                  </a:cubicBezTo>
                  <a:cubicBezTo>
                    <a:pt x="29" y="46"/>
                    <a:pt x="34" y="43"/>
                    <a:pt x="34" y="35"/>
                  </a:cubicBezTo>
                  <a:lnTo>
                    <a:pt x="34" y="0"/>
                  </a:lnTo>
                  <a:lnTo>
                    <a:pt x="49" y="0"/>
                  </a:lnTo>
                  <a:lnTo>
                    <a:pt x="49"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65" name="Freeform 235">
              <a:extLst>
                <a:ext uri="{FF2B5EF4-FFF2-40B4-BE49-F238E27FC236}">
                  <a16:creationId xmlns:a16="http://schemas.microsoft.com/office/drawing/2014/main" id="{5B3C4C70-F6AA-4795-A863-0C36BBF9CFEC}"/>
                </a:ext>
              </a:extLst>
            </p:cNvPr>
            <p:cNvSpPr>
              <a:spLocks/>
            </p:cNvSpPr>
            <p:nvPr/>
          </p:nvSpPr>
          <p:spPr bwMode="auto">
            <a:xfrm>
              <a:off x="5225" y="2319"/>
              <a:ext cx="30" cy="38"/>
            </a:xfrm>
            <a:custGeom>
              <a:avLst/>
              <a:gdLst>
                <a:gd name="T0" fmla="*/ 48 w 49"/>
                <a:gd name="T1" fmla="*/ 7 h 60"/>
                <a:gd name="T2" fmla="*/ 48 w 49"/>
                <a:gd name="T3" fmla="*/ 7 h 60"/>
                <a:gd name="T4" fmla="*/ 39 w 49"/>
                <a:gd name="T5" fmla="*/ 16 h 60"/>
                <a:gd name="T6" fmla="*/ 25 w 49"/>
                <a:gd name="T7" fmla="*/ 12 h 60"/>
                <a:gd name="T8" fmla="*/ 17 w 49"/>
                <a:gd name="T9" fmla="*/ 18 h 60"/>
                <a:gd name="T10" fmla="*/ 23 w 49"/>
                <a:gd name="T11" fmla="*/ 23 h 60"/>
                <a:gd name="T12" fmla="*/ 32 w 49"/>
                <a:gd name="T13" fmla="*/ 24 h 60"/>
                <a:gd name="T14" fmla="*/ 49 w 49"/>
                <a:gd name="T15" fmla="*/ 41 h 60"/>
                <a:gd name="T16" fmla="*/ 25 w 49"/>
                <a:gd name="T17" fmla="*/ 60 h 60"/>
                <a:gd name="T18" fmla="*/ 0 w 49"/>
                <a:gd name="T19" fmla="*/ 51 h 60"/>
                <a:gd name="T20" fmla="*/ 10 w 49"/>
                <a:gd name="T21" fmla="*/ 42 h 60"/>
                <a:gd name="T22" fmla="*/ 25 w 49"/>
                <a:gd name="T23" fmla="*/ 47 h 60"/>
                <a:gd name="T24" fmla="*/ 35 w 49"/>
                <a:gd name="T25" fmla="*/ 41 h 60"/>
                <a:gd name="T26" fmla="*/ 29 w 49"/>
                <a:gd name="T27" fmla="*/ 36 h 60"/>
                <a:gd name="T28" fmla="*/ 20 w 49"/>
                <a:gd name="T29" fmla="*/ 35 h 60"/>
                <a:gd name="T30" fmla="*/ 3 w 49"/>
                <a:gd name="T31" fmla="*/ 19 h 60"/>
                <a:gd name="T32" fmla="*/ 25 w 49"/>
                <a:gd name="T33" fmla="*/ 0 h 60"/>
                <a:gd name="T34" fmla="*/ 48 w 49"/>
                <a:gd name="T35" fmla="*/ 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0">
                  <a:moveTo>
                    <a:pt x="48" y="7"/>
                  </a:moveTo>
                  <a:lnTo>
                    <a:pt x="48" y="7"/>
                  </a:lnTo>
                  <a:lnTo>
                    <a:pt x="39" y="16"/>
                  </a:lnTo>
                  <a:cubicBezTo>
                    <a:pt x="35" y="13"/>
                    <a:pt x="30" y="12"/>
                    <a:pt x="25" y="12"/>
                  </a:cubicBezTo>
                  <a:cubicBezTo>
                    <a:pt x="19" y="12"/>
                    <a:pt x="17" y="15"/>
                    <a:pt x="17" y="18"/>
                  </a:cubicBezTo>
                  <a:cubicBezTo>
                    <a:pt x="17" y="21"/>
                    <a:pt x="19" y="22"/>
                    <a:pt x="23" y="23"/>
                  </a:cubicBezTo>
                  <a:lnTo>
                    <a:pt x="32" y="24"/>
                  </a:lnTo>
                  <a:cubicBezTo>
                    <a:pt x="44" y="25"/>
                    <a:pt x="49" y="31"/>
                    <a:pt x="49" y="41"/>
                  </a:cubicBezTo>
                  <a:cubicBezTo>
                    <a:pt x="49" y="53"/>
                    <a:pt x="38" y="60"/>
                    <a:pt x="25" y="60"/>
                  </a:cubicBezTo>
                  <a:cubicBezTo>
                    <a:pt x="16" y="60"/>
                    <a:pt x="8" y="58"/>
                    <a:pt x="0" y="51"/>
                  </a:cubicBezTo>
                  <a:lnTo>
                    <a:pt x="10" y="42"/>
                  </a:lnTo>
                  <a:cubicBezTo>
                    <a:pt x="14" y="47"/>
                    <a:pt x="21" y="47"/>
                    <a:pt x="25" y="47"/>
                  </a:cubicBezTo>
                  <a:cubicBezTo>
                    <a:pt x="30" y="47"/>
                    <a:pt x="35" y="46"/>
                    <a:pt x="35" y="41"/>
                  </a:cubicBezTo>
                  <a:cubicBezTo>
                    <a:pt x="35" y="38"/>
                    <a:pt x="34" y="36"/>
                    <a:pt x="29" y="36"/>
                  </a:cubicBezTo>
                  <a:lnTo>
                    <a:pt x="20" y="35"/>
                  </a:lnTo>
                  <a:cubicBezTo>
                    <a:pt x="10" y="34"/>
                    <a:pt x="3" y="29"/>
                    <a:pt x="3" y="19"/>
                  </a:cubicBezTo>
                  <a:cubicBezTo>
                    <a:pt x="3" y="7"/>
                    <a:pt x="14" y="0"/>
                    <a:pt x="25" y="0"/>
                  </a:cubicBezTo>
                  <a:cubicBezTo>
                    <a:pt x="35" y="0"/>
                    <a:pt x="42" y="2"/>
                    <a:pt x="48" y="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grpSp>
      <p:grpSp>
        <p:nvGrpSpPr>
          <p:cNvPr id="266" name="Group 238">
            <a:extLst>
              <a:ext uri="{FF2B5EF4-FFF2-40B4-BE49-F238E27FC236}">
                <a16:creationId xmlns:a16="http://schemas.microsoft.com/office/drawing/2014/main" id="{357492F1-2E2E-4861-B414-46A007433156}"/>
              </a:ext>
            </a:extLst>
          </p:cNvPr>
          <p:cNvGrpSpPr>
            <a:grpSpLocks noChangeAspect="1"/>
          </p:cNvGrpSpPr>
          <p:nvPr/>
        </p:nvGrpSpPr>
        <p:grpSpPr bwMode="auto">
          <a:xfrm>
            <a:off x="7368153" y="2073936"/>
            <a:ext cx="698500" cy="342900"/>
            <a:chOff x="2997" y="2141"/>
            <a:chExt cx="440" cy="216"/>
          </a:xfrm>
        </p:grpSpPr>
        <p:sp>
          <p:nvSpPr>
            <p:cNvPr id="267" name="AutoShape 237">
              <a:extLst>
                <a:ext uri="{FF2B5EF4-FFF2-40B4-BE49-F238E27FC236}">
                  <a16:creationId xmlns:a16="http://schemas.microsoft.com/office/drawing/2014/main" id="{69F14B69-BE29-4851-A711-2D3FBB752496}"/>
                </a:ext>
              </a:extLst>
            </p:cNvPr>
            <p:cNvSpPr>
              <a:spLocks noChangeAspect="1" noChangeArrowheads="1" noTextEdit="1"/>
            </p:cNvSpPr>
            <p:nvPr/>
          </p:nvSpPr>
          <p:spPr bwMode="auto">
            <a:xfrm>
              <a:off x="2997" y="2141"/>
              <a:ext cx="440" cy="2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68" name="Freeform 239">
              <a:extLst>
                <a:ext uri="{FF2B5EF4-FFF2-40B4-BE49-F238E27FC236}">
                  <a16:creationId xmlns:a16="http://schemas.microsoft.com/office/drawing/2014/main" id="{C4E0CF22-C7A5-47E5-AF41-570BF61D01F0}"/>
                </a:ext>
              </a:extLst>
            </p:cNvPr>
            <p:cNvSpPr>
              <a:spLocks/>
            </p:cNvSpPr>
            <p:nvPr/>
          </p:nvSpPr>
          <p:spPr bwMode="auto">
            <a:xfrm>
              <a:off x="2997" y="2135"/>
              <a:ext cx="216" cy="221"/>
            </a:xfrm>
            <a:custGeom>
              <a:avLst/>
              <a:gdLst>
                <a:gd name="T0" fmla="*/ 0 w 353"/>
                <a:gd name="T1" fmla="*/ 0 h 353"/>
                <a:gd name="T2" fmla="*/ 0 w 353"/>
                <a:gd name="T3" fmla="*/ 0 h 353"/>
                <a:gd name="T4" fmla="*/ 0 w 353"/>
                <a:gd name="T5" fmla="*/ 117 h 353"/>
                <a:gd name="T6" fmla="*/ 235 w 353"/>
                <a:gd name="T7" fmla="*/ 117 h 353"/>
                <a:gd name="T8" fmla="*/ 235 w 353"/>
                <a:gd name="T9" fmla="*/ 353 h 353"/>
                <a:gd name="T10" fmla="*/ 353 w 353"/>
                <a:gd name="T11" fmla="*/ 353 h 353"/>
                <a:gd name="T12" fmla="*/ 353 w 353"/>
                <a:gd name="T13" fmla="*/ 0 h 353"/>
                <a:gd name="T14" fmla="*/ 0 w 353"/>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3" h="353">
                  <a:moveTo>
                    <a:pt x="0" y="0"/>
                  </a:moveTo>
                  <a:lnTo>
                    <a:pt x="0" y="0"/>
                  </a:lnTo>
                  <a:lnTo>
                    <a:pt x="0" y="117"/>
                  </a:lnTo>
                  <a:lnTo>
                    <a:pt x="235" y="117"/>
                  </a:lnTo>
                  <a:lnTo>
                    <a:pt x="235" y="353"/>
                  </a:lnTo>
                  <a:lnTo>
                    <a:pt x="353" y="353"/>
                  </a:lnTo>
                  <a:lnTo>
                    <a:pt x="353"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69" name="Freeform 240">
              <a:extLst>
                <a:ext uri="{FF2B5EF4-FFF2-40B4-BE49-F238E27FC236}">
                  <a16:creationId xmlns:a16="http://schemas.microsoft.com/office/drawing/2014/main" id="{24E1B098-EE67-4EBD-ABB3-916C691DB842}"/>
                </a:ext>
              </a:extLst>
            </p:cNvPr>
            <p:cNvSpPr>
              <a:spLocks/>
            </p:cNvSpPr>
            <p:nvPr/>
          </p:nvSpPr>
          <p:spPr bwMode="auto">
            <a:xfrm>
              <a:off x="3281" y="2306"/>
              <a:ext cx="36" cy="51"/>
            </a:xfrm>
            <a:custGeom>
              <a:avLst/>
              <a:gdLst>
                <a:gd name="T0" fmla="*/ 57 w 59"/>
                <a:gd name="T1" fmla="*/ 9 h 81"/>
                <a:gd name="T2" fmla="*/ 57 w 59"/>
                <a:gd name="T3" fmla="*/ 9 h 81"/>
                <a:gd name="T4" fmla="*/ 47 w 59"/>
                <a:gd name="T5" fmla="*/ 19 h 81"/>
                <a:gd name="T6" fmla="*/ 31 w 59"/>
                <a:gd name="T7" fmla="*/ 13 h 81"/>
                <a:gd name="T8" fmla="*/ 18 w 59"/>
                <a:gd name="T9" fmla="*/ 23 h 81"/>
                <a:gd name="T10" fmla="*/ 21 w 59"/>
                <a:gd name="T11" fmla="*/ 29 h 81"/>
                <a:gd name="T12" fmla="*/ 28 w 59"/>
                <a:gd name="T13" fmla="*/ 32 h 81"/>
                <a:gd name="T14" fmla="*/ 37 w 59"/>
                <a:gd name="T15" fmla="*/ 33 h 81"/>
                <a:gd name="T16" fmla="*/ 52 w 59"/>
                <a:gd name="T17" fmla="*/ 40 h 81"/>
                <a:gd name="T18" fmla="*/ 59 w 59"/>
                <a:gd name="T19" fmla="*/ 56 h 81"/>
                <a:gd name="T20" fmla="*/ 29 w 59"/>
                <a:gd name="T21" fmla="*/ 81 h 81"/>
                <a:gd name="T22" fmla="*/ 0 w 59"/>
                <a:gd name="T23" fmla="*/ 70 h 81"/>
                <a:gd name="T24" fmla="*/ 10 w 59"/>
                <a:gd name="T25" fmla="*/ 60 h 81"/>
                <a:gd name="T26" fmla="*/ 29 w 59"/>
                <a:gd name="T27" fmla="*/ 67 h 81"/>
                <a:gd name="T28" fmla="*/ 43 w 59"/>
                <a:gd name="T29" fmla="*/ 57 h 81"/>
                <a:gd name="T30" fmla="*/ 41 w 59"/>
                <a:gd name="T31" fmla="*/ 50 h 81"/>
                <a:gd name="T32" fmla="*/ 34 w 59"/>
                <a:gd name="T33" fmla="*/ 48 h 81"/>
                <a:gd name="T34" fmla="*/ 24 w 59"/>
                <a:gd name="T35" fmla="*/ 46 h 81"/>
                <a:gd name="T36" fmla="*/ 9 w 59"/>
                <a:gd name="T37" fmla="*/ 40 h 81"/>
                <a:gd name="T38" fmla="*/ 3 w 59"/>
                <a:gd name="T39" fmla="*/ 24 h 81"/>
                <a:gd name="T40" fmla="*/ 31 w 59"/>
                <a:gd name="T41" fmla="*/ 0 h 81"/>
                <a:gd name="T42" fmla="*/ 57 w 59"/>
                <a:gd name="T43" fmla="*/ 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 h="81">
                  <a:moveTo>
                    <a:pt x="57" y="9"/>
                  </a:moveTo>
                  <a:lnTo>
                    <a:pt x="57" y="9"/>
                  </a:lnTo>
                  <a:lnTo>
                    <a:pt x="47" y="19"/>
                  </a:lnTo>
                  <a:cubicBezTo>
                    <a:pt x="43" y="15"/>
                    <a:pt x="38" y="13"/>
                    <a:pt x="31" y="13"/>
                  </a:cubicBezTo>
                  <a:cubicBezTo>
                    <a:pt x="22" y="13"/>
                    <a:pt x="18" y="18"/>
                    <a:pt x="18" y="23"/>
                  </a:cubicBezTo>
                  <a:cubicBezTo>
                    <a:pt x="18" y="25"/>
                    <a:pt x="19" y="27"/>
                    <a:pt x="21" y="29"/>
                  </a:cubicBezTo>
                  <a:cubicBezTo>
                    <a:pt x="22" y="30"/>
                    <a:pt x="24" y="32"/>
                    <a:pt x="28" y="32"/>
                  </a:cubicBezTo>
                  <a:lnTo>
                    <a:pt x="37" y="33"/>
                  </a:lnTo>
                  <a:cubicBezTo>
                    <a:pt x="45" y="34"/>
                    <a:pt x="49" y="36"/>
                    <a:pt x="52" y="40"/>
                  </a:cubicBezTo>
                  <a:cubicBezTo>
                    <a:pt x="57" y="44"/>
                    <a:pt x="59" y="49"/>
                    <a:pt x="59" y="56"/>
                  </a:cubicBezTo>
                  <a:cubicBezTo>
                    <a:pt x="59" y="72"/>
                    <a:pt x="46" y="81"/>
                    <a:pt x="29" y="81"/>
                  </a:cubicBezTo>
                  <a:cubicBezTo>
                    <a:pt x="17" y="81"/>
                    <a:pt x="8" y="78"/>
                    <a:pt x="0" y="70"/>
                  </a:cubicBezTo>
                  <a:lnTo>
                    <a:pt x="10" y="60"/>
                  </a:lnTo>
                  <a:cubicBezTo>
                    <a:pt x="15" y="65"/>
                    <a:pt x="22" y="67"/>
                    <a:pt x="29" y="67"/>
                  </a:cubicBezTo>
                  <a:cubicBezTo>
                    <a:pt x="39" y="67"/>
                    <a:pt x="43" y="63"/>
                    <a:pt x="43" y="57"/>
                  </a:cubicBezTo>
                  <a:cubicBezTo>
                    <a:pt x="43" y="54"/>
                    <a:pt x="43" y="52"/>
                    <a:pt x="41" y="50"/>
                  </a:cubicBezTo>
                  <a:cubicBezTo>
                    <a:pt x="39" y="49"/>
                    <a:pt x="38" y="48"/>
                    <a:pt x="34" y="48"/>
                  </a:cubicBezTo>
                  <a:lnTo>
                    <a:pt x="24" y="46"/>
                  </a:lnTo>
                  <a:cubicBezTo>
                    <a:pt x="18" y="45"/>
                    <a:pt x="13" y="43"/>
                    <a:pt x="9" y="40"/>
                  </a:cubicBezTo>
                  <a:cubicBezTo>
                    <a:pt x="5" y="36"/>
                    <a:pt x="3" y="31"/>
                    <a:pt x="3" y="24"/>
                  </a:cubicBezTo>
                  <a:cubicBezTo>
                    <a:pt x="3" y="10"/>
                    <a:pt x="14" y="0"/>
                    <a:pt x="31" y="0"/>
                  </a:cubicBezTo>
                  <a:cubicBezTo>
                    <a:pt x="42" y="0"/>
                    <a:pt x="50" y="3"/>
                    <a:pt x="57" y="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70" name="Freeform 241">
              <a:extLst>
                <a:ext uri="{FF2B5EF4-FFF2-40B4-BE49-F238E27FC236}">
                  <a16:creationId xmlns:a16="http://schemas.microsoft.com/office/drawing/2014/main" id="{0A8CDEA7-B5D0-4C61-9DE0-551CF7ABA5CC}"/>
                </a:ext>
              </a:extLst>
            </p:cNvPr>
            <p:cNvSpPr>
              <a:spLocks/>
            </p:cNvSpPr>
            <p:nvPr/>
          </p:nvSpPr>
          <p:spPr bwMode="auto">
            <a:xfrm>
              <a:off x="3326" y="2307"/>
              <a:ext cx="39" cy="49"/>
            </a:xfrm>
            <a:custGeom>
              <a:avLst/>
              <a:gdLst>
                <a:gd name="T0" fmla="*/ 36 w 64"/>
                <a:gd name="T1" fmla="*/ 31 h 79"/>
                <a:gd name="T2" fmla="*/ 36 w 64"/>
                <a:gd name="T3" fmla="*/ 31 h 79"/>
                <a:gd name="T4" fmla="*/ 64 w 64"/>
                <a:gd name="T5" fmla="*/ 79 h 79"/>
                <a:gd name="T6" fmla="*/ 46 w 64"/>
                <a:gd name="T7" fmla="*/ 79 h 79"/>
                <a:gd name="T8" fmla="*/ 26 w 64"/>
                <a:gd name="T9" fmla="*/ 43 h 79"/>
                <a:gd name="T10" fmla="*/ 16 w 64"/>
                <a:gd name="T11" fmla="*/ 55 h 79"/>
                <a:gd name="T12" fmla="*/ 16 w 64"/>
                <a:gd name="T13" fmla="*/ 79 h 79"/>
                <a:gd name="T14" fmla="*/ 0 w 64"/>
                <a:gd name="T15" fmla="*/ 79 h 79"/>
                <a:gd name="T16" fmla="*/ 0 w 64"/>
                <a:gd name="T17" fmla="*/ 0 h 79"/>
                <a:gd name="T18" fmla="*/ 16 w 64"/>
                <a:gd name="T19" fmla="*/ 0 h 79"/>
                <a:gd name="T20" fmla="*/ 16 w 64"/>
                <a:gd name="T21" fmla="*/ 34 h 79"/>
                <a:gd name="T22" fmla="*/ 44 w 64"/>
                <a:gd name="T23" fmla="*/ 0 h 79"/>
                <a:gd name="T24" fmla="*/ 63 w 64"/>
                <a:gd name="T25" fmla="*/ 0 h 79"/>
                <a:gd name="T26" fmla="*/ 36 w 64"/>
                <a:gd name="T27" fmla="*/ 3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9">
                  <a:moveTo>
                    <a:pt x="36" y="31"/>
                  </a:moveTo>
                  <a:lnTo>
                    <a:pt x="36" y="31"/>
                  </a:lnTo>
                  <a:lnTo>
                    <a:pt x="64" y="79"/>
                  </a:lnTo>
                  <a:lnTo>
                    <a:pt x="46" y="79"/>
                  </a:lnTo>
                  <a:lnTo>
                    <a:pt x="26" y="43"/>
                  </a:lnTo>
                  <a:lnTo>
                    <a:pt x="16" y="55"/>
                  </a:lnTo>
                  <a:lnTo>
                    <a:pt x="16" y="79"/>
                  </a:lnTo>
                  <a:lnTo>
                    <a:pt x="0" y="79"/>
                  </a:lnTo>
                  <a:lnTo>
                    <a:pt x="0" y="0"/>
                  </a:lnTo>
                  <a:lnTo>
                    <a:pt x="16" y="0"/>
                  </a:lnTo>
                  <a:lnTo>
                    <a:pt x="16" y="34"/>
                  </a:lnTo>
                  <a:lnTo>
                    <a:pt x="44" y="0"/>
                  </a:lnTo>
                  <a:lnTo>
                    <a:pt x="63" y="0"/>
                  </a:lnTo>
                  <a:lnTo>
                    <a:pt x="36" y="3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71" name="Freeform 242">
              <a:extLst>
                <a:ext uri="{FF2B5EF4-FFF2-40B4-BE49-F238E27FC236}">
                  <a16:creationId xmlns:a16="http://schemas.microsoft.com/office/drawing/2014/main" id="{30AD4149-9653-4A30-827B-E151C1BCFF50}"/>
                </a:ext>
              </a:extLst>
            </p:cNvPr>
            <p:cNvSpPr>
              <a:spLocks noEditPoints="1"/>
            </p:cNvSpPr>
            <p:nvPr/>
          </p:nvSpPr>
          <p:spPr bwMode="auto">
            <a:xfrm>
              <a:off x="3368" y="2306"/>
              <a:ext cx="36" cy="50"/>
            </a:xfrm>
            <a:custGeom>
              <a:avLst/>
              <a:gdLst>
                <a:gd name="T0" fmla="*/ 20 w 59"/>
                <a:gd name="T1" fmla="*/ 18 h 80"/>
                <a:gd name="T2" fmla="*/ 20 w 59"/>
                <a:gd name="T3" fmla="*/ 18 h 80"/>
                <a:gd name="T4" fmla="*/ 16 w 59"/>
                <a:gd name="T5" fmla="*/ 40 h 80"/>
                <a:gd name="T6" fmla="*/ 20 w 59"/>
                <a:gd name="T7" fmla="*/ 62 h 80"/>
                <a:gd name="T8" fmla="*/ 29 w 59"/>
                <a:gd name="T9" fmla="*/ 67 h 80"/>
                <a:gd name="T10" fmla="*/ 39 w 59"/>
                <a:gd name="T11" fmla="*/ 62 h 80"/>
                <a:gd name="T12" fmla="*/ 43 w 59"/>
                <a:gd name="T13" fmla="*/ 40 h 80"/>
                <a:gd name="T14" fmla="*/ 39 w 59"/>
                <a:gd name="T15" fmla="*/ 18 h 80"/>
                <a:gd name="T16" fmla="*/ 29 w 59"/>
                <a:gd name="T17" fmla="*/ 14 h 80"/>
                <a:gd name="T18" fmla="*/ 20 w 59"/>
                <a:gd name="T19" fmla="*/ 18 h 80"/>
                <a:gd name="T20" fmla="*/ 51 w 59"/>
                <a:gd name="T21" fmla="*/ 8 h 80"/>
                <a:gd name="T22" fmla="*/ 51 w 59"/>
                <a:gd name="T23" fmla="*/ 8 h 80"/>
                <a:gd name="T24" fmla="*/ 59 w 59"/>
                <a:gd name="T25" fmla="*/ 40 h 80"/>
                <a:gd name="T26" fmla="*/ 51 w 59"/>
                <a:gd name="T27" fmla="*/ 72 h 80"/>
                <a:gd name="T28" fmla="*/ 29 w 59"/>
                <a:gd name="T29" fmla="*/ 80 h 80"/>
                <a:gd name="T30" fmla="*/ 8 w 59"/>
                <a:gd name="T31" fmla="*/ 72 h 80"/>
                <a:gd name="T32" fmla="*/ 0 w 59"/>
                <a:gd name="T33" fmla="*/ 40 h 80"/>
                <a:gd name="T34" fmla="*/ 8 w 59"/>
                <a:gd name="T35" fmla="*/ 8 h 80"/>
                <a:gd name="T36" fmla="*/ 29 w 59"/>
                <a:gd name="T37" fmla="*/ 0 h 80"/>
                <a:gd name="T38" fmla="*/ 51 w 59"/>
                <a:gd name="T39" fmla="*/ 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80">
                  <a:moveTo>
                    <a:pt x="20" y="18"/>
                  </a:moveTo>
                  <a:lnTo>
                    <a:pt x="20" y="18"/>
                  </a:lnTo>
                  <a:cubicBezTo>
                    <a:pt x="17" y="21"/>
                    <a:pt x="16" y="25"/>
                    <a:pt x="16" y="40"/>
                  </a:cubicBezTo>
                  <a:cubicBezTo>
                    <a:pt x="16" y="55"/>
                    <a:pt x="17" y="59"/>
                    <a:pt x="20" y="62"/>
                  </a:cubicBezTo>
                  <a:cubicBezTo>
                    <a:pt x="22" y="65"/>
                    <a:pt x="25" y="67"/>
                    <a:pt x="29" y="67"/>
                  </a:cubicBezTo>
                  <a:cubicBezTo>
                    <a:pt x="34" y="67"/>
                    <a:pt x="37" y="65"/>
                    <a:pt x="39" y="62"/>
                  </a:cubicBezTo>
                  <a:cubicBezTo>
                    <a:pt x="42" y="59"/>
                    <a:pt x="43" y="55"/>
                    <a:pt x="43" y="40"/>
                  </a:cubicBezTo>
                  <a:cubicBezTo>
                    <a:pt x="43" y="25"/>
                    <a:pt x="42" y="21"/>
                    <a:pt x="39" y="18"/>
                  </a:cubicBezTo>
                  <a:cubicBezTo>
                    <a:pt x="37" y="15"/>
                    <a:pt x="34" y="14"/>
                    <a:pt x="29" y="14"/>
                  </a:cubicBezTo>
                  <a:cubicBezTo>
                    <a:pt x="25" y="14"/>
                    <a:pt x="22" y="15"/>
                    <a:pt x="20" y="18"/>
                  </a:cubicBezTo>
                  <a:close/>
                  <a:moveTo>
                    <a:pt x="51" y="8"/>
                  </a:moveTo>
                  <a:lnTo>
                    <a:pt x="51" y="8"/>
                  </a:lnTo>
                  <a:cubicBezTo>
                    <a:pt x="59" y="16"/>
                    <a:pt x="59" y="25"/>
                    <a:pt x="59" y="40"/>
                  </a:cubicBezTo>
                  <a:cubicBezTo>
                    <a:pt x="59" y="55"/>
                    <a:pt x="59" y="64"/>
                    <a:pt x="51" y="72"/>
                  </a:cubicBezTo>
                  <a:cubicBezTo>
                    <a:pt x="45" y="77"/>
                    <a:pt x="39" y="80"/>
                    <a:pt x="29" y="80"/>
                  </a:cubicBezTo>
                  <a:cubicBezTo>
                    <a:pt x="20" y="80"/>
                    <a:pt x="14" y="77"/>
                    <a:pt x="8" y="72"/>
                  </a:cubicBezTo>
                  <a:cubicBezTo>
                    <a:pt x="0" y="64"/>
                    <a:pt x="0" y="55"/>
                    <a:pt x="0" y="40"/>
                  </a:cubicBezTo>
                  <a:cubicBezTo>
                    <a:pt x="0" y="25"/>
                    <a:pt x="0" y="16"/>
                    <a:pt x="8" y="8"/>
                  </a:cubicBezTo>
                  <a:cubicBezTo>
                    <a:pt x="14" y="3"/>
                    <a:pt x="20" y="0"/>
                    <a:pt x="29" y="0"/>
                  </a:cubicBezTo>
                  <a:cubicBezTo>
                    <a:pt x="39" y="0"/>
                    <a:pt x="45" y="3"/>
                    <a:pt x="51" y="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72" name="Freeform 243">
              <a:extLst>
                <a:ext uri="{FF2B5EF4-FFF2-40B4-BE49-F238E27FC236}">
                  <a16:creationId xmlns:a16="http://schemas.microsoft.com/office/drawing/2014/main" id="{DCB5CC5A-B417-4136-B7F0-62774E4B44E2}"/>
                </a:ext>
              </a:extLst>
            </p:cNvPr>
            <p:cNvSpPr>
              <a:spLocks/>
            </p:cNvSpPr>
            <p:nvPr/>
          </p:nvSpPr>
          <p:spPr bwMode="auto">
            <a:xfrm>
              <a:off x="3414" y="2307"/>
              <a:ext cx="31" cy="49"/>
            </a:xfrm>
            <a:custGeom>
              <a:avLst/>
              <a:gdLst>
                <a:gd name="T0" fmla="*/ 15 w 51"/>
                <a:gd name="T1" fmla="*/ 65 h 79"/>
                <a:gd name="T2" fmla="*/ 15 w 51"/>
                <a:gd name="T3" fmla="*/ 65 h 79"/>
                <a:gd name="T4" fmla="*/ 51 w 51"/>
                <a:gd name="T5" fmla="*/ 65 h 79"/>
                <a:gd name="T6" fmla="*/ 51 w 51"/>
                <a:gd name="T7" fmla="*/ 79 h 79"/>
                <a:gd name="T8" fmla="*/ 0 w 51"/>
                <a:gd name="T9" fmla="*/ 79 h 79"/>
                <a:gd name="T10" fmla="*/ 0 w 51"/>
                <a:gd name="T11" fmla="*/ 0 h 79"/>
                <a:gd name="T12" fmla="*/ 15 w 51"/>
                <a:gd name="T13" fmla="*/ 0 h 79"/>
                <a:gd name="T14" fmla="*/ 15 w 51"/>
                <a:gd name="T15" fmla="*/ 65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9">
                  <a:moveTo>
                    <a:pt x="15" y="65"/>
                  </a:moveTo>
                  <a:lnTo>
                    <a:pt x="15" y="65"/>
                  </a:lnTo>
                  <a:lnTo>
                    <a:pt x="51" y="65"/>
                  </a:lnTo>
                  <a:lnTo>
                    <a:pt x="51" y="79"/>
                  </a:lnTo>
                  <a:lnTo>
                    <a:pt x="0" y="79"/>
                  </a:lnTo>
                  <a:lnTo>
                    <a:pt x="0" y="0"/>
                  </a:lnTo>
                  <a:lnTo>
                    <a:pt x="15" y="0"/>
                  </a:lnTo>
                  <a:lnTo>
                    <a:pt x="15" y="6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grpSp>
      <p:grpSp>
        <p:nvGrpSpPr>
          <p:cNvPr id="273" name="Group 246">
            <a:extLst>
              <a:ext uri="{FF2B5EF4-FFF2-40B4-BE49-F238E27FC236}">
                <a16:creationId xmlns:a16="http://schemas.microsoft.com/office/drawing/2014/main" id="{CBE90BD6-EDAA-4D29-9052-EB7415064D1C}"/>
              </a:ext>
            </a:extLst>
          </p:cNvPr>
          <p:cNvGrpSpPr>
            <a:grpSpLocks noChangeAspect="1"/>
          </p:cNvGrpSpPr>
          <p:nvPr/>
        </p:nvGrpSpPr>
        <p:grpSpPr bwMode="auto">
          <a:xfrm>
            <a:off x="3583668" y="3877395"/>
            <a:ext cx="1231900" cy="330200"/>
            <a:chOff x="4459" y="1313"/>
            <a:chExt cx="776" cy="208"/>
          </a:xfrm>
        </p:grpSpPr>
        <p:sp>
          <p:nvSpPr>
            <p:cNvPr id="274" name="AutoShape 245">
              <a:extLst>
                <a:ext uri="{FF2B5EF4-FFF2-40B4-BE49-F238E27FC236}">
                  <a16:creationId xmlns:a16="http://schemas.microsoft.com/office/drawing/2014/main" id="{55077BA3-96E0-4E30-B194-464C22A20064}"/>
                </a:ext>
              </a:extLst>
            </p:cNvPr>
            <p:cNvSpPr>
              <a:spLocks noChangeAspect="1" noChangeArrowheads="1" noTextEdit="1"/>
            </p:cNvSpPr>
            <p:nvPr/>
          </p:nvSpPr>
          <p:spPr bwMode="auto">
            <a:xfrm>
              <a:off x="4459" y="1313"/>
              <a:ext cx="776" cy="2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75" name="Freeform 247">
              <a:extLst>
                <a:ext uri="{FF2B5EF4-FFF2-40B4-BE49-F238E27FC236}">
                  <a16:creationId xmlns:a16="http://schemas.microsoft.com/office/drawing/2014/main" id="{8E15433A-9B0D-4A4D-8E64-73487DF2E70B}"/>
                </a:ext>
              </a:extLst>
            </p:cNvPr>
            <p:cNvSpPr>
              <a:spLocks/>
            </p:cNvSpPr>
            <p:nvPr/>
          </p:nvSpPr>
          <p:spPr bwMode="auto">
            <a:xfrm>
              <a:off x="4459" y="1310"/>
              <a:ext cx="211" cy="217"/>
            </a:xfrm>
            <a:custGeom>
              <a:avLst/>
              <a:gdLst>
                <a:gd name="T0" fmla="*/ 0 w 350"/>
                <a:gd name="T1" fmla="*/ 0 h 349"/>
                <a:gd name="T2" fmla="*/ 0 w 350"/>
                <a:gd name="T3" fmla="*/ 0 h 349"/>
                <a:gd name="T4" fmla="*/ 0 w 350"/>
                <a:gd name="T5" fmla="*/ 116 h 349"/>
                <a:gd name="T6" fmla="*/ 233 w 350"/>
                <a:gd name="T7" fmla="*/ 116 h 349"/>
                <a:gd name="T8" fmla="*/ 233 w 350"/>
                <a:gd name="T9" fmla="*/ 349 h 349"/>
                <a:gd name="T10" fmla="*/ 350 w 350"/>
                <a:gd name="T11" fmla="*/ 349 h 349"/>
                <a:gd name="T12" fmla="*/ 350 w 350"/>
                <a:gd name="T13" fmla="*/ 0 h 349"/>
                <a:gd name="T14" fmla="*/ 0 w 350"/>
                <a:gd name="T15" fmla="*/ 0 h 3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0" h="349">
                  <a:moveTo>
                    <a:pt x="0" y="0"/>
                  </a:moveTo>
                  <a:lnTo>
                    <a:pt x="0" y="0"/>
                  </a:lnTo>
                  <a:lnTo>
                    <a:pt x="0" y="116"/>
                  </a:lnTo>
                  <a:lnTo>
                    <a:pt x="233" y="116"/>
                  </a:lnTo>
                  <a:lnTo>
                    <a:pt x="233" y="349"/>
                  </a:lnTo>
                  <a:lnTo>
                    <a:pt x="350" y="349"/>
                  </a:lnTo>
                  <a:lnTo>
                    <a:pt x="350"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76" name="Freeform 248">
              <a:extLst>
                <a:ext uri="{FF2B5EF4-FFF2-40B4-BE49-F238E27FC236}">
                  <a16:creationId xmlns:a16="http://schemas.microsoft.com/office/drawing/2014/main" id="{D2DD82B6-7DC3-48EC-990D-A6B9D857A3AF}"/>
                </a:ext>
              </a:extLst>
            </p:cNvPr>
            <p:cNvSpPr>
              <a:spLocks/>
            </p:cNvSpPr>
            <p:nvPr/>
          </p:nvSpPr>
          <p:spPr bwMode="auto">
            <a:xfrm>
              <a:off x="4740" y="1477"/>
              <a:ext cx="39" cy="50"/>
            </a:xfrm>
            <a:custGeom>
              <a:avLst/>
              <a:gdLst>
                <a:gd name="T0" fmla="*/ 43 w 64"/>
                <a:gd name="T1" fmla="*/ 0 h 79"/>
                <a:gd name="T2" fmla="*/ 43 w 64"/>
                <a:gd name="T3" fmla="*/ 0 h 79"/>
                <a:gd name="T4" fmla="*/ 15 w 64"/>
                <a:gd name="T5" fmla="*/ 35 h 79"/>
                <a:gd name="T6" fmla="*/ 15 w 64"/>
                <a:gd name="T7" fmla="*/ 0 h 79"/>
                <a:gd name="T8" fmla="*/ 0 w 64"/>
                <a:gd name="T9" fmla="*/ 0 h 79"/>
                <a:gd name="T10" fmla="*/ 0 w 64"/>
                <a:gd name="T11" fmla="*/ 79 h 79"/>
                <a:gd name="T12" fmla="*/ 15 w 64"/>
                <a:gd name="T13" fmla="*/ 79 h 79"/>
                <a:gd name="T14" fmla="*/ 15 w 64"/>
                <a:gd name="T15" fmla="*/ 55 h 79"/>
                <a:gd name="T16" fmla="*/ 26 w 64"/>
                <a:gd name="T17" fmla="*/ 43 h 79"/>
                <a:gd name="T18" fmla="*/ 46 w 64"/>
                <a:gd name="T19" fmla="*/ 79 h 79"/>
                <a:gd name="T20" fmla="*/ 64 w 64"/>
                <a:gd name="T21" fmla="*/ 79 h 79"/>
                <a:gd name="T22" fmla="*/ 36 w 64"/>
                <a:gd name="T23" fmla="*/ 32 h 79"/>
                <a:gd name="T24" fmla="*/ 62 w 64"/>
                <a:gd name="T25" fmla="*/ 0 h 79"/>
                <a:gd name="T26" fmla="*/ 43 w 64"/>
                <a:gd name="T2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9">
                  <a:moveTo>
                    <a:pt x="43" y="0"/>
                  </a:moveTo>
                  <a:lnTo>
                    <a:pt x="43" y="0"/>
                  </a:lnTo>
                  <a:lnTo>
                    <a:pt x="15" y="35"/>
                  </a:lnTo>
                  <a:lnTo>
                    <a:pt x="15" y="0"/>
                  </a:lnTo>
                  <a:lnTo>
                    <a:pt x="0" y="0"/>
                  </a:lnTo>
                  <a:lnTo>
                    <a:pt x="0" y="79"/>
                  </a:lnTo>
                  <a:lnTo>
                    <a:pt x="15" y="79"/>
                  </a:lnTo>
                  <a:lnTo>
                    <a:pt x="15" y="55"/>
                  </a:lnTo>
                  <a:lnTo>
                    <a:pt x="26" y="43"/>
                  </a:lnTo>
                  <a:lnTo>
                    <a:pt x="46" y="79"/>
                  </a:lnTo>
                  <a:lnTo>
                    <a:pt x="64" y="79"/>
                  </a:lnTo>
                  <a:lnTo>
                    <a:pt x="36" y="32"/>
                  </a:lnTo>
                  <a:lnTo>
                    <a:pt x="62" y="0"/>
                  </a:lnTo>
                  <a:lnTo>
                    <a:pt x="4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77" name="Freeform 249">
              <a:extLst>
                <a:ext uri="{FF2B5EF4-FFF2-40B4-BE49-F238E27FC236}">
                  <a16:creationId xmlns:a16="http://schemas.microsoft.com/office/drawing/2014/main" id="{207B7362-9BBC-40AF-80F4-368DFC9D724C}"/>
                </a:ext>
              </a:extLst>
            </p:cNvPr>
            <p:cNvSpPr>
              <a:spLocks noEditPoints="1"/>
            </p:cNvSpPr>
            <p:nvPr/>
          </p:nvSpPr>
          <p:spPr bwMode="auto">
            <a:xfrm>
              <a:off x="4782" y="1491"/>
              <a:ext cx="29" cy="36"/>
            </a:xfrm>
            <a:custGeom>
              <a:avLst/>
              <a:gdLst>
                <a:gd name="T0" fmla="*/ 22 w 48"/>
                <a:gd name="T1" fmla="*/ 34 h 58"/>
                <a:gd name="T2" fmla="*/ 22 w 48"/>
                <a:gd name="T3" fmla="*/ 34 h 58"/>
                <a:gd name="T4" fmla="*/ 14 w 48"/>
                <a:gd name="T5" fmla="*/ 40 h 58"/>
                <a:gd name="T6" fmla="*/ 23 w 48"/>
                <a:gd name="T7" fmla="*/ 47 h 58"/>
                <a:gd name="T8" fmla="*/ 31 w 48"/>
                <a:gd name="T9" fmla="*/ 44 h 58"/>
                <a:gd name="T10" fmla="*/ 33 w 48"/>
                <a:gd name="T11" fmla="*/ 37 h 58"/>
                <a:gd name="T12" fmla="*/ 33 w 48"/>
                <a:gd name="T13" fmla="*/ 34 h 58"/>
                <a:gd name="T14" fmla="*/ 22 w 48"/>
                <a:gd name="T15" fmla="*/ 34 h 58"/>
                <a:gd name="T16" fmla="*/ 48 w 48"/>
                <a:gd name="T17" fmla="*/ 20 h 58"/>
                <a:gd name="T18" fmla="*/ 48 w 48"/>
                <a:gd name="T19" fmla="*/ 20 h 58"/>
                <a:gd name="T20" fmla="*/ 48 w 48"/>
                <a:gd name="T21" fmla="*/ 58 h 58"/>
                <a:gd name="T22" fmla="*/ 34 w 48"/>
                <a:gd name="T23" fmla="*/ 58 h 58"/>
                <a:gd name="T24" fmla="*/ 34 w 48"/>
                <a:gd name="T25" fmla="*/ 53 h 58"/>
                <a:gd name="T26" fmla="*/ 19 w 48"/>
                <a:gd name="T27" fmla="*/ 58 h 58"/>
                <a:gd name="T28" fmla="*/ 5 w 48"/>
                <a:gd name="T29" fmla="*/ 53 h 58"/>
                <a:gd name="T30" fmla="*/ 0 w 48"/>
                <a:gd name="T31" fmla="*/ 40 h 58"/>
                <a:gd name="T32" fmla="*/ 20 w 48"/>
                <a:gd name="T33" fmla="*/ 24 h 58"/>
                <a:gd name="T34" fmla="*/ 33 w 48"/>
                <a:gd name="T35" fmla="*/ 24 h 58"/>
                <a:gd name="T36" fmla="*/ 33 w 48"/>
                <a:gd name="T37" fmla="*/ 21 h 58"/>
                <a:gd name="T38" fmla="*/ 23 w 48"/>
                <a:gd name="T39" fmla="*/ 12 h 58"/>
                <a:gd name="T40" fmla="*/ 12 w 48"/>
                <a:gd name="T41" fmla="*/ 17 h 58"/>
                <a:gd name="T42" fmla="*/ 2 w 48"/>
                <a:gd name="T43" fmla="*/ 8 h 58"/>
                <a:gd name="T44" fmla="*/ 23 w 48"/>
                <a:gd name="T45" fmla="*/ 0 h 58"/>
                <a:gd name="T46" fmla="*/ 48 w 48"/>
                <a:gd name="T47"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58">
                  <a:moveTo>
                    <a:pt x="22" y="34"/>
                  </a:moveTo>
                  <a:lnTo>
                    <a:pt x="22" y="34"/>
                  </a:lnTo>
                  <a:cubicBezTo>
                    <a:pt x="17" y="34"/>
                    <a:pt x="14" y="36"/>
                    <a:pt x="14" y="40"/>
                  </a:cubicBezTo>
                  <a:cubicBezTo>
                    <a:pt x="14" y="44"/>
                    <a:pt x="17" y="47"/>
                    <a:pt x="23" y="47"/>
                  </a:cubicBezTo>
                  <a:cubicBezTo>
                    <a:pt x="26" y="47"/>
                    <a:pt x="29" y="46"/>
                    <a:pt x="31" y="44"/>
                  </a:cubicBezTo>
                  <a:cubicBezTo>
                    <a:pt x="33" y="43"/>
                    <a:pt x="33" y="40"/>
                    <a:pt x="33" y="37"/>
                  </a:cubicBezTo>
                  <a:lnTo>
                    <a:pt x="33" y="34"/>
                  </a:lnTo>
                  <a:lnTo>
                    <a:pt x="22" y="34"/>
                  </a:lnTo>
                  <a:close/>
                  <a:moveTo>
                    <a:pt x="48" y="20"/>
                  </a:moveTo>
                  <a:lnTo>
                    <a:pt x="48" y="20"/>
                  </a:lnTo>
                  <a:lnTo>
                    <a:pt x="48" y="58"/>
                  </a:lnTo>
                  <a:lnTo>
                    <a:pt x="34" y="58"/>
                  </a:lnTo>
                  <a:lnTo>
                    <a:pt x="34" y="53"/>
                  </a:lnTo>
                  <a:cubicBezTo>
                    <a:pt x="30" y="57"/>
                    <a:pt x="26" y="58"/>
                    <a:pt x="19" y="58"/>
                  </a:cubicBezTo>
                  <a:cubicBezTo>
                    <a:pt x="13" y="58"/>
                    <a:pt x="8" y="57"/>
                    <a:pt x="5" y="53"/>
                  </a:cubicBezTo>
                  <a:cubicBezTo>
                    <a:pt x="2" y="50"/>
                    <a:pt x="0" y="45"/>
                    <a:pt x="0" y="40"/>
                  </a:cubicBezTo>
                  <a:cubicBezTo>
                    <a:pt x="0" y="31"/>
                    <a:pt x="6" y="24"/>
                    <a:pt x="20" y="24"/>
                  </a:cubicBezTo>
                  <a:lnTo>
                    <a:pt x="33" y="24"/>
                  </a:lnTo>
                  <a:lnTo>
                    <a:pt x="33" y="21"/>
                  </a:lnTo>
                  <a:cubicBezTo>
                    <a:pt x="33" y="15"/>
                    <a:pt x="30" y="12"/>
                    <a:pt x="23" y="12"/>
                  </a:cubicBezTo>
                  <a:cubicBezTo>
                    <a:pt x="17" y="12"/>
                    <a:pt x="15" y="13"/>
                    <a:pt x="12" y="17"/>
                  </a:cubicBezTo>
                  <a:lnTo>
                    <a:pt x="2" y="8"/>
                  </a:lnTo>
                  <a:cubicBezTo>
                    <a:pt x="8" y="2"/>
                    <a:pt x="14" y="0"/>
                    <a:pt x="23" y="0"/>
                  </a:cubicBezTo>
                  <a:cubicBezTo>
                    <a:pt x="39" y="0"/>
                    <a:pt x="48" y="7"/>
                    <a:pt x="48" y="2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78" name="Freeform 250">
              <a:extLst>
                <a:ext uri="{FF2B5EF4-FFF2-40B4-BE49-F238E27FC236}">
                  <a16:creationId xmlns:a16="http://schemas.microsoft.com/office/drawing/2014/main" id="{8162498C-7D71-4CBB-BEDC-C95752626461}"/>
                </a:ext>
              </a:extLst>
            </p:cNvPr>
            <p:cNvSpPr>
              <a:spLocks noEditPoints="1"/>
            </p:cNvSpPr>
            <p:nvPr/>
          </p:nvSpPr>
          <p:spPr bwMode="auto">
            <a:xfrm>
              <a:off x="4820" y="1477"/>
              <a:ext cx="10" cy="50"/>
            </a:xfrm>
            <a:custGeom>
              <a:avLst/>
              <a:gdLst>
                <a:gd name="T0" fmla="*/ 15 w 15"/>
                <a:gd name="T1" fmla="*/ 79 h 79"/>
                <a:gd name="T2" fmla="*/ 15 w 15"/>
                <a:gd name="T3" fmla="*/ 79 h 79"/>
                <a:gd name="T4" fmla="*/ 0 w 15"/>
                <a:gd name="T5" fmla="*/ 79 h 79"/>
                <a:gd name="T6" fmla="*/ 0 w 15"/>
                <a:gd name="T7" fmla="*/ 23 h 79"/>
                <a:gd name="T8" fmla="*/ 15 w 15"/>
                <a:gd name="T9" fmla="*/ 23 h 79"/>
                <a:gd name="T10" fmla="*/ 15 w 15"/>
                <a:gd name="T11" fmla="*/ 79 h 79"/>
                <a:gd name="T12" fmla="*/ 15 w 15"/>
                <a:gd name="T13" fmla="*/ 12 h 79"/>
                <a:gd name="T14" fmla="*/ 15 w 15"/>
                <a:gd name="T15" fmla="*/ 12 h 79"/>
                <a:gd name="T16" fmla="*/ 0 w 15"/>
                <a:gd name="T17" fmla="*/ 12 h 79"/>
                <a:gd name="T18" fmla="*/ 0 w 15"/>
                <a:gd name="T19" fmla="*/ 0 h 79"/>
                <a:gd name="T20" fmla="*/ 15 w 15"/>
                <a:gd name="T21" fmla="*/ 0 h 79"/>
                <a:gd name="T22" fmla="*/ 15 w 15"/>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9">
                  <a:moveTo>
                    <a:pt x="15" y="79"/>
                  </a:moveTo>
                  <a:lnTo>
                    <a:pt x="15" y="79"/>
                  </a:lnTo>
                  <a:lnTo>
                    <a:pt x="0" y="79"/>
                  </a:lnTo>
                  <a:lnTo>
                    <a:pt x="0" y="23"/>
                  </a:lnTo>
                  <a:lnTo>
                    <a:pt x="15" y="23"/>
                  </a:lnTo>
                  <a:lnTo>
                    <a:pt x="15" y="79"/>
                  </a:lnTo>
                  <a:close/>
                  <a:moveTo>
                    <a:pt x="15" y="12"/>
                  </a:moveTo>
                  <a:lnTo>
                    <a:pt x="15" y="12"/>
                  </a:lnTo>
                  <a:lnTo>
                    <a:pt x="0" y="12"/>
                  </a:lnTo>
                  <a:lnTo>
                    <a:pt x="0" y="0"/>
                  </a:lnTo>
                  <a:lnTo>
                    <a:pt x="15" y="0"/>
                  </a:lnTo>
                  <a:lnTo>
                    <a:pt x="15"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79" name="Freeform 251">
              <a:extLst>
                <a:ext uri="{FF2B5EF4-FFF2-40B4-BE49-F238E27FC236}">
                  <a16:creationId xmlns:a16="http://schemas.microsoft.com/office/drawing/2014/main" id="{03EE922F-2DFE-45B0-B6BA-A39F4089D963}"/>
                </a:ext>
              </a:extLst>
            </p:cNvPr>
            <p:cNvSpPr>
              <a:spLocks/>
            </p:cNvSpPr>
            <p:nvPr/>
          </p:nvSpPr>
          <p:spPr bwMode="auto">
            <a:xfrm>
              <a:off x="4836" y="1491"/>
              <a:ext cx="32" cy="36"/>
            </a:xfrm>
            <a:custGeom>
              <a:avLst/>
              <a:gdLst>
                <a:gd name="T0" fmla="*/ 32 w 53"/>
                <a:gd name="T1" fmla="*/ 58 h 58"/>
                <a:gd name="T2" fmla="*/ 32 w 53"/>
                <a:gd name="T3" fmla="*/ 58 h 58"/>
                <a:gd name="T4" fmla="*/ 21 w 53"/>
                <a:gd name="T5" fmla="*/ 58 h 58"/>
                <a:gd name="T6" fmla="*/ 0 w 53"/>
                <a:gd name="T7" fmla="*/ 0 h 58"/>
                <a:gd name="T8" fmla="*/ 15 w 53"/>
                <a:gd name="T9" fmla="*/ 0 h 58"/>
                <a:gd name="T10" fmla="*/ 27 w 53"/>
                <a:gd name="T11" fmla="*/ 36 h 58"/>
                <a:gd name="T12" fmla="*/ 38 w 53"/>
                <a:gd name="T13" fmla="*/ 0 h 58"/>
                <a:gd name="T14" fmla="*/ 53 w 53"/>
                <a:gd name="T15" fmla="*/ 0 h 58"/>
                <a:gd name="T16" fmla="*/ 32 w 53"/>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8">
                  <a:moveTo>
                    <a:pt x="32" y="58"/>
                  </a:moveTo>
                  <a:lnTo>
                    <a:pt x="32" y="58"/>
                  </a:lnTo>
                  <a:lnTo>
                    <a:pt x="21" y="58"/>
                  </a:lnTo>
                  <a:lnTo>
                    <a:pt x="0" y="0"/>
                  </a:lnTo>
                  <a:lnTo>
                    <a:pt x="15" y="0"/>
                  </a:lnTo>
                  <a:lnTo>
                    <a:pt x="27" y="36"/>
                  </a:lnTo>
                  <a:lnTo>
                    <a:pt x="38" y="0"/>
                  </a:lnTo>
                  <a:lnTo>
                    <a:pt x="53" y="0"/>
                  </a:lnTo>
                  <a:lnTo>
                    <a:pt x="32"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0" name="Freeform 252">
              <a:extLst>
                <a:ext uri="{FF2B5EF4-FFF2-40B4-BE49-F238E27FC236}">
                  <a16:creationId xmlns:a16="http://schemas.microsoft.com/office/drawing/2014/main" id="{BB39E088-ED2E-45A7-A2C6-C7E8E6112301}"/>
                </a:ext>
              </a:extLst>
            </p:cNvPr>
            <p:cNvSpPr>
              <a:spLocks noEditPoints="1"/>
            </p:cNvSpPr>
            <p:nvPr/>
          </p:nvSpPr>
          <p:spPr bwMode="auto">
            <a:xfrm>
              <a:off x="4872" y="1491"/>
              <a:ext cx="29" cy="36"/>
            </a:xfrm>
            <a:custGeom>
              <a:avLst/>
              <a:gdLst>
                <a:gd name="T0" fmla="*/ 31 w 48"/>
                <a:gd name="T1" fmla="*/ 15 h 58"/>
                <a:gd name="T2" fmla="*/ 31 w 48"/>
                <a:gd name="T3" fmla="*/ 15 h 58"/>
                <a:gd name="T4" fmla="*/ 24 w 48"/>
                <a:gd name="T5" fmla="*/ 13 h 58"/>
                <a:gd name="T6" fmla="*/ 17 w 48"/>
                <a:gd name="T7" fmla="*/ 15 h 58"/>
                <a:gd name="T8" fmla="*/ 14 w 48"/>
                <a:gd name="T9" fmla="*/ 29 h 58"/>
                <a:gd name="T10" fmla="*/ 17 w 48"/>
                <a:gd name="T11" fmla="*/ 43 h 58"/>
                <a:gd name="T12" fmla="*/ 24 w 48"/>
                <a:gd name="T13" fmla="*/ 46 h 58"/>
                <a:gd name="T14" fmla="*/ 31 w 48"/>
                <a:gd name="T15" fmla="*/ 43 h 58"/>
                <a:gd name="T16" fmla="*/ 34 w 48"/>
                <a:gd name="T17" fmla="*/ 29 h 58"/>
                <a:gd name="T18" fmla="*/ 31 w 48"/>
                <a:gd name="T19" fmla="*/ 15 h 58"/>
                <a:gd name="T20" fmla="*/ 42 w 48"/>
                <a:gd name="T21" fmla="*/ 51 h 58"/>
                <a:gd name="T22" fmla="*/ 42 w 48"/>
                <a:gd name="T23" fmla="*/ 51 h 58"/>
                <a:gd name="T24" fmla="*/ 24 w 48"/>
                <a:gd name="T25" fmla="*/ 58 h 58"/>
                <a:gd name="T26" fmla="*/ 6 w 48"/>
                <a:gd name="T27" fmla="*/ 51 h 58"/>
                <a:gd name="T28" fmla="*/ 0 w 48"/>
                <a:gd name="T29" fmla="*/ 29 h 58"/>
                <a:gd name="T30" fmla="*/ 6 w 48"/>
                <a:gd name="T31" fmla="*/ 7 h 58"/>
                <a:gd name="T32" fmla="*/ 24 w 48"/>
                <a:gd name="T33" fmla="*/ 0 h 58"/>
                <a:gd name="T34" fmla="*/ 42 w 48"/>
                <a:gd name="T35" fmla="*/ 7 h 58"/>
                <a:gd name="T36" fmla="*/ 48 w 48"/>
                <a:gd name="T37" fmla="*/ 29 h 58"/>
                <a:gd name="T38" fmla="*/ 42 w 48"/>
                <a:gd name="T39" fmla="*/ 5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58">
                  <a:moveTo>
                    <a:pt x="31" y="15"/>
                  </a:moveTo>
                  <a:lnTo>
                    <a:pt x="31" y="15"/>
                  </a:lnTo>
                  <a:cubicBezTo>
                    <a:pt x="29" y="14"/>
                    <a:pt x="27" y="13"/>
                    <a:pt x="24" y="13"/>
                  </a:cubicBezTo>
                  <a:cubicBezTo>
                    <a:pt x="21" y="13"/>
                    <a:pt x="19" y="14"/>
                    <a:pt x="17" y="15"/>
                  </a:cubicBezTo>
                  <a:cubicBezTo>
                    <a:pt x="14" y="18"/>
                    <a:pt x="14" y="23"/>
                    <a:pt x="14" y="29"/>
                  </a:cubicBezTo>
                  <a:cubicBezTo>
                    <a:pt x="14" y="35"/>
                    <a:pt x="14" y="40"/>
                    <a:pt x="17" y="43"/>
                  </a:cubicBezTo>
                  <a:cubicBezTo>
                    <a:pt x="19" y="45"/>
                    <a:pt x="21" y="46"/>
                    <a:pt x="24" y="46"/>
                  </a:cubicBezTo>
                  <a:cubicBezTo>
                    <a:pt x="27" y="46"/>
                    <a:pt x="29" y="45"/>
                    <a:pt x="31" y="43"/>
                  </a:cubicBezTo>
                  <a:cubicBezTo>
                    <a:pt x="34" y="40"/>
                    <a:pt x="34" y="35"/>
                    <a:pt x="34" y="29"/>
                  </a:cubicBezTo>
                  <a:cubicBezTo>
                    <a:pt x="34" y="23"/>
                    <a:pt x="34" y="18"/>
                    <a:pt x="31" y="15"/>
                  </a:cubicBezTo>
                  <a:close/>
                  <a:moveTo>
                    <a:pt x="42" y="51"/>
                  </a:moveTo>
                  <a:lnTo>
                    <a:pt x="42" y="51"/>
                  </a:lnTo>
                  <a:cubicBezTo>
                    <a:pt x="38" y="55"/>
                    <a:pt x="32" y="58"/>
                    <a:pt x="24" y="58"/>
                  </a:cubicBezTo>
                  <a:cubicBezTo>
                    <a:pt x="15" y="58"/>
                    <a:pt x="10" y="55"/>
                    <a:pt x="6" y="51"/>
                  </a:cubicBezTo>
                  <a:cubicBezTo>
                    <a:pt x="1" y="46"/>
                    <a:pt x="0" y="39"/>
                    <a:pt x="0" y="29"/>
                  </a:cubicBezTo>
                  <a:cubicBezTo>
                    <a:pt x="0" y="19"/>
                    <a:pt x="1" y="12"/>
                    <a:pt x="6" y="7"/>
                  </a:cubicBezTo>
                  <a:cubicBezTo>
                    <a:pt x="10" y="3"/>
                    <a:pt x="15" y="0"/>
                    <a:pt x="24" y="0"/>
                  </a:cubicBezTo>
                  <a:cubicBezTo>
                    <a:pt x="32" y="0"/>
                    <a:pt x="38" y="3"/>
                    <a:pt x="42" y="7"/>
                  </a:cubicBezTo>
                  <a:cubicBezTo>
                    <a:pt x="47" y="12"/>
                    <a:pt x="48" y="19"/>
                    <a:pt x="48" y="29"/>
                  </a:cubicBezTo>
                  <a:cubicBezTo>
                    <a:pt x="48" y="39"/>
                    <a:pt x="47" y="46"/>
                    <a:pt x="42" y="5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1" name="Freeform 253">
              <a:extLst>
                <a:ext uri="{FF2B5EF4-FFF2-40B4-BE49-F238E27FC236}">
                  <a16:creationId xmlns:a16="http://schemas.microsoft.com/office/drawing/2014/main" id="{B51EE1DD-A3E5-4452-B977-D9F6E6C3BCF2}"/>
                </a:ext>
              </a:extLst>
            </p:cNvPr>
            <p:cNvSpPr>
              <a:spLocks/>
            </p:cNvSpPr>
            <p:nvPr/>
          </p:nvSpPr>
          <p:spPr bwMode="auto">
            <a:xfrm>
              <a:off x="4906" y="1491"/>
              <a:ext cx="30" cy="36"/>
            </a:xfrm>
            <a:custGeom>
              <a:avLst/>
              <a:gdLst>
                <a:gd name="T0" fmla="*/ 47 w 49"/>
                <a:gd name="T1" fmla="*/ 6 h 59"/>
                <a:gd name="T2" fmla="*/ 47 w 49"/>
                <a:gd name="T3" fmla="*/ 6 h 59"/>
                <a:gd name="T4" fmla="*/ 38 w 49"/>
                <a:gd name="T5" fmla="*/ 15 h 59"/>
                <a:gd name="T6" fmla="*/ 25 w 49"/>
                <a:gd name="T7" fmla="*/ 12 h 59"/>
                <a:gd name="T8" fmla="*/ 17 w 49"/>
                <a:gd name="T9" fmla="*/ 17 h 59"/>
                <a:gd name="T10" fmla="*/ 23 w 49"/>
                <a:gd name="T11" fmla="*/ 22 h 59"/>
                <a:gd name="T12" fmla="*/ 32 w 49"/>
                <a:gd name="T13" fmla="*/ 23 h 59"/>
                <a:gd name="T14" fmla="*/ 49 w 49"/>
                <a:gd name="T15" fmla="*/ 40 h 59"/>
                <a:gd name="T16" fmla="*/ 24 w 49"/>
                <a:gd name="T17" fmla="*/ 59 h 59"/>
                <a:gd name="T18" fmla="*/ 0 w 49"/>
                <a:gd name="T19" fmla="*/ 50 h 59"/>
                <a:gd name="T20" fmla="*/ 9 w 49"/>
                <a:gd name="T21" fmla="*/ 41 h 59"/>
                <a:gd name="T22" fmla="*/ 24 w 49"/>
                <a:gd name="T23" fmla="*/ 46 h 59"/>
                <a:gd name="T24" fmla="*/ 35 w 49"/>
                <a:gd name="T25" fmla="*/ 40 h 59"/>
                <a:gd name="T26" fmla="*/ 29 w 49"/>
                <a:gd name="T27" fmla="*/ 35 h 59"/>
                <a:gd name="T28" fmla="*/ 20 w 49"/>
                <a:gd name="T29" fmla="*/ 34 h 59"/>
                <a:gd name="T30" fmla="*/ 3 w 49"/>
                <a:gd name="T31" fmla="*/ 18 h 59"/>
                <a:gd name="T32" fmla="*/ 25 w 49"/>
                <a:gd name="T33" fmla="*/ 0 h 59"/>
                <a:gd name="T34" fmla="*/ 47 w 49"/>
                <a:gd name="T35" fmla="*/ 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9">
                  <a:moveTo>
                    <a:pt x="47" y="6"/>
                  </a:moveTo>
                  <a:lnTo>
                    <a:pt x="47" y="6"/>
                  </a:lnTo>
                  <a:lnTo>
                    <a:pt x="38" y="15"/>
                  </a:lnTo>
                  <a:cubicBezTo>
                    <a:pt x="35" y="12"/>
                    <a:pt x="30" y="12"/>
                    <a:pt x="25" y="12"/>
                  </a:cubicBezTo>
                  <a:cubicBezTo>
                    <a:pt x="19" y="12"/>
                    <a:pt x="17" y="14"/>
                    <a:pt x="17" y="17"/>
                  </a:cubicBezTo>
                  <a:cubicBezTo>
                    <a:pt x="17" y="20"/>
                    <a:pt x="18" y="22"/>
                    <a:pt x="23" y="22"/>
                  </a:cubicBezTo>
                  <a:lnTo>
                    <a:pt x="32" y="23"/>
                  </a:lnTo>
                  <a:cubicBezTo>
                    <a:pt x="43" y="24"/>
                    <a:pt x="49" y="30"/>
                    <a:pt x="49" y="40"/>
                  </a:cubicBezTo>
                  <a:cubicBezTo>
                    <a:pt x="49" y="52"/>
                    <a:pt x="38" y="59"/>
                    <a:pt x="24" y="59"/>
                  </a:cubicBezTo>
                  <a:cubicBezTo>
                    <a:pt x="15" y="59"/>
                    <a:pt x="7" y="58"/>
                    <a:pt x="0" y="50"/>
                  </a:cubicBezTo>
                  <a:lnTo>
                    <a:pt x="9" y="41"/>
                  </a:lnTo>
                  <a:cubicBezTo>
                    <a:pt x="14" y="46"/>
                    <a:pt x="20" y="46"/>
                    <a:pt x="24" y="46"/>
                  </a:cubicBezTo>
                  <a:cubicBezTo>
                    <a:pt x="29" y="46"/>
                    <a:pt x="35" y="45"/>
                    <a:pt x="35" y="40"/>
                  </a:cubicBezTo>
                  <a:cubicBezTo>
                    <a:pt x="35" y="37"/>
                    <a:pt x="33" y="35"/>
                    <a:pt x="29" y="35"/>
                  </a:cubicBezTo>
                  <a:lnTo>
                    <a:pt x="20" y="34"/>
                  </a:lnTo>
                  <a:cubicBezTo>
                    <a:pt x="9" y="33"/>
                    <a:pt x="3" y="29"/>
                    <a:pt x="3" y="18"/>
                  </a:cubicBezTo>
                  <a:cubicBezTo>
                    <a:pt x="3" y="6"/>
                    <a:pt x="13" y="0"/>
                    <a:pt x="25" y="0"/>
                  </a:cubicBezTo>
                  <a:cubicBezTo>
                    <a:pt x="34" y="0"/>
                    <a:pt x="41" y="1"/>
                    <a:pt x="47" y="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2" name="Freeform 254">
              <a:extLst>
                <a:ext uri="{FF2B5EF4-FFF2-40B4-BE49-F238E27FC236}">
                  <a16:creationId xmlns:a16="http://schemas.microsoft.com/office/drawing/2014/main" id="{36893F5A-E8D9-4E07-BD65-77793BA233DC}"/>
                </a:ext>
              </a:extLst>
            </p:cNvPr>
            <p:cNvSpPr>
              <a:spLocks/>
            </p:cNvSpPr>
            <p:nvPr/>
          </p:nvSpPr>
          <p:spPr bwMode="auto">
            <a:xfrm>
              <a:off x="4941" y="1481"/>
              <a:ext cx="18" cy="46"/>
            </a:xfrm>
            <a:custGeom>
              <a:avLst/>
              <a:gdLst>
                <a:gd name="T0" fmla="*/ 20 w 30"/>
                <a:gd name="T1" fmla="*/ 17 h 73"/>
                <a:gd name="T2" fmla="*/ 20 w 30"/>
                <a:gd name="T3" fmla="*/ 17 h 73"/>
                <a:gd name="T4" fmla="*/ 30 w 30"/>
                <a:gd name="T5" fmla="*/ 17 h 73"/>
                <a:gd name="T6" fmla="*/ 30 w 30"/>
                <a:gd name="T7" fmla="*/ 28 h 73"/>
                <a:gd name="T8" fmla="*/ 20 w 30"/>
                <a:gd name="T9" fmla="*/ 28 h 73"/>
                <a:gd name="T10" fmla="*/ 20 w 30"/>
                <a:gd name="T11" fmla="*/ 56 h 73"/>
                <a:gd name="T12" fmla="*/ 25 w 30"/>
                <a:gd name="T13" fmla="*/ 61 h 73"/>
                <a:gd name="T14" fmla="*/ 30 w 30"/>
                <a:gd name="T15" fmla="*/ 61 h 73"/>
                <a:gd name="T16" fmla="*/ 30 w 30"/>
                <a:gd name="T17" fmla="*/ 73 h 73"/>
                <a:gd name="T18" fmla="*/ 22 w 30"/>
                <a:gd name="T19" fmla="*/ 73 h 73"/>
                <a:gd name="T20" fmla="*/ 6 w 30"/>
                <a:gd name="T21" fmla="*/ 56 h 73"/>
                <a:gd name="T22" fmla="*/ 6 w 30"/>
                <a:gd name="T23" fmla="*/ 28 h 73"/>
                <a:gd name="T24" fmla="*/ 0 w 30"/>
                <a:gd name="T25" fmla="*/ 28 h 73"/>
                <a:gd name="T26" fmla="*/ 0 w 30"/>
                <a:gd name="T27" fmla="*/ 17 h 73"/>
                <a:gd name="T28" fmla="*/ 6 w 30"/>
                <a:gd name="T29" fmla="*/ 17 h 73"/>
                <a:gd name="T30" fmla="*/ 6 w 30"/>
                <a:gd name="T31" fmla="*/ 0 h 73"/>
                <a:gd name="T32" fmla="*/ 20 w 30"/>
                <a:gd name="T33" fmla="*/ 0 h 73"/>
                <a:gd name="T34" fmla="*/ 20 w 30"/>
                <a:gd name="T3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73">
                  <a:moveTo>
                    <a:pt x="20" y="17"/>
                  </a:moveTo>
                  <a:lnTo>
                    <a:pt x="20" y="17"/>
                  </a:lnTo>
                  <a:lnTo>
                    <a:pt x="30" y="17"/>
                  </a:lnTo>
                  <a:lnTo>
                    <a:pt x="30" y="28"/>
                  </a:lnTo>
                  <a:lnTo>
                    <a:pt x="20" y="28"/>
                  </a:lnTo>
                  <a:lnTo>
                    <a:pt x="20" y="56"/>
                  </a:lnTo>
                  <a:cubicBezTo>
                    <a:pt x="20" y="59"/>
                    <a:pt x="22" y="61"/>
                    <a:pt x="25" y="61"/>
                  </a:cubicBezTo>
                  <a:lnTo>
                    <a:pt x="30" y="61"/>
                  </a:lnTo>
                  <a:lnTo>
                    <a:pt x="30" y="73"/>
                  </a:lnTo>
                  <a:lnTo>
                    <a:pt x="22" y="73"/>
                  </a:lnTo>
                  <a:cubicBezTo>
                    <a:pt x="11" y="73"/>
                    <a:pt x="6" y="65"/>
                    <a:pt x="6" y="56"/>
                  </a:cubicBezTo>
                  <a:lnTo>
                    <a:pt x="6" y="28"/>
                  </a:lnTo>
                  <a:lnTo>
                    <a:pt x="0" y="28"/>
                  </a:lnTo>
                  <a:lnTo>
                    <a:pt x="0" y="17"/>
                  </a:lnTo>
                  <a:lnTo>
                    <a:pt x="6" y="17"/>
                  </a:lnTo>
                  <a:lnTo>
                    <a:pt x="6" y="0"/>
                  </a:lnTo>
                  <a:lnTo>
                    <a:pt x="20" y="0"/>
                  </a:lnTo>
                  <a:lnTo>
                    <a:pt x="20" y="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3" name="Freeform 255">
              <a:extLst>
                <a:ext uri="{FF2B5EF4-FFF2-40B4-BE49-F238E27FC236}">
                  <a16:creationId xmlns:a16="http://schemas.microsoft.com/office/drawing/2014/main" id="{A2859E37-CAB3-4FD7-8E37-DAFD92300E18}"/>
                </a:ext>
              </a:extLst>
            </p:cNvPr>
            <p:cNvSpPr>
              <a:spLocks noEditPoints="1"/>
            </p:cNvSpPr>
            <p:nvPr/>
          </p:nvSpPr>
          <p:spPr bwMode="auto">
            <a:xfrm>
              <a:off x="4965" y="1491"/>
              <a:ext cx="30" cy="36"/>
            </a:xfrm>
            <a:custGeom>
              <a:avLst/>
              <a:gdLst>
                <a:gd name="T0" fmla="*/ 16 w 50"/>
                <a:gd name="T1" fmla="*/ 18 h 59"/>
                <a:gd name="T2" fmla="*/ 16 w 50"/>
                <a:gd name="T3" fmla="*/ 18 h 59"/>
                <a:gd name="T4" fmla="*/ 14 w 50"/>
                <a:gd name="T5" fmla="*/ 24 h 59"/>
                <a:gd name="T6" fmla="*/ 36 w 50"/>
                <a:gd name="T7" fmla="*/ 24 h 59"/>
                <a:gd name="T8" fmla="*/ 35 w 50"/>
                <a:gd name="T9" fmla="*/ 18 h 59"/>
                <a:gd name="T10" fmla="*/ 25 w 50"/>
                <a:gd name="T11" fmla="*/ 12 h 59"/>
                <a:gd name="T12" fmla="*/ 16 w 50"/>
                <a:gd name="T13" fmla="*/ 18 h 59"/>
                <a:gd name="T14" fmla="*/ 50 w 50"/>
                <a:gd name="T15" fmla="*/ 28 h 59"/>
                <a:gd name="T16" fmla="*/ 50 w 50"/>
                <a:gd name="T17" fmla="*/ 28 h 59"/>
                <a:gd name="T18" fmla="*/ 50 w 50"/>
                <a:gd name="T19" fmla="*/ 34 h 59"/>
                <a:gd name="T20" fmla="*/ 14 w 50"/>
                <a:gd name="T21" fmla="*/ 34 h 59"/>
                <a:gd name="T22" fmla="*/ 27 w 50"/>
                <a:gd name="T23" fmla="*/ 46 h 59"/>
                <a:gd name="T24" fmla="*/ 40 w 50"/>
                <a:gd name="T25" fmla="*/ 41 h 59"/>
                <a:gd name="T26" fmla="*/ 49 w 50"/>
                <a:gd name="T27" fmla="*/ 49 h 59"/>
                <a:gd name="T28" fmla="*/ 27 w 50"/>
                <a:gd name="T29" fmla="*/ 59 h 59"/>
                <a:gd name="T30" fmla="*/ 0 w 50"/>
                <a:gd name="T31" fmla="*/ 29 h 59"/>
                <a:gd name="T32" fmla="*/ 25 w 50"/>
                <a:gd name="T33" fmla="*/ 0 h 59"/>
                <a:gd name="T34" fmla="*/ 50 w 50"/>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59">
                  <a:moveTo>
                    <a:pt x="16" y="18"/>
                  </a:moveTo>
                  <a:lnTo>
                    <a:pt x="16" y="18"/>
                  </a:lnTo>
                  <a:cubicBezTo>
                    <a:pt x="15" y="20"/>
                    <a:pt x="14" y="21"/>
                    <a:pt x="14" y="24"/>
                  </a:cubicBezTo>
                  <a:lnTo>
                    <a:pt x="36" y="24"/>
                  </a:lnTo>
                  <a:cubicBezTo>
                    <a:pt x="36" y="21"/>
                    <a:pt x="36" y="20"/>
                    <a:pt x="35" y="18"/>
                  </a:cubicBezTo>
                  <a:cubicBezTo>
                    <a:pt x="33" y="14"/>
                    <a:pt x="30" y="12"/>
                    <a:pt x="25" y="12"/>
                  </a:cubicBezTo>
                  <a:cubicBezTo>
                    <a:pt x="20" y="12"/>
                    <a:pt x="17" y="14"/>
                    <a:pt x="16" y="18"/>
                  </a:cubicBezTo>
                  <a:close/>
                  <a:moveTo>
                    <a:pt x="50" y="28"/>
                  </a:moveTo>
                  <a:lnTo>
                    <a:pt x="50" y="28"/>
                  </a:lnTo>
                  <a:lnTo>
                    <a:pt x="50" y="34"/>
                  </a:lnTo>
                  <a:lnTo>
                    <a:pt x="14" y="34"/>
                  </a:lnTo>
                  <a:cubicBezTo>
                    <a:pt x="14" y="41"/>
                    <a:pt x="19" y="46"/>
                    <a:pt x="27" y="46"/>
                  </a:cubicBezTo>
                  <a:cubicBezTo>
                    <a:pt x="33" y="46"/>
                    <a:pt x="36" y="45"/>
                    <a:pt x="40" y="41"/>
                  </a:cubicBezTo>
                  <a:lnTo>
                    <a:pt x="49" y="49"/>
                  </a:lnTo>
                  <a:cubicBezTo>
                    <a:pt x="43" y="55"/>
                    <a:pt x="37" y="59"/>
                    <a:pt x="27" y="59"/>
                  </a:cubicBezTo>
                  <a:cubicBezTo>
                    <a:pt x="13" y="59"/>
                    <a:pt x="0" y="52"/>
                    <a:pt x="0" y="29"/>
                  </a:cubicBezTo>
                  <a:cubicBezTo>
                    <a:pt x="0" y="10"/>
                    <a:pt x="10" y="0"/>
                    <a:pt x="25" y="0"/>
                  </a:cubicBezTo>
                  <a:cubicBezTo>
                    <a:pt x="41" y="0"/>
                    <a:pt x="50" y="11"/>
                    <a:pt x="50" y="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4" name="Freeform 256">
              <a:extLst>
                <a:ext uri="{FF2B5EF4-FFF2-40B4-BE49-F238E27FC236}">
                  <a16:creationId xmlns:a16="http://schemas.microsoft.com/office/drawing/2014/main" id="{79B0A899-5A82-4787-B5A8-F13C7076C28B}"/>
                </a:ext>
              </a:extLst>
            </p:cNvPr>
            <p:cNvSpPr>
              <a:spLocks noEditPoints="1"/>
            </p:cNvSpPr>
            <p:nvPr/>
          </p:nvSpPr>
          <p:spPr bwMode="auto">
            <a:xfrm>
              <a:off x="5003" y="1491"/>
              <a:ext cx="29" cy="36"/>
            </a:xfrm>
            <a:custGeom>
              <a:avLst/>
              <a:gdLst>
                <a:gd name="T0" fmla="*/ 31 w 49"/>
                <a:gd name="T1" fmla="*/ 15 h 58"/>
                <a:gd name="T2" fmla="*/ 31 w 49"/>
                <a:gd name="T3" fmla="*/ 15 h 58"/>
                <a:gd name="T4" fmla="*/ 24 w 49"/>
                <a:gd name="T5" fmla="*/ 13 h 58"/>
                <a:gd name="T6" fmla="*/ 18 w 49"/>
                <a:gd name="T7" fmla="*/ 15 h 58"/>
                <a:gd name="T8" fmla="*/ 14 w 49"/>
                <a:gd name="T9" fmla="*/ 29 h 58"/>
                <a:gd name="T10" fmla="*/ 18 w 49"/>
                <a:gd name="T11" fmla="*/ 43 h 58"/>
                <a:gd name="T12" fmla="*/ 24 w 49"/>
                <a:gd name="T13" fmla="*/ 46 h 58"/>
                <a:gd name="T14" fmla="*/ 31 w 49"/>
                <a:gd name="T15" fmla="*/ 43 h 58"/>
                <a:gd name="T16" fmla="*/ 34 w 49"/>
                <a:gd name="T17" fmla="*/ 29 h 58"/>
                <a:gd name="T18" fmla="*/ 31 w 49"/>
                <a:gd name="T19" fmla="*/ 15 h 58"/>
                <a:gd name="T20" fmla="*/ 42 w 49"/>
                <a:gd name="T21" fmla="*/ 51 h 58"/>
                <a:gd name="T22" fmla="*/ 42 w 49"/>
                <a:gd name="T23" fmla="*/ 51 h 58"/>
                <a:gd name="T24" fmla="*/ 24 w 49"/>
                <a:gd name="T25" fmla="*/ 58 h 58"/>
                <a:gd name="T26" fmla="*/ 6 w 49"/>
                <a:gd name="T27" fmla="*/ 51 h 58"/>
                <a:gd name="T28" fmla="*/ 0 w 49"/>
                <a:gd name="T29" fmla="*/ 29 h 58"/>
                <a:gd name="T30" fmla="*/ 6 w 49"/>
                <a:gd name="T31" fmla="*/ 7 h 58"/>
                <a:gd name="T32" fmla="*/ 24 w 49"/>
                <a:gd name="T33" fmla="*/ 0 h 58"/>
                <a:gd name="T34" fmla="*/ 42 w 49"/>
                <a:gd name="T35" fmla="*/ 7 h 58"/>
                <a:gd name="T36" fmla="*/ 49 w 49"/>
                <a:gd name="T37" fmla="*/ 29 h 58"/>
                <a:gd name="T38" fmla="*/ 42 w 49"/>
                <a:gd name="T39" fmla="*/ 5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58">
                  <a:moveTo>
                    <a:pt x="31" y="15"/>
                  </a:moveTo>
                  <a:lnTo>
                    <a:pt x="31" y="15"/>
                  </a:lnTo>
                  <a:cubicBezTo>
                    <a:pt x="29" y="14"/>
                    <a:pt x="27" y="13"/>
                    <a:pt x="24" y="13"/>
                  </a:cubicBezTo>
                  <a:cubicBezTo>
                    <a:pt x="21" y="13"/>
                    <a:pt x="19" y="14"/>
                    <a:pt x="18" y="15"/>
                  </a:cubicBezTo>
                  <a:cubicBezTo>
                    <a:pt x="15" y="18"/>
                    <a:pt x="14" y="23"/>
                    <a:pt x="14" y="29"/>
                  </a:cubicBezTo>
                  <a:cubicBezTo>
                    <a:pt x="14" y="35"/>
                    <a:pt x="15" y="40"/>
                    <a:pt x="18" y="43"/>
                  </a:cubicBezTo>
                  <a:cubicBezTo>
                    <a:pt x="19" y="45"/>
                    <a:pt x="21" y="46"/>
                    <a:pt x="24" y="46"/>
                  </a:cubicBezTo>
                  <a:cubicBezTo>
                    <a:pt x="27" y="46"/>
                    <a:pt x="29" y="45"/>
                    <a:pt x="31" y="43"/>
                  </a:cubicBezTo>
                  <a:cubicBezTo>
                    <a:pt x="34" y="40"/>
                    <a:pt x="34" y="35"/>
                    <a:pt x="34" y="29"/>
                  </a:cubicBezTo>
                  <a:cubicBezTo>
                    <a:pt x="34" y="23"/>
                    <a:pt x="34" y="18"/>
                    <a:pt x="31" y="15"/>
                  </a:cubicBezTo>
                  <a:close/>
                  <a:moveTo>
                    <a:pt x="42" y="51"/>
                  </a:moveTo>
                  <a:lnTo>
                    <a:pt x="42" y="51"/>
                  </a:lnTo>
                  <a:cubicBezTo>
                    <a:pt x="38" y="55"/>
                    <a:pt x="33" y="58"/>
                    <a:pt x="24" y="58"/>
                  </a:cubicBezTo>
                  <a:cubicBezTo>
                    <a:pt x="16" y="58"/>
                    <a:pt x="10" y="55"/>
                    <a:pt x="6" y="51"/>
                  </a:cubicBezTo>
                  <a:cubicBezTo>
                    <a:pt x="1" y="46"/>
                    <a:pt x="0" y="39"/>
                    <a:pt x="0" y="29"/>
                  </a:cubicBezTo>
                  <a:cubicBezTo>
                    <a:pt x="0" y="19"/>
                    <a:pt x="1" y="12"/>
                    <a:pt x="6" y="7"/>
                  </a:cubicBezTo>
                  <a:cubicBezTo>
                    <a:pt x="10" y="3"/>
                    <a:pt x="16" y="0"/>
                    <a:pt x="24" y="0"/>
                  </a:cubicBezTo>
                  <a:cubicBezTo>
                    <a:pt x="33" y="0"/>
                    <a:pt x="38" y="3"/>
                    <a:pt x="42" y="7"/>
                  </a:cubicBezTo>
                  <a:cubicBezTo>
                    <a:pt x="47" y="12"/>
                    <a:pt x="49" y="19"/>
                    <a:pt x="49" y="29"/>
                  </a:cubicBezTo>
                  <a:cubicBezTo>
                    <a:pt x="49" y="39"/>
                    <a:pt x="47" y="46"/>
                    <a:pt x="42" y="5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5" name="Freeform 257">
              <a:extLst>
                <a:ext uri="{FF2B5EF4-FFF2-40B4-BE49-F238E27FC236}">
                  <a16:creationId xmlns:a16="http://schemas.microsoft.com/office/drawing/2014/main" id="{50C8FB36-7AFB-425D-BA8A-8C11BE7CD4EC}"/>
                </a:ext>
              </a:extLst>
            </p:cNvPr>
            <p:cNvSpPr>
              <a:spLocks/>
            </p:cNvSpPr>
            <p:nvPr/>
          </p:nvSpPr>
          <p:spPr bwMode="auto">
            <a:xfrm>
              <a:off x="5040" y="1477"/>
              <a:ext cx="15" cy="50"/>
            </a:xfrm>
            <a:custGeom>
              <a:avLst/>
              <a:gdLst>
                <a:gd name="T0" fmla="*/ 14 w 25"/>
                <a:gd name="T1" fmla="*/ 62 h 79"/>
                <a:gd name="T2" fmla="*/ 14 w 25"/>
                <a:gd name="T3" fmla="*/ 62 h 79"/>
                <a:gd name="T4" fmla="*/ 20 w 25"/>
                <a:gd name="T5" fmla="*/ 67 h 79"/>
                <a:gd name="T6" fmla="*/ 25 w 25"/>
                <a:gd name="T7" fmla="*/ 67 h 79"/>
                <a:gd name="T8" fmla="*/ 25 w 25"/>
                <a:gd name="T9" fmla="*/ 79 h 79"/>
                <a:gd name="T10" fmla="*/ 17 w 25"/>
                <a:gd name="T11" fmla="*/ 79 h 79"/>
                <a:gd name="T12" fmla="*/ 0 w 25"/>
                <a:gd name="T13" fmla="*/ 62 h 79"/>
                <a:gd name="T14" fmla="*/ 0 w 25"/>
                <a:gd name="T15" fmla="*/ 0 h 79"/>
                <a:gd name="T16" fmla="*/ 14 w 25"/>
                <a:gd name="T17" fmla="*/ 0 h 79"/>
                <a:gd name="T18" fmla="*/ 14 w 25"/>
                <a:gd name="T1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9">
                  <a:moveTo>
                    <a:pt x="14" y="62"/>
                  </a:moveTo>
                  <a:lnTo>
                    <a:pt x="14" y="62"/>
                  </a:lnTo>
                  <a:cubicBezTo>
                    <a:pt x="14" y="65"/>
                    <a:pt x="16" y="67"/>
                    <a:pt x="20" y="67"/>
                  </a:cubicBezTo>
                  <a:lnTo>
                    <a:pt x="25" y="67"/>
                  </a:lnTo>
                  <a:lnTo>
                    <a:pt x="25" y="79"/>
                  </a:lnTo>
                  <a:lnTo>
                    <a:pt x="17" y="79"/>
                  </a:lnTo>
                  <a:cubicBezTo>
                    <a:pt x="5" y="79"/>
                    <a:pt x="0" y="71"/>
                    <a:pt x="0" y="62"/>
                  </a:cubicBezTo>
                  <a:lnTo>
                    <a:pt x="0" y="0"/>
                  </a:lnTo>
                  <a:lnTo>
                    <a:pt x="14" y="0"/>
                  </a:lnTo>
                  <a:lnTo>
                    <a:pt x="14"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6" name="Freeform 258">
              <a:extLst>
                <a:ext uri="{FF2B5EF4-FFF2-40B4-BE49-F238E27FC236}">
                  <a16:creationId xmlns:a16="http://schemas.microsoft.com/office/drawing/2014/main" id="{68C729E0-CFEC-4CC4-BBCF-D2B9278C766B}"/>
                </a:ext>
              </a:extLst>
            </p:cNvPr>
            <p:cNvSpPr>
              <a:spLocks/>
            </p:cNvSpPr>
            <p:nvPr/>
          </p:nvSpPr>
          <p:spPr bwMode="auto">
            <a:xfrm>
              <a:off x="5062" y="1477"/>
              <a:ext cx="16" cy="50"/>
            </a:xfrm>
            <a:custGeom>
              <a:avLst/>
              <a:gdLst>
                <a:gd name="T0" fmla="*/ 14 w 25"/>
                <a:gd name="T1" fmla="*/ 62 h 79"/>
                <a:gd name="T2" fmla="*/ 14 w 25"/>
                <a:gd name="T3" fmla="*/ 62 h 79"/>
                <a:gd name="T4" fmla="*/ 19 w 25"/>
                <a:gd name="T5" fmla="*/ 67 h 79"/>
                <a:gd name="T6" fmla="*/ 25 w 25"/>
                <a:gd name="T7" fmla="*/ 67 h 79"/>
                <a:gd name="T8" fmla="*/ 25 w 25"/>
                <a:gd name="T9" fmla="*/ 79 h 79"/>
                <a:gd name="T10" fmla="*/ 16 w 25"/>
                <a:gd name="T11" fmla="*/ 79 h 79"/>
                <a:gd name="T12" fmla="*/ 0 w 25"/>
                <a:gd name="T13" fmla="*/ 62 h 79"/>
                <a:gd name="T14" fmla="*/ 0 w 25"/>
                <a:gd name="T15" fmla="*/ 0 h 79"/>
                <a:gd name="T16" fmla="*/ 14 w 25"/>
                <a:gd name="T17" fmla="*/ 0 h 79"/>
                <a:gd name="T18" fmla="*/ 14 w 25"/>
                <a:gd name="T19"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9">
                  <a:moveTo>
                    <a:pt x="14" y="62"/>
                  </a:moveTo>
                  <a:lnTo>
                    <a:pt x="14" y="62"/>
                  </a:lnTo>
                  <a:cubicBezTo>
                    <a:pt x="14" y="65"/>
                    <a:pt x="15" y="67"/>
                    <a:pt x="19" y="67"/>
                  </a:cubicBezTo>
                  <a:lnTo>
                    <a:pt x="25" y="67"/>
                  </a:lnTo>
                  <a:lnTo>
                    <a:pt x="25" y="79"/>
                  </a:lnTo>
                  <a:lnTo>
                    <a:pt x="16" y="79"/>
                  </a:lnTo>
                  <a:cubicBezTo>
                    <a:pt x="5" y="79"/>
                    <a:pt x="0" y="71"/>
                    <a:pt x="0" y="62"/>
                  </a:cubicBezTo>
                  <a:lnTo>
                    <a:pt x="0" y="0"/>
                  </a:lnTo>
                  <a:lnTo>
                    <a:pt x="14" y="0"/>
                  </a:lnTo>
                  <a:lnTo>
                    <a:pt x="14" y="6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7" name="Freeform 259">
              <a:extLst>
                <a:ext uri="{FF2B5EF4-FFF2-40B4-BE49-F238E27FC236}">
                  <a16:creationId xmlns:a16="http://schemas.microsoft.com/office/drawing/2014/main" id="{CD5A0D1F-BBE1-463D-A643-A7A9D5638235}"/>
                </a:ext>
              </a:extLst>
            </p:cNvPr>
            <p:cNvSpPr>
              <a:spLocks noEditPoints="1"/>
            </p:cNvSpPr>
            <p:nvPr/>
          </p:nvSpPr>
          <p:spPr bwMode="auto">
            <a:xfrm>
              <a:off x="5084" y="1477"/>
              <a:ext cx="9" cy="50"/>
            </a:xfrm>
            <a:custGeom>
              <a:avLst/>
              <a:gdLst>
                <a:gd name="T0" fmla="*/ 15 w 15"/>
                <a:gd name="T1" fmla="*/ 79 h 79"/>
                <a:gd name="T2" fmla="*/ 15 w 15"/>
                <a:gd name="T3" fmla="*/ 79 h 79"/>
                <a:gd name="T4" fmla="*/ 0 w 15"/>
                <a:gd name="T5" fmla="*/ 79 h 79"/>
                <a:gd name="T6" fmla="*/ 0 w 15"/>
                <a:gd name="T7" fmla="*/ 23 h 79"/>
                <a:gd name="T8" fmla="*/ 15 w 15"/>
                <a:gd name="T9" fmla="*/ 23 h 79"/>
                <a:gd name="T10" fmla="*/ 15 w 15"/>
                <a:gd name="T11" fmla="*/ 79 h 79"/>
                <a:gd name="T12" fmla="*/ 15 w 15"/>
                <a:gd name="T13" fmla="*/ 12 h 79"/>
                <a:gd name="T14" fmla="*/ 15 w 15"/>
                <a:gd name="T15" fmla="*/ 12 h 79"/>
                <a:gd name="T16" fmla="*/ 0 w 15"/>
                <a:gd name="T17" fmla="*/ 12 h 79"/>
                <a:gd name="T18" fmla="*/ 0 w 15"/>
                <a:gd name="T19" fmla="*/ 0 h 79"/>
                <a:gd name="T20" fmla="*/ 15 w 15"/>
                <a:gd name="T21" fmla="*/ 0 h 79"/>
                <a:gd name="T22" fmla="*/ 15 w 15"/>
                <a:gd name="T23"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9">
                  <a:moveTo>
                    <a:pt x="15" y="79"/>
                  </a:moveTo>
                  <a:lnTo>
                    <a:pt x="15" y="79"/>
                  </a:lnTo>
                  <a:lnTo>
                    <a:pt x="0" y="79"/>
                  </a:lnTo>
                  <a:lnTo>
                    <a:pt x="0" y="23"/>
                  </a:lnTo>
                  <a:lnTo>
                    <a:pt x="15" y="23"/>
                  </a:lnTo>
                  <a:lnTo>
                    <a:pt x="15" y="79"/>
                  </a:lnTo>
                  <a:close/>
                  <a:moveTo>
                    <a:pt x="15" y="12"/>
                  </a:moveTo>
                  <a:lnTo>
                    <a:pt x="15" y="12"/>
                  </a:lnTo>
                  <a:lnTo>
                    <a:pt x="0" y="12"/>
                  </a:lnTo>
                  <a:lnTo>
                    <a:pt x="0" y="0"/>
                  </a:lnTo>
                  <a:lnTo>
                    <a:pt x="15" y="0"/>
                  </a:lnTo>
                  <a:lnTo>
                    <a:pt x="15"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8" name="Freeform 260">
              <a:extLst>
                <a:ext uri="{FF2B5EF4-FFF2-40B4-BE49-F238E27FC236}">
                  <a16:creationId xmlns:a16="http://schemas.microsoft.com/office/drawing/2014/main" id="{7C8608E3-A7B1-4C5F-B5EC-6853BA4DADE7}"/>
                </a:ext>
              </a:extLst>
            </p:cNvPr>
            <p:cNvSpPr>
              <a:spLocks/>
            </p:cNvSpPr>
            <p:nvPr/>
          </p:nvSpPr>
          <p:spPr bwMode="auto">
            <a:xfrm>
              <a:off x="5100" y="1491"/>
              <a:ext cx="29" cy="36"/>
            </a:xfrm>
            <a:custGeom>
              <a:avLst/>
              <a:gdLst>
                <a:gd name="T0" fmla="*/ 47 w 49"/>
                <a:gd name="T1" fmla="*/ 6 h 59"/>
                <a:gd name="T2" fmla="*/ 47 w 49"/>
                <a:gd name="T3" fmla="*/ 6 h 59"/>
                <a:gd name="T4" fmla="*/ 38 w 49"/>
                <a:gd name="T5" fmla="*/ 15 h 59"/>
                <a:gd name="T6" fmla="*/ 25 w 49"/>
                <a:gd name="T7" fmla="*/ 12 h 59"/>
                <a:gd name="T8" fmla="*/ 17 w 49"/>
                <a:gd name="T9" fmla="*/ 17 h 59"/>
                <a:gd name="T10" fmla="*/ 23 w 49"/>
                <a:gd name="T11" fmla="*/ 22 h 59"/>
                <a:gd name="T12" fmla="*/ 32 w 49"/>
                <a:gd name="T13" fmla="*/ 23 h 59"/>
                <a:gd name="T14" fmla="*/ 49 w 49"/>
                <a:gd name="T15" fmla="*/ 40 h 59"/>
                <a:gd name="T16" fmla="*/ 25 w 49"/>
                <a:gd name="T17" fmla="*/ 59 h 59"/>
                <a:gd name="T18" fmla="*/ 0 w 49"/>
                <a:gd name="T19" fmla="*/ 50 h 59"/>
                <a:gd name="T20" fmla="*/ 9 w 49"/>
                <a:gd name="T21" fmla="*/ 41 h 59"/>
                <a:gd name="T22" fmla="*/ 25 w 49"/>
                <a:gd name="T23" fmla="*/ 46 h 59"/>
                <a:gd name="T24" fmla="*/ 35 w 49"/>
                <a:gd name="T25" fmla="*/ 40 h 59"/>
                <a:gd name="T26" fmla="*/ 29 w 49"/>
                <a:gd name="T27" fmla="*/ 35 h 59"/>
                <a:gd name="T28" fmla="*/ 20 w 49"/>
                <a:gd name="T29" fmla="*/ 34 h 59"/>
                <a:gd name="T30" fmla="*/ 3 w 49"/>
                <a:gd name="T31" fmla="*/ 18 h 59"/>
                <a:gd name="T32" fmla="*/ 25 w 49"/>
                <a:gd name="T33" fmla="*/ 0 h 59"/>
                <a:gd name="T34" fmla="*/ 47 w 49"/>
                <a:gd name="T35" fmla="*/ 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9">
                  <a:moveTo>
                    <a:pt x="47" y="6"/>
                  </a:moveTo>
                  <a:lnTo>
                    <a:pt x="47" y="6"/>
                  </a:lnTo>
                  <a:lnTo>
                    <a:pt x="38" y="15"/>
                  </a:lnTo>
                  <a:cubicBezTo>
                    <a:pt x="35" y="12"/>
                    <a:pt x="30" y="12"/>
                    <a:pt x="25" y="12"/>
                  </a:cubicBezTo>
                  <a:cubicBezTo>
                    <a:pt x="19" y="12"/>
                    <a:pt x="17" y="14"/>
                    <a:pt x="17" y="17"/>
                  </a:cubicBezTo>
                  <a:cubicBezTo>
                    <a:pt x="17" y="20"/>
                    <a:pt x="19" y="22"/>
                    <a:pt x="23" y="22"/>
                  </a:cubicBezTo>
                  <a:lnTo>
                    <a:pt x="32" y="23"/>
                  </a:lnTo>
                  <a:cubicBezTo>
                    <a:pt x="43" y="24"/>
                    <a:pt x="49" y="30"/>
                    <a:pt x="49" y="40"/>
                  </a:cubicBezTo>
                  <a:cubicBezTo>
                    <a:pt x="49" y="52"/>
                    <a:pt x="38" y="59"/>
                    <a:pt x="25" y="59"/>
                  </a:cubicBezTo>
                  <a:cubicBezTo>
                    <a:pt x="16" y="59"/>
                    <a:pt x="7" y="58"/>
                    <a:pt x="0" y="50"/>
                  </a:cubicBezTo>
                  <a:lnTo>
                    <a:pt x="9" y="41"/>
                  </a:lnTo>
                  <a:cubicBezTo>
                    <a:pt x="14" y="46"/>
                    <a:pt x="20" y="46"/>
                    <a:pt x="25" y="46"/>
                  </a:cubicBezTo>
                  <a:cubicBezTo>
                    <a:pt x="30" y="46"/>
                    <a:pt x="35" y="45"/>
                    <a:pt x="35" y="40"/>
                  </a:cubicBezTo>
                  <a:cubicBezTo>
                    <a:pt x="35" y="37"/>
                    <a:pt x="34" y="35"/>
                    <a:pt x="29" y="35"/>
                  </a:cubicBezTo>
                  <a:lnTo>
                    <a:pt x="20" y="34"/>
                  </a:lnTo>
                  <a:cubicBezTo>
                    <a:pt x="9" y="33"/>
                    <a:pt x="3" y="29"/>
                    <a:pt x="3" y="18"/>
                  </a:cubicBezTo>
                  <a:cubicBezTo>
                    <a:pt x="3" y="6"/>
                    <a:pt x="14" y="0"/>
                    <a:pt x="25" y="0"/>
                  </a:cubicBezTo>
                  <a:cubicBezTo>
                    <a:pt x="34" y="0"/>
                    <a:pt x="42" y="1"/>
                    <a:pt x="47" y="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89" name="Freeform 261">
              <a:extLst>
                <a:ext uri="{FF2B5EF4-FFF2-40B4-BE49-F238E27FC236}">
                  <a16:creationId xmlns:a16="http://schemas.microsoft.com/office/drawing/2014/main" id="{450FDC83-1137-4C1A-AF52-59633366A24B}"/>
                </a:ext>
              </a:extLst>
            </p:cNvPr>
            <p:cNvSpPr>
              <a:spLocks/>
            </p:cNvSpPr>
            <p:nvPr/>
          </p:nvSpPr>
          <p:spPr bwMode="auto">
            <a:xfrm>
              <a:off x="5137" y="1491"/>
              <a:ext cx="29" cy="36"/>
            </a:xfrm>
            <a:custGeom>
              <a:avLst/>
              <a:gdLst>
                <a:gd name="T0" fmla="*/ 48 w 48"/>
                <a:gd name="T1" fmla="*/ 58 h 58"/>
                <a:gd name="T2" fmla="*/ 48 w 48"/>
                <a:gd name="T3" fmla="*/ 58 h 58"/>
                <a:gd name="T4" fmla="*/ 34 w 48"/>
                <a:gd name="T5" fmla="*/ 58 h 58"/>
                <a:gd name="T6" fmla="*/ 34 w 48"/>
                <a:gd name="T7" fmla="*/ 53 h 58"/>
                <a:gd name="T8" fmla="*/ 19 w 48"/>
                <a:gd name="T9" fmla="*/ 58 h 58"/>
                <a:gd name="T10" fmla="*/ 6 w 48"/>
                <a:gd name="T11" fmla="*/ 53 h 58"/>
                <a:gd name="T12" fmla="*/ 0 w 48"/>
                <a:gd name="T13" fmla="*/ 37 h 58"/>
                <a:gd name="T14" fmla="*/ 0 w 48"/>
                <a:gd name="T15" fmla="*/ 0 h 58"/>
                <a:gd name="T16" fmla="*/ 14 w 48"/>
                <a:gd name="T17" fmla="*/ 0 h 58"/>
                <a:gd name="T18" fmla="*/ 14 w 48"/>
                <a:gd name="T19" fmla="*/ 35 h 58"/>
                <a:gd name="T20" fmla="*/ 24 w 48"/>
                <a:gd name="T21" fmla="*/ 46 h 58"/>
                <a:gd name="T22" fmla="*/ 33 w 48"/>
                <a:gd name="T23" fmla="*/ 35 h 58"/>
                <a:gd name="T24" fmla="*/ 33 w 48"/>
                <a:gd name="T25" fmla="*/ 0 h 58"/>
                <a:gd name="T26" fmla="*/ 48 w 48"/>
                <a:gd name="T27" fmla="*/ 0 h 58"/>
                <a:gd name="T28" fmla="*/ 48 w 48"/>
                <a:gd name="T2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8">
                  <a:moveTo>
                    <a:pt x="48" y="58"/>
                  </a:moveTo>
                  <a:lnTo>
                    <a:pt x="48" y="58"/>
                  </a:lnTo>
                  <a:lnTo>
                    <a:pt x="34" y="58"/>
                  </a:lnTo>
                  <a:lnTo>
                    <a:pt x="34" y="53"/>
                  </a:lnTo>
                  <a:cubicBezTo>
                    <a:pt x="30" y="57"/>
                    <a:pt x="25" y="58"/>
                    <a:pt x="19" y="58"/>
                  </a:cubicBezTo>
                  <a:cubicBezTo>
                    <a:pt x="14" y="58"/>
                    <a:pt x="9" y="57"/>
                    <a:pt x="6" y="53"/>
                  </a:cubicBezTo>
                  <a:cubicBezTo>
                    <a:pt x="1" y="49"/>
                    <a:pt x="0" y="43"/>
                    <a:pt x="0" y="37"/>
                  </a:cubicBezTo>
                  <a:lnTo>
                    <a:pt x="0" y="0"/>
                  </a:lnTo>
                  <a:lnTo>
                    <a:pt x="14" y="0"/>
                  </a:lnTo>
                  <a:lnTo>
                    <a:pt x="14" y="35"/>
                  </a:lnTo>
                  <a:cubicBezTo>
                    <a:pt x="14" y="43"/>
                    <a:pt x="19" y="46"/>
                    <a:pt x="24" y="46"/>
                  </a:cubicBezTo>
                  <a:cubicBezTo>
                    <a:pt x="28" y="46"/>
                    <a:pt x="33" y="43"/>
                    <a:pt x="33" y="35"/>
                  </a:cubicBezTo>
                  <a:lnTo>
                    <a:pt x="33" y="0"/>
                  </a:lnTo>
                  <a:lnTo>
                    <a:pt x="48" y="0"/>
                  </a:lnTo>
                  <a:lnTo>
                    <a:pt x="48"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90" name="Freeform 262">
              <a:extLst>
                <a:ext uri="{FF2B5EF4-FFF2-40B4-BE49-F238E27FC236}">
                  <a16:creationId xmlns:a16="http://schemas.microsoft.com/office/drawing/2014/main" id="{DF20D7B0-D250-4C91-A89E-BC35EFD36892}"/>
                </a:ext>
              </a:extLst>
            </p:cNvPr>
            <p:cNvSpPr>
              <a:spLocks/>
            </p:cNvSpPr>
            <p:nvPr/>
          </p:nvSpPr>
          <p:spPr bwMode="auto">
            <a:xfrm>
              <a:off x="5175" y="1491"/>
              <a:ext cx="29" cy="36"/>
            </a:xfrm>
            <a:custGeom>
              <a:avLst/>
              <a:gdLst>
                <a:gd name="T0" fmla="*/ 48 w 48"/>
                <a:gd name="T1" fmla="*/ 58 h 58"/>
                <a:gd name="T2" fmla="*/ 48 w 48"/>
                <a:gd name="T3" fmla="*/ 58 h 58"/>
                <a:gd name="T4" fmla="*/ 34 w 48"/>
                <a:gd name="T5" fmla="*/ 58 h 58"/>
                <a:gd name="T6" fmla="*/ 34 w 48"/>
                <a:gd name="T7" fmla="*/ 53 h 58"/>
                <a:gd name="T8" fmla="*/ 20 w 48"/>
                <a:gd name="T9" fmla="*/ 58 h 58"/>
                <a:gd name="T10" fmla="*/ 6 w 48"/>
                <a:gd name="T11" fmla="*/ 53 h 58"/>
                <a:gd name="T12" fmla="*/ 0 w 48"/>
                <a:gd name="T13" fmla="*/ 37 h 58"/>
                <a:gd name="T14" fmla="*/ 0 w 48"/>
                <a:gd name="T15" fmla="*/ 0 h 58"/>
                <a:gd name="T16" fmla="*/ 15 w 48"/>
                <a:gd name="T17" fmla="*/ 0 h 58"/>
                <a:gd name="T18" fmla="*/ 15 w 48"/>
                <a:gd name="T19" fmla="*/ 35 h 58"/>
                <a:gd name="T20" fmla="*/ 24 w 48"/>
                <a:gd name="T21" fmla="*/ 46 h 58"/>
                <a:gd name="T22" fmla="*/ 34 w 48"/>
                <a:gd name="T23" fmla="*/ 35 h 58"/>
                <a:gd name="T24" fmla="*/ 34 w 48"/>
                <a:gd name="T25" fmla="*/ 0 h 58"/>
                <a:gd name="T26" fmla="*/ 48 w 48"/>
                <a:gd name="T27" fmla="*/ 0 h 58"/>
                <a:gd name="T28" fmla="*/ 48 w 48"/>
                <a:gd name="T2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8">
                  <a:moveTo>
                    <a:pt x="48" y="58"/>
                  </a:moveTo>
                  <a:lnTo>
                    <a:pt x="48" y="58"/>
                  </a:lnTo>
                  <a:lnTo>
                    <a:pt x="34" y="58"/>
                  </a:lnTo>
                  <a:lnTo>
                    <a:pt x="34" y="53"/>
                  </a:lnTo>
                  <a:cubicBezTo>
                    <a:pt x="30" y="57"/>
                    <a:pt x="25" y="58"/>
                    <a:pt x="20" y="58"/>
                  </a:cubicBezTo>
                  <a:cubicBezTo>
                    <a:pt x="14" y="58"/>
                    <a:pt x="10" y="57"/>
                    <a:pt x="6" y="53"/>
                  </a:cubicBezTo>
                  <a:cubicBezTo>
                    <a:pt x="2" y="49"/>
                    <a:pt x="0" y="43"/>
                    <a:pt x="0" y="37"/>
                  </a:cubicBezTo>
                  <a:lnTo>
                    <a:pt x="0" y="0"/>
                  </a:lnTo>
                  <a:lnTo>
                    <a:pt x="15" y="0"/>
                  </a:lnTo>
                  <a:lnTo>
                    <a:pt x="15" y="35"/>
                  </a:lnTo>
                  <a:cubicBezTo>
                    <a:pt x="15" y="43"/>
                    <a:pt x="20" y="46"/>
                    <a:pt x="24" y="46"/>
                  </a:cubicBezTo>
                  <a:cubicBezTo>
                    <a:pt x="29" y="46"/>
                    <a:pt x="34" y="43"/>
                    <a:pt x="34" y="35"/>
                  </a:cubicBezTo>
                  <a:lnTo>
                    <a:pt x="34" y="0"/>
                  </a:lnTo>
                  <a:lnTo>
                    <a:pt x="48" y="0"/>
                  </a:lnTo>
                  <a:lnTo>
                    <a:pt x="48" y="5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sp>
          <p:nvSpPr>
            <p:cNvPr id="291" name="Freeform 263">
              <a:extLst>
                <a:ext uri="{FF2B5EF4-FFF2-40B4-BE49-F238E27FC236}">
                  <a16:creationId xmlns:a16="http://schemas.microsoft.com/office/drawing/2014/main" id="{1BEDB5EB-0259-4AF7-A194-355652AF6551}"/>
                </a:ext>
              </a:extLst>
            </p:cNvPr>
            <p:cNvSpPr>
              <a:spLocks/>
            </p:cNvSpPr>
            <p:nvPr/>
          </p:nvSpPr>
          <p:spPr bwMode="auto">
            <a:xfrm>
              <a:off x="5211" y="1491"/>
              <a:ext cx="29" cy="36"/>
            </a:xfrm>
            <a:custGeom>
              <a:avLst/>
              <a:gdLst>
                <a:gd name="T0" fmla="*/ 47 w 48"/>
                <a:gd name="T1" fmla="*/ 6 h 59"/>
                <a:gd name="T2" fmla="*/ 47 w 48"/>
                <a:gd name="T3" fmla="*/ 6 h 59"/>
                <a:gd name="T4" fmla="*/ 38 w 48"/>
                <a:gd name="T5" fmla="*/ 15 h 59"/>
                <a:gd name="T6" fmla="*/ 25 w 48"/>
                <a:gd name="T7" fmla="*/ 12 h 59"/>
                <a:gd name="T8" fmla="*/ 16 w 48"/>
                <a:gd name="T9" fmla="*/ 17 h 59"/>
                <a:gd name="T10" fmla="*/ 22 w 48"/>
                <a:gd name="T11" fmla="*/ 22 h 59"/>
                <a:gd name="T12" fmla="*/ 31 w 48"/>
                <a:gd name="T13" fmla="*/ 23 h 59"/>
                <a:gd name="T14" fmla="*/ 48 w 48"/>
                <a:gd name="T15" fmla="*/ 40 h 59"/>
                <a:gd name="T16" fmla="*/ 24 w 48"/>
                <a:gd name="T17" fmla="*/ 59 h 59"/>
                <a:gd name="T18" fmla="*/ 0 w 48"/>
                <a:gd name="T19" fmla="*/ 50 h 59"/>
                <a:gd name="T20" fmla="*/ 9 w 48"/>
                <a:gd name="T21" fmla="*/ 41 h 59"/>
                <a:gd name="T22" fmla="*/ 24 w 48"/>
                <a:gd name="T23" fmla="*/ 46 h 59"/>
                <a:gd name="T24" fmla="*/ 34 w 48"/>
                <a:gd name="T25" fmla="*/ 40 h 59"/>
                <a:gd name="T26" fmla="*/ 28 w 48"/>
                <a:gd name="T27" fmla="*/ 35 h 59"/>
                <a:gd name="T28" fmla="*/ 19 w 48"/>
                <a:gd name="T29" fmla="*/ 34 h 59"/>
                <a:gd name="T30" fmla="*/ 3 w 48"/>
                <a:gd name="T31" fmla="*/ 18 h 59"/>
                <a:gd name="T32" fmla="*/ 25 w 48"/>
                <a:gd name="T33" fmla="*/ 0 h 59"/>
                <a:gd name="T34" fmla="*/ 47 w 48"/>
                <a:gd name="T35" fmla="*/ 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59">
                  <a:moveTo>
                    <a:pt x="47" y="6"/>
                  </a:moveTo>
                  <a:lnTo>
                    <a:pt x="47" y="6"/>
                  </a:lnTo>
                  <a:lnTo>
                    <a:pt x="38" y="15"/>
                  </a:lnTo>
                  <a:cubicBezTo>
                    <a:pt x="35" y="12"/>
                    <a:pt x="30" y="12"/>
                    <a:pt x="25" y="12"/>
                  </a:cubicBezTo>
                  <a:cubicBezTo>
                    <a:pt x="19" y="12"/>
                    <a:pt x="16" y="14"/>
                    <a:pt x="16" y="17"/>
                  </a:cubicBezTo>
                  <a:cubicBezTo>
                    <a:pt x="16" y="20"/>
                    <a:pt x="18" y="22"/>
                    <a:pt x="22" y="22"/>
                  </a:cubicBezTo>
                  <a:lnTo>
                    <a:pt x="31" y="23"/>
                  </a:lnTo>
                  <a:cubicBezTo>
                    <a:pt x="43" y="24"/>
                    <a:pt x="48" y="30"/>
                    <a:pt x="48" y="40"/>
                  </a:cubicBezTo>
                  <a:cubicBezTo>
                    <a:pt x="48" y="52"/>
                    <a:pt x="38" y="59"/>
                    <a:pt x="24" y="59"/>
                  </a:cubicBezTo>
                  <a:cubicBezTo>
                    <a:pt x="15" y="59"/>
                    <a:pt x="7" y="58"/>
                    <a:pt x="0" y="50"/>
                  </a:cubicBezTo>
                  <a:lnTo>
                    <a:pt x="9" y="41"/>
                  </a:lnTo>
                  <a:cubicBezTo>
                    <a:pt x="14" y="46"/>
                    <a:pt x="20" y="46"/>
                    <a:pt x="24" y="46"/>
                  </a:cubicBezTo>
                  <a:cubicBezTo>
                    <a:pt x="29" y="46"/>
                    <a:pt x="34" y="45"/>
                    <a:pt x="34" y="40"/>
                  </a:cubicBezTo>
                  <a:cubicBezTo>
                    <a:pt x="34" y="37"/>
                    <a:pt x="33" y="35"/>
                    <a:pt x="28" y="35"/>
                  </a:cubicBezTo>
                  <a:lnTo>
                    <a:pt x="19" y="34"/>
                  </a:lnTo>
                  <a:cubicBezTo>
                    <a:pt x="9" y="33"/>
                    <a:pt x="3" y="29"/>
                    <a:pt x="3" y="18"/>
                  </a:cubicBezTo>
                  <a:cubicBezTo>
                    <a:pt x="3" y="6"/>
                    <a:pt x="13" y="0"/>
                    <a:pt x="25" y="0"/>
                  </a:cubicBezTo>
                  <a:cubicBezTo>
                    <a:pt x="34" y="0"/>
                    <a:pt x="41" y="1"/>
                    <a:pt x="47" y="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679854">
                <a:defRPr/>
              </a:pPr>
              <a:endParaRPr lang="fi-FI">
                <a:solidFill>
                  <a:srgbClr val="29282E"/>
                </a:solidFill>
                <a:latin typeface="Verdana"/>
              </a:endParaRPr>
            </a:p>
          </p:txBody>
        </p:sp>
      </p:grpSp>
      <p:sp>
        <p:nvSpPr>
          <p:cNvPr id="298" name="Tekstiruutu 297">
            <a:extLst>
              <a:ext uri="{FF2B5EF4-FFF2-40B4-BE49-F238E27FC236}">
                <a16:creationId xmlns:a16="http://schemas.microsoft.com/office/drawing/2014/main" id="{74B70201-83ED-43BB-9C8B-E8CC1814668A}"/>
              </a:ext>
            </a:extLst>
          </p:cNvPr>
          <p:cNvSpPr txBox="1"/>
          <p:nvPr/>
        </p:nvSpPr>
        <p:spPr>
          <a:xfrm>
            <a:off x="534263" y="2920572"/>
            <a:ext cx="1265979" cy="224348"/>
          </a:xfrm>
          <a:prstGeom prst="rect">
            <a:avLst/>
          </a:prstGeom>
          <a:noFill/>
        </p:spPr>
        <p:txBody>
          <a:bodyPr wrap="none" lIns="36000" tIns="36000" rIns="36000" bIns="36000" rtlCol="0">
            <a:spAutoFit/>
          </a:bodyPr>
          <a:lstStyle/>
          <a:p>
            <a:pPr defTabSz="679854">
              <a:lnSpc>
                <a:spcPts val="1300"/>
              </a:lnSpc>
              <a:defRPr/>
            </a:pPr>
            <a:r>
              <a:rPr lang="fi-FI" sz="1000" b="1" spc="-40">
                <a:solidFill>
                  <a:srgbClr val="29282E"/>
                </a:solidFill>
                <a:latin typeface="Verdana"/>
              </a:rPr>
              <a:t>Poikkitoimialaiset</a:t>
            </a:r>
          </a:p>
        </p:txBody>
      </p:sp>
      <p:sp>
        <p:nvSpPr>
          <p:cNvPr id="2" name="Tekstiruutu 1">
            <a:extLst>
              <a:ext uri="{FF2B5EF4-FFF2-40B4-BE49-F238E27FC236}">
                <a16:creationId xmlns:a16="http://schemas.microsoft.com/office/drawing/2014/main" id="{7968282D-B1EA-4E2C-9031-94A7CF0B880E}"/>
              </a:ext>
            </a:extLst>
          </p:cNvPr>
          <p:cNvSpPr txBox="1"/>
          <p:nvPr/>
        </p:nvSpPr>
        <p:spPr>
          <a:xfrm>
            <a:off x="2220165" y="2007422"/>
            <a:ext cx="1258512" cy="211203"/>
          </a:xfrm>
          <a:prstGeom prst="rect">
            <a:avLst/>
          </a:prstGeom>
          <a:noFill/>
        </p:spPr>
        <p:txBody>
          <a:bodyPr wrap="square" lIns="36000" tIns="36000" rIns="36000" bIns="36000" rtlCol="0" anchor="t">
            <a:spAutoFit/>
          </a:bodyPr>
          <a:lstStyle/>
          <a:p>
            <a:pPr defTabSz="679854">
              <a:defRPr/>
            </a:pPr>
            <a:endParaRPr lang="fi-FI" sz="900" spc="-40">
              <a:solidFill>
                <a:srgbClr val="29282E"/>
              </a:solidFill>
              <a:latin typeface="Verdana"/>
              <a:ea typeface="Verdana"/>
              <a:cs typeface="Verdana"/>
            </a:endParaRPr>
          </a:p>
        </p:txBody>
      </p:sp>
      <p:sp>
        <p:nvSpPr>
          <p:cNvPr id="299" name="Tekstiruutu 298">
            <a:extLst>
              <a:ext uri="{FF2B5EF4-FFF2-40B4-BE49-F238E27FC236}">
                <a16:creationId xmlns:a16="http://schemas.microsoft.com/office/drawing/2014/main" id="{29ABBC88-81A2-47C8-BF14-F920B6FD2551}"/>
              </a:ext>
            </a:extLst>
          </p:cNvPr>
          <p:cNvSpPr txBox="1"/>
          <p:nvPr/>
        </p:nvSpPr>
        <p:spPr>
          <a:xfrm>
            <a:off x="3435410" y="2033308"/>
            <a:ext cx="1385511" cy="211203"/>
          </a:xfrm>
          <a:prstGeom prst="rect">
            <a:avLst/>
          </a:prstGeom>
          <a:noFill/>
        </p:spPr>
        <p:txBody>
          <a:bodyPr wrap="square" lIns="36000" tIns="36000" rIns="36000" bIns="36000" rtlCol="0" anchor="t">
            <a:spAutoFit/>
          </a:bodyPr>
          <a:lstStyle/>
          <a:p>
            <a:pPr defTabSz="679854">
              <a:defRPr/>
            </a:pPr>
            <a:endParaRPr lang="fi-FI" sz="900" spc="-40">
              <a:solidFill>
                <a:srgbClr val="29282E"/>
              </a:solidFill>
              <a:latin typeface="Verdana"/>
              <a:ea typeface="Verdana"/>
              <a:cs typeface="Verdana"/>
            </a:endParaRPr>
          </a:p>
        </p:txBody>
      </p:sp>
      <p:sp>
        <p:nvSpPr>
          <p:cNvPr id="300" name="Tekstiruutu 299">
            <a:extLst>
              <a:ext uri="{FF2B5EF4-FFF2-40B4-BE49-F238E27FC236}">
                <a16:creationId xmlns:a16="http://schemas.microsoft.com/office/drawing/2014/main" id="{12DC7331-602E-44B1-A2F5-0D1ECC64FCFA}"/>
              </a:ext>
            </a:extLst>
          </p:cNvPr>
          <p:cNvSpPr txBox="1"/>
          <p:nvPr/>
        </p:nvSpPr>
        <p:spPr>
          <a:xfrm>
            <a:off x="4685149" y="2164437"/>
            <a:ext cx="1258512" cy="211203"/>
          </a:xfrm>
          <a:prstGeom prst="rect">
            <a:avLst/>
          </a:prstGeom>
          <a:noFill/>
        </p:spPr>
        <p:txBody>
          <a:bodyPr wrap="square" lIns="36000" tIns="36000" rIns="36000" bIns="36000" rtlCol="0">
            <a:spAutoFit/>
          </a:bodyPr>
          <a:lstStyle/>
          <a:p>
            <a:pPr defTabSz="679854">
              <a:defRPr/>
            </a:pPr>
            <a:r>
              <a:rPr lang="fi-FI" sz="900" spc="-40">
                <a:solidFill>
                  <a:srgbClr val="29282E"/>
                </a:solidFill>
                <a:latin typeface="Verdana"/>
              </a:rPr>
              <a:t>Tietotekniikka</a:t>
            </a:r>
          </a:p>
        </p:txBody>
      </p:sp>
      <p:sp>
        <p:nvSpPr>
          <p:cNvPr id="6" name="Suorakulmio 5">
            <a:extLst>
              <a:ext uri="{FF2B5EF4-FFF2-40B4-BE49-F238E27FC236}">
                <a16:creationId xmlns:a16="http://schemas.microsoft.com/office/drawing/2014/main" id="{0059E5F6-550A-47B3-BBCF-D6C8F76C0C6C}"/>
              </a:ext>
            </a:extLst>
          </p:cNvPr>
          <p:cNvSpPr/>
          <p:nvPr/>
        </p:nvSpPr>
        <p:spPr bwMode="auto">
          <a:xfrm>
            <a:off x="510480" y="926382"/>
            <a:ext cx="8382000" cy="4083296"/>
          </a:xfrm>
          <a:prstGeom prst="rect">
            <a:avLst/>
          </a:prstGeom>
          <a:noFill/>
          <a:ln>
            <a:solidFill>
              <a:schemeClr val="tx1"/>
            </a:solidFill>
          </a:ln>
        </p:spPr>
        <p:txBody>
          <a:bodyPr vert="horz" wrap="square" lIns="91440" tIns="45720" rIns="91440" bIns="45720" numCol="1" rtlCol="0" anchor="t" anchorCtr="0" compatLnSpc="1">
            <a:prstTxWarp prst="textNoShape">
              <a:avLst/>
            </a:prstTxWarp>
          </a:bodyPr>
          <a:lstStyle/>
          <a:p>
            <a:pPr algn="ctr" defTabSz="679854">
              <a:defRPr/>
            </a:pPr>
            <a:endParaRPr lang="fi-FI">
              <a:solidFill>
                <a:srgbClr val="29282E"/>
              </a:solidFill>
              <a:latin typeface="Verdana"/>
            </a:endParaRPr>
          </a:p>
        </p:txBody>
      </p:sp>
      <p:cxnSp>
        <p:nvCxnSpPr>
          <p:cNvPr id="8" name="Suora yhdysviiva 7">
            <a:extLst>
              <a:ext uri="{FF2B5EF4-FFF2-40B4-BE49-F238E27FC236}">
                <a16:creationId xmlns:a16="http://schemas.microsoft.com/office/drawing/2014/main" id="{D62A585F-C8FB-4935-BA86-86A3D93B4BB4}"/>
              </a:ext>
            </a:extLst>
          </p:cNvPr>
          <p:cNvCxnSpPr>
            <a:cxnSpLocks/>
          </p:cNvCxnSpPr>
          <p:nvPr/>
        </p:nvCxnSpPr>
        <p:spPr>
          <a:xfrm>
            <a:off x="510480" y="1816377"/>
            <a:ext cx="838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uora yhdysviiva 301">
            <a:extLst>
              <a:ext uri="{FF2B5EF4-FFF2-40B4-BE49-F238E27FC236}">
                <a16:creationId xmlns:a16="http://schemas.microsoft.com/office/drawing/2014/main" id="{402BC5E0-3848-467A-A236-6C1F558E264B}"/>
              </a:ext>
            </a:extLst>
          </p:cNvPr>
          <p:cNvCxnSpPr>
            <a:cxnSpLocks/>
          </p:cNvCxnSpPr>
          <p:nvPr/>
        </p:nvCxnSpPr>
        <p:spPr>
          <a:xfrm>
            <a:off x="518508" y="2643758"/>
            <a:ext cx="838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uora yhdysviiva 302">
            <a:extLst>
              <a:ext uri="{FF2B5EF4-FFF2-40B4-BE49-F238E27FC236}">
                <a16:creationId xmlns:a16="http://schemas.microsoft.com/office/drawing/2014/main" id="{CCB77BF3-AB58-4C56-A1EC-3ED1C70721CC}"/>
              </a:ext>
            </a:extLst>
          </p:cNvPr>
          <p:cNvCxnSpPr>
            <a:cxnSpLocks/>
          </p:cNvCxnSpPr>
          <p:nvPr/>
        </p:nvCxnSpPr>
        <p:spPr>
          <a:xfrm>
            <a:off x="518508" y="3723878"/>
            <a:ext cx="838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Kuva 4">
            <a:extLst>
              <a:ext uri="{FF2B5EF4-FFF2-40B4-BE49-F238E27FC236}">
                <a16:creationId xmlns:a16="http://schemas.microsoft.com/office/drawing/2014/main" id="{48863DBC-8532-4173-B651-7889CA90159D}"/>
              </a:ext>
            </a:extLst>
          </p:cNvPr>
          <p:cNvPicPr>
            <a:picLocks noChangeAspect="1"/>
          </p:cNvPicPr>
          <p:nvPr/>
        </p:nvPicPr>
        <p:blipFill>
          <a:blip r:embed="rId14"/>
          <a:stretch>
            <a:fillRect/>
          </a:stretch>
        </p:blipFill>
        <p:spPr>
          <a:xfrm>
            <a:off x="7059720" y="2831888"/>
            <a:ext cx="1770523" cy="678701"/>
          </a:xfrm>
          <a:prstGeom prst="rect">
            <a:avLst/>
          </a:prstGeom>
        </p:spPr>
      </p:pic>
      <p:pic>
        <p:nvPicPr>
          <p:cNvPr id="9" name="Kuva 8">
            <a:extLst>
              <a:ext uri="{FF2B5EF4-FFF2-40B4-BE49-F238E27FC236}">
                <a16:creationId xmlns:a16="http://schemas.microsoft.com/office/drawing/2014/main" id="{EC1C151A-D0C8-4D0D-AC8A-1FA3AC70CF7C}"/>
              </a:ext>
            </a:extLst>
          </p:cNvPr>
          <p:cNvPicPr>
            <a:picLocks noChangeAspect="1"/>
          </p:cNvPicPr>
          <p:nvPr/>
        </p:nvPicPr>
        <p:blipFill>
          <a:blip r:embed="rId15"/>
          <a:stretch>
            <a:fillRect/>
          </a:stretch>
        </p:blipFill>
        <p:spPr>
          <a:xfrm>
            <a:off x="600555" y="4486131"/>
            <a:ext cx="1449581" cy="277459"/>
          </a:xfrm>
          <a:prstGeom prst="rect">
            <a:avLst/>
          </a:prstGeom>
        </p:spPr>
      </p:pic>
      <p:sp>
        <p:nvSpPr>
          <p:cNvPr id="3" name="Tekstin paikkamerkki 6">
            <a:extLst>
              <a:ext uri="{FF2B5EF4-FFF2-40B4-BE49-F238E27FC236}">
                <a16:creationId xmlns:a16="http://schemas.microsoft.com/office/drawing/2014/main" id="{D958CFF9-C2A9-9A23-DD98-2278404B3C52}"/>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16" action="ppaction://hlinksldjump"/>
              </a:rPr>
              <a:t>Palaa sisällysluetteloon</a:t>
            </a:r>
            <a:endParaRPr lang="fi-FI" dirty="0"/>
          </a:p>
          <a:p>
            <a:endParaRPr lang="fi-FI" dirty="0"/>
          </a:p>
        </p:txBody>
      </p:sp>
    </p:spTree>
    <p:extLst>
      <p:ext uri="{BB962C8B-B14F-4D97-AF65-F5344CB8AC3E}">
        <p14:creationId xmlns:p14="http://schemas.microsoft.com/office/powerpoint/2010/main" val="4272921305"/>
      </p:ext>
    </p:extLst>
  </p:cSld>
  <p:clrMapOvr>
    <a:masterClrMapping/>
  </p:clrMapOvr>
  <p:transition spd="med">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Teknologiateollisuus ry:n jäsenyritykset 2022</a:t>
            </a:r>
          </a:p>
          <a:p>
            <a:endParaRPr lang="fi-FI"/>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198</a:t>
            </a:fld>
            <a:endParaRPr lang="fi-FI">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7" name="Tekstin paikkamerkki 6"/>
          <p:cNvSpPr>
            <a:spLocks noGrp="1"/>
          </p:cNvSpPr>
          <p:nvPr>
            <p:ph type="body" sz="quarter" idx="18"/>
          </p:nvPr>
        </p:nvSpPr>
        <p:spPr/>
        <p:txBody>
          <a:bodyPr/>
          <a:lstStyle/>
          <a:p>
            <a:r>
              <a:rPr lang="fi-FI"/>
              <a:t>Lähde: Teknologiateollisuus ry:n jäsentietojärjestelmä</a:t>
            </a:r>
          </a:p>
        </p:txBody>
      </p:sp>
      <p:grpSp>
        <p:nvGrpSpPr>
          <p:cNvPr id="8" name="Ryhmä 7"/>
          <p:cNvGrpSpPr/>
          <p:nvPr/>
        </p:nvGrpSpPr>
        <p:grpSpPr>
          <a:xfrm>
            <a:off x="373579" y="886924"/>
            <a:ext cx="8216083" cy="3722405"/>
            <a:chOff x="1583241" y="1971976"/>
            <a:chExt cx="9026379" cy="4228866"/>
          </a:xfrm>
        </p:grpSpPr>
        <p:grpSp>
          <p:nvGrpSpPr>
            <p:cNvPr id="9" name="Ryhmä 8"/>
            <p:cNvGrpSpPr/>
            <p:nvPr/>
          </p:nvGrpSpPr>
          <p:grpSpPr>
            <a:xfrm>
              <a:off x="1679129" y="5886155"/>
              <a:ext cx="2698346" cy="314687"/>
              <a:chOff x="755576" y="5482007"/>
              <a:chExt cx="3521327" cy="367908"/>
            </a:xfrm>
          </p:grpSpPr>
          <p:sp>
            <p:nvSpPr>
              <p:cNvPr id="24" name="Suorakulmio 23"/>
              <p:cNvSpPr/>
              <p:nvPr/>
            </p:nvSpPr>
            <p:spPr>
              <a:xfrm>
                <a:off x="971601" y="5482007"/>
                <a:ext cx="3305302" cy="367908"/>
              </a:xfrm>
              <a:prstGeom prst="rect">
                <a:avLst/>
              </a:prstGeom>
            </p:spPr>
            <p:txBody>
              <a:bodyPr wrap="none">
                <a:spAutoFit/>
              </a:bodyPr>
              <a:lstStyle/>
              <a:p>
                <a:r>
                  <a:rPr lang="fi-FI" sz="1200" kern="0">
                    <a:solidFill>
                      <a:srgbClr val="29282E"/>
                    </a:solidFill>
                    <a:ea typeface="Verdana" panose="020B0604030504040204" pitchFamily="34" charset="0"/>
                    <a:cs typeface="Verdana" panose="020B0604030504040204" pitchFamily="34" charset="0"/>
                  </a:rPr>
                  <a:t>250–499 henkilön yritykset</a:t>
                </a:r>
              </a:p>
            </p:txBody>
          </p:sp>
          <p:sp>
            <p:nvSpPr>
              <p:cNvPr id="25" name="Suorakulmio 24"/>
              <p:cNvSpPr/>
              <p:nvPr/>
            </p:nvSpPr>
            <p:spPr bwMode="auto">
              <a:xfrm>
                <a:off x="755576" y="5512499"/>
                <a:ext cx="216024" cy="216024"/>
              </a:xfrm>
              <a:prstGeom prst="rect">
                <a:avLst/>
              </a:prstGeom>
              <a:solidFill>
                <a:srgbClr val="FF805C"/>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i-FI" sz="1400">
                  <a:solidFill>
                    <a:srgbClr val="29282E"/>
                  </a:solidFill>
                  <a:ea typeface="Verdana" panose="020B0604030504040204" pitchFamily="34" charset="0"/>
                  <a:cs typeface="Verdana" panose="020B0604030504040204" pitchFamily="34" charset="0"/>
                </a:endParaRPr>
              </a:p>
            </p:txBody>
          </p:sp>
        </p:grpSp>
        <p:grpSp>
          <p:nvGrpSpPr>
            <p:cNvPr id="10" name="Ryhmä 9"/>
            <p:cNvGrpSpPr/>
            <p:nvPr/>
          </p:nvGrpSpPr>
          <p:grpSpPr>
            <a:xfrm>
              <a:off x="1583241" y="1971976"/>
              <a:ext cx="9026379" cy="3929802"/>
              <a:chOff x="1583241" y="1971976"/>
              <a:chExt cx="9026379" cy="3929802"/>
            </a:xfrm>
          </p:grpSpPr>
          <p:graphicFrame>
            <p:nvGraphicFramePr>
              <p:cNvPr id="14" name="Sisällön paikkamerkki 6"/>
              <p:cNvGraphicFramePr>
                <a:graphicFrameLocks/>
              </p:cNvGraphicFramePr>
              <p:nvPr/>
            </p:nvGraphicFramePr>
            <p:xfrm>
              <a:off x="5855981" y="2339265"/>
              <a:ext cx="3671848" cy="33221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Sisällön paikkamerkki 6"/>
              <p:cNvGraphicFramePr>
                <a:graphicFrameLocks/>
              </p:cNvGraphicFramePr>
              <p:nvPr/>
            </p:nvGraphicFramePr>
            <p:xfrm>
              <a:off x="1591719" y="2421642"/>
              <a:ext cx="4176852" cy="3172564"/>
            </p:xfrm>
            <a:graphic>
              <a:graphicData uri="http://schemas.openxmlformats.org/drawingml/2006/chart">
                <c:chart xmlns:c="http://schemas.openxmlformats.org/drawingml/2006/chart" xmlns:r="http://schemas.openxmlformats.org/officeDocument/2006/relationships" r:id="rId3"/>
              </a:graphicData>
            </a:graphic>
          </p:graphicFrame>
          <p:sp>
            <p:nvSpPr>
              <p:cNvPr id="16" name="Suorakulmio 15"/>
              <p:cNvSpPr/>
              <p:nvPr/>
            </p:nvSpPr>
            <p:spPr>
              <a:xfrm>
                <a:off x="1583241" y="1971976"/>
                <a:ext cx="4102223" cy="341050"/>
              </a:xfrm>
              <a:prstGeom prst="rect">
                <a:avLst/>
              </a:prstGeom>
            </p:spPr>
            <p:txBody>
              <a:bodyPr wrap="square">
                <a:spAutoFit/>
              </a:bodyPr>
              <a:lstStyle/>
              <a:p>
                <a:pPr defTabSz="914400"/>
                <a:r>
                  <a:rPr lang="fi-FI" sz="1300" b="1">
                    <a:solidFill>
                      <a:srgbClr val="29282E"/>
                    </a:solidFill>
                    <a:ea typeface="Verdana" panose="020B0604030504040204" pitchFamily="34" charset="0"/>
                    <a:cs typeface="Verdana" panose="020B0604030504040204" pitchFamily="34" charset="0"/>
                  </a:rPr>
                  <a:t>Yritysten lukumäärä / 1 806</a:t>
                </a:r>
              </a:p>
            </p:txBody>
          </p:sp>
          <p:sp>
            <p:nvSpPr>
              <p:cNvPr id="17" name="Suorakulmio 16"/>
              <p:cNvSpPr/>
              <p:nvPr/>
            </p:nvSpPr>
            <p:spPr>
              <a:xfrm>
                <a:off x="6254861" y="1971976"/>
                <a:ext cx="4354759" cy="341050"/>
              </a:xfrm>
              <a:prstGeom prst="rect">
                <a:avLst/>
              </a:prstGeom>
            </p:spPr>
            <p:txBody>
              <a:bodyPr wrap="square">
                <a:spAutoFit/>
              </a:bodyPr>
              <a:lstStyle/>
              <a:p>
                <a:pPr defTabSz="914400"/>
                <a:r>
                  <a:rPr lang="fi-FI" sz="1300" b="1">
                    <a:solidFill>
                      <a:srgbClr val="29282E"/>
                    </a:solidFill>
                    <a:ea typeface="Verdana" panose="020B0604030504040204" pitchFamily="34" charset="0"/>
                    <a:cs typeface="Verdana" panose="020B0604030504040204" pitchFamily="34" charset="0"/>
                  </a:rPr>
                  <a:t>Henkilöstön määrä / 211 145</a:t>
                </a:r>
              </a:p>
            </p:txBody>
          </p:sp>
          <p:grpSp>
            <p:nvGrpSpPr>
              <p:cNvPr id="18" name="Ryhmä 17"/>
              <p:cNvGrpSpPr/>
              <p:nvPr/>
            </p:nvGrpSpPr>
            <p:grpSpPr>
              <a:xfrm>
                <a:off x="1679129" y="5587091"/>
                <a:ext cx="2483491" cy="314687"/>
                <a:chOff x="755576" y="5182943"/>
                <a:chExt cx="3240940" cy="367908"/>
              </a:xfrm>
            </p:grpSpPr>
            <p:sp>
              <p:nvSpPr>
                <p:cNvPr id="22" name="Suorakulmio 21"/>
                <p:cNvSpPr/>
                <p:nvPr/>
              </p:nvSpPr>
              <p:spPr>
                <a:xfrm>
                  <a:off x="971600" y="5182943"/>
                  <a:ext cx="3024916" cy="367908"/>
                </a:xfrm>
                <a:prstGeom prst="rect">
                  <a:avLst/>
                </a:prstGeom>
              </p:spPr>
              <p:txBody>
                <a:bodyPr wrap="none">
                  <a:spAutoFit/>
                </a:bodyPr>
                <a:lstStyle/>
                <a:p>
                  <a:r>
                    <a:rPr lang="fi-FI" sz="1200" kern="0">
                      <a:solidFill>
                        <a:srgbClr val="29282E"/>
                      </a:solidFill>
                      <a:ea typeface="Verdana" panose="020B0604030504040204" pitchFamily="34" charset="0"/>
                      <a:cs typeface="Verdana" panose="020B0604030504040204" pitchFamily="34" charset="0"/>
                    </a:rPr>
                    <a:t>1–249 henkilön yritykset</a:t>
                  </a:r>
                </a:p>
              </p:txBody>
            </p:sp>
            <p:sp>
              <p:nvSpPr>
                <p:cNvPr id="23" name="Suorakulmio 22"/>
                <p:cNvSpPr/>
                <p:nvPr/>
              </p:nvSpPr>
              <p:spPr bwMode="auto">
                <a:xfrm>
                  <a:off x="755576" y="5220066"/>
                  <a:ext cx="216023" cy="216024"/>
                </a:xfrm>
                <a:prstGeom prst="rect">
                  <a:avLst/>
                </a:prstGeom>
                <a:solidFill>
                  <a:srgbClr val="FF00B8"/>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i-FI" sz="1400">
                    <a:solidFill>
                      <a:srgbClr val="29282E"/>
                    </a:solidFill>
                    <a:ea typeface="Verdana" panose="020B0604030504040204" pitchFamily="34" charset="0"/>
                    <a:cs typeface="Verdana" panose="020B0604030504040204" pitchFamily="34" charset="0"/>
                  </a:endParaRPr>
                </a:p>
              </p:txBody>
            </p:sp>
          </p:grpSp>
          <p:grpSp>
            <p:nvGrpSpPr>
              <p:cNvPr id="19" name="Ryhmä 18"/>
              <p:cNvGrpSpPr/>
              <p:nvPr/>
            </p:nvGrpSpPr>
            <p:grpSpPr>
              <a:xfrm>
                <a:off x="4794090" y="5587090"/>
                <a:ext cx="2698346" cy="314687"/>
                <a:chOff x="3535304" y="5182941"/>
                <a:chExt cx="3521327" cy="367908"/>
              </a:xfrm>
            </p:grpSpPr>
            <p:sp>
              <p:nvSpPr>
                <p:cNvPr id="20" name="Suorakulmio 19"/>
                <p:cNvSpPr/>
                <p:nvPr/>
              </p:nvSpPr>
              <p:spPr>
                <a:xfrm>
                  <a:off x="3751329" y="5182941"/>
                  <a:ext cx="3305302" cy="367908"/>
                </a:xfrm>
                <a:prstGeom prst="rect">
                  <a:avLst/>
                </a:prstGeom>
              </p:spPr>
              <p:txBody>
                <a:bodyPr wrap="none">
                  <a:spAutoFit/>
                </a:bodyPr>
                <a:lstStyle/>
                <a:p>
                  <a:r>
                    <a:rPr lang="fi-FI" sz="1200" kern="0">
                      <a:solidFill>
                        <a:srgbClr val="29282E"/>
                      </a:solidFill>
                      <a:ea typeface="Verdana" panose="020B0604030504040204" pitchFamily="34" charset="0"/>
                      <a:cs typeface="Verdana" panose="020B0604030504040204" pitchFamily="34" charset="0"/>
                    </a:rPr>
                    <a:t>500–999 henkilön yritykset</a:t>
                  </a:r>
                </a:p>
              </p:txBody>
            </p:sp>
            <p:sp>
              <p:nvSpPr>
                <p:cNvPr id="21" name="Suorakulmio 20"/>
                <p:cNvSpPr/>
                <p:nvPr/>
              </p:nvSpPr>
              <p:spPr bwMode="auto">
                <a:xfrm>
                  <a:off x="3535304" y="5220066"/>
                  <a:ext cx="216024" cy="216024"/>
                </a:xfrm>
                <a:prstGeom prst="rect">
                  <a:avLst/>
                </a:prstGeom>
                <a:solidFill>
                  <a:srgbClr val="0F78B2"/>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i-FI" sz="1400">
                    <a:solidFill>
                      <a:srgbClr val="29282E"/>
                    </a:solidFill>
                    <a:ea typeface="Verdana" panose="020B0604030504040204" pitchFamily="34" charset="0"/>
                    <a:cs typeface="Verdana" panose="020B0604030504040204" pitchFamily="34" charset="0"/>
                  </a:endParaRPr>
                </a:p>
              </p:txBody>
            </p:sp>
          </p:grpSp>
        </p:grpSp>
        <p:grpSp>
          <p:nvGrpSpPr>
            <p:cNvPr id="11" name="Ryhmä 10"/>
            <p:cNvGrpSpPr/>
            <p:nvPr/>
          </p:nvGrpSpPr>
          <p:grpSpPr>
            <a:xfrm>
              <a:off x="4794090" y="5886155"/>
              <a:ext cx="2472577" cy="314687"/>
              <a:chOff x="3535303" y="5482006"/>
              <a:chExt cx="3226698" cy="367908"/>
            </a:xfrm>
          </p:grpSpPr>
          <p:sp>
            <p:nvSpPr>
              <p:cNvPr id="12" name="Suorakulmio 11"/>
              <p:cNvSpPr/>
              <p:nvPr/>
            </p:nvSpPr>
            <p:spPr>
              <a:xfrm>
                <a:off x="3737083" y="5482006"/>
                <a:ext cx="3024918" cy="367908"/>
              </a:xfrm>
              <a:prstGeom prst="rect">
                <a:avLst/>
              </a:prstGeom>
            </p:spPr>
            <p:txBody>
              <a:bodyPr wrap="none">
                <a:spAutoFit/>
              </a:bodyPr>
              <a:lstStyle/>
              <a:p>
                <a:r>
                  <a:rPr lang="fi-FI" sz="1200" kern="0">
                    <a:solidFill>
                      <a:srgbClr val="29282E"/>
                    </a:solidFill>
                    <a:ea typeface="Verdana" panose="020B0604030504040204" pitchFamily="34" charset="0"/>
                    <a:cs typeface="Verdana" panose="020B0604030504040204" pitchFamily="34" charset="0"/>
                  </a:rPr>
                  <a:t>1000– henkilön yritykset</a:t>
                </a:r>
              </a:p>
            </p:txBody>
          </p:sp>
          <p:sp>
            <p:nvSpPr>
              <p:cNvPr id="13" name="Suorakulmio 12"/>
              <p:cNvSpPr/>
              <p:nvPr/>
            </p:nvSpPr>
            <p:spPr bwMode="auto">
              <a:xfrm>
                <a:off x="3535303" y="5512498"/>
                <a:ext cx="216023" cy="216024"/>
              </a:xfrm>
              <a:prstGeom prst="rect">
                <a:avLst/>
              </a:prstGeom>
              <a:solidFill>
                <a:srgbClr val="85E86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i-FI" sz="1400">
                  <a:solidFill>
                    <a:srgbClr val="29282E"/>
                  </a:solidFill>
                  <a:ea typeface="Verdana" panose="020B0604030504040204" pitchFamily="34" charset="0"/>
                  <a:cs typeface="Verdana" panose="020B0604030504040204" pitchFamily="34" charset="0"/>
                </a:endParaRPr>
              </a:p>
            </p:txBody>
          </p:sp>
        </p:grpSp>
      </p:grpSp>
      <p:sp>
        <p:nvSpPr>
          <p:cNvPr id="6" name="Tekstin paikkamerkki 6">
            <a:extLst>
              <a:ext uri="{FF2B5EF4-FFF2-40B4-BE49-F238E27FC236}">
                <a16:creationId xmlns:a16="http://schemas.microsoft.com/office/drawing/2014/main" id="{B6463308-1418-1B18-36D5-5A101C1772C4}"/>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873448164"/>
      </p:ext>
    </p:extLst>
  </p:cSld>
  <p:clrMapOvr>
    <a:masterClrMapping/>
  </p:clrMapOvr>
  <p:transition spd="med">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Teknologiateollisuus ry:n pk-jäsenyritykset 2022</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199</a:t>
            </a:fld>
            <a:endParaRPr lang="fi-FI">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sp>
        <p:nvSpPr>
          <p:cNvPr id="7" name="Tekstin paikkamerkki 6"/>
          <p:cNvSpPr>
            <a:spLocks noGrp="1"/>
          </p:cNvSpPr>
          <p:nvPr>
            <p:ph type="body" sz="quarter" idx="18"/>
          </p:nvPr>
        </p:nvSpPr>
        <p:spPr/>
        <p:txBody>
          <a:bodyPr/>
          <a:lstStyle/>
          <a:p>
            <a:r>
              <a:rPr lang="fi-FI"/>
              <a:t>Lähde: Teknologiateollisuus ry:n jäsentietojärjestelmä</a:t>
            </a:r>
          </a:p>
        </p:txBody>
      </p:sp>
      <p:grpSp>
        <p:nvGrpSpPr>
          <p:cNvPr id="43" name="Ryhmä 42"/>
          <p:cNvGrpSpPr/>
          <p:nvPr/>
        </p:nvGrpSpPr>
        <p:grpSpPr>
          <a:xfrm>
            <a:off x="489537" y="930150"/>
            <a:ext cx="7840921" cy="3682745"/>
            <a:chOff x="1576656" y="1975812"/>
            <a:chExt cx="8468925" cy="4234115"/>
          </a:xfrm>
        </p:grpSpPr>
        <p:graphicFrame>
          <p:nvGraphicFramePr>
            <p:cNvPr id="44" name="Sisällön paikkamerkki 6"/>
            <p:cNvGraphicFramePr>
              <a:graphicFrameLocks/>
            </p:cNvGraphicFramePr>
            <p:nvPr/>
          </p:nvGraphicFramePr>
          <p:xfrm>
            <a:off x="1721648" y="2412980"/>
            <a:ext cx="3234956" cy="3186540"/>
          </p:xfrm>
          <a:graphic>
            <a:graphicData uri="http://schemas.openxmlformats.org/drawingml/2006/chart">
              <c:chart xmlns:c="http://schemas.openxmlformats.org/drawingml/2006/chart" xmlns:r="http://schemas.openxmlformats.org/officeDocument/2006/relationships" r:id="rId2"/>
            </a:graphicData>
          </a:graphic>
        </p:graphicFrame>
        <p:sp>
          <p:nvSpPr>
            <p:cNvPr id="45" name="Suorakulmio 44"/>
            <p:cNvSpPr/>
            <p:nvPr/>
          </p:nvSpPr>
          <p:spPr>
            <a:xfrm>
              <a:off x="1576656" y="1976520"/>
              <a:ext cx="3511292" cy="341050"/>
            </a:xfrm>
            <a:prstGeom prst="rect">
              <a:avLst/>
            </a:prstGeom>
            <a:solidFill>
              <a:schemeClr val="bg1"/>
            </a:solidFill>
          </p:spPr>
          <p:txBody>
            <a:bodyPr wrap="square">
              <a:spAutoFit/>
            </a:bodyPr>
            <a:lstStyle>
              <a:defPPr>
                <a:defRPr lang="fi-FI"/>
              </a:defPPr>
              <a:lvl1pPr marL="0" algn="l" defTabSz="914069" rtl="0" eaLnBrk="1" latinLnBrk="0" hangingPunct="1">
                <a:defRPr sz="1800" kern="1200">
                  <a:solidFill>
                    <a:schemeClr val="tx1"/>
                  </a:solidFill>
                  <a:latin typeface="+mn-lt"/>
                  <a:ea typeface="+mn-ea"/>
                  <a:cs typeface="+mn-cs"/>
                </a:defRPr>
              </a:lvl1pPr>
              <a:lvl2pPr marL="457034" algn="l" defTabSz="914069" rtl="0" eaLnBrk="1" latinLnBrk="0" hangingPunct="1">
                <a:defRPr sz="1800" kern="1200">
                  <a:solidFill>
                    <a:schemeClr val="tx1"/>
                  </a:solidFill>
                  <a:latin typeface="+mn-lt"/>
                  <a:ea typeface="+mn-ea"/>
                  <a:cs typeface="+mn-cs"/>
                </a:defRPr>
              </a:lvl2pPr>
              <a:lvl3pPr marL="914069" algn="l" defTabSz="914069" rtl="0" eaLnBrk="1" latinLnBrk="0" hangingPunct="1">
                <a:defRPr sz="1800" kern="1200">
                  <a:solidFill>
                    <a:schemeClr val="tx1"/>
                  </a:solidFill>
                  <a:latin typeface="+mn-lt"/>
                  <a:ea typeface="+mn-ea"/>
                  <a:cs typeface="+mn-cs"/>
                </a:defRPr>
              </a:lvl3pPr>
              <a:lvl4pPr marL="1371104" algn="l" defTabSz="914069" rtl="0" eaLnBrk="1" latinLnBrk="0" hangingPunct="1">
                <a:defRPr sz="1800" kern="1200">
                  <a:solidFill>
                    <a:schemeClr val="tx1"/>
                  </a:solidFill>
                  <a:latin typeface="+mn-lt"/>
                  <a:ea typeface="+mn-ea"/>
                  <a:cs typeface="+mn-cs"/>
                </a:defRPr>
              </a:lvl4pPr>
              <a:lvl5pPr marL="1828139" algn="l" defTabSz="914069" rtl="0" eaLnBrk="1" latinLnBrk="0" hangingPunct="1">
                <a:defRPr sz="1800" kern="1200">
                  <a:solidFill>
                    <a:schemeClr val="tx1"/>
                  </a:solidFill>
                  <a:latin typeface="+mn-lt"/>
                  <a:ea typeface="+mn-ea"/>
                  <a:cs typeface="+mn-cs"/>
                </a:defRPr>
              </a:lvl5pPr>
              <a:lvl6pPr marL="2285173" algn="l" defTabSz="914069" rtl="0" eaLnBrk="1" latinLnBrk="0" hangingPunct="1">
                <a:defRPr sz="1800" kern="1200">
                  <a:solidFill>
                    <a:schemeClr val="tx1"/>
                  </a:solidFill>
                  <a:latin typeface="+mn-lt"/>
                  <a:ea typeface="+mn-ea"/>
                  <a:cs typeface="+mn-cs"/>
                </a:defRPr>
              </a:lvl6pPr>
              <a:lvl7pPr marL="2742207" algn="l" defTabSz="914069" rtl="0" eaLnBrk="1" latinLnBrk="0" hangingPunct="1">
                <a:defRPr sz="1800" kern="1200">
                  <a:solidFill>
                    <a:schemeClr val="tx1"/>
                  </a:solidFill>
                  <a:latin typeface="+mn-lt"/>
                  <a:ea typeface="+mn-ea"/>
                  <a:cs typeface="+mn-cs"/>
                </a:defRPr>
              </a:lvl7pPr>
              <a:lvl8pPr marL="3199243" algn="l" defTabSz="914069" rtl="0" eaLnBrk="1" latinLnBrk="0" hangingPunct="1">
                <a:defRPr sz="1800" kern="1200">
                  <a:solidFill>
                    <a:schemeClr val="tx1"/>
                  </a:solidFill>
                  <a:latin typeface="+mn-lt"/>
                  <a:ea typeface="+mn-ea"/>
                  <a:cs typeface="+mn-cs"/>
                </a:defRPr>
              </a:lvl8pPr>
              <a:lvl9pPr marL="3656278" algn="l" defTabSz="914069" rtl="0" eaLnBrk="1" latinLnBrk="0" hangingPunct="1">
                <a:defRPr sz="1800" kern="1200">
                  <a:solidFill>
                    <a:schemeClr val="tx1"/>
                  </a:solidFill>
                  <a:latin typeface="+mn-lt"/>
                  <a:ea typeface="+mn-ea"/>
                  <a:cs typeface="+mn-cs"/>
                </a:defRPr>
              </a:lvl9pPr>
            </a:lstStyle>
            <a:p>
              <a:pPr defTabSz="914400"/>
              <a:r>
                <a:rPr lang="fi-FI" sz="1300" b="1">
                  <a:solidFill>
                    <a:srgbClr val="29282E"/>
                  </a:solidFill>
                  <a:ea typeface="Verdana" panose="020B0604030504040204" pitchFamily="34" charset="0"/>
                  <a:cs typeface="Verdana" panose="020B0604030504040204" pitchFamily="34" charset="0"/>
                </a:rPr>
                <a:t>Yritysten lukumäärä / 1 634</a:t>
              </a:r>
              <a:endParaRPr lang="fi-FI" sz="1300">
                <a:solidFill>
                  <a:srgbClr val="29282E"/>
                </a:solidFill>
                <a:ea typeface="Verdana" panose="020B0604030504040204" pitchFamily="34" charset="0"/>
                <a:cs typeface="Verdana" panose="020B0604030504040204" pitchFamily="34" charset="0"/>
              </a:endParaRPr>
            </a:p>
          </p:txBody>
        </p:sp>
        <p:sp>
          <p:nvSpPr>
            <p:cNvPr id="46" name="Suorakulmio 45"/>
            <p:cNvSpPr/>
            <p:nvPr/>
          </p:nvSpPr>
          <p:spPr>
            <a:xfrm>
              <a:off x="6249252" y="1975812"/>
              <a:ext cx="3796329" cy="341050"/>
            </a:xfrm>
            <a:prstGeom prst="rect">
              <a:avLst/>
            </a:prstGeom>
          </p:spPr>
          <p:txBody>
            <a:bodyPr wrap="square">
              <a:spAutoFit/>
            </a:bodyPr>
            <a:lstStyle>
              <a:defPPr>
                <a:defRPr lang="fi-FI"/>
              </a:defPPr>
              <a:lvl1pPr marL="0" algn="l" defTabSz="914069" rtl="0" eaLnBrk="1" latinLnBrk="0" hangingPunct="1">
                <a:defRPr sz="1800" kern="1200">
                  <a:solidFill>
                    <a:schemeClr val="tx1"/>
                  </a:solidFill>
                  <a:latin typeface="+mn-lt"/>
                  <a:ea typeface="+mn-ea"/>
                  <a:cs typeface="+mn-cs"/>
                </a:defRPr>
              </a:lvl1pPr>
              <a:lvl2pPr marL="457034" algn="l" defTabSz="914069" rtl="0" eaLnBrk="1" latinLnBrk="0" hangingPunct="1">
                <a:defRPr sz="1800" kern="1200">
                  <a:solidFill>
                    <a:schemeClr val="tx1"/>
                  </a:solidFill>
                  <a:latin typeface="+mn-lt"/>
                  <a:ea typeface="+mn-ea"/>
                  <a:cs typeface="+mn-cs"/>
                </a:defRPr>
              </a:lvl2pPr>
              <a:lvl3pPr marL="914069" algn="l" defTabSz="914069" rtl="0" eaLnBrk="1" latinLnBrk="0" hangingPunct="1">
                <a:defRPr sz="1800" kern="1200">
                  <a:solidFill>
                    <a:schemeClr val="tx1"/>
                  </a:solidFill>
                  <a:latin typeface="+mn-lt"/>
                  <a:ea typeface="+mn-ea"/>
                  <a:cs typeface="+mn-cs"/>
                </a:defRPr>
              </a:lvl3pPr>
              <a:lvl4pPr marL="1371104" algn="l" defTabSz="914069" rtl="0" eaLnBrk="1" latinLnBrk="0" hangingPunct="1">
                <a:defRPr sz="1800" kern="1200">
                  <a:solidFill>
                    <a:schemeClr val="tx1"/>
                  </a:solidFill>
                  <a:latin typeface="+mn-lt"/>
                  <a:ea typeface="+mn-ea"/>
                  <a:cs typeface="+mn-cs"/>
                </a:defRPr>
              </a:lvl4pPr>
              <a:lvl5pPr marL="1828139" algn="l" defTabSz="914069" rtl="0" eaLnBrk="1" latinLnBrk="0" hangingPunct="1">
                <a:defRPr sz="1800" kern="1200">
                  <a:solidFill>
                    <a:schemeClr val="tx1"/>
                  </a:solidFill>
                  <a:latin typeface="+mn-lt"/>
                  <a:ea typeface="+mn-ea"/>
                  <a:cs typeface="+mn-cs"/>
                </a:defRPr>
              </a:lvl5pPr>
              <a:lvl6pPr marL="2285173" algn="l" defTabSz="914069" rtl="0" eaLnBrk="1" latinLnBrk="0" hangingPunct="1">
                <a:defRPr sz="1800" kern="1200">
                  <a:solidFill>
                    <a:schemeClr val="tx1"/>
                  </a:solidFill>
                  <a:latin typeface="+mn-lt"/>
                  <a:ea typeface="+mn-ea"/>
                  <a:cs typeface="+mn-cs"/>
                </a:defRPr>
              </a:lvl6pPr>
              <a:lvl7pPr marL="2742207" algn="l" defTabSz="914069" rtl="0" eaLnBrk="1" latinLnBrk="0" hangingPunct="1">
                <a:defRPr sz="1800" kern="1200">
                  <a:solidFill>
                    <a:schemeClr val="tx1"/>
                  </a:solidFill>
                  <a:latin typeface="+mn-lt"/>
                  <a:ea typeface="+mn-ea"/>
                  <a:cs typeface="+mn-cs"/>
                </a:defRPr>
              </a:lvl7pPr>
              <a:lvl8pPr marL="3199243" algn="l" defTabSz="914069" rtl="0" eaLnBrk="1" latinLnBrk="0" hangingPunct="1">
                <a:defRPr sz="1800" kern="1200">
                  <a:solidFill>
                    <a:schemeClr val="tx1"/>
                  </a:solidFill>
                  <a:latin typeface="+mn-lt"/>
                  <a:ea typeface="+mn-ea"/>
                  <a:cs typeface="+mn-cs"/>
                </a:defRPr>
              </a:lvl8pPr>
              <a:lvl9pPr marL="3656278" algn="l" defTabSz="914069" rtl="0" eaLnBrk="1" latinLnBrk="0" hangingPunct="1">
                <a:defRPr sz="1800" kern="1200">
                  <a:solidFill>
                    <a:schemeClr val="tx1"/>
                  </a:solidFill>
                  <a:latin typeface="+mn-lt"/>
                  <a:ea typeface="+mn-ea"/>
                  <a:cs typeface="+mn-cs"/>
                </a:defRPr>
              </a:lvl9pPr>
            </a:lstStyle>
            <a:p>
              <a:pPr defTabSz="914400"/>
              <a:r>
                <a:rPr lang="fi-FI" sz="1300" b="1">
                  <a:solidFill>
                    <a:srgbClr val="29282E"/>
                  </a:solidFill>
                  <a:ea typeface="Verdana" panose="020B0604030504040204" pitchFamily="34" charset="0"/>
                  <a:cs typeface="Verdana" panose="020B0604030504040204" pitchFamily="34" charset="0"/>
                </a:rPr>
                <a:t>Henkilöstön määrä / 82 082</a:t>
              </a:r>
              <a:endParaRPr lang="fi-FI" sz="1300">
                <a:solidFill>
                  <a:srgbClr val="29282E"/>
                </a:solidFill>
                <a:ea typeface="Verdana" panose="020B0604030504040204" pitchFamily="34" charset="0"/>
                <a:cs typeface="Verdana" panose="020B0604030504040204" pitchFamily="34" charset="0"/>
              </a:endParaRPr>
            </a:p>
          </p:txBody>
        </p:sp>
        <p:graphicFrame>
          <p:nvGraphicFramePr>
            <p:cNvPr id="47" name="Sisällön paikkamerkki 6"/>
            <p:cNvGraphicFramePr>
              <a:graphicFrameLocks/>
            </p:cNvGraphicFramePr>
            <p:nvPr/>
          </p:nvGraphicFramePr>
          <p:xfrm>
            <a:off x="6293660" y="2407118"/>
            <a:ext cx="3235278" cy="3185902"/>
          </p:xfrm>
          <a:graphic>
            <a:graphicData uri="http://schemas.openxmlformats.org/drawingml/2006/chart">
              <c:chart xmlns:c="http://schemas.openxmlformats.org/drawingml/2006/chart" xmlns:r="http://schemas.openxmlformats.org/officeDocument/2006/relationships" r:id="rId3"/>
            </a:graphicData>
          </a:graphic>
        </p:graphicFrame>
        <p:grpSp>
          <p:nvGrpSpPr>
            <p:cNvPr id="48" name="Ryhmä 47"/>
            <p:cNvGrpSpPr/>
            <p:nvPr/>
          </p:nvGrpSpPr>
          <p:grpSpPr>
            <a:xfrm>
              <a:off x="1679129" y="5592391"/>
              <a:ext cx="2338780" cy="318471"/>
              <a:chOff x="755576" y="5189154"/>
              <a:chExt cx="3052094" cy="372333"/>
            </a:xfrm>
          </p:grpSpPr>
          <p:sp>
            <p:nvSpPr>
              <p:cNvPr id="58" name="Suorakulmio 57"/>
              <p:cNvSpPr/>
              <p:nvPr/>
            </p:nvSpPr>
            <p:spPr>
              <a:xfrm>
                <a:off x="971600" y="5189154"/>
                <a:ext cx="2836070" cy="372333"/>
              </a:xfrm>
              <a:prstGeom prst="rect">
                <a:avLst/>
              </a:prstGeom>
            </p:spPr>
            <p:txBody>
              <a:bodyPr wrap="none">
                <a:spAutoFit/>
              </a:bodyPr>
              <a:lstStyle/>
              <a:p>
                <a:r>
                  <a:rPr lang="fi-FI" sz="1200" kern="0">
                    <a:ea typeface="Verdana" panose="020B0604030504040204" pitchFamily="34" charset="0"/>
                    <a:cs typeface="Verdana" panose="020B0604030504040204" pitchFamily="34" charset="0"/>
                  </a:rPr>
                  <a:t>1–19 henkilön yritykset</a:t>
                </a:r>
              </a:p>
            </p:txBody>
          </p:sp>
          <p:sp>
            <p:nvSpPr>
              <p:cNvPr id="59" name="Suorakulmio 58"/>
              <p:cNvSpPr/>
              <p:nvPr/>
            </p:nvSpPr>
            <p:spPr bwMode="auto">
              <a:xfrm>
                <a:off x="755576" y="5226274"/>
                <a:ext cx="216024" cy="216025"/>
              </a:xfrm>
              <a:prstGeom prst="rect">
                <a:avLst/>
              </a:prstGeom>
              <a:solidFill>
                <a:srgbClr val="FF00B8"/>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i-FI" sz="1400">
                  <a:solidFill>
                    <a:srgbClr val="29282E"/>
                  </a:solidFill>
                  <a:ea typeface="Verdana" panose="020B0604030504040204" pitchFamily="34" charset="0"/>
                  <a:cs typeface="Verdana" panose="020B0604030504040204" pitchFamily="34" charset="0"/>
                </a:endParaRPr>
              </a:p>
            </p:txBody>
          </p:sp>
        </p:grpSp>
        <p:grpSp>
          <p:nvGrpSpPr>
            <p:cNvPr id="49" name="Ryhmä 48"/>
            <p:cNvGrpSpPr/>
            <p:nvPr/>
          </p:nvGrpSpPr>
          <p:grpSpPr>
            <a:xfrm>
              <a:off x="1679129" y="5891455"/>
              <a:ext cx="2444397" cy="318471"/>
              <a:chOff x="755576" y="5488219"/>
              <a:chExt cx="3189924" cy="372333"/>
            </a:xfrm>
          </p:grpSpPr>
          <p:sp>
            <p:nvSpPr>
              <p:cNvPr id="56" name="Suorakulmio 55"/>
              <p:cNvSpPr/>
              <p:nvPr/>
            </p:nvSpPr>
            <p:spPr>
              <a:xfrm>
                <a:off x="971601" y="5488219"/>
                <a:ext cx="2973899" cy="372333"/>
              </a:xfrm>
              <a:prstGeom prst="rect">
                <a:avLst/>
              </a:prstGeom>
            </p:spPr>
            <p:txBody>
              <a:bodyPr wrap="none">
                <a:spAutoFit/>
              </a:bodyPr>
              <a:lstStyle/>
              <a:p>
                <a:r>
                  <a:rPr lang="fi-FI" sz="1200" kern="0">
                    <a:solidFill>
                      <a:srgbClr val="29282E"/>
                    </a:solidFill>
                    <a:ea typeface="Verdana" panose="020B0604030504040204" pitchFamily="34" charset="0"/>
                    <a:cs typeface="Verdana" panose="020B0604030504040204" pitchFamily="34" charset="0"/>
                  </a:rPr>
                  <a:t>20–49 henkilön yritykset</a:t>
                </a:r>
              </a:p>
            </p:txBody>
          </p:sp>
          <p:sp>
            <p:nvSpPr>
              <p:cNvPr id="57" name="Suorakulmio 56"/>
              <p:cNvSpPr/>
              <p:nvPr/>
            </p:nvSpPr>
            <p:spPr bwMode="auto">
              <a:xfrm>
                <a:off x="755576" y="5518706"/>
                <a:ext cx="216024" cy="216025"/>
              </a:xfrm>
              <a:prstGeom prst="rect">
                <a:avLst/>
              </a:prstGeom>
              <a:solidFill>
                <a:srgbClr val="FF805C"/>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i-FI" sz="1400">
                  <a:solidFill>
                    <a:srgbClr val="29282E"/>
                  </a:solidFill>
                  <a:ea typeface="Verdana" panose="020B0604030504040204" pitchFamily="34" charset="0"/>
                  <a:cs typeface="Verdana" panose="020B0604030504040204" pitchFamily="34" charset="0"/>
                </a:endParaRPr>
              </a:p>
            </p:txBody>
          </p:sp>
        </p:grpSp>
        <p:grpSp>
          <p:nvGrpSpPr>
            <p:cNvPr id="50" name="Ryhmä 49"/>
            <p:cNvGrpSpPr/>
            <p:nvPr/>
          </p:nvGrpSpPr>
          <p:grpSpPr>
            <a:xfrm>
              <a:off x="4806789" y="5592377"/>
              <a:ext cx="2444397" cy="318470"/>
              <a:chOff x="3551876" y="5189154"/>
              <a:chExt cx="3189922" cy="372333"/>
            </a:xfrm>
          </p:grpSpPr>
          <p:sp>
            <p:nvSpPr>
              <p:cNvPr id="54" name="Suorakulmio 53"/>
              <p:cNvSpPr/>
              <p:nvPr/>
            </p:nvSpPr>
            <p:spPr>
              <a:xfrm>
                <a:off x="3767901" y="5189154"/>
                <a:ext cx="2973897" cy="372333"/>
              </a:xfrm>
              <a:prstGeom prst="rect">
                <a:avLst/>
              </a:prstGeom>
            </p:spPr>
            <p:txBody>
              <a:bodyPr wrap="none">
                <a:spAutoFit/>
              </a:bodyPr>
              <a:lstStyle/>
              <a:p>
                <a:r>
                  <a:rPr lang="fi-FI" sz="1200" kern="0">
                    <a:solidFill>
                      <a:srgbClr val="29282E"/>
                    </a:solidFill>
                    <a:ea typeface="Verdana" panose="020B0604030504040204" pitchFamily="34" charset="0"/>
                    <a:cs typeface="Verdana" panose="020B0604030504040204" pitchFamily="34" charset="0"/>
                  </a:rPr>
                  <a:t>50–99 henkilön yritykset</a:t>
                </a:r>
              </a:p>
            </p:txBody>
          </p:sp>
          <p:sp>
            <p:nvSpPr>
              <p:cNvPr id="55" name="Suorakulmio 54"/>
              <p:cNvSpPr/>
              <p:nvPr/>
            </p:nvSpPr>
            <p:spPr bwMode="auto">
              <a:xfrm>
                <a:off x="3551876" y="5226274"/>
                <a:ext cx="216023" cy="216025"/>
              </a:xfrm>
              <a:prstGeom prst="rect">
                <a:avLst/>
              </a:prstGeom>
              <a:solidFill>
                <a:srgbClr val="0F78B2"/>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i-FI" sz="1400">
                  <a:solidFill>
                    <a:srgbClr val="29282E"/>
                  </a:solidFill>
                  <a:ea typeface="Verdana" panose="020B0604030504040204" pitchFamily="34" charset="0"/>
                  <a:cs typeface="Verdana" panose="020B0604030504040204" pitchFamily="34" charset="0"/>
                </a:endParaRPr>
              </a:p>
            </p:txBody>
          </p:sp>
        </p:grpSp>
        <p:grpSp>
          <p:nvGrpSpPr>
            <p:cNvPr id="51" name="Ryhmä 50"/>
            <p:cNvGrpSpPr/>
            <p:nvPr/>
          </p:nvGrpSpPr>
          <p:grpSpPr>
            <a:xfrm>
              <a:off x="4806791" y="5891456"/>
              <a:ext cx="2644709" cy="318471"/>
              <a:chOff x="3551876" y="5488219"/>
              <a:chExt cx="3451326" cy="372333"/>
            </a:xfrm>
          </p:grpSpPr>
          <p:sp>
            <p:nvSpPr>
              <p:cNvPr id="52" name="Suorakulmio 51"/>
              <p:cNvSpPr/>
              <p:nvPr/>
            </p:nvSpPr>
            <p:spPr>
              <a:xfrm>
                <a:off x="3753654" y="5488219"/>
                <a:ext cx="3249548" cy="372333"/>
              </a:xfrm>
              <a:prstGeom prst="rect">
                <a:avLst/>
              </a:prstGeom>
            </p:spPr>
            <p:txBody>
              <a:bodyPr wrap="none">
                <a:spAutoFit/>
              </a:bodyPr>
              <a:lstStyle/>
              <a:p>
                <a:r>
                  <a:rPr lang="fi-FI" sz="1200" kern="0">
                    <a:solidFill>
                      <a:srgbClr val="29282E"/>
                    </a:solidFill>
                    <a:ea typeface="Verdana" panose="020B0604030504040204" pitchFamily="34" charset="0"/>
                    <a:cs typeface="Verdana" panose="020B0604030504040204" pitchFamily="34" charset="0"/>
                  </a:rPr>
                  <a:t>100–249 henkilön yritykset</a:t>
                </a:r>
              </a:p>
            </p:txBody>
          </p:sp>
          <p:sp>
            <p:nvSpPr>
              <p:cNvPr id="53" name="Suorakulmio 52"/>
              <p:cNvSpPr/>
              <p:nvPr/>
            </p:nvSpPr>
            <p:spPr bwMode="auto">
              <a:xfrm>
                <a:off x="3551876" y="5518706"/>
                <a:ext cx="216023" cy="216025"/>
              </a:xfrm>
              <a:prstGeom prst="rect">
                <a:avLst/>
              </a:prstGeom>
              <a:solidFill>
                <a:srgbClr val="85E86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fi-FI" sz="1400">
                  <a:solidFill>
                    <a:srgbClr val="29282E"/>
                  </a:solidFill>
                  <a:ea typeface="Verdana" panose="020B0604030504040204" pitchFamily="34" charset="0"/>
                  <a:cs typeface="Verdana" panose="020B0604030504040204" pitchFamily="34" charset="0"/>
                </a:endParaRPr>
              </a:p>
            </p:txBody>
          </p:sp>
        </p:grpSp>
      </p:grpSp>
      <p:sp>
        <p:nvSpPr>
          <p:cNvPr id="6" name="Tekstin paikkamerkki 6">
            <a:extLst>
              <a:ext uri="{FF2B5EF4-FFF2-40B4-BE49-F238E27FC236}">
                <a16:creationId xmlns:a16="http://schemas.microsoft.com/office/drawing/2014/main" id="{88E08BCD-6BB3-7512-CCA5-AFE93A587019}"/>
              </a:ext>
            </a:extLst>
          </p:cNvPr>
          <p:cNvSpPr txBox="1">
            <a:spLocks/>
          </p:cNvSpPr>
          <p:nvPr/>
        </p:nvSpPr>
        <p:spPr>
          <a:xfrm>
            <a:off x="7384544" y="47331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69785273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E15D632-63D5-081F-DA2E-36FFFBBAD117}"/>
              </a:ext>
            </a:extLst>
          </p:cNvPr>
          <p:cNvSpPr>
            <a:spLocks noGrp="1"/>
          </p:cNvSpPr>
          <p:nvPr>
            <p:ph type="body" sz="quarter" idx="15"/>
          </p:nvPr>
        </p:nvSpPr>
        <p:spPr/>
        <p:txBody>
          <a:bodyPr/>
          <a:lstStyle/>
          <a:p>
            <a:r>
              <a:rPr lang="fi-FI"/>
              <a:t>Sisällys</a:t>
            </a:r>
          </a:p>
        </p:txBody>
      </p:sp>
      <p:sp>
        <p:nvSpPr>
          <p:cNvPr id="3" name="Dian numeron paikkamerkki 2">
            <a:extLst>
              <a:ext uri="{FF2B5EF4-FFF2-40B4-BE49-F238E27FC236}">
                <a16:creationId xmlns:a16="http://schemas.microsoft.com/office/drawing/2014/main" id="{906F14D4-1E09-9877-4A08-8FC1BF948DA6}"/>
              </a:ext>
            </a:extLst>
          </p:cNvPr>
          <p:cNvSpPr>
            <a:spLocks noGrp="1"/>
          </p:cNvSpPr>
          <p:nvPr>
            <p:ph type="sldNum" sz="quarter" idx="12"/>
          </p:nvPr>
        </p:nvSpPr>
        <p:spPr/>
        <p:txBody>
          <a:bodyPr/>
          <a:lstStyle/>
          <a:p>
            <a:fld id="{6FCB6B90-8271-4E8F-82C1-E646FBB48A2E}" type="slidenum">
              <a:rPr lang="fi-FI" smtClean="0"/>
              <a:pPr/>
              <a:t>2</a:t>
            </a:fld>
            <a:endParaRPr lang="fi-FI"/>
          </a:p>
        </p:txBody>
      </p:sp>
      <p:sp>
        <p:nvSpPr>
          <p:cNvPr id="4" name="Päivämäärän paikkamerkki 3">
            <a:extLst>
              <a:ext uri="{FF2B5EF4-FFF2-40B4-BE49-F238E27FC236}">
                <a16:creationId xmlns:a16="http://schemas.microsoft.com/office/drawing/2014/main" id="{85ECE459-31D3-CD03-55B6-B3C4B47AA787}"/>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34AF8A8A-5909-45A7-BD4C-CFF64B98D173}"/>
              </a:ext>
            </a:extLst>
          </p:cNvPr>
          <p:cNvSpPr>
            <a:spLocks noGrp="1"/>
          </p:cNvSpPr>
          <p:nvPr>
            <p:ph type="ftr" sz="quarter" idx="11"/>
          </p:nvPr>
        </p:nvSpPr>
        <p:spPr/>
        <p:txBody>
          <a:bodyPr/>
          <a:lstStyle/>
          <a:p>
            <a:r>
              <a:rPr lang="fi-FI"/>
              <a:t>Teknologiateollisuus</a:t>
            </a:r>
          </a:p>
        </p:txBody>
      </p:sp>
      <p:sp>
        <p:nvSpPr>
          <p:cNvPr id="6" name="Sisällön paikkamerkki 5">
            <a:extLst>
              <a:ext uri="{FF2B5EF4-FFF2-40B4-BE49-F238E27FC236}">
                <a16:creationId xmlns:a16="http://schemas.microsoft.com/office/drawing/2014/main" id="{9532ABD5-9DAD-7BA3-A30B-BC1FB79E330B}"/>
              </a:ext>
            </a:extLst>
          </p:cNvPr>
          <p:cNvSpPr>
            <a:spLocks noGrp="1"/>
          </p:cNvSpPr>
          <p:nvPr>
            <p:ph sz="quarter" idx="17"/>
          </p:nvPr>
        </p:nvSpPr>
        <p:spPr>
          <a:xfrm>
            <a:off x="381000" y="930150"/>
            <a:ext cx="8391525" cy="3714875"/>
          </a:xfrm>
        </p:spPr>
        <p:txBody>
          <a:bodyPr numCol="2">
            <a:noAutofit/>
          </a:bodyPr>
          <a:lstStyle/>
          <a:p>
            <a:pPr marL="285750" indent="-285750">
              <a:lnSpc>
                <a:spcPct val="100000"/>
              </a:lnSpc>
              <a:buFont typeface="Arial" panose="020B0604020202020204" pitchFamily="34" charset="0"/>
              <a:buChar char="•"/>
            </a:pPr>
            <a:r>
              <a:rPr lang="fi-FI" sz="1200" dirty="0">
                <a:hlinkClick r:id="rId2" action="ppaction://hlinksldjump"/>
              </a:rPr>
              <a:t>Maailmantalous</a:t>
            </a:r>
            <a:r>
              <a:rPr lang="fi-FI" sz="1200" dirty="0"/>
              <a:t> </a:t>
            </a:r>
          </a:p>
          <a:p>
            <a:pPr marL="757082" lvl="1" indent="-285750">
              <a:lnSpc>
                <a:spcPct val="100000"/>
              </a:lnSpc>
              <a:buFont typeface="Arial" panose="020B0604020202020204" pitchFamily="34" charset="0"/>
              <a:buChar char="•"/>
            </a:pPr>
            <a:r>
              <a:rPr lang="fi-FI" sz="900" dirty="0">
                <a:hlinkClick r:id="rId3" action="ppaction://hlinksldjump"/>
              </a:rPr>
              <a:t>BKT-kehitys</a:t>
            </a:r>
            <a:endParaRPr lang="fi-FI" sz="900" dirty="0"/>
          </a:p>
          <a:p>
            <a:pPr marL="757082" lvl="1" indent="-285750">
              <a:lnSpc>
                <a:spcPct val="100000"/>
              </a:lnSpc>
              <a:buFont typeface="Arial" panose="020B0604020202020204" pitchFamily="34" charset="0"/>
              <a:buChar char="•"/>
            </a:pPr>
            <a:r>
              <a:rPr lang="fi-FI" sz="900" dirty="0">
                <a:hlinkClick r:id="rId4" action="ppaction://hlinksldjump"/>
              </a:rPr>
              <a:t>Ostopäällikköindeksit</a:t>
            </a:r>
            <a:endParaRPr lang="fi-FI" sz="900" dirty="0"/>
          </a:p>
          <a:p>
            <a:pPr marL="757082" lvl="1" indent="-285750">
              <a:lnSpc>
                <a:spcPct val="100000"/>
              </a:lnSpc>
              <a:buFont typeface="Arial" panose="020B0604020202020204" pitchFamily="34" charset="0"/>
              <a:buChar char="•"/>
            </a:pPr>
            <a:r>
              <a:rPr lang="fi-FI" sz="900" dirty="0">
                <a:hlinkClick r:id="rId5" action="ppaction://hlinksldjump"/>
              </a:rPr>
              <a:t>Kuluttajien luottamus</a:t>
            </a:r>
            <a:endParaRPr lang="fi-FI" sz="900" dirty="0"/>
          </a:p>
          <a:p>
            <a:pPr marL="757082" lvl="1" indent="-285750">
              <a:lnSpc>
                <a:spcPct val="100000"/>
              </a:lnSpc>
              <a:buFont typeface="Arial" panose="020B0604020202020204" pitchFamily="34" charset="0"/>
              <a:buChar char="•"/>
            </a:pPr>
            <a:r>
              <a:rPr lang="fi-FI" sz="900" dirty="0">
                <a:hlinkClick r:id="rId6" action="ppaction://hlinksldjump"/>
              </a:rPr>
              <a:t>Teollisuustuotannon määrät</a:t>
            </a:r>
            <a:endParaRPr lang="fi-FI" sz="900" dirty="0"/>
          </a:p>
          <a:p>
            <a:pPr marL="757082" lvl="1" indent="-285750">
              <a:lnSpc>
                <a:spcPct val="100000"/>
              </a:lnSpc>
              <a:buFont typeface="Arial" panose="020B0604020202020204" pitchFamily="34" charset="0"/>
              <a:buChar char="•"/>
            </a:pPr>
            <a:r>
              <a:rPr lang="fi-FI" sz="900" dirty="0">
                <a:hlinkClick r:id="rId7" action="ppaction://hlinksldjump"/>
              </a:rPr>
              <a:t>Kansainvälinen vienti</a:t>
            </a:r>
            <a:endParaRPr lang="fi-FI" sz="900" dirty="0"/>
          </a:p>
          <a:p>
            <a:pPr marL="757082" lvl="1" indent="-285750">
              <a:lnSpc>
                <a:spcPct val="100000"/>
              </a:lnSpc>
              <a:buFont typeface="Arial" panose="020B0604020202020204" pitchFamily="34" charset="0"/>
              <a:buChar char="•"/>
            </a:pPr>
            <a:r>
              <a:rPr lang="fi-FI" sz="900" dirty="0">
                <a:hlinkClick r:id="rId8" action="ppaction://hlinksldjump"/>
              </a:rPr>
              <a:t>Tuotantopanosten hinnat</a:t>
            </a:r>
            <a:endParaRPr lang="fi-FI" sz="900" dirty="0"/>
          </a:p>
          <a:p>
            <a:pPr marL="757082" lvl="1" indent="-285750">
              <a:lnSpc>
                <a:spcPct val="100000"/>
              </a:lnSpc>
              <a:buFont typeface="Arial" panose="020B0604020202020204" pitchFamily="34" charset="0"/>
              <a:buChar char="•"/>
            </a:pPr>
            <a:r>
              <a:rPr lang="fi-FI" sz="900" dirty="0">
                <a:hlinkClick r:id="rId9" action="ppaction://hlinksldjump"/>
              </a:rPr>
              <a:t>Valuuttakurssit</a:t>
            </a:r>
            <a:endParaRPr lang="fi-FI" sz="900" dirty="0"/>
          </a:p>
          <a:p>
            <a:pPr marL="757082" lvl="1" indent="-285750">
              <a:lnSpc>
                <a:spcPct val="100000"/>
              </a:lnSpc>
              <a:buFont typeface="Arial" panose="020B0604020202020204" pitchFamily="34" charset="0"/>
              <a:buChar char="•"/>
            </a:pPr>
            <a:r>
              <a:rPr lang="fi-FI" sz="900" dirty="0">
                <a:hlinkClick r:id="rId10" action="ppaction://hlinksldjump"/>
              </a:rPr>
              <a:t>Kansainvälisen talouden lukuja</a:t>
            </a:r>
            <a:endParaRPr lang="fi-FI" sz="900" dirty="0"/>
          </a:p>
          <a:p>
            <a:pPr marL="285750" indent="-285750">
              <a:lnSpc>
                <a:spcPct val="100000"/>
              </a:lnSpc>
              <a:buFont typeface="Arial" panose="020B0604020202020204" pitchFamily="34" charset="0"/>
              <a:buChar char="•"/>
            </a:pPr>
            <a:r>
              <a:rPr lang="fi-FI" sz="1200" spc="-50" dirty="0">
                <a:hlinkClick r:id="rId11" action="ppaction://hlinksldjump"/>
              </a:rPr>
              <a:t>Teknologiateollisuus Suomessa</a:t>
            </a:r>
            <a:endParaRPr lang="fi-FI" sz="1200" spc="-50" dirty="0"/>
          </a:p>
          <a:p>
            <a:pPr marL="757082" lvl="1" indent="-285750">
              <a:lnSpc>
                <a:spcPct val="100000"/>
              </a:lnSpc>
              <a:buFont typeface="Arial" panose="020B0604020202020204" pitchFamily="34" charset="0"/>
              <a:buChar char="•"/>
            </a:pPr>
            <a:r>
              <a:rPr lang="fi-FI" sz="900" dirty="0">
                <a:hlinkClick r:id="rId12" action="ppaction://hlinksldjump"/>
              </a:rPr>
              <a:t>Teknologiateollisuuden uudet tilaukset, tilauskannat ja liikevaihto</a:t>
            </a:r>
            <a:endParaRPr lang="fi-FI" sz="900" dirty="0"/>
          </a:p>
          <a:p>
            <a:pPr marL="757082" lvl="1" indent="-285750">
              <a:lnSpc>
                <a:spcPct val="100000"/>
              </a:lnSpc>
              <a:buFont typeface="Arial" panose="020B0604020202020204" pitchFamily="34" charset="0"/>
              <a:buChar char="•"/>
            </a:pPr>
            <a:r>
              <a:rPr lang="fi-FI" sz="900" dirty="0">
                <a:hlinkClick r:id="rId13" action="ppaction://hlinksldjump"/>
              </a:rPr>
              <a:t>Teknologiateollisuuden henkilöstökehitys Suomessa ja maailmalla</a:t>
            </a:r>
            <a:endParaRPr lang="fi-FI" sz="900" dirty="0"/>
          </a:p>
          <a:p>
            <a:pPr marL="285750" indent="-285750">
              <a:lnSpc>
                <a:spcPct val="100000"/>
              </a:lnSpc>
              <a:buFont typeface="Arial" panose="020B0604020202020204" pitchFamily="34" charset="0"/>
              <a:buChar char="•"/>
            </a:pPr>
            <a:r>
              <a:rPr lang="fi-FI" sz="1200" spc="-50" dirty="0">
                <a:hlinkClick r:id="rId14" action="ppaction://hlinksldjump"/>
              </a:rPr>
              <a:t>Teknologiateollisuuden kannattavuus Suomessa</a:t>
            </a:r>
            <a:endParaRPr lang="fi-FI" sz="1200" spc="-50" dirty="0"/>
          </a:p>
          <a:p>
            <a:pPr marL="757082" lvl="1" indent="-285750">
              <a:lnSpc>
                <a:spcPct val="100000"/>
              </a:lnSpc>
              <a:buFont typeface="Arial" panose="020B0604020202020204" pitchFamily="34" charset="0"/>
              <a:buChar char="•"/>
            </a:pPr>
            <a:r>
              <a:rPr lang="fi-FI" sz="900" spc="-50" dirty="0">
                <a:hlinkClick r:id="rId15" action="ppaction://hlinksldjump"/>
              </a:rPr>
              <a:t>Teknologiateollisuuden toimialan kannattavuus </a:t>
            </a:r>
          </a:p>
          <a:p>
            <a:pPr marL="757082" lvl="1" indent="-285750">
              <a:lnSpc>
                <a:spcPct val="100000"/>
              </a:lnSpc>
              <a:buFont typeface="Arial" panose="020B0604020202020204" pitchFamily="34" charset="0"/>
              <a:buChar char="•"/>
            </a:pPr>
            <a:r>
              <a:rPr lang="fi-FI" sz="900" spc="-50" dirty="0">
                <a:hlinkClick r:id="rId16" action="ppaction://hlinksldjump"/>
              </a:rPr>
              <a:t>Yritysten kannattavuus</a:t>
            </a:r>
            <a:endParaRPr lang="fi-FI" sz="900" spc="-50" dirty="0">
              <a:hlinkClick r:id="rId15" action="ppaction://hlinksldjump"/>
            </a:endParaRPr>
          </a:p>
          <a:p>
            <a:pPr marL="757082" lvl="1" indent="-285750">
              <a:lnSpc>
                <a:spcPct val="100000"/>
              </a:lnSpc>
              <a:buFont typeface="Arial" panose="020B0604020202020204" pitchFamily="34" charset="0"/>
              <a:buChar char="•"/>
            </a:pPr>
            <a:r>
              <a:rPr lang="fi-FI" sz="900" spc="-50" dirty="0">
                <a:hlinkClick r:id="rId15" action="ppaction://hlinksldjump"/>
              </a:rPr>
              <a:t>Yritysten kannattavuus toimialoittain</a:t>
            </a:r>
            <a:endParaRPr lang="fi-FI" sz="900" spc="-50" dirty="0"/>
          </a:p>
          <a:p>
            <a:pPr marL="757082" lvl="1" indent="-285750">
              <a:lnSpc>
                <a:spcPct val="100000"/>
              </a:lnSpc>
              <a:buFont typeface="Arial" panose="020B0604020202020204" pitchFamily="34" charset="0"/>
              <a:buChar char="•"/>
            </a:pPr>
            <a:r>
              <a:rPr lang="fi-FI" sz="900" spc="-50" dirty="0">
                <a:hlinkClick r:id="rId17" action="ppaction://hlinksldjump"/>
              </a:rPr>
              <a:t>Yritysten kannattavuus kokoluokittain</a:t>
            </a:r>
            <a:endParaRPr lang="fi-FI" sz="900" spc="-50" dirty="0"/>
          </a:p>
          <a:p>
            <a:pPr marL="757082" lvl="1" indent="-285750">
              <a:lnSpc>
                <a:spcPct val="100000"/>
              </a:lnSpc>
              <a:buFont typeface="Arial" panose="020B0604020202020204" pitchFamily="34" charset="0"/>
              <a:buChar char="•"/>
            </a:pPr>
            <a:endParaRPr lang="fi-FI" sz="900" spc="-50" dirty="0"/>
          </a:p>
          <a:p>
            <a:pPr marL="285750" indent="-285750">
              <a:lnSpc>
                <a:spcPct val="100000"/>
              </a:lnSpc>
              <a:buFont typeface="Arial" panose="020B0604020202020204" pitchFamily="34" charset="0"/>
              <a:buChar char="•"/>
            </a:pPr>
            <a:r>
              <a:rPr lang="fi-FI" sz="1200" dirty="0">
                <a:hlinkClick r:id="rId18" action="ppaction://hlinksldjump"/>
              </a:rPr>
              <a:t>Suomen vienti</a:t>
            </a:r>
            <a:endParaRPr lang="fi-FI" sz="1200" dirty="0"/>
          </a:p>
          <a:p>
            <a:pPr marL="285750" indent="-285750">
              <a:lnSpc>
                <a:spcPct val="100000"/>
              </a:lnSpc>
              <a:buFont typeface="Arial" panose="020B0604020202020204" pitchFamily="34" charset="0"/>
              <a:buChar char="•"/>
            </a:pPr>
            <a:r>
              <a:rPr lang="fi-FI" sz="1200" dirty="0">
                <a:hlinkClick r:id="rId19" action="ppaction://hlinksldjump"/>
              </a:rPr>
              <a:t>Suomen julkinen talous</a:t>
            </a:r>
            <a:endParaRPr lang="fi-FI" sz="1200" dirty="0"/>
          </a:p>
          <a:p>
            <a:pPr marL="285750" indent="-285750">
              <a:lnSpc>
                <a:spcPct val="100000"/>
              </a:lnSpc>
              <a:buFont typeface="Arial" panose="020B0604020202020204" pitchFamily="34" charset="0"/>
              <a:buChar char="•"/>
            </a:pPr>
            <a:r>
              <a:rPr lang="fi-FI" sz="1200" dirty="0">
                <a:hlinkClick r:id="rId20" action="ppaction://hlinksldjump"/>
              </a:rPr>
              <a:t>Suomen kilpailukyky</a:t>
            </a:r>
            <a:endParaRPr lang="fi-FI" sz="1200" dirty="0"/>
          </a:p>
          <a:p>
            <a:pPr marL="757082" lvl="1" indent="-285750">
              <a:lnSpc>
                <a:spcPct val="100000"/>
              </a:lnSpc>
              <a:buFont typeface="Arial" panose="020B0604020202020204" pitchFamily="34" charset="0"/>
              <a:buChar char="•"/>
            </a:pPr>
            <a:r>
              <a:rPr lang="fi-FI" sz="900" dirty="0">
                <a:hlinkClick r:id="rId21" action="ppaction://hlinksldjump"/>
              </a:rPr>
              <a:t>Tuottavuus</a:t>
            </a:r>
            <a:endParaRPr lang="fi-FI" sz="900" dirty="0"/>
          </a:p>
          <a:p>
            <a:pPr marL="757082" lvl="1" indent="-285750">
              <a:lnSpc>
                <a:spcPct val="100000"/>
              </a:lnSpc>
              <a:buFont typeface="Arial" panose="020B0604020202020204" pitchFamily="34" charset="0"/>
              <a:buChar char="•"/>
            </a:pPr>
            <a:r>
              <a:rPr lang="fi-FI" sz="900" dirty="0">
                <a:hlinkClick r:id="rId22" action="ppaction://hlinksldjump"/>
              </a:rPr>
              <a:t>Investoinnit</a:t>
            </a:r>
            <a:endParaRPr lang="fi-FI" sz="900" dirty="0"/>
          </a:p>
          <a:p>
            <a:pPr marL="757082" lvl="1" indent="-285750">
              <a:lnSpc>
                <a:spcPct val="100000"/>
              </a:lnSpc>
              <a:buFont typeface="Arial" panose="020B0604020202020204" pitchFamily="34" charset="0"/>
              <a:buChar char="•"/>
            </a:pPr>
            <a:r>
              <a:rPr lang="fi-FI" sz="900" dirty="0">
                <a:hlinkClick r:id="rId23" action="ppaction://hlinksldjump"/>
              </a:rPr>
              <a:t>Suomen kustannuskilpailukyky</a:t>
            </a:r>
            <a:endParaRPr lang="fi-FI" sz="900" b="0" spc="-50" dirty="0"/>
          </a:p>
          <a:p>
            <a:pPr marL="285750" indent="-285750">
              <a:lnSpc>
                <a:spcPct val="100000"/>
              </a:lnSpc>
              <a:buFont typeface="Arial" panose="020B0604020202020204" pitchFamily="34" charset="0"/>
              <a:buChar char="•"/>
            </a:pPr>
            <a:r>
              <a:rPr lang="fi-FI" sz="1200" spc="-50" dirty="0">
                <a:hlinkClick r:id="rId24" action="ppaction://hlinksldjump"/>
              </a:rPr>
              <a:t>Teollisuuden taloudelliset vaikutukset Suomessa</a:t>
            </a:r>
            <a:endParaRPr lang="fi-FI" sz="1200" spc="-50" dirty="0"/>
          </a:p>
          <a:p>
            <a:pPr marL="757082" lvl="1" indent="-285750">
              <a:lnSpc>
                <a:spcPct val="100000"/>
              </a:lnSpc>
              <a:buFont typeface="Arial" panose="020B0604020202020204" pitchFamily="34" charset="0"/>
              <a:buChar char="•"/>
            </a:pPr>
            <a:r>
              <a:rPr lang="fi-FI" sz="900" spc="-50" dirty="0">
                <a:hlinkClick r:id="rId25" action="ppaction://hlinksldjump"/>
              </a:rPr>
              <a:t>Vientiteollisuuden taloudelliset vaikutukset Suomessa</a:t>
            </a:r>
            <a:endParaRPr lang="fi-FI" sz="900" spc="-50" dirty="0"/>
          </a:p>
          <a:p>
            <a:pPr marL="757082" lvl="1" indent="-285750">
              <a:lnSpc>
                <a:spcPct val="100000"/>
              </a:lnSpc>
              <a:buFont typeface="Arial" panose="020B0604020202020204" pitchFamily="34" charset="0"/>
              <a:buChar char="•"/>
            </a:pPr>
            <a:r>
              <a:rPr lang="fi-FI" sz="900" spc="-50" dirty="0">
                <a:hlinkClick r:id="rId26" action="ppaction://hlinksldjump"/>
              </a:rPr>
              <a:t>Teknologiateollisuuden vaikutus Suomen talouteen</a:t>
            </a:r>
            <a:endParaRPr lang="fi-FI" sz="900" spc="-50" dirty="0"/>
          </a:p>
          <a:p>
            <a:pPr marL="285750" indent="-285750">
              <a:lnSpc>
                <a:spcPct val="100000"/>
              </a:lnSpc>
              <a:buFont typeface="Arial" panose="020B0604020202020204" pitchFamily="34" charset="0"/>
              <a:buChar char="•"/>
            </a:pPr>
            <a:r>
              <a:rPr lang="fi-FI" sz="1200" spc="-50" dirty="0">
                <a:hlinkClick r:id="rId27" action="ppaction://hlinksldjump"/>
              </a:rPr>
              <a:t>Taustatietoa teknologiateollisuudesta</a:t>
            </a:r>
            <a:endParaRPr lang="fi-FI" sz="1200" dirty="0"/>
          </a:p>
          <a:p>
            <a:pPr marL="285750" indent="-285750">
              <a:lnSpc>
                <a:spcPct val="100000"/>
              </a:lnSpc>
              <a:buFont typeface="Arial" panose="020B0604020202020204" pitchFamily="34" charset="0"/>
              <a:buChar char="•"/>
            </a:pPr>
            <a:endParaRPr lang="fi-FI" sz="1200" dirty="0"/>
          </a:p>
          <a:p>
            <a:pPr marL="285750" indent="-285750">
              <a:lnSpc>
                <a:spcPct val="100000"/>
              </a:lnSpc>
              <a:buFont typeface="Arial" panose="020B0604020202020204" pitchFamily="34" charset="0"/>
              <a:buChar char="•"/>
            </a:pPr>
            <a:endParaRPr lang="fi-FI" sz="1200" dirty="0"/>
          </a:p>
          <a:p>
            <a:pPr marL="285750" indent="-285750">
              <a:lnSpc>
                <a:spcPct val="100000"/>
              </a:lnSpc>
              <a:buFont typeface="Arial" panose="020B0604020202020204" pitchFamily="34" charset="0"/>
              <a:buChar char="•"/>
            </a:pPr>
            <a:endParaRPr lang="fi-FI" sz="1200" b="0" spc="-50" dirty="0"/>
          </a:p>
          <a:p>
            <a:pPr marL="285750" indent="-285750">
              <a:lnSpc>
                <a:spcPct val="100000"/>
              </a:lnSpc>
              <a:buFont typeface="Arial" panose="020B0604020202020204" pitchFamily="34" charset="0"/>
              <a:buChar char="•"/>
            </a:pPr>
            <a:endParaRPr lang="fi-FI" sz="1200" dirty="0"/>
          </a:p>
          <a:p>
            <a:pPr marL="285750" indent="-285750">
              <a:lnSpc>
                <a:spcPct val="100000"/>
              </a:lnSpc>
              <a:buFont typeface="Arial" panose="020B0604020202020204" pitchFamily="34" charset="0"/>
              <a:buChar char="•"/>
            </a:pPr>
            <a:endParaRPr lang="fi-FI" sz="1200" dirty="0"/>
          </a:p>
        </p:txBody>
      </p:sp>
      <p:sp>
        <p:nvSpPr>
          <p:cNvPr id="7" name="Tekstin paikkamerkki 6">
            <a:extLst>
              <a:ext uri="{FF2B5EF4-FFF2-40B4-BE49-F238E27FC236}">
                <a16:creationId xmlns:a16="http://schemas.microsoft.com/office/drawing/2014/main" id="{CB5DDA0E-1D97-A0F2-FE89-B7AE00FA6642}"/>
              </a:ext>
            </a:extLst>
          </p:cNvPr>
          <p:cNvSpPr>
            <a:spLocks noGrp="1"/>
          </p:cNvSpPr>
          <p:nvPr>
            <p:ph type="body" sz="quarter" idx="18"/>
          </p:nvPr>
        </p:nvSpPr>
        <p:spPr/>
        <p:txBody>
          <a:bodyPr/>
          <a:lstStyle/>
          <a:p>
            <a:endParaRPr lang="fi-FI"/>
          </a:p>
        </p:txBody>
      </p:sp>
    </p:spTree>
    <p:extLst>
      <p:ext uri="{BB962C8B-B14F-4D97-AF65-F5344CB8AC3E}">
        <p14:creationId xmlns:p14="http://schemas.microsoft.com/office/powerpoint/2010/main" val="82915181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1FD0014-CD75-481A-A3A6-860DE62B96CA}"/>
              </a:ext>
            </a:extLst>
          </p:cNvPr>
          <p:cNvSpPr>
            <a:spLocks noGrp="1"/>
          </p:cNvSpPr>
          <p:nvPr>
            <p:ph type="body" sz="quarter" idx="15"/>
          </p:nvPr>
        </p:nvSpPr>
        <p:spPr>
          <a:xfrm>
            <a:off x="251999" y="282150"/>
            <a:ext cx="7948857" cy="734376"/>
          </a:xfrm>
        </p:spPr>
        <p:txBody>
          <a:bodyPr/>
          <a:lstStyle/>
          <a:p>
            <a:r>
              <a:rPr lang="fi-FI"/>
              <a:t>Rakennusalan ostopäällikköindeksejä</a:t>
            </a:r>
          </a:p>
        </p:txBody>
      </p:sp>
      <p:sp>
        <p:nvSpPr>
          <p:cNvPr id="3" name="Dian numeron paikkamerkki 2">
            <a:extLst>
              <a:ext uri="{FF2B5EF4-FFF2-40B4-BE49-F238E27FC236}">
                <a16:creationId xmlns:a16="http://schemas.microsoft.com/office/drawing/2014/main" id="{159947D8-4933-4C79-B13B-2B0DD9B3A698}"/>
              </a:ext>
            </a:extLst>
          </p:cNvPr>
          <p:cNvSpPr>
            <a:spLocks noGrp="1"/>
          </p:cNvSpPr>
          <p:nvPr>
            <p:ph type="sldNum" sz="quarter" idx="12"/>
          </p:nvPr>
        </p:nvSpPr>
        <p:spPr/>
        <p:txBody>
          <a:bodyPr/>
          <a:lstStyle/>
          <a:p>
            <a:fld id="{6FCB6B90-8271-4E8F-82C1-E646FBB48A2E}" type="slidenum">
              <a:rPr lang="fi-FI" smtClean="0"/>
              <a:pPr/>
              <a:t>20</a:t>
            </a:fld>
            <a:endParaRPr lang="fi-FI"/>
          </a:p>
        </p:txBody>
      </p:sp>
      <p:sp>
        <p:nvSpPr>
          <p:cNvPr id="4" name="Päivämäärän paikkamerkki 3">
            <a:extLst>
              <a:ext uri="{FF2B5EF4-FFF2-40B4-BE49-F238E27FC236}">
                <a16:creationId xmlns:a16="http://schemas.microsoft.com/office/drawing/2014/main" id="{F2181966-A4FD-459E-9691-D2CACC2174E5}"/>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AB76D70A-5CCE-47AB-A1F9-7E45D8A0B7C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A550D66C-AA58-4B32-9253-8DB410D4438D}"/>
              </a:ext>
            </a:extLst>
          </p:cNvPr>
          <p:cNvSpPr>
            <a:spLocks noGrp="1"/>
          </p:cNvSpPr>
          <p:nvPr>
            <p:ph type="body" sz="quarter" idx="18"/>
          </p:nvPr>
        </p:nvSpPr>
        <p:spPr/>
        <p:txBody>
          <a:bodyPr/>
          <a:lstStyle/>
          <a:p>
            <a:r>
              <a:rPr lang="fi-FI"/>
              <a:t>Lähde: </a:t>
            </a:r>
            <a:r>
              <a:rPr lang="fi-FI" err="1"/>
              <a:t>Macrobond</a:t>
            </a:r>
            <a:r>
              <a:rPr lang="fi-FI"/>
              <a:t>, Markit</a:t>
            </a:r>
          </a:p>
        </p:txBody>
      </p:sp>
      <p:graphicFrame>
        <p:nvGraphicFramePr>
          <p:cNvPr id="10" name="Sisällön paikkamerkki 9">
            <a:extLst>
              <a:ext uri="{FF2B5EF4-FFF2-40B4-BE49-F238E27FC236}">
                <a16:creationId xmlns:a16="http://schemas.microsoft.com/office/drawing/2014/main" id="{C3CC4D25-1CB9-5B12-D830-405211FA62F4}"/>
              </a:ext>
            </a:extLst>
          </p:cNvPr>
          <p:cNvGraphicFramePr>
            <a:graphicFrameLocks noGrp="1" noChangeAspect="1"/>
          </p:cNvGraphicFramePr>
          <p:nvPr>
            <p:ph sz="quarter" idx="17"/>
            <p:extLst>
              <p:ext uri="{D42A27DB-BD31-4B8C-83A1-F6EECF244321}">
                <p14:modId xmlns:p14="http://schemas.microsoft.com/office/powerpoint/2010/main" val="288989137"/>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a:extLst>
                          <a:ext uri="{FF2B5EF4-FFF2-40B4-BE49-F238E27FC236}">
                            <a16:creationId xmlns:a16="http://schemas.microsoft.com/office/drawing/2014/main" id="{C3CC4D25-1CB9-5B12-D830-405211FA62F4}"/>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37028618-D969-F1E4-9F79-F9AB3A90C529}"/>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304068347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1FD0014-CD75-481A-A3A6-860DE62B96CA}"/>
              </a:ext>
            </a:extLst>
          </p:cNvPr>
          <p:cNvSpPr>
            <a:spLocks noGrp="1"/>
          </p:cNvSpPr>
          <p:nvPr>
            <p:ph type="body" sz="quarter" idx="15"/>
          </p:nvPr>
        </p:nvSpPr>
        <p:spPr>
          <a:xfrm>
            <a:off x="251999" y="282150"/>
            <a:ext cx="7948857" cy="734376"/>
          </a:xfrm>
        </p:spPr>
        <p:txBody>
          <a:bodyPr/>
          <a:lstStyle/>
          <a:p>
            <a:r>
              <a:rPr lang="fi-FI"/>
              <a:t>Rakennusalan ostopäällikköindeksejä</a:t>
            </a:r>
          </a:p>
        </p:txBody>
      </p:sp>
      <p:sp>
        <p:nvSpPr>
          <p:cNvPr id="3" name="Dian numeron paikkamerkki 2">
            <a:extLst>
              <a:ext uri="{FF2B5EF4-FFF2-40B4-BE49-F238E27FC236}">
                <a16:creationId xmlns:a16="http://schemas.microsoft.com/office/drawing/2014/main" id="{159947D8-4933-4C79-B13B-2B0DD9B3A698}"/>
              </a:ext>
            </a:extLst>
          </p:cNvPr>
          <p:cNvSpPr>
            <a:spLocks noGrp="1"/>
          </p:cNvSpPr>
          <p:nvPr>
            <p:ph type="sldNum" sz="quarter" idx="12"/>
          </p:nvPr>
        </p:nvSpPr>
        <p:spPr/>
        <p:txBody>
          <a:bodyPr/>
          <a:lstStyle/>
          <a:p>
            <a:fld id="{6FCB6B90-8271-4E8F-82C1-E646FBB48A2E}" type="slidenum">
              <a:rPr lang="fi-FI" smtClean="0"/>
              <a:pPr/>
              <a:t>21</a:t>
            </a:fld>
            <a:endParaRPr lang="fi-FI"/>
          </a:p>
        </p:txBody>
      </p:sp>
      <p:sp>
        <p:nvSpPr>
          <p:cNvPr id="4" name="Päivämäärän paikkamerkki 3">
            <a:extLst>
              <a:ext uri="{FF2B5EF4-FFF2-40B4-BE49-F238E27FC236}">
                <a16:creationId xmlns:a16="http://schemas.microsoft.com/office/drawing/2014/main" id="{F2181966-A4FD-459E-9691-D2CACC2174E5}"/>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AB76D70A-5CCE-47AB-A1F9-7E45D8A0B7C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A550D66C-AA58-4B32-9253-8DB410D4438D}"/>
              </a:ext>
            </a:extLst>
          </p:cNvPr>
          <p:cNvSpPr>
            <a:spLocks noGrp="1"/>
          </p:cNvSpPr>
          <p:nvPr>
            <p:ph type="body" sz="quarter" idx="18"/>
          </p:nvPr>
        </p:nvSpPr>
        <p:spPr/>
        <p:txBody>
          <a:bodyPr/>
          <a:lstStyle/>
          <a:p>
            <a:r>
              <a:rPr lang="fi-FI" dirty="0"/>
              <a:t>Lähde: </a:t>
            </a:r>
            <a:r>
              <a:rPr lang="fi-FI" dirty="0" err="1"/>
              <a:t>Macrobond</a:t>
            </a:r>
            <a:r>
              <a:rPr lang="fi-FI" dirty="0"/>
              <a:t>, Markit</a:t>
            </a:r>
          </a:p>
        </p:txBody>
      </p:sp>
      <p:graphicFrame>
        <p:nvGraphicFramePr>
          <p:cNvPr id="10" name="Sisällön paikkamerkki 9">
            <a:extLst>
              <a:ext uri="{FF2B5EF4-FFF2-40B4-BE49-F238E27FC236}">
                <a16:creationId xmlns:a16="http://schemas.microsoft.com/office/drawing/2014/main" id="{BF3D65F7-289D-DA66-0C8F-7F58644F8F79}"/>
              </a:ext>
            </a:extLst>
          </p:cNvPr>
          <p:cNvGraphicFramePr>
            <a:graphicFrameLocks noGrp="1" noChangeAspect="1"/>
          </p:cNvGraphicFramePr>
          <p:nvPr>
            <p:ph sz="quarter" idx="17"/>
            <p:extLst>
              <p:ext uri="{D42A27DB-BD31-4B8C-83A1-F6EECF244321}">
                <p14:modId xmlns:p14="http://schemas.microsoft.com/office/powerpoint/2010/main" val="3627456788"/>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a:extLst>
                          <a:ext uri="{FF2B5EF4-FFF2-40B4-BE49-F238E27FC236}">
                            <a16:creationId xmlns:a16="http://schemas.microsoft.com/office/drawing/2014/main" id="{BF3D65F7-289D-DA66-0C8F-7F58644F8F79}"/>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7FC9EBA4-8257-AC0D-1ED6-AE6A41148FBC}"/>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191047274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A94163DD-7B9A-CE56-97F7-7B2AC37E721E}"/>
              </a:ext>
            </a:extLst>
          </p:cNvPr>
          <p:cNvSpPr>
            <a:spLocks noGrp="1"/>
          </p:cNvSpPr>
          <p:nvPr>
            <p:ph type="body" sz="quarter" idx="15"/>
          </p:nvPr>
        </p:nvSpPr>
        <p:spPr/>
        <p:txBody>
          <a:bodyPr/>
          <a:lstStyle/>
          <a:p>
            <a:r>
              <a:rPr lang="fi-FI" dirty="0"/>
              <a:t>Palvelualojen ostopäällikköindeks</a:t>
            </a:r>
            <a:r>
              <a:rPr lang="fi-FI" dirty="0">
                <a:solidFill>
                  <a:schemeClr val="tx1"/>
                </a:solidFill>
              </a:rPr>
              <a:t>it Yhdysvalloissa, Kiinassa ja euroalueella</a:t>
            </a:r>
            <a:endParaRPr lang="fi-FI" dirty="0"/>
          </a:p>
          <a:p>
            <a:endParaRPr lang="fi-FI" dirty="0"/>
          </a:p>
        </p:txBody>
      </p:sp>
      <p:sp>
        <p:nvSpPr>
          <p:cNvPr id="3" name="Dian numeron paikkamerkki 2">
            <a:extLst>
              <a:ext uri="{FF2B5EF4-FFF2-40B4-BE49-F238E27FC236}">
                <a16:creationId xmlns:a16="http://schemas.microsoft.com/office/drawing/2014/main" id="{DBC4639C-F0AF-082F-74F1-C4922997DF34}"/>
              </a:ext>
            </a:extLst>
          </p:cNvPr>
          <p:cNvSpPr>
            <a:spLocks noGrp="1"/>
          </p:cNvSpPr>
          <p:nvPr>
            <p:ph type="sldNum" sz="quarter" idx="12"/>
          </p:nvPr>
        </p:nvSpPr>
        <p:spPr/>
        <p:txBody>
          <a:bodyPr/>
          <a:lstStyle/>
          <a:p>
            <a:fld id="{6FCB6B90-8271-4E8F-82C1-E646FBB48A2E}" type="slidenum">
              <a:rPr lang="fi-FI" smtClean="0"/>
              <a:pPr/>
              <a:t>22</a:t>
            </a:fld>
            <a:endParaRPr lang="fi-FI"/>
          </a:p>
        </p:txBody>
      </p:sp>
      <p:sp>
        <p:nvSpPr>
          <p:cNvPr id="4" name="Päivämäärän paikkamerkki 3">
            <a:extLst>
              <a:ext uri="{FF2B5EF4-FFF2-40B4-BE49-F238E27FC236}">
                <a16:creationId xmlns:a16="http://schemas.microsoft.com/office/drawing/2014/main" id="{8E2EA318-3F65-7F2E-E3D6-11D1AF3A1EBD}"/>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DF4ABD41-2CBD-6BF0-6F2A-C6602E413310}"/>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55356A0E-172B-A037-1EC0-02AF3DF1DF9F}"/>
              </a:ext>
            </a:extLst>
          </p:cNvPr>
          <p:cNvSpPr>
            <a:spLocks noGrp="1"/>
          </p:cNvSpPr>
          <p:nvPr>
            <p:ph type="body" sz="quarter" idx="18"/>
          </p:nvPr>
        </p:nvSpPr>
        <p:spPr/>
        <p:txBody>
          <a:bodyPr/>
          <a:lstStyle/>
          <a:p>
            <a:r>
              <a:rPr lang="fi-FI" dirty="0"/>
              <a:t>Lähde: </a:t>
            </a:r>
            <a:r>
              <a:rPr lang="fi-FI" dirty="0" err="1"/>
              <a:t>Macrobond</a:t>
            </a:r>
            <a:r>
              <a:rPr lang="fi-FI" dirty="0"/>
              <a:t>, Markit</a:t>
            </a:r>
          </a:p>
          <a:p>
            <a:endParaRPr lang="fi-FI" dirty="0"/>
          </a:p>
        </p:txBody>
      </p:sp>
      <p:graphicFrame>
        <p:nvGraphicFramePr>
          <p:cNvPr id="10" name="Sisällön paikkamerkki 9">
            <a:extLst>
              <a:ext uri="{FF2B5EF4-FFF2-40B4-BE49-F238E27FC236}">
                <a16:creationId xmlns:a16="http://schemas.microsoft.com/office/drawing/2014/main" id="{C75E11E3-8091-A542-BA29-EDE04243C931}"/>
              </a:ext>
            </a:extLst>
          </p:cNvPr>
          <p:cNvGraphicFramePr>
            <a:graphicFrameLocks noGrp="1" noChangeAspect="1"/>
          </p:cNvGraphicFramePr>
          <p:nvPr>
            <p:ph sz="quarter" idx="17"/>
            <p:extLst>
              <p:ext uri="{D42A27DB-BD31-4B8C-83A1-F6EECF244321}">
                <p14:modId xmlns:p14="http://schemas.microsoft.com/office/powerpoint/2010/main" val="2661373764"/>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C75E11E3-8091-A542-BA29-EDE04243C931}"/>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D19BDAC5-38EF-BB8B-3FEF-21761C872466}"/>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946154955"/>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A94163DD-7B9A-CE56-97F7-7B2AC37E721E}"/>
              </a:ext>
            </a:extLst>
          </p:cNvPr>
          <p:cNvSpPr>
            <a:spLocks noGrp="1"/>
          </p:cNvSpPr>
          <p:nvPr>
            <p:ph type="body" sz="quarter" idx="15"/>
          </p:nvPr>
        </p:nvSpPr>
        <p:spPr/>
        <p:txBody>
          <a:bodyPr/>
          <a:lstStyle/>
          <a:p>
            <a:r>
              <a:rPr lang="fi-FI"/>
              <a:t>Palvelualojen ostopäällikköindeksejä Euroopassa</a:t>
            </a:r>
          </a:p>
          <a:p>
            <a:endParaRPr lang="fi-FI"/>
          </a:p>
        </p:txBody>
      </p:sp>
      <p:sp>
        <p:nvSpPr>
          <p:cNvPr id="3" name="Dian numeron paikkamerkki 2">
            <a:extLst>
              <a:ext uri="{FF2B5EF4-FFF2-40B4-BE49-F238E27FC236}">
                <a16:creationId xmlns:a16="http://schemas.microsoft.com/office/drawing/2014/main" id="{DBC4639C-F0AF-082F-74F1-C4922997DF34}"/>
              </a:ext>
            </a:extLst>
          </p:cNvPr>
          <p:cNvSpPr>
            <a:spLocks noGrp="1"/>
          </p:cNvSpPr>
          <p:nvPr>
            <p:ph type="sldNum" sz="quarter" idx="12"/>
          </p:nvPr>
        </p:nvSpPr>
        <p:spPr/>
        <p:txBody>
          <a:bodyPr/>
          <a:lstStyle/>
          <a:p>
            <a:fld id="{6FCB6B90-8271-4E8F-82C1-E646FBB48A2E}" type="slidenum">
              <a:rPr lang="fi-FI" smtClean="0"/>
              <a:pPr/>
              <a:t>23</a:t>
            </a:fld>
            <a:endParaRPr lang="fi-FI"/>
          </a:p>
        </p:txBody>
      </p:sp>
      <p:sp>
        <p:nvSpPr>
          <p:cNvPr id="4" name="Päivämäärän paikkamerkki 3">
            <a:extLst>
              <a:ext uri="{FF2B5EF4-FFF2-40B4-BE49-F238E27FC236}">
                <a16:creationId xmlns:a16="http://schemas.microsoft.com/office/drawing/2014/main" id="{8E2EA318-3F65-7F2E-E3D6-11D1AF3A1EBD}"/>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DF4ABD41-2CBD-6BF0-6F2A-C6602E413310}"/>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55356A0E-172B-A037-1EC0-02AF3DF1DF9F}"/>
              </a:ext>
            </a:extLst>
          </p:cNvPr>
          <p:cNvSpPr>
            <a:spLocks noGrp="1"/>
          </p:cNvSpPr>
          <p:nvPr>
            <p:ph type="body" sz="quarter" idx="18"/>
          </p:nvPr>
        </p:nvSpPr>
        <p:spPr/>
        <p:txBody>
          <a:bodyPr/>
          <a:lstStyle/>
          <a:p>
            <a:r>
              <a:rPr lang="fi-FI" dirty="0"/>
              <a:t>Lähde: </a:t>
            </a:r>
            <a:r>
              <a:rPr lang="fi-FI" dirty="0" err="1"/>
              <a:t>Macrobond</a:t>
            </a:r>
            <a:r>
              <a:rPr lang="fi-FI" dirty="0"/>
              <a:t>, Markit</a:t>
            </a:r>
          </a:p>
          <a:p>
            <a:endParaRPr lang="fi-FI" dirty="0"/>
          </a:p>
        </p:txBody>
      </p:sp>
      <p:graphicFrame>
        <p:nvGraphicFramePr>
          <p:cNvPr id="23" name="Sisällön paikkamerkki 22">
            <a:extLst>
              <a:ext uri="{FF2B5EF4-FFF2-40B4-BE49-F238E27FC236}">
                <a16:creationId xmlns:a16="http://schemas.microsoft.com/office/drawing/2014/main" id="{73FBE1AA-244E-6877-CCB2-E2EF3E21C791}"/>
              </a:ext>
            </a:extLst>
          </p:cNvPr>
          <p:cNvGraphicFramePr>
            <a:graphicFrameLocks noGrp="1" noChangeAspect="1"/>
          </p:cNvGraphicFramePr>
          <p:nvPr>
            <p:ph sz="quarter" idx="17"/>
            <p:extLst>
              <p:ext uri="{D42A27DB-BD31-4B8C-83A1-F6EECF244321}">
                <p14:modId xmlns:p14="http://schemas.microsoft.com/office/powerpoint/2010/main" val="3577928881"/>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23" name="Sisällön paikkamerkki 22">
                        <a:extLst>
                          <a:ext uri="{FF2B5EF4-FFF2-40B4-BE49-F238E27FC236}">
                            <a16:creationId xmlns:a16="http://schemas.microsoft.com/office/drawing/2014/main" id="{73FBE1AA-244E-6877-CCB2-E2EF3E21C791}"/>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328C282E-98BE-4421-1C5A-57B3FE5B5253}"/>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85468746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4F0EE2E-6018-1FB2-2E4B-31041FC3514C}"/>
              </a:ext>
            </a:extLst>
          </p:cNvPr>
          <p:cNvSpPr>
            <a:spLocks noGrp="1"/>
          </p:cNvSpPr>
          <p:nvPr>
            <p:ph type="body" sz="quarter" idx="15"/>
          </p:nvPr>
        </p:nvSpPr>
        <p:spPr/>
        <p:txBody>
          <a:bodyPr/>
          <a:lstStyle/>
          <a:p>
            <a:r>
              <a:rPr lang="fi-FI"/>
              <a:t>Kuluttajien luottamus</a:t>
            </a:r>
          </a:p>
          <a:p>
            <a:endParaRPr lang="fi-FI"/>
          </a:p>
        </p:txBody>
      </p:sp>
      <p:sp>
        <p:nvSpPr>
          <p:cNvPr id="3" name="Dian numeron paikkamerkki 2">
            <a:extLst>
              <a:ext uri="{FF2B5EF4-FFF2-40B4-BE49-F238E27FC236}">
                <a16:creationId xmlns:a16="http://schemas.microsoft.com/office/drawing/2014/main" id="{0C89879D-84A2-FA82-83D5-85E4EC1AE529}"/>
              </a:ext>
            </a:extLst>
          </p:cNvPr>
          <p:cNvSpPr>
            <a:spLocks noGrp="1"/>
          </p:cNvSpPr>
          <p:nvPr>
            <p:ph type="sldNum" sz="quarter" idx="12"/>
          </p:nvPr>
        </p:nvSpPr>
        <p:spPr/>
        <p:txBody>
          <a:bodyPr/>
          <a:lstStyle/>
          <a:p>
            <a:fld id="{6FCB6B90-8271-4E8F-82C1-E646FBB48A2E}" type="slidenum">
              <a:rPr lang="fi-FI" smtClean="0"/>
              <a:pPr/>
              <a:t>24</a:t>
            </a:fld>
            <a:endParaRPr lang="fi-FI"/>
          </a:p>
        </p:txBody>
      </p:sp>
      <p:sp>
        <p:nvSpPr>
          <p:cNvPr id="4" name="Päivämäärän paikkamerkki 3">
            <a:extLst>
              <a:ext uri="{FF2B5EF4-FFF2-40B4-BE49-F238E27FC236}">
                <a16:creationId xmlns:a16="http://schemas.microsoft.com/office/drawing/2014/main" id="{4AE3703C-E054-F0A3-C812-A134959939BC}"/>
              </a:ext>
            </a:extLst>
          </p:cNvPr>
          <p:cNvSpPr>
            <a:spLocks noGrp="1"/>
          </p:cNvSpPr>
          <p:nvPr>
            <p:ph type="dt" sz="half" idx="10"/>
          </p:nvPr>
        </p:nvSpPr>
        <p:spPr/>
        <p:txBody>
          <a:bodyPr/>
          <a:lstStyle/>
          <a:p>
            <a:fld id="{FBD49F65-936D-47C1-B476-B10D0AC9DEC4}" type="datetime1">
              <a:rPr lang="fi-FI" smtClean="0"/>
              <a:t>6.5.2024</a:t>
            </a:fld>
            <a:endParaRPr lang="fi-FI"/>
          </a:p>
        </p:txBody>
      </p:sp>
      <p:sp>
        <p:nvSpPr>
          <p:cNvPr id="5" name="Alatunnisteen paikkamerkki 4">
            <a:extLst>
              <a:ext uri="{FF2B5EF4-FFF2-40B4-BE49-F238E27FC236}">
                <a16:creationId xmlns:a16="http://schemas.microsoft.com/office/drawing/2014/main" id="{A37D976B-75A5-64CE-EB18-7C06CB4FF5B0}"/>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2F20A9A3-3468-8976-18F3-9319D7A400A5}"/>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solidFill>
                  <a:schemeClr val="accent2"/>
                </a:solidFill>
                <a:hlinkClick r:id="rId2" action="ppaction://hlinksldjump">
                  <a:extLst>
                    <a:ext uri="{A12FA001-AC4F-418D-AE19-62706E023703}">
                      <ahyp:hlinkClr xmlns:ahyp="http://schemas.microsoft.com/office/drawing/2018/hyperlinkcolor" val="tx"/>
                    </a:ext>
                  </a:extLst>
                </a:hlinkClick>
              </a:rPr>
              <a:t>Palaa sisällysluetteloon</a:t>
            </a:r>
            <a:endParaRPr lang="fi-FI" dirty="0">
              <a:solidFill>
                <a:schemeClr val="accent2"/>
              </a:solidFill>
            </a:endParaRPr>
          </a:p>
          <a:p>
            <a:endParaRPr lang="fi-FI" dirty="0"/>
          </a:p>
        </p:txBody>
      </p:sp>
    </p:spTree>
    <p:extLst>
      <p:ext uri="{BB962C8B-B14F-4D97-AF65-F5344CB8AC3E}">
        <p14:creationId xmlns:p14="http://schemas.microsoft.com/office/powerpoint/2010/main" val="127124601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Kuluttajien luottamus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25</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Kausipuhdistettu sarja</a:t>
            </a:r>
          </a:p>
          <a:p>
            <a:r>
              <a:rPr lang="fi-FI"/>
              <a:t>Lähde: </a:t>
            </a:r>
            <a:r>
              <a:rPr lang="fi-FI" err="1"/>
              <a:t>Macrobond</a:t>
            </a:r>
            <a:r>
              <a:rPr lang="fi-FI"/>
              <a:t>, Tilastokeskus</a:t>
            </a:r>
          </a:p>
        </p:txBody>
      </p:sp>
      <p:graphicFrame>
        <p:nvGraphicFramePr>
          <p:cNvPr id="11" name="Sisällön paikkamerkki 10">
            <a:extLst>
              <a:ext uri="{FF2B5EF4-FFF2-40B4-BE49-F238E27FC236}">
                <a16:creationId xmlns:a16="http://schemas.microsoft.com/office/drawing/2014/main" id="{932CC901-DA51-0CF7-90FE-01E7D8BB020C}"/>
              </a:ext>
            </a:extLst>
          </p:cNvPr>
          <p:cNvGraphicFramePr>
            <a:graphicFrameLocks noGrp="1" noChangeAspect="1"/>
          </p:cNvGraphicFramePr>
          <p:nvPr>
            <p:ph sz="quarter" idx="17"/>
            <p:extLst>
              <p:ext uri="{D42A27DB-BD31-4B8C-83A1-F6EECF244321}">
                <p14:modId xmlns:p14="http://schemas.microsoft.com/office/powerpoint/2010/main" val="4254218712"/>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932CC901-DA51-0CF7-90FE-01E7D8BB020C}"/>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721A14E4-B813-0531-8E27-197E168A1CD2}"/>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409949052"/>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Kuluttajien luottamus euroalueella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26</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Kausipuhdistettu sarja</a:t>
            </a:r>
          </a:p>
          <a:p>
            <a:r>
              <a:rPr lang="fi-FI"/>
              <a:t>Lähde: </a:t>
            </a:r>
            <a:r>
              <a:rPr lang="fi-FI" err="1"/>
              <a:t>Macrobond</a:t>
            </a:r>
            <a:r>
              <a:rPr lang="fi-FI"/>
              <a:t>, Euroopan komissio</a:t>
            </a:r>
          </a:p>
        </p:txBody>
      </p:sp>
      <p:graphicFrame>
        <p:nvGraphicFramePr>
          <p:cNvPr id="10" name="Sisällön paikkamerkki 9">
            <a:extLst>
              <a:ext uri="{FF2B5EF4-FFF2-40B4-BE49-F238E27FC236}">
                <a16:creationId xmlns:a16="http://schemas.microsoft.com/office/drawing/2014/main" id="{F8BA3644-28A6-3BD9-A13B-BF909336C553}"/>
              </a:ext>
            </a:extLst>
          </p:cNvPr>
          <p:cNvGraphicFramePr>
            <a:graphicFrameLocks noGrp="1" noChangeAspect="1"/>
          </p:cNvGraphicFramePr>
          <p:nvPr>
            <p:ph sz="quarter" idx="17"/>
            <p:extLst>
              <p:ext uri="{D42A27DB-BD31-4B8C-83A1-F6EECF244321}">
                <p14:modId xmlns:p14="http://schemas.microsoft.com/office/powerpoint/2010/main" val="1226924399"/>
              </p:ext>
            </p:extLst>
          </p:nvPr>
        </p:nvGraphicFramePr>
        <p:xfrm>
          <a:off x="396959" y="1103313"/>
          <a:ext cx="8359607"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5837" progId="Mbnd.mbnd">
                  <p:embed/>
                </p:oleObj>
              </mc:Choice>
              <mc:Fallback>
                <p:oleObj name="Macrobond document" r:id="rId2" imgW="13186092" imgH="5585837" progId="Mbnd.mbnd">
                  <p:embed/>
                  <p:pic>
                    <p:nvPicPr>
                      <p:cNvPr id="10" name="Sisällön paikkamerkki 9">
                        <a:extLst>
                          <a:ext uri="{FF2B5EF4-FFF2-40B4-BE49-F238E27FC236}">
                            <a16:creationId xmlns:a16="http://schemas.microsoft.com/office/drawing/2014/main" id="{F8BA3644-28A6-3BD9-A13B-BF909336C553}"/>
                          </a:ext>
                        </a:extLst>
                      </p:cNvPr>
                      <p:cNvPicPr/>
                      <p:nvPr/>
                    </p:nvPicPr>
                    <p:blipFill>
                      <a:blip r:embed="rId3"/>
                      <a:stretch>
                        <a:fillRect/>
                      </a:stretch>
                    </p:blipFill>
                    <p:spPr>
                      <a:xfrm>
                        <a:off x="396959" y="1103313"/>
                        <a:ext cx="8359607"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312C001C-93A0-480A-4BB6-9A89AA4000E5}"/>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5817823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59098"/>
            <a:ext cx="7992000" cy="797344"/>
          </a:xfrm>
        </p:spPr>
        <p:txBody>
          <a:bodyPr/>
          <a:lstStyle/>
          <a:p>
            <a:r>
              <a:rPr lang="fi-FI"/>
              <a:t>Kuluttajien luottamus eri maissa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27</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r>
              <a:rPr lang="fi-FI"/>
              <a:t>, Euroopan komissio</a:t>
            </a:r>
          </a:p>
        </p:txBody>
      </p:sp>
      <p:graphicFrame>
        <p:nvGraphicFramePr>
          <p:cNvPr id="11" name="Sisällön paikkamerkki 10">
            <a:extLst>
              <a:ext uri="{FF2B5EF4-FFF2-40B4-BE49-F238E27FC236}">
                <a16:creationId xmlns:a16="http://schemas.microsoft.com/office/drawing/2014/main" id="{DB6E846C-81AD-D07E-2F08-4129CC84BA27}"/>
              </a:ext>
            </a:extLst>
          </p:cNvPr>
          <p:cNvGraphicFramePr>
            <a:graphicFrameLocks noGrp="1" noChangeAspect="1"/>
          </p:cNvGraphicFramePr>
          <p:nvPr>
            <p:ph sz="quarter" idx="17"/>
            <p:extLst>
              <p:ext uri="{D42A27DB-BD31-4B8C-83A1-F6EECF244321}">
                <p14:modId xmlns:p14="http://schemas.microsoft.com/office/powerpoint/2010/main" val="3653501661"/>
              </p:ext>
            </p:extLst>
          </p:nvPr>
        </p:nvGraphicFramePr>
        <p:xfrm>
          <a:off x="392196" y="1103313"/>
          <a:ext cx="8359607"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5837" progId="Mbnd.mbnd">
                  <p:embed/>
                </p:oleObj>
              </mc:Choice>
              <mc:Fallback>
                <p:oleObj name="Macrobond document" r:id="rId3" imgW="13186092" imgH="5585837" progId="Mbnd.mbnd">
                  <p:embed/>
                  <p:pic>
                    <p:nvPicPr>
                      <p:cNvPr id="11" name="Sisällön paikkamerkki 10">
                        <a:extLst>
                          <a:ext uri="{FF2B5EF4-FFF2-40B4-BE49-F238E27FC236}">
                            <a16:creationId xmlns:a16="http://schemas.microsoft.com/office/drawing/2014/main" id="{DB6E846C-81AD-D07E-2F08-4129CC84BA27}"/>
                          </a:ext>
                        </a:extLst>
                      </p:cNvPr>
                      <p:cNvPicPr/>
                      <p:nvPr/>
                    </p:nvPicPr>
                    <p:blipFill>
                      <a:blip r:embed="rId4"/>
                      <a:stretch>
                        <a:fillRect/>
                      </a:stretch>
                    </p:blipFill>
                    <p:spPr>
                      <a:xfrm>
                        <a:off x="392196" y="1103313"/>
                        <a:ext cx="8359607"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02514537-741E-BDEF-598B-4E811523DB5A}"/>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1550937844"/>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66878762-4F6E-971E-9816-C824539488B0}"/>
              </a:ext>
            </a:extLst>
          </p:cNvPr>
          <p:cNvSpPr>
            <a:spLocks noGrp="1"/>
          </p:cNvSpPr>
          <p:nvPr>
            <p:ph type="body" sz="quarter" idx="15"/>
          </p:nvPr>
        </p:nvSpPr>
        <p:spPr/>
        <p:txBody>
          <a:bodyPr/>
          <a:lstStyle/>
          <a:p>
            <a:r>
              <a:rPr lang="fi-FI"/>
              <a:t>Kuluttajien luottamus eri Euroopan maissa</a:t>
            </a:r>
          </a:p>
        </p:txBody>
      </p:sp>
      <p:sp>
        <p:nvSpPr>
          <p:cNvPr id="3" name="Dian numeron paikkamerkki 2">
            <a:extLst>
              <a:ext uri="{FF2B5EF4-FFF2-40B4-BE49-F238E27FC236}">
                <a16:creationId xmlns:a16="http://schemas.microsoft.com/office/drawing/2014/main" id="{45BB8D22-D9DD-B615-F9A4-652518950F11}"/>
              </a:ext>
            </a:extLst>
          </p:cNvPr>
          <p:cNvSpPr>
            <a:spLocks noGrp="1"/>
          </p:cNvSpPr>
          <p:nvPr>
            <p:ph type="sldNum" sz="quarter" idx="12"/>
          </p:nvPr>
        </p:nvSpPr>
        <p:spPr/>
        <p:txBody>
          <a:bodyPr/>
          <a:lstStyle/>
          <a:p>
            <a:fld id="{6FCB6B90-8271-4E8F-82C1-E646FBB48A2E}" type="slidenum">
              <a:rPr lang="fi-FI" smtClean="0">
                <a:solidFill>
                  <a:srgbClr val="29282E"/>
                </a:solidFill>
              </a:rPr>
              <a:pPr/>
              <a:t>28</a:t>
            </a:fld>
            <a:endParaRPr lang="fi-FI">
              <a:solidFill>
                <a:srgbClr val="29282E"/>
              </a:solidFill>
            </a:endParaRPr>
          </a:p>
        </p:txBody>
      </p:sp>
      <p:sp>
        <p:nvSpPr>
          <p:cNvPr id="4" name="Päivämäärän paikkamerkki 3">
            <a:extLst>
              <a:ext uri="{FF2B5EF4-FFF2-40B4-BE49-F238E27FC236}">
                <a16:creationId xmlns:a16="http://schemas.microsoft.com/office/drawing/2014/main" id="{98D4CFCF-9353-5A93-2704-3B6BA6C7ACF1}"/>
              </a:ext>
            </a:extLst>
          </p:cNvPr>
          <p:cNvSpPr>
            <a:spLocks noGrp="1"/>
          </p:cNvSpPr>
          <p:nvPr>
            <p:ph type="dt" sz="half" idx="10"/>
          </p:nvPr>
        </p:nvSpPr>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5" name="Alatunnisteen paikkamerkki 4">
            <a:extLst>
              <a:ext uri="{FF2B5EF4-FFF2-40B4-BE49-F238E27FC236}">
                <a16:creationId xmlns:a16="http://schemas.microsoft.com/office/drawing/2014/main" id="{FDEF8505-2C93-44A2-BE31-A161CFDC3E0E}"/>
              </a:ext>
            </a:extLst>
          </p:cNvPr>
          <p:cNvSpPr>
            <a:spLocks noGrp="1"/>
          </p:cNvSpPr>
          <p:nvPr>
            <p:ph type="ftr" sz="quarter" idx="11"/>
          </p:nvPr>
        </p:nvSpPr>
        <p:spPr/>
        <p:txBody>
          <a:bodyPr/>
          <a:lstStyle/>
          <a:p>
            <a:r>
              <a:rPr lang="fi-FI">
                <a:solidFill>
                  <a:srgbClr val="29282E"/>
                </a:solidFill>
              </a:rPr>
              <a:t>Teknologiateollisuus</a:t>
            </a:r>
          </a:p>
        </p:txBody>
      </p:sp>
      <p:sp>
        <p:nvSpPr>
          <p:cNvPr id="7" name="Tekstin paikkamerkki 6">
            <a:extLst>
              <a:ext uri="{FF2B5EF4-FFF2-40B4-BE49-F238E27FC236}">
                <a16:creationId xmlns:a16="http://schemas.microsoft.com/office/drawing/2014/main" id="{640DA6CD-2567-7B4C-320D-C2E45652E697}"/>
              </a:ext>
            </a:extLst>
          </p:cNvPr>
          <p:cNvSpPr>
            <a:spLocks noGrp="1"/>
          </p:cNvSpPr>
          <p:nvPr>
            <p:ph type="body" sz="quarter" idx="18"/>
          </p:nvPr>
        </p:nvSpPr>
        <p:spPr/>
        <p:txBody>
          <a:bodyPr/>
          <a:lstStyle/>
          <a:p>
            <a:r>
              <a:rPr lang="fi-FI"/>
              <a:t>Lähde: </a:t>
            </a:r>
            <a:r>
              <a:rPr lang="fi-FI" err="1"/>
              <a:t>Macrobond</a:t>
            </a:r>
            <a:r>
              <a:rPr lang="fi-FI"/>
              <a:t>, Euroopan komissio</a:t>
            </a:r>
          </a:p>
        </p:txBody>
      </p:sp>
      <p:graphicFrame>
        <p:nvGraphicFramePr>
          <p:cNvPr id="10" name="Sisällön paikkamerkki 9">
            <a:extLst>
              <a:ext uri="{FF2B5EF4-FFF2-40B4-BE49-F238E27FC236}">
                <a16:creationId xmlns:a16="http://schemas.microsoft.com/office/drawing/2014/main" id="{9CA53722-46EE-A4C0-4ABD-C418BEDDD7E9}"/>
              </a:ext>
            </a:extLst>
          </p:cNvPr>
          <p:cNvGraphicFramePr>
            <a:graphicFrameLocks noGrp="1" noChangeAspect="1"/>
          </p:cNvGraphicFramePr>
          <p:nvPr>
            <p:ph sz="quarter" idx="17"/>
            <p:extLst>
              <p:ext uri="{D42A27DB-BD31-4B8C-83A1-F6EECF244321}">
                <p14:modId xmlns:p14="http://schemas.microsoft.com/office/powerpoint/2010/main" val="671569072"/>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9CA53722-46EE-A4C0-4ABD-C418BEDDD7E9}"/>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3540A3F9-DA77-883F-6F80-FAC40B39CFF9}"/>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03598278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6ED35D2F-7B60-A7C7-3C71-30FACD16AB0A}"/>
              </a:ext>
            </a:extLst>
          </p:cNvPr>
          <p:cNvSpPr>
            <a:spLocks noGrp="1"/>
          </p:cNvSpPr>
          <p:nvPr>
            <p:ph type="body" sz="quarter" idx="15"/>
          </p:nvPr>
        </p:nvSpPr>
        <p:spPr/>
        <p:txBody>
          <a:bodyPr/>
          <a:lstStyle/>
          <a:p>
            <a:r>
              <a:rPr lang="fi-FI"/>
              <a:t>Teollisuustuotannon määrät</a:t>
            </a:r>
          </a:p>
        </p:txBody>
      </p:sp>
      <p:sp>
        <p:nvSpPr>
          <p:cNvPr id="3" name="Dian numeron paikkamerkki 2">
            <a:extLst>
              <a:ext uri="{FF2B5EF4-FFF2-40B4-BE49-F238E27FC236}">
                <a16:creationId xmlns:a16="http://schemas.microsoft.com/office/drawing/2014/main" id="{90028CB9-0406-5FE1-0FBF-8B4CB1540DA7}"/>
              </a:ext>
            </a:extLst>
          </p:cNvPr>
          <p:cNvSpPr>
            <a:spLocks noGrp="1"/>
          </p:cNvSpPr>
          <p:nvPr>
            <p:ph type="sldNum" sz="quarter" idx="12"/>
          </p:nvPr>
        </p:nvSpPr>
        <p:spPr/>
        <p:txBody>
          <a:bodyPr/>
          <a:lstStyle/>
          <a:p>
            <a:fld id="{6FCB6B90-8271-4E8F-82C1-E646FBB48A2E}" type="slidenum">
              <a:rPr lang="fi-FI" smtClean="0"/>
              <a:pPr/>
              <a:t>29</a:t>
            </a:fld>
            <a:endParaRPr lang="fi-FI"/>
          </a:p>
        </p:txBody>
      </p:sp>
      <p:sp>
        <p:nvSpPr>
          <p:cNvPr id="4" name="Päivämäärän paikkamerkki 3">
            <a:extLst>
              <a:ext uri="{FF2B5EF4-FFF2-40B4-BE49-F238E27FC236}">
                <a16:creationId xmlns:a16="http://schemas.microsoft.com/office/drawing/2014/main" id="{4D5A6F09-FADD-4A6C-5DEC-75DA7988305A}"/>
              </a:ext>
            </a:extLst>
          </p:cNvPr>
          <p:cNvSpPr>
            <a:spLocks noGrp="1"/>
          </p:cNvSpPr>
          <p:nvPr>
            <p:ph type="dt" sz="half" idx="10"/>
          </p:nvPr>
        </p:nvSpPr>
        <p:spPr/>
        <p:txBody>
          <a:bodyPr/>
          <a:lstStyle/>
          <a:p>
            <a:fld id="{F7D0C29F-D373-4791-88C9-86C29F06AD83}" type="datetime1">
              <a:rPr lang="fi-FI" smtClean="0"/>
              <a:t>6.5.2024</a:t>
            </a:fld>
            <a:endParaRPr lang="fi-FI"/>
          </a:p>
        </p:txBody>
      </p:sp>
      <p:sp>
        <p:nvSpPr>
          <p:cNvPr id="5" name="Alatunnisteen paikkamerkki 4">
            <a:extLst>
              <a:ext uri="{FF2B5EF4-FFF2-40B4-BE49-F238E27FC236}">
                <a16:creationId xmlns:a16="http://schemas.microsoft.com/office/drawing/2014/main" id="{CF3C63D8-23F8-AA46-8536-918F3D64ACFC}"/>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1D594DCF-55B0-DC91-22B1-53CDB659B332}"/>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solidFill>
                  <a:schemeClr val="accent2"/>
                </a:solidFill>
                <a:hlinkClick r:id="rId2" action="ppaction://hlinksldjump">
                  <a:extLst>
                    <a:ext uri="{A12FA001-AC4F-418D-AE19-62706E023703}">
                      <ahyp:hlinkClr xmlns:ahyp="http://schemas.microsoft.com/office/drawing/2018/hyperlinkcolor" val="tx"/>
                    </a:ext>
                  </a:extLst>
                </a:hlinkClick>
              </a:rPr>
              <a:t>Palaa sisällysluetteloon</a:t>
            </a:r>
            <a:endParaRPr lang="fi-FI" dirty="0">
              <a:solidFill>
                <a:schemeClr val="accent2"/>
              </a:solidFill>
            </a:endParaRPr>
          </a:p>
          <a:p>
            <a:endParaRPr lang="fi-FI" dirty="0"/>
          </a:p>
        </p:txBody>
      </p:sp>
    </p:spTree>
    <p:extLst>
      <p:ext uri="{BB962C8B-B14F-4D97-AF65-F5344CB8AC3E}">
        <p14:creationId xmlns:p14="http://schemas.microsoft.com/office/powerpoint/2010/main" val="416991252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6B1FF89-7CA6-8509-FF73-D1866DA72A8B}"/>
              </a:ext>
            </a:extLst>
          </p:cNvPr>
          <p:cNvSpPr>
            <a:spLocks noGrp="1"/>
          </p:cNvSpPr>
          <p:nvPr>
            <p:ph type="body" sz="quarter" idx="15"/>
          </p:nvPr>
        </p:nvSpPr>
        <p:spPr/>
        <p:txBody>
          <a:bodyPr/>
          <a:lstStyle/>
          <a:p>
            <a:r>
              <a:rPr lang="fi-FI"/>
              <a:t>Maailmantalous</a:t>
            </a:r>
          </a:p>
        </p:txBody>
      </p:sp>
      <p:sp>
        <p:nvSpPr>
          <p:cNvPr id="3" name="Dian numeron paikkamerkki 2">
            <a:extLst>
              <a:ext uri="{FF2B5EF4-FFF2-40B4-BE49-F238E27FC236}">
                <a16:creationId xmlns:a16="http://schemas.microsoft.com/office/drawing/2014/main" id="{CC4C39C4-203B-1531-41D0-7F2D5201D69F}"/>
              </a:ext>
            </a:extLst>
          </p:cNvPr>
          <p:cNvSpPr>
            <a:spLocks noGrp="1"/>
          </p:cNvSpPr>
          <p:nvPr>
            <p:ph type="sldNum" sz="quarter" idx="12"/>
          </p:nvPr>
        </p:nvSpPr>
        <p:spPr/>
        <p:txBody>
          <a:bodyPr/>
          <a:lstStyle/>
          <a:p>
            <a:fld id="{6FCB6B90-8271-4E8F-82C1-E646FBB48A2E}" type="slidenum">
              <a:rPr lang="fi-FI" smtClean="0"/>
              <a:pPr/>
              <a:t>3</a:t>
            </a:fld>
            <a:endParaRPr lang="fi-FI"/>
          </a:p>
        </p:txBody>
      </p:sp>
      <p:sp>
        <p:nvSpPr>
          <p:cNvPr id="4" name="Päivämäärän paikkamerkki 3">
            <a:extLst>
              <a:ext uri="{FF2B5EF4-FFF2-40B4-BE49-F238E27FC236}">
                <a16:creationId xmlns:a16="http://schemas.microsoft.com/office/drawing/2014/main" id="{815F239E-C6D3-7A26-6073-6D8FF182747A}"/>
              </a:ext>
            </a:extLst>
          </p:cNvPr>
          <p:cNvSpPr>
            <a:spLocks noGrp="1"/>
          </p:cNvSpPr>
          <p:nvPr>
            <p:ph type="dt" sz="half" idx="10"/>
          </p:nvPr>
        </p:nvSpPr>
        <p:spPr/>
        <p:txBody>
          <a:bodyPr/>
          <a:lstStyle/>
          <a:p>
            <a:fld id="{9AA3CBEF-2865-4434-A020-1FAA7DCEF42D}" type="datetime1">
              <a:rPr lang="fi-FI" smtClean="0"/>
              <a:t>6.5.2024</a:t>
            </a:fld>
            <a:endParaRPr lang="fi-FI"/>
          </a:p>
        </p:txBody>
      </p:sp>
      <p:sp>
        <p:nvSpPr>
          <p:cNvPr id="5" name="Alatunnisteen paikkamerkki 4">
            <a:extLst>
              <a:ext uri="{FF2B5EF4-FFF2-40B4-BE49-F238E27FC236}">
                <a16:creationId xmlns:a16="http://schemas.microsoft.com/office/drawing/2014/main" id="{2A753D2D-34F3-9E56-1620-E35FF07A6846}"/>
              </a:ext>
            </a:extLst>
          </p:cNvPr>
          <p:cNvSpPr>
            <a:spLocks noGrp="1"/>
          </p:cNvSpPr>
          <p:nvPr>
            <p:ph type="ftr" sz="quarter" idx="11"/>
          </p:nvPr>
        </p:nvSpPr>
        <p:spPr/>
        <p:txBody>
          <a:bodyPr/>
          <a:lstStyle/>
          <a:p>
            <a:r>
              <a:rPr lang="fi-FI"/>
              <a:t>Teknologiateollisuus</a:t>
            </a:r>
          </a:p>
        </p:txBody>
      </p:sp>
    </p:spTree>
    <p:extLst>
      <p:ext uri="{BB962C8B-B14F-4D97-AF65-F5344CB8AC3E}">
        <p14:creationId xmlns:p14="http://schemas.microsoft.com/office/powerpoint/2010/main" val="234222347"/>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1999" y="282149"/>
            <a:ext cx="8013657" cy="734377"/>
          </a:xfrm>
        </p:spPr>
        <p:txBody>
          <a:bodyPr/>
          <a:lstStyle/>
          <a:p>
            <a:r>
              <a:rPr lang="fi-FI"/>
              <a:t>Teollisuustuotannon kehittyminen eri alueilla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30</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3857343" cy="165163"/>
          </a:xfrm>
        </p:spPr>
        <p:txBody>
          <a:bodyPr/>
          <a:lstStyle/>
          <a:p>
            <a:r>
              <a:rPr lang="en-US" err="1"/>
              <a:t>Lähde</a:t>
            </a:r>
            <a:r>
              <a:rPr lang="en-US"/>
              <a:t>: </a:t>
            </a:r>
            <a:r>
              <a:rPr lang="en-US" err="1"/>
              <a:t>Macrobond</a:t>
            </a:r>
            <a:r>
              <a:rPr lang="en-US"/>
              <a:t>, The CPB Netherlands Bureau for Economic Policy Analysis</a:t>
            </a:r>
          </a:p>
          <a:p>
            <a:endParaRPr lang="fi-FI"/>
          </a:p>
        </p:txBody>
      </p:sp>
      <p:graphicFrame>
        <p:nvGraphicFramePr>
          <p:cNvPr id="10" name="Sisällön paikkamerkki 9">
            <a:extLst>
              <a:ext uri="{FF2B5EF4-FFF2-40B4-BE49-F238E27FC236}">
                <a16:creationId xmlns:a16="http://schemas.microsoft.com/office/drawing/2014/main" id="{4433987C-C852-8A72-3A2E-3DF000921576}"/>
              </a:ext>
            </a:extLst>
          </p:cNvPr>
          <p:cNvGraphicFramePr>
            <a:graphicFrameLocks noGrp="1" noChangeAspect="1"/>
          </p:cNvGraphicFramePr>
          <p:nvPr>
            <p:ph sz="quarter" idx="17"/>
            <p:extLst>
              <p:ext uri="{D42A27DB-BD31-4B8C-83A1-F6EECF244321}">
                <p14:modId xmlns:p14="http://schemas.microsoft.com/office/powerpoint/2010/main" val="2605032179"/>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a:extLst>
                          <a:ext uri="{FF2B5EF4-FFF2-40B4-BE49-F238E27FC236}">
                            <a16:creationId xmlns:a16="http://schemas.microsoft.com/office/drawing/2014/main" id="{4433987C-C852-8A72-3A2E-3DF000921576}"/>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F97387B7-0DC5-5022-7C6C-16FAF4761B74}"/>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3530250687"/>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Teollisuustuotanto EU-maissa, USA:ssa, Japanissa ja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31</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3468537" cy="165163"/>
          </a:xfrm>
        </p:spPr>
        <p:txBody>
          <a:bodyPr/>
          <a:lstStyle/>
          <a:p>
            <a:r>
              <a:rPr lang="fi-FI"/>
              <a:t>Kausipuhdistetut teollisuustuotannon volyymi-indeksit</a:t>
            </a:r>
          </a:p>
          <a:p>
            <a:r>
              <a:rPr lang="fi-FI"/>
              <a:t>Lähde: </a:t>
            </a:r>
            <a:r>
              <a:rPr lang="fi-FI" err="1"/>
              <a:t>Macrobond</a:t>
            </a:r>
            <a:endParaRPr lang="fi-FI"/>
          </a:p>
        </p:txBody>
      </p:sp>
      <p:graphicFrame>
        <p:nvGraphicFramePr>
          <p:cNvPr id="10" name="Sisällön paikkamerkki 9">
            <a:extLst>
              <a:ext uri="{FF2B5EF4-FFF2-40B4-BE49-F238E27FC236}">
                <a16:creationId xmlns:a16="http://schemas.microsoft.com/office/drawing/2014/main" id="{353120B4-3983-D2E1-CFA9-B802DE2E6E83}"/>
              </a:ext>
            </a:extLst>
          </p:cNvPr>
          <p:cNvGraphicFramePr>
            <a:graphicFrameLocks noGrp="1" noChangeAspect="1"/>
          </p:cNvGraphicFramePr>
          <p:nvPr>
            <p:ph sz="quarter" idx="17"/>
            <p:extLst>
              <p:ext uri="{D42A27DB-BD31-4B8C-83A1-F6EECF244321}">
                <p14:modId xmlns:p14="http://schemas.microsoft.com/office/powerpoint/2010/main" val="2220461060"/>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a:extLst>
                          <a:ext uri="{FF2B5EF4-FFF2-40B4-BE49-F238E27FC236}">
                            <a16:creationId xmlns:a16="http://schemas.microsoft.com/office/drawing/2014/main" id="{353120B4-3983-D2E1-CFA9-B802DE2E6E83}"/>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5C183DB2-6889-793E-E5AC-2F468212A02A}"/>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976388075"/>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Teollisuustuotannon määrä EU-maissa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32</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Kausipuhdistetut teollisuustuotannon volyymi-indeksit</a:t>
            </a:r>
          </a:p>
          <a:p>
            <a:r>
              <a:rPr lang="fi-FI"/>
              <a:t>Lähde: </a:t>
            </a:r>
            <a:r>
              <a:rPr lang="fi-FI" err="1"/>
              <a:t>Macrobond</a:t>
            </a:r>
            <a:endParaRPr lang="fi-FI"/>
          </a:p>
        </p:txBody>
      </p:sp>
      <p:graphicFrame>
        <p:nvGraphicFramePr>
          <p:cNvPr id="15" name="Sisällön paikkamerkki 14">
            <a:extLst>
              <a:ext uri="{FF2B5EF4-FFF2-40B4-BE49-F238E27FC236}">
                <a16:creationId xmlns:a16="http://schemas.microsoft.com/office/drawing/2014/main" id="{42C4A39B-0CCC-397E-9B49-BBE3CB352731}"/>
              </a:ext>
            </a:extLst>
          </p:cNvPr>
          <p:cNvGraphicFramePr>
            <a:graphicFrameLocks noGrp="1" noChangeAspect="1"/>
          </p:cNvGraphicFramePr>
          <p:nvPr>
            <p:ph sz="quarter" idx="17"/>
            <p:extLst>
              <p:ext uri="{D42A27DB-BD31-4B8C-83A1-F6EECF244321}">
                <p14:modId xmlns:p14="http://schemas.microsoft.com/office/powerpoint/2010/main" val="3203984700"/>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42C4A39B-0CCC-397E-9B49-BBE3CB352731}"/>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C807B694-F9E7-FEC8-10E4-F546E79072E1}"/>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812862547"/>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1FD0014-CD75-481A-A3A6-860DE62B96CA}"/>
              </a:ext>
            </a:extLst>
          </p:cNvPr>
          <p:cNvSpPr>
            <a:spLocks noGrp="1"/>
          </p:cNvSpPr>
          <p:nvPr>
            <p:ph type="body" sz="quarter" idx="15"/>
          </p:nvPr>
        </p:nvSpPr>
        <p:spPr>
          <a:xfrm>
            <a:off x="252000" y="282150"/>
            <a:ext cx="7992000" cy="732540"/>
          </a:xfrm>
        </p:spPr>
        <p:txBody>
          <a:bodyPr/>
          <a:lstStyle/>
          <a:p>
            <a:r>
              <a:rPr lang="fi-FI"/>
              <a:t>Teollisuustuotanto globaalisti</a:t>
            </a:r>
          </a:p>
        </p:txBody>
      </p:sp>
      <p:sp>
        <p:nvSpPr>
          <p:cNvPr id="3" name="Dian numeron paikkamerkki 2">
            <a:extLst>
              <a:ext uri="{FF2B5EF4-FFF2-40B4-BE49-F238E27FC236}">
                <a16:creationId xmlns:a16="http://schemas.microsoft.com/office/drawing/2014/main" id="{159947D8-4933-4C79-B13B-2B0DD9B3A698}"/>
              </a:ext>
            </a:extLst>
          </p:cNvPr>
          <p:cNvSpPr>
            <a:spLocks noGrp="1"/>
          </p:cNvSpPr>
          <p:nvPr>
            <p:ph type="sldNum" sz="quarter" idx="12"/>
          </p:nvPr>
        </p:nvSpPr>
        <p:spPr/>
        <p:txBody>
          <a:bodyPr/>
          <a:lstStyle/>
          <a:p>
            <a:fld id="{6FCB6B90-8271-4E8F-82C1-E646FBB48A2E}" type="slidenum">
              <a:rPr lang="fi-FI" smtClean="0"/>
              <a:pPr/>
              <a:t>33</a:t>
            </a:fld>
            <a:endParaRPr lang="fi-FI"/>
          </a:p>
        </p:txBody>
      </p:sp>
      <p:sp>
        <p:nvSpPr>
          <p:cNvPr id="4" name="Päivämäärän paikkamerkki 3">
            <a:extLst>
              <a:ext uri="{FF2B5EF4-FFF2-40B4-BE49-F238E27FC236}">
                <a16:creationId xmlns:a16="http://schemas.microsoft.com/office/drawing/2014/main" id="{F2181966-A4FD-459E-9691-D2CACC2174E5}"/>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AB76D70A-5CCE-47AB-A1F9-7E45D8A0B7C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A550D66C-AA58-4B32-9253-8DB410D4438D}"/>
              </a:ext>
            </a:extLst>
          </p:cNvPr>
          <p:cNvSpPr>
            <a:spLocks noGrp="1"/>
          </p:cNvSpPr>
          <p:nvPr>
            <p:ph type="body" sz="quarter" idx="18"/>
          </p:nvPr>
        </p:nvSpPr>
        <p:spPr/>
        <p:txBody>
          <a:bodyPr/>
          <a:lstStyle/>
          <a:p>
            <a:r>
              <a:rPr lang="fi-FI"/>
              <a:t>Lähde: </a:t>
            </a:r>
            <a:r>
              <a:rPr lang="fi-FI" err="1"/>
              <a:t>Macrobond</a:t>
            </a:r>
            <a:r>
              <a:rPr lang="fi-FI"/>
              <a:t>, Markit</a:t>
            </a:r>
          </a:p>
        </p:txBody>
      </p:sp>
      <p:graphicFrame>
        <p:nvGraphicFramePr>
          <p:cNvPr id="10" name="Sisällön paikkamerkki 9">
            <a:extLst>
              <a:ext uri="{FF2B5EF4-FFF2-40B4-BE49-F238E27FC236}">
                <a16:creationId xmlns:a16="http://schemas.microsoft.com/office/drawing/2014/main" id="{29A50DEA-51C5-A190-07B1-EE6D71D3FAD8}"/>
              </a:ext>
            </a:extLst>
          </p:cNvPr>
          <p:cNvGraphicFramePr>
            <a:graphicFrameLocks noGrp="1" noChangeAspect="1"/>
          </p:cNvGraphicFramePr>
          <p:nvPr>
            <p:ph sz="quarter" idx="17"/>
            <p:extLst>
              <p:ext uri="{D42A27DB-BD31-4B8C-83A1-F6EECF244321}">
                <p14:modId xmlns:p14="http://schemas.microsoft.com/office/powerpoint/2010/main" val="549537673"/>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a:extLst>
                          <a:ext uri="{FF2B5EF4-FFF2-40B4-BE49-F238E27FC236}">
                            <a16:creationId xmlns:a16="http://schemas.microsoft.com/office/drawing/2014/main" id="{29A50DEA-51C5-A190-07B1-EE6D71D3FAD8}"/>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67B24AF1-9995-DC4E-65D5-072D07CD05E8}"/>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1974120276"/>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B29730BE-D497-D826-3D69-80047A18876E}"/>
              </a:ext>
            </a:extLst>
          </p:cNvPr>
          <p:cNvSpPr>
            <a:spLocks noGrp="1"/>
          </p:cNvSpPr>
          <p:nvPr>
            <p:ph type="body" sz="quarter" idx="15"/>
          </p:nvPr>
        </p:nvSpPr>
        <p:spPr/>
        <p:txBody>
          <a:bodyPr/>
          <a:lstStyle/>
          <a:p>
            <a:r>
              <a:rPr lang="fi-FI"/>
              <a:t>Kansainvälinen vienti</a:t>
            </a:r>
          </a:p>
          <a:p>
            <a:endParaRPr lang="fi-FI"/>
          </a:p>
        </p:txBody>
      </p:sp>
      <p:sp>
        <p:nvSpPr>
          <p:cNvPr id="3" name="Dian numeron paikkamerkki 2">
            <a:extLst>
              <a:ext uri="{FF2B5EF4-FFF2-40B4-BE49-F238E27FC236}">
                <a16:creationId xmlns:a16="http://schemas.microsoft.com/office/drawing/2014/main" id="{75FB7DA8-D9BE-3EC7-5E5C-FD019FA1CC39}"/>
              </a:ext>
            </a:extLst>
          </p:cNvPr>
          <p:cNvSpPr>
            <a:spLocks noGrp="1"/>
          </p:cNvSpPr>
          <p:nvPr>
            <p:ph type="sldNum" sz="quarter" idx="12"/>
          </p:nvPr>
        </p:nvSpPr>
        <p:spPr/>
        <p:txBody>
          <a:bodyPr/>
          <a:lstStyle/>
          <a:p>
            <a:fld id="{6FCB6B90-8271-4E8F-82C1-E646FBB48A2E}" type="slidenum">
              <a:rPr lang="fi-FI" smtClean="0"/>
              <a:pPr/>
              <a:t>34</a:t>
            </a:fld>
            <a:endParaRPr lang="fi-FI"/>
          </a:p>
        </p:txBody>
      </p:sp>
      <p:sp>
        <p:nvSpPr>
          <p:cNvPr id="4" name="Päivämäärän paikkamerkki 3">
            <a:extLst>
              <a:ext uri="{FF2B5EF4-FFF2-40B4-BE49-F238E27FC236}">
                <a16:creationId xmlns:a16="http://schemas.microsoft.com/office/drawing/2014/main" id="{ECF7C576-1268-5BC0-CE45-B2DD3D267FB1}"/>
              </a:ext>
            </a:extLst>
          </p:cNvPr>
          <p:cNvSpPr>
            <a:spLocks noGrp="1"/>
          </p:cNvSpPr>
          <p:nvPr>
            <p:ph type="dt" sz="half" idx="10"/>
          </p:nvPr>
        </p:nvSpPr>
        <p:spPr/>
        <p:txBody>
          <a:bodyPr/>
          <a:lstStyle/>
          <a:p>
            <a:fld id="{FAF34066-C849-43D6-AD11-EC5B4E0FCE81}" type="datetime1">
              <a:rPr lang="fi-FI" smtClean="0"/>
              <a:t>6.5.2024</a:t>
            </a:fld>
            <a:endParaRPr lang="fi-FI"/>
          </a:p>
        </p:txBody>
      </p:sp>
      <p:sp>
        <p:nvSpPr>
          <p:cNvPr id="5" name="Alatunnisteen paikkamerkki 4">
            <a:extLst>
              <a:ext uri="{FF2B5EF4-FFF2-40B4-BE49-F238E27FC236}">
                <a16:creationId xmlns:a16="http://schemas.microsoft.com/office/drawing/2014/main" id="{3BA281EC-DEEE-7E4D-0718-34C5B04B5EEF}"/>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07B1C234-C4D6-4868-4956-E5921E1E4BE0}"/>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solidFill>
                  <a:schemeClr val="accent2"/>
                </a:solidFill>
                <a:hlinkClick r:id="rId2" action="ppaction://hlinksldjump">
                  <a:extLst>
                    <a:ext uri="{A12FA001-AC4F-418D-AE19-62706E023703}">
                      <ahyp:hlinkClr xmlns:ahyp="http://schemas.microsoft.com/office/drawing/2018/hyperlinkcolor" val="tx"/>
                    </a:ext>
                  </a:extLst>
                </a:hlinkClick>
              </a:rPr>
              <a:t>Palaa sisällysluetteloon</a:t>
            </a:r>
            <a:endParaRPr lang="fi-FI" dirty="0">
              <a:solidFill>
                <a:schemeClr val="accent2"/>
              </a:solidFill>
            </a:endParaRPr>
          </a:p>
          <a:p>
            <a:endParaRPr lang="fi-FI" dirty="0"/>
          </a:p>
        </p:txBody>
      </p:sp>
    </p:spTree>
    <p:extLst>
      <p:ext uri="{BB962C8B-B14F-4D97-AF65-F5344CB8AC3E}">
        <p14:creationId xmlns:p14="http://schemas.microsoft.com/office/powerpoint/2010/main" val="3880854597"/>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35</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4634955" cy="165163"/>
          </a:xfrm>
        </p:spPr>
        <p:txBody>
          <a:bodyPr/>
          <a:lstStyle/>
          <a:p>
            <a:r>
              <a:rPr lang="en-US" err="1"/>
              <a:t>Lähde</a:t>
            </a:r>
            <a:r>
              <a:rPr lang="en-US"/>
              <a:t>: </a:t>
            </a:r>
            <a:r>
              <a:rPr lang="en-US" err="1"/>
              <a:t>Macrobond</a:t>
            </a:r>
            <a:r>
              <a:rPr lang="en-US"/>
              <a:t>, The CPB Netherlands Bureau for Economic Policy Analysis, Eurostat</a:t>
            </a:r>
          </a:p>
          <a:p>
            <a:endParaRPr lang="fi-FI"/>
          </a:p>
        </p:txBody>
      </p:sp>
      <p:sp>
        <p:nvSpPr>
          <p:cNvPr id="9" name="Tekstin paikkamerkki 8">
            <a:extLst>
              <a:ext uri="{FF2B5EF4-FFF2-40B4-BE49-F238E27FC236}">
                <a16:creationId xmlns:a16="http://schemas.microsoft.com/office/drawing/2014/main" id="{ECC75947-AF66-4381-83EB-49E69D9D3AAB}"/>
              </a:ext>
            </a:extLst>
          </p:cNvPr>
          <p:cNvSpPr>
            <a:spLocks noGrp="1"/>
          </p:cNvSpPr>
          <p:nvPr>
            <p:ph type="body" sz="quarter" idx="15"/>
          </p:nvPr>
        </p:nvSpPr>
        <p:spPr/>
        <p:txBody>
          <a:bodyPr/>
          <a:lstStyle/>
          <a:p>
            <a:r>
              <a:rPr lang="fi-FI"/>
              <a:t>Tavaraviennin määrän kehitys eri alueilla</a:t>
            </a:r>
          </a:p>
        </p:txBody>
      </p:sp>
      <p:graphicFrame>
        <p:nvGraphicFramePr>
          <p:cNvPr id="10" name="Sisällön paikkamerkki 9">
            <a:extLst>
              <a:ext uri="{FF2B5EF4-FFF2-40B4-BE49-F238E27FC236}">
                <a16:creationId xmlns:a16="http://schemas.microsoft.com/office/drawing/2014/main" id="{6913897D-DA92-7A02-9AEB-6AF55E65EE98}"/>
              </a:ext>
            </a:extLst>
          </p:cNvPr>
          <p:cNvGraphicFramePr>
            <a:graphicFrameLocks noGrp="1" noChangeAspect="1"/>
          </p:cNvGraphicFramePr>
          <p:nvPr>
            <p:ph sz="quarter" idx="17"/>
            <p:extLst>
              <p:ext uri="{D42A27DB-BD31-4B8C-83A1-F6EECF244321}">
                <p14:modId xmlns:p14="http://schemas.microsoft.com/office/powerpoint/2010/main" val="2563675552"/>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6913897D-DA92-7A02-9AEB-6AF55E65EE98}"/>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11" name="Tekstin paikkamerkki 6">
            <a:extLst>
              <a:ext uri="{FF2B5EF4-FFF2-40B4-BE49-F238E27FC236}">
                <a16:creationId xmlns:a16="http://schemas.microsoft.com/office/drawing/2014/main" id="{F11D42BB-0710-61F7-C381-5E8CE57D4713}"/>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150090700"/>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7992000" cy="734376"/>
          </a:xfrm>
        </p:spPr>
        <p:txBody>
          <a:bodyPr/>
          <a:lstStyle/>
          <a:p>
            <a:r>
              <a:rPr lang="fi-FI"/>
              <a:t>EU-maiden vienti Venäjälle, pitkä aikasarja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36</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endParaRPr lang="fi-FI"/>
          </a:p>
          <a:p>
            <a:endParaRPr lang="fi-FI"/>
          </a:p>
        </p:txBody>
      </p:sp>
      <p:graphicFrame>
        <p:nvGraphicFramePr>
          <p:cNvPr id="10" name="Sisällön paikkamerkki 9">
            <a:extLst>
              <a:ext uri="{FF2B5EF4-FFF2-40B4-BE49-F238E27FC236}">
                <a16:creationId xmlns:a16="http://schemas.microsoft.com/office/drawing/2014/main" id="{51291915-AC89-B53F-C0BC-F9154B0BF542}"/>
              </a:ext>
            </a:extLst>
          </p:cNvPr>
          <p:cNvGraphicFramePr>
            <a:graphicFrameLocks noGrp="1" noChangeAspect="1"/>
          </p:cNvGraphicFramePr>
          <p:nvPr>
            <p:ph sz="quarter" idx="17"/>
            <p:extLst>
              <p:ext uri="{D42A27DB-BD31-4B8C-83A1-F6EECF244321}">
                <p14:modId xmlns:p14="http://schemas.microsoft.com/office/powerpoint/2010/main" val="3266875384"/>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51291915-AC89-B53F-C0BC-F9154B0BF542}"/>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12" name="Tekstin paikkamerkki 6">
            <a:extLst>
              <a:ext uri="{FF2B5EF4-FFF2-40B4-BE49-F238E27FC236}">
                <a16:creationId xmlns:a16="http://schemas.microsoft.com/office/drawing/2014/main" id="{CB306BD8-B16E-BEFC-8CC9-EBCC02A340EF}"/>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099524607"/>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7992000" cy="734376"/>
          </a:xfrm>
        </p:spPr>
        <p:txBody>
          <a:bodyPr/>
          <a:lstStyle/>
          <a:p>
            <a:pPr>
              <a:lnSpc>
                <a:spcPct val="100000"/>
              </a:lnSpc>
            </a:pPr>
            <a:r>
              <a:rPr lang="fi-FI"/>
              <a:t>EU-maiden vienti Venäjälle, 2020-luku</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37</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endParaRPr lang="fi-FI"/>
          </a:p>
          <a:p>
            <a:endParaRPr lang="fi-FI"/>
          </a:p>
        </p:txBody>
      </p:sp>
      <p:graphicFrame>
        <p:nvGraphicFramePr>
          <p:cNvPr id="10" name="Sisällön paikkamerkki 9">
            <a:extLst>
              <a:ext uri="{FF2B5EF4-FFF2-40B4-BE49-F238E27FC236}">
                <a16:creationId xmlns:a16="http://schemas.microsoft.com/office/drawing/2014/main" id="{0E48B865-B027-2810-9600-7EC07D105B56}"/>
              </a:ext>
            </a:extLst>
          </p:cNvPr>
          <p:cNvGraphicFramePr>
            <a:graphicFrameLocks noGrp="1" noChangeAspect="1"/>
          </p:cNvGraphicFramePr>
          <p:nvPr>
            <p:ph sz="quarter" idx="17"/>
            <p:extLst>
              <p:ext uri="{D42A27DB-BD31-4B8C-83A1-F6EECF244321}">
                <p14:modId xmlns:p14="http://schemas.microsoft.com/office/powerpoint/2010/main" val="4228076090"/>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0E48B865-B027-2810-9600-7EC07D105B56}"/>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12" name="Tekstin paikkamerkki 6">
            <a:extLst>
              <a:ext uri="{FF2B5EF4-FFF2-40B4-BE49-F238E27FC236}">
                <a16:creationId xmlns:a16="http://schemas.microsoft.com/office/drawing/2014/main" id="{A0B21943-2284-DB0E-E269-92DFE1A6D744}"/>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543911740"/>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8078458" cy="736781"/>
          </a:xfrm>
        </p:spPr>
        <p:txBody>
          <a:bodyPr/>
          <a:lstStyle/>
          <a:p>
            <a:r>
              <a:rPr lang="fi-FI"/>
              <a:t>Venäjän* osuus teknologiateollisuuden Suomen tavaraviennistä</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38</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 Neuvostoliitto vuoteen 1991 asti.</a:t>
            </a:r>
          </a:p>
          <a:p>
            <a:r>
              <a:rPr lang="fi-FI"/>
              <a:t>Lähde: Tulli </a:t>
            </a:r>
          </a:p>
          <a:p>
            <a:endParaRPr lang="fi-FI"/>
          </a:p>
        </p:txBody>
      </p:sp>
      <p:graphicFrame>
        <p:nvGraphicFramePr>
          <p:cNvPr id="8" name="Sisällön paikkamerkki 6"/>
          <p:cNvGraphicFramePr>
            <a:graphicFrameLocks noGrp="1"/>
          </p:cNvGraphicFramePr>
          <p:nvPr>
            <p:ph sz="quarter" idx="17"/>
            <p:extLst>
              <p:ext uri="{D42A27DB-BD31-4B8C-83A1-F6EECF244321}">
                <p14:modId xmlns:p14="http://schemas.microsoft.com/office/powerpoint/2010/main" val="1415868963"/>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25"/>
          <p:cNvSpPr txBox="1">
            <a:spLocks noChangeArrowheads="1"/>
          </p:cNvSpPr>
          <p:nvPr/>
        </p:nvSpPr>
        <p:spPr bwMode="auto">
          <a:xfrm>
            <a:off x="740381" y="1210929"/>
            <a:ext cx="59874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a:t>
            </a:r>
          </a:p>
        </p:txBody>
      </p:sp>
      <p:sp>
        <p:nvSpPr>
          <p:cNvPr id="6" name="Tekstin paikkamerkki 6">
            <a:extLst>
              <a:ext uri="{FF2B5EF4-FFF2-40B4-BE49-F238E27FC236}">
                <a16:creationId xmlns:a16="http://schemas.microsoft.com/office/drawing/2014/main" id="{A34E17AC-7C0B-CAA2-3F17-4513DA111146}"/>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469653001"/>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1"/>
            <a:ext cx="7992000" cy="787326"/>
          </a:xfrm>
        </p:spPr>
        <p:txBody>
          <a:bodyPr/>
          <a:lstStyle/>
          <a:p>
            <a:r>
              <a:rPr lang="fi-FI"/>
              <a:t>Kiinan tavaratuonnin määrän kehitys eri alueilla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39</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4505353" cy="241813"/>
          </a:xfrm>
        </p:spPr>
        <p:txBody>
          <a:bodyPr/>
          <a:lstStyle/>
          <a:p>
            <a:r>
              <a:rPr lang="fi-FI"/>
              <a:t>Lähde: </a:t>
            </a:r>
            <a:r>
              <a:rPr lang="fi-FI" err="1"/>
              <a:t>Macrobond</a:t>
            </a:r>
            <a:endParaRPr lang="fi-FI"/>
          </a:p>
          <a:p>
            <a:endParaRPr lang="fi-FI"/>
          </a:p>
        </p:txBody>
      </p:sp>
      <p:graphicFrame>
        <p:nvGraphicFramePr>
          <p:cNvPr id="10" name="Sisällön paikkamerkki 9">
            <a:extLst>
              <a:ext uri="{FF2B5EF4-FFF2-40B4-BE49-F238E27FC236}">
                <a16:creationId xmlns:a16="http://schemas.microsoft.com/office/drawing/2014/main" id="{D0EE8AFC-503C-2A41-45B7-D9ED11F40F0E}"/>
              </a:ext>
            </a:extLst>
          </p:cNvPr>
          <p:cNvGraphicFramePr>
            <a:graphicFrameLocks noGrp="1" noChangeAspect="1"/>
          </p:cNvGraphicFramePr>
          <p:nvPr>
            <p:ph sz="quarter" idx="17"/>
            <p:extLst>
              <p:ext uri="{D42A27DB-BD31-4B8C-83A1-F6EECF244321}">
                <p14:modId xmlns:p14="http://schemas.microsoft.com/office/powerpoint/2010/main" val="1142501828"/>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D0EE8AFC-503C-2A41-45B7-D9ED11F40F0E}"/>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12" name="Tekstin paikkamerkki 6">
            <a:extLst>
              <a:ext uri="{FF2B5EF4-FFF2-40B4-BE49-F238E27FC236}">
                <a16:creationId xmlns:a16="http://schemas.microsoft.com/office/drawing/2014/main" id="{4FB36244-EE83-9C7D-A246-633B8CC04FBF}"/>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26731013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F3FEA00-3FB7-CE61-063B-DF2BE76C1734}"/>
              </a:ext>
            </a:extLst>
          </p:cNvPr>
          <p:cNvSpPr>
            <a:spLocks noGrp="1"/>
          </p:cNvSpPr>
          <p:nvPr>
            <p:ph type="body" sz="quarter" idx="15"/>
          </p:nvPr>
        </p:nvSpPr>
        <p:spPr/>
        <p:txBody>
          <a:bodyPr/>
          <a:lstStyle/>
          <a:p>
            <a:r>
              <a:rPr lang="fi-FI"/>
              <a:t>Maailmantalous &amp; BKT-kehitys eri maissa</a:t>
            </a:r>
          </a:p>
        </p:txBody>
      </p:sp>
      <p:sp>
        <p:nvSpPr>
          <p:cNvPr id="3" name="Dian numeron paikkamerkki 2">
            <a:extLst>
              <a:ext uri="{FF2B5EF4-FFF2-40B4-BE49-F238E27FC236}">
                <a16:creationId xmlns:a16="http://schemas.microsoft.com/office/drawing/2014/main" id="{451E44B9-40A8-6F20-D92B-84E545CC5D65}"/>
              </a:ext>
            </a:extLst>
          </p:cNvPr>
          <p:cNvSpPr>
            <a:spLocks noGrp="1"/>
          </p:cNvSpPr>
          <p:nvPr>
            <p:ph type="sldNum" sz="quarter" idx="12"/>
          </p:nvPr>
        </p:nvSpPr>
        <p:spPr/>
        <p:txBody>
          <a:bodyPr/>
          <a:lstStyle/>
          <a:p>
            <a:fld id="{6FCB6B90-8271-4E8F-82C1-E646FBB48A2E}" type="slidenum">
              <a:rPr lang="fi-FI" smtClean="0"/>
              <a:pPr/>
              <a:t>4</a:t>
            </a:fld>
            <a:endParaRPr lang="fi-FI"/>
          </a:p>
        </p:txBody>
      </p:sp>
      <p:sp>
        <p:nvSpPr>
          <p:cNvPr id="4" name="Päivämäärän paikkamerkki 3">
            <a:extLst>
              <a:ext uri="{FF2B5EF4-FFF2-40B4-BE49-F238E27FC236}">
                <a16:creationId xmlns:a16="http://schemas.microsoft.com/office/drawing/2014/main" id="{6348CF4B-3DA4-CFD7-D798-0C958C493FB4}"/>
              </a:ext>
            </a:extLst>
          </p:cNvPr>
          <p:cNvSpPr>
            <a:spLocks noGrp="1"/>
          </p:cNvSpPr>
          <p:nvPr>
            <p:ph type="dt" sz="half" idx="10"/>
          </p:nvPr>
        </p:nvSpPr>
        <p:spPr/>
        <p:txBody>
          <a:bodyPr/>
          <a:lstStyle/>
          <a:p>
            <a:fld id="{FBD49F65-936D-47C1-B476-B10D0AC9DEC4}" type="datetime1">
              <a:rPr lang="fi-FI" smtClean="0"/>
              <a:t>6.5.2024</a:t>
            </a:fld>
            <a:endParaRPr lang="fi-FI"/>
          </a:p>
        </p:txBody>
      </p:sp>
      <p:sp>
        <p:nvSpPr>
          <p:cNvPr id="5" name="Alatunnisteen paikkamerkki 4">
            <a:extLst>
              <a:ext uri="{FF2B5EF4-FFF2-40B4-BE49-F238E27FC236}">
                <a16:creationId xmlns:a16="http://schemas.microsoft.com/office/drawing/2014/main" id="{FF3B01A7-905B-EE0D-0372-54595F7C88DF}"/>
              </a:ext>
            </a:extLst>
          </p:cNvPr>
          <p:cNvSpPr>
            <a:spLocks noGrp="1"/>
          </p:cNvSpPr>
          <p:nvPr>
            <p:ph type="ftr" sz="quarter" idx="11"/>
          </p:nvPr>
        </p:nvSpPr>
        <p:spPr/>
        <p:txBody>
          <a:bodyPr/>
          <a:lstStyle/>
          <a:p>
            <a:r>
              <a:rPr lang="fi-FI"/>
              <a:t>Teknologiateollisuus</a:t>
            </a:r>
          </a:p>
        </p:txBody>
      </p:sp>
    </p:spTree>
    <p:extLst>
      <p:ext uri="{BB962C8B-B14F-4D97-AF65-F5344CB8AC3E}">
        <p14:creationId xmlns:p14="http://schemas.microsoft.com/office/powerpoint/2010/main" val="2156598809"/>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A70CA31-83F5-4CB8-98C9-DF61D337A3FB}"/>
              </a:ext>
            </a:extLst>
          </p:cNvPr>
          <p:cNvSpPr>
            <a:spLocks noGrp="1"/>
          </p:cNvSpPr>
          <p:nvPr>
            <p:ph type="body" sz="quarter" idx="15"/>
          </p:nvPr>
        </p:nvSpPr>
        <p:spPr>
          <a:xfrm>
            <a:off x="252000" y="282149"/>
            <a:ext cx="7992000" cy="736781"/>
          </a:xfrm>
        </p:spPr>
        <p:txBody>
          <a:bodyPr/>
          <a:lstStyle/>
          <a:p>
            <a:r>
              <a:rPr lang="fi-FI"/>
              <a:t>Kiinan ja USA:n välinen tavarakauppa</a:t>
            </a:r>
          </a:p>
        </p:txBody>
      </p:sp>
      <p:sp>
        <p:nvSpPr>
          <p:cNvPr id="3" name="Dian numeron paikkamerkki 2">
            <a:extLst>
              <a:ext uri="{FF2B5EF4-FFF2-40B4-BE49-F238E27FC236}">
                <a16:creationId xmlns:a16="http://schemas.microsoft.com/office/drawing/2014/main" id="{4B7B2D6A-52E9-4CFF-A817-AD0FB0761ED6}"/>
              </a:ext>
            </a:extLst>
          </p:cNvPr>
          <p:cNvSpPr>
            <a:spLocks noGrp="1"/>
          </p:cNvSpPr>
          <p:nvPr>
            <p:ph type="sldNum" sz="quarter" idx="12"/>
          </p:nvPr>
        </p:nvSpPr>
        <p:spPr/>
        <p:txBody>
          <a:bodyPr/>
          <a:lstStyle/>
          <a:p>
            <a:fld id="{6FCB6B90-8271-4E8F-82C1-E646FBB48A2E}" type="slidenum">
              <a:rPr lang="fi-FI" smtClean="0"/>
              <a:pPr/>
              <a:t>40</a:t>
            </a:fld>
            <a:endParaRPr lang="fi-FI"/>
          </a:p>
        </p:txBody>
      </p:sp>
      <p:sp>
        <p:nvSpPr>
          <p:cNvPr id="4" name="Päivämäärän paikkamerkki 3">
            <a:extLst>
              <a:ext uri="{FF2B5EF4-FFF2-40B4-BE49-F238E27FC236}">
                <a16:creationId xmlns:a16="http://schemas.microsoft.com/office/drawing/2014/main" id="{24D3A6EC-0FE9-4E44-8383-6308D0CB6611}"/>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E158FA10-B5FE-4CDE-951F-87D551898F18}"/>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6430286E-0902-4E06-81A2-DD734311F85D}"/>
              </a:ext>
            </a:extLst>
          </p:cNvPr>
          <p:cNvSpPr>
            <a:spLocks noGrp="1"/>
          </p:cNvSpPr>
          <p:nvPr>
            <p:ph type="body" sz="quarter" idx="18"/>
          </p:nvPr>
        </p:nvSpPr>
        <p:spPr>
          <a:xfrm>
            <a:off x="2334682" y="4727574"/>
            <a:ext cx="4401919" cy="241813"/>
          </a:xfrm>
        </p:spPr>
        <p:txBody>
          <a:bodyPr/>
          <a:lstStyle/>
          <a:p>
            <a:r>
              <a:rPr lang="fi-FI"/>
              <a:t>Lähde: </a:t>
            </a:r>
            <a:r>
              <a:rPr lang="fi-FI" err="1"/>
              <a:t>Macrobond</a:t>
            </a:r>
            <a:endParaRPr lang="fi-FI"/>
          </a:p>
        </p:txBody>
      </p:sp>
      <p:graphicFrame>
        <p:nvGraphicFramePr>
          <p:cNvPr id="10" name="Sisällön paikkamerkki 9">
            <a:extLst>
              <a:ext uri="{FF2B5EF4-FFF2-40B4-BE49-F238E27FC236}">
                <a16:creationId xmlns:a16="http://schemas.microsoft.com/office/drawing/2014/main" id="{CEF0EA65-B00D-A52C-D4FA-219DB5ABB1A1}"/>
              </a:ext>
            </a:extLst>
          </p:cNvPr>
          <p:cNvGraphicFramePr>
            <a:graphicFrameLocks noGrp="1" noChangeAspect="1"/>
          </p:cNvGraphicFramePr>
          <p:nvPr>
            <p:ph sz="quarter" idx="17"/>
            <p:extLst>
              <p:ext uri="{D42A27DB-BD31-4B8C-83A1-F6EECF244321}">
                <p14:modId xmlns:p14="http://schemas.microsoft.com/office/powerpoint/2010/main" val="3374502816"/>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CEF0EA65-B00D-A52C-D4FA-219DB5ABB1A1}"/>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12" name="Tekstin paikkamerkki 6">
            <a:extLst>
              <a:ext uri="{FF2B5EF4-FFF2-40B4-BE49-F238E27FC236}">
                <a16:creationId xmlns:a16="http://schemas.microsoft.com/office/drawing/2014/main" id="{C8A861DA-B84D-81C1-B463-3EF15CD8C76A}"/>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811617632"/>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B5904239-D699-83FF-A063-832CD3089CBE}"/>
              </a:ext>
            </a:extLst>
          </p:cNvPr>
          <p:cNvSpPr>
            <a:spLocks noGrp="1"/>
          </p:cNvSpPr>
          <p:nvPr>
            <p:ph type="body" sz="quarter" idx="15"/>
          </p:nvPr>
        </p:nvSpPr>
        <p:spPr/>
        <p:txBody>
          <a:bodyPr/>
          <a:lstStyle/>
          <a:p>
            <a:r>
              <a:rPr lang="fi-FI"/>
              <a:t>Tuotantopanosten hinnat</a:t>
            </a:r>
          </a:p>
          <a:p>
            <a:endParaRPr lang="fi-FI"/>
          </a:p>
        </p:txBody>
      </p:sp>
      <p:sp>
        <p:nvSpPr>
          <p:cNvPr id="3" name="Dian numeron paikkamerkki 2">
            <a:extLst>
              <a:ext uri="{FF2B5EF4-FFF2-40B4-BE49-F238E27FC236}">
                <a16:creationId xmlns:a16="http://schemas.microsoft.com/office/drawing/2014/main" id="{72B0E038-0243-B4AB-D522-9B77B87F9183}"/>
              </a:ext>
            </a:extLst>
          </p:cNvPr>
          <p:cNvSpPr>
            <a:spLocks noGrp="1"/>
          </p:cNvSpPr>
          <p:nvPr>
            <p:ph type="sldNum" sz="quarter" idx="12"/>
          </p:nvPr>
        </p:nvSpPr>
        <p:spPr/>
        <p:txBody>
          <a:bodyPr/>
          <a:lstStyle/>
          <a:p>
            <a:fld id="{6FCB6B90-8271-4E8F-82C1-E646FBB48A2E}" type="slidenum">
              <a:rPr lang="fi-FI" smtClean="0"/>
              <a:pPr/>
              <a:t>41</a:t>
            </a:fld>
            <a:endParaRPr lang="fi-FI"/>
          </a:p>
        </p:txBody>
      </p:sp>
      <p:sp>
        <p:nvSpPr>
          <p:cNvPr id="4" name="Päivämäärän paikkamerkki 3">
            <a:extLst>
              <a:ext uri="{FF2B5EF4-FFF2-40B4-BE49-F238E27FC236}">
                <a16:creationId xmlns:a16="http://schemas.microsoft.com/office/drawing/2014/main" id="{ED77F152-8069-30A8-0720-E333CE5E7C35}"/>
              </a:ext>
            </a:extLst>
          </p:cNvPr>
          <p:cNvSpPr>
            <a:spLocks noGrp="1"/>
          </p:cNvSpPr>
          <p:nvPr>
            <p:ph type="dt" sz="half" idx="10"/>
          </p:nvPr>
        </p:nvSpPr>
        <p:spPr/>
        <p:txBody>
          <a:bodyPr/>
          <a:lstStyle/>
          <a:p>
            <a:fld id="{AB4C9FC2-AB49-4BC7-8E34-F35776C6F0E4}" type="datetime1">
              <a:rPr lang="fi-FI" smtClean="0"/>
              <a:t>6.5.2024</a:t>
            </a:fld>
            <a:endParaRPr lang="fi-FI"/>
          </a:p>
        </p:txBody>
      </p:sp>
      <p:sp>
        <p:nvSpPr>
          <p:cNvPr id="5" name="Alatunnisteen paikkamerkki 4">
            <a:extLst>
              <a:ext uri="{FF2B5EF4-FFF2-40B4-BE49-F238E27FC236}">
                <a16:creationId xmlns:a16="http://schemas.microsoft.com/office/drawing/2014/main" id="{CD53A042-43F7-6C1A-3DE4-6070502347E5}"/>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5828E72D-C14F-2962-8BE9-24231940C74B}"/>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solidFill>
                  <a:schemeClr val="accent2"/>
                </a:solidFill>
                <a:hlinkClick r:id="rId2" action="ppaction://hlinksldjump">
                  <a:extLst>
                    <a:ext uri="{A12FA001-AC4F-418D-AE19-62706E023703}">
                      <ahyp:hlinkClr xmlns:ahyp="http://schemas.microsoft.com/office/drawing/2018/hyperlinkcolor" val="tx"/>
                    </a:ext>
                  </a:extLst>
                </a:hlinkClick>
              </a:rPr>
              <a:t>Palaa sisällysluetteloon</a:t>
            </a:r>
            <a:endParaRPr lang="fi-FI" dirty="0">
              <a:solidFill>
                <a:schemeClr val="accent2"/>
              </a:solidFill>
            </a:endParaRPr>
          </a:p>
          <a:p>
            <a:endParaRPr lang="fi-FI" dirty="0"/>
          </a:p>
        </p:txBody>
      </p:sp>
    </p:spTree>
    <p:extLst>
      <p:ext uri="{BB962C8B-B14F-4D97-AF65-F5344CB8AC3E}">
        <p14:creationId xmlns:p14="http://schemas.microsoft.com/office/powerpoint/2010/main" val="1722123537"/>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Teollisuuden ja teknologiateollisuuden tuottajahintojen kehitys</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42</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r>
              <a:rPr lang="fi-FI"/>
              <a:t>, Tilastokeskus</a:t>
            </a:r>
          </a:p>
        </p:txBody>
      </p:sp>
      <p:graphicFrame>
        <p:nvGraphicFramePr>
          <p:cNvPr id="10" name="Sisällön paikkamerkki 9"/>
          <p:cNvGraphicFramePr>
            <a:graphicFrameLocks noGrp="1" noChangeAspect="1"/>
          </p:cNvGraphicFramePr>
          <p:nvPr>
            <p:ph sz="quarter" idx="17"/>
            <p:extLst>
              <p:ext uri="{D42A27DB-BD31-4B8C-83A1-F6EECF244321}">
                <p14:modId xmlns:p14="http://schemas.microsoft.com/office/powerpoint/2010/main" val="1767442130"/>
              </p:ext>
            </p:extLst>
          </p:nvPr>
        </p:nvGraphicFramePr>
        <p:xfrm>
          <a:off x="425450" y="1117600"/>
          <a:ext cx="8301038" cy="3513138"/>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0" name="Sisällön paikkamerkki 9"/>
                      <p:cNvPicPr/>
                      <p:nvPr/>
                    </p:nvPicPr>
                    <p:blipFill>
                      <a:blip r:embed="rId4"/>
                      <a:stretch>
                        <a:fillRect/>
                      </a:stretch>
                    </p:blipFill>
                    <p:spPr>
                      <a:xfrm>
                        <a:off x="425450" y="1117600"/>
                        <a:ext cx="8301038" cy="3513138"/>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44413717-3FF0-2F28-F122-A09401F71E10}"/>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3810442210"/>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7992000" cy="734376"/>
          </a:xfrm>
        </p:spPr>
        <p:txBody>
          <a:bodyPr/>
          <a:lstStyle/>
          <a:p>
            <a:pPr>
              <a:lnSpc>
                <a:spcPct val="100000"/>
              </a:lnSpc>
            </a:pPr>
            <a:r>
              <a:rPr lang="fi-FI" dirty="0"/>
              <a:t>Merirahtien hinnat mm. hiilen, rautamalmin ja viljan kuljetuksissa </a:t>
            </a:r>
            <a:r>
              <a:rPr lang="fi-FI" sz="1800" dirty="0"/>
              <a:t>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43</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a:xfrm>
            <a:off x="835217" y="4728047"/>
            <a:ext cx="1295891" cy="164690"/>
          </a:xfrm>
        </p:spPr>
        <p:txBody>
          <a:bodyPr/>
          <a:lstStyle/>
          <a:p>
            <a:r>
              <a:rPr lang="fi-FI" dirty="0"/>
              <a:t>Teknologiateollisuus</a:t>
            </a:r>
          </a:p>
        </p:txBody>
      </p:sp>
      <p:sp>
        <p:nvSpPr>
          <p:cNvPr id="7" name="Tekstin paikkamerkki 6"/>
          <p:cNvSpPr>
            <a:spLocks noGrp="1"/>
          </p:cNvSpPr>
          <p:nvPr>
            <p:ph type="body" sz="quarter" idx="18"/>
          </p:nvPr>
        </p:nvSpPr>
        <p:spPr>
          <a:xfrm>
            <a:off x="1821179" y="4500472"/>
            <a:ext cx="6254980" cy="619839"/>
          </a:xfrm>
        </p:spPr>
        <p:txBody>
          <a:bodyPr/>
          <a:lstStyle/>
          <a:p>
            <a:r>
              <a:rPr lang="en-US" dirty="0"/>
              <a:t>The Baltic Dry Index is reported daily by the Baltic Exchange in London. The index provides a benchmark for the price of moving the major raw materials by sea. The index is a composite of three sub-indices that measure different sizes of dry bulk carriers: </a:t>
            </a:r>
            <a:r>
              <a:rPr lang="en-US" dirty="0" err="1"/>
              <a:t>Capesize</a:t>
            </a:r>
            <a:r>
              <a:rPr lang="en-US" dirty="0"/>
              <a:t>, which typically transport iron ore or coal cargoes of about 150,000 </a:t>
            </a:r>
            <a:r>
              <a:rPr lang="en-US" dirty="0" err="1"/>
              <a:t>tonnes</a:t>
            </a:r>
            <a:r>
              <a:rPr lang="en-US" dirty="0"/>
              <a:t>; Panamax, which usually carry coal or grain cargoes of about 60,000 to 70,000 </a:t>
            </a:r>
            <a:r>
              <a:rPr lang="en-US" dirty="0" err="1"/>
              <a:t>tonnes</a:t>
            </a:r>
            <a:r>
              <a:rPr lang="en-US" dirty="0"/>
              <a:t>; and </a:t>
            </a:r>
            <a:r>
              <a:rPr lang="en-US" dirty="0" err="1"/>
              <a:t>Supramax</a:t>
            </a:r>
            <a:r>
              <a:rPr lang="en-US" dirty="0"/>
              <a:t>, with a carrying capacity between 48,000 and 60,000 </a:t>
            </a:r>
            <a:r>
              <a:rPr lang="en-US" dirty="0" err="1"/>
              <a:t>tonnes</a:t>
            </a:r>
            <a:r>
              <a:rPr lang="en-US" dirty="0"/>
              <a:t>. The Baltic Dry Index takes into account 23 different shipping routes carrying coal, iron ore, grains and many other commodities. </a:t>
            </a:r>
            <a:r>
              <a:rPr lang="fi-FI" dirty="0"/>
              <a:t>Lähde: </a:t>
            </a:r>
            <a:r>
              <a:rPr lang="fi-FI" dirty="0" err="1"/>
              <a:t>Macrobond</a:t>
            </a:r>
            <a:endParaRPr lang="fi-FI" dirty="0"/>
          </a:p>
          <a:p>
            <a:endParaRPr lang="fi-FI" dirty="0"/>
          </a:p>
        </p:txBody>
      </p:sp>
      <p:graphicFrame>
        <p:nvGraphicFramePr>
          <p:cNvPr id="15" name="Sisällön paikkamerkki 14">
            <a:extLst>
              <a:ext uri="{FF2B5EF4-FFF2-40B4-BE49-F238E27FC236}">
                <a16:creationId xmlns:a16="http://schemas.microsoft.com/office/drawing/2014/main" id="{20EB61BE-B26E-81D5-CB4C-B32C432F2832}"/>
              </a:ext>
            </a:extLst>
          </p:cNvPr>
          <p:cNvGraphicFramePr>
            <a:graphicFrameLocks noGrp="1" noChangeAspect="1"/>
          </p:cNvGraphicFramePr>
          <p:nvPr>
            <p:ph sz="quarter" idx="17"/>
            <p:extLst>
              <p:ext uri="{D42A27DB-BD31-4B8C-83A1-F6EECF244321}">
                <p14:modId xmlns:p14="http://schemas.microsoft.com/office/powerpoint/2010/main" val="4140372474"/>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20EB61BE-B26E-81D5-CB4C-B32C432F2832}"/>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7B526669-F0AD-B152-0658-5FBD93B01C3F}"/>
              </a:ext>
            </a:extLst>
          </p:cNvPr>
          <p:cNvSpPr txBox="1">
            <a:spLocks/>
          </p:cNvSpPr>
          <p:nvPr/>
        </p:nvSpPr>
        <p:spPr>
          <a:xfrm>
            <a:off x="7766230" y="4890482"/>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518699077"/>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C06F3EE-B40C-4233-B95A-BAAB508A0F1B}"/>
              </a:ext>
            </a:extLst>
          </p:cNvPr>
          <p:cNvSpPr>
            <a:spLocks noGrp="1"/>
          </p:cNvSpPr>
          <p:nvPr>
            <p:ph type="body" sz="quarter" idx="15"/>
          </p:nvPr>
        </p:nvSpPr>
        <p:spPr>
          <a:xfrm>
            <a:off x="252000" y="282150"/>
            <a:ext cx="7992000" cy="410371"/>
          </a:xfrm>
        </p:spPr>
        <p:txBody>
          <a:bodyPr/>
          <a:lstStyle/>
          <a:p>
            <a:r>
              <a:rPr lang="fi-FI"/>
              <a:t>Öljyn hinta</a:t>
            </a:r>
          </a:p>
        </p:txBody>
      </p:sp>
      <p:sp>
        <p:nvSpPr>
          <p:cNvPr id="3" name="Dian numeron paikkamerkki 2">
            <a:extLst>
              <a:ext uri="{FF2B5EF4-FFF2-40B4-BE49-F238E27FC236}">
                <a16:creationId xmlns:a16="http://schemas.microsoft.com/office/drawing/2014/main" id="{58997BD5-023D-4EDA-A4E7-D4D987E18794}"/>
              </a:ext>
            </a:extLst>
          </p:cNvPr>
          <p:cNvSpPr>
            <a:spLocks noGrp="1"/>
          </p:cNvSpPr>
          <p:nvPr>
            <p:ph type="sldNum" sz="quarter" idx="12"/>
          </p:nvPr>
        </p:nvSpPr>
        <p:spPr/>
        <p:txBody>
          <a:bodyPr/>
          <a:lstStyle/>
          <a:p>
            <a:fld id="{6FCB6B90-8271-4E8F-82C1-E646FBB48A2E}" type="slidenum">
              <a:rPr lang="fi-FI" smtClean="0"/>
              <a:pPr/>
              <a:t>44</a:t>
            </a:fld>
            <a:endParaRPr lang="fi-FI"/>
          </a:p>
        </p:txBody>
      </p:sp>
      <p:sp>
        <p:nvSpPr>
          <p:cNvPr id="4" name="Päivämäärän paikkamerkki 3">
            <a:extLst>
              <a:ext uri="{FF2B5EF4-FFF2-40B4-BE49-F238E27FC236}">
                <a16:creationId xmlns:a16="http://schemas.microsoft.com/office/drawing/2014/main" id="{4B018F3B-CD3C-486C-A494-801671CF780D}"/>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CEE13C53-8330-4DAC-900E-E7635F31E00E}"/>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6CA3BE0C-FBCC-4D64-A6AC-27167768D40E}"/>
              </a:ext>
            </a:extLst>
          </p:cNvPr>
          <p:cNvSpPr>
            <a:spLocks noGrp="1"/>
          </p:cNvSpPr>
          <p:nvPr>
            <p:ph type="body" sz="quarter" idx="18"/>
          </p:nvPr>
        </p:nvSpPr>
        <p:spPr/>
        <p:txBody>
          <a:bodyPr/>
          <a:lstStyle/>
          <a:p>
            <a:r>
              <a:rPr lang="fi-FI"/>
              <a:t>Lähde: </a:t>
            </a:r>
            <a:r>
              <a:rPr lang="fi-FI" err="1"/>
              <a:t>Macrobond</a:t>
            </a:r>
            <a:r>
              <a:rPr lang="fi-FI"/>
              <a:t>, Brent</a:t>
            </a:r>
          </a:p>
        </p:txBody>
      </p:sp>
      <p:graphicFrame>
        <p:nvGraphicFramePr>
          <p:cNvPr id="11" name="Sisällön paikkamerkki 10">
            <a:extLst>
              <a:ext uri="{FF2B5EF4-FFF2-40B4-BE49-F238E27FC236}">
                <a16:creationId xmlns:a16="http://schemas.microsoft.com/office/drawing/2014/main" id="{62C3B735-ADD9-9EDF-BDEC-D42A6F5289AE}"/>
              </a:ext>
            </a:extLst>
          </p:cNvPr>
          <p:cNvGraphicFramePr>
            <a:graphicFrameLocks noGrp="1" noChangeAspect="1"/>
          </p:cNvGraphicFramePr>
          <p:nvPr>
            <p:ph sz="quarter" idx="17"/>
            <p:extLst>
              <p:ext uri="{D42A27DB-BD31-4B8C-83A1-F6EECF244321}">
                <p14:modId xmlns:p14="http://schemas.microsoft.com/office/powerpoint/2010/main" val="315537322"/>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1" name="Sisällön paikkamerkki 10">
                        <a:extLst>
                          <a:ext uri="{FF2B5EF4-FFF2-40B4-BE49-F238E27FC236}">
                            <a16:creationId xmlns:a16="http://schemas.microsoft.com/office/drawing/2014/main" id="{62C3B735-ADD9-9EDF-BDEC-D42A6F5289AE}"/>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9AF19E85-6088-17D2-5BCC-68F37633E208}"/>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76904978"/>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03B18AFD-8092-7752-6E00-8A6853D06AF3}"/>
              </a:ext>
            </a:extLst>
          </p:cNvPr>
          <p:cNvSpPr>
            <a:spLocks noGrp="1"/>
          </p:cNvSpPr>
          <p:nvPr>
            <p:ph type="body" sz="quarter" idx="15"/>
          </p:nvPr>
        </p:nvSpPr>
        <p:spPr/>
        <p:txBody>
          <a:bodyPr/>
          <a:lstStyle/>
          <a:p>
            <a:r>
              <a:rPr lang="fi-FI" dirty="0"/>
              <a:t>Maakaasun ja sähkön hinta Saksassa</a:t>
            </a:r>
            <a:endParaRPr lang="fi-FI" dirty="0">
              <a:highlight>
                <a:srgbClr val="FFFF00"/>
              </a:highlight>
            </a:endParaRPr>
          </a:p>
          <a:p>
            <a:endParaRPr lang="fi-FI" dirty="0"/>
          </a:p>
        </p:txBody>
      </p:sp>
      <p:sp>
        <p:nvSpPr>
          <p:cNvPr id="3" name="Dian numeron paikkamerkki 2">
            <a:extLst>
              <a:ext uri="{FF2B5EF4-FFF2-40B4-BE49-F238E27FC236}">
                <a16:creationId xmlns:a16="http://schemas.microsoft.com/office/drawing/2014/main" id="{995382BA-11E5-F301-F83D-B549649AF198}"/>
              </a:ext>
            </a:extLst>
          </p:cNvPr>
          <p:cNvSpPr>
            <a:spLocks noGrp="1"/>
          </p:cNvSpPr>
          <p:nvPr>
            <p:ph type="sldNum" sz="quarter" idx="12"/>
          </p:nvPr>
        </p:nvSpPr>
        <p:spPr/>
        <p:txBody>
          <a:bodyPr/>
          <a:lstStyle/>
          <a:p>
            <a:fld id="{6FCB6B90-8271-4E8F-82C1-E646FBB48A2E}" type="slidenum">
              <a:rPr lang="fi-FI" smtClean="0"/>
              <a:pPr/>
              <a:t>45</a:t>
            </a:fld>
            <a:endParaRPr lang="fi-FI"/>
          </a:p>
        </p:txBody>
      </p:sp>
      <p:sp>
        <p:nvSpPr>
          <p:cNvPr id="4" name="Päivämäärän paikkamerkki 3">
            <a:extLst>
              <a:ext uri="{FF2B5EF4-FFF2-40B4-BE49-F238E27FC236}">
                <a16:creationId xmlns:a16="http://schemas.microsoft.com/office/drawing/2014/main" id="{C531867E-C645-9FA2-937E-081C7873C685}"/>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F44AAEEE-FE3F-EF4F-7D91-DD80DB0FCB13}"/>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7C137581-A4DB-D147-48CD-9717DFF322EC}"/>
              </a:ext>
            </a:extLst>
          </p:cNvPr>
          <p:cNvSpPr>
            <a:spLocks noGrp="1"/>
          </p:cNvSpPr>
          <p:nvPr>
            <p:ph type="body" sz="quarter" idx="18"/>
          </p:nvPr>
        </p:nvSpPr>
        <p:spPr/>
        <p:txBody>
          <a:bodyPr/>
          <a:lstStyle/>
          <a:p>
            <a:r>
              <a:rPr lang="fi-FI" dirty="0"/>
              <a:t>Lähde: </a:t>
            </a:r>
            <a:r>
              <a:rPr lang="fi-FI" dirty="0" err="1"/>
              <a:t>Macrobond</a:t>
            </a:r>
            <a:endParaRPr lang="fi-FI" dirty="0"/>
          </a:p>
        </p:txBody>
      </p:sp>
      <p:graphicFrame>
        <p:nvGraphicFramePr>
          <p:cNvPr id="36" name="Sisällön paikkamerkki 35">
            <a:extLst>
              <a:ext uri="{FF2B5EF4-FFF2-40B4-BE49-F238E27FC236}">
                <a16:creationId xmlns:a16="http://schemas.microsoft.com/office/drawing/2014/main" id="{B8DB49B7-ECD0-4041-597A-8F18327C27B4}"/>
              </a:ext>
            </a:extLst>
          </p:cNvPr>
          <p:cNvGraphicFramePr>
            <a:graphicFrameLocks noGrp="1" noChangeAspect="1"/>
          </p:cNvGraphicFramePr>
          <p:nvPr>
            <p:ph sz="quarter" idx="17"/>
            <p:extLst>
              <p:ext uri="{D42A27DB-BD31-4B8C-83A1-F6EECF244321}">
                <p14:modId xmlns:p14="http://schemas.microsoft.com/office/powerpoint/2010/main" val="2451922907"/>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36" name="Sisällön paikkamerkki 35">
                        <a:extLst>
                          <a:ext uri="{FF2B5EF4-FFF2-40B4-BE49-F238E27FC236}">
                            <a16:creationId xmlns:a16="http://schemas.microsoft.com/office/drawing/2014/main" id="{B8DB49B7-ECD0-4041-597A-8F18327C27B4}"/>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0B606A12-F788-CE95-46C6-D287A65151E7}"/>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467097658"/>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207CCD1-149A-00B0-A8FB-952B2949372D}"/>
              </a:ext>
            </a:extLst>
          </p:cNvPr>
          <p:cNvSpPr>
            <a:spLocks noGrp="1"/>
          </p:cNvSpPr>
          <p:nvPr>
            <p:ph type="body" sz="quarter" idx="15"/>
          </p:nvPr>
        </p:nvSpPr>
        <p:spPr/>
        <p:txBody>
          <a:bodyPr/>
          <a:lstStyle/>
          <a:p>
            <a:r>
              <a:rPr lang="fi-FI"/>
              <a:t>Sähkön toteutunut hinta Euroopassa</a:t>
            </a:r>
          </a:p>
          <a:p>
            <a:endParaRPr lang="fi-FI"/>
          </a:p>
        </p:txBody>
      </p:sp>
      <p:sp>
        <p:nvSpPr>
          <p:cNvPr id="3" name="Dian numeron paikkamerkki 2">
            <a:extLst>
              <a:ext uri="{FF2B5EF4-FFF2-40B4-BE49-F238E27FC236}">
                <a16:creationId xmlns:a16="http://schemas.microsoft.com/office/drawing/2014/main" id="{18898A42-36B2-9FC8-49AE-697A4CF07680}"/>
              </a:ext>
            </a:extLst>
          </p:cNvPr>
          <p:cNvSpPr>
            <a:spLocks noGrp="1"/>
          </p:cNvSpPr>
          <p:nvPr>
            <p:ph type="sldNum" sz="quarter" idx="12"/>
          </p:nvPr>
        </p:nvSpPr>
        <p:spPr/>
        <p:txBody>
          <a:bodyPr/>
          <a:lstStyle/>
          <a:p>
            <a:fld id="{6FCB6B90-8271-4E8F-82C1-E646FBB48A2E}" type="slidenum">
              <a:rPr lang="fi-FI" smtClean="0"/>
              <a:pPr/>
              <a:t>46</a:t>
            </a:fld>
            <a:endParaRPr lang="fi-FI"/>
          </a:p>
        </p:txBody>
      </p:sp>
      <p:sp>
        <p:nvSpPr>
          <p:cNvPr id="4" name="Päivämäärän paikkamerkki 3">
            <a:extLst>
              <a:ext uri="{FF2B5EF4-FFF2-40B4-BE49-F238E27FC236}">
                <a16:creationId xmlns:a16="http://schemas.microsoft.com/office/drawing/2014/main" id="{585B3650-E8C5-BCD2-04A4-2C5055603B48}"/>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1A651C27-53CA-0D7C-A7EF-FDDE527C1805}"/>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6C6EF290-EE5F-1239-FAED-B9728BAB0E4D}"/>
              </a:ext>
            </a:extLst>
          </p:cNvPr>
          <p:cNvSpPr>
            <a:spLocks noGrp="1"/>
          </p:cNvSpPr>
          <p:nvPr>
            <p:ph type="body" sz="quarter" idx="18"/>
          </p:nvPr>
        </p:nvSpPr>
        <p:spPr/>
        <p:txBody>
          <a:bodyPr/>
          <a:lstStyle/>
          <a:p>
            <a:r>
              <a:rPr lang="fi-FI"/>
              <a:t>Lähde: Intercontinental Exchange (ICE), </a:t>
            </a:r>
            <a:r>
              <a:rPr lang="fi-FI" err="1"/>
              <a:t>Macrobond</a:t>
            </a:r>
            <a:endParaRPr lang="fi-FI"/>
          </a:p>
          <a:p>
            <a:endParaRPr lang="fi-FI"/>
          </a:p>
        </p:txBody>
      </p:sp>
      <p:graphicFrame>
        <p:nvGraphicFramePr>
          <p:cNvPr id="15" name="Sisällön paikkamerkki 14">
            <a:extLst>
              <a:ext uri="{FF2B5EF4-FFF2-40B4-BE49-F238E27FC236}">
                <a16:creationId xmlns:a16="http://schemas.microsoft.com/office/drawing/2014/main" id="{58676FDA-9488-1676-2AE6-D20947E3B8AB}"/>
              </a:ext>
            </a:extLst>
          </p:cNvPr>
          <p:cNvGraphicFramePr>
            <a:graphicFrameLocks noGrp="1" noChangeAspect="1"/>
          </p:cNvGraphicFramePr>
          <p:nvPr>
            <p:ph sz="quarter" idx="17"/>
            <p:extLst>
              <p:ext uri="{D42A27DB-BD31-4B8C-83A1-F6EECF244321}">
                <p14:modId xmlns:p14="http://schemas.microsoft.com/office/powerpoint/2010/main" val="3091173245"/>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58676FDA-9488-1676-2AE6-D20947E3B8AB}"/>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853D1136-2CF6-9257-FF32-0CAD7DEAB081}"/>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912456934"/>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ECB7C04-D921-C1E6-F5A0-6EE80A6DB20F}"/>
              </a:ext>
            </a:extLst>
          </p:cNvPr>
          <p:cNvSpPr>
            <a:spLocks noGrp="1"/>
          </p:cNvSpPr>
          <p:nvPr>
            <p:ph type="body" sz="quarter" idx="15"/>
          </p:nvPr>
        </p:nvSpPr>
        <p:spPr/>
        <p:txBody>
          <a:bodyPr/>
          <a:lstStyle/>
          <a:p>
            <a:r>
              <a:rPr lang="fi-FI"/>
              <a:t>Sähkön toteutunut hinta ja futuurihinnat</a:t>
            </a:r>
          </a:p>
        </p:txBody>
      </p:sp>
      <p:sp>
        <p:nvSpPr>
          <p:cNvPr id="3" name="Dian numeron paikkamerkki 2">
            <a:extLst>
              <a:ext uri="{FF2B5EF4-FFF2-40B4-BE49-F238E27FC236}">
                <a16:creationId xmlns:a16="http://schemas.microsoft.com/office/drawing/2014/main" id="{DA9525E9-6BCE-2F46-43FC-4CF9EE234BFD}"/>
              </a:ext>
            </a:extLst>
          </p:cNvPr>
          <p:cNvSpPr>
            <a:spLocks noGrp="1"/>
          </p:cNvSpPr>
          <p:nvPr>
            <p:ph type="sldNum" sz="quarter" idx="12"/>
          </p:nvPr>
        </p:nvSpPr>
        <p:spPr/>
        <p:txBody>
          <a:bodyPr/>
          <a:lstStyle/>
          <a:p>
            <a:fld id="{6FCB6B90-8271-4E8F-82C1-E646FBB48A2E}" type="slidenum">
              <a:rPr lang="fi-FI" smtClean="0"/>
              <a:pPr/>
              <a:t>47</a:t>
            </a:fld>
            <a:endParaRPr lang="fi-FI"/>
          </a:p>
        </p:txBody>
      </p:sp>
      <p:sp>
        <p:nvSpPr>
          <p:cNvPr id="4" name="Päivämäärän paikkamerkki 3">
            <a:extLst>
              <a:ext uri="{FF2B5EF4-FFF2-40B4-BE49-F238E27FC236}">
                <a16:creationId xmlns:a16="http://schemas.microsoft.com/office/drawing/2014/main" id="{4B36B87A-D4A3-38EF-A8DF-CC62ADC9EA9F}"/>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33102B11-7F41-2566-9937-2961C70DA0A5}"/>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CBDC3ADA-3E9A-562C-944D-C708E1740B7E}"/>
              </a:ext>
            </a:extLst>
          </p:cNvPr>
          <p:cNvSpPr>
            <a:spLocks noGrp="1"/>
          </p:cNvSpPr>
          <p:nvPr>
            <p:ph type="body" sz="quarter" idx="18"/>
          </p:nvPr>
        </p:nvSpPr>
        <p:spPr/>
        <p:txBody>
          <a:bodyPr/>
          <a:lstStyle/>
          <a:p>
            <a:r>
              <a:rPr lang="fi-FI"/>
              <a:t>Lähde: Intercontinental Exchange (ICE), </a:t>
            </a:r>
            <a:r>
              <a:rPr lang="fi-FI" err="1"/>
              <a:t>Macrobond</a:t>
            </a:r>
            <a:endParaRPr lang="fi-FI"/>
          </a:p>
          <a:p>
            <a:endParaRPr lang="fi-FI"/>
          </a:p>
        </p:txBody>
      </p:sp>
      <p:graphicFrame>
        <p:nvGraphicFramePr>
          <p:cNvPr id="15" name="Sisällön paikkamerkki 14">
            <a:extLst>
              <a:ext uri="{FF2B5EF4-FFF2-40B4-BE49-F238E27FC236}">
                <a16:creationId xmlns:a16="http://schemas.microsoft.com/office/drawing/2014/main" id="{103DD9F1-C7EE-EA81-A062-750EACB6E7C5}"/>
              </a:ext>
            </a:extLst>
          </p:cNvPr>
          <p:cNvGraphicFramePr>
            <a:graphicFrameLocks noGrp="1" noChangeAspect="1"/>
          </p:cNvGraphicFramePr>
          <p:nvPr>
            <p:ph sz="quarter" idx="17"/>
            <p:extLst>
              <p:ext uri="{D42A27DB-BD31-4B8C-83A1-F6EECF244321}">
                <p14:modId xmlns:p14="http://schemas.microsoft.com/office/powerpoint/2010/main" val="1642715441"/>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103DD9F1-C7EE-EA81-A062-750EACB6E7C5}"/>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FE45A8DA-C7AF-0B4C-4F3F-A73E4F14B421}"/>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143181344"/>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4C91E98E-6238-4A5F-9361-7E38A8478D63}"/>
              </a:ext>
            </a:extLst>
          </p:cNvPr>
          <p:cNvSpPr>
            <a:spLocks noGrp="1"/>
          </p:cNvSpPr>
          <p:nvPr>
            <p:ph type="body" sz="quarter" idx="15"/>
          </p:nvPr>
        </p:nvSpPr>
        <p:spPr>
          <a:xfrm>
            <a:off x="252000" y="282150"/>
            <a:ext cx="7992000" cy="734376"/>
          </a:xfrm>
        </p:spPr>
        <p:txBody>
          <a:bodyPr/>
          <a:lstStyle/>
          <a:p>
            <a:r>
              <a:rPr lang="fi-FI"/>
              <a:t>Teollisuuden metalli-indeksi (mukana metallien futuuri- ja spot-hintoja)</a:t>
            </a:r>
          </a:p>
        </p:txBody>
      </p:sp>
      <p:sp>
        <p:nvSpPr>
          <p:cNvPr id="3" name="Dian numeron paikkamerkki 2">
            <a:extLst>
              <a:ext uri="{FF2B5EF4-FFF2-40B4-BE49-F238E27FC236}">
                <a16:creationId xmlns:a16="http://schemas.microsoft.com/office/drawing/2014/main" id="{29E6EEA7-80CA-4CBC-B5DF-16FCD4FDFA88}"/>
              </a:ext>
            </a:extLst>
          </p:cNvPr>
          <p:cNvSpPr>
            <a:spLocks noGrp="1"/>
          </p:cNvSpPr>
          <p:nvPr>
            <p:ph type="sldNum" sz="quarter" idx="12"/>
          </p:nvPr>
        </p:nvSpPr>
        <p:spPr/>
        <p:txBody>
          <a:bodyPr/>
          <a:lstStyle/>
          <a:p>
            <a:fld id="{6FCB6B90-8271-4E8F-82C1-E646FBB48A2E}" type="slidenum">
              <a:rPr lang="fi-FI" smtClean="0"/>
              <a:pPr/>
              <a:t>48</a:t>
            </a:fld>
            <a:endParaRPr lang="fi-FI"/>
          </a:p>
        </p:txBody>
      </p:sp>
      <p:sp>
        <p:nvSpPr>
          <p:cNvPr id="4" name="Päivämäärän paikkamerkki 3">
            <a:extLst>
              <a:ext uri="{FF2B5EF4-FFF2-40B4-BE49-F238E27FC236}">
                <a16:creationId xmlns:a16="http://schemas.microsoft.com/office/drawing/2014/main" id="{6E878C7E-6DEB-40C7-ABC4-1DD6D1364C17}"/>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0FD5C724-2F98-4E26-9196-9296995B1F9F}"/>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E095B24C-0D66-43CC-9ACD-FADCBABF1D9E}"/>
              </a:ext>
            </a:extLst>
          </p:cNvPr>
          <p:cNvSpPr>
            <a:spLocks noGrp="1"/>
          </p:cNvSpPr>
          <p:nvPr>
            <p:ph type="body" sz="quarter" idx="18"/>
          </p:nvPr>
        </p:nvSpPr>
        <p:spPr/>
        <p:txBody>
          <a:bodyPr/>
          <a:lstStyle/>
          <a:p>
            <a:r>
              <a:rPr lang="fi-FI"/>
              <a:t>Lähde: </a:t>
            </a:r>
            <a:r>
              <a:rPr lang="fi-FI" err="1"/>
              <a:t>Macrobond</a:t>
            </a:r>
            <a:r>
              <a:rPr lang="fi-FI"/>
              <a:t>, S&amp;P GSCI Industrial </a:t>
            </a:r>
            <a:r>
              <a:rPr lang="fi-FI" err="1"/>
              <a:t>Metals</a:t>
            </a:r>
            <a:r>
              <a:rPr lang="fi-FI"/>
              <a:t> Index</a:t>
            </a:r>
          </a:p>
        </p:txBody>
      </p:sp>
      <p:graphicFrame>
        <p:nvGraphicFramePr>
          <p:cNvPr id="15" name="Sisällön paikkamerkki 14">
            <a:extLst>
              <a:ext uri="{FF2B5EF4-FFF2-40B4-BE49-F238E27FC236}">
                <a16:creationId xmlns:a16="http://schemas.microsoft.com/office/drawing/2014/main" id="{24D987EC-1D96-C965-76A6-085E03692066}"/>
              </a:ext>
            </a:extLst>
          </p:cNvPr>
          <p:cNvGraphicFramePr>
            <a:graphicFrameLocks noGrp="1" noChangeAspect="1"/>
          </p:cNvGraphicFramePr>
          <p:nvPr>
            <p:ph sz="quarter" idx="17"/>
            <p:extLst>
              <p:ext uri="{D42A27DB-BD31-4B8C-83A1-F6EECF244321}">
                <p14:modId xmlns:p14="http://schemas.microsoft.com/office/powerpoint/2010/main" val="3013727903"/>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24D987EC-1D96-C965-76A6-085E03692066}"/>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147CC0F7-259C-FEBF-2F6D-968BC4846A4E}"/>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736531440"/>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B24FBE6-DA52-4B93-81FA-2410368C8D9B}"/>
              </a:ext>
            </a:extLst>
          </p:cNvPr>
          <p:cNvSpPr>
            <a:spLocks noGrp="1"/>
          </p:cNvSpPr>
          <p:nvPr>
            <p:ph type="body" sz="quarter" idx="15"/>
          </p:nvPr>
        </p:nvSpPr>
        <p:spPr>
          <a:xfrm>
            <a:off x="252000" y="282149"/>
            <a:ext cx="7992000" cy="736781"/>
          </a:xfrm>
        </p:spPr>
        <p:txBody>
          <a:bodyPr/>
          <a:lstStyle/>
          <a:p>
            <a:r>
              <a:rPr lang="fi-FI" dirty="0"/>
              <a:t>Kuuma- ja kylmävalssattujen teräslevyjen ja –nauhojen hinnat USA:ssa</a:t>
            </a:r>
          </a:p>
        </p:txBody>
      </p:sp>
      <p:sp>
        <p:nvSpPr>
          <p:cNvPr id="3" name="Dian numeron paikkamerkki 2">
            <a:extLst>
              <a:ext uri="{FF2B5EF4-FFF2-40B4-BE49-F238E27FC236}">
                <a16:creationId xmlns:a16="http://schemas.microsoft.com/office/drawing/2014/main" id="{73A233A5-B451-4612-AA90-651E069F476D}"/>
              </a:ext>
            </a:extLst>
          </p:cNvPr>
          <p:cNvSpPr>
            <a:spLocks noGrp="1"/>
          </p:cNvSpPr>
          <p:nvPr>
            <p:ph type="sldNum" sz="quarter" idx="12"/>
          </p:nvPr>
        </p:nvSpPr>
        <p:spPr/>
        <p:txBody>
          <a:bodyPr/>
          <a:lstStyle/>
          <a:p>
            <a:fld id="{6FCB6B90-8271-4E8F-82C1-E646FBB48A2E}" type="slidenum">
              <a:rPr lang="fi-FI" smtClean="0"/>
              <a:pPr/>
              <a:t>49</a:t>
            </a:fld>
            <a:endParaRPr lang="fi-FI"/>
          </a:p>
        </p:txBody>
      </p:sp>
      <p:sp>
        <p:nvSpPr>
          <p:cNvPr id="4" name="Päivämäärän paikkamerkki 3">
            <a:extLst>
              <a:ext uri="{FF2B5EF4-FFF2-40B4-BE49-F238E27FC236}">
                <a16:creationId xmlns:a16="http://schemas.microsoft.com/office/drawing/2014/main" id="{B5A49E92-6715-474D-B733-0B58553AE18A}"/>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CB8DF64D-32E8-4F79-833E-AA5D5988EACF}"/>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966B7C9C-0C1A-4E9E-AF68-F625EFB4AE0A}"/>
              </a:ext>
            </a:extLst>
          </p:cNvPr>
          <p:cNvSpPr>
            <a:spLocks noGrp="1"/>
          </p:cNvSpPr>
          <p:nvPr>
            <p:ph type="body" sz="quarter" idx="18"/>
          </p:nvPr>
        </p:nvSpPr>
        <p:spPr/>
        <p:txBody>
          <a:bodyPr/>
          <a:lstStyle/>
          <a:p>
            <a:r>
              <a:rPr lang="fi-FI"/>
              <a:t>Lähde: Macrobond, U.S. Bureau of Labor Statistics (BLS)</a:t>
            </a:r>
          </a:p>
        </p:txBody>
      </p:sp>
      <p:graphicFrame>
        <p:nvGraphicFramePr>
          <p:cNvPr id="15" name="Sisällön paikkamerkki 14">
            <a:extLst>
              <a:ext uri="{FF2B5EF4-FFF2-40B4-BE49-F238E27FC236}">
                <a16:creationId xmlns:a16="http://schemas.microsoft.com/office/drawing/2014/main" id="{B2037437-661E-1752-BED0-0BE22FD1D026}"/>
              </a:ext>
            </a:extLst>
          </p:cNvPr>
          <p:cNvGraphicFramePr>
            <a:graphicFrameLocks noGrp="1" noChangeAspect="1"/>
          </p:cNvGraphicFramePr>
          <p:nvPr>
            <p:ph sz="quarter" idx="17"/>
            <p:extLst>
              <p:ext uri="{D42A27DB-BD31-4B8C-83A1-F6EECF244321}">
                <p14:modId xmlns:p14="http://schemas.microsoft.com/office/powerpoint/2010/main" val="490670764"/>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B2037437-661E-1752-BED0-0BE22FD1D026}"/>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AD3F40B6-CF11-6054-F319-3ACC33866F8D}"/>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84537844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26BAFF8-091E-2C21-B54B-1F8F4C8F9675}"/>
              </a:ext>
            </a:extLst>
          </p:cNvPr>
          <p:cNvSpPr>
            <a:spLocks noGrp="1"/>
          </p:cNvSpPr>
          <p:nvPr>
            <p:ph type="body" sz="quarter" idx="15"/>
          </p:nvPr>
        </p:nvSpPr>
        <p:spPr/>
        <p:txBody>
          <a:bodyPr/>
          <a:lstStyle/>
          <a:p>
            <a:r>
              <a:rPr lang="fi-FI"/>
              <a:t>BKT-ennusteita vuodelle 2024</a:t>
            </a:r>
            <a:endParaRPr lang="fi-FI" sz="1100">
              <a:solidFill>
                <a:srgbClr val="FF0000"/>
              </a:solidFill>
            </a:endParaRPr>
          </a:p>
          <a:p>
            <a:pPr>
              <a:lnSpc>
                <a:spcPct val="100000"/>
              </a:lnSpc>
              <a:spcBef>
                <a:spcPts val="0"/>
              </a:spcBef>
            </a:pPr>
            <a:r>
              <a:rPr lang="fi-FI" sz="1200" b="0"/>
              <a:t>Bkt:n kehitys tuleva vuosi/nykyinen vuosi %</a:t>
            </a:r>
            <a:endParaRPr lang="fi-FI"/>
          </a:p>
          <a:p>
            <a:endParaRPr lang="fi-FI"/>
          </a:p>
        </p:txBody>
      </p:sp>
      <p:sp>
        <p:nvSpPr>
          <p:cNvPr id="3" name="Dian numeron paikkamerkki 2">
            <a:extLst>
              <a:ext uri="{FF2B5EF4-FFF2-40B4-BE49-F238E27FC236}">
                <a16:creationId xmlns:a16="http://schemas.microsoft.com/office/drawing/2014/main" id="{F95DD860-9FFF-64D5-26E1-9A78FD155ADC}"/>
              </a:ext>
            </a:extLst>
          </p:cNvPr>
          <p:cNvSpPr>
            <a:spLocks noGrp="1"/>
          </p:cNvSpPr>
          <p:nvPr>
            <p:ph type="sldNum" sz="quarter" idx="12"/>
          </p:nvPr>
        </p:nvSpPr>
        <p:spPr/>
        <p:txBody>
          <a:bodyPr/>
          <a:lstStyle/>
          <a:p>
            <a:fld id="{6FCB6B90-8271-4E8F-82C1-E646FBB48A2E}" type="slidenum">
              <a:rPr lang="fi-FI" smtClean="0"/>
              <a:pPr/>
              <a:t>5</a:t>
            </a:fld>
            <a:endParaRPr lang="fi-FI"/>
          </a:p>
        </p:txBody>
      </p:sp>
      <p:sp>
        <p:nvSpPr>
          <p:cNvPr id="4" name="Päivämäärän paikkamerkki 3">
            <a:extLst>
              <a:ext uri="{FF2B5EF4-FFF2-40B4-BE49-F238E27FC236}">
                <a16:creationId xmlns:a16="http://schemas.microsoft.com/office/drawing/2014/main" id="{A3803E66-745C-C104-C5C1-81BE668A96F7}"/>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8EF9E2F8-66FC-5299-F8CA-E4CAE7A9955C}"/>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251E0E2D-F0A2-15B5-0782-04D7065F1C4B}"/>
              </a:ext>
            </a:extLst>
          </p:cNvPr>
          <p:cNvSpPr>
            <a:spLocks noGrp="1"/>
          </p:cNvSpPr>
          <p:nvPr>
            <p:ph type="body" sz="quarter" idx="18"/>
          </p:nvPr>
        </p:nvSpPr>
        <p:spPr/>
        <p:txBody>
          <a:bodyPr/>
          <a:lstStyle/>
          <a:p>
            <a:r>
              <a:rPr lang="fi-FI" dirty="0"/>
              <a:t>Lähde: </a:t>
            </a:r>
            <a:r>
              <a:rPr lang="fi-FI" dirty="0" err="1"/>
              <a:t>Macrobond</a:t>
            </a:r>
            <a:r>
              <a:rPr lang="fi-FI" dirty="0"/>
              <a:t>, IMF</a:t>
            </a:r>
          </a:p>
          <a:p>
            <a:endParaRPr lang="fi-FI" dirty="0"/>
          </a:p>
        </p:txBody>
      </p:sp>
      <p:grpSp>
        <p:nvGrpSpPr>
          <p:cNvPr id="33" name="Group 3">
            <a:extLst>
              <a:ext uri="{FF2B5EF4-FFF2-40B4-BE49-F238E27FC236}">
                <a16:creationId xmlns:a16="http://schemas.microsoft.com/office/drawing/2014/main" id="{EF47FBE4-8113-2B13-E5BB-57336694B492}"/>
              </a:ext>
            </a:extLst>
          </p:cNvPr>
          <p:cNvGrpSpPr>
            <a:grpSpLocks/>
          </p:cNvGrpSpPr>
          <p:nvPr/>
        </p:nvGrpSpPr>
        <p:grpSpPr bwMode="auto">
          <a:xfrm>
            <a:off x="424736" y="1059582"/>
            <a:ext cx="8294528" cy="3564056"/>
            <a:chOff x="0" y="1070"/>
            <a:chExt cx="5763" cy="2723"/>
          </a:xfrm>
          <a:effectLst>
            <a:outerShdw blurRad="50800" dist="50800" dir="5400000" algn="ctr" rotWithShape="0">
              <a:schemeClr val="tx1">
                <a:lumMod val="50000"/>
                <a:lumOff val="50000"/>
              </a:schemeClr>
            </a:outerShdw>
          </a:effectLst>
        </p:grpSpPr>
        <p:sp>
          <p:nvSpPr>
            <p:cNvPr id="34" name="Freeform 4">
              <a:extLst>
                <a:ext uri="{FF2B5EF4-FFF2-40B4-BE49-F238E27FC236}">
                  <a16:creationId xmlns:a16="http://schemas.microsoft.com/office/drawing/2014/main" id="{D540858F-E794-8322-AD6E-327DDD4453F2}"/>
                </a:ext>
              </a:extLst>
            </p:cNvPr>
            <p:cNvSpPr>
              <a:spLocks/>
            </p:cNvSpPr>
            <p:nvPr/>
          </p:nvSpPr>
          <p:spPr bwMode="auto">
            <a:xfrm>
              <a:off x="2280" y="1070"/>
              <a:ext cx="3483" cy="2723"/>
            </a:xfrm>
            <a:custGeom>
              <a:avLst/>
              <a:gdLst>
                <a:gd name="T0" fmla="*/ 504 w 3483"/>
                <a:gd name="T1" fmla="*/ 349 h 2723"/>
                <a:gd name="T2" fmla="*/ 643 w 3483"/>
                <a:gd name="T3" fmla="*/ 159 h 2723"/>
                <a:gd name="T4" fmla="*/ 774 w 3483"/>
                <a:gd name="T5" fmla="*/ 147 h 2723"/>
                <a:gd name="T6" fmla="*/ 894 w 3483"/>
                <a:gd name="T7" fmla="*/ 150 h 2723"/>
                <a:gd name="T8" fmla="*/ 993 w 3483"/>
                <a:gd name="T9" fmla="*/ 354 h 2723"/>
                <a:gd name="T10" fmla="*/ 1149 w 3483"/>
                <a:gd name="T11" fmla="*/ 233 h 2723"/>
                <a:gd name="T12" fmla="*/ 1355 w 3483"/>
                <a:gd name="T13" fmla="*/ 205 h 2723"/>
                <a:gd name="T14" fmla="*/ 1519 w 3483"/>
                <a:gd name="T15" fmla="*/ 149 h 2723"/>
                <a:gd name="T16" fmla="*/ 1581 w 3483"/>
                <a:gd name="T17" fmla="*/ 277 h 2723"/>
                <a:gd name="T18" fmla="*/ 1680 w 3483"/>
                <a:gd name="T19" fmla="*/ 173 h 2723"/>
                <a:gd name="T20" fmla="*/ 1765 w 3483"/>
                <a:gd name="T21" fmla="*/ 81 h 2723"/>
                <a:gd name="T22" fmla="*/ 1846 w 3483"/>
                <a:gd name="T23" fmla="*/ 17 h 2723"/>
                <a:gd name="T24" fmla="*/ 2348 w 3483"/>
                <a:gd name="T25" fmla="*/ 32 h 2723"/>
                <a:gd name="T26" fmla="*/ 2570 w 3483"/>
                <a:gd name="T27" fmla="*/ 43 h 2723"/>
                <a:gd name="T28" fmla="*/ 2685 w 3483"/>
                <a:gd name="T29" fmla="*/ 114 h 2723"/>
                <a:gd name="T30" fmla="*/ 2864 w 3483"/>
                <a:gd name="T31" fmla="*/ 64 h 2723"/>
                <a:gd name="T32" fmla="*/ 3065 w 3483"/>
                <a:gd name="T33" fmla="*/ 124 h 2723"/>
                <a:gd name="T34" fmla="*/ 3379 w 3483"/>
                <a:gd name="T35" fmla="*/ 161 h 2723"/>
                <a:gd name="T36" fmla="*/ 3300 w 3483"/>
                <a:gd name="T37" fmla="*/ 471 h 2723"/>
                <a:gd name="T38" fmla="*/ 3160 w 3483"/>
                <a:gd name="T39" fmla="*/ 694 h 2723"/>
                <a:gd name="T40" fmla="*/ 3263 w 3483"/>
                <a:gd name="T41" fmla="*/ 385 h 2723"/>
                <a:gd name="T42" fmla="*/ 3070 w 3483"/>
                <a:gd name="T43" fmla="*/ 491 h 2723"/>
                <a:gd name="T44" fmla="*/ 2838 w 3483"/>
                <a:gd name="T45" fmla="*/ 533 h 2723"/>
                <a:gd name="T46" fmla="*/ 2844 w 3483"/>
                <a:gd name="T47" fmla="*/ 710 h 2723"/>
                <a:gd name="T48" fmla="*/ 2635 w 3483"/>
                <a:gd name="T49" fmla="*/ 976 h 2723"/>
                <a:gd name="T50" fmla="*/ 2558 w 3483"/>
                <a:gd name="T51" fmla="*/ 1061 h 2723"/>
                <a:gd name="T52" fmla="*/ 2463 w 3483"/>
                <a:gd name="T53" fmla="*/ 1079 h 2723"/>
                <a:gd name="T54" fmla="*/ 2482 w 3483"/>
                <a:gd name="T55" fmla="*/ 1303 h 2723"/>
                <a:gd name="T56" fmla="*/ 2237 w 3483"/>
                <a:gd name="T57" fmla="*/ 1470 h 2723"/>
                <a:gd name="T58" fmla="*/ 2207 w 3483"/>
                <a:gd name="T59" fmla="*/ 1738 h 2723"/>
                <a:gd name="T60" fmla="*/ 2175 w 3483"/>
                <a:gd name="T61" fmla="*/ 1902 h 2723"/>
                <a:gd name="T62" fmla="*/ 2003 w 3483"/>
                <a:gd name="T63" fmla="*/ 1567 h 2723"/>
                <a:gd name="T64" fmla="*/ 1807 w 3483"/>
                <a:gd name="T65" fmla="*/ 1555 h 2723"/>
                <a:gd name="T66" fmla="*/ 1651 w 3483"/>
                <a:gd name="T67" fmla="*/ 1660 h 2723"/>
                <a:gd name="T68" fmla="*/ 1500 w 3483"/>
                <a:gd name="T69" fmla="*/ 1365 h 2723"/>
                <a:gd name="T70" fmla="*/ 1183 w 3483"/>
                <a:gd name="T71" fmla="*/ 1287 h 2723"/>
                <a:gd name="T72" fmla="*/ 1349 w 3483"/>
                <a:gd name="T73" fmla="*/ 1508 h 2723"/>
                <a:gd name="T74" fmla="*/ 1064 w 3483"/>
                <a:gd name="T75" fmla="*/ 1528 h 2723"/>
                <a:gd name="T76" fmla="*/ 954 w 3483"/>
                <a:gd name="T77" fmla="*/ 1382 h 2723"/>
                <a:gd name="T78" fmla="*/ 1124 w 3483"/>
                <a:gd name="T79" fmla="*/ 1688 h 2723"/>
                <a:gd name="T80" fmla="*/ 1077 w 3483"/>
                <a:gd name="T81" fmla="*/ 1945 h 2723"/>
                <a:gd name="T82" fmla="*/ 970 w 3483"/>
                <a:gd name="T83" fmla="*/ 2344 h 2723"/>
                <a:gd name="T84" fmla="*/ 692 w 3483"/>
                <a:gd name="T85" fmla="*/ 2720 h 2723"/>
                <a:gd name="T86" fmla="*/ 519 w 3483"/>
                <a:gd name="T87" fmla="*/ 2341 h 2723"/>
                <a:gd name="T88" fmla="*/ 478 w 3483"/>
                <a:gd name="T89" fmla="*/ 1912 h 2723"/>
                <a:gd name="T90" fmla="*/ 250 w 3483"/>
                <a:gd name="T91" fmla="*/ 1835 h 2723"/>
                <a:gd name="T92" fmla="*/ 1 w 3483"/>
                <a:gd name="T93" fmla="*/ 1609 h 2723"/>
                <a:gd name="T94" fmla="*/ 145 w 3483"/>
                <a:gd name="T95" fmla="*/ 1194 h 2723"/>
                <a:gd name="T96" fmla="*/ 505 w 3483"/>
                <a:gd name="T97" fmla="*/ 1115 h 2723"/>
                <a:gd name="T98" fmla="*/ 822 w 3483"/>
                <a:gd name="T99" fmla="*/ 1217 h 2723"/>
                <a:gd name="T100" fmla="*/ 869 w 3483"/>
                <a:gd name="T101" fmla="*/ 1097 h 2723"/>
                <a:gd name="T102" fmla="*/ 728 w 3483"/>
                <a:gd name="T103" fmla="*/ 1044 h 2723"/>
                <a:gd name="T104" fmla="*/ 623 w 3483"/>
                <a:gd name="T105" fmla="*/ 945 h 2723"/>
                <a:gd name="T106" fmla="*/ 623 w 3483"/>
                <a:gd name="T107" fmla="*/ 1008 h 2723"/>
                <a:gd name="T108" fmla="*/ 465 w 3483"/>
                <a:gd name="T109" fmla="*/ 907 h 2723"/>
                <a:gd name="T110" fmla="*/ 154 w 3483"/>
                <a:gd name="T111" fmla="*/ 1069 h 2723"/>
                <a:gd name="T112" fmla="*/ 259 w 3483"/>
                <a:gd name="T113" fmla="*/ 789 h 2723"/>
                <a:gd name="T114" fmla="*/ 457 w 3483"/>
                <a:gd name="T115" fmla="*/ 573 h 2723"/>
                <a:gd name="T116" fmla="*/ 496 w 3483"/>
                <a:gd name="T117" fmla="*/ 618 h 2723"/>
                <a:gd name="T118" fmla="*/ 753 w 3483"/>
                <a:gd name="T119" fmla="*/ 527 h 2723"/>
                <a:gd name="T120" fmla="*/ 727 w 3483"/>
                <a:gd name="T121" fmla="*/ 438 h 2723"/>
                <a:gd name="T122" fmla="*/ 640 w 3483"/>
                <a:gd name="T123" fmla="*/ 375 h 2723"/>
                <a:gd name="T124" fmla="*/ 550 w 3483"/>
                <a:gd name="T125" fmla="*/ 573 h 27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483" h="2723">
                  <a:moveTo>
                    <a:pt x="414" y="464"/>
                  </a:moveTo>
                  <a:lnTo>
                    <a:pt x="416" y="460"/>
                  </a:lnTo>
                  <a:lnTo>
                    <a:pt x="417" y="457"/>
                  </a:lnTo>
                  <a:lnTo>
                    <a:pt x="417" y="455"/>
                  </a:lnTo>
                  <a:lnTo>
                    <a:pt x="414" y="455"/>
                  </a:lnTo>
                  <a:lnTo>
                    <a:pt x="406" y="452"/>
                  </a:lnTo>
                  <a:lnTo>
                    <a:pt x="414" y="449"/>
                  </a:lnTo>
                  <a:lnTo>
                    <a:pt x="414" y="444"/>
                  </a:lnTo>
                  <a:lnTo>
                    <a:pt x="408" y="444"/>
                  </a:lnTo>
                  <a:lnTo>
                    <a:pt x="407" y="441"/>
                  </a:lnTo>
                  <a:lnTo>
                    <a:pt x="406" y="438"/>
                  </a:lnTo>
                  <a:lnTo>
                    <a:pt x="419" y="432"/>
                  </a:lnTo>
                  <a:lnTo>
                    <a:pt x="411" y="434"/>
                  </a:lnTo>
                  <a:lnTo>
                    <a:pt x="408" y="434"/>
                  </a:lnTo>
                  <a:lnTo>
                    <a:pt x="407" y="434"/>
                  </a:lnTo>
                  <a:lnTo>
                    <a:pt x="406" y="432"/>
                  </a:lnTo>
                  <a:lnTo>
                    <a:pt x="406" y="429"/>
                  </a:lnTo>
                  <a:lnTo>
                    <a:pt x="403" y="422"/>
                  </a:lnTo>
                  <a:lnTo>
                    <a:pt x="408" y="416"/>
                  </a:lnTo>
                  <a:lnTo>
                    <a:pt x="411" y="416"/>
                  </a:lnTo>
                  <a:lnTo>
                    <a:pt x="416" y="416"/>
                  </a:lnTo>
                  <a:lnTo>
                    <a:pt x="424" y="418"/>
                  </a:lnTo>
                  <a:lnTo>
                    <a:pt x="429" y="418"/>
                  </a:lnTo>
                  <a:lnTo>
                    <a:pt x="421" y="416"/>
                  </a:lnTo>
                  <a:lnTo>
                    <a:pt x="411" y="413"/>
                  </a:lnTo>
                  <a:lnTo>
                    <a:pt x="411" y="408"/>
                  </a:lnTo>
                  <a:lnTo>
                    <a:pt x="420" y="408"/>
                  </a:lnTo>
                  <a:lnTo>
                    <a:pt x="426" y="406"/>
                  </a:lnTo>
                  <a:lnTo>
                    <a:pt x="436" y="402"/>
                  </a:lnTo>
                  <a:lnTo>
                    <a:pt x="442" y="400"/>
                  </a:lnTo>
                  <a:lnTo>
                    <a:pt x="442" y="399"/>
                  </a:lnTo>
                  <a:lnTo>
                    <a:pt x="440" y="399"/>
                  </a:lnTo>
                  <a:lnTo>
                    <a:pt x="433" y="399"/>
                  </a:lnTo>
                  <a:lnTo>
                    <a:pt x="433" y="392"/>
                  </a:lnTo>
                  <a:lnTo>
                    <a:pt x="444" y="392"/>
                  </a:lnTo>
                  <a:lnTo>
                    <a:pt x="443" y="392"/>
                  </a:lnTo>
                  <a:lnTo>
                    <a:pt x="446" y="392"/>
                  </a:lnTo>
                  <a:lnTo>
                    <a:pt x="452" y="389"/>
                  </a:lnTo>
                  <a:lnTo>
                    <a:pt x="452" y="383"/>
                  </a:lnTo>
                  <a:lnTo>
                    <a:pt x="450" y="382"/>
                  </a:lnTo>
                  <a:lnTo>
                    <a:pt x="449" y="382"/>
                  </a:lnTo>
                  <a:lnTo>
                    <a:pt x="447" y="383"/>
                  </a:lnTo>
                  <a:lnTo>
                    <a:pt x="447" y="377"/>
                  </a:lnTo>
                  <a:lnTo>
                    <a:pt x="452" y="377"/>
                  </a:lnTo>
                  <a:lnTo>
                    <a:pt x="456" y="377"/>
                  </a:lnTo>
                  <a:lnTo>
                    <a:pt x="462" y="379"/>
                  </a:lnTo>
                  <a:lnTo>
                    <a:pt x="466" y="377"/>
                  </a:lnTo>
                  <a:lnTo>
                    <a:pt x="469" y="372"/>
                  </a:lnTo>
                  <a:lnTo>
                    <a:pt x="470" y="369"/>
                  </a:lnTo>
                  <a:lnTo>
                    <a:pt x="472" y="366"/>
                  </a:lnTo>
                  <a:lnTo>
                    <a:pt x="476" y="366"/>
                  </a:lnTo>
                  <a:lnTo>
                    <a:pt x="480" y="366"/>
                  </a:lnTo>
                  <a:lnTo>
                    <a:pt x="480" y="363"/>
                  </a:lnTo>
                  <a:lnTo>
                    <a:pt x="483" y="362"/>
                  </a:lnTo>
                  <a:lnTo>
                    <a:pt x="480" y="356"/>
                  </a:lnTo>
                  <a:lnTo>
                    <a:pt x="480" y="354"/>
                  </a:lnTo>
                  <a:lnTo>
                    <a:pt x="480" y="350"/>
                  </a:lnTo>
                  <a:lnTo>
                    <a:pt x="476" y="353"/>
                  </a:lnTo>
                  <a:lnTo>
                    <a:pt x="475" y="353"/>
                  </a:lnTo>
                  <a:lnTo>
                    <a:pt x="472" y="353"/>
                  </a:lnTo>
                  <a:lnTo>
                    <a:pt x="473" y="352"/>
                  </a:lnTo>
                  <a:lnTo>
                    <a:pt x="475" y="349"/>
                  </a:lnTo>
                  <a:lnTo>
                    <a:pt x="478" y="344"/>
                  </a:lnTo>
                  <a:lnTo>
                    <a:pt x="483" y="347"/>
                  </a:lnTo>
                  <a:lnTo>
                    <a:pt x="491" y="353"/>
                  </a:lnTo>
                  <a:lnTo>
                    <a:pt x="493" y="349"/>
                  </a:lnTo>
                  <a:lnTo>
                    <a:pt x="493" y="347"/>
                  </a:lnTo>
                  <a:lnTo>
                    <a:pt x="495" y="347"/>
                  </a:lnTo>
                  <a:lnTo>
                    <a:pt x="496" y="347"/>
                  </a:lnTo>
                  <a:lnTo>
                    <a:pt x="498" y="349"/>
                  </a:lnTo>
                  <a:lnTo>
                    <a:pt x="499" y="352"/>
                  </a:lnTo>
                  <a:lnTo>
                    <a:pt x="499" y="359"/>
                  </a:lnTo>
                  <a:lnTo>
                    <a:pt x="502" y="357"/>
                  </a:lnTo>
                  <a:lnTo>
                    <a:pt x="505" y="357"/>
                  </a:lnTo>
                  <a:lnTo>
                    <a:pt x="508" y="357"/>
                  </a:lnTo>
                  <a:lnTo>
                    <a:pt x="514" y="359"/>
                  </a:lnTo>
                  <a:lnTo>
                    <a:pt x="514" y="353"/>
                  </a:lnTo>
                  <a:lnTo>
                    <a:pt x="519" y="350"/>
                  </a:lnTo>
                  <a:lnTo>
                    <a:pt x="524" y="347"/>
                  </a:lnTo>
                  <a:lnTo>
                    <a:pt x="525" y="346"/>
                  </a:lnTo>
                  <a:lnTo>
                    <a:pt x="525" y="344"/>
                  </a:lnTo>
                  <a:lnTo>
                    <a:pt x="524" y="343"/>
                  </a:lnTo>
                  <a:lnTo>
                    <a:pt x="521" y="341"/>
                  </a:lnTo>
                  <a:lnTo>
                    <a:pt x="519" y="341"/>
                  </a:lnTo>
                  <a:lnTo>
                    <a:pt x="515" y="346"/>
                  </a:lnTo>
                  <a:lnTo>
                    <a:pt x="511" y="350"/>
                  </a:lnTo>
                  <a:lnTo>
                    <a:pt x="508" y="350"/>
                  </a:lnTo>
                  <a:lnTo>
                    <a:pt x="505" y="350"/>
                  </a:lnTo>
                  <a:lnTo>
                    <a:pt x="504" y="349"/>
                  </a:lnTo>
                  <a:lnTo>
                    <a:pt x="502" y="347"/>
                  </a:lnTo>
                  <a:lnTo>
                    <a:pt x="502" y="346"/>
                  </a:lnTo>
                  <a:lnTo>
                    <a:pt x="505" y="344"/>
                  </a:lnTo>
                  <a:lnTo>
                    <a:pt x="508" y="344"/>
                  </a:lnTo>
                  <a:lnTo>
                    <a:pt x="511" y="337"/>
                  </a:lnTo>
                  <a:lnTo>
                    <a:pt x="511" y="334"/>
                  </a:lnTo>
                  <a:lnTo>
                    <a:pt x="514" y="330"/>
                  </a:lnTo>
                  <a:lnTo>
                    <a:pt x="515" y="328"/>
                  </a:lnTo>
                  <a:lnTo>
                    <a:pt x="516" y="328"/>
                  </a:lnTo>
                  <a:lnTo>
                    <a:pt x="519" y="328"/>
                  </a:lnTo>
                  <a:lnTo>
                    <a:pt x="521" y="327"/>
                  </a:lnTo>
                  <a:lnTo>
                    <a:pt x="524" y="324"/>
                  </a:lnTo>
                  <a:lnTo>
                    <a:pt x="528" y="318"/>
                  </a:lnTo>
                  <a:lnTo>
                    <a:pt x="532" y="313"/>
                  </a:lnTo>
                  <a:lnTo>
                    <a:pt x="535" y="308"/>
                  </a:lnTo>
                  <a:lnTo>
                    <a:pt x="541" y="311"/>
                  </a:lnTo>
                  <a:lnTo>
                    <a:pt x="544" y="313"/>
                  </a:lnTo>
                  <a:lnTo>
                    <a:pt x="547" y="314"/>
                  </a:lnTo>
                  <a:lnTo>
                    <a:pt x="548" y="303"/>
                  </a:lnTo>
                  <a:lnTo>
                    <a:pt x="550" y="300"/>
                  </a:lnTo>
                  <a:lnTo>
                    <a:pt x="552" y="297"/>
                  </a:lnTo>
                  <a:lnTo>
                    <a:pt x="558" y="294"/>
                  </a:lnTo>
                  <a:lnTo>
                    <a:pt x="565" y="290"/>
                  </a:lnTo>
                  <a:lnTo>
                    <a:pt x="568" y="288"/>
                  </a:lnTo>
                  <a:lnTo>
                    <a:pt x="570" y="288"/>
                  </a:lnTo>
                  <a:lnTo>
                    <a:pt x="573" y="288"/>
                  </a:lnTo>
                  <a:lnTo>
                    <a:pt x="574" y="287"/>
                  </a:lnTo>
                  <a:lnTo>
                    <a:pt x="576" y="284"/>
                  </a:lnTo>
                  <a:lnTo>
                    <a:pt x="574" y="282"/>
                  </a:lnTo>
                  <a:lnTo>
                    <a:pt x="573" y="280"/>
                  </a:lnTo>
                  <a:lnTo>
                    <a:pt x="573" y="278"/>
                  </a:lnTo>
                  <a:lnTo>
                    <a:pt x="573" y="277"/>
                  </a:lnTo>
                  <a:lnTo>
                    <a:pt x="574" y="274"/>
                  </a:lnTo>
                  <a:lnTo>
                    <a:pt x="577" y="272"/>
                  </a:lnTo>
                  <a:lnTo>
                    <a:pt x="571" y="272"/>
                  </a:lnTo>
                  <a:lnTo>
                    <a:pt x="571" y="267"/>
                  </a:lnTo>
                  <a:lnTo>
                    <a:pt x="573" y="267"/>
                  </a:lnTo>
                  <a:lnTo>
                    <a:pt x="576" y="267"/>
                  </a:lnTo>
                  <a:lnTo>
                    <a:pt x="577" y="267"/>
                  </a:lnTo>
                  <a:lnTo>
                    <a:pt x="580" y="267"/>
                  </a:lnTo>
                  <a:lnTo>
                    <a:pt x="581" y="265"/>
                  </a:lnTo>
                  <a:lnTo>
                    <a:pt x="583" y="261"/>
                  </a:lnTo>
                  <a:lnTo>
                    <a:pt x="584" y="258"/>
                  </a:lnTo>
                  <a:lnTo>
                    <a:pt x="586" y="256"/>
                  </a:lnTo>
                  <a:lnTo>
                    <a:pt x="587" y="255"/>
                  </a:lnTo>
                  <a:lnTo>
                    <a:pt x="588" y="256"/>
                  </a:lnTo>
                  <a:lnTo>
                    <a:pt x="587" y="258"/>
                  </a:lnTo>
                  <a:lnTo>
                    <a:pt x="588" y="258"/>
                  </a:lnTo>
                  <a:lnTo>
                    <a:pt x="591" y="258"/>
                  </a:lnTo>
                  <a:lnTo>
                    <a:pt x="596" y="255"/>
                  </a:lnTo>
                  <a:lnTo>
                    <a:pt x="604" y="251"/>
                  </a:lnTo>
                  <a:lnTo>
                    <a:pt x="604" y="245"/>
                  </a:lnTo>
                  <a:lnTo>
                    <a:pt x="604" y="239"/>
                  </a:lnTo>
                  <a:lnTo>
                    <a:pt x="607" y="239"/>
                  </a:lnTo>
                  <a:lnTo>
                    <a:pt x="612" y="239"/>
                  </a:lnTo>
                  <a:lnTo>
                    <a:pt x="614" y="239"/>
                  </a:lnTo>
                  <a:lnTo>
                    <a:pt x="617" y="239"/>
                  </a:lnTo>
                  <a:lnTo>
                    <a:pt x="619" y="239"/>
                  </a:lnTo>
                  <a:lnTo>
                    <a:pt x="616" y="235"/>
                  </a:lnTo>
                  <a:lnTo>
                    <a:pt x="614" y="231"/>
                  </a:lnTo>
                  <a:lnTo>
                    <a:pt x="613" y="226"/>
                  </a:lnTo>
                  <a:lnTo>
                    <a:pt x="610" y="222"/>
                  </a:lnTo>
                  <a:lnTo>
                    <a:pt x="607" y="215"/>
                  </a:lnTo>
                  <a:lnTo>
                    <a:pt x="616" y="219"/>
                  </a:lnTo>
                  <a:lnTo>
                    <a:pt x="623" y="223"/>
                  </a:lnTo>
                  <a:lnTo>
                    <a:pt x="623" y="212"/>
                  </a:lnTo>
                  <a:lnTo>
                    <a:pt x="620" y="210"/>
                  </a:lnTo>
                  <a:lnTo>
                    <a:pt x="619" y="206"/>
                  </a:lnTo>
                  <a:lnTo>
                    <a:pt x="624" y="203"/>
                  </a:lnTo>
                  <a:lnTo>
                    <a:pt x="630" y="200"/>
                  </a:lnTo>
                  <a:lnTo>
                    <a:pt x="633" y="197"/>
                  </a:lnTo>
                  <a:lnTo>
                    <a:pt x="635" y="196"/>
                  </a:lnTo>
                  <a:lnTo>
                    <a:pt x="636" y="192"/>
                  </a:lnTo>
                  <a:lnTo>
                    <a:pt x="637" y="189"/>
                  </a:lnTo>
                  <a:lnTo>
                    <a:pt x="640" y="176"/>
                  </a:lnTo>
                  <a:lnTo>
                    <a:pt x="632" y="177"/>
                  </a:lnTo>
                  <a:lnTo>
                    <a:pt x="629" y="179"/>
                  </a:lnTo>
                  <a:lnTo>
                    <a:pt x="627" y="179"/>
                  </a:lnTo>
                  <a:lnTo>
                    <a:pt x="627" y="174"/>
                  </a:lnTo>
                  <a:lnTo>
                    <a:pt x="627" y="170"/>
                  </a:lnTo>
                  <a:lnTo>
                    <a:pt x="626" y="164"/>
                  </a:lnTo>
                  <a:lnTo>
                    <a:pt x="629" y="163"/>
                  </a:lnTo>
                  <a:lnTo>
                    <a:pt x="632" y="161"/>
                  </a:lnTo>
                  <a:lnTo>
                    <a:pt x="635" y="159"/>
                  </a:lnTo>
                  <a:lnTo>
                    <a:pt x="637" y="157"/>
                  </a:lnTo>
                  <a:lnTo>
                    <a:pt x="640" y="157"/>
                  </a:lnTo>
                  <a:lnTo>
                    <a:pt x="642" y="157"/>
                  </a:lnTo>
                  <a:lnTo>
                    <a:pt x="643" y="157"/>
                  </a:lnTo>
                  <a:lnTo>
                    <a:pt x="643" y="159"/>
                  </a:lnTo>
                  <a:lnTo>
                    <a:pt x="643" y="160"/>
                  </a:lnTo>
                  <a:lnTo>
                    <a:pt x="642" y="164"/>
                  </a:lnTo>
                  <a:lnTo>
                    <a:pt x="642" y="169"/>
                  </a:lnTo>
                  <a:lnTo>
                    <a:pt x="642" y="172"/>
                  </a:lnTo>
                  <a:lnTo>
                    <a:pt x="642" y="173"/>
                  </a:lnTo>
                  <a:lnTo>
                    <a:pt x="642" y="174"/>
                  </a:lnTo>
                  <a:lnTo>
                    <a:pt x="643" y="176"/>
                  </a:lnTo>
                  <a:lnTo>
                    <a:pt x="646" y="176"/>
                  </a:lnTo>
                  <a:lnTo>
                    <a:pt x="646" y="167"/>
                  </a:lnTo>
                  <a:lnTo>
                    <a:pt x="649" y="167"/>
                  </a:lnTo>
                  <a:lnTo>
                    <a:pt x="652" y="169"/>
                  </a:lnTo>
                  <a:lnTo>
                    <a:pt x="653" y="170"/>
                  </a:lnTo>
                  <a:lnTo>
                    <a:pt x="658" y="170"/>
                  </a:lnTo>
                  <a:lnTo>
                    <a:pt x="658" y="164"/>
                  </a:lnTo>
                  <a:lnTo>
                    <a:pt x="655" y="164"/>
                  </a:lnTo>
                  <a:lnTo>
                    <a:pt x="656" y="163"/>
                  </a:lnTo>
                  <a:lnTo>
                    <a:pt x="662" y="161"/>
                  </a:lnTo>
                  <a:lnTo>
                    <a:pt x="665" y="160"/>
                  </a:lnTo>
                  <a:lnTo>
                    <a:pt x="662" y="159"/>
                  </a:lnTo>
                  <a:lnTo>
                    <a:pt x="659" y="159"/>
                  </a:lnTo>
                  <a:lnTo>
                    <a:pt x="662" y="149"/>
                  </a:lnTo>
                  <a:lnTo>
                    <a:pt x="666" y="150"/>
                  </a:lnTo>
                  <a:lnTo>
                    <a:pt x="666" y="151"/>
                  </a:lnTo>
                  <a:lnTo>
                    <a:pt x="666" y="154"/>
                  </a:lnTo>
                  <a:lnTo>
                    <a:pt x="668" y="156"/>
                  </a:lnTo>
                  <a:lnTo>
                    <a:pt x="671" y="154"/>
                  </a:lnTo>
                  <a:lnTo>
                    <a:pt x="673" y="154"/>
                  </a:lnTo>
                  <a:lnTo>
                    <a:pt x="676" y="153"/>
                  </a:lnTo>
                  <a:lnTo>
                    <a:pt x="679" y="151"/>
                  </a:lnTo>
                  <a:lnTo>
                    <a:pt x="681" y="149"/>
                  </a:lnTo>
                  <a:lnTo>
                    <a:pt x="681" y="146"/>
                  </a:lnTo>
                  <a:lnTo>
                    <a:pt x="681" y="143"/>
                  </a:lnTo>
                  <a:lnTo>
                    <a:pt x="681" y="141"/>
                  </a:lnTo>
                  <a:lnTo>
                    <a:pt x="682" y="140"/>
                  </a:lnTo>
                  <a:lnTo>
                    <a:pt x="685" y="150"/>
                  </a:lnTo>
                  <a:lnTo>
                    <a:pt x="685" y="151"/>
                  </a:lnTo>
                  <a:lnTo>
                    <a:pt x="686" y="151"/>
                  </a:lnTo>
                  <a:lnTo>
                    <a:pt x="689" y="147"/>
                  </a:lnTo>
                  <a:lnTo>
                    <a:pt x="692" y="140"/>
                  </a:lnTo>
                  <a:lnTo>
                    <a:pt x="694" y="141"/>
                  </a:lnTo>
                  <a:lnTo>
                    <a:pt x="695" y="143"/>
                  </a:lnTo>
                  <a:lnTo>
                    <a:pt x="692" y="151"/>
                  </a:lnTo>
                  <a:lnTo>
                    <a:pt x="696" y="150"/>
                  </a:lnTo>
                  <a:lnTo>
                    <a:pt x="701" y="151"/>
                  </a:lnTo>
                  <a:lnTo>
                    <a:pt x="698" y="140"/>
                  </a:lnTo>
                  <a:lnTo>
                    <a:pt x="705" y="143"/>
                  </a:lnTo>
                  <a:lnTo>
                    <a:pt x="712" y="146"/>
                  </a:lnTo>
                  <a:lnTo>
                    <a:pt x="711" y="143"/>
                  </a:lnTo>
                  <a:lnTo>
                    <a:pt x="711" y="140"/>
                  </a:lnTo>
                  <a:lnTo>
                    <a:pt x="709" y="134"/>
                  </a:lnTo>
                  <a:lnTo>
                    <a:pt x="701" y="134"/>
                  </a:lnTo>
                  <a:lnTo>
                    <a:pt x="704" y="130"/>
                  </a:lnTo>
                  <a:lnTo>
                    <a:pt x="707" y="125"/>
                  </a:lnTo>
                  <a:lnTo>
                    <a:pt x="709" y="125"/>
                  </a:lnTo>
                  <a:lnTo>
                    <a:pt x="712" y="127"/>
                  </a:lnTo>
                  <a:lnTo>
                    <a:pt x="721" y="131"/>
                  </a:lnTo>
                  <a:lnTo>
                    <a:pt x="728" y="136"/>
                  </a:lnTo>
                  <a:lnTo>
                    <a:pt x="734" y="140"/>
                  </a:lnTo>
                  <a:lnTo>
                    <a:pt x="751" y="125"/>
                  </a:lnTo>
                  <a:lnTo>
                    <a:pt x="751" y="124"/>
                  </a:lnTo>
                  <a:lnTo>
                    <a:pt x="751" y="121"/>
                  </a:lnTo>
                  <a:lnTo>
                    <a:pt x="750" y="120"/>
                  </a:lnTo>
                  <a:lnTo>
                    <a:pt x="751" y="118"/>
                  </a:lnTo>
                  <a:lnTo>
                    <a:pt x="756" y="118"/>
                  </a:lnTo>
                  <a:lnTo>
                    <a:pt x="758" y="121"/>
                  </a:lnTo>
                  <a:lnTo>
                    <a:pt x="757" y="123"/>
                  </a:lnTo>
                  <a:lnTo>
                    <a:pt x="761" y="125"/>
                  </a:lnTo>
                  <a:lnTo>
                    <a:pt x="763" y="123"/>
                  </a:lnTo>
                  <a:lnTo>
                    <a:pt x="763" y="118"/>
                  </a:lnTo>
                  <a:lnTo>
                    <a:pt x="761" y="110"/>
                  </a:lnTo>
                  <a:lnTo>
                    <a:pt x="766" y="113"/>
                  </a:lnTo>
                  <a:lnTo>
                    <a:pt x="768" y="113"/>
                  </a:lnTo>
                  <a:lnTo>
                    <a:pt x="770" y="113"/>
                  </a:lnTo>
                  <a:lnTo>
                    <a:pt x="771" y="114"/>
                  </a:lnTo>
                  <a:lnTo>
                    <a:pt x="773" y="115"/>
                  </a:lnTo>
                  <a:lnTo>
                    <a:pt x="773" y="117"/>
                  </a:lnTo>
                  <a:lnTo>
                    <a:pt x="776" y="118"/>
                  </a:lnTo>
                  <a:lnTo>
                    <a:pt x="774" y="115"/>
                  </a:lnTo>
                  <a:lnTo>
                    <a:pt x="776" y="114"/>
                  </a:lnTo>
                  <a:lnTo>
                    <a:pt x="777" y="113"/>
                  </a:lnTo>
                  <a:lnTo>
                    <a:pt x="779" y="113"/>
                  </a:lnTo>
                  <a:lnTo>
                    <a:pt x="784" y="125"/>
                  </a:lnTo>
                  <a:lnTo>
                    <a:pt x="783" y="127"/>
                  </a:lnTo>
                  <a:lnTo>
                    <a:pt x="780" y="128"/>
                  </a:lnTo>
                  <a:lnTo>
                    <a:pt x="776" y="128"/>
                  </a:lnTo>
                  <a:lnTo>
                    <a:pt x="774" y="138"/>
                  </a:lnTo>
                  <a:lnTo>
                    <a:pt x="774" y="143"/>
                  </a:lnTo>
                  <a:lnTo>
                    <a:pt x="773" y="149"/>
                  </a:lnTo>
                  <a:lnTo>
                    <a:pt x="774" y="147"/>
                  </a:lnTo>
                  <a:lnTo>
                    <a:pt x="777" y="146"/>
                  </a:lnTo>
                  <a:lnTo>
                    <a:pt x="780" y="144"/>
                  </a:lnTo>
                  <a:lnTo>
                    <a:pt x="781" y="143"/>
                  </a:lnTo>
                  <a:lnTo>
                    <a:pt x="781" y="140"/>
                  </a:lnTo>
                  <a:lnTo>
                    <a:pt x="781" y="138"/>
                  </a:lnTo>
                  <a:lnTo>
                    <a:pt x="781" y="137"/>
                  </a:lnTo>
                  <a:lnTo>
                    <a:pt x="781" y="134"/>
                  </a:lnTo>
                  <a:lnTo>
                    <a:pt x="784" y="131"/>
                  </a:lnTo>
                  <a:lnTo>
                    <a:pt x="787" y="127"/>
                  </a:lnTo>
                  <a:lnTo>
                    <a:pt x="796" y="120"/>
                  </a:lnTo>
                  <a:lnTo>
                    <a:pt x="794" y="120"/>
                  </a:lnTo>
                  <a:lnTo>
                    <a:pt x="794" y="118"/>
                  </a:lnTo>
                  <a:lnTo>
                    <a:pt x="796" y="117"/>
                  </a:lnTo>
                  <a:lnTo>
                    <a:pt x="800" y="113"/>
                  </a:lnTo>
                  <a:lnTo>
                    <a:pt x="802" y="114"/>
                  </a:lnTo>
                  <a:lnTo>
                    <a:pt x="803" y="117"/>
                  </a:lnTo>
                  <a:lnTo>
                    <a:pt x="803" y="120"/>
                  </a:lnTo>
                  <a:lnTo>
                    <a:pt x="800" y="120"/>
                  </a:lnTo>
                  <a:lnTo>
                    <a:pt x="800" y="127"/>
                  </a:lnTo>
                  <a:lnTo>
                    <a:pt x="802" y="131"/>
                  </a:lnTo>
                  <a:lnTo>
                    <a:pt x="803" y="131"/>
                  </a:lnTo>
                  <a:lnTo>
                    <a:pt x="803" y="128"/>
                  </a:lnTo>
                  <a:lnTo>
                    <a:pt x="815" y="120"/>
                  </a:lnTo>
                  <a:lnTo>
                    <a:pt x="812" y="113"/>
                  </a:lnTo>
                  <a:lnTo>
                    <a:pt x="817" y="110"/>
                  </a:lnTo>
                  <a:lnTo>
                    <a:pt x="820" y="101"/>
                  </a:lnTo>
                  <a:lnTo>
                    <a:pt x="823" y="102"/>
                  </a:lnTo>
                  <a:lnTo>
                    <a:pt x="828" y="104"/>
                  </a:lnTo>
                  <a:lnTo>
                    <a:pt x="832" y="107"/>
                  </a:lnTo>
                  <a:lnTo>
                    <a:pt x="835" y="108"/>
                  </a:lnTo>
                  <a:lnTo>
                    <a:pt x="836" y="110"/>
                  </a:lnTo>
                  <a:lnTo>
                    <a:pt x="835" y="111"/>
                  </a:lnTo>
                  <a:lnTo>
                    <a:pt x="833" y="111"/>
                  </a:lnTo>
                  <a:lnTo>
                    <a:pt x="829" y="113"/>
                  </a:lnTo>
                  <a:lnTo>
                    <a:pt x="829" y="117"/>
                  </a:lnTo>
                  <a:lnTo>
                    <a:pt x="829" y="123"/>
                  </a:lnTo>
                  <a:lnTo>
                    <a:pt x="835" y="121"/>
                  </a:lnTo>
                  <a:lnTo>
                    <a:pt x="839" y="120"/>
                  </a:lnTo>
                  <a:lnTo>
                    <a:pt x="840" y="118"/>
                  </a:lnTo>
                  <a:lnTo>
                    <a:pt x="840" y="117"/>
                  </a:lnTo>
                  <a:lnTo>
                    <a:pt x="840" y="114"/>
                  </a:lnTo>
                  <a:lnTo>
                    <a:pt x="842" y="113"/>
                  </a:lnTo>
                  <a:lnTo>
                    <a:pt x="845" y="111"/>
                  </a:lnTo>
                  <a:lnTo>
                    <a:pt x="846" y="113"/>
                  </a:lnTo>
                  <a:lnTo>
                    <a:pt x="848" y="114"/>
                  </a:lnTo>
                  <a:lnTo>
                    <a:pt x="848" y="115"/>
                  </a:lnTo>
                  <a:lnTo>
                    <a:pt x="851" y="115"/>
                  </a:lnTo>
                  <a:lnTo>
                    <a:pt x="849" y="118"/>
                  </a:lnTo>
                  <a:lnTo>
                    <a:pt x="848" y="120"/>
                  </a:lnTo>
                  <a:lnTo>
                    <a:pt x="853" y="120"/>
                  </a:lnTo>
                  <a:lnTo>
                    <a:pt x="853" y="125"/>
                  </a:lnTo>
                  <a:lnTo>
                    <a:pt x="856" y="124"/>
                  </a:lnTo>
                  <a:lnTo>
                    <a:pt x="861" y="121"/>
                  </a:lnTo>
                  <a:lnTo>
                    <a:pt x="862" y="120"/>
                  </a:lnTo>
                  <a:lnTo>
                    <a:pt x="862" y="123"/>
                  </a:lnTo>
                  <a:lnTo>
                    <a:pt x="861" y="125"/>
                  </a:lnTo>
                  <a:lnTo>
                    <a:pt x="859" y="128"/>
                  </a:lnTo>
                  <a:lnTo>
                    <a:pt x="864" y="128"/>
                  </a:lnTo>
                  <a:lnTo>
                    <a:pt x="866" y="128"/>
                  </a:lnTo>
                  <a:lnTo>
                    <a:pt x="866" y="127"/>
                  </a:lnTo>
                  <a:lnTo>
                    <a:pt x="866" y="125"/>
                  </a:lnTo>
                  <a:lnTo>
                    <a:pt x="869" y="125"/>
                  </a:lnTo>
                  <a:lnTo>
                    <a:pt x="872" y="133"/>
                  </a:lnTo>
                  <a:lnTo>
                    <a:pt x="874" y="137"/>
                  </a:lnTo>
                  <a:lnTo>
                    <a:pt x="875" y="140"/>
                  </a:lnTo>
                  <a:lnTo>
                    <a:pt x="872" y="140"/>
                  </a:lnTo>
                  <a:lnTo>
                    <a:pt x="869" y="138"/>
                  </a:lnTo>
                  <a:lnTo>
                    <a:pt x="868" y="137"/>
                  </a:lnTo>
                  <a:lnTo>
                    <a:pt x="864" y="137"/>
                  </a:lnTo>
                  <a:lnTo>
                    <a:pt x="864" y="138"/>
                  </a:lnTo>
                  <a:lnTo>
                    <a:pt x="862" y="141"/>
                  </a:lnTo>
                  <a:lnTo>
                    <a:pt x="859" y="146"/>
                  </a:lnTo>
                  <a:lnTo>
                    <a:pt x="855" y="146"/>
                  </a:lnTo>
                  <a:lnTo>
                    <a:pt x="852" y="146"/>
                  </a:lnTo>
                  <a:lnTo>
                    <a:pt x="848" y="144"/>
                  </a:lnTo>
                  <a:lnTo>
                    <a:pt x="845" y="146"/>
                  </a:lnTo>
                  <a:lnTo>
                    <a:pt x="846" y="147"/>
                  </a:lnTo>
                  <a:lnTo>
                    <a:pt x="848" y="150"/>
                  </a:lnTo>
                  <a:lnTo>
                    <a:pt x="849" y="153"/>
                  </a:lnTo>
                  <a:lnTo>
                    <a:pt x="851" y="156"/>
                  </a:lnTo>
                  <a:lnTo>
                    <a:pt x="858" y="154"/>
                  </a:lnTo>
                  <a:lnTo>
                    <a:pt x="864" y="154"/>
                  </a:lnTo>
                  <a:lnTo>
                    <a:pt x="866" y="149"/>
                  </a:lnTo>
                  <a:lnTo>
                    <a:pt x="872" y="149"/>
                  </a:lnTo>
                  <a:lnTo>
                    <a:pt x="876" y="150"/>
                  </a:lnTo>
                  <a:lnTo>
                    <a:pt x="884" y="151"/>
                  </a:lnTo>
                  <a:lnTo>
                    <a:pt x="888" y="151"/>
                  </a:lnTo>
                  <a:lnTo>
                    <a:pt x="892" y="151"/>
                  </a:lnTo>
                  <a:lnTo>
                    <a:pt x="894" y="150"/>
                  </a:lnTo>
                  <a:lnTo>
                    <a:pt x="895" y="151"/>
                  </a:lnTo>
                  <a:lnTo>
                    <a:pt x="901" y="153"/>
                  </a:lnTo>
                  <a:lnTo>
                    <a:pt x="907" y="156"/>
                  </a:lnTo>
                  <a:lnTo>
                    <a:pt x="907" y="157"/>
                  </a:lnTo>
                  <a:lnTo>
                    <a:pt x="902" y="159"/>
                  </a:lnTo>
                  <a:lnTo>
                    <a:pt x="898" y="159"/>
                  </a:lnTo>
                  <a:lnTo>
                    <a:pt x="898" y="164"/>
                  </a:lnTo>
                  <a:lnTo>
                    <a:pt x="917" y="166"/>
                  </a:lnTo>
                  <a:lnTo>
                    <a:pt x="928" y="167"/>
                  </a:lnTo>
                  <a:lnTo>
                    <a:pt x="938" y="170"/>
                  </a:lnTo>
                  <a:lnTo>
                    <a:pt x="941" y="176"/>
                  </a:lnTo>
                  <a:lnTo>
                    <a:pt x="947" y="176"/>
                  </a:lnTo>
                  <a:lnTo>
                    <a:pt x="950" y="176"/>
                  </a:lnTo>
                  <a:lnTo>
                    <a:pt x="953" y="176"/>
                  </a:lnTo>
                  <a:lnTo>
                    <a:pt x="954" y="177"/>
                  </a:lnTo>
                  <a:lnTo>
                    <a:pt x="956" y="180"/>
                  </a:lnTo>
                  <a:lnTo>
                    <a:pt x="957" y="183"/>
                  </a:lnTo>
                  <a:lnTo>
                    <a:pt x="959" y="185"/>
                  </a:lnTo>
                  <a:lnTo>
                    <a:pt x="960" y="185"/>
                  </a:lnTo>
                  <a:lnTo>
                    <a:pt x="963" y="183"/>
                  </a:lnTo>
                  <a:lnTo>
                    <a:pt x="967" y="183"/>
                  </a:lnTo>
                  <a:lnTo>
                    <a:pt x="972" y="185"/>
                  </a:lnTo>
                  <a:lnTo>
                    <a:pt x="982" y="187"/>
                  </a:lnTo>
                  <a:lnTo>
                    <a:pt x="993" y="195"/>
                  </a:lnTo>
                  <a:lnTo>
                    <a:pt x="1016" y="206"/>
                  </a:lnTo>
                  <a:lnTo>
                    <a:pt x="1016" y="212"/>
                  </a:lnTo>
                  <a:lnTo>
                    <a:pt x="1019" y="212"/>
                  </a:lnTo>
                  <a:lnTo>
                    <a:pt x="1020" y="212"/>
                  </a:lnTo>
                  <a:lnTo>
                    <a:pt x="1022" y="210"/>
                  </a:lnTo>
                  <a:lnTo>
                    <a:pt x="1025" y="212"/>
                  </a:lnTo>
                  <a:lnTo>
                    <a:pt x="1025" y="218"/>
                  </a:lnTo>
                  <a:lnTo>
                    <a:pt x="1029" y="221"/>
                  </a:lnTo>
                  <a:lnTo>
                    <a:pt x="1033" y="222"/>
                  </a:lnTo>
                  <a:lnTo>
                    <a:pt x="1044" y="225"/>
                  </a:lnTo>
                  <a:lnTo>
                    <a:pt x="1044" y="231"/>
                  </a:lnTo>
                  <a:lnTo>
                    <a:pt x="1049" y="231"/>
                  </a:lnTo>
                  <a:lnTo>
                    <a:pt x="1051" y="235"/>
                  </a:lnTo>
                  <a:lnTo>
                    <a:pt x="1052" y="238"/>
                  </a:lnTo>
                  <a:lnTo>
                    <a:pt x="1052" y="241"/>
                  </a:lnTo>
                  <a:lnTo>
                    <a:pt x="1052" y="244"/>
                  </a:lnTo>
                  <a:lnTo>
                    <a:pt x="1051" y="249"/>
                  </a:lnTo>
                  <a:lnTo>
                    <a:pt x="1049" y="255"/>
                  </a:lnTo>
                  <a:lnTo>
                    <a:pt x="1045" y="259"/>
                  </a:lnTo>
                  <a:lnTo>
                    <a:pt x="1041" y="264"/>
                  </a:lnTo>
                  <a:lnTo>
                    <a:pt x="1033" y="269"/>
                  </a:lnTo>
                  <a:lnTo>
                    <a:pt x="1025" y="275"/>
                  </a:lnTo>
                  <a:lnTo>
                    <a:pt x="1019" y="280"/>
                  </a:lnTo>
                  <a:lnTo>
                    <a:pt x="1016" y="281"/>
                  </a:lnTo>
                  <a:lnTo>
                    <a:pt x="1009" y="281"/>
                  </a:lnTo>
                  <a:lnTo>
                    <a:pt x="999" y="280"/>
                  </a:lnTo>
                  <a:lnTo>
                    <a:pt x="979" y="275"/>
                  </a:lnTo>
                  <a:lnTo>
                    <a:pt x="941" y="264"/>
                  </a:lnTo>
                  <a:lnTo>
                    <a:pt x="941" y="256"/>
                  </a:lnTo>
                  <a:lnTo>
                    <a:pt x="940" y="255"/>
                  </a:lnTo>
                  <a:lnTo>
                    <a:pt x="938" y="256"/>
                  </a:lnTo>
                  <a:lnTo>
                    <a:pt x="936" y="258"/>
                  </a:lnTo>
                  <a:lnTo>
                    <a:pt x="933" y="264"/>
                  </a:lnTo>
                  <a:lnTo>
                    <a:pt x="928" y="258"/>
                  </a:lnTo>
                  <a:lnTo>
                    <a:pt x="925" y="254"/>
                  </a:lnTo>
                  <a:lnTo>
                    <a:pt x="923" y="251"/>
                  </a:lnTo>
                  <a:lnTo>
                    <a:pt x="920" y="249"/>
                  </a:lnTo>
                  <a:lnTo>
                    <a:pt x="920" y="251"/>
                  </a:lnTo>
                  <a:lnTo>
                    <a:pt x="920" y="252"/>
                  </a:lnTo>
                  <a:lnTo>
                    <a:pt x="917" y="254"/>
                  </a:lnTo>
                  <a:lnTo>
                    <a:pt x="895" y="239"/>
                  </a:lnTo>
                  <a:lnTo>
                    <a:pt x="905" y="256"/>
                  </a:lnTo>
                  <a:lnTo>
                    <a:pt x="908" y="261"/>
                  </a:lnTo>
                  <a:lnTo>
                    <a:pt x="908" y="269"/>
                  </a:lnTo>
                  <a:lnTo>
                    <a:pt x="914" y="269"/>
                  </a:lnTo>
                  <a:lnTo>
                    <a:pt x="920" y="269"/>
                  </a:lnTo>
                  <a:lnTo>
                    <a:pt x="917" y="278"/>
                  </a:lnTo>
                  <a:lnTo>
                    <a:pt x="927" y="280"/>
                  </a:lnTo>
                  <a:lnTo>
                    <a:pt x="934" y="282"/>
                  </a:lnTo>
                  <a:lnTo>
                    <a:pt x="943" y="285"/>
                  </a:lnTo>
                  <a:lnTo>
                    <a:pt x="950" y="290"/>
                  </a:lnTo>
                  <a:lnTo>
                    <a:pt x="950" y="303"/>
                  </a:lnTo>
                  <a:lnTo>
                    <a:pt x="951" y="316"/>
                  </a:lnTo>
                  <a:lnTo>
                    <a:pt x="953" y="321"/>
                  </a:lnTo>
                  <a:lnTo>
                    <a:pt x="954" y="327"/>
                  </a:lnTo>
                  <a:lnTo>
                    <a:pt x="959" y="339"/>
                  </a:lnTo>
                  <a:lnTo>
                    <a:pt x="963" y="339"/>
                  </a:lnTo>
                  <a:lnTo>
                    <a:pt x="966" y="339"/>
                  </a:lnTo>
                  <a:lnTo>
                    <a:pt x="969" y="339"/>
                  </a:lnTo>
                  <a:lnTo>
                    <a:pt x="969" y="344"/>
                  </a:lnTo>
                  <a:lnTo>
                    <a:pt x="969" y="350"/>
                  </a:lnTo>
                  <a:lnTo>
                    <a:pt x="972" y="350"/>
                  </a:lnTo>
                  <a:lnTo>
                    <a:pt x="980" y="350"/>
                  </a:lnTo>
                  <a:lnTo>
                    <a:pt x="995" y="353"/>
                  </a:lnTo>
                  <a:lnTo>
                    <a:pt x="993" y="354"/>
                  </a:lnTo>
                  <a:lnTo>
                    <a:pt x="995" y="356"/>
                  </a:lnTo>
                  <a:lnTo>
                    <a:pt x="1000" y="356"/>
                  </a:lnTo>
                  <a:lnTo>
                    <a:pt x="1000" y="353"/>
                  </a:lnTo>
                  <a:lnTo>
                    <a:pt x="1003" y="352"/>
                  </a:lnTo>
                  <a:lnTo>
                    <a:pt x="1005" y="350"/>
                  </a:lnTo>
                  <a:lnTo>
                    <a:pt x="1006" y="346"/>
                  </a:lnTo>
                  <a:lnTo>
                    <a:pt x="1006" y="340"/>
                  </a:lnTo>
                  <a:lnTo>
                    <a:pt x="1005" y="336"/>
                  </a:lnTo>
                  <a:lnTo>
                    <a:pt x="1005" y="330"/>
                  </a:lnTo>
                  <a:lnTo>
                    <a:pt x="1003" y="330"/>
                  </a:lnTo>
                  <a:lnTo>
                    <a:pt x="1002" y="330"/>
                  </a:lnTo>
                  <a:lnTo>
                    <a:pt x="999" y="331"/>
                  </a:lnTo>
                  <a:lnTo>
                    <a:pt x="997" y="330"/>
                  </a:lnTo>
                  <a:lnTo>
                    <a:pt x="993" y="328"/>
                  </a:lnTo>
                  <a:lnTo>
                    <a:pt x="990" y="326"/>
                  </a:lnTo>
                  <a:lnTo>
                    <a:pt x="989" y="323"/>
                  </a:lnTo>
                  <a:lnTo>
                    <a:pt x="989" y="318"/>
                  </a:lnTo>
                  <a:lnTo>
                    <a:pt x="989" y="314"/>
                  </a:lnTo>
                  <a:lnTo>
                    <a:pt x="989" y="310"/>
                  </a:lnTo>
                  <a:lnTo>
                    <a:pt x="992" y="300"/>
                  </a:lnTo>
                  <a:lnTo>
                    <a:pt x="1002" y="307"/>
                  </a:lnTo>
                  <a:lnTo>
                    <a:pt x="1016" y="314"/>
                  </a:lnTo>
                  <a:lnTo>
                    <a:pt x="1029" y="321"/>
                  </a:lnTo>
                  <a:lnTo>
                    <a:pt x="1036" y="324"/>
                  </a:lnTo>
                  <a:lnTo>
                    <a:pt x="1041" y="326"/>
                  </a:lnTo>
                  <a:lnTo>
                    <a:pt x="1046" y="324"/>
                  </a:lnTo>
                  <a:lnTo>
                    <a:pt x="1048" y="323"/>
                  </a:lnTo>
                  <a:lnTo>
                    <a:pt x="1049" y="323"/>
                  </a:lnTo>
                  <a:lnTo>
                    <a:pt x="1048" y="321"/>
                  </a:lnTo>
                  <a:lnTo>
                    <a:pt x="1046" y="318"/>
                  </a:lnTo>
                  <a:lnTo>
                    <a:pt x="1039" y="313"/>
                  </a:lnTo>
                  <a:lnTo>
                    <a:pt x="1036" y="308"/>
                  </a:lnTo>
                  <a:lnTo>
                    <a:pt x="1035" y="304"/>
                  </a:lnTo>
                  <a:lnTo>
                    <a:pt x="1033" y="301"/>
                  </a:lnTo>
                  <a:lnTo>
                    <a:pt x="1033" y="297"/>
                  </a:lnTo>
                  <a:lnTo>
                    <a:pt x="1033" y="292"/>
                  </a:lnTo>
                  <a:lnTo>
                    <a:pt x="1051" y="278"/>
                  </a:lnTo>
                  <a:lnTo>
                    <a:pt x="1061" y="271"/>
                  </a:lnTo>
                  <a:lnTo>
                    <a:pt x="1067" y="267"/>
                  </a:lnTo>
                  <a:lnTo>
                    <a:pt x="1069" y="268"/>
                  </a:lnTo>
                  <a:lnTo>
                    <a:pt x="1071" y="269"/>
                  </a:lnTo>
                  <a:lnTo>
                    <a:pt x="1072" y="271"/>
                  </a:lnTo>
                  <a:lnTo>
                    <a:pt x="1074" y="272"/>
                  </a:lnTo>
                  <a:lnTo>
                    <a:pt x="1077" y="272"/>
                  </a:lnTo>
                  <a:lnTo>
                    <a:pt x="1078" y="272"/>
                  </a:lnTo>
                  <a:lnTo>
                    <a:pt x="1081" y="272"/>
                  </a:lnTo>
                  <a:lnTo>
                    <a:pt x="1082" y="272"/>
                  </a:lnTo>
                  <a:lnTo>
                    <a:pt x="1084" y="274"/>
                  </a:lnTo>
                  <a:lnTo>
                    <a:pt x="1085" y="275"/>
                  </a:lnTo>
                  <a:lnTo>
                    <a:pt x="1087" y="278"/>
                  </a:lnTo>
                  <a:lnTo>
                    <a:pt x="1091" y="287"/>
                  </a:lnTo>
                  <a:lnTo>
                    <a:pt x="1094" y="282"/>
                  </a:lnTo>
                  <a:lnTo>
                    <a:pt x="1095" y="280"/>
                  </a:lnTo>
                  <a:lnTo>
                    <a:pt x="1094" y="280"/>
                  </a:lnTo>
                  <a:lnTo>
                    <a:pt x="1094" y="278"/>
                  </a:lnTo>
                  <a:lnTo>
                    <a:pt x="1100" y="269"/>
                  </a:lnTo>
                  <a:lnTo>
                    <a:pt x="1103" y="262"/>
                  </a:lnTo>
                  <a:lnTo>
                    <a:pt x="1107" y="254"/>
                  </a:lnTo>
                  <a:lnTo>
                    <a:pt x="1107" y="251"/>
                  </a:lnTo>
                  <a:lnTo>
                    <a:pt x="1105" y="246"/>
                  </a:lnTo>
                  <a:lnTo>
                    <a:pt x="1105" y="245"/>
                  </a:lnTo>
                  <a:lnTo>
                    <a:pt x="1104" y="244"/>
                  </a:lnTo>
                  <a:lnTo>
                    <a:pt x="1101" y="242"/>
                  </a:lnTo>
                  <a:lnTo>
                    <a:pt x="1100" y="242"/>
                  </a:lnTo>
                  <a:lnTo>
                    <a:pt x="1098" y="241"/>
                  </a:lnTo>
                  <a:lnTo>
                    <a:pt x="1100" y="239"/>
                  </a:lnTo>
                  <a:lnTo>
                    <a:pt x="1103" y="236"/>
                  </a:lnTo>
                  <a:lnTo>
                    <a:pt x="1107" y="228"/>
                  </a:lnTo>
                  <a:lnTo>
                    <a:pt x="1110" y="223"/>
                  </a:lnTo>
                  <a:lnTo>
                    <a:pt x="1110" y="221"/>
                  </a:lnTo>
                  <a:lnTo>
                    <a:pt x="1111" y="216"/>
                  </a:lnTo>
                  <a:lnTo>
                    <a:pt x="1111" y="213"/>
                  </a:lnTo>
                  <a:lnTo>
                    <a:pt x="1110" y="209"/>
                  </a:lnTo>
                  <a:lnTo>
                    <a:pt x="1107" y="203"/>
                  </a:lnTo>
                  <a:lnTo>
                    <a:pt x="1100" y="192"/>
                  </a:lnTo>
                  <a:lnTo>
                    <a:pt x="1110" y="197"/>
                  </a:lnTo>
                  <a:lnTo>
                    <a:pt x="1114" y="199"/>
                  </a:lnTo>
                  <a:lnTo>
                    <a:pt x="1118" y="200"/>
                  </a:lnTo>
                  <a:lnTo>
                    <a:pt x="1123" y="200"/>
                  </a:lnTo>
                  <a:lnTo>
                    <a:pt x="1127" y="200"/>
                  </a:lnTo>
                  <a:lnTo>
                    <a:pt x="1131" y="200"/>
                  </a:lnTo>
                  <a:lnTo>
                    <a:pt x="1136" y="200"/>
                  </a:lnTo>
                  <a:lnTo>
                    <a:pt x="1137" y="203"/>
                  </a:lnTo>
                  <a:lnTo>
                    <a:pt x="1141" y="206"/>
                  </a:lnTo>
                  <a:lnTo>
                    <a:pt x="1144" y="210"/>
                  </a:lnTo>
                  <a:lnTo>
                    <a:pt x="1147" y="215"/>
                  </a:lnTo>
                  <a:lnTo>
                    <a:pt x="1153" y="226"/>
                  </a:lnTo>
                  <a:lnTo>
                    <a:pt x="1157" y="233"/>
                  </a:lnTo>
                  <a:lnTo>
                    <a:pt x="1149" y="233"/>
                  </a:lnTo>
                  <a:lnTo>
                    <a:pt x="1143" y="235"/>
                  </a:lnTo>
                  <a:lnTo>
                    <a:pt x="1136" y="236"/>
                  </a:lnTo>
                  <a:lnTo>
                    <a:pt x="1134" y="239"/>
                  </a:lnTo>
                  <a:lnTo>
                    <a:pt x="1131" y="242"/>
                  </a:lnTo>
                  <a:lnTo>
                    <a:pt x="1130" y="244"/>
                  </a:lnTo>
                  <a:lnTo>
                    <a:pt x="1130" y="245"/>
                  </a:lnTo>
                  <a:lnTo>
                    <a:pt x="1130" y="248"/>
                  </a:lnTo>
                  <a:lnTo>
                    <a:pt x="1130" y="252"/>
                  </a:lnTo>
                  <a:lnTo>
                    <a:pt x="1131" y="255"/>
                  </a:lnTo>
                  <a:lnTo>
                    <a:pt x="1133" y="259"/>
                  </a:lnTo>
                  <a:lnTo>
                    <a:pt x="1139" y="272"/>
                  </a:lnTo>
                  <a:lnTo>
                    <a:pt x="1149" y="271"/>
                  </a:lnTo>
                  <a:lnTo>
                    <a:pt x="1154" y="269"/>
                  </a:lnTo>
                  <a:lnTo>
                    <a:pt x="1160" y="267"/>
                  </a:lnTo>
                  <a:lnTo>
                    <a:pt x="1163" y="262"/>
                  </a:lnTo>
                  <a:lnTo>
                    <a:pt x="1164" y="259"/>
                  </a:lnTo>
                  <a:lnTo>
                    <a:pt x="1166" y="258"/>
                  </a:lnTo>
                  <a:lnTo>
                    <a:pt x="1167" y="259"/>
                  </a:lnTo>
                  <a:lnTo>
                    <a:pt x="1169" y="261"/>
                  </a:lnTo>
                  <a:lnTo>
                    <a:pt x="1170" y="262"/>
                  </a:lnTo>
                  <a:lnTo>
                    <a:pt x="1172" y="261"/>
                  </a:lnTo>
                  <a:lnTo>
                    <a:pt x="1173" y="256"/>
                  </a:lnTo>
                  <a:lnTo>
                    <a:pt x="1175" y="248"/>
                  </a:lnTo>
                  <a:lnTo>
                    <a:pt x="1176" y="233"/>
                  </a:lnTo>
                  <a:lnTo>
                    <a:pt x="1180" y="233"/>
                  </a:lnTo>
                  <a:lnTo>
                    <a:pt x="1183" y="233"/>
                  </a:lnTo>
                  <a:lnTo>
                    <a:pt x="1188" y="232"/>
                  </a:lnTo>
                  <a:lnTo>
                    <a:pt x="1190" y="231"/>
                  </a:lnTo>
                  <a:lnTo>
                    <a:pt x="1190" y="225"/>
                  </a:lnTo>
                  <a:lnTo>
                    <a:pt x="1193" y="225"/>
                  </a:lnTo>
                  <a:lnTo>
                    <a:pt x="1196" y="225"/>
                  </a:lnTo>
                  <a:lnTo>
                    <a:pt x="1199" y="226"/>
                  </a:lnTo>
                  <a:lnTo>
                    <a:pt x="1202" y="225"/>
                  </a:lnTo>
                  <a:lnTo>
                    <a:pt x="1208" y="222"/>
                  </a:lnTo>
                  <a:lnTo>
                    <a:pt x="1215" y="218"/>
                  </a:lnTo>
                  <a:lnTo>
                    <a:pt x="1222" y="212"/>
                  </a:lnTo>
                  <a:lnTo>
                    <a:pt x="1229" y="209"/>
                  </a:lnTo>
                  <a:lnTo>
                    <a:pt x="1235" y="209"/>
                  </a:lnTo>
                  <a:lnTo>
                    <a:pt x="1241" y="209"/>
                  </a:lnTo>
                  <a:lnTo>
                    <a:pt x="1242" y="203"/>
                  </a:lnTo>
                  <a:lnTo>
                    <a:pt x="1245" y="203"/>
                  </a:lnTo>
                  <a:lnTo>
                    <a:pt x="1248" y="203"/>
                  </a:lnTo>
                  <a:lnTo>
                    <a:pt x="1252" y="206"/>
                  </a:lnTo>
                  <a:lnTo>
                    <a:pt x="1257" y="209"/>
                  </a:lnTo>
                  <a:lnTo>
                    <a:pt x="1257" y="200"/>
                  </a:lnTo>
                  <a:lnTo>
                    <a:pt x="1258" y="199"/>
                  </a:lnTo>
                  <a:lnTo>
                    <a:pt x="1260" y="197"/>
                  </a:lnTo>
                  <a:lnTo>
                    <a:pt x="1265" y="195"/>
                  </a:lnTo>
                  <a:lnTo>
                    <a:pt x="1277" y="189"/>
                  </a:lnTo>
                  <a:lnTo>
                    <a:pt x="1277" y="190"/>
                  </a:lnTo>
                  <a:lnTo>
                    <a:pt x="1275" y="192"/>
                  </a:lnTo>
                  <a:lnTo>
                    <a:pt x="1274" y="195"/>
                  </a:lnTo>
                  <a:lnTo>
                    <a:pt x="1277" y="196"/>
                  </a:lnTo>
                  <a:lnTo>
                    <a:pt x="1281" y="197"/>
                  </a:lnTo>
                  <a:lnTo>
                    <a:pt x="1281" y="202"/>
                  </a:lnTo>
                  <a:lnTo>
                    <a:pt x="1281" y="203"/>
                  </a:lnTo>
                  <a:lnTo>
                    <a:pt x="1283" y="205"/>
                  </a:lnTo>
                  <a:lnTo>
                    <a:pt x="1284" y="206"/>
                  </a:lnTo>
                  <a:lnTo>
                    <a:pt x="1287" y="208"/>
                  </a:lnTo>
                  <a:lnTo>
                    <a:pt x="1284" y="209"/>
                  </a:lnTo>
                  <a:lnTo>
                    <a:pt x="1274" y="209"/>
                  </a:lnTo>
                  <a:lnTo>
                    <a:pt x="1274" y="215"/>
                  </a:lnTo>
                  <a:lnTo>
                    <a:pt x="1278" y="215"/>
                  </a:lnTo>
                  <a:lnTo>
                    <a:pt x="1283" y="215"/>
                  </a:lnTo>
                  <a:lnTo>
                    <a:pt x="1288" y="215"/>
                  </a:lnTo>
                  <a:lnTo>
                    <a:pt x="1293" y="215"/>
                  </a:lnTo>
                  <a:lnTo>
                    <a:pt x="1294" y="213"/>
                  </a:lnTo>
                  <a:lnTo>
                    <a:pt x="1294" y="212"/>
                  </a:lnTo>
                  <a:lnTo>
                    <a:pt x="1296" y="209"/>
                  </a:lnTo>
                  <a:lnTo>
                    <a:pt x="1297" y="209"/>
                  </a:lnTo>
                  <a:lnTo>
                    <a:pt x="1298" y="209"/>
                  </a:lnTo>
                  <a:lnTo>
                    <a:pt x="1300" y="210"/>
                  </a:lnTo>
                  <a:lnTo>
                    <a:pt x="1301" y="213"/>
                  </a:lnTo>
                  <a:lnTo>
                    <a:pt x="1304" y="216"/>
                  </a:lnTo>
                  <a:lnTo>
                    <a:pt x="1306" y="218"/>
                  </a:lnTo>
                  <a:lnTo>
                    <a:pt x="1307" y="218"/>
                  </a:lnTo>
                  <a:lnTo>
                    <a:pt x="1307" y="209"/>
                  </a:lnTo>
                  <a:lnTo>
                    <a:pt x="1306" y="209"/>
                  </a:lnTo>
                  <a:lnTo>
                    <a:pt x="1307" y="208"/>
                  </a:lnTo>
                  <a:lnTo>
                    <a:pt x="1313" y="205"/>
                  </a:lnTo>
                  <a:lnTo>
                    <a:pt x="1323" y="197"/>
                  </a:lnTo>
                  <a:lnTo>
                    <a:pt x="1327" y="197"/>
                  </a:lnTo>
                  <a:lnTo>
                    <a:pt x="1332" y="199"/>
                  </a:lnTo>
                  <a:lnTo>
                    <a:pt x="1337" y="202"/>
                  </a:lnTo>
                  <a:lnTo>
                    <a:pt x="1346" y="206"/>
                  </a:lnTo>
                  <a:lnTo>
                    <a:pt x="1349" y="206"/>
                  </a:lnTo>
                  <a:lnTo>
                    <a:pt x="1353" y="206"/>
                  </a:lnTo>
                  <a:lnTo>
                    <a:pt x="1355" y="206"/>
                  </a:lnTo>
                  <a:lnTo>
                    <a:pt x="1355" y="205"/>
                  </a:lnTo>
                  <a:lnTo>
                    <a:pt x="1353" y="202"/>
                  </a:lnTo>
                  <a:lnTo>
                    <a:pt x="1350" y="197"/>
                  </a:lnTo>
                  <a:lnTo>
                    <a:pt x="1353" y="197"/>
                  </a:lnTo>
                  <a:lnTo>
                    <a:pt x="1353" y="199"/>
                  </a:lnTo>
                  <a:lnTo>
                    <a:pt x="1353" y="200"/>
                  </a:lnTo>
                  <a:lnTo>
                    <a:pt x="1355" y="200"/>
                  </a:lnTo>
                  <a:lnTo>
                    <a:pt x="1356" y="200"/>
                  </a:lnTo>
                  <a:lnTo>
                    <a:pt x="1380" y="192"/>
                  </a:lnTo>
                  <a:lnTo>
                    <a:pt x="1379" y="193"/>
                  </a:lnTo>
                  <a:lnTo>
                    <a:pt x="1378" y="195"/>
                  </a:lnTo>
                  <a:lnTo>
                    <a:pt x="1376" y="197"/>
                  </a:lnTo>
                  <a:lnTo>
                    <a:pt x="1378" y="202"/>
                  </a:lnTo>
                  <a:lnTo>
                    <a:pt x="1379" y="206"/>
                  </a:lnTo>
                  <a:lnTo>
                    <a:pt x="1382" y="209"/>
                  </a:lnTo>
                  <a:lnTo>
                    <a:pt x="1386" y="213"/>
                  </a:lnTo>
                  <a:lnTo>
                    <a:pt x="1389" y="218"/>
                  </a:lnTo>
                  <a:lnTo>
                    <a:pt x="1391" y="213"/>
                  </a:lnTo>
                  <a:lnTo>
                    <a:pt x="1391" y="210"/>
                  </a:lnTo>
                  <a:lnTo>
                    <a:pt x="1389" y="203"/>
                  </a:lnTo>
                  <a:lnTo>
                    <a:pt x="1395" y="200"/>
                  </a:lnTo>
                  <a:lnTo>
                    <a:pt x="1398" y="203"/>
                  </a:lnTo>
                  <a:lnTo>
                    <a:pt x="1401" y="205"/>
                  </a:lnTo>
                  <a:lnTo>
                    <a:pt x="1401" y="206"/>
                  </a:lnTo>
                  <a:lnTo>
                    <a:pt x="1405" y="205"/>
                  </a:lnTo>
                  <a:lnTo>
                    <a:pt x="1408" y="203"/>
                  </a:lnTo>
                  <a:lnTo>
                    <a:pt x="1409" y="203"/>
                  </a:lnTo>
                  <a:lnTo>
                    <a:pt x="1409" y="192"/>
                  </a:lnTo>
                  <a:lnTo>
                    <a:pt x="1408" y="186"/>
                  </a:lnTo>
                  <a:lnTo>
                    <a:pt x="1406" y="180"/>
                  </a:lnTo>
                  <a:lnTo>
                    <a:pt x="1404" y="173"/>
                  </a:lnTo>
                  <a:lnTo>
                    <a:pt x="1406" y="173"/>
                  </a:lnTo>
                  <a:lnTo>
                    <a:pt x="1406" y="172"/>
                  </a:lnTo>
                  <a:lnTo>
                    <a:pt x="1406" y="170"/>
                  </a:lnTo>
                  <a:lnTo>
                    <a:pt x="1406" y="167"/>
                  </a:lnTo>
                  <a:lnTo>
                    <a:pt x="1419" y="169"/>
                  </a:lnTo>
                  <a:lnTo>
                    <a:pt x="1434" y="170"/>
                  </a:lnTo>
                  <a:lnTo>
                    <a:pt x="1435" y="166"/>
                  </a:lnTo>
                  <a:lnTo>
                    <a:pt x="1435" y="163"/>
                  </a:lnTo>
                  <a:lnTo>
                    <a:pt x="1437" y="161"/>
                  </a:lnTo>
                  <a:lnTo>
                    <a:pt x="1438" y="163"/>
                  </a:lnTo>
                  <a:lnTo>
                    <a:pt x="1441" y="164"/>
                  </a:lnTo>
                  <a:lnTo>
                    <a:pt x="1445" y="167"/>
                  </a:lnTo>
                  <a:lnTo>
                    <a:pt x="1452" y="169"/>
                  </a:lnTo>
                  <a:lnTo>
                    <a:pt x="1461" y="169"/>
                  </a:lnTo>
                  <a:lnTo>
                    <a:pt x="1471" y="169"/>
                  </a:lnTo>
                  <a:lnTo>
                    <a:pt x="1481" y="170"/>
                  </a:lnTo>
                  <a:lnTo>
                    <a:pt x="1478" y="179"/>
                  </a:lnTo>
                  <a:lnTo>
                    <a:pt x="1477" y="185"/>
                  </a:lnTo>
                  <a:lnTo>
                    <a:pt x="1477" y="186"/>
                  </a:lnTo>
                  <a:lnTo>
                    <a:pt x="1478" y="187"/>
                  </a:lnTo>
                  <a:lnTo>
                    <a:pt x="1480" y="187"/>
                  </a:lnTo>
                  <a:lnTo>
                    <a:pt x="1481" y="186"/>
                  </a:lnTo>
                  <a:lnTo>
                    <a:pt x="1483" y="183"/>
                  </a:lnTo>
                  <a:lnTo>
                    <a:pt x="1483" y="179"/>
                  </a:lnTo>
                  <a:lnTo>
                    <a:pt x="1483" y="176"/>
                  </a:lnTo>
                  <a:lnTo>
                    <a:pt x="1486" y="177"/>
                  </a:lnTo>
                  <a:lnTo>
                    <a:pt x="1487" y="179"/>
                  </a:lnTo>
                  <a:lnTo>
                    <a:pt x="1488" y="182"/>
                  </a:lnTo>
                  <a:lnTo>
                    <a:pt x="1491" y="182"/>
                  </a:lnTo>
                  <a:lnTo>
                    <a:pt x="1494" y="182"/>
                  </a:lnTo>
                  <a:lnTo>
                    <a:pt x="1497" y="180"/>
                  </a:lnTo>
                  <a:lnTo>
                    <a:pt x="1500" y="182"/>
                  </a:lnTo>
                  <a:lnTo>
                    <a:pt x="1499" y="185"/>
                  </a:lnTo>
                  <a:lnTo>
                    <a:pt x="1499" y="187"/>
                  </a:lnTo>
                  <a:lnTo>
                    <a:pt x="1499" y="189"/>
                  </a:lnTo>
                  <a:lnTo>
                    <a:pt x="1500" y="189"/>
                  </a:lnTo>
                  <a:lnTo>
                    <a:pt x="1501" y="190"/>
                  </a:lnTo>
                  <a:lnTo>
                    <a:pt x="1503" y="190"/>
                  </a:lnTo>
                  <a:lnTo>
                    <a:pt x="1506" y="190"/>
                  </a:lnTo>
                  <a:lnTo>
                    <a:pt x="1509" y="189"/>
                  </a:lnTo>
                  <a:lnTo>
                    <a:pt x="1512" y="189"/>
                  </a:lnTo>
                  <a:lnTo>
                    <a:pt x="1522" y="203"/>
                  </a:lnTo>
                  <a:lnTo>
                    <a:pt x="1529" y="213"/>
                  </a:lnTo>
                  <a:lnTo>
                    <a:pt x="1533" y="221"/>
                  </a:lnTo>
                  <a:lnTo>
                    <a:pt x="1540" y="208"/>
                  </a:lnTo>
                  <a:lnTo>
                    <a:pt x="1543" y="200"/>
                  </a:lnTo>
                  <a:lnTo>
                    <a:pt x="1548" y="192"/>
                  </a:lnTo>
                  <a:lnTo>
                    <a:pt x="1539" y="195"/>
                  </a:lnTo>
                  <a:lnTo>
                    <a:pt x="1537" y="182"/>
                  </a:lnTo>
                  <a:lnTo>
                    <a:pt x="1539" y="167"/>
                  </a:lnTo>
                  <a:lnTo>
                    <a:pt x="1535" y="167"/>
                  </a:lnTo>
                  <a:lnTo>
                    <a:pt x="1530" y="166"/>
                  </a:lnTo>
                  <a:lnTo>
                    <a:pt x="1526" y="166"/>
                  </a:lnTo>
                  <a:lnTo>
                    <a:pt x="1519" y="164"/>
                  </a:lnTo>
                  <a:lnTo>
                    <a:pt x="1520" y="160"/>
                  </a:lnTo>
                  <a:lnTo>
                    <a:pt x="1519" y="156"/>
                  </a:lnTo>
                  <a:lnTo>
                    <a:pt x="1519" y="151"/>
                  </a:lnTo>
                  <a:lnTo>
                    <a:pt x="1519" y="150"/>
                  </a:lnTo>
                  <a:lnTo>
                    <a:pt x="1519" y="149"/>
                  </a:lnTo>
                  <a:lnTo>
                    <a:pt x="1527" y="146"/>
                  </a:lnTo>
                  <a:lnTo>
                    <a:pt x="1527" y="140"/>
                  </a:lnTo>
                  <a:lnTo>
                    <a:pt x="1527" y="134"/>
                  </a:lnTo>
                  <a:lnTo>
                    <a:pt x="1526" y="125"/>
                  </a:lnTo>
                  <a:lnTo>
                    <a:pt x="1524" y="115"/>
                  </a:lnTo>
                  <a:lnTo>
                    <a:pt x="1522" y="104"/>
                  </a:lnTo>
                  <a:lnTo>
                    <a:pt x="1524" y="102"/>
                  </a:lnTo>
                  <a:lnTo>
                    <a:pt x="1527" y="102"/>
                  </a:lnTo>
                  <a:lnTo>
                    <a:pt x="1530" y="102"/>
                  </a:lnTo>
                  <a:lnTo>
                    <a:pt x="1533" y="101"/>
                  </a:lnTo>
                  <a:lnTo>
                    <a:pt x="1536" y="98"/>
                  </a:lnTo>
                  <a:lnTo>
                    <a:pt x="1539" y="95"/>
                  </a:lnTo>
                  <a:lnTo>
                    <a:pt x="1542" y="87"/>
                  </a:lnTo>
                  <a:lnTo>
                    <a:pt x="1546" y="79"/>
                  </a:lnTo>
                  <a:lnTo>
                    <a:pt x="1549" y="75"/>
                  </a:lnTo>
                  <a:lnTo>
                    <a:pt x="1552" y="74"/>
                  </a:lnTo>
                  <a:lnTo>
                    <a:pt x="1555" y="74"/>
                  </a:lnTo>
                  <a:lnTo>
                    <a:pt x="1558" y="66"/>
                  </a:lnTo>
                  <a:lnTo>
                    <a:pt x="1560" y="59"/>
                  </a:lnTo>
                  <a:lnTo>
                    <a:pt x="1562" y="53"/>
                  </a:lnTo>
                  <a:lnTo>
                    <a:pt x="1563" y="51"/>
                  </a:lnTo>
                  <a:lnTo>
                    <a:pt x="1566" y="49"/>
                  </a:lnTo>
                  <a:lnTo>
                    <a:pt x="1568" y="48"/>
                  </a:lnTo>
                  <a:lnTo>
                    <a:pt x="1571" y="46"/>
                  </a:lnTo>
                  <a:lnTo>
                    <a:pt x="1578" y="45"/>
                  </a:lnTo>
                  <a:lnTo>
                    <a:pt x="1586" y="45"/>
                  </a:lnTo>
                  <a:lnTo>
                    <a:pt x="1595" y="43"/>
                  </a:lnTo>
                  <a:lnTo>
                    <a:pt x="1604" y="45"/>
                  </a:lnTo>
                  <a:lnTo>
                    <a:pt x="1612" y="46"/>
                  </a:lnTo>
                  <a:lnTo>
                    <a:pt x="1618" y="48"/>
                  </a:lnTo>
                  <a:lnTo>
                    <a:pt x="1620" y="49"/>
                  </a:lnTo>
                  <a:lnTo>
                    <a:pt x="1621" y="51"/>
                  </a:lnTo>
                  <a:lnTo>
                    <a:pt x="1624" y="56"/>
                  </a:lnTo>
                  <a:lnTo>
                    <a:pt x="1624" y="61"/>
                  </a:lnTo>
                  <a:lnTo>
                    <a:pt x="1625" y="68"/>
                  </a:lnTo>
                  <a:lnTo>
                    <a:pt x="1625" y="74"/>
                  </a:lnTo>
                  <a:lnTo>
                    <a:pt x="1624" y="87"/>
                  </a:lnTo>
                  <a:lnTo>
                    <a:pt x="1621" y="98"/>
                  </a:lnTo>
                  <a:lnTo>
                    <a:pt x="1620" y="101"/>
                  </a:lnTo>
                  <a:lnTo>
                    <a:pt x="1618" y="102"/>
                  </a:lnTo>
                  <a:lnTo>
                    <a:pt x="1614" y="107"/>
                  </a:lnTo>
                  <a:lnTo>
                    <a:pt x="1611" y="113"/>
                  </a:lnTo>
                  <a:lnTo>
                    <a:pt x="1611" y="115"/>
                  </a:lnTo>
                  <a:lnTo>
                    <a:pt x="1611" y="118"/>
                  </a:lnTo>
                  <a:lnTo>
                    <a:pt x="1612" y="120"/>
                  </a:lnTo>
                  <a:lnTo>
                    <a:pt x="1612" y="121"/>
                  </a:lnTo>
                  <a:lnTo>
                    <a:pt x="1612" y="123"/>
                  </a:lnTo>
                  <a:lnTo>
                    <a:pt x="1614" y="125"/>
                  </a:lnTo>
                  <a:lnTo>
                    <a:pt x="1617" y="130"/>
                  </a:lnTo>
                  <a:lnTo>
                    <a:pt x="1621" y="134"/>
                  </a:lnTo>
                  <a:lnTo>
                    <a:pt x="1625" y="138"/>
                  </a:lnTo>
                  <a:lnTo>
                    <a:pt x="1627" y="141"/>
                  </a:lnTo>
                  <a:lnTo>
                    <a:pt x="1627" y="143"/>
                  </a:lnTo>
                  <a:lnTo>
                    <a:pt x="1627" y="147"/>
                  </a:lnTo>
                  <a:lnTo>
                    <a:pt x="1625" y="153"/>
                  </a:lnTo>
                  <a:lnTo>
                    <a:pt x="1622" y="163"/>
                  </a:lnTo>
                  <a:lnTo>
                    <a:pt x="1620" y="169"/>
                  </a:lnTo>
                  <a:lnTo>
                    <a:pt x="1618" y="174"/>
                  </a:lnTo>
                  <a:lnTo>
                    <a:pt x="1618" y="180"/>
                  </a:lnTo>
                  <a:lnTo>
                    <a:pt x="1620" y="187"/>
                  </a:lnTo>
                  <a:lnTo>
                    <a:pt x="1622" y="192"/>
                  </a:lnTo>
                  <a:lnTo>
                    <a:pt x="1624" y="195"/>
                  </a:lnTo>
                  <a:lnTo>
                    <a:pt x="1627" y="197"/>
                  </a:lnTo>
                  <a:lnTo>
                    <a:pt x="1632" y="202"/>
                  </a:lnTo>
                  <a:lnTo>
                    <a:pt x="1634" y="205"/>
                  </a:lnTo>
                  <a:lnTo>
                    <a:pt x="1635" y="206"/>
                  </a:lnTo>
                  <a:lnTo>
                    <a:pt x="1637" y="222"/>
                  </a:lnTo>
                  <a:lnTo>
                    <a:pt x="1635" y="236"/>
                  </a:lnTo>
                  <a:lnTo>
                    <a:pt x="1621" y="248"/>
                  </a:lnTo>
                  <a:lnTo>
                    <a:pt x="1622" y="249"/>
                  </a:lnTo>
                  <a:lnTo>
                    <a:pt x="1624" y="251"/>
                  </a:lnTo>
                  <a:lnTo>
                    <a:pt x="1625" y="252"/>
                  </a:lnTo>
                  <a:lnTo>
                    <a:pt x="1624" y="256"/>
                  </a:lnTo>
                  <a:lnTo>
                    <a:pt x="1621" y="255"/>
                  </a:lnTo>
                  <a:lnTo>
                    <a:pt x="1620" y="256"/>
                  </a:lnTo>
                  <a:lnTo>
                    <a:pt x="1617" y="258"/>
                  </a:lnTo>
                  <a:lnTo>
                    <a:pt x="1614" y="255"/>
                  </a:lnTo>
                  <a:lnTo>
                    <a:pt x="1611" y="254"/>
                  </a:lnTo>
                  <a:lnTo>
                    <a:pt x="1609" y="254"/>
                  </a:lnTo>
                  <a:lnTo>
                    <a:pt x="1608" y="254"/>
                  </a:lnTo>
                  <a:lnTo>
                    <a:pt x="1605" y="255"/>
                  </a:lnTo>
                  <a:lnTo>
                    <a:pt x="1602" y="258"/>
                  </a:lnTo>
                  <a:lnTo>
                    <a:pt x="1598" y="262"/>
                  </a:lnTo>
                  <a:lnTo>
                    <a:pt x="1594" y="264"/>
                  </a:lnTo>
                  <a:lnTo>
                    <a:pt x="1578" y="265"/>
                  </a:lnTo>
                  <a:lnTo>
                    <a:pt x="1563" y="264"/>
                  </a:lnTo>
                  <a:lnTo>
                    <a:pt x="1572" y="272"/>
                  </a:lnTo>
                  <a:lnTo>
                    <a:pt x="1578" y="275"/>
                  </a:lnTo>
                  <a:lnTo>
                    <a:pt x="1581" y="277"/>
                  </a:lnTo>
                  <a:lnTo>
                    <a:pt x="1584" y="278"/>
                  </a:lnTo>
                  <a:lnTo>
                    <a:pt x="1591" y="278"/>
                  </a:lnTo>
                  <a:lnTo>
                    <a:pt x="1596" y="277"/>
                  </a:lnTo>
                  <a:lnTo>
                    <a:pt x="1604" y="275"/>
                  </a:lnTo>
                  <a:lnTo>
                    <a:pt x="1607" y="277"/>
                  </a:lnTo>
                  <a:lnTo>
                    <a:pt x="1611" y="278"/>
                  </a:lnTo>
                  <a:lnTo>
                    <a:pt x="1612" y="281"/>
                  </a:lnTo>
                  <a:lnTo>
                    <a:pt x="1615" y="287"/>
                  </a:lnTo>
                  <a:lnTo>
                    <a:pt x="1620" y="294"/>
                  </a:lnTo>
                  <a:lnTo>
                    <a:pt x="1621" y="295"/>
                  </a:lnTo>
                  <a:lnTo>
                    <a:pt x="1624" y="294"/>
                  </a:lnTo>
                  <a:lnTo>
                    <a:pt x="1625" y="294"/>
                  </a:lnTo>
                  <a:lnTo>
                    <a:pt x="1627" y="294"/>
                  </a:lnTo>
                  <a:lnTo>
                    <a:pt x="1627" y="285"/>
                  </a:lnTo>
                  <a:lnTo>
                    <a:pt x="1624" y="275"/>
                  </a:lnTo>
                  <a:lnTo>
                    <a:pt x="1622" y="274"/>
                  </a:lnTo>
                  <a:lnTo>
                    <a:pt x="1621" y="272"/>
                  </a:lnTo>
                  <a:lnTo>
                    <a:pt x="1618" y="272"/>
                  </a:lnTo>
                  <a:lnTo>
                    <a:pt x="1617" y="271"/>
                  </a:lnTo>
                  <a:lnTo>
                    <a:pt x="1617" y="269"/>
                  </a:lnTo>
                  <a:lnTo>
                    <a:pt x="1635" y="262"/>
                  </a:lnTo>
                  <a:lnTo>
                    <a:pt x="1641" y="259"/>
                  </a:lnTo>
                  <a:lnTo>
                    <a:pt x="1644" y="258"/>
                  </a:lnTo>
                  <a:lnTo>
                    <a:pt x="1645" y="256"/>
                  </a:lnTo>
                  <a:lnTo>
                    <a:pt x="1648" y="255"/>
                  </a:lnTo>
                  <a:lnTo>
                    <a:pt x="1650" y="252"/>
                  </a:lnTo>
                  <a:lnTo>
                    <a:pt x="1653" y="245"/>
                  </a:lnTo>
                  <a:lnTo>
                    <a:pt x="1656" y="236"/>
                  </a:lnTo>
                  <a:lnTo>
                    <a:pt x="1657" y="223"/>
                  </a:lnTo>
                  <a:lnTo>
                    <a:pt x="1658" y="222"/>
                  </a:lnTo>
                  <a:lnTo>
                    <a:pt x="1658" y="219"/>
                  </a:lnTo>
                  <a:lnTo>
                    <a:pt x="1660" y="215"/>
                  </a:lnTo>
                  <a:lnTo>
                    <a:pt x="1658" y="213"/>
                  </a:lnTo>
                  <a:lnTo>
                    <a:pt x="1657" y="212"/>
                  </a:lnTo>
                  <a:lnTo>
                    <a:pt x="1657" y="213"/>
                  </a:lnTo>
                  <a:lnTo>
                    <a:pt x="1656" y="210"/>
                  </a:lnTo>
                  <a:lnTo>
                    <a:pt x="1654" y="206"/>
                  </a:lnTo>
                  <a:lnTo>
                    <a:pt x="1657" y="202"/>
                  </a:lnTo>
                  <a:lnTo>
                    <a:pt x="1660" y="197"/>
                  </a:lnTo>
                  <a:lnTo>
                    <a:pt x="1666" y="195"/>
                  </a:lnTo>
                  <a:lnTo>
                    <a:pt x="1671" y="192"/>
                  </a:lnTo>
                  <a:lnTo>
                    <a:pt x="1684" y="187"/>
                  </a:lnTo>
                  <a:lnTo>
                    <a:pt x="1696" y="185"/>
                  </a:lnTo>
                  <a:lnTo>
                    <a:pt x="1702" y="199"/>
                  </a:lnTo>
                  <a:lnTo>
                    <a:pt x="1706" y="210"/>
                  </a:lnTo>
                  <a:lnTo>
                    <a:pt x="1706" y="216"/>
                  </a:lnTo>
                  <a:lnTo>
                    <a:pt x="1706" y="223"/>
                  </a:lnTo>
                  <a:lnTo>
                    <a:pt x="1706" y="232"/>
                  </a:lnTo>
                  <a:lnTo>
                    <a:pt x="1704" y="242"/>
                  </a:lnTo>
                  <a:lnTo>
                    <a:pt x="1713" y="245"/>
                  </a:lnTo>
                  <a:lnTo>
                    <a:pt x="1713" y="246"/>
                  </a:lnTo>
                  <a:lnTo>
                    <a:pt x="1715" y="248"/>
                  </a:lnTo>
                  <a:lnTo>
                    <a:pt x="1716" y="249"/>
                  </a:lnTo>
                  <a:lnTo>
                    <a:pt x="1717" y="251"/>
                  </a:lnTo>
                  <a:lnTo>
                    <a:pt x="1719" y="251"/>
                  </a:lnTo>
                  <a:lnTo>
                    <a:pt x="1719" y="242"/>
                  </a:lnTo>
                  <a:lnTo>
                    <a:pt x="1728" y="244"/>
                  </a:lnTo>
                  <a:lnTo>
                    <a:pt x="1735" y="245"/>
                  </a:lnTo>
                  <a:lnTo>
                    <a:pt x="1742" y="246"/>
                  </a:lnTo>
                  <a:lnTo>
                    <a:pt x="1752" y="248"/>
                  </a:lnTo>
                  <a:lnTo>
                    <a:pt x="1749" y="245"/>
                  </a:lnTo>
                  <a:lnTo>
                    <a:pt x="1749" y="242"/>
                  </a:lnTo>
                  <a:lnTo>
                    <a:pt x="1735" y="239"/>
                  </a:lnTo>
                  <a:lnTo>
                    <a:pt x="1729" y="238"/>
                  </a:lnTo>
                  <a:lnTo>
                    <a:pt x="1722" y="236"/>
                  </a:lnTo>
                  <a:lnTo>
                    <a:pt x="1720" y="235"/>
                  </a:lnTo>
                  <a:lnTo>
                    <a:pt x="1719" y="233"/>
                  </a:lnTo>
                  <a:lnTo>
                    <a:pt x="1716" y="231"/>
                  </a:lnTo>
                  <a:lnTo>
                    <a:pt x="1716" y="229"/>
                  </a:lnTo>
                  <a:lnTo>
                    <a:pt x="1716" y="225"/>
                  </a:lnTo>
                  <a:lnTo>
                    <a:pt x="1716" y="222"/>
                  </a:lnTo>
                  <a:lnTo>
                    <a:pt x="1716" y="221"/>
                  </a:lnTo>
                  <a:lnTo>
                    <a:pt x="1720" y="216"/>
                  </a:lnTo>
                  <a:lnTo>
                    <a:pt x="1726" y="212"/>
                  </a:lnTo>
                  <a:lnTo>
                    <a:pt x="1722" y="202"/>
                  </a:lnTo>
                  <a:lnTo>
                    <a:pt x="1719" y="196"/>
                  </a:lnTo>
                  <a:lnTo>
                    <a:pt x="1715" y="190"/>
                  </a:lnTo>
                  <a:lnTo>
                    <a:pt x="1712" y="185"/>
                  </a:lnTo>
                  <a:lnTo>
                    <a:pt x="1706" y="180"/>
                  </a:lnTo>
                  <a:lnTo>
                    <a:pt x="1704" y="179"/>
                  </a:lnTo>
                  <a:lnTo>
                    <a:pt x="1702" y="177"/>
                  </a:lnTo>
                  <a:lnTo>
                    <a:pt x="1696" y="176"/>
                  </a:lnTo>
                  <a:lnTo>
                    <a:pt x="1693" y="176"/>
                  </a:lnTo>
                  <a:lnTo>
                    <a:pt x="1693" y="177"/>
                  </a:lnTo>
                  <a:lnTo>
                    <a:pt x="1693" y="179"/>
                  </a:lnTo>
                  <a:lnTo>
                    <a:pt x="1690" y="179"/>
                  </a:lnTo>
                  <a:lnTo>
                    <a:pt x="1686" y="176"/>
                  </a:lnTo>
                  <a:lnTo>
                    <a:pt x="1681" y="173"/>
                  </a:lnTo>
                  <a:lnTo>
                    <a:pt x="1680" y="173"/>
                  </a:lnTo>
                  <a:lnTo>
                    <a:pt x="1677" y="174"/>
                  </a:lnTo>
                  <a:lnTo>
                    <a:pt x="1674" y="177"/>
                  </a:lnTo>
                  <a:lnTo>
                    <a:pt x="1668" y="182"/>
                  </a:lnTo>
                  <a:lnTo>
                    <a:pt x="1663" y="183"/>
                  </a:lnTo>
                  <a:lnTo>
                    <a:pt x="1658" y="183"/>
                  </a:lnTo>
                  <a:lnTo>
                    <a:pt x="1650" y="185"/>
                  </a:lnTo>
                  <a:lnTo>
                    <a:pt x="1645" y="170"/>
                  </a:lnTo>
                  <a:lnTo>
                    <a:pt x="1644" y="163"/>
                  </a:lnTo>
                  <a:lnTo>
                    <a:pt x="1644" y="156"/>
                  </a:lnTo>
                  <a:lnTo>
                    <a:pt x="1644" y="154"/>
                  </a:lnTo>
                  <a:lnTo>
                    <a:pt x="1645" y="153"/>
                  </a:lnTo>
                  <a:lnTo>
                    <a:pt x="1647" y="150"/>
                  </a:lnTo>
                  <a:lnTo>
                    <a:pt x="1650" y="146"/>
                  </a:lnTo>
                  <a:lnTo>
                    <a:pt x="1650" y="140"/>
                  </a:lnTo>
                  <a:lnTo>
                    <a:pt x="1643" y="131"/>
                  </a:lnTo>
                  <a:lnTo>
                    <a:pt x="1635" y="123"/>
                  </a:lnTo>
                  <a:lnTo>
                    <a:pt x="1637" y="123"/>
                  </a:lnTo>
                  <a:lnTo>
                    <a:pt x="1638" y="121"/>
                  </a:lnTo>
                  <a:lnTo>
                    <a:pt x="1641" y="118"/>
                  </a:lnTo>
                  <a:lnTo>
                    <a:pt x="1643" y="114"/>
                  </a:lnTo>
                  <a:lnTo>
                    <a:pt x="1643" y="110"/>
                  </a:lnTo>
                  <a:lnTo>
                    <a:pt x="1643" y="107"/>
                  </a:lnTo>
                  <a:lnTo>
                    <a:pt x="1644" y="104"/>
                  </a:lnTo>
                  <a:lnTo>
                    <a:pt x="1647" y="101"/>
                  </a:lnTo>
                  <a:lnTo>
                    <a:pt x="1651" y="98"/>
                  </a:lnTo>
                  <a:lnTo>
                    <a:pt x="1656" y="94"/>
                  </a:lnTo>
                  <a:lnTo>
                    <a:pt x="1657" y="92"/>
                  </a:lnTo>
                  <a:lnTo>
                    <a:pt x="1657" y="89"/>
                  </a:lnTo>
                  <a:lnTo>
                    <a:pt x="1658" y="81"/>
                  </a:lnTo>
                  <a:lnTo>
                    <a:pt x="1658" y="71"/>
                  </a:lnTo>
                  <a:lnTo>
                    <a:pt x="1654" y="53"/>
                  </a:lnTo>
                  <a:lnTo>
                    <a:pt x="1666" y="62"/>
                  </a:lnTo>
                  <a:lnTo>
                    <a:pt x="1667" y="66"/>
                  </a:lnTo>
                  <a:lnTo>
                    <a:pt x="1667" y="71"/>
                  </a:lnTo>
                  <a:lnTo>
                    <a:pt x="1664" y="81"/>
                  </a:lnTo>
                  <a:lnTo>
                    <a:pt x="1663" y="91"/>
                  </a:lnTo>
                  <a:lnTo>
                    <a:pt x="1663" y="98"/>
                  </a:lnTo>
                  <a:lnTo>
                    <a:pt x="1668" y="104"/>
                  </a:lnTo>
                  <a:lnTo>
                    <a:pt x="1668" y="108"/>
                  </a:lnTo>
                  <a:lnTo>
                    <a:pt x="1668" y="113"/>
                  </a:lnTo>
                  <a:lnTo>
                    <a:pt x="1668" y="118"/>
                  </a:lnTo>
                  <a:lnTo>
                    <a:pt x="1670" y="120"/>
                  </a:lnTo>
                  <a:lnTo>
                    <a:pt x="1673" y="121"/>
                  </a:lnTo>
                  <a:lnTo>
                    <a:pt x="1677" y="125"/>
                  </a:lnTo>
                  <a:lnTo>
                    <a:pt x="1679" y="125"/>
                  </a:lnTo>
                  <a:lnTo>
                    <a:pt x="1680" y="125"/>
                  </a:lnTo>
                  <a:lnTo>
                    <a:pt x="1684" y="124"/>
                  </a:lnTo>
                  <a:lnTo>
                    <a:pt x="1689" y="121"/>
                  </a:lnTo>
                  <a:lnTo>
                    <a:pt x="1690" y="120"/>
                  </a:lnTo>
                  <a:lnTo>
                    <a:pt x="1693" y="121"/>
                  </a:lnTo>
                  <a:lnTo>
                    <a:pt x="1694" y="123"/>
                  </a:lnTo>
                  <a:lnTo>
                    <a:pt x="1696" y="125"/>
                  </a:lnTo>
                  <a:lnTo>
                    <a:pt x="1706" y="125"/>
                  </a:lnTo>
                  <a:lnTo>
                    <a:pt x="1710" y="125"/>
                  </a:lnTo>
                  <a:lnTo>
                    <a:pt x="1715" y="124"/>
                  </a:lnTo>
                  <a:lnTo>
                    <a:pt x="1716" y="124"/>
                  </a:lnTo>
                  <a:lnTo>
                    <a:pt x="1716" y="123"/>
                  </a:lnTo>
                  <a:lnTo>
                    <a:pt x="1717" y="123"/>
                  </a:lnTo>
                  <a:lnTo>
                    <a:pt x="1717" y="121"/>
                  </a:lnTo>
                  <a:lnTo>
                    <a:pt x="1716" y="118"/>
                  </a:lnTo>
                  <a:lnTo>
                    <a:pt x="1713" y="115"/>
                  </a:lnTo>
                  <a:lnTo>
                    <a:pt x="1704" y="110"/>
                  </a:lnTo>
                  <a:lnTo>
                    <a:pt x="1696" y="104"/>
                  </a:lnTo>
                  <a:lnTo>
                    <a:pt x="1692" y="104"/>
                  </a:lnTo>
                  <a:lnTo>
                    <a:pt x="1689" y="104"/>
                  </a:lnTo>
                  <a:lnTo>
                    <a:pt x="1693" y="97"/>
                  </a:lnTo>
                  <a:lnTo>
                    <a:pt x="1696" y="89"/>
                  </a:lnTo>
                  <a:lnTo>
                    <a:pt x="1700" y="89"/>
                  </a:lnTo>
                  <a:lnTo>
                    <a:pt x="1707" y="89"/>
                  </a:lnTo>
                  <a:lnTo>
                    <a:pt x="1716" y="95"/>
                  </a:lnTo>
                  <a:lnTo>
                    <a:pt x="1715" y="97"/>
                  </a:lnTo>
                  <a:lnTo>
                    <a:pt x="1717" y="98"/>
                  </a:lnTo>
                  <a:lnTo>
                    <a:pt x="1723" y="98"/>
                  </a:lnTo>
                  <a:lnTo>
                    <a:pt x="1726" y="92"/>
                  </a:lnTo>
                  <a:lnTo>
                    <a:pt x="1729" y="89"/>
                  </a:lnTo>
                  <a:lnTo>
                    <a:pt x="1728" y="88"/>
                  </a:lnTo>
                  <a:lnTo>
                    <a:pt x="1726" y="85"/>
                  </a:lnTo>
                  <a:lnTo>
                    <a:pt x="1719" y="84"/>
                  </a:lnTo>
                  <a:lnTo>
                    <a:pt x="1717" y="84"/>
                  </a:lnTo>
                  <a:lnTo>
                    <a:pt x="1717" y="82"/>
                  </a:lnTo>
                  <a:lnTo>
                    <a:pt x="1717" y="81"/>
                  </a:lnTo>
                  <a:lnTo>
                    <a:pt x="1719" y="79"/>
                  </a:lnTo>
                  <a:lnTo>
                    <a:pt x="1723" y="77"/>
                  </a:lnTo>
                  <a:lnTo>
                    <a:pt x="1732" y="74"/>
                  </a:lnTo>
                  <a:lnTo>
                    <a:pt x="1740" y="72"/>
                  </a:lnTo>
                  <a:lnTo>
                    <a:pt x="1748" y="74"/>
                  </a:lnTo>
                  <a:lnTo>
                    <a:pt x="1758" y="77"/>
                  </a:lnTo>
                  <a:lnTo>
                    <a:pt x="1762" y="82"/>
                  </a:lnTo>
                  <a:lnTo>
                    <a:pt x="1765" y="81"/>
                  </a:lnTo>
                  <a:lnTo>
                    <a:pt x="1765" y="79"/>
                  </a:lnTo>
                  <a:lnTo>
                    <a:pt x="1766" y="78"/>
                  </a:lnTo>
                  <a:lnTo>
                    <a:pt x="1768" y="79"/>
                  </a:lnTo>
                  <a:lnTo>
                    <a:pt x="1776" y="95"/>
                  </a:lnTo>
                  <a:lnTo>
                    <a:pt x="1782" y="95"/>
                  </a:lnTo>
                  <a:lnTo>
                    <a:pt x="1779" y="89"/>
                  </a:lnTo>
                  <a:lnTo>
                    <a:pt x="1794" y="92"/>
                  </a:lnTo>
                  <a:lnTo>
                    <a:pt x="1810" y="95"/>
                  </a:lnTo>
                  <a:lnTo>
                    <a:pt x="1805" y="102"/>
                  </a:lnTo>
                  <a:lnTo>
                    <a:pt x="1801" y="108"/>
                  </a:lnTo>
                  <a:lnTo>
                    <a:pt x="1798" y="115"/>
                  </a:lnTo>
                  <a:lnTo>
                    <a:pt x="1795" y="123"/>
                  </a:lnTo>
                  <a:lnTo>
                    <a:pt x="1792" y="137"/>
                  </a:lnTo>
                  <a:lnTo>
                    <a:pt x="1788" y="154"/>
                  </a:lnTo>
                  <a:lnTo>
                    <a:pt x="1792" y="154"/>
                  </a:lnTo>
                  <a:lnTo>
                    <a:pt x="1795" y="151"/>
                  </a:lnTo>
                  <a:lnTo>
                    <a:pt x="1794" y="150"/>
                  </a:lnTo>
                  <a:lnTo>
                    <a:pt x="1794" y="149"/>
                  </a:lnTo>
                  <a:lnTo>
                    <a:pt x="1795" y="149"/>
                  </a:lnTo>
                  <a:lnTo>
                    <a:pt x="1798" y="149"/>
                  </a:lnTo>
                  <a:lnTo>
                    <a:pt x="1797" y="147"/>
                  </a:lnTo>
                  <a:lnTo>
                    <a:pt x="1798" y="146"/>
                  </a:lnTo>
                  <a:lnTo>
                    <a:pt x="1801" y="149"/>
                  </a:lnTo>
                  <a:lnTo>
                    <a:pt x="1810" y="154"/>
                  </a:lnTo>
                  <a:lnTo>
                    <a:pt x="1811" y="156"/>
                  </a:lnTo>
                  <a:lnTo>
                    <a:pt x="1811" y="160"/>
                  </a:lnTo>
                  <a:lnTo>
                    <a:pt x="1811" y="163"/>
                  </a:lnTo>
                  <a:lnTo>
                    <a:pt x="1812" y="164"/>
                  </a:lnTo>
                  <a:lnTo>
                    <a:pt x="1834" y="164"/>
                  </a:lnTo>
                  <a:lnTo>
                    <a:pt x="1851" y="164"/>
                  </a:lnTo>
                  <a:lnTo>
                    <a:pt x="1854" y="176"/>
                  </a:lnTo>
                  <a:lnTo>
                    <a:pt x="1860" y="176"/>
                  </a:lnTo>
                  <a:lnTo>
                    <a:pt x="1857" y="161"/>
                  </a:lnTo>
                  <a:lnTo>
                    <a:pt x="1851" y="160"/>
                  </a:lnTo>
                  <a:lnTo>
                    <a:pt x="1847" y="157"/>
                  </a:lnTo>
                  <a:lnTo>
                    <a:pt x="1843" y="156"/>
                  </a:lnTo>
                  <a:lnTo>
                    <a:pt x="1841" y="156"/>
                  </a:lnTo>
                  <a:lnTo>
                    <a:pt x="1837" y="156"/>
                  </a:lnTo>
                  <a:lnTo>
                    <a:pt x="1836" y="157"/>
                  </a:lnTo>
                  <a:lnTo>
                    <a:pt x="1834" y="160"/>
                  </a:lnTo>
                  <a:lnTo>
                    <a:pt x="1831" y="161"/>
                  </a:lnTo>
                  <a:lnTo>
                    <a:pt x="1830" y="161"/>
                  </a:lnTo>
                  <a:lnTo>
                    <a:pt x="1827" y="161"/>
                  </a:lnTo>
                  <a:lnTo>
                    <a:pt x="1818" y="157"/>
                  </a:lnTo>
                  <a:lnTo>
                    <a:pt x="1810" y="151"/>
                  </a:lnTo>
                  <a:lnTo>
                    <a:pt x="1810" y="143"/>
                  </a:lnTo>
                  <a:lnTo>
                    <a:pt x="1812" y="141"/>
                  </a:lnTo>
                  <a:lnTo>
                    <a:pt x="1815" y="143"/>
                  </a:lnTo>
                  <a:lnTo>
                    <a:pt x="1818" y="143"/>
                  </a:lnTo>
                  <a:lnTo>
                    <a:pt x="1821" y="143"/>
                  </a:lnTo>
                  <a:lnTo>
                    <a:pt x="1821" y="141"/>
                  </a:lnTo>
                  <a:lnTo>
                    <a:pt x="1823" y="137"/>
                  </a:lnTo>
                  <a:lnTo>
                    <a:pt x="1823" y="134"/>
                  </a:lnTo>
                  <a:lnTo>
                    <a:pt x="1821" y="134"/>
                  </a:lnTo>
                  <a:lnTo>
                    <a:pt x="1821" y="128"/>
                  </a:lnTo>
                  <a:lnTo>
                    <a:pt x="1820" y="127"/>
                  </a:lnTo>
                  <a:lnTo>
                    <a:pt x="1818" y="125"/>
                  </a:lnTo>
                  <a:lnTo>
                    <a:pt x="1820" y="108"/>
                  </a:lnTo>
                  <a:lnTo>
                    <a:pt x="1821" y="101"/>
                  </a:lnTo>
                  <a:lnTo>
                    <a:pt x="1824" y="92"/>
                  </a:lnTo>
                  <a:lnTo>
                    <a:pt x="1817" y="89"/>
                  </a:lnTo>
                  <a:lnTo>
                    <a:pt x="1812" y="89"/>
                  </a:lnTo>
                  <a:lnTo>
                    <a:pt x="1810" y="87"/>
                  </a:lnTo>
                  <a:lnTo>
                    <a:pt x="1808" y="85"/>
                  </a:lnTo>
                  <a:lnTo>
                    <a:pt x="1805" y="81"/>
                  </a:lnTo>
                  <a:lnTo>
                    <a:pt x="1804" y="78"/>
                  </a:lnTo>
                  <a:lnTo>
                    <a:pt x="1802" y="77"/>
                  </a:lnTo>
                  <a:lnTo>
                    <a:pt x="1801" y="77"/>
                  </a:lnTo>
                  <a:lnTo>
                    <a:pt x="1800" y="77"/>
                  </a:lnTo>
                  <a:lnTo>
                    <a:pt x="1797" y="78"/>
                  </a:lnTo>
                  <a:lnTo>
                    <a:pt x="1794" y="79"/>
                  </a:lnTo>
                  <a:lnTo>
                    <a:pt x="1791" y="79"/>
                  </a:lnTo>
                  <a:lnTo>
                    <a:pt x="1787" y="78"/>
                  </a:lnTo>
                  <a:lnTo>
                    <a:pt x="1784" y="77"/>
                  </a:lnTo>
                  <a:lnTo>
                    <a:pt x="1782" y="74"/>
                  </a:lnTo>
                  <a:lnTo>
                    <a:pt x="1779" y="72"/>
                  </a:lnTo>
                  <a:lnTo>
                    <a:pt x="1778" y="68"/>
                  </a:lnTo>
                  <a:lnTo>
                    <a:pt x="1776" y="65"/>
                  </a:lnTo>
                  <a:lnTo>
                    <a:pt x="1774" y="58"/>
                  </a:lnTo>
                  <a:lnTo>
                    <a:pt x="1774" y="49"/>
                  </a:lnTo>
                  <a:lnTo>
                    <a:pt x="1774" y="41"/>
                  </a:lnTo>
                  <a:lnTo>
                    <a:pt x="1776" y="33"/>
                  </a:lnTo>
                  <a:lnTo>
                    <a:pt x="1778" y="29"/>
                  </a:lnTo>
                  <a:lnTo>
                    <a:pt x="1779" y="26"/>
                  </a:lnTo>
                  <a:lnTo>
                    <a:pt x="1788" y="20"/>
                  </a:lnTo>
                  <a:lnTo>
                    <a:pt x="1837" y="13"/>
                  </a:lnTo>
                  <a:lnTo>
                    <a:pt x="1840" y="13"/>
                  </a:lnTo>
                  <a:lnTo>
                    <a:pt x="1843" y="16"/>
                  </a:lnTo>
                  <a:lnTo>
                    <a:pt x="1846" y="17"/>
                  </a:lnTo>
                  <a:lnTo>
                    <a:pt x="1851" y="17"/>
                  </a:lnTo>
                  <a:lnTo>
                    <a:pt x="1856" y="17"/>
                  </a:lnTo>
                  <a:lnTo>
                    <a:pt x="1863" y="15"/>
                  </a:lnTo>
                  <a:lnTo>
                    <a:pt x="1870" y="13"/>
                  </a:lnTo>
                  <a:lnTo>
                    <a:pt x="1873" y="12"/>
                  </a:lnTo>
                  <a:lnTo>
                    <a:pt x="1876" y="13"/>
                  </a:lnTo>
                  <a:lnTo>
                    <a:pt x="1876" y="16"/>
                  </a:lnTo>
                  <a:lnTo>
                    <a:pt x="1880" y="16"/>
                  </a:lnTo>
                  <a:lnTo>
                    <a:pt x="1882" y="17"/>
                  </a:lnTo>
                  <a:lnTo>
                    <a:pt x="1882" y="19"/>
                  </a:lnTo>
                  <a:lnTo>
                    <a:pt x="1882" y="22"/>
                  </a:lnTo>
                  <a:lnTo>
                    <a:pt x="1880" y="25"/>
                  </a:lnTo>
                  <a:lnTo>
                    <a:pt x="1879" y="26"/>
                  </a:lnTo>
                  <a:lnTo>
                    <a:pt x="1886" y="26"/>
                  </a:lnTo>
                  <a:lnTo>
                    <a:pt x="1893" y="26"/>
                  </a:lnTo>
                  <a:lnTo>
                    <a:pt x="1886" y="12"/>
                  </a:lnTo>
                  <a:lnTo>
                    <a:pt x="1882" y="6"/>
                  </a:lnTo>
                  <a:lnTo>
                    <a:pt x="1877" y="0"/>
                  </a:lnTo>
                  <a:lnTo>
                    <a:pt x="2298" y="0"/>
                  </a:lnTo>
                  <a:lnTo>
                    <a:pt x="2276" y="5"/>
                  </a:lnTo>
                  <a:lnTo>
                    <a:pt x="2272" y="17"/>
                  </a:lnTo>
                  <a:lnTo>
                    <a:pt x="2269" y="25"/>
                  </a:lnTo>
                  <a:lnTo>
                    <a:pt x="2265" y="30"/>
                  </a:lnTo>
                  <a:lnTo>
                    <a:pt x="2260" y="35"/>
                  </a:lnTo>
                  <a:lnTo>
                    <a:pt x="2256" y="39"/>
                  </a:lnTo>
                  <a:lnTo>
                    <a:pt x="2250" y="43"/>
                  </a:lnTo>
                  <a:lnTo>
                    <a:pt x="2243" y="46"/>
                  </a:lnTo>
                  <a:lnTo>
                    <a:pt x="2239" y="46"/>
                  </a:lnTo>
                  <a:lnTo>
                    <a:pt x="2234" y="46"/>
                  </a:lnTo>
                  <a:lnTo>
                    <a:pt x="2232" y="46"/>
                  </a:lnTo>
                  <a:lnTo>
                    <a:pt x="2227" y="49"/>
                  </a:lnTo>
                  <a:lnTo>
                    <a:pt x="2226" y="51"/>
                  </a:lnTo>
                  <a:lnTo>
                    <a:pt x="2226" y="53"/>
                  </a:lnTo>
                  <a:lnTo>
                    <a:pt x="2224" y="58"/>
                  </a:lnTo>
                  <a:lnTo>
                    <a:pt x="2224" y="59"/>
                  </a:lnTo>
                  <a:lnTo>
                    <a:pt x="2221" y="61"/>
                  </a:lnTo>
                  <a:lnTo>
                    <a:pt x="2219" y="62"/>
                  </a:lnTo>
                  <a:lnTo>
                    <a:pt x="2210" y="65"/>
                  </a:lnTo>
                  <a:lnTo>
                    <a:pt x="2194" y="68"/>
                  </a:lnTo>
                  <a:lnTo>
                    <a:pt x="2211" y="66"/>
                  </a:lnTo>
                  <a:lnTo>
                    <a:pt x="2227" y="65"/>
                  </a:lnTo>
                  <a:lnTo>
                    <a:pt x="2230" y="56"/>
                  </a:lnTo>
                  <a:lnTo>
                    <a:pt x="2236" y="55"/>
                  </a:lnTo>
                  <a:lnTo>
                    <a:pt x="2242" y="55"/>
                  </a:lnTo>
                  <a:lnTo>
                    <a:pt x="2252" y="55"/>
                  </a:lnTo>
                  <a:lnTo>
                    <a:pt x="2262" y="55"/>
                  </a:lnTo>
                  <a:lnTo>
                    <a:pt x="2268" y="53"/>
                  </a:lnTo>
                  <a:lnTo>
                    <a:pt x="2272" y="51"/>
                  </a:lnTo>
                  <a:lnTo>
                    <a:pt x="2273" y="49"/>
                  </a:lnTo>
                  <a:lnTo>
                    <a:pt x="2273" y="48"/>
                  </a:lnTo>
                  <a:lnTo>
                    <a:pt x="2273" y="45"/>
                  </a:lnTo>
                  <a:lnTo>
                    <a:pt x="2272" y="42"/>
                  </a:lnTo>
                  <a:lnTo>
                    <a:pt x="2272" y="41"/>
                  </a:lnTo>
                  <a:lnTo>
                    <a:pt x="2278" y="43"/>
                  </a:lnTo>
                  <a:lnTo>
                    <a:pt x="2285" y="46"/>
                  </a:lnTo>
                  <a:lnTo>
                    <a:pt x="2285" y="45"/>
                  </a:lnTo>
                  <a:lnTo>
                    <a:pt x="2286" y="43"/>
                  </a:lnTo>
                  <a:lnTo>
                    <a:pt x="2288" y="41"/>
                  </a:lnTo>
                  <a:lnTo>
                    <a:pt x="2283" y="39"/>
                  </a:lnTo>
                  <a:lnTo>
                    <a:pt x="2280" y="36"/>
                  </a:lnTo>
                  <a:lnTo>
                    <a:pt x="2279" y="35"/>
                  </a:lnTo>
                  <a:lnTo>
                    <a:pt x="2279" y="33"/>
                  </a:lnTo>
                  <a:lnTo>
                    <a:pt x="2280" y="30"/>
                  </a:lnTo>
                  <a:lnTo>
                    <a:pt x="2283" y="25"/>
                  </a:lnTo>
                  <a:lnTo>
                    <a:pt x="2288" y="17"/>
                  </a:lnTo>
                  <a:lnTo>
                    <a:pt x="2293" y="22"/>
                  </a:lnTo>
                  <a:lnTo>
                    <a:pt x="2299" y="23"/>
                  </a:lnTo>
                  <a:lnTo>
                    <a:pt x="2301" y="20"/>
                  </a:lnTo>
                  <a:lnTo>
                    <a:pt x="2302" y="16"/>
                  </a:lnTo>
                  <a:lnTo>
                    <a:pt x="2306" y="25"/>
                  </a:lnTo>
                  <a:lnTo>
                    <a:pt x="2309" y="28"/>
                  </a:lnTo>
                  <a:lnTo>
                    <a:pt x="2311" y="29"/>
                  </a:lnTo>
                  <a:lnTo>
                    <a:pt x="2319" y="30"/>
                  </a:lnTo>
                  <a:lnTo>
                    <a:pt x="2332" y="32"/>
                  </a:lnTo>
                  <a:lnTo>
                    <a:pt x="2332" y="20"/>
                  </a:lnTo>
                  <a:lnTo>
                    <a:pt x="2334" y="20"/>
                  </a:lnTo>
                  <a:lnTo>
                    <a:pt x="2335" y="23"/>
                  </a:lnTo>
                  <a:lnTo>
                    <a:pt x="2337" y="25"/>
                  </a:lnTo>
                  <a:lnTo>
                    <a:pt x="2338" y="25"/>
                  </a:lnTo>
                  <a:lnTo>
                    <a:pt x="2341" y="23"/>
                  </a:lnTo>
                  <a:lnTo>
                    <a:pt x="2340" y="38"/>
                  </a:lnTo>
                  <a:lnTo>
                    <a:pt x="2341" y="45"/>
                  </a:lnTo>
                  <a:lnTo>
                    <a:pt x="2341" y="46"/>
                  </a:lnTo>
                  <a:lnTo>
                    <a:pt x="2342" y="46"/>
                  </a:lnTo>
                  <a:lnTo>
                    <a:pt x="2344" y="45"/>
                  </a:lnTo>
                  <a:lnTo>
                    <a:pt x="2344" y="42"/>
                  </a:lnTo>
                  <a:lnTo>
                    <a:pt x="2342" y="38"/>
                  </a:lnTo>
                  <a:lnTo>
                    <a:pt x="2345" y="35"/>
                  </a:lnTo>
                  <a:lnTo>
                    <a:pt x="2348" y="32"/>
                  </a:lnTo>
                  <a:lnTo>
                    <a:pt x="2354" y="28"/>
                  </a:lnTo>
                  <a:lnTo>
                    <a:pt x="2360" y="25"/>
                  </a:lnTo>
                  <a:lnTo>
                    <a:pt x="2365" y="20"/>
                  </a:lnTo>
                  <a:lnTo>
                    <a:pt x="2371" y="17"/>
                  </a:lnTo>
                  <a:lnTo>
                    <a:pt x="2377" y="16"/>
                  </a:lnTo>
                  <a:lnTo>
                    <a:pt x="2381" y="16"/>
                  </a:lnTo>
                  <a:lnTo>
                    <a:pt x="2390" y="20"/>
                  </a:lnTo>
                  <a:lnTo>
                    <a:pt x="2393" y="20"/>
                  </a:lnTo>
                  <a:lnTo>
                    <a:pt x="2394" y="20"/>
                  </a:lnTo>
                  <a:lnTo>
                    <a:pt x="2397" y="19"/>
                  </a:lnTo>
                  <a:lnTo>
                    <a:pt x="2399" y="19"/>
                  </a:lnTo>
                  <a:lnTo>
                    <a:pt x="2401" y="17"/>
                  </a:lnTo>
                  <a:lnTo>
                    <a:pt x="2404" y="23"/>
                  </a:lnTo>
                  <a:lnTo>
                    <a:pt x="2412" y="23"/>
                  </a:lnTo>
                  <a:lnTo>
                    <a:pt x="2419" y="22"/>
                  </a:lnTo>
                  <a:lnTo>
                    <a:pt x="2426" y="22"/>
                  </a:lnTo>
                  <a:lnTo>
                    <a:pt x="2432" y="20"/>
                  </a:lnTo>
                  <a:lnTo>
                    <a:pt x="2435" y="28"/>
                  </a:lnTo>
                  <a:lnTo>
                    <a:pt x="2436" y="32"/>
                  </a:lnTo>
                  <a:lnTo>
                    <a:pt x="2436" y="33"/>
                  </a:lnTo>
                  <a:lnTo>
                    <a:pt x="2435" y="32"/>
                  </a:lnTo>
                  <a:lnTo>
                    <a:pt x="2435" y="35"/>
                  </a:lnTo>
                  <a:lnTo>
                    <a:pt x="2433" y="36"/>
                  </a:lnTo>
                  <a:lnTo>
                    <a:pt x="2433" y="38"/>
                  </a:lnTo>
                  <a:lnTo>
                    <a:pt x="2432" y="41"/>
                  </a:lnTo>
                  <a:lnTo>
                    <a:pt x="2435" y="43"/>
                  </a:lnTo>
                  <a:lnTo>
                    <a:pt x="2437" y="45"/>
                  </a:lnTo>
                  <a:lnTo>
                    <a:pt x="2437" y="46"/>
                  </a:lnTo>
                  <a:lnTo>
                    <a:pt x="2443" y="46"/>
                  </a:lnTo>
                  <a:lnTo>
                    <a:pt x="2449" y="48"/>
                  </a:lnTo>
                  <a:lnTo>
                    <a:pt x="2456" y="49"/>
                  </a:lnTo>
                  <a:lnTo>
                    <a:pt x="2459" y="53"/>
                  </a:lnTo>
                  <a:lnTo>
                    <a:pt x="2463" y="55"/>
                  </a:lnTo>
                  <a:lnTo>
                    <a:pt x="2468" y="55"/>
                  </a:lnTo>
                  <a:lnTo>
                    <a:pt x="2475" y="52"/>
                  </a:lnTo>
                  <a:lnTo>
                    <a:pt x="2479" y="52"/>
                  </a:lnTo>
                  <a:lnTo>
                    <a:pt x="2482" y="51"/>
                  </a:lnTo>
                  <a:lnTo>
                    <a:pt x="2488" y="51"/>
                  </a:lnTo>
                  <a:lnTo>
                    <a:pt x="2492" y="51"/>
                  </a:lnTo>
                  <a:lnTo>
                    <a:pt x="2496" y="52"/>
                  </a:lnTo>
                  <a:lnTo>
                    <a:pt x="2501" y="53"/>
                  </a:lnTo>
                  <a:lnTo>
                    <a:pt x="2509" y="58"/>
                  </a:lnTo>
                  <a:lnTo>
                    <a:pt x="2520" y="62"/>
                  </a:lnTo>
                  <a:lnTo>
                    <a:pt x="2525" y="62"/>
                  </a:lnTo>
                  <a:lnTo>
                    <a:pt x="2531" y="62"/>
                  </a:lnTo>
                  <a:lnTo>
                    <a:pt x="2528" y="53"/>
                  </a:lnTo>
                  <a:lnTo>
                    <a:pt x="2531" y="55"/>
                  </a:lnTo>
                  <a:lnTo>
                    <a:pt x="2534" y="55"/>
                  </a:lnTo>
                  <a:lnTo>
                    <a:pt x="2538" y="56"/>
                  </a:lnTo>
                  <a:lnTo>
                    <a:pt x="2540" y="56"/>
                  </a:lnTo>
                  <a:lnTo>
                    <a:pt x="2540" y="55"/>
                  </a:lnTo>
                  <a:lnTo>
                    <a:pt x="2540" y="53"/>
                  </a:lnTo>
                  <a:lnTo>
                    <a:pt x="2537" y="49"/>
                  </a:lnTo>
                  <a:lnTo>
                    <a:pt x="2538" y="49"/>
                  </a:lnTo>
                  <a:lnTo>
                    <a:pt x="2540" y="49"/>
                  </a:lnTo>
                  <a:lnTo>
                    <a:pt x="2541" y="49"/>
                  </a:lnTo>
                  <a:lnTo>
                    <a:pt x="2541" y="48"/>
                  </a:lnTo>
                  <a:lnTo>
                    <a:pt x="2541" y="45"/>
                  </a:lnTo>
                  <a:lnTo>
                    <a:pt x="2543" y="43"/>
                  </a:lnTo>
                  <a:lnTo>
                    <a:pt x="2538" y="42"/>
                  </a:lnTo>
                  <a:lnTo>
                    <a:pt x="2532" y="42"/>
                  </a:lnTo>
                  <a:lnTo>
                    <a:pt x="2528" y="42"/>
                  </a:lnTo>
                  <a:lnTo>
                    <a:pt x="2522" y="41"/>
                  </a:lnTo>
                  <a:lnTo>
                    <a:pt x="2522" y="35"/>
                  </a:lnTo>
                  <a:lnTo>
                    <a:pt x="2520" y="32"/>
                  </a:lnTo>
                  <a:lnTo>
                    <a:pt x="2517" y="29"/>
                  </a:lnTo>
                  <a:lnTo>
                    <a:pt x="2514" y="26"/>
                  </a:lnTo>
                  <a:lnTo>
                    <a:pt x="2515" y="20"/>
                  </a:lnTo>
                  <a:lnTo>
                    <a:pt x="2517" y="16"/>
                  </a:lnTo>
                  <a:lnTo>
                    <a:pt x="2520" y="15"/>
                  </a:lnTo>
                  <a:lnTo>
                    <a:pt x="2521" y="16"/>
                  </a:lnTo>
                  <a:lnTo>
                    <a:pt x="2524" y="16"/>
                  </a:lnTo>
                  <a:lnTo>
                    <a:pt x="2525" y="16"/>
                  </a:lnTo>
                  <a:lnTo>
                    <a:pt x="2530" y="13"/>
                  </a:lnTo>
                  <a:lnTo>
                    <a:pt x="2535" y="10"/>
                  </a:lnTo>
                  <a:lnTo>
                    <a:pt x="2541" y="9"/>
                  </a:lnTo>
                  <a:lnTo>
                    <a:pt x="2544" y="9"/>
                  </a:lnTo>
                  <a:lnTo>
                    <a:pt x="2548" y="10"/>
                  </a:lnTo>
                  <a:lnTo>
                    <a:pt x="2551" y="12"/>
                  </a:lnTo>
                  <a:lnTo>
                    <a:pt x="2556" y="15"/>
                  </a:lnTo>
                  <a:lnTo>
                    <a:pt x="2558" y="19"/>
                  </a:lnTo>
                  <a:lnTo>
                    <a:pt x="2561" y="20"/>
                  </a:lnTo>
                  <a:lnTo>
                    <a:pt x="2566" y="23"/>
                  </a:lnTo>
                  <a:lnTo>
                    <a:pt x="2570" y="23"/>
                  </a:lnTo>
                  <a:lnTo>
                    <a:pt x="2581" y="26"/>
                  </a:lnTo>
                  <a:lnTo>
                    <a:pt x="2579" y="30"/>
                  </a:lnTo>
                  <a:lnTo>
                    <a:pt x="2576" y="35"/>
                  </a:lnTo>
                  <a:lnTo>
                    <a:pt x="2573" y="39"/>
                  </a:lnTo>
                  <a:lnTo>
                    <a:pt x="2570" y="43"/>
                  </a:lnTo>
                  <a:lnTo>
                    <a:pt x="2566" y="45"/>
                  </a:lnTo>
                  <a:lnTo>
                    <a:pt x="2560" y="46"/>
                  </a:lnTo>
                  <a:lnTo>
                    <a:pt x="2556" y="48"/>
                  </a:lnTo>
                  <a:lnTo>
                    <a:pt x="2550" y="49"/>
                  </a:lnTo>
                  <a:lnTo>
                    <a:pt x="2550" y="53"/>
                  </a:lnTo>
                  <a:lnTo>
                    <a:pt x="2547" y="56"/>
                  </a:lnTo>
                  <a:lnTo>
                    <a:pt x="2547" y="58"/>
                  </a:lnTo>
                  <a:lnTo>
                    <a:pt x="2548" y="58"/>
                  </a:lnTo>
                  <a:lnTo>
                    <a:pt x="2551" y="59"/>
                  </a:lnTo>
                  <a:lnTo>
                    <a:pt x="2556" y="59"/>
                  </a:lnTo>
                  <a:lnTo>
                    <a:pt x="2553" y="59"/>
                  </a:lnTo>
                  <a:lnTo>
                    <a:pt x="2551" y="61"/>
                  </a:lnTo>
                  <a:lnTo>
                    <a:pt x="2553" y="62"/>
                  </a:lnTo>
                  <a:lnTo>
                    <a:pt x="2551" y="62"/>
                  </a:lnTo>
                  <a:lnTo>
                    <a:pt x="2553" y="65"/>
                  </a:lnTo>
                  <a:lnTo>
                    <a:pt x="2556" y="71"/>
                  </a:lnTo>
                  <a:lnTo>
                    <a:pt x="2561" y="66"/>
                  </a:lnTo>
                  <a:lnTo>
                    <a:pt x="2564" y="66"/>
                  </a:lnTo>
                  <a:lnTo>
                    <a:pt x="2570" y="65"/>
                  </a:lnTo>
                  <a:lnTo>
                    <a:pt x="2573" y="65"/>
                  </a:lnTo>
                  <a:lnTo>
                    <a:pt x="2574" y="66"/>
                  </a:lnTo>
                  <a:lnTo>
                    <a:pt x="2576" y="68"/>
                  </a:lnTo>
                  <a:lnTo>
                    <a:pt x="2576" y="69"/>
                  </a:lnTo>
                  <a:lnTo>
                    <a:pt x="2574" y="74"/>
                  </a:lnTo>
                  <a:lnTo>
                    <a:pt x="2573" y="75"/>
                  </a:lnTo>
                  <a:lnTo>
                    <a:pt x="2571" y="75"/>
                  </a:lnTo>
                  <a:lnTo>
                    <a:pt x="2577" y="77"/>
                  </a:lnTo>
                  <a:lnTo>
                    <a:pt x="2581" y="77"/>
                  </a:lnTo>
                  <a:lnTo>
                    <a:pt x="2583" y="71"/>
                  </a:lnTo>
                  <a:lnTo>
                    <a:pt x="2583" y="68"/>
                  </a:lnTo>
                  <a:lnTo>
                    <a:pt x="2584" y="68"/>
                  </a:lnTo>
                  <a:lnTo>
                    <a:pt x="2586" y="68"/>
                  </a:lnTo>
                  <a:lnTo>
                    <a:pt x="2586" y="74"/>
                  </a:lnTo>
                  <a:lnTo>
                    <a:pt x="2586" y="78"/>
                  </a:lnTo>
                  <a:lnTo>
                    <a:pt x="2584" y="81"/>
                  </a:lnTo>
                  <a:lnTo>
                    <a:pt x="2584" y="82"/>
                  </a:lnTo>
                  <a:lnTo>
                    <a:pt x="2586" y="84"/>
                  </a:lnTo>
                  <a:lnTo>
                    <a:pt x="2589" y="87"/>
                  </a:lnTo>
                  <a:lnTo>
                    <a:pt x="2592" y="74"/>
                  </a:lnTo>
                  <a:lnTo>
                    <a:pt x="2597" y="77"/>
                  </a:lnTo>
                  <a:lnTo>
                    <a:pt x="2603" y="78"/>
                  </a:lnTo>
                  <a:lnTo>
                    <a:pt x="2609" y="81"/>
                  </a:lnTo>
                  <a:lnTo>
                    <a:pt x="2615" y="85"/>
                  </a:lnTo>
                  <a:lnTo>
                    <a:pt x="2615" y="87"/>
                  </a:lnTo>
                  <a:lnTo>
                    <a:pt x="2615" y="89"/>
                  </a:lnTo>
                  <a:lnTo>
                    <a:pt x="2616" y="94"/>
                  </a:lnTo>
                  <a:lnTo>
                    <a:pt x="2617" y="95"/>
                  </a:lnTo>
                  <a:lnTo>
                    <a:pt x="2620" y="95"/>
                  </a:lnTo>
                  <a:lnTo>
                    <a:pt x="2625" y="94"/>
                  </a:lnTo>
                  <a:lnTo>
                    <a:pt x="2629" y="92"/>
                  </a:lnTo>
                  <a:lnTo>
                    <a:pt x="2628" y="92"/>
                  </a:lnTo>
                  <a:lnTo>
                    <a:pt x="2630" y="95"/>
                  </a:lnTo>
                  <a:lnTo>
                    <a:pt x="2632" y="97"/>
                  </a:lnTo>
                  <a:lnTo>
                    <a:pt x="2632" y="98"/>
                  </a:lnTo>
                  <a:lnTo>
                    <a:pt x="2630" y="98"/>
                  </a:lnTo>
                  <a:lnTo>
                    <a:pt x="2626" y="98"/>
                  </a:lnTo>
                  <a:lnTo>
                    <a:pt x="2622" y="98"/>
                  </a:lnTo>
                  <a:lnTo>
                    <a:pt x="2622" y="107"/>
                  </a:lnTo>
                  <a:lnTo>
                    <a:pt x="2625" y="107"/>
                  </a:lnTo>
                  <a:lnTo>
                    <a:pt x="2628" y="107"/>
                  </a:lnTo>
                  <a:lnTo>
                    <a:pt x="2630" y="104"/>
                  </a:lnTo>
                  <a:lnTo>
                    <a:pt x="2638" y="113"/>
                  </a:lnTo>
                  <a:lnTo>
                    <a:pt x="2642" y="115"/>
                  </a:lnTo>
                  <a:lnTo>
                    <a:pt x="2645" y="115"/>
                  </a:lnTo>
                  <a:lnTo>
                    <a:pt x="2648" y="115"/>
                  </a:lnTo>
                  <a:lnTo>
                    <a:pt x="2651" y="114"/>
                  </a:lnTo>
                  <a:lnTo>
                    <a:pt x="2652" y="115"/>
                  </a:lnTo>
                  <a:lnTo>
                    <a:pt x="2656" y="118"/>
                  </a:lnTo>
                  <a:lnTo>
                    <a:pt x="2661" y="123"/>
                  </a:lnTo>
                  <a:lnTo>
                    <a:pt x="2665" y="123"/>
                  </a:lnTo>
                  <a:lnTo>
                    <a:pt x="2666" y="121"/>
                  </a:lnTo>
                  <a:lnTo>
                    <a:pt x="2666" y="120"/>
                  </a:lnTo>
                  <a:lnTo>
                    <a:pt x="2669" y="120"/>
                  </a:lnTo>
                  <a:lnTo>
                    <a:pt x="2669" y="123"/>
                  </a:lnTo>
                  <a:lnTo>
                    <a:pt x="2669" y="124"/>
                  </a:lnTo>
                  <a:lnTo>
                    <a:pt x="2669" y="125"/>
                  </a:lnTo>
                  <a:lnTo>
                    <a:pt x="2666" y="125"/>
                  </a:lnTo>
                  <a:lnTo>
                    <a:pt x="2666" y="128"/>
                  </a:lnTo>
                  <a:lnTo>
                    <a:pt x="2665" y="134"/>
                  </a:lnTo>
                  <a:lnTo>
                    <a:pt x="2665" y="136"/>
                  </a:lnTo>
                  <a:lnTo>
                    <a:pt x="2666" y="137"/>
                  </a:lnTo>
                  <a:lnTo>
                    <a:pt x="2668" y="138"/>
                  </a:lnTo>
                  <a:lnTo>
                    <a:pt x="2672" y="137"/>
                  </a:lnTo>
                  <a:lnTo>
                    <a:pt x="2674" y="136"/>
                  </a:lnTo>
                  <a:lnTo>
                    <a:pt x="2676" y="134"/>
                  </a:lnTo>
                  <a:lnTo>
                    <a:pt x="2678" y="131"/>
                  </a:lnTo>
                  <a:lnTo>
                    <a:pt x="2679" y="128"/>
                  </a:lnTo>
                  <a:lnTo>
                    <a:pt x="2682" y="121"/>
                  </a:lnTo>
                  <a:lnTo>
                    <a:pt x="2685" y="114"/>
                  </a:lnTo>
                  <a:lnTo>
                    <a:pt x="2688" y="97"/>
                  </a:lnTo>
                  <a:lnTo>
                    <a:pt x="2691" y="85"/>
                  </a:lnTo>
                  <a:lnTo>
                    <a:pt x="2694" y="89"/>
                  </a:lnTo>
                  <a:lnTo>
                    <a:pt x="2697" y="95"/>
                  </a:lnTo>
                  <a:lnTo>
                    <a:pt x="2702" y="95"/>
                  </a:lnTo>
                  <a:lnTo>
                    <a:pt x="2702" y="98"/>
                  </a:lnTo>
                  <a:lnTo>
                    <a:pt x="2702" y="100"/>
                  </a:lnTo>
                  <a:lnTo>
                    <a:pt x="2701" y="102"/>
                  </a:lnTo>
                  <a:lnTo>
                    <a:pt x="2700" y="105"/>
                  </a:lnTo>
                  <a:lnTo>
                    <a:pt x="2700" y="107"/>
                  </a:lnTo>
                  <a:lnTo>
                    <a:pt x="2700" y="110"/>
                  </a:lnTo>
                  <a:lnTo>
                    <a:pt x="2710" y="107"/>
                  </a:lnTo>
                  <a:lnTo>
                    <a:pt x="2714" y="105"/>
                  </a:lnTo>
                  <a:lnTo>
                    <a:pt x="2720" y="104"/>
                  </a:lnTo>
                  <a:lnTo>
                    <a:pt x="2724" y="98"/>
                  </a:lnTo>
                  <a:lnTo>
                    <a:pt x="2728" y="94"/>
                  </a:lnTo>
                  <a:lnTo>
                    <a:pt x="2730" y="92"/>
                  </a:lnTo>
                  <a:lnTo>
                    <a:pt x="2734" y="92"/>
                  </a:lnTo>
                  <a:lnTo>
                    <a:pt x="2738" y="92"/>
                  </a:lnTo>
                  <a:lnTo>
                    <a:pt x="2740" y="94"/>
                  </a:lnTo>
                  <a:lnTo>
                    <a:pt x="2740" y="95"/>
                  </a:lnTo>
                  <a:lnTo>
                    <a:pt x="2740" y="97"/>
                  </a:lnTo>
                  <a:lnTo>
                    <a:pt x="2741" y="98"/>
                  </a:lnTo>
                  <a:lnTo>
                    <a:pt x="2746" y="100"/>
                  </a:lnTo>
                  <a:lnTo>
                    <a:pt x="2751" y="101"/>
                  </a:lnTo>
                  <a:lnTo>
                    <a:pt x="2756" y="102"/>
                  </a:lnTo>
                  <a:lnTo>
                    <a:pt x="2760" y="104"/>
                  </a:lnTo>
                  <a:lnTo>
                    <a:pt x="2764" y="107"/>
                  </a:lnTo>
                  <a:lnTo>
                    <a:pt x="2770" y="111"/>
                  </a:lnTo>
                  <a:lnTo>
                    <a:pt x="2774" y="115"/>
                  </a:lnTo>
                  <a:lnTo>
                    <a:pt x="2780" y="118"/>
                  </a:lnTo>
                  <a:lnTo>
                    <a:pt x="2784" y="118"/>
                  </a:lnTo>
                  <a:lnTo>
                    <a:pt x="2787" y="117"/>
                  </a:lnTo>
                  <a:lnTo>
                    <a:pt x="2790" y="117"/>
                  </a:lnTo>
                  <a:lnTo>
                    <a:pt x="2792" y="115"/>
                  </a:lnTo>
                  <a:lnTo>
                    <a:pt x="2793" y="113"/>
                  </a:lnTo>
                  <a:lnTo>
                    <a:pt x="2793" y="111"/>
                  </a:lnTo>
                  <a:lnTo>
                    <a:pt x="2793" y="107"/>
                  </a:lnTo>
                  <a:lnTo>
                    <a:pt x="2795" y="102"/>
                  </a:lnTo>
                  <a:lnTo>
                    <a:pt x="2795" y="101"/>
                  </a:lnTo>
                  <a:lnTo>
                    <a:pt x="2795" y="100"/>
                  </a:lnTo>
                  <a:lnTo>
                    <a:pt x="2797" y="98"/>
                  </a:lnTo>
                  <a:lnTo>
                    <a:pt x="2800" y="98"/>
                  </a:lnTo>
                  <a:lnTo>
                    <a:pt x="2805" y="98"/>
                  </a:lnTo>
                  <a:lnTo>
                    <a:pt x="2805" y="110"/>
                  </a:lnTo>
                  <a:lnTo>
                    <a:pt x="2809" y="110"/>
                  </a:lnTo>
                  <a:lnTo>
                    <a:pt x="2810" y="108"/>
                  </a:lnTo>
                  <a:lnTo>
                    <a:pt x="2812" y="108"/>
                  </a:lnTo>
                  <a:lnTo>
                    <a:pt x="2810" y="107"/>
                  </a:lnTo>
                  <a:lnTo>
                    <a:pt x="2813" y="110"/>
                  </a:lnTo>
                  <a:lnTo>
                    <a:pt x="2818" y="108"/>
                  </a:lnTo>
                  <a:lnTo>
                    <a:pt x="2820" y="107"/>
                  </a:lnTo>
                  <a:lnTo>
                    <a:pt x="2822" y="105"/>
                  </a:lnTo>
                  <a:lnTo>
                    <a:pt x="2823" y="105"/>
                  </a:lnTo>
                  <a:lnTo>
                    <a:pt x="2825" y="102"/>
                  </a:lnTo>
                  <a:lnTo>
                    <a:pt x="2823" y="101"/>
                  </a:lnTo>
                  <a:lnTo>
                    <a:pt x="2822" y="97"/>
                  </a:lnTo>
                  <a:lnTo>
                    <a:pt x="2820" y="94"/>
                  </a:lnTo>
                  <a:lnTo>
                    <a:pt x="2819" y="89"/>
                  </a:lnTo>
                  <a:lnTo>
                    <a:pt x="2818" y="91"/>
                  </a:lnTo>
                  <a:lnTo>
                    <a:pt x="2816" y="89"/>
                  </a:lnTo>
                  <a:lnTo>
                    <a:pt x="2818" y="87"/>
                  </a:lnTo>
                  <a:lnTo>
                    <a:pt x="2819" y="79"/>
                  </a:lnTo>
                  <a:lnTo>
                    <a:pt x="2822" y="79"/>
                  </a:lnTo>
                  <a:lnTo>
                    <a:pt x="2825" y="78"/>
                  </a:lnTo>
                  <a:lnTo>
                    <a:pt x="2826" y="78"/>
                  </a:lnTo>
                  <a:lnTo>
                    <a:pt x="2826" y="77"/>
                  </a:lnTo>
                  <a:lnTo>
                    <a:pt x="2825" y="75"/>
                  </a:lnTo>
                  <a:lnTo>
                    <a:pt x="2823" y="74"/>
                  </a:lnTo>
                  <a:lnTo>
                    <a:pt x="2820" y="74"/>
                  </a:lnTo>
                  <a:lnTo>
                    <a:pt x="2819" y="74"/>
                  </a:lnTo>
                  <a:lnTo>
                    <a:pt x="2822" y="65"/>
                  </a:lnTo>
                  <a:lnTo>
                    <a:pt x="2829" y="65"/>
                  </a:lnTo>
                  <a:lnTo>
                    <a:pt x="2841" y="65"/>
                  </a:lnTo>
                  <a:lnTo>
                    <a:pt x="2839" y="64"/>
                  </a:lnTo>
                  <a:lnTo>
                    <a:pt x="2839" y="62"/>
                  </a:lnTo>
                  <a:lnTo>
                    <a:pt x="2839" y="59"/>
                  </a:lnTo>
                  <a:lnTo>
                    <a:pt x="2838" y="58"/>
                  </a:lnTo>
                  <a:lnTo>
                    <a:pt x="2835" y="56"/>
                  </a:lnTo>
                  <a:lnTo>
                    <a:pt x="2832" y="56"/>
                  </a:lnTo>
                  <a:lnTo>
                    <a:pt x="2832" y="51"/>
                  </a:lnTo>
                  <a:lnTo>
                    <a:pt x="2835" y="52"/>
                  </a:lnTo>
                  <a:lnTo>
                    <a:pt x="2838" y="52"/>
                  </a:lnTo>
                  <a:lnTo>
                    <a:pt x="2841" y="51"/>
                  </a:lnTo>
                  <a:lnTo>
                    <a:pt x="2844" y="51"/>
                  </a:lnTo>
                  <a:lnTo>
                    <a:pt x="2846" y="55"/>
                  </a:lnTo>
                  <a:lnTo>
                    <a:pt x="2849" y="59"/>
                  </a:lnTo>
                  <a:lnTo>
                    <a:pt x="2856" y="62"/>
                  </a:lnTo>
                  <a:lnTo>
                    <a:pt x="2864" y="64"/>
                  </a:lnTo>
                  <a:lnTo>
                    <a:pt x="2880" y="65"/>
                  </a:lnTo>
                  <a:lnTo>
                    <a:pt x="2897" y="65"/>
                  </a:lnTo>
                  <a:lnTo>
                    <a:pt x="2905" y="66"/>
                  </a:lnTo>
                  <a:lnTo>
                    <a:pt x="2913" y="68"/>
                  </a:lnTo>
                  <a:lnTo>
                    <a:pt x="2920" y="71"/>
                  </a:lnTo>
                  <a:lnTo>
                    <a:pt x="2923" y="72"/>
                  </a:lnTo>
                  <a:lnTo>
                    <a:pt x="2920" y="74"/>
                  </a:lnTo>
                  <a:lnTo>
                    <a:pt x="2901" y="74"/>
                  </a:lnTo>
                  <a:lnTo>
                    <a:pt x="2904" y="85"/>
                  </a:lnTo>
                  <a:lnTo>
                    <a:pt x="2923" y="82"/>
                  </a:lnTo>
                  <a:lnTo>
                    <a:pt x="2943" y="82"/>
                  </a:lnTo>
                  <a:lnTo>
                    <a:pt x="2940" y="87"/>
                  </a:lnTo>
                  <a:lnTo>
                    <a:pt x="2939" y="91"/>
                  </a:lnTo>
                  <a:lnTo>
                    <a:pt x="2940" y="92"/>
                  </a:lnTo>
                  <a:lnTo>
                    <a:pt x="2937" y="91"/>
                  </a:lnTo>
                  <a:lnTo>
                    <a:pt x="2934" y="89"/>
                  </a:lnTo>
                  <a:lnTo>
                    <a:pt x="2931" y="85"/>
                  </a:lnTo>
                  <a:lnTo>
                    <a:pt x="2931" y="87"/>
                  </a:lnTo>
                  <a:lnTo>
                    <a:pt x="2928" y="89"/>
                  </a:lnTo>
                  <a:lnTo>
                    <a:pt x="2926" y="92"/>
                  </a:lnTo>
                  <a:lnTo>
                    <a:pt x="2918" y="98"/>
                  </a:lnTo>
                  <a:lnTo>
                    <a:pt x="2921" y="101"/>
                  </a:lnTo>
                  <a:lnTo>
                    <a:pt x="2923" y="102"/>
                  </a:lnTo>
                  <a:lnTo>
                    <a:pt x="2924" y="104"/>
                  </a:lnTo>
                  <a:lnTo>
                    <a:pt x="2920" y="107"/>
                  </a:lnTo>
                  <a:lnTo>
                    <a:pt x="2917" y="110"/>
                  </a:lnTo>
                  <a:lnTo>
                    <a:pt x="2916" y="111"/>
                  </a:lnTo>
                  <a:lnTo>
                    <a:pt x="2916" y="113"/>
                  </a:lnTo>
                  <a:lnTo>
                    <a:pt x="2917" y="113"/>
                  </a:lnTo>
                  <a:lnTo>
                    <a:pt x="2920" y="113"/>
                  </a:lnTo>
                  <a:lnTo>
                    <a:pt x="2927" y="113"/>
                  </a:lnTo>
                  <a:lnTo>
                    <a:pt x="2930" y="111"/>
                  </a:lnTo>
                  <a:lnTo>
                    <a:pt x="2933" y="110"/>
                  </a:lnTo>
                  <a:lnTo>
                    <a:pt x="2936" y="107"/>
                  </a:lnTo>
                  <a:lnTo>
                    <a:pt x="2939" y="104"/>
                  </a:lnTo>
                  <a:lnTo>
                    <a:pt x="2941" y="100"/>
                  </a:lnTo>
                  <a:lnTo>
                    <a:pt x="2943" y="97"/>
                  </a:lnTo>
                  <a:lnTo>
                    <a:pt x="2944" y="94"/>
                  </a:lnTo>
                  <a:lnTo>
                    <a:pt x="2946" y="89"/>
                  </a:lnTo>
                  <a:lnTo>
                    <a:pt x="2946" y="85"/>
                  </a:lnTo>
                  <a:lnTo>
                    <a:pt x="2946" y="82"/>
                  </a:lnTo>
                  <a:lnTo>
                    <a:pt x="2949" y="79"/>
                  </a:lnTo>
                  <a:lnTo>
                    <a:pt x="2952" y="78"/>
                  </a:lnTo>
                  <a:lnTo>
                    <a:pt x="2957" y="78"/>
                  </a:lnTo>
                  <a:lnTo>
                    <a:pt x="2962" y="79"/>
                  </a:lnTo>
                  <a:lnTo>
                    <a:pt x="2967" y="79"/>
                  </a:lnTo>
                  <a:lnTo>
                    <a:pt x="2967" y="78"/>
                  </a:lnTo>
                  <a:lnTo>
                    <a:pt x="2969" y="77"/>
                  </a:lnTo>
                  <a:lnTo>
                    <a:pt x="2973" y="77"/>
                  </a:lnTo>
                  <a:lnTo>
                    <a:pt x="2982" y="78"/>
                  </a:lnTo>
                  <a:lnTo>
                    <a:pt x="2990" y="82"/>
                  </a:lnTo>
                  <a:lnTo>
                    <a:pt x="3006" y="89"/>
                  </a:lnTo>
                  <a:lnTo>
                    <a:pt x="3003" y="97"/>
                  </a:lnTo>
                  <a:lnTo>
                    <a:pt x="3000" y="104"/>
                  </a:lnTo>
                  <a:lnTo>
                    <a:pt x="2992" y="101"/>
                  </a:lnTo>
                  <a:lnTo>
                    <a:pt x="2990" y="101"/>
                  </a:lnTo>
                  <a:lnTo>
                    <a:pt x="2988" y="101"/>
                  </a:lnTo>
                  <a:lnTo>
                    <a:pt x="2988" y="102"/>
                  </a:lnTo>
                  <a:lnTo>
                    <a:pt x="2988" y="107"/>
                  </a:lnTo>
                  <a:lnTo>
                    <a:pt x="2993" y="110"/>
                  </a:lnTo>
                  <a:lnTo>
                    <a:pt x="2998" y="113"/>
                  </a:lnTo>
                  <a:lnTo>
                    <a:pt x="3000" y="111"/>
                  </a:lnTo>
                  <a:lnTo>
                    <a:pt x="3002" y="113"/>
                  </a:lnTo>
                  <a:lnTo>
                    <a:pt x="3005" y="113"/>
                  </a:lnTo>
                  <a:lnTo>
                    <a:pt x="3006" y="113"/>
                  </a:lnTo>
                  <a:lnTo>
                    <a:pt x="3006" y="110"/>
                  </a:lnTo>
                  <a:lnTo>
                    <a:pt x="3016" y="100"/>
                  </a:lnTo>
                  <a:lnTo>
                    <a:pt x="3019" y="98"/>
                  </a:lnTo>
                  <a:lnTo>
                    <a:pt x="3021" y="98"/>
                  </a:lnTo>
                  <a:lnTo>
                    <a:pt x="3021" y="101"/>
                  </a:lnTo>
                  <a:lnTo>
                    <a:pt x="3018" y="107"/>
                  </a:lnTo>
                  <a:lnTo>
                    <a:pt x="3008" y="117"/>
                  </a:lnTo>
                  <a:lnTo>
                    <a:pt x="3002" y="123"/>
                  </a:lnTo>
                  <a:lnTo>
                    <a:pt x="2998" y="125"/>
                  </a:lnTo>
                  <a:lnTo>
                    <a:pt x="2995" y="125"/>
                  </a:lnTo>
                  <a:lnTo>
                    <a:pt x="2992" y="125"/>
                  </a:lnTo>
                  <a:lnTo>
                    <a:pt x="2989" y="124"/>
                  </a:lnTo>
                  <a:lnTo>
                    <a:pt x="2988" y="123"/>
                  </a:lnTo>
                  <a:lnTo>
                    <a:pt x="2985" y="125"/>
                  </a:lnTo>
                  <a:lnTo>
                    <a:pt x="2983" y="128"/>
                  </a:lnTo>
                  <a:lnTo>
                    <a:pt x="2982" y="128"/>
                  </a:lnTo>
                  <a:lnTo>
                    <a:pt x="2995" y="130"/>
                  </a:lnTo>
                  <a:lnTo>
                    <a:pt x="3013" y="131"/>
                  </a:lnTo>
                  <a:lnTo>
                    <a:pt x="3034" y="131"/>
                  </a:lnTo>
                  <a:lnTo>
                    <a:pt x="3044" y="131"/>
                  </a:lnTo>
                  <a:lnTo>
                    <a:pt x="3054" y="128"/>
                  </a:lnTo>
                  <a:lnTo>
                    <a:pt x="3060" y="123"/>
                  </a:lnTo>
                  <a:lnTo>
                    <a:pt x="3062" y="123"/>
                  </a:lnTo>
                  <a:lnTo>
                    <a:pt x="3065" y="124"/>
                  </a:lnTo>
                  <a:lnTo>
                    <a:pt x="3071" y="125"/>
                  </a:lnTo>
                  <a:lnTo>
                    <a:pt x="3077" y="127"/>
                  </a:lnTo>
                  <a:lnTo>
                    <a:pt x="3080" y="127"/>
                  </a:lnTo>
                  <a:lnTo>
                    <a:pt x="3084" y="125"/>
                  </a:lnTo>
                  <a:lnTo>
                    <a:pt x="3093" y="120"/>
                  </a:lnTo>
                  <a:lnTo>
                    <a:pt x="3106" y="120"/>
                  </a:lnTo>
                  <a:lnTo>
                    <a:pt x="3117" y="120"/>
                  </a:lnTo>
                  <a:lnTo>
                    <a:pt x="3119" y="121"/>
                  </a:lnTo>
                  <a:lnTo>
                    <a:pt x="3119" y="123"/>
                  </a:lnTo>
                  <a:lnTo>
                    <a:pt x="3120" y="125"/>
                  </a:lnTo>
                  <a:lnTo>
                    <a:pt x="3123" y="125"/>
                  </a:lnTo>
                  <a:lnTo>
                    <a:pt x="3129" y="124"/>
                  </a:lnTo>
                  <a:lnTo>
                    <a:pt x="3137" y="121"/>
                  </a:lnTo>
                  <a:lnTo>
                    <a:pt x="3150" y="118"/>
                  </a:lnTo>
                  <a:lnTo>
                    <a:pt x="3156" y="123"/>
                  </a:lnTo>
                  <a:lnTo>
                    <a:pt x="3160" y="124"/>
                  </a:lnTo>
                  <a:lnTo>
                    <a:pt x="3165" y="124"/>
                  </a:lnTo>
                  <a:lnTo>
                    <a:pt x="3168" y="124"/>
                  </a:lnTo>
                  <a:lnTo>
                    <a:pt x="3172" y="125"/>
                  </a:lnTo>
                  <a:lnTo>
                    <a:pt x="3173" y="127"/>
                  </a:lnTo>
                  <a:lnTo>
                    <a:pt x="3173" y="130"/>
                  </a:lnTo>
                  <a:lnTo>
                    <a:pt x="3175" y="133"/>
                  </a:lnTo>
                  <a:lnTo>
                    <a:pt x="3175" y="134"/>
                  </a:lnTo>
                  <a:lnTo>
                    <a:pt x="3183" y="140"/>
                  </a:lnTo>
                  <a:lnTo>
                    <a:pt x="3192" y="146"/>
                  </a:lnTo>
                  <a:lnTo>
                    <a:pt x="3191" y="147"/>
                  </a:lnTo>
                  <a:lnTo>
                    <a:pt x="3191" y="149"/>
                  </a:lnTo>
                  <a:lnTo>
                    <a:pt x="3189" y="149"/>
                  </a:lnTo>
                  <a:lnTo>
                    <a:pt x="3186" y="149"/>
                  </a:lnTo>
                  <a:lnTo>
                    <a:pt x="3188" y="150"/>
                  </a:lnTo>
                  <a:lnTo>
                    <a:pt x="3188" y="151"/>
                  </a:lnTo>
                  <a:lnTo>
                    <a:pt x="3188" y="156"/>
                  </a:lnTo>
                  <a:lnTo>
                    <a:pt x="3186" y="161"/>
                  </a:lnTo>
                  <a:lnTo>
                    <a:pt x="3189" y="163"/>
                  </a:lnTo>
                  <a:lnTo>
                    <a:pt x="3191" y="164"/>
                  </a:lnTo>
                  <a:lnTo>
                    <a:pt x="3198" y="164"/>
                  </a:lnTo>
                  <a:lnTo>
                    <a:pt x="3201" y="177"/>
                  </a:lnTo>
                  <a:lnTo>
                    <a:pt x="3205" y="189"/>
                  </a:lnTo>
                  <a:lnTo>
                    <a:pt x="3206" y="183"/>
                  </a:lnTo>
                  <a:lnTo>
                    <a:pt x="3208" y="179"/>
                  </a:lnTo>
                  <a:lnTo>
                    <a:pt x="3211" y="174"/>
                  </a:lnTo>
                  <a:lnTo>
                    <a:pt x="3212" y="170"/>
                  </a:lnTo>
                  <a:lnTo>
                    <a:pt x="3215" y="167"/>
                  </a:lnTo>
                  <a:lnTo>
                    <a:pt x="3218" y="166"/>
                  </a:lnTo>
                  <a:lnTo>
                    <a:pt x="3225" y="161"/>
                  </a:lnTo>
                  <a:lnTo>
                    <a:pt x="3234" y="160"/>
                  </a:lnTo>
                  <a:lnTo>
                    <a:pt x="3244" y="159"/>
                  </a:lnTo>
                  <a:lnTo>
                    <a:pt x="3270" y="159"/>
                  </a:lnTo>
                  <a:lnTo>
                    <a:pt x="3270" y="164"/>
                  </a:lnTo>
                  <a:lnTo>
                    <a:pt x="3271" y="166"/>
                  </a:lnTo>
                  <a:lnTo>
                    <a:pt x="3271" y="167"/>
                  </a:lnTo>
                  <a:lnTo>
                    <a:pt x="3274" y="167"/>
                  </a:lnTo>
                  <a:lnTo>
                    <a:pt x="3277" y="164"/>
                  </a:lnTo>
                  <a:lnTo>
                    <a:pt x="3280" y="161"/>
                  </a:lnTo>
                  <a:lnTo>
                    <a:pt x="3284" y="161"/>
                  </a:lnTo>
                  <a:lnTo>
                    <a:pt x="3287" y="161"/>
                  </a:lnTo>
                  <a:lnTo>
                    <a:pt x="3294" y="161"/>
                  </a:lnTo>
                  <a:lnTo>
                    <a:pt x="3307" y="164"/>
                  </a:lnTo>
                  <a:lnTo>
                    <a:pt x="3306" y="166"/>
                  </a:lnTo>
                  <a:lnTo>
                    <a:pt x="3306" y="167"/>
                  </a:lnTo>
                  <a:lnTo>
                    <a:pt x="3309" y="170"/>
                  </a:lnTo>
                  <a:lnTo>
                    <a:pt x="3310" y="170"/>
                  </a:lnTo>
                  <a:lnTo>
                    <a:pt x="3313" y="170"/>
                  </a:lnTo>
                  <a:lnTo>
                    <a:pt x="3319" y="169"/>
                  </a:lnTo>
                  <a:lnTo>
                    <a:pt x="3324" y="166"/>
                  </a:lnTo>
                  <a:lnTo>
                    <a:pt x="3336" y="159"/>
                  </a:lnTo>
                  <a:lnTo>
                    <a:pt x="3336" y="167"/>
                  </a:lnTo>
                  <a:lnTo>
                    <a:pt x="3337" y="172"/>
                  </a:lnTo>
                  <a:lnTo>
                    <a:pt x="3336" y="173"/>
                  </a:lnTo>
                  <a:lnTo>
                    <a:pt x="3343" y="176"/>
                  </a:lnTo>
                  <a:lnTo>
                    <a:pt x="3345" y="180"/>
                  </a:lnTo>
                  <a:lnTo>
                    <a:pt x="3345" y="185"/>
                  </a:lnTo>
                  <a:lnTo>
                    <a:pt x="3346" y="190"/>
                  </a:lnTo>
                  <a:lnTo>
                    <a:pt x="3346" y="195"/>
                  </a:lnTo>
                  <a:lnTo>
                    <a:pt x="3353" y="195"/>
                  </a:lnTo>
                  <a:lnTo>
                    <a:pt x="3360" y="195"/>
                  </a:lnTo>
                  <a:lnTo>
                    <a:pt x="3363" y="189"/>
                  </a:lnTo>
                  <a:lnTo>
                    <a:pt x="3365" y="190"/>
                  </a:lnTo>
                  <a:lnTo>
                    <a:pt x="3366" y="190"/>
                  </a:lnTo>
                  <a:lnTo>
                    <a:pt x="3372" y="192"/>
                  </a:lnTo>
                  <a:lnTo>
                    <a:pt x="3379" y="182"/>
                  </a:lnTo>
                  <a:lnTo>
                    <a:pt x="3381" y="179"/>
                  </a:lnTo>
                  <a:lnTo>
                    <a:pt x="3382" y="179"/>
                  </a:lnTo>
                  <a:lnTo>
                    <a:pt x="3385" y="179"/>
                  </a:lnTo>
                  <a:lnTo>
                    <a:pt x="3382" y="170"/>
                  </a:lnTo>
                  <a:lnTo>
                    <a:pt x="3382" y="169"/>
                  </a:lnTo>
                  <a:lnTo>
                    <a:pt x="3384" y="167"/>
                  </a:lnTo>
                  <a:lnTo>
                    <a:pt x="3385" y="164"/>
                  </a:lnTo>
                  <a:lnTo>
                    <a:pt x="3379" y="161"/>
                  </a:lnTo>
                  <a:lnTo>
                    <a:pt x="3376" y="159"/>
                  </a:lnTo>
                  <a:lnTo>
                    <a:pt x="3373" y="156"/>
                  </a:lnTo>
                  <a:lnTo>
                    <a:pt x="3376" y="140"/>
                  </a:lnTo>
                  <a:lnTo>
                    <a:pt x="3378" y="140"/>
                  </a:lnTo>
                  <a:lnTo>
                    <a:pt x="3379" y="140"/>
                  </a:lnTo>
                  <a:lnTo>
                    <a:pt x="3382" y="143"/>
                  </a:lnTo>
                  <a:lnTo>
                    <a:pt x="3384" y="144"/>
                  </a:lnTo>
                  <a:lnTo>
                    <a:pt x="3385" y="146"/>
                  </a:lnTo>
                  <a:lnTo>
                    <a:pt x="3389" y="146"/>
                  </a:lnTo>
                  <a:lnTo>
                    <a:pt x="3392" y="146"/>
                  </a:lnTo>
                  <a:lnTo>
                    <a:pt x="3399" y="144"/>
                  </a:lnTo>
                  <a:lnTo>
                    <a:pt x="3409" y="143"/>
                  </a:lnTo>
                  <a:lnTo>
                    <a:pt x="3412" y="149"/>
                  </a:lnTo>
                  <a:lnTo>
                    <a:pt x="3418" y="149"/>
                  </a:lnTo>
                  <a:lnTo>
                    <a:pt x="3424" y="147"/>
                  </a:lnTo>
                  <a:lnTo>
                    <a:pt x="3435" y="146"/>
                  </a:lnTo>
                  <a:lnTo>
                    <a:pt x="3448" y="144"/>
                  </a:lnTo>
                  <a:lnTo>
                    <a:pt x="3454" y="144"/>
                  </a:lnTo>
                  <a:lnTo>
                    <a:pt x="3460" y="146"/>
                  </a:lnTo>
                  <a:lnTo>
                    <a:pt x="3461" y="147"/>
                  </a:lnTo>
                  <a:lnTo>
                    <a:pt x="3463" y="150"/>
                  </a:lnTo>
                  <a:lnTo>
                    <a:pt x="3466" y="154"/>
                  </a:lnTo>
                  <a:lnTo>
                    <a:pt x="3470" y="154"/>
                  </a:lnTo>
                  <a:lnTo>
                    <a:pt x="3474" y="154"/>
                  </a:lnTo>
                  <a:lnTo>
                    <a:pt x="3479" y="154"/>
                  </a:lnTo>
                  <a:lnTo>
                    <a:pt x="3481" y="156"/>
                  </a:lnTo>
                  <a:lnTo>
                    <a:pt x="3483" y="324"/>
                  </a:lnTo>
                  <a:lnTo>
                    <a:pt x="3474" y="326"/>
                  </a:lnTo>
                  <a:lnTo>
                    <a:pt x="3474" y="330"/>
                  </a:lnTo>
                  <a:lnTo>
                    <a:pt x="3483" y="330"/>
                  </a:lnTo>
                  <a:lnTo>
                    <a:pt x="3483" y="390"/>
                  </a:lnTo>
                  <a:lnTo>
                    <a:pt x="3479" y="392"/>
                  </a:lnTo>
                  <a:lnTo>
                    <a:pt x="3476" y="392"/>
                  </a:lnTo>
                  <a:lnTo>
                    <a:pt x="3473" y="393"/>
                  </a:lnTo>
                  <a:lnTo>
                    <a:pt x="3466" y="398"/>
                  </a:lnTo>
                  <a:lnTo>
                    <a:pt x="3460" y="402"/>
                  </a:lnTo>
                  <a:lnTo>
                    <a:pt x="3454" y="405"/>
                  </a:lnTo>
                  <a:lnTo>
                    <a:pt x="3450" y="406"/>
                  </a:lnTo>
                  <a:lnTo>
                    <a:pt x="3445" y="406"/>
                  </a:lnTo>
                  <a:lnTo>
                    <a:pt x="3441" y="406"/>
                  </a:lnTo>
                  <a:lnTo>
                    <a:pt x="3438" y="408"/>
                  </a:lnTo>
                  <a:lnTo>
                    <a:pt x="3435" y="412"/>
                  </a:lnTo>
                  <a:lnTo>
                    <a:pt x="3432" y="416"/>
                  </a:lnTo>
                  <a:lnTo>
                    <a:pt x="3428" y="416"/>
                  </a:lnTo>
                  <a:lnTo>
                    <a:pt x="3427" y="415"/>
                  </a:lnTo>
                  <a:lnTo>
                    <a:pt x="3425" y="413"/>
                  </a:lnTo>
                  <a:lnTo>
                    <a:pt x="3421" y="413"/>
                  </a:lnTo>
                  <a:lnTo>
                    <a:pt x="3422" y="413"/>
                  </a:lnTo>
                  <a:lnTo>
                    <a:pt x="3422" y="415"/>
                  </a:lnTo>
                  <a:lnTo>
                    <a:pt x="3424" y="416"/>
                  </a:lnTo>
                  <a:lnTo>
                    <a:pt x="3424" y="418"/>
                  </a:lnTo>
                  <a:lnTo>
                    <a:pt x="3422" y="422"/>
                  </a:lnTo>
                  <a:lnTo>
                    <a:pt x="3421" y="425"/>
                  </a:lnTo>
                  <a:lnTo>
                    <a:pt x="3420" y="425"/>
                  </a:lnTo>
                  <a:lnTo>
                    <a:pt x="3418" y="425"/>
                  </a:lnTo>
                  <a:lnTo>
                    <a:pt x="3415" y="424"/>
                  </a:lnTo>
                  <a:lnTo>
                    <a:pt x="3412" y="422"/>
                  </a:lnTo>
                  <a:lnTo>
                    <a:pt x="3408" y="422"/>
                  </a:lnTo>
                  <a:lnTo>
                    <a:pt x="3408" y="425"/>
                  </a:lnTo>
                  <a:lnTo>
                    <a:pt x="3408" y="424"/>
                  </a:lnTo>
                  <a:lnTo>
                    <a:pt x="3409" y="424"/>
                  </a:lnTo>
                  <a:lnTo>
                    <a:pt x="3409" y="426"/>
                  </a:lnTo>
                  <a:lnTo>
                    <a:pt x="3409" y="431"/>
                  </a:lnTo>
                  <a:lnTo>
                    <a:pt x="3396" y="436"/>
                  </a:lnTo>
                  <a:lnTo>
                    <a:pt x="3391" y="441"/>
                  </a:lnTo>
                  <a:lnTo>
                    <a:pt x="3385" y="444"/>
                  </a:lnTo>
                  <a:lnTo>
                    <a:pt x="3382" y="449"/>
                  </a:lnTo>
                  <a:lnTo>
                    <a:pt x="3378" y="454"/>
                  </a:lnTo>
                  <a:lnTo>
                    <a:pt x="3372" y="468"/>
                  </a:lnTo>
                  <a:lnTo>
                    <a:pt x="3368" y="467"/>
                  </a:lnTo>
                  <a:lnTo>
                    <a:pt x="3363" y="465"/>
                  </a:lnTo>
                  <a:lnTo>
                    <a:pt x="3359" y="462"/>
                  </a:lnTo>
                  <a:lnTo>
                    <a:pt x="3355" y="461"/>
                  </a:lnTo>
                  <a:lnTo>
                    <a:pt x="3355" y="457"/>
                  </a:lnTo>
                  <a:lnTo>
                    <a:pt x="3355" y="452"/>
                  </a:lnTo>
                  <a:lnTo>
                    <a:pt x="3345" y="447"/>
                  </a:lnTo>
                  <a:lnTo>
                    <a:pt x="3335" y="444"/>
                  </a:lnTo>
                  <a:lnTo>
                    <a:pt x="3330" y="442"/>
                  </a:lnTo>
                  <a:lnTo>
                    <a:pt x="3326" y="444"/>
                  </a:lnTo>
                  <a:lnTo>
                    <a:pt x="3322" y="445"/>
                  </a:lnTo>
                  <a:lnTo>
                    <a:pt x="3316" y="449"/>
                  </a:lnTo>
                  <a:lnTo>
                    <a:pt x="3314" y="451"/>
                  </a:lnTo>
                  <a:lnTo>
                    <a:pt x="3313" y="454"/>
                  </a:lnTo>
                  <a:lnTo>
                    <a:pt x="3310" y="458"/>
                  </a:lnTo>
                  <a:lnTo>
                    <a:pt x="3307" y="464"/>
                  </a:lnTo>
                  <a:lnTo>
                    <a:pt x="3304" y="468"/>
                  </a:lnTo>
                  <a:lnTo>
                    <a:pt x="3303" y="468"/>
                  </a:lnTo>
                  <a:lnTo>
                    <a:pt x="3301" y="470"/>
                  </a:lnTo>
                  <a:lnTo>
                    <a:pt x="3300" y="471"/>
                  </a:lnTo>
                  <a:lnTo>
                    <a:pt x="3297" y="471"/>
                  </a:lnTo>
                  <a:lnTo>
                    <a:pt x="3296" y="471"/>
                  </a:lnTo>
                  <a:lnTo>
                    <a:pt x="3294" y="470"/>
                  </a:lnTo>
                  <a:lnTo>
                    <a:pt x="3294" y="467"/>
                  </a:lnTo>
                  <a:lnTo>
                    <a:pt x="3294" y="462"/>
                  </a:lnTo>
                  <a:lnTo>
                    <a:pt x="3297" y="449"/>
                  </a:lnTo>
                  <a:lnTo>
                    <a:pt x="3286" y="455"/>
                  </a:lnTo>
                  <a:lnTo>
                    <a:pt x="3277" y="461"/>
                  </a:lnTo>
                  <a:lnTo>
                    <a:pt x="3277" y="465"/>
                  </a:lnTo>
                  <a:lnTo>
                    <a:pt x="3277" y="468"/>
                  </a:lnTo>
                  <a:lnTo>
                    <a:pt x="3250" y="465"/>
                  </a:lnTo>
                  <a:lnTo>
                    <a:pt x="3248" y="470"/>
                  </a:lnTo>
                  <a:lnTo>
                    <a:pt x="3247" y="471"/>
                  </a:lnTo>
                  <a:lnTo>
                    <a:pt x="3244" y="474"/>
                  </a:lnTo>
                  <a:lnTo>
                    <a:pt x="3244" y="475"/>
                  </a:lnTo>
                  <a:lnTo>
                    <a:pt x="3244" y="477"/>
                  </a:lnTo>
                  <a:lnTo>
                    <a:pt x="3245" y="478"/>
                  </a:lnTo>
                  <a:lnTo>
                    <a:pt x="3247" y="478"/>
                  </a:lnTo>
                  <a:lnTo>
                    <a:pt x="3247" y="480"/>
                  </a:lnTo>
                  <a:lnTo>
                    <a:pt x="3247" y="483"/>
                  </a:lnTo>
                  <a:lnTo>
                    <a:pt x="3241" y="483"/>
                  </a:lnTo>
                  <a:lnTo>
                    <a:pt x="3241" y="485"/>
                  </a:lnTo>
                  <a:lnTo>
                    <a:pt x="3241" y="487"/>
                  </a:lnTo>
                  <a:lnTo>
                    <a:pt x="3242" y="488"/>
                  </a:lnTo>
                  <a:lnTo>
                    <a:pt x="3242" y="490"/>
                  </a:lnTo>
                  <a:lnTo>
                    <a:pt x="3241" y="491"/>
                  </a:lnTo>
                  <a:lnTo>
                    <a:pt x="3222" y="507"/>
                  </a:lnTo>
                  <a:lnTo>
                    <a:pt x="3221" y="511"/>
                  </a:lnTo>
                  <a:lnTo>
                    <a:pt x="3222" y="517"/>
                  </a:lnTo>
                  <a:lnTo>
                    <a:pt x="3222" y="527"/>
                  </a:lnTo>
                  <a:lnTo>
                    <a:pt x="3228" y="527"/>
                  </a:lnTo>
                  <a:lnTo>
                    <a:pt x="3234" y="530"/>
                  </a:lnTo>
                  <a:lnTo>
                    <a:pt x="3237" y="530"/>
                  </a:lnTo>
                  <a:lnTo>
                    <a:pt x="3241" y="530"/>
                  </a:lnTo>
                  <a:lnTo>
                    <a:pt x="3241" y="534"/>
                  </a:lnTo>
                  <a:lnTo>
                    <a:pt x="3241" y="536"/>
                  </a:lnTo>
                  <a:lnTo>
                    <a:pt x="3240" y="536"/>
                  </a:lnTo>
                  <a:lnTo>
                    <a:pt x="3238" y="534"/>
                  </a:lnTo>
                  <a:lnTo>
                    <a:pt x="3238" y="537"/>
                  </a:lnTo>
                  <a:lnTo>
                    <a:pt x="3238" y="539"/>
                  </a:lnTo>
                  <a:lnTo>
                    <a:pt x="3240" y="542"/>
                  </a:lnTo>
                  <a:lnTo>
                    <a:pt x="3238" y="543"/>
                  </a:lnTo>
                  <a:lnTo>
                    <a:pt x="3234" y="543"/>
                  </a:lnTo>
                  <a:lnTo>
                    <a:pt x="3231" y="552"/>
                  </a:lnTo>
                  <a:lnTo>
                    <a:pt x="3228" y="552"/>
                  </a:lnTo>
                  <a:lnTo>
                    <a:pt x="3228" y="557"/>
                  </a:lnTo>
                  <a:lnTo>
                    <a:pt x="3229" y="562"/>
                  </a:lnTo>
                  <a:lnTo>
                    <a:pt x="3234" y="570"/>
                  </a:lnTo>
                  <a:lnTo>
                    <a:pt x="3238" y="569"/>
                  </a:lnTo>
                  <a:lnTo>
                    <a:pt x="3241" y="568"/>
                  </a:lnTo>
                  <a:lnTo>
                    <a:pt x="3244" y="569"/>
                  </a:lnTo>
                  <a:lnTo>
                    <a:pt x="3244" y="579"/>
                  </a:lnTo>
                  <a:lnTo>
                    <a:pt x="3238" y="579"/>
                  </a:lnTo>
                  <a:lnTo>
                    <a:pt x="3234" y="580"/>
                  </a:lnTo>
                  <a:lnTo>
                    <a:pt x="3225" y="583"/>
                  </a:lnTo>
                  <a:lnTo>
                    <a:pt x="3222" y="585"/>
                  </a:lnTo>
                  <a:lnTo>
                    <a:pt x="3219" y="588"/>
                  </a:lnTo>
                  <a:lnTo>
                    <a:pt x="3216" y="589"/>
                  </a:lnTo>
                  <a:lnTo>
                    <a:pt x="3215" y="592"/>
                  </a:lnTo>
                  <a:lnTo>
                    <a:pt x="3215" y="595"/>
                  </a:lnTo>
                  <a:lnTo>
                    <a:pt x="3214" y="599"/>
                  </a:lnTo>
                  <a:lnTo>
                    <a:pt x="3215" y="606"/>
                  </a:lnTo>
                  <a:lnTo>
                    <a:pt x="3216" y="611"/>
                  </a:lnTo>
                  <a:lnTo>
                    <a:pt x="3219" y="615"/>
                  </a:lnTo>
                  <a:lnTo>
                    <a:pt x="3221" y="619"/>
                  </a:lnTo>
                  <a:lnTo>
                    <a:pt x="3225" y="624"/>
                  </a:lnTo>
                  <a:lnTo>
                    <a:pt x="3219" y="629"/>
                  </a:lnTo>
                  <a:lnTo>
                    <a:pt x="3214" y="635"/>
                  </a:lnTo>
                  <a:lnTo>
                    <a:pt x="3212" y="635"/>
                  </a:lnTo>
                  <a:lnTo>
                    <a:pt x="3209" y="634"/>
                  </a:lnTo>
                  <a:lnTo>
                    <a:pt x="3208" y="632"/>
                  </a:lnTo>
                  <a:lnTo>
                    <a:pt x="3205" y="631"/>
                  </a:lnTo>
                  <a:lnTo>
                    <a:pt x="3204" y="631"/>
                  </a:lnTo>
                  <a:lnTo>
                    <a:pt x="3201" y="631"/>
                  </a:lnTo>
                  <a:lnTo>
                    <a:pt x="3196" y="632"/>
                  </a:lnTo>
                  <a:lnTo>
                    <a:pt x="3192" y="635"/>
                  </a:lnTo>
                  <a:lnTo>
                    <a:pt x="3192" y="640"/>
                  </a:lnTo>
                  <a:lnTo>
                    <a:pt x="3186" y="642"/>
                  </a:lnTo>
                  <a:lnTo>
                    <a:pt x="3183" y="647"/>
                  </a:lnTo>
                  <a:lnTo>
                    <a:pt x="3180" y="650"/>
                  </a:lnTo>
                  <a:lnTo>
                    <a:pt x="3180" y="652"/>
                  </a:lnTo>
                  <a:lnTo>
                    <a:pt x="3179" y="655"/>
                  </a:lnTo>
                  <a:lnTo>
                    <a:pt x="3179" y="664"/>
                  </a:lnTo>
                  <a:lnTo>
                    <a:pt x="3180" y="673"/>
                  </a:lnTo>
                  <a:lnTo>
                    <a:pt x="3165" y="678"/>
                  </a:lnTo>
                  <a:lnTo>
                    <a:pt x="3162" y="680"/>
                  </a:lnTo>
                  <a:lnTo>
                    <a:pt x="3160" y="681"/>
                  </a:lnTo>
                  <a:lnTo>
                    <a:pt x="3162" y="688"/>
                  </a:lnTo>
                  <a:lnTo>
                    <a:pt x="3160" y="694"/>
                  </a:lnTo>
                  <a:lnTo>
                    <a:pt x="3160" y="699"/>
                  </a:lnTo>
                  <a:lnTo>
                    <a:pt x="3159" y="704"/>
                  </a:lnTo>
                  <a:lnTo>
                    <a:pt x="3157" y="706"/>
                  </a:lnTo>
                  <a:lnTo>
                    <a:pt x="3153" y="709"/>
                  </a:lnTo>
                  <a:lnTo>
                    <a:pt x="3144" y="716"/>
                  </a:lnTo>
                  <a:lnTo>
                    <a:pt x="3129" y="729"/>
                  </a:lnTo>
                  <a:lnTo>
                    <a:pt x="3121" y="690"/>
                  </a:lnTo>
                  <a:lnTo>
                    <a:pt x="3117" y="667"/>
                  </a:lnTo>
                  <a:lnTo>
                    <a:pt x="3113" y="642"/>
                  </a:lnTo>
                  <a:lnTo>
                    <a:pt x="3108" y="618"/>
                  </a:lnTo>
                  <a:lnTo>
                    <a:pt x="3107" y="596"/>
                  </a:lnTo>
                  <a:lnTo>
                    <a:pt x="3108" y="586"/>
                  </a:lnTo>
                  <a:lnTo>
                    <a:pt x="3110" y="578"/>
                  </a:lnTo>
                  <a:lnTo>
                    <a:pt x="3110" y="573"/>
                  </a:lnTo>
                  <a:lnTo>
                    <a:pt x="3111" y="569"/>
                  </a:lnTo>
                  <a:lnTo>
                    <a:pt x="3114" y="563"/>
                  </a:lnTo>
                  <a:lnTo>
                    <a:pt x="3116" y="562"/>
                  </a:lnTo>
                  <a:lnTo>
                    <a:pt x="3117" y="560"/>
                  </a:lnTo>
                  <a:lnTo>
                    <a:pt x="3120" y="560"/>
                  </a:lnTo>
                  <a:lnTo>
                    <a:pt x="3123" y="560"/>
                  </a:lnTo>
                  <a:lnTo>
                    <a:pt x="3126" y="559"/>
                  </a:lnTo>
                  <a:lnTo>
                    <a:pt x="3129" y="556"/>
                  </a:lnTo>
                  <a:lnTo>
                    <a:pt x="3130" y="555"/>
                  </a:lnTo>
                  <a:lnTo>
                    <a:pt x="3130" y="552"/>
                  </a:lnTo>
                  <a:lnTo>
                    <a:pt x="3133" y="537"/>
                  </a:lnTo>
                  <a:lnTo>
                    <a:pt x="3130" y="537"/>
                  </a:lnTo>
                  <a:lnTo>
                    <a:pt x="3129" y="537"/>
                  </a:lnTo>
                  <a:lnTo>
                    <a:pt x="3129" y="536"/>
                  </a:lnTo>
                  <a:lnTo>
                    <a:pt x="3129" y="533"/>
                  </a:lnTo>
                  <a:lnTo>
                    <a:pt x="3132" y="532"/>
                  </a:lnTo>
                  <a:lnTo>
                    <a:pt x="3136" y="533"/>
                  </a:lnTo>
                  <a:lnTo>
                    <a:pt x="3140" y="533"/>
                  </a:lnTo>
                  <a:lnTo>
                    <a:pt x="3143" y="533"/>
                  </a:lnTo>
                  <a:lnTo>
                    <a:pt x="3144" y="533"/>
                  </a:lnTo>
                  <a:lnTo>
                    <a:pt x="3146" y="530"/>
                  </a:lnTo>
                  <a:lnTo>
                    <a:pt x="3147" y="529"/>
                  </a:lnTo>
                  <a:lnTo>
                    <a:pt x="3149" y="526"/>
                  </a:lnTo>
                  <a:lnTo>
                    <a:pt x="3150" y="524"/>
                  </a:lnTo>
                  <a:lnTo>
                    <a:pt x="3152" y="524"/>
                  </a:lnTo>
                  <a:lnTo>
                    <a:pt x="3153" y="526"/>
                  </a:lnTo>
                  <a:lnTo>
                    <a:pt x="3156" y="527"/>
                  </a:lnTo>
                  <a:lnTo>
                    <a:pt x="3157" y="527"/>
                  </a:lnTo>
                  <a:lnTo>
                    <a:pt x="3159" y="527"/>
                  </a:lnTo>
                  <a:lnTo>
                    <a:pt x="3159" y="524"/>
                  </a:lnTo>
                  <a:lnTo>
                    <a:pt x="3162" y="523"/>
                  </a:lnTo>
                  <a:lnTo>
                    <a:pt x="3163" y="521"/>
                  </a:lnTo>
                  <a:lnTo>
                    <a:pt x="3168" y="517"/>
                  </a:lnTo>
                  <a:lnTo>
                    <a:pt x="3170" y="513"/>
                  </a:lnTo>
                  <a:lnTo>
                    <a:pt x="3175" y="508"/>
                  </a:lnTo>
                  <a:lnTo>
                    <a:pt x="3179" y="500"/>
                  </a:lnTo>
                  <a:lnTo>
                    <a:pt x="3186" y="491"/>
                  </a:lnTo>
                  <a:lnTo>
                    <a:pt x="3191" y="487"/>
                  </a:lnTo>
                  <a:lnTo>
                    <a:pt x="3199" y="481"/>
                  </a:lnTo>
                  <a:lnTo>
                    <a:pt x="3206" y="475"/>
                  </a:lnTo>
                  <a:lnTo>
                    <a:pt x="3209" y="472"/>
                  </a:lnTo>
                  <a:lnTo>
                    <a:pt x="3211" y="471"/>
                  </a:lnTo>
                  <a:lnTo>
                    <a:pt x="3211" y="470"/>
                  </a:lnTo>
                  <a:lnTo>
                    <a:pt x="3211" y="467"/>
                  </a:lnTo>
                  <a:lnTo>
                    <a:pt x="3211" y="465"/>
                  </a:lnTo>
                  <a:lnTo>
                    <a:pt x="3211" y="464"/>
                  </a:lnTo>
                  <a:lnTo>
                    <a:pt x="3214" y="462"/>
                  </a:lnTo>
                  <a:lnTo>
                    <a:pt x="3215" y="462"/>
                  </a:lnTo>
                  <a:lnTo>
                    <a:pt x="3218" y="461"/>
                  </a:lnTo>
                  <a:lnTo>
                    <a:pt x="3219" y="461"/>
                  </a:lnTo>
                  <a:lnTo>
                    <a:pt x="3221" y="457"/>
                  </a:lnTo>
                  <a:lnTo>
                    <a:pt x="3219" y="452"/>
                  </a:lnTo>
                  <a:lnTo>
                    <a:pt x="3219" y="449"/>
                  </a:lnTo>
                  <a:lnTo>
                    <a:pt x="3219" y="447"/>
                  </a:lnTo>
                  <a:lnTo>
                    <a:pt x="3228" y="445"/>
                  </a:lnTo>
                  <a:lnTo>
                    <a:pt x="3235" y="444"/>
                  </a:lnTo>
                  <a:lnTo>
                    <a:pt x="3241" y="444"/>
                  </a:lnTo>
                  <a:lnTo>
                    <a:pt x="3247" y="442"/>
                  </a:lnTo>
                  <a:lnTo>
                    <a:pt x="3251" y="441"/>
                  </a:lnTo>
                  <a:lnTo>
                    <a:pt x="3254" y="438"/>
                  </a:lnTo>
                  <a:lnTo>
                    <a:pt x="3255" y="432"/>
                  </a:lnTo>
                  <a:lnTo>
                    <a:pt x="3258" y="425"/>
                  </a:lnTo>
                  <a:lnTo>
                    <a:pt x="3260" y="412"/>
                  </a:lnTo>
                  <a:lnTo>
                    <a:pt x="3261" y="396"/>
                  </a:lnTo>
                  <a:lnTo>
                    <a:pt x="3264" y="396"/>
                  </a:lnTo>
                  <a:lnTo>
                    <a:pt x="3265" y="395"/>
                  </a:lnTo>
                  <a:lnTo>
                    <a:pt x="3267" y="392"/>
                  </a:lnTo>
                  <a:lnTo>
                    <a:pt x="3273" y="392"/>
                  </a:lnTo>
                  <a:lnTo>
                    <a:pt x="3276" y="393"/>
                  </a:lnTo>
                  <a:lnTo>
                    <a:pt x="3274" y="395"/>
                  </a:lnTo>
                  <a:lnTo>
                    <a:pt x="3283" y="395"/>
                  </a:lnTo>
                  <a:lnTo>
                    <a:pt x="3283" y="392"/>
                  </a:lnTo>
                  <a:lnTo>
                    <a:pt x="3268" y="386"/>
                  </a:lnTo>
                  <a:lnTo>
                    <a:pt x="3265" y="385"/>
                  </a:lnTo>
                  <a:lnTo>
                    <a:pt x="3263" y="385"/>
                  </a:lnTo>
                  <a:lnTo>
                    <a:pt x="3260" y="385"/>
                  </a:lnTo>
                  <a:lnTo>
                    <a:pt x="3257" y="388"/>
                  </a:lnTo>
                  <a:lnTo>
                    <a:pt x="3244" y="396"/>
                  </a:lnTo>
                  <a:lnTo>
                    <a:pt x="3244" y="400"/>
                  </a:lnTo>
                  <a:lnTo>
                    <a:pt x="3245" y="403"/>
                  </a:lnTo>
                  <a:lnTo>
                    <a:pt x="3247" y="403"/>
                  </a:lnTo>
                  <a:lnTo>
                    <a:pt x="3247" y="406"/>
                  </a:lnTo>
                  <a:lnTo>
                    <a:pt x="3247" y="411"/>
                  </a:lnTo>
                  <a:lnTo>
                    <a:pt x="3250" y="416"/>
                  </a:lnTo>
                  <a:lnTo>
                    <a:pt x="3247" y="416"/>
                  </a:lnTo>
                  <a:lnTo>
                    <a:pt x="3245" y="416"/>
                  </a:lnTo>
                  <a:lnTo>
                    <a:pt x="3242" y="419"/>
                  </a:lnTo>
                  <a:lnTo>
                    <a:pt x="3242" y="418"/>
                  </a:lnTo>
                  <a:lnTo>
                    <a:pt x="3241" y="416"/>
                  </a:lnTo>
                  <a:lnTo>
                    <a:pt x="3238" y="415"/>
                  </a:lnTo>
                  <a:lnTo>
                    <a:pt x="3235" y="415"/>
                  </a:lnTo>
                  <a:lnTo>
                    <a:pt x="3232" y="415"/>
                  </a:lnTo>
                  <a:lnTo>
                    <a:pt x="3229" y="415"/>
                  </a:lnTo>
                  <a:lnTo>
                    <a:pt x="3225" y="416"/>
                  </a:lnTo>
                  <a:lnTo>
                    <a:pt x="3219" y="421"/>
                  </a:lnTo>
                  <a:lnTo>
                    <a:pt x="3214" y="428"/>
                  </a:lnTo>
                  <a:lnTo>
                    <a:pt x="3206" y="435"/>
                  </a:lnTo>
                  <a:lnTo>
                    <a:pt x="3204" y="438"/>
                  </a:lnTo>
                  <a:lnTo>
                    <a:pt x="3201" y="441"/>
                  </a:lnTo>
                  <a:lnTo>
                    <a:pt x="3192" y="449"/>
                  </a:lnTo>
                  <a:lnTo>
                    <a:pt x="3192" y="441"/>
                  </a:lnTo>
                  <a:lnTo>
                    <a:pt x="3193" y="438"/>
                  </a:lnTo>
                  <a:lnTo>
                    <a:pt x="3195" y="435"/>
                  </a:lnTo>
                  <a:lnTo>
                    <a:pt x="3193" y="435"/>
                  </a:lnTo>
                  <a:lnTo>
                    <a:pt x="3191" y="436"/>
                  </a:lnTo>
                  <a:lnTo>
                    <a:pt x="3186" y="438"/>
                  </a:lnTo>
                  <a:lnTo>
                    <a:pt x="3186" y="436"/>
                  </a:lnTo>
                  <a:lnTo>
                    <a:pt x="3185" y="435"/>
                  </a:lnTo>
                  <a:lnTo>
                    <a:pt x="3183" y="434"/>
                  </a:lnTo>
                  <a:lnTo>
                    <a:pt x="3183" y="432"/>
                  </a:lnTo>
                  <a:lnTo>
                    <a:pt x="3186" y="431"/>
                  </a:lnTo>
                  <a:lnTo>
                    <a:pt x="3188" y="429"/>
                  </a:lnTo>
                  <a:lnTo>
                    <a:pt x="3191" y="424"/>
                  </a:lnTo>
                  <a:lnTo>
                    <a:pt x="3192" y="418"/>
                  </a:lnTo>
                  <a:lnTo>
                    <a:pt x="3195" y="411"/>
                  </a:lnTo>
                  <a:lnTo>
                    <a:pt x="3183" y="416"/>
                  </a:lnTo>
                  <a:lnTo>
                    <a:pt x="3183" y="419"/>
                  </a:lnTo>
                  <a:lnTo>
                    <a:pt x="3179" y="418"/>
                  </a:lnTo>
                  <a:lnTo>
                    <a:pt x="3176" y="416"/>
                  </a:lnTo>
                  <a:lnTo>
                    <a:pt x="3175" y="416"/>
                  </a:lnTo>
                  <a:lnTo>
                    <a:pt x="3172" y="408"/>
                  </a:lnTo>
                  <a:lnTo>
                    <a:pt x="3168" y="408"/>
                  </a:lnTo>
                  <a:lnTo>
                    <a:pt x="3163" y="411"/>
                  </a:lnTo>
                  <a:lnTo>
                    <a:pt x="3156" y="413"/>
                  </a:lnTo>
                  <a:lnTo>
                    <a:pt x="3147" y="415"/>
                  </a:lnTo>
                  <a:lnTo>
                    <a:pt x="3140" y="415"/>
                  </a:lnTo>
                  <a:lnTo>
                    <a:pt x="3134" y="416"/>
                  </a:lnTo>
                  <a:lnTo>
                    <a:pt x="3129" y="419"/>
                  </a:lnTo>
                  <a:lnTo>
                    <a:pt x="3126" y="424"/>
                  </a:lnTo>
                  <a:lnTo>
                    <a:pt x="3123" y="428"/>
                  </a:lnTo>
                  <a:lnTo>
                    <a:pt x="3120" y="431"/>
                  </a:lnTo>
                  <a:lnTo>
                    <a:pt x="3117" y="431"/>
                  </a:lnTo>
                  <a:lnTo>
                    <a:pt x="3117" y="432"/>
                  </a:lnTo>
                  <a:lnTo>
                    <a:pt x="3117" y="435"/>
                  </a:lnTo>
                  <a:lnTo>
                    <a:pt x="3117" y="436"/>
                  </a:lnTo>
                  <a:lnTo>
                    <a:pt x="3117" y="438"/>
                  </a:lnTo>
                  <a:lnTo>
                    <a:pt x="3114" y="441"/>
                  </a:lnTo>
                  <a:lnTo>
                    <a:pt x="3111" y="442"/>
                  </a:lnTo>
                  <a:lnTo>
                    <a:pt x="3103" y="445"/>
                  </a:lnTo>
                  <a:lnTo>
                    <a:pt x="3096" y="448"/>
                  </a:lnTo>
                  <a:lnTo>
                    <a:pt x="3090" y="452"/>
                  </a:lnTo>
                  <a:lnTo>
                    <a:pt x="3088" y="455"/>
                  </a:lnTo>
                  <a:lnTo>
                    <a:pt x="3088" y="458"/>
                  </a:lnTo>
                  <a:lnTo>
                    <a:pt x="3087" y="462"/>
                  </a:lnTo>
                  <a:lnTo>
                    <a:pt x="3087" y="465"/>
                  </a:lnTo>
                  <a:lnTo>
                    <a:pt x="3085" y="467"/>
                  </a:lnTo>
                  <a:lnTo>
                    <a:pt x="3084" y="465"/>
                  </a:lnTo>
                  <a:lnTo>
                    <a:pt x="3081" y="464"/>
                  </a:lnTo>
                  <a:lnTo>
                    <a:pt x="3081" y="472"/>
                  </a:lnTo>
                  <a:lnTo>
                    <a:pt x="3081" y="483"/>
                  </a:lnTo>
                  <a:lnTo>
                    <a:pt x="3084" y="483"/>
                  </a:lnTo>
                  <a:lnTo>
                    <a:pt x="3085" y="483"/>
                  </a:lnTo>
                  <a:lnTo>
                    <a:pt x="3087" y="483"/>
                  </a:lnTo>
                  <a:lnTo>
                    <a:pt x="3087" y="480"/>
                  </a:lnTo>
                  <a:lnTo>
                    <a:pt x="3093" y="480"/>
                  </a:lnTo>
                  <a:lnTo>
                    <a:pt x="3098" y="480"/>
                  </a:lnTo>
                  <a:lnTo>
                    <a:pt x="3100" y="488"/>
                  </a:lnTo>
                  <a:lnTo>
                    <a:pt x="3096" y="488"/>
                  </a:lnTo>
                  <a:lnTo>
                    <a:pt x="3094" y="490"/>
                  </a:lnTo>
                  <a:lnTo>
                    <a:pt x="3096" y="491"/>
                  </a:lnTo>
                  <a:lnTo>
                    <a:pt x="3087" y="490"/>
                  </a:lnTo>
                  <a:lnTo>
                    <a:pt x="3081" y="491"/>
                  </a:lnTo>
                  <a:lnTo>
                    <a:pt x="3077" y="491"/>
                  </a:lnTo>
                  <a:lnTo>
                    <a:pt x="3070" y="491"/>
                  </a:lnTo>
                  <a:lnTo>
                    <a:pt x="3067" y="500"/>
                  </a:lnTo>
                  <a:lnTo>
                    <a:pt x="3062" y="500"/>
                  </a:lnTo>
                  <a:lnTo>
                    <a:pt x="3061" y="501"/>
                  </a:lnTo>
                  <a:lnTo>
                    <a:pt x="3062" y="503"/>
                  </a:lnTo>
                  <a:lnTo>
                    <a:pt x="3062" y="506"/>
                  </a:lnTo>
                  <a:lnTo>
                    <a:pt x="3062" y="507"/>
                  </a:lnTo>
                  <a:lnTo>
                    <a:pt x="3060" y="507"/>
                  </a:lnTo>
                  <a:lnTo>
                    <a:pt x="3057" y="506"/>
                  </a:lnTo>
                  <a:lnTo>
                    <a:pt x="3054" y="501"/>
                  </a:lnTo>
                  <a:lnTo>
                    <a:pt x="3051" y="506"/>
                  </a:lnTo>
                  <a:lnTo>
                    <a:pt x="3049" y="508"/>
                  </a:lnTo>
                  <a:lnTo>
                    <a:pt x="3049" y="510"/>
                  </a:lnTo>
                  <a:lnTo>
                    <a:pt x="3051" y="510"/>
                  </a:lnTo>
                  <a:lnTo>
                    <a:pt x="3041" y="510"/>
                  </a:lnTo>
                  <a:lnTo>
                    <a:pt x="3031" y="510"/>
                  </a:lnTo>
                  <a:lnTo>
                    <a:pt x="3029" y="497"/>
                  </a:lnTo>
                  <a:lnTo>
                    <a:pt x="3034" y="496"/>
                  </a:lnTo>
                  <a:lnTo>
                    <a:pt x="3038" y="496"/>
                  </a:lnTo>
                  <a:lnTo>
                    <a:pt x="3048" y="497"/>
                  </a:lnTo>
                  <a:lnTo>
                    <a:pt x="3047" y="496"/>
                  </a:lnTo>
                  <a:lnTo>
                    <a:pt x="3047" y="494"/>
                  </a:lnTo>
                  <a:lnTo>
                    <a:pt x="3047" y="493"/>
                  </a:lnTo>
                  <a:lnTo>
                    <a:pt x="3047" y="491"/>
                  </a:lnTo>
                  <a:lnTo>
                    <a:pt x="3045" y="490"/>
                  </a:lnTo>
                  <a:lnTo>
                    <a:pt x="3042" y="491"/>
                  </a:lnTo>
                  <a:lnTo>
                    <a:pt x="3039" y="484"/>
                  </a:lnTo>
                  <a:lnTo>
                    <a:pt x="3039" y="480"/>
                  </a:lnTo>
                  <a:lnTo>
                    <a:pt x="3036" y="477"/>
                  </a:lnTo>
                  <a:lnTo>
                    <a:pt x="3032" y="478"/>
                  </a:lnTo>
                  <a:lnTo>
                    <a:pt x="3026" y="480"/>
                  </a:lnTo>
                  <a:lnTo>
                    <a:pt x="3026" y="485"/>
                  </a:lnTo>
                  <a:lnTo>
                    <a:pt x="3022" y="485"/>
                  </a:lnTo>
                  <a:lnTo>
                    <a:pt x="3021" y="484"/>
                  </a:lnTo>
                  <a:lnTo>
                    <a:pt x="3021" y="481"/>
                  </a:lnTo>
                  <a:lnTo>
                    <a:pt x="3021" y="480"/>
                  </a:lnTo>
                  <a:lnTo>
                    <a:pt x="3013" y="480"/>
                  </a:lnTo>
                  <a:lnTo>
                    <a:pt x="3006" y="480"/>
                  </a:lnTo>
                  <a:lnTo>
                    <a:pt x="2999" y="478"/>
                  </a:lnTo>
                  <a:lnTo>
                    <a:pt x="2990" y="477"/>
                  </a:lnTo>
                  <a:lnTo>
                    <a:pt x="2990" y="497"/>
                  </a:lnTo>
                  <a:lnTo>
                    <a:pt x="2988" y="497"/>
                  </a:lnTo>
                  <a:lnTo>
                    <a:pt x="2985" y="497"/>
                  </a:lnTo>
                  <a:lnTo>
                    <a:pt x="2982" y="494"/>
                  </a:lnTo>
                  <a:lnTo>
                    <a:pt x="2980" y="493"/>
                  </a:lnTo>
                  <a:lnTo>
                    <a:pt x="2979" y="491"/>
                  </a:lnTo>
                  <a:lnTo>
                    <a:pt x="2975" y="491"/>
                  </a:lnTo>
                  <a:lnTo>
                    <a:pt x="2969" y="493"/>
                  </a:lnTo>
                  <a:lnTo>
                    <a:pt x="2963" y="494"/>
                  </a:lnTo>
                  <a:lnTo>
                    <a:pt x="2960" y="494"/>
                  </a:lnTo>
                  <a:lnTo>
                    <a:pt x="2957" y="494"/>
                  </a:lnTo>
                  <a:lnTo>
                    <a:pt x="2954" y="493"/>
                  </a:lnTo>
                  <a:lnTo>
                    <a:pt x="2952" y="490"/>
                  </a:lnTo>
                  <a:lnTo>
                    <a:pt x="2949" y="487"/>
                  </a:lnTo>
                  <a:lnTo>
                    <a:pt x="2946" y="485"/>
                  </a:lnTo>
                  <a:lnTo>
                    <a:pt x="2944" y="487"/>
                  </a:lnTo>
                  <a:lnTo>
                    <a:pt x="2944" y="490"/>
                  </a:lnTo>
                  <a:lnTo>
                    <a:pt x="2943" y="494"/>
                  </a:lnTo>
                  <a:lnTo>
                    <a:pt x="2941" y="494"/>
                  </a:lnTo>
                  <a:lnTo>
                    <a:pt x="2939" y="496"/>
                  </a:lnTo>
                  <a:lnTo>
                    <a:pt x="2937" y="496"/>
                  </a:lnTo>
                  <a:lnTo>
                    <a:pt x="2934" y="497"/>
                  </a:lnTo>
                  <a:lnTo>
                    <a:pt x="2933" y="491"/>
                  </a:lnTo>
                  <a:lnTo>
                    <a:pt x="2933" y="488"/>
                  </a:lnTo>
                  <a:lnTo>
                    <a:pt x="2933" y="487"/>
                  </a:lnTo>
                  <a:lnTo>
                    <a:pt x="2934" y="485"/>
                  </a:lnTo>
                  <a:lnTo>
                    <a:pt x="2924" y="485"/>
                  </a:lnTo>
                  <a:lnTo>
                    <a:pt x="2910" y="485"/>
                  </a:lnTo>
                  <a:lnTo>
                    <a:pt x="2897" y="485"/>
                  </a:lnTo>
                  <a:lnTo>
                    <a:pt x="2888" y="485"/>
                  </a:lnTo>
                  <a:lnTo>
                    <a:pt x="2887" y="484"/>
                  </a:lnTo>
                  <a:lnTo>
                    <a:pt x="2884" y="481"/>
                  </a:lnTo>
                  <a:lnTo>
                    <a:pt x="2881" y="478"/>
                  </a:lnTo>
                  <a:lnTo>
                    <a:pt x="2880" y="477"/>
                  </a:lnTo>
                  <a:lnTo>
                    <a:pt x="2877" y="477"/>
                  </a:lnTo>
                  <a:lnTo>
                    <a:pt x="2877" y="478"/>
                  </a:lnTo>
                  <a:lnTo>
                    <a:pt x="2877" y="481"/>
                  </a:lnTo>
                  <a:lnTo>
                    <a:pt x="2877" y="484"/>
                  </a:lnTo>
                  <a:lnTo>
                    <a:pt x="2877" y="485"/>
                  </a:lnTo>
                  <a:lnTo>
                    <a:pt x="2872" y="485"/>
                  </a:lnTo>
                  <a:lnTo>
                    <a:pt x="2868" y="485"/>
                  </a:lnTo>
                  <a:lnTo>
                    <a:pt x="2868" y="488"/>
                  </a:lnTo>
                  <a:lnTo>
                    <a:pt x="2862" y="493"/>
                  </a:lnTo>
                  <a:lnTo>
                    <a:pt x="2854" y="501"/>
                  </a:lnTo>
                  <a:lnTo>
                    <a:pt x="2845" y="510"/>
                  </a:lnTo>
                  <a:lnTo>
                    <a:pt x="2841" y="516"/>
                  </a:lnTo>
                  <a:lnTo>
                    <a:pt x="2839" y="520"/>
                  </a:lnTo>
                  <a:lnTo>
                    <a:pt x="2839" y="524"/>
                  </a:lnTo>
                  <a:lnTo>
                    <a:pt x="2839" y="529"/>
                  </a:lnTo>
                  <a:lnTo>
                    <a:pt x="2838" y="533"/>
                  </a:lnTo>
                  <a:lnTo>
                    <a:pt x="2836" y="533"/>
                  </a:lnTo>
                  <a:lnTo>
                    <a:pt x="2832" y="533"/>
                  </a:lnTo>
                  <a:lnTo>
                    <a:pt x="2829" y="532"/>
                  </a:lnTo>
                  <a:lnTo>
                    <a:pt x="2826" y="533"/>
                  </a:lnTo>
                  <a:lnTo>
                    <a:pt x="2826" y="536"/>
                  </a:lnTo>
                  <a:lnTo>
                    <a:pt x="2826" y="540"/>
                  </a:lnTo>
                  <a:lnTo>
                    <a:pt x="2810" y="549"/>
                  </a:lnTo>
                  <a:lnTo>
                    <a:pt x="2808" y="552"/>
                  </a:lnTo>
                  <a:lnTo>
                    <a:pt x="2806" y="555"/>
                  </a:lnTo>
                  <a:lnTo>
                    <a:pt x="2805" y="557"/>
                  </a:lnTo>
                  <a:lnTo>
                    <a:pt x="2802" y="560"/>
                  </a:lnTo>
                  <a:lnTo>
                    <a:pt x="2800" y="560"/>
                  </a:lnTo>
                  <a:lnTo>
                    <a:pt x="2799" y="559"/>
                  </a:lnTo>
                  <a:lnTo>
                    <a:pt x="2796" y="557"/>
                  </a:lnTo>
                  <a:lnTo>
                    <a:pt x="2795" y="568"/>
                  </a:lnTo>
                  <a:lnTo>
                    <a:pt x="2793" y="573"/>
                  </a:lnTo>
                  <a:lnTo>
                    <a:pt x="2793" y="576"/>
                  </a:lnTo>
                  <a:lnTo>
                    <a:pt x="2790" y="579"/>
                  </a:lnTo>
                  <a:lnTo>
                    <a:pt x="2789" y="580"/>
                  </a:lnTo>
                  <a:lnTo>
                    <a:pt x="2786" y="580"/>
                  </a:lnTo>
                  <a:lnTo>
                    <a:pt x="2783" y="582"/>
                  </a:lnTo>
                  <a:lnTo>
                    <a:pt x="2782" y="583"/>
                  </a:lnTo>
                  <a:lnTo>
                    <a:pt x="2783" y="586"/>
                  </a:lnTo>
                  <a:lnTo>
                    <a:pt x="2783" y="589"/>
                  </a:lnTo>
                  <a:lnTo>
                    <a:pt x="2783" y="591"/>
                  </a:lnTo>
                  <a:lnTo>
                    <a:pt x="2777" y="591"/>
                  </a:lnTo>
                  <a:lnTo>
                    <a:pt x="2744" y="621"/>
                  </a:lnTo>
                  <a:lnTo>
                    <a:pt x="2741" y="624"/>
                  </a:lnTo>
                  <a:lnTo>
                    <a:pt x="2741" y="628"/>
                  </a:lnTo>
                  <a:lnTo>
                    <a:pt x="2740" y="631"/>
                  </a:lnTo>
                  <a:lnTo>
                    <a:pt x="2738" y="635"/>
                  </a:lnTo>
                  <a:lnTo>
                    <a:pt x="2746" y="635"/>
                  </a:lnTo>
                  <a:lnTo>
                    <a:pt x="2753" y="635"/>
                  </a:lnTo>
                  <a:lnTo>
                    <a:pt x="2766" y="635"/>
                  </a:lnTo>
                  <a:lnTo>
                    <a:pt x="2766" y="663"/>
                  </a:lnTo>
                  <a:lnTo>
                    <a:pt x="2772" y="663"/>
                  </a:lnTo>
                  <a:lnTo>
                    <a:pt x="2772" y="658"/>
                  </a:lnTo>
                  <a:lnTo>
                    <a:pt x="2772" y="657"/>
                  </a:lnTo>
                  <a:lnTo>
                    <a:pt x="2773" y="657"/>
                  </a:lnTo>
                  <a:lnTo>
                    <a:pt x="2774" y="657"/>
                  </a:lnTo>
                  <a:lnTo>
                    <a:pt x="2774" y="651"/>
                  </a:lnTo>
                  <a:lnTo>
                    <a:pt x="2776" y="651"/>
                  </a:lnTo>
                  <a:lnTo>
                    <a:pt x="2777" y="651"/>
                  </a:lnTo>
                  <a:lnTo>
                    <a:pt x="2779" y="654"/>
                  </a:lnTo>
                  <a:lnTo>
                    <a:pt x="2780" y="657"/>
                  </a:lnTo>
                  <a:lnTo>
                    <a:pt x="2783" y="657"/>
                  </a:lnTo>
                  <a:lnTo>
                    <a:pt x="2780" y="665"/>
                  </a:lnTo>
                  <a:lnTo>
                    <a:pt x="2777" y="665"/>
                  </a:lnTo>
                  <a:lnTo>
                    <a:pt x="2777" y="667"/>
                  </a:lnTo>
                  <a:lnTo>
                    <a:pt x="2777" y="668"/>
                  </a:lnTo>
                  <a:lnTo>
                    <a:pt x="2779" y="670"/>
                  </a:lnTo>
                  <a:lnTo>
                    <a:pt x="2780" y="671"/>
                  </a:lnTo>
                  <a:lnTo>
                    <a:pt x="2783" y="671"/>
                  </a:lnTo>
                  <a:lnTo>
                    <a:pt x="2784" y="670"/>
                  </a:lnTo>
                  <a:lnTo>
                    <a:pt x="2786" y="668"/>
                  </a:lnTo>
                  <a:lnTo>
                    <a:pt x="2787" y="665"/>
                  </a:lnTo>
                  <a:lnTo>
                    <a:pt x="2789" y="663"/>
                  </a:lnTo>
                  <a:lnTo>
                    <a:pt x="2790" y="660"/>
                  </a:lnTo>
                  <a:lnTo>
                    <a:pt x="2795" y="660"/>
                  </a:lnTo>
                  <a:lnTo>
                    <a:pt x="2793" y="663"/>
                  </a:lnTo>
                  <a:lnTo>
                    <a:pt x="2799" y="663"/>
                  </a:lnTo>
                  <a:lnTo>
                    <a:pt x="2799" y="661"/>
                  </a:lnTo>
                  <a:lnTo>
                    <a:pt x="2799" y="658"/>
                  </a:lnTo>
                  <a:lnTo>
                    <a:pt x="2797" y="655"/>
                  </a:lnTo>
                  <a:lnTo>
                    <a:pt x="2797" y="652"/>
                  </a:lnTo>
                  <a:lnTo>
                    <a:pt x="2797" y="651"/>
                  </a:lnTo>
                  <a:lnTo>
                    <a:pt x="2799" y="650"/>
                  </a:lnTo>
                  <a:lnTo>
                    <a:pt x="2802" y="648"/>
                  </a:lnTo>
                  <a:lnTo>
                    <a:pt x="2803" y="648"/>
                  </a:lnTo>
                  <a:lnTo>
                    <a:pt x="2808" y="648"/>
                  </a:lnTo>
                  <a:lnTo>
                    <a:pt x="2816" y="651"/>
                  </a:lnTo>
                  <a:lnTo>
                    <a:pt x="2819" y="652"/>
                  </a:lnTo>
                  <a:lnTo>
                    <a:pt x="2822" y="655"/>
                  </a:lnTo>
                  <a:lnTo>
                    <a:pt x="2828" y="663"/>
                  </a:lnTo>
                  <a:lnTo>
                    <a:pt x="2832" y="670"/>
                  </a:lnTo>
                  <a:lnTo>
                    <a:pt x="2838" y="676"/>
                  </a:lnTo>
                  <a:lnTo>
                    <a:pt x="2839" y="677"/>
                  </a:lnTo>
                  <a:lnTo>
                    <a:pt x="2841" y="676"/>
                  </a:lnTo>
                  <a:lnTo>
                    <a:pt x="2841" y="674"/>
                  </a:lnTo>
                  <a:lnTo>
                    <a:pt x="2844" y="673"/>
                  </a:lnTo>
                  <a:lnTo>
                    <a:pt x="2844" y="678"/>
                  </a:lnTo>
                  <a:lnTo>
                    <a:pt x="2849" y="680"/>
                  </a:lnTo>
                  <a:lnTo>
                    <a:pt x="2855" y="681"/>
                  </a:lnTo>
                  <a:lnTo>
                    <a:pt x="2855" y="684"/>
                  </a:lnTo>
                  <a:lnTo>
                    <a:pt x="2848" y="684"/>
                  </a:lnTo>
                  <a:lnTo>
                    <a:pt x="2841" y="684"/>
                  </a:lnTo>
                  <a:lnTo>
                    <a:pt x="2842" y="694"/>
                  </a:lnTo>
                  <a:lnTo>
                    <a:pt x="2844" y="701"/>
                  </a:lnTo>
                  <a:lnTo>
                    <a:pt x="2844" y="710"/>
                  </a:lnTo>
                  <a:lnTo>
                    <a:pt x="2842" y="713"/>
                  </a:lnTo>
                  <a:lnTo>
                    <a:pt x="2841" y="717"/>
                  </a:lnTo>
                  <a:lnTo>
                    <a:pt x="2836" y="720"/>
                  </a:lnTo>
                  <a:lnTo>
                    <a:pt x="2833" y="722"/>
                  </a:lnTo>
                  <a:lnTo>
                    <a:pt x="2832" y="723"/>
                  </a:lnTo>
                  <a:lnTo>
                    <a:pt x="2832" y="724"/>
                  </a:lnTo>
                  <a:lnTo>
                    <a:pt x="2833" y="727"/>
                  </a:lnTo>
                  <a:lnTo>
                    <a:pt x="2835" y="732"/>
                  </a:lnTo>
                  <a:lnTo>
                    <a:pt x="2833" y="733"/>
                  </a:lnTo>
                  <a:lnTo>
                    <a:pt x="2832" y="736"/>
                  </a:lnTo>
                  <a:lnTo>
                    <a:pt x="2831" y="737"/>
                  </a:lnTo>
                  <a:lnTo>
                    <a:pt x="2829" y="740"/>
                  </a:lnTo>
                  <a:lnTo>
                    <a:pt x="2829" y="742"/>
                  </a:lnTo>
                  <a:lnTo>
                    <a:pt x="2831" y="745"/>
                  </a:lnTo>
                  <a:lnTo>
                    <a:pt x="2832" y="750"/>
                  </a:lnTo>
                  <a:lnTo>
                    <a:pt x="2835" y="758"/>
                  </a:lnTo>
                  <a:lnTo>
                    <a:pt x="2835" y="760"/>
                  </a:lnTo>
                  <a:lnTo>
                    <a:pt x="2835" y="762"/>
                  </a:lnTo>
                  <a:lnTo>
                    <a:pt x="2833" y="765"/>
                  </a:lnTo>
                  <a:lnTo>
                    <a:pt x="2831" y="769"/>
                  </a:lnTo>
                  <a:lnTo>
                    <a:pt x="2829" y="773"/>
                  </a:lnTo>
                  <a:lnTo>
                    <a:pt x="2826" y="776"/>
                  </a:lnTo>
                  <a:lnTo>
                    <a:pt x="2832" y="783"/>
                  </a:lnTo>
                  <a:lnTo>
                    <a:pt x="2826" y="783"/>
                  </a:lnTo>
                  <a:lnTo>
                    <a:pt x="2826" y="786"/>
                  </a:lnTo>
                  <a:lnTo>
                    <a:pt x="2826" y="789"/>
                  </a:lnTo>
                  <a:lnTo>
                    <a:pt x="2828" y="792"/>
                  </a:lnTo>
                  <a:lnTo>
                    <a:pt x="2826" y="795"/>
                  </a:lnTo>
                  <a:lnTo>
                    <a:pt x="2826" y="796"/>
                  </a:lnTo>
                  <a:lnTo>
                    <a:pt x="2823" y="799"/>
                  </a:lnTo>
                  <a:lnTo>
                    <a:pt x="2819" y="802"/>
                  </a:lnTo>
                  <a:lnTo>
                    <a:pt x="2813" y="805"/>
                  </a:lnTo>
                  <a:lnTo>
                    <a:pt x="2810" y="809"/>
                  </a:lnTo>
                  <a:lnTo>
                    <a:pt x="2809" y="812"/>
                  </a:lnTo>
                  <a:lnTo>
                    <a:pt x="2809" y="815"/>
                  </a:lnTo>
                  <a:lnTo>
                    <a:pt x="2809" y="819"/>
                  </a:lnTo>
                  <a:lnTo>
                    <a:pt x="2808" y="822"/>
                  </a:lnTo>
                  <a:lnTo>
                    <a:pt x="2803" y="824"/>
                  </a:lnTo>
                  <a:lnTo>
                    <a:pt x="2799" y="825"/>
                  </a:lnTo>
                  <a:lnTo>
                    <a:pt x="2797" y="828"/>
                  </a:lnTo>
                  <a:lnTo>
                    <a:pt x="2795" y="832"/>
                  </a:lnTo>
                  <a:lnTo>
                    <a:pt x="2793" y="841"/>
                  </a:lnTo>
                  <a:lnTo>
                    <a:pt x="2790" y="851"/>
                  </a:lnTo>
                  <a:lnTo>
                    <a:pt x="2790" y="855"/>
                  </a:lnTo>
                  <a:lnTo>
                    <a:pt x="2789" y="858"/>
                  </a:lnTo>
                  <a:lnTo>
                    <a:pt x="2786" y="861"/>
                  </a:lnTo>
                  <a:lnTo>
                    <a:pt x="2783" y="864"/>
                  </a:lnTo>
                  <a:lnTo>
                    <a:pt x="2777" y="868"/>
                  </a:lnTo>
                  <a:lnTo>
                    <a:pt x="2770" y="874"/>
                  </a:lnTo>
                  <a:lnTo>
                    <a:pt x="2766" y="879"/>
                  </a:lnTo>
                  <a:lnTo>
                    <a:pt x="2764" y="881"/>
                  </a:lnTo>
                  <a:lnTo>
                    <a:pt x="2763" y="886"/>
                  </a:lnTo>
                  <a:lnTo>
                    <a:pt x="2763" y="890"/>
                  </a:lnTo>
                  <a:lnTo>
                    <a:pt x="2760" y="894"/>
                  </a:lnTo>
                  <a:lnTo>
                    <a:pt x="2759" y="896"/>
                  </a:lnTo>
                  <a:lnTo>
                    <a:pt x="2757" y="897"/>
                  </a:lnTo>
                  <a:lnTo>
                    <a:pt x="2754" y="899"/>
                  </a:lnTo>
                  <a:lnTo>
                    <a:pt x="2750" y="900"/>
                  </a:lnTo>
                  <a:lnTo>
                    <a:pt x="2747" y="903"/>
                  </a:lnTo>
                  <a:lnTo>
                    <a:pt x="2746" y="904"/>
                  </a:lnTo>
                  <a:lnTo>
                    <a:pt x="2744" y="907"/>
                  </a:lnTo>
                  <a:lnTo>
                    <a:pt x="2744" y="910"/>
                  </a:lnTo>
                  <a:lnTo>
                    <a:pt x="2743" y="915"/>
                  </a:lnTo>
                  <a:lnTo>
                    <a:pt x="2741" y="919"/>
                  </a:lnTo>
                  <a:lnTo>
                    <a:pt x="2736" y="919"/>
                  </a:lnTo>
                  <a:lnTo>
                    <a:pt x="2733" y="922"/>
                  </a:lnTo>
                  <a:lnTo>
                    <a:pt x="2730" y="927"/>
                  </a:lnTo>
                  <a:lnTo>
                    <a:pt x="2725" y="933"/>
                  </a:lnTo>
                  <a:lnTo>
                    <a:pt x="2723" y="936"/>
                  </a:lnTo>
                  <a:lnTo>
                    <a:pt x="2720" y="939"/>
                  </a:lnTo>
                  <a:lnTo>
                    <a:pt x="2720" y="945"/>
                  </a:lnTo>
                  <a:lnTo>
                    <a:pt x="2715" y="946"/>
                  </a:lnTo>
                  <a:lnTo>
                    <a:pt x="2711" y="948"/>
                  </a:lnTo>
                  <a:lnTo>
                    <a:pt x="2707" y="948"/>
                  </a:lnTo>
                  <a:lnTo>
                    <a:pt x="2704" y="946"/>
                  </a:lnTo>
                  <a:lnTo>
                    <a:pt x="2697" y="943"/>
                  </a:lnTo>
                  <a:lnTo>
                    <a:pt x="2688" y="939"/>
                  </a:lnTo>
                  <a:lnTo>
                    <a:pt x="2691" y="925"/>
                  </a:lnTo>
                  <a:lnTo>
                    <a:pt x="2682" y="925"/>
                  </a:lnTo>
                  <a:lnTo>
                    <a:pt x="2675" y="925"/>
                  </a:lnTo>
                  <a:lnTo>
                    <a:pt x="2674" y="929"/>
                  </a:lnTo>
                  <a:lnTo>
                    <a:pt x="2672" y="933"/>
                  </a:lnTo>
                  <a:lnTo>
                    <a:pt x="2659" y="943"/>
                  </a:lnTo>
                  <a:lnTo>
                    <a:pt x="2633" y="966"/>
                  </a:lnTo>
                  <a:lnTo>
                    <a:pt x="2633" y="968"/>
                  </a:lnTo>
                  <a:lnTo>
                    <a:pt x="2633" y="971"/>
                  </a:lnTo>
                  <a:lnTo>
                    <a:pt x="2633" y="972"/>
                  </a:lnTo>
                  <a:lnTo>
                    <a:pt x="2633" y="975"/>
                  </a:lnTo>
                  <a:lnTo>
                    <a:pt x="2635" y="976"/>
                  </a:lnTo>
                  <a:lnTo>
                    <a:pt x="2636" y="976"/>
                  </a:lnTo>
                  <a:lnTo>
                    <a:pt x="2642" y="978"/>
                  </a:lnTo>
                  <a:lnTo>
                    <a:pt x="2640" y="984"/>
                  </a:lnTo>
                  <a:lnTo>
                    <a:pt x="2639" y="989"/>
                  </a:lnTo>
                  <a:lnTo>
                    <a:pt x="2639" y="995"/>
                  </a:lnTo>
                  <a:lnTo>
                    <a:pt x="2636" y="999"/>
                  </a:lnTo>
                  <a:lnTo>
                    <a:pt x="2633" y="1001"/>
                  </a:lnTo>
                  <a:lnTo>
                    <a:pt x="2629" y="1001"/>
                  </a:lnTo>
                  <a:lnTo>
                    <a:pt x="2625" y="1001"/>
                  </a:lnTo>
                  <a:lnTo>
                    <a:pt x="2622" y="1002"/>
                  </a:lnTo>
                  <a:lnTo>
                    <a:pt x="2620" y="1004"/>
                  </a:lnTo>
                  <a:lnTo>
                    <a:pt x="2620" y="1008"/>
                  </a:lnTo>
                  <a:lnTo>
                    <a:pt x="2619" y="1011"/>
                  </a:lnTo>
                  <a:lnTo>
                    <a:pt x="2617" y="1014"/>
                  </a:lnTo>
                  <a:lnTo>
                    <a:pt x="2613" y="1015"/>
                  </a:lnTo>
                  <a:lnTo>
                    <a:pt x="2609" y="1015"/>
                  </a:lnTo>
                  <a:lnTo>
                    <a:pt x="2606" y="1017"/>
                  </a:lnTo>
                  <a:lnTo>
                    <a:pt x="2603" y="1020"/>
                  </a:lnTo>
                  <a:lnTo>
                    <a:pt x="2597" y="1038"/>
                  </a:lnTo>
                  <a:lnTo>
                    <a:pt x="2603" y="1040"/>
                  </a:lnTo>
                  <a:lnTo>
                    <a:pt x="2609" y="1041"/>
                  </a:lnTo>
                  <a:lnTo>
                    <a:pt x="2613" y="1043"/>
                  </a:lnTo>
                  <a:lnTo>
                    <a:pt x="2615" y="1044"/>
                  </a:lnTo>
                  <a:lnTo>
                    <a:pt x="2617" y="1047"/>
                  </a:lnTo>
                  <a:lnTo>
                    <a:pt x="2617" y="1048"/>
                  </a:lnTo>
                  <a:lnTo>
                    <a:pt x="2616" y="1050"/>
                  </a:lnTo>
                  <a:lnTo>
                    <a:pt x="2615" y="1051"/>
                  </a:lnTo>
                  <a:lnTo>
                    <a:pt x="2615" y="1054"/>
                  </a:lnTo>
                  <a:lnTo>
                    <a:pt x="2615" y="1057"/>
                  </a:lnTo>
                  <a:lnTo>
                    <a:pt x="2616" y="1059"/>
                  </a:lnTo>
                  <a:lnTo>
                    <a:pt x="2617" y="1060"/>
                  </a:lnTo>
                  <a:lnTo>
                    <a:pt x="2619" y="1061"/>
                  </a:lnTo>
                  <a:lnTo>
                    <a:pt x="2622" y="1064"/>
                  </a:lnTo>
                  <a:lnTo>
                    <a:pt x="2622" y="1066"/>
                  </a:lnTo>
                  <a:lnTo>
                    <a:pt x="2622" y="1069"/>
                  </a:lnTo>
                  <a:lnTo>
                    <a:pt x="2622" y="1074"/>
                  </a:lnTo>
                  <a:lnTo>
                    <a:pt x="2628" y="1074"/>
                  </a:lnTo>
                  <a:lnTo>
                    <a:pt x="2628" y="1079"/>
                  </a:lnTo>
                  <a:lnTo>
                    <a:pt x="2628" y="1083"/>
                  </a:lnTo>
                  <a:lnTo>
                    <a:pt x="2629" y="1084"/>
                  </a:lnTo>
                  <a:lnTo>
                    <a:pt x="2632" y="1087"/>
                  </a:lnTo>
                  <a:lnTo>
                    <a:pt x="2635" y="1089"/>
                  </a:lnTo>
                  <a:lnTo>
                    <a:pt x="2636" y="1090"/>
                  </a:lnTo>
                  <a:lnTo>
                    <a:pt x="2636" y="1100"/>
                  </a:lnTo>
                  <a:lnTo>
                    <a:pt x="2636" y="1115"/>
                  </a:lnTo>
                  <a:lnTo>
                    <a:pt x="2635" y="1128"/>
                  </a:lnTo>
                  <a:lnTo>
                    <a:pt x="2635" y="1132"/>
                  </a:lnTo>
                  <a:lnTo>
                    <a:pt x="2633" y="1135"/>
                  </a:lnTo>
                  <a:lnTo>
                    <a:pt x="2632" y="1138"/>
                  </a:lnTo>
                  <a:lnTo>
                    <a:pt x="2629" y="1139"/>
                  </a:lnTo>
                  <a:lnTo>
                    <a:pt x="2622" y="1142"/>
                  </a:lnTo>
                  <a:lnTo>
                    <a:pt x="2615" y="1143"/>
                  </a:lnTo>
                  <a:lnTo>
                    <a:pt x="2609" y="1146"/>
                  </a:lnTo>
                  <a:lnTo>
                    <a:pt x="2603" y="1149"/>
                  </a:lnTo>
                  <a:lnTo>
                    <a:pt x="2597" y="1154"/>
                  </a:lnTo>
                  <a:lnTo>
                    <a:pt x="2589" y="1162"/>
                  </a:lnTo>
                  <a:lnTo>
                    <a:pt x="2587" y="1162"/>
                  </a:lnTo>
                  <a:lnTo>
                    <a:pt x="2586" y="1161"/>
                  </a:lnTo>
                  <a:lnTo>
                    <a:pt x="2584" y="1159"/>
                  </a:lnTo>
                  <a:lnTo>
                    <a:pt x="2581" y="1159"/>
                  </a:lnTo>
                  <a:lnTo>
                    <a:pt x="2581" y="1152"/>
                  </a:lnTo>
                  <a:lnTo>
                    <a:pt x="2583" y="1145"/>
                  </a:lnTo>
                  <a:lnTo>
                    <a:pt x="2583" y="1129"/>
                  </a:lnTo>
                  <a:lnTo>
                    <a:pt x="2587" y="1129"/>
                  </a:lnTo>
                  <a:lnTo>
                    <a:pt x="2592" y="1126"/>
                  </a:lnTo>
                  <a:lnTo>
                    <a:pt x="2592" y="1119"/>
                  </a:lnTo>
                  <a:lnTo>
                    <a:pt x="2590" y="1116"/>
                  </a:lnTo>
                  <a:lnTo>
                    <a:pt x="2590" y="1115"/>
                  </a:lnTo>
                  <a:lnTo>
                    <a:pt x="2589" y="1116"/>
                  </a:lnTo>
                  <a:lnTo>
                    <a:pt x="2589" y="1109"/>
                  </a:lnTo>
                  <a:lnTo>
                    <a:pt x="2589" y="1107"/>
                  </a:lnTo>
                  <a:lnTo>
                    <a:pt x="2592" y="1105"/>
                  </a:lnTo>
                  <a:lnTo>
                    <a:pt x="2592" y="1103"/>
                  </a:lnTo>
                  <a:lnTo>
                    <a:pt x="2592" y="1102"/>
                  </a:lnTo>
                  <a:lnTo>
                    <a:pt x="2583" y="1093"/>
                  </a:lnTo>
                  <a:lnTo>
                    <a:pt x="2590" y="1089"/>
                  </a:lnTo>
                  <a:lnTo>
                    <a:pt x="2590" y="1087"/>
                  </a:lnTo>
                  <a:lnTo>
                    <a:pt x="2590" y="1084"/>
                  </a:lnTo>
                  <a:lnTo>
                    <a:pt x="2590" y="1083"/>
                  </a:lnTo>
                  <a:lnTo>
                    <a:pt x="2589" y="1080"/>
                  </a:lnTo>
                  <a:lnTo>
                    <a:pt x="2586" y="1071"/>
                  </a:lnTo>
                  <a:lnTo>
                    <a:pt x="2579" y="1071"/>
                  </a:lnTo>
                  <a:lnTo>
                    <a:pt x="2570" y="1071"/>
                  </a:lnTo>
                  <a:lnTo>
                    <a:pt x="2571" y="1071"/>
                  </a:lnTo>
                  <a:lnTo>
                    <a:pt x="2570" y="1073"/>
                  </a:lnTo>
                  <a:lnTo>
                    <a:pt x="2566" y="1073"/>
                  </a:lnTo>
                  <a:lnTo>
                    <a:pt x="2558" y="1071"/>
                  </a:lnTo>
                  <a:lnTo>
                    <a:pt x="2561" y="1063"/>
                  </a:lnTo>
                  <a:lnTo>
                    <a:pt x="2558" y="1061"/>
                  </a:lnTo>
                  <a:lnTo>
                    <a:pt x="2556" y="1061"/>
                  </a:lnTo>
                  <a:lnTo>
                    <a:pt x="2553" y="1061"/>
                  </a:lnTo>
                  <a:lnTo>
                    <a:pt x="2550" y="1060"/>
                  </a:lnTo>
                  <a:lnTo>
                    <a:pt x="2551" y="1057"/>
                  </a:lnTo>
                  <a:lnTo>
                    <a:pt x="2550" y="1053"/>
                  </a:lnTo>
                  <a:lnTo>
                    <a:pt x="2553" y="1053"/>
                  </a:lnTo>
                  <a:lnTo>
                    <a:pt x="2554" y="1051"/>
                  </a:lnTo>
                  <a:lnTo>
                    <a:pt x="2554" y="1050"/>
                  </a:lnTo>
                  <a:lnTo>
                    <a:pt x="2556" y="1047"/>
                  </a:lnTo>
                  <a:lnTo>
                    <a:pt x="2564" y="1047"/>
                  </a:lnTo>
                  <a:lnTo>
                    <a:pt x="2564" y="1046"/>
                  </a:lnTo>
                  <a:lnTo>
                    <a:pt x="2564" y="1044"/>
                  </a:lnTo>
                  <a:lnTo>
                    <a:pt x="2561" y="1041"/>
                  </a:lnTo>
                  <a:lnTo>
                    <a:pt x="2558" y="1038"/>
                  </a:lnTo>
                  <a:lnTo>
                    <a:pt x="2560" y="1035"/>
                  </a:lnTo>
                  <a:lnTo>
                    <a:pt x="2561" y="1034"/>
                  </a:lnTo>
                  <a:lnTo>
                    <a:pt x="2561" y="1033"/>
                  </a:lnTo>
                  <a:lnTo>
                    <a:pt x="2563" y="1031"/>
                  </a:lnTo>
                  <a:lnTo>
                    <a:pt x="2563" y="1030"/>
                  </a:lnTo>
                  <a:lnTo>
                    <a:pt x="2561" y="1027"/>
                  </a:lnTo>
                  <a:lnTo>
                    <a:pt x="2560" y="1025"/>
                  </a:lnTo>
                  <a:lnTo>
                    <a:pt x="2557" y="1023"/>
                  </a:lnTo>
                  <a:lnTo>
                    <a:pt x="2553" y="1021"/>
                  </a:lnTo>
                  <a:lnTo>
                    <a:pt x="2550" y="1021"/>
                  </a:lnTo>
                  <a:lnTo>
                    <a:pt x="2547" y="1021"/>
                  </a:lnTo>
                  <a:lnTo>
                    <a:pt x="2544" y="1020"/>
                  </a:lnTo>
                  <a:lnTo>
                    <a:pt x="2541" y="1017"/>
                  </a:lnTo>
                  <a:lnTo>
                    <a:pt x="2540" y="1017"/>
                  </a:lnTo>
                  <a:lnTo>
                    <a:pt x="2535" y="1015"/>
                  </a:lnTo>
                  <a:lnTo>
                    <a:pt x="2532" y="1017"/>
                  </a:lnTo>
                  <a:lnTo>
                    <a:pt x="2530" y="1017"/>
                  </a:lnTo>
                  <a:lnTo>
                    <a:pt x="2527" y="1020"/>
                  </a:lnTo>
                  <a:lnTo>
                    <a:pt x="2522" y="1021"/>
                  </a:lnTo>
                  <a:lnTo>
                    <a:pt x="2520" y="1024"/>
                  </a:lnTo>
                  <a:lnTo>
                    <a:pt x="2514" y="1028"/>
                  </a:lnTo>
                  <a:lnTo>
                    <a:pt x="2504" y="1040"/>
                  </a:lnTo>
                  <a:lnTo>
                    <a:pt x="2499" y="1044"/>
                  </a:lnTo>
                  <a:lnTo>
                    <a:pt x="2495" y="1047"/>
                  </a:lnTo>
                  <a:lnTo>
                    <a:pt x="2494" y="1047"/>
                  </a:lnTo>
                  <a:lnTo>
                    <a:pt x="2492" y="1046"/>
                  </a:lnTo>
                  <a:lnTo>
                    <a:pt x="2494" y="1041"/>
                  </a:lnTo>
                  <a:lnTo>
                    <a:pt x="2498" y="1033"/>
                  </a:lnTo>
                  <a:lnTo>
                    <a:pt x="2495" y="1034"/>
                  </a:lnTo>
                  <a:lnTo>
                    <a:pt x="2494" y="1035"/>
                  </a:lnTo>
                  <a:lnTo>
                    <a:pt x="2491" y="1035"/>
                  </a:lnTo>
                  <a:lnTo>
                    <a:pt x="2491" y="1034"/>
                  </a:lnTo>
                  <a:lnTo>
                    <a:pt x="2492" y="1030"/>
                  </a:lnTo>
                  <a:lnTo>
                    <a:pt x="2495" y="1021"/>
                  </a:lnTo>
                  <a:lnTo>
                    <a:pt x="2498" y="1017"/>
                  </a:lnTo>
                  <a:lnTo>
                    <a:pt x="2505" y="1004"/>
                  </a:lnTo>
                  <a:lnTo>
                    <a:pt x="2507" y="1001"/>
                  </a:lnTo>
                  <a:lnTo>
                    <a:pt x="2508" y="998"/>
                  </a:lnTo>
                  <a:lnTo>
                    <a:pt x="2507" y="995"/>
                  </a:lnTo>
                  <a:lnTo>
                    <a:pt x="2505" y="994"/>
                  </a:lnTo>
                  <a:lnTo>
                    <a:pt x="2502" y="994"/>
                  </a:lnTo>
                  <a:lnTo>
                    <a:pt x="2496" y="991"/>
                  </a:lnTo>
                  <a:lnTo>
                    <a:pt x="2486" y="988"/>
                  </a:lnTo>
                  <a:lnTo>
                    <a:pt x="2479" y="1002"/>
                  </a:lnTo>
                  <a:lnTo>
                    <a:pt x="2475" y="1011"/>
                  </a:lnTo>
                  <a:lnTo>
                    <a:pt x="2471" y="1017"/>
                  </a:lnTo>
                  <a:lnTo>
                    <a:pt x="2466" y="1018"/>
                  </a:lnTo>
                  <a:lnTo>
                    <a:pt x="2460" y="1020"/>
                  </a:lnTo>
                  <a:lnTo>
                    <a:pt x="2455" y="1023"/>
                  </a:lnTo>
                  <a:lnTo>
                    <a:pt x="2450" y="1024"/>
                  </a:lnTo>
                  <a:lnTo>
                    <a:pt x="2449" y="1027"/>
                  </a:lnTo>
                  <a:lnTo>
                    <a:pt x="2448" y="1031"/>
                  </a:lnTo>
                  <a:lnTo>
                    <a:pt x="2448" y="1035"/>
                  </a:lnTo>
                  <a:lnTo>
                    <a:pt x="2445" y="1038"/>
                  </a:lnTo>
                  <a:lnTo>
                    <a:pt x="2443" y="1038"/>
                  </a:lnTo>
                  <a:lnTo>
                    <a:pt x="2440" y="1038"/>
                  </a:lnTo>
                  <a:lnTo>
                    <a:pt x="2436" y="1038"/>
                  </a:lnTo>
                  <a:lnTo>
                    <a:pt x="2430" y="1037"/>
                  </a:lnTo>
                  <a:lnTo>
                    <a:pt x="2429" y="1038"/>
                  </a:lnTo>
                  <a:lnTo>
                    <a:pt x="2426" y="1038"/>
                  </a:lnTo>
                  <a:lnTo>
                    <a:pt x="2424" y="1038"/>
                  </a:lnTo>
                  <a:lnTo>
                    <a:pt x="2424" y="1040"/>
                  </a:lnTo>
                  <a:lnTo>
                    <a:pt x="2423" y="1043"/>
                  </a:lnTo>
                  <a:lnTo>
                    <a:pt x="2423" y="1044"/>
                  </a:lnTo>
                  <a:lnTo>
                    <a:pt x="2420" y="1047"/>
                  </a:lnTo>
                  <a:lnTo>
                    <a:pt x="2423" y="1051"/>
                  </a:lnTo>
                  <a:lnTo>
                    <a:pt x="2426" y="1057"/>
                  </a:lnTo>
                  <a:lnTo>
                    <a:pt x="2432" y="1067"/>
                  </a:lnTo>
                  <a:lnTo>
                    <a:pt x="2437" y="1077"/>
                  </a:lnTo>
                  <a:lnTo>
                    <a:pt x="2443" y="1089"/>
                  </a:lnTo>
                  <a:lnTo>
                    <a:pt x="2449" y="1087"/>
                  </a:lnTo>
                  <a:lnTo>
                    <a:pt x="2452" y="1086"/>
                  </a:lnTo>
                  <a:lnTo>
                    <a:pt x="2456" y="1086"/>
                  </a:lnTo>
                  <a:lnTo>
                    <a:pt x="2459" y="1083"/>
                  </a:lnTo>
                  <a:lnTo>
                    <a:pt x="2463" y="1079"/>
                  </a:lnTo>
                  <a:lnTo>
                    <a:pt x="2466" y="1074"/>
                  </a:lnTo>
                  <a:lnTo>
                    <a:pt x="2471" y="1071"/>
                  </a:lnTo>
                  <a:lnTo>
                    <a:pt x="2475" y="1071"/>
                  </a:lnTo>
                  <a:lnTo>
                    <a:pt x="2478" y="1071"/>
                  </a:lnTo>
                  <a:lnTo>
                    <a:pt x="2484" y="1073"/>
                  </a:lnTo>
                  <a:lnTo>
                    <a:pt x="2489" y="1077"/>
                  </a:lnTo>
                  <a:lnTo>
                    <a:pt x="2496" y="1077"/>
                  </a:lnTo>
                  <a:lnTo>
                    <a:pt x="2502" y="1077"/>
                  </a:lnTo>
                  <a:lnTo>
                    <a:pt x="2514" y="1077"/>
                  </a:lnTo>
                  <a:lnTo>
                    <a:pt x="2514" y="1079"/>
                  </a:lnTo>
                  <a:lnTo>
                    <a:pt x="2514" y="1080"/>
                  </a:lnTo>
                  <a:lnTo>
                    <a:pt x="2514" y="1084"/>
                  </a:lnTo>
                  <a:lnTo>
                    <a:pt x="2512" y="1089"/>
                  </a:lnTo>
                  <a:lnTo>
                    <a:pt x="2512" y="1090"/>
                  </a:lnTo>
                  <a:lnTo>
                    <a:pt x="2508" y="1092"/>
                  </a:lnTo>
                  <a:lnTo>
                    <a:pt x="2501" y="1093"/>
                  </a:lnTo>
                  <a:lnTo>
                    <a:pt x="2494" y="1095"/>
                  </a:lnTo>
                  <a:lnTo>
                    <a:pt x="2489" y="1096"/>
                  </a:lnTo>
                  <a:lnTo>
                    <a:pt x="2484" y="1100"/>
                  </a:lnTo>
                  <a:lnTo>
                    <a:pt x="2476" y="1106"/>
                  </a:lnTo>
                  <a:lnTo>
                    <a:pt x="2465" y="1119"/>
                  </a:lnTo>
                  <a:lnTo>
                    <a:pt x="2466" y="1120"/>
                  </a:lnTo>
                  <a:lnTo>
                    <a:pt x="2468" y="1123"/>
                  </a:lnTo>
                  <a:lnTo>
                    <a:pt x="2465" y="1126"/>
                  </a:lnTo>
                  <a:lnTo>
                    <a:pt x="2460" y="1129"/>
                  </a:lnTo>
                  <a:lnTo>
                    <a:pt x="2456" y="1131"/>
                  </a:lnTo>
                  <a:lnTo>
                    <a:pt x="2455" y="1133"/>
                  </a:lnTo>
                  <a:lnTo>
                    <a:pt x="2453" y="1135"/>
                  </a:lnTo>
                  <a:lnTo>
                    <a:pt x="2453" y="1141"/>
                  </a:lnTo>
                  <a:lnTo>
                    <a:pt x="2453" y="1146"/>
                  </a:lnTo>
                  <a:lnTo>
                    <a:pt x="2453" y="1151"/>
                  </a:lnTo>
                  <a:lnTo>
                    <a:pt x="2455" y="1155"/>
                  </a:lnTo>
                  <a:lnTo>
                    <a:pt x="2458" y="1159"/>
                  </a:lnTo>
                  <a:lnTo>
                    <a:pt x="2459" y="1164"/>
                  </a:lnTo>
                  <a:lnTo>
                    <a:pt x="2462" y="1166"/>
                  </a:lnTo>
                  <a:lnTo>
                    <a:pt x="2465" y="1168"/>
                  </a:lnTo>
                  <a:lnTo>
                    <a:pt x="2466" y="1169"/>
                  </a:lnTo>
                  <a:lnTo>
                    <a:pt x="2465" y="1169"/>
                  </a:lnTo>
                  <a:lnTo>
                    <a:pt x="2463" y="1171"/>
                  </a:lnTo>
                  <a:lnTo>
                    <a:pt x="2460" y="1172"/>
                  </a:lnTo>
                  <a:lnTo>
                    <a:pt x="2462" y="1174"/>
                  </a:lnTo>
                  <a:lnTo>
                    <a:pt x="2463" y="1175"/>
                  </a:lnTo>
                  <a:lnTo>
                    <a:pt x="2466" y="1175"/>
                  </a:lnTo>
                  <a:lnTo>
                    <a:pt x="2469" y="1175"/>
                  </a:lnTo>
                  <a:lnTo>
                    <a:pt x="2471" y="1177"/>
                  </a:lnTo>
                  <a:lnTo>
                    <a:pt x="2471" y="1179"/>
                  </a:lnTo>
                  <a:lnTo>
                    <a:pt x="2471" y="1182"/>
                  </a:lnTo>
                  <a:lnTo>
                    <a:pt x="2471" y="1185"/>
                  </a:lnTo>
                  <a:lnTo>
                    <a:pt x="2471" y="1188"/>
                  </a:lnTo>
                  <a:lnTo>
                    <a:pt x="2473" y="1192"/>
                  </a:lnTo>
                  <a:lnTo>
                    <a:pt x="2479" y="1200"/>
                  </a:lnTo>
                  <a:lnTo>
                    <a:pt x="2485" y="1204"/>
                  </a:lnTo>
                  <a:lnTo>
                    <a:pt x="2489" y="1210"/>
                  </a:lnTo>
                  <a:lnTo>
                    <a:pt x="2489" y="1218"/>
                  </a:lnTo>
                  <a:lnTo>
                    <a:pt x="2484" y="1218"/>
                  </a:lnTo>
                  <a:lnTo>
                    <a:pt x="2491" y="1224"/>
                  </a:lnTo>
                  <a:lnTo>
                    <a:pt x="2495" y="1228"/>
                  </a:lnTo>
                  <a:lnTo>
                    <a:pt x="2496" y="1231"/>
                  </a:lnTo>
                  <a:lnTo>
                    <a:pt x="2496" y="1233"/>
                  </a:lnTo>
                  <a:lnTo>
                    <a:pt x="2496" y="1237"/>
                  </a:lnTo>
                  <a:lnTo>
                    <a:pt x="2495" y="1240"/>
                  </a:lnTo>
                  <a:lnTo>
                    <a:pt x="2491" y="1243"/>
                  </a:lnTo>
                  <a:lnTo>
                    <a:pt x="2479" y="1251"/>
                  </a:lnTo>
                  <a:lnTo>
                    <a:pt x="2481" y="1254"/>
                  </a:lnTo>
                  <a:lnTo>
                    <a:pt x="2482" y="1257"/>
                  </a:lnTo>
                  <a:lnTo>
                    <a:pt x="2484" y="1257"/>
                  </a:lnTo>
                  <a:lnTo>
                    <a:pt x="2484" y="1256"/>
                  </a:lnTo>
                  <a:lnTo>
                    <a:pt x="2485" y="1256"/>
                  </a:lnTo>
                  <a:lnTo>
                    <a:pt x="2488" y="1254"/>
                  </a:lnTo>
                  <a:lnTo>
                    <a:pt x="2492" y="1254"/>
                  </a:lnTo>
                  <a:lnTo>
                    <a:pt x="2495" y="1254"/>
                  </a:lnTo>
                  <a:lnTo>
                    <a:pt x="2496" y="1256"/>
                  </a:lnTo>
                  <a:lnTo>
                    <a:pt x="2499" y="1259"/>
                  </a:lnTo>
                  <a:lnTo>
                    <a:pt x="2504" y="1262"/>
                  </a:lnTo>
                  <a:lnTo>
                    <a:pt x="2495" y="1269"/>
                  </a:lnTo>
                  <a:lnTo>
                    <a:pt x="2496" y="1269"/>
                  </a:lnTo>
                  <a:lnTo>
                    <a:pt x="2499" y="1269"/>
                  </a:lnTo>
                  <a:lnTo>
                    <a:pt x="2501" y="1272"/>
                  </a:lnTo>
                  <a:lnTo>
                    <a:pt x="2498" y="1279"/>
                  </a:lnTo>
                  <a:lnTo>
                    <a:pt x="2489" y="1279"/>
                  </a:lnTo>
                  <a:lnTo>
                    <a:pt x="2489" y="1285"/>
                  </a:lnTo>
                  <a:lnTo>
                    <a:pt x="2489" y="1290"/>
                  </a:lnTo>
                  <a:lnTo>
                    <a:pt x="2491" y="1293"/>
                  </a:lnTo>
                  <a:lnTo>
                    <a:pt x="2492" y="1300"/>
                  </a:lnTo>
                  <a:lnTo>
                    <a:pt x="2489" y="1302"/>
                  </a:lnTo>
                  <a:lnTo>
                    <a:pt x="2488" y="1302"/>
                  </a:lnTo>
                  <a:lnTo>
                    <a:pt x="2486" y="1302"/>
                  </a:lnTo>
                  <a:lnTo>
                    <a:pt x="2484" y="1300"/>
                  </a:lnTo>
                  <a:lnTo>
                    <a:pt x="2482" y="1303"/>
                  </a:lnTo>
                  <a:lnTo>
                    <a:pt x="2479" y="1308"/>
                  </a:lnTo>
                  <a:lnTo>
                    <a:pt x="2478" y="1309"/>
                  </a:lnTo>
                  <a:lnTo>
                    <a:pt x="2476" y="1312"/>
                  </a:lnTo>
                  <a:lnTo>
                    <a:pt x="2475" y="1315"/>
                  </a:lnTo>
                  <a:lnTo>
                    <a:pt x="2476" y="1318"/>
                  </a:lnTo>
                  <a:lnTo>
                    <a:pt x="2476" y="1321"/>
                  </a:lnTo>
                  <a:lnTo>
                    <a:pt x="2476" y="1322"/>
                  </a:lnTo>
                  <a:lnTo>
                    <a:pt x="2476" y="1323"/>
                  </a:lnTo>
                  <a:lnTo>
                    <a:pt x="2473" y="1323"/>
                  </a:lnTo>
                  <a:lnTo>
                    <a:pt x="2471" y="1325"/>
                  </a:lnTo>
                  <a:lnTo>
                    <a:pt x="2469" y="1329"/>
                  </a:lnTo>
                  <a:lnTo>
                    <a:pt x="2466" y="1332"/>
                  </a:lnTo>
                  <a:lnTo>
                    <a:pt x="2465" y="1334"/>
                  </a:lnTo>
                  <a:lnTo>
                    <a:pt x="2463" y="1334"/>
                  </a:lnTo>
                  <a:lnTo>
                    <a:pt x="2460" y="1334"/>
                  </a:lnTo>
                  <a:lnTo>
                    <a:pt x="2458" y="1334"/>
                  </a:lnTo>
                  <a:lnTo>
                    <a:pt x="2456" y="1334"/>
                  </a:lnTo>
                  <a:lnTo>
                    <a:pt x="2456" y="1335"/>
                  </a:lnTo>
                  <a:lnTo>
                    <a:pt x="2455" y="1338"/>
                  </a:lnTo>
                  <a:lnTo>
                    <a:pt x="2455" y="1341"/>
                  </a:lnTo>
                  <a:lnTo>
                    <a:pt x="2455" y="1345"/>
                  </a:lnTo>
                  <a:lnTo>
                    <a:pt x="2453" y="1348"/>
                  </a:lnTo>
                  <a:lnTo>
                    <a:pt x="2450" y="1348"/>
                  </a:lnTo>
                  <a:lnTo>
                    <a:pt x="2452" y="1351"/>
                  </a:lnTo>
                  <a:lnTo>
                    <a:pt x="2453" y="1351"/>
                  </a:lnTo>
                  <a:lnTo>
                    <a:pt x="2455" y="1352"/>
                  </a:lnTo>
                  <a:lnTo>
                    <a:pt x="2456" y="1354"/>
                  </a:lnTo>
                  <a:lnTo>
                    <a:pt x="2456" y="1361"/>
                  </a:lnTo>
                  <a:lnTo>
                    <a:pt x="2456" y="1372"/>
                  </a:lnTo>
                  <a:lnTo>
                    <a:pt x="2450" y="1374"/>
                  </a:lnTo>
                  <a:lnTo>
                    <a:pt x="2445" y="1372"/>
                  </a:lnTo>
                  <a:lnTo>
                    <a:pt x="2445" y="1378"/>
                  </a:lnTo>
                  <a:lnTo>
                    <a:pt x="2449" y="1378"/>
                  </a:lnTo>
                  <a:lnTo>
                    <a:pt x="2448" y="1380"/>
                  </a:lnTo>
                  <a:lnTo>
                    <a:pt x="2443" y="1381"/>
                  </a:lnTo>
                  <a:lnTo>
                    <a:pt x="2445" y="1390"/>
                  </a:lnTo>
                  <a:lnTo>
                    <a:pt x="2443" y="1390"/>
                  </a:lnTo>
                  <a:lnTo>
                    <a:pt x="2440" y="1391"/>
                  </a:lnTo>
                  <a:lnTo>
                    <a:pt x="2436" y="1391"/>
                  </a:lnTo>
                  <a:lnTo>
                    <a:pt x="2430" y="1391"/>
                  </a:lnTo>
                  <a:lnTo>
                    <a:pt x="2429" y="1391"/>
                  </a:lnTo>
                  <a:lnTo>
                    <a:pt x="2426" y="1393"/>
                  </a:lnTo>
                  <a:lnTo>
                    <a:pt x="2426" y="1397"/>
                  </a:lnTo>
                  <a:lnTo>
                    <a:pt x="2426" y="1403"/>
                  </a:lnTo>
                  <a:lnTo>
                    <a:pt x="2399" y="1417"/>
                  </a:lnTo>
                  <a:lnTo>
                    <a:pt x="2399" y="1424"/>
                  </a:lnTo>
                  <a:lnTo>
                    <a:pt x="2399" y="1431"/>
                  </a:lnTo>
                  <a:lnTo>
                    <a:pt x="2393" y="1434"/>
                  </a:lnTo>
                  <a:lnTo>
                    <a:pt x="2387" y="1434"/>
                  </a:lnTo>
                  <a:lnTo>
                    <a:pt x="2381" y="1434"/>
                  </a:lnTo>
                  <a:lnTo>
                    <a:pt x="2371" y="1436"/>
                  </a:lnTo>
                  <a:lnTo>
                    <a:pt x="2367" y="1439"/>
                  </a:lnTo>
                  <a:lnTo>
                    <a:pt x="2364" y="1442"/>
                  </a:lnTo>
                  <a:lnTo>
                    <a:pt x="2363" y="1442"/>
                  </a:lnTo>
                  <a:lnTo>
                    <a:pt x="2354" y="1434"/>
                  </a:lnTo>
                  <a:lnTo>
                    <a:pt x="2350" y="1443"/>
                  </a:lnTo>
                  <a:lnTo>
                    <a:pt x="2347" y="1447"/>
                  </a:lnTo>
                  <a:lnTo>
                    <a:pt x="2345" y="1449"/>
                  </a:lnTo>
                  <a:lnTo>
                    <a:pt x="2342" y="1450"/>
                  </a:lnTo>
                  <a:lnTo>
                    <a:pt x="2335" y="1453"/>
                  </a:lnTo>
                  <a:lnTo>
                    <a:pt x="2327" y="1453"/>
                  </a:lnTo>
                  <a:lnTo>
                    <a:pt x="2319" y="1453"/>
                  </a:lnTo>
                  <a:lnTo>
                    <a:pt x="2312" y="1456"/>
                  </a:lnTo>
                  <a:lnTo>
                    <a:pt x="2311" y="1457"/>
                  </a:lnTo>
                  <a:lnTo>
                    <a:pt x="2309" y="1460"/>
                  </a:lnTo>
                  <a:lnTo>
                    <a:pt x="2308" y="1465"/>
                  </a:lnTo>
                  <a:lnTo>
                    <a:pt x="2302" y="1466"/>
                  </a:lnTo>
                  <a:lnTo>
                    <a:pt x="2299" y="1469"/>
                  </a:lnTo>
                  <a:lnTo>
                    <a:pt x="2291" y="1472"/>
                  </a:lnTo>
                  <a:lnTo>
                    <a:pt x="2292" y="1476"/>
                  </a:lnTo>
                  <a:lnTo>
                    <a:pt x="2293" y="1478"/>
                  </a:lnTo>
                  <a:lnTo>
                    <a:pt x="2296" y="1478"/>
                  </a:lnTo>
                  <a:lnTo>
                    <a:pt x="2296" y="1482"/>
                  </a:lnTo>
                  <a:lnTo>
                    <a:pt x="2296" y="1486"/>
                  </a:lnTo>
                  <a:lnTo>
                    <a:pt x="2295" y="1486"/>
                  </a:lnTo>
                  <a:lnTo>
                    <a:pt x="2293" y="1486"/>
                  </a:lnTo>
                  <a:lnTo>
                    <a:pt x="2291" y="1486"/>
                  </a:lnTo>
                  <a:lnTo>
                    <a:pt x="2288" y="1489"/>
                  </a:lnTo>
                  <a:lnTo>
                    <a:pt x="2283" y="1480"/>
                  </a:lnTo>
                  <a:lnTo>
                    <a:pt x="2280" y="1473"/>
                  </a:lnTo>
                  <a:lnTo>
                    <a:pt x="2280" y="1466"/>
                  </a:lnTo>
                  <a:lnTo>
                    <a:pt x="2282" y="1456"/>
                  </a:lnTo>
                  <a:lnTo>
                    <a:pt x="2273" y="1456"/>
                  </a:lnTo>
                  <a:lnTo>
                    <a:pt x="2265" y="1457"/>
                  </a:lnTo>
                  <a:lnTo>
                    <a:pt x="2257" y="1459"/>
                  </a:lnTo>
                  <a:lnTo>
                    <a:pt x="2252" y="1462"/>
                  </a:lnTo>
                  <a:lnTo>
                    <a:pt x="2247" y="1463"/>
                  </a:lnTo>
                  <a:lnTo>
                    <a:pt x="2242" y="1467"/>
                  </a:lnTo>
                  <a:lnTo>
                    <a:pt x="2237" y="1470"/>
                  </a:lnTo>
                  <a:lnTo>
                    <a:pt x="2233" y="1475"/>
                  </a:lnTo>
                  <a:lnTo>
                    <a:pt x="2230" y="1478"/>
                  </a:lnTo>
                  <a:lnTo>
                    <a:pt x="2230" y="1479"/>
                  </a:lnTo>
                  <a:lnTo>
                    <a:pt x="2227" y="1485"/>
                  </a:lnTo>
                  <a:lnTo>
                    <a:pt x="2224" y="1490"/>
                  </a:lnTo>
                  <a:lnTo>
                    <a:pt x="2223" y="1492"/>
                  </a:lnTo>
                  <a:lnTo>
                    <a:pt x="2221" y="1495"/>
                  </a:lnTo>
                  <a:lnTo>
                    <a:pt x="2220" y="1495"/>
                  </a:lnTo>
                  <a:lnTo>
                    <a:pt x="2217" y="1496"/>
                  </a:lnTo>
                  <a:lnTo>
                    <a:pt x="2214" y="1496"/>
                  </a:lnTo>
                  <a:lnTo>
                    <a:pt x="2213" y="1498"/>
                  </a:lnTo>
                  <a:lnTo>
                    <a:pt x="2210" y="1508"/>
                  </a:lnTo>
                  <a:lnTo>
                    <a:pt x="2208" y="1518"/>
                  </a:lnTo>
                  <a:lnTo>
                    <a:pt x="2208" y="1522"/>
                  </a:lnTo>
                  <a:lnTo>
                    <a:pt x="2210" y="1528"/>
                  </a:lnTo>
                  <a:lnTo>
                    <a:pt x="2211" y="1532"/>
                  </a:lnTo>
                  <a:lnTo>
                    <a:pt x="2213" y="1537"/>
                  </a:lnTo>
                  <a:lnTo>
                    <a:pt x="2214" y="1538"/>
                  </a:lnTo>
                  <a:lnTo>
                    <a:pt x="2217" y="1538"/>
                  </a:lnTo>
                  <a:lnTo>
                    <a:pt x="2220" y="1539"/>
                  </a:lnTo>
                  <a:lnTo>
                    <a:pt x="2221" y="1541"/>
                  </a:lnTo>
                  <a:lnTo>
                    <a:pt x="2223" y="1544"/>
                  </a:lnTo>
                  <a:lnTo>
                    <a:pt x="2223" y="1548"/>
                  </a:lnTo>
                  <a:lnTo>
                    <a:pt x="2223" y="1550"/>
                  </a:lnTo>
                  <a:lnTo>
                    <a:pt x="2224" y="1552"/>
                  </a:lnTo>
                  <a:lnTo>
                    <a:pt x="2227" y="1554"/>
                  </a:lnTo>
                  <a:lnTo>
                    <a:pt x="2232" y="1555"/>
                  </a:lnTo>
                  <a:lnTo>
                    <a:pt x="2236" y="1557"/>
                  </a:lnTo>
                  <a:lnTo>
                    <a:pt x="2239" y="1558"/>
                  </a:lnTo>
                  <a:lnTo>
                    <a:pt x="2239" y="1560"/>
                  </a:lnTo>
                  <a:lnTo>
                    <a:pt x="2239" y="1562"/>
                  </a:lnTo>
                  <a:lnTo>
                    <a:pt x="2237" y="1564"/>
                  </a:lnTo>
                  <a:lnTo>
                    <a:pt x="2239" y="1567"/>
                  </a:lnTo>
                  <a:lnTo>
                    <a:pt x="2242" y="1570"/>
                  </a:lnTo>
                  <a:lnTo>
                    <a:pt x="2246" y="1575"/>
                  </a:lnTo>
                  <a:lnTo>
                    <a:pt x="2255" y="1583"/>
                  </a:lnTo>
                  <a:lnTo>
                    <a:pt x="2255" y="1586"/>
                  </a:lnTo>
                  <a:lnTo>
                    <a:pt x="2255" y="1588"/>
                  </a:lnTo>
                  <a:lnTo>
                    <a:pt x="2255" y="1591"/>
                  </a:lnTo>
                  <a:lnTo>
                    <a:pt x="2255" y="1594"/>
                  </a:lnTo>
                  <a:lnTo>
                    <a:pt x="2256" y="1596"/>
                  </a:lnTo>
                  <a:lnTo>
                    <a:pt x="2256" y="1597"/>
                  </a:lnTo>
                  <a:lnTo>
                    <a:pt x="2260" y="1598"/>
                  </a:lnTo>
                  <a:lnTo>
                    <a:pt x="2263" y="1600"/>
                  </a:lnTo>
                  <a:lnTo>
                    <a:pt x="2266" y="1603"/>
                  </a:lnTo>
                  <a:lnTo>
                    <a:pt x="2272" y="1624"/>
                  </a:lnTo>
                  <a:lnTo>
                    <a:pt x="2275" y="1639"/>
                  </a:lnTo>
                  <a:lnTo>
                    <a:pt x="2276" y="1650"/>
                  </a:lnTo>
                  <a:lnTo>
                    <a:pt x="2276" y="1662"/>
                  </a:lnTo>
                  <a:lnTo>
                    <a:pt x="2276" y="1668"/>
                  </a:lnTo>
                  <a:lnTo>
                    <a:pt x="2275" y="1672"/>
                  </a:lnTo>
                  <a:lnTo>
                    <a:pt x="2272" y="1681"/>
                  </a:lnTo>
                  <a:lnTo>
                    <a:pt x="2269" y="1685"/>
                  </a:lnTo>
                  <a:lnTo>
                    <a:pt x="2266" y="1689"/>
                  </a:lnTo>
                  <a:lnTo>
                    <a:pt x="2262" y="1693"/>
                  </a:lnTo>
                  <a:lnTo>
                    <a:pt x="2257" y="1698"/>
                  </a:lnTo>
                  <a:lnTo>
                    <a:pt x="2252" y="1701"/>
                  </a:lnTo>
                  <a:lnTo>
                    <a:pt x="2246" y="1705"/>
                  </a:lnTo>
                  <a:lnTo>
                    <a:pt x="2240" y="1706"/>
                  </a:lnTo>
                  <a:lnTo>
                    <a:pt x="2239" y="1706"/>
                  </a:lnTo>
                  <a:lnTo>
                    <a:pt x="2237" y="1706"/>
                  </a:lnTo>
                  <a:lnTo>
                    <a:pt x="2236" y="1706"/>
                  </a:lnTo>
                  <a:lnTo>
                    <a:pt x="2233" y="1708"/>
                  </a:lnTo>
                  <a:lnTo>
                    <a:pt x="2233" y="1709"/>
                  </a:lnTo>
                  <a:lnTo>
                    <a:pt x="2236" y="1712"/>
                  </a:lnTo>
                  <a:lnTo>
                    <a:pt x="2227" y="1714"/>
                  </a:lnTo>
                  <a:lnTo>
                    <a:pt x="2216" y="1712"/>
                  </a:lnTo>
                  <a:lnTo>
                    <a:pt x="2216" y="1711"/>
                  </a:lnTo>
                  <a:lnTo>
                    <a:pt x="2210" y="1708"/>
                  </a:lnTo>
                  <a:lnTo>
                    <a:pt x="2208" y="1709"/>
                  </a:lnTo>
                  <a:lnTo>
                    <a:pt x="2210" y="1711"/>
                  </a:lnTo>
                  <a:lnTo>
                    <a:pt x="2213" y="1715"/>
                  </a:lnTo>
                  <a:lnTo>
                    <a:pt x="2214" y="1717"/>
                  </a:lnTo>
                  <a:lnTo>
                    <a:pt x="2214" y="1718"/>
                  </a:lnTo>
                  <a:lnTo>
                    <a:pt x="2217" y="1719"/>
                  </a:lnTo>
                  <a:lnTo>
                    <a:pt x="2221" y="1721"/>
                  </a:lnTo>
                  <a:lnTo>
                    <a:pt x="2220" y="1725"/>
                  </a:lnTo>
                  <a:lnTo>
                    <a:pt x="2219" y="1728"/>
                  </a:lnTo>
                  <a:lnTo>
                    <a:pt x="2219" y="1729"/>
                  </a:lnTo>
                  <a:lnTo>
                    <a:pt x="2217" y="1728"/>
                  </a:lnTo>
                  <a:lnTo>
                    <a:pt x="2214" y="1727"/>
                  </a:lnTo>
                  <a:lnTo>
                    <a:pt x="2210" y="1724"/>
                  </a:lnTo>
                  <a:lnTo>
                    <a:pt x="2210" y="1725"/>
                  </a:lnTo>
                  <a:lnTo>
                    <a:pt x="2210" y="1727"/>
                  </a:lnTo>
                  <a:lnTo>
                    <a:pt x="2210" y="1731"/>
                  </a:lnTo>
                  <a:lnTo>
                    <a:pt x="2213" y="1738"/>
                  </a:lnTo>
                  <a:lnTo>
                    <a:pt x="2211" y="1738"/>
                  </a:lnTo>
                  <a:lnTo>
                    <a:pt x="2208" y="1738"/>
                  </a:lnTo>
                  <a:lnTo>
                    <a:pt x="2207" y="1738"/>
                  </a:lnTo>
                  <a:lnTo>
                    <a:pt x="2204" y="1738"/>
                  </a:lnTo>
                  <a:lnTo>
                    <a:pt x="2204" y="1744"/>
                  </a:lnTo>
                  <a:lnTo>
                    <a:pt x="2200" y="1745"/>
                  </a:lnTo>
                  <a:lnTo>
                    <a:pt x="2194" y="1748"/>
                  </a:lnTo>
                  <a:lnTo>
                    <a:pt x="2194" y="1747"/>
                  </a:lnTo>
                  <a:lnTo>
                    <a:pt x="2196" y="1745"/>
                  </a:lnTo>
                  <a:lnTo>
                    <a:pt x="2197" y="1744"/>
                  </a:lnTo>
                  <a:lnTo>
                    <a:pt x="2193" y="1741"/>
                  </a:lnTo>
                  <a:lnTo>
                    <a:pt x="2191" y="1738"/>
                  </a:lnTo>
                  <a:lnTo>
                    <a:pt x="2190" y="1735"/>
                  </a:lnTo>
                  <a:lnTo>
                    <a:pt x="2190" y="1731"/>
                  </a:lnTo>
                  <a:lnTo>
                    <a:pt x="2190" y="1722"/>
                  </a:lnTo>
                  <a:lnTo>
                    <a:pt x="2191" y="1712"/>
                  </a:lnTo>
                  <a:lnTo>
                    <a:pt x="2185" y="1711"/>
                  </a:lnTo>
                  <a:lnTo>
                    <a:pt x="2174" y="1708"/>
                  </a:lnTo>
                  <a:lnTo>
                    <a:pt x="2177" y="1699"/>
                  </a:lnTo>
                  <a:lnTo>
                    <a:pt x="2175" y="1698"/>
                  </a:lnTo>
                  <a:lnTo>
                    <a:pt x="2172" y="1699"/>
                  </a:lnTo>
                  <a:lnTo>
                    <a:pt x="2170" y="1702"/>
                  </a:lnTo>
                  <a:lnTo>
                    <a:pt x="2164" y="1691"/>
                  </a:lnTo>
                  <a:lnTo>
                    <a:pt x="2158" y="1679"/>
                  </a:lnTo>
                  <a:lnTo>
                    <a:pt x="2155" y="1679"/>
                  </a:lnTo>
                  <a:lnTo>
                    <a:pt x="2155" y="1678"/>
                  </a:lnTo>
                  <a:lnTo>
                    <a:pt x="2155" y="1675"/>
                  </a:lnTo>
                  <a:lnTo>
                    <a:pt x="2155" y="1673"/>
                  </a:lnTo>
                  <a:lnTo>
                    <a:pt x="2155" y="1672"/>
                  </a:lnTo>
                  <a:lnTo>
                    <a:pt x="2152" y="1670"/>
                  </a:lnTo>
                  <a:lnTo>
                    <a:pt x="2149" y="1669"/>
                  </a:lnTo>
                  <a:lnTo>
                    <a:pt x="2147" y="1668"/>
                  </a:lnTo>
                  <a:lnTo>
                    <a:pt x="2144" y="1666"/>
                  </a:lnTo>
                  <a:lnTo>
                    <a:pt x="2144" y="1663"/>
                  </a:lnTo>
                  <a:lnTo>
                    <a:pt x="2144" y="1662"/>
                  </a:lnTo>
                  <a:lnTo>
                    <a:pt x="2145" y="1659"/>
                  </a:lnTo>
                  <a:lnTo>
                    <a:pt x="2144" y="1657"/>
                  </a:lnTo>
                  <a:lnTo>
                    <a:pt x="2138" y="1660"/>
                  </a:lnTo>
                  <a:lnTo>
                    <a:pt x="2134" y="1662"/>
                  </a:lnTo>
                  <a:lnTo>
                    <a:pt x="2132" y="1660"/>
                  </a:lnTo>
                  <a:lnTo>
                    <a:pt x="2131" y="1660"/>
                  </a:lnTo>
                  <a:lnTo>
                    <a:pt x="2129" y="1659"/>
                  </a:lnTo>
                  <a:lnTo>
                    <a:pt x="2128" y="1657"/>
                  </a:lnTo>
                  <a:lnTo>
                    <a:pt x="2128" y="1655"/>
                  </a:lnTo>
                  <a:lnTo>
                    <a:pt x="2128" y="1646"/>
                  </a:lnTo>
                  <a:lnTo>
                    <a:pt x="2125" y="1646"/>
                  </a:lnTo>
                  <a:lnTo>
                    <a:pt x="2124" y="1646"/>
                  </a:lnTo>
                  <a:lnTo>
                    <a:pt x="2122" y="1643"/>
                  </a:lnTo>
                  <a:lnTo>
                    <a:pt x="2108" y="1646"/>
                  </a:lnTo>
                  <a:lnTo>
                    <a:pt x="2108" y="1652"/>
                  </a:lnTo>
                  <a:lnTo>
                    <a:pt x="2111" y="1675"/>
                  </a:lnTo>
                  <a:lnTo>
                    <a:pt x="2102" y="1705"/>
                  </a:lnTo>
                  <a:lnTo>
                    <a:pt x="2099" y="1714"/>
                  </a:lnTo>
                  <a:lnTo>
                    <a:pt x="2098" y="1722"/>
                  </a:lnTo>
                  <a:lnTo>
                    <a:pt x="2096" y="1731"/>
                  </a:lnTo>
                  <a:lnTo>
                    <a:pt x="2096" y="1734"/>
                  </a:lnTo>
                  <a:lnTo>
                    <a:pt x="2098" y="1738"/>
                  </a:lnTo>
                  <a:lnTo>
                    <a:pt x="2100" y="1738"/>
                  </a:lnTo>
                  <a:lnTo>
                    <a:pt x="2102" y="1745"/>
                  </a:lnTo>
                  <a:lnTo>
                    <a:pt x="2105" y="1754"/>
                  </a:lnTo>
                  <a:lnTo>
                    <a:pt x="2113" y="1754"/>
                  </a:lnTo>
                  <a:lnTo>
                    <a:pt x="2115" y="1760"/>
                  </a:lnTo>
                  <a:lnTo>
                    <a:pt x="2116" y="1765"/>
                  </a:lnTo>
                  <a:lnTo>
                    <a:pt x="2116" y="1771"/>
                  </a:lnTo>
                  <a:lnTo>
                    <a:pt x="2118" y="1774"/>
                  </a:lnTo>
                  <a:lnTo>
                    <a:pt x="2119" y="1777"/>
                  </a:lnTo>
                  <a:lnTo>
                    <a:pt x="2121" y="1777"/>
                  </a:lnTo>
                  <a:lnTo>
                    <a:pt x="2122" y="1778"/>
                  </a:lnTo>
                  <a:lnTo>
                    <a:pt x="2125" y="1780"/>
                  </a:lnTo>
                  <a:lnTo>
                    <a:pt x="2129" y="1780"/>
                  </a:lnTo>
                  <a:lnTo>
                    <a:pt x="2134" y="1781"/>
                  </a:lnTo>
                  <a:lnTo>
                    <a:pt x="2136" y="1786"/>
                  </a:lnTo>
                  <a:lnTo>
                    <a:pt x="2139" y="1791"/>
                  </a:lnTo>
                  <a:lnTo>
                    <a:pt x="2141" y="1796"/>
                  </a:lnTo>
                  <a:lnTo>
                    <a:pt x="2144" y="1801"/>
                  </a:lnTo>
                  <a:lnTo>
                    <a:pt x="2147" y="1804"/>
                  </a:lnTo>
                  <a:lnTo>
                    <a:pt x="2151" y="1806"/>
                  </a:lnTo>
                  <a:lnTo>
                    <a:pt x="2155" y="1807"/>
                  </a:lnTo>
                  <a:lnTo>
                    <a:pt x="2158" y="1810"/>
                  </a:lnTo>
                  <a:lnTo>
                    <a:pt x="2161" y="1814"/>
                  </a:lnTo>
                  <a:lnTo>
                    <a:pt x="2164" y="1820"/>
                  </a:lnTo>
                  <a:lnTo>
                    <a:pt x="2167" y="1826"/>
                  </a:lnTo>
                  <a:lnTo>
                    <a:pt x="2168" y="1832"/>
                  </a:lnTo>
                  <a:lnTo>
                    <a:pt x="2171" y="1843"/>
                  </a:lnTo>
                  <a:lnTo>
                    <a:pt x="2171" y="1856"/>
                  </a:lnTo>
                  <a:lnTo>
                    <a:pt x="2170" y="1856"/>
                  </a:lnTo>
                  <a:lnTo>
                    <a:pt x="2171" y="1879"/>
                  </a:lnTo>
                  <a:lnTo>
                    <a:pt x="2177" y="1879"/>
                  </a:lnTo>
                  <a:lnTo>
                    <a:pt x="2180" y="1885"/>
                  </a:lnTo>
                  <a:lnTo>
                    <a:pt x="2180" y="1889"/>
                  </a:lnTo>
                  <a:lnTo>
                    <a:pt x="2183" y="1901"/>
                  </a:lnTo>
                  <a:lnTo>
                    <a:pt x="2175" y="1902"/>
                  </a:lnTo>
                  <a:lnTo>
                    <a:pt x="2170" y="1904"/>
                  </a:lnTo>
                  <a:lnTo>
                    <a:pt x="2164" y="1904"/>
                  </a:lnTo>
                  <a:lnTo>
                    <a:pt x="2160" y="1902"/>
                  </a:lnTo>
                  <a:lnTo>
                    <a:pt x="2157" y="1899"/>
                  </a:lnTo>
                  <a:lnTo>
                    <a:pt x="2152" y="1897"/>
                  </a:lnTo>
                  <a:lnTo>
                    <a:pt x="2144" y="1886"/>
                  </a:lnTo>
                  <a:lnTo>
                    <a:pt x="2142" y="1885"/>
                  </a:lnTo>
                  <a:lnTo>
                    <a:pt x="2138" y="1885"/>
                  </a:lnTo>
                  <a:lnTo>
                    <a:pt x="2135" y="1884"/>
                  </a:lnTo>
                  <a:lnTo>
                    <a:pt x="2134" y="1882"/>
                  </a:lnTo>
                  <a:lnTo>
                    <a:pt x="2132" y="1879"/>
                  </a:lnTo>
                  <a:lnTo>
                    <a:pt x="2132" y="1876"/>
                  </a:lnTo>
                  <a:lnTo>
                    <a:pt x="2134" y="1873"/>
                  </a:lnTo>
                  <a:lnTo>
                    <a:pt x="2134" y="1871"/>
                  </a:lnTo>
                  <a:lnTo>
                    <a:pt x="2132" y="1868"/>
                  </a:lnTo>
                  <a:lnTo>
                    <a:pt x="2129" y="1865"/>
                  </a:lnTo>
                  <a:lnTo>
                    <a:pt x="2125" y="1862"/>
                  </a:lnTo>
                  <a:lnTo>
                    <a:pt x="2122" y="1856"/>
                  </a:lnTo>
                  <a:lnTo>
                    <a:pt x="2121" y="1849"/>
                  </a:lnTo>
                  <a:lnTo>
                    <a:pt x="2119" y="1835"/>
                  </a:lnTo>
                  <a:lnTo>
                    <a:pt x="2116" y="1835"/>
                  </a:lnTo>
                  <a:lnTo>
                    <a:pt x="2115" y="1827"/>
                  </a:lnTo>
                  <a:lnTo>
                    <a:pt x="2115" y="1820"/>
                  </a:lnTo>
                  <a:lnTo>
                    <a:pt x="2116" y="1809"/>
                  </a:lnTo>
                  <a:lnTo>
                    <a:pt x="2115" y="1801"/>
                  </a:lnTo>
                  <a:lnTo>
                    <a:pt x="2113" y="1793"/>
                  </a:lnTo>
                  <a:lnTo>
                    <a:pt x="2111" y="1787"/>
                  </a:lnTo>
                  <a:lnTo>
                    <a:pt x="2106" y="1781"/>
                  </a:lnTo>
                  <a:lnTo>
                    <a:pt x="2096" y="1768"/>
                  </a:lnTo>
                  <a:lnTo>
                    <a:pt x="2086" y="1757"/>
                  </a:lnTo>
                  <a:lnTo>
                    <a:pt x="2082" y="1751"/>
                  </a:lnTo>
                  <a:lnTo>
                    <a:pt x="2080" y="1745"/>
                  </a:lnTo>
                  <a:lnTo>
                    <a:pt x="2080" y="1742"/>
                  </a:lnTo>
                  <a:lnTo>
                    <a:pt x="2082" y="1740"/>
                  </a:lnTo>
                  <a:lnTo>
                    <a:pt x="2083" y="1734"/>
                  </a:lnTo>
                  <a:lnTo>
                    <a:pt x="2088" y="1731"/>
                  </a:lnTo>
                  <a:lnTo>
                    <a:pt x="2088" y="1728"/>
                  </a:lnTo>
                  <a:lnTo>
                    <a:pt x="2089" y="1727"/>
                  </a:lnTo>
                  <a:lnTo>
                    <a:pt x="2089" y="1714"/>
                  </a:lnTo>
                  <a:lnTo>
                    <a:pt x="2089" y="1702"/>
                  </a:lnTo>
                  <a:lnTo>
                    <a:pt x="2092" y="1702"/>
                  </a:lnTo>
                  <a:lnTo>
                    <a:pt x="2090" y="1691"/>
                  </a:lnTo>
                  <a:lnTo>
                    <a:pt x="2089" y="1679"/>
                  </a:lnTo>
                  <a:lnTo>
                    <a:pt x="2080" y="1676"/>
                  </a:lnTo>
                  <a:lnTo>
                    <a:pt x="2082" y="1675"/>
                  </a:lnTo>
                  <a:lnTo>
                    <a:pt x="2083" y="1670"/>
                  </a:lnTo>
                  <a:lnTo>
                    <a:pt x="2085" y="1666"/>
                  </a:lnTo>
                  <a:lnTo>
                    <a:pt x="2086" y="1663"/>
                  </a:lnTo>
                  <a:lnTo>
                    <a:pt x="2086" y="1660"/>
                  </a:lnTo>
                  <a:lnTo>
                    <a:pt x="2083" y="1660"/>
                  </a:lnTo>
                  <a:lnTo>
                    <a:pt x="2083" y="1649"/>
                  </a:lnTo>
                  <a:lnTo>
                    <a:pt x="2082" y="1642"/>
                  </a:lnTo>
                  <a:lnTo>
                    <a:pt x="2080" y="1636"/>
                  </a:lnTo>
                  <a:lnTo>
                    <a:pt x="2075" y="1636"/>
                  </a:lnTo>
                  <a:lnTo>
                    <a:pt x="2073" y="1630"/>
                  </a:lnTo>
                  <a:lnTo>
                    <a:pt x="2072" y="1627"/>
                  </a:lnTo>
                  <a:lnTo>
                    <a:pt x="2070" y="1620"/>
                  </a:lnTo>
                  <a:lnTo>
                    <a:pt x="2070" y="1613"/>
                  </a:lnTo>
                  <a:lnTo>
                    <a:pt x="2070" y="1607"/>
                  </a:lnTo>
                  <a:lnTo>
                    <a:pt x="2070" y="1603"/>
                  </a:lnTo>
                  <a:lnTo>
                    <a:pt x="2069" y="1600"/>
                  </a:lnTo>
                  <a:lnTo>
                    <a:pt x="2066" y="1596"/>
                  </a:lnTo>
                  <a:lnTo>
                    <a:pt x="2063" y="1593"/>
                  </a:lnTo>
                  <a:lnTo>
                    <a:pt x="2062" y="1591"/>
                  </a:lnTo>
                  <a:lnTo>
                    <a:pt x="2062" y="1588"/>
                  </a:lnTo>
                  <a:lnTo>
                    <a:pt x="2062" y="1587"/>
                  </a:lnTo>
                  <a:lnTo>
                    <a:pt x="2063" y="1584"/>
                  </a:lnTo>
                  <a:lnTo>
                    <a:pt x="2064" y="1580"/>
                  </a:lnTo>
                  <a:lnTo>
                    <a:pt x="2064" y="1577"/>
                  </a:lnTo>
                  <a:lnTo>
                    <a:pt x="2064" y="1574"/>
                  </a:lnTo>
                  <a:lnTo>
                    <a:pt x="2059" y="1574"/>
                  </a:lnTo>
                  <a:lnTo>
                    <a:pt x="2053" y="1568"/>
                  </a:lnTo>
                  <a:lnTo>
                    <a:pt x="2047" y="1561"/>
                  </a:lnTo>
                  <a:lnTo>
                    <a:pt x="2041" y="1561"/>
                  </a:lnTo>
                  <a:lnTo>
                    <a:pt x="2041" y="1564"/>
                  </a:lnTo>
                  <a:lnTo>
                    <a:pt x="2041" y="1567"/>
                  </a:lnTo>
                  <a:lnTo>
                    <a:pt x="2041" y="1570"/>
                  </a:lnTo>
                  <a:lnTo>
                    <a:pt x="2041" y="1573"/>
                  </a:lnTo>
                  <a:lnTo>
                    <a:pt x="2039" y="1577"/>
                  </a:lnTo>
                  <a:lnTo>
                    <a:pt x="2037" y="1578"/>
                  </a:lnTo>
                  <a:lnTo>
                    <a:pt x="2034" y="1580"/>
                  </a:lnTo>
                  <a:lnTo>
                    <a:pt x="2033" y="1581"/>
                  </a:lnTo>
                  <a:lnTo>
                    <a:pt x="2030" y="1583"/>
                  </a:lnTo>
                  <a:lnTo>
                    <a:pt x="2024" y="1584"/>
                  </a:lnTo>
                  <a:lnTo>
                    <a:pt x="2013" y="1584"/>
                  </a:lnTo>
                  <a:lnTo>
                    <a:pt x="2003" y="1583"/>
                  </a:lnTo>
                  <a:lnTo>
                    <a:pt x="2003" y="1574"/>
                  </a:lnTo>
                  <a:lnTo>
                    <a:pt x="2003" y="1571"/>
                  </a:lnTo>
                  <a:lnTo>
                    <a:pt x="2003" y="1567"/>
                  </a:lnTo>
                  <a:lnTo>
                    <a:pt x="2005" y="1561"/>
                  </a:lnTo>
                  <a:lnTo>
                    <a:pt x="2008" y="1555"/>
                  </a:lnTo>
                  <a:lnTo>
                    <a:pt x="2010" y="1552"/>
                  </a:lnTo>
                  <a:lnTo>
                    <a:pt x="2011" y="1548"/>
                  </a:lnTo>
                  <a:lnTo>
                    <a:pt x="2011" y="1545"/>
                  </a:lnTo>
                  <a:lnTo>
                    <a:pt x="2011" y="1541"/>
                  </a:lnTo>
                  <a:lnTo>
                    <a:pt x="2010" y="1538"/>
                  </a:lnTo>
                  <a:lnTo>
                    <a:pt x="2005" y="1534"/>
                  </a:lnTo>
                  <a:lnTo>
                    <a:pt x="2003" y="1531"/>
                  </a:lnTo>
                  <a:lnTo>
                    <a:pt x="2000" y="1528"/>
                  </a:lnTo>
                  <a:lnTo>
                    <a:pt x="1998" y="1518"/>
                  </a:lnTo>
                  <a:lnTo>
                    <a:pt x="1997" y="1509"/>
                  </a:lnTo>
                  <a:lnTo>
                    <a:pt x="1997" y="1501"/>
                  </a:lnTo>
                  <a:lnTo>
                    <a:pt x="1995" y="1492"/>
                  </a:lnTo>
                  <a:lnTo>
                    <a:pt x="1990" y="1492"/>
                  </a:lnTo>
                  <a:lnTo>
                    <a:pt x="1988" y="1493"/>
                  </a:lnTo>
                  <a:lnTo>
                    <a:pt x="1985" y="1495"/>
                  </a:lnTo>
                  <a:lnTo>
                    <a:pt x="1984" y="1495"/>
                  </a:lnTo>
                  <a:lnTo>
                    <a:pt x="1985" y="1495"/>
                  </a:lnTo>
                  <a:lnTo>
                    <a:pt x="1985" y="1496"/>
                  </a:lnTo>
                  <a:lnTo>
                    <a:pt x="1982" y="1496"/>
                  </a:lnTo>
                  <a:lnTo>
                    <a:pt x="1978" y="1498"/>
                  </a:lnTo>
                  <a:lnTo>
                    <a:pt x="1978" y="1492"/>
                  </a:lnTo>
                  <a:lnTo>
                    <a:pt x="1977" y="1486"/>
                  </a:lnTo>
                  <a:lnTo>
                    <a:pt x="1975" y="1485"/>
                  </a:lnTo>
                  <a:lnTo>
                    <a:pt x="1974" y="1483"/>
                  </a:lnTo>
                  <a:lnTo>
                    <a:pt x="1971" y="1482"/>
                  </a:lnTo>
                  <a:lnTo>
                    <a:pt x="1969" y="1480"/>
                  </a:lnTo>
                  <a:lnTo>
                    <a:pt x="1967" y="1470"/>
                  </a:lnTo>
                  <a:lnTo>
                    <a:pt x="1965" y="1463"/>
                  </a:lnTo>
                  <a:lnTo>
                    <a:pt x="1964" y="1450"/>
                  </a:lnTo>
                  <a:lnTo>
                    <a:pt x="1962" y="1447"/>
                  </a:lnTo>
                  <a:lnTo>
                    <a:pt x="1962" y="1444"/>
                  </a:lnTo>
                  <a:lnTo>
                    <a:pt x="1961" y="1442"/>
                  </a:lnTo>
                  <a:lnTo>
                    <a:pt x="1958" y="1439"/>
                  </a:lnTo>
                  <a:lnTo>
                    <a:pt x="1952" y="1434"/>
                  </a:lnTo>
                  <a:lnTo>
                    <a:pt x="1948" y="1431"/>
                  </a:lnTo>
                  <a:lnTo>
                    <a:pt x="1942" y="1429"/>
                  </a:lnTo>
                  <a:lnTo>
                    <a:pt x="1939" y="1442"/>
                  </a:lnTo>
                  <a:lnTo>
                    <a:pt x="1936" y="1456"/>
                  </a:lnTo>
                  <a:lnTo>
                    <a:pt x="1932" y="1456"/>
                  </a:lnTo>
                  <a:lnTo>
                    <a:pt x="1931" y="1454"/>
                  </a:lnTo>
                  <a:lnTo>
                    <a:pt x="1931" y="1453"/>
                  </a:lnTo>
                  <a:lnTo>
                    <a:pt x="1906" y="1467"/>
                  </a:lnTo>
                  <a:lnTo>
                    <a:pt x="1900" y="1462"/>
                  </a:lnTo>
                  <a:lnTo>
                    <a:pt x="1895" y="1459"/>
                  </a:lnTo>
                  <a:lnTo>
                    <a:pt x="1892" y="1459"/>
                  </a:lnTo>
                  <a:lnTo>
                    <a:pt x="1890" y="1459"/>
                  </a:lnTo>
                  <a:lnTo>
                    <a:pt x="1890" y="1465"/>
                  </a:lnTo>
                  <a:lnTo>
                    <a:pt x="1882" y="1469"/>
                  </a:lnTo>
                  <a:lnTo>
                    <a:pt x="1880" y="1470"/>
                  </a:lnTo>
                  <a:lnTo>
                    <a:pt x="1879" y="1472"/>
                  </a:lnTo>
                  <a:lnTo>
                    <a:pt x="1876" y="1478"/>
                  </a:lnTo>
                  <a:lnTo>
                    <a:pt x="1874" y="1478"/>
                  </a:lnTo>
                  <a:lnTo>
                    <a:pt x="1873" y="1479"/>
                  </a:lnTo>
                  <a:lnTo>
                    <a:pt x="1872" y="1479"/>
                  </a:lnTo>
                  <a:lnTo>
                    <a:pt x="1873" y="1480"/>
                  </a:lnTo>
                  <a:lnTo>
                    <a:pt x="1874" y="1482"/>
                  </a:lnTo>
                  <a:lnTo>
                    <a:pt x="1876" y="1483"/>
                  </a:lnTo>
                  <a:lnTo>
                    <a:pt x="1877" y="1486"/>
                  </a:lnTo>
                  <a:lnTo>
                    <a:pt x="1876" y="1489"/>
                  </a:lnTo>
                  <a:lnTo>
                    <a:pt x="1872" y="1493"/>
                  </a:lnTo>
                  <a:lnTo>
                    <a:pt x="1864" y="1501"/>
                  </a:lnTo>
                  <a:lnTo>
                    <a:pt x="1857" y="1505"/>
                  </a:lnTo>
                  <a:lnTo>
                    <a:pt x="1851" y="1508"/>
                  </a:lnTo>
                  <a:lnTo>
                    <a:pt x="1848" y="1508"/>
                  </a:lnTo>
                  <a:lnTo>
                    <a:pt x="1846" y="1508"/>
                  </a:lnTo>
                  <a:lnTo>
                    <a:pt x="1843" y="1508"/>
                  </a:lnTo>
                  <a:lnTo>
                    <a:pt x="1841" y="1508"/>
                  </a:lnTo>
                  <a:lnTo>
                    <a:pt x="1840" y="1508"/>
                  </a:lnTo>
                  <a:lnTo>
                    <a:pt x="1840" y="1509"/>
                  </a:lnTo>
                  <a:lnTo>
                    <a:pt x="1841" y="1511"/>
                  </a:lnTo>
                  <a:lnTo>
                    <a:pt x="1843" y="1514"/>
                  </a:lnTo>
                  <a:lnTo>
                    <a:pt x="1841" y="1515"/>
                  </a:lnTo>
                  <a:lnTo>
                    <a:pt x="1838" y="1515"/>
                  </a:lnTo>
                  <a:lnTo>
                    <a:pt x="1837" y="1515"/>
                  </a:lnTo>
                  <a:lnTo>
                    <a:pt x="1834" y="1516"/>
                  </a:lnTo>
                  <a:lnTo>
                    <a:pt x="1833" y="1519"/>
                  </a:lnTo>
                  <a:lnTo>
                    <a:pt x="1831" y="1522"/>
                  </a:lnTo>
                  <a:lnTo>
                    <a:pt x="1827" y="1528"/>
                  </a:lnTo>
                  <a:lnTo>
                    <a:pt x="1824" y="1535"/>
                  </a:lnTo>
                  <a:lnTo>
                    <a:pt x="1823" y="1539"/>
                  </a:lnTo>
                  <a:lnTo>
                    <a:pt x="1821" y="1541"/>
                  </a:lnTo>
                  <a:lnTo>
                    <a:pt x="1817" y="1544"/>
                  </a:lnTo>
                  <a:lnTo>
                    <a:pt x="1812" y="1545"/>
                  </a:lnTo>
                  <a:lnTo>
                    <a:pt x="1810" y="1547"/>
                  </a:lnTo>
                  <a:lnTo>
                    <a:pt x="1808" y="1548"/>
                  </a:lnTo>
                  <a:lnTo>
                    <a:pt x="1807" y="1550"/>
                  </a:lnTo>
                  <a:lnTo>
                    <a:pt x="1807" y="1555"/>
                  </a:lnTo>
                  <a:lnTo>
                    <a:pt x="1802" y="1557"/>
                  </a:lnTo>
                  <a:lnTo>
                    <a:pt x="1798" y="1557"/>
                  </a:lnTo>
                  <a:lnTo>
                    <a:pt x="1794" y="1557"/>
                  </a:lnTo>
                  <a:lnTo>
                    <a:pt x="1791" y="1558"/>
                  </a:lnTo>
                  <a:lnTo>
                    <a:pt x="1788" y="1561"/>
                  </a:lnTo>
                  <a:lnTo>
                    <a:pt x="1787" y="1565"/>
                  </a:lnTo>
                  <a:lnTo>
                    <a:pt x="1787" y="1570"/>
                  </a:lnTo>
                  <a:lnTo>
                    <a:pt x="1787" y="1573"/>
                  </a:lnTo>
                  <a:lnTo>
                    <a:pt x="1785" y="1574"/>
                  </a:lnTo>
                  <a:lnTo>
                    <a:pt x="1782" y="1577"/>
                  </a:lnTo>
                  <a:lnTo>
                    <a:pt x="1778" y="1578"/>
                  </a:lnTo>
                  <a:lnTo>
                    <a:pt x="1775" y="1578"/>
                  </a:lnTo>
                  <a:lnTo>
                    <a:pt x="1771" y="1580"/>
                  </a:lnTo>
                  <a:lnTo>
                    <a:pt x="1769" y="1583"/>
                  </a:lnTo>
                  <a:lnTo>
                    <a:pt x="1768" y="1586"/>
                  </a:lnTo>
                  <a:lnTo>
                    <a:pt x="1765" y="1590"/>
                  </a:lnTo>
                  <a:lnTo>
                    <a:pt x="1764" y="1590"/>
                  </a:lnTo>
                  <a:lnTo>
                    <a:pt x="1762" y="1591"/>
                  </a:lnTo>
                  <a:lnTo>
                    <a:pt x="1761" y="1591"/>
                  </a:lnTo>
                  <a:lnTo>
                    <a:pt x="1756" y="1591"/>
                  </a:lnTo>
                  <a:lnTo>
                    <a:pt x="1753" y="1591"/>
                  </a:lnTo>
                  <a:lnTo>
                    <a:pt x="1752" y="1591"/>
                  </a:lnTo>
                  <a:lnTo>
                    <a:pt x="1751" y="1593"/>
                  </a:lnTo>
                  <a:lnTo>
                    <a:pt x="1749" y="1596"/>
                  </a:lnTo>
                  <a:lnTo>
                    <a:pt x="1748" y="1597"/>
                  </a:lnTo>
                  <a:lnTo>
                    <a:pt x="1746" y="1600"/>
                  </a:lnTo>
                  <a:lnTo>
                    <a:pt x="1749" y="1607"/>
                  </a:lnTo>
                  <a:lnTo>
                    <a:pt x="1752" y="1613"/>
                  </a:lnTo>
                  <a:lnTo>
                    <a:pt x="1751" y="1614"/>
                  </a:lnTo>
                  <a:lnTo>
                    <a:pt x="1749" y="1616"/>
                  </a:lnTo>
                  <a:lnTo>
                    <a:pt x="1748" y="1620"/>
                  </a:lnTo>
                  <a:lnTo>
                    <a:pt x="1746" y="1626"/>
                  </a:lnTo>
                  <a:lnTo>
                    <a:pt x="1746" y="1633"/>
                  </a:lnTo>
                  <a:lnTo>
                    <a:pt x="1746" y="1645"/>
                  </a:lnTo>
                  <a:lnTo>
                    <a:pt x="1746" y="1652"/>
                  </a:lnTo>
                  <a:lnTo>
                    <a:pt x="1749" y="1659"/>
                  </a:lnTo>
                  <a:lnTo>
                    <a:pt x="1752" y="1666"/>
                  </a:lnTo>
                  <a:lnTo>
                    <a:pt x="1751" y="1668"/>
                  </a:lnTo>
                  <a:lnTo>
                    <a:pt x="1749" y="1670"/>
                  </a:lnTo>
                  <a:lnTo>
                    <a:pt x="1746" y="1675"/>
                  </a:lnTo>
                  <a:lnTo>
                    <a:pt x="1743" y="1681"/>
                  </a:lnTo>
                  <a:lnTo>
                    <a:pt x="1740" y="1685"/>
                  </a:lnTo>
                  <a:lnTo>
                    <a:pt x="1740" y="1693"/>
                  </a:lnTo>
                  <a:lnTo>
                    <a:pt x="1742" y="1704"/>
                  </a:lnTo>
                  <a:lnTo>
                    <a:pt x="1743" y="1721"/>
                  </a:lnTo>
                  <a:lnTo>
                    <a:pt x="1742" y="1722"/>
                  </a:lnTo>
                  <a:lnTo>
                    <a:pt x="1739" y="1721"/>
                  </a:lnTo>
                  <a:lnTo>
                    <a:pt x="1738" y="1721"/>
                  </a:lnTo>
                  <a:lnTo>
                    <a:pt x="1735" y="1721"/>
                  </a:lnTo>
                  <a:lnTo>
                    <a:pt x="1732" y="1722"/>
                  </a:lnTo>
                  <a:lnTo>
                    <a:pt x="1730" y="1725"/>
                  </a:lnTo>
                  <a:lnTo>
                    <a:pt x="1729" y="1728"/>
                  </a:lnTo>
                  <a:lnTo>
                    <a:pt x="1728" y="1731"/>
                  </a:lnTo>
                  <a:lnTo>
                    <a:pt x="1726" y="1737"/>
                  </a:lnTo>
                  <a:lnTo>
                    <a:pt x="1723" y="1744"/>
                  </a:lnTo>
                  <a:lnTo>
                    <a:pt x="1722" y="1745"/>
                  </a:lnTo>
                  <a:lnTo>
                    <a:pt x="1720" y="1745"/>
                  </a:lnTo>
                  <a:lnTo>
                    <a:pt x="1717" y="1745"/>
                  </a:lnTo>
                  <a:lnTo>
                    <a:pt x="1716" y="1745"/>
                  </a:lnTo>
                  <a:lnTo>
                    <a:pt x="1713" y="1750"/>
                  </a:lnTo>
                  <a:lnTo>
                    <a:pt x="1712" y="1754"/>
                  </a:lnTo>
                  <a:lnTo>
                    <a:pt x="1707" y="1763"/>
                  </a:lnTo>
                  <a:lnTo>
                    <a:pt x="1703" y="1763"/>
                  </a:lnTo>
                  <a:lnTo>
                    <a:pt x="1699" y="1763"/>
                  </a:lnTo>
                  <a:lnTo>
                    <a:pt x="1697" y="1758"/>
                  </a:lnTo>
                  <a:lnTo>
                    <a:pt x="1696" y="1754"/>
                  </a:lnTo>
                  <a:lnTo>
                    <a:pt x="1690" y="1745"/>
                  </a:lnTo>
                  <a:lnTo>
                    <a:pt x="1684" y="1738"/>
                  </a:lnTo>
                  <a:lnTo>
                    <a:pt x="1681" y="1735"/>
                  </a:lnTo>
                  <a:lnTo>
                    <a:pt x="1680" y="1732"/>
                  </a:lnTo>
                  <a:lnTo>
                    <a:pt x="1680" y="1729"/>
                  </a:lnTo>
                  <a:lnTo>
                    <a:pt x="1680" y="1728"/>
                  </a:lnTo>
                  <a:lnTo>
                    <a:pt x="1681" y="1725"/>
                  </a:lnTo>
                  <a:lnTo>
                    <a:pt x="1683" y="1722"/>
                  </a:lnTo>
                  <a:lnTo>
                    <a:pt x="1683" y="1721"/>
                  </a:lnTo>
                  <a:lnTo>
                    <a:pt x="1683" y="1718"/>
                  </a:lnTo>
                  <a:lnTo>
                    <a:pt x="1677" y="1715"/>
                  </a:lnTo>
                  <a:lnTo>
                    <a:pt x="1674" y="1711"/>
                  </a:lnTo>
                  <a:lnTo>
                    <a:pt x="1674" y="1706"/>
                  </a:lnTo>
                  <a:lnTo>
                    <a:pt x="1673" y="1702"/>
                  </a:lnTo>
                  <a:lnTo>
                    <a:pt x="1673" y="1699"/>
                  </a:lnTo>
                  <a:lnTo>
                    <a:pt x="1671" y="1696"/>
                  </a:lnTo>
                  <a:lnTo>
                    <a:pt x="1670" y="1693"/>
                  </a:lnTo>
                  <a:lnTo>
                    <a:pt x="1668" y="1691"/>
                  </a:lnTo>
                  <a:lnTo>
                    <a:pt x="1663" y="1683"/>
                  </a:lnTo>
                  <a:lnTo>
                    <a:pt x="1658" y="1678"/>
                  </a:lnTo>
                  <a:lnTo>
                    <a:pt x="1654" y="1672"/>
                  </a:lnTo>
                  <a:lnTo>
                    <a:pt x="1653" y="1666"/>
                  </a:lnTo>
                  <a:lnTo>
                    <a:pt x="1651" y="1660"/>
                  </a:lnTo>
                  <a:lnTo>
                    <a:pt x="1650" y="1649"/>
                  </a:lnTo>
                  <a:lnTo>
                    <a:pt x="1648" y="1636"/>
                  </a:lnTo>
                  <a:lnTo>
                    <a:pt x="1647" y="1624"/>
                  </a:lnTo>
                  <a:lnTo>
                    <a:pt x="1645" y="1620"/>
                  </a:lnTo>
                  <a:lnTo>
                    <a:pt x="1643" y="1616"/>
                  </a:lnTo>
                  <a:lnTo>
                    <a:pt x="1638" y="1607"/>
                  </a:lnTo>
                  <a:lnTo>
                    <a:pt x="1632" y="1597"/>
                  </a:lnTo>
                  <a:lnTo>
                    <a:pt x="1630" y="1588"/>
                  </a:lnTo>
                  <a:lnTo>
                    <a:pt x="1630" y="1584"/>
                  </a:lnTo>
                  <a:lnTo>
                    <a:pt x="1630" y="1580"/>
                  </a:lnTo>
                  <a:lnTo>
                    <a:pt x="1630" y="1573"/>
                  </a:lnTo>
                  <a:lnTo>
                    <a:pt x="1621" y="1537"/>
                  </a:lnTo>
                  <a:lnTo>
                    <a:pt x="1620" y="1526"/>
                  </a:lnTo>
                  <a:lnTo>
                    <a:pt x="1620" y="1522"/>
                  </a:lnTo>
                  <a:lnTo>
                    <a:pt x="1620" y="1521"/>
                  </a:lnTo>
                  <a:lnTo>
                    <a:pt x="1621" y="1519"/>
                  </a:lnTo>
                  <a:lnTo>
                    <a:pt x="1617" y="1511"/>
                  </a:lnTo>
                  <a:lnTo>
                    <a:pt x="1614" y="1503"/>
                  </a:lnTo>
                  <a:lnTo>
                    <a:pt x="1614" y="1499"/>
                  </a:lnTo>
                  <a:lnTo>
                    <a:pt x="1614" y="1496"/>
                  </a:lnTo>
                  <a:lnTo>
                    <a:pt x="1617" y="1489"/>
                  </a:lnTo>
                  <a:lnTo>
                    <a:pt x="1620" y="1483"/>
                  </a:lnTo>
                  <a:lnTo>
                    <a:pt x="1621" y="1478"/>
                  </a:lnTo>
                  <a:lnTo>
                    <a:pt x="1621" y="1473"/>
                  </a:lnTo>
                  <a:lnTo>
                    <a:pt x="1620" y="1470"/>
                  </a:lnTo>
                  <a:lnTo>
                    <a:pt x="1617" y="1469"/>
                  </a:lnTo>
                  <a:lnTo>
                    <a:pt x="1617" y="1467"/>
                  </a:lnTo>
                  <a:lnTo>
                    <a:pt x="1617" y="1463"/>
                  </a:lnTo>
                  <a:lnTo>
                    <a:pt x="1617" y="1460"/>
                  </a:lnTo>
                  <a:lnTo>
                    <a:pt x="1620" y="1456"/>
                  </a:lnTo>
                  <a:lnTo>
                    <a:pt x="1614" y="1453"/>
                  </a:lnTo>
                  <a:lnTo>
                    <a:pt x="1615" y="1447"/>
                  </a:lnTo>
                  <a:lnTo>
                    <a:pt x="1615" y="1443"/>
                  </a:lnTo>
                  <a:lnTo>
                    <a:pt x="1617" y="1439"/>
                  </a:lnTo>
                  <a:lnTo>
                    <a:pt x="1608" y="1444"/>
                  </a:lnTo>
                  <a:lnTo>
                    <a:pt x="1607" y="1449"/>
                  </a:lnTo>
                  <a:lnTo>
                    <a:pt x="1608" y="1454"/>
                  </a:lnTo>
                  <a:lnTo>
                    <a:pt x="1608" y="1459"/>
                  </a:lnTo>
                  <a:lnTo>
                    <a:pt x="1608" y="1465"/>
                  </a:lnTo>
                  <a:lnTo>
                    <a:pt x="1607" y="1467"/>
                  </a:lnTo>
                  <a:lnTo>
                    <a:pt x="1604" y="1470"/>
                  </a:lnTo>
                  <a:lnTo>
                    <a:pt x="1601" y="1473"/>
                  </a:lnTo>
                  <a:lnTo>
                    <a:pt x="1596" y="1475"/>
                  </a:lnTo>
                  <a:lnTo>
                    <a:pt x="1581" y="1480"/>
                  </a:lnTo>
                  <a:lnTo>
                    <a:pt x="1566" y="1467"/>
                  </a:lnTo>
                  <a:lnTo>
                    <a:pt x="1560" y="1459"/>
                  </a:lnTo>
                  <a:lnTo>
                    <a:pt x="1555" y="1450"/>
                  </a:lnTo>
                  <a:lnTo>
                    <a:pt x="1553" y="1450"/>
                  </a:lnTo>
                  <a:lnTo>
                    <a:pt x="1553" y="1447"/>
                  </a:lnTo>
                  <a:lnTo>
                    <a:pt x="1555" y="1444"/>
                  </a:lnTo>
                  <a:lnTo>
                    <a:pt x="1555" y="1442"/>
                  </a:lnTo>
                  <a:lnTo>
                    <a:pt x="1560" y="1440"/>
                  </a:lnTo>
                  <a:lnTo>
                    <a:pt x="1563" y="1440"/>
                  </a:lnTo>
                  <a:lnTo>
                    <a:pt x="1568" y="1440"/>
                  </a:lnTo>
                  <a:lnTo>
                    <a:pt x="1569" y="1440"/>
                  </a:lnTo>
                  <a:lnTo>
                    <a:pt x="1572" y="1439"/>
                  </a:lnTo>
                  <a:lnTo>
                    <a:pt x="1576" y="1434"/>
                  </a:lnTo>
                  <a:lnTo>
                    <a:pt x="1579" y="1429"/>
                  </a:lnTo>
                  <a:lnTo>
                    <a:pt x="1582" y="1423"/>
                  </a:lnTo>
                  <a:lnTo>
                    <a:pt x="1586" y="1417"/>
                  </a:lnTo>
                  <a:lnTo>
                    <a:pt x="1579" y="1421"/>
                  </a:lnTo>
                  <a:lnTo>
                    <a:pt x="1575" y="1424"/>
                  </a:lnTo>
                  <a:lnTo>
                    <a:pt x="1571" y="1427"/>
                  </a:lnTo>
                  <a:lnTo>
                    <a:pt x="1566" y="1427"/>
                  </a:lnTo>
                  <a:lnTo>
                    <a:pt x="1562" y="1427"/>
                  </a:lnTo>
                  <a:lnTo>
                    <a:pt x="1558" y="1426"/>
                  </a:lnTo>
                  <a:lnTo>
                    <a:pt x="1545" y="1423"/>
                  </a:lnTo>
                  <a:lnTo>
                    <a:pt x="1543" y="1418"/>
                  </a:lnTo>
                  <a:lnTo>
                    <a:pt x="1543" y="1414"/>
                  </a:lnTo>
                  <a:lnTo>
                    <a:pt x="1543" y="1410"/>
                  </a:lnTo>
                  <a:lnTo>
                    <a:pt x="1542" y="1406"/>
                  </a:lnTo>
                  <a:lnTo>
                    <a:pt x="1524" y="1400"/>
                  </a:lnTo>
                  <a:lnTo>
                    <a:pt x="1524" y="1398"/>
                  </a:lnTo>
                  <a:lnTo>
                    <a:pt x="1523" y="1397"/>
                  </a:lnTo>
                  <a:lnTo>
                    <a:pt x="1523" y="1393"/>
                  </a:lnTo>
                  <a:lnTo>
                    <a:pt x="1523" y="1388"/>
                  </a:lnTo>
                  <a:lnTo>
                    <a:pt x="1523" y="1387"/>
                  </a:lnTo>
                  <a:lnTo>
                    <a:pt x="1522" y="1387"/>
                  </a:lnTo>
                  <a:lnTo>
                    <a:pt x="1517" y="1384"/>
                  </a:lnTo>
                  <a:lnTo>
                    <a:pt x="1514" y="1384"/>
                  </a:lnTo>
                  <a:lnTo>
                    <a:pt x="1510" y="1384"/>
                  </a:lnTo>
                  <a:lnTo>
                    <a:pt x="1507" y="1384"/>
                  </a:lnTo>
                  <a:lnTo>
                    <a:pt x="1506" y="1384"/>
                  </a:lnTo>
                  <a:lnTo>
                    <a:pt x="1504" y="1382"/>
                  </a:lnTo>
                  <a:lnTo>
                    <a:pt x="1504" y="1381"/>
                  </a:lnTo>
                  <a:lnTo>
                    <a:pt x="1506" y="1380"/>
                  </a:lnTo>
                  <a:lnTo>
                    <a:pt x="1509" y="1377"/>
                  </a:lnTo>
                  <a:lnTo>
                    <a:pt x="1509" y="1375"/>
                  </a:lnTo>
                  <a:lnTo>
                    <a:pt x="1500" y="1365"/>
                  </a:lnTo>
                  <a:lnTo>
                    <a:pt x="1496" y="1364"/>
                  </a:lnTo>
                  <a:lnTo>
                    <a:pt x="1491" y="1362"/>
                  </a:lnTo>
                  <a:lnTo>
                    <a:pt x="1481" y="1362"/>
                  </a:lnTo>
                  <a:lnTo>
                    <a:pt x="1468" y="1364"/>
                  </a:lnTo>
                  <a:lnTo>
                    <a:pt x="1455" y="1365"/>
                  </a:lnTo>
                  <a:lnTo>
                    <a:pt x="1429" y="1371"/>
                  </a:lnTo>
                  <a:lnTo>
                    <a:pt x="1419" y="1372"/>
                  </a:lnTo>
                  <a:lnTo>
                    <a:pt x="1414" y="1372"/>
                  </a:lnTo>
                  <a:lnTo>
                    <a:pt x="1411" y="1372"/>
                  </a:lnTo>
                  <a:lnTo>
                    <a:pt x="1409" y="1372"/>
                  </a:lnTo>
                  <a:lnTo>
                    <a:pt x="1405" y="1368"/>
                  </a:lnTo>
                  <a:lnTo>
                    <a:pt x="1401" y="1365"/>
                  </a:lnTo>
                  <a:lnTo>
                    <a:pt x="1395" y="1364"/>
                  </a:lnTo>
                  <a:lnTo>
                    <a:pt x="1388" y="1364"/>
                  </a:lnTo>
                  <a:lnTo>
                    <a:pt x="1373" y="1365"/>
                  </a:lnTo>
                  <a:lnTo>
                    <a:pt x="1366" y="1364"/>
                  </a:lnTo>
                  <a:lnTo>
                    <a:pt x="1359" y="1364"/>
                  </a:lnTo>
                  <a:lnTo>
                    <a:pt x="1352" y="1361"/>
                  </a:lnTo>
                  <a:lnTo>
                    <a:pt x="1349" y="1358"/>
                  </a:lnTo>
                  <a:lnTo>
                    <a:pt x="1346" y="1357"/>
                  </a:lnTo>
                  <a:lnTo>
                    <a:pt x="1343" y="1354"/>
                  </a:lnTo>
                  <a:lnTo>
                    <a:pt x="1343" y="1351"/>
                  </a:lnTo>
                  <a:lnTo>
                    <a:pt x="1342" y="1345"/>
                  </a:lnTo>
                  <a:lnTo>
                    <a:pt x="1342" y="1338"/>
                  </a:lnTo>
                  <a:lnTo>
                    <a:pt x="1340" y="1335"/>
                  </a:lnTo>
                  <a:lnTo>
                    <a:pt x="1340" y="1331"/>
                  </a:lnTo>
                  <a:lnTo>
                    <a:pt x="1339" y="1331"/>
                  </a:lnTo>
                  <a:lnTo>
                    <a:pt x="1337" y="1329"/>
                  </a:lnTo>
                  <a:lnTo>
                    <a:pt x="1334" y="1326"/>
                  </a:lnTo>
                  <a:lnTo>
                    <a:pt x="1332" y="1325"/>
                  </a:lnTo>
                  <a:lnTo>
                    <a:pt x="1329" y="1323"/>
                  </a:lnTo>
                  <a:lnTo>
                    <a:pt x="1326" y="1323"/>
                  </a:lnTo>
                  <a:lnTo>
                    <a:pt x="1324" y="1323"/>
                  </a:lnTo>
                  <a:lnTo>
                    <a:pt x="1324" y="1325"/>
                  </a:lnTo>
                  <a:lnTo>
                    <a:pt x="1326" y="1326"/>
                  </a:lnTo>
                  <a:lnTo>
                    <a:pt x="1298" y="1339"/>
                  </a:lnTo>
                  <a:lnTo>
                    <a:pt x="1287" y="1339"/>
                  </a:lnTo>
                  <a:lnTo>
                    <a:pt x="1277" y="1336"/>
                  </a:lnTo>
                  <a:lnTo>
                    <a:pt x="1268" y="1334"/>
                  </a:lnTo>
                  <a:lnTo>
                    <a:pt x="1254" y="1323"/>
                  </a:lnTo>
                  <a:lnTo>
                    <a:pt x="1254" y="1321"/>
                  </a:lnTo>
                  <a:lnTo>
                    <a:pt x="1254" y="1319"/>
                  </a:lnTo>
                  <a:lnTo>
                    <a:pt x="1254" y="1316"/>
                  </a:lnTo>
                  <a:lnTo>
                    <a:pt x="1254" y="1315"/>
                  </a:lnTo>
                  <a:lnTo>
                    <a:pt x="1248" y="1312"/>
                  </a:lnTo>
                  <a:lnTo>
                    <a:pt x="1245" y="1310"/>
                  </a:lnTo>
                  <a:lnTo>
                    <a:pt x="1242" y="1309"/>
                  </a:lnTo>
                  <a:lnTo>
                    <a:pt x="1242" y="1306"/>
                  </a:lnTo>
                  <a:lnTo>
                    <a:pt x="1242" y="1303"/>
                  </a:lnTo>
                  <a:lnTo>
                    <a:pt x="1244" y="1300"/>
                  </a:lnTo>
                  <a:lnTo>
                    <a:pt x="1242" y="1298"/>
                  </a:lnTo>
                  <a:lnTo>
                    <a:pt x="1241" y="1296"/>
                  </a:lnTo>
                  <a:lnTo>
                    <a:pt x="1239" y="1296"/>
                  </a:lnTo>
                  <a:lnTo>
                    <a:pt x="1236" y="1296"/>
                  </a:lnTo>
                  <a:lnTo>
                    <a:pt x="1235" y="1296"/>
                  </a:lnTo>
                  <a:lnTo>
                    <a:pt x="1234" y="1293"/>
                  </a:lnTo>
                  <a:lnTo>
                    <a:pt x="1235" y="1292"/>
                  </a:lnTo>
                  <a:lnTo>
                    <a:pt x="1235" y="1289"/>
                  </a:lnTo>
                  <a:lnTo>
                    <a:pt x="1235" y="1287"/>
                  </a:lnTo>
                  <a:lnTo>
                    <a:pt x="1229" y="1285"/>
                  </a:lnTo>
                  <a:lnTo>
                    <a:pt x="1222" y="1266"/>
                  </a:lnTo>
                  <a:lnTo>
                    <a:pt x="1215" y="1249"/>
                  </a:lnTo>
                  <a:lnTo>
                    <a:pt x="1213" y="1250"/>
                  </a:lnTo>
                  <a:lnTo>
                    <a:pt x="1211" y="1251"/>
                  </a:lnTo>
                  <a:lnTo>
                    <a:pt x="1208" y="1254"/>
                  </a:lnTo>
                  <a:lnTo>
                    <a:pt x="1203" y="1253"/>
                  </a:lnTo>
                  <a:lnTo>
                    <a:pt x="1199" y="1250"/>
                  </a:lnTo>
                  <a:lnTo>
                    <a:pt x="1196" y="1247"/>
                  </a:lnTo>
                  <a:lnTo>
                    <a:pt x="1193" y="1246"/>
                  </a:lnTo>
                  <a:lnTo>
                    <a:pt x="1190" y="1246"/>
                  </a:lnTo>
                  <a:lnTo>
                    <a:pt x="1190" y="1247"/>
                  </a:lnTo>
                  <a:lnTo>
                    <a:pt x="1190" y="1249"/>
                  </a:lnTo>
                  <a:lnTo>
                    <a:pt x="1190" y="1251"/>
                  </a:lnTo>
                  <a:lnTo>
                    <a:pt x="1183" y="1247"/>
                  </a:lnTo>
                  <a:lnTo>
                    <a:pt x="1176" y="1243"/>
                  </a:lnTo>
                  <a:lnTo>
                    <a:pt x="1180" y="1249"/>
                  </a:lnTo>
                  <a:lnTo>
                    <a:pt x="1183" y="1253"/>
                  </a:lnTo>
                  <a:lnTo>
                    <a:pt x="1183" y="1254"/>
                  </a:lnTo>
                  <a:lnTo>
                    <a:pt x="1182" y="1254"/>
                  </a:lnTo>
                  <a:lnTo>
                    <a:pt x="1173" y="1254"/>
                  </a:lnTo>
                  <a:lnTo>
                    <a:pt x="1173" y="1259"/>
                  </a:lnTo>
                  <a:lnTo>
                    <a:pt x="1173" y="1262"/>
                  </a:lnTo>
                  <a:lnTo>
                    <a:pt x="1173" y="1264"/>
                  </a:lnTo>
                  <a:lnTo>
                    <a:pt x="1172" y="1266"/>
                  </a:lnTo>
                  <a:lnTo>
                    <a:pt x="1172" y="1267"/>
                  </a:lnTo>
                  <a:lnTo>
                    <a:pt x="1177" y="1274"/>
                  </a:lnTo>
                  <a:lnTo>
                    <a:pt x="1180" y="1277"/>
                  </a:lnTo>
                  <a:lnTo>
                    <a:pt x="1182" y="1282"/>
                  </a:lnTo>
                  <a:lnTo>
                    <a:pt x="1183" y="1287"/>
                  </a:lnTo>
                  <a:lnTo>
                    <a:pt x="1183" y="1292"/>
                  </a:lnTo>
                  <a:lnTo>
                    <a:pt x="1183" y="1296"/>
                  </a:lnTo>
                  <a:lnTo>
                    <a:pt x="1185" y="1300"/>
                  </a:lnTo>
                  <a:lnTo>
                    <a:pt x="1188" y="1303"/>
                  </a:lnTo>
                  <a:lnTo>
                    <a:pt x="1190" y="1305"/>
                  </a:lnTo>
                  <a:lnTo>
                    <a:pt x="1193" y="1308"/>
                  </a:lnTo>
                  <a:lnTo>
                    <a:pt x="1196" y="1309"/>
                  </a:lnTo>
                  <a:lnTo>
                    <a:pt x="1198" y="1313"/>
                  </a:lnTo>
                  <a:lnTo>
                    <a:pt x="1199" y="1318"/>
                  </a:lnTo>
                  <a:lnTo>
                    <a:pt x="1199" y="1322"/>
                  </a:lnTo>
                  <a:lnTo>
                    <a:pt x="1202" y="1326"/>
                  </a:lnTo>
                  <a:lnTo>
                    <a:pt x="1205" y="1329"/>
                  </a:lnTo>
                  <a:lnTo>
                    <a:pt x="1209" y="1331"/>
                  </a:lnTo>
                  <a:lnTo>
                    <a:pt x="1213" y="1334"/>
                  </a:lnTo>
                  <a:lnTo>
                    <a:pt x="1215" y="1335"/>
                  </a:lnTo>
                  <a:lnTo>
                    <a:pt x="1215" y="1336"/>
                  </a:lnTo>
                  <a:lnTo>
                    <a:pt x="1216" y="1339"/>
                  </a:lnTo>
                  <a:lnTo>
                    <a:pt x="1216" y="1341"/>
                  </a:lnTo>
                  <a:lnTo>
                    <a:pt x="1215" y="1344"/>
                  </a:lnTo>
                  <a:lnTo>
                    <a:pt x="1213" y="1346"/>
                  </a:lnTo>
                  <a:lnTo>
                    <a:pt x="1212" y="1351"/>
                  </a:lnTo>
                  <a:lnTo>
                    <a:pt x="1218" y="1367"/>
                  </a:lnTo>
                  <a:lnTo>
                    <a:pt x="1224" y="1367"/>
                  </a:lnTo>
                  <a:lnTo>
                    <a:pt x="1226" y="1357"/>
                  </a:lnTo>
                  <a:lnTo>
                    <a:pt x="1229" y="1351"/>
                  </a:lnTo>
                  <a:lnTo>
                    <a:pt x="1232" y="1348"/>
                  </a:lnTo>
                  <a:lnTo>
                    <a:pt x="1234" y="1348"/>
                  </a:lnTo>
                  <a:lnTo>
                    <a:pt x="1235" y="1348"/>
                  </a:lnTo>
                  <a:lnTo>
                    <a:pt x="1235" y="1351"/>
                  </a:lnTo>
                  <a:lnTo>
                    <a:pt x="1236" y="1354"/>
                  </a:lnTo>
                  <a:lnTo>
                    <a:pt x="1236" y="1364"/>
                  </a:lnTo>
                  <a:lnTo>
                    <a:pt x="1236" y="1374"/>
                  </a:lnTo>
                  <a:lnTo>
                    <a:pt x="1235" y="1384"/>
                  </a:lnTo>
                  <a:lnTo>
                    <a:pt x="1247" y="1387"/>
                  </a:lnTo>
                  <a:lnTo>
                    <a:pt x="1249" y="1387"/>
                  </a:lnTo>
                  <a:lnTo>
                    <a:pt x="1251" y="1385"/>
                  </a:lnTo>
                  <a:lnTo>
                    <a:pt x="1255" y="1384"/>
                  </a:lnTo>
                  <a:lnTo>
                    <a:pt x="1265" y="1384"/>
                  </a:lnTo>
                  <a:lnTo>
                    <a:pt x="1267" y="1385"/>
                  </a:lnTo>
                  <a:lnTo>
                    <a:pt x="1270" y="1387"/>
                  </a:lnTo>
                  <a:lnTo>
                    <a:pt x="1274" y="1390"/>
                  </a:lnTo>
                  <a:lnTo>
                    <a:pt x="1277" y="1390"/>
                  </a:lnTo>
                  <a:lnTo>
                    <a:pt x="1278" y="1390"/>
                  </a:lnTo>
                  <a:lnTo>
                    <a:pt x="1281" y="1384"/>
                  </a:lnTo>
                  <a:lnTo>
                    <a:pt x="1288" y="1381"/>
                  </a:lnTo>
                  <a:lnTo>
                    <a:pt x="1294" y="1378"/>
                  </a:lnTo>
                  <a:lnTo>
                    <a:pt x="1298" y="1374"/>
                  </a:lnTo>
                  <a:lnTo>
                    <a:pt x="1303" y="1371"/>
                  </a:lnTo>
                  <a:lnTo>
                    <a:pt x="1308" y="1362"/>
                  </a:lnTo>
                  <a:lnTo>
                    <a:pt x="1314" y="1355"/>
                  </a:lnTo>
                  <a:lnTo>
                    <a:pt x="1317" y="1352"/>
                  </a:lnTo>
                  <a:lnTo>
                    <a:pt x="1320" y="1348"/>
                  </a:lnTo>
                  <a:lnTo>
                    <a:pt x="1321" y="1359"/>
                  </a:lnTo>
                  <a:lnTo>
                    <a:pt x="1323" y="1364"/>
                  </a:lnTo>
                  <a:lnTo>
                    <a:pt x="1326" y="1370"/>
                  </a:lnTo>
                  <a:lnTo>
                    <a:pt x="1329" y="1377"/>
                  </a:lnTo>
                  <a:lnTo>
                    <a:pt x="1334" y="1384"/>
                  </a:lnTo>
                  <a:lnTo>
                    <a:pt x="1339" y="1390"/>
                  </a:lnTo>
                  <a:lnTo>
                    <a:pt x="1346" y="1395"/>
                  </a:lnTo>
                  <a:lnTo>
                    <a:pt x="1350" y="1397"/>
                  </a:lnTo>
                  <a:lnTo>
                    <a:pt x="1357" y="1398"/>
                  </a:lnTo>
                  <a:lnTo>
                    <a:pt x="1362" y="1400"/>
                  </a:lnTo>
                  <a:lnTo>
                    <a:pt x="1365" y="1401"/>
                  </a:lnTo>
                  <a:lnTo>
                    <a:pt x="1368" y="1403"/>
                  </a:lnTo>
                  <a:lnTo>
                    <a:pt x="1370" y="1407"/>
                  </a:lnTo>
                  <a:lnTo>
                    <a:pt x="1372" y="1414"/>
                  </a:lnTo>
                  <a:lnTo>
                    <a:pt x="1373" y="1421"/>
                  </a:lnTo>
                  <a:lnTo>
                    <a:pt x="1375" y="1424"/>
                  </a:lnTo>
                  <a:lnTo>
                    <a:pt x="1376" y="1426"/>
                  </a:lnTo>
                  <a:lnTo>
                    <a:pt x="1378" y="1426"/>
                  </a:lnTo>
                  <a:lnTo>
                    <a:pt x="1380" y="1426"/>
                  </a:lnTo>
                  <a:lnTo>
                    <a:pt x="1382" y="1427"/>
                  </a:lnTo>
                  <a:lnTo>
                    <a:pt x="1383" y="1429"/>
                  </a:lnTo>
                  <a:lnTo>
                    <a:pt x="1385" y="1433"/>
                  </a:lnTo>
                  <a:lnTo>
                    <a:pt x="1383" y="1439"/>
                  </a:lnTo>
                  <a:lnTo>
                    <a:pt x="1380" y="1443"/>
                  </a:lnTo>
                  <a:lnTo>
                    <a:pt x="1378" y="1447"/>
                  </a:lnTo>
                  <a:lnTo>
                    <a:pt x="1372" y="1454"/>
                  </a:lnTo>
                  <a:lnTo>
                    <a:pt x="1368" y="1462"/>
                  </a:lnTo>
                  <a:lnTo>
                    <a:pt x="1366" y="1465"/>
                  </a:lnTo>
                  <a:lnTo>
                    <a:pt x="1366" y="1467"/>
                  </a:lnTo>
                  <a:lnTo>
                    <a:pt x="1365" y="1472"/>
                  </a:lnTo>
                  <a:lnTo>
                    <a:pt x="1363" y="1478"/>
                  </a:lnTo>
                  <a:lnTo>
                    <a:pt x="1362" y="1483"/>
                  </a:lnTo>
                  <a:lnTo>
                    <a:pt x="1353" y="1483"/>
                  </a:lnTo>
                  <a:lnTo>
                    <a:pt x="1352" y="1490"/>
                  </a:lnTo>
                  <a:lnTo>
                    <a:pt x="1350" y="1499"/>
                  </a:lnTo>
                  <a:lnTo>
                    <a:pt x="1349" y="1503"/>
                  </a:lnTo>
                  <a:lnTo>
                    <a:pt x="1349" y="1508"/>
                  </a:lnTo>
                  <a:lnTo>
                    <a:pt x="1349" y="1512"/>
                  </a:lnTo>
                  <a:lnTo>
                    <a:pt x="1350" y="1514"/>
                  </a:lnTo>
                  <a:lnTo>
                    <a:pt x="1339" y="1518"/>
                  </a:lnTo>
                  <a:lnTo>
                    <a:pt x="1333" y="1521"/>
                  </a:lnTo>
                  <a:lnTo>
                    <a:pt x="1330" y="1522"/>
                  </a:lnTo>
                  <a:lnTo>
                    <a:pt x="1329" y="1525"/>
                  </a:lnTo>
                  <a:lnTo>
                    <a:pt x="1323" y="1537"/>
                  </a:lnTo>
                  <a:lnTo>
                    <a:pt x="1314" y="1535"/>
                  </a:lnTo>
                  <a:lnTo>
                    <a:pt x="1310" y="1535"/>
                  </a:lnTo>
                  <a:lnTo>
                    <a:pt x="1307" y="1537"/>
                  </a:lnTo>
                  <a:lnTo>
                    <a:pt x="1304" y="1538"/>
                  </a:lnTo>
                  <a:lnTo>
                    <a:pt x="1304" y="1539"/>
                  </a:lnTo>
                  <a:lnTo>
                    <a:pt x="1301" y="1544"/>
                  </a:lnTo>
                  <a:lnTo>
                    <a:pt x="1301" y="1550"/>
                  </a:lnTo>
                  <a:lnTo>
                    <a:pt x="1300" y="1551"/>
                  </a:lnTo>
                  <a:lnTo>
                    <a:pt x="1298" y="1552"/>
                  </a:lnTo>
                  <a:lnTo>
                    <a:pt x="1297" y="1554"/>
                  </a:lnTo>
                  <a:lnTo>
                    <a:pt x="1294" y="1554"/>
                  </a:lnTo>
                  <a:lnTo>
                    <a:pt x="1291" y="1554"/>
                  </a:lnTo>
                  <a:lnTo>
                    <a:pt x="1290" y="1552"/>
                  </a:lnTo>
                  <a:lnTo>
                    <a:pt x="1287" y="1552"/>
                  </a:lnTo>
                  <a:lnTo>
                    <a:pt x="1285" y="1554"/>
                  </a:lnTo>
                  <a:lnTo>
                    <a:pt x="1283" y="1557"/>
                  </a:lnTo>
                  <a:lnTo>
                    <a:pt x="1280" y="1560"/>
                  </a:lnTo>
                  <a:lnTo>
                    <a:pt x="1278" y="1561"/>
                  </a:lnTo>
                  <a:lnTo>
                    <a:pt x="1272" y="1562"/>
                  </a:lnTo>
                  <a:lnTo>
                    <a:pt x="1261" y="1564"/>
                  </a:lnTo>
                  <a:lnTo>
                    <a:pt x="1255" y="1565"/>
                  </a:lnTo>
                  <a:lnTo>
                    <a:pt x="1251" y="1570"/>
                  </a:lnTo>
                  <a:lnTo>
                    <a:pt x="1249" y="1571"/>
                  </a:lnTo>
                  <a:lnTo>
                    <a:pt x="1249" y="1573"/>
                  </a:lnTo>
                  <a:lnTo>
                    <a:pt x="1249" y="1577"/>
                  </a:lnTo>
                  <a:lnTo>
                    <a:pt x="1251" y="1580"/>
                  </a:lnTo>
                  <a:lnTo>
                    <a:pt x="1251" y="1583"/>
                  </a:lnTo>
                  <a:lnTo>
                    <a:pt x="1245" y="1583"/>
                  </a:lnTo>
                  <a:lnTo>
                    <a:pt x="1242" y="1591"/>
                  </a:lnTo>
                  <a:lnTo>
                    <a:pt x="1241" y="1591"/>
                  </a:lnTo>
                  <a:lnTo>
                    <a:pt x="1241" y="1594"/>
                  </a:lnTo>
                  <a:lnTo>
                    <a:pt x="1235" y="1597"/>
                  </a:lnTo>
                  <a:lnTo>
                    <a:pt x="1229" y="1600"/>
                  </a:lnTo>
                  <a:lnTo>
                    <a:pt x="1218" y="1604"/>
                  </a:lnTo>
                  <a:lnTo>
                    <a:pt x="1205" y="1609"/>
                  </a:lnTo>
                  <a:lnTo>
                    <a:pt x="1199" y="1610"/>
                  </a:lnTo>
                  <a:lnTo>
                    <a:pt x="1193" y="1613"/>
                  </a:lnTo>
                  <a:lnTo>
                    <a:pt x="1192" y="1616"/>
                  </a:lnTo>
                  <a:lnTo>
                    <a:pt x="1189" y="1619"/>
                  </a:lnTo>
                  <a:lnTo>
                    <a:pt x="1188" y="1623"/>
                  </a:lnTo>
                  <a:lnTo>
                    <a:pt x="1185" y="1624"/>
                  </a:lnTo>
                  <a:lnTo>
                    <a:pt x="1177" y="1626"/>
                  </a:lnTo>
                  <a:lnTo>
                    <a:pt x="1175" y="1626"/>
                  </a:lnTo>
                  <a:lnTo>
                    <a:pt x="1172" y="1626"/>
                  </a:lnTo>
                  <a:lnTo>
                    <a:pt x="1169" y="1624"/>
                  </a:lnTo>
                  <a:lnTo>
                    <a:pt x="1166" y="1621"/>
                  </a:lnTo>
                  <a:lnTo>
                    <a:pt x="1160" y="1624"/>
                  </a:lnTo>
                  <a:lnTo>
                    <a:pt x="1157" y="1627"/>
                  </a:lnTo>
                  <a:lnTo>
                    <a:pt x="1153" y="1627"/>
                  </a:lnTo>
                  <a:lnTo>
                    <a:pt x="1149" y="1627"/>
                  </a:lnTo>
                  <a:lnTo>
                    <a:pt x="1144" y="1627"/>
                  </a:lnTo>
                  <a:lnTo>
                    <a:pt x="1143" y="1627"/>
                  </a:lnTo>
                  <a:lnTo>
                    <a:pt x="1140" y="1627"/>
                  </a:lnTo>
                  <a:lnTo>
                    <a:pt x="1137" y="1629"/>
                  </a:lnTo>
                  <a:lnTo>
                    <a:pt x="1134" y="1632"/>
                  </a:lnTo>
                  <a:lnTo>
                    <a:pt x="1127" y="1636"/>
                  </a:lnTo>
                  <a:lnTo>
                    <a:pt x="1124" y="1639"/>
                  </a:lnTo>
                  <a:lnTo>
                    <a:pt x="1121" y="1642"/>
                  </a:lnTo>
                  <a:lnTo>
                    <a:pt x="1117" y="1643"/>
                  </a:lnTo>
                  <a:lnTo>
                    <a:pt x="1113" y="1643"/>
                  </a:lnTo>
                  <a:lnTo>
                    <a:pt x="1105" y="1645"/>
                  </a:lnTo>
                  <a:lnTo>
                    <a:pt x="1100" y="1643"/>
                  </a:lnTo>
                  <a:lnTo>
                    <a:pt x="1095" y="1642"/>
                  </a:lnTo>
                  <a:lnTo>
                    <a:pt x="1094" y="1639"/>
                  </a:lnTo>
                  <a:lnTo>
                    <a:pt x="1092" y="1630"/>
                  </a:lnTo>
                  <a:lnTo>
                    <a:pt x="1092" y="1624"/>
                  </a:lnTo>
                  <a:lnTo>
                    <a:pt x="1091" y="1619"/>
                  </a:lnTo>
                  <a:lnTo>
                    <a:pt x="1090" y="1617"/>
                  </a:lnTo>
                  <a:lnTo>
                    <a:pt x="1087" y="1614"/>
                  </a:lnTo>
                  <a:lnTo>
                    <a:pt x="1082" y="1610"/>
                  </a:lnTo>
                  <a:lnTo>
                    <a:pt x="1084" y="1607"/>
                  </a:lnTo>
                  <a:lnTo>
                    <a:pt x="1084" y="1606"/>
                  </a:lnTo>
                  <a:lnTo>
                    <a:pt x="1085" y="1607"/>
                  </a:lnTo>
                  <a:lnTo>
                    <a:pt x="1082" y="1587"/>
                  </a:lnTo>
                  <a:lnTo>
                    <a:pt x="1081" y="1578"/>
                  </a:lnTo>
                  <a:lnTo>
                    <a:pt x="1080" y="1574"/>
                  </a:lnTo>
                  <a:lnTo>
                    <a:pt x="1080" y="1570"/>
                  </a:lnTo>
                  <a:lnTo>
                    <a:pt x="1081" y="1564"/>
                  </a:lnTo>
                  <a:lnTo>
                    <a:pt x="1082" y="1558"/>
                  </a:lnTo>
                  <a:lnTo>
                    <a:pt x="1082" y="1552"/>
                  </a:lnTo>
                  <a:lnTo>
                    <a:pt x="1069" y="1531"/>
                  </a:lnTo>
                  <a:lnTo>
                    <a:pt x="1064" y="1528"/>
                  </a:lnTo>
                  <a:lnTo>
                    <a:pt x="1058" y="1525"/>
                  </a:lnTo>
                  <a:lnTo>
                    <a:pt x="1055" y="1518"/>
                  </a:lnTo>
                  <a:lnTo>
                    <a:pt x="1054" y="1508"/>
                  </a:lnTo>
                  <a:lnTo>
                    <a:pt x="1052" y="1499"/>
                  </a:lnTo>
                  <a:lnTo>
                    <a:pt x="1051" y="1495"/>
                  </a:lnTo>
                  <a:lnTo>
                    <a:pt x="1049" y="1492"/>
                  </a:lnTo>
                  <a:lnTo>
                    <a:pt x="1048" y="1490"/>
                  </a:lnTo>
                  <a:lnTo>
                    <a:pt x="1046" y="1488"/>
                  </a:lnTo>
                  <a:lnTo>
                    <a:pt x="1042" y="1485"/>
                  </a:lnTo>
                  <a:lnTo>
                    <a:pt x="1033" y="1480"/>
                  </a:lnTo>
                  <a:lnTo>
                    <a:pt x="1025" y="1475"/>
                  </a:lnTo>
                  <a:lnTo>
                    <a:pt x="1023" y="1473"/>
                  </a:lnTo>
                  <a:lnTo>
                    <a:pt x="1022" y="1470"/>
                  </a:lnTo>
                  <a:lnTo>
                    <a:pt x="1019" y="1467"/>
                  </a:lnTo>
                  <a:lnTo>
                    <a:pt x="1018" y="1463"/>
                  </a:lnTo>
                  <a:lnTo>
                    <a:pt x="1018" y="1460"/>
                  </a:lnTo>
                  <a:lnTo>
                    <a:pt x="1016" y="1453"/>
                  </a:lnTo>
                  <a:lnTo>
                    <a:pt x="1016" y="1444"/>
                  </a:lnTo>
                  <a:lnTo>
                    <a:pt x="1016" y="1436"/>
                  </a:lnTo>
                  <a:lnTo>
                    <a:pt x="1015" y="1437"/>
                  </a:lnTo>
                  <a:lnTo>
                    <a:pt x="1015" y="1436"/>
                  </a:lnTo>
                  <a:lnTo>
                    <a:pt x="1013" y="1434"/>
                  </a:lnTo>
                  <a:lnTo>
                    <a:pt x="1012" y="1426"/>
                  </a:lnTo>
                  <a:lnTo>
                    <a:pt x="1010" y="1416"/>
                  </a:lnTo>
                  <a:lnTo>
                    <a:pt x="1010" y="1411"/>
                  </a:lnTo>
                  <a:lnTo>
                    <a:pt x="1013" y="1404"/>
                  </a:lnTo>
                  <a:lnTo>
                    <a:pt x="1013" y="1401"/>
                  </a:lnTo>
                  <a:lnTo>
                    <a:pt x="1013" y="1398"/>
                  </a:lnTo>
                  <a:lnTo>
                    <a:pt x="1012" y="1393"/>
                  </a:lnTo>
                  <a:lnTo>
                    <a:pt x="1009" y="1388"/>
                  </a:lnTo>
                  <a:lnTo>
                    <a:pt x="1002" y="1382"/>
                  </a:lnTo>
                  <a:lnTo>
                    <a:pt x="995" y="1377"/>
                  </a:lnTo>
                  <a:lnTo>
                    <a:pt x="992" y="1374"/>
                  </a:lnTo>
                  <a:lnTo>
                    <a:pt x="989" y="1370"/>
                  </a:lnTo>
                  <a:lnTo>
                    <a:pt x="987" y="1367"/>
                  </a:lnTo>
                  <a:lnTo>
                    <a:pt x="986" y="1362"/>
                  </a:lnTo>
                  <a:lnTo>
                    <a:pt x="986" y="1355"/>
                  </a:lnTo>
                  <a:lnTo>
                    <a:pt x="984" y="1348"/>
                  </a:lnTo>
                  <a:lnTo>
                    <a:pt x="983" y="1339"/>
                  </a:lnTo>
                  <a:lnTo>
                    <a:pt x="980" y="1336"/>
                  </a:lnTo>
                  <a:lnTo>
                    <a:pt x="976" y="1334"/>
                  </a:lnTo>
                  <a:lnTo>
                    <a:pt x="973" y="1331"/>
                  </a:lnTo>
                  <a:lnTo>
                    <a:pt x="970" y="1329"/>
                  </a:lnTo>
                  <a:lnTo>
                    <a:pt x="969" y="1329"/>
                  </a:lnTo>
                  <a:lnTo>
                    <a:pt x="964" y="1321"/>
                  </a:lnTo>
                  <a:lnTo>
                    <a:pt x="961" y="1313"/>
                  </a:lnTo>
                  <a:lnTo>
                    <a:pt x="957" y="1303"/>
                  </a:lnTo>
                  <a:lnTo>
                    <a:pt x="954" y="1299"/>
                  </a:lnTo>
                  <a:lnTo>
                    <a:pt x="951" y="1295"/>
                  </a:lnTo>
                  <a:lnTo>
                    <a:pt x="946" y="1290"/>
                  </a:lnTo>
                  <a:lnTo>
                    <a:pt x="936" y="1285"/>
                  </a:lnTo>
                  <a:lnTo>
                    <a:pt x="936" y="1289"/>
                  </a:lnTo>
                  <a:lnTo>
                    <a:pt x="936" y="1293"/>
                  </a:lnTo>
                  <a:lnTo>
                    <a:pt x="931" y="1293"/>
                  </a:lnTo>
                  <a:lnTo>
                    <a:pt x="930" y="1295"/>
                  </a:lnTo>
                  <a:lnTo>
                    <a:pt x="928" y="1296"/>
                  </a:lnTo>
                  <a:lnTo>
                    <a:pt x="921" y="1289"/>
                  </a:lnTo>
                  <a:lnTo>
                    <a:pt x="917" y="1285"/>
                  </a:lnTo>
                  <a:lnTo>
                    <a:pt x="914" y="1282"/>
                  </a:lnTo>
                  <a:lnTo>
                    <a:pt x="911" y="1276"/>
                  </a:lnTo>
                  <a:lnTo>
                    <a:pt x="911" y="1272"/>
                  </a:lnTo>
                  <a:lnTo>
                    <a:pt x="910" y="1266"/>
                  </a:lnTo>
                  <a:lnTo>
                    <a:pt x="908" y="1264"/>
                  </a:lnTo>
                  <a:lnTo>
                    <a:pt x="905" y="1262"/>
                  </a:lnTo>
                  <a:lnTo>
                    <a:pt x="904" y="1262"/>
                  </a:lnTo>
                  <a:lnTo>
                    <a:pt x="902" y="1262"/>
                  </a:lnTo>
                  <a:lnTo>
                    <a:pt x="902" y="1263"/>
                  </a:lnTo>
                  <a:lnTo>
                    <a:pt x="902" y="1266"/>
                  </a:lnTo>
                  <a:lnTo>
                    <a:pt x="905" y="1273"/>
                  </a:lnTo>
                  <a:lnTo>
                    <a:pt x="908" y="1279"/>
                  </a:lnTo>
                  <a:lnTo>
                    <a:pt x="911" y="1282"/>
                  </a:lnTo>
                  <a:lnTo>
                    <a:pt x="914" y="1286"/>
                  </a:lnTo>
                  <a:lnTo>
                    <a:pt x="917" y="1290"/>
                  </a:lnTo>
                  <a:lnTo>
                    <a:pt x="917" y="1292"/>
                  </a:lnTo>
                  <a:lnTo>
                    <a:pt x="917" y="1295"/>
                  </a:lnTo>
                  <a:lnTo>
                    <a:pt x="917" y="1299"/>
                  </a:lnTo>
                  <a:lnTo>
                    <a:pt x="917" y="1300"/>
                  </a:lnTo>
                  <a:lnTo>
                    <a:pt x="918" y="1305"/>
                  </a:lnTo>
                  <a:lnTo>
                    <a:pt x="923" y="1309"/>
                  </a:lnTo>
                  <a:lnTo>
                    <a:pt x="928" y="1318"/>
                  </a:lnTo>
                  <a:lnTo>
                    <a:pt x="931" y="1329"/>
                  </a:lnTo>
                  <a:lnTo>
                    <a:pt x="934" y="1338"/>
                  </a:lnTo>
                  <a:lnTo>
                    <a:pt x="937" y="1346"/>
                  </a:lnTo>
                  <a:lnTo>
                    <a:pt x="941" y="1357"/>
                  </a:lnTo>
                  <a:lnTo>
                    <a:pt x="948" y="1367"/>
                  </a:lnTo>
                  <a:lnTo>
                    <a:pt x="953" y="1374"/>
                  </a:lnTo>
                  <a:lnTo>
                    <a:pt x="956" y="1378"/>
                  </a:lnTo>
                  <a:lnTo>
                    <a:pt x="956" y="1382"/>
                  </a:lnTo>
                  <a:lnTo>
                    <a:pt x="954" y="1382"/>
                  </a:lnTo>
                  <a:lnTo>
                    <a:pt x="953" y="1382"/>
                  </a:lnTo>
                  <a:lnTo>
                    <a:pt x="951" y="1384"/>
                  </a:lnTo>
                  <a:lnTo>
                    <a:pt x="950" y="1384"/>
                  </a:lnTo>
                  <a:lnTo>
                    <a:pt x="953" y="1398"/>
                  </a:lnTo>
                  <a:lnTo>
                    <a:pt x="954" y="1401"/>
                  </a:lnTo>
                  <a:lnTo>
                    <a:pt x="956" y="1406"/>
                  </a:lnTo>
                  <a:lnTo>
                    <a:pt x="959" y="1411"/>
                  </a:lnTo>
                  <a:lnTo>
                    <a:pt x="961" y="1414"/>
                  </a:lnTo>
                  <a:lnTo>
                    <a:pt x="969" y="1418"/>
                  </a:lnTo>
                  <a:lnTo>
                    <a:pt x="977" y="1426"/>
                  </a:lnTo>
                  <a:lnTo>
                    <a:pt x="979" y="1427"/>
                  </a:lnTo>
                  <a:lnTo>
                    <a:pt x="979" y="1429"/>
                  </a:lnTo>
                  <a:lnTo>
                    <a:pt x="977" y="1433"/>
                  </a:lnTo>
                  <a:lnTo>
                    <a:pt x="977" y="1436"/>
                  </a:lnTo>
                  <a:lnTo>
                    <a:pt x="977" y="1439"/>
                  </a:lnTo>
                  <a:lnTo>
                    <a:pt x="983" y="1442"/>
                  </a:lnTo>
                  <a:lnTo>
                    <a:pt x="984" y="1449"/>
                  </a:lnTo>
                  <a:lnTo>
                    <a:pt x="984" y="1454"/>
                  </a:lnTo>
                  <a:lnTo>
                    <a:pt x="984" y="1460"/>
                  </a:lnTo>
                  <a:lnTo>
                    <a:pt x="983" y="1466"/>
                  </a:lnTo>
                  <a:lnTo>
                    <a:pt x="982" y="1478"/>
                  </a:lnTo>
                  <a:lnTo>
                    <a:pt x="982" y="1485"/>
                  </a:lnTo>
                  <a:lnTo>
                    <a:pt x="983" y="1492"/>
                  </a:lnTo>
                  <a:lnTo>
                    <a:pt x="984" y="1493"/>
                  </a:lnTo>
                  <a:lnTo>
                    <a:pt x="987" y="1496"/>
                  </a:lnTo>
                  <a:lnTo>
                    <a:pt x="995" y="1506"/>
                  </a:lnTo>
                  <a:lnTo>
                    <a:pt x="1008" y="1519"/>
                  </a:lnTo>
                  <a:lnTo>
                    <a:pt x="1013" y="1519"/>
                  </a:lnTo>
                  <a:lnTo>
                    <a:pt x="1016" y="1525"/>
                  </a:lnTo>
                  <a:lnTo>
                    <a:pt x="1018" y="1531"/>
                  </a:lnTo>
                  <a:lnTo>
                    <a:pt x="1018" y="1538"/>
                  </a:lnTo>
                  <a:lnTo>
                    <a:pt x="1018" y="1547"/>
                  </a:lnTo>
                  <a:lnTo>
                    <a:pt x="1019" y="1554"/>
                  </a:lnTo>
                  <a:lnTo>
                    <a:pt x="1019" y="1562"/>
                  </a:lnTo>
                  <a:lnTo>
                    <a:pt x="1020" y="1570"/>
                  </a:lnTo>
                  <a:lnTo>
                    <a:pt x="1022" y="1574"/>
                  </a:lnTo>
                  <a:lnTo>
                    <a:pt x="1023" y="1575"/>
                  </a:lnTo>
                  <a:lnTo>
                    <a:pt x="1025" y="1577"/>
                  </a:lnTo>
                  <a:lnTo>
                    <a:pt x="1028" y="1577"/>
                  </a:lnTo>
                  <a:lnTo>
                    <a:pt x="1028" y="1580"/>
                  </a:lnTo>
                  <a:lnTo>
                    <a:pt x="1029" y="1580"/>
                  </a:lnTo>
                  <a:lnTo>
                    <a:pt x="1031" y="1580"/>
                  </a:lnTo>
                  <a:lnTo>
                    <a:pt x="1033" y="1577"/>
                  </a:lnTo>
                  <a:lnTo>
                    <a:pt x="1038" y="1587"/>
                  </a:lnTo>
                  <a:lnTo>
                    <a:pt x="1041" y="1591"/>
                  </a:lnTo>
                  <a:lnTo>
                    <a:pt x="1042" y="1593"/>
                  </a:lnTo>
                  <a:lnTo>
                    <a:pt x="1044" y="1594"/>
                  </a:lnTo>
                  <a:lnTo>
                    <a:pt x="1046" y="1594"/>
                  </a:lnTo>
                  <a:lnTo>
                    <a:pt x="1048" y="1594"/>
                  </a:lnTo>
                  <a:lnTo>
                    <a:pt x="1051" y="1594"/>
                  </a:lnTo>
                  <a:lnTo>
                    <a:pt x="1052" y="1594"/>
                  </a:lnTo>
                  <a:lnTo>
                    <a:pt x="1054" y="1597"/>
                  </a:lnTo>
                  <a:lnTo>
                    <a:pt x="1055" y="1603"/>
                  </a:lnTo>
                  <a:lnTo>
                    <a:pt x="1056" y="1607"/>
                  </a:lnTo>
                  <a:lnTo>
                    <a:pt x="1058" y="1610"/>
                  </a:lnTo>
                  <a:lnTo>
                    <a:pt x="1059" y="1611"/>
                  </a:lnTo>
                  <a:lnTo>
                    <a:pt x="1061" y="1613"/>
                  </a:lnTo>
                  <a:lnTo>
                    <a:pt x="1064" y="1613"/>
                  </a:lnTo>
                  <a:lnTo>
                    <a:pt x="1068" y="1614"/>
                  </a:lnTo>
                  <a:lnTo>
                    <a:pt x="1069" y="1616"/>
                  </a:lnTo>
                  <a:lnTo>
                    <a:pt x="1071" y="1616"/>
                  </a:lnTo>
                  <a:lnTo>
                    <a:pt x="1072" y="1617"/>
                  </a:lnTo>
                  <a:lnTo>
                    <a:pt x="1074" y="1619"/>
                  </a:lnTo>
                  <a:lnTo>
                    <a:pt x="1074" y="1623"/>
                  </a:lnTo>
                  <a:lnTo>
                    <a:pt x="1074" y="1626"/>
                  </a:lnTo>
                  <a:lnTo>
                    <a:pt x="1074" y="1630"/>
                  </a:lnTo>
                  <a:lnTo>
                    <a:pt x="1075" y="1632"/>
                  </a:lnTo>
                  <a:lnTo>
                    <a:pt x="1078" y="1634"/>
                  </a:lnTo>
                  <a:lnTo>
                    <a:pt x="1082" y="1637"/>
                  </a:lnTo>
                  <a:lnTo>
                    <a:pt x="1088" y="1640"/>
                  </a:lnTo>
                  <a:lnTo>
                    <a:pt x="1094" y="1643"/>
                  </a:lnTo>
                  <a:lnTo>
                    <a:pt x="1094" y="1646"/>
                  </a:lnTo>
                  <a:lnTo>
                    <a:pt x="1094" y="1649"/>
                  </a:lnTo>
                  <a:lnTo>
                    <a:pt x="1094" y="1652"/>
                  </a:lnTo>
                  <a:lnTo>
                    <a:pt x="1094" y="1655"/>
                  </a:lnTo>
                  <a:lnTo>
                    <a:pt x="1092" y="1657"/>
                  </a:lnTo>
                  <a:lnTo>
                    <a:pt x="1090" y="1660"/>
                  </a:lnTo>
                  <a:lnTo>
                    <a:pt x="1087" y="1663"/>
                  </a:lnTo>
                  <a:lnTo>
                    <a:pt x="1085" y="1666"/>
                  </a:lnTo>
                  <a:lnTo>
                    <a:pt x="1091" y="1666"/>
                  </a:lnTo>
                  <a:lnTo>
                    <a:pt x="1094" y="1670"/>
                  </a:lnTo>
                  <a:lnTo>
                    <a:pt x="1098" y="1678"/>
                  </a:lnTo>
                  <a:lnTo>
                    <a:pt x="1105" y="1688"/>
                  </a:lnTo>
                  <a:lnTo>
                    <a:pt x="1110" y="1692"/>
                  </a:lnTo>
                  <a:lnTo>
                    <a:pt x="1111" y="1693"/>
                  </a:lnTo>
                  <a:lnTo>
                    <a:pt x="1113" y="1693"/>
                  </a:lnTo>
                  <a:lnTo>
                    <a:pt x="1116" y="1692"/>
                  </a:lnTo>
                  <a:lnTo>
                    <a:pt x="1118" y="1691"/>
                  </a:lnTo>
                  <a:lnTo>
                    <a:pt x="1124" y="1688"/>
                  </a:lnTo>
                  <a:lnTo>
                    <a:pt x="1128" y="1688"/>
                  </a:lnTo>
                  <a:lnTo>
                    <a:pt x="1133" y="1688"/>
                  </a:lnTo>
                  <a:lnTo>
                    <a:pt x="1140" y="1689"/>
                  </a:lnTo>
                  <a:lnTo>
                    <a:pt x="1147" y="1691"/>
                  </a:lnTo>
                  <a:lnTo>
                    <a:pt x="1154" y="1691"/>
                  </a:lnTo>
                  <a:lnTo>
                    <a:pt x="1159" y="1689"/>
                  </a:lnTo>
                  <a:lnTo>
                    <a:pt x="1162" y="1685"/>
                  </a:lnTo>
                  <a:lnTo>
                    <a:pt x="1166" y="1682"/>
                  </a:lnTo>
                  <a:lnTo>
                    <a:pt x="1169" y="1679"/>
                  </a:lnTo>
                  <a:lnTo>
                    <a:pt x="1173" y="1678"/>
                  </a:lnTo>
                  <a:lnTo>
                    <a:pt x="1177" y="1676"/>
                  </a:lnTo>
                  <a:lnTo>
                    <a:pt x="1188" y="1676"/>
                  </a:lnTo>
                  <a:lnTo>
                    <a:pt x="1198" y="1676"/>
                  </a:lnTo>
                  <a:lnTo>
                    <a:pt x="1209" y="1675"/>
                  </a:lnTo>
                  <a:lnTo>
                    <a:pt x="1213" y="1672"/>
                  </a:lnTo>
                  <a:lnTo>
                    <a:pt x="1218" y="1669"/>
                  </a:lnTo>
                  <a:lnTo>
                    <a:pt x="1226" y="1663"/>
                  </a:lnTo>
                  <a:lnTo>
                    <a:pt x="1232" y="1663"/>
                  </a:lnTo>
                  <a:lnTo>
                    <a:pt x="1235" y="1672"/>
                  </a:lnTo>
                  <a:lnTo>
                    <a:pt x="1232" y="1699"/>
                  </a:lnTo>
                  <a:lnTo>
                    <a:pt x="1226" y="1705"/>
                  </a:lnTo>
                  <a:lnTo>
                    <a:pt x="1226" y="1708"/>
                  </a:lnTo>
                  <a:lnTo>
                    <a:pt x="1226" y="1712"/>
                  </a:lnTo>
                  <a:lnTo>
                    <a:pt x="1226" y="1717"/>
                  </a:lnTo>
                  <a:lnTo>
                    <a:pt x="1226" y="1719"/>
                  </a:lnTo>
                  <a:lnTo>
                    <a:pt x="1226" y="1721"/>
                  </a:lnTo>
                  <a:lnTo>
                    <a:pt x="1221" y="1724"/>
                  </a:lnTo>
                  <a:lnTo>
                    <a:pt x="1221" y="1727"/>
                  </a:lnTo>
                  <a:lnTo>
                    <a:pt x="1221" y="1729"/>
                  </a:lnTo>
                  <a:lnTo>
                    <a:pt x="1221" y="1732"/>
                  </a:lnTo>
                  <a:lnTo>
                    <a:pt x="1221" y="1735"/>
                  </a:lnTo>
                  <a:lnTo>
                    <a:pt x="1218" y="1741"/>
                  </a:lnTo>
                  <a:lnTo>
                    <a:pt x="1212" y="1747"/>
                  </a:lnTo>
                  <a:lnTo>
                    <a:pt x="1208" y="1754"/>
                  </a:lnTo>
                  <a:lnTo>
                    <a:pt x="1205" y="1760"/>
                  </a:lnTo>
                  <a:lnTo>
                    <a:pt x="1202" y="1768"/>
                  </a:lnTo>
                  <a:lnTo>
                    <a:pt x="1200" y="1777"/>
                  </a:lnTo>
                  <a:lnTo>
                    <a:pt x="1199" y="1787"/>
                  </a:lnTo>
                  <a:lnTo>
                    <a:pt x="1198" y="1791"/>
                  </a:lnTo>
                  <a:lnTo>
                    <a:pt x="1196" y="1796"/>
                  </a:lnTo>
                  <a:lnTo>
                    <a:pt x="1190" y="1796"/>
                  </a:lnTo>
                  <a:lnTo>
                    <a:pt x="1188" y="1804"/>
                  </a:lnTo>
                  <a:lnTo>
                    <a:pt x="1186" y="1812"/>
                  </a:lnTo>
                  <a:lnTo>
                    <a:pt x="1185" y="1819"/>
                  </a:lnTo>
                  <a:lnTo>
                    <a:pt x="1182" y="1826"/>
                  </a:lnTo>
                  <a:lnTo>
                    <a:pt x="1177" y="1830"/>
                  </a:lnTo>
                  <a:lnTo>
                    <a:pt x="1173" y="1835"/>
                  </a:lnTo>
                  <a:lnTo>
                    <a:pt x="1173" y="1837"/>
                  </a:lnTo>
                  <a:lnTo>
                    <a:pt x="1173" y="1842"/>
                  </a:lnTo>
                  <a:lnTo>
                    <a:pt x="1173" y="1845"/>
                  </a:lnTo>
                  <a:lnTo>
                    <a:pt x="1172" y="1849"/>
                  </a:lnTo>
                  <a:lnTo>
                    <a:pt x="1169" y="1850"/>
                  </a:lnTo>
                  <a:lnTo>
                    <a:pt x="1164" y="1852"/>
                  </a:lnTo>
                  <a:lnTo>
                    <a:pt x="1160" y="1855"/>
                  </a:lnTo>
                  <a:lnTo>
                    <a:pt x="1157" y="1856"/>
                  </a:lnTo>
                  <a:lnTo>
                    <a:pt x="1157" y="1859"/>
                  </a:lnTo>
                  <a:lnTo>
                    <a:pt x="1157" y="1862"/>
                  </a:lnTo>
                  <a:lnTo>
                    <a:pt x="1157" y="1865"/>
                  </a:lnTo>
                  <a:lnTo>
                    <a:pt x="1157" y="1866"/>
                  </a:lnTo>
                  <a:lnTo>
                    <a:pt x="1157" y="1868"/>
                  </a:lnTo>
                  <a:lnTo>
                    <a:pt x="1154" y="1871"/>
                  </a:lnTo>
                  <a:lnTo>
                    <a:pt x="1150" y="1871"/>
                  </a:lnTo>
                  <a:lnTo>
                    <a:pt x="1147" y="1872"/>
                  </a:lnTo>
                  <a:lnTo>
                    <a:pt x="1146" y="1872"/>
                  </a:lnTo>
                  <a:lnTo>
                    <a:pt x="1143" y="1873"/>
                  </a:lnTo>
                  <a:lnTo>
                    <a:pt x="1143" y="1875"/>
                  </a:lnTo>
                  <a:lnTo>
                    <a:pt x="1141" y="1878"/>
                  </a:lnTo>
                  <a:lnTo>
                    <a:pt x="1140" y="1884"/>
                  </a:lnTo>
                  <a:lnTo>
                    <a:pt x="1137" y="1889"/>
                  </a:lnTo>
                  <a:lnTo>
                    <a:pt x="1131" y="1895"/>
                  </a:lnTo>
                  <a:lnTo>
                    <a:pt x="1121" y="1904"/>
                  </a:lnTo>
                  <a:lnTo>
                    <a:pt x="1120" y="1904"/>
                  </a:lnTo>
                  <a:lnTo>
                    <a:pt x="1117" y="1904"/>
                  </a:lnTo>
                  <a:lnTo>
                    <a:pt x="1116" y="1904"/>
                  </a:lnTo>
                  <a:lnTo>
                    <a:pt x="1113" y="1904"/>
                  </a:lnTo>
                  <a:lnTo>
                    <a:pt x="1111" y="1905"/>
                  </a:lnTo>
                  <a:lnTo>
                    <a:pt x="1110" y="1907"/>
                  </a:lnTo>
                  <a:lnTo>
                    <a:pt x="1107" y="1911"/>
                  </a:lnTo>
                  <a:lnTo>
                    <a:pt x="1104" y="1914"/>
                  </a:lnTo>
                  <a:lnTo>
                    <a:pt x="1104" y="1917"/>
                  </a:lnTo>
                  <a:lnTo>
                    <a:pt x="1103" y="1918"/>
                  </a:lnTo>
                  <a:lnTo>
                    <a:pt x="1100" y="1918"/>
                  </a:lnTo>
                  <a:lnTo>
                    <a:pt x="1097" y="1918"/>
                  </a:lnTo>
                  <a:lnTo>
                    <a:pt x="1092" y="1920"/>
                  </a:lnTo>
                  <a:lnTo>
                    <a:pt x="1091" y="1920"/>
                  </a:lnTo>
                  <a:lnTo>
                    <a:pt x="1088" y="1924"/>
                  </a:lnTo>
                  <a:lnTo>
                    <a:pt x="1084" y="1933"/>
                  </a:lnTo>
                  <a:lnTo>
                    <a:pt x="1080" y="1941"/>
                  </a:lnTo>
                  <a:lnTo>
                    <a:pt x="1077" y="1945"/>
                  </a:lnTo>
                  <a:lnTo>
                    <a:pt x="1071" y="1945"/>
                  </a:lnTo>
                  <a:lnTo>
                    <a:pt x="1068" y="1950"/>
                  </a:lnTo>
                  <a:lnTo>
                    <a:pt x="1068" y="1954"/>
                  </a:lnTo>
                  <a:lnTo>
                    <a:pt x="1068" y="1960"/>
                  </a:lnTo>
                  <a:lnTo>
                    <a:pt x="1068" y="1963"/>
                  </a:lnTo>
                  <a:lnTo>
                    <a:pt x="1067" y="1967"/>
                  </a:lnTo>
                  <a:lnTo>
                    <a:pt x="1062" y="1971"/>
                  </a:lnTo>
                  <a:lnTo>
                    <a:pt x="1059" y="1973"/>
                  </a:lnTo>
                  <a:lnTo>
                    <a:pt x="1058" y="1976"/>
                  </a:lnTo>
                  <a:lnTo>
                    <a:pt x="1058" y="1979"/>
                  </a:lnTo>
                  <a:lnTo>
                    <a:pt x="1058" y="1981"/>
                  </a:lnTo>
                  <a:lnTo>
                    <a:pt x="1058" y="1984"/>
                  </a:lnTo>
                  <a:lnTo>
                    <a:pt x="1058" y="1986"/>
                  </a:lnTo>
                  <a:lnTo>
                    <a:pt x="1058" y="1987"/>
                  </a:lnTo>
                  <a:lnTo>
                    <a:pt x="1055" y="1989"/>
                  </a:lnTo>
                  <a:lnTo>
                    <a:pt x="1052" y="1989"/>
                  </a:lnTo>
                  <a:lnTo>
                    <a:pt x="1049" y="1989"/>
                  </a:lnTo>
                  <a:lnTo>
                    <a:pt x="1046" y="1989"/>
                  </a:lnTo>
                  <a:lnTo>
                    <a:pt x="1046" y="1990"/>
                  </a:lnTo>
                  <a:lnTo>
                    <a:pt x="1045" y="1992"/>
                  </a:lnTo>
                  <a:lnTo>
                    <a:pt x="1044" y="1996"/>
                  </a:lnTo>
                  <a:lnTo>
                    <a:pt x="1042" y="2000"/>
                  </a:lnTo>
                  <a:lnTo>
                    <a:pt x="1041" y="2003"/>
                  </a:lnTo>
                  <a:lnTo>
                    <a:pt x="1033" y="2003"/>
                  </a:lnTo>
                  <a:lnTo>
                    <a:pt x="1028" y="2010"/>
                  </a:lnTo>
                  <a:lnTo>
                    <a:pt x="1026" y="2013"/>
                  </a:lnTo>
                  <a:lnTo>
                    <a:pt x="1025" y="2017"/>
                  </a:lnTo>
                  <a:lnTo>
                    <a:pt x="1025" y="2020"/>
                  </a:lnTo>
                  <a:lnTo>
                    <a:pt x="1019" y="2020"/>
                  </a:lnTo>
                  <a:lnTo>
                    <a:pt x="1019" y="2022"/>
                  </a:lnTo>
                  <a:lnTo>
                    <a:pt x="1018" y="2025"/>
                  </a:lnTo>
                  <a:lnTo>
                    <a:pt x="1019" y="2030"/>
                  </a:lnTo>
                  <a:lnTo>
                    <a:pt x="1019" y="2036"/>
                  </a:lnTo>
                  <a:lnTo>
                    <a:pt x="1019" y="2042"/>
                  </a:lnTo>
                  <a:lnTo>
                    <a:pt x="1018" y="2046"/>
                  </a:lnTo>
                  <a:lnTo>
                    <a:pt x="1016" y="2051"/>
                  </a:lnTo>
                  <a:lnTo>
                    <a:pt x="1010" y="2061"/>
                  </a:lnTo>
                  <a:lnTo>
                    <a:pt x="1008" y="2066"/>
                  </a:lnTo>
                  <a:lnTo>
                    <a:pt x="1006" y="2072"/>
                  </a:lnTo>
                  <a:lnTo>
                    <a:pt x="1005" y="2078"/>
                  </a:lnTo>
                  <a:lnTo>
                    <a:pt x="1005" y="2084"/>
                  </a:lnTo>
                  <a:lnTo>
                    <a:pt x="1008" y="2088"/>
                  </a:lnTo>
                  <a:lnTo>
                    <a:pt x="1013" y="2094"/>
                  </a:lnTo>
                  <a:lnTo>
                    <a:pt x="1019" y="2098"/>
                  </a:lnTo>
                  <a:lnTo>
                    <a:pt x="1020" y="2101"/>
                  </a:lnTo>
                  <a:lnTo>
                    <a:pt x="1022" y="2102"/>
                  </a:lnTo>
                  <a:lnTo>
                    <a:pt x="1020" y="2105"/>
                  </a:lnTo>
                  <a:lnTo>
                    <a:pt x="1019" y="2108"/>
                  </a:lnTo>
                  <a:lnTo>
                    <a:pt x="1016" y="2114"/>
                  </a:lnTo>
                  <a:lnTo>
                    <a:pt x="1016" y="2136"/>
                  </a:lnTo>
                  <a:lnTo>
                    <a:pt x="1016" y="2153"/>
                  </a:lnTo>
                  <a:lnTo>
                    <a:pt x="1018" y="2156"/>
                  </a:lnTo>
                  <a:lnTo>
                    <a:pt x="1020" y="2159"/>
                  </a:lnTo>
                  <a:lnTo>
                    <a:pt x="1026" y="2164"/>
                  </a:lnTo>
                  <a:lnTo>
                    <a:pt x="1032" y="2170"/>
                  </a:lnTo>
                  <a:lnTo>
                    <a:pt x="1035" y="2172"/>
                  </a:lnTo>
                  <a:lnTo>
                    <a:pt x="1036" y="2174"/>
                  </a:lnTo>
                  <a:lnTo>
                    <a:pt x="1036" y="2180"/>
                  </a:lnTo>
                  <a:lnTo>
                    <a:pt x="1035" y="2186"/>
                  </a:lnTo>
                  <a:lnTo>
                    <a:pt x="1033" y="2193"/>
                  </a:lnTo>
                  <a:lnTo>
                    <a:pt x="1033" y="2196"/>
                  </a:lnTo>
                  <a:lnTo>
                    <a:pt x="1033" y="2199"/>
                  </a:lnTo>
                  <a:lnTo>
                    <a:pt x="1033" y="2206"/>
                  </a:lnTo>
                  <a:lnTo>
                    <a:pt x="1036" y="2218"/>
                  </a:lnTo>
                  <a:lnTo>
                    <a:pt x="1038" y="2235"/>
                  </a:lnTo>
                  <a:lnTo>
                    <a:pt x="1038" y="2241"/>
                  </a:lnTo>
                  <a:lnTo>
                    <a:pt x="1036" y="2248"/>
                  </a:lnTo>
                  <a:lnTo>
                    <a:pt x="1033" y="2256"/>
                  </a:lnTo>
                  <a:lnTo>
                    <a:pt x="1033" y="2265"/>
                  </a:lnTo>
                  <a:lnTo>
                    <a:pt x="1033" y="2271"/>
                  </a:lnTo>
                  <a:lnTo>
                    <a:pt x="1035" y="2277"/>
                  </a:lnTo>
                  <a:lnTo>
                    <a:pt x="1035" y="2281"/>
                  </a:lnTo>
                  <a:lnTo>
                    <a:pt x="1036" y="2285"/>
                  </a:lnTo>
                  <a:lnTo>
                    <a:pt x="1035" y="2287"/>
                  </a:lnTo>
                  <a:lnTo>
                    <a:pt x="1035" y="2290"/>
                  </a:lnTo>
                  <a:lnTo>
                    <a:pt x="1031" y="2295"/>
                  </a:lnTo>
                  <a:lnTo>
                    <a:pt x="1022" y="2310"/>
                  </a:lnTo>
                  <a:lnTo>
                    <a:pt x="1010" y="2323"/>
                  </a:lnTo>
                  <a:lnTo>
                    <a:pt x="1006" y="2327"/>
                  </a:lnTo>
                  <a:lnTo>
                    <a:pt x="1002" y="2330"/>
                  </a:lnTo>
                  <a:lnTo>
                    <a:pt x="997" y="2331"/>
                  </a:lnTo>
                  <a:lnTo>
                    <a:pt x="993" y="2331"/>
                  </a:lnTo>
                  <a:lnTo>
                    <a:pt x="990" y="2331"/>
                  </a:lnTo>
                  <a:lnTo>
                    <a:pt x="986" y="2333"/>
                  </a:lnTo>
                  <a:lnTo>
                    <a:pt x="983" y="2334"/>
                  </a:lnTo>
                  <a:lnTo>
                    <a:pt x="980" y="2337"/>
                  </a:lnTo>
                  <a:lnTo>
                    <a:pt x="977" y="2341"/>
                  </a:lnTo>
                  <a:lnTo>
                    <a:pt x="974" y="2343"/>
                  </a:lnTo>
                  <a:lnTo>
                    <a:pt x="970" y="2344"/>
                  </a:lnTo>
                  <a:lnTo>
                    <a:pt x="964" y="2344"/>
                  </a:lnTo>
                  <a:lnTo>
                    <a:pt x="960" y="2344"/>
                  </a:lnTo>
                  <a:lnTo>
                    <a:pt x="957" y="2344"/>
                  </a:lnTo>
                  <a:lnTo>
                    <a:pt x="956" y="2346"/>
                  </a:lnTo>
                  <a:lnTo>
                    <a:pt x="953" y="2356"/>
                  </a:lnTo>
                  <a:lnTo>
                    <a:pt x="950" y="2367"/>
                  </a:lnTo>
                  <a:lnTo>
                    <a:pt x="944" y="2367"/>
                  </a:lnTo>
                  <a:lnTo>
                    <a:pt x="944" y="2369"/>
                  </a:lnTo>
                  <a:lnTo>
                    <a:pt x="943" y="2370"/>
                  </a:lnTo>
                  <a:lnTo>
                    <a:pt x="941" y="2375"/>
                  </a:lnTo>
                  <a:lnTo>
                    <a:pt x="938" y="2382"/>
                  </a:lnTo>
                  <a:lnTo>
                    <a:pt x="937" y="2383"/>
                  </a:lnTo>
                  <a:lnTo>
                    <a:pt x="934" y="2383"/>
                  </a:lnTo>
                  <a:lnTo>
                    <a:pt x="933" y="2383"/>
                  </a:lnTo>
                  <a:lnTo>
                    <a:pt x="931" y="2385"/>
                  </a:lnTo>
                  <a:lnTo>
                    <a:pt x="931" y="2390"/>
                  </a:lnTo>
                  <a:lnTo>
                    <a:pt x="930" y="2393"/>
                  </a:lnTo>
                  <a:lnTo>
                    <a:pt x="930" y="2398"/>
                  </a:lnTo>
                  <a:lnTo>
                    <a:pt x="930" y="2403"/>
                  </a:lnTo>
                  <a:lnTo>
                    <a:pt x="931" y="2409"/>
                  </a:lnTo>
                  <a:lnTo>
                    <a:pt x="936" y="2409"/>
                  </a:lnTo>
                  <a:lnTo>
                    <a:pt x="937" y="2418"/>
                  </a:lnTo>
                  <a:lnTo>
                    <a:pt x="938" y="2429"/>
                  </a:lnTo>
                  <a:lnTo>
                    <a:pt x="943" y="2457"/>
                  </a:lnTo>
                  <a:lnTo>
                    <a:pt x="944" y="2471"/>
                  </a:lnTo>
                  <a:lnTo>
                    <a:pt x="944" y="2484"/>
                  </a:lnTo>
                  <a:lnTo>
                    <a:pt x="943" y="2494"/>
                  </a:lnTo>
                  <a:lnTo>
                    <a:pt x="941" y="2498"/>
                  </a:lnTo>
                  <a:lnTo>
                    <a:pt x="938" y="2501"/>
                  </a:lnTo>
                  <a:lnTo>
                    <a:pt x="934" y="2503"/>
                  </a:lnTo>
                  <a:lnTo>
                    <a:pt x="930" y="2504"/>
                  </a:lnTo>
                  <a:lnTo>
                    <a:pt x="925" y="2504"/>
                  </a:lnTo>
                  <a:lnTo>
                    <a:pt x="920" y="2507"/>
                  </a:lnTo>
                  <a:lnTo>
                    <a:pt x="911" y="2510"/>
                  </a:lnTo>
                  <a:lnTo>
                    <a:pt x="904" y="2516"/>
                  </a:lnTo>
                  <a:lnTo>
                    <a:pt x="889" y="2526"/>
                  </a:lnTo>
                  <a:lnTo>
                    <a:pt x="891" y="2529"/>
                  </a:lnTo>
                  <a:lnTo>
                    <a:pt x="894" y="2530"/>
                  </a:lnTo>
                  <a:lnTo>
                    <a:pt x="898" y="2534"/>
                  </a:lnTo>
                  <a:lnTo>
                    <a:pt x="897" y="2540"/>
                  </a:lnTo>
                  <a:lnTo>
                    <a:pt x="897" y="2562"/>
                  </a:lnTo>
                  <a:lnTo>
                    <a:pt x="895" y="2570"/>
                  </a:lnTo>
                  <a:lnTo>
                    <a:pt x="895" y="2576"/>
                  </a:lnTo>
                  <a:lnTo>
                    <a:pt x="887" y="2576"/>
                  </a:lnTo>
                  <a:lnTo>
                    <a:pt x="887" y="2579"/>
                  </a:lnTo>
                  <a:lnTo>
                    <a:pt x="887" y="2583"/>
                  </a:lnTo>
                  <a:lnTo>
                    <a:pt x="892" y="2589"/>
                  </a:lnTo>
                  <a:lnTo>
                    <a:pt x="881" y="2596"/>
                  </a:lnTo>
                  <a:lnTo>
                    <a:pt x="874" y="2601"/>
                  </a:lnTo>
                  <a:lnTo>
                    <a:pt x="869" y="2603"/>
                  </a:lnTo>
                  <a:lnTo>
                    <a:pt x="866" y="2609"/>
                  </a:lnTo>
                  <a:lnTo>
                    <a:pt x="862" y="2618"/>
                  </a:lnTo>
                  <a:lnTo>
                    <a:pt x="856" y="2634"/>
                  </a:lnTo>
                  <a:lnTo>
                    <a:pt x="853" y="2634"/>
                  </a:lnTo>
                  <a:lnTo>
                    <a:pt x="853" y="2635"/>
                  </a:lnTo>
                  <a:lnTo>
                    <a:pt x="853" y="2638"/>
                  </a:lnTo>
                  <a:lnTo>
                    <a:pt x="853" y="2639"/>
                  </a:lnTo>
                  <a:lnTo>
                    <a:pt x="853" y="2641"/>
                  </a:lnTo>
                  <a:lnTo>
                    <a:pt x="853" y="2642"/>
                  </a:lnTo>
                  <a:lnTo>
                    <a:pt x="851" y="2645"/>
                  </a:lnTo>
                  <a:lnTo>
                    <a:pt x="846" y="2647"/>
                  </a:lnTo>
                  <a:lnTo>
                    <a:pt x="839" y="2652"/>
                  </a:lnTo>
                  <a:lnTo>
                    <a:pt x="829" y="2667"/>
                  </a:lnTo>
                  <a:lnTo>
                    <a:pt x="816" y="2683"/>
                  </a:lnTo>
                  <a:lnTo>
                    <a:pt x="809" y="2690"/>
                  </a:lnTo>
                  <a:lnTo>
                    <a:pt x="802" y="2697"/>
                  </a:lnTo>
                  <a:lnTo>
                    <a:pt x="794" y="2703"/>
                  </a:lnTo>
                  <a:lnTo>
                    <a:pt x="787" y="2706"/>
                  </a:lnTo>
                  <a:lnTo>
                    <a:pt x="783" y="2706"/>
                  </a:lnTo>
                  <a:lnTo>
                    <a:pt x="780" y="2706"/>
                  </a:lnTo>
                  <a:lnTo>
                    <a:pt x="777" y="2704"/>
                  </a:lnTo>
                  <a:lnTo>
                    <a:pt x="773" y="2706"/>
                  </a:lnTo>
                  <a:lnTo>
                    <a:pt x="773" y="2711"/>
                  </a:lnTo>
                  <a:lnTo>
                    <a:pt x="764" y="2711"/>
                  </a:lnTo>
                  <a:lnTo>
                    <a:pt x="757" y="2711"/>
                  </a:lnTo>
                  <a:lnTo>
                    <a:pt x="754" y="2716"/>
                  </a:lnTo>
                  <a:lnTo>
                    <a:pt x="748" y="2716"/>
                  </a:lnTo>
                  <a:lnTo>
                    <a:pt x="743" y="2716"/>
                  </a:lnTo>
                  <a:lnTo>
                    <a:pt x="734" y="2713"/>
                  </a:lnTo>
                  <a:lnTo>
                    <a:pt x="728" y="2713"/>
                  </a:lnTo>
                  <a:lnTo>
                    <a:pt x="722" y="2711"/>
                  </a:lnTo>
                  <a:lnTo>
                    <a:pt x="717" y="2713"/>
                  </a:lnTo>
                  <a:lnTo>
                    <a:pt x="709" y="2714"/>
                  </a:lnTo>
                  <a:lnTo>
                    <a:pt x="708" y="2716"/>
                  </a:lnTo>
                  <a:lnTo>
                    <a:pt x="705" y="2717"/>
                  </a:lnTo>
                  <a:lnTo>
                    <a:pt x="701" y="2722"/>
                  </a:lnTo>
                  <a:lnTo>
                    <a:pt x="699" y="2722"/>
                  </a:lnTo>
                  <a:lnTo>
                    <a:pt x="696" y="2722"/>
                  </a:lnTo>
                  <a:lnTo>
                    <a:pt x="692" y="2720"/>
                  </a:lnTo>
                  <a:lnTo>
                    <a:pt x="688" y="2719"/>
                  </a:lnTo>
                  <a:lnTo>
                    <a:pt x="685" y="2719"/>
                  </a:lnTo>
                  <a:lnTo>
                    <a:pt x="682" y="2719"/>
                  </a:lnTo>
                  <a:lnTo>
                    <a:pt x="679" y="2720"/>
                  </a:lnTo>
                  <a:lnTo>
                    <a:pt x="675" y="2723"/>
                  </a:lnTo>
                  <a:lnTo>
                    <a:pt x="643" y="2723"/>
                  </a:lnTo>
                  <a:lnTo>
                    <a:pt x="643" y="2719"/>
                  </a:lnTo>
                  <a:lnTo>
                    <a:pt x="637" y="2723"/>
                  </a:lnTo>
                  <a:lnTo>
                    <a:pt x="635" y="2723"/>
                  </a:lnTo>
                  <a:lnTo>
                    <a:pt x="633" y="2720"/>
                  </a:lnTo>
                  <a:lnTo>
                    <a:pt x="632" y="2716"/>
                  </a:lnTo>
                  <a:lnTo>
                    <a:pt x="630" y="2706"/>
                  </a:lnTo>
                  <a:lnTo>
                    <a:pt x="629" y="2691"/>
                  </a:lnTo>
                  <a:lnTo>
                    <a:pt x="623" y="2688"/>
                  </a:lnTo>
                  <a:lnTo>
                    <a:pt x="624" y="2686"/>
                  </a:lnTo>
                  <a:lnTo>
                    <a:pt x="626" y="2684"/>
                  </a:lnTo>
                  <a:lnTo>
                    <a:pt x="629" y="2681"/>
                  </a:lnTo>
                  <a:lnTo>
                    <a:pt x="632" y="2680"/>
                  </a:lnTo>
                  <a:lnTo>
                    <a:pt x="633" y="2678"/>
                  </a:lnTo>
                  <a:lnTo>
                    <a:pt x="635" y="2675"/>
                  </a:lnTo>
                  <a:lnTo>
                    <a:pt x="635" y="2673"/>
                  </a:lnTo>
                  <a:lnTo>
                    <a:pt x="635" y="2668"/>
                  </a:lnTo>
                  <a:lnTo>
                    <a:pt x="635" y="2664"/>
                  </a:lnTo>
                  <a:lnTo>
                    <a:pt x="632" y="2652"/>
                  </a:lnTo>
                  <a:lnTo>
                    <a:pt x="629" y="2642"/>
                  </a:lnTo>
                  <a:lnTo>
                    <a:pt x="627" y="2639"/>
                  </a:lnTo>
                  <a:lnTo>
                    <a:pt x="626" y="2637"/>
                  </a:lnTo>
                  <a:lnTo>
                    <a:pt x="624" y="2635"/>
                  </a:lnTo>
                  <a:lnTo>
                    <a:pt x="623" y="2634"/>
                  </a:lnTo>
                  <a:lnTo>
                    <a:pt x="620" y="2632"/>
                  </a:lnTo>
                  <a:lnTo>
                    <a:pt x="619" y="2632"/>
                  </a:lnTo>
                  <a:lnTo>
                    <a:pt x="619" y="2631"/>
                  </a:lnTo>
                  <a:lnTo>
                    <a:pt x="617" y="2627"/>
                  </a:lnTo>
                  <a:lnTo>
                    <a:pt x="616" y="2624"/>
                  </a:lnTo>
                  <a:lnTo>
                    <a:pt x="616" y="2615"/>
                  </a:lnTo>
                  <a:lnTo>
                    <a:pt x="616" y="2603"/>
                  </a:lnTo>
                  <a:lnTo>
                    <a:pt x="613" y="2601"/>
                  </a:lnTo>
                  <a:lnTo>
                    <a:pt x="610" y="2598"/>
                  </a:lnTo>
                  <a:lnTo>
                    <a:pt x="607" y="2595"/>
                  </a:lnTo>
                  <a:lnTo>
                    <a:pt x="604" y="2592"/>
                  </a:lnTo>
                  <a:lnTo>
                    <a:pt x="603" y="2589"/>
                  </a:lnTo>
                  <a:lnTo>
                    <a:pt x="603" y="2585"/>
                  </a:lnTo>
                  <a:lnTo>
                    <a:pt x="603" y="2582"/>
                  </a:lnTo>
                  <a:lnTo>
                    <a:pt x="601" y="2578"/>
                  </a:lnTo>
                  <a:lnTo>
                    <a:pt x="600" y="2578"/>
                  </a:lnTo>
                  <a:lnTo>
                    <a:pt x="597" y="2578"/>
                  </a:lnTo>
                  <a:lnTo>
                    <a:pt x="596" y="2578"/>
                  </a:lnTo>
                  <a:lnTo>
                    <a:pt x="593" y="2578"/>
                  </a:lnTo>
                  <a:lnTo>
                    <a:pt x="591" y="2576"/>
                  </a:lnTo>
                  <a:lnTo>
                    <a:pt x="587" y="2570"/>
                  </a:lnTo>
                  <a:lnTo>
                    <a:pt x="583" y="2562"/>
                  </a:lnTo>
                  <a:lnTo>
                    <a:pt x="581" y="2557"/>
                  </a:lnTo>
                  <a:lnTo>
                    <a:pt x="580" y="2552"/>
                  </a:lnTo>
                  <a:lnTo>
                    <a:pt x="578" y="2544"/>
                  </a:lnTo>
                  <a:lnTo>
                    <a:pt x="577" y="2537"/>
                  </a:lnTo>
                  <a:lnTo>
                    <a:pt x="577" y="2530"/>
                  </a:lnTo>
                  <a:lnTo>
                    <a:pt x="578" y="2516"/>
                  </a:lnTo>
                  <a:lnTo>
                    <a:pt x="577" y="2498"/>
                  </a:lnTo>
                  <a:lnTo>
                    <a:pt x="573" y="2488"/>
                  </a:lnTo>
                  <a:lnTo>
                    <a:pt x="570" y="2481"/>
                  </a:lnTo>
                  <a:lnTo>
                    <a:pt x="568" y="2475"/>
                  </a:lnTo>
                  <a:lnTo>
                    <a:pt x="568" y="2472"/>
                  </a:lnTo>
                  <a:lnTo>
                    <a:pt x="568" y="2468"/>
                  </a:lnTo>
                  <a:lnTo>
                    <a:pt x="570" y="2460"/>
                  </a:lnTo>
                  <a:lnTo>
                    <a:pt x="571" y="2451"/>
                  </a:lnTo>
                  <a:lnTo>
                    <a:pt x="571" y="2447"/>
                  </a:lnTo>
                  <a:lnTo>
                    <a:pt x="571" y="2442"/>
                  </a:lnTo>
                  <a:lnTo>
                    <a:pt x="570" y="2439"/>
                  </a:lnTo>
                  <a:lnTo>
                    <a:pt x="565" y="2436"/>
                  </a:lnTo>
                  <a:lnTo>
                    <a:pt x="563" y="2434"/>
                  </a:lnTo>
                  <a:lnTo>
                    <a:pt x="560" y="2432"/>
                  </a:lnTo>
                  <a:lnTo>
                    <a:pt x="560" y="2428"/>
                  </a:lnTo>
                  <a:lnTo>
                    <a:pt x="560" y="2425"/>
                  </a:lnTo>
                  <a:lnTo>
                    <a:pt x="561" y="2421"/>
                  </a:lnTo>
                  <a:lnTo>
                    <a:pt x="560" y="2418"/>
                  </a:lnTo>
                  <a:lnTo>
                    <a:pt x="560" y="2416"/>
                  </a:lnTo>
                  <a:lnTo>
                    <a:pt x="558" y="2413"/>
                  </a:lnTo>
                  <a:lnTo>
                    <a:pt x="554" y="2409"/>
                  </a:lnTo>
                  <a:lnTo>
                    <a:pt x="550" y="2406"/>
                  </a:lnTo>
                  <a:lnTo>
                    <a:pt x="547" y="2402"/>
                  </a:lnTo>
                  <a:lnTo>
                    <a:pt x="545" y="2398"/>
                  </a:lnTo>
                  <a:lnTo>
                    <a:pt x="545" y="2393"/>
                  </a:lnTo>
                  <a:lnTo>
                    <a:pt x="545" y="2386"/>
                  </a:lnTo>
                  <a:lnTo>
                    <a:pt x="545" y="2379"/>
                  </a:lnTo>
                  <a:lnTo>
                    <a:pt x="545" y="2375"/>
                  </a:lnTo>
                  <a:lnTo>
                    <a:pt x="544" y="2370"/>
                  </a:lnTo>
                  <a:lnTo>
                    <a:pt x="527" y="2352"/>
                  </a:lnTo>
                  <a:lnTo>
                    <a:pt x="521" y="2352"/>
                  </a:lnTo>
                  <a:lnTo>
                    <a:pt x="519" y="2341"/>
                  </a:lnTo>
                  <a:lnTo>
                    <a:pt x="519" y="2324"/>
                  </a:lnTo>
                  <a:lnTo>
                    <a:pt x="518" y="2303"/>
                  </a:lnTo>
                  <a:lnTo>
                    <a:pt x="518" y="2294"/>
                  </a:lnTo>
                  <a:lnTo>
                    <a:pt x="519" y="2288"/>
                  </a:lnTo>
                  <a:lnTo>
                    <a:pt x="519" y="2285"/>
                  </a:lnTo>
                  <a:lnTo>
                    <a:pt x="521" y="2284"/>
                  </a:lnTo>
                  <a:lnTo>
                    <a:pt x="525" y="2277"/>
                  </a:lnTo>
                  <a:lnTo>
                    <a:pt x="532" y="2265"/>
                  </a:lnTo>
                  <a:lnTo>
                    <a:pt x="534" y="2261"/>
                  </a:lnTo>
                  <a:lnTo>
                    <a:pt x="534" y="2256"/>
                  </a:lnTo>
                  <a:lnTo>
                    <a:pt x="532" y="2251"/>
                  </a:lnTo>
                  <a:lnTo>
                    <a:pt x="532" y="2248"/>
                  </a:lnTo>
                  <a:lnTo>
                    <a:pt x="532" y="2244"/>
                  </a:lnTo>
                  <a:lnTo>
                    <a:pt x="534" y="2241"/>
                  </a:lnTo>
                  <a:lnTo>
                    <a:pt x="535" y="2235"/>
                  </a:lnTo>
                  <a:lnTo>
                    <a:pt x="537" y="2235"/>
                  </a:lnTo>
                  <a:lnTo>
                    <a:pt x="540" y="2233"/>
                  </a:lnTo>
                  <a:lnTo>
                    <a:pt x="542" y="2233"/>
                  </a:lnTo>
                  <a:lnTo>
                    <a:pt x="544" y="2232"/>
                  </a:lnTo>
                  <a:lnTo>
                    <a:pt x="544" y="2231"/>
                  </a:lnTo>
                  <a:lnTo>
                    <a:pt x="544" y="2229"/>
                  </a:lnTo>
                  <a:lnTo>
                    <a:pt x="544" y="2226"/>
                  </a:lnTo>
                  <a:lnTo>
                    <a:pt x="544" y="2225"/>
                  </a:lnTo>
                  <a:lnTo>
                    <a:pt x="545" y="2222"/>
                  </a:lnTo>
                  <a:lnTo>
                    <a:pt x="550" y="2218"/>
                  </a:lnTo>
                  <a:lnTo>
                    <a:pt x="552" y="2215"/>
                  </a:lnTo>
                  <a:lnTo>
                    <a:pt x="554" y="2212"/>
                  </a:lnTo>
                  <a:lnTo>
                    <a:pt x="555" y="2210"/>
                  </a:lnTo>
                  <a:lnTo>
                    <a:pt x="555" y="2205"/>
                  </a:lnTo>
                  <a:lnTo>
                    <a:pt x="557" y="2199"/>
                  </a:lnTo>
                  <a:lnTo>
                    <a:pt x="557" y="2187"/>
                  </a:lnTo>
                  <a:lnTo>
                    <a:pt x="555" y="2177"/>
                  </a:lnTo>
                  <a:lnTo>
                    <a:pt x="554" y="2172"/>
                  </a:lnTo>
                  <a:lnTo>
                    <a:pt x="552" y="2166"/>
                  </a:lnTo>
                  <a:lnTo>
                    <a:pt x="550" y="2164"/>
                  </a:lnTo>
                  <a:lnTo>
                    <a:pt x="547" y="2163"/>
                  </a:lnTo>
                  <a:lnTo>
                    <a:pt x="545" y="2160"/>
                  </a:lnTo>
                  <a:lnTo>
                    <a:pt x="547" y="2156"/>
                  </a:lnTo>
                  <a:lnTo>
                    <a:pt x="548" y="2146"/>
                  </a:lnTo>
                  <a:lnTo>
                    <a:pt x="551" y="2136"/>
                  </a:lnTo>
                  <a:lnTo>
                    <a:pt x="552" y="2125"/>
                  </a:lnTo>
                  <a:lnTo>
                    <a:pt x="547" y="2120"/>
                  </a:lnTo>
                  <a:lnTo>
                    <a:pt x="547" y="2114"/>
                  </a:lnTo>
                  <a:lnTo>
                    <a:pt x="547" y="2108"/>
                  </a:lnTo>
                  <a:lnTo>
                    <a:pt x="545" y="2102"/>
                  </a:lnTo>
                  <a:lnTo>
                    <a:pt x="544" y="2094"/>
                  </a:lnTo>
                  <a:lnTo>
                    <a:pt x="540" y="2091"/>
                  </a:lnTo>
                  <a:lnTo>
                    <a:pt x="535" y="2087"/>
                  </a:lnTo>
                  <a:lnTo>
                    <a:pt x="534" y="2081"/>
                  </a:lnTo>
                  <a:lnTo>
                    <a:pt x="532" y="2075"/>
                  </a:lnTo>
                  <a:lnTo>
                    <a:pt x="529" y="2065"/>
                  </a:lnTo>
                  <a:lnTo>
                    <a:pt x="528" y="2059"/>
                  </a:lnTo>
                  <a:lnTo>
                    <a:pt x="527" y="2058"/>
                  </a:lnTo>
                  <a:lnTo>
                    <a:pt x="524" y="2056"/>
                  </a:lnTo>
                  <a:lnTo>
                    <a:pt x="524" y="2055"/>
                  </a:lnTo>
                  <a:lnTo>
                    <a:pt x="525" y="2052"/>
                  </a:lnTo>
                  <a:lnTo>
                    <a:pt x="527" y="2051"/>
                  </a:lnTo>
                  <a:lnTo>
                    <a:pt x="527" y="2048"/>
                  </a:lnTo>
                  <a:lnTo>
                    <a:pt x="521" y="2038"/>
                  </a:lnTo>
                  <a:lnTo>
                    <a:pt x="521" y="2036"/>
                  </a:lnTo>
                  <a:lnTo>
                    <a:pt x="521" y="2035"/>
                  </a:lnTo>
                  <a:lnTo>
                    <a:pt x="519" y="2033"/>
                  </a:lnTo>
                  <a:lnTo>
                    <a:pt x="519" y="2030"/>
                  </a:lnTo>
                  <a:lnTo>
                    <a:pt x="515" y="2028"/>
                  </a:lnTo>
                  <a:lnTo>
                    <a:pt x="511" y="2023"/>
                  </a:lnTo>
                  <a:lnTo>
                    <a:pt x="502" y="2017"/>
                  </a:lnTo>
                  <a:lnTo>
                    <a:pt x="505" y="2009"/>
                  </a:lnTo>
                  <a:lnTo>
                    <a:pt x="499" y="2003"/>
                  </a:lnTo>
                  <a:lnTo>
                    <a:pt x="491" y="1996"/>
                  </a:lnTo>
                  <a:lnTo>
                    <a:pt x="475" y="1984"/>
                  </a:lnTo>
                  <a:lnTo>
                    <a:pt x="478" y="1981"/>
                  </a:lnTo>
                  <a:lnTo>
                    <a:pt x="479" y="1980"/>
                  </a:lnTo>
                  <a:lnTo>
                    <a:pt x="479" y="1979"/>
                  </a:lnTo>
                  <a:lnTo>
                    <a:pt x="479" y="1977"/>
                  </a:lnTo>
                  <a:lnTo>
                    <a:pt x="478" y="1974"/>
                  </a:lnTo>
                  <a:lnTo>
                    <a:pt x="476" y="1971"/>
                  </a:lnTo>
                  <a:lnTo>
                    <a:pt x="473" y="1970"/>
                  </a:lnTo>
                  <a:lnTo>
                    <a:pt x="469" y="1967"/>
                  </a:lnTo>
                  <a:lnTo>
                    <a:pt x="472" y="1957"/>
                  </a:lnTo>
                  <a:lnTo>
                    <a:pt x="475" y="1945"/>
                  </a:lnTo>
                  <a:lnTo>
                    <a:pt x="478" y="1940"/>
                  </a:lnTo>
                  <a:lnTo>
                    <a:pt x="479" y="1934"/>
                  </a:lnTo>
                  <a:lnTo>
                    <a:pt x="480" y="1931"/>
                  </a:lnTo>
                  <a:lnTo>
                    <a:pt x="483" y="1928"/>
                  </a:lnTo>
                  <a:lnTo>
                    <a:pt x="483" y="1927"/>
                  </a:lnTo>
                  <a:lnTo>
                    <a:pt x="483" y="1925"/>
                  </a:lnTo>
                  <a:lnTo>
                    <a:pt x="482" y="1920"/>
                  </a:lnTo>
                  <a:lnTo>
                    <a:pt x="479" y="1915"/>
                  </a:lnTo>
                  <a:lnTo>
                    <a:pt x="478" y="1912"/>
                  </a:lnTo>
                  <a:lnTo>
                    <a:pt x="479" y="1908"/>
                  </a:lnTo>
                  <a:lnTo>
                    <a:pt x="482" y="1904"/>
                  </a:lnTo>
                  <a:lnTo>
                    <a:pt x="485" y="1899"/>
                  </a:lnTo>
                  <a:lnTo>
                    <a:pt x="486" y="1895"/>
                  </a:lnTo>
                  <a:lnTo>
                    <a:pt x="486" y="1881"/>
                  </a:lnTo>
                  <a:lnTo>
                    <a:pt x="488" y="1879"/>
                  </a:lnTo>
                  <a:lnTo>
                    <a:pt x="488" y="1875"/>
                  </a:lnTo>
                  <a:lnTo>
                    <a:pt x="489" y="1869"/>
                  </a:lnTo>
                  <a:lnTo>
                    <a:pt x="488" y="1865"/>
                  </a:lnTo>
                  <a:lnTo>
                    <a:pt x="486" y="1862"/>
                  </a:lnTo>
                  <a:lnTo>
                    <a:pt x="483" y="1859"/>
                  </a:lnTo>
                  <a:lnTo>
                    <a:pt x="480" y="1855"/>
                  </a:lnTo>
                  <a:lnTo>
                    <a:pt x="480" y="1850"/>
                  </a:lnTo>
                  <a:lnTo>
                    <a:pt x="480" y="1849"/>
                  </a:lnTo>
                  <a:lnTo>
                    <a:pt x="478" y="1848"/>
                  </a:lnTo>
                  <a:lnTo>
                    <a:pt x="475" y="1848"/>
                  </a:lnTo>
                  <a:lnTo>
                    <a:pt x="472" y="1846"/>
                  </a:lnTo>
                  <a:lnTo>
                    <a:pt x="469" y="1846"/>
                  </a:lnTo>
                  <a:lnTo>
                    <a:pt x="472" y="1835"/>
                  </a:lnTo>
                  <a:lnTo>
                    <a:pt x="469" y="1833"/>
                  </a:lnTo>
                  <a:lnTo>
                    <a:pt x="468" y="1833"/>
                  </a:lnTo>
                  <a:lnTo>
                    <a:pt x="466" y="1836"/>
                  </a:lnTo>
                  <a:lnTo>
                    <a:pt x="466" y="1840"/>
                  </a:lnTo>
                  <a:lnTo>
                    <a:pt x="465" y="1840"/>
                  </a:lnTo>
                  <a:lnTo>
                    <a:pt x="463" y="1840"/>
                  </a:lnTo>
                  <a:lnTo>
                    <a:pt x="463" y="1837"/>
                  </a:lnTo>
                  <a:lnTo>
                    <a:pt x="462" y="1836"/>
                  </a:lnTo>
                  <a:lnTo>
                    <a:pt x="460" y="1835"/>
                  </a:lnTo>
                  <a:lnTo>
                    <a:pt x="459" y="1837"/>
                  </a:lnTo>
                  <a:lnTo>
                    <a:pt x="457" y="1839"/>
                  </a:lnTo>
                  <a:lnTo>
                    <a:pt x="455" y="1840"/>
                  </a:lnTo>
                  <a:lnTo>
                    <a:pt x="455" y="1839"/>
                  </a:lnTo>
                  <a:lnTo>
                    <a:pt x="453" y="1836"/>
                  </a:lnTo>
                  <a:lnTo>
                    <a:pt x="452" y="1835"/>
                  </a:lnTo>
                  <a:lnTo>
                    <a:pt x="447" y="1835"/>
                  </a:lnTo>
                  <a:lnTo>
                    <a:pt x="447" y="1840"/>
                  </a:lnTo>
                  <a:lnTo>
                    <a:pt x="433" y="1842"/>
                  </a:lnTo>
                  <a:lnTo>
                    <a:pt x="419" y="1846"/>
                  </a:lnTo>
                  <a:lnTo>
                    <a:pt x="413" y="1839"/>
                  </a:lnTo>
                  <a:lnTo>
                    <a:pt x="410" y="1835"/>
                  </a:lnTo>
                  <a:lnTo>
                    <a:pt x="408" y="1832"/>
                  </a:lnTo>
                  <a:lnTo>
                    <a:pt x="407" y="1829"/>
                  </a:lnTo>
                  <a:lnTo>
                    <a:pt x="408" y="1826"/>
                  </a:lnTo>
                  <a:lnTo>
                    <a:pt x="410" y="1823"/>
                  </a:lnTo>
                  <a:lnTo>
                    <a:pt x="410" y="1822"/>
                  </a:lnTo>
                  <a:lnTo>
                    <a:pt x="411" y="1820"/>
                  </a:lnTo>
                  <a:lnTo>
                    <a:pt x="411" y="1814"/>
                  </a:lnTo>
                  <a:lnTo>
                    <a:pt x="407" y="1810"/>
                  </a:lnTo>
                  <a:lnTo>
                    <a:pt x="401" y="1804"/>
                  </a:lnTo>
                  <a:lnTo>
                    <a:pt x="394" y="1799"/>
                  </a:lnTo>
                  <a:lnTo>
                    <a:pt x="388" y="1796"/>
                  </a:lnTo>
                  <a:lnTo>
                    <a:pt x="383" y="1794"/>
                  </a:lnTo>
                  <a:lnTo>
                    <a:pt x="375" y="1794"/>
                  </a:lnTo>
                  <a:lnTo>
                    <a:pt x="370" y="1794"/>
                  </a:lnTo>
                  <a:lnTo>
                    <a:pt x="362" y="1794"/>
                  </a:lnTo>
                  <a:lnTo>
                    <a:pt x="354" y="1796"/>
                  </a:lnTo>
                  <a:lnTo>
                    <a:pt x="349" y="1797"/>
                  </a:lnTo>
                  <a:lnTo>
                    <a:pt x="348" y="1799"/>
                  </a:lnTo>
                  <a:lnTo>
                    <a:pt x="345" y="1801"/>
                  </a:lnTo>
                  <a:lnTo>
                    <a:pt x="342" y="1806"/>
                  </a:lnTo>
                  <a:lnTo>
                    <a:pt x="339" y="1810"/>
                  </a:lnTo>
                  <a:lnTo>
                    <a:pt x="338" y="1812"/>
                  </a:lnTo>
                  <a:lnTo>
                    <a:pt x="336" y="1813"/>
                  </a:lnTo>
                  <a:lnTo>
                    <a:pt x="334" y="1813"/>
                  </a:lnTo>
                  <a:lnTo>
                    <a:pt x="332" y="1813"/>
                  </a:lnTo>
                  <a:lnTo>
                    <a:pt x="332" y="1812"/>
                  </a:lnTo>
                  <a:lnTo>
                    <a:pt x="332" y="1810"/>
                  </a:lnTo>
                  <a:lnTo>
                    <a:pt x="334" y="1806"/>
                  </a:lnTo>
                  <a:lnTo>
                    <a:pt x="332" y="1804"/>
                  </a:lnTo>
                  <a:lnTo>
                    <a:pt x="331" y="1804"/>
                  </a:lnTo>
                  <a:lnTo>
                    <a:pt x="329" y="1804"/>
                  </a:lnTo>
                  <a:lnTo>
                    <a:pt x="328" y="1806"/>
                  </a:lnTo>
                  <a:lnTo>
                    <a:pt x="325" y="1809"/>
                  </a:lnTo>
                  <a:lnTo>
                    <a:pt x="322" y="1814"/>
                  </a:lnTo>
                  <a:lnTo>
                    <a:pt x="319" y="1816"/>
                  </a:lnTo>
                  <a:lnTo>
                    <a:pt x="315" y="1817"/>
                  </a:lnTo>
                  <a:lnTo>
                    <a:pt x="306" y="1817"/>
                  </a:lnTo>
                  <a:lnTo>
                    <a:pt x="298" y="1817"/>
                  </a:lnTo>
                  <a:lnTo>
                    <a:pt x="289" y="1817"/>
                  </a:lnTo>
                  <a:lnTo>
                    <a:pt x="288" y="1819"/>
                  </a:lnTo>
                  <a:lnTo>
                    <a:pt x="285" y="1822"/>
                  </a:lnTo>
                  <a:lnTo>
                    <a:pt x="280" y="1826"/>
                  </a:lnTo>
                  <a:lnTo>
                    <a:pt x="279" y="1826"/>
                  </a:lnTo>
                  <a:lnTo>
                    <a:pt x="276" y="1826"/>
                  </a:lnTo>
                  <a:lnTo>
                    <a:pt x="270" y="1826"/>
                  </a:lnTo>
                  <a:lnTo>
                    <a:pt x="267" y="1827"/>
                  </a:lnTo>
                  <a:lnTo>
                    <a:pt x="263" y="1830"/>
                  </a:lnTo>
                  <a:lnTo>
                    <a:pt x="256" y="1835"/>
                  </a:lnTo>
                  <a:lnTo>
                    <a:pt x="250" y="1835"/>
                  </a:lnTo>
                  <a:lnTo>
                    <a:pt x="244" y="1833"/>
                  </a:lnTo>
                  <a:lnTo>
                    <a:pt x="240" y="1832"/>
                  </a:lnTo>
                  <a:lnTo>
                    <a:pt x="236" y="1830"/>
                  </a:lnTo>
                  <a:lnTo>
                    <a:pt x="227" y="1827"/>
                  </a:lnTo>
                  <a:lnTo>
                    <a:pt x="221" y="1826"/>
                  </a:lnTo>
                  <a:lnTo>
                    <a:pt x="217" y="1825"/>
                  </a:lnTo>
                  <a:lnTo>
                    <a:pt x="210" y="1825"/>
                  </a:lnTo>
                  <a:lnTo>
                    <a:pt x="204" y="1826"/>
                  </a:lnTo>
                  <a:lnTo>
                    <a:pt x="201" y="1827"/>
                  </a:lnTo>
                  <a:lnTo>
                    <a:pt x="198" y="1830"/>
                  </a:lnTo>
                  <a:lnTo>
                    <a:pt x="192" y="1836"/>
                  </a:lnTo>
                  <a:lnTo>
                    <a:pt x="185" y="1842"/>
                  </a:lnTo>
                  <a:lnTo>
                    <a:pt x="182" y="1845"/>
                  </a:lnTo>
                  <a:lnTo>
                    <a:pt x="178" y="1846"/>
                  </a:lnTo>
                  <a:lnTo>
                    <a:pt x="169" y="1846"/>
                  </a:lnTo>
                  <a:lnTo>
                    <a:pt x="165" y="1845"/>
                  </a:lnTo>
                  <a:lnTo>
                    <a:pt x="161" y="1843"/>
                  </a:lnTo>
                  <a:lnTo>
                    <a:pt x="155" y="1839"/>
                  </a:lnTo>
                  <a:lnTo>
                    <a:pt x="151" y="1837"/>
                  </a:lnTo>
                  <a:lnTo>
                    <a:pt x="148" y="1835"/>
                  </a:lnTo>
                  <a:lnTo>
                    <a:pt x="138" y="1822"/>
                  </a:lnTo>
                  <a:lnTo>
                    <a:pt x="133" y="1817"/>
                  </a:lnTo>
                  <a:lnTo>
                    <a:pt x="129" y="1813"/>
                  </a:lnTo>
                  <a:lnTo>
                    <a:pt x="123" y="1809"/>
                  </a:lnTo>
                  <a:lnTo>
                    <a:pt x="118" y="1806"/>
                  </a:lnTo>
                  <a:lnTo>
                    <a:pt x="112" y="1803"/>
                  </a:lnTo>
                  <a:lnTo>
                    <a:pt x="109" y="1801"/>
                  </a:lnTo>
                  <a:lnTo>
                    <a:pt x="108" y="1799"/>
                  </a:lnTo>
                  <a:lnTo>
                    <a:pt x="105" y="1796"/>
                  </a:lnTo>
                  <a:lnTo>
                    <a:pt x="105" y="1793"/>
                  </a:lnTo>
                  <a:lnTo>
                    <a:pt x="103" y="1790"/>
                  </a:lnTo>
                  <a:lnTo>
                    <a:pt x="102" y="1787"/>
                  </a:lnTo>
                  <a:lnTo>
                    <a:pt x="97" y="1787"/>
                  </a:lnTo>
                  <a:lnTo>
                    <a:pt x="93" y="1787"/>
                  </a:lnTo>
                  <a:lnTo>
                    <a:pt x="92" y="1787"/>
                  </a:lnTo>
                  <a:lnTo>
                    <a:pt x="89" y="1784"/>
                  </a:lnTo>
                  <a:lnTo>
                    <a:pt x="84" y="1780"/>
                  </a:lnTo>
                  <a:lnTo>
                    <a:pt x="79" y="1771"/>
                  </a:lnTo>
                  <a:lnTo>
                    <a:pt x="79" y="1774"/>
                  </a:lnTo>
                  <a:lnTo>
                    <a:pt x="77" y="1776"/>
                  </a:lnTo>
                  <a:lnTo>
                    <a:pt x="76" y="1774"/>
                  </a:lnTo>
                  <a:lnTo>
                    <a:pt x="76" y="1771"/>
                  </a:lnTo>
                  <a:lnTo>
                    <a:pt x="79" y="1770"/>
                  </a:lnTo>
                  <a:lnTo>
                    <a:pt x="80" y="1770"/>
                  </a:lnTo>
                  <a:lnTo>
                    <a:pt x="80" y="1768"/>
                  </a:lnTo>
                  <a:lnTo>
                    <a:pt x="79" y="1768"/>
                  </a:lnTo>
                  <a:lnTo>
                    <a:pt x="76" y="1765"/>
                  </a:lnTo>
                  <a:lnTo>
                    <a:pt x="74" y="1763"/>
                  </a:lnTo>
                  <a:lnTo>
                    <a:pt x="73" y="1758"/>
                  </a:lnTo>
                  <a:lnTo>
                    <a:pt x="72" y="1754"/>
                  </a:lnTo>
                  <a:lnTo>
                    <a:pt x="72" y="1744"/>
                  </a:lnTo>
                  <a:lnTo>
                    <a:pt x="70" y="1740"/>
                  </a:lnTo>
                  <a:lnTo>
                    <a:pt x="69" y="1735"/>
                  </a:lnTo>
                  <a:lnTo>
                    <a:pt x="63" y="1732"/>
                  </a:lnTo>
                  <a:lnTo>
                    <a:pt x="59" y="1729"/>
                  </a:lnTo>
                  <a:lnTo>
                    <a:pt x="57" y="1727"/>
                  </a:lnTo>
                  <a:lnTo>
                    <a:pt x="57" y="1722"/>
                  </a:lnTo>
                  <a:lnTo>
                    <a:pt x="59" y="1718"/>
                  </a:lnTo>
                  <a:lnTo>
                    <a:pt x="60" y="1712"/>
                  </a:lnTo>
                  <a:lnTo>
                    <a:pt x="51" y="1712"/>
                  </a:lnTo>
                  <a:lnTo>
                    <a:pt x="47" y="1701"/>
                  </a:lnTo>
                  <a:lnTo>
                    <a:pt x="44" y="1695"/>
                  </a:lnTo>
                  <a:lnTo>
                    <a:pt x="43" y="1692"/>
                  </a:lnTo>
                  <a:lnTo>
                    <a:pt x="41" y="1691"/>
                  </a:lnTo>
                  <a:lnTo>
                    <a:pt x="41" y="1688"/>
                  </a:lnTo>
                  <a:lnTo>
                    <a:pt x="40" y="1688"/>
                  </a:lnTo>
                  <a:lnTo>
                    <a:pt x="38" y="1688"/>
                  </a:lnTo>
                  <a:lnTo>
                    <a:pt x="33" y="1688"/>
                  </a:lnTo>
                  <a:lnTo>
                    <a:pt x="31" y="1686"/>
                  </a:lnTo>
                  <a:lnTo>
                    <a:pt x="31" y="1685"/>
                  </a:lnTo>
                  <a:lnTo>
                    <a:pt x="31" y="1681"/>
                  </a:lnTo>
                  <a:lnTo>
                    <a:pt x="31" y="1678"/>
                  </a:lnTo>
                  <a:lnTo>
                    <a:pt x="30" y="1675"/>
                  </a:lnTo>
                  <a:lnTo>
                    <a:pt x="27" y="1672"/>
                  </a:lnTo>
                  <a:lnTo>
                    <a:pt x="23" y="1672"/>
                  </a:lnTo>
                  <a:lnTo>
                    <a:pt x="18" y="1670"/>
                  </a:lnTo>
                  <a:lnTo>
                    <a:pt x="15" y="1669"/>
                  </a:lnTo>
                  <a:lnTo>
                    <a:pt x="15" y="1663"/>
                  </a:lnTo>
                  <a:lnTo>
                    <a:pt x="11" y="1655"/>
                  </a:lnTo>
                  <a:lnTo>
                    <a:pt x="10" y="1650"/>
                  </a:lnTo>
                  <a:lnTo>
                    <a:pt x="10" y="1647"/>
                  </a:lnTo>
                  <a:lnTo>
                    <a:pt x="11" y="1646"/>
                  </a:lnTo>
                  <a:lnTo>
                    <a:pt x="12" y="1645"/>
                  </a:lnTo>
                  <a:lnTo>
                    <a:pt x="11" y="1639"/>
                  </a:lnTo>
                  <a:lnTo>
                    <a:pt x="8" y="1633"/>
                  </a:lnTo>
                  <a:lnTo>
                    <a:pt x="2" y="1620"/>
                  </a:lnTo>
                  <a:lnTo>
                    <a:pt x="0" y="1616"/>
                  </a:lnTo>
                  <a:lnTo>
                    <a:pt x="0" y="1610"/>
                  </a:lnTo>
                  <a:lnTo>
                    <a:pt x="1" y="1609"/>
                  </a:lnTo>
                  <a:lnTo>
                    <a:pt x="4" y="1606"/>
                  </a:lnTo>
                  <a:lnTo>
                    <a:pt x="10" y="1600"/>
                  </a:lnTo>
                  <a:lnTo>
                    <a:pt x="12" y="1594"/>
                  </a:lnTo>
                  <a:lnTo>
                    <a:pt x="12" y="1587"/>
                  </a:lnTo>
                  <a:lnTo>
                    <a:pt x="12" y="1573"/>
                  </a:lnTo>
                  <a:lnTo>
                    <a:pt x="18" y="1573"/>
                  </a:lnTo>
                  <a:lnTo>
                    <a:pt x="20" y="1564"/>
                  </a:lnTo>
                  <a:lnTo>
                    <a:pt x="21" y="1555"/>
                  </a:lnTo>
                  <a:lnTo>
                    <a:pt x="23" y="1548"/>
                  </a:lnTo>
                  <a:lnTo>
                    <a:pt x="23" y="1539"/>
                  </a:lnTo>
                  <a:lnTo>
                    <a:pt x="23" y="1532"/>
                  </a:lnTo>
                  <a:lnTo>
                    <a:pt x="20" y="1518"/>
                  </a:lnTo>
                  <a:lnTo>
                    <a:pt x="15" y="1503"/>
                  </a:lnTo>
                  <a:lnTo>
                    <a:pt x="18" y="1492"/>
                  </a:lnTo>
                  <a:lnTo>
                    <a:pt x="18" y="1483"/>
                  </a:lnTo>
                  <a:lnTo>
                    <a:pt x="18" y="1478"/>
                  </a:lnTo>
                  <a:lnTo>
                    <a:pt x="17" y="1475"/>
                  </a:lnTo>
                  <a:lnTo>
                    <a:pt x="14" y="1470"/>
                  </a:lnTo>
                  <a:lnTo>
                    <a:pt x="10" y="1467"/>
                  </a:lnTo>
                  <a:lnTo>
                    <a:pt x="10" y="1465"/>
                  </a:lnTo>
                  <a:lnTo>
                    <a:pt x="8" y="1463"/>
                  </a:lnTo>
                  <a:lnTo>
                    <a:pt x="7" y="1459"/>
                  </a:lnTo>
                  <a:lnTo>
                    <a:pt x="7" y="1456"/>
                  </a:lnTo>
                  <a:lnTo>
                    <a:pt x="8" y="1450"/>
                  </a:lnTo>
                  <a:lnTo>
                    <a:pt x="10" y="1444"/>
                  </a:lnTo>
                  <a:lnTo>
                    <a:pt x="11" y="1443"/>
                  </a:lnTo>
                  <a:lnTo>
                    <a:pt x="14" y="1442"/>
                  </a:lnTo>
                  <a:lnTo>
                    <a:pt x="17" y="1440"/>
                  </a:lnTo>
                  <a:lnTo>
                    <a:pt x="18" y="1439"/>
                  </a:lnTo>
                  <a:lnTo>
                    <a:pt x="23" y="1431"/>
                  </a:lnTo>
                  <a:lnTo>
                    <a:pt x="24" y="1423"/>
                  </a:lnTo>
                  <a:lnTo>
                    <a:pt x="25" y="1414"/>
                  </a:lnTo>
                  <a:lnTo>
                    <a:pt x="30" y="1406"/>
                  </a:lnTo>
                  <a:lnTo>
                    <a:pt x="33" y="1403"/>
                  </a:lnTo>
                  <a:lnTo>
                    <a:pt x="37" y="1398"/>
                  </a:lnTo>
                  <a:lnTo>
                    <a:pt x="40" y="1395"/>
                  </a:lnTo>
                  <a:lnTo>
                    <a:pt x="43" y="1393"/>
                  </a:lnTo>
                  <a:lnTo>
                    <a:pt x="46" y="1387"/>
                  </a:lnTo>
                  <a:lnTo>
                    <a:pt x="47" y="1382"/>
                  </a:lnTo>
                  <a:lnTo>
                    <a:pt x="50" y="1371"/>
                  </a:lnTo>
                  <a:lnTo>
                    <a:pt x="53" y="1361"/>
                  </a:lnTo>
                  <a:lnTo>
                    <a:pt x="57" y="1351"/>
                  </a:lnTo>
                  <a:lnTo>
                    <a:pt x="59" y="1349"/>
                  </a:lnTo>
                  <a:lnTo>
                    <a:pt x="60" y="1348"/>
                  </a:lnTo>
                  <a:lnTo>
                    <a:pt x="64" y="1345"/>
                  </a:lnTo>
                  <a:lnTo>
                    <a:pt x="69" y="1342"/>
                  </a:lnTo>
                  <a:lnTo>
                    <a:pt x="72" y="1339"/>
                  </a:lnTo>
                  <a:lnTo>
                    <a:pt x="73" y="1335"/>
                  </a:lnTo>
                  <a:lnTo>
                    <a:pt x="73" y="1331"/>
                  </a:lnTo>
                  <a:lnTo>
                    <a:pt x="74" y="1326"/>
                  </a:lnTo>
                  <a:lnTo>
                    <a:pt x="76" y="1325"/>
                  </a:lnTo>
                  <a:lnTo>
                    <a:pt x="76" y="1323"/>
                  </a:lnTo>
                  <a:lnTo>
                    <a:pt x="77" y="1322"/>
                  </a:lnTo>
                  <a:lnTo>
                    <a:pt x="80" y="1322"/>
                  </a:lnTo>
                  <a:lnTo>
                    <a:pt x="83" y="1322"/>
                  </a:lnTo>
                  <a:lnTo>
                    <a:pt x="86" y="1322"/>
                  </a:lnTo>
                  <a:lnTo>
                    <a:pt x="90" y="1321"/>
                  </a:lnTo>
                  <a:lnTo>
                    <a:pt x="93" y="1313"/>
                  </a:lnTo>
                  <a:lnTo>
                    <a:pt x="95" y="1312"/>
                  </a:lnTo>
                  <a:lnTo>
                    <a:pt x="96" y="1309"/>
                  </a:lnTo>
                  <a:lnTo>
                    <a:pt x="99" y="1306"/>
                  </a:lnTo>
                  <a:lnTo>
                    <a:pt x="103" y="1303"/>
                  </a:lnTo>
                  <a:lnTo>
                    <a:pt x="112" y="1299"/>
                  </a:lnTo>
                  <a:lnTo>
                    <a:pt x="119" y="1293"/>
                  </a:lnTo>
                  <a:lnTo>
                    <a:pt x="126" y="1287"/>
                  </a:lnTo>
                  <a:lnTo>
                    <a:pt x="132" y="1279"/>
                  </a:lnTo>
                  <a:lnTo>
                    <a:pt x="135" y="1274"/>
                  </a:lnTo>
                  <a:lnTo>
                    <a:pt x="138" y="1269"/>
                  </a:lnTo>
                  <a:lnTo>
                    <a:pt x="139" y="1263"/>
                  </a:lnTo>
                  <a:lnTo>
                    <a:pt x="141" y="1256"/>
                  </a:lnTo>
                  <a:lnTo>
                    <a:pt x="141" y="1250"/>
                  </a:lnTo>
                  <a:lnTo>
                    <a:pt x="141" y="1243"/>
                  </a:lnTo>
                  <a:lnTo>
                    <a:pt x="139" y="1240"/>
                  </a:lnTo>
                  <a:lnTo>
                    <a:pt x="136" y="1236"/>
                  </a:lnTo>
                  <a:lnTo>
                    <a:pt x="135" y="1231"/>
                  </a:lnTo>
                  <a:lnTo>
                    <a:pt x="135" y="1228"/>
                  </a:lnTo>
                  <a:lnTo>
                    <a:pt x="135" y="1227"/>
                  </a:lnTo>
                  <a:lnTo>
                    <a:pt x="135" y="1224"/>
                  </a:lnTo>
                  <a:lnTo>
                    <a:pt x="136" y="1221"/>
                  </a:lnTo>
                  <a:lnTo>
                    <a:pt x="139" y="1215"/>
                  </a:lnTo>
                  <a:lnTo>
                    <a:pt x="144" y="1211"/>
                  </a:lnTo>
                  <a:lnTo>
                    <a:pt x="145" y="1207"/>
                  </a:lnTo>
                  <a:lnTo>
                    <a:pt x="145" y="1205"/>
                  </a:lnTo>
                  <a:lnTo>
                    <a:pt x="145" y="1204"/>
                  </a:lnTo>
                  <a:lnTo>
                    <a:pt x="144" y="1202"/>
                  </a:lnTo>
                  <a:lnTo>
                    <a:pt x="144" y="1201"/>
                  </a:lnTo>
                  <a:lnTo>
                    <a:pt x="142" y="1201"/>
                  </a:lnTo>
                  <a:lnTo>
                    <a:pt x="142" y="1198"/>
                  </a:lnTo>
                  <a:lnTo>
                    <a:pt x="145" y="1194"/>
                  </a:lnTo>
                  <a:lnTo>
                    <a:pt x="151" y="1187"/>
                  </a:lnTo>
                  <a:lnTo>
                    <a:pt x="155" y="1181"/>
                  </a:lnTo>
                  <a:lnTo>
                    <a:pt x="159" y="1177"/>
                  </a:lnTo>
                  <a:lnTo>
                    <a:pt x="162" y="1177"/>
                  </a:lnTo>
                  <a:lnTo>
                    <a:pt x="165" y="1177"/>
                  </a:lnTo>
                  <a:lnTo>
                    <a:pt x="168" y="1177"/>
                  </a:lnTo>
                  <a:lnTo>
                    <a:pt x="171" y="1177"/>
                  </a:lnTo>
                  <a:lnTo>
                    <a:pt x="175" y="1174"/>
                  </a:lnTo>
                  <a:lnTo>
                    <a:pt x="181" y="1171"/>
                  </a:lnTo>
                  <a:lnTo>
                    <a:pt x="190" y="1162"/>
                  </a:lnTo>
                  <a:lnTo>
                    <a:pt x="194" y="1158"/>
                  </a:lnTo>
                  <a:lnTo>
                    <a:pt x="197" y="1152"/>
                  </a:lnTo>
                  <a:lnTo>
                    <a:pt x="200" y="1142"/>
                  </a:lnTo>
                  <a:lnTo>
                    <a:pt x="203" y="1131"/>
                  </a:lnTo>
                  <a:lnTo>
                    <a:pt x="207" y="1119"/>
                  </a:lnTo>
                  <a:lnTo>
                    <a:pt x="217" y="1116"/>
                  </a:lnTo>
                  <a:lnTo>
                    <a:pt x="228" y="1132"/>
                  </a:lnTo>
                  <a:lnTo>
                    <a:pt x="236" y="1132"/>
                  </a:lnTo>
                  <a:lnTo>
                    <a:pt x="243" y="1132"/>
                  </a:lnTo>
                  <a:lnTo>
                    <a:pt x="252" y="1131"/>
                  </a:lnTo>
                  <a:lnTo>
                    <a:pt x="256" y="1131"/>
                  </a:lnTo>
                  <a:lnTo>
                    <a:pt x="259" y="1129"/>
                  </a:lnTo>
                  <a:lnTo>
                    <a:pt x="260" y="1128"/>
                  </a:lnTo>
                  <a:lnTo>
                    <a:pt x="260" y="1126"/>
                  </a:lnTo>
                  <a:lnTo>
                    <a:pt x="262" y="1125"/>
                  </a:lnTo>
                  <a:lnTo>
                    <a:pt x="263" y="1123"/>
                  </a:lnTo>
                  <a:lnTo>
                    <a:pt x="264" y="1123"/>
                  </a:lnTo>
                  <a:lnTo>
                    <a:pt x="266" y="1125"/>
                  </a:lnTo>
                  <a:lnTo>
                    <a:pt x="267" y="1129"/>
                  </a:lnTo>
                  <a:lnTo>
                    <a:pt x="272" y="1132"/>
                  </a:lnTo>
                  <a:lnTo>
                    <a:pt x="276" y="1132"/>
                  </a:lnTo>
                  <a:lnTo>
                    <a:pt x="279" y="1132"/>
                  </a:lnTo>
                  <a:lnTo>
                    <a:pt x="282" y="1129"/>
                  </a:lnTo>
                  <a:lnTo>
                    <a:pt x="286" y="1125"/>
                  </a:lnTo>
                  <a:lnTo>
                    <a:pt x="290" y="1119"/>
                  </a:lnTo>
                  <a:lnTo>
                    <a:pt x="292" y="1118"/>
                  </a:lnTo>
                  <a:lnTo>
                    <a:pt x="295" y="1116"/>
                  </a:lnTo>
                  <a:lnTo>
                    <a:pt x="299" y="1115"/>
                  </a:lnTo>
                  <a:lnTo>
                    <a:pt x="305" y="1115"/>
                  </a:lnTo>
                  <a:lnTo>
                    <a:pt x="309" y="1115"/>
                  </a:lnTo>
                  <a:lnTo>
                    <a:pt x="313" y="1113"/>
                  </a:lnTo>
                  <a:lnTo>
                    <a:pt x="316" y="1109"/>
                  </a:lnTo>
                  <a:lnTo>
                    <a:pt x="318" y="1106"/>
                  </a:lnTo>
                  <a:lnTo>
                    <a:pt x="319" y="1105"/>
                  </a:lnTo>
                  <a:lnTo>
                    <a:pt x="322" y="1105"/>
                  </a:lnTo>
                  <a:lnTo>
                    <a:pt x="325" y="1105"/>
                  </a:lnTo>
                  <a:lnTo>
                    <a:pt x="328" y="1105"/>
                  </a:lnTo>
                  <a:lnTo>
                    <a:pt x="331" y="1105"/>
                  </a:lnTo>
                  <a:lnTo>
                    <a:pt x="334" y="1103"/>
                  </a:lnTo>
                  <a:lnTo>
                    <a:pt x="338" y="1099"/>
                  </a:lnTo>
                  <a:lnTo>
                    <a:pt x="341" y="1096"/>
                  </a:lnTo>
                  <a:lnTo>
                    <a:pt x="342" y="1095"/>
                  </a:lnTo>
                  <a:lnTo>
                    <a:pt x="345" y="1093"/>
                  </a:lnTo>
                  <a:lnTo>
                    <a:pt x="348" y="1093"/>
                  </a:lnTo>
                  <a:lnTo>
                    <a:pt x="351" y="1093"/>
                  </a:lnTo>
                  <a:lnTo>
                    <a:pt x="358" y="1095"/>
                  </a:lnTo>
                  <a:lnTo>
                    <a:pt x="365" y="1096"/>
                  </a:lnTo>
                  <a:lnTo>
                    <a:pt x="370" y="1096"/>
                  </a:lnTo>
                  <a:lnTo>
                    <a:pt x="374" y="1095"/>
                  </a:lnTo>
                  <a:lnTo>
                    <a:pt x="383" y="1092"/>
                  </a:lnTo>
                  <a:lnTo>
                    <a:pt x="391" y="1089"/>
                  </a:lnTo>
                  <a:lnTo>
                    <a:pt x="397" y="1089"/>
                  </a:lnTo>
                  <a:lnTo>
                    <a:pt x="416" y="1089"/>
                  </a:lnTo>
                  <a:lnTo>
                    <a:pt x="423" y="1087"/>
                  </a:lnTo>
                  <a:lnTo>
                    <a:pt x="433" y="1086"/>
                  </a:lnTo>
                  <a:lnTo>
                    <a:pt x="437" y="1092"/>
                  </a:lnTo>
                  <a:lnTo>
                    <a:pt x="439" y="1095"/>
                  </a:lnTo>
                  <a:lnTo>
                    <a:pt x="442" y="1096"/>
                  </a:lnTo>
                  <a:lnTo>
                    <a:pt x="443" y="1095"/>
                  </a:lnTo>
                  <a:lnTo>
                    <a:pt x="444" y="1092"/>
                  </a:lnTo>
                  <a:lnTo>
                    <a:pt x="447" y="1086"/>
                  </a:lnTo>
                  <a:lnTo>
                    <a:pt x="452" y="1086"/>
                  </a:lnTo>
                  <a:lnTo>
                    <a:pt x="456" y="1089"/>
                  </a:lnTo>
                  <a:lnTo>
                    <a:pt x="465" y="1090"/>
                  </a:lnTo>
                  <a:lnTo>
                    <a:pt x="469" y="1092"/>
                  </a:lnTo>
                  <a:lnTo>
                    <a:pt x="475" y="1090"/>
                  </a:lnTo>
                  <a:lnTo>
                    <a:pt x="479" y="1089"/>
                  </a:lnTo>
                  <a:lnTo>
                    <a:pt x="483" y="1086"/>
                  </a:lnTo>
                  <a:lnTo>
                    <a:pt x="489" y="1083"/>
                  </a:lnTo>
                  <a:lnTo>
                    <a:pt x="493" y="1083"/>
                  </a:lnTo>
                  <a:lnTo>
                    <a:pt x="502" y="1086"/>
                  </a:lnTo>
                  <a:lnTo>
                    <a:pt x="502" y="1093"/>
                  </a:lnTo>
                  <a:lnTo>
                    <a:pt x="506" y="1095"/>
                  </a:lnTo>
                  <a:lnTo>
                    <a:pt x="509" y="1093"/>
                  </a:lnTo>
                  <a:lnTo>
                    <a:pt x="514" y="1090"/>
                  </a:lnTo>
                  <a:lnTo>
                    <a:pt x="519" y="1090"/>
                  </a:lnTo>
                  <a:lnTo>
                    <a:pt x="512" y="1102"/>
                  </a:lnTo>
                  <a:lnTo>
                    <a:pt x="505" y="1113"/>
                  </a:lnTo>
                  <a:lnTo>
                    <a:pt x="505" y="1115"/>
                  </a:lnTo>
                  <a:lnTo>
                    <a:pt x="505" y="1119"/>
                  </a:lnTo>
                  <a:lnTo>
                    <a:pt x="505" y="1122"/>
                  </a:lnTo>
                  <a:lnTo>
                    <a:pt x="505" y="1123"/>
                  </a:lnTo>
                  <a:lnTo>
                    <a:pt x="509" y="1125"/>
                  </a:lnTo>
                  <a:lnTo>
                    <a:pt x="514" y="1123"/>
                  </a:lnTo>
                  <a:lnTo>
                    <a:pt x="511" y="1136"/>
                  </a:lnTo>
                  <a:lnTo>
                    <a:pt x="509" y="1146"/>
                  </a:lnTo>
                  <a:lnTo>
                    <a:pt x="508" y="1152"/>
                  </a:lnTo>
                  <a:lnTo>
                    <a:pt x="506" y="1154"/>
                  </a:lnTo>
                  <a:lnTo>
                    <a:pt x="504" y="1155"/>
                  </a:lnTo>
                  <a:lnTo>
                    <a:pt x="501" y="1156"/>
                  </a:lnTo>
                  <a:lnTo>
                    <a:pt x="499" y="1158"/>
                  </a:lnTo>
                  <a:lnTo>
                    <a:pt x="499" y="1159"/>
                  </a:lnTo>
                  <a:lnTo>
                    <a:pt x="501" y="1162"/>
                  </a:lnTo>
                  <a:lnTo>
                    <a:pt x="502" y="1164"/>
                  </a:lnTo>
                  <a:lnTo>
                    <a:pt x="502" y="1168"/>
                  </a:lnTo>
                  <a:lnTo>
                    <a:pt x="505" y="1169"/>
                  </a:lnTo>
                  <a:lnTo>
                    <a:pt x="506" y="1172"/>
                  </a:lnTo>
                  <a:lnTo>
                    <a:pt x="511" y="1177"/>
                  </a:lnTo>
                  <a:lnTo>
                    <a:pt x="514" y="1174"/>
                  </a:lnTo>
                  <a:lnTo>
                    <a:pt x="515" y="1174"/>
                  </a:lnTo>
                  <a:lnTo>
                    <a:pt x="516" y="1174"/>
                  </a:lnTo>
                  <a:lnTo>
                    <a:pt x="516" y="1177"/>
                  </a:lnTo>
                  <a:lnTo>
                    <a:pt x="518" y="1179"/>
                  </a:lnTo>
                  <a:lnTo>
                    <a:pt x="518" y="1182"/>
                  </a:lnTo>
                  <a:lnTo>
                    <a:pt x="518" y="1184"/>
                  </a:lnTo>
                  <a:lnTo>
                    <a:pt x="519" y="1185"/>
                  </a:lnTo>
                  <a:lnTo>
                    <a:pt x="522" y="1187"/>
                  </a:lnTo>
                  <a:lnTo>
                    <a:pt x="525" y="1187"/>
                  </a:lnTo>
                  <a:lnTo>
                    <a:pt x="529" y="1187"/>
                  </a:lnTo>
                  <a:lnTo>
                    <a:pt x="532" y="1188"/>
                  </a:lnTo>
                  <a:lnTo>
                    <a:pt x="532" y="1192"/>
                  </a:lnTo>
                  <a:lnTo>
                    <a:pt x="540" y="1195"/>
                  </a:lnTo>
                  <a:lnTo>
                    <a:pt x="545" y="1195"/>
                  </a:lnTo>
                  <a:lnTo>
                    <a:pt x="555" y="1195"/>
                  </a:lnTo>
                  <a:lnTo>
                    <a:pt x="565" y="1195"/>
                  </a:lnTo>
                  <a:lnTo>
                    <a:pt x="570" y="1197"/>
                  </a:lnTo>
                  <a:lnTo>
                    <a:pt x="574" y="1198"/>
                  </a:lnTo>
                  <a:lnTo>
                    <a:pt x="577" y="1201"/>
                  </a:lnTo>
                  <a:lnTo>
                    <a:pt x="581" y="1204"/>
                  </a:lnTo>
                  <a:lnTo>
                    <a:pt x="587" y="1213"/>
                  </a:lnTo>
                  <a:lnTo>
                    <a:pt x="593" y="1220"/>
                  </a:lnTo>
                  <a:lnTo>
                    <a:pt x="596" y="1224"/>
                  </a:lnTo>
                  <a:lnTo>
                    <a:pt x="599" y="1227"/>
                  </a:lnTo>
                  <a:lnTo>
                    <a:pt x="604" y="1228"/>
                  </a:lnTo>
                  <a:lnTo>
                    <a:pt x="610" y="1231"/>
                  </a:lnTo>
                  <a:lnTo>
                    <a:pt x="622" y="1234"/>
                  </a:lnTo>
                  <a:lnTo>
                    <a:pt x="633" y="1236"/>
                  </a:lnTo>
                  <a:lnTo>
                    <a:pt x="646" y="1240"/>
                  </a:lnTo>
                  <a:lnTo>
                    <a:pt x="650" y="1244"/>
                  </a:lnTo>
                  <a:lnTo>
                    <a:pt x="655" y="1249"/>
                  </a:lnTo>
                  <a:lnTo>
                    <a:pt x="663" y="1240"/>
                  </a:lnTo>
                  <a:lnTo>
                    <a:pt x="673" y="1231"/>
                  </a:lnTo>
                  <a:lnTo>
                    <a:pt x="673" y="1230"/>
                  </a:lnTo>
                  <a:lnTo>
                    <a:pt x="673" y="1227"/>
                  </a:lnTo>
                  <a:lnTo>
                    <a:pt x="673" y="1223"/>
                  </a:lnTo>
                  <a:lnTo>
                    <a:pt x="673" y="1221"/>
                  </a:lnTo>
                  <a:lnTo>
                    <a:pt x="669" y="1217"/>
                  </a:lnTo>
                  <a:lnTo>
                    <a:pt x="666" y="1214"/>
                  </a:lnTo>
                  <a:lnTo>
                    <a:pt x="665" y="1213"/>
                  </a:lnTo>
                  <a:lnTo>
                    <a:pt x="671" y="1205"/>
                  </a:lnTo>
                  <a:lnTo>
                    <a:pt x="678" y="1197"/>
                  </a:lnTo>
                  <a:lnTo>
                    <a:pt x="686" y="1191"/>
                  </a:lnTo>
                  <a:lnTo>
                    <a:pt x="691" y="1188"/>
                  </a:lnTo>
                  <a:lnTo>
                    <a:pt x="695" y="1188"/>
                  </a:lnTo>
                  <a:lnTo>
                    <a:pt x="708" y="1191"/>
                  </a:lnTo>
                  <a:lnTo>
                    <a:pt x="724" y="1195"/>
                  </a:lnTo>
                  <a:lnTo>
                    <a:pt x="727" y="1207"/>
                  </a:lnTo>
                  <a:lnTo>
                    <a:pt x="728" y="1207"/>
                  </a:lnTo>
                  <a:lnTo>
                    <a:pt x="731" y="1208"/>
                  </a:lnTo>
                  <a:lnTo>
                    <a:pt x="735" y="1207"/>
                  </a:lnTo>
                  <a:lnTo>
                    <a:pt x="741" y="1207"/>
                  </a:lnTo>
                  <a:lnTo>
                    <a:pt x="745" y="1207"/>
                  </a:lnTo>
                  <a:lnTo>
                    <a:pt x="757" y="1214"/>
                  </a:lnTo>
                  <a:lnTo>
                    <a:pt x="767" y="1221"/>
                  </a:lnTo>
                  <a:lnTo>
                    <a:pt x="767" y="1224"/>
                  </a:lnTo>
                  <a:lnTo>
                    <a:pt x="771" y="1224"/>
                  </a:lnTo>
                  <a:lnTo>
                    <a:pt x="774" y="1223"/>
                  </a:lnTo>
                  <a:lnTo>
                    <a:pt x="779" y="1221"/>
                  </a:lnTo>
                  <a:lnTo>
                    <a:pt x="784" y="1221"/>
                  </a:lnTo>
                  <a:lnTo>
                    <a:pt x="789" y="1223"/>
                  </a:lnTo>
                  <a:lnTo>
                    <a:pt x="794" y="1227"/>
                  </a:lnTo>
                  <a:lnTo>
                    <a:pt x="806" y="1234"/>
                  </a:lnTo>
                  <a:lnTo>
                    <a:pt x="820" y="1227"/>
                  </a:lnTo>
                  <a:lnTo>
                    <a:pt x="820" y="1224"/>
                  </a:lnTo>
                  <a:lnTo>
                    <a:pt x="820" y="1221"/>
                  </a:lnTo>
                  <a:lnTo>
                    <a:pt x="819" y="1220"/>
                  </a:lnTo>
                  <a:lnTo>
                    <a:pt x="820" y="1218"/>
                  </a:lnTo>
                  <a:lnTo>
                    <a:pt x="822" y="1217"/>
                  </a:lnTo>
                  <a:lnTo>
                    <a:pt x="823" y="1217"/>
                  </a:lnTo>
                  <a:lnTo>
                    <a:pt x="826" y="1220"/>
                  </a:lnTo>
                  <a:lnTo>
                    <a:pt x="829" y="1221"/>
                  </a:lnTo>
                  <a:lnTo>
                    <a:pt x="830" y="1224"/>
                  </a:lnTo>
                  <a:lnTo>
                    <a:pt x="830" y="1221"/>
                  </a:lnTo>
                  <a:lnTo>
                    <a:pt x="839" y="1221"/>
                  </a:lnTo>
                  <a:lnTo>
                    <a:pt x="842" y="1221"/>
                  </a:lnTo>
                  <a:lnTo>
                    <a:pt x="859" y="1224"/>
                  </a:lnTo>
                  <a:lnTo>
                    <a:pt x="868" y="1218"/>
                  </a:lnTo>
                  <a:lnTo>
                    <a:pt x="874" y="1215"/>
                  </a:lnTo>
                  <a:lnTo>
                    <a:pt x="876" y="1215"/>
                  </a:lnTo>
                  <a:lnTo>
                    <a:pt x="878" y="1215"/>
                  </a:lnTo>
                  <a:lnTo>
                    <a:pt x="879" y="1218"/>
                  </a:lnTo>
                  <a:lnTo>
                    <a:pt x="881" y="1220"/>
                  </a:lnTo>
                  <a:lnTo>
                    <a:pt x="882" y="1220"/>
                  </a:lnTo>
                  <a:lnTo>
                    <a:pt x="884" y="1221"/>
                  </a:lnTo>
                  <a:lnTo>
                    <a:pt x="882" y="1215"/>
                  </a:lnTo>
                  <a:lnTo>
                    <a:pt x="881" y="1213"/>
                  </a:lnTo>
                  <a:lnTo>
                    <a:pt x="885" y="1213"/>
                  </a:lnTo>
                  <a:lnTo>
                    <a:pt x="889" y="1213"/>
                  </a:lnTo>
                  <a:lnTo>
                    <a:pt x="891" y="1217"/>
                  </a:lnTo>
                  <a:lnTo>
                    <a:pt x="892" y="1220"/>
                  </a:lnTo>
                  <a:lnTo>
                    <a:pt x="894" y="1220"/>
                  </a:lnTo>
                  <a:lnTo>
                    <a:pt x="895" y="1221"/>
                  </a:lnTo>
                  <a:lnTo>
                    <a:pt x="897" y="1220"/>
                  </a:lnTo>
                  <a:lnTo>
                    <a:pt x="901" y="1218"/>
                  </a:lnTo>
                  <a:lnTo>
                    <a:pt x="905" y="1215"/>
                  </a:lnTo>
                  <a:lnTo>
                    <a:pt x="912" y="1215"/>
                  </a:lnTo>
                  <a:lnTo>
                    <a:pt x="918" y="1215"/>
                  </a:lnTo>
                  <a:lnTo>
                    <a:pt x="925" y="1215"/>
                  </a:lnTo>
                  <a:lnTo>
                    <a:pt x="933" y="1215"/>
                  </a:lnTo>
                  <a:lnTo>
                    <a:pt x="937" y="1214"/>
                  </a:lnTo>
                  <a:lnTo>
                    <a:pt x="941" y="1210"/>
                  </a:lnTo>
                  <a:lnTo>
                    <a:pt x="943" y="1207"/>
                  </a:lnTo>
                  <a:lnTo>
                    <a:pt x="941" y="1204"/>
                  </a:lnTo>
                  <a:lnTo>
                    <a:pt x="941" y="1201"/>
                  </a:lnTo>
                  <a:lnTo>
                    <a:pt x="941" y="1198"/>
                  </a:lnTo>
                  <a:lnTo>
                    <a:pt x="943" y="1197"/>
                  </a:lnTo>
                  <a:lnTo>
                    <a:pt x="946" y="1194"/>
                  </a:lnTo>
                  <a:lnTo>
                    <a:pt x="950" y="1191"/>
                  </a:lnTo>
                  <a:lnTo>
                    <a:pt x="950" y="1188"/>
                  </a:lnTo>
                  <a:lnTo>
                    <a:pt x="948" y="1187"/>
                  </a:lnTo>
                  <a:lnTo>
                    <a:pt x="947" y="1185"/>
                  </a:lnTo>
                  <a:lnTo>
                    <a:pt x="947" y="1184"/>
                  </a:lnTo>
                  <a:lnTo>
                    <a:pt x="947" y="1182"/>
                  </a:lnTo>
                  <a:lnTo>
                    <a:pt x="950" y="1177"/>
                  </a:lnTo>
                  <a:lnTo>
                    <a:pt x="956" y="1168"/>
                  </a:lnTo>
                  <a:lnTo>
                    <a:pt x="960" y="1158"/>
                  </a:lnTo>
                  <a:lnTo>
                    <a:pt x="961" y="1154"/>
                  </a:lnTo>
                  <a:lnTo>
                    <a:pt x="961" y="1151"/>
                  </a:lnTo>
                  <a:lnTo>
                    <a:pt x="960" y="1149"/>
                  </a:lnTo>
                  <a:lnTo>
                    <a:pt x="959" y="1148"/>
                  </a:lnTo>
                  <a:lnTo>
                    <a:pt x="956" y="1146"/>
                  </a:lnTo>
                  <a:lnTo>
                    <a:pt x="956" y="1143"/>
                  </a:lnTo>
                  <a:lnTo>
                    <a:pt x="957" y="1141"/>
                  </a:lnTo>
                  <a:lnTo>
                    <a:pt x="959" y="1136"/>
                  </a:lnTo>
                  <a:lnTo>
                    <a:pt x="959" y="1132"/>
                  </a:lnTo>
                  <a:lnTo>
                    <a:pt x="956" y="1120"/>
                  </a:lnTo>
                  <a:lnTo>
                    <a:pt x="954" y="1115"/>
                  </a:lnTo>
                  <a:lnTo>
                    <a:pt x="953" y="1107"/>
                  </a:lnTo>
                  <a:lnTo>
                    <a:pt x="959" y="1105"/>
                  </a:lnTo>
                  <a:lnTo>
                    <a:pt x="959" y="1100"/>
                  </a:lnTo>
                  <a:lnTo>
                    <a:pt x="957" y="1096"/>
                  </a:lnTo>
                  <a:lnTo>
                    <a:pt x="956" y="1093"/>
                  </a:lnTo>
                  <a:lnTo>
                    <a:pt x="956" y="1090"/>
                  </a:lnTo>
                  <a:lnTo>
                    <a:pt x="953" y="1093"/>
                  </a:lnTo>
                  <a:lnTo>
                    <a:pt x="951" y="1096"/>
                  </a:lnTo>
                  <a:lnTo>
                    <a:pt x="948" y="1100"/>
                  </a:lnTo>
                  <a:lnTo>
                    <a:pt x="948" y="1102"/>
                  </a:lnTo>
                  <a:lnTo>
                    <a:pt x="947" y="1102"/>
                  </a:lnTo>
                  <a:lnTo>
                    <a:pt x="946" y="1102"/>
                  </a:lnTo>
                  <a:lnTo>
                    <a:pt x="943" y="1102"/>
                  </a:lnTo>
                  <a:lnTo>
                    <a:pt x="940" y="1102"/>
                  </a:lnTo>
                  <a:lnTo>
                    <a:pt x="938" y="1099"/>
                  </a:lnTo>
                  <a:lnTo>
                    <a:pt x="937" y="1099"/>
                  </a:lnTo>
                  <a:lnTo>
                    <a:pt x="936" y="1099"/>
                  </a:lnTo>
                  <a:lnTo>
                    <a:pt x="931" y="1103"/>
                  </a:lnTo>
                  <a:lnTo>
                    <a:pt x="924" y="1109"/>
                  </a:lnTo>
                  <a:lnTo>
                    <a:pt x="918" y="1112"/>
                  </a:lnTo>
                  <a:lnTo>
                    <a:pt x="912" y="1115"/>
                  </a:lnTo>
                  <a:lnTo>
                    <a:pt x="907" y="1116"/>
                  </a:lnTo>
                  <a:lnTo>
                    <a:pt x="904" y="1116"/>
                  </a:lnTo>
                  <a:lnTo>
                    <a:pt x="900" y="1116"/>
                  </a:lnTo>
                  <a:lnTo>
                    <a:pt x="898" y="1115"/>
                  </a:lnTo>
                  <a:lnTo>
                    <a:pt x="895" y="1110"/>
                  </a:lnTo>
                  <a:lnTo>
                    <a:pt x="889" y="1105"/>
                  </a:lnTo>
                  <a:lnTo>
                    <a:pt x="881" y="1100"/>
                  </a:lnTo>
                  <a:lnTo>
                    <a:pt x="874" y="1097"/>
                  </a:lnTo>
                  <a:lnTo>
                    <a:pt x="869" y="1097"/>
                  </a:lnTo>
                  <a:lnTo>
                    <a:pt x="868" y="1099"/>
                  </a:lnTo>
                  <a:lnTo>
                    <a:pt x="865" y="1103"/>
                  </a:lnTo>
                  <a:lnTo>
                    <a:pt x="864" y="1106"/>
                  </a:lnTo>
                  <a:lnTo>
                    <a:pt x="862" y="1110"/>
                  </a:lnTo>
                  <a:lnTo>
                    <a:pt x="859" y="1113"/>
                  </a:lnTo>
                  <a:lnTo>
                    <a:pt x="856" y="1115"/>
                  </a:lnTo>
                  <a:lnTo>
                    <a:pt x="853" y="1115"/>
                  </a:lnTo>
                  <a:lnTo>
                    <a:pt x="851" y="1115"/>
                  </a:lnTo>
                  <a:lnTo>
                    <a:pt x="849" y="1115"/>
                  </a:lnTo>
                  <a:lnTo>
                    <a:pt x="848" y="1116"/>
                  </a:lnTo>
                  <a:lnTo>
                    <a:pt x="842" y="1110"/>
                  </a:lnTo>
                  <a:lnTo>
                    <a:pt x="838" y="1105"/>
                  </a:lnTo>
                  <a:lnTo>
                    <a:pt x="829" y="1093"/>
                  </a:lnTo>
                  <a:lnTo>
                    <a:pt x="823" y="1096"/>
                  </a:lnTo>
                  <a:lnTo>
                    <a:pt x="820" y="1097"/>
                  </a:lnTo>
                  <a:lnTo>
                    <a:pt x="817" y="1096"/>
                  </a:lnTo>
                  <a:lnTo>
                    <a:pt x="817" y="1089"/>
                  </a:lnTo>
                  <a:lnTo>
                    <a:pt x="816" y="1087"/>
                  </a:lnTo>
                  <a:lnTo>
                    <a:pt x="815" y="1087"/>
                  </a:lnTo>
                  <a:lnTo>
                    <a:pt x="810" y="1087"/>
                  </a:lnTo>
                  <a:lnTo>
                    <a:pt x="806" y="1089"/>
                  </a:lnTo>
                  <a:lnTo>
                    <a:pt x="803" y="1089"/>
                  </a:lnTo>
                  <a:lnTo>
                    <a:pt x="803" y="1076"/>
                  </a:lnTo>
                  <a:lnTo>
                    <a:pt x="802" y="1070"/>
                  </a:lnTo>
                  <a:lnTo>
                    <a:pt x="800" y="1063"/>
                  </a:lnTo>
                  <a:lnTo>
                    <a:pt x="796" y="1064"/>
                  </a:lnTo>
                  <a:lnTo>
                    <a:pt x="793" y="1066"/>
                  </a:lnTo>
                  <a:lnTo>
                    <a:pt x="792" y="1061"/>
                  </a:lnTo>
                  <a:lnTo>
                    <a:pt x="792" y="1060"/>
                  </a:lnTo>
                  <a:lnTo>
                    <a:pt x="790" y="1057"/>
                  </a:lnTo>
                  <a:lnTo>
                    <a:pt x="796" y="1056"/>
                  </a:lnTo>
                  <a:lnTo>
                    <a:pt x="799" y="1056"/>
                  </a:lnTo>
                  <a:lnTo>
                    <a:pt x="803" y="1054"/>
                  </a:lnTo>
                  <a:lnTo>
                    <a:pt x="803" y="1053"/>
                  </a:lnTo>
                  <a:lnTo>
                    <a:pt x="800" y="1051"/>
                  </a:lnTo>
                  <a:lnTo>
                    <a:pt x="797" y="1050"/>
                  </a:lnTo>
                  <a:lnTo>
                    <a:pt x="797" y="1044"/>
                  </a:lnTo>
                  <a:lnTo>
                    <a:pt x="799" y="1040"/>
                  </a:lnTo>
                  <a:lnTo>
                    <a:pt x="799" y="1035"/>
                  </a:lnTo>
                  <a:lnTo>
                    <a:pt x="799" y="1033"/>
                  </a:lnTo>
                  <a:lnTo>
                    <a:pt x="797" y="1030"/>
                  </a:lnTo>
                  <a:lnTo>
                    <a:pt x="796" y="1030"/>
                  </a:lnTo>
                  <a:lnTo>
                    <a:pt x="793" y="1028"/>
                  </a:lnTo>
                  <a:lnTo>
                    <a:pt x="787" y="1027"/>
                  </a:lnTo>
                  <a:lnTo>
                    <a:pt x="787" y="1020"/>
                  </a:lnTo>
                  <a:lnTo>
                    <a:pt x="787" y="1017"/>
                  </a:lnTo>
                  <a:lnTo>
                    <a:pt x="789" y="1015"/>
                  </a:lnTo>
                  <a:lnTo>
                    <a:pt x="790" y="1017"/>
                  </a:lnTo>
                  <a:lnTo>
                    <a:pt x="794" y="1010"/>
                  </a:lnTo>
                  <a:lnTo>
                    <a:pt x="800" y="1002"/>
                  </a:lnTo>
                  <a:lnTo>
                    <a:pt x="794" y="1005"/>
                  </a:lnTo>
                  <a:lnTo>
                    <a:pt x="790" y="1008"/>
                  </a:lnTo>
                  <a:lnTo>
                    <a:pt x="789" y="1007"/>
                  </a:lnTo>
                  <a:lnTo>
                    <a:pt x="787" y="1005"/>
                  </a:lnTo>
                  <a:lnTo>
                    <a:pt x="787" y="1002"/>
                  </a:lnTo>
                  <a:lnTo>
                    <a:pt x="787" y="999"/>
                  </a:lnTo>
                  <a:lnTo>
                    <a:pt x="786" y="995"/>
                  </a:lnTo>
                  <a:lnTo>
                    <a:pt x="784" y="991"/>
                  </a:lnTo>
                  <a:lnTo>
                    <a:pt x="764" y="992"/>
                  </a:lnTo>
                  <a:lnTo>
                    <a:pt x="743" y="991"/>
                  </a:lnTo>
                  <a:lnTo>
                    <a:pt x="750" y="1001"/>
                  </a:lnTo>
                  <a:lnTo>
                    <a:pt x="751" y="1004"/>
                  </a:lnTo>
                  <a:lnTo>
                    <a:pt x="751" y="1005"/>
                  </a:lnTo>
                  <a:lnTo>
                    <a:pt x="750" y="1007"/>
                  </a:lnTo>
                  <a:lnTo>
                    <a:pt x="747" y="1007"/>
                  </a:lnTo>
                  <a:lnTo>
                    <a:pt x="737" y="1008"/>
                  </a:lnTo>
                  <a:lnTo>
                    <a:pt x="737" y="1011"/>
                  </a:lnTo>
                  <a:lnTo>
                    <a:pt x="737" y="1012"/>
                  </a:lnTo>
                  <a:lnTo>
                    <a:pt x="734" y="1014"/>
                  </a:lnTo>
                  <a:lnTo>
                    <a:pt x="732" y="1010"/>
                  </a:lnTo>
                  <a:lnTo>
                    <a:pt x="732" y="1008"/>
                  </a:lnTo>
                  <a:lnTo>
                    <a:pt x="732" y="1007"/>
                  </a:lnTo>
                  <a:lnTo>
                    <a:pt x="728" y="1005"/>
                  </a:lnTo>
                  <a:lnTo>
                    <a:pt x="730" y="999"/>
                  </a:lnTo>
                  <a:lnTo>
                    <a:pt x="730" y="998"/>
                  </a:lnTo>
                  <a:lnTo>
                    <a:pt x="728" y="998"/>
                  </a:lnTo>
                  <a:lnTo>
                    <a:pt x="727" y="1001"/>
                  </a:lnTo>
                  <a:lnTo>
                    <a:pt x="721" y="1011"/>
                  </a:lnTo>
                  <a:lnTo>
                    <a:pt x="724" y="1017"/>
                  </a:lnTo>
                  <a:lnTo>
                    <a:pt x="728" y="1023"/>
                  </a:lnTo>
                  <a:lnTo>
                    <a:pt x="732" y="1028"/>
                  </a:lnTo>
                  <a:lnTo>
                    <a:pt x="734" y="1031"/>
                  </a:lnTo>
                  <a:lnTo>
                    <a:pt x="732" y="1033"/>
                  </a:lnTo>
                  <a:lnTo>
                    <a:pt x="731" y="1034"/>
                  </a:lnTo>
                  <a:lnTo>
                    <a:pt x="727" y="1033"/>
                  </a:lnTo>
                  <a:lnTo>
                    <a:pt x="727" y="1038"/>
                  </a:lnTo>
                  <a:lnTo>
                    <a:pt x="728" y="1040"/>
                  </a:lnTo>
                  <a:lnTo>
                    <a:pt x="728" y="1041"/>
                  </a:lnTo>
                  <a:lnTo>
                    <a:pt x="728" y="1044"/>
                  </a:lnTo>
                  <a:lnTo>
                    <a:pt x="731" y="1044"/>
                  </a:lnTo>
                  <a:lnTo>
                    <a:pt x="732" y="1043"/>
                  </a:lnTo>
                  <a:lnTo>
                    <a:pt x="734" y="1041"/>
                  </a:lnTo>
                  <a:lnTo>
                    <a:pt x="737" y="1041"/>
                  </a:lnTo>
                  <a:lnTo>
                    <a:pt x="738" y="1041"/>
                  </a:lnTo>
                  <a:lnTo>
                    <a:pt x="740" y="1043"/>
                  </a:lnTo>
                  <a:lnTo>
                    <a:pt x="741" y="1046"/>
                  </a:lnTo>
                  <a:lnTo>
                    <a:pt x="744" y="1050"/>
                  </a:lnTo>
                  <a:lnTo>
                    <a:pt x="745" y="1053"/>
                  </a:lnTo>
                  <a:lnTo>
                    <a:pt x="748" y="1053"/>
                  </a:lnTo>
                  <a:lnTo>
                    <a:pt x="751" y="1053"/>
                  </a:lnTo>
                  <a:lnTo>
                    <a:pt x="754" y="1054"/>
                  </a:lnTo>
                  <a:lnTo>
                    <a:pt x="757" y="1054"/>
                  </a:lnTo>
                  <a:lnTo>
                    <a:pt x="758" y="1057"/>
                  </a:lnTo>
                  <a:lnTo>
                    <a:pt x="758" y="1060"/>
                  </a:lnTo>
                  <a:lnTo>
                    <a:pt x="760" y="1066"/>
                  </a:lnTo>
                  <a:lnTo>
                    <a:pt x="760" y="1069"/>
                  </a:lnTo>
                  <a:lnTo>
                    <a:pt x="758" y="1067"/>
                  </a:lnTo>
                  <a:lnTo>
                    <a:pt x="756" y="1063"/>
                  </a:lnTo>
                  <a:lnTo>
                    <a:pt x="754" y="1061"/>
                  </a:lnTo>
                  <a:lnTo>
                    <a:pt x="754" y="1060"/>
                  </a:lnTo>
                  <a:lnTo>
                    <a:pt x="751" y="1060"/>
                  </a:lnTo>
                  <a:lnTo>
                    <a:pt x="748" y="1060"/>
                  </a:lnTo>
                  <a:lnTo>
                    <a:pt x="745" y="1061"/>
                  </a:lnTo>
                  <a:lnTo>
                    <a:pt x="743" y="1060"/>
                  </a:lnTo>
                  <a:lnTo>
                    <a:pt x="748" y="1063"/>
                  </a:lnTo>
                  <a:lnTo>
                    <a:pt x="748" y="1074"/>
                  </a:lnTo>
                  <a:lnTo>
                    <a:pt x="743" y="1073"/>
                  </a:lnTo>
                  <a:lnTo>
                    <a:pt x="740" y="1070"/>
                  </a:lnTo>
                  <a:lnTo>
                    <a:pt x="737" y="1070"/>
                  </a:lnTo>
                  <a:lnTo>
                    <a:pt x="731" y="1071"/>
                  </a:lnTo>
                  <a:lnTo>
                    <a:pt x="730" y="1073"/>
                  </a:lnTo>
                  <a:lnTo>
                    <a:pt x="731" y="1074"/>
                  </a:lnTo>
                  <a:lnTo>
                    <a:pt x="734" y="1074"/>
                  </a:lnTo>
                  <a:lnTo>
                    <a:pt x="737" y="1083"/>
                  </a:lnTo>
                  <a:lnTo>
                    <a:pt x="734" y="1083"/>
                  </a:lnTo>
                  <a:lnTo>
                    <a:pt x="730" y="1083"/>
                  </a:lnTo>
                  <a:lnTo>
                    <a:pt x="727" y="1082"/>
                  </a:lnTo>
                  <a:lnTo>
                    <a:pt x="724" y="1083"/>
                  </a:lnTo>
                  <a:lnTo>
                    <a:pt x="722" y="1083"/>
                  </a:lnTo>
                  <a:lnTo>
                    <a:pt x="722" y="1084"/>
                  </a:lnTo>
                  <a:lnTo>
                    <a:pt x="724" y="1087"/>
                  </a:lnTo>
                  <a:lnTo>
                    <a:pt x="727" y="1090"/>
                  </a:lnTo>
                  <a:lnTo>
                    <a:pt x="704" y="1090"/>
                  </a:lnTo>
                  <a:lnTo>
                    <a:pt x="704" y="1084"/>
                  </a:lnTo>
                  <a:lnTo>
                    <a:pt x="702" y="1079"/>
                  </a:lnTo>
                  <a:lnTo>
                    <a:pt x="698" y="1066"/>
                  </a:lnTo>
                  <a:lnTo>
                    <a:pt x="711" y="1066"/>
                  </a:lnTo>
                  <a:lnTo>
                    <a:pt x="718" y="1066"/>
                  </a:lnTo>
                  <a:lnTo>
                    <a:pt x="727" y="1069"/>
                  </a:lnTo>
                  <a:lnTo>
                    <a:pt x="721" y="1066"/>
                  </a:lnTo>
                  <a:lnTo>
                    <a:pt x="715" y="1060"/>
                  </a:lnTo>
                  <a:lnTo>
                    <a:pt x="711" y="1059"/>
                  </a:lnTo>
                  <a:lnTo>
                    <a:pt x="708" y="1057"/>
                  </a:lnTo>
                  <a:lnTo>
                    <a:pt x="704" y="1057"/>
                  </a:lnTo>
                  <a:lnTo>
                    <a:pt x="698" y="1057"/>
                  </a:lnTo>
                  <a:lnTo>
                    <a:pt x="696" y="1060"/>
                  </a:lnTo>
                  <a:lnTo>
                    <a:pt x="695" y="1061"/>
                  </a:lnTo>
                  <a:lnTo>
                    <a:pt x="692" y="1063"/>
                  </a:lnTo>
                  <a:lnTo>
                    <a:pt x="694" y="1056"/>
                  </a:lnTo>
                  <a:lnTo>
                    <a:pt x="692" y="1047"/>
                  </a:lnTo>
                  <a:lnTo>
                    <a:pt x="695" y="1047"/>
                  </a:lnTo>
                  <a:lnTo>
                    <a:pt x="695" y="1046"/>
                  </a:lnTo>
                  <a:lnTo>
                    <a:pt x="695" y="1044"/>
                  </a:lnTo>
                  <a:lnTo>
                    <a:pt x="694" y="1043"/>
                  </a:lnTo>
                  <a:lnTo>
                    <a:pt x="692" y="1044"/>
                  </a:lnTo>
                  <a:lnTo>
                    <a:pt x="689" y="1044"/>
                  </a:lnTo>
                  <a:lnTo>
                    <a:pt x="688" y="1044"/>
                  </a:lnTo>
                  <a:lnTo>
                    <a:pt x="688" y="1041"/>
                  </a:lnTo>
                  <a:lnTo>
                    <a:pt x="676" y="1028"/>
                  </a:lnTo>
                  <a:lnTo>
                    <a:pt x="659" y="1005"/>
                  </a:lnTo>
                  <a:lnTo>
                    <a:pt x="659" y="1001"/>
                  </a:lnTo>
                  <a:lnTo>
                    <a:pt x="660" y="995"/>
                  </a:lnTo>
                  <a:lnTo>
                    <a:pt x="663" y="985"/>
                  </a:lnTo>
                  <a:lnTo>
                    <a:pt x="665" y="981"/>
                  </a:lnTo>
                  <a:lnTo>
                    <a:pt x="665" y="975"/>
                  </a:lnTo>
                  <a:lnTo>
                    <a:pt x="663" y="972"/>
                  </a:lnTo>
                  <a:lnTo>
                    <a:pt x="663" y="971"/>
                  </a:lnTo>
                  <a:lnTo>
                    <a:pt x="660" y="966"/>
                  </a:lnTo>
                  <a:lnTo>
                    <a:pt x="643" y="958"/>
                  </a:lnTo>
                  <a:lnTo>
                    <a:pt x="642" y="956"/>
                  </a:lnTo>
                  <a:lnTo>
                    <a:pt x="642" y="953"/>
                  </a:lnTo>
                  <a:lnTo>
                    <a:pt x="642" y="952"/>
                  </a:lnTo>
                  <a:lnTo>
                    <a:pt x="640" y="949"/>
                  </a:lnTo>
                  <a:lnTo>
                    <a:pt x="636" y="948"/>
                  </a:lnTo>
                  <a:lnTo>
                    <a:pt x="632" y="946"/>
                  </a:lnTo>
                  <a:lnTo>
                    <a:pt x="627" y="946"/>
                  </a:lnTo>
                  <a:lnTo>
                    <a:pt x="626" y="945"/>
                  </a:lnTo>
                  <a:lnTo>
                    <a:pt x="623" y="945"/>
                  </a:lnTo>
                  <a:lnTo>
                    <a:pt x="620" y="942"/>
                  </a:lnTo>
                  <a:lnTo>
                    <a:pt x="619" y="938"/>
                  </a:lnTo>
                  <a:lnTo>
                    <a:pt x="616" y="933"/>
                  </a:lnTo>
                  <a:lnTo>
                    <a:pt x="613" y="930"/>
                  </a:lnTo>
                  <a:lnTo>
                    <a:pt x="610" y="930"/>
                  </a:lnTo>
                  <a:lnTo>
                    <a:pt x="607" y="930"/>
                  </a:lnTo>
                  <a:lnTo>
                    <a:pt x="604" y="930"/>
                  </a:lnTo>
                  <a:lnTo>
                    <a:pt x="601" y="930"/>
                  </a:lnTo>
                  <a:lnTo>
                    <a:pt x="586" y="919"/>
                  </a:lnTo>
                  <a:lnTo>
                    <a:pt x="586" y="917"/>
                  </a:lnTo>
                  <a:lnTo>
                    <a:pt x="586" y="916"/>
                  </a:lnTo>
                  <a:lnTo>
                    <a:pt x="587" y="915"/>
                  </a:lnTo>
                  <a:lnTo>
                    <a:pt x="588" y="912"/>
                  </a:lnTo>
                  <a:lnTo>
                    <a:pt x="577" y="903"/>
                  </a:lnTo>
                  <a:lnTo>
                    <a:pt x="576" y="899"/>
                  </a:lnTo>
                  <a:lnTo>
                    <a:pt x="577" y="894"/>
                  </a:lnTo>
                  <a:lnTo>
                    <a:pt x="580" y="886"/>
                  </a:lnTo>
                  <a:lnTo>
                    <a:pt x="576" y="884"/>
                  </a:lnTo>
                  <a:lnTo>
                    <a:pt x="574" y="883"/>
                  </a:lnTo>
                  <a:lnTo>
                    <a:pt x="574" y="880"/>
                  </a:lnTo>
                  <a:lnTo>
                    <a:pt x="573" y="886"/>
                  </a:lnTo>
                  <a:lnTo>
                    <a:pt x="571" y="891"/>
                  </a:lnTo>
                  <a:lnTo>
                    <a:pt x="568" y="893"/>
                  </a:lnTo>
                  <a:lnTo>
                    <a:pt x="567" y="893"/>
                  </a:lnTo>
                  <a:lnTo>
                    <a:pt x="564" y="893"/>
                  </a:lnTo>
                  <a:lnTo>
                    <a:pt x="563" y="894"/>
                  </a:lnTo>
                  <a:lnTo>
                    <a:pt x="564" y="896"/>
                  </a:lnTo>
                  <a:lnTo>
                    <a:pt x="565" y="897"/>
                  </a:lnTo>
                  <a:lnTo>
                    <a:pt x="563" y="899"/>
                  </a:lnTo>
                  <a:lnTo>
                    <a:pt x="560" y="900"/>
                  </a:lnTo>
                  <a:lnTo>
                    <a:pt x="557" y="900"/>
                  </a:lnTo>
                  <a:lnTo>
                    <a:pt x="555" y="897"/>
                  </a:lnTo>
                  <a:lnTo>
                    <a:pt x="555" y="896"/>
                  </a:lnTo>
                  <a:lnTo>
                    <a:pt x="555" y="890"/>
                  </a:lnTo>
                  <a:lnTo>
                    <a:pt x="557" y="886"/>
                  </a:lnTo>
                  <a:lnTo>
                    <a:pt x="557" y="884"/>
                  </a:lnTo>
                  <a:lnTo>
                    <a:pt x="555" y="881"/>
                  </a:lnTo>
                  <a:lnTo>
                    <a:pt x="554" y="880"/>
                  </a:lnTo>
                  <a:lnTo>
                    <a:pt x="555" y="877"/>
                  </a:lnTo>
                  <a:lnTo>
                    <a:pt x="555" y="874"/>
                  </a:lnTo>
                  <a:lnTo>
                    <a:pt x="557" y="873"/>
                  </a:lnTo>
                  <a:lnTo>
                    <a:pt x="551" y="874"/>
                  </a:lnTo>
                  <a:lnTo>
                    <a:pt x="545" y="876"/>
                  </a:lnTo>
                  <a:lnTo>
                    <a:pt x="540" y="876"/>
                  </a:lnTo>
                  <a:lnTo>
                    <a:pt x="532" y="879"/>
                  </a:lnTo>
                  <a:lnTo>
                    <a:pt x="532" y="883"/>
                  </a:lnTo>
                  <a:lnTo>
                    <a:pt x="534" y="883"/>
                  </a:lnTo>
                  <a:lnTo>
                    <a:pt x="535" y="884"/>
                  </a:lnTo>
                  <a:lnTo>
                    <a:pt x="538" y="886"/>
                  </a:lnTo>
                  <a:lnTo>
                    <a:pt x="534" y="893"/>
                  </a:lnTo>
                  <a:lnTo>
                    <a:pt x="529" y="900"/>
                  </a:lnTo>
                  <a:lnTo>
                    <a:pt x="529" y="906"/>
                  </a:lnTo>
                  <a:lnTo>
                    <a:pt x="529" y="912"/>
                  </a:lnTo>
                  <a:lnTo>
                    <a:pt x="547" y="920"/>
                  </a:lnTo>
                  <a:lnTo>
                    <a:pt x="554" y="926"/>
                  </a:lnTo>
                  <a:lnTo>
                    <a:pt x="558" y="930"/>
                  </a:lnTo>
                  <a:lnTo>
                    <a:pt x="560" y="933"/>
                  </a:lnTo>
                  <a:lnTo>
                    <a:pt x="561" y="936"/>
                  </a:lnTo>
                  <a:lnTo>
                    <a:pt x="563" y="939"/>
                  </a:lnTo>
                  <a:lnTo>
                    <a:pt x="563" y="943"/>
                  </a:lnTo>
                  <a:lnTo>
                    <a:pt x="564" y="948"/>
                  </a:lnTo>
                  <a:lnTo>
                    <a:pt x="565" y="952"/>
                  </a:lnTo>
                  <a:lnTo>
                    <a:pt x="568" y="956"/>
                  </a:lnTo>
                  <a:lnTo>
                    <a:pt x="571" y="961"/>
                  </a:lnTo>
                  <a:lnTo>
                    <a:pt x="576" y="963"/>
                  </a:lnTo>
                  <a:lnTo>
                    <a:pt x="580" y="965"/>
                  </a:lnTo>
                  <a:lnTo>
                    <a:pt x="588" y="968"/>
                  </a:lnTo>
                  <a:lnTo>
                    <a:pt x="601" y="969"/>
                  </a:lnTo>
                  <a:lnTo>
                    <a:pt x="603" y="975"/>
                  </a:lnTo>
                  <a:lnTo>
                    <a:pt x="603" y="978"/>
                  </a:lnTo>
                  <a:lnTo>
                    <a:pt x="603" y="979"/>
                  </a:lnTo>
                  <a:lnTo>
                    <a:pt x="601" y="981"/>
                  </a:lnTo>
                  <a:lnTo>
                    <a:pt x="606" y="984"/>
                  </a:lnTo>
                  <a:lnTo>
                    <a:pt x="609" y="985"/>
                  </a:lnTo>
                  <a:lnTo>
                    <a:pt x="610" y="988"/>
                  </a:lnTo>
                  <a:lnTo>
                    <a:pt x="614" y="988"/>
                  </a:lnTo>
                  <a:lnTo>
                    <a:pt x="619" y="988"/>
                  </a:lnTo>
                  <a:lnTo>
                    <a:pt x="626" y="994"/>
                  </a:lnTo>
                  <a:lnTo>
                    <a:pt x="629" y="997"/>
                  </a:lnTo>
                  <a:lnTo>
                    <a:pt x="632" y="999"/>
                  </a:lnTo>
                  <a:lnTo>
                    <a:pt x="635" y="1004"/>
                  </a:lnTo>
                  <a:lnTo>
                    <a:pt x="639" y="1011"/>
                  </a:lnTo>
                  <a:lnTo>
                    <a:pt x="639" y="1014"/>
                  </a:lnTo>
                  <a:lnTo>
                    <a:pt x="639" y="1017"/>
                  </a:lnTo>
                  <a:lnTo>
                    <a:pt x="637" y="1020"/>
                  </a:lnTo>
                  <a:lnTo>
                    <a:pt x="635" y="1020"/>
                  </a:lnTo>
                  <a:lnTo>
                    <a:pt x="635" y="1014"/>
                  </a:lnTo>
                  <a:lnTo>
                    <a:pt x="627" y="1010"/>
                  </a:lnTo>
                  <a:lnTo>
                    <a:pt x="623" y="1008"/>
                  </a:lnTo>
                  <a:lnTo>
                    <a:pt x="620" y="1007"/>
                  </a:lnTo>
                  <a:lnTo>
                    <a:pt x="617" y="1007"/>
                  </a:lnTo>
                  <a:lnTo>
                    <a:pt x="614" y="1008"/>
                  </a:lnTo>
                  <a:lnTo>
                    <a:pt x="612" y="1011"/>
                  </a:lnTo>
                  <a:lnTo>
                    <a:pt x="610" y="1017"/>
                  </a:lnTo>
                  <a:lnTo>
                    <a:pt x="609" y="1020"/>
                  </a:lnTo>
                  <a:lnTo>
                    <a:pt x="610" y="1024"/>
                  </a:lnTo>
                  <a:lnTo>
                    <a:pt x="612" y="1027"/>
                  </a:lnTo>
                  <a:lnTo>
                    <a:pt x="614" y="1028"/>
                  </a:lnTo>
                  <a:lnTo>
                    <a:pt x="617" y="1031"/>
                  </a:lnTo>
                  <a:lnTo>
                    <a:pt x="619" y="1033"/>
                  </a:lnTo>
                  <a:lnTo>
                    <a:pt x="619" y="1037"/>
                  </a:lnTo>
                  <a:lnTo>
                    <a:pt x="617" y="1043"/>
                  </a:lnTo>
                  <a:lnTo>
                    <a:pt x="616" y="1047"/>
                  </a:lnTo>
                  <a:lnTo>
                    <a:pt x="613" y="1053"/>
                  </a:lnTo>
                  <a:lnTo>
                    <a:pt x="606" y="1064"/>
                  </a:lnTo>
                  <a:lnTo>
                    <a:pt x="601" y="1071"/>
                  </a:lnTo>
                  <a:lnTo>
                    <a:pt x="593" y="1069"/>
                  </a:lnTo>
                  <a:lnTo>
                    <a:pt x="588" y="1069"/>
                  </a:lnTo>
                  <a:lnTo>
                    <a:pt x="587" y="1069"/>
                  </a:lnTo>
                  <a:lnTo>
                    <a:pt x="586" y="1069"/>
                  </a:lnTo>
                  <a:lnTo>
                    <a:pt x="586" y="1074"/>
                  </a:lnTo>
                  <a:lnTo>
                    <a:pt x="586" y="1073"/>
                  </a:lnTo>
                  <a:lnTo>
                    <a:pt x="586" y="1074"/>
                  </a:lnTo>
                  <a:lnTo>
                    <a:pt x="586" y="1080"/>
                  </a:lnTo>
                  <a:lnTo>
                    <a:pt x="584" y="1089"/>
                  </a:lnTo>
                  <a:lnTo>
                    <a:pt x="583" y="1096"/>
                  </a:lnTo>
                  <a:lnTo>
                    <a:pt x="571" y="1092"/>
                  </a:lnTo>
                  <a:lnTo>
                    <a:pt x="561" y="1086"/>
                  </a:lnTo>
                  <a:lnTo>
                    <a:pt x="551" y="1080"/>
                  </a:lnTo>
                  <a:lnTo>
                    <a:pt x="541" y="1074"/>
                  </a:lnTo>
                  <a:lnTo>
                    <a:pt x="540" y="1073"/>
                  </a:lnTo>
                  <a:lnTo>
                    <a:pt x="540" y="1070"/>
                  </a:lnTo>
                  <a:lnTo>
                    <a:pt x="540" y="1067"/>
                  </a:lnTo>
                  <a:lnTo>
                    <a:pt x="538" y="1066"/>
                  </a:lnTo>
                  <a:lnTo>
                    <a:pt x="564" y="1067"/>
                  </a:lnTo>
                  <a:lnTo>
                    <a:pt x="580" y="1067"/>
                  </a:lnTo>
                  <a:lnTo>
                    <a:pt x="587" y="1067"/>
                  </a:lnTo>
                  <a:lnTo>
                    <a:pt x="593" y="1066"/>
                  </a:lnTo>
                  <a:lnTo>
                    <a:pt x="594" y="1059"/>
                  </a:lnTo>
                  <a:lnTo>
                    <a:pt x="594" y="1054"/>
                  </a:lnTo>
                  <a:lnTo>
                    <a:pt x="596" y="1050"/>
                  </a:lnTo>
                  <a:lnTo>
                    <a:pt x="597" y="1050"/>
                  </a:lnTo>
                  <a:lnTo>
                    <a:pt x="599" y="1050"/>
                  </a:lnTo>
                  <a:lnTo>
                    <a:pt x="599" y="1047"/>
                  </a:lnTo>
                  <a:lnTo>
                    <a:pt x="600" y="1044"/>
                  </a:lnTo>
                  <a:lnTo>
                    <a:pt x="600" y="1038"/>
                  </a:lnTo>
                  <a:lnTo>
                    <a:pt x="599" y="1028"/>
                  </a:lnTo>
                  <a:lnTo>
                    <a:pt x="596" y="1021"/>
                  </a:lnTo>
                  <a:lnTo>
                    <a:pt x="594" y="1020"/>
                  </a:lnTo>
                  <a:lnTo>
                    <a:pt x="593" y="1018"/>
                  </a:lnTo>
                  <a:lnTo>
                    <a:pt x="588" y="1017"/>
                  </a:lnTo>
                  <a:lnTo>
                    <a:pt x="584" y="1015"/>
                  </a:lnTo>
                  <a:lnTo>
                    <a:pt x="581" y="1015"/>
                  </a:lnTo>
                  <a:lnTo>
                    <a:pt x="580" y="1014"/>
                  </a:lnTo>
                  <a:lnTo>
                    <a:pt x="578" y="1012"/>
                  </a:lnTo>
                  <a:lnTo>
                    <a:pt x="580" y="1010"/>
                  </a:lnTo>
                  <a:lnTo>
                    <a:pt x="580" y="1007"/>
                  </a:lnTo>
                  <a:lnTo>
                    <a:pt x="580" y="1005"/>
                  </a:lnTo>
                  <a:lnTo>
                    <a:pt x="578" y="1004"/>
                  </a:lnTo>
                  <a:lnTo>
                    <a:pt x="576" y="1002"/>
                  </a:lnTo>
                  <a:lnTo>
                    <a:pt x="574" y="1002"/>
                  </a:lnTo>
                  <a:lnTo>
                    <a:pt x="571" y="1002"/>
                  </a:lnTo>
                  <a:lnTo>
                    <a:pt x="571" y="997"/>
                  </a:lnTo>
                  <a:lnTo>
                    <a:pt x="568" y="995"/>
                  </a:lnTo>
                  <a:lnTo>
                    <a:pt x="567" y="994"/>
                  </a:lnTo>
                  <a:lnTo>
                    <a:pt x="561" y="992"/>
                  </a:lnTo>
                  <a:lnTo>
                    <a:pt x="555" y="991"/>
                  </a:lnTo>
                  <a:lnTo>
                    <a:pt x="550" y="988"/>
                  </a:lnTo>
                  <a:lnTo>
                    <a:pt x="544" y="984"/>
                  </a:lnTo>
                  <a:lnTo>
                    <a:pt x="537" y="976"/>
                  </a:lnTo>
                  <a:lnTo>
                    <a:pt x="527" y="966"/>
                  </a:lnTo>
                  <a:lnTo>
                    <a:pt x="521" y="966"/>
                  </a:lnTo>
                  <a:lnTo>
                    <a:pt x="518" y="962"/>
                  </a:lnTo>
                  <a:lnTo>
                    <a:pt x="515" y="959"/>
                  </a:lnTo>
                  <a:lnTo>
                    <a:pt x="509" y="951"/>
                  </a:lnTo>
                  <a:lnTo>
                    <a:pt x="502" y="933"/>
                  </a:lnTo>
                  <a:lnTo>
                    <a:pt x="498" y="925"/>
                  </a:lnTo>
                  <a:lnTo>
                    <a:pt x="493" y="916"/>
                  </a:lnTo>
                  <a:lnTo>
                    <a:pt x="491" y="913"/>
                  </a:lnTo>
                  <a:lnTo>
                    <a:pt x="486" y="909"/>
                  </a:lnTo>
                  <a:lnTo>
                    <a:pt x="478" y="903"/>
                  </a:lnTo>
                  <a:lnTo>
                    <a:pt x="476" y="903"/>
                  </a:lnTo>
                  <a:lnTo>
                    <a:pt x="475" y="903"/>
                  </a:lnTo>
                  <a:lnTo>
                    <a:pt x="472" y="903"/>
                  </a:lnTo>
                  <a:lnTo>
                    <a:pt x="469" y="903"/>
                  </a:lnTo>
                  <a:lnTo>
                    <a:pt x="466" y="903"/>
                  </a:lnTo>
                  <a:lnTo>
                    <a:pt x="466" y="906"/>
                  </a:lnTo>
                  <a:lnTo>
                    <a:pt x="465" y="907"/>
                  </a:lnTo>
                  <a:lnTo>
                    <a:pt x="463" y="909"/>
                  </a:lnTo>
                  <a:lnTo>
                    <a:pt x="462" y="912"/>
                  </a:lnTo>
                  <a:lnTo>
                    <a:pt x="460" y="916"/>
                  </a:lnTo>
                  <a:lnTo>
                    <a:pt x="457" y="919"/>
                  </a:lnTo>
                  <a:lnTo>
                    <a:pt x="456" y="920"/>
                  </a:lnTo>
                  <a:lnTo>
                    <a:pt x="453" y="920"/>
                  </a:lnTo>
                  <a:lnTo>
                    <a:pt x="449" y="922"/>
                  </a:lnTo>
                  <a:lnTo>
                    <a:pt x="446" y="922"/>
                  </a:lnTo>
                  <a:lnTo>
                    <a:pt x="442" y="922"/>
                  </a:lnTo>
                  <a:lnTo>
                    <a:pt x="439" y="925"/>
                  </a:lnTo>
                  <a:lnTo>
                    <a:pt x="437" y="927"/>
                  </a:lnTo>
                  <a:lnTo>
                    <a:pt x="433" y="933"/>
                  </a:lnTo>
                  <a:lnTo>
                    <a:pt x="432" y="935"/>
                  </a:lnTo>
                  <a:lnTo>
                    <a:pt x="430" y="936"/>
                  </a:lnTo>
                  <a:lnTo>
                    <a:pt x="424" y="936"/>
                  </a:lnTo>
                  <a:lnTo>
                    <a:pt x="420" y="936"/>
                  </a:lnTo>
                  <a:lnTo>
                    <a:pt x="416" y="935"/>
                  </a:lnTo>
                  <a:lnTo>
                    <a:pt x="411" y="932"/>
                  </a:lnTo>
                  <a:lnTo>
                    <a:pt x="403" y="927"/>
                  </a:lnTo>
                  <a:lnTo>
                    <a:pt x="398" y="926"/>
                  </a:lnTo>
                  <a:lnTo>
                    <a:pt x="394" y="925"/>
                  </a:lnTo>
                  <a:lnTo>
                    <a:pt x="390" y="925"/>
                  </a:lnTo>
                  <a:lnTo>
                    <a:pt x="387" y="926"/>
                  </a:lnTo>
                  <a:lnTo>
                    <a:pt x="384" y="927"/>
                  </a:lnTo>
                  <a:lnTo>
                    <a:pt x="381" y="927"/>
                  </a:lnTo>
                  <a:lnTo>
                    <a:pt x="378" y="930"/>
                  </a:lnTo>
                  <a:lnTo>
                    <a:pt x="375" y="932"/>
                  </a:lnTo>
                  <a:lnTo>
                    <a:pt x="372" y="936"/>
                  </a:lnTo>
                  <a:lnTo>
                    <a:pt x="371" y="939"/>
                  </a:lnTo>
                  <a:lnTo>
                    <a:pt x="371" y="940"/>
                  </a:lnTo>
                  <a:lnTo>
                    <a:pt x="371" y="946"/>
                  </a:lnTo>
                  <a:lnTo>
                    <a:pt x="372" y="958"/>
                  </a:lnTo>
                  <a:lnTo>
                    <a:pt x="372" y="962"/>
                  </a:lnTo>
                  <a:lnTo>
                    <a:pt x="372" y="966"/>
                  </a:lnTo>
                  <a:lnTo>
                    <a:pt x="371" y="969"/>
                  </a:lnTo>
                  <a:lnTo>
                    <a:pt x="368" y="971"/>
                  </a:lnTo>
                  <a:lnTo>
                    <a:pt x="364" y="972"/>
                  </a:lnTo>
                  <a:lnTo>
                    <a:pt x="360" y="974"/>
                  </a:lnTo>
                  <a:lnTo>
                    <a:pt x="351" y="978"/>
                  </a:lnTo>
                  <a:lnTo>
                    <a:pt x="345" y="981"/>
                  </a:lnTo>
                  <a:lnTo>
                    <a:pt x="341" y="984"/>
                  </a:lnTo>
                  <a:lnTo>
                    <a:pt x="336" y="987"/>
                  </a:lnTo>
                  <a:lnTo>
                    <a:pt x="334" y="991"/>
                  </a:lnTo>
                  <a:lnTo>
                    <a:pt x="331" y="995"/>
                  </a:lnTo>
                  <a:lnTo>
                    <a:pt x="319" y="1014"/>
                  </a:lnTo>
                  <a:lnTo>
                    <a:pt x="315" y="1017"/>
                  </a:lnTo>
                  <a:lnTo>
                    <a:pt x="312" y="1020"/>
                  </a:lnTo>
                  <a:lnTo>
                    <a:pt x="311" y="1023"/>
                  </a:lnTo>
                  <a:lnTo>
                    <a:pt x="312" y="1025"/>
                  </a:lnTo>
                  <a:lnTo>
                    <a:pt x="312" y="1028"/>
                  </a:lnTo>
                  <a:lnTo>
                    <a:pt x="313" y="1030"/>
                  </a:lnTo>
                  <a:lnTo>
                    <a:pt x="316" y="1033"/>
                  </a:lnTo>
                  <a:lnTo>
                    <a:pt x="316" y="1035"/>
                  </a:lnTo>
                  <a:lnTo>
                    <a:pt x="316" y="1038"/>
                  </a:lnTo>
                  <a:lnTo>
                    <a:pt x="313" y="1041"/>
                  </a:lnTo>
                  <a:lnTo>
                    <a:pt x="306" y="1048"/>
                  </a:lnTo>
                  <a:lnTo>
                    <a:pt x="300" y="1054"/>
                  </a:lnTo>
                  <a:lnTo>
                    <a:pt x="300" y="1057"/>
                  </a:lnTo>
                  <a:lnTo>
                    <a:pt x="300" y="1060"/>
                  </a:lnTo>
                  <a:lnTo>
                    <a:pt x="300" y="1064"/>
                  </a:lnTo>
                  <a:lnTo>
                    <a:pt x="300" y="1066"/>
                  </a:lnTo>
                  <a:lnTo>
                    <a:pt x="296" y="1069"/>
                  </a:lnTo>
                  <a:lnTo>
                    <a:pt x="290" y="1070"/>
                  </a:lnTo>
                  <a:lnTo>
                    <a:pt x="286" y="1071"/>
                  </a:lnTo>
                  <a:lnTo>
                    <a:pt x="280" y="1074"/>
                  </a:lnTo>
                  <a:lnTo>
                    <a:pt x="277" y="1077"/>
                  </a:lnTo>
                  <a:lnTo>
                    <a:pt x="276" y="1083"/>
                  </a:lnTo>
                  <a:lnTo>
                    <a:pt x="273" y="1087"/>
                  </a:lnTo>
                  <a:lnTo>
                    <a:pt x="270" y="1090"/>
                  </a:lnTo>
                  <a:lnTo>
                    <a:pt x="270" y="1093"/>
                  </a:lnTo>
                  <a:lnTo>
                    <a:pt x="264" y="1096"/>
                  </a:lnTo>
                  <a:lnTo>
                    <a:pt x="260" y="1096"/>
                  </a:lnTo>
                  <a:lnTo>
                    <a:pt x="256" y="1096"/>
                  </a:lnTo>
                  <a:lnTo>
                    <a:pt x="252" y="1096"/>
                  </a:lnTo>
                  <a:lnTo>
                    <a:pt x="243" y="1093"/>
                  </a:lnTo>
                  <a:lnTo>
                    <a:pt x="239" y="1093"/>
                  </a:lnTo>
                  <a:lnTo>
                    <a:pt x="234" y="1093"/>
                  </a:lnTo>
                  <a:lnTo>
                    <a:pt x="231" y="1099"/>
                  </a:lnTo>
                  <a:lnTo>
                    <a:pt x="224" y="1102"/>
                  </a:lnTo>
                  <a:lnTo>
                    <a:pt x="218" y="1102"/>
                  </a:lnTo>
                  <a:lnTo>
                    <a:pt x="213" y="1103"/>
                  </a:lnTo>
                  <a:lnTo>
                    <a:pt x="207" y="1105"/>
                  </a:lnTo>
                  <a:lnTo>
                    <a:pt x="198" y="1092"/>
                  </a:lnTo>
                  <a:lnTo>
                    <a:pt x="190" y="1080"/>
                  </a:lnTo>
                  <a:lnTo>
                    <a:pt x="180" y="1082"/>
                  </a:lnTo>
                  <a:lnTo>
                    <a:pt x="169" y="1083"/>
                  </a:lnTo>
                  <a:lnTo>
                    <a:pt x="159" y="1083"/>
                  </a:lnTo>
                  <a:lnTo>
                    <a:pt x="151" y="1083"/>
                  </a:lnTo>
                  <a:lnTo>
                    <a:pt x="154" y="1069"/>
                  </a:lnTo>
                  <a:lnTo>
                    <a:pt x="155" y="1061"/>
                  </a:lnTo>
                  <a:lnTo>
                    <a:pt x="155" y="1059"/>
                  </a:lnTo>
                  <a:lnTo>
                    <a:pt x="154" y="1054"/>
                  </a:lnTo>
                  <a:lnTo>
                    <a:pt x="148" y="1050"/>
                  </a:lnTo>
                  <a:lnTo>
                    <a:pt x="148" y="1046"/>
                  </a:lnTo>
                  <a:lnTo>
                    <a:pt x="149" y="1044"/>
                  </a:lnTo>
                  <a:lnTo>
                    <a:pt x="151" y="1041"/>
                  </a:lnTo>
                  <a:lnTo>
                    <a:pt x="151" y="1038"/>
                  </a:lnTo>
                  <a:lnTo>
                    <a:pt x="148" y="1040"/>
                  </a:lnTo>
                  <a:lnTo>
                    <a:pt x="145" y="1041"/>
                  </a:lnTo>
                  <a:lnTo>
                    <a:pt x="145" y="1033"/>
                  </a:lnTo>
                  <a:lnTo>
                    <a:pt x="145" y="1024"/>
                  </a:lnTo>
                  <a:lnTo>
                    <a:pt x="148" y="1024"/>
                  </a:lnTo>
                  <a:lnTo>
                    <a:pt x="151" y="1014"/>
                  </a:lnTo>
                  <a:lnTo>
                    <a:pt x="152" y="1008"/>
                  </a:lnTo>
                  <a:lnTo>
                    <a:pt x="154" y="1002"/>
                  </a:lnTo>
                  <a:lnTo>
                    <a:pt x="159" y="999"/>
                  </a:lnTo>
                  <a:lnTo>
                    <a:pt x="159" y="995"/>
                  </a:lnTo>
                  <a:lnTo>
                    <a:pt x="159" y="989"/>
                  </a:lnTo>
                  <a:lnTo>
                    <a:pt x="158" y="979"/>
                  </a:lnTo>
                  <a:lnTo>
                    <a:pt x="154" y="965"/>
                  </a:lnTo>
                  <a:lnTo>
                    <a:pt x="154" y="955"/>
                  </a:lnTo>
                  <a:lnTo>
                    <a:pt x="154" y="951"/>
                  </a:lnTo>
                  <a:lnTo>
                    <a:pt x="152" y="946"/>
                  </a:lnTo>
                  <a:lnTo>
                    <a:pt x="145" y="936"/>
                  </a:lnTo>
                  <a:lnTo>
                    <a:pt x="148" y="935"/>
                  </a:lnTo>
                  <a:lnTo>
                    <a:pt x="149" y="932"/>
                  </a:lnTo>
                  <a:lnTo>
                    <a:pt x="152" y="929"/>
                  </a:lnTo>
                  <a:lnTo>
                    <a:pt x="154" y="927"/>
                  </a:lnTo>
                  <a:lnTo>
                    <a:pt x="158" y="927"/>
                  </a:lnTo>
                  <a:lnTo>
                    <a:pt x="161" y="927"/>
                  </a:lnTo>
                  <a:lnTo>
                    <a:pt x="164" y="929"/>
                  </a:lnTo>
                  <a:lnTo>
                    <a:pt x="168" y="927"/>
                  </a:lnTo>
                  <a:lnTo>
                    <a:pt x="172" y="922"/>
                  </a:lnTo>
                  <a:lnTo>
                    <a:pt x="174" y="920"/>
                  </a:lnTo>
                  <a:lnTo>
                    <a:pt x="177" y="919"/>
                  </a:lnTo>
                  <a:lnTo>
                    <a:pt x="178" y="917"/>
                  </a:lnTo>
                  <a:lnTo>
                    <a:pt x="181" y="916"/>
                  </a:lnTo>
                  <a:lnTo>
                    <a:pt x="184" y="917"/>
                  </a:lnTo>
                  <a:lnTo>
                    <a:pt x="187" y="919"/>
                  </a:lnTo>
                  <a:lnTo>
                    <a:pt x="190" y="922"/>
                  </a:lnTo>
                  <a:lnTo>
                    <a:pt x="200" y="923"/>
                  </a:lnTo>
                  <a:lnTo>
                    <a:pt x="208" y="923"/>
                  </a:lnTo>
                  <a:lnTo>
                    <a:pt x="218" y="922"/>
                  </a:lnTo>
                  <a:lnTo>
                    <a:pt x="228" y="922"/>
                  </a:lnTo>
                  <a:lnTo>
                    <a:pt x="244" y="925"/>
                  </a:lnTo>
                  <a:lnTo>
                    <a:pt x="260" y="926"/>
                  </a:lnTo>
                  <a:lnTo>
                    <a:pt x="276" y="927"/>
                  </a:lnTo>
                  <a:lnTo>
                    <a:pt x="285" y="927"/>
                  </a:lnTo>
                  <a:lnTo>
                    <a:pt x="292" y="927"/>
                  </a:lnTo>
                  <a:lnTo>
                    <a:pt x="296" y="912"/>
                  </a:lnTo>
                  <a:lnTo>
                    <a:pt x="296" y="904"/>
                  </a:lnTo>
                  <a:lnTo>
                    <a:pt x="298" y="897"/>
                  </a:lnTo>
                  <a:lnTo>
                    <a:pt x="299" y="881"/>
                  </a:lnTo>
                  <a:lnTo>
                    <a:pt x="298" y="861"/>
                  </a:lnTo>
                  <a:lnTo>
                    <a:pt x="283" y="855"/>
                  </a:lnTo>
                  <a:lnTo>
                    <a:pt x="277" y="853"/>
                  </a:lnTo>
                  <a:lnTo>
                    <a:pt x="275" y="850"/>
                  </a:lnTo>
                  <a:lnTo>
                    <a:pt x="273" y="847"/>
                  </a:lnTo>
                  <a:lnTo>
                    <a:pt x="272" y="843"/>
                  </a:lnTo>
                  <a:lnTo>
                    <a:pt x="272" y="840"/>
                  </a:lnTo>
                  <a:lnTo>
                    <a:pt x="273" y="838"/>
                  </a:lnTo>
                  <a:lnTo>
                    <a:pt x="275" y="834"/>
                  </a:lnTo>
                  <a:lnTo>
                    <a:pt x="276" y="831"/>
                  </a:lnTo>
                  <a:lnTo>
                    <a:pt x="272" y="831"/>
                  </a:lnTo>
                  <a:lnTo>
                    <a:pt x="267" y="831"/>
                  </a:lnTo>
                  <a:lnTo>
                    <a:pt x="266" y="827"/>
                  </a:lnTo>
                  <a:lnTo>
                    <a:pt x="264" y="827"/>
                  </a:lnTo>
                  <a:lnTo>
                    <a:pt x="262" y="825"/>
                  </a:lnTo>
                  <a:lnTo>
                    <a:pt x="264" y="817"/>
                  </a:lnTo>
                  <a:lnTo>
                    <a:pt x="253" y="822"/>
                  </a:lnTo>
                  <a:lnTo>
                    <a:pt x="253" y="817"/>
                  </a:lnTo>
                  <a:lnTo>
                    <a:pt x="246" y="814"/>
                  </a:lnTo>
                  <a:lnTo>
                    <a:pt x="241" y="812"/>
                  </a:lnTo>
                  <a:lnTo>
                    <a:pt x="228" y="811"/>
                  </a:lnTo>
                  <a:lnTo>
                    <a:pt x="230" y="811"/>
                  </a:lnTo>
                  <a:lnTo>
                    <a:pt x="230" y="809"/>
                  </a:lnTo>
                  <a:lnTo>
                    <a:pt x="230" y="805"/>
                  </a:lnTo>
                  <a:lnTo>
                    <a:pt x="228" y="801"/>
                  </a:lnTo>
                  <a:lnTo>
                    <a:pt x="233" y="799"/>
                  </a:lnTo>
                  <a:lnTo>
                    <a:pt x="236" y="798"/>
                  </a:lnTo>
                  <a:lnTo>
                    <a:pt x="237" y="798"/>
                  </a:lnTo>
                  <a:lnTo>
                    <a:pt x="228" y="792"/>
                  </a:lnTo>
                  <a:lnTo>
                    <a:pt x="231" y="792"/>
                  </a:lnTo>
                  <a:lnTo>
                    <a:pt x="239" y="789"/>
                  </a:lnTo>
                  <a:lnTo>
                    <a:pt x="247" y="788"/>
                  </a:lnTo>
                  <a:lnTo>
                    <a:pt x="256" y="786"/>
                  </a:lnTo>
                  <a:lnTo>
                    <a:pt x="259" y="788"/>
                  </a:lnTo>
                  <a:lnTo>
                    <a:pt x="259" y="789"/>
                  </a:lnTo>
                  <a:lnTo>
                    <a:pt x="260" y="791"/>
                  </a:lnTo>
                  <a:lnTo>
                    <a:pt x="264" y="792"/>
                  </a:lnTo>
                  <a:lnTo>
                    <a:pt x="273" y="786"/>
                  </a:lnTo>
                  <a:lnTo>
                    <a:pt x="277" y="786"/>
                  </a:lnTo>
                  <a:lnTo>
                    <a:pt x="280" y="788"/>
                  </a:lnTo>
                  <a:lnTo>
                    <a:pt x="285" y="789"/>
                  </a:lnTo>
                  <a:lnTo>
                    <a:pt x="289" y="789"/>
                  </a:lnTo>
                  <a:lnTo>
                    <a:pt x="289" y="783"/>
                  </a:lnTo>
                  <a:lnTo>
                    <a:pt x="288" y="779"/>
                  </a:lnTo>
                  <a:lnTo>
                    <a:pt x="285" y="772"/>
                  </a:lnTo>
                  <a:lnTo>
                    <a:pt x="282" y="766"/>
                  </a:lnTo>
                  <a:lnTo>
                    <a:pt x="280" y="762"/>
                  </a:lnTo>
                  <a:lnTo>
                    <a:pt x="280" y="760"/>
                  </a:lnTo>
                  <a:lnTo>
                    <a:pt x="283" y="758"/>
                  </a:lnTo>
                  <a:lnTo>
                    <a:pt x="288" y="756"/>
                  </a:lnTo>
                  <a:lnTo>
                    <a:pt x="290" y="756"/>
                  </a:lnTo>
                  <a:lnTo>
                    <a:pt x="292" y="756"/>
                  </a:lnTo>
                  <a:lnTo>
                    <a:pt x="292" y="765"/>
                  </a:lnTo>
                  <a:lnTo>
                    <a:pt x="305" y="766"/>
                  </a:lnTo>
                  <a:lnTo>
                    <a:pt x="312" y="766"/>
                  </a:lnTo>
                  <a:lnTo>
                    <a:pt x="319" y="765"/>
                  </a:lnTo>
                  <a:lnTo>
                    <a:pt x="321" y="759"/>
                  </a:lnTo>
                  <a:lnTo>
                    <a:pt x="322" y="756"/>
                  </a:lnTo>
                  <a:lnTo>
                    <a:pt x="322" y="753"/>
                  </a:lnTo>
                  <a:lnTo>
                    <a:pt x="326" y="752"/>
                  </a:lnTo>
                  <a:lnTo>
                    <a:pt x="331" y="750"/>
                  </a:lnTo>
                  <a:lnTo>
                    <a:pt x="336" y="749"/>
                  </a:lnTo>
                  <a:lnTo>
                    <a:pt x="342" y="747"/>
                  </a:lnTo>
                  <a:lnTo>
                    <a:pt x="339" y="726"/>
                  </a:lnTo>
                  <a:lnTo>
                    <a:pt x="354" y="720"/>
                  </a:lnTo>
                  <a:lnTo>
                    <a:pt x="365" y="717"/>
                  </a:lnTo>
                  <a:lnTo>
                    <a:pt x="378" y="716"/>
                  </a:lnTo>
                  <a:lnTo>
                    <a:pt x="385" y="716"/>
                  </a:lnTo>
                  <a:lnTo>
                    <a:pt x="394" y="714"/>
                  </a:lnTo>
                  <a:lnTo>
                    <a:pt x="396" y="706"/>
                  </a:lnTo>
                  <a:lnTo>
                    <a:pt x="396" y="696"/>
                  </a:lnTo>
                  <a:lnTo>
                    <a:pt x="398" y="686"/>
                  </a:lnTo>
                  <a:lnTo>
                    <a:pt x="400" y="681"/>
                  </a:lnTo>
                  <a:lnTo>
                    <a:pt x="403" y="678"/>
                  </a:lnTo>
                  <a:lnTo>
                    <a:pt x="406" y="678"/>
                  </a:lnTo>
                  <a:lnTo>
                    <a:pt x="408" y="677"/>
                  </a:lnTo>
                  <a:lnTo>
                    <a:pt x="411" y="677"/>
                  </a:lnTo>
                  <a:lnTo>
                    <a:pt x="414" y="676"/>
                  </a:lnTo>
                  <a:lnTo>
                    <a:pt x="417" y="668"/>
                  </a:lnTo>
                  <a:lnTo>
                    <a:pt x="420" y="667"/>
                  </a:lnTo>
                  <a:lnTo>
                    <a:pt x="424" y="667"/>
                  </a:lnTo>
                  <a:lnTo>
                    <a:pt x="429" y="667"/>
                  </a:lnTo>
                  <a:lnTo>
                    <a:pt x="433" y="668"/>
                  </a:lnTo>
                  <a:lnTo>
                    <a:pt x="442" y="670"/>
                  </a:lnTo>
                  <a:lnTo>
                    <a:pt x="447" y="671"/>
                  </a:lnTo>
                  <a:lnTo>
                    <a:pt x="447" y="668"/>
                  </a:lnTo>
                  <a:lnTo>
                    <a:pt x="449" y="667"/>
                  </a:lnTo>
                  <a:lnTo>
                    <a:pt x="452" y="665"/>
                  </a:lnTo>
                  <a:lnTo>
                    <a:pt x="453" y="663"/>
                  </a:lnTo>
                  <a:lnTo>
                    <a:pt x="455" y="663"/>
                  </a:lnTo>
                  <a:lnTo>
                    <a:pt x="460" y="663"/>
                  </a:lnTo>
                  <a:lnTo>
                    <a:pt x="462" y="663"/>
                  </a:lnTo>
                  <a:lnTo>
                    <a:pt x="465" y="664"/>
                  </a:lnTo>
                  <a:lnTo>
                    <a:pt x="466" y="665"/>
                  </a:lnTo>
                  <a:lnTo>
                    <a:pt x="469" y="665"/>
                  </a:lnTo>
                  <a:lnTo>
                    <a:pt x="470" y="658"/>
                  </a:lnTo>
                  <a:lnTo>
                    <a:pt x="473" y="655"/>
                  </a:lnTo>
                  <a:lnTo>
                    <a:pt x="473" y="654"/>
                  </a:lnTo>
                  <a:lnTo>
                    <a:pt x="475" y="654"/>
                  </a:lnTo>
                  <a:lnTo>
                    <a:pt x="475" y="657"/>
                  </a:lnTo>
                  <a:lnTo>
                    <a:pt x="476" y="658"/>
                  </a:lnTo>
                  <a:lnTo>
                    <a:pt x="478" y="657"/>
                  </a:lnTo>
                  <a:lnTo>
                    <a:pt x="478" y="654"/>
                  </a:lnTo>
                  <a:lnTo>
                    <a:pt x="478" y="651"/>
                  </a:lnTo>
                  <a:lnTo>
                    <a:pt x="476" y="642"/>
                  </a:lnTo>
                  <a:lnTo>
                    <a:pt x="475" y="632"/>
                  </a:lnTo>
                  <a:lnTo>
                    <a:pt x="475" y="627"/>
                  </a:lnTo>
                  <a:lnTo>
                    <a:pt x="469" y="627"/>
                  </a:lnTo>
                  <a:lnTo>
                    <a:pt x="469" y="624"/>
                  </a:lnTo>
                  <a:lnTo>
                    <a:pt x="470" y="621"/>
                  </a:lnTo>
                  <a:lnTo>
                    <a:pt x="472" y="615"/>
                  </a:lnTo>
                  <a:lnTo>
                    <a:pt x="473" y="614"/>
                  </a:lnTo>
                  <a:lnTo>
                    <a:pt x="472" y="609"/>
                  </a:lnTo>
                  <a:lnTo>
                    <a:pt x="463" y="606"/>
                  </a:lnTo>
                  <a:lnTo>
                    <a:pt x="465" y="598"/>
                  </a:lnTo>
                  <a:lnTo>
                    <a:pt x="466" y="593"/>
                  </a:lnTo>
                  <a:lnTo>
                    <a:pt x="466" y="588"/>
                  </a:lnTo>
                  <a:lnTo>
                    <a:pt x="465" y="586"/>
                  </a:lnTo>
                  <a:lnTo>
                    <a:pt x="463" y="586"/>
                  </a:lnTo>
                  <a:lnTo>
                    <a:pt x="457" y="585"/>
                  </a:lnTo>
                  <a:lnTo>
                    <a:pt x="459" y="579"/>
                  </a:lnTo>
                  <a:lnTo>
                    <a:pt x="460" y="576"/>
                  </a:lnTo>
                  <a:lnTo>
                    <a:pt x="459" y="575"/>
                  </a:lnTo>
                  <a:lnTo>
                    <a:pt x="457" y="573"/>
                  </a:lnTo>
                  <a:lnTo>
                    <a:pt x="475" y="573"/>
                  </a:lnTo>
                  <a:lnTo>
                    <a:pt x="476" y="569"/>
                  </a:lnTo>
                  <a:lnTo>
                    <a:pt x="479" y="565"/>
                  </a:lnTo>
                  <a:lnTo>
                    <a:pt x="480" y="563"/>
                  </a:lnTo>
                  <a:lnTo>
                    <a:pt x="482" y="563"/>
                  </a:lnTo>
                  <a:lnTo>
                    <a:pt x="483" y="565"/>
                  </a:lnTo>
                  <a:lnTo>
                    <a:pt x="483" y="566"/>
                  </a:lnTo>
                  <a:lnTo>
                    <a:pt x="485" y="566"/>
                  </a:lnTo>
                  <a:lnTo>
                    <a:pt x="486" y="566"/>
                  </a:lnTo>
                  <a:lnTo>
                    <a:pt x="486" y="563"/>
                  </a:lnTo>
                  <a:lnTo>
                    <a:pt x="485" y="560"/>
                  </a:lnTo>
                  <a:lnTo>
                    <a:pt x="485" y="556"/>
                  </a:lnTo>
                  <a:lnTo>
                    <a:pt x="486" y="555"/>
                  </a:lnTo>
                  <a:lnTo>
                    <a:pt x="483" y="555"/>
                  </a:lnTo>
                  <a:lnTo>
                    <a:pt x="480" y="555"/>
                  </a:lnTo>
                  <a:lnTo>
                    <a:pt x="475" y="555"/>
                  </a:lnTo>
                  <a:lnTo>
                    <a:pt x="476" y="555"/>
                  </a:lnTo>
                  <a:lnTo>
                    <a:pt x="476" y="556"/>
                  </a:lnTo>
                  <a:lnTo>
                    <a:pt x="476" y="559"/>
                  </a:lnTo>
                  <a:lnTo>
                    <a:pt x="476" y="563"/>
                  </a:lnTo>
                  <a:lnTo>
                    <a:pt x="475" y="566"/>
                  </a:lnTo>
                  <a:lnTo>
                    <a:pt x="473" y="566"/>
                  </a:lnTo>
                  <a:lnTo>
                    <a:pt x="472" y="566"/>
                  </a:lnTo>
                  <a:lnTo>
                    <a:pt x="472" y="563"/>
                  </a:lnTo>
                  <a:lnTo>
                    <a:pt x="473" y="559"/>
                  </a:lnTo>
                  <a:lnTo>
                    <a:pt x="475" y="557"/>
                  </a:lnTo>
                  <a:lnTo>
                    <a:pt x="469" y="557"/>
                  </a:lnTo>
                  <a:lnTo>
                    <a:pt x="466" y="566"/>
                  </a:lnTo>
                  <a:lnTo>
                    <a:pt x="465" y="566"/>
                  </a:lnTo>
                  <a:lnTo>
                    <a:pt x="463" y="563"/>
                  </a:lnTo>
                  <a:lnTo>
                    <a:pt x="462" y="562"/>
                  </a:lnTo>
                  <a:lnTo>
                    <a:pt x="460" y="560"/>
                  </a:lnTo>
                  <a:lnTo>
                    <a:pt x="463" y="557"/>
                  </a:lnTo>
                  <a:lnTo>
                    <a:pt x="466" y="555"/>
                  </a:lnTo>
                  <a:lnTo>
                    <a:pt x="469" y="550"/>
                  </a:lnTo>
                  <a:lnTo>
                    <a:pt x="472" y="549"/>
                  </a:lnTo>
                  <a:lnTo>
                    <a:pt x="475" y="549"/>
                  </a:lnTo>
                  <a:lnTo>
                    <a:pt x="479" y="549"/>
                  </a:lnTo>
                  <a:lnTo>
                    <a:pt x="482" y="550"/>
                  </a:lnTo>
                  <a:lnTo>
                    <a:pt x="483" y="549"/>
                  </a:lnTo>
                  <a:lnTo>
                    <a:pt x="486" y="549"/>
                  </a:lnTo>
                  <a:lnTo>
                    <a:pt x="486" y="547"/>
                  </a:lnTo>
                  <a:lnTo>
                    <a:pt x="488" y="547"/>
                  </a:lnTo>
                  <a:lnTo>
                    <a:pt x="489" y="543"/>
                  </a:lnTo>
                  <a:lnTo>
                    <a:pt x="489" y="540"/>
                  </a:lnTo>
                  <a:lnTo>
                    <a:pt x="491" y="537"/>
                  </a:lnTo>
                  <a:lnTo>
                    <a:pt x="498" y="533"/>
                  </a:lnTo>
                  <a:lnTo>
                    <a:pt x="505" y="530"/>
                  </a:lnTo>
                  <a:lnTo>
                    <a:pt x="506" y="533"/>
                  </a:lnTo>
                  <a:lnTo>
                    <a:pt x="506" y="537"/>
                  </a:lnTo>
                  <a:lnTo>
                    <a:pt x="506" y="542"/>
                  </a:lnTo>
                  <a:lnTo>
                    <a:pt x="505" y="546"/>
                  </a:lnTo>
                  <a:lnTo>
                    <a:pt x="504" y="549"/>
                  </a:lnTo>
                  <a:lnTo>
                    <a:pt x="502" y="550"/>
                  </a:lnTo>
                  <a:lnTo>
                    <a:pt x="499" y="550"/>
                  </a:lnTo>
                  <a:lnTo>
                    <a:pt x="496" y="550"/>
                  </a:lnTo>
                  <a:lnTo>
                    <a:pt x="491" y="552"/>
                  </a:lnTo>
                  <a:lnTo>
                    <a:pt x="493" y="553"/>
                  </a:lnTo>
                  <a:lnTo>
                    <a:pt x="495" y="553"/>
                  </a:lnTo>
                  <a:lnTo>
                    <a:pt x="502" y="555"/>
                  </a:lnTo>
                  <a:lnTo>
                    <a:pt x="502" y="559"/>
                  </a:lnTo>
                  <a:lnTo>
                    <a:pt x="502" y="565"/>
                  </a:lnTo>
                  <a:lnTo>
                    <a:pt x="501" y="569"/>
                  </a:lnTo>
                  <a:lnTo>
                    <a:pt x="502" y="573"/>
                  </a:lnTo>
                  <a:lnTo>
                    <a:pt x="511" y="573"/>
                  </a:lnTo>
                  <a:lnTo>
                    <a:pt x="511" y="578"/>
                  </a:lnTo>
                  <a:lnTo>
                    <a:pt x="511" y="582"/>
                  </a:lnTo>
                  <a:lnTo>
                    <a:pt x="509" y="583"/>
                  </a:lnTo>
                  <a:lnTo>
                    <a:pt x="508" y="583"/>
                  </a:lnTo>
                  <a:lnTo>
                    <a:pt x="505" y="582"/>
                  </a:lnTo>
                  <a:lnTo>
                    <a:pt x="502" y="579"/>
                  </a:lnTo>
                  <a:lnTo>
                    <a:pt x="499" y="591"/>
                  </a:lnTo>
                  <a:lnTo>
                    <a:pt x="496" y="602"/>
                  </a:lnTo>
                  <a:lnTo>
                    <a:pt x="499" y="604"/>
                  </a:lnTo>
                  <a:lnTo>
                    <a:pt x="501" y="602"/>
                  </a:lnTo>
                  <a:lnTo>
                    <a:pt x="502" y="602"/>
                  </a:lnTo>
                  <a:lnTo>
                    <a:pt x="505" y="602"/>
                  </a:lnTo>
                  <a:lnTo>
                    <a:pt x="508" y="615"/>
                  </a:lnTo>
                  <a:lnTo>
                    <a:pt x="511" y="629"/>
                  </a:lnTo>
                  <a:lnTo>
                    <a:pt x="508" y="622"/>
                  </a:lnTo>
                  <a:lnTo>
                    <a:pt x="505" y="615"/>
                  </a:lnTo>
                  <a:lnTo>
                    <a:pt x="499" y="615"/>
                  </a:lnTo>
                  <a:lnTo>
                    <a:pt x="496" y="612"/>
                  </a:lnTo>
                  <a:lnTo>
                    <a:pt x="493" y="609"/>
                  </a:lnTo>
                  <a:lnTo>
                    <a:pt x="495" y="605"/>
                  </a:lnTo>
                  <a:lnTo>
                    <a:pt x="492" y="608"/>
                  </a:lnTo>
                  <a:lnTo>
                    <a:pt x="488" y="615"/>
                  </a:lnTo>
                  <a:lnTo>
                    <a:pt x="488" y="618"/>
                  </a:lnTo>
                  <a:lnTo>
                    <a:pt x="496" y="618"/>
                  </a:lnTo>
                  <a:lnTo>
                    <a:pt x="493" y="622"/>
                  </a:lnTo>
                  <a:lnTo>
                    <a:pt x="491" y="627"/>
                  </a:lnTo>
                  <a:lnTo>
                    <a:pt x="495" y="631"/>
                  </a:lnTo>
                  <a:lnTo>
                    <a:pt x="498" y="635"/>
                  </a:lnTo>
                  <a:lnTo>
                    <a:pt x="499" y="638"/>
                  </a:lnTo>
                  <a:lnTo>
                    <a:pt x="499" y="642"/>
                  </a:lnTo>
                  <a:lnTo>
                    <a:pt x="502" y="644"/>
                  </a:lnTo>
                  <a:lnTo>
                    <a:pt x="506" y="644"/>
                  </a:lnTo>
                  <a:lnTo>
                    <a:pt x="511" y="642"/>
                  </a:lnTo>
                  <a:lnTo>
                    <a:pt x="514" y="642"/>
                  </a:lnTo>
                  <a:lnTo>
                    <a:pt x="519" y="654"/>
                  </a:lnTo>
                  <a:lnTo>
                    <a:pt x="521" y="651"/>
                  </a:lnTo>
                  <a:lnTo>
                    <a:pt x="522" y="648"/>
                  </a:lnTo>
                  <a:lnTo>
                    <a:pt x="522" y="647"/>
                  </a:lnTo>
                  <a:lnTo>
                    <a:pt x="521" y="645"/>
                  </a:lnTo>
                  <a:lnTo>
                    <a:pt x="522" y="645"/>
                  </a:lnTo>
                  <a:lnTo>
                    <a:pt x="524" y="645"/>
                  </a:lnTo>
                  <a:lnTo>
                    <a:pt x="525" y="645"/>
                  </a:lnTo>
                  <a:lnTo>
                    <a:pt x="528" y="645"/>
                  </a:lnTo>
                  <a:lnTo>
                    <a:pt x="529" y="645"/>
                  </a:lnTo>
                  <a:lnTo>
                    <a:pt x="532" y="642"/>
                  </a:lnTo>
                  <a:lnTo>
                    <a:pt x="535" y="638"/>
                  </a:lnTo>
                  <a:lnTo>
                    <a:pt x="540" y="638"/>
                  </a:lnTo>
                  <a:lnTo>
                    <a:pt x="544" y="637"/>
                  </a:lnTo>
                  <a:lnTo>
                    <a:pt x="548" y="637"/>
                  </a:lnTo>
                  <a:lnTo>
                    <a:pt x="552" y="638"/>
                  </a:lnTo>
                  <a:lnTo>
                    <a:pt x="555" y="642"/>
                  </a:lnTo>
                  <a:lnTo>
                    <a:pt x="571" y="648"/>
                  </a:lnTo>
                  <a:lnTo>
                    <a:pt x="574" y="650"/>
                  </a:lnTo>
                  <a:lnTo>
                    <a:pt x="580" y="648"/>
                  </a:lnTo>
                  <a:lnTo>
                    <a:pt x="587" y="647"/>
                  </a:lnTo>
                  <a:lnTo>
                    <a:pt x="596" y="645"/>
                  </a:lnTo>
                  <a:lnTo>
                    <a:pt x="612" y="638"/>
                  </a:lnTo>
                  <a:lnTo>
                    <a:pt x="624" y="631"/>
                  </a:lnTo>
                  <a:lnTo>
                    <a:pt x="632" y="628"/>
                  </a:lnTo>
                  <a:lnTo>
                    <a:pt x="637" y="627"/>
                  </a:lnTo>
                  <a:lnTo>
                    <a:pt x="640" y="627"/>
                  </a:lnTo>
                  <a:lnTo>
                    <a:pt x="643" y="627"/>
                  </a:lnTo>
                  <a:lnTo>
                    <a:pt x="648" y="629"/>
                  </a:lnTo>
                  <a:lnTo>
                    <a:pt x="648" y="631"/>
                  </a:lnTo>
                  <a:lnTo>
                    <a:pt x="648" y="632"/>
                  </a:lnTo>
                  <a:lnTo>
                    <a:pt x="646" y="632"/>
                  </a:lnTo>
                  <a:lnTo>
                    <a:pt x="643" y="632"/>
                  </a:lnTo>
                  <a:lnTo>
                    <a:pt x="646" y="640"/>
                  </a:lnTo>
                  <a:lnTo>
                    <a:pt x="650" y="640"/>
                  </a:lnTo>
                  <a:lnTo>
                    <a:pt x="655" y="638"/>
                  </a:lnTo>
                  <a:lnTo>
                    <a:pt x="659" y="632"/>
                  </a:lnTo>
                  <a:lnTo>
                    <a:pt x="662" y="632"/>
                  </a:lnTo>
                  <a:lnTo>
                    <a:pt x="662" y="634"/>
                  </a:lnTo>
                  <a:lnTo>
                    <a:pt x="662" y="635"/>
                  </a:lnTo>
                  <a:lnTo>
                    <a:pt x="668" y="635"/>
                  </a:lnTo>
                  <a:lnTo>
                    <a:pt x="669" y="632"/>
                  </a:lnTo>
                  <a:lnTo>
                    <a:pt x="671" y="629"/>
                  </a:lnTo>
                  <a:lnTo>
                    <a:pt x="671" y="625"/>
                  </a:lnTo>
                  <a:lnTo>
                    <a:pt x="671" y="622"/>
                  </a:lnTo>
                  <a:lnTo>
                    <a:pt x="671" y="619"/>
                  </a:lnTo>
                  <a:lnTo>
                    <a:pt x="671" y="616"/>
                  </a:lnTo>
                  <a:lnTo>
                    <a:pt x="671" y="615"/>
                  </a:lnTo>
                  <a:lnTo>
                    <a:pt x="675" y="612"/>
                  </a:lnTo>
                  <a:lnTo>
                    <a:pt x="678" y="609"/>
                  </a:lnTo>
                  <a:lnTo>
                    <a:pt x="679" y="606"/>
                  </a:lnTo>
                  <a:lnTo>
                    <a:pt x="685" y="606"/>
                  </a:lnTo>
                  <a:lnTo>
                    <a:pt x="682" y="615"/>
                  </a:lnTo>
                  <a:lnTo>
                    <a:pt x="688" y="612"/>
                  </a:lnTo>
                  <a:lnTo>
                    <a:pt x="689" y="611"/>
                  </a:lnTo>
                  <a:lnTo>
                    <a:pt x="692" y="609"/>
                  </a:lnTo>
                  <a:lnTo>
                    <a:pt x="692" y="602"/>
                  </a:lnTo>
                  <a:lnTo>
                    <a:pt x="692" y="595"/>
                  </a:lnTo>
                  <a:lnTo>
                    <a:pt x="692" y="588"/>
                  </a:lnTo>
                  <a:lnTo>
                    <a:pt x="695" y="579"/>
                  </a:lnTo>
                  <a:lnTo>
                    <a:pt x="695" y="575"/>
                  </a:lnTo>
                  <a:lnTo>
                    <a:pt x="695" y="570"/>
                  </a:lnTo>
                  <a:lnTo>
                    <a:pt x="698" y="568"/>
                  </a:lnTo>
                  <a:lnTo>
                    <a:pt x="701" y="563"/>
                  </a:lnTo>
                  <a:lnTo>
                    <a:pt x="705" y="559"/>
                  </a:lnTo>
                  <a:lnTo>
                    <a:pt x="707" y="555"/>
                  </a:lnTo>
                  <a:lnTo>
                    <a:pt x="707" y="550"/>
                  </a:lnTo>
                  <a:lnTo>
                    <a:pt x="707" y="546"/>
                  </a:lnTo>
                  <a:lnTo>
                    <a:pt x="707" y="542"/>
                  </a:lnTo>
                  <a:lnTo>
                    <a:pt x="707" y="537"/>
                  </a:lnTo>
                  <a:lnTo>
                    <a:pt x="718" y="533"/>
                  </a:lnTo>
                  <a:lnTo>
                    <a:pt x="720" y="539"/>
                  </a:lnTo>
                  <a:lnTo>
                    <a:pt x="722" y="543"/>
                  </a:lnTo>
                  <a:lnTo>
                    <a:pt x="728" y="555"/>
                  </a:lnTo>
                  <a:lnTo>
                    <a:pt x="737" y="555"/>
                  </a:lnTo>
                  <a:lnTo>
                    <a:pt x="745" y="555"/>
                  </a:lnTo>
                  <a:lnTo>
                    <a:pt x="750" y="543"/>
                  </a:lnTo>
                  <a:lnTo>
                    <a:pt x="751" y="536"/>
                  </a:lnTo>
                  <a:lnTo>
                    <a:pt x="753" y="527"/>
                  </a:lnTo>
                  <a:lnTo>
                    <a:pt x="753" y="521"/>
                  </a:lnTo>
                  <a:lnTo>
                    <a:pt x="751" y="516"/>
                  </a:lnTo>
                  <a:lnTo>
                    <a:pt x="743" y="513"/>
                  </a:lnTo>
                  <a:lnTo>
                    <a:pt x="743" y="500"/>
                  </a:lnTo>
                  <a:lnTo>
                    <a:pt x="743" y="491"/>
                  </a:lnTo>
                  <a:lnTo>
                    <a:pt x="753" y="487"/>
                  </a:lnTo>
                  <a:lnTo>
                    <a:pt x="761" y="483"/>
                  </a:lnTo>
                  <a:lnTo>
                    <a:pt x="768" y="483"/>
                  </a:lnTo>
                  <a:lnTo>
                    <a:pt x="776" y="483"/>
                  </a:lnTo>
                  <a:lnTo>
                    <a:pt x="777" y="481"/>
                  </a:lnTo>
                  <a:lnTo>
                    <a:pt x="777" y="480"/>
                  </a:lnTo>
                  <a:lnTo>
                    <a:pt x="779" y="478"/>
                  </a:lnTo>
                  <a:lnTo>
                    <a:pt x="781" y="477"/>
                  </a:lnTo>
                  <a:lnTo>
                    <a:pt x="786" y="477"/>
                  </a:lnTo>
                  <a:lnTo>
                    <a:pt x="790" y="478"/>
                  </a:lnTo>
                  <a:lnTo>
                    <a:pt x="802" y="481"/>
                  </a:lnTo>
                  <a:lnTo>
                    <a:pt x="813" y="484"/>
                  </a:lnTo>
                  <a:lnTo>
                    <a:pt x="817" y="485"/>
                  </a:lnTo>
                  <a:lnTo>
                    <a:pt x="820" y="485"/>
                  </a:lnTo>
                  <a:lnTo>
                    <a:pt x="820" y="484"/>
                  </a:lnTo>
                  <a:lnTo>
                    <a:pt x="822" y="481"/>
                  </a:lnTo>
                  <a:lnTo>
                    <a:pt x="823" y="471"/>
                  </a:lnTo>
                  <a:lnTo>
                    <a:pt x="830" y="474"/>
                  </a:lnTo>
                  <a:lnTo>
                    <a:pt x="836" y="474"/>
                  </a:lnTo>
                  <a:lnTo>
                    <a:pt x="842" y="474"/>
                  </a:lnTo>
                  <a:lnTo>
                    <a:pt x="845" y="468"/>
                  </a:lnTo>
                  <a:lnTo>
                    <a:pt x="851" y="468"/>
                  </a:lnTo>
                  <a:lnTo>
                    <a:pt x="858" y="467"/>
                  </a:lnTo>
                  <a:lnTo>
                    <a:pt x="866" y="465"/>
                  </a:lnTo>
                  <a:lnTo>
                    <a:pt x="865" y="465"/>
                  </a:lnTo>
                  <a:lnTo>
                    <a:pt x="864" y="465"/>
                  </a:lnTo>
                  <a:lnTo>
                    <a:pt x="861" y="467"/>
                  </a:lnTo>
                  <a:lnTo>
                    <a:pt x="859" y="465"/>
                  </a:lnTo>
                  <a:lnTo>
                    <a:pt x="856" y="462"/>
                  </a:lnTo>
                  <a:lnTo>
                    <a:pt x="855" y="460"/>
                  </a:lnTo>
                  <a:lnTo>
                    <a:pt x="853" y="458"/>
                  </a:lnTo>
                  <a:lnTo>
                    <a:pt x="849" y="458"/>
                  </a:lnTo>
                  <a:lnTo>
                    <a:pt x="845" y="458"/>
                  </a:lnTo>
                  <a:lnTo>
                    <a:pt x="842" y="460"/>
                  </a:lnTo>
                  <a:lnTo>
                    <a:pt x="839" y="461"/>
                  </a:lnTo>
                  <a:lnTo>
                    <a:pt x="836" y="458"/>
                  </a:lnTo>
                  <a:lnTo>
                    <a:pt x="832" y="454"/>
                  </a:lnTo>
                  <a:lnTo>
                    <a:pt x="826" y="449"/>
                  </a:lnTo>
                  <a:lnTo>
                    <a:pt x="823" y="447"/>
                  </a:lnTo>
                  <a:lnTo>
                    <a:pt x="825" y="442"/>
                  </a:lnTo>
                  <a:lnTo>
                    <a:pt x="826" y="441"/>
                  </a:lnTo>
                  <a:lnTo>
                    <a:pt x="826" y="439"/>
                  </a:lnTo>
                  <a:lnTo>
                    <a:pt x="826" y="438"/>
                  </a:lnTo>
                  <a:lnTo>
                    <a:pt x="819" y="442"/>
                  </a:lnTo>
                  <a:lnTo>
                    <a:pt x="813" y="444"/>
                  </a:lnTo>
                  <a:lnTo>
                    <a:pt x="806" y="444"/>
                  </a:lnTo>
                  <a:lnTo>
                    <a:pt x="800" y="442"/>
                  </a:lnTo>
                  <a:lnTo>
                    <a:pt x="797" y="442"/>
                  </a:lnTo>
                  <a:lnTo>
                    <a:pt x="793" y="442"/>
                  </a:lnTo>
                  <a:lnTo>
                    <a:pt x="787" y="442"/>
                  </a:lnTo>
                  <a:lnTo>
                    <a:pt x="781" y="444"/>
                  </a:lnTo>
                  <a:lnTo>
                    <a:pt x="783" y="447"/>
                  </a:lnTo>
                  <a:lnTo>
                    <a:pt x="784" y="449"/>
                  </a:lnTo>
                  <a:lnTo>
                    <a:pt x="780" y="449"/>
                  </a:lnTo>
                  <a:lnTo>
                    <a:pt x="776" y="449"/>
                  </a:lnTo>
                  <a:lnTo>
                    <a:pt x="774" y="451"/>
                  </a:lnTo>
                  <a:lnTo>
                    <a:pt x="771" y="452"/>
                  </a:lnTo>
                  <a:lnTo>
                    <a:pt x="767" y="457"/>
                  </a:lnTo>
                  <a:lnTo>
                    <a:pt x="761" y="464"/>
                  </a:lnTo>
                  <a:lnTo>
                    <a:pt x="756" y="465"/>
                  </a:lnTo>
                  <a:lnTo>
                    <a:pt x="751" y="465"/>
                  </a:lnTo>
                  <a:lnTo>
                    <a:pt x="750" y="465"/>
                  </a:lnTo>
                  <a:lnTo>
                    <a:pt x="747" y="465"/>
                  </a:lnTo>
                  <a:lnTo>
                    <a:pt x="744" y="464"/>
                  </a:lnTo>
                  <a:lnTo>
                    <a:pt x="743" y="464"/>
                  </a:lnTo>
                  <a:lnTo>
                    <a:pt x="743" y="460"/>
                  </a:lnTo>
                  <a:lnTo>
                    <a:pt x="743" y="455"/>
                  </a:lnTo>
                  <a:lnTo>
                    <a:pt x="740" y="455"/>
                  </a:lnTo>
                  <a:lnTo>
                    <a:pt x="741" y="454"/>
                  </a:lnTo>
                  <a:lnTo>
                    <a:pt x="737" y="455"/>
                  </a:lnTo>
                  <a:lnTo>
                    <a:pt x="732" y="458"/>
                  </a:lnTo>
                  <a:lnTo>
                    <a:pt x="732" y="460"/>
                  </a:lnTo>
                  <a:lnTo>
                    <a:pt x="734" y="461"/>
                  </a:lnTo>
                  <a:lnTo>
                    <a:pt x="730" y="460"/>
                  </a:lnTo>
                  <a:lnTo>
                    <a:pt x="727" y="461"/>
                  </a:lnTo>
                  <a:lnTo>
                    <a:pt x="728" y="449"/>
                  </a:lnTo>
                  <a:lnTo>
                    <a:pt x="735" y="449"/>
                  </a:lnTo>
                  <a:lnTo>
                    <a:pt x="738" y="448"/>
                  </a:lnTo>
                  <a:lnTo>
                    <a:pt x="738" y="447"/>
                  </a:lnTo>
                  <a:lnTo>
                    <a:pt x="737" y="445"/>
                  </a:lnTo>
                  <a:lnTo>
                    <a:pt x="732" y="442"/>
                  </a:lnTo>
                  <a:lnTo>
                    <a:pt x="727" y="438"/>
                  </a:lnTo>
                  <a:lnTo>
                    <a:pt x="728" y="438"/>
                  </a:lnTo>
                  <a:lnTo>
                    <a:pt x="727" y="438"/>
                  </a:lnTo>
                  <a:lnTo>
                    <a:pt x="724" y="438"/>
                  </a:lnTo>
                  <a:lnTo>
                    <a:pt x="718" y="441"/>
                  </a:lnTo>
                  <a:lnTo>
                    <a:pt x="718" y="439"/>
                  </a:lnTo>
                  <a:lnTo>
                    <a:pt x="718" y="435"/>
                  </a:lnTo>
                  <a:lnTo>
                    <a:pt x="718" y="432"/>
                  </a:lnTo>
                  <a:lnTo>
                    <a:pt x="718" y="431"/>
                  </a:lnTo>
                  <a:lnTo>
                    <a:pt x="717" y="429"/>
                  </a:lnTo>
                  <a:lnTo>
                    <a:pt x="715" y="431"/>
                  </a:lnTo>
                  <a:lnTo>
                    <a:pt x="712" y="432"/>
                  </a:lnTo>
                  <a:lnTo>
                    <a:pt x="712" y="419"/>
                  </a:lnTo>
                  <a:lnTo>
                    <a:pt x="712" y="413"/>
                  </a:lnTo>
                  <a:lnTo>
                    <a:pt x="714" y="409"/>
                  </a:lnTo>
                  <a:lnTo>
                    <a:pt x="715" y="405"/>
                  </a:lnTo>
                  <a:lnTo>
                    <a:pt x="715" y="399"/>
                  </a:lnTo>
                  <a:lnTo>
                    <a:pt x="714" y="398"/>
                  </a:lnTo>
                  <a:lnTo>
                    <a:pt x="714" y="395"/>
                  </a:lnTo>
                  <a:lnTo>
                    <a:pt x="709" y="389"/>
                  </a:lnTo>
                  <a:lnTo>
                    <a:pt x="707" y="382"/>
                  </a:lnTo>
                  <a:lnTo>
                    <a:pt x="707" y="379"/>
                  </a:lnTo>
                  <a:lnTo>
                    <a:pt x="707" y="375"/>
                  </a:lnTo>
                  <a:lnTo>
                    <a:pt x="709" y="375"/>
                  </a:lnTo>
                  <a:lnTo>
                    <a:pt x="714" y="367"/>
                  </a:lnTo>
                  <a:lnTo>
                    <a:pt x="718" y="359"/>
                  </a:lnTo>
                  <a:lnTo>
                    <a:pt x="720" y="362"/>
                  </a:lnTo>
                  <a:lnTo>
                    <a:pt x="722" y="363"/>
                  </a:lnTo>
                  <a:lnTo>
                    <a:pt x="724" y="363"/>
                  </a:lnTo>
                  <a:lnTo>
                    <a:pt x="724" y="362"/>
                  </a:lnTo>
                  <a:lnTo>
                    <a:pt x="724" y="359"/>
                  </a:lnTo>
                  <a:lnTo>
                    <a:pt x="722" y="356"/>
                  </a:lnTo>
                  <a:lnTo>
                    <a:pt x="724" y="353"/>
                  </a:lnTo>
                  <a:lnTo>
                    <a:pt x="734" y="346"/>
                  </a:lnTo>
                  <a:lnTo>
                    <a:pt x="745" y="339"/>
                  </a:lnTo>
                  <a:lnTo>
                    <a:pt x="748" y="334"/>
                  </a:lnTo>
                  <a:lnTo>
                    <a:pt x="750" y="328"/>
                  </a:lnTo>
                  <a:lnTo>
                    <a:pt x="751" y="324"/>
                  </a:lnTo>
                  <a:lnTo>
                    <a:pt x="754" y="320"/>
                  </a:lnTo>
                  <a:lnTo>
                    <a:pt x="757" y="316"/>
                  </a:lnTo>
                  <a:lnTo>
                    <a:pt x="763" y="311"/>
                  </a:lnTo>
                  <a:lnTo>
                    <a:pt x="767" y="307"/>
                  </a:lnTo>
                  <a:lnTo>
                    <a:pt x="770" y="304"/>
                  </a:lnTo>
                  <a:lnTo>
                    <a:pt x="770" y="303"/>
                  </a:lnTo>
                  <a:lnTo>
                    <a:pt x="770" y="298"/>
                  </a:lnTo>
                  <a:lnTo>
                    <a:pt x="770" y="292"/>
                  </a:lnTo>
                  <a:lnTo>
                    <a:pt x="767" y="281"/>
                  </a:lnTo>
                  <a:lnTo>
                    <a:pt x="754" y="280"/>
                  </a:lnTo>
                  <a:lnTo>
                    <a:pt x="743" y="278"/>
                  </a:lnTo>
                  <a:lnTo>
                    <a:pt x="731" y="278"/>
                  </a:lnTo>
                  <a:lnTo>
                    <a:pt x="728" y="272"/>
                  </a:lnTo>
                  <a:lnTo>
                    <a:pt x="721" y="274"/>
                  </a:lnTo>
                  <a:lnTo>
                    <a:pt x="720" y="275"/>
                  </a:lnTo>
                  <a:lnTo>
                    <a:pt x="720" y="277"/>
                  </a:lnTo>
                  <a:lnTo>
                    <a:pt x="721" y="280"/>
                  </a:lnTo>
                  <a:lnTo>
                    <a:pt x="720" y="282"/>
                  </a:lnTo>
                  <a:lnTo>
                    <a:pt x="718" y="287"/>
                  </a:lnTo>
                  <a:lnTo>
                    <a:pt x="715" y="287"/>
                  </a:lnTo>
                  <a:lnTo>
                    <a:pt x="712" y="288"/>
                  </a:lnTo>
                  <a:lnTo>
                    <a:pt x="709" y="288"/>
                  </a:lnTo>
                  <a:lnTo>
                    <a:pt x="707" y="290"/>
                  </a:lnTo>
                  <a:lnTo>
                    <a:pt x="707" y="294"/>
                  </a:lnTo>
                  <a:lnTo>
                    <a:pt x="702" y="300"/>
                  </a:lnTo>
                  <a:lnTo>
                    <a:pt x="699" y="303"/>
                  </a:lnTo>
                  <a:lnTo>
                    <a:pt x="698" y="305"/>
                  </a:lnTo>
                  <a:lnTo>
                    <a:pt x="698" y="310"/>
                  </a:lnTo>
                  <a:lnTo>
                    <a:pt x="698" y="314"/>
                  </a:lnTo>
                  <a:lnTo>
                    <a:pt x="699" y="317"/>
                  </a:lnTo>
                  <a:lnTo>
                    <a:pt x="701" y="318"/>
                  </a:lnTo>
                  <a:lnTo>
                    <a:pt x="702" y="324"/>
                  </a:lnTo>
                  <a:lnTo>
                    <a:pt x="702" y="327"/>
                  </a:lnTo>
                  <a:lnTo>
                    <a:pt x="701" y="330"/>
                  </a:lnTo>
                  <a:lnTo>
                    <a:pt x="695" y="330"/>
                  </a:lnTo>
                  <a:lnTo>
                    <a:pt x="694" y="333"/>
                  </a:lnTo>
                  <a:lnTo>
                    <a:pt x="691" y="337"/>
                  </a:lnTo>
                  <a:lnTo>
                    <a:pt x="689" y="341"/>
                  </a:lnTo>
                  <a:lnTo>
                    <a:pt x="688" y="344"/>
                  </a:lnTo>
                  <a:lnTo>
                    <a:pt x="685" y="346"/>
                  </a:lnTo>
                  <a:lnTo>
                    <a:pt x="681" y="347"/>
                  </a:lnTo>
                  <a:lnTo>
                    <a:pt x="672" y="349"/>
                  </a:lnTo>
                  <a:lnTo>
                    <a:pt x="663" y="350"/>
                  </a:lnTo>
                  <a:lnTo>
                    <a:pt x="658" y="353"/>
                  </a:lnTo>
                  <a:lnTo>
                    <a:pt x="655" y="354"/>
                  </a:lnTo>
                  <a:lnTo>
                    <a:pt x="655" y="356"/>
                  </a:lnTo>
                  <a:lnTo>
                    <a:pt x="653" y="362"/>
                  </a:lnTo>
                  <a:lnTo>
                    <a:pt x="653" y="367"/>
                  </a:lnTo>
                  <a:lnTo>
                    <a:pt x="652" y="370"/>
                  </a:lnTo>
                  <a:lnTo>
                    <a:pt x="652" y="372"/>
                  </a:lnTo>
                  <a:lnTo>
                    <a:pt x="649" y="373"/>
                  </a:lnTo>
                  <a:lnTo>
                    <a:pt x="646" y="373"/>
                  </a:lnTo>
                  <a:lnTo>
                    <a:pt x="643" y="373"/>
                  </a:lnTo>
                  <a:lnTo>
                    <a:pt x="640" y="375"/>
                  </a:lnTo>
                  <a:lnTo>
                    <a:pt x="642" y="379"/>
                  </a:lnTo>
                  <a:lnTo>
                    <a:pt x="642" y="383"/>
                  </a:lnTo>
                  <a:lnTo>
                    <a:pt x="642" y="385"/>
                  </a:lnTo>
                  <a:lnTo>
                    <a:pt x="640" y="386"/>
                  </a:lnTo>
                  <a:lnTo>
                    <a:pt x="637" y="386"/>
                  </a:lnTo>
                  <a:lnTo>
                    <a:pt x="635" y="388"/>
                  </a:lnTo>
                  <a:lnTo>
                    <a:pt x="632" y="388"/>
                  </a:lnTo>
                  <a:lnTo>
                    <a:pt x="629" y="389"/>
                  </a:lnTo>
                  <a:lnTo>
                    <a:pt x="629" y="392"/>
                  </a:lnTo>
                  <a:lnTo>
                    <a:pt x="630" y="393"/>
                  </a:lnTo>
                  <a:lnTo>
                    <a:pt x="632" y="396"/>
                  </a:lnTo>
                  <a:lnTo>
                    <a:pt x="630" y="399"/>
                  </a:lnTo>
                  <a:lnTo>
                    <a:pt x="630" y="400"/>
                  </a:lnTo>
                  <a:lnTo>
                    <a:pt x="629" y="405"/>
                  </a:lnTo>
                  <a:lnTo>
                    <a:pt x="623" y="405"/>
                  </a:lnTo>
                  <a:lnTo>
                    <a:pt x="624" y="406"/>
                  </a:lnTo>
                  <a:lnTo>
                    <a:pt x="626" y="408"/>
                  </a:lnTo>
                  <a:lnTo>
                    <a:pt x="627" y="412"/>
                  </a:lnTo>
                  <a:lnTo>
                    <a:pt x="629" y="419"/>
                  </a:lnTo>
                  <a:lnTo>
                    <a:pt x="629" y="425"/>
                  </a:lnTo>
                  <a:lnTo>
                    <a:pt x="626" y="449"/>
                  </a:lnTo>
                  <a:lnTo>
                    <a:pt x="637" y="452"/>
                  </a:lnTo>
                  <a:lnTo>
                    <a:pt x="642" y="454"/>
                  </a:lnTo>
                  <a:lnTo>
                    <a:pt x="646" y="457"/>
                  </a:lnTo>
                  <a:lnTo>
                    <a:pt x="649" y="460"/>
                  </a:lnTo>
                  <a:lnTo>
                    <a:pt x="653" y="464"/>
                  </a:lnTo>
                  <a:lnTo>
                    <a:pt x="659" y="474"/>
                  </a:lnTo>
                  <a:lnTo>
                    <a:pt x="659" y="480"/>
                  </a:lnTo>
                  <a:lnTo>
                    <a:pt x="658" y="481"/>
                  </a:lnTo>
                  <a:lnTo>
                    <a:pt x="655" y="483"/>
                  </a:lnTo>
                  <a:lnTo>
                    <a:pt x="649" y="485"/>
                  </a:lnTo>
                  <a:lnTo>
                    <a:pt x="653" y="488"/>
                  </a:lnTo>
                  <a:lnTo>
                    <a:pt x="655" y="491"/>
                  </a:lnTo>
                  <a:lnTo>
                    <a:pt x="655" y="493"/>
                  </a:lnTo>
                  <a:lnTo>
                    <a:pt x="655" y="494"/>
                  </a:lnTo>
                  <a:lnTo>
                    <a:pt x="649" y="494"/>
                  </a:lnTo>
                  <a:lnTo>
                    <a:pt x="640" y="504"/>
                  </a:lnTo>
                  <a:lnTo>
                    <a:pt x="636" y="506"/>
                  </a:lnTo>
                  <a:lnTo>
                    <a:pt x="632" y="504"/>
                  </a:lnTo>
                  <a:lnTo>
                    <a:pt x="627" y="503"/>
                  </a:lnTo>
                  <a:lnTo>
                    <a:pt x="624" y="504"/>
                  </a:lnTo>
                  <a:lnTo>
                    <a:pt x="622" y="504"/>
                  </a:lnTo>
                  <a:lnTo>
                    <a:pt x="619" y="507"/>
                  </a:lnTo>
                  <a:lnTo>
                    <a:pt x="620" y="508"/>
                  </a:lnTo>
                  <a:lnTo>
                    <a:pt x="620" y="510"/>
                  </a:lnTo>
                  <a:lnTo>
                    <a:pt x="619" y="511"/>
                  </a:lnTo>
                  <a:lnTo>
                    <a:pt x="616" y="513"/>
                  </a:lnTo>
                  <a:lnTo>
                    <a:pt x="617" y="514"/>
                  </a:lnTo>
                  <a:lnTo>
                    <a:pt x="619" y="516"/>
                  </a:lnTo>
                  <a:lnTo>
                    <a:pt x="619" y="517"/>
                  </a:lnTo>
                  <a:lnTo>
                    <a:pt x="619" y="520"/>
                  </a:lnTo>
                  <a:lnTo>
                    <a:pt x="619" y="524"/>
                  </a:lnTo>
                  <a:lnTo>
                    <a:pt x="617" y="530"/>
                  </a:lnTo>
                  <a:lnTo>
                    <a:pt x="614" y="540"/>
                  </a:lnTo>
                  <a:lnTo>
                    <a:pt x="613" y="546"/>
                  </a:lnTo>
                  <a:lnTo>
                    <a:pt x="610" y="559"/>
                  </a:lnTo>
                  <a:lnTo>
                    <a:pt x="612" y="566"/>
                  </a:lnTo>
                  <a:lnTo>
                    <a:pt x="612" y="568"/>
                  </a:lnTo>
                  <a:lnTo>
                    <a:pt x="613" y="569"/>
                  </a:lnTo>
                  <a:lnTo>
                    <a:pt x="614" y="566"/>
                  </a:lnTo>
                  <a:lnTo>
                    <a:pt x="616" y="563"/>
                  </a:lnTo>
                  <a:lnTo>
                    <a:pt x="619" y="563"/>
                  </a:lnTo>
                  <a:lnTo>
                    <a:pt x="616" y="570"/>
                  </a:lnTo>
                  <a:lnTo>
                    <a:pt x="613" y="576"/>
                  </a:lnTo>
                  <a:lnTo>
                    <a:pt x="609" y="579"/>
                  </a:lnTo>
                  <a:lnTo>
                    <a:pt x="606" y="579"/>
                  </a:lnTo>
                  <a:lnTo>
                    <a:pt x="596" y="579"/>
                  </a:lnTo>
                  <a:lnTo>
                    <a:pt x="580" y="576"/>
                  </a:lnTo>
                  <a:lnTo>
                    <a:pt x="577" y="579"/>
                  </a:lnTo>
                  <a:lnTo>
                    <a:pt x="576" y="583"/>
                  </a:lnTo>
                  <a:lnTo>
                    <a:pt x="573" y="585"/>
                  </a:lnTo>
                  <a:lnTo>
                    <a:pt x="571" y="588"/>
                  </a:lnTo>
                  <a:lnTo>
                    <a:pt x="571" y="591"/>
                  </a:lnTo>
                  <a:lnTo>
                    <a:pt x="571" y="595"/>
                  </a:lnTo>
                  <a:lnTo>
                    <a:pt x="571" y="598"/>
                  </a:lnTo>
                  <a:lnTo>
                    <a:pt x="571" y="602"/>
                  </a:lnTo>
                  <a:lnTo>
                    <a:pt x="557" y="602"/>
                  </a:lnTo>
                  <a:lnTo>
                    <a:pt x="544" y="602"/>
                  </a:lnTo>
                  <a:lnTo>
                    <a:pt x="545" y="599"/>
                  </a:lnTo>
                  <a:lnTo>
                    <a:pt x="547" y="598"/>
                  </a:lnTo>
                  <a:lnTo>
                    <a:pt x="547" y="596"/>
                  </a:lnTo>
                  <a:lnTo>
                    <a:pt x="547" y="593"/>
                  </a:lnTo>
                  <a:lnTo>
                    <a:pt x="541" y="591"/>
                  </a:lnTo>
                  <a:lnTo>
                    <a:pt x="541" y="588"/>
                  </a:lnTo>
                  <a:lnTo>
                    <a:pt x="541" y="585"/>
                  </a:lnTo>
                  <a:lnTo>
                    <a:pt x="541" y="582"/>
                  </a:lnTo>
                  <a:lnTo>
                    <a:pt x="541" y="579"/>
                  </a:lnTo>
                  <a:lnTo>
                    <a:pt x="547" y="579"/>
                  </a:lnTo>
                  <a:lnTo>
                    <a:pt x="550" y="573"/>
                  </a:lnTo>
                  <a:lnTo>
                    <a:pt x="552" y="569"/>
                  </a:lnTo>
                  <a:lnTo>
                    <a:pt x="537" y="553"/>
                  </a:lnTo>
                  <a:lnTo>
                    <a:pt x="528" y="543"/>
                  </a:lnTo>
                  <a:lnTo>
                    <a:pt x="525" y="540"/>
                  </a:lnTo>
                  <a:lnTo>
                    <a:pt x="524" y="537"/>
                  </a:lnTo>
                  <a:lnTo>
                    <a:pt x="525" y="534"/>
                  </a:lnTo>
                  <a:lnTo>
                    <a:pt x="527" y="530"/>
                  </a:lnTo>
                  <a:lnTo>
                    <a:pt x="527" y="527"/>
                  </a:lnTo>
                  <a:lnTo>
                    <a:pt x="528" y="524"/>
                  </a:lnTo>
                  <a:lnTo>
                    <a:pt x="527" y="521"/>
                  </a:lnTo>
                  <a:lnTo>
                    <a:pt x="521" y="521"/>
                  </a:lnTo>
                  <a:lnTo>
                    <a:pt x="521" y="513"/>
                  </a:lnTo>
                  <a:lnTo>
                    <a:pt x="521" y="503"/>
                  </a:lnTo>
                  <a:lnTo>
                    <a:pt x="521" y="500"/>
                  </a:lnTo>
                  <a:lnTo>
                    <a:pt x="519" y="498"/>
                  </a:lnTo>
                  <a:lnTo>
                    <a:pt x="519" y="497"/>
                  </a:lnTo>
                  <a:lnTo>
                    <a:pt x="508" y="504"/>
                  </a:lnTo>
                  <a:lnTo>
                    <a:pt x="502" y="508"/>
                  </a:lnTo>
                  <a:lnTo>
                    <a:pt x="496" y="510"/>
                  </a:lnTo>
                  <a:lnTo>
                    <a:pt x="493" y="510"/>
                  </a:lnTo>
                  <a:lnTo>
                    <a:pt x="491" y="510"/>
                  </a:lnTo>
                  <a:lnTo>
                    <a:pt x="488" y="510"/>
                  </a:lnTo>
                  <a:lnTo>
                    <a:pt x="486" y="510"/>
                  </a:lnTo>
                  <a:lnTo>
                    <a:pt x="483" y="511"/>
                  </a:lnTo>
                  <a:lnTo>
                    <a:pt x="483" y="514"/>
                  </a:lnTo>
                  <a:lnTo>
                    <a:pt x="480" y="519"/>
                  </a:lnTo>
                  <a:lnTo>
                    <a:pt x="472" y="523"/>
                  </a:lnTo>
                  <a:lnTo>
                    <a:pt x="462" y="527"/>
                  </a:lnTo>
                  <a:lnTo>
                    <a:pt x="452" y="532"/>
                  </a:lnTo>
                  <a:lnTo>
                    <a:pt x="442" y="533"/>
                  </a:lnTo>
                  <a:lnTo>
                    <a:pt x="442" y="524"/>
                  </a:lnTo>
                  <a:lnTo>
                    <a:pt x="440" y="524"/>
                  </a:lnTo>
                  <a:lnTo>
                    <a:pt x="439" y="524"/>
                  </a:lnTo>
                  <a:lnTo>
                    <a:pt x="437" y="526"/>
                  </a:lnTo>
                  <a:lnTo>
                    <a:pt x="434" y="527"/>
                  </a:lnTo>
                  <a:lnTo>
                    <a:pt x="432" y="527"/>
                  </a:lnTo>
                  <a:lnTo>
                    <a:pt x="427" y="527"/>
                  </a:lnTo>
                  <a:lnTo>
                    <a:pt x="424" y="519"/>
                  </a:lnTo>
                  <a:lnTo>
                    <a:pt x="419" y="519"/>
                  </a:lnTo>
                  <a:lnTo>
                    <a:pt x="420" y="516"/>
                  </a:lnTo>
                  <a:lnTo>
                    <a:pt x="419" y="513"/>
                  </a:lnTo>
                  <a:lnTo>
                    <a:pt x="419" y="510"/>
                  </a:lnTo>
                  <a:lnTo>
                    <a:pt x="419" y="507"/>
                  </a:lnTo>
                  <a:lnTo>
                    <a:pt x="423" y="506"/>
                  </a:lnTo>
                  <a:lnTo>
                    <a:pt x="426" y="503"/>
                  </a:lnTo>
                  <a:lnTo>
                    <a:pt x="427" y="500"/>
                  </a:lnTo>
                  <a:lnTo>
                    <a:pt x="429" y="500"/>
                  </a:lnTo>
                  <a:lnTo>
                    <a:pt x="429" y="497"/>
                  </a:lnTo>
                  <a:lnTo>
                    <a:pt x="427" y="491"/>
                  </a:lnTo>
                  <a:lnTo>
                    <a:pt x="421" y="491"/>
                  </a:lnTo>
                  <a:lnTo>
                    <a:pt x="421" y="490"/>
                  </a:lnTo>
                  <a:lnTo>
                    <a:pt x="420" y="491"/>
                  </a:lnTo>
                  <a:lnTo>
                    <a:pt x="419" y="497"/>
                  </a:lnTo>
                  <a:lnTo>
                    <a:pt x="414" y="493"/>
                  </a:lnTo>
                  <a:lnTo>
                    <a:pt x="411" y="491"/>
                  </a:lnTo>
                  <a:lnTo>
                    <a:pt x="411" y="487"/>
                  </a:lnTo>
                  <a:lnTo>
                    <a:pt x="411" y="483"/>
                  </a:lnTo>
                  <a:lnTo>
                    <a:pt x="413" y="483"/>
                  </a:lnTo>
                  <a:lnTo>
                    <a:pt x="416" y="483"/>
                  </a:lnTo>
                  <a:lnTo>
                    <a:pt x="421" y="483"/>
                  </a:lnTo>
                  <a:lnTo>
                    <a:pt x="433" y="461"/>
                  </a:lnTo>
                  <a:lnTo>
                    <a:pt x="439" y="461"/>
                  </a:lnTo>
                  <a:lnTo>
                    <a:pt x="439" y="460"/>
                  </a:lnTo>
                  <a:lnTo>
                    <a:pt x="436" y="458"/>
                  </a:lnTo>
                  <a:lnTo>
                    <a:pt x="430" y="458"/>
                  </a:lnTo>
                  <a:lnTo>
                    <a:pt x="427" y="464"/>
                  </a:lnTo>
                  <a:lnTo>
                    <a:pt x="424" y="467"/>
                  </a:lnTo>
                  <a:lnTo>
                    <a:pt x="421" y="468"/>
                  </a:lnTo>
                  <a:lnTo>
                    <a:pt x="419" y="467"/>
                  </a:lnTo>
                  <a:lnTo>
                    <a:pt x="419" y="465"/>
                  </a:lnTo>
                  <a:lnTo>
                    <a:pt x="414" y="464"/>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35" name="Freeform 5">
              <a:extLst>
                <a:ext uri="{FF2B5EF4-FFF2-40B4-BE49-F238E27FC236}">
                  <a16:creationId xmlns:a16="http://schemas.microsoft.com/office/drawing/2014/main" id="{2B2093BE-8B91-D065-7BE2-1C5152F83AA2}"/>
                </a:ext>
              </a:extLst>
            </p:cNvPr>
            <p:cNvSpPr>
              <a:spLocks/>
            </p:cNvSpPr>
            <p:nvPr/>
          </p:nvSpPr>
          <p:spPr bwMode="auto">
            <a:xfrm>
              <a:off x="1256" y="2563"/>
              <a:ext cx="111" cy="45"/>
            </a:xfrm>
            <a:custGeom>
              <a:avLst/>
              <a:gdLst>
                <a:gd name="T0" fmla="*/ 5 w 111"/>
                <a:gd name="T1" fmla="*/ 38 h 45"/>
                <a:gd name="T2" fmla="*/ 4 w 111"/>
                <a:gd name="T3" fmla="*/ 36 h 45"/>
                <a:gd name="T4" fmla="*/ 3 w 111"/>
                <a:gd name="T5" fmla="*/ 23 h 45"/>
                <a:gd name="T6" fmla="*/ 17 w 111"/>
                <a:gd name="T7" fmla="*/ 29 h 45"/>
                <a:gd name="T8" fmla="*/ 37 w 111"/>
                <a:gd name="T9" fmla="*/ 29 h 45"/>
                <a:gd name="T10" fmla="*/ 39 w 111"/>
                <a:gd name="T11" fmla="*/ 23 h 45"/>
                <a:gd name="T12" fmla="*/ 36 w 111"/>
                <a:gd name="T13" fmla="*/ 21 h 45"/>
                <a:gd name="T14" fmla="*/ 31 w 111"/>
                <a:gd name="T15" fmla="*/ 15 h 45"/>
                <a:gd name="T16" fmla="*/ 31 w 111"/>
                <a:gd name="T17" fmla="*/ 10 h 45"/>
                <a:gd name="T18" fmla="*/ 33 w 111"/>
                <a:gd name="T19" fmla="*/ 5 h 45"/>
                <a:gd name="T20" fmla="*/ 26 w 111"/>
                <a:gd name="T21" fmla="*/ 2 h 45"/>
                <a:gd name="T22" fmla="*/ 36 w 111"/>
                <a:gd name="T23" fmla="*/ 2 h 45"/>
                <a:gd name="T24" fmla="*/ 57 w 111"/>
                <a:gd name="T25" fmla="*/ 0 h 45"/>
                <a:gd name="T26" fmla="*/ 69 w 111"/>
                <a:gd name="T27" fmla="*/ 2 h 45"/>
                <a:gd name="T28" fmla="*/ 75 w 111"/>
                <a:gd name="T29" fmla="*/ 3 h 45"/>
                <a:gd name="T30" fmla="*/ 85 w 111"/>
                <a:gd name="T31" fmla="*/ 12 h 45"/>
                <a:gd name="T32" fmla="*/ 89 w 111"/>
                <a:gd name="T33" fmla="*/ 15 h 45"/>
                <a:gd name="T34" fmla="*/ 93 w 111"/>
                <a:gd name="T35" fmla="*/ 16 h 45"/>
                <a:gd name="T36" fmla="*/ 100 w 111"/>
                <a:gd name="T37" fmla="*/ 15 h 45"/>
                <a:gd name="T38" fmla="*/ 106 w 111"/>
                <a:gd name="T39" fmla="*/ 19 h 45"/>
                <a:gd name="T40" fmla="*/ 109 w 111"/>
                <a:gd name="T41" fmla="*/ 26 h 45"/>
                <a:gd name="T42" fmla="*/ 105 w 111"/>
                <a:gd name="T43" fmla="*/ 31 h 45"/>
                <a:gd name="T44" fmla="*/ 102 w 111"/>
                <a:gd name="T45" fmla="*/ 29 h 45"/>
                <a:gd name="T46" fmla="*/ 83 w 111"/>
                <a:gd name="T47" fmla="*/ 33 h 45"/>
                <a:gd name="T48" fmla="*/ 80 w 111"/>
                <a:gd name="T49" fmla="*/ 38 h 45"/>
                <a:gd name="T50" fmla="*/ 75 w 111"/>
                <a:gd name="T51" fmla="*/ 36 h 45"/>
                <a:gd name="T52" fmla="*/ 62 w 111"/>
                <a:gd name="T53" fmla="*/ 29 h 45"/>
                <a:gd name="T54" fmla="*/ 62 w 111"/>
                <a:gd name="T55" fmla="*/ 35 h 45"/>
                <a:gd name="T56" fmla="*/ 62 w 111"/>
                <a:gd name="T57" fmla="*/ 41 h 45"/>
                <a:gd name="T58" fmla="*/ 59 w 111"/>
                <a:gd name="T59" fmla="*/ 44 h 45"/>
                <a:gd name="T60" fmla="*/ 56 w 111"/>
                <a:gd name="T61" fmla="*/ 44 h 45"/>
                <a:gd name="T62" fmla="*/ 54 w 111"/>
                <a:gd name="T63" fmla="*/ 41 h 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5">
                  <a:moveTo>
                    <a:pt x="53" y="38"/>
                  </a:moveTo>
                  <a:lnTo>
                    <a:pt x="5" y="38"/>
                  </a:lnTo>
                  <a:lnTo>
                    <a:pt x="7" y="36"/>
                  </a:lnTo>
                  <a:lnTo>
                    <a:pt x="4" y="36"/>
                  </a:lnTo>
                  <a:lnTo>
                    <a:pt x="0" y="35"/>
                  </a:lnTo>
                  <a:lnTo>
                    <a:pt x="3" y="23"/>
                  </a:lnTo>
                  <a:lnTo>
                    <a:pt x="10" y="26"/>
                  </a:lnTo>
                  <a:lnTo>
                    <a:pt x="17" y="29"/>
                  </a:lnTo>
                  <a:lnTo>
                    <a:pt x="36" y="32"/>
                  </a:lnTo>
                  <a:lnTo>
                    <a:pt x="37" y="29"/>
                  </a:lnTo>
                  <a:lnTo>
                    <a:pt x="39" y="25"/>
                  </a:lnTo>
                  <a:lnTo>
                    <a:pt x="39" y="23"/>
                  </a:lnTo>
                  <a:lnTo>
                    <a:pt x="37" y="22"/>
                  </a:lnTo>
                  <a:lnTo>
                    <a:pt x="36" y="21"/>
                  </a:lnTo>
                  <a:lnTo>
                    <a:pt x="33" y="21"/>
                  </a:lnTo>
                  <a:lnTo>
                    <a:pt x="31" y="15"/>
                  </a:lnTo>
                  <a:lnTo>
                    <a:pt x="31" y="12"/>
                  </a:lnTo>
                  <a:lnTo>
                    <a:pt x="31" y="10"/>
                  </a:lnTo>
                  <a:lnTo>
                    <a:pt x="31" y="9"/>
                  </a:lnTo>
                  <a:lnTo>
                    <a:pt x="33" y="5"/>
                  </a:lnTo>
                  <a:lnTo>
                    <a:pt x="28" y="3"/>
                  </a:lnTo>
                  <a:lnTo>
                    <a:pt x="26" y="2"/>
                  </a:lnTo>
                  <a:lnTo>
                    <a:pt x="31" y="2"/>
                  </a:lnTo>
                  <a:lnTo>
                    <a:pt x="36" y="2"/>
                  </a:lnTo>
                  <a:lnTo>
                    <a:pt x="46" y="2"/>
                  </a:lnTo>
                  <a:lnTo>
                    <a:pt x="57" y="0"/>
                  </a:lnTo>
                  <a:lnTo>
                    <a:pt x="63" y="0"/>
                  </a:lnTo>
                  <a:lnTo>
                    <a:pt x="69" y="2"/>
                  </a:lnTo>
                  <a:lnTo>
                    <a:pt x="72" y="2"/>
                  </a:lnTo>
                  <a:lnTo>
                    <a:pt x="75" y="3"/>
                  </a:lnTo>
                  <a:lnTo>
                    <a:pt x="79" y="8"/>
                  </a:lnTo>
                  <a:lnTo>
                    <a:pt x="85" y="12"/>
                  </a:lnTo>
                  <a:lnTo>
                    <a:pt x="86" y="15"/>
                  </a:lnTo>
                  <a:lnTo>
                    <a:pt x="89" y="15"/>
                  </a:lnTo>
                  <a:lnTo>
                    <a:pt x="90" y="16"/>
                  </a:lnTo>
                  <a:lnTo>
                    <a:pt x="93" y="16"/>
                  </a:lnTo>
                  <a:lnTo>
                    <a:pt x="98" y="16"/>
                  </a:lnTo>
                  <a:lnTo>
                    <a:pt x="100" y="15"/>
                  </a:lnTo>
                  <a:lnTo>
                    <a:pt x="102" y="15"/>
                  </a:lnTo>
                  <a:lnTo>
                    <a:pt x="106" y="19"/>
                  </a:lnTo>
                  <a:lnTo>
                    <a:pt x="108" y="22"/>
                  </a:lnTo>
                  <a:lnTo>
                    <a:pt x="109" y="26"/>
                  </a:lnTo>
                  <a:lnTo>
                    <a:pt x="111" y="32"/>
                  </a:lnTo>
                  <a:lnTo>
                    <a:pt x="105" y="31"/>
                  </a:lnTo>
                  <a:lnTo>
                    <a:pt x="102" y="31"/>
                  </a:lnTo>
                  <a:lnTo>
                    <a:pt x="102" y="29"/>
                  </a:lnTo>
                  <a:lnTo>
                    <a:pt x="86" y="29"/>
                  </a:lnTo>
                  <a:lnTo>
                    <a:pt x="83" y="33"/>
                  </a:lnTo>
                  <a:lnTo>
                    <a:pt x="82" y="36"/>
                  </a:lnTo>
                  <a:lnTo>
                    <a:pt x="80" y="38"/>
                  </a:lnTo>
                  <a:lnTo>
                    <a:pt x="77" y="36"/>
                  </a:lnTo>
                  <a:lnTo>
                    <a:pt x="75" y="36"/>
                  </a:lnTo>
                  <a:lnTo>
                    <a:pt x="72" y="35"/>
                  </a:lnTo>
                  <a:lnTo>
                    <a:pt x="62" y="29"/>
                  </a:lnTo>
                  <a:lnTo>
                    <a:pt x="60" y="32"/>
                  </a:lnTo>
                  <a:lnTo>
                    <a:pt x="62" y="35"/>
                  </a:lnTo>
                  <a:lnTo>
                    <a:pt x="64" y="41"/>
                  </a:lnTo>
                  <a:lnTo>
                    <a:pt x="62" y="41"/>
                  </a:lnTo>
                  <a:lnTo>
                    <a:pt x="60" y="42"/>
                  </a:lnTo>
                  <a:lnTo>
                    <a:pt x="59" y="44"/>
                  </a:lnTo>
                  <a:lnTo>
                    <a:pt x="59" y="45"/>
                  </a:lnTo>
                  <a:lnTo>
                    <a:pt x="56" y="44"/>
                  </a:lnTo>
                  <a:lnTo>
                    <a:pt x="54" y="42"/>
                  </a:lnTo>
                  <a:lnTo>
                    <a:pt x="54" y="41"/>
                  </a:lnTo>
                  <a:lnTo>
                    <a:pt x="53" y="38"/>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36" name="Freeform 6">
              <a:extLst>
                <a:ext uri="{FF2B5EF4-FFF2-40B4-BE49-F238E27FC236}">
                  <a16:creationId xmlns:a16="http://schemas.microsoft.com/office/drawing/2014/main" id="{E7D46221-EC1F-3C88-EC0A-EB8C70BA0411}"/>
                </a:ext>
              </a:extLst>
            </p:cNvPr>
            <p:cNvSpPr>
              <a:spLocks/>
            </p:cNvSpPr>
            <p:nvPr/>
          </p:nvSpPr>
          <p:spPr bwMode="auto">
            <a:xfrm>
              <a:off x="0" y="1168"/>
              <a:ext cx="1970" cy="2625"/>
            </a:xfrm>
            <a:custGeom>
              <a:avLst/>
              <a:gdLst>
                <a:gd name="T0" fmla="*/ 1318 w 1970"/>
                <a:gd name="T1" fmla="*/ 2477 h 2625"/>
                <a:gd name="T2" fmla="*/ 1204 w 1970"/>
                <a:gd name="T3" fmla="*/ 2082 h 2625"/>
                <a:gd name="T4" fmla="*/ 1152 w 1970"/>
                <a:gd name="T5" fmla="*/ 1909 h 2625"/>
                <a:gd name="T6" fmla="*/ 1202 w 1970"/>
                <a:gd name="T7" fmla="*/ 1731 h 2625"/>
                <a:gd name="T8" fmla="*/ 1096 w 1970"/>
                <a:gd name="T9" fmla="*/ 1649 h 2625"/>
                <a:gd name="T10" fmla="*/ 988 w 1970"/>
                <a:gd name="T11" fmla="*/ 1538 h 2625"/>
                <a:gd name="T12" fmla="*/ 720 w 1970"/>
                <a:gd name="T13" fmla="*/ 1413 h 2625"/>
                <a:gd name="T14" fmla="*/ 624 w 1970"/>
                <a:gd name="T15" fmla="*/ 1221 h 2625"/>
                <a:gd name="T16" fmla="*/ 544 w 1970"/>
                <a:gd name="T17" fmla="*/ 1149 h 2625"/>
                <a:gd name="T18" fmla="*/ 596 w 1970"/>
                <a:gd name="T19" fmla="*/ 1286 h 2625"/>
                <a:gd name="T20" fmla="*/ 475 w 1970"/>
                <a:gd name="T21" fmla="*/ 1064 h 2625"/>
                <a:gd name="T22" fmla="*/ 383 w 1970"/>
                <a:gd name="T23" fmla="*/ 916 h 2625"/>
                <a:gd name="T24" fmla="*/ 390 w 1970"/>
                <a:gd name="T25" fmla="*/ 657 h 2625"/>
                <a:gd name="T26" fmla="*/ 337 w 1970"/>
                <a:gd name="T27" fmla="*/ 662 h 2625"/>
                <a:gd name="T28" fmla="*/ 261 w 1970"/>
                <a:gd name="T29" fmla="*/ 540 h 2625"/>
                <a:gd name="T30" fmla="*/ 209 w 1970"/>
                <a:gd name="T31" fmla="*/ 439 h 2625"/>
                <a:gd name="T32" fmla="*/ 210 w 1970"/>
                <a:gd name="T33" fmla="*/ 458 h 2625"/>
                <a:gd name="T34" fmla="*/ 125 w 1970"/>
                <a:gd name="T35" fmla="*/ 399 h 2625"/>
                <a:gd name="T36" fmla="*/ 105 w 1970"/>
                <a:gd name="T37" fmla="*/ 61 h 2625"/>
                <a:gd name="T38" fmla="*/ 235 w 1970"/>
                <a:gd name="T39" fmla="*/ 48 h 2625"/>
                <a:gd name="T40" fmla="*/ 292 w 1970"/>
                <a:gd name="T41" fmla="*/ 29 h 2625"/>
                <a:gd name="T42" fmla="*/ 494 w 1970"/>
                <a:gd name="T43" fmla="*/ 89 h 2625"/>
                <a:gd name="T44" fmla="*/ 636 w 1970"/>
                <a:gd name="T45" fmla="*/ 158 h 2625"/>
                <a:gd name="T46" fmla="*/ 719 w 1970"/>
                <a:gd name="T47" fmla="*/ 115 h 2625"/>
                <a:gd name="T48" fmla="*/ 857 w 1970"/>
                <a:gd name="T49" fmla="*/ 131 h 2625"/>
                <a:gd name="T50" fmla="*/ 891 w 1970"/>
                <a:gd name="T51" fmla="*/ 48 h 2625"/>
                <a:gd name="T52" fmla="*/ 945 w 1970"/>
                <a:gd name="T53" fmla="*/ 27 h 2625"/>
                <a:gd name="T54" fmla="*/ 1022 w 1970"/>
                <a:gd name="T55" fmla="*/ 84 h 2625"/>
                <a:gd name="T56" fmla="*/ 1138 w 1970"/>
                <a:gd name="T57" fmla="*/ 75 h 2625"/>
                <a:gd name="T58" fmla="*/ 1077 w 1970"/>
                <a:gd name="T59" fmla="*/ 174 h 2625"/>
                <a:gd name="T60" fmla="*/ 1018 w 1970"/>
                <a:gd name="T61" fmla="*/ 232 h 2625"/>
                <a:gd name="T62" fmla="*/ 919 w 1970"/>
                <a:gd name="T63" fmla="*/ 313 h 2625"/>
                <a:gd name="T64" fmla="*/ 1007 w 1970"/>
                <a:gd name="T65" fmla="*/ 462 h 2625"/>
                <a:gd name="T66" fmla="*/ 1130 w 1970"/>
                <a:gd name="T67" fmla="*/ 580 h 2625"/>
                <a:gd name="T68" fmla="*/ 1191 w 1970"/>
                <a:gd name="T69" fmla="*/ 403 h 2625"/>
                <a:gd name="T70" fmla="*/ 1256 w 1970"/>
                <a:gd name="T71" fmla="*/ 294 h 2625"/>
                <a:gd name="T72" fmla="*/ 1372 w 1970"/>
                <a:gd name="T73" fmla="*/ 402 h 2625"/>
                <a:gd name="T74" fmla="*/ 1483 w 1970"/>
                <a:gd name="T75" fmla="*/ 435 h 2625"/>
                <a:gd name="T76" fmla="*/ 1560 w 1970"/>
                <a:gd name="T77" fmla="*/ 537 h 2625"/>
                <a:gd name="T78" fmla="*/ 1544 w 1970"/>
                <a:gd name="T79" fmla="*/ 619 h 2625"/>
                <a:gd name="T80" fmla="*/ 1367 w 1970"/>
                <a:gd name="T81" fmla="*/ 670 h 2625"/>
                <a:gd name="T82" fmla="*/ 1430 w 1970"/>
                <a:gd name="T83" fmla="*/ 703 h 2625"/>
                <a:gd name="T84" fmla="*/ 1477 w 1970"/>
                <a:gd name="T85" fmla="*/ 769 h 2625"/>
                <a:gd name="T86" fmla="*/ 1450 w 1970"/>
                <a:gd name="T87" fmla="*/ 785 h 2625"/>
                <a:gd name="T88" fmla="*/ 1333 w 1970"/>
                <a:gd name="T89" fmla="*/ 831 h 2625"/>
                <a:gd name="T90" fmla="*/ 1243 w 1970"/>
                <a:gd name="T91" fmla="*/ 936 h 2625"/>
                <a:gd name="T92" fmla="*/ 1215 w 1970"/>
                <a:gd name="T93" fmla="*/ 989 h 2625"/>
                <a:gd name="T94" fmla="*/ 1143 w 1970"/>
                <a:gd name="T95" fmla="*/ 1097 h 2625"/>
                <a:gd name="T96" fmla="*/ 1125 w 1970"/>
                <a:gd name="T97" fmla="*/ 1237 h 2625"/>
                <a:gd name="T98" fmla="*/ 1008 w 1970"/>
                <a:gd name="T99" fmla="*/ 1143 h 2625"/>
                <a:gd name="T100" fmla="*/ 904 w 1970"/>
                <a:gd name="T101" fmla="*/ 1166 h 2625"/>
                <a:gd name="T102" fmla="*/ 838 w 1970"/>
                <a:gd name="T103" fmla="*/ 1351 h 2625"/>
                <a:gd name="T104" fmla="*/ 972 w 1970"/>
                <a:gd name="T105" fmla="*/ 1394 h 2625"/>
                <a:gd name="T106" fmla="*/ 1090 w 1970"/>
                <a:gd name="T107" fmla="*/ 1591 h 2625"/>
                <a:gd name="T108" fmla="*/ 1273 w 1970"/>
                <a:gd name="T109" fmla="*/ 1598 h 2625"/>
                <a:gd name="T110" fmla="*/ 1336 w 1970"/>
                <a:gd name="T111" fmla="*/ 1581 h 2625"/>
                <a:gd name="T112" fmla="*/ 1495 w 1970"/>
                <a:gd name="T113" fmla="*/ 1637 h 2625"/>
                <a:gd name="T114" fmla="*/ 1585 w 1970"/>
                <a:gd name="T115" fmla="*/ 1702 h 2625"/>
                <a:gd name="T116" fmla="*/ 1699 w 1970"/>
                <a:gd name="T117" fmla="*/ 1842 h 2625"/>
                <a:gd name="T118" fmla="*/ 1860 w 1970"/>
                <a:gd name="T119" fmla="*/ 1909 h 2625"/>
                <a:gd name="T120" fmla="*/ 1891 w 1970"/>
                <a:gd name="T121" fmla="*/ 2146 h 2625"/>
                <a:gd name="T122" fmla="*/ 1820 w 1970"/>
                <a:gd name="T123" fmla="*/ 2359 h 2625"/>
                <a:gd name="T124" fmla="*/ 1685 w 1970"/>
                <a:gd name="T125" fmla="*/ 2552 h 26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0" h="2625">
                  <a:moveTo>
                    <a:pt x="1624" y="2625"/>
                  </a:moveTo>
                  <a:lnTo>
                    <a:pt x="1547" y="2625"/>
                  </a:lnTo>
                  <a:lnTo>
                    <a:pt x="1544" y="2599"/>
                  </a:lnTo>
                  <a:lnTo>
                    <a:pt x="1545" y="2599"/>
                  </a:lnTo>
                  <a:lnTo>
                    <a:pt x="1547" y="2599"/>
                  </a:lnTo>
                  <a:lnTo>
                    <a:pt x="1547" y="2598"/>
                  </a:lnTo>
                  <a:lnTo>
                    <a:pt x="1547" y="2595"/>
                  </a:lnTo>
                  <a:lnTo>
                    <a:pt x="1545" y="2590"/>
                  </a:lnTo>
                  <a:lnTo>
                    <a:pt x="1544" y="2588"/>
                  </a:lnTo>
                  <a:lnTo>
                    <a:pt x="1541" y="2592"/>
                  </a:lnTo>
                  <a:lnTo>
                    <a:pt x="1539" y="2595"/>
                  </a:lnTo>
                  <a:lnTo>
                    <a:pt x="1541" y="2595"/>
                  </a:lnTo>
                  <a:lnTo>
                    <a:pt x="1541" y="2596"/>
                  </a:lnTo>
                  <a:lnTo>
                    <a:pt x="1538" y="2602"/>
                  </a:lnTo>
                  <a:lnTo>
                    <a:pt x="1538" y="2606"/>
                  </a:lnTo>
                  <a:lnTo>
                    <a:pt x="1538" y="2611"/>
                  </a:lnTo>
                  <a:lnTo>
                    <a:pt x="1538" y="2612"/>
                  </a:lnTo>
                  <a:lnTo>
                    <a:pt x="1538" y="2615"/>
                  </a:lnTo>
                  <a:lnTo>
                    <a:pt x="1536" y="2615"/>
                  </a:lnTo>
                  <a:lnTo>
                    <a:pt x="1535" y="2616"/>
                  </a:lnTo>
                  <a:lnTo>
                    <a:pt x="1536" y="2619"/>
                  </a:lnTo>
                  <a:lnTo>
                    <a:pt x="1539" y="2625"/>
                  </a:lnTo>
                  <a:lnTo>
                    <a:pt x="1297" y="2625"/>
                  </a:lnTo>
                  <a:lnTo>
                    <a:pt x="1300" y="2622"/>
                  </a:lnTo>
                  <a:lnTo>
                    <a:pt x="1303" y="2621"/>
                  </a:lnTo>
                  <a:lnTo>
                    <a:pt x="1303" y="2611"/>
                  </a:lnTo>
                  <a:lnTo>
                    <a:pt x="1302" y="2605"/>
                  </a:lnTo>
                  <a:lnTo>
                    <a:pt x="1303" y="2599"/>
                  </a:lnTo>
                  <a:lnTo>
                    <a:pt x="1305" y="2596"/>
                  </a:lnTo>
                  <a:lnTo>
                    <a:pt x="1309" y="2595"/>
                  </a:lnTo>
                  <a:lnTo>
                    <a:pt x="1312" y="2593"/>
                  </a:lnTo>
                  <a:lnTo>
                    <a:pt x="1313" y="2592"/>
                  </a:lnTo>
                  <a:lnTo>
                    <a:pt x="1315" y="2590"/>
                  </a:lnTo>
                  <a:lnTo>
                    <a:pt x="1315" y="2588"/>
                  </a:lnTo>
                  <a:lnTo>
                    <a:pt x="1315" y="2585"/>
                  </a:lnTo>
                  <a:lnTo>
                    <a:pt x="1315" y="2579"/>
                  </a:lnTo>
                  <a:lnTo>
                    <a:pt x="1315" y="2573"/>
                  </a:lnTo>
                  <a:lnTo>
                    <a:pt x="1313" y="2566"/>
                  </a:lnTo>
                  <a:lnTo>
                    <a:pt x="1310" y="2556"/>
                  </a:lnTo>
                  <a:lnTo>
                    <a:pt x="1309" y="2549"/>
                  </a:lnTo>
                  <a:lnTo>
                    <a:pt x="1309" y="2546"/>
                  </a:lnTo>
                  <a:lnTo>
                    <a:pt x="1310" y="2541"/>
                  </a:lnTo>
                  <a:lnTo>
                    <a:pt x="1312" y="2534"/>
                  </a:lnTo>
                  <a:lnTo>
                    <a:pt x="1315" y="2529"/>
                  </a:lnTo>
                  <a:lnTo>
                    <a:pt x="1318" y="2521"/>
                  </a:lnTo>
                  <a:lnTo>
                    <a:pt x="1318" y="2520"/>
                  </a:lnTo>
                  <a:lnTo>
                    <a:pt x="1316" y="2517"/>
                  </a:lnTo>
                  <a:lnTo>
                    <a:pt x="1315" y="2516"/>
                  </a:lnTo>
                  <a:lnTo>
                    <a:pt x="1309" y="2500"/>
                  </a:lnTo>
                  <a:lnTo>
                    <a:pt x="1310" y="2497"/>
                  </a:lnTo>
                  <a:lnTo>
                    <a:pt x="1313" y="2494"/>
                  </a:lnTo>
                  <a:lnTo>
                    <a:pt x="1315" y="2491"/>
                  </a:lnTo>
                  <a:lnTo>
                    <a:pt x="1316" y="2487"/>
                  </a:lnTo>
                  <a:lnTo>
                    <a:pt x="1318" y="2477"/>
                  </a:lnTo>
                  <a:lnTo>
                    <a:pt x="1319" y="2465"/>
                  </a:lnTo>
                  <a:lnTo>
                    <a:pt x="1320" y="2444"/>
                  </a:lnTo>
                  <a:lnTo>
                    <a:pt x="1322" y="2428"/>
                  </a:lnTo>
                  <a:lnTo>
                    <a:pt x="1328" y="2419"/>
                  </a:lnTo>
                  <a:lnTo>
                    <a:pt x="1328" y="2416"/>
                  </a:lnTo>
                  <a:lnTo>
                    <a:pt x="1328" y="2412"/>
                  </a:lnTo>
                  <a:lnTo>
                    <a:pt x="1326" y="2405"/>
                  </a:lnTo>
                  <a:lnTo>
                    <a:pt x="1325" y="2396"/>
                  </a:lnTo>
                  <a:lnTo>
                    <a:pt x="1325" y="2390"/>
                  </a:lnTo>
                  <a:lnTo>
                    <a:pt x="1325" y="2386"/>
                  </a:lnTo>
                  <a:lnTo>
                    <a:pt x="1328" y="2380"/>
                  </a:lnTo>
                  <a:lnTo>
                    <a:pt x="1331" y="2373"/>
                  </a:lnTo>
                  <a:lnTo>
                    <a:pt x="1329" y="2370"/>
                  </a:lnTo>
                  <a:lnTo>
                    <a:pt x="1328" y="2369"/>
                  </a:lnTo>
                  <a:lnTo>
                    <a:pt x="1326" y="2366"/>
                  </a:lnTo>
                  <a:lnTo>
                    <a:pt x="1325" y="2364"/>
                  </a:lnTo>
                  <a:lnTo>
                    <a:pt x="1325" y="2362"/>
                  </a:lnTo>
                  <a:lnTo>
                    <a:pt x="1331" y="2362"/>
                  </a:lnTo>
                  <a:lnTo>
                    <a:pt x="1331" y="2347"/>
                  </a:lnTo>
                  <a:lnTo>
                    <a:pt x="1332" y="2334"/>
                  </a:lnTo>
                  <a:lnTo>
                    <a:pt x="1333" y="2308"/>
                  </a:lnTo>
                  <a:lnTo>
                    <a:pt x="1335" y="2295"/>
                  </a:lnTo>
                  <a:lnTo>
                    <a:pt x="1333" y="2284"/>
                  </a:lnTo>
                  <a:lnTo>
                    <a:pt x="1333" y="2272"/>
                  </a:lnTo>
                  <a:lnTo>
                    <a:pt x="1331" y="2262"/>
                  </a:lnTo>
                  <a:lnTo>
                    <a:pt x="1326" y="2251"/>
                  </a:lnTo>
                  <a:lnTo>
                    <a:pt x="1325" y="2246"/>
                  </a:lnTo>
                  <a:lnTo>
                    <a:pt x="1320" y="2242"/>
                  </a:lnTo>
                  <a:lnTo>
                    <a:pt x="1316" y="2236"/>
                  </a:lnTo>
                  <a:lnTo>
                    <a:pt x="1310" y="2230"/>
                  </a:lnTo>
                  <a:lnTo>
                    <a:pt x="1305" y="2226"/>
                  </a:lnTo>
                  <a:lnTo>
                    <a:pt x="1297" y="2222"/>
                  </a:lnTo>
                  <a:lnTo>
                    <a:pt x="1284" y="2215"/>
                  </a:lnTo>
                  <a:lnTo>
                    <a:pt x="1270" y="2206"/>
                  </a:lnTo>
                  <a:lnTo>
                    <a:pt x="1269" y="2205"/>
                  </a:lnTo>
                  <a:lnTo>
                    <a:pt x="1267" y="2202"/>
                  </a:lnTo>
                  <a:lnTo>
                    <a:pt x="1264" y="2199"/>
                  </a:lnTo>
                  <a:lnTo>
                    <a:pt x="1254" y="2193"/>
                  </a:lnTo>
                  <a:lnTo>
                    <a:pt x="1248" y="2190"/>
                  </a:lnTo>
                  <a:lnTo>
                    <a:pt x="1246" y="2187"/>
                  </a:lnTo>
                  <a:lnTo>
                    <a:pt x="1243" y="2183"/>
                  </a:lnTo>
                  <a:lnTo>
                    <a:pt x="1243" y="2180"/>
                  </a:lnTo>
                  <a:lnTo>
                    <a:pt x="1241" y="2176"/>
                  </a:lnTo>
                  <a:lnTo>
                    <a:pt x="1240" y="2170"/>
                  </a:lnTo>
                  <a:lnTo>
                    <a:pt x="1237" y="2169"/>
                  </a:lnTo>
                  <a:lnTo>
                    <a:pt x="1234" y="2166"/>
                  </a:lnTo>
                  <a:lnTo>
                    <a:pt x="1228" y="2160"/>
                  </a:lnTo>
                  <a:lnTo>
                    <a:pt x="1231" y="2154"/>
                  </a:lnTo>
                  <a:lnTo>
                    <a:pt x="1231" y="2147"/>
                  </a:lnTo>
                  <a:lnTo>
                    <a:pt x="1228" y="2140"/>
                  </a:lnTo>
                  <a:lnTo>
                    <a:pt x="1220" y="2118"/>
                  </a:lnTo>
                  <a:lnTo>
                    <a:pt x="1210" y="2098"/>
                  </a:lnTo>
                  <a:lnTo>
                    <a:pt x="1207" y="2089"/>
                  </a:lnTo>
                  <a:lnTo>
                    <a:pt x="1204" y="2082"/>
                  </a:lnTo>
                  <a:lnTo>
                    <a:pt x="1201" y="2069"/>
                  </a:lnTo>
                  <a:lnTo>
                    <a:pt x="1198" y="2056"/>
                  </a:lnTo>
                  <a:lnTo>
                    <a:pt x="1197" y="2050"/>
                  </a:lnTo>
                  <a:lnTo>
                    <a:pt x="1195" y="2046"/>
                  </a:lnTo>
                  <a:lnTo>
                    <a:pt x="1192" y="2040"/>
                  </a:lnTo>
                  <a:lnTo>
                    <a:pt x="1191" y="2038"/>
                  </a:lnTo>
                  <a:lnTo>
                    <a:pt x="1189" y="2035"/>
                  </a:lnTo>
                  <a:lnTo>
                    <a:pt x="1188" y="2033"/>
                  </a:lnTo>
                  <a:lnTo>
                    <a:pt x="1185" y="2030"/>
                  </a:lnTo>
                  <a:lnTo>
                    <a:pt x="1181" y="2029"/>
                  </a:lnTo>
                  <a:lnTo>
                    <a:pt x="1179" y="2027"/>
                  </a:lnTo>
                  <a:lnTo>
                    <a:pt x="1178" y="2023"/>
                  </a:lnTo>
                  <a:lnTo>
                    <a:pt x="1176" y="2020"/>
                  </a:lnTo>
                  <a:lnTo>
                    <a:pt x="1175" y="2016"/>
                  </a:lnTo>
                  <a:lnTo>
                    <a:pt x="1174" y="2013"/>
                  </a:lnTo>
                  <a:lnTo>
                    <a:pt x="1171" y="2012"/>
                  </a:lnTo>
                  <a:lnTo>
                    <a:pt x="1168" y="2010"/>
                  </a:lnTo>
                  <a:lnTo>
                    <a:pt x="1165" y="2009"/>
                  </a:lnTo>
                  <a:lnTo>
                    <a:pt x="1162" y="2007"/>
                  </a:lnTo>
                  <a:lnTo>
                    <a:pt x="1161" y="2004"/>
                  </a:lnTo>
                  <a:lnTo>
                    <a:pt x="1159" y="2000"/>
                  </a:lnTo>
                  <a:lnTo>
                    <a:pt x="1159" y="1997"/>
                  </a:lnTo>
                  <a:lnTo>
                    <a:pt x="1156" y="1993"/>
                  </a:lnTo>
                  <a:lnTo>
                    <a:pt x="1153" y="1990"/>
                  </a:lnTo>
                  <a:lnTo>
                    <a:pt x="1146" y="1987"/>
                  </a:lnTo>
                  <a:lnTo>
                    <a:pt x="1140" y="1983"/>
                  </a:lnTo>
                  <a:lnTo>
                    <a:pt x="1139" y="1981"/>
                  </a:lnTo>
                  <a:lnTo>
                    <a:pt x="1138" y="1980"/>
                  </a:lnTo>
                  <a:lnTo>
                    <a:pt x="1138" y="1978"/>
                  </a:lnTo>
                  <a:lnTo>
                    <a:pt x="1138" y="1977"/>
                  </a:lnTo>
                  <a:lnTo>
                    <a:pt x="1138" y="1974"/>
                  </a:lnTo>
                  <a:lnTo>
                    <a:pt x="1140" y="1970"/>
                  </a:lnTo>
                  <a:lnTo>
                    <a:pt x="1140" y="1968"/>
                  </a:lnTo>
                  <a:lnTo>
                    <a:pt x="1140" y="1966"/>
                  </a:lnTo>
                  <a:lnTo>
                    <a:pt x="1138" y="1964"/>
                  </a:lnTo>
                  <a:lnTo>
                    <a:pt x="1135" y="1963"/>
                  </a:lnTo>
                  <a:lnTo>
                    <a:pt x="1133" y="1963"/>
                  </a:lnTo>
                  <a:lnTo>
                    <a:pt x="1133" y="1961"/>
                  </a:lnTo>
                  <a:lnTo>
                    <a:pt x="1135" y="1960"/>
                  </a:lnTo>
                  <a:lnTo>
                    <a:pt x="1138" y="1958"/>
                  </a:lnTo>
                  <a:lnTo>
                    <a:pt x="1135" y="1953"/>
                  </a:lnTo>
                  <a:lnTo>
                    <a:pt x="1132" y="1948"/>
                  </a:lnTo>
                  <a:lnTo>
                    <a:pt x="1132" y="1945"/>
                  </a:lnTo>
                  <a:lnTo>
                    <a:pt x="1132" y="1944"/>
                  </a:lnTo>
                  <a:lnTo>
                    <a:pt x="1133" y="1940"/>
                  </a:lnTo>
                  <a:lnTo>
                    <a:pt x="1136" y="1937"/>
                  </a:lnTo>
                  <a:lnTo>
                    <a:pt x="1143" y="1928"/>
                  </a:lnTo>
                  <a:lnTo>
                    <a:pt x="1149" y="1922"/>
                  </a:lnTo>
                  <a:lnTo>
                    <a:pt x="1153" y="1919"/>
                  </a:lnTo>
                  <a:lnTo>
                    <a:pt x="1153" y="1917"/>
                  </a:lnTo>
                  <a:lnTo>
                    <a:pt x="1153" y="1914"/>
                  </a:lnTo>
                  <a:lnTo>
                    <a:pt x="1155" y="1912"/>
                  </a:lnTo>
                  <a:lnTo>
                    <a:pt x="1153" y="1911"/>
                  </a:lnTo>
                  <a:lnTo>
                    <a:pt x="1152" y="1909"/>
                  </a:lnTo>
                  <a:lnTo>
                    <a:pt x="1148" y="1908"/>
                  </a:lnTo>
                  <a:lnTo>
                    <a:pt x="1143" y="1907"/>
                  </a:lnTo>
                  <a:lnTo>
                    <a:pt x="1140" y="1905"/>
                  </a:lnTo>
                  <a:lnTo>
                    <a:pt x="1142" y="1904"/>
                  </a:lnTo>
                  <a:lnTo>
                    <a:pt x="1143" y="1901"/>
                  </a:lnTo>
                  <a:lnTo>
                    <a:pt x="1146" y="1894"/>
                  </a:lnTo>
                  <a:lnTo>
                    <a:pt x="1143" y="1894"/>
                  </a:lnTo>
                  <a:lnTo>
                    <a:pt x="1142" y="1894"/>
                  </a:lnTo>
                  <a:lnTo>
                    <a:pt x="1142" y="1891"/>
                  </a:lnTo>
                  <a:lnTo>
                    <a:pt x="1142" y="1889"/>
                  </a:lnTo>
                  <a:lnTo>
                    <a:pt x="1142" y="1883"/>
                  </a:lnTo>
                  <a:lnTo>
                    <a:pt x="1143" y="1883"/>
                  </a:lnTo>
                  <a:lnTo>
                    <a:pt x="1146" y="1875"/>
                  </a:lnTo>
                  <a:lnTo>
                    <a:pt x="1143" y="1876"/>
                  </a:lnTo>
                  <a:lnTo>
                    <a:pt x="1142" y="1875"/>
                  </a:lnTo>
                  <a:lnTo>
                    <a:pt x="1140" y="1872"/>
                  </a:lnTo>
                  <a:lnTo>
                    <a:pt x="1146" y="1868"/>
                  </a:lnTo>
                  <a:lnTo>
                    <a:pt x="1149" y="1866"/>
                  </a:lnTo>
                  <a:lnTo>
                    <a:pt x="1151" y="1863"/>
                  </a:lnTo>
                  <a:lnTo>
                    <a:pt x="1151" y="1859"/>
                  </a:lnTo>
                  <a:lnTo>
                    <a:pt x="1149" y="1856"/>
                  </a:lnTo>
                  <a:lnTo>
                    <a:pt x="1148" y="1852"/>
                  </a:lnTo>
                  <a:lnTo>
                    <a:pt x="1148" y="1850"/>
                  </a:lnTo>
                  <a:lnTo>
                    <a:pt x="1149" y="1847"/>
                  </a:lnTo>
                  <a:lnTo>
                    <a:pt x="1149" y="1846"/>
                  </a:lnTo>
                  <a:lnTo>
                    <a:pt x="1151" y="1843"/>
                  </a:lnTo>
                  <a:lnTo>
                    <a:pt x="1156" y="1837"/>
                  </a:lnTo>
                  <a:lnTo>
                    <a:pt x="1158" y="1835"/>
                  </a:lnTo>
                  <a:lnTo>
                    <a:pt x="1158" y="1830"/>
                  </a:lnTo>
                  <a:lnTo>
                    <a:pt x="1158" y="1826"/>
                  </a:lnTo>
                  <a:lnTo>
                    <a:pt x="1153" y="1822"/>
                  </a:lnTo>
                  <a:lnTo>
                    <a:pt x="1174" y="1809"/>
                  </a:lnTo>
                  <a:lnTo>
                    <a:pt x="1172" y="1804"/>
                  </a:lnTo>
                  <a:lnTo>
                    <a:pt x="1171" y="1801"/>
                  </a:lnTo>
                  <a:lnTo>
                    <a:pt x="1171" y="1800"/>
                  </a:lnTo>
                  <a:lnTo>
                    <a:pt x="1176" y="1800"/>
                  </a:lnTo>
                  <a:lnTo>
                    <a:pt x="1182" y="1800"/>
                  </a:lnTo>
                  <a:lnTo>
                    <a:pt x="1179" y="1799"/>
                  </a:lnTo>
                  <a:lnTo>
                    <a:pt x="1178" y="1797"/>
                  </a:lnTo>
                  <a:lnTo>
                    <a:pt x="1176" y="1796"/>
                  </a:lnTo>
                  <a:lnTo>
                    <a:pt x="1176" y="1793"/>
                  </a:lnTo>
                  <a:lnTo>
                    <a:pt x="1178" y="1791"/>
                  </a:lnTo>
                  <a:lnTo>
                    <a:pt x="1181" y="1787"/>
                  </a:lnTo>
                  <a:lnTo>
                    <a:pt x="1181" y="1786"/>
                  </a:lnTo>
                  <a:lnTo>
                    <a:pt x="1179" y="1784"/>
                  </a:lnTo>
                  <a:lnTo>
                    <a:pt x="1187" y="1780"/>
                  </a:lnTo>
                  <a:lnTo>
                    <a:pt x="1195" y="1774"/>
                  </a:lnTo>
                  <a:lnTo>
                    <a:pt x="1201" y="1768"/>
                  </a:lnTo>
                  <a:lnTo>
                    <a:pt x="1204" y="1765"/>
                  </a:lnTo>
                  <a:lnTo>
                    <a:pt x="1207" y="1761"/>
                  </a:lnTo>
                  <a:lnTo>
                    <a:pt x="1201" y="1758"/>
                  </a:lnTo>
                  <a:lnTo>
                    <a:pt x="1195" y="1755"/>
                  </a:lnTo>
                  <a:lnTo>
                    <a:pt x="1200" y="1742"/>
                  </a:lnTo>
                  <a:lnTo>
                    <a:pt x="1202" y="1731"/>
                  </a:lnTo>
                  <a:lnTo>
                    <a:pt x="1207" y="1709"/>
                  </a:lnTo>
                  <a:lnTo>
                    <a:pt x="1205" y="1708"/>
                  </a:lnTo>
                  <a:lnTo>
                    <a:pt x="1205" y="1705"/>
                  </a:lnTo>
                  <a:lnTo>
                    <a:pt x="1204" y="1699"/>
                  </a:lnTo>
                  <a:lnTo>
                    <a:pt x="1204" y="1683"/>
                  </a:lnTo>
                  <a:lnTo>
                    <a:pt x="1202" y="1683"/>
                  </a:lnTo>
                  <a:lnTo>
                    <a:pt x="1200" y="1683"/>
                  </a:lnTo>
                  <a:lnTo>
                    <a:pt x="1195" y="1683"/>
                  </a:lnTo>
                  <a:lnTo>
                    <a:pt x="1194" y="1682"/>
                  </a:lnTo>
                  <a:lnTo>
                    <a:pt x="1191" y="1680"/>
                  </a:lnTo>
                  <a:lnTo>
                    <a:pt x="1189" y="1678"/>
                  </a:lnTo>
                  <a:lnTo>
                    <a:pt x="1187" y="1676"/>
                  </a:lnTo>
                  <a:lnTo>
                    <a:pt x="1189" y="1659"/>
                  </a:lnTo>
                  <a:lnTo>
                    <a:pt x="1192" y="1653"/>
                  </a:lnTo>
                  <a:lnTo>
                    <a:pt x="1182" y="1656"/>
                  </a:lnTo>
                  <a:lnTo>
                    <a:pt x="1176" y="1646"/>
                  </a:lnTo>
                  <a:lnTo>
                    <a:pt x="1171" y="1637"/>
                  </a:lnTo>
                  <a:lnTo>
                    <a:pt x="1168" y="1639"/>
                  </a:lnTo>
                  <a:lnTo>
                    <a:pt x="1166" y="1640"/>
                  </a:lnTo>
                  <a:lnTo>
                    <a:pt x="1165" y="1640"/>
                  </a:lnTo>
                  <a:lnTo>
                    <a:pt x="1161" y="1643"/>
                  </a:lnTo>
                  <a:lnTo>
                    <a:pt x="1161" y="1644"/>
                  </a:lnTo>
                  <a:lnTo>
                    <a:pt x="1161" y="1646"/>
                  </a:lnTo>
                  <a:lnTo>
                    <a:pt x="1162" y="1646"/>
                  </a:lnTo>
                  <a:lnTo>
                    <a:pt x="1149" y="1653"/>
                  </a:lnTo>
                  <a:lnTo>
                    <a:pt x="1149" y="1659"/>
                  </a:lnTo>
                  <a:lnTo>
                    <a:pt x="1153" y="1659"/>
                  </a:lnTo>
                  <a:lnTo>
                    <a:pt x="1155" y="1663"/>
                  </a:lnTo>
                  <a:lnTo>
                    <a:pt x="1156" y="1667"/>
                  </a:lnTo>
                  <a:lnTo>
                    <a:pt x="1152" y="1669"/>
                  </a:lnTo>
                  <a:lnTo>
                    <a:pt x="1152" y="1672"/>
                  </a:lnTo>
                  <a:lnTo>
                    <a:pt x="1153" y="1672"/>
                  </a:lnTo>
                  <a:lnTo>
                    <a:pt x="1153" y="1670"/>
                  </a:lnTo>
                  <a:lnTo>
                    <a:pt x="1159" y="1672"/>
                  </a:lnTo>
                  <a:lnTo>
                    <a:pt x="1161" y="1672"/>
                  </a:lnTo>
                  <a:lnTo>
                    <a:pt x="1161" y="1673"/>
                  </a:lnTo>
                  <a:lnTo>
                    <a:pt x="1159" y="1673"/>
                  </a:lnTo>
                  <a:lnTo>
                    <a:pt x="1153" y="1673"/>
                  </a:lnTo>
                  <a:lnTo>
                    <a:pt x="1151" y="1672"/>
                  </a:lnTo>
                  <a:lnTo>
                    <a:pt x="1140" y="1670"/>
                  </a:lnTo>
                  <a:lnTo>
                    <a:pt x="1140" y="1665"/>
                  </a:lnTo>
                  <a:lnTo>
                    <a:pt x="1138" y="1665"/>
                  </a:lnTo>
                  <a:lnTo>
                    <a:pt x="1135" y="1665"/>
                  </a:lnTo>
                  <a:lnTo>
                    <a:pt x="1132" y="1665"/>
                  </a:lnTo>
                  <a:lnTo>
                    <a:pt x="1129" y="1665"/>
                  </a:lnTo>
                  <a:lnTo>
                    <a:pt x="1129" y="1656"/>
                  </a:lnTo>
                  <a:lnTo>
                    <a:pt x="1126" y="1655"/>
                  </a:lnTo>
                  <a:lnTo>
                    <a:pt x="1122" y="1653"/>
                  </a:lnTo>
                  <a:lnTo>
                    <a:pt x="1116" y="1653"/>
                  </a:lnTo>
                  <a:lnTo>
                    <a:pt x="1110" y="1653"/>
                  </a:lnTo>
                  <a:lnTo>
                    <a:pt x="1104" y="1653"/>
                  </a:lnTo>
                  <a:lnTo>
                    <a:pt x="1102" y="1643"/>
                  </a:lnTo>
                  <a:lnTo>
                    <a:pt x="1096" y="1643"/>
                  </a:lnTo>
                  <a:lnTo>
                    <a:pt x="1096" y="1649"/>
                  </a:lnTo>
                  <a:lnTo>
                    <a:pt x="1096" y="1652"/>
                  </a:lnTo>
                  <a:lnTo>
                    <a:pt x="1094" y="1652"/>
                  </a:lnTo>
                  <a:lnTo>
                    <a:pt x="1093" y="1650"/>
                  </a:lnTo>
                  <a:lnTo>
                    <a:pt x="1093" y="1646"/>
                  </a:lnTo>
                  <a:lnTo>
                    <a:pt x="1092" y="1640"/>
                  </a:lnTo>
                  <a:lnTo>
                    <a:pt x="1093" y="1631"/>
                  </a:lnTo>
                  <a:lnTo>
                    <a:pt x="1086" y="1627"/>
                  </a:lnTo>
                  <a:lnTo>
                    <a:pt x="1081" y="1623"/>
                  </a:lnTo>
                  <a:lnTo>
                    <a:pt x="1076" y="1619"/>
                  </a:lnTo>
                  <a:lnTo>
                    <a:pt x="1071" y="1613"/>
                  </a:lnTo>
                  <a:lnTo>
                    <a:pt x="1068" y="1614"/>
                  </a:lnTo>
                  <a:lnTo>
                    <a:pt x="1068" y="1616"/>
                  </a:lnTo>
                  <a:lnTo>
                    <a:pt x="1068" y="1620"/>
                  </a:lnTo>
                  <a:lnTo>
                    <a:pt x="1060" y="1623"/>
                  </a:lnTo>
                  <a:lnTo>
                    <a:pt x="1057" y="1620"/>
                  </a:lnTo>
                  <a:lnTo>
                    <a:pt x="1056" y="1617"/>
                  </a:lnTo>
                  <a:lnTo>
                    <a:pt x="1051" y="1614"/>
                  </a:lnTo>
                  <a:lnTo>
                    <a:pt x="1054" y="1607"/>
                  </a:lnTo>
                  <a:lnTo>
                    <a:pt x="1056" y="1598"/>
                  </a:lnTo>
                  <a:lnTo>
                    <a:pt x="1056" y="1594"/>
                  </a:lnTo>
                  <a:lnTo>
                    <a:pt x="1056" y="1590"/>
                  </a:lnTo>
                  <a:lnTo>
                    <a:pt x="1054" y="1585"/>
                  </a:lnTo>
                  <a:lnTo>
                    <a:pt x="1051" y="1581"/>
                  </a:lnTo>
                  <a:lnTo>
                    <a:pt x="1050" y="1580"/>
                  </a:lnTo>
                  <a:lnTo>
                    <a:pt x="1048" y="1580"/>
                  </a:lnTo>
                  <a:lnTo>
                    <a:pt x="1045" y="1578"/>
                  </a:lnTo>
                  <a:lnTo>
                    <a:pt x="1044" y="1577"/>
                  </a:lnTo>
                  <a:lnTo>
                    <a:pt x="1041" y="1572"/>
                  </a:lnTo>
                  <a:lnTo>
                    <a:pt x="1041" y="1568"/>
                  </a:lnTo>
                  <a:lnTo>
                    <a:pt x="1040" y="1565"/>
                  </a:lnTo>
                  <a:lnTo>
                    <a:pt x="1040" y="1564"/>
                  </a:lnTo>
                  <a:lnTo>
                    <a:pt x="1038" y="1559"/>
                  </a:lnTo>
                  <a:lnTo>
                    <a:pt x="1035" y="1558"/>
                  </a:lnTo>
                  <a:lnTo>
                    <a:pt x="1032" y="1555"/>
                  </a:lnTo>
                  <a:lnTo>
                    <a:pt x="1028" y="1554"/>
                  </a:lnTo>
                  <a:lnTo>
                    <a:pt x="1027" y="1551"/>
                  </a:lnTo>
                  <a:lnTo>
                    <a:pt x="1027" y="1548"/>
                  </a:lnTo>
                  <a:lnTo>
                    <a:pt x="1028" y="1548"/>
                  </a:lnTo>
                  <a:lnTo>
                    <a:pt x="1028" y="1547"/>
                  </a:lnTo>
                  <a:lnTo>
                    <a:pt x="1028" y="1545"/>
                  </a:lnTo>
                  <a:lnTo>
                    <a:pt x="1028" y="1544"/>
                  </a:lnTo>
                  <a:lnTo>
                    <a:pt x="1028" y="1536"/>
                  </a:lnTo>
                  <a:lnTo>
                    <a:pt x="1024" y="1539"/>
                  </a:lnTo>
                  <a:lnTo>
                    <a:pt x="1021" y="1541"/>
                  </a:lnTo>
                  <a:lnTo>
                    <a:pt x="1020" y="1541"/>
                  </a:lnTo>
                  <a:lnTo>
                    <a:pt x="1020" y="1542"/>
                  </a:lnTo>
                  <a:lnTo>
                    <a:pt x="1018" y="1544"/>
                  </a:lnTo>
                  <a:lnTo>
                    <a:pt x="1017" y="1544"/>
                  </a:lnTo>
                  <a:lnTo>
                    <a:pt x="1015" y="1542"/>
                  </a:lnTo>
                  <a:lnTo>
                    <a:pt x="1011" y="1541"/>
                  </a:lnTo>
                  <a:lnTo>
                    <a:pt x="1005" y="1538"/>
                  </a:lnTo>
                  <a:lnTo>
                    <a:pt x="999" y="1538"/>
                  </a:lnTo>
                  <a:lnTo>
                    <a:pt x="994" y="1538"/>
                  </a:lnTo>
                  <a:lnTo>
                    <a:pt x="988" y="1538"/>
                  </a:lnTo>
                  <a:lnTo>
                    <a:pt x="982" y="1538"/>
                  </a:lnTo>
                  <a:lnTo>
                    <a:pt x="975" y="1526"/>
                  </a:lnTo>
                  <a:lnTo>
                    <a:pt x="971" y="1525"/>
                  </a:lnTo>
                  <a:lnTo>
                    <a:pt x="968" y="1525"/>
                  </a:lnTo>
                  <a:lnTo>
                    <a:pt x="966" y="1526"/>
                  </a:lnTo>
                  <a:lnTo>
                    <a:pt x="963" y="1526"/>
                  </a:lnTo>
                  <a:lnTo>
                    <a:pt x="959" y="1525"/>
                  </a:lnTo>
                  <a:lnTo>
                    <a:pt x="955" y="1521"/>
                  </a:lnTo>
                  <a:lnTo>
                    <a:pt x="946" y="1513"/>
                  </a:lnTo>
                  <a:lnTo>
                    <a:pt x="930" y="1496"/>
                  </a:lnTo>
                  <a:lnTo>
                    <a:pt x="927" y="1492"/>
                  </a:lnTo>
                  <a:lnTo>
                    <a:pt x="924" y="1486"/>
                  </a:lnTo>
                  <a:lnTo>
                    <a:pt x="920" y="1482"/>
                  </a:lnTo>
                  <a:lnTo>
                    <a:pt x="919" y="1480"/>
                  </a:lnTo>
                  <a:lnTo>
                    <a:pt x="916" y="1479"/>
                  </a:lnTo>
                  <a:lnTo>
                    <a:pt x="914" y="1479"/>
                  </a:lnTo>
                  <a:lnTo>
                    <a:pt x="913" y="1480"/>
                  </a:lnTo>
                  <a:lnTo>
                    <a:pt x="913" y="1483"/>
                  </a:lnTo>
                  <a:lnTo>
                    <a:pt x="913" y="1485"/>
                  </a:lnTo>
                  <a:lnTo>
                    <a:pt x="903" y="1483"/>
                  </a:lnTo>
                  <a:lnTo>
                    <a:pt x="894" y="1480"/>
                  </a:lnTo>
                  <a:lnTo>
                    <a:pt x="888" y="1480"/>
                  </a:lnTo>
                  <a:lnTo>
                    <a:pt x="884" y="1480"/>
                  </a:lnTo>
                  <a:lnTo>
                    <a:pt x="878" y="1480"/>
                  </a:lnTo>
                  <a:lnTo>
                    <a:pt x="873" y="1482"/>
                  </a:lnTo>
                  <a:lnTo>
                    <a:pt x="868" y="1483"/>
                  </a:lnTo>
                  <a:lnTo>
                    <a:pt x="864" y="1486"/>
                  </a:lnTo>
                  <a:lnTo>
                    <a:pt x="860" y="1488"/>
                  </a:lnTo>
                  <a:lnTo>
                    <a:pt x="857" y="1488"/>
                  </a:lnTo>
                  <a:lnTo>
                    <a:pt x="852" y="1488"/>
                  </a:lnTo>
                  <a:lnTo>
                    <a:pt x="828" y="1482"/>
                  </a:lnTo>
                  <a:lnTo>
                    <a:pt x="825" y="1480"/>
                  </a:lnTo>
                  <a:lnTo>
                    <a:pt x="822" y="1477"/>
                  </a:lnTo>
                  <a:lnTo>
                    <a:pt x="819" y="1473"/>
                  </a:lnTo>
                  <a:lnTo>
                    <a:pt x="816" y="1472"/>
                  </a:lnTo>
                  <a:lnTo>
                    <a:pt x="814" y="1470"/>
                  </a:lnTo>
                  <a:lnTo>
                    <a:pt x="809" y="1469"/>
                  </a:lnTo>
                  <a:lnTo>
                    <a:pt x="802" y="1469"/>
                  </a:lnTo>
                  <a:lnTo>
                    <a:pt x="796" y="1467"/>
                  </a:lnTo>
                  <a:lnTo>
                    <a:pt x="789" y="1466"/>
                  </a:lnTo>
                  <a:lnTo>
                    <a:pt x="786" y="1464"/>
                  </a:lnTo>
                  <a:lnTo>
                    <a:pt x="783" y="1462"/>
                  </a:lnTo>
                  <a:lnTo>
                    <a:pt x="778" y="1456"/>
                  </a:lnTo>
                  <a:lnTo>
                    <a:pt x="772" y="1450"/>
                  </a:lnTo>
                  <a:lnTo>
                    <a:pt x="769" y="1449"/>
                  </a:lnTo>
                  <a:lnTo>
                    <a:pt x="768" y="1446"/>
                  </a:lnTo>
                  <a:lnTo>
                    <a:pt x="765" y="1446"/>
                  </a:lnTo>
                  <a:lnTo>
                    <a:pt x="762" y="1444"/>
                  </a:lnTo>
                  <a:lnTo>
                    <a:pt x="755" y="1444"/>
                  </a:lnTo>
                  <a:lnTo>
                    <a:pt x="749" y="1443"/>
                  </a:lnTo>
                  <a:lnTo>
                    <a:pt x="744" y="1441"/>
                  </a:lnTo>
                  <a:lnTo>
                    <a:pt x="742" y="1440"/>
                  </a:lnTo>
                  <a:lnTo>
                    <a:pt x="726" y="1416"/>
                  </a:lnTo>
                  <a:lnTo>
                    <a:pt x="720" y="1413"/>
                  </a:lnTo>
                  <a:lnTo>
                    <a:pt x="716" y="1413"/>
                  </a:lnTo>
                  <a:lnTo>
                    <a:pt x="710" y="1411"/>
                  </a:lnTo>
                  <a:lnTo>
                    <a:pt x="708" y="1410"/>
                  </a:lnTo>
                  <a:lnTo>
                    <a:pt x="706" y="1407"/>
                  </a:lnTo>
                  <a:lnTo>
                    <a:pt x="704" y="1404"/>
                  </a:lnTo>
                  <a:lnTo>
                    <a:pt x="703" y="1400"/>
                  </a:lnTo>
                  <a:lnTo>
                    <a:pt x="701" y="1392"/>
                  </a:lnTo>
                  <a:lnTo>
                    <a:pt x="701" y="1387"/>
                  </a:lnTo>
                  <a:lnTo>
                    <a:pt x="704" y="1380"/>
                  </a:lnTo>
                  <a:lnTo>
                    <a:pt x="706" y="1372"/>
                  </a:lnTo>
                  <a:lnTo>
                    <a:pt x="708" y="1365"/>
                  </a:lnTo>
                  <a:lnTo>
                    <a:pt x="708" y="1361"/>
                  </a:lnTo>
                  <a:lnTo>
                    <a:pt x="708" y="1356"/>
                  </a:lnTo>
                  <a:lnTo>
                    <a:pt x="707" y="1352"/>
                  </a:lnTo>
                  <a:lnTo>
                    <a:pt x="706" y="1346"/>
                  </a:lnTo>
                  <a:lnTo>
                    <a:pt x="703" y="1341"/>
                  </a:lnTo>
                  <a:lnTo>
                    <a:pt x="698" y="1335"/>
                  </a:lnTo>
                  <a:lnTo>
                    <a:pt x="694" y="1329"/>
                  </a:lnTo>
                  <a:lnTo>
                    <a:pt x="690" y="1325"/>
                  </a:lnTo>
                  <a:lnTo>
                    <a:pt x="690" y="1322"/>
                  </a:lnTo>
                  <a:lnTo>
                    <a:pt x="690" y="1320"/>
                  </a:lnTo>
                  <a:lnTo>
                    <a:pt x="690" y="1319"/>
                  </a:lnTo>
                  <a:lnTo>
                    <a:pt x="690" y="1316"/>
                  </a:lnTo>
                  <a:lnTo>
                    <a:pt x="681" y="1302"/>
                  </a:lnTo>
                  <a:lnTo>
                    <a:pt x="675" y="1302"/>
                  </a:lnTo>
                  <a:lnTo>
                    <a:pt x="675" y="1300"/>
                  </a:lnTo>
                  <a:lnTo>
                    <a:pt x="675" y="1299"/>
                  </a:lnTo>
                  <a:lnTo>
                    <a:pt x="675" y="1296"/>
                  </a:lnTo>
                  <a:lnTo>
                    <a:pt x="675" y="1295"/>
                  </a:lnTo>
                  <a:lnTo>
                    <a:pt x="674" y="1293"/>
                  </a:lnTo>
                  <a:lnTo>
                    <a:pt x="672" y="1292"/>
                  </a:lnTo>
                  <a:lnTo>
                    <a:pt x="670" y="1292"/>
                  </a:lnTo>
                  <a:lnTo>
                    <a:pt x="668" y="1292"/>
                  </a:lnTo>
                  <a:lnTo>
                    <a:pt x="667" y="1290"/>
                  </a:lnTo>
                  <a:lnTo>
                    <a:pt x="665" y="1289"/>
                  </a:lnTo>
                  <a:lnTo>
                    <a:pt x="664" y="1284"/>
                  </a:lnTo>
                  <a:lnTo>
                    <a:pt x="664" y="1282"/>
                  </a:lnTo>
                  <a:lnTo>
                    <a:pt x="662" y="1277"/>
                  </a:lnTo>
                  <a:lnTo>
                    <a:pt x="660" y="1274"/>
                  </a:lnTo>
                  <a:lnTo>
                    <a:pt x="657" y="1272"/>
                  </a:lnTo>
                  <a:lnTo>
                    <a:pt x="649" y="1266"/>
                  </a:lnTo>
                  <a:lnTo>
                    <a:pt x="635" y="1256"/>
                  </a:lnTo>
                  <a:lnTo>
                    <a:pt x="635" y="1251"/>
                  </a:lnTo>
                  <a:lnTo>
                    <a:pt x="635" y="1247"/>
                  </a:lnTo>
                  <a:lnTo>
                    <a:pt x="638" y="1246"/>
                  </a:lnTo>
                  <a:lnTo>
                    <a:pt x="639" y="1244"/>
                  </a:lnTo>
                  <a:lnTo>
                    <a:pt x="641" y="1241"/>
                  </a:lnTo>
                  <a:lnTo>
                    <a:pt x="642" y="1238"/>
                  </a:lnTo>
                  <a:lnTo>
                    <a:pt x="629" y="1233"/>
                  </a:lnTo>
                  <a:lnTo>
                    <a:pt x="628" y="1231"/>
                  </a:lnTo>
                  <a:lnTo>
                    <a:pt x="628" y="1228"/>
                  </a:lnTo>
                  <a:lnTo>
                    <a:pt x="626" y="1224"/>
                  </a:lnTo>
                  <a:lnTo>
                    <a:pt x="626" y="1223"/>
                  </a:lnTo>
                  <a:lnTo>
                    <a:pt x="624" y="1221"/>
                  </a:lnTo>
                  <a:lnTo>
                    <a:pt x="622" y="1221"/>
                  </a:lnTo>
                  <a:lnTo>
                    <a:pt x="619" y="1221"/>
                  </a:lnTo>
                  <a:lnTo>
                    <a:pt x="618" y="1220"/>
                  </a:lnTo>
                  <a:lnTo>
                    <a:pt x="618" y="1217"/>
                  </a:lnTo>
                  <a:lnTo>
                    <a:pt x="618" y="1214"/>
                  </a:lnTo>
                  <a:lnTo>
                    <a:pt x="618" y="1211"/>
                  </a:lnTo>
                  <a:lnTo>
                    <a:pt x="618" y="1210"/>
                  </a:lnTo>
                  <a:lnTo>
                    <a:pt x="618" y="1208"/>
                  </a:lnTo>
                  <a:lnTo>
                    <a:pt x="613" y="1208"/>
                  </a:lnTo>
                  <a:lnTo>
                    <a:pt x="609" y="1208"/>
                  </a:lnTo>
                  <a:lnTo>
                    <a:pt x="603" y="1198"/>
                  </a:lnTo>
                  <a:lnTo>
                    <a:pt x="600" y="1192"/>
                  </a:lnTo>
                  <a:lnTo>
                    <a:pt x="596" y="1189"/>
                  </a:lnTo>
                  <a:lnTo>
                    <a:pt x="593" y="1189"/>
                  </a:lnTo>
                  <a:lnTo>
                    <a:pt x="593" y="1187"/>
                  </a:lnTo>
                  <a:lnTo>
                    <a:pt x="593" y="1184"/>
                  </a:lnTo>
                  <a:lnTo>
                    <a:pt x="593" y="1181"/>
                  </a:lnTo>
                  <a:lnTo>
                    <a:pt x="593" y="1178"/>
                  </a:lnTo>
                  <a:lnTo>
                    <a:pt x="586" y="1172"/>
                  </a:lnTo>
                  <a:lnTo>
                    <a:pt x="582" y="1169"/>
                  </a:lnTo>
                  <a:lnTo>
                    <a:pt x="579" y="1166"/>
                  </a:lnTo>
                  <a:lnTo>
                    <a:pt x="577" y="1165"/>
                  </a:lnTo>
                  <a:lnTo>
                    <a:pt x="577" y="1162"/>
                  </a:lnTo>
                  <a:lnTo>
                    <a:pt x="577" y="1159"/>
                  </a:lnTo>
                  <a:lnTo>
                    <a:pt x="577" y="1155"/>
                  </a:lnTo>
                  <a:lnTo>
                    <a:pt x="576" y="1151"/>
                  </a:lnTo>
                  <a:lnTo>
                    <a:pt x="575" y="1148"/>
                  </a:lnTo>
                  <a:lnTo>
                    <a:pt x="570" y="1145"/>
                  </a:lnTo>
                  <a:lnTo>
                    <a:pt x="567" y="1142"/>
                  </a:lnTo>
                  <a:lnTo>
                    <a:pt x="566" y="1139"/>
                  </a:lnTo>
                  <a:lnTo>
                    <a:pt x="564" y="1138"/>
                  </a:lnTo>
                  <a:lnTo>
                    <a:pt x="566" y="1138"/>
                  </a:lnTo>
                  <a:lnTo>
                    <a:pt x="567" y="1133"/>
                  </a:lnTo>
                  <a:lnTo>
                    <a:pt x="569" y="1130"/>
                  </a:lnTo>
                  <a:lnTo>
                    <a:pt x="569" y="1128"/>
                  </a:lnTo>
                  <a:lnTo>
                    <a:pt x="567" y="1126"/>
                  </a:lnTo>
                  <a:lnTo>
                    <a:pt x="563" y="1126"/>
                  </a:lnTo>
                  <a:lnTo>
                    <a:pt x="563" y="1122"/>
                  </a:lnTo>
                  <a:lnTo>
                    <a:pt x="563" y="1117"/>
                  </a:lnTo>
                  <a:lnTo>
                    <a:pt x="554" y="1117"/>
                  </a:lnTo>
                  <a:lnTo>
                    <a:pt x="554" y="1119"/>
                  </a:lnTo>
                  <a:lnTo>
                    <a:pt x="552" y="1120"/>
                  </a:lnTo>
                  <a:lnTo>
                    <a:pt x="549" y="1123"/>
                  </a:lnTo>
                  <a:lnTo>
                    <a:pt x="543" y="1119"/>
                  </a:lnTo>
                  <a:lnTo>
                    <a:pt x="534" y="1115"/>
                  </a:lnTo>
                  <a:lnTo>
                    <a:pt x="534" y="1119"/>
                  </a:lnTo>
                  <a:lnTo>
                    <a:pt x="534" y="1122"/>
                  </a:lnTo>
                  <a:lnTo>
                    <a:pt x="534" y="1126"/>
                  </a:lnTo>
                  <a:lnTo>
                    <a:pt x="531" y="1129"/>
                  </a:lnTo>
                  <a:lnTo>
                    <a:pt x="534" y="1130"/>
                  </a:lnTo>
                  <a:lnTo>
                    <a:pt x="536" y="1132"/>
                  </a:lnTo>
                  <a:lnTo>
                    <a:pt x="540" y="1136"/>
                  </a:lnTo>
                  <a:lnTo>
                    <a:pt x="543" y="1143"/>
                  </a:lnTo>
                  <a:lnTo>
                    <a:pt x="544" y="1149"/>
                  </a:lnTo>
                  <a:lnTo>
                    <a:pt x="549" y="1162"/>
                  </a:lnTo>
                  <a:lnTo>
                    <a:pt x="553" y="1161"/>
                  </a:lnTo>
                  <a:lnTo>
                    <a:pt x="557" y="1162"/>
                  </a:lnTo>
                  <a:lnTo>
                    <a:pt x="559" y="1166"/>
                  </a:lnTo>
                  <a:lnTo>
                    <a:pt x="559" y="1172"/>
                  </a:lnTo>
                  <a:lnTo>
                    <a:pt x="559" y="1178"/>
                  </a:lnTo>
                  <a:lnTo>
                    <a:pt x="559" y="1181"/>
                  </a:lnTo>
                  <a:lnTo>
                    <a:pt x="560" y="1184"/>
                  </a:lnTo>
                  <a:lnTo>
                    <a:pt x="567" y="1184"/>
                  </a:lnTo>
                  <a:lnTo>
                    <a:pt x="573" y="1201"/>
                  </a:lnTo>
                  <a:lnTo>
                    <a:pt x="576" y="1210"/>
                  </a:lnTo>
                  <a:lnTo>
                    <a:pt x="579" y="1217"/>
                  </a:lnTo>
                  <a:lnTo>
                    <a:pt x="585" y="1217"/>
                  </a:lnTo>
                  <a:lnTo>
                    <a:pt x="585" y="1220"/>
                  </a:lnTo>
                  <a:lnTo>
                    <a:pt x="585" y="1224"/>
                  </a:lnTo>
                  <a:lnTo>
                    <a:pt x="585" y="1227"/>
                  </a:lnTo>
                  <a:lnTo>
                    <a:pt x="585" y="1228"/>
                  </a:lnTo>
                  <a:lnTo>
                    <a:pt x="585" y="1231"/>
                  </a:lnTo>
                  <a:lnTo>
                    <a:pt x="586" y="1231"/>
                  </a:lnTo>
                  <a:lnTo>
                    <a:pt x="589" y="1233"/>
                  </a:lnTo>
                  <a:lnTo>
                    <a:pt x="593" y="1233"/>
                  </a:lnTo>
                  <a:lnTo>
                    <a:pt x="596" y="1244"/>
                  </a:lnTo>
                  <a:lnTo>
                    <a:pt x="599" y="1254"/>
                  </a:lnTo>
                  <a:lnTo>
                    <a:pt x="603" y="1277"/>
                  </a:lnTo>
                  <a:lnTo>
                    <a:pt x="609" y="1277"/>
                  </a:lnTo>
                  <a:lnTo>
                    <a:pt x="609" y="1282"/>
                  </a:lnTo>
                  <a:lnTo>
                    <a:pt x="608" y="1284"/>
                  </a:lnTo>
                  <a:lnTo>
                    <a:pt x="606" y="1287"/>
                  </a:lnTo>
                  <a:lnTo>
                    <a:pt x="606" y="1289"/>
                  </a:lnTo>
                  <a:lnTo>
                    <a:pt x="608" y="1290"/>
                  </a:lnTo>
                  <a:lnTo>
                    <a:pt x="611" y="1290"/>
                  </a:lnTo>
                  <a:lnTo>
                    <a:pt x="615" y="1292"/>
                  </a:lnTo>
                  <a:lnTo>
                    <a:pt x="616" y="1293"/>
                  </a:lnTo>
                  <a:lnTo>
                    <a:pt x="616" y="1295"/>
                  </a:lnTo>
                  <a:lnTo>
                    <a:pt x="616" y="1297"/>
                  </a:lnTo>
                  <a:lnTo>
                    <a:pt x="618" y="1300"/>
                  </a:lnTo>
                  <a:lnTo>
                    <a:pt x="621" y="1302"/>
                  </a:lnTo>
                  <a:lnTo>
                    <a:pt x="624" y="1303"/>
                  </a:lnTo>
                  <a:lnTo>
                    <a:pt x="626" y="1306"/>
                  </a:lnTo>
                  <a:lnTo>
                    <a:pt x="628" y="1308"/>
                  </a:lnTo>
                  <a:lnTo>
                    <a:pt x="629" y="1308"/>
                  </a:lnTo>
                  <a:lnTo>
                    <a:pt x="629" y="1313"/>
                  </a:lnTo>
                  <a:lnTo>
                    <a:pt x="628" y="1316"/>
                  </a:lnTo>
                  <a:lnTo>
                    <a:pt x="629" y="1319"/>
                  </a:lnTo>
                  <a:lnTo>
                    <a:pt x="626" y="1320"/>
                  </a:lnTo>
                  <a:lnTo>
                    <a:pt x="625" y="1320"/>
                  </a:lnTo>
                  <a:lnTo>
                    <a:pt x="624" y="1320"/>
                  </a:lnTo>
                  <a:lnTo>
                    <a:pt x="624" y="1325"/>
                  </a:lnTo>
                  <a:lnTo>
                    <a:pt x="621" y="1320"/>
                  </a:lnTo>
                  <a:lnTo>
                    <a:pt x="618" y="1316"/>
                  </a:lnTo>
                  <a:lnTo>
                    <a:pt x="608" y="1306"/>
                  </a:lnTo>
                  <a:lnTo>
                    <a:pt x="600" y="1297"/>
                  </a:lnTo>
                  <a:lnTo>
                    <a:pt x="596" y="1292"/>
                  </a:lnTo>
                  <a:lnTo>
                    <a:pt x="596" y="1286"/>
                  </a:lnTo>
                  <a:lnTo>
                    <a:pt x="590" y="1283"/>
                  </a:lnTo>
                  <a:lnTo>
                    <a:pt x="586" y="1282"/>
                  </a:lnTo>
                  <a:lnTo>
                    <a:pt x="585" y="1280"/>
                  </a:lnTo>
                  <a:lnTo>
                    <a:pt x="583" y="1276"/>
                  </a:lnTo>
                  <a:lnTo>
                    <a:pt x="583" y="1272"/>
                  </a:lnTo>
                  <a:lnTo>
                    <a:pt x="583" y="1263"/>
                  </a:lnTo>
                  <a:lnTo>
                    <a:pt x="583" y="1254"/>
                  </a:lnTo>
                  <a:lnTo>
                    <a:pt x="583" y="1251"/>
                  </a:lnTo>
                  <a:lnTo>
                    <a:pt x="582" y="1247"/>
                  </a:lnTo>
                  <a:lnTo>
                    <a:pt x="576" y="1247"/>
                  </a:lnTo>
                  <a:lnTo>
                    <a:pt x="575" y="1246"/>
                  </a:lnTo>
                  <a:lnTo>
                    <a:pt x="573" y="1241"/>
                  </a:lnTo>
                  <a:lnTo>
                    <a:pt x="570" y="1236"/>
                  </a:lnTo>
                  <a:lnTo>
                    <a:pt x="569" y="1236"/>
                  </a:lnTo>
                  <a:lnTo>
                    <a:pt x="567" y="1234"/>
                  </a:lnTo>
                  <a:lnTo>
                    <a:pt x="563" y="1233"/>
                  </a:lnTo>
                  <a:lnTo>
                    <a:pt x="559" y="1233"/>
                  </a:lnTo>
                  <a:lnTo>
                    <a:pt x="554" y="1231"/>
                  </a:lnTo>
                  <a:lnTo>
                    <a:pt x="554" y="1225"/>
                  </a:lnTo>
                  <a:lnTo>
                    <a:pt x="543" y="1218"/>
                  </a:lnTo>
                  <a:lnTo>
                    <a:pt x="531" y="1211"/>
                  </a:lnTo>
                  <a:lnTo>
                    <a:pt x="540" y="1208"/>
                  </a:lnTo>
                  <a:lnTo>
                    <a:pt x="549" y="1205"/>
                  </a:lnTo>
                  <a:lnTo>
                    <a:pt x="549" y="1194"/>
                  </a:lnTo>
                  <a:lnTo>
                    <a:pt x="547" y="1181"/>
                  </a:lnTo>
                  <a:lnTo>
                    <a:pt x="547" y="1175"/>
                  </a:lnTo>
                  <a:lnTo>
                    <a:pt x="546" y="1169"/>
                  </a:lnTo>
                  <a:lnTo>
                    <a:pt x="543" y="1165"/>
                  </a:lnTo>
                  <a:lnTo>
                    <a:pt x="540" y="1162"/>
                  </a:lnTo>
                  <a:lnTo>
                    <a:pt x="536" y="1161"/>
                  </a:lnTo>
                  <a:lnTo>
                    <a:pt x="534" y="1159"/>
                  </a:lnTo>
                  <a:lnTo>
                    <a:pt x="531" y="1159"/>
                  </a:lnTo>
                  <a:lnTo>
                    <a:pt x="520" y="1149"/>
                  </a:lnTo>
                  <a:lnTo>
                    <a:pt x="514" y="1142"/>
                  </a:lnTo>
                  <a:lnTo>
                    <a:pt x="511" y="1139"/>
                  </a:lnTo>
                  <a:lnTo>
                    <a:pt x="510" y="1136"/>
                  </a:lnTo>
                  <a:lnTo>
                    <a:pt x="508" y="1130"/>
                  </a:lnTo>
                  <a:lnTo>
                    <a:pt x="507" y="1123"/>
                  </a:lnTo>
                  <a:lnTo>
                    <a:pt x="507" y="1117"/>
                  </a:lnTo>
                  <a:lnTo>
                    <a:pt x="504" y="1112"/>
                  </a:lnTo>
                  <a:lnTo>
                    <a:pt x="498" y="1112"/>
                  </a:lnTo>
                  <a:lnTo>
                    <a:pt x="497" y="1106"/>
                  </a:lnTo>
                  <a:lnTo>
                    <a:pt x="497" y="1103"/>
                  </a:lnTo>
                  <a:lnTo>
                    <a:pt x="495" y="1097"/>
                  </a:lnTo>
                  <a:lnTo>
                    <a:pt x="495" y="1093"/>
                  </a:lnTo>
                  <a:lnTo>
                    <a:pt x="495" y="1087"/>
                  </a:lnTo>
                  <a:lnTo>
                    <a:pt x="494" y="1084"/>
                  </a:lnTo>
                  <a:lnTo>
                    <a:pt x="494" y="1081"/>
                  </a:lnTo>
                  <a:lnTo>
                    <a:pt x="485" y="1079"/>
                  </a:lnTo>
                  <a:lnTo>
                    <a:pt x="482" y="1076"/>
                  </a:lnTo>
                  <a:lnTo>
                    <a:pt x="481" y="1071"/>
                  </a:lnTo>
                  <a:lnTo>
                    <a:pt x="480" y="1067"/>
                  </a:lnTo>
                  <a:lnTo>
                    <a:pt x="477" y="1064"/>
                  </a:lnTo>
                  <a:lnTo>
                    <a:pt x="475" y="1064"/>
                  </a:lnTo>
                  <a:lnTo>
                    <a:pt x="474" y="1066"/>
                  </a:lnTo>
                  <a:lnTo>
                    <a:pt x="472" y="1067"/>
                  </a:lnTo>
                  <a:lnTo>
                    <a:pt x="471" y="1068"/>
                  </a:lnTo>
                  <a:lnTo>
                    <a:pt x="468" y="1067"/>
                  </a:lnTo>
                  <a:lnTo>
                    <a:pt x="468" y="1060"/>
                  </a:lnTo>
                  <a:lnTo>
                    <a:pt x="456" y="1054"/>
                  </a:lnTo>
                  <a:lnTo>
                    <a:pt x="451" y="1053"/>
                  </a:lnTo>
                  <a:lnTo>
                    <a:pt x="446" y="1051"/>
                  </a:lnTo>
                  <a:lnTo>
                    <a:pt x="444" y="1051"/>
                  </a:lnTo>
                  <a:lnTo>
                    <a:pt x="444" y="1053"/>
                  </a:lnTo>
                  <a:lnTo>
                    <a:pt x="444" y="1054"/>
                  </a:lnTo>
                  <a:lnTo>
                    <a:pt x="441" y="1054"/>
                  </a:lnTo>
                  <a:lnTo>
                    <a:pt x="441" y="1047"/>
                  </a:lnTo>
                  <a:lnTo>
                    <a:pt x="441" y="1041"/>
                  </a:lnTo>
                  <a:lnTo>
                    <a:pt x="441" y="1037"/>
                  </a:lnTo>
                  <a:lnTo>
                    <a:pt x="438" y="1031"/>
                  </a:lnTo>
                  <a:lnTo>
                    <a:pt x="432" y="1028"/>
                  </a:lnTo>
                  <a:lnTo>
                    <a:pt x="435" y="1027"/>
                  </a:lnTo>
                  <a:lnTo>
                    <a:pt x="438" y="1025"/>
                  </a:lnTo>
                  <a:lnTo>
                    <a:pt x="438" y="1024"/>
                  </a:lnTo>
                  <a:lnTo>
                    <a:pt x="428" y="1014"/>
                  </a:lnTo>
                  <a:lnTo>
                    <a:pt x="420" y="1007"/>
                  </a:lnTo>
                  <a:lnTo>
                    <a:pt x="418" y="1004"/>
                  </a:lnTo>
                  <a:lnTo>
                    <a:pt x="416" y="1001"/>
                  </a:lnTo>
                  <a:lnTo>
                    <a:pt x="416" y="997"/>
                  </a:lnTo>
                  <a:lnTo>
                    <a:pt x="418" y="992"/>
                  </a:lnTo>
                  <a:lnTo>
                    <a:pt x="419" y="988"/>
                  </a:lnTo>
                  <a:lnTo>
                    <a:pt x="422" y="985"/>
                  </a:lnTo>
                  <a:lnTo>
                    <a:pt x="408" y="979"/>
                  </a:lnTo>
                  <a:lnTo>
                    <a:pt x="409" y="976"/>
                  </a:lnTo>
                  <a:lnTo>
                    <a:pt x="410" y="975"/>
                  </a:lnTo>
                  <a:lnTo>
                    <a:pt x="410" y="969"/>
                  </a:lnTo>
                  <a:lnTo>
                    <a:pt x="410" y="963"/>
                  </a:lnTo>
                  <a:lnTo>
                    <a:pt x="412" y="961"/>
                  </a:lnTo>
                  <a:lnTo>
                    <a:pt x="413" y="959"/>
                  </a:lnTo>
                  <a:lnTo>
                    <a:pt x="412" y="959"/>
                  </a:lnTo>
                  <a:lnTo>
                    <a:pt x="410" y="959"/>
                  </a:lnTo>
                  <a:lnTo>
                    <a:pt x="408" y="958"/>
                  </a:lnTo>
                  <a:lnTo>
                    <a:pt x="405" y="956"/>
                  </a:lnTo>
                  <a:lnTo>
                    <a:pt x="406" y="958"/>
                  </a:lnTo>
                  <a:lnTo>
                    <a:pt x="406" y="961"/>
                  </a:lnTo>
                  <a:lnTo>
                    <a:pt x="406" y="962"/>
                  </a:lnTo>
                  <a:lnTo>
                    <a:pt x="405" y="963"/>
                  </a:lnTo>
                  <a:lnTo>
                    <a:pt x="402" y="965"/>
                  </a:lnTo>
                  <a:lnTo>
                    <a:pt x="399" y="959"/>
                  </a:lnTo>
                  <a:lnTo>
                    <a:pt x="395" y="953"/>
                  </a:lnTo>
                  <a:lnTo>
                    <a:pt x="390" y="948"/>
                  </a:lnTo>
                  <a:lnTo>
                    <a:pt x="389" y="943"/>
                  </a:lnTo>
                  <a:lnTo>
                    <a:pt x="387" y="939"/>
                  </a:lnTo>
                  <a:lnTo>
                    <a:pt x="386" y="936"/>
                  </a:lnTo>
                  <a:lnTo>
                    <a:pt x="386" y="930"/>
                  </a:lnTo>
                  <a:lnTo>
                    <a:pt x="386" y="923"/>
                  </a:lnTo>
                  <a:lnTo>
                    <a:pt x="384" y="920"/>
                  </a:lnTo>
                  <a:lnTo>
                    <a:pt x="383" y="916"/>
                  </a:lnTo>
                  <a:lnTo>
                    <a:pt x="379" y="912"/>
                  </a:lnTo>
                  <a:lnTo>
                    <a:pt x="376" y="909"/>
                  </a:lnTo>
                  <a:lnTo>
                    <a:pt x="374" y="907"/>
                  </a:lnTo>
                  <a:lnTo>
                    <a:pt x="379" y="896"/>
                  </a:lnTo>
                  <a:lnTo>
                    <a:pt x="383" y="883"/>
                  </a:lnTo>
                  <a:lnTo>
                    <a:pt x="382" y="881"/>
                  </a:lnTo>
                  <a:lnTo>
                    <a:pt x="382" y="878"/>
                  </a:lnTo>
                  <a:lnTo>
                    <a:pt x="382" y="871"/>
                  </a:lnTo>
                  <a:lnTo>
                    <a:pt x="383" y="863"/>
                  </a:lnTo>
                  <a:lnTo>
                    <a:pt x="379" y="860"/>
                  </a:lnTo>
                  <a:lnTo>
                    <a:pt x="376" y="858"/>
                  </a:lnTo>
                  <a:lnTo>
                    <a:pt x="374" y="857"/>
                  </a:lnTo>
                  <a:lnTo>
                    <a:pt x="373" y="850"/>
                  </a:lnTo>
                  <a:lnTo>
                    <a:pt x="372" y="841"/>
                  </a:lnTo>
                  <a:lnTo>
                    <a:pt x="373" y="834"/>
                  </a:lnTo>
                  <a:lnTo>
                    <a:pt x="374" y="825"/>
                  </a:lnTo>
                  <a:lnTo>
                    <a:pt x="377" y="808"/>
                  </a:lnTo>
                  <a:lnTo>
                    <a:pt x="379" y="801"/>
                  </a:lnTo>
                  <a:lnTo>
                    <a:pt x="380" y="793"/>
                  </a:lnTo>
                  <a:lnTo>
                    <a:pt x="380" y="783"/>
                  </a:lnTo>
                  <a:lnTo>
                    <a:pt x="379" y="773"/>
                  </a:lnTo>
                  <a:lnTo>
                    <a:pt x="377" y="765"/>
                  </a:lnTo>
                  <a:lnTo>
                    <a:pt x="377" y="757"/>
                  </a:lnTo>
                  <a:lnTo>
                    <a:pt x="379" y="753"/>
                  </a:lnTo>
                  <a:lnTo>
                    <a:pt x="380" y="747"/>
                  </a:lnTo>
                  <a:lnTo>
                    <a:pt x="382" y="742"/>
                  </a:lnTo>
                  <a:lnTo>
                    <a:pt x="383" y="736"/>
                  </a:lnTo>
                  <a:lnTo>
                    <a:pt x="383" y="733"/>
                  </a:lnTo>
                  <a:lnTo>
                    <a:pt x="382" y="732"/>
                  </a:lnTo>
                  <a:lnTo>
                    <a:pt x="380" y="727"/>
                  </a:lnTo>
                  <a:lnTo>
                    <a:pt x="374" y="720"/>
                  </a:lnTo>
                  <a:lnTo>
                    <a:pt x="370" y="713"/>
                  </a:lnTo>
                  <a:lnTo>
                    <a:pt x="366" y="709"/>
                  </a:lnTo>
                  <a:lnTo>
                    <a:pt x="366" y="704"/>
                  </a:lnTo>
                  <a:lnTo>
                    <a:pt x="364" y="700"/>
                  </a:lnTo>
                  <a:lnTo>
                    <a:pt x="364" y="697"/>
                  </a:lnTo>
                  <a:lnTo>
                    <a:pt x="363" y="694"/>
                  </a:lnTo>
                  <a:lnTo>
                    <a:pt x="383" y="697"/>
                  </a:lnTo>
                  <a:lnTo>
                    <a:pt x="399" y="700"/>
                  </a:lnTo>
                  <a:lnTo>
                    <a:pt x="402" y="694"/>
                  </a:lnTo>
                  <a:lnTo>
                    <a:pt x="403" y="690"/>
                  </a:lnTo>
                  <a:lnTo>
                    <a:pt x="403" y="688"/>
                  </a:lnTo>
                  <a:lnTo>
                    <a:pt x="403" y="687"/>
                  </a:lnTo>
                  <a:lnTo>
                    <a:pt x="405" y="683"/>
                  </a:lnTo>
                  <a:lnTo>
                    <a:pt x="406" y="680"/>
                  </a:lnTo>
                  <a:lnTo>
                    <a:pt x="406" y="677"/>
                  </a:lnTo>
                  <a:lnTo>
                    <a:pt x="405" y="675"/>
                  </a:lnTo>
                  <a:lnTo>
                    <a:pt x="403" y="673"/>
                  </a:lnTo>
                  <a:lnTo>
                    <a:pt x="402" y="670"/>
                  </a:lnTo>
                  <a:lnTo>
                    <a:pt x="400" y="668"/>
                  </a:lnTo>
                  <a:lnTo>
                    <a:pt x="397" y="667"/>
                  </a:lnTo>
                  <a:lnTo>
                    <a:pt x="393" y="664"/>
                  </a:lnTo>
                  <a:lnTo>
                    <a:pt x="389" y="661"/>
                  </a:lnTo>
                  <a:lnTo>
                    <a:pt x="390" y="657"/>
                  </a:lnTo>
                  <a:lnTo>
                    <a:pt x="392" y="655"/>
                  </a:lnTo>
                  <a:lnTo>
                    <a:pt x="392" y="654"/>
                  </a:lnTo>
                  <a:lnTo>
                    <a:pt x="392" y="652"/>
                  </a:lnTo>
                  <a:lnTo>
                    <a:pt x="386" y="657"/>
                  </a:lnTo>
                  <a:lnTo>
                    <a:pt x="383" y="658"/>
                  </a:lnTo>
                  <a:lnTo>
                    <a:pt x="382" y="658"/>
                  </a:lnTo>
                  <a:lnTo>
                    <a:pt x="380" y="658"/>
                  </a:lnTo>
                  <a:lnTo>
                    <a:pt x="379" y="657"/>
                  </a:lnTo>
                  <a:lnTo>
                    <a:pt x="380" y="655"/>
                  </a:lnTo>
                  <a:lnTo>
                    <a:pt x="383" y="652"/>
                  </a:lnTo>
                  <a:lnTo>
                    <a:pt x="380" y="647"/>
                  </a:lnTo>
                  <a:lnTo>
                    <a:pt x="369" y="644"/>
                  </a:lnTo>
                  <a:lnTo>
                    <a:pt x="366" y="642"/>
                  </a:lnTo>
                  <a:lnTo>
                    <a:pt x="364" y="642"/>
                  </a:lnTo>
                  <a:lnTo>
                    <a:pt x="364" y="639"/>
                  </a:lnTo>
                  <a:lnTo>
                    <a:pt x="360" y="631"/>
                  </a:lnTo>
                  <a:lnTo>
                    <a:pt x="357" y="634"/>
                  </a:lnTo>
                  <a:lnTo>
                    <a:pt x="354" y="635"/>
                  </a:lnTo>
                  <a:lnTo>
                    <a:pt x="353" y="637"/>
                  </a:lnTo>
                  <a:lnTo>
                    <a:pt x="356" y="637"/>
                  </a:lnTo>
                  <a:lnTo>
                    <a:pt x="353" y="637"/>
                  </a:lnTo>
                  <a:lnTo>
                    <a:pt x="336" y="639"/>
                  </a:lnTo>
                  <a:lnTo>
                    <a:pt x="356" y="642"/>
                  </a:lnTo>
                  <a:lnTo>
                    <a:pt x="354" y="644"/>
                  </a:lnTo>
                  <a:lnTo>
                    <a:pt x="353" y="647"/>
                  </a:lnTo>
                  <a:lnTo>
                    <a:pt x="360" y="658"/>
                  </a:lnTo>
                  <a:lnTo>
                    <a:pt x="363" y="660"/>
                  </a:lnTo>
                  <a:lnTo>
                    <a:pt x="366" y="661"/>
                  </a:lnTo>
                  <a:lnTo>
                    <a:pt x="372" y="662"/>
                  </a:lnTo>
                  <a:lnTo>
                    <a:pt x="377" y="664"/>
                  </a:lnTo>
                  <a:lnTo>
                    <a:pt x="383" y="667"/>
                  </a:lnTo>
                  <a:lnTo>
                    <a:pt x="386" y="671"/>
                  </a:lnTo>
                  <a:lnTo>
                    <a:pt x="392" y="678"/>
                  </a:lnTo>
                  <a:lnTo>
                    <a:pt x="400" y="691"/>
                  </a:lnTo>
                  <a:lnTo>
                    <a:pt x="397" y="691"/>
                  </a:lnTo>
                  <a:lnTo>
                    <a:pt x="390" y="691"/>
                  </a:lnTo>
                  <a:lnTo>
                    <a:pt x="383" y="693"/>
                  </a:lnTo>
                  <a:lnTo>
                    <a:pt x="374" y="691"/>
                  </a:lnTo>
                  <a:lnTo>
                    <a:pt x="370" y="690"/>
                  </a:lnTo>
                  <a:lnTo>
                    <a:pt x="366" y="688"/>
                  </a:lnTo>
                  <a:lnTo>
                    <a:pt x="364" y="687"/>
                  </a:lnTo>
                  <a:lnTo>
                    <a:pt x="363" y="685"/>
                  </a:lnTo>
                  <a:lnTo>
                    <a:pt x="363" y="681"/>
                  </a:lnTo>
                  <a:lnTo>
                    <a:pt x="363" y="677"/>
                  </a:lnTo>
                  <a:lnTo>
                    <a:pt x="361" y="674"/>
                  </a:lnTo>
                  <a:lnTo>
                    <a:pt x="360" y="673"/>
                  </a:lnTo>
                  <a:lnTo>
                    <a:pt x="359" y="671"/>
                  </a:lnTo>
                  <a:lnTo>
                    <a:pt x="359" y="675"/>
                  </a:lnTo>
                  <a:lnTo>
                    <a:pt x="350" y="667"/>
                  </a:lnTo>
                  <a:lnTo>
                    <a:pt x="344" y="662"/>
                  </a:lnTo>
                  <a:lnTo>
                    <a:pt x="343" y="661"/>
                  </a:lnTo>
                  <a:lnTo>
                    <a:pt x="341" y="661"/>
                  </a:lnTo>
                  <a:lnTo>
                    <a:pt x="338" y="661"/>
                  </a:lnTo>
                  <a:lnTo>
                    <a:pt x="337" y="662"/>
                  </a:lnTo>
                  <a:lnTo>
                    <a:pt x="334" y="664"/>
                  </a:lnTo>
                  <a:lnTo>
                    <a:pt x="330" y="664"/>
                  </a:lnTo>
                  <a:lnTo>
                    <a:pt x="333" y="661"/>
                  </a:lnTo>
                  <a:lnTo>
                    <a:pt x="333" y="652"/>
                  </a:lnTo>
                  <a:lnTo>
                    <a:pt x="325" y="651"/>
                  </a:lnTo>
                  <a:lnTo>
                    <a:pt x="321" y="651"/>
                  </a:lnTo>
                  <a:lnTo>
                    <a:pt x="318" y="651"/>
                  </a:lnTo>
                  <a:lnTo>
                    <a:pt x="312" y="652"/>
                  </a:lnTo>
                  <a:lnTo>
                    <a:pt x="305" y="652"/>
                  </a:lnTo>
                  <a:lnTo>
                    <a:pt x="302" y="641"/>
                  </a:lnTo>
                  <a:lnTo>
                    <a:pt x="302" y="638"/>
                  </a:lnTo>
                  <a:lnTo>
                    <a:pt x="300" y="631"/>
                  </a:lnTo>
                  <a:lnTo>
                    <a:pt x="302" y="631"/>
                  </a:lnTo>
                  <a:lnTo>
                    <a:pt x="305" y="631"/>
                  </a:lnTo>
                  <a:lnTo>
                    <a:pt x="311" y="631"/>
                  </a:lnTo>
                  <a:lnTo>
                    <a:pt x="311" y="612"/>
                  </a:lnTo>
                  <a:lnTo>
                    <a:pt x="311" y="598"/>
                  </a:lnTo>
                  <a:lnTo>
                    <a:pt x="308" y="595"/>
                  </a:lnTo>
                  <a:lnTo>
                    <a:pt x="302" y="592"/>
                  </a:lnTo>
                  <a:lnTo>
                    <a:pt x="291" y="586"/>
                  </a:lnTo>
                  <a:lnTo>
                    <a:pt x="291" y="589"/>
                  </a:lnTo>
                  <a:lnTo>
                    <a:pt x="292" y="590"/>
                  </a:lnTo>
                  <a:lnTo>
                    <a:pt x="291" y="592"/>
                  </a:lnTo>
                  <a:lnTo>
                    <a:pt x="289" y="592"/>
                  </a:lnTo>
                  <a:lnTo>
                    <a:pt x="289" y="589"/>
                  </a:lnTo>
                  <a:lnTo>
                    <a:pt x="289" y="586"/>
                  </a:lnTo>
                  <a:lnTo>
                    <a:pt x="288" y="585"/>
                  </a:lnTo>
                  <a:lnTo>
                    <a:pt x="287" y="583"/>
                  </a:lnTo>
                  <a:lnTo>
                    <a:pt x="287" y="582"/>
                  </a:lnTo>
                  <a:lnTo>
                    <a:pt x="284" y="580"/>
                  </a:lnTo>
                  <a:lnTo>
                    <a:pt x="282" y="579"/>
                  </a:lnTo>
                  <a:lnTo>
                    <a:pt x="282" y="578"/>
                  </a:lnTo>
                  <a:lnTo>
                    <a:pt x="284" y="575"/>
                  </a:lnTo>
                  <a:lnTo>
                    <a:pt x="289" y="575"/>
                  </a:lnTo>
                  <a:lnTo>
                    <a:pt x="289" y="567"/>
                  </a:lnTo>
                  <a:lnTo>
                    <a:pt x="291" y="562"/>
                  </a:lnTo>
                  <a:lnTo>
                    <a:pt x="289" y="563"/>
                  </a:lnTo>
                  <a:lnTo>
                    <a:pt x="287" y="563"/>
                  </a:lnTo>
                  <a:lnTo>
                    <a:pt x="284" y="563"/>
                  </a:lnTo>
                  <a:lnTo>
                    <a:pt x="281" y="565"/>
                  </a:lnTo>
                  <a:lnTo>
                    <a:pt x="281" y="567"/>
                  </a:lnTo>
                  <a:lnTo>
                    <a:pt x="282" y="566"/>
                  </a:lnTo>
                  <a:lnTo>
                    <a:pt x="284" y="566"/>
                  </a:lnTo>
                  <a:lnTo>
                    <a:pt x="284" y="567"/>
                  </a:lnTo>
                  <a:lnTo>
                    <a:pt x="282" y="569"/>
                  </a:lnTo>
                  <a:lnTo>
                    <a:pt x="281" y="573"/>
                  </a:lnTo>
                  <a:lnTo>
                    <a:pt x="275" y="573"/>
                  </a:lnTo>
                  <a:lnTo>
                    <a:pt x="274" y="573"/>
                  </a:lnTo>
                  <a:lnTo>
                    <a:pt x="275" y="572"/>
                  </a:lnTo>
                  <a:lnTo>
                    <a:pt x="278" y="570"/>
                  </a:lnTo>
                  <a:lnTo>
                    <a:pt x="274" y="567"/>
                  </a:lnTo>
                  <a:lnTo>
                    <a:pt x="269" y="565"/>
                  </a:lnTo>
                  <a:lnTo>
                    <a:pt x="269" y="542"/>
                  </a:lnTo>
                  <a:lnTo>
                    <a:pt x="261" y="540"/>
                  </a:lnTo>
                  <a:lnTo>
                    <a:pt x="262" y="539"/>
                  </a:lnTo>
                  <a:lnTo>
                    <a:pt x="264" y="536"/>
                  </a:lnTo>
                  <a:lnTo>
                    <a:pt x="264" y="531"/>
                  </a:lnTo>
                  <a:lnTo>
                    <a:pt x="266" y="531"/>
                  </a:lnTo>
                  <a:lnTo>
                    <a:pt x="266" y="530"/>
                  </a:lnTo>
                  <a:lnTo>
                    <a:pt x="266" y="526"/>
                  </a:lnTo>
                  <a:lnTo>
                    <a:pt x="261" y="524"/>
                  </a:lnTo>
                  <a:lnTo>
                    <a:pt x="258" y="524"/>
                  </a:lnTo>
                  <a:lnTo>
                    <a:pt x="256" y="523"/>
                  </a:lnTo>
                  <a:lnTo>
                    <a:pt x="255" y="520"/>
                  </a:lnTo>
                  <a:lnTo>
                    <a:pt x="255" y="517"/>
                  </a:lnTo>
                  <a:lnTo>
                    <a:pt x="253" y="514"/>
                  </a:lnTo>
                  <a:lnTo>
                    <a:pt x="256" y="511"/>
                  </a:lnTo>
                  <a:lnTo>
                    <a:pt x="259" y="508"/>
                  </a:lnTo>
                  <a:lnTo>
                    <a:pt x="258" y="501"/>
                  </a:lnTo>
                  <a:lnTo>
                    <a:pt x="258" y="498"/>
                  </a:lnTo>
                  <a:lnTo>
                    <a:pt x="256" y="500"/>
                  </a:lnTo>
                  <a:lnTo>
                    <a:pt x="256" y="503"/>
                  </a:lnTo>
                  <a:lnTo>
                    <a:pt x="256" y="508"/>
                  </a:lnTo>
                  <a:lnTo>
                    <a:pt x="253" y="507"/>
                  </a:lnTo>
                  <a:lnTo>
                    <a:pt x="252" y="507"/>
                  </a:lnTo>
                  <a:lnTo>
                    <a:pt x="251" y="508"/>
                  </a:lnTo>
                  <a:lnTo>
                    <a:pt x="248" y="508"/>
                  </a:lnTo>
                  <a:lnTo>
                    <a:pt x="245" y="498"/>
                  </a:lnTo>
                  <a:lnTo>
                    <a:pt x="242" y="490"/>
                  </a:lnTo>
                  <a:lnTo>
                    <a:pt x="240" y="493"/>
                  </a:lnTo>
                  <a:lnTo>
                    <a:pt x="240" y="495"/>
                  </a:lnTo>
                  <a:lnTo>
                    <a:pt x="239" y="497"/>
                  </a:lnTo>
                  <a:lnTo>
                    <a:pt x="236" y="498"/>
                  </a:lnTo>
                  <a:lnTo>
                    <a:pt x="236" y="485"/>
                  </a:lnTo>
                  <a:lnTo>
                    <a:pt x="236" y="475"/>
                  </a:lnTo>
                  <a:lnTo>
                    <a:pt x="233" y="478"/>
                  </a:lnTo>
                  <a:lnTo>
                    <a:pt x="230" y="478"/>
                  </a:lnTo>
                  <a:lnTo>
                    <a:pt x="230" y="477"/>
                  </a:lnTo>
                  <a:lnTo>
                    <a:pt x="232" y="475"/>
                  </a:lnTo>
                  <a:lnTo>
                    <a:pt x="233" y="472"/>
                  </a:lnTo>
                  <a:lnTo>
                    <a:pt x="230" y="472"/>
                  </a:lnTo>
                  <a:lnTo>
                    <a:pt x="228" y="471"/>
                  </a:lnTo>
                  <a:lnTo>
                    <a:pt x="222" y="468"/>
                  </a:lnTo>
                  <a:lnTo>
                    <a:pt x="222" y="475"/>
                  </a:lnTo>
                  <a:lnTo>
                    <a:pt x="220" y="474"/>
                  </a:lnTo>
                  <a:lnTo>
                    <a:pt x="219" y="472"/>
                  </a:lnTo>
                  <a:lnTo>
                    <a:pt x="217" y="472"/>
                  </a:lnTo>
                  <a:lnTo>
                    <a:pt x="217" y="470"/>
                  </a:lnTo>
                  <a:lnTo>
                    <a:pt x="219" y="468"/>
                  </a:lnTo>
                  <a:lnTo>
                    <a:pt x="222" y="465"/>
                  </a:lnTo>
                  <a:lnTo>
                    <a:pt x="220" y="461"/>
                  </a:lnTo>
                  <a:lnTo>
                    <a:pt x="220" y="454"/>
                  </a:lnTo>
                  <a:lnTo>
                    <a:pt x="212" y="454"/>
                  </a:lnTo>
                  <a:lnTo>
                    <a:pt x="210" y="451"/>
                  </a:lnTo>
                  <a:lnTo>
                    <a:pt x="210" y="449"/>
                  </a:lnTo>
                  <a:lnTo>
                    <a:pt x="209" y="446"/>
                  </a:lnTo>
                  <a:lnTo>
                    <a:pt x="209" y="442"/>
                  </a:lnTo>
                  <a:lnTo>
                    <a:pt x="209" y="439"/>
                  </a:lnTo>
                  <a:lnTo>
                    <a:pt x="209" y="436"/>
                  </a:lnTo>
                  <a:lnTo>
                    <a:pt x="206" y="435"/>
                  </a:lnTo>
                  <a:lnTo>
                    <a:pt x="204" y="432"/>
                  </a:lnTo>
                  <a:lnTo>
                    <a:pt x="203" y="429"/>
                  </a:lnTo>
                  <a:lnTo>
                    <a:pt x="206" y="426"/>
                  </a:lnTo>
                  <a:lnTo>
                    <a:pt x="207" y="425"/>
                  </a:lnTo>
                  <a:lnTo>
                    <a:pt x="206" y="423"/>
                  </a:lnTo>
                  <a:lnTo>
                    <a:pt x="204" y="423"/>
                  </a:lnTo>
                  <a:lnTo>
                    <a:pt x="202" y="423"/>
                  </a:lnTo>
                  <a:lnTo>
                    <a:pt x="200" y="423"/>
                  </a:lnTo>
                  <a:lnTo>
                    <a:pt x="197" y="423"/>
                  </a:lnTo>
                  <a:lnTo>
                    <a:pt x="197" y="418"/>
                  </a:lnTo>
                  <a:lnTo>
                    <a:pt x="193" y="418"/>
                  </a:lnTo>
                  <a:lnTo>
                    <a:pt x="189" y="418"/>
                  </a:lnTo>
                  <a:lnTo>
                    <a:pt x="184" y="409"/>
                  </a:lnTo>
                  <a:lnTo>
                    <a:pt x="179" y="402"/>
                  </a:lnTo>
                  <a:lnTo>
                    <a:pt x="177" y="402"/>
                  </a:lnTo>
                  <a:lnTo>
                    <a:pt x="177" y="405"/>
                  </a:lnTo>
                  <a:lnTo>
                    <a:pt x="176" y="410"/>
                  </a:lnTo>
                  <a:lnTo>
                    <a:pt x="177" y="416"/>
                  </a:lnTo>
                  <a:lnTo>
                    <a:pt x="177" y="419"/>
                  </a:lnTo>
                  <a:lnTo>
                    <a:pt x="179" y="421"/>
                  </a:lnTo>
                  <a:lnTo>
                    <a:pt x="176" y="421"/>
                  </a:lnTo>
                  <a:lnTo>
                    <a:pt x="176" y="419"/>
                  </a:lnTo>
                  <a:lnTo>
                    <a:pt x="176" y="418"/>
                  </a:lnTo>
                  <a:lnTo>
                    <a:pt x="176" y="415"/>
                  </a:lnTo>
                  <a:lnTo>
                    <a:pt x="167" y="418"/>
                  </a:lnTo>
                  <a:lnTo>
                    <a:pt x="164" y="419"/>
                  </a:lnTo>
                  <a:lnTo>
                    <a:pt x="158" y="421"/>
                  </a:lnTo>
                  <a:lnTo>
                    <a:pt x="156" y="421"/>
                  </a:lnTo>
                  <a:lnTo>
                    <a:pt x="160" y="422"/>
                  </a:lnTo>
                  <a:lnTo>
                    <a:pt x="167" y="422"/>
                  </a:lnTo>
                  <a:lnTo>
                    <a:pt x="173" y="423"/>
                  </a:lnTo>
                  <a:lnTo>
                    <a:pt x="176" y="425"/>
                  </a:lnTo>
                  <a:lnTo>
                    <a:pt x="179" y="426"/>
                  </a:lnTo>
                  <a:lnTo>
                    <a:pt x="179" y="428"/>
                  </a:lnTo>
                  <a:lnTo>
                    <a:pt x="179" y="429"/>
                  </a:lnTo>
                  <a:lnTo>
                    <a:pt x="179" y="432"/>
                  </a:lnTo>
                  <a:lnTo>
                    <a:pt x="179" y="435"/>
                  </a:lnTo>
                  <a:lnTo>
                    <a:pt x="184" y="435"/>
                  </a:lnTo>
                  <a:lnTo>
                    <a:pt x="187" y="442"/>
                  </a:lnTo>
                  <a:lnTo>
                    <a:pt x="179" y="448"/>
                  </a:lnTo>
                  <a:lnTo>
                    <a:pt x="183" y="449"/>
                  </a:lnTo>
                  <a:lnTo>
                    <a:pt x="187" y="451"/>
                  </a:lnTo>
                  <a:lnTo>
                    <a:pt x="187" y="454"/>
                  </a:lnTo>
                  <a:lnTo>
                    <a:pt x="187" y="458"/>
                  </a:lnTo>
                  <a:lnTo>
                    <a:pt x="189" y="462"/>
                  </a:lnTo>
                  <a:lnTo>
                    <a:pt x="189" y="464"/>
                  </a:lnTo>
                  <a:lnTo>
                    <a:pt x="189" y="465"/>
                  </a:lnTo>
                  <a:lnTo>
                    <a:pt x="200" y="468"/>
                  </a:lnTo>
                  <a:lnTo>
                    <a:pt x="200" y="457"/>
                  </a:lnTo>
                  <a:lnTo>
                    <a:pt x="206" y="457"/>
                  </a:lnTo>
                  <a:lnTo>
                    <a:pt x="209" y="458"/>
                  </a:lnTo>
                  <a:lnTo>
                    <a:pt x="210" y="458"/>
                  </a:lnTo>
                  <a:lnTo>
                    <a:pt x="209" y="459"/>
                  </a:lnTo>
                  <a:lnTo>
                    <a:pt x="215" y="459"/>
                  </a:lnTo>
                  <a:lnTo>
                    <a:pt x="213" y="464"/>
                  </a:lnTo>
                  <a:lnTo>
                    <a:pt x="212" y="468"/>
                  </a:lnTo>
                  <a:lnTo>
                    <a:pt x="212" y="475"/>
                  </a:lnTo>
                  <a:lnTo>
                    <a:pt x="206" y="475"/>
                  </a:lnTo>
                  <a:lnTo>
                    <a:pt x="206" y="474"/>
                  </a:lnTo>
                  <a:lnTo>
                    <a:pt x="206" y="472"/>
                  </a:lnTo>
                  <a:lnTo>
                    <a:pt x="203" y="472"/>
                  </a:lnTo>
                  <a:lnTo>
                    <a:pt x="206" y="484"/>
                  </a:lnTo>
                  <a:lnTo>
                    <a:pt x="204" y="484"/>
                  </a:lnTo>
                  <a:lnTo>
                    <a:pt x="202" y="482"/>
                  </a:lnTo>
                  <a:lnTo>
                    <a:pt x="197" y="481"/>
                  </a:lnTo>
                  <a:lnTo>
                    <a:pt x="197" y="480"/>
                  </a:lnTo>
                  <a:lnTo>
                    <a:pt x="199" y="478"/>
                  </a:lnTo>
                  <a:lnTo>
                    <a:pt x="200" y="475"/>
                  </a:lnTo>
                  <a:lnTo>
                    <a:pt x="196" y="472"/>
                  </a:lnTo>
                  <a:lnTo>
                    <a:pt x="192" y="471"/>
                  </a:lnTo>
                  <a:lnTo>
                    <a:pt x="192" y="474"/>
                  </a:lnTo>
                  <a:lnTo>
                    <a:pt x="193" y="475"/>
                  </a:lnTo>
                  <a:lnTo>
                    <a:pt x="193" y="477"/>
                  </a:lnTo>
                  <a:lnTo>
                    <a:pt x="192" y="478"/>
                  </a:lnTo>
                  <a:lnTo>
                    <a:pt x="189" y="478"/>
                  </a:lnTo>
                  <a:lnTo>
                    <a:pt x="187" y="475"/>
                  </a:lnTo>
                  <a:lnTo>
                    <a:pt x="186" y="474"/>
                  </a:lnTo>
                  <a:lnTo>
                    <a:pt x="186" y="472"/>
                  </a:lnTo>
                  <a:lnTo>
                    <a:pt x="184" y="472"/>
                  </a:lnTo>
                  <a:lnTo>
                    <a:pt x="176" y="464"/>
                  </a:lnTo>
                  <a:lnTo>
                    <a:pt x="173" y="458"/>
                  </a:lnTo>
                  <a:lnTo>
                    <a:pt x="170" y="454"/>
                  </a:lnTo>
                  <a:lnTo>
                    <a:pt x="170" y="451"/>
                  </a:lnTo>
                  <a:lnTo>
                    <a:pt x="170" y="449"/>
                  </a:lnTo>
                  <a:lnTo>
                    <a:pt x="170" y="448"/>
                  </a:lnTo>
                  <a:lnTo>
                    <a:pt x="170" y="446"/>
                  </a:lnTo>
                  <a:lnTo>
                    <a:pt x="170" y="445"/>
                  </a:lnTo>
                  <a:lnTo>
                    <a:pt x="156" y="436"/>
                  </a:lnTo>
                  <a:lnTo>
                    <a:pt x="156" y="435"/>
                  </a:lnTo>
                  <a:lnTo>
                    <a:pt x="156" y="432"/>
                  </a:lnTo>
                  <a:lnTo>
                    <a:pt x="157" y="429"/>
                  </a:lnTo>
                  <a:lnTo>
                    <a:pt x="156" y="426"/>
                  </a:lnTo>
                  <a:lnTo>
                    <a:pt x="153" y="428"/>
                  </a:lnTo>
                  <a:lnTo>
                    <a:pt x="151" y="429"/>
                  </a:lnTo>
                  <a:lnTo>
                    <a:pt x="150" y="428"/>
                  </a:lnTo>
                  <a:lnTo>
                    <a:pt x="151" y="426"/>
                  </a:lnTo>
                  <a:lnTo>
                    <a:pt x="154" y="423"/>
                  </a:lnTo>
                  <a:lnTo>
                    <a:pt x="151" y="422"/>
                  </a:lnTo>
                  <a:lnTo>
                    <a:pt x="150" y="422"/>
                  </a:lnTo>
                  <a:lnTo>
                    <a:pt x="145" y="421"/>
                  </a:lnTo>
                  <a:lnTo>
                    <a:pt x="145" y="412"/>
                  </a:lnTo>
                  <a:lnTo>
                    <a:pt x="144" y="412"/>
                  </a:lnTo>
                  <a:lnTo>
                    <a:pt x="143" y="412"/>
                  </a:lnTo>
                  <a:lnTo>
                    <a:pt x="140" y="412"/>
                  </a:lnTo>
                  <a:lnTo>
                    <a:pt x="137" y="415"/>
                  </a:lnTo>
                  <a:lnTo>
                    <a:pt x="125" y="399"/>
                  </a:lnTo>
                  <a:lnTo>
                    <a:pt x="120" y="399"/>
                  </a:lnTo>
                  <a:lnTo>
                    <a:pt x="120" y="393"/>
                  </a:lnTo>
                  <a:lnTo>
                    <a:pt x="121" y="389"/>
                  </a:lnTo>
                  <a:lnTo>
                    <a:pt x="122" y="385"/>
                  </a:lnTo>
                  <a:lnTo>
                    <a:pt x="122" y="382"/>
                  </a:lnTo>
                  <a:lnTo>
                    <a:pt x="118" y="382"/>
                  </a:lnTo>
                  <a:lnTo>
                    <a:pt x="115" y="382"/>
                  </a:lnTo>
                  <a:lnTo>
                    <a:pt x="115" y="390"/>
                  </a:lnTo>
                  <a:lnTo>
                    <a:pt x="111" y="389"/>
                  </a:lnTo>
                  <a:lnTo>
                    <a:pt x="105" y="387"/>
                  </a:lnTo>
                  <a:lnTo>
                    <a:pt x="99" y="385"/>
                  </a:lnTo>
                  <a:lnTo>
                    <a:pt x="95" y="382"/>
                  </a:lnTo>
                  <a:lnTo>
                    <a:pt x="98" y="367"/>
                  </a:lnTo>
                  <a:lnTo>
                    <a:pt x="96" y="369"/>
                  </a:lnTo>
                  <a:lnTo>
                    <a:pt x="95" y="370"/>
                  </a:lnTo>
                  <a:lnTo>
                    <a:pt x="92" y="373"/>
                  </a:lnTo>
                  <a:lnTo>
                    <a:pt x="89" y="374"/>
                  </a:lnTo>
                  <a:lnTo>
                    <a:pt x="86" y="374"/>
                  </a:lnTo>
                  <a:lnTo>
                    <a:pt x="79" y="373"/>
                  </a:lnTo>
                  <a:lnTo>
                    <a:pt x="72" y="372"/>
                  </a:lnTo>
                  <a:lnTo>
                    <a:pt x="65" y="367"/>
                  </a:lnTo>
                  <a:lnTo>
                    <a:pt x="52" y="362"/>
                  </a:lnTo>
                  <a:lnTo>
                    <a:pt x="45" y="359"/>
                  </a:lnTo>
                  <a:lnTo>
                    <a:pt x="40" y="357"/>
                  </a:lnTo>
                  <a:lnTo>
                    <a:pt x="30" y="357"/>
                  </a:lnTo>
                  <a:lnTo>
                    <a:pt x="23" y="359"/>
                  </a:lnTo>
                  <a:lnTo>
                    <a:pt x="16" y="360"/>
                  </a:lnTo>
                  <a:lnTo>
                    <a:pt x="12" y="360"/>
                  </a:lnTo>
                  <a:lnTo>
                    <a:pt x="7" y="360"/>
                  </a:lnTo>
                  <a:lnTo>
                    <a:pt x="7" y="357"/>
                  </a:lnTo>
                  <a:lnTo>
                    <a:pt x="3" y="356"/>
                  </a:lnTo>
                  <a:lnTo>
                    <a:pt x="0" y="356"/>
                  </a:lnTo>
                  <a:lnTo>
                    <a:pt x="0" y="42"/>
                  </a:lnTo>
                  <a:lnTo>
                    <a:pt x="1" y="45"/>
                  </a:lnTo>
                  <a:lnTo>
                    <a:pt x="9" y="45"/>
                  </a:lnTo>
                  <a:lnTo>
                    <a:pt x="17" y="45"/>
                  </a:lnTo>
                  <a:lnTo>
                    <a:pt x="17" y="36"/>
                  </a:lnTo>
                  <a:lnTo>
                    <a:pt x="27" y="36"/>
                  </a:lnTo>
                  <a:lnTo>
                    <a:pt x="32" y="38"/>
                  </a:lnTo>
                  <a:lnTo>
                    <a:pt x="36" y="39"/>
                  </a:lnTo>
                  <a:lnTo>
                    <a:pt x="45" y="42"/>
                  </a:lnTo>
                  <a:lnTo>
                    <a:pt x="53" y="46"/>
                  </a:lnTo>
                  <a:lnTo>
                    <a:pt x="62" y="51"/>
                  </a:lnTo>
                  <a:lnTo>
                    <a:pt x="71" y="53"/>
                  </a:lnTo>
                  <a:lnTo>
                    <a:pt x="75" y="53"/>
                  </a:lnTo>
                  <a:lnTo>
                    <a:pt x="78" y="52"/>
                  </a:lnTo>
                  <a:lnTo>
                    <a:pt x="82" y="51"/>
                  </a:lnTo>
                  <a:lnTo>
                    <a:pt x="88" y="49"/>
                  </a:lnTo>
                  <a:lnTo>
                    <a:pt x="91" y="49"/>
                  </a:lnTo>
                  <a:lnTo>
                    <a:pt x="95" y="51"/>
                  </a:lnTo>
                  <a:lnTo>
                    <a:pt x="96" y="52"/>
                  </a:lnTo>
                  <a:lnTo>
                    <a:pt x="98" y="56"/>
                  </a:lnTo>
                  <a:lnTo>
                    <a:pt x="101" y="58"/>
                  </a:lnTo>
                  <a:lnTo>
                    <a:pt x="105" y="61"/>
                  </a:lnTo>
                  <a:lnTo>
                    <a:pt x="117" y="65"/>
                  </a:lnTo>
                  <a:lnTo>
                    <a:pt x="137" y="72"/>
                  </a:lnTo>
                  <a:lnTo>
                    <a:pt x="140" y="78"/>
                  </a:lnTo>
                  <a:lnTo>
                    <a:pt x="144" y="79"/>
                  </a:lnTo>
                  <a:lnTo>
                    <a:pt x="147" y="79"/>
                  </a:lnTo>
                  <a:lnTo>
                    <a:pt x="150" y="79"/>
                  </a:lnTo>
                  <a:lnTo>
                    <a:pt x="154" y="81"/>
                  </a:lnTo>
                  <a:lnTo>
                    <a:pt x="156" y="89"/>
                  </a:lnTo>
                  <a:lnTo>
                    <a:pt x="158" y="89"/>
                  </a:lnTo>
                  <a:lnTo>
                    <a:pt x="161" y="89"/>
                  </a:lnTo>
                  <a:lnTo>
                    <a:pt x="163" y="88"/>
                  </a:lnTo>
                  <a:lnTo>
                    <a:pt x="164" y="88"/>
                  </a:lnTo>
                  <a:lnTo>
                    <a:pt x="164" y="87"/>
                  </a:lnTo>
                  <a:lnTo>
                    <a:pt x="161" y="84"/>
                  </a:lnTo>
                  <a:lnTo>
                    <a:pt x="160" y="82"/>
                  </a:lnTo>
                  <a:lnTo>
                    <a:pt x="156" y="81"/>
                  </a:lnTo>
                  <a:lnTo>
                    <a:pt x="156" y="78"/>
                  </a:lnTo>
                  <a:lnTo>
                    <a:pt x="154" y="78"/>
                  </a:lnTo>
                  <a:lnTo>
                    <a:pt x="153" y="76"/>
                  </a:lnTo>
                  <a:lnTo>
                    <a:pt x="154" y="75"/>
                  </a:lnTo>
                  <a:lnTo>
                    <a:pt x="154" y="72"/>
                  </a:lnTo>
                  <a:lnTo>
                    <a:pt x="163" y="74"/>
                  </a:lnTo>
                  <a:lnTo>
                    <a:pt x="167" y="75"/>
                  </a:lnTo>
                  <a:lnTo>
                    <a:pt x="170" y="75"/>
                  </a:lnTo>
                  <a:lnTo>
                    <a:pt x="171" y="74"/>
                  </a:lnTo>
                  <a:lnTo>
                    <a:pt x="171" y="72"/>
                  </a:lnTo>
                  <a:lnTo>
                    <a:pt x="170" y="69"/>
                  </a:lnTo>
                  <a:lnTo>
                    <a:pt x="170" y="68"/>
                  </a:lnTo>
                  <a:lnTo>
                    <a:pt x="171" y="66"/>
                  </a:lnTo>
                  <a:lnTo>
                    <a:pt x="173" y="66"/>
                  </a:lnTo>
                  <a:lnTo>
                    <a:pt x="176" y="66"/>
                  </a:lnTo>
                  <a:lnTo>
                    <a:pt x="176" y="69"/>
                  </a:lnTo>
                  <a:lnTo>
                    <a:pt x="177" y="71"/>
                  </a:lnTo>
                  <a:lnTo>
                    <a:pt x="179" y="69"/>
                  </a:lnTo>
                  <a:lnTo>
                    <a:pt x="180" y="65"/>
                  </a:lnTo>
                  <a:lnTo>
                    <a:pt x="180" y="62"/>
                  </a:lnTo>
                  <a:lnTo>
                    <a:pt x="180" y="58"/>
                  </a:lnTo>
                  <a:lnTo>
                    <a:pt x="181" y="53"/>
                  </a:lnTo>
                  <a:lnTo>
                    <a:pt x="184" y="55"/>
                  </a:lnTo>
                  <a:lnTo>
                    <a:pt x="186" y="56"/>
                  </a:lnTo>
                  <a:lnTo>
                    <a:pt x="192" y="58"/>
                  </a:lnTo>
                  <a:lnTo>
                    <a:pt x="192" y="62"/>
                  </a:lnTo>
                  <a:lnTo>
                    <a:pt x="192" y="66"/>
                  </a:lnTo>
                  <a:lnTo>
                    <a:pt x="194" y="66"/>
                  </a:lnTo>
                  <a:lnTo>
                    <a:pt x="197" y="65"/>
                  </a:lnTo>
                  <a:lnTo>
                    <a:pt x="203" y="63"/>
                  </a:lnTo>
                  <a:lnTo>
                    <a:pt x="204" y="62"/>
                  </a:lnTo>
                  <a:lnTo>
                    <a:pt x="204" y="59"/>
                  </a:lnTo>
                  <a:lnTo>
                    <a:pt x="204" y="56"/>
                  </a:lnTo>
                  <a:lnTo>
                    <a:pt x="204" y="55"/>
                  </a:lnTo>
                  <a:lnTo>
                    <a:pt x="206" y="53"/>
                  </a:lnTo>
                  <a:lnTo>
                    <a:pt x="217" y="49"/>
                  </a:lnTo>
                  <a:lnTo>
                    <a:pt x="230" y="45"/>
                  </a:lnTo>
                  <a:lnTo>
                    <a:pt x="235" y="48"/>
                  </a:lnTo>
                  <a:lnTo>
                    <a:pt x="239" y="51"/>
                  </a:lnTo>
                  <a:lnTo>
                    <a:pt x="240" y="46"/>
                  </a:lnTo>
                  <a:lnTo>
                    <a:pt x="242" y="42"/>
                  </a:lnTo>
                  <a:lnTo>
                    <a:pt x="245" y="33"/>
                  </a:lnTo>
                  <a:lnTo>
                    <a:pt x="259" y="35"/>
                  </a:lnTo>
                  <a:lnTo>
                    <a:pt x="264" y="36"/>
                  </a:lnTo>
                  <a:lnTo>
                    <a:pt x="266" y="38"/>
                  </a:lnTo>
                  <a:lnTo>
                    <a:pt x="266" y="39"/>
                  </a:lnTo>
                  <a:lnTo>
                    <a:pt x="265" y="42"/>
                  </a:lnTo>
                  <a:lnTo>
                    <a:pt x="261" y="45"/>
                  </a:lnTo>
                  <a:lnTo>
                    <a:pt x="253" y="51"/>
                  </a:lnTo>
                  <a:lnTo>
                    <a:pt x="249" y="52"/>
                  </a:lnTo>
                  <a:lnTo>
                    <a:pt x="245" y="53"/>
                  </a:lnTo>
                  <a:lnTo>
                    <a:pt x="238" y="55"/>
                  </a:lnTo>
                  <a:lnTo>
                    <a:pt x="229" y="56"/>
                  </a:lnTo>
                  <a:lnTo>
                    <a:pt x="226" y="56"/>
                  </a:lnTo>
                  <a:lnTo>
                    <a:pt x="222" y="58"/>
                  </a:lnTo>
                  <a:lnTo>
                    <a:pt x="213" y="74"/>
                  </a:lnTo>
                  <a:lnTo>
                    <a:pt x="203" y="91"/>
                  </a:lnTo>
                  <a:lnTo>
                    <a:pt x="206" y="91"/>
                  </a:lnTo>
                  <a:lnTo>
                    <a:pt x="204" y="92"/>
                  </a:lnTo>
                  <a:lnTo>
                    <a:pt x="204" y="94"/>
                  </a:lnTo>
                  <a:lnTo>
                    <a:pt x="206" y="94"/>
                  </a:lnTo>
                  <a:lnTo>
                    <a:pt x="209" y="94"/>
                  </a:lnTo>
                  <a:lnTo>
                    <a:pt x="212" y="92"/>
                  </a:lnTo>
                  <a:lnTo>
                    <a:pt x="215" y="92"/>
                  </a:lnTo>
                  <a:lnTo>
                    <a:pt x="217" y="91"/>
                  </a:lnTo>
                  <a:lnTo>
                    <a:pt x="222" y="75"/>
                  </a:lnTo>
                  <a:lnTo>
                    <a:pt x="230" y="71"/>
                  </a:lnTo>
                  <a:lnTo>
                    <a:pt x="239" y="66"/>
                  </a:lnTo>
                  <a:lnTo>
                    <a:pt x="239" y="72"/>
                  </a:lnTo>
                  <a:lnTo>
                    <a:pt x="242" y="71"/>
                  </a:lnTo>
                  <a:lnTo>
                    <a:pt x="243" y="69"/>
                  </a:lnTo>
                  <a:lnTo>
                    <a:pt x="248" y="66"/>
                  </a:lnTo>
                  <a:lnTo>
                    <a:pt x="251" y="69"/>
                  </a:lnTo>
                  <a:lnTo>
                    <a:pt x="251" y="71"/>
                  </a:lnTo>
                  <a:lnTo>
                    <a:pt x="251" y="72"/>
                  </a:lnTo>
                  <a:lnTo>
                    <a:pt x="253" y="72"/>
                  </a:lnTo>
                  <a:lnTo>
                    <a:pt x="255" y="63"/>
                  </a:lnTo>
                  <a:lnTo>
                    <a:pt x="258" y="56"/>
                  </a:lnTo>
                  <a:lnTo>
                    <a:pt x="259" y="53"/>
                  </a:lnTo>
                  <a:lnTo>
                    <a:pt x="262" y="51"/>
                  </a:lnTo>
                  <a:lnTo>
                    <a:pt x="265" y="49"/>
                  </a:lnTo>
                  <a:lnTo>
                    <a:pt x="268" y="48"/>
                  </a:lnTo>
                  <a:lnTo>
                    <a:pt x="269" y="48"/>
                  </a:lnTo>
                  <a:lnTo>
                    <a:pt x="272" y="48"/>
                  </a:lnTo>
                  <a:lnTo>
                    <a:pt x="276" y="49"/>
                  </a:lnTo>
                  <a:lnTo>
                    <a:pt x="279" y="49"/>
                  </a:lnTo>
                  <a:lnTo>
                    <a:pt x="281" y="51"/>
                  </a:lnTo>
                  <a:lnTo>
                    <a:pt x="282" y="48"/>
                  </a:lnTo>
                  <a:lnTo>
                    <a:pt x="285" y="40"/>
                  </a:lnTo>
                  <a:lnTo>
                    <a:pt x="289" y="30"/>
                  </a:lnTo>
                  <a:lnTo>
                    <a:pt x="291" y="30"/>
                  </a:lnTo>
                  <a:lnTo>
                    <a:pt x="292" y="29"/>
                  </a:lnTo>
                  <a:lnTo>
                    <a:pt x="292" y="27"/>
                  </a:lnTo>
                  <a:lnTo>
                    <a:pt x="291" y="26"/>
                  </a:lnTo>
                  <a:lnTo>
                    <a:pt x="289" y="25"/>
                  </a:lnTo>
                  <a:lnTo>
                    <a:pt x="291" y="12"/>
                  </a:lnTo>
                  <a:lnTo>
                    <a:pt x="300" y="17"/>
                  </a:lnTo>
                  <a:lnTo>
                    <a:pt x="307" y="25"/>
                  </a:lnTo>
                  <a:lnTo>
                    <a:pt x="314" y="30"/>
                  </a:lnTo>
                  <a:lnTo>
                    <a:pt x="323" y="36"/>
                  </a:lnTo>
                  <a:lnTo>
                    <a:pt x="323" y="39"/>
                  </a:lnTo>
                  <a:lnTo>
                    <a:pt x="327" y="39"/>
                  </a:lnTo>
                  <a:lnTo>
                    <a:pt x="327" y="45"/>
                  </a:lnTo>
                  <a:lnTo>
                    <a:pt x="328" y="46"/>
                  </a:lnTo>
                  <a:lnTo>
                    <a:pt x="333" y="51"/>
                  </a:lnTo>
                  <a:lnTo>
                    <a:pt x="341" y="59"/>
                  </a:lnTo>
                  <a:lnTo>
                    <a:pt x="359" y="72"/>
                  </a:lnTo>
                  <a:lnTo>
                    <a:pt x="363" y="72"/>
                  </a:lnTo>
                  <a:lnTo>
                    <a:pt x="367" y="58"/>
                  </a:lnTo>
                  <a:lnTo>
                    <a:pt x="367" y="53"/>
                  </a:lnTo>
                  <a:lnTo>
                    <a:pt x="369" y="51"/>
                  </a:lnTo>
                  <a:lnTo>
                    <a:pt x="367" y="48"/>
                  </a:lnTo>
                  <a:lnTo>
                    <a:pt x="366" y="48"/>
                  </a:lnTo>
                  <a:lnTo>
                    <a:pt x="370" y="45"/>
                  </a:lnTo>
                  <a:lnTo>
                    <a:pt x="370" y="43"/>
                  </a:lnTo>
                  <a:lnTo>
                    <a:pt x="372" y="42"/>
                  </a:lnTo>
                  <a:lnTo>
                    <a:pt x="373" y="48"/>
                  </a:lnTo>
                  <a:lnTo>
                    <a:pt x="373" y="53"/>
                  </a:lnTo>
                  <a:lnTo>
                    <a:pt x="374" y="61"/>
                  </a:lnTo>
                  <a:lnTo>
                    <a:pt x="377" y="69"/>
                  </a:lnTo>
                  <a:lnTo>
                    <a:pt x="386" y="65"/>
                  </a:lnTo>
                  <a:lnTo>
                    <a:pt x="395" y="61"/>
                  </a:lnTo>
                  <a:lnTo>
                    <a:pt x="395" y="56"/>
                  </a:lnTo>
                  <a:lnTo>
                    <a:pt x="402" y="55"/>
                  </a:lnTo>
                  <a:lnTo>
                    <a:pt x="406" y="55"/>
                  </a:lnTo>
                  <a:lnTo>
                    <a:pt x="409" y="55"/>
                  </a:lnTo>
                  <a:lnTo>
                    <a:pt x="418" y="56"/>
                  </a:lnTo>
                  <a:lnTo>
                    <a:pt x="425" y="59"/>
                  </a:lnTo>
                  <a:lnTo>
                    <a:pt x="439" y="66"/>
                  </a:lnTo>
                  <a:lnTo>
                    <a:pt x="452" y="72"/>
                  </a:lnTo>
                  <a:lnTo>
                    <a:pt x="458" y="78"/>
                  </a:lnTo>
                  <a:lnTo>
                    <a:pt x="459" y="78"/>
                  </a:lnTo>
                  <a:lnTo>
                    <a:pt x="459" y="76"/>
                  </a:lnTo>
                  <a:lnTo>
                    <a:pt x="461" y="75"/>
                  </a:lnTo>
                  <a:lnTo>
                    <a:pt x="462" y="74"/>
                  </a:lnTo>
                  <a:lnTo>
                    <a:pt x="465" y="75"/>
                  </a:lnTo>
                  <a:lnTo>
                    <a:pt x="467" y="76"/>
                  </a:lnTo>
                  <a:lnTo>
                    <a:pt x="468" y="79"/>
                  </a:lnTo>
                  <a:lnTo>
                    <a:pt x="468" y="82"/>
                  </a:lnTo>
                  <a:lnTo>
                    <a:pt x="468" y="84"/>
                  </a:lnTo>
                  <a:lnTo>
                    <a:pt x="471" y="84"/>
                  </a:lnTo>
                  <a:lnTo>
                    <a:pt x="472" y="85"/>
                  </a:lnTo>
                  <a:lnTo>
                    <a:pt x="478" y="85"/>
                  </a:lnTo>
                  <a:lnTo>
                    <a:pt x="482" y="85"/>
                  </a:lnTo>
                  <a:lnTo>
                    <a:pt x="488" y="87"/>
                  </a:lnTo>
                  <a:lnTo>
                    <a:pt x="494" y="89"/>
                  </a:lnTo>
                  <a:lnTo>
                    <a:pt x="501" y="94"/>
                  </a:lnTo>
                  <a:lnTo>
                    <a:pt x="508" y="95"/>
                  </a:lnTo>
                  <a:lnTo>
                    <a:pt x="510" y="94"/>
                  </a:lnTo>
                  <a:lnTo>
                    <a:pt x="511" y="94"/>
                  </a:lnTo>
                  <a:lnTo>
                    <a:pt x="513" y="92"/>
                  </a:lnTo>
                  <a:lnTo>
                    <a:pt x="514" y="89"/>
                  </a:lnTo>
                  <a:lnTo>
                    <a:pt x="516" y="88"/>
                  </a:lnTo>
                  <a:lnTo>
                    <a:pt x="517" y="87"/>
                  </a:lnTo>
                  <a:lnTo>
                    <a:pt x="521" y="85"/>
                  </a:lnTo>
                  <a:lnTo>
                    <a:pt x="523" y="85"/>
                  </a:lnTo>
                  <a:lnTo>
                    <a:pt x="527" y="87"/>
                  </a:lnTo>
                  <a:lnTo>
                    <a:pt x="531" y="89"/>
                  </a:lnTo>
                  <a:lnTo>
                    <a:pt x="539" y="95"/>
                  </a:lnTo>
                  <a:lnTo>
                    <a:pt x="549" y="108"/>
                  </a:lnTo>
                  <a:lnTo>
                    <a:pt x="540" y="108"/>
                  </a:lnTo>
                  <a:lnTo>
                    <a:pt x="531" y="108"/>
                  </a:lnTo>
                  <a:lnTo>
                    <a:pt x="531" y="110"/>
                  </a:lnTo>
                  <a:lnTo>
                    <a:pt x="533" y="111"/>
                  </a:lnTo>
                  <a:lnTo>
                    <a:pt x="534" y="114"/>
                  </a:lnTo>
                  <a:lnTo>
                    <a:pt x="533" y="114"/>
                  </a:lnTo>
                  <a:lnTo>
                    <a:pt x="530" y="115"/>
                  </a:lnTo>
                  <a:lnTo>
                    <a:pt x="530" y="118"/>
                  </a:lnTo>
                  <a:lnTo>
                    <a:pt x="530" y="121"/>
                  </a:lnTo>
                  <a:lnTo>
                    <a:pt x="530" y="124"/>
                  </a:lnTo>
                  <a:lnTo>
                    <a:pt x="531" y="127"/>
                  </a:lnTo>
                  <a:lnTo>
                    <a:pt x="533" y="128"/>
                  </a:lnTo>
                  <a:lnTo>
                    <a:pt x="534" y="130"/>
                  </a:lnTo>
                  <a:lnTo>
                    <a:pt x="541" y="131"/>
                  </a:lnTo>
                  <a:lnTo>
                    <a:pt x="550" y="131"/>
                  </a:lnTo>
                  <a:lnTo>
                    <a:pt x="557" y="130"/>
                  </a:lnTo>
                  <a:lnTo>
                    <a:pt x="564" y="127"/>
                  </a:lnTo>
                  <a:lnTo>
                    <a:pt x="579" y="123"/>
                  </a:lnTo>
                  <a:lnTo>
                    <a:pt x="585" y="123"/>
                  </a:lnTo>
                  <a:lnTo>
                    <a:pt x="590" y="123"/>
                  </a:lnTo>
                  <a:lnTo>
                    <a:pt x="590" y="124"/>
                  </a:lnTo>
                  <a:lnTo>
                    <a:pt x="590" y="125"/>
                  </a:lnTo>
                  <a:lnTo>
                    <a:pt x="593" y="125"/>
                  </a:lnTo>
                  <a:lnTo>
                    <a:pt x="596" y="123"/>
                  </a:lnTo>
                  <a:lnTo>
                    <a:pt x="599" y="120"/>
                  </a:lnTo>
                  <a:lnTo>
                    <a:pt x="606" y="114"/>
                  </a:lnTo>
                  <a:lnTo>
                    <a:pt x="609" y="120"/>
                  </a:lnTo>
                  <a:lnTo>
                    <a:pt x="611" y="123"/>
                  </a:lnTo>
                  <a:lnTo>
                    <a:pt x="612" y="125"/>
                  </a:lnTo>
                  <a:lnTo>
                    <a:pt x="615" y="125"/>
                  </a:lnTo>
                  <a:lnTo>
                    <a:pt x="618" y="125"/>
                  </a:lnTo>
                  <a:lnTo>
                    <a:pt x="624" y="125"/>
                  </a:lnTo>
                  <a:lnTo>
                    <a:pt x="629" y="147"/>
                  </a:lnTo>
                  <a:lnTo>
                    <a:pt x="632" y="138"/>
                  </a:lnTo>
                  <a:lnTo>
                    <a:pt x="632" y="135"/>
                  </a:lnTo>
                  <a:lnTo>
                    <a:pt x="634" y="135"/>
                  </a:lnTo>
                  <a:lnTo>
                    <a:pt x="635" y="141"/>
                  </a:lnTo>
                  <a:lnTo>
                    <a:pt x="635" y="151"/>
                  </a:lnTo>
                  <a:lnTo>
                    <a:pt x="636" y="156"/>
                  </a:lnTo>
                  <a:lnTo>
                    <a:pt x="636" y="158"/>
                  </a:lnTo>
                  <a:lnTo>
                    <a:pt x="639" y="160"/>
                  </a:lnTo>
                  <a:lnTo>
                    <a:pt x="641" y="160"/>
                  </a:lnTo>
                  <a:lnTo>
                    <a:pt x="644" y="161"/>
                  </a:lnTo>
                  <a:lnTo>
                    <a:pt x="645" y="163"/>
                  </a:lnTo>
                  <a:lnTo>
                    <a:pt x="647" y="158"/>
                  </a:lnTo>
                  <a:lnTo>
                    <a:pt x="648" y="156"/>
                  </a:lnTo>
                  <a:lnTo>
                    <a:pt x="649" y="156"/>
                  </a:lnTo>
                  <a:lnTo>
                    <a:pt x="651" y="156"/>
                  </a:lnTo>
                  <a:lnTo>
                    <a:pt x="654" y="154"/>
                  </a:lnTo>
                  <a:lnTo>
                    <a:pt x="654" y="153"/>
                  </a:lnTo>
                  <a:lnTo>
                    <a:pt x="651" y="153"/>
                  </a:lnTo>
                  <a:lnTo>
                    <a:pt x="648" y="148"/>
                  </a:lnTo>
                  <a:lnTo>
                    <a:pt x="645" y="147"/>
                  </a:lnTo>
                  <a:lnTo>
                    <a:pt x="645" y="144"/>
                  </a:lnTo>
                  <a:lnTo>
                    <a:pt x="647" y="143"/>
                  </a:lnTo>
                  <a:lnTo>
                    <a:pt x="648" y="143"/>
                  </a:lnTo>
                  <a:lnTo>
                    <a:pt x="648" y="141"/>
                  </a:lnTo>
                  <a:lnTo>
                    <a:pt x="648" y="138"/>
                  </a:lnTo>
                  <a:lnTo>
                    <a:pt x="645" y="134"/>
                  </a:lnTo>
                  <a:lnTo>
                    <a:pt x="644" y="131"/>
                  </a:lnTo>
                  <a:lnTo>
                    <a:pt x="642" y="127"/>
                  </a:lnTo>
                  <a:lnTo>
                    <a:pt x="678" y="102"/>
                  </a:lnTo>
                  <a:lnTo>
                    <a:pt x="674" y="102"/>
                  </a:lnTo>
                  <a:lnTo>
                    <a:pt x="671" y="102"/>
                  </a:lnTo>
                  <a:lnTo>
                    <a:pt x="665" y="99"/>
                  </a:lnTo>
                  <a:lnTo>
                    <a:pt x="660" y="108"/>
                  </a:lnTo>
                  <a:lnTo>
                    <a:pt x="655" y="108"/>
                  </a:lnTo>
                  <a:lnTo>
                    <a:pt x="654" y="107"/>
                  </a:lnTo>
                  <a:lnTo>
                    <a:pt x="652" y="105"/>
                  </a:lnTo>
                  <a:lnTo>
                    <a:pt x="648" y="105"/>
                  </a:lnTo>
                  <a:lnTo>
                    <a:pt x="651" y="114"/>
                  </a:lnTo>
                  <a:lnTo>
                    <a:pt x="647" y="114"/>
                  </a:lnTo>
                  <a:lnTo>
                    <a:pt x="644" y="112"/>
                  </a:lnTo>
                  <a:lnTo>
                    <a:pt x="645" y="111"/>
                  </a:lnTo>
                  <a:lnTo>
                    <a:pt x="642" y="112"/>
                  </a:lnTo>
                  <a:lnTo>
                    <a:pt x="636" y="114"/>
                  </a:lnTo>
                  <a:lnTo>
                    <a:pt x="639" y="107"/>
                  </a:lnTo>
                  <a:lnTo>
                    <a:pt x="641" y="101"/>
                  </a:lnTo>
                  <a:lnTo>
                    <a:pt x="642" y="95"/>
                  </a:lnTo>
                  <a:lnTo>
                    <a:pt x="645" y="89"/>
                  </a:lnTo>
                  <a:lnTo>
                    <a:pt x="670" y="87"/>
                  </a:lnTo>
                  <a:lnTo>
                    <a:pt x="696" y="87"/>
                  </a:lnTo>
                  <a:lnTo>
                    <a:pt x="700" y="98"/>
                  </a:lnTo>
                  <a:lnTo>
                    <a:pt x="704" y="111"/>
                  </a:lnTo>
                  <a:lnTo>
                    <a:pt x="707" y="110"/>
                  </a:lnTo>
                  <a:lnTo>
                    <a:pt x="708" y="108"/>
                  </a:lnTo>
                  <a:lnTo>
                    <a:pt x="710" y="107"/>
                  </a:lnTo>
                  <a:lnTo>
                    <a:pt x="711" y="105"/>
                  </a:lnTo>
                  <a:lnTo>
                    <a:pt x="713" y="107"/>
                  </a:lnTo>
                  <a:lnTo>
                    <a:pt x="716" y="107"/>
                  </a:lnTo>
                  <a:lnTo>
                    <a:pt x="720" y="108"/>
                  </a:lnTo>
                  <a:lnTo>
                    <a:pt x="720" y="110"/>
                  </a:lnTo>
                  <a:lnTo>
                    <a:pt x="720" y="111"/>
                  </a:lnTo>
                  <a:lnTo>
                    <a:pt x="719" y="115"/>
                  </a:lnTo>
                  <a:lnTo>
                    <a:pt x="717" y="117"/>
                  </a:lnTo>
                  <a:lnTo>
                    <a:pt x="719" y="117"/>
                  </a:lnTo>
                  <a:lnTo>
                    <a:pt x="720" y="117"/>
                  </a:lnTo>
                  <a:lnTo>
                    <a:pt x="723" y="117"/>
                  </a:lnTo>
                  <a:lnTo>
                    <a:pt x="726" y="114"/>
                  </a:lnTo>
                  <a:lnTo>
                    <a:pt x="726" y="117"/>
                  </a:lnTo>
                  <a:lnTo>
                    <a:pt x="727" y="115"/>
                  </a:lnTo>
                  <a:lnTo>
                    <a:pt x="730" y="112"/>
                  </a:lnTo>
                  <a:lnTo>
                    <a:pt x="732" y="111"/>
                  </a:lnTo>
                  <a:lnTo>
                    <a:pt x="733" y="111"/>
                  </a:lnTo>
                  <a:lnTo>
                    <a:pt x="734" y="111"/>
                  </a:lnTo>
                  <a:lnTo>
                    <a:pt x="736" y="111"/>
                  </a:lnTo>
                  <a:lnTo>
                    <a:pt x="737" y="112"/>
                  </a:lnTo>
                  <a:lnTo>
                    <a:pt x="740" y="115"/>
                  </a:lnTo>
                  <a:lnTo>
                    <a:pt x="743" y="120"/>
                  </a:lnTo>
                  <a:lnTo>
                    <a:pt x="744" y="123"/>
                  </a:lnTo>
                  <a:lnTo>
                    <a:pt x="752" y="124"/>
                  </a:lnTo>
                  <a:lnTo>
                    <a:pt x="756" y="124"/>
                  </a:lnTo>
                  <a:lnTo>
                    <a:pt x="759" y="124"/>
                  </a:lnTo>
                  <a:lnTo>
                    <a:pt x="762" y="124"/>
                  </a:lnTo>
                  <a:lnTo>
                    <a:pt x="765" y="125"/>
                  </a:lnTo>
                  <a:lnTo>
                    <a:pt x="768" y="130"/>
                  </a:lnTo>
                  <a:lnTo>
                    <a:pt x="770" y="130"/>
                  </a:lnTo>
                  <a:lnTo>
                    <a:pt x="773" y="128"/>
                  </a:lnTo>
                  <a:lnTo>
                    <a:pt x="779" y="124"/>
                  </a:lnTo>
                  <a:lnTo>
                    <a:pt x="782" y="123"/>
                  </a:lnTo>
                  <a:lnTo>
                    <a:pt x="785" y="121"/>
                  </a:lnTo>
                  <a:lnTo>
                    <a:pt x="788" y="120"/>
                  </a:lnTo>
                  <a:lnTo>
                    <a:pt x="792" y="120"/>
                  </a:lnTo>
                  <a:lnTo>
                    <a:pt x="795" y="125"/>
                  </a:lnTo>
                  <a:lnTo>
                    <a:pt x="799" y="127"/>
                  </a:lnTo>
                  <a:lnTo>
                    <a:pt x="804" y="127"/>
                  </a:lnTo>
                  <a:lnTo>
                    <a:pt x="808" y="127"/>
                  </a:lnTo>
                  <a:lnTo>
                    <a:pt x="812" y="127"/>
                  </a:lnTo>
                  <a:lnTo>
                    <a:pt x="819" y="124"/>
                  </a:lnTo>
                  <a:lnTo>
                    <a:pt x="828" y="123"/>
                  </a:lnTo>
                  <a:lnTo>
                    <a:pt x="825" y="118"/>
                  </a:lnTo>
                  <a:lnTo>
                    <a:pt x="825" y="115"/>
                  </a:lnTo>
                  <a:lnTo>
                    <a:pt x="825" y="112"/>
                  </a:lnTo>
                  <a:lnTo>
                    <a:pt x="825" y="108"/>
                  </a:lnTo>
                  <a:lnTo>
                    <a:pt x="828" y="102"/>
                  </a:lnTo>
                  <a:lnTo>
                    <a:pt x="831" y="97"/>
                  </a:lnTo>
                  <a:lnTo>
                    <a:pt x="835" y="101"/>
                  </a:lnTo>
                  <a:lnTo>
                    <a:pt x="840" y="105"/>
                  </a:lnTo>
                  <a:lnTo>
                    <a:pt x="842" y="110"/>
                  </a:lnTo>
                  <a:lnTo>
                    <a:pt x="847" y="114"/>
                  </a:lnTo>
                  <a:lnTo>
                    <a:pt x="851" y="114"/>
                  </a:lnTo>
                  <a:lnTo>
                    <a:pt x="851" y="112"/>
                  </a:lnTo>
                  <a:lnTo>
                    <a:pt x="850" y="111"/>
                  </a:lnTo>
                  <a:lnTo>
                    <a:pt x="852" y="108"/>
                  </a:lnTo>
                  <a:lnTo>
                    <a:pt x="854" y="108"/>
                  </a:lnTo>
                  <a:lnTo>
                    <a:pt x="855" y="108"/>
                  </a:lnTo>
                  <a:lnTo>
                    <a:pt x="855" y="121"/>
                  </a:lnTo>
                  <a:lnTo>
                    <a:pt x="857" y="131"/>
                  </a:lnTo>
                  <a:lnTo>
                    <a:pt x="858" y="135"/>
                  </a:lnTo>
                  <a:lnTo>
                    <a:pt x="860" y="140"/>
                  </a:lnTo>
                  <a:lnTo>
                    <a:pt x="863" y="143"/>
                  </a:lnTo>
                  <a:lnTo>
                    <a:pt x="867" y="147"/>
                  </a:lnTo>
                  <a:lnTo>
                    <a:pt x="874" y="151"/>
                  </a:lnTo>
                  <a:lnTo>
                    <a:pt x="880" y="156"/>
                  </a:lnTo>
                  <a:lnTo>
                    <a:pt x="880" y="154"/>
                  </a:lnTo>
                  <a:lnTo>
                    <a:pt x="881" y="153"/>
                  </a:lnTo>
                  <a:lnTo>
                    <a:pt x="883" y="151"/>
                  </a:lnTo>
                  <a:lnTo>
                    <a:pt x="884" y="150"/>
                  </a:lnTo>
                  <a:lnTo>
                    <a:pt x="883" y="150"/>
                  </a:lnTo>
                  <a:lnTo>
                    <a:pt x="880" y="147"/>
                  </a:lnTo>
                  <a:lnTo>
                    <a:pt x="877" y="144"/>
                  </a:lnTo>
                  <a:lnTo>
                    <a:pt x="874" y="141"/>
                  </a:lnTo>
                  <a:lnTo>
                    <a:pt x="874" y="138"/>
                  </a:lnTo>
                  <a:lnTo>
                    <a:pt x="874" y="134"/>
                  </a:lnTo>
                  <a:lnTo>
                    <a:pt x="876" y="131"/>
                  </a:lnTo>
                  <a:lnTo>
                    <a:pt x="877" y="128"/>
                  </a:lnTo>
                  <a:lnTo>
                    <a:pt x="878" y="125"/>
                  </a:lnTo>
                  <a:lnTo>
                    <a:pt x="881" y="123"/>
                  </a:lnTo>
                  <a:lnTo>
                    <a:pt x="884" y="120"/>
                  </a:lnTo>
                  <a:lnTo>
                    <a:pt x="890" y="114"/>
                  </a:lnTo>
                  <a:lnTo>
                    <a:pt x="903" y="105"/>
                  </a:lnTo>
                  <a:lnTo>
                    <a:pt x="903" y="102"/>
                  </a:lnTo>
                  <a:lnTo>
                    <a:pt x="906" y="101"/>
                  </a:lnTo>
                  <a:lnTo>
                    <a:pt x="910" y="101"/>
                  </a:lnTo>
                  <a:lnTo>
                    <a:pt x="916" y="99"/>
                  </a:lnTo>
                  <a:lnTo>
                    <a:pt x="914" y="97"/>
                  </a:lnTo>
                  <a:lnTo>
                    <a:pt x="913" y="94"/>
                  </a:lnTo>
                  <a:lnTo>
                    <a:pt x="913" y="92"/>
                  </a:lnTo>
                  <a:lnTo>
                    <a:pt x="913" y="91"/>
                  </a:lnTo>
                  <a:lnTo>
                    <a:pt x="910" y="91"/>
                  </a:lnTo>
                  <a:lnTo>
                    <a:pt x="907" y="92"/>
                  </a:lnTo>
                  <a:lnTo>
                    <a:pt x="900" y="94"/>
                  </a:lnTo>
                  <a:lnTo>
                    <a:pt x="901" y="82"/>
                  </a:lnTo>
                  <a:lnTo>
                    <a:pt x="903" y="72"/>
                  </a:lnTo>
                  <a:lnTo>
                    <a:pt x="907" y="72"/>
                  </a:lnTo>
                  <a:lnTo>
                    <a:pt x="910" y="72"/>
                  </a:lnTo>
                  <a:lnTo>
                    <a:pt x="914" y="74"/>
                  </a:lnTo>
                  <a:lnTo>
                    <a:pt x="919" y="75"/>
                  </a:lnTo>
                  <a:lnTo>
                    <a:pt x="919" y="68"/>
                  </a:lnTo>
                  <a:lnTo>
                    <a:pt x="919" y="63"/>
                  </a:lnTo>
                  <a:lnTo>
                    <a:pt x="919" y="61"/>
                  </a:lnTo>
                  <a:lnTo>
                    <a:pt x="922" y="61"/>
                  </a:lnTo>
                  <a:lnTo>
                    <a:pt x="924" y="59"/>
                  </a:lnTo>
                  <a:lnTo>
                    <a:pt x="930" y="58"/>
                  </a:lnTo>
                  <a:lnTo>
                    <a:pt x="930" y="53"/>
                  </a:lnTo>
                  <a:lnTo>
                    <a:pt x="916" y="59"/>
                  </a:lnTo>
                  <a:lnTo>
                    <a:pt x="912" y="61"/>
                  </a:lnTo>
                  <a:lnTo>
                    <a:pt x="907" y="62"/>
                  </a:lnTo>
                  <a:lnTo>
                    <a:pt x="904" y="61"/>
                  </a:lnTo>
                  <a:lnTo>
                    <a:pt x="900" y="59"/>
                  </a:lnTo>
                  <a:lnTo>
                    <a:pt x="897" y="53"/>
                  </a:lnTo>
                  <a:lnTo>
                    <a:pt x="891" y="48"/>
                  </a:lnTo>
                  <a:lnTo>
                    <a:pt x="890" y="48"/>
                  </a:lnTo>
                  <a:lnTo>
                    <a:pt x="887" y="48"/>
                  </a:lnTo>
                  <a:lnTo>
                    <a:pt x="886" y="48"/>
                  </a:lnTo>
                  <a:lnTo>
                    <a:pt x="883" y="48"/>
                  </a:lnTo>
                  <a:lnTo>
                    <a:pt x="881" y="49"/>
                  </a:lnTo>
                  <a:lnTo>
                    <a:pt x="881" y="52"/>
                  </a:lnTo>
                  <a:lnTo>
                    <a:pt x="881" y="56"/>
                  </a:lnTo>
                  <a:lnTo>
                    <a:pt x="883" y="58"/>
                  </a:lnTo>
                  <a:lnTo>
                    <a:pt x="880" y="58"/>
                  </a:lnTo>
                  <a:lnTo>
                    <a:pt x="880" y="56"/>
                  </a:lnTo>
                  <a:lnTo>
                    <a:pt x="876" y="56"/>
                  </a:lnTo>
                  <a:lnTo>
                    <a:pt x="873" y="55"/>
                  </a:lnTo>
                  <a:lnTo>
                    <a:pt x="871" y="53"/>
                  </a:lnTo>
                  <a:lnTo>
                    <a:pt x="871" y="52"/>
                  </a:lnTo>
                  <a:lnTo>
                    <a:pt x="873" y="49"/>
                  </a:lnTo>
                  <a:lnTo>
                    <a:pt x="876" y="48"/>
                  </a:lnTo>
                  <a:lnTo>
                    <a:pt x="877" y="48"/>
                  </a:lnTo>
                  <a:lnTo>
                    <a:pt x="870" y="40"/>
                  </a:lnTo>
                  <a:lnTo>
                    <a:pt x="861" y="33"/>
                  </a:lnTo>
                  <a:lnTo>
                    <a:pt x="863" y="30"/>
                  </a:lnTo>
                  <a:lnTo>
                    <a:pt x="864" y="29"/>
                  </a:lnTo>
                  <a:lnTo>
                    <a:pt x="864" y="27"/>
                  </a:lnTo>
                  <a:lnTo>
                    <a:pt x="868" y="29"/>
                  </a:lnTo>
                  <a:lnTo>
                    <a:pt x="873" y="27"/>
                  </a:lnTo>
                  <a:lnTo>
                    <a:pt x="870" y="26"/>
                  </a:lnTo>
                  <a:lnTo>
                    <a:pt x="870" y="25"/>
                  </a:lnTo>
                  <a:lnTo>
                    <a:pt x="868" y="19"/>
                  </a:lnTo>
                  <a:lnTo>
                    <a:pt x="870" y="15"/>
                  </a:lnTo>
                  <a:lnTo>
                    <a:pt x="873" y="10"/>
                  </a:lnTo>
                  <a:lnTo>
                    <a:pt x="876" y="6"/>
                  </a:lnTo>
                  <a:lnTo>
                    <a:pt x="880" y="3"/>
                  </a:lnTo>
                  <a:lnTo>
                    <a:pt x="883" y="2"/>
                  </a:lnTo>
                  <a:lnTo>
                    <a:pt x="886" y="0"/>
                  </a:lnTo>
                  <a:lnTo>
                    <a:pt x="916" y="0"/>
                  </a:lnTo>
                  <a:lnTo>
                    <a:pt x="920" y="2"/>
                  </a:lnTo>
                  <a:lnTo>
                    <a:pt x="926" y="3"/>
                  </a:lnTo>
                  <a:lnTo>
                    <a:pt x="930" y="4"/>
                  </a:lnTo>
                  <a:lnTo>
                    <a:pt x="936" y="6"/>
                  </a:lnTo>
                  <a:lnTo>
                    <a:pt x="937" y="7"/>
                  </a:lnTo>
                  <a:lnTo>
                    <a:pt x="940" y="12"/>
                  </a:lnTo>
                  <a:lnTo>
                    <a:pt x="942" y="15"/>
                  </a:lnTo>
                  <a:lnTo>
                    <a:pt x="945" y="17"/>
                  </a:lnTo>
                  <a:lnTo>
                    <a:pt x="950" y="19"/>
                  </a:lnTo>
                  <a:lnTo>
                    <a:pt x="955" y="20"/>
                  </a:lnTo>
                  <a:lnTo>
                    <a:pt x="955" y="25"/>
                  </a:lnTo>
                  <a:lnTo>
                    <a:pt x="956" y="25"/>
                  </a:lnTo>
                  <a:lnTo>
                    <a:pt x="958" y="25"/>
                  </a:lnTo>
                  <a:lnTo>
                    <a:pt x="960" y="25"/>
                  </a:lnTo>
                  <a:lnTo>
                    <a:pt x="963" y="25"/>
                  </a:lnTo>
                  <a:lnTo>
                    <a:pt x="962" y="26"/>
                  </a:lnTo>
                  <a:lnTo>
                    <a:pt x="962" y="29"/>
                  </a:lnTo>
                  <a:lnTo>
                    <a:pt x="960" y="33"/>
                  </a:lnTo>
                  <a:lnTo>
                    <a:pt x="952" y="30"/>
                  </a:lnTo>
                  <a:lnTo>
                    <a:pt x="945" y="27"/>
                  </a:lnTo>
                  <a:lnTo>
                    <a:pt x="943" y="32"/>
                  </a:lnTo>
                  <a:lnTo>
                    <a:pt x="943" y="36"/>
                  </a:lnTo>
                  <a:lnTo>
                    <a:pt x="943" y="39"/>
                  </a:lnTo>
                  <a:lnTo>
                    <a:pt x="942" y="42"/>
                  </a:lnTo>
                  <a:lnTo>
                    <a:pt x="945" y="42"/>
                  </a:lnTo>
                  <a:lnTo>
                    <a:pt x="945" y="40"/>
                  </a:lnTo>
                  <a:lnTo>
                    <a:pt x="946" y="39"/>
                  </a:lnTo>
                  <a:lnTo>
                    <a:pt x="946" y="36"/>
                  </a:lnTo>
                  <a:lnTo>
                    <a:pt x="952" y="38"/>
                  </a:lnTo>
                  <a:lnTo>
                    <a:pt x="953" y="39"/>
                  </a:lnTo>
                  <a:lnTo>
                    <a:pt x="953" y="40"/>
                  </a:lnTo>
                  <a:lnTo>
                    <a:pt x="952" y="42"/>
                  </a:lnTo>
                  <a:lnTo>
                    <a:pt x="942" y="51"/>
                  </a:lnTo>
                  <a:lnTo>
                    <a:pt x="937" y="55"/>
                  </a:lnTo>
                  <a:lnTo>
                    <a:pt x="937" y="56"/>
                  </a:lnTo>
                  <a:lnTo>
                    <a:pt x="939" y="56"/>
                  </a:lnTo>
                  <a:lnTo>
                    <a:pt x="946" y="66"/>
                  </a:lnTo>
                  <a:lnTo>
                    <a:pt x="949" y="68"/>
                  </a:lnTo>
                  <a:lnTo>
                    <a:pt x="953" y="68"/>
                  </a:lnTo>
                  <a:lnTo>
                    <a:pt x="959" y="69"/>
                  </a:lnTo>
                  <a:lnTo>
                    <a:pt x="963" y="69"/>
                  </a:lnTo>
                  <a:lnTo>
                    <a:pt x="966" y="71"/>
                  </a:lnTo>
                  <a:lnTo>
                    <a:pt x="969" y="72"/>
                  </a:lnTo>
                  <a:lnTo>
                    <a:pt x="971" y="75"/>
                  </a:lnTo>
                  <a:lnTo>
                    <a:pt x="972" y="78"/>
                  </a:lnTo>
                  <a:lnTo>
                    <a:pt x="973" y="87"/>
                  </a:lnTo>
                  <a:lnTo>
                    <a:pt x="976" y="95"/>
                  </a:lnTo>
                  <a:lnTo>
                    <a:pt x="978" y="99"/>
                  </a:lnTo>
                  <a:lnTo>
                    <a:pt x="979" y="102"/>
                  </a:lnTo>
                  <a:lnTo>
                    <a:pt x="979" y="104"/>
                  </a:lnTo>
                  <a:lnTo>
                    <a:pt x="979" y="105"/>
                  </a:lnTo>
                  <a:lnTo>
                    <a:pt x="978" y="107"/>
                  </a:lnTo>
                  <a:lnTo>
                    <a:pt x="978" y="108"/>
                  </a:lnTo>
                  <a:lnTo>
                    <a:pt x="978" y="111"/>
                  </a:lnTo>
                  <a:lnTo>
                    <a:pt x="981" y="111"/>
                  </a:lnTo>
                  <a:lnTo>
                    <a:pt x="985" y="111"/>
                  </a:lnTo>
                  <a:lnTo>
                    <a:pt x="986" y="108"/>
                  </a:lnTo>
                  <a:lnTo>
                    <a:pt x="985" y="107"/>
                  </a:lnTo>
                  <a:lnTo>
                    <a:pt x="985" y="105"/>
                  </a:lnTo>
                  <a:lnTo>
                    <a:pt x="985" y="102"/>
                  </a:lnTo>
                  <a:lnTo>
                    <a:pt x="986" y="101"/>
                  </a:lnTo>
                  <a:lnTo>
                    <a:pt x="989" y="101"/>
                  </a:lnTo>
                  <a:lnTo>
                    <a:pt x="991" y="101"/>
                  </a:lnTo>
                  <a:lnTo>
                    <a:pt x="994" y="99"/>
                  </a:lnTo>
                  <a:lnTo>
                    <a:pt x="995" y="85"/>
                  </a:lnTo>
                  <a:lnTo>
                    <a:pt x="996" y="72"/>
                  </a:lnTo>
                  <a:lnTo>
                    <a:pt x="1005" y="69"/>
                  </a:lnTo>
                  <a:lnTo>
                    <a:pt x="1012" y="66"/>
                  </a:lnTo>
                  <a:lnTo>
                    <a:pt x="1017" y="76"/>
                  </a:lnTo>
                  <a:lnTo>
                    <a:pt x="1017" y="79"/>
                  </a:lnTo>
                  <a:lnTo>
                    <a:pt x="1018" y="81"/>
                  </a:lnTo>
                  <a:lnTo>
                    <a:pt x="1020" y="82"/>
                  </a:lnTo>
                  <a:lnTo>
                    <a:pt x="1021" y="84"/>
                  </a:lnTo>
                  <a:lnTo>
                    <a:pt x="1022" y="84"/>
                  </a:lnTo>
                  <a:lnTo>
                    <a:pt x="1021" y="85"/>
                  </a:lnTo>
                  <a:lnTo>
                    <a:pt x="1018" y="87"/>
                  </a:lnTo>
                  <a:lnTo>
                    <a:pt x="1014" y="101"/>
                  </a:lnTo>
                  <a:lnTo>
                    <a:pt x="1009" y="108"/>
                  </a:lnTo>
                  <a:lnTo>
                    <a:pt x="1008" y="111"/>
                  </a:lnTo>
                  <a:lnTo>
                    <a:pt x="1005" y="114"/>
                  </a:lnTo>
                  <a:lnTo>
                    <a:pt x="1005" y="117"/>
                  </a:lnTo>
                  <a:lnTo>
                    <a:pt x="1008" y="121"/>
                  </a:lnTo>
                  <a:lnTo>
                    <a:pt x="1012" y="127"/>
                  </a:lnTo>
                  <a:lnTo>
                    <a:pt x="1015" y="130"/>
                  </a:lnTo>
                  <a:lnTo>
                    <a:pt x="1017" y="131"/>
                  </a:lnTo>
                  <a:lnTo>
                    <a:pt x="1020" y="131"/>
                  </a:lnTo>
                  <a:lnTo>
                    <a:pt x="1021" y="133"/>
                  </a:lnTo>
                  <a:lnTo>
                    <a:pt x="1022" y="137"/>
                  </a:lnTo>
                  <a:lnTo>
                    <a:pt x="1024" y="140"/>
                  </a:lnTo>
                  <a:lnTo>
                    <a:pt x="1025" y="144"/>
                  </a:lnTo>
                  <a:lnTo>
                    <a:pt x="1025" y="146"/>
                  </a:lnTo>
                  <a:lnTo>
                    <a:pt x="1027" y="147"/>
                  </a:lnTo>
                  <a:lnTo>
                    <a:pt x="1031" y="148"/>
                  </a:lnTo>
                  <a:lnTo>
                    <a:pt x="1037" y="148"/>
                  </a:lnTo>
                  <a:lnTo>
                    <a:pt x="1040" y="148"/>
                  </a:lnTo>
                  <a:lnTo>
                    <a:pt x="1040" y="147"/>
                  </a:lnTo>
                  <a:lnTo>
                    <a:pt x="1038" y="147"/>
                  </a:lnTo>
                  <a:lnTo>
                    <a:pt x="1044" y="140"/>
                  </a:lnTo>
                  <a:lnTo>
                    <a:pt x="1048" y="131"/>
                  </a:lnTo>
                  <a:lnTo>
                    <a:pt x="1057" y="114"/>
                  </a:lnTo>
                  <a:lnTo>
                    <a:pt x="1063" y="114"/>
                  </a:lnTo>
                  <a:lnTo>
                    <a:pt x="1064" y="102"/>
                  </a:lnTo>
                  <a:lnTo>
                    <a:pt x="1064" y="95"/>
                  </a:lnTo>
                  <a:lnTo>
                    <a:pt x="1066" y="91"/>
                  </a:lnTo>
                  <a:lnTo>
                    <a:pt x="1067" y="91"/>
                  </a:lnTo>
                  <a:lnTo>
                    <a:pt x="1071" y="91"/>
                  </a:lnTo>
                  <a:lnTo>
                    <a:pt x="1077" y="91"/>
                  </a:lnTo>
                  <a:lnTo>
                    <a:pt x="1077" y="88"/>
                  </a:lnTo>
                  <a:lnTo>
                    <a:pt x="1080" y="87"/>
                  </a:lnTo>
                  <a:lnTo>
                    <a:pt x="1071" y="68"/>
                  </a:lnTo>
                  <a:lnTo>
                    <a:pt x="1068" y="59"/>
                  </a:lnTo>
                  <a:lnTo>
                    <a:pt x="1067" y="55"/>
                  </a:lnTo>
                  <a:lnTo>
                    <a:pt x="1066" y="51"/>
                  </a:lnTo>
                  <a:lnTo>
                    <a:pt x="1080" y="52"/>
                  </a:lnTo>
                  <a:lnTo>
                    <a:pt x="1090" y="52"/>
                  </a:lnTo>
                  <a:lnTo>
                    <a:pt x="1100" y="53"/>
                  </a:lnTo>
                  <a:lnTo>
                    <a:pt x="1113" y="53"/>
                  </a:lnTo>
                  <a:lnTo>
                    <a:pt x="1117" y="72"/>
                  </a:lnTo>
                  <a:lnTo>
                    <a:pt x="1120" y="74"/>
                  </a:lnTo>
                  <a:lnTo>
                    <a:pt x="1122" y="74"/>
                  </a:lnTo>
                  <a:lnTo>
                    <a:pt x="1125" y="74"/>
                  </a:lnTo>
                  <a:lnTo>
                    <a:pt x="1126" y="75"/>
                  </a:lnTo>
                  <a:lnTo>
                    <a:pt x="1130" y="72"/>
                  </a:lnTo>
                  <a:lnTo>
                    <a:pt x="1132" y="71"/>
                  </a:lnTo>
                  <a:lnTo>
                    <a:pt x="1135" y="69"/>
                  </a:lnTo>
                  <a:lnTo>
                    <a:pt x="1135" y="72"/>
                  </a:lnTo>
                  <a:lnTo>
                    <a:pt x="1136" y="72"/>
                  </a:lnTo>
                  <a:lnTo>
                    <a:pt x="1138" y="75"/>
                  </a:lnTo>
                  <a:lnTo>
                    <a:pt x="1138" y="78"/>
                  </a:lnTo>
                  <a:lnTo>
                    <a:pt x="1135" y="81"/>
                  </a:lnTo>
                  <a:lnTo>
                    <a:pt x="1129" y="88"/>
                  </a:lnTo>
                  <a:lnTo>
                    <a:pt x="1129" y="89"/>
                  </a:lnTo>
                  <a:lnTo>
                    <a:pt x="1128" y="91"/>
                  </a:lnTo>
                  <a:lnTo>
                    <a:pt x="1128" y="94"/>
                  </a:lnTo>
                  <a:lnTo>
                    <a:pt x="1129" y="95"/>
                  </a:lnTo>
                  <a:lnTo>
                    <a:pt x="1130" y="95"/>
                  </a:lnTo>
                  <a:lnTo>
                    <a:pt x="1132" y="95"/>
                  </a:lnTo>
                  <a:lnTo>
                    <a:pt x="1135" y="94"/>
                  </a:lnTo>
                  <a:lnTo>
                    <a:pt x="1133" y="95"/>
                  </a:lnTo>
                  <a:lnTo>
                    <a:pt x="1133" y="98"/>
                  </a:lnTo>
                  <a:lnTo>
                    <a:pt x="1132" y="99"/>
                  </a:lnTo>
                  <a:lnTo>
                    <a:pt x="1130" y="101"/>
                  </a:lnTo>
                  <a:lnTo>
                    <a:pt x="1129" y="101"/>
                  </a:lnTo>
                  <a:lnTo>
                    <a:pt x="1126" y="99"/>
                  </a:lnTo>
                  <a:lnTo>
                    <a:pt x="1128" y="101"/>
                  </a:lnTo>
                  <a:lnTo>
                    <a:pt x="1126" y="104"/>
                  </a:lnTo>
                  <a:lnTo>
                    <a:pt x="1123" y="105"/>
                  </a:lnTo>
                  <a:lnTo>
                    <a:pt x="1123" y="108"/>
                  </a:lnTo>
                  <a:lnTo>
                    <a:pt x="1123" y="112"/>
                  </a:lnTo>
                  <a:lnTo>
                    <a:pt x="1123" y="114"/>
                  </a:lnTo>
                  <a:lnTo>
                    <a:pt x="1125" y="117"/>
                  </a:lnTo>
                  <a:lnTo>
                    <a:pt x="1126" y="121"/>
                  </a:lnTo>
                  <a:lnTo>
                    <a:pt x="1130" y="124"/>
                  </a:lnTo>
                  <a:lnTo>
                    <a:pt x="1139" y="130"/>
                  </a:lnTo>
                  <a:lnTo>
                    <a:pt x="1149" y="133"/>
                  </a:lnTo>
                  <a:lnTo>
                    <a:pt x="1148" y="135"/>
                  </a:lnTo>
                  <a:lnTo>
                    <a:pt x="1148" y="140"/>
                  </a:lnTo>
                  <a:lnTo>
                    <a:pt x="1149" y="147"/>
                  </a:lnTo>
                  <a:lnTo>
                    <a:pt x="1140" y="150"/>
                  </a:lnTo>
                  <a:lnTo>
                    <a:pt x="1135" y="153"/>
                  </a:lnTo>
                  <a:lnTo>
                    <a:pt x="1128" y="154"/>
                  </a:lnTo>
                  <a:lnTo>
                    <a:pt x="1117" y="158"/>
                  </a:lnTo>
                  <a:lnTo>
                    <a:pt x="1116" y="163"/>
                  </a:lnTo>
                  <a:lnTo>
                    <a:pt x="1113" y="164"/>
                  </a:lnTo>
                  <a:lnTo>
                    <a:pt x="1112" y="163"/>
                  </a:lnTo>
                  <a:lnTo>
                    <a:pt x="1109" y="163"/>
                  </a:lnTo>
                  <a:lnTo>
                    <a:pt x="1107" y="163"/>
                  </a:lnTo>
                  <a:lnTo>
                    <a:pt x="1104" y="166"/>
                  </a:lnTo>
                  <a:lnTo>
                    <a:pt x="1102" y="170"/>
                  </a:lnTo>
                  <a:lnTo>
                    <a:pt x="1099" y="174"/>
                  </a:lnTo>
                  <a:lnTo>
                    <a:pt x="1096" y="177"/>
                  </a:lnTo>
                  <a:lnTo>
                    <a:pt x="1093" y="176"/>
                  </a:lnTo>
                  <a:lnTo>
                    <a:pt x="1090" y="174"/>
                  </a:lnTo>
                  <a:lnTo>
                    <a:pt x="1084" y="171"/>
                  </a:lnTo>
                  <a:lnTo>
                    <a:pt x="1084" y="166"/>
                  </a:lnTo>
                  <a:lnTo>
                    <a:pt x="1083" y="166"/>
                  </a:lnTo>
                  <a:lnTo>
                    <a:pt x="1083" y="167"/>
                  </a:lnTo>
                  <a:lnTo>
                    <a:pt x="1081" y="169"/>
                  </a:lnTo>
                  <a:lnTo>
                    <a:pt x="1080" y="170"/>
                  </a:lnTo>
                  <a:lnTo>
                    <a:pt x="1079" y="170"/>
                  </a:lnTo>
                  <a:lnTo>
                    <a:pt x="1077" y="169"/>
                  </a:lnTo>
                  <a:lnTo>
                    <a:pt x="1077" y="174"/>
                  </a:lnTo>
                  <a:lnTo>
                    <a:pt x="1081" y="176"/>
                  </a:lnTo>
                  <a:lnTo>
                    <a:pt x="1084" y="179"/>
                  </a:lnTo>
                  <a:lnTo>
                    <a:pt x="1086" y="180"/>
                  </a:lnTo>
                  <a:lnTo>
                    <a:pt x="1087" y="182"/>
                  </a:lnTo>
                  <a:lnTo>
                    <a:pt x="1086" y="183"/>
                  </a:lnTo>
                  <a:lnTo>
                    <a:pt x="1084" y="184"/>
                  </a:lnTo>
                  <a:lnTo>
                    <a:pt x="1081" y="186"/>
                  </a:lnTo>
                  <a:lnTo>
                    <a:pt x="1077" y="186"/>
                  </a:lnTo>
                  <a:lnTo>
                    <a:pt x="1073" y="184"/>
                  </a:lnTo>
                  <a:lnTo>
                    <a:pt x="1068" y="183"/>
                  </a:lnTo>
                  <a:lnTo>
                    <a:pt x="1067" y="182"/>
                  </a:lnTo>
                  <a:lnTo>
                    <a:pt x="1064" y="179"/>
                  </a:lnTo>
                  <a:lnTo>
                    <a:pt x="1061" y="174"/>
                  </a:lnTo>
                  <a:lnTo>
                    <a:pt x="1060" y="173"/>
                  </a:lnTo>
                  <a:lnTo>
                    <a:pt x="1057" y="171"/>
                  </a:lnTo>
                  <a:lnTo>
                    <a:pt x="1050" y="173"/>
                  </a:lnTo>
                  <a:lnTo>
                    <a:pt x="1041" y="174"/>
                  </a:lnTo>
                  <a:lnTo>
                    <a:pt x="1043" y="183"/>
                  </a:lnTo>
                  <a:lnTo>
                    <a:pt x="1047" y="194"/>
                  </a:lnTo>
                  <a:lnTo>
                    <a:pt x="1038" y="199"/>
                  </a:lnTo>
                  <a:lnTo>
                    <a:pt x="1038" y="202"/>
                  </a:lnTo>
                  <a:lnTo>
                    <a:pt x="1038" y="203"/>
                  </a:lnTo>
                  <a:lnTo>
                    <a:pt x="1038" y="206"/>
                  </a:lnTo>
                  <a:lnTo>
                    <a:pt x="1038" y="207"/>
                  </a:lnTo>
                  <a:lnTo>
                    <a:pt x="1027" y="200"/>
                  </a:lnTo>
                  <a:lnTo>
                    <a:pt x="1018" y="196"/>
                  </a:lnTo>
                  <a:lnTo>
                    <a:pt x="1012" y="194"/>
                  </a:lnTo>
                  <a:lnTo>
                    <a:pt x="1007" y="193"/>
                  </a:lnTo>
                  <a:lnTo>
                    <a:pt x="991" y="194"/>
                  </a:lnTo>
                  <a:lnTo>
                    <a:pt x="991" y="192"/>
                  </a:lnTo>
                  <a:lnTo>
                    <a:pt x="991" y="190"/>
                  </a:lnTo>
                  <a:lnTo>
                    <a:pt x="991" y="189"/>
                  </a:lnTo>
                  <a:lnTo>
                    <a:pt x="988" y="189"/>
                  </a:lnTo>
                  <a:lnTo>
                    <a:pt x="986" y="196"/>
                  </a:lnTo>
                  <a:lnTo>
                    <a:pt x="985" y="200"/>
                  </a:lnTo>
                  <a:lnTo>
                    <a:pt x="984" y="200"/>
                  </a:lnTo>
                  <a:lnTo>
                    <a:pt x="982" y="202"/>
                  </a:lnTo>
                  <a:lnTo>
                    <a:pt x="972" y="205"/>
                  </a:lnTo>
                  <a:lnTo>
                    <a:pt x="1004" y="206"/>
                  </a:lnTo>
                  <a:lnTo>
                    <a:pt x="1030" y="207"/>
                  </a:lnTo>
                  <a:lnTo>
                    <a:pt x="1031" y="212"/>
                  </a:lnTo>
                  <a:lnTo>
                    <a:pt x="1031" y="213"/>
                  </a:lnTo>
                  <a:lnTo>
                    <a:pt x="1031" y="215"/>
                  </a:lnTo>
                  <a:lnTo>
                    <a:pt x="1030" y="215"/>
                  </a:lnTo>
                  <a:lnTo>
                    <a:pt x="1027" y="213"/>
                  </a:lnTo>
                  <a:lnTo>
                    <a:pt x="1027" y="216"/>
                  </a:lnTo>
                  <a:lnTo>
                    <a:pt x="1027" y="218"/>
                  </a:lnTo>
                  <a:lnTo>
                    <a:pt x="1024" y="219"/>
                  </a:lnTo>
                  <a:lnTo>
                    <a:pt x="1027" y="225"/>
                  </a:lnTo>
                  <a:lnTo>
                    <a:pt x="1027" y="228"/>
                  </a:lnTo>
                  <a:lnTo>
                    <a:pt x="1027" y="229"/>
                  </a:lnTo>
                  <a:lnTo>
                    <a:pt x="1025" y="230"/>
                  </a:lnTo>
                  <a:lnTo>
                    <a:pt x="1024" y="232"/>
                  </a:lnTo>
                  <a:lnTo>
                    <a:pt x="1018" y="232"/>
                  </a:lnTo>
                  <a:lnTo>
                    <a:pt x="1005" y="238"/>
                  </a:lnTo>
                  <a:lnTo>
                    <a:pt x="1004" y="238"/>
                  </a:lnTo>
                  <a:lnTo>
                    <a:pt x="1002" y="238"/>
                  </a:lnTo>
                  <a:lnTo>
                    <a:pt x="1001" y="236"/>
                  </a:lnTo>
                  <a:lnTo>
                    <a:pt x="999" y="235"/>
                  </a:lnTo>
                  <a:lnTo>
                    <a:pt x="996" y="233"/>
                  </a:lnTo>
                  <a:lnTo>
                    <a:pt x="991" y="232"/>
                  </a:lnTo>
                  <a:lnTo>
                    <a:pt x="988" y="233"/>
                  </a:lnTo>
                  <a:lnTo>
                    <a:pt x="988" y="235"/>
                  </a:lnTo>
                  <a:lnTo>
                    <a:pt x="988" y="238"/>
                  </a:lnTo>
                  <a:lnTo>
                    <a:pt x="982" y="238"/>
                  </a:lnTo>
                  <a:lnTo>
                    <a:pt x="978" y="238"/>
                  </a:lnTo>
                  <a:lnTo>
                    <a:pt x="976" y="249"/>
                  </a:lnTo>
                  <a:lnTo>
                    <a:pt x="975" y="261"/>
                  </a:lnTo>
                  <a:lnTo>
                    <a:pt x="972" y="261"/>
                  </a:lnTo>
                  <a:lnTo>
                    <a:pt x="969" y="259"/>
                  </a:lnTo>
                  <a:lnTo>
                    <a:pt x="963" y="258"/>
                  </a:lnTo>
                  <a:lnTo>
                    <a:pt x="963" y="264"/>
                  </a:lnTo>
                  <a:lnTo>
                    <a:pt x="966" y="265"/>
                  </a:lnTo>
                  <a:lnTo>
                    <a:pt x="972" y="268"/>
                  </a:lnTo>
                  <a:lnTo>
                    <a:pt x="969" y="272"/>
                  </a:lnTo>
                  <a:lnTo>
                    <a:pt x="968" y="274"/>
                  </a:lnTo>
                  <a:lnTo>
                    <a:pt x="968" y="275"/>
                  </a:lnTo>
                  <a:lnTo>
                    <a:pt x="969" y="277"/>
                  </a:lnTo>
                  <a:lnTo>
                    <a:pt x="963" y="281"/>
                  </a:lnTo>
                  <a:lnTo>
                    <a:pt x="960" y="284"/>
                  </a:lnTo>
                  <a:lnTo>
                    <a:pt x="958" y="285"/>
                  </a:lnTo>
                  <a:lnTo>
                    <a:pt x="953" y="285"/>
                  </a:lnTo>
                  <a:lnTo>
                    <a:pt x="949" y="284"/>
                  </a:lnTo>
                  <a:lnTo>
                    <a:pt x="946" y="282"/>
                  </a:lnTo>
                  <a:lnTo>
                    <a:pt x="945" y="282"/>
                  </a:lnTo>
                  <a:lnTo>
                    <a:pt x="942" y="282"/>
                  </a:lnTo>
                  <a:lnTo>
                    <a:pt x="940" y="282"/>
                  </a:lnTo>
                  <a:lnTo>
                    <a:pt x="940" y="284"/>
                  </a:lnTo>
                  <a:lnTo>
                    <a:pt x="942" y="284"/>
                  </a:lnTo>
                  <a:lnTo>
                    <a:pt x="946" y="285"/>
                  </a:lnTo>
                  <a:lnTo>
                    <a:pt x="942" y="288"/>
                  </a:lnTo>
                  <a:lnTo>
                    <a:pt x="936" y="291"/>
                  </a:lnTo>
                  <a:lnTo>
                    <a:pt x="939" y="292"/>
                  </a:lnTo>
                  <a:lnTo>
                    <a:pt x="940" y="295"/>
                  </a:lnTo>
                  <a:lnTo>
                    <a:pt x="942" y="295"/>
                  </a:lnTo>
                  <a:lnTo>
                    <a:pt x="942" y="297"/>
                  </a:lnTo>
                  <a:lnTo>
                    <a:pt x="939" y="297"/>
                  </a:lnTo>
                  <a:lnTo>
                    <a:pt x="937" y="297"/>
                  </a:lnTo>
                  <a:lnTo>
                    <a:pt x="935" y="295"/>
                  </a:lnTo>
                  <a:lnTo>
                    <a:pt x="930" y="294"/>
                  </a:lnTo>
                  <a:lnTo>
                    <a:pt x="929" y="298"/>
                  </a:lnTo>
                  <a:lnTo>
                    <a:pt x="927" y="298"/>
                  </a:lnTo>
                  <a:lnTo>
                    <a:pt x="924" y="298"/>
                  </a:lnTo>
                  <a:lnTo>
                    <a:pt x="924" y="305"/>
                  </a:lnTo>
                  <a:lnTo>
                    <a:pt x="924" y="310"/>
                  </a:lnTo>
                  <a:lnTo>
                    <a:pt x="924" y="313"/>
                  </a:lnTo>
                  <a:lnTo>
                    <a:pt x="923" y="313"/>
                  </a:lnTo>
                  <a:lnTo>
                    <a:pt x="919" y="313"/>
                  </a:lnTo>
                  <a:lnTo>
                    <a:pt x="916" y="313"/>
                  </a:lnTo>
                  <a:lnTo>
                    <a:pt x="913" y="313"/>
                  </a:lnTo>
                  <a:lnTo>
                    <a:pt x="913" y="315"/>
                  </a:lnTo>
                  <a:lnTo>
                    <a:pt x="913" y="317"/>
                  </a:lnTo>
                  <a:lnTo>
                    <a:pt x="912" y="318"/>
                  </a:lnTo>
                  <a:lnTo>
                    <a:pt x="909" y="321"/>
                  </a:lnTo>
                  <a:lnTo>
                    <a:pt x="904" y="324"/>
                  </a:lnTo>
                  <a:lnTo>
                    <a:pt x="903" y="326"/>
                  </a:lnTo>
                  <a:lnTo>
                    <a:pt x="903" y="327"/>
                  </a:lnTo>
                  <a:lnTo>
                    <a:pt x="901" y="330"/>
                  </a:lnTo>
                  <a:lnTo>
                    <a:pt x="903" y="333"/>
                  </a:lnTo>
                  <a:lnTo>
                    <a:pt x="903" y="337"/>
                  </a:lnTo>
                  <a:lnTo>
                    <a:pt x="903" y="340"/>
                  </a:lnTo>
                  <a:lnTo>
                    <a:pt x="899" y="340"/>
                  </a:lnTo>
                  <a:lnTo>
                    <a:pt x="894" y="340"/>
                  </a:lnTo>
                  <a:lnTo>
                    <a:pt x="893" y="341"/>
                  </a:lnTo>
                  <a:lnTo>
                    <a:pt x="893" y="343"/>
                  </a:lnTo>
                  <a:lnTo>
                    <a:pt x="894" y="346"/>
                  </a:lnTo>
                  <a:lnTo>
                    <a:pt x="897" y="349"/>
                  </a:lnTo>
                  <a:lnTo>
                    <a:pt x="897" y="350"/>
                  </a:lnTo>
                  <a:lnTo>
                    <a:pt x="897" y="351"/>
                  </a:lnTo>
                  <a:lnTo>
                    <a:pt x="893" y="354"/>
                  </a:lnTo>
                  <a:lnTo>
                    <a:pt x="890" y="356"/>
                  </a:lnTo>
                  <a:lnTo>
                    <a:pt x="888" y="357"/>
                  </a:lnTo>
                  <a:lnTo>
                    <a:pt x="887" y="362"/>
                  </a:lnTo>
                  <a:lnTo>
                    <a:pt x="887" y="369"/>
                  </a:lnTo>
                  <a:lnTo>
                    <a:pt x="886" y="379"/>
                  </a:lnTo>
                  <a:lnTo>
                    <a:pt x="891" y="385"/>
                  </a:lnTo>
                  <a:lnTo>
                    <a:pt x="896" y="396"/>
                  </a:lnTo>
                  <a:lnTo>
                    <a:pt x="899" y="398"/>
                  </a:lnTo>
                  <a:lnTo>
                    <a:pt x="900" y="398"/>
                  </a:lnTo>
                  <a:lnTo>
                    <a:pt x="907" y="398"/>
                  </a:lnTo>
                  <a:lnTo>
                    <a:pt x="912" y="396"/>
                  </a:lnTo>
                  <a:lnTo>
                    <a:pt x="919" y="396"/>
                  </a:lnTo>
                  <a:lnTo>
                    <a:pt x="930" y="423"/>
                  </a:lnTo>
                  <a:lnTo>
                    <a:pt x="935" y="436"/>
                  </a:lnTo>
                  <a:lnTo>
                    <a:pt x="939" y="448"/>
                  </a:lnTo>
                  <a:lnTo>
                    <a:pt x="946" y="445"/>
                  </a:lnTo>
                  <a:lnTo>
                    <a:pt x="953" y="442"/>
                  </a:lnTo>
                  <a:lnTo>
                    <a:pt x="960" y="441"/>
                  </a:lnTo>
                  <a:lnTo>
                    <a:pt x="965" y="442"/>
                  </a:lnTo>
                  <a:lnTo>
                    <a:pt x="969" y="442"/>
                  </a:lnTo>
                  <a:lnTo>
                    <a:pt x="971" y="444"/>
                  </a:lnTo>
                  <a:lnTo>
                    <a:pt x="973" y="446"/>
                  </a:lnTo>
                  <a:lnTo>
                    <a:pt x="976" y="449"/>
                  </a:lnTo>
                  <a:lnTo>
                    <a:pt x="979" y="451"/>
                  </a:lnTo>
                  <a:lnTo>
                    <a:pt x="982" y="451"/>
                  </a:lnTo>
                  <a:lnTo>
                    <a:pt x="985" y="451"/>
                  </a:lnTo>
                  <a:lnTo>
                    <a:pt x="988" y="451"/>
                  </a:lnTo>
                  <a:lnTo>
                    <a:pt x="991" y="451"/>
                  </a:lnTo>
                  <a:lnTo>
                    <a:pt x="998" y="457"/>
                  </a:lnTo>
                  <a:lnTo>
                    <a:pt x="1002" y="459"/>
                  </a:lnTo>
                  <a:lnTo>
                    <a:pt x="1005" y="462"/>
                  </a:lnTo>
                  <a:lnTo>
                    <a:pt x="1007" y="462"/>
                  </a:lnTo>
                  <a:lnTo>
                    <a:pt x="1009" y="462"/>
                  </a:lnTo>
                  <a:lnTo>
                    <a:pt x="1012" y="462"/>
                  </a:lnTo>
                  <a:lnTo>
                    <a:pt x="1015" y="464"/>
                  </a:lnTo>
                  <a:lnTo>
                    <a:pt x="1018" y="465"/>
                  </a:lnTo>
                  <a:lnTo>
                    <a:pt x="1020" y="467"/>
                  </a:lnTo>
                  <a:lnTo>
                    <a:pt x="1021" y="470"/>
                  </a:lnTo>
                  <a:lnTo>
                    <a:pt x="1021" y="474"/>
                  </a:lnTo>
                  <a:lnTo>
                    <a:pt x="1022" y="480"/>
                  </a:lnTo>
                  <a:lnTo>
                    <a:pt x="1022" y="482"/>
                  </a:lnTo>
                  <a:lnTo>
                    <a:pt x="1024" y="484"/>
                  </a:lnTo>
                  <a:lnTo>
                    <a:pt x="1030" y="485"/>
                  </a:lnTo>
                  <a:lnTo>
                    <a:pt x="1038" y="488"/>
                  </a:lnTo>
                  <a:lnTo>
                    <a:pt x="1048" y="491"/>
                  </a:lnTo>
                  <a:lnTo>
                    <a:pt x="1054" y="493"/>
                  </a:lnTo>
                  <a:lnTo>
                    <a:pt x="1058" y="495"/>
                  </a:lnTo>
                  <a:lnTo>
                    <a:pt x="1064" y="500"/>
                  </a:lnTo>
                  <a:lnTo>
                    <a:pt x="1070" y="504"/>
                  </a:lnTo>
                  <a:lnTo>
                    <a:pt x="1071" y="506"/>
                  </a:lnTo>
                  <a:lnTo>
                    <a:pt x="1074" y="506"/>
                  </a:lnTo>
                  <a:lnTo>
                    <a:pt x="1079" y="507"/>
                  </a:lnTo>
                  <a:lnTo>
                    <a:pt x="1084" y="507"/>
                  </a:lnTo>
                  <a:lnTo>
                    <a:pt x="1096" y="506"/>
                  </a:lnTo>
                  <a:lnTo>
                    <a:pt x="1107" y="506"/>
                  </a:lnTo>
                  <a:lnTo>
                    <a:pt x="1113" y="507"/>
                  </a:lnTo>
                  <a:lnTo>
                    <a:pt x="1117" y="508"/>
                  </a:lnTo>
                  <a:lnTo>
                    <a:pt x="1119" y="511"/>
                  </a:lnTo>
                  <a:lnTo>
                    <a:pt x="1120" y="514"/>
                  </a:lnTo>
                  <a:lnTo>
                    <a:pt x="1120" y="517"/>
                  </a:lnTo>
                  <a:lnTo>
                    <a:pt x="1119" y="518"/>
                  </a:lnTo>
                  <a:lnTo>
                    <a:pt x="1117" y="517"/>
                  </a:lnTo>
                  <a:lnTo>
                    <a:pt x="1117" y="518"/>
                  </a:lnTo>
                  <a:lnTo>
                    <a:pt x="1117" y="520"/>
                  </a:lnTo>
                  <a:lnTo>
                    <a:pt x="1117" y="521"/>
                  </a:lnTo>
                  <a:lnTo>
                    <a:pt x="1120" y="526"/>
                  </a:lnTo>
                  <a:lnTo>
                    <a:pt x="1117" y="542"/>
                  </a:lnTo>
                  <a:lnTo>
                    <a:pt x="1116" y="543"/>
                  </a:lnTo>
                  <a:lnTo>
                    <a:pt x="1116" y="544"/>
                  </a:lnTo>
                  <a:lnTo>
                    <a:pt x="1115" y="546"/>
                  </a:lnTo>
                  <a:lnTo>
                    <a:pt x="1116" y="549"/>
                  </a:lnTo>
                  <a:lnTo>
                    <a:pt x="1117" y="550"/>
                  </a:lnTo>
                  <a:lnTo>
                    <a:pt x="1115" y="554"/>
                  </a:lnTo>
                  <a:lnTo>
                    <a:pt x="1115" y="556"/>
                  </a:lnTo>
                  <a:lnTo>
                    <a:pt x="1115" y="557"/>
                  </a:lnTo>
                  <a:lnTo>
                    <a:pt x="1116" y="559"/>
                  </a:lnTo>
                  <a:lnTo>
                    <a:pt x="1117" y="559"/>
                  </a:lnTo>
                  <a:lnTo>
                    <a:pt x="1119" y="562"/>
                  </a:lnTo>
                  <a:lnTo>
                    <a:pt x="1117" y="566"/>
                  </a:lnTo>
                  <a:lnTo>
                    <a:pt x="1117" y="569"/>
                  </a:lnTo>
                  <a:lnTo>
                    <a:pt x="1117" y="570"/>
                  </a:lnTo>
                  <a:lnTo>
                    <a:pt x="1117" y="573"/>
                  </a:lnTo>
                  <a:lnTo>
                    <a:pt x="1123" y="575"/>
                  </a:lnTo>
                  <a:lnTo>
                    <a:pt x="1128" y="576"/>
                  </a:lnTo>
                  <a:lnTo>
                    <a:pt x="1129" y="578"/>
                  </a:lnTo>
                  <a:lnTo>
                    <a:pt x="1130" y="580"/>
                  </a:lnTo>
                  <a:lnTo>
                    <a:pt x="1130" y="583"/>
                  </a:lnTo>
                  <a:lnTo>
                    <a:pt x="1130" y="586"/>
                  </a:lnTo>
                  <a:lnTo>
                    <a:pt x="1129" y="589"/>
                  </a:lnTo>
                  <a:lnTo>
                    <a:pt x="1129" y="592"/>
                  </a:lnTo>
                  <a:lnTo>
                    <a:pt x="1132" y="596"/>
                  </a:lnTo>
                  <a:lnTo>
                    <a:pt x="1139" y="602"/>
                  </a:lnTo>
                  <a:lnTo>
                    <a:pt x="1149" y="611"/>
                  </a:lnTo>
                  <a:lnTo>
                    <a:pt x="1153" y="613"/>
                  </a:lnTo>
                  <a:lnTo>
                    <a:pt x="1158" y="615"/>
                  </a:lnTo>
                  <a:lnTo>
                    <a:pt x="1161" y="615"/>
                  </a:lnTo>
                  <a:lnTo>
                    <a:pt x="1162" y="613"/>
                  </a:lnTo>
                  <a:lnTo>
                    <a:pt x="1164" y="611"/>
                  </a:lnTo>
                  <a:lnTo>
                    <a:pt x="1165" y="608"/>
                  </a:lnTo>
                  <a:lnTo>
                    <a:pt x="1168" y="606"/>
                  </a:lnTo>
                  <a:lnTo>
                    <a:pt x="1172" y="605"/>
                  </a:lnTo>
                  <a:lnTo>
                    <a:pt x="1176" y="606"/>
                  </a:lnTo>
                  <a:lnTo>
                    <a:pt x="1179" y="595"/>
                  </a:lnTo>
                  <a:lnTo>
                    <a:pt x="1181" y="585"/>
                  </a:lnTo>
                  <a:lnTo>
                    <a:pt x="1181" y="575"/>
                  </a:lnTo>
                  <a:lnTo>
                    <a:pt x="1179" y="565"/>
                  </a:lnTo>
                  <a:lnTo>
                    <a:pt x="1175" y="543"/>
                  </a:lnTo>
                  <a:lnTo>
                    <a:pt x="1172" y="533"/>
                  </a:lnTo>
                  <a:lnTo>
                    <a:pt x="1171" y="520"/>
                  </a:lnTo>
                  <a:lnTo>
                    <a:pt x="1181" y="516"/>
                  </a:lnTo>
                  <a:lnTo>
                    <a:pt x="1191" y="510"/>
                  </a:lnTo>
                  <a:lnTo>
                    <a:pt x="1200" y="503"/>
                  </a:lnTo>
                  <a:lnTo>
                    <a:pt x="1207" y="495"/>
                  </a:lnTo>
                  <a:lnTo>
                    <a:pt x="1215" y="478"/>
                  </a:lnTo>
                  <a:lnTo>
                    <a:pt x="1217" y="478"/>
                  </a:lnTo>
                  <a:lnTo>
                    <a:pt x="1220" y="478"/>
                  </a:lnTo>
                  <a:lnTo>
                    <a:pt x="1221" y="480"/>
                  </a:lnTo>
                  <a:lnTo>
                    <a:pt x="1223" y="478"/>
                  </a:lnTo>
                  <a:lnTo>
                    <a:pt x="1223" y="474"/>
                  </a:lnTo>
                  <a:lnTo>
                    <a:pt x="1221" y="470"/>
                  </a:lnTo>
                  <a:lnTo>
                    <a:pt x="1220" y="468"/>
                  </a:lnTo>
                  <a:lnTo>
                    <a:pt x="1218" y="468"/>
                  </a:lnTo>
                  <a:lnTo>
                    <a:pt x="1217" y="470"/>
                  </a:lnTo>
                  <a:lnTo>
                    <a:pt x="1215" y="472"/>
                  </a:lnTo>
                  <a:lnTo>
                    <a:pt x="1218" y="457"/>
                  </a:lnTo>
                  <a:lnTo>
                    <a:pt x="1220" y="449"/>
                  </a:lnTo>
                  <a:lnTo>
                    <a:pt x="1220" y="445"/>
                  </a:lnTo>
                  <a:lnTo>
                    <a:pt x="1218" y="444"/>
                  </a:lnTo>
                  <a:lnTo>
                    <a:pt x="1215" y="441"/>
                  </a:lnTo>
                  <a:lnTo>
                    <a:pt x="1211" y="439"/>
                  </a:lnTo>
                  <a:lnTo>
                    <a:pt x="1210" y="436"/>
                  </a:lnTo>
                  <a:lnTo>
                    <a:pt x="1208" y="434"/>
                  </a:lnTo>
                  <a:lnTo>
                    <a:pt x="1207" y="429"/>
                  </a:lnTo>
                  <a:lnTo>
                    <a:pt x="1204" y="421"/>
                  </a:lnTo>
                  <a:lnTo>
                    <a:pt x="1204" y="416"/>
                  </a:lnTo>
                  <a:lnTo>
                    <a:pt x="1202" y="413"/>
                  </a:lnTo>
                  <a:lnTo>
                    <a:pt x="1201" y="409"/>
                  </a:lnTo>
                  <a:lnTo>
                    <a:pt x="1198" y="406"/>
                  </a:lnTo>
                  <a:lnTo>
                    <a:pt x="1195" y="405"/>
                  </a:lnTo>
                  <a:lnTo>
                    <a:pt x="1191" y="403"/>
                  </a:lnTo>
                  <a:lnTo>
                    <a:pt x="1185" y="403"/>
                  </a:lnTo>
                  <a:lnTo>
                    <a:pt x="1182" y="402"/>
                  </a:lnTo>
                  <a:lnTo>
                    <a:pt x="1182" y="393"/>
                  </a:lnTo>
                  <a:lnTo>
                    <a:pt x="1182" y="385"/>
                  </a:lnTo>
                  <a:lnTo>
                    <a:pt x="1187" y="383"/>
                  </a:lnTo>
                  <a:lnTo>
                    <a:pt x="1189" y="383"/>
                  </a:lnTo>
                  <a:lnTo>
                    <a:pt x="1194" y="383"/>
                  </a:lnTo>
                  <a:lnTo>
                    <a:pt x="1198" y="382"/>
                  </a:lnTo>
                  <a:lnTo>
                    <a:pt x="1198" y="376"/>
                  </a:lnTo>
                  <a:lnTo>
                    <a:pt x="1198" y="373"/>
                  </a:lnTo>
                  <a:lnTo>
                    <a:pt x="1195" y="373"/>
                  </a:lnTo>
                  <a:lnTo>
                    <a:pt x="1192" y="367"/>
                  </a:lnTo>
                  <a:lnTo>
                    <a:pt x="1197" y="369"/>
                  </a:lnTo>
                  <a:lnTo>
                    <a:pt x="1201" y="370"/>
                  </a:lnTo>
                  <a:lnTo>
                    <a:pt x="1204" y="366"/>
                  </a:lnTo>
                  <a:lnTo>
                    <a:pt x="1205" y="366"/>
                  </a:lnTo>
                  <a:lnTo>
                    <a:pt x="1207" y="364"/>
                  </a:lnTo>
                  <a:lnTo>
                    <a:pt x="1207" y="362"/>
                  </a:lnTo>
                  <a:lnTo>
                    <a:pt x="1207" y="360"/>
                  </a:lnTo>
                  <a:lnTo>
                    <a:pt x="1202" y="357"/>
                  </a:lnTo>
                  <a:lnTo>
                    <a:pt x="1201" y="354"/>
                  </a:lnTo>
                  <a:lnTo>
                    <a:pt x="1200" y="351"/>
                  </a:lnTo>
                  <a:lnTo>
                    <a:pt x="1200" y="350"/>
                  </a:lnTo>
                  <a:lnTo>
                    <a:pt x="1201" y="344"/>
                  </a:lnTo>
                  <a:lnTo>
                    <a:pt x="1201" y="337"/>
                  </a:lnTo>
                  <a:lnTo>
                    <a:pt x="1197" y="337"/>
                  </a:lnTo>
                  <a:lnTo>
                    <a:pt x="1192" y="337"/>
                  </a:lnTo>
                  <a:lnTo>
                    <a:pt x="1191" y="334"/>
                  </a:lnTo>
                  <a:lnTo>
                    <a:pt x="1191" y="331"/>
                  </a:lnTo>
                  <a:lnTo>
                    <a:pt x="1192" y="333"/>
                  </a:lnTo>
                  <a:lnTo>
                    <a:pt x="1197" y="326"/>
                  </a:lnTo>
                  <a:lnTo>
                    <a:pt x="1201" y="321"/>
                  </a:lnTo>
                  <a:lnTo>
                    <a:pt x="1201" y="317"/>
                  </a:lnTo>
                  <a:lnTo>
                    <a:pt x="1200" y="315"/>
                  </a:lnTo>
                  <a:lnTo>
                    <a:pt x="1198" y="315"/>
                  </a:lnTo>
                  <a:lnTo>
                    <a:pt x="1198" y="313"/>
                  </a:lnTo>
                  <a:lnTo>
                    <a:pt x="1204" y="313"/>
                  </a:lnTo>
                  <a:lnTo>
                    <a:pt x="1204" y="307"/>
                  </a:lnTo>
                  <a:lnTo>
                    <a:pt x="1198" y="305"/>
                  </a:lnTo>
                  <a:lnTo>
                    <a:pt x="1192" y="304"/>
                  </a:lnTo>
                  <a:lnTo>
                    <a:pt x="1195" y="297"/>
                  </a:lnTo>
                  <a:lnTo>
                    <a:pt x="1200" y="295"/>
                  </a:lnTo>
                  <a:lnTo>
                    <a:pt x="1204" y="294"/>
                  </a:lnTo>
                  <a:lnTo>
                    <a:pt x="1208" y="294"/>
                  </a:lnTo>
                  <a:lnTo>
                    <a:pt x="1215" y="294"/>
                  </a:lnTo>
                  <a:lnTo>
                    <a:pt x="1223" y="295"/>
                  </a:lnTo>
                  <a:lnTo>
                    <a:pt x="1230" y="297"/>
                  </a:lnTo>
                  <a:lnTo>
                    <a:pt x="1238" y="300"/>
                  </a:lnTo>
                  <a:lnTo>
                    <a:pt x="1246" y="298"/>
                  </a:lnTo>
                  <a:lnTo>
                    <a:pt x="1246" y="294"/>
                  </a:lnTo>
                  <a:lnTo>
                    <a:pt x="1247" y="292"/>
                  </a:lnTo>
                  <a:lnTo>
                    <a:pt x="1248" y="292"/>
                  </a:lnTo>
                  <a:lnTo>
                    <a:pt x="1253" y="294"/>
                  </a:lnTo>
                  <a:lnTo>
                    <a:pt x="1256" y="294"/>
                  </a:lnTo>
                  <a:lnTo>
                    <a:pt x="1259" y="294"/>
                  </a:lnTo>
                  <a:lnTo>
                    <a:pt x="1261" y="290"/>
                  </a:lnTo>
                  <a:lnTo>
                    <a:pt x="1263" y="287"/>
                  </a:lnTo>
                  <a:lnTo>
                    <a:pt x="1264" y="285"/>
                  </a:lnTo>
                  <a:lnTo>
                    <a:pt x="1267" y="284"/>
                  </a:lnTo>
                  <a:lnTo>
                    <a:pt x="1270" y="284"/>
                  </a:lnTo>
                  <a:lnTo>
                    <a:pt x="1273" y="284"/>
                  </a:lnTo>
                  <a:lnTo>
                    <a:pt x="1276" y="282"/>
                  </a:lnTo>
                  <a:lnTo>
                    <a:pt x="1292" y="292"/>
                  </a:lnTo>
                  <a:lnTo>
                    <a:pt x="1299" y="298"/>
                  </a:lnTo>
                  <a:lnTo>
                    <a:pt x="1302" y="301"/>
                  </a:lnTo>
                  <a:lnTo>
                    <a:pt x="1303" y="304"/>
                  </a:lnTo>
                  <a:lnTo>
                    <a:pt x="1303" y="310"/>
                  </a:lnTo>
                  <a:lnTo>
                    <a:pt x="1309" y="310"/>
                  </a:lnTo>
                  <a:lnTo>
                    <a:pt x="1309" y="314"/>
                  </a:lnTo>
                  <a:lnTo>
                    <a:pt x="1309" y="318"/>
                  </a:lnTo>
                  <a:lnTo>
                    <a:pt x="1312" y="318"/>
                  </a:lnTo>
                  <a:lnTo>
                    <a:pt x="1315" y="320"/>
                  </a:lnTo>
                  <a:lnTo>
                    <a:pt x="1322" y="318"/>
                  </a:lnTo>
                  <a:lnTo>
                    <a:pt x="1331" y="318"/>
                  </a:lnTo>
                  <a:lnTo>
                    <a:pt x="1333" y="318"/>
                  </a:lnTo>
                  <a:lnTo>
                    <a:pt x="1336" y="318"/>
                  </a:lnTo>
                  <a:lnTo>
                    <a:pt x="1333" y="324"/>
                  </a:lnTo>
                  <a:lnTo>
                    <a:pt x="1331" y="324"/>
                  </a:lnTo>
                  <a:lnTo>
                    <a:pt x="1331" y="326"/>
                  </a:lnTo>
                  <a:lnTo>
                    <a:pt x="1331" y="330"/>
                  </a:lnTo>
                  <a:lnTo>
                    <a:pt x="1335" y="330"/>
                  </a:lnTo>
                  <a:lnTo>
                    <a:pt x="1339" y="331"/>
                  </a:lnTo>
                  <a:lnTo>
                    <a:pt x="1342" y="331"/>
                  </a:lnTo>
                  <a:lnTo>
                    <a:pt x="1345" y="333"/>
                  </a:lnTo>
                  <a:lnTo>
                    <a:pt x="1346" y="331"/>
                  </a:lnTo>
                  <a:lnTo>
                    <a:pt x="1348" y="330"/>
                  </a:lnTo>
                  <a:lnTo>
                    <a:pt x="1349" y="328"/>
                  </a:lnTo>
                  <a:lnTo>
                    <a:pt x="1351" y="327"/>
                  </a:lnTo>
                  <a:lnTo>
                    <a:pt x="1354" y="327"/>
                  </a:lnTo>
                  <a:lnTo>
                    <a:pt x="1342" y="346"/>
                  </a:lnTo>
                  <a:lnTo>
                    <a:pt x="1344" y="346"/>
                  </a:lnTo>
                  <a:lnTo>
                    <a:pt x="1346" y="346"/>
                  </a:lnTo>
                  <a:lnTo>
                    <a:pt x="1348" y="346"/>
                  </a:lnTo>
                  <a:lnTo>
                    <a:pt x="1348" y="349"/>
                  </a:lnTo>
                  <a:lnTo>
                    <a:pt x="1346" y="350"/>
                  </a:lnTo>
                  <a:lnTo>
                    <a:pt x="1344" y="350"/>
                  </a:lnTo>
                  <a:lnTo>
                    <a:pt x="1339" y="351"/>
                  </a:lnTo>
                  <a:lnTo>
                    <a:pt x="1342" y="360"/>
                  </a:lnTo>
                  <a:lnTo>
                    <a:pt x="1342" y="366"/>
                  </a:lnTo>
                  <a:lnTo>
                    <a:pt x="1342" y="373"/>
                  </a:lnTo>
                  <a:lnTo>
                    <a:pt x="1342" y="382"/>
                  </a:lnTo>
                  <a:lnTo>
                    <a:pt x="1349" y="385"/>
                  </a:lnTo>
                  <a:lnTo>
                    <a:pt x="1354" y="386"/>
                  </a:lnTo>
                  <a:lnTo>
                    <a:pt x="1367" y="387"/>
                  </a:lnTo>
                  <a:lnTo>
                    <a:pt x="1368" y="395"/>
                  </a:lnTo>
                  <a:lnTo>
                    <a:pt x="1369" y="402"/>
                  </a:lnTo>
                  <a:lnTo>
                    <a:pt x="1371" y="402"/>
                  </a:lnTo>
                  <a:lnTo>
                    <a:pt x="1372" y="402"/>
                  </a:lnTo>
                  <a:lnTo>
                    <a:pt x="1375" y="400"/>
                  </a:lnTo>
                  <a:lnTo>
                    <a:pt x="1378" y="396"/>
                  </a:lnTo>
                  <a:lnTo>
                    <a:pt x="1384" y="402"/>
                  </a:lnTo>
                  <a:lnTo>
                    <a:pt x="1390" y="406"/>
                  </a:lnTo>
                  <a:lnTo>
                    <a:pt x="1395" y="403"/>
                  </a:lnTo>
                  <a:lnTo>
                    <a:pt x="1400" y="400"/>
                  </a:lnTo>
                  <a:lnTo>
                    <a:pt x="1403" y="399"/>
                  </a:lnTo>
                  <a:lnTo>
                    <a:pt x="1404" y="395"/>
                  </a:lnTo>
                  <a:lnTo>
                    <a:pt x="1404" y="393"/>
                  </a:lnTo>
                  <a:lnTo>
                    <a:pt x="1404" y="390"/>
                  </a:lnTo>
                  <a:lnTo>
                    <a:pt x="1405" y="387"/>
                  </a:lnTo>
                  <a:lnTo>
                    <a:pt x="1407" y="387"/>
                  </a:lnTo>
                  <a:lnTo>
                    <a:pt x="1408" y="387"/>
                  </a:lnTo>
                  <a:lnTo>
                    <a:pt x="1411" y="390"/>
                  </a:lnTo>
                  <a:lnTo>
                    <a:pt x="1411" y="389"/>
                  </a:lnTo>
                  <a:lnTo>
                    <a:pt x="1411" y="386"/>
                  </a:lnTo>
                  <a:lnTo>
                    <a:pt x="1411" y="382"/>
                  </a:lnTo>
                  <a:lnTo>
                    <a:pt x="1413" y="380"/>
                  </a:lnTo>
                  <a:lnTo>
                    <a:pt x="1416" y="379"/>
                  </a:lnTo>
                  <a:lnTo>
                    <a:pt x="1418" y="377"/>
                  </a:lnTo>
                  <a:lnTo>
                    <a:pt x="1420" y="376"/>
                  </a:lnTo>
                  <a:lnTo>
                    <a:pt x="1420" y="379"/>
                  </a:lnTo>
                  <a:lnTo>
                    <a:pt x="1418" y="382"/>
                  </a:lnTo>
                  <a:lnTo>
                    <a:pt x="1420" y="383"/>
                  </a:lnTo>
                  <a:lnTo>
                    <a:pt x="1420" y="385"/>
                  </a:lnTo>
                  <a:lnTo>
                    <a:pt x="1423" y="385"/>
                  </a:lnTo>
                  <a:lnTo>
                    <a:pt x="1424" y="374"/>
                  </a:lnTo>
                  <a:lnTo>
                    <a:pt x="1427" y="367"/>
                  </a:lnTo>
                  <a:lnTo>
                    <a:pt x="1436" y="349"/>
                  </a:lnTo>
                  <a:lnTo>
                    <a:pt x="1444" y="349"/>
                  </a:lnTo>
                  <a:lnTo>
                    <a:pt x="1444" y="351"/>
                  </a:lnTo>
                  <a:lnTo>
                    <a:pt x="1443" y="353"/>
                  </a:lnTo>
                  <a:lnTo>
                    <a:pt x="1441" y="356"/>
                  </a:lnTo>
                  <a:lnTo>
                    <a:pt x="1441" y="360"/>
                  </a:lnTo>
                  <a:lnTo>
                    <a:pt x="1447" y="363"/>
                  </a:lnTo>
                  <a:lnTo>
                    <a:pt x="1446" y="372"/>
                  </a:lnTo>
                  <a:lnTo>
                    <a:pt x="1447" y="376"/>
                  </a:lnTo>
                  <a:lnTo>
                    <a:pt x="1447" y="385"/>
                  </a:lnTo>
                  <a:lnTo>
                    <a:pt x="1449" y="386"/>
                  </a:lnTo>
                  <a:lnTo>
                    <a:pt x="1449" y="387"/>
                  </a:lnTo>
                  <a:lnTo>
                    <a:pt x="1449" y="389"/>
                  </a:lnTo>
                  <a:lnTo>
                    <a:pt x="1450" y="390"/>
                  </a:lnTo>
                  <a:lnTo>
                    <a:pt x="1456" y="390"/>
                  </a:lnTo>
                  <a:lnTo>
                    <a:pt x="1460" y="390"/>
                  </a:lnTo>
                  <a:lnTo>
                    <a:pt x="1469" y="406"/>
                  </a:lnTo>
                  <a:lnTo>
                    <a:pt x="1456" y="415"/>
                  </a:lnTo>
                  <a:lnTo>
                    <a:pt x="1464" y="415"/>
                  </a:lnTo>
                  <a:lnTo>
                    <a:pt x="1475" y="415"/>
                  </a:lnTo>
                  <a:lnTo>
                    <a:pt x="1473" y="419"/>
                  </a:lnTo>
                  <a:lnTo>
                    <a:pt x="1472" y="423"/>
                  </a:lnTo>
                  <a:lnTo>
                    <a:pt x="1476" y="429"/>
                  </a:lnTo>
                  <a:lnTo>
                    <a:pt x="1479" y="434"/>
                  </a:lnTo>
                  <a:lnTo>
                    <a:pt x="1482" y="434"/>
                  </a:lnTo>
                  <a:lnTo>
                    <a:pt x="1483" y="435"/>
                  </a:lnTo>
                  <a:lnTo>
                    <a:pt x="1486" y="435"/>
                  </a:lnTo>
                  <a:lnTo>
                    <a:pt x="1486" y="438"/>
                  </a:lnTo>
                  <a:lnTo>
                    <a:pt x="1486" y="442"/>
                  </a:lnTo>
                  <a:lnTo>
                    <a:pt x="1486" y="448"/>
                  </a:lnTo>
                  <a:lnTo>
                    <a:pt x="1493" y="451"/>
                  </a:lnTo>
                  <a:lnTo>
                    <a:pt x="1499" y="454"/>
                  </a:lnTo>
                  <a:lnTo>
                    <a:pt x="1499" y="462"/>
                  </a:lnTo>
                  <a:lnTo>
                    <a:pt x="1492" y="462"/>
                  </a:lnTo>
                  <a:lnTo>
                    <a:pt x="1480" y="462"/>
                  </a:lnTo>
                  <a:lnTo>
                    <a:pt x="1482" y="464"/>
                  </a:lnTo>
                  <a:lnTo>
                    <a:pt x="1483" y="465"/>
                  </a:lnTo>
                  <a:lnTo>
                    <a:pt x="1486" y="465"/>
                  </a:lnTo>
                  <a:lnTo>
                    <a:pt x="1483" y="475"/>
                  </a:lnTo>
                  <a:lnTo>
                    <a:pt x="1485" y="475"/>
                  </a:lnTo>
                  <a:lnTo>
                    <a:pt x="1486" y="475"/>
                  </a:lnTo>
                  <a:lnTo>
                    <a:pt x="1489" y="472"/>
                  </a:lnTo>
                  <a:lnTo>
                    <a:pt x="1495" y="487"/>
                  </a:lnTo>
                  <a:lnTo>
                    <a:pt x="1498" y="487"/>
                  </a:lnTo>
                  <a:lnTo>
                    <a:pt x="1502" y="487"/>
                  </a:lnTo>
                  <a:lnTo>
                    <a:pt x="1505" y="488"/>
                  </a:lnTo>
                  <a:lnTo>
                    <a:pt x="1506" y="491"/>
                  </a:lnTo>
                  <a:lnTo>
                    <a:pt x="1509" y="494"/>
                  </a:lnTo>
                  <a:lnTo>
                    <a:pt x="1511" y="495"/>
                  </a:lnTo>
                  <a:lnTo>
                    <a:pt x="1513" y="495"/>
                  </a:lnTo>
                  <a:lnTo>
                    <a:pt x="1515" y="497"/>
                  </a:lnTo>
                  <a:lnTo>
                    <a:pt x="1515" y="500"/>
                  </a:lnTo>
                  <a:lnTo>
                    <a:pt x="1515" y="503"/>
                  </a:lnTo>
                  <a:lnTo>
                    <a:pt x="1513" y="506"/>
                  </a:lnTo>
                  <a:lnTo>
                    <a:pt x="1513" y="508"/>
                  </a:lnTo>
                  <a:lnTo>
                    <a:pt x="1531" y="513"/>
                  </a:lnTo>
                  <a:lnTo>
                    <a:pt x="1532" y="511"/>
                  </a:lnTo>
                  <a:lnTo>
                    <a:pt x="1535" y="511"/>
                  </a:lnTo>
                  <a:lnTo>
                    <a:pt x="1544" y="508"/>
                  </a:lnTo>
                  <a:lnTo>
                    <a:pt x="1545" y="511"/>
                  </a:lnTo>
                  <a:lnTo>
                    <a:pt x="1545" y="514"/>
                  </a:lnTo>
                  <a:lnTo>
                    <a:pt x="1545" y="517"/>
                  </a:lnTo>
                  <a:lnTo>
                    <a:pt x="1547" y="520"/>
                  </a:lnTo>
                  <a:lnTo>
                    <a:pt x="1552" y="523"/>
                  </a:lnTo>
                  <a:lnTo>
                    <a:pt x="1555" y="523"/>
                  </a:lnTo>
                  <a:lnTo>
                    <a:pt x="1557" y="521"/>
                  </a:lnTo>
                  <a:lnTo>
                    <a:pt x="1558" y="521"/>
                  </a:lnTo>
                  <a:lnTo>
                    <a:pt x="1558" y="517"/>
                  </a:lnTo>
                  <a:lnTo>
                    <a:pt x="1562" y="520"/>
                  </a:lnTo>
                  <a:lnTo>
                    <a:pt x="1562" y="521"/>
                  </a:lnTo>
                  <a:lnTo>
                    <a:pt x="1561" y="523"/>
                  </a:lnTo>
                  <a:lnTo>
                    <a:pt x="1562" y="529"/>
                  </a:lnTo>
                  <a:lnTo>
                    <a:pt x="1568" y="527"/>
                  </a:lnTo>
                  <a:lnTo>
                    <a:pt x="1570" y="526"/>
                  </a:lnTo>
                  <a:lnTo>
                    <a:pt x="1571" y="526"/>
                  </a:lnTo>
                  <a:lnTo>
                    <a:pt x="1570" y="527"/>
                  </a:lnTo>
                  <a:lnTo>
                    <a:pt x="1567" y="531"/>
                  </a:lnTo>
                  <a:lnTo>
                    <a:pt x="1565" y="534"/>
                  </a:lnTo>
                  <a:lnTo>
                    <a:pt x="1562" y="537"/>
                  </a:lnTo>
                  <a:lnTo>
                    <a:pt x="1560" y="537"/>
                  </a:lnTo>
                  <a:lnTo>
                    <a:pt x="1555" y="539"/>
                  </a:lnTo>
                  <a:lnTo>
                    <a:pt x="1551" y="539"/>
                  </a:lnTo>
                  <a:lnTo>
                    <a:pt x="1547" y="540"/>
                  </a:lnTo>
                  <a:lnTo>
                    <a:pt x="1542" y="542"/>
                  </a:lnTo>
                  <a:lnTo>
                    <a:pt x="1538" y="546"/>
                  </a:lnTo>
                  <a:lnTo>
                    <a:pt x="1534" y="550"/>
                  </a:lnTo>
                  <a:lnTo>
                    <a:pt x="1529" y="553"/>
                  </a:lnTo>
                  <a:lnTo>
                    <a:pt x="1526" y="553"/>
                  </a:lnTo>
                  <a:lnTo>
                    <a:pt x="1522" y="553"/>
                  </a:lnTo>
                  <a:lnTo>
                    <a:pt x="1518" y="553"/>
                  </a:lnTo>
                  <a:lnTo>
                    <a:pt x="1513" y="553"/>
                  </a:lnTo>
                  <a:lnTo>
                    <a:pt x="1515" y="554"/>
                  </a:lnTo>
                  <a:lnTo>
                    <a:pt x="1515" y="557"/>
                  </a:lnTo>
                  <a:lnTo>
                    <a:pt x="1515" y="560"/>
                  </a:lnTo>
                  <a:lnTo>
                    <a:pt x="1515" y="563"/>
                  </a:lnTo>
                  <a:lnTo>
                    <a:pt x="1516" y="563"/>
                  </a:lnTo>
                  <a:lnTo>
                    <a:pt x="1516" y="565"/>
                  </a:lnTo>
                  <a:lnTo>
                    <a:pt x="1518" y="565"/>
                  </a:lnTo>
                  <a:lnTo>
                    <a:pt x="1522" y="565"/>
                  </a:lnTo>
                  <a:lnTo>
                    <a:pt x="1522" y="559"/>
                  </a:lnTo>
                  <a:lnTo>
                    <a:pt x="1535" y="553"/>
                  </a:lnTo>
                  <a:lnTo>
                    <a:pt x="1547" y="547"/>
                  </a:lnTo>
                  <a:lnTo>
                    <a:pt x="1552" y="546"/>
                  </a:lnTo>
                  <a:lnTo>
                    <a:pt x="1561" y="544"/>
                  </a:lnTo>
                  <a:lnTo>
                    <a:pt x="1558" y="542"/>
                  </a:lnTo>
                  <a:lnTo>
                    <a:pt x="1558" y="540"/>
                  </a:lnTo>
                  <a:lnTo>
                    <a:pt x="1561" y="539"/>
                  </a:lnTo>
                  <a:lnTo>
                    <a:pt x="1565" y="539"/>
                  </a:lnTo>
                  <a:lnTo>
                    <a:pt x="1571" y="540"/>
                  </a:lnTo>
                  <a:lnTo>
                    <a:pt x="1574" y="542"/>
                  </a:lnTo>
                  <a:lnTo>
                    <a:pt x="1578" y="544"/>
                  </a:lnTo>
                  <a:lnTo>
                    <a:pt x="1583" y="550"/>
                  </a:lnTo>
                  <a:lnTo>
                    <a:pt x="1585" y="552"/>
                  </a:lnTo>
                  <a:lnTo>
                    <a:pt x="1588" y="553"/>
                  </a:lnTo>
                  <a:lnTo>
                    <a:pt x="1591" y="553"/>
                  </a:lnTo>
                  <a:lnTo>
                    <a:pt x="1593" y="552"/>
                  </a:lnTo>
                  <a:lnTo>
                    <a:pt x="1596" y="550"/>
                  </a:lnTo>
                  <a:lnTo>
                    <a:pt x="1597" y="550"/>
                  </a:lnTo>
                  <a:lnTo>
                    <a:pt x="1598" y="578"/>
                  </a:lnTo>
                  <a:lnTo>
                    <a:pt x="1596" y="582"/>
                  </a:lnTo>
                  <a:lnTo>
                    <a:pt x="1588" y="589"/>
                  </a:lnTo>
                  <a:lnTo>
                    <a:pt x="1577" y="598"/>
                  </a:lnTo>
                  <a:lnTo>
                    <a:pt x="1572" y="596"/>
                  </a:lnTo>
                  <a:lnTo>
                    <a:pt x="1570" y="596"/>
                  </a:lnTo>
                  <a:lnTo>
                    <a:pt x="1570" y="595"/>
                  </a:lnTo>
                  <a:lnTo>
                    <a:pt x="1571" y="595"/>
                  </a:lnTo>
                  <a:lnTo>
                    <a:pt x="1558" y="599"/>
                  </a:lnTo>
                  <a:lnTo>
                    <a:pt x="1551" y="601"/>
                  </a:lnTo>
                  <a:lnTo>
                    <a:pt x="1547" y="603"/>
                  </a:lnTo>
                  <a:lnTo>
                    <a:pt x="1545" y="605"/>
                  </a:lnTo>
                  <a:lnTo>
                    <a:pt x="1544" y="608"/>
                  </a:lnTo>
                  <a:lnTo>
                    <a:pt x="1544" y="612"/>
                  </a:lnTo>
                  <a:lnTo>
                    <a:pt x="1544" y="616"/>
                  </a:lnTo>
                  <a:lnTo>
                    <a:pt x="1544" y="619"/>
                  </a:lnTo>
                  <a:lnTo>
                    <a:pt x="1541" y="622"/>
                  </a:lnTo>
                  <a:lnTo>
                    <a:pt x="1538" y="622"/>
                  </a:lnTo>
                  <a:lnTo>
                    <a:pt x="1534" y="624"/>
                  </a:lnTo>
                  <a:lnTo>
                    <a:pt x="1529" y="625"/>
                  </a:lnTo>
                  <a:lnTo>
                    <a:pt x="1529" y="626"/>
                  </a:lnTo>
                  <a:lnTo>
                    <a:pt x="1529" y="629"/>
                  </a:lnTo>
                  <a:lnTo>
                    <a:pt x="1528" y="632"/>
                  </a:lnTo>
                  <a:lnTo>
                    <a:pt x="1528" y="634"/>
                  </a:lnTo>
                  <a:lnTo>
                    <a:pt x="1525" y="634"/>
                  </a:lnTo>
                  <a:lnTo>
                    <a:pt x="1522" y="634"/>
                  </a:lnTo>
                  <a:lnTo>
                    <a:pt x="1519" y="632"/>
                  </a:lnTo>
                  <a:lnTo>
                    <a:pt x="1516" y="634"/>
                  </a:lnTo>
                  <a:lnTo>
                    <a:pt x="1516" y="639"/>
                  </a:lnTo>
                  <a:lnTo>
                    <a:pt x="1512" y="639"/>
                  </a:lnTo>
                  <a:lnTo>
                    <a:pt x="1509" y="638"/>
                  </a:lnTo>
                  <a:lnTo>
                    <a:pt x="1506" y="637"/>
                  </a:lnTo>
                  <a:lnTo>
                    <a:pt x="1505" y="637"/>
                  </a:lnTo>
                  <a:lnTo>
                    <a:pt x="1502" y="637"/>
                  </a:lnTo>
                  <a:lnTo>
                    <a:pt x="1502" y="642"/>
                  </a:lnTo>
                  <a:lnTo>
                    <a:pt x="1495" y="642"/>
                  </a:lnTo>
                  <a:lnTo>
                    <a:pt x="1492" y="637"/>
                  </a:lnTo>
                  <a:lnTo>
                    <a:pt x="1489" y="634"/>
                  </a:lnTo>
                  <a:lnTo>
                    <a:pt x="1488" y="634"/>
                  </a:lnTo>
                  <a:lnTo>
                    <a:pt x="1486" y="634"/>
                  </a:lnTo>
                  <a:lnTo>
                    <a:pt x="1485" y="635"/>
                  </a:lnTo>
                  <a:lnTo>
                    <a:pt x="1483" y="638"/>
                  </a:lnTo>
                  <a:lnTo>
                    <a:pt x="1483" y="639"/>
                  </a:lnTo>
                  <a:lnTo>
                    <a:pt x="1479" y="639"/>
                  </a:lnTo>
                  <a:lnTo>
                    <a:pt x="1477" y="638"/>
                  </a:lnTo>
                  <a:lnTo>
                    <a:pt x="1477" y="637"/>
                  </a:lnTo>
                  <a:lnTo>
                    <a:pt x="1476" y="635"/>
                  </a:lnTo>
                  <a:lnTo>
                    <a:pt x="1475" y="634"/>
                  </a:lnTo>
                  <a:lnTo>
                    <a:pt x="1470" y="634"/>
                  </a:lnTo>
                  <a:lnTo>
                    <a:pt x="1467" y="635"/>
                  </a:lnTo>
                  <a:lnTo>
                    <a:pt x="1466" y="638"/>
                  </a:lnTo>
                  <a:lnTo>
                    <a:pt x="1464" y="638"/>
                  </a:lnTo>
                  <a:lnTo>
                    <a:pt x="1463" y="639"/>
                  </a:lnTo>
                  <a:lnTo>
                    <a:pt x="1459" y="639"/>
                  </a:lnTo>
                  <a:lnTo>
                    <a:pt x="1452" y="639"/>
                  </a:lnTo>
                  <a:lnTo>
                    <a:pt x="1437" y="638"/>
                  </a:lnTo>
                  <a:lnTo>
                    <a:pt x="1420" y="637"/>
                  </a:lnTo>
                  <a:lnTo>
                    <a:pt x="1411" y="638"/>
                  </a:lnTo>
                  <a:lnTo>
                    <a:pt x="1403" y="639"/>
                  </a:lnTo>
                  <a:lnTo>
                    <a:pt x="1401" y="641"/>
                  </a:lnTo>
                  <a:lnTo>
                    <a:pt x="1398" y="642"/>
                  </a:lnTo>
                  <a:lnTo>
                    <a:pt x="1394" y="647"/>
                  </a:lnTo>
                  <a:lnTo>
                    <a:pt x="1391" y="649"/>
                  </a:lnTo>
                  <a:lnTo>
                    <a:pt x="1390" y="652"/>
                  </a:lnTo>
                  <a:lnTo>
                    <a:pt x="1375" y="670"/>
                  </a:lnTo>
                  <a:lnTo>
                    <a:pt x="1372" y="670"/>
                  </a:lnTo>
                  <a:lnTo>
                    <a:pt x="1371" y="670"/>
                  </a:lnTo>
                  <a:lnTo>
                    <a:pt x="1369" y="668"/>
                  </a:lnTo>
                  <a:lnTo>
                    <a:pt x="1368" y="668"/>
                  </a:lnTo>
                  <a:lnTo>
                    <a:pt x="1367" y="670"/>
                  </a:lnTo>
                  <a:lnTo>
                    <a:pt x="1367" y="671"/>
                  </a:lnTo>
                  <a:lnTo>
                    <a:pt x="1367" y="674"/>
                  </a:lnTo>
                  <a:lnTo>
                    <a:pt x="1367" y="675"/>
                  </a:lnTo>
                  <a:lnTo>
                    <a:pt x="1367" y="678"/>
                  </a:lnTo>
                  <a:lnTo>
                    <a:pt x="1365" y="678"/>
                  </a:lnTo>
                  <a:lnTo>
                    <a:pt x="1362" y="677"/>
                  </a:lnTo>
                  <a:lnTo>
                    <a:pt x="1361" y="677"/>
                  </a:lnTo>
                  <a:lnTo>
                    <a:pt x="1358" y="678"/>
                  </a:lnTo>
                  <a:lnTo>
                    <a:pt x="1355" y="681"/>
                  </a:lnTo>
                  <a:lnTo>
                    <a:pt x="1354" y="685"/>
                  </a:lnTo>
                  <a:lnTo>
                    <a:pt x="1351" y="691"/>
                  </a:lnTo>
                  <a:lnTo>
                    <a:pt x="1348" y="694"/>
                  </a:lnTo>
                  <a:lnTo>
                    <a:pt x="1345" y="696"/>
                  </a:lnTo>
                  <a:lnTo>
                    <a:pt x="1344" y="696"/>
                  </a:lnTo>
                  <a:lnTo>
                    <a:pt x="1341" y="696"/>
                  </a:lnTo>
                  <a:lnTo>
                    <a:pt x="1339" y="697"/>
                  </a:lnTo>
                  <a:lnTo>
                    <a:pt x="1339" y="698"/>
                  </a:lnTo>
                  <a:lnTo>
                    <a:pt x="1339" y="700"/>
                  </a:lnTo>
                  <a:lnTo>
                    <a:pt x="1341" y="700"/>
                  </a:lnTo>
                  <a:lnTo>
                    <a:pt x="1345" y="700"/>
                  </a:lnTo>
                  <a:lnTo>
                    <a:pt x="1339" y="713"/>
                  </a:lnTo>
                  <a:lnTo>
                    <a:pt x="1331" y="727"/>
                  </a:lnTo>
                  <a:lnTo>
                    <a:pt x="1344" y="711"/>
                  </a:lnTo>
                  <a:lnTo>
                    <a:pt x="1351" y="704"/>
                  </a:lnTo>
                  <a:lnTo>
                    <a:pt x="1358" y="696"/>
                  </a:lnTo>
                  <a:lnTo>
                    <a:pt x="1365" y="690"/>
                  </a:lnTo>
                  <a:lnTo>
                    <a:pt x="1374" y="683"/>
                  </a:lnTo>
                  <a:lnTo>
                    <a:pt x="1382" y="677"/>
                  </a:lnTo>
                  <a:lnTo>
                    <a:pt x="1391" y="673"/>
                  </a:lnTo>
                  <a:lnTo>
                    <a:pt x="1397" y="670"/>
                  </a:lnTo>
                  <a:lnTo>
                    <a:pt x="1403" y="667"/>
                  </a:lnTo>
                  <a:lnTo>
                    <a:pt x="1411" y="664"/>
                  </a:lnTo>
                  <a:lnTo>
                    <a:pt x="1420" y="662"/>
                  </a:lnTo>
                  <a:lnTo>
                    <a:pt x="1424" y="661"/>
                  </a:lnTo>
                  <a:lnTo>
                    <a:pt x="1428" y="661"/>
                  </a:lnTo>
                  <a:lnTo>
                    <a:pt x="1434" y="662"/>
                  </a:lnTo>
                  <a:lnTo>
                    <a:pt x="1439" y="664"/>
                  </a:lnTo>
                  <a:lnTo>
                    <a:pt x="1439" y="667"/>
                  </a:lnTo>
                  <a:lnTo>
                    <a:pt x="1440" y="670"/>
                  </a:lnTo>
                  <a:lnTo>
                    <a:pt x="1441" y="671"/>
                  </a:lnTo>
                  <a:lnTo>
                    <a:pt x="1447" y="675"/>
                  </a:lnTo>
                  <a:lnTo>
                    <a:pt x="1444" y="678"/>
                  </a:lnTo>
                  <a:lnTo>
                    <a:pt x="1443" y="678"/>
                  </a:lnTo>
                  <a:lnTo>
                    <a:pt x="1441" y="678"/>
                  </a:lnTo>
                  <a:lnTo>
                    <a:pt x="1441" y="681"/>
                  </a:lnTo>
                  <a:lnTo>
                    <a:pt x="1441" y="684"/>
                  </a:lnTo>
                  <a:lnTo>
                    <a:pt x="1441" y="688"/>
                  </a:lnTo>
                  <a:lnTo>
                    <a:pt x="1441" y="690"/>
                  </a:lnTo>
                  <a:lnTo>
                    <a:pt x="1441" y="691"/>
                  </a:lnTo>
                  <a:lnTo>
                    <a:pt x="1437" y="691"/>
                  </a:lnTo>
                  <a:lnTo>
                    <a:pt x="1433" y="691"/>
                  </a:lnTo>
                  <a:lnTo>
                    <a:pt x="1433" y="693"/>
                  </a:lnTo>
                  <a:lnTo>
                    <a:pt x="1431" y="697"/>
                  </a:lnTo>
                  <a:lnTo>
                    <a:pt x="1430" y="703"/>
                  </a:lnTo>
                  <a:lnTo>
                    <a:pt x="1426" y="703"/>
                  </a:lnTo>
                  <a:lnTo>
                    <a:pt x="1423" y="706"/>
                  </a:lnTo>
                  <a:lnTo>
                    <a:pt x="1417" y="697"/>
                  </a:lnTo>
                  <a:lnTo>
                    <a:pt x="1414" y="697"/>
                  </a:lnTo>
                  <a:lnTo>
                    <a:pt x="1413" y="698"/>
                  </a:lnTo>
                  <a:lnTo>
                    <a:pt x="1413" y="700"/>
                  </a:lnTo>
                  <a:lnTo>
                    <a:pt x="1411" y="700"/>
                  </a:lnTo>
                  <a:lnTo>
                    <a:pt x="1410" y="700"/>
                  </a:lnTo>
                  <a:lnTo>
                    <a:pt x="1408" y="700"/>
                  </a:lnTo>
                  <a:lnTo>
                    <a:pt x="1411" y="706"/>
                  </a:lnTo>
                  <a:lnTo>
                    <a:pt x="1414" y="711"/>
                  </a:lnTo>
                  <a:lnTo>
                    <a:pt x="1411" y="711"/>
                  </a:lnTo>
                  <a:lnTo>
                    <a:pt x="1413" y="711"/>
                  </a:lnTo>
                  <a:lnTo>
                    <a:pt x="1420" y="710"/>
                  </a:lnTo>
                  <a:lnTo>
                    <a:pt x="1430" y="709"/>
                  </a:lnTo>
                  <a:lnTo>
                    <a:pt x="1436" y="709"/>
                  </a:lnTo>
                  <a:lnTo>
                    <a:pt x="1437" y="710"/>
                  </a:lnTo>
                  <a:lnTo>
                    <a:pt x="1437" y="713"/>
                  </a:lnTo>
                  <a:lnTo>
                    <a:pt x="1436" y="716"/>
                  </a:lnTo>
                  <a:lnTo>
                    <a:pt x="1433" y="721"/>
                  </a:lnTo>
                  <a:lnTo>
                    <a:pt x="1434" y="723"/>
                  </a:lnTo>
                  <a:lnTo>
                    <a:pt x="1433" y="726"/>
                  </a:lnTo>
                  <a:lnTo>
                    <a:pt x="1430" y="733"/>
                  </a:lnTo>
                  <a:lnTo>
                    <a:pt x="1433" y="733"/>
                  </a:lnTo>
                  <a:lnTo>
                    <a:pt x="1433" y="732"/>
                  </a:lnTo>
                  <a:lnTo>
                    <a:pt x="1434" y="732"/>
                  </a:lnTo>
                  <a:lnTo>
                    <a:pt x="1439" y="730"/>
                  </a:lnTo>
                  <a:lnTo>
                    <a:pt x="1439" y="733"/>
                  </a:lnTo>
                  <a:lnTo>
                    <a:pt x="1439" y="734"/>
                  </a:lnTo>
                  <a:lnTo>
                    <a:pt x="1439" y="736"/>
                  </a:lnTo>
                  <a:lnTo>
                    <a:pt x="1436" y="736"/>
                  </a:lnTo>
                  <a:lnTo>
                    <a:pt x="1437" y="736"/>
                  </a:lnTo>
                  <a:lnTo>
                    <a:pt x="1437" y="737"/>
                  </a:lnTo>
                  <a:lnTo>
                    <a:pt x="1437" y="742"/>
                  </a:lnTo>
                  <a:lnTo>
                    <a:pt x="1436" y="749"/>
                  </a:lnTo>
                  <a:lnTo>
                    <a:pt x="1441" y="752"/>
                  </a:lnTo>
                  <a:lnTo>
                    <a:pt x="1444" y="752"/>
                  </a:lnTo>
                  <a:lnTo>
                    <a:pt x="1456" y="755"/>
                  </a:lnTo>
                  <a:lnTo>
                    <a:pt x="1453" y="757"/>
                  </a:lnTo>
                  <a:lnTo>
                    <a:pt x="1453" y="759"/>
                  </a:lnTo>
                  <a:lnTo>
                    <a:pt x="1453" y="760"/>
                  </a:lnTo>
                  <a:lnTo>
                    <a:pt x="1447" y="760"/>
                  </a:lnTo>
                  <a:lnTo>
                    <a:pt x="1449" y="763"/>
                  </a:lnTo>
                  <a:lnTo>
                    <a:pt x="1450" y="765"/>
                  </a:lnTo>
                  <a:lnTo>
                    <a:pt x="1450" y="766"/>
                  </a:lnTo>
                  <a:lnTo>
                    <a:pt x="1452" y="766"/>
                  </a:lnTo>
                  <a:lnTo>
                    <a:pt x="1453" y="765"/>
                  </a:lnTo>
                  <a:lnTo>
                    <a:pt x="1454" y="763"/>
                  </a:lnTo>
                  <a:lnTo>
                    <a:pt x="1459" y="763"/>
                  </a:lnTo>
                  <a:lnTo>
                    <a:pt x="1463" y="769"/>
                  </a:lnTo>
                  <a:lnTo>
                    <a:pt x="1467" y="770"/>
                  </a:lnTo>
                  <a:lnTo>
                    <a:pt x="1472" y="770"/>
                  </a:lnTo>
                  <a:lnTo>
                    <a:pt x="1475" y="770"/>
                  </a:lnTo>
                  <a:lnTo>
                    <a:pt x="1477" y="769"/>
                  </a:lnTo>
                  <a:lnTo>
                    <a:pt x="1480" y="768"/>
                  </a:lnTo>
                  <a:lnTo>
                    <a:pt x="1483" y="765"/>
                  </a:lnTo>
                  <a:lnTo>
                    <a:pt x="1489" y="760"/>
                  </a:lnTo>
                  <a:lnTo>
                    <a:pt x="1492" y="769"/>
                  </a:lnTo>
                  <a:lnTo>
                    <a:pt x="1492" y="773"/>
                  </a:lnTo>
                  <a:lnTo>
                    <a:pt x="1495" y="778"/>
                  </a:lnTo>
                  <a:lnTo>
                    <a:pt x="1489" y="778"/>
                  </a:lnTo>
                  <a:lnTo>
                    <a:pt x="1489" y="782"/>
                  </a:lnTo>
                  <a:lnTo>
                    <a:pt x="1486" y="786"/>
                  </a:lnTo>
                  <a:lnTo>
                    <a:pt x="1482" y="789"/>
                  </a:lnTo>
                  <a:lnTo>
                    <a:pt x="1472" y="793"/>
                  </a:lnTo>
                  <a:lnTo>
                    <a:pt x="1472" y="796"/>
                  </a:lnTo>
                  <a:lnTo>
                    <a:pt x="1469" y="796"/>
                  </a:lnTo>
                  <a:lnTo>
                    <a:pt x="1464" y="796"/>
                  </a:lnTo>
                  <a:lnTo>
                    <a:pt x="1462" y="796"/>
                  </a:lnTo>
                  <a:lnTo>
                    <a:pt x="1460" y="796"/>
                  </a:lnTo>
                  <a:lnTo>
                    <a:pt x="1459" y="796"/>
                  </a:lnTo>
                  <a:lnTo>
                    <a:pt x="1457" y="798"/>
                  </a:lnTo>
                  <a:lnTo>
                    <a:pt x="1456" y="801"/>
                  </a:lnTo>
                  <a:lnTo>
                    <a:pt x="1456" y="805"/>
                  </a:lnTo>
                  <a:lnTo>
                    <a:pt x="1453" y="805"/>
                  </a:lnTo>
                  <a:lnTo>
                    <a:pt x="1452" y="805"/>
                  </a:lnTo>
                  <a:lnTo>
                    <a:pt x="1450" y="802"/>
                  </a:lnTo>
                  <a:lnTo>
                    <a:pt x="1449" y="801"/>
                  </a:lnTo>
                  <a:lnTo>
                    <a:pt x="1447" y="802"/>
                  </a:lnTo>
                  <a:lnTo>
                    <a:pt x="1444" y="805"/>
                  </a:lnTo>
                  <a:lnTo>
                    <a:pt x="1443" y="806"/>
                  </a:lnTo>
                  <a:lnTo>
                    <a:pt x="1443" y="808"/>
                  </a:lnTo>
                  <a:lnTo>
                    <a:pt x="1443" y="811"/>
                  </a:lnTo>
                  <a:lnTo>
                    <a:pt x="1443" y="815"/>
                  </a:lnTo>
                  <a:lnTo>
                    <a:pt x="1441" y="818"/>
                  </a:lnTo>
                  <a:lnTo>
                    <a:pt x="1430" y="827"/>
                  </a:lnTo>
                  <a:lnTo>
                    <a:pt x="1428" y="825"/>
                  </a:lnTo>
                  <a:lnTo>
                    <a:pt x="1428" y="824"/>
                  </a:lnTo>
                  <a:lnTo>
                    <a:pt x="1427" y="821"/>
                  </a:lnTo>
                  <a:lnTo>
                    <a:pt x="1426" y="821"/>
                  </a:lnTo>
                  <a:lnTo>
                    <a:pt x="1424" y="822"/>
                  </a:lnTo>
                  <a:lnTo>
                    <a:pt x="1423" y="824"/>
                  </a:lnTo>
                  <a:lnTo>
                    <a:pt x="1420" y="824"/>
                  </a:lnTo>
                  <a:lnTo>
                    <a:pt x="1417" y="818"/>
                  </a:lnTo>
                  <a:lnTo>
                    <a:pt x="1410" y="815"/>
                  </a:lnTo>
                  <a:lnTo>
                    <a:pt x="1407" y="814"/>
                  </a:lnTo>
                  <a:lnTo>
                    <a:pt x="1405" y="811"/>
                  </a:lnTo>
                  <a:lnTo>
                    <a:pt x="1405" y="808"/>
                  </a:lnTo>
                  <a:lnTo>
                    <a:pt x="1408" y="802"/>
                  </a:lnTo>
                  <a:lnTo>
                    <a:pt x="1411" y="798"/>
                  </a:lnTo>
                  <a:lnTo>
                    <a:pt x="1414" y="793"/>
                  </a:lnTo>
                  <a:lnTo>
                    <a:pt x="1423" y="793"/>
                  </a:lnTo>
                  <a:lnTo>
                    <a:pt x="1423" y="788"/>
                  </a:lnTo>
                  <a:lnTo>
                    <a:pt x="1431" y="785"/>
                  </a:lnTo>
                  <a:lnTo>
                    <a:pt x="1436" y="783"/>
                  </a:lnTo>
                  <a:lnTo>
                    <a:pt x="1437" y="783"/>
                  </a:lnTo>
                  <a:lnTo>
                    <a:pt x="1440" y="783"/>
                  </a:lnTo>
                  <a:lnTo>
                    <a:pt x="1450" y="785"/>
                  </a:lnTo>
                  <a:lnTo>
                    <a:pt x="1452" y="782"/>
                  </a:lnTo>
                  <a:lnTo>
                    <a:pt x="1452" y="781"/>
                  </a:lnTo>
                  <a:lnTo>
                    <a:pt x="1453" y="778"/>
                  </a:lnTo>
                  <a:lnTo>
                    <a:pt x="1456" y="778"/>
                  </a:lnTo>
                  <a:lnTo>
                    <a:pt x="1456" y="776"/>
                  </a:lnTo>
                  <a:lnTo>
                    <a:pt x="1456" y="775"/>
                  </a:lnTo>
                  <a:lnTo>
                    <a:pt x="1453" y="772"/>
                  </a:lnTo>
                  <a:lnTo>
                    <a:pt x="1441" y="775"/>
                  </a:lnTo>
                  <a:lnTo>
                    <a:pt x="1430" y="778"/>
                  </a:lnTo>
                  <a:lnTo>
                    <a:pt x="1431" y="773"/>
                  </a:lnTo>
                  <a:lnTo>
                    <a:pt x="1433" y="770"/>
                  </a:lnTo>
                  <a:lnTo>
                    <a:pt x="1433" y="768"/>
                  </a:lnTo>
                  <a:lnTo>
                    <a:pt x="1433" y="763"/>
                  </a:lnTo>
                  <a:lnTo>
                    <a:pt x="1439" y="763"/>
                  </a:lnTo>
                  <a:lnTo>
                    <a:pt x="1437" y="760"/>
                  </a:lnTo>
                  <a:lnTo>
                    <a:pt x="1434" y="759"/>
                  </a:lnTo>
                  <a:lnTo>
                    <a:pt x="1433" y="760"/>
                  </a:lnTo>
                  <a:lnTo>
                    <a:pt x="1433" y="757"/>
                  </a:lnTo>
                  <a:lnTo>
                    <a:pt x="1428" y="765"/>
                  </a:lnTo>
                  <a:lnTo>
                    <a:pt x="1427" y="768"/>
                  </a:lnTo>
                  <a:lnTo>
                    <a:pt x="1424" y="770"/>
                  </a:lnTo>
                  <a:lnTo>
                    <a:pt x="1420" y="775"/>
                  </a:lnTo>
                  <a:lnTo>
                    <a:pt x="1414" y="781"/>
                  </a:lnTo>
                  <a:lnTo>
                    <a:pt x="1411" y="776"/>
                  </a:lnTo>
                  <a:lnTo>
                    <a:pt x="1410" y="775"/>
                  </a:lnTo>
                  <a:lnTo>
                    <a:pt x="1408" y="775"/>
                  </a:lnTo>
                  <a:lnTo>
                    <a:pt x="1408" y="776"/>
                  </a:lnTo>
                  <a:lnTo>
                    <a:pt x="1408" y="779"/>
                  </a:lnTo>
                  <a:lnTo>
                    <a:pt x="1411" y="782"/>
                  </a:lnTo>
                  <a:lnTo>
                    <a:pt x="1408" y="783"/>
                  </a:lnTo>
                  <a:lnTo>
                    <a:pt x="1404" y="785"/>
                  </a:lnTo>
                  <a:lnTo>
                    <a:pt x="1400" y="786"/>
                  </a:lnTo>
                  <a:lnTo>
                    <a:pt x="1397" y="786"/>
                  </a:lnTo>
                  <a:lnTo>
                    <a:pt x="1394" y="785"/>
                  </a:lnTo>
                  <a:lnTo>
                    <a:pt x="1391" y="783"/>
                  </a:lnTo>
                  <a:lnTo>
                    <a:pt x="1387" y="781"/>
                  </a:lnTo>
                  <a:lnTo>
                    <a:pt x="1388" y="789"/>
                  </a:lnTo>
                  <a:lnTo>
                    <a:pt x="1391" y="796"/>
                  </a:lnTo>
                  <a:lnTo>
                    <a:pt x="1384" y="802"/>
                  </a:lnTo>
                  <a:lnTo>
                    <a:pt x="1378" y="808"/>
                  </a:lnTo>
                  <a:lnTo>
                    <a:pt x="1375" y="805"/>
                  </a:lnTo>
                  <a:lnTo>
                    <a:pt x="1372" y="804"/>
                  </a:lnTo>
                  <a:lnTo>
                    <a:pt x="1372" y="802"/>
                  </a:lnTo>
                  <a:lnTo>
                    <a:pt x="1364" y="808"/>
                  </a:lnTo>
                  <a:lnTo>
                    <a:pt x="1364" y="799"/>
                  </a:lnTo>
                  <a:lnTo>
                    <a:pt x="1361" y="805"/>
                  </a:lnTo>
                  <a:lnTo>
                    <a:pt x="1358" y="809"/>
                  </a:lnTo>
                  <a:lnTo>
                    <a:pt x="1355" y="812"/>
                  </a:lnTo>
                  <a:lnTo>
                    <a:pt x="1354" y="815"/>
                  </a:lnTo>
                  <a:lnTo>
                    <a:pt x="1351" y="815"/>
                  </a:lnTo>
                  <a:lnTo>
                    <a:pt x="1346" y="817"/>
                  </a:lnTo>
                  <a:lnTo>
                    <a:pt x="1336" y="817"/>
                  </a:lnTo>
                  <a:lnTo>
                    <a:pt x="1333" y="825"/>
                  </a:lnTo>
                  <a:lnTo>
                    <a:pt x="1333" y="831"/>
                  </a:lnTo>
                  <a:lnTo>
                    <a:pt x="1331" y="835"/>
                  </a:lnTo>
                  <a:lnTo>
                    <a:pt x="1325" y="838"/>
                  </a:lnTo>
                  <a:lnTo>
                    <a:pt x="1325" y="840"/>
                  </a:lnTo>
                  <a:lnTo>
                    <a:pt x="1326" y="841"/>
                  </a:lnTo>
                  <a:lnTo>
                    <a:pt x="1328" y="841"/>
                  </a:lnTo>
                  <a:lnTo>
                    <a:pt x="1329" y="842"/>
                  </a:lnTo>
                  <a:lnTo>
                    <a:pt x="1329" y="844"/>
                  </a:lnTo>
                  <a:lnTo>
                    <a:pt x="1328" y="847"/>
                  </a:lnTo>
                  <a:lnTo>
                    <a:pt x="1326" y="848"/>
                  </a:lnTo>
                  <a:lnTo>
                    <a:pt x="1325" y="850"/>
                  </a:lnTo>
                  <a:lnTo>
                    <a:pt x="1322" y="851"/>
                  </a:lnTo>
                  <a:lnTo>
                    <a:pt x="1320" y="854"/>
                  </a:lnTo>
                  <a:lnTo>
                    <a:pt x="1328" y="858"/>
                  </a:lnTo>
                  <a:lnTo>
                    <a:pt x="1333" y="863"/>
                  </a:lnTo>
                  <a:lnTo>
                    <a:pt x="1329" y="864"/>
                  </a:lnTo>
                  <a:lnTo>
                    <a:pt x="1325" y="865"/>
                  </a:lnTo>
                  <a:lnTo>
                    <a:pt x="1326" y="867"/>
                  </a:lnTo>
                  <a:lnTo>
                    <a:pt x="1325" y="868"/>
                  </a:lnTo>
                  <a:lnTo>
                    <a:pt x="1320" y="868"/>
                  </a:lnTo>
                  <a:lnTo>
                    <a:pt x="1319" y="865"/>
                  </a:lnTo>
                  <a:lnTo>
                    <a:pt x="1318" y="863"/>
                  </a:lnTo>
                  <a:lnTo>
                    <a:pt x="1318" y="861"/>
                  </a:lnTo>
                  <a:lnTo>
                    <a:pt x="1315" y="860"/>
                  </a:lnTo>
                  <a:lnTo>
                    <a:pt x="1312" y="867"/>
                  </a:lnTo>
                  <a:lnTo>
                    <a:pt x="1312" y="874"/>
                  </a:lnTo>
                  <a:lnTo>
                    <a:pt x="1309" y="874"/>
                  </a:lnTo>
                  <a:lnTo>
                    <a:pt x="1308" y="874"/>
                  </a:lnTo>
                  <a:lnTo>
                    <a:pt x="1305" y="873"/>
                  </a:lnTo>
                  <a:lnTo>
                    <a:pt x="1302" y="871"/>
                  </a:lnTo>
                  <a:lnTo>
                    <a:pt x="1297" y="871"/>
                  </a:lnTo>
                  <a:lnTo>
                    <a:pt x="1295" y="877"/>
                  </a:lnTo>
                  <a:lnTo>
                    <a:pt x="1293" y="877"/>
                  </a:lnTo>
                  <a:lnTo>
                    <a:pt x="1289" y="877"/>
                  </a:lnTo>
                  <a:lnTo>
                    <a:pt x="1284" y="877"/>
                  </a:lnTo>
                  <a:lnTo>
                    <a:pt x="1280" y="878"/>
                  </a:lnTo>
                  <a:lnTo>
                    <a:pt x="1276" y="883"/>
                  </a:lnTo>
                  <a:lnTo>
                    <a:pt x="1272" y="887"/>
                  </a:lnTo>
                  <a:lnTo>
                    <a:pt x="1267" y="890"/>
                  </a:lnTo>
                  <a:lnTo>
                    <a:pt x="1267" y="891"/>
                  </a:lnTo>
                  <a:lnTo>
                    <a:pt x="1267" y="893"/>
                  </a:lnTo>
                  <a:lnTo>
                    <a:pt x="1266" y="894"/>
                  </a:lnTo>
                  <a:lnTo>
                    <a:pt x="1264" y="896"/>
                  </a:lnTo>
                  <a:lnTo>
                    <a:pt x="1264" y="897"/>
                  </a:lnTo>
                  <a:lnTo>
                    <a:pt x="1264" y="899"/>
                  </a:lnTo>
                  <a:lnTo>
                    <a:pt x="1273" y="904"/>
                  </a:lnTo>
                  <a:lnTo>
                    <a:pt x="1266" y="916"/>
                  </a:lnTo>
                  <a:lnTo>
                    <a:pt x="1261" y="923"/>
                  </a:lnTo>
                  <a:lnTo>
                    <a:pt x="1260" y="926"/>
                  </a:lnTo>
                  <a:lnTo>
                    <a:pt x="1256" y="926"/>
                  </a:lnTo>
                  <a:lnTo>
                    <a:pt x="1240" y="926"/>
                  </a:lnTo>
                  <a:lnTo>
                    <a:pt x="1240" y="930"/>
                  </a:lnTo>
                  <a:lnTo>
                    <a:pt x="1240" y="935"/>
                  </a:lnTo>
                  <a:lnTo>
                    <a:pt x="1241" y="936"/>
                  </a:lnTo>
                  <a:lnTo>
                    <a:pt x="1243" y="936"/>
                  </a:lnTo>
                  <a:lnTo>
                    <a:pt x="1248" y="937"/>
                  </a:lnTo>
                  <a:lnTo>
                    <a:pt x="1246" y="952"/>
                  </a:lnTo>
                  <a:lnTo>
                    <a:pt x="1243" y="965"/>
                  </a:lnTo>
                  <a:lnTo>
                    <a:pt x="1234" y="965"/>
                  </a:lnTo>
                  <a:lnTo>
                    <a:pt x="1234" y="959"/>
                  </a:lnTo>
                  <a:lnTo>
                    <a:pt x="1230" y="959"/>
                  </a:lnTo>
                  <a:lnTo>
                    <a:pt x="1227" y="961"/>
                  </a:lnTo>
                  <a:lnTo>
                    <a:pt x="1225" y="962"/>
                  </a:lnTo>
                  <a:lnTo>
                    <a:pt x="1223" y="962"/>
                  </a:lnTo>
                  <a:lnTo>
                    <a:pt x="1223" y="959"/>
                  </a:lnTo>
                  <a:lnTo>
                    <a:pt x="1220" y="956"/>
                  </a:lnTo>
                  <a:lnTo>
                    <a:pt x="1221" y="956"/>
                  </a:lnTo>
                  <a:lnTo>
                    <a:pt x="1221" y="953"/>
                  </a:lnTo>
                  <a:lnTo>
                    <a:pt x="1223" y="943"/>
                  </a:lnTo>
                  <a:lnTo>
                    <a:pt x="1225" y="933"/>
                  </a:lnTo>
                  <a:lnTo>
                    <a:pt x="1228" y="929"/>
                  </a:lnTo>
                  <a:lnTo>
                    <a:pt x="1231" y="926"/>
                  </a:lnTo>
                  <a:lnTo>
                    <a:pt x="1230" y="925"/>
                  </a:lnTo>
                  <a:lnTo>
                    <a:pt x="1230" y="923"/>
                  </a:lnTo>
                  <a:lnTo>
                    <a:pt x="1228" y="922"/>
                  </a:lnTo>
                  <a:lnTo>
                    <a:pt x="1223" y="923"/>
                  </a:lnTo>
                  <a:lnTo>
                    <a:pt x="1221" y="923"/>
                  </a:lnTo>
                  <a:lnTo>
                    <a:pt x="1218" y="923"/>
                  </a:lnTo>
                  <a:lnTo>
                    <a:pt x="1215" y="932"/>
                  </a:lnTo>
                  <a:lnTo>
                    <a:pt x="1215" y="937"/>
                  </a:lnTo>
                  <a:lnTo>
                    <a:pt x="1214" y="940"/>
                  </a:lnTo>
                  <a:lnTo>
                    <a:pt x="1214" y="943"/>
                  </a:lnTo>
                  <a:lnTo>
                    <a:pt x="1211" y="946"/>
                  </a:lnTo>
                  <a:lnTo>
                    <a:pt x="1210" y="949"/>
                  </a:lnTo>
                  <a:lnTo>
                    <a:pt x="1210" y="950"/>
                  </a:lnTo>
                  <a:lnTo>
                    <a:pt x="1211" y="952"/>
                  </a:lnTo>
                  <a:lnTo>
                    <a:pt x="1211" y="953"/>
                  </a:lnTo>
                  <a:lnTo>
                    <a:pt x="1212" y="953"/>
                  </a:lnTo>
                  <a:lnTo>
                    <a:pt x="1212" y="956"/>
                  </a:lnTo>
                  <a:lnTo>
                    <a:pt x="1210" y="958"/>
                  </a:lnTo>
                  <a:lnTo>
                    <a:pt x="1208" y="956"/>
                  </a:lnTo>
                  <a:lnTo>
                    <a:pt x="1207" y="958"/>
                  </a:lnTo>
                  <a:lnTo>
                    <a:pt x="1207" y="959"/>
                  </a:lnTo>
                  <a:lnTo>
                    <a:pt x="1212" y="962"/>
                  </a:lnTo>
                  <a:lnTo>
                    <a:pt x="1215" y="963"/>
                  </a:lnTo>
                  <a:lnTo>
                    <a:pt x="1218" y="965"/>
                  </a:lnTo>
                  <a:lnTo>
                    <a:pt x="1218" y="966"/>
                  </a:lnTo>
                  <a:lnTo>
                    <a:pt x="1217" y="968"/>
                  </a:lnTo>
                  <a:lnTo>
                    <a:pt x="1217" y="969"/>
                  </a:lnTo>
                  <a:lnTo>
                    <a:pt x="1215" y="971"/>
                  </a:lnTo>
                  <a:lnTo>
                    <a:pt x="1217" y="972"/>
                  </a:lnTo>
                  <a:lnTo>
                    <a:pt x="1218" y="973"/>
                  </a:lnTo>
                  <a:lnTo>
                    <a:pt x="1220" y="973"/>
                  </a:lnTo>
                  <a:lnTo>
                    <a:pt x="1221" y="973"/>
                  </a:lnTo>
                  <a:lnTo>
                    <a:pt x="1220" y="975"/>
                  </a:lnTo>
                  <a:lnTo>
                    <a:pt x="1217" y="979"/>
                  </a:lnTo>
                  <a:lnTo>
                    <a:pt x="1212" y="985"/>
                  </a:lnTo>
                  <a:lnTo>
                    <a:pt x="1214" y="986"/>
                  </a:lnTo>
                  <a:lnTo>
                    <a:pt x="1215" y="989"/>
                  </a:lnTo>
                  <a:lnTo>
                    <a:pt x="1215" y="991"/>
                  </a:lnTo>
                  <a:lnTo>
                    <a:pt x="1218" y="992"/>
                  </a:lnTo>
                  <a:lnTo>
                    <a:pt x="1220" y="994"/>
                  </a:lnTo>
                  <a:lnTo>
                    <a:pt x="1224" y="994"/>
                  </a:lnTo>
                  <a:lnTo>
                    <a:pt x="1227" y="995"/>
                  </a:lnTo>
                  <a:lnTo>
                    <a:pt x="1228" y="995"/>
                  </a:lnTo>
                  <a:lnTo>
                    <a:pt x="1228" y="1002"/>
                  </a:lnTo>
                  <a:lnTo>
                    <a:pt x="1228" y="1007"/>
                  </a:lnTo>
                  <a:lnTo>
                    <a:pt x="1227" y="1008"/>
                  </a:lnTo>
                  <a:lnTo>
                    <a:pt x="1224" y="1008"/>
                  </a:lnTo>
                  <a:lnTo>
                    <a:pt x="1218" y="1009"/>
                  </a:lnTo>
                  <a:lnTo>
                    <a:pt x="1218" y="1015"/>
                  </a:lnTo>
                  <a:lnTo>
                    <a:pt x="1223" y="1014"/>
                  </a:lnTo>
                  <a:lnTo>
                    <a:pt x="1228" y="1015"/>
                  </a:lnTo>
                  <a:lnTo>
                    <a:pt x="1231" y="1018"/>
                  </a:lnTo>
                  <a:lnTo>
                    <a:pt x="1233" y="1021"/>
                  </a:lnTo>
                  <a:lnTo>
                    <a:pt x="1234" y="1024"/>
                  </a:lnTo>
                  <a:lnTo>
                    <a:pt x="1221" y="1024"/>
                  </a:lnTo>
                  <a:lnTo>
                    <a:pt x="1215" y="1025"/>
                  </a:lnTo>
                  <a:lnTo>
                    <a:pt x="1214" y="1025"/>
                  </a:lnTo>
                  <a:lnTo>
                    <a:pt x="1215" y="1025"/>
                  </a:lnTo>
                  <a:lnTo>
                    <a:pt x="1218" y="1031"/>
                  </a:lnTo>
                  <a:lnTo>
                    <a:pt x="1212" y="1033"/>
                  </a:lnTo>
                  <a:lnTo>
                    <a:pt x="1207" y="1034"/>
                  </a:lnTo>
                  <a:lnTo>
                    <a:pt x="1212" y="1045"/>
                  </a:lnTo>
                  <a:lnTo>
                    <a:pt x="1208" y="1047"/>
                  </a:lnTo>
                  <a:lnTo>
                    <a:pt x="1204" y="1048"/>
                  </a:lnTo>
                  <a:lnTo>
                    <a:pt x="1201" y="1051"/>
                  </a:lnTo>
                  <a:lnTo>
                    <a:pt x="1200" y="1057"/>
                  </a:lnTo>
                  <a:lnTo>
                    <a:pt x="1198" y="1061"/>
                  </a:lnTo>
                  <a:lnTo>
                    <a:pt x="1195" y="1064"/>
                  </a:lnTo>
                  <a:lnTo>
                    <a:pt x="1191" y="1067"/>
                  </a:lnTo>
                  <a:lnTo>
                    <a:pt x="1185" y="1067"/>
                  </a:lnTo>
                  <a:lnTo>
                    <a:pt x="1181" y="1068"/>
                  </a:lnTo>
                  <a:lnTo>
                    <a:pt x="1178" y="1068"/>
                  </a:lnTo>
                  <a:lnTo>
                    <a:pt x="1176" y="1070"/>
                  </a:lnTo>
                  <a:lnTo>
                    <a:pt x="1175" y="1073"/>
                  </a:lnTo>
                  <a:lnTo>
                    <a:pt x="1174" y="1076"/>
                  </a:lnTo>
                  <a:lnTo>
                    <a:pt x="1175" y="1079"/>
                  </a:lnTo>
                  <a:lnTo>
                    <a:pt x="1174" y="1081"/>
                  </a:lnTo>
                  <a:lnTo>
                    <a:pt x="1172" y="1083"/>
                  </a:lnTo>
                  <a:lnTo>
                    <a:pt x="1169" y="1084"/>
                  </a:lnTo>
                  <a:lnTo>
                    <a:pt x="1165" y="1086"/>
                  </a:lnTo>
                  <a:lnTo>
                    <a:pt x="1158" y="1087"/>
                  </a:lnTo>
                  <a:lnTo>
                    <a:pt x="1153" y="1090"/>
                  </a:lnTo>
                  <a:lnTo>
                    <a:pt x="1153" y="1092"/>
                  </a:lnTo>
                  <a:lnTo>
                    <a:pt x="1153" y="1094"/>
                  </a:lnTo>
                  <a:lnTo>
                    <a:pt x="1152" y="1096"/>
                  </a:lnTo>
                  <a:lnTo>
                    <a:pt x="1152" y="1097"/>
                  </a:lnTo>
                  <a:lnTo>
                    <a:pt x="1151" y="1097"/>
                  </a:lnTo>
                  <a:lnTo>
                    <a:pt x="1149" y="1097"/>
                  </a:lnTo>
                  <a:lnTo>
                    <a:pt x="1146" y="1097"/>
                  </a:lnTo>
                  <a:lnTo>
                    <a:pt x="1145" y="1097"/>
                  </a:lnTo>
                  <a:lnTo>
                    <a:pt x="1143" y="1097"/>
                  </a:lnTo>
                  <a:lnTo>
                    <a:pt x="1142" y="1100"/>
                  </a:lnTo>
                  <a:lnTo>
                    <a:pt x="1142" y="1103"/>
                  </a:lnTo>
                  <a:lnTo>
                    <a:pt x="1143" y="1106"/>
                  </a:lnTo>
                  <a:lnTo>
                    <a:pt x="1143" y="1109"/>
                  </a:lnTo>
                  <a:lnTo>
                    <a:pt x="1136" y="1122"/>
                  </a:lnTo>
                  <a:lnTo>
                    <a:pt x="1133" y="1130"/>
                  </a:lnTo>
                  <a:lnTo>
                    <a:pt x="1133" y="1133"/>
                  </a:lnTo>
                  <a:lnTo>
                    <a:pt x="1135" y="1133"/>
                  </a:lnTo>
                  <a:lnTo>
                    <a:pt x="1138" y="1135"/>
                  </a:lnTo>
                  <a:lnTo>
                    <a:pt x="1136" y="1135"/>
                  </a:lnTo>
                  <a:lnTo>
                    <a:pt x="1132" y="1136"/>
                  </a:lnTo>
                  <a:lnTo>
                    <a:pt x="1130" y="1138"/>
                  </a:lnTo>
                  <a:lnTo>
                    <a:pt x="1130" y="1139"/>
                  </a:lnTo>
                  <a:lnTo>
                    <a:pt x="1132" y="1139"/>
                  </a:lnTo>
                  <a:lnTo>
                    <a:pt x="1129" y="1139"/>
                  </a:lnTo>
                  <a:lnTo>
                    <a:pt x="1128" y="1139"/>
                  </a:lnTo>
                  <a:lnTo>
                    <a:pt x="1126" y="1140"/>
                  </a:lnTo>
                  <a:lnTo>
                    <a:pt x="1128" y="1142"/>
                  </a:lnTo>
                  <a:lnTo>
                    <a:pt x="1129" y="1143"/>
                  </a:lnTo>
                  <a:lnTo>
                    <a:pt x="1135" y="1148"/>
                  </a:lnTo>
                  <a:lnTo>
                    <a:pt x="1135" y="1152"/>
                  </a:lnTo>
                  <a:lnTo>
                    <a:pt x="1135" y="1158"/>
                  </a:lnTo>
                  <a:lnTo>
                    <a:pt x="1135" y="1162"/>
                  </a:lnTo>
                  <a:lnTo>
                    <a:pt x="1135" y="1166"/>
                  </a:lnTo>
                  <a:lnTo>
                    <a:pt x="1139" y="1172"/>
                  </a:lnTo>
                  <a:lnTo>
                    <a:pt x="1142" y="1175"/>
                  </a:lnTo>
                  <a:lnTo>
                    <a:pt x="1143" y="1178"/>
                  </a:lnTo>
                  <a:lnTo>
                    <a:pt x="1143" y="1181"/>
                  </a:lnTo>
                  <a:lnTo>
                    <a:pt x="1143" y="1182"/>
                  </a:lnTo>
                  <a:lnTo>
                    <a:pt x="1142" y="1182"/>
                  </a:lnTo>
                  <a:lnTo>
                    <a:pt x="1140" y="1184"/>
                  </a:lnTo>
                  <a:lnTo>
                    <a:pt x="1140" y="1185"/>
                  </a:lnTo>
                  <a:lnTo>
                    <a:pt x="1140" y="1187"/>
                  </a:lnTo>
                  <a:lnTo>
                    <a:pt x="1146" y="1189"/>
                  </a:lnTo>
                  <a:lnTo>
                    <a:pt x="1148" y="1195"/>
                  </a:lnTo>
                  <a:lnTo>
                    <a:pt x="1151" y="1205"/>
                  </a:lnTo>
                  <a:lnTo>
                    <a:pt x="1153" y="1220"/>
                  </a:lnTo>
                  <a:lnTo>
                    <a:pt x="1155" y="1225"/>
                  </a:lnTo>
                  <a:lnTo>
                    <a:pt x="1155" y="1233"/>
                  </a:lnTo>
                  <a:lnTo>
                    <a:pt x="1153" y="1244"/>
                  </a:lnTo>
                  <a:lnTo>
                    <a:pt x="1151" y="1254"/>
                  </a:lnTo>
                  <a:lnTo>
                    <a:pt x="1149" y="1267"/>
                  </a:lnTo>
                  <a:lnTo>
                    <a:pt x="1145" y="1264"/>
                  </a:lnTo>
                  <a:lnTo>
                    <a:pt x="1142" y="1264"/>
                  </a:lnTo>
                  <a:lnTo>
                    <a:pt x="1138" y="1263"/>
                  </a:lnTo>
                  <a:lnTo>
                    <a:pt x="1135" y="1261"/>
                  </a:lnTo>
                  <a:lnTo>
                    <a:pt x="1135" y="1259"/>
                  </a:lnTo>
                  <a:lnTo>
                    <a:pt x="1135" y="1257"/>
                  </a:lnTo>
                  <a:lnTo>
                    <a:pt x="1135" y="1254"/>
                  </a:lnTo>
                  <a:lnTo>
                    <a:pt x="1135" y="1253"/>
                  </a:lnTo>
                  <a:lnTo>
                    <a:pt x="1130" y="1248"/>
                  </a:lnTo>
                  <a:lnTo>
                    <a:pt x="1126" y="1244"/>
                  </a:lnTo>
                  <a:lnTo>
                    <a:pt x="1125" y="1240"/>
                  </a:lnTo>
                  <a:lnTo>
                    <a:pt x="1125" y="1237"/>
                  </a:lnTo>
                  <a:lnTo>
                    <a:pt x="1125" y="1234"/>
                  </a:lnTo>
                  <a:lnTo>
                    <a:pt x="1123" y="1231"/>
                  </a:lnTo>
                  <a:lnTo>
                    <a:pt x="1117" y="1227"/>
                  </a:lnTo>
                  <a:lnTo>
                    <a:pt x="1113" y="1225"/>
                  </a:lnTo>
                  <a:lnTo>
                    <a:pt x="1112" y="1221"/>
                  </a:lnTo>
                  <a:lnTo>
                    <a:pt x="1112" y="1218"/>
                  </a:lnTo>
                  <a:lnTo>
                    <a:pt x="1113" y="1214"/>
                  </a:lnTo>
                  <a:lnTo>
                    <a:pt x="1116" y="1210"/>
                  </a:lnTo>
                  <a:lnTo>
                    <a:pt x="1117" y="1205"/>
                  </a:lnTo>
                  <a:lnTo>
                    <a:pt x="1113" y="1207"/>
                  </a:lnTo>
                  <a:lnTo>
                    <a:pt x="1107" y="1208"/>
                  </a:lnTo>
                  <a:lnTo>
                    <a:pt x="1107" y="1200"/>
                  </a:lnTo>
                  <a:lnTo>
                    <a:pt x="1109" y="1189"/>
                  </a:lnTo>
                  <a:lnTo>
                    <a:pt x="1109" y="1178"/>
                  </a:lnTo>
                  <a:lnTo>
                    <a:pt x="1107" y="1174"/>
                  </a:lnTo>
                  <a:lnTo>
                    <a:pt x="1107" y="1169"/>
                  </a:lnTo>
                  <a:lnTo>
                    <a:pt x="1099" y="1166"/>
                  </a:lnTo>
                  <a:lnTo>
                    <a:pt x="1097" y="1164"/>
                  </a:lnTo>
                  <a:lnTo>
                    <a:pt x="1096" y="1161"/>
                  </a:lnTo>
                  <a:lnTo>
                    <a:pt x="1093" y="1153"/>
                  </a:lnTo>
                  <a:lnTo>
                    <a:pt x="1092" y="1153"/>
                  </a:lnTo>
                  <a:lnTo>
                    <a:pt x="1089" y="1153"/>
                  </a:lnTo>
                  <a:lnTo>
                    <a:pt x="1087" y="1153"/>
                  </a:lnTo>
                  <a:lnTo>
                    <a:pt x="1084" y="1153"/>
                  </a:lnTo>
                  <a:lnTo>
                    <a:pt x="1084" y="1155"/>
                  </a:lnTo>
                  <a:lnTo>
                    <a:pt x="1081" y="1158"/>
                  </a:lnTo>
                  <a:lnTo>
                    <a:pt x="1080" y="1162"/>
                  </a:lnTo>
                  <a:lnTo>
                    <a:pt x="1071" y="1159"/>
                  </a:lnTo>
                  <a:lnTo>
                    <a:pt x="1068" y="1159"/>
                  </a:lnTo>
                  <a:lnTo>
                    <a:pt x="1066" y="1159"/>
                  </a:lnTo>
                  <a:lnTo>
                    <a:pt x="1064" y="1153"/>
                  </a:lnTo>
                  <a:lnTo>
                    <a:pt x="1064" y="1152"/>
                  </a:lnTo>
                  <a:lnTo>
                    <a:pt x="1063" y="1151"/>
                  </a:lnTo>
                  <a:lnTo>
                    <a:pt x="1058" y="1149"/>
                  </a:lnTo>
                  <a:lnTo>
                    <a:pt x="1056" y="1149"/>
                  </a:lnTo>
                  <a:lnTo>
                    <a:pt x="1053" y="1149"/>
                  </a:lnTo>
                  <a:lnTo>
                    <a:pt x="1048" y="1148"/>
                  </a:lnTo>
                  <a:lnTo>
                    <a:pt x="1050" y="1146"/>
                  </a:lnTo>
                  <a:lnTo>
                    <a:pt x="1050" y="1143"/>
                  </a:lnTo>
                  <a:lnTo>
                    <a:pt x="1048" y="1142"/>
                  </a:lnTo>
                  <a:lnTo>
                    <a:pt x="1047" y="1139"/>
                  </a:lnTo>
                  <a:lnTo>
                    <a:pt x="1044" y="1139"/>
                  </a:lnTo>
                  <a:lnTo>
                    <a:pt x="1043" y="1140"/>
                  </a:lnTo>
                  <a:lnTo>
                    <a:pt x="1041" y="1145"/>
                  </a:lnTo>
                  <a:lnTo>
                    <a:pt x="1032" y="1139"/>
                  </a:lnTo>
                  <a:lnTo>
                    <a:pt x="1027" y="1148"/>
                  </a:lnTo>
                  <a:lnTo>
                    <a:pt x="1022" y="1146"/>
                  </a:lnTo>
                  <a:lnTo>
                    <a:pt x="1021" y="1145"/>
                  </a:lnTo>
                  <a:lnTo>
                    <a:pt x="1021" y="1142"/>
                  </a:lnTo>
                  <a:lnTo>
                    <a:pt x="1018" y="1139"/>
                  </a:lnTo>
                  <a:lnTo>
                    <a:pt x="1015" y="1142"/>
                  </a:lnTo>
                  <a:lnTo>
                    <a:pt x="1015" y="1143"/>
                  </a:lnTo>
                  <a:lnTo>
                    <a:pt x="1015" y="1145"/>
                  </a:lnTo>
                  <a:lnTo>
                    <a:pt x="1008" y="1143"/>
                  </a:lnTo>
                  <a:lnTo>
                    <a:pt x="1005" y="1143"/>
                  </a:lnTo>
                  <a:lnTo>
                    <a:pt x="994" y="1142"/>
                  </a:lnTo>
                  <a:lnTo>
                    <a:pt x="994" y="1148"/>
                  </a:lnTo>
                  <a:lnTo>
                    <a:pt x="989" y="1148"/>
                  </a:lnTo>
                  <a:lnTo>
                    <a:pt x="985" y="1146"/>
                  </a:lnTo>
                  <a:lnTo>
                    <a:pt x="982" y="1145"/>
                  </a:lnTo>
                  <a:lnTo>
                    <a:pt x="981" y="1145"/>
                  </a:lnTo>
                  <a:lnTo>
                    <a:pt x="979" y="1145"/>
                  </a:lnTo>
                  <a:lnTo>
                    <a:pt x="982" y="1151"/>
                  </a:lnTo>
                  <a:lnTo>
                    <a:pt x="985" y="1151"/>
                  </a:lnTo>
                  <a:lnTo>
                    <a:pt x="992" y="1152"/>
                  </a:lnTo>
                  <a:lnTo>
                    <a:pt x="999" y="1156"/>
                  </a:lnTo>
                  <a:lnTo>
                    <a:pt x="996" y="1159"/>
                  </a:lnTo>
                  <a:lnTo>
                    <a:pt x="996" y="1161"/>
                  </a:lnTo>
                  <a:lnTo>
                    <a:pt x="996" y="1162"/>
                  </a:lnTo>
                  <a:lnTo>
                    <a:pt x="995" y="1162"/>
                  </a:lnTo>
                  <a:lnTo>
                    <a:pt x="994" y="1164"/>
                  </a:lnTo>
                  <a:lnTo>
                    <a:pt x="994" y="1166"/>
                  </a:lnTo>
                  <a:lnTo>
                    <a:pt x="1002" y="1169"/>
                  </a:lnTo>
                  <a:lnTo>
                    <a:pt x="1004" y="1171"/>
                  </a:lnTo>
                  <a:lnTo>
                    <a:pt x="1004" y="1172"/>
                  </a:lnTo>
                  <a:lnTo>
                    <a:pt x="1002" y="1174"/>
                  </a:lnTo>
                  <a:lnTo>
                    <a:pt x="999" y="1175"/>
                  </a:lnTo>
                  <a:lnTo>
                    <a:pt x="996" y="1175"/>
                  </a:lnTo>
                  <a:lnTo>
                    <a:pt x="996" y="1169"/>
                  </a:lnTo>
                  <a:lnTo>
                    <a:pt x="994" y="1169"/>
                  </a:lnTo>
                  <a:lnTo>
                    <a:pt x="991" y="1169"/>
                  </a:lnTo>
                  <a:lnTo>
                    <a:pt x="988" y="1169"/>
                  </a:lnTo>
                  <a:lnTo>
                    <a:pt x="985" y="1169"/>
                  </a:lnTo>
                  <a:lnTo>
                    <a:pt x="978" y="1159"/>
                  </a:lnTo>
                  <a:lnTo>
                    <a:pt x="973" y="1162"/>
                  </a:lnTo>
                  <a:lnTo>
                    <a:pt x="971" y="1164"/>
                  </a:lnTo>
                  <a:lnTo>
                    <a:pt x="969" y="1164"/>
                  </a:lnTo>
                  <a:lnTo>
                    <a:pt x="969" y="1165"/>
                  </a:lnTo>
                  <a:lnTo>
                    <a:pt x="969" y="1168"/>
                  </a:lnTo>
                  <a:lnTo>
                    <a:pt x="972" y="1172"/>
                  </a:lnTo>
                  <a:lnTo>
                    <a:pt x="969" y="1172"/>
                  </a:lnTo>
                  <a:lnTo>
                    <a:pt x="968" y="1172"/>
                  </a:lnTo>
                  <a:lnTo>
                    <a:pt x="965" y="1174"/>
                  </a:lnTo>
                  <a:lnTo>
                    <a:pt x="962" y="1175"/>
                  </a:lnTo>
                  <a:lnTo>
                    <a:pt x="960" y="1175"/>
                  </a:lnTo>
                  <a:lnTo>
                    <a:pt x="958" y="1175"/>
                  </a:lnTo>
                  <a:lnTo>
                    <a:pt x="956" y="1174"/>
                  </a:lnTo>
                  <a:lnTo>
                    <a:pt x="956" y="1171"/>
                  </a:lnTo>
                  <a:lnTo>
                    <a:pt x="956" y="1169"/>
                  </a:lnTo>
                  <a:lnTo>
                    <a:pt x="955" y="1166"/>
                  </a:lnTo>
                  <a:lnTo>
                    <a:pt x="949" y="1164"/>
                  </a:lnTo>
                  <a:lnTo>
                    <a:pt x="939" y="1161"/>
                  </a:lnTo>
                  <a:lnTo>
                    <a:pt x="927" y="1156"/>
                  </a:lnTo>
                  <a:lnTo>
                    <a:pt x="919" y="1156"/>
                  </a:lnTo>
                  <a:lnTo>
                    <a:pt x="917" y="1156"/>
                  </a:lnTo>
                  <a:lnTo>
                    <a:pt x="916" y="1158"/>
                  </a:lnTo>
                  <a:lnTo>
                    <a:pt x="910" y="1162"/>
                  </a:lnTo>
                  <a:lnTo>
                    <a:pt x="904" y="1166"/>
                  </a:lnTo>
                  <a:lnTo>
                    <a:pt x="901" y="1169"/>
                  </a:lnTo>
                  <a:lnTo>
                    <a:pt x="900" y="1169"/>
                  </a:lnTo>
                  <a:lnTo>
                    <a:pt x="896" y="1169"/>
                  </a:lnTo>
                  <a:lnTo>
                    <a:pt x="893" y="1168"/>
                  </a:lnTo>
                  <a:lnTo>
                    <a:pt x="888" y="1166"/>
                  </a:lnTo>
                  <a:lnTo>
                    <a:pt x="884" y="1176"/>
                  </a:lnTo>
                  <a:lnTo>
                    <a:pt x="883" y="1182"/>
                  </a:lnTo>
                  <a:lnTo>
                    <a:pt x="880" y="1187"/>
                  </a:lnTo>
                  <a:lnTo>
                    <a:pt x="877" y="1188"/>
                  </a:lnTo>
                  <a:lnTo>
                    <a:pt x="874" y="1188"/>
                  </a:lnTo>
                  <a:lnTo>
                    <a:pt x="870" y="1188"/>
                  </a:lnTo>
                  <a:lnTo>
                    <a:pt x="867" y="1189"/>
                  </a:lnTo>
                  <a:lnTo>
                    <a:pt x="865" y="1191"/>
                  </a:lnTo>
                  <a:lnTo>
                    <a:pt x="865" y="1194"/>
                  </a:lnTo>
                  <a:lnTo>
                    <a:pt x="865" y="1198"/>
                  </a:lnTo>
                  <a:lnTo>
                    <a:pt x="864" y="1200"/>
                  </a:lnTo>
                  <a:lnTo>
                    <a:pt x="860" y="1202"/>
                  </a:lnTo>
                  <a:lnTo>
                    <a:pt x="854" y="1204"/>
                  </a:lnTo>
                  <a:lnTo>
                    <a:pt x="848" y="1205"/>
                  </a:lnTo>
                  <a:lnTo>
                    <a:pt x="847" y="1207"/>
                  </a:lnTo>
                  <a:lnTo>
                    <a:pt x="844" y="1208"/>
                  </a:lnTo>
                  <a:lnTo>
                    <a:pt x="844" y="1211"/>
                  </a:lnTo>
                  <a:lnTo>
                    <a:pt x="844" y="1214"/>
                  </a:lnTo>
                  <a:lnTo>
                    <a:pt x="845" y="1217"/>
                  </a:lnTo>
                  <a:lnTo>
                    <a:pt x="844" y="1220"/>
                  </a:lnTo>
                  <a:lnTo>
                    <a:pt x="840" y="1220"/>
                  </a:lnTo>
                  <a:lnTo>
                    <a:pt x="841" y="1228"/>
                  </a:lnTo>
                  <a:lnTo>
                    <a:pt x="841" y="1233"/>
                  </a:lnTo>
                  <a:lnTo>
                    <a:pt x="840" y="1236"/>
                  </a:lnTo>
                  <a:lnTo>
                    <a:pt x="842" y="1243"/>
                  </a:lnTo>
                  <a:lnTo>
                    <a:pt x="847" y="1251"/>
                  </a:lnTo>
                  <a:lnTo>
                    <a:pt x="850" y="1259"/>
                  </a:lnTo>
                  <a:lnTo>
                    <a:pt x="850" y="1263"/>
                  </a:lnTo>
                  <a:lnTo>
                    <a:pt x="850" y="1267"/>
                  </a:lnTo>
                  <a:lnTo>
                    <a:pt x="850" y="1269"/>
                  </a:lnTo>
                  <a:lnTo>
                    <a:pt x="847" y="1270"/>
                  </a:lnTo>
                  <a:lnTo>
                    <a:pt x="841" y="1274"/>
                  </a:lnTo>
                  <a:lnTo>
                    <a:pt x="837" y="1279"/>
                  </a:lnTo>
                  <a:lnTo>
                    <a:pt x="834" y="1283"/>
                  </a:lnTo>
                  <a:lnTo>
                    <a:pt x="834" y="1284"/>
                  </a:lnTo>
                  <a:lnTo>
                    <a:pt x="834" y="1287"/>
                  </a:lnTo>
                  <a:lnTo>
                    <a:pt x="835" y="1293"/>
                  </a:lnTo>
                  <a:lnTo>
                    <a:pt x="840" y="1302"/>
                  </a:lnTo>
                  <a:lnTo>
                    <a:pt x="838" y="1308"/>
                  </a:lnTo>
                  <a:lnTo>
                    <a:pt x="837" y="1312"/>
                  </a:lnTo>
                  <a:lnTo>
                    <a:pt x="837" y="1316"/>
                  </a:lnTo>
                  <a:lnTo>
                    <a:pt x="838" y="1322"/>
                  </a:lnTo>
                  <a:lnTo>
                    <a:pt x="840" y="1328"/>
                  </a:lnTo>
                  <a:lnTo>
                    <a:pt x="842" y="1335"/>
                  </a:lnTo>
                  <a:lnTo>
                    <a:pt x="842" y="1338"/>
                  </a:lnTo>
                  <a:lnTo>
                    <a:pt x="841" y="1341"/>
                  </a:lnTo>
                  <a:lnTo>
                    <a:pt x="837" y="1346"/>
                  </a:lnTo>
                  <a:lnTo>
                    <a:pt x="837" y="1348"/>
                  </a:lnTo>
                  <a:lnTo>
                    <a:pt x="838" y="1351"/>
                  </a:lnTo>
                  <a:lnTo>
                    <a:pt x="838" y="1356"/>
                  </a:lnTo>
                  <a:lnTo>
                    <a:pt x="838" y="1362"/>
                  </a:lnTo>
                  <a:lnTo>
                    <a:pt x="837" y="1365"/>
                  </a:lnTo>
                  <a:lnTo>
                    <a:pt x="837" y="1367"/>
                  </a:lnTo>
                  <a:lnTo>
                    <a:pt x="838" y="1365"/>
                  </a:lnTo>
                  <a:lnTo>
                    <a:pt x="841" y="1364"/>
                  </a:lnTo>
                  <a:lnTo>
                    <a:pt x="847" y="1377"/>
                  </a:lnTo>
                  <a:lnTo>
                    <a:pt x="852" y="1388"/>
                  </a:lnTo>
                  <a:lnTo>
                    <a:pt x="860" y="1400"/>
                  </a:lnTo>
                  <a:lnTo>
                    <a:pt x="867" y="1410"/>
                  </a:lnTo>
                  <a:lnTo>
                    <a:pt x="870" y="1417"/>
                  </a:lnTo>
                  <a:lnTo>
                    <a:pt x="870" y="1421"/>
                  </a:lnTo>
                  <a:lnTo>
                    <a:pt x="873" y="1424"/>
                  </a:lnTo>
                  <a:lnTo>
                    <a:pt x="874" y="1426"/>
                  </a:lnTo>
                  <a:lnTo>
                    <a:pt x="877" y="1426"/>
                  </a:lnTo>
                  <a:lnTo>
                    <a:pt x="881" y="1426"/>
                  </a:lnTo>
                  <a:lnTo>
                    <a:pt x="887" y="1426"/>
                  </a:lnTo>
                  <a:lnTo>
                    <a:pt x="888" y="1426"/>
                  </a:lnTo>
                  <a:lnTo>
                    <a:pt x="891" y="1427"/>
                  </a:lnTo>
                  <a:lnTo>
                    <a:pt x="893" y="1431"/>
                  </a:lnTo>
                  <a:lnTo>
                    <a:pt x="894" y="1439"/>
                  </a:lnTo>
                  <a:lnTo>
                    <a:pt x="901" y="1436"/>
                  </a:lnTo>
                  <a:lnTo>
                    <a:pt x="904" y="1434"/>
                  </a:lnTo>
                  <a:lnTo>
                    <a:pt x="909" y="1436"/>
                  </a:lnTo>
                  <a:lnTo>
                    <a:pt x="906" y="1437"/>
                  </a:lnTo>
                  <a:lnTo>
                    <a:pt x="906" y="1439"/>
                  </a:lnTo>
                  <a:lnTo>
                    <a:pt x="907" y="1439"/>
                  </a:lnTo>
                  <a:lnTo>
                    <a:pt x="910" y="1439"/>
                  </a:lnTo>
                  <a:lnTo>
                    <a:pt x="912" y="1437"/>
                  </a:lnTo>
                  <a:lnTo>
                    <a:pt x="913" y="1434"/>
                  </a:lnTo>
                  <a:lnTo>
                    <a:pt x="913" y="1431"/>
                  </a:lnTo>
                  <a:lnTo>
                    <a:pt x="913" y="1430"/>
                  </a:lnTo>
                  <a:lnTo>
                    <a:pt x="916" y="1428"/>
                  </a:lnTo>
                  <a:lnTo>
                    <a:pt x="920" y="1428"/>
                  </a:lnTo>
                  <a:lnTo>
                    <a:pt x="924" y="1428"/>
                  </a:lnTo>
                  <a:lnTo>
                    <a:pt x="927" y="1427"/>
                  </a:lnTo>
                  <a:lnTo>
                    <a:pt x="930" y="1423"/>
                  </a:lnTo>
                  <a:lnTo>
                    <a:pt x="933" y="1418"/>
                  </a:lnTo>
                  <a:lnTo>
                    <a:pt x="937" y="1418"/>
                  </a:lnTo>
                  <a:lnTo>
                    <a:pt x="946" y="1418"/>
                  </a:lnTo>
                  <a:lnTo>
                    <a:pt x="946" y="1424"/>
                  </a:lnTo>
                  <a:lnTo>
                    <a:pt x="949" y="1424"/>
                  </a:lnTo>
                  <a:lnTo>
                    <a:pt x="950" y="1423"/>
                  </a:lnTo>
                  <a:lnTo>
                    <a:pt x="952" y="1421"/>
                  </a:lnTo>
                  <a:lnTo>
                    <a:pt x="955" y="1421"/>
                  </a:lnTo>
                  <a:lnTo>
                    <a:pt x="956" y="1417"/>
                  </a:lnTo>
                  <a:lnTo>
                    <a:pt x="958" y="1413"/>
                  </a:lnTo>
                  <a:lnTo>
                    <a:pt x="962" y="1411"/>
                  </a:lnTo>
                  <a:lnTo>
                    <a:pt x="966" y="1410"/>
                  </a:lnTo>
                  <a:lnTo>
                    <a:pt x="966" y="1407"/>
                  </a:lnTo>
                  <a:lnTo>
                    <a:pt x="966" y="1404"/>
                  </a:lnTo>
                  <a:lnTo>
                    <a:pt x="966" y="1400"/>
                  </a:lnTo>
                  <a:lnTo>
                    <a:pt x="966" y="1397"/>
                  </a:lnTo>
                  <a:lnTo>
                    <a:pt x="972" y="1394"/>
                  </a:lnTo>
                  <a:lnTo>
                    <a:pt x="973" y="1387"/>
                  </a:lnTo>
                  <a:lnTo>
                    <a:pt x="973" y="1380"/>
                  </a:lnTo>
                  <a:lnTo>
                    <a:pt x="973" y="1374"/>
                  </a:lnTo>
                  <a:lnTo>
                    <a:pt x="975" y="1367"/>
                  </a:lnTo>
                  <a:lnTo>
                    <a:pt x="986" y="1361"/>
                  </a:lnTo>
                  <a:lnTo>
                    <a:pt x="1002" y="1354"/>
                  </a:lnTo>
                  <a:lnTo>
                    <a:pt x="1009" y="1352"/>
                  </a:lnTo>
                  <a:lnTo>
                    <a:pt x="1017" y="1351"/>
                  </a:lnTo>
                  <a:lnTo>
                    <a:pt x="1024" y="1351"/>
                  </a:lnTo>
                  <a:lnTo>
                    <a:pt x="1027" y="1351"/>
                  </a:lnTo>
                  <a:lnTo>
                    <a:pt x="1030" y="1352"/>
                  </a:lnTo>
                  <a:lnTo>
                    <a:pt x="1031" y="1354"/>
                  </a:lnTo>
                  <a:lnTo>
                    <a:pt x="1031" y="1355"/>
                  </a:lnTo>
                  <a:lnTo>
                    <a:pt x="1031" y="1362"/>
                  </a:lnTo>
                  <a:lnTo>
                    <a:pt x="1030" y="1371"/>
                  </a:lnTo>
                  <a:lnTo>
                    <a:pt x="1028" y="1381"/>
                  </a:lnTo>
                  <a:lnTo>
                    <a:pt x="1021" y="1410"/>
                  </a:lnTo>
                  <a:lnTo>
                    <a:pt x="1021" y="1416"/>
                  </a:lnTo>
                  <a:lnTo>
                    <a:pt x="1021" y="1421"/>
                  </a:lnTo>
                  <a:lnTo>
                    <a:pt x="1021" y="1427"/>
                  </a:lnTo>
                  <a:lnTo>
                    <a:pt x="1022" y="1428"/>
                  </a:lnTo>
                  <a:lnTo>
                    <a:pt x="1020" y="1428"/>
                  </a:lnTo>
                  <a:lnTo>
                    <a:pt x="1012" y="1427"/>
                  </a:lnTo>
                  <a:lnTo>
                    <a:pt x="1012" y="1418"/>
                  </a:lnTo>
                  <a:lnTo>
                    <a:pt x="1011" y="1421"/>
                  </a:lnTo>
                  <a:lnTo>
                    <a:pt x="1009" y="1424"/>
                  </a:lnTo>
                  <a:lnTo>
                    <a:pt x="1008" y="1424"/>
                  </a:lnTo>
                  <a:lnTo>
                    <a:pt x="1009" y="1427"/>
                  </a:lnTo>
                  <a:lnTo>
                    <a:pt x="1011" y="1430"/>
                  </a:lnTo>
                  <a:lnTo>
                    <a:pt x="1012" y="1431"/>
                  </a:lnTo>
                  <a:lnTo>
                    <a:pt x="1012" y="1433"/>
                  </a:lnTo>
                  <a:lnTo>
                    <a:pt x="1014" y="1437"/>
                  </a:lnTo>
                  <a:lnTo>
                    <a:pt x="1014" y="1443"/>
                  </a:lnTo>
                  <a:lnTo>
                    <a:pt x="1011" y="1454"/>
                  </a:lnTo>
                  <a:lnTo>
                    <a:pt x="1007" y="1467"/>
                  </a:lnTo>
                  <a:lnTo>
                    <a:pt x="1002" y="1479"/>
                  </a:lnTo>
                  <a:lnTo>
                    <a:pt x="999" y="1488"/>
                  </a:lnTo>
                  <a:lnTo>
                    <a:pt x="1007" y="1488"/>
                  </a:lnTo>
                  <a:lnTo>
                    <a:pt x="1021" y="1488"/>
                  </a:lnTo>
                  <a:lnTo>
                    <a:pt x="1035" y="1488"/>
                  </a:lnTo>
                  <a:lnTo>
                    <a:pt x="1040" y="1486"/>
                  </a:lnTo>
                  <a:lnTo>
                    <a:pt x="1045" y="1483"/>
                  </a:lnTo>
                  <a:lnTo>
                    <a:pt x="1051" y="1480"/>
                  </a:lnTo>
                  <a:lnTo>
                    <a:pt x="1057" y="1479"/>
                  </a:lnTo>
                  <a:lnTo>
                    <a:pt x="1063" y="1480"/>
                  </a:lnTo>
                  <a:lnTo>
                    <a:pt x="1068" y="1482"/>
                  </a:lnTo>
                  <a:lnTo>
                    <a:pt x="1077" y="1483"/>
                  </a:lnTo>
                  <a:lnTo>
                    <a:pt x="1081" y="1485"/>
                  </a:lnTo>
                  <a:lnTo>
                    <a:pt x="1084" y="1492"/>
                  </a:lnTo>
                  <a:lnTo>
                    <a:pt x="1086" y="1496"/>
                  </a:lnTo>
                  <a:lnTo>
                    <a:pt x="1087" y="1499"/>
                  </a:lnTo>
                  <a:lnTo>
                    <a:pt x="1102" y="1502"/>
                  </a:lnTo>
                  <a:lnTo>
                    <a:pt x="1087" y="1587"/>
                  </a:lnTo>
                  <a:lnTo>
                    <a:pt x="1090" y="1591"/>
                  </a:lnTo>
                  <a:lnTo>
                    <a:pt x="1094" y="1597"/>
                  </a:lnTo>
                  <a:lnTo>
                    <a:pt x="1099" y="1603"/>
                  </a:lnTo>
                  <a:lnTo>
                    <a:pt x="1107" y="1613"/>
                  </a:lnTo>
                  <a:lnTo>
                    <a:pt x="1112" y="1623"/>
                  </a:lnTo>
                  <a:lnTo>
                    <a:pt x="1116" y="1631"/>
                  </a:lnTo>
                  <a:lnTo>
                    <a:pt x="1117" y="1637"/>
                  </a:lnTo>
                  <a:lnTo>
                    <a:pt x="1119" y="1637"/>
                  </a:lnTo>
                  <a:lnTo>
                    <a:pt x="1120" y="1637"/>
                  </a:lnTo>
                  <a:lnTo>
                    <a:pt x="1123" y="1636"/>
                  </a:lnTo>
                  <a:lnTo>
                    <a:pt x="1126" y="1634"/>
                  </a:lnTo>
                  <a:lnTo>
                    <a:pt x="1129" y="1634"/>
                  </a:lnTo>
                  <a:lnTo>
                    <a:pt x="1130" y="1636"/>
                  </a:lnTo>
                  <a:lnTo>
                    <a:pt x="1130" y="1639"/>
                  </a:lnTo>
                  <a:lnTo>
                    <a:pt x="1132" y="1640"/>
                  </a:lnTo>
                  <a:lnTo>
                    <a:pt x="1140" y="1637"/>
                  </a:lnTo>
                  <a:lnTo>
                    <a:pt x="1146" y="1636"/>
                  </a:lnTo>
                  <a:lnTo>
                    <a:pt x="1153" y="1634"/>
                  </a:lnTo>
                  <a:lnTo>
                    <a:pt x="1162" y="1631"/>
                  </a:lnTo>
                  <a:lnTo>
                    <a:pt x="1164" y="1627"/>
                  </a:lnTo>
                  <a:lnTo>
                    <a:pt x="1165" y="1623"/>
                  </a:lnTo>
                  <a:lnTo>
                    <a:pt x="1172" y="1624"/>
                  </a:lnTo>
                  <a:lnTo>
                    <a:pt x="1182" y="1626"/>
                  </a:lnTo>
                  <a:lnTo>
                    <a:pt x="1187" y="1634"/>
                  </a:lnTo>
                  <a:lnTo>
                    <a:pt x="1194" y="1642"/>
                  </a:lnTo>
                  <a:lnTo>
                    <a:pt x="1200" y="1647"/>
                  </a:lnTo>
                  <a:lnTo>
                    <a:pt x="1207" y="1655"/>
                  </a:lnTo>
                  <a:lnTo>
                    <a:pt x="1218" y="1662"/>
                  </a:lnTo>
                  <a:lnTo>
                    <a:pt x="1218" y="1659"/>
                  </a:lnTo>
                  <a:lnTo>
                    <a:pt x="1218" y="1656"/>
                  </a:lnTo>
                  <a:lnTo>
                    <a:pt x="1217" y="1653"/>
                  </a:lnTo>
                  <a:lnTo>
                    <a:pt x="1218" y="1650"/>
                  </a:lnTo>
                  <a:lnTo>
                    <a:pt x="1221" y="1644"/>
                  </a:lnTo>
                  <a:lnTo>
                    <a:pt x="1225" y="1637"/>
                  </a:lnTo>
                  <a:lnTo>
                    <a:pt x="1234" y="1637"/>
                  </a:lnTo>
                  <a:lnTo>
                    <a:pt x="1234" y="1636"/>
                  </a:lnTo>
                  <a:lnTo>
                    <a:pt x="1234" y="1634"/>
                  </a:lnTo>
                  <a:lnTo>
                    <a:pt x="1234" y="1631"/>
                  </a:lnTo>
                  <a:lnTo>
                    <a:pt x="1234" y="1629"/>
                  </a:lnTo>
                  <a:lnTo>
                    <a:pt x="1234" y="1626"/>
                  </a:lnTo>
                  <a:lnTo>
                    <a:pt x="1240" y="1626"/>
                  </a:lnTo>
                  <a:lnTo>
                    <a:pt x="1241" y="1614"/>
                  </a:lnTo>
                  <a:lnTo>
                    <a:pt x="1243" y="1604"/>
                  </a:lnTo>
                  <a:lnTo>
                    <a:pt x="1250" y="1604"/>
                  </a:lnTo>
                  <a:lnTo>
                    <a:pt x="1254" y="1604"/>
                  </a:lnTo>
                  <a:lnTo>
                    <a:pt x="1254" y="1606"/>
                  </a:lnTo>
                  <a:lnTo>
                    <a:pt x="1256" y="1607"/>
                  </a:lnTo>
                  <a:lnTo>
                    <a:pt x="1257" y="1600"/>
                  </a:lnTo>
                  <a:lnTo>
                    <a:pt x="1257" y="1597"/>
                  </a:lnTo>
                  <a:lnTo>
                    <a:pt x="1259" y="1595"/>
                  </a:lnTo>
                  <a:lnTo>
                    <a:pt x="1261" y="1595"/>
                  </a:lnTo>
                  <a:lnTo>
                    <a:pt x="1263" y="1595"/>
                  </a:lnTo>
                  <a:lnTo>
                    <a:pt x="1267" y="1597"/>
                  </a:lnTo>
                  <a:lnTo>
                    <a:pt x="1270" y="1598"/>
                  </a:lnTo>
                  <a:lnTo>
                    <a:pt x="1273" y="1598"/>
                  </a:lnTo>
                  <a:lnTo>
                    <a:pt x="1284" y="1590"/>
                  </a:lnTo>
                  <a:lnTo>
                    <a:pt x="1295" y="1581"/>
                  </a:lnTo>
                  <a:lnTo>
                    <a:pt x="1295" y="1577"/>
                  </a:lnTo>
                  <a:lnTo>
                    <a:pt x="1300" y="1575"/>
                  </a:lnTo>
                  <a:lnTo>
                    <a:pt x="1306" y="1574"/>
                  </a:lnTo>
                  <a:lnTo>
                    <a:pt x="1309" y="1580"/>
                  </a:lnTo>
                  <a:lnTo>
                    <a:pt x="1312" y="1584"/>
                  </a:lnTo>
                  <a:lnTo>
                    <a:pt x="1303" y="1590"/>
                  </a:lnTo>
                  <a:lnTo>
                    <a:pt x="1295" y="1595"/>
                  </a:lnTo>
                  <a:lnTo>
                    <a:pt x="1295" y="1598"/>
                  </a:lnTo>
                  <a:lnTo>
                    <a:pt x="1299" y="1600"/>
                  </a:lnTo>
                  <a:lnTo>
                    <a:pt x="1303" y="1601"/>
                  </a:lnTo>
                  <a:lnTo>
                    <a:pt x="1300" y="1607"/>
                  </a:lnTo>
                  <a:lnTo>
                    <a:pt x="1306" y="1607"/>
                  </a:lnTo>
                  <a:lnTo>
                    <a:pt x="1306" y="1608"/>
                  </a:lnTo>
                  <a:lnTo>
                    <a:pt x="1306" y="1610"/>
                  </a:lnTo>
                  <a:lnTo>
                    <a:pt x="1306" y="1613"/>
                  </a:lnTo>
                  <a:lnTo>
                    <a:pt x="1306" y="1614"/>
                  </a:lnTo>
                  <a:lnTo>
                    <a:pt x="1305" y="1616"/>
                  </a:lnTo>
                  <a:lnTo>
                    <a:pt x="1303" y="1617"/>
                  </a:lnTo>
                  <a:lnTo>
                    <a:pt x="1297" y="1617"/>
                  </a:lnTo>
                  <a:lnTo>
                    <a:pt x="1299" y="1627"/>
                  </a:lnTo>
                  <a:lnTo>
                    <a:pt x="1299" y="1631"/>
                  </a:lnTo>
                  <a:lnTo>
                    <a:pt x="1300" y="1636"/>
                  </a:lnTo>
                  <a:lnTo>
                    <a:pt x="1302" y="1639"/>
                  </a:lnTo>
                  <a:lnTo>
                    <a:pt x="1303" y="1640"/>
                  </a:lnTo>
                  <a:lnTo>
                    <a:pt x="1305" y="1642"/>
                  </a:lnTo>
                  <a:lnTo>
                    <a:pt x="1309" y="1643"/>
                  </a:lnTo>
                  <a:lnTo>
                    <a:pt x="1315" y="1643"/>
                  </a:lnTo>
                  <a:lnTo>
                    <a:pt x="1318" y="1642"/>
                  </a:lnTo>
                  <a:lnTo>
                    <a:pt x="1319" y="1640"/>
                  </a:lnTo>
                  <a:lnTo>
                    <a:pt x="1319" y="1639"/>
                  </a:lnTo>
                  <a:lnTo>
                    <a:pt x="1320" y="1637"/>
                  </a:lnTo>
                  <a:lnTo>
                    <a:pt x="1320" y="1636"/>
                  </a:lnTo>
                  <a:lnTo>
                    <a:pt x="1319" y="1634"/>
                  </a:lnTo>
                  <a:lnTo>
                    <a:pt x="1318" y="1630"/>
                  </a:lnTo>
                  <a:lnTo>
                    <a:pt x="1312" y="1621"/>
                  </a:lnTo>
                  <a:lnTo>
                    <a:pt x="1309" y="1617"/>
                  </a:lnTo>
                  <a:lnTo>
                    <a:pt x="1308" y="1614"/>
                  </a:lnTo>
                  <a:lnTo>
                    <a:pt x="1309" y="1610"/>
                  </a:lnTo>
                  <a:lnTo>
                    <a:pt x="1309" y="1606"/>
                  </a:lnTo>
                  <a:lnTo>
                    <a:pt x="1309" y="1601"/>
                  </a:lnTo>
                  <a:lnTo>
                    <a:pt x="1322" y="1598"/>
                  </a:lnTo>
                  <a:lnTo>
                    <a:pt x="1329" y="1597"/>
                  </a:lnTo>
                  <a:lnTo>
                    <a:pt x="1336" y="1595"/>
                  </a:lnTo>
                  <a:lnTo>
                    <a:pt x="1335" y="1593"/>
                  </a:lnTo>
                  <a:lnTo>
                    <a:pt x="1333" y="1591"/>
                  </a:lnTo>
                  <a:lnTo>
                    <a:pt x="1332" y="1588"/>
                  </a:lnTo>
                  <a:lnTo>
                    <a:pt x="1331" y="1587"/>
                  </a:lnTo>
                  <a:lnTo>
                    <a:pt x="1328" y="1587"/>
                  </a:lnTo>
                  <a:lnTo>
                    <a:pt x="1329" y="1583"/>
                  </a:lnTo>
                  <a:lnTo>
                    <a:pt x="1328" y="1578"/>
                  </a:lnTo>
                  <a:lnTo>
                    <a:pt x="1332" y="1581"/>
                  </a:lnTo>
                  <a:lnTo>
                    <a:pt x="1336" y="1581"/>
                  </a:lnTo>
                  <a:lnTo>
                    <a:pt x="1336" y="1590"/>
                  </a:lnTo>
                  <a:lnTo>
                    <a:pt x="1339" y="1591"/>
                  </a:lnTo>
                  <a:lnTo>
                    <a:pt x="1342" y="1590"/>
                  </a:lnTo>
                  <a:lnTo>
                    <a:pt x="1345" y="1590"/>
                  </a:lnTo>
                  <a:lnTo>
                    <a:pt x="1348" y="1590"/>
                  </a:lnTo>
                  <a:lnTo>
                    <a:pt x="1352" y="1591"/>
                  </a:lnTo>
                  <a:lnTo>
                    <a:pt x="1356" y="1594"/>
                  </a:lnTo>
                  <a:lnTo>
                    <a:pt x="1359" y="1597"/>
                  </a:lnTo>
                  <a:lnTo>
                    <a:pt x="1362" y="1600"/>
                  </a:lnTo>
                  <a:lnTo>
                    <a:pt x="1364" y="1603"/>
                  </a:lnTo>
                  <a:lnTo>
                    <a:pt x="1365" y="1607"/>
                  </a:lnTo>
                  <a:lnTo>
                    <a:pt x="1367" y="1614"/>
                  </a:lnTo>
                  <a:lnTo>
                    <a:pt x="1375" y="1613"/>
                  </a:lnTo>
                  <a:lnTo>
                    <a:pt x="1385" y="1608"/>
                  </a:lnTo>
                  <a:lnTo>
                    <a:pt x="1395" y="1607"/>
                  </a:lnTo>
                  <a:lnTo>
                    <a:pt x="1401" y="1606"/>
                  </a:lnTo>
                  <a:lnTo>
                    <a:pt x="1405" y="1607"/>
                  </a:lnTo>
                  <a:lnTo>
                    <a:pt x="1405" y="1613"/>
                  </a:lnTo>
                  <a:lnTo>
                    <a:pt x="1420" y="1614"/>
                  </a:lnTo>
                  <a:lnTo>
                    <a:pt x="1427" y="1616"/>
                  </a:lnTo>
                  <a:lnTo>
                    <a:pt x="1436" y="1614"/>
                  </a:lnTo>
                  <a:lnTo>
                    <a:pt x="1441" y="1607"/>
                  </a:lnTo>
                  <a:lnTo>
                    <a:pt x="1443" y="1607"/>
                  </a:lnTo>
                  <a:lnTo>
                    <a:pt x="1446" y="1607"/>
                  </a:lnTo>
                  <a:lnTo>
                    <a:pt x="1453" y="1610"/>
                  </a:lnTo>
                  <a:lnTo>
                    <a:pt x="1453" y="1608"/>
                  </a:lnTo>
                  <a:lnTo>
                    <a:pt x="1450" y="1607"/>
                  </a:lnTo>
                  <a:lnTo>
                    <a:pt x="1447" y="1604"/>
                  </a:lnTo>
                  <a:lnTo>
                    <a:pt x="1477" y="1604"/>
                  </a:lnTo>
                  <a:lnTo>
                    <a:pt x="1473" y="1607"/>
                  </a:lnTo>
                  <a:lnTo>
                    <a:pt x="1466" y="1610"/>
                  </a:lnTo>
                  <a:lnTo>
                    <a:pt x="1467" y="1611"/>
                  </a:lnTo>
                  <a:lnTo>
                    <a:pt x="1467" y="1616"/>
                  </a:lnTo>
                  <a:lnTo>
                    <a:pt x="1469" y="1617"/>
                  </a:lnTo>
                  <a:lnTo>
                    <a:pt x="1470" y="1619"/>
                  </a:lnTo>
                  <a:lnTo>
                    <a:pt x="1472" y="1617"/>
                  </a:lnTo>
                  <a:lnTo>
                    <a:pt x="1472" y="1623"/>
                  </a:lnTo>
                  <a:lnTo>
                    <a:pt x="1475" y="1624"/>
                  </a:lnTo>
                  <a:lnTo>
                    <a:pt x="1476" y="1623"/>
                  </a:lnTo>
                  <a:lnTo>
                    <a:pt x="1477" y="1621"/>
                  </a:lnTo>
                  <a:lnTo>
                    <a:pt x="1479" y="1620"/>
                  </a:lnTo>
                  <a:lnTo>
                    <a:pt x="1480" y="1620"/>
                  </a:lnTo>
                  <a:lnTo>
                    <a:pt x="1483" y="1620"/>
                  </a:lnTo>
                  <a:lnTo>
                    <a:pt x="1483" y="1626"/>
                  </a:lnTo>
                  <a:lnTo>
                    <a:pt x="1486" y="1626"/>
                  </a:lnTo>
                  <a:lnTo>
                    <a:pt x="1489" y="1624"/>
                  </a:lnTo>
                  <a:lnTo>
                    <a:pt x="1490" y="1623"/>
                  </a:lnTo>
                  <a:lnTo>
                    <a:pt x="1495" y="1623"/>
                  </a:lnTo>
                  <a:lnTo>
                    <a:pt x="1499" y="1626"/>
                  </a:lnTo>
                  <a:lnTo>
                    <a:pt x="1500" y="1629"/>
                  </a:lnTo>
                  <a:lnTo>
                    <a:pt x="1499" y="1629"/>
                  </a:lnTo>
                  <a:lnTo>
                    <a:pt x="1496" y="1629"/>
                  </a:lnTo>
                  <a:lnTo>
                    <a:pt x="1495" y="1633"/>
                  </a:lnTo>
                  <a:lnTo>
                    <a:pt x="1495" y="1637"/>
                  </a:lnTo>
                  <a:lnTo>
                    <a:pt x="1495" y="1640"/>
                  </a:lnTo>
                  <a:lnTo>
                    <a:pt x="1495" y="1646"/>
                  </a:lnTo>
                  <a:lnTo>
                    <a:pt x="1489" y="1646"/>
                  </a:lnTo>
                  <a:lnTo>
                    <a:pt x="1485" y="1646"/>
                  </a:lnTo>
                  <a:lnTo>
                    <a:pt x="1475" y="1646"/>
                  </a:lnTo>
                  <a:lnTo>
                    <a:pt x="1473" y="1650"/>
                  </a:lnTo>
                  <a:lnTo>
                    <a:pt x="1473" y="1652"/>
                  </a:lnTo>
                  <a:lnTo>
                    <a:pt x="1472" y="1653"/>
                  </a:lnTo>
                  <a:lnTo>
                    <a:pt x="1480" y="1650"/>
                  </a:lnTo>
                  <a:lnTo>
                    <a:pt x="1489" y="1650"/>
                  </a:lnTo>
                  <a:lnTo>
                    <a:pt x="1498" y="1649"/>
                  </a:lnTo>
                  <a:lnTo>
                    <a:pt x="1506" y="1649"/>
                  </a:lnTo>
                  <a:lnTo>
                    <a:pt x="1512" y="1649"/>
                  </a:lnTo>
                  <a:lnTo>
                    <a:pt x="1516" y="1650"/>
                  </a:lnTo>
                  <a:lnTo>
                    <a:pt x="1519" y="1650"/>
                  </a:lnTo>
                  <a:lnTo>
                    <a:pt x="1521" y="1652"/>
                  </a:lnTo>
                  <a:lnTo>
                    <a:pt x="1522" y="1655"/>
                  </a:lnTo>
                  <a:lnTo>
                    <a:pt x="1525" y="1659"/>
                  </a:lnTo>
                  <a:lnTo>
                    <a:pt x="1529" y="1660"/>
                  </a:lnTo>
                  <a:lnTo>
                    <a:pt x="1532" y="1662"/>
                  </a:lnTo>
                  <a:lnTo>
                    <a:pt x="1532" y="1667"/>
                  </a:lnTo>
                  <a:lnTo>
                    <a:pt x="1535" y="1667"/>
                  </a:lnTo>
                  <a:lnTo>
                    <a:pt x="1536" y="1667"/>
                  </a:lnTo>
                  <a:lnTo>
                    <a:pt x="1539" y="1667"/>
                  </a:lnTo>
                  <a:lnTo>
                    <a:pt x="1541" y="1667"/>
                  </a:lnTo>
                  <a:lnTo>
                    <a:pt x="1538" y="1683"/>
                  </a:lnTo>
                  <a:lnTo>
                    <a:pt x="1536" y="1691"/>
                  </a:lnTo>
                  <a:lnTo>
                    <a:pt x="1532" y="1698"/>
                  </a:lnTo>
                  <a:lnTo>
                    <a:pt x="1535" y="1696"/>
                  </a:lnTo>
                  <a:lnTo>
                    <a:pt x="1538" y="1696"/>
                  </a:lnTo>
                  <a:lnTo>
                    <a:pt x="1539" y="1698"/>
                  </a:lnTo>
                  <a:lnTo>
                    <a:pt x="1541" y="1698"/>
                  </a:lnTo>
                  <a:lnTo>
                    <a:pt x="1541" y="1692"/>
                  </a:lnTo>
                  <a:lnTo>
                    <a:pt x="1541" y="1686"/>
                  </a:lnTo>
                  <a:lnTo>
                    <a:pt x="1544" y="1686"/>
                  </a:lnTo>
                  <a:lnTo>
                    <a:pt x="1547" y="1686"/>
                  </a:lnTo>
                  <a:lnTo>
                    <a:pt x="1548" y="1685"/>
                  </a:lnTo>
                  <a:lnTo>
                    <a:pt x="1552" y="1683"/>
                  </a:lnTo>
                  <a:lnTo>
                    <a:pt x="1555" y="1688"/>
                  </a:lnTo>
                  <a:lnTo>
                    <a:pt x="1558" y="1692"/>
                  </a:lnTo>
                  <a:lnTo>
                    <a:pt x="1560" y="1692"/>
                  </a:lnTo>
                  <a:lnTo>
                    <a:pt x="1562" y="1692"/>
                  </a:lnTo>
                  <a:lnTo>
                    <a:pt x="1564" y="1692"/>
                  </a:lnTo>
                  <a:lnTo>
                    <a:pt x="1565" y="1692"/>
                  </a:lnTo>
                  <a:lnTo>
                    <a:pt x="1567" y="1693"/>
                  </a:lnTo>
                  <a:lnTo>
                    <a:pt x="1568" y="1696"/>
                  </a:lnTo>
                  <a:lnTo>
                    <a:pt x="1568" y="1699"/>
                  </a:lnTo>
                  <a:lnTo>
                    <a:pt x="1568" y="1705"/>
                  </a:lnTo>
                  <a:lnTo>
                    <a:pt x="1568" y="1709"/>
                  </a:lnTo>
                  <a:lnTo>
                    <a:pt x="1571" y="1708"/>
                  </a:lnTo>
                  <a:lnTo>
                    <a:pt x="1571" y="1706"/>
                  </a:lnTo>
                  <a:lnTo>
                    <a:pt x="1571" y="1703"/>
                  </a:lnTo>
                  <a:lnTo>
                    <a:pt x="1571" y="1701"/>
                  </a:lnTo>
                  <a:lnTo>
                    <a:pt x="1585" y="1702"/>
                  </a:lnTo>
                  <a:lnTo>
                    <a:pt x="1597" y="1702"/>
                  </a:lnTo>
                  <a:lnTo>
                    <a:pt x="1606" y="1702"/>
                  </a:lnTo>
                  <a:lnTo>
                    <a:pt x="1619" y="1703"/>
                  </a:lnTo>
                  <a:lnTo>
                    <a:pt x="1619" y="1712"/>
                  </a:lnTo>
                  <a:lnTo>
                    <a:pt x="1620" y="1712"/>
                  </a:lnTo>
                  <a:lnTo>
                    <a:pt x="1623" y="1712"/>
                  </a:lnTo>
                  <a:lnTo>
                    <a:pt x="1626" y="1712"/>
                  </a:lnTo>
                  <a:lnTo>
                    <a:pt x="1630" y="1711"/>
                  </a:lnTo>
                  <a:lnTo>
                    <a:pt x="1633" y="1711"/>
                  </a:lnTo>
                  <a:lnTo>
                    <a:pt x="1634" y="1712"/>
                  </a:lnTo>
                  <a:lnTo>
                    <a:pt x="1646" y="1716"/>
                  </a:lnTo>
                  <a:lnTo>
                    <a:pt x="1647" y="1718"/>
                  </a:lnTo>
                  <a:lnTo>
                    <a:pt x="1649" y="1721"/>
                  </a:lnTo>
                  <a:lnTo>
                    <a:pt x="1650" y="1725"/>
                  </a:lnTo>
                  <a:lnTo>
                    <a:pt x="1652" y="1729"/>
                  </a:lnTo>
                  <a:lnTo>
                    <a:pt x="1655" y="1734"/>
                  </a:lnTo>
                  <a:lnTo>
                    <a:pt x="1656" y="1735"/>
                  </a:lnTo>
                  <a:lnTo>
                    <a:pt x="1660" y="1737"/>
                  </a:lnTo>
                  <a:lnTo>
                    <a:pt x="1663" y="1738"/>
                  </a:lnTo>
                  <a:lnTo>
                    <a:pt x="1666" y="1739"/>
                  </a:lnTo>
                  <a:lnTo>
                    <a:pt x="1666" y="1741"/>
                  </a:lnTo>
                  <a:lnTo>
                    <a:pt x="1666" y="1744"/>
                  </a:lnTo>
                  <a:lnTo>
                    <a:pt x="1665" y="1745"/>
                  </a:lnTo>
                  <a:lnTo>
                    <a:pt x="1666" y="1748"/>
                  </a:lnTo>
                  <a:lnTo>
                    <a:pt x="1670" y="1748"/>
                  </a:lnTo>
                  <a:lnTo>
                    <a:pt x="1673" y="1751"/>
                  </a:lnTo>
                  <a:lnTo>
                    <a:pt x="1675" y="1754"/>
                  </a:lnTo>
                  <a:lnTo>
                    <a:pt x="1676" y="1758"/>
                  </a:lnTo>
                  <a:lnTo>
                    <a:pt x="1678" y="1764"/>
                  </a:lnTo>
                  <a:lnTo>
                    <a:pt x="1679" y="1768"/>
                  </a:lnTo>
                  <a:lnTo>
                    <a:pt x="1680" y="1778"/>
                  </a:lnTo>
                  <a:lnTo>
                    <a:pt x="1682" y="1787"/>
                  </a:lnTo>
                  <a:lnTo>
                    <a:pt x="1685" y="1797"/>
                  </a:lnTo>
                  <a:lnTo>
                    <a:pt x="1691" y="1797"/>
                  </a:lnTo>
                  <a:lnTo>
                    <a:pt x="1696" y="1797"/>
                  </a:lnTo>
                  <a:lnTo>
                    <a:pt x="1696" y="1799"/>
                  </a:lnTo>
                  <a:lnTo>
                    <a:pt x="1696" y="1801"/>
                  </a:lnTo>
                  <a:lnTo>
                    <a:pt x="1695" y="1804"/>
                  </a:lnTo>
                  <a:lnTo>
                    <a:pt x="1696" y="1806"/>
                  </a:lnTo>
                  <a:lnTo>
                    <a:pt x="1689" y="1810"/>
                  </a:lnTo>
                  <a:lnTo>
                    <a:pt x="1682" y="1814"/>
                  </a:lnTo>
                  <a:lnTo>
                    <a:pt x="1693" y="1819"/>
                  </a:lnTo>
                  <a:lnTo>
                    <a:pt x="1696" y="1820"/>
                  </a:lnTo>
                  <a:lnTo>
                    <a:pt x="1698" y="1820"/>
                  </a:lnTo>
                  <a:lnTo>
                    <a:pt x="1698" y="1823"/>
                  </a:lnTo>
                  <a:lnTo>
                    <a:pt x="1696" y="1824"/>
                  </a:lnTo>
                  <a:lnTo>
                    <a:pt x="1693" y="1829"/>
                  </a:lnTo>
                  <a:lnTo>
                    <a:pt x="1691" y="1836"/>
                  </a:lnTo>
                  <a:lnTo>
                    <a:pt x="1692" y="1836"/>
                  </a:lnTo>
                  <a:lnTo>
                    <a:pt x="1692" y="1837"/>
                  </a:lnTo>
                  <a:lnTo>
                    <a:pt x="1693" y="1839"/>
                  </a:lnTo>
                  <a:lnTo>
                    <a:pt x="1695" y="1840"/>
                  </a:lnTo>
                  <a:lnTo>
                    <a:pt x="1696" y="1842"/>
                  </a:lnTo>
                  <a:lnTo>
                    <a:pt x="1699" y="1842"/>
                  </a:lnTo>
                  <a:lnTo>
                    <a:pt x="1702" y="1840"/>
                  </a:lnTo>
                  <a:lnTo>
                    <a:pt x="1705" y="1839"/>
                  </a:lnTo>
                  <a:lnTo>
                    <a:pt x="1709" y="1839"/>
                  </a:lnTo>
                  <a:lnTo>
                    <a:pt x="1706" y="1847"/>
                  </a:lnTo>
                  <a:lnTo>
                    <a:pt x="1711" y="1847"/>
                  </a:lnTo>
                  <a:lnTo>
                    <a:pt x="1715" y="1846"/>
                  </a:lnTo>
                  <a:lnTo>
                    <a:pt x="1719" y="1846"/>
                  </a:lnTo>
                  <a:lnTo>
                    <a:pt x="1724" y="1847"/>
                  </a:lnTo>
                  <a:lnTo>
                    <a:pt x="1724" y="1849"/>
                  </a:lnTo>
                  <a:lnTo>
                    <a:pt x="1724" y="1850"/>
                  </a:lnTo>
                  <a:lnTo>
                    <a:pt x="1722" y="1856"/>
                  </a:lnTo>
                  <a:lnTo>
                    <a:pt x="1721" y="1859"/>
                  </a:lnTo>
                  <a:lnTo>
                    <a:pt x="1721" y="1862"/>
                  </a:lnTo>
                  <a:lnTo>
                    <a:pt x="1722" y="1865"/>
                  </a:lnTo>
                  <a:lnTo>
                    <a:pt x="1724" y="1866"/>
                  </a:lnTo>
                  <a:lnTo>
                    <a:pt x="1729" y="1866"/>
                  </a:lnTo>
                  <a:lnTo>
                    <a:pt x="1732" y="1858"/>
                  </a:lnTo>
                  <a:lnTo>
                    <a:pt x="1738" y="1858"/>
                  </a:lnTo>
                  <a:lnTo>
                    <a:pt x="1744" y="1858"/>
                  </a:lnTo>
                  <a:lnTo>
                    <a:pt x="1751" y="1859"/>
                  </a:lnTo>
                  <a:lnTo>
                    <a:pt x="1758" y="1862"/>
                  </a:lnTo>
                  <a:lnTo>
                    <a:pt x="1771" y="1868"/>
                  </a:lnTo>
                  <a:lnTo>
                    <a:pt x="1778" y="1872"/>
                  </a:lnTo>
                  <a:lnTo>
                    <a:pt x="1778" y="1878"/>
                  </a:lnTo>
                  <a:lnTo>
                    <a:pt x="1787" y="1875"/>
                  </a:lnTo>
                  <a:lnTo>
                    <a:pt x="1790" y="1886"/>
                  </a:lnTo>
                  <a:lnTo>
                    <a:pt x="1796" y="1886"/>
                  </a:lnTo>
                  <a:lnTo>
                    <a:pt x="1796" y="1888"/>
                  </a:lnTo>
                  <a:lnTo>
                    <a:pt x="1796" y="1889"/>
                  </a:lnTo>
                  <a:lnTo>
                    <a:pt x="1796" y="1891"/>
                  </a:lnTo>
                  <a:lnTo>
                    <a:pt x="1796" y="1892"/>
                  </a:lnTo>
                  <a:lnTo>
                    <a:pt x="1793" y="1896"/>
                  </a:lnTo>
                  <a:lnTo>
                    <a:pt x="1796" y="1899"/>
                  </a:lnTo>
                  <a:lnTo>
                    <a:pt x="1797" y="1901"/>
                  </a:lnTo>
                  <a:lnTo>
                    <a:pt x="1797" y="1904"/>
                  </a:lnTo>
                  <a:lnTo>
                    <a:pt x="1799" y="1908"/>
                  </a:lnTo>
                  <a:lnTo>
                    <a:pt x="1801" y="1908"/>
                  </a:lnTo>
                  <a:lnTo>
                    <a:pt x="1806" y="1908"/>
                  </a:lnTo>
                  <a:lnTo>
                    <a:pt x="1807" y="1902"/>
                  </a:lnTo>
                  <a:lnTo>
                    <a:pt x="1809" y="1896"/>
                  </a:lnTo>
                  <a:lnTo>
                    <a:pt x="1814" y="1895"/>
                  </a:lnTo>
                  <a:lnTo>
                    <a:pt x="1817" y="1896"/>
                  </a:lnTo>
                  <a:lnTo>
                    <a:pt x="1820" y="1896"/>
                  </a:lnTo>
                  <a:lnTo>
                    <a:pt x="1823" y="1898"/>
                  </a:lnTo>
                  <a:lnTo>
                    <a:pt x="1827" y="1902"/>
                  </a:lnTo>
                  <a:lnTo>
                    <a:pt x="1832" y="1905"/>
                  </a:lnTo>
                  <a:lnTo>
                    <a:pt x="1833" y="1905"/>
                  </a:lnTo>
                  <a:lnTo>
                    <a:pt x="1836" y="1904"/>
                  </a:lnTo>
                  <a:lnTo>
                    <a:pt x="1839" y="1902"/>
                  </a:lnTo>
                  <a:lnTo>
                    <a:pt x="1842" y="1902"/>
                  </a:lnTo>
                  <a:lnTo>
                    <a:pt x="1845" y="1908"/>
                  </a:lnTo>
                  <a:lnTo>
                    <a:pt x="1849" y="1909"/>
                  </a:lnTo>
                  <a:lnTo>
                    <a:pt x="1853" y="1909"/>
                  </a:lnTo>
                  <a:lnTo>
                    <a:pt x="1860" y="1909"/>
                  </a:lnTo>
                  <a:lnTo>
                    <a:pt x="1866" y="1908"/>
                  </a:lnTo>
                  <a:lnTo>
                    <a:pt x="1871" y="1908"/>
                  </a:lnTo>
                  <a:lnTo>
                    <a:pt x="1872" y="1908"/>
                  </a:lnTo>
                  <a:lnTo>
                    <a:pt x="1879" y="1911"/>
                  </a:lnTo>
                  <a:lnTo>
                    <a:pt x="1889" y="1917"/>
                  </a:lnTo>
                  <a:lnTo>
                    <a:pt x="1899" y="1922"/>
                  </a:lnTo>
                  <a:lnTo>
                    <a:pt x="1907" y="1927"/>
                  </a:lnTo>
                  <a:lnTo>
                    <a:pt x="1909" y="1932"/>
                  </a:lnTo>
                  <a:lnTo>
                    <a:pt x="1915" y="1941"/>
                  </a:lnTo>
                  <a:lnTo>
                    <a:pt x="1922" y="1953"/>
                  </a:lnTo>
                  <a:lnTo>
                    <a:pt x="1924" y="1953"/>
                  </a:lnTo>
                  <a:lnTo>
                    <a:pt x="1925" y="1953"/>
                  </a:lnTo>
                  <a:lnTo>
                    <a:pt x="1928" y="1951"/>
                  </a:lnTo>
                  <a:lnTo>
                    <a:pt x="1931" y="1950"/>
                  </a:lnTo>
                  <a:lnTo>
                    <a:pt x="1934" y="1950"/>
                  </a:lnTo>
                  <a:lnTo>
                    <a:pt x="1937" y="1950"/>
                  </a:lnTo>
                  <a:lnTo>
                    <a:pt x="1937" y="1958"/>
                  </a:lnTo>
                  <a:lnTo>
                    <a:pt x="1950" y="1955"/>
                  </a:lnTo>
                  <a:lnTo>
                    <a:pt x="1954" y="1966"/>
                  </a:lnTo>
                  <a:lnTo>
                    <a:pt x="1956" y="1971"/>
                  </a:lnTo>
                  <a:lnTo>
                    <a:pt x="1958" y="1977"/>
                  </a:lnTo>
                  <a:lnTo>
                    <a:pt x="1963" y="1980"/>
                  </a:lnTo>
                  <a:lnTo>
                    <a:pt x="1966" y="1981"/>
                  </a:lnTo>
                  <a:lnTo>
                    <a:pt x="1967" y="1983"/>
                  </a:lnTo>
                  <a:lnTo>
                    <a:pt x="1968" y="1993"/>
                  </a:lnTo>
                  <a:lnTo>
                    <a:pt x="1970" y="2003"/>
                  </a:lnTo>
                  <a:lnTo>
                    <a:pt x="1970" y="2014"/>
                  </a:lnTo>
                  <a:lnTo>
                    <a:pt x="1968" y="2026"/>
                  </a:lnTo>
                  <a:lnTo>
                    <a:pt x="1966" y="2036"/>
                  </a:lnTo>
                  <a:lnTo>
                    <a:pt x="1963" y="2045"/>
                  </a:lnTo>
                  <a:lnTo>
                    <a:pt x="1960" y="2053"/>
                  </a:lnTo>
                  <a:lnTo>
                    <a:pt x="1956" y="2061"/>
                  </a:lnTo>
                  <a:lnTo>
                    <a:pt x="1953" y="2063"/>
                  </a:lnTo>
                  <a:lnTo>
                    <a:pt x="1950" y="2066"/>
                  </a:lnTo>
                  <a:lnTo>
                    <a:pt x="1941" y="2071"/>
                  </a:lnTo>
                  <a:lnTo>
                    <a:pt x="1934" y="2076"/>
                  </a:lnTo>
                  <a:lnTo>
                    <a:pt x="1931" y="2079"/>
                  </a:lnTo>
                  <a:lnTo>
                    <a:pt x="1928" y="2082"/>
                  </a:lnTo>
                  <a:lnTo>
                    <a:pt x="1925" y="2086"/>
                  </a:lnTo>
                  <a:lnTo>
                    <a:pt x="1922" y="2092"/>
                  </a:lnTo>
                  <a:lnTo>
                    <a:pt x="1918" y="2105"/>
                  </a:lnTo>
                  <a:lnTo>
                    <a:pt x="1914" y="2117"/>
                  </a:lnTo>
                  <a:lnTo>
                    <a:pt x="1908" y="2130"/>
                  </a:lnTo>
                  <a:lnTo>
                    <a:pt x="1902" y="2124"/>
                  </a:lnTo>
                  <a:lnTo>
                    <a:pt x="1895" y="2121"/>
                  </a:lnTo>
                  <a:lnTo>
                    <a:pt x="1895" y="2124"/>
                  </a:lnTo>
                  <a:lnTo>
                    <a:pt x="1896" y="2127"/>
                  </a:lnTo>
                  <a:lnTo>
                    <a:pt x="1898" y="2128"/>
                  </a:lnTo>
                  <a:lnTo>
                    <a:pt x="1898" y="2130"/>
                  </a:lnTo>
                  <a:lnTo>
                    <a:pt x="1894" y="2133"/>
                  </a:lnTo>
                  <a:lnTo>
                    <a:pt x="1892" y="2135"/>
                  </a:lnTo>
                  <a:lnTo>
                    <a:pt x="1891" y="2138"/>
                  </a:lnTo>
                  <a:lnTo>
                    <a:pt x="1889" y="2141"/>
                  </a:lnTo>
                  <a:lnTo>
                    <a:pt x="1891" y="2146"/>
                  </a:lnTo>
                  <a:lnTo>
                    <a:pt x="1889" y="2148"/>
                  </a:lnTo>
                  <a:lnTo>
                    <a:pt x="1889" y="2151"/>
                  </a:lnTo>
                  <a:lnTo>
                    <a:pt x="1884" y="2151"/>
                  </a:lnTo>
                  <a:lnTo>
                    <a:pt x="1884" y="2154"/>
                  </a:lnTo>
                  <a:lnTo>
                    <a:pt x="1884" y="2156"/>
                  </a:lnTo>
                  <a:lnTo>
                    <a:pt x="1885" y="2156"/>
                  </a:lnTo>
                  <a:lnTo>
                    <a:pt x="1886" y="2156"/>
                  </a:lnTo>
                  <a:lnTo>
                    <a:pt x="1889" y="2157"/>
                  </a:lnTo>
                  <a:lnTo>
                    <a:pt x="1889" y="2166"/>
                  </a:lnTo>
                  <a:lnTo>
                    <a:pt x="1891" y="2176"/>
                  </a:lnTo>
                  <a:lnTo>
                    <a:pt x="1892" y="2187"/>
                  </a:lnTo>
                  <a:lnTo>
                    <a:pt x="1892" y="2199"/>
                  </a:lnTo>
                  <a:lnTo>
                    <a:pt x="1889" y="2199"/>
                  </a:lnTo>
                  <a:lnTo>
                    <a:pt x="1889" y="2207"/>
                  </a:lnTo>
                  <a:lnTo>
                    <a:pt x="1889" y="2218"/>
                  </a:lnTo>
                  <a:lnTo>
                    <a:pt x="1884" y="2220"/>
                  </a:lnTo>
                  <a:lnTo>
                    <a:pt x="1884" y="2223"/>
                  </a:lnTo>
                  <a:lnTo>
                    <a:pt x="1885" y="2228"/>
                  </a:lnTo>
                  <a:lnTo>
                    <a:pt x="1886" y="2233"/>
                  </a:lnTo>
                  <a:lnTo>
                    <a:pt x="1888" y="2239"/>
                  </a:lnTo>
                  <a:lnTo>
                    <a:pt x="1889" y="2241"/>
                  </a:lnTo>
                  <a:lnTo>
                    <a:pt x="1889" y="2242"/>
                  </a:lnTo>
                  <a:lnTo>
                    <a:pt x="1889" y="2243"/>
                  </a:lnTo>
                  <a:lnTo>
                    <a:pt x="1888" y="2245"/>
                  </a:lnTo>
                  <a:lnTo>
                    <a:pt x="1884" y="2246"/>
                  </a:lnTo>
                  <a:lnTo>
                    <a:pt x="1881" y="2249"/>
                  </a:lnTo>
                  <a:lnTo>
                    <a:pt x="1878" y="2251"/>
                  </a:lnTo>
                  <a:lnTo>
                    <a:pt x="1878" y="2254"/>
                  </a:lnTo>
                  <a:lnTo>
                    <a:pt x="1878" y="2256"/>
                  </a:lnTo>
                  <a:lnTo>
                    <a:pt x="1878" y="2262"/>
                  </a:lnTo>
                  <a:lnTo>
                    <a:pt x="1879" y="2268"/>
                  </a:lnTo>
                  <a:lnTo>
                    <a:pt x="1878" y="2272"/>
                  </a:lnTo>
                  <a:lnTo>
                    <a:pt x="1876" y="2277"/>
                  </a:lnTo>
                  <a:lnTo>
                    <a:pt x="1873" y="2282"/>
                  </a:lnTo>
                  <a:lnTo>
                    <a:pt x="1863" y="2294"/>
                  </a:lnTo>
                  <a:lnTo>
                    <a:pt x="1853" y="2305"/>
                  </a:lnTo>
                  <a:lnTo>
                    <a:pt x="1850" y="2313"/>
                  </a:lnTo>
                  <a:lnTo>
                    <a:pt x="1849" y="2314"/>
                  </a:lnTo>
                  <a:lnTo>
                    <a:pt x="1848" y="2317"/>
                  </a:lnTo>
                  <a:lnTo>
                    <a:pt x="1848" y="2320"/>
                  </a:lnTo>
                  <a:lnTo>
                    <a:pt x="1848" y="2324"/>
                  </a:lnTo>
                  <a:lnTo>
                    <a:pt x="1848" y="2330"/>
                  </a:lnTo>
                  <a:lnTo>
                    <a:pt x="1849" y="2334"/>
                  </a:lnTo>
                  <a:lnTo>
                    <a:pt x="1850" y="2340"/>
                  </a:lnTo>
                  <a:lnTo>
                    <a:pt x="1839" y="2344"/>
                  </a:lnTo>
                  <a:lnTo>
                    <a:pt x="1840" y="2349"/>
                  </a:lnTo>
                  <a:lnTo>
                    <a:pt x="1839" y="2353"/>
                  </a:lnTo>
                  <a:lnTo>
                    <a:pt x="1836" y="2354"/>
                  </a:lnTo>
                  <a:lnTo>
                    <a:pt x="1832" y="2356"/>
                  </a:lnTo>
                  <a:lnTo>
                    <a:pt x="1829" y="2354"/>
                  </a:lnTo>
                  <a:lnTo>
                    <a:pt x="1826" y="2354"/>
                  </a:lnTo>
                  <a:lnTo>
                    <a:pt x="1823" y="2351"/>
                  </a:lnTo>
                  <a:lnTo>
                    <a:pt x="1820" y="2350"/>
                  </a:lnTo>
                  <a:lnTo>
                    <a:pt x="1820" y="2359"/>
                  </a:lnTo>
                  <a:lnTo>
                    <a:pt x="1806" y="2360"/>
                  </a:lnTo>
                  <a:lnTo>
                    <a:pt x="1793" y="2362"/>
                  </a:lnTo>
                  <a:lnTo>
                    <a:pt x="1791" y="2363"/>
                  </a:lnTo>
                  <a:lnTo>
                    <a:pt x="1791" y="2364"/>
                  </a:lnTo>
                  <a:lnTo>
                    <a:pt x="1790" y="2364"/>
                  </a:lnTo>
                  <a:lnTo>
                    <a:pt x="1787" y="2364"/>
                  </a:lnTo>
                  <a:lnTo>
                    <a:pt x="1790" y="2374"/>
                  </a:lnTo>
                  <a:lnTo>
                    <a:pt x="1787" y="2376"/>
                  </a:lnTo>
                  <a:lnTo>
                    <a:pt x="1784" y="2377"/>
                  </a:lnTo>
                  <a:lnTo>
                    <a:pt x="1776" y="2377"/>
                  </a:lnTo>
                  <a:lnTo>
                    <a:pt x="1768" y="2379"/>
                  </a:lnTo>
                  <a:lnTo>
                    <a:pt x="1763" y="2380"/>
                  </a:lnTo>
                  <a:lnTo>
                    <a:pt x="1761" y="2382"/>
                  </a:lnTo>
                  <a:lnTo>
                    <a:pt x="1760" y="2385"/>
                  </a:lnTo>
                  <a:lnTo>
                    <a:pt x="1760" y="2386"/>
                  </a:lnTo>
                  <a:lnTo>
                    <a:pt x="1760" y="2389"/>
                  </a:lnTo>
                  <a:lnTo>
                    <a:pt x="1757" y="2392"/>
                  </a:lnTo>
                  <a:lnTo>
                    <a:pt x="1754" y="2395"/>
                  </a:lnTo>
                  <a:lnTo>
                    <a:pt x="1750" y="2398"/>
                  </a:lnTo>
                  <a:lnTo>
                    <a:pt x="1744" y="2400"/>
                  </a:lnTo>
                  <a:lnTo>
                    <a:pt x="1727" y="2409"/>
                  </a:lnTo>
                  <a:lnTo>
                    <a:pt x="1727" y="2413"/>
                  </a:lnTo>
                  <a:lnTo>
                    <a:pt x="1725" y="2415"/>
                  </a:lnTo>
                  <a:lnTo>
                    <a:pt x="1724" y="2415"/>
                  </a:lnTo>
                  <a:lnTo>
                    <a:pt x="1719" y="2415"/>
                  </a:lnTo>
                  <a:lnTo>
                    <a:pt x="1718" y="2415"/>
                  </a:lnTo>
                  <a:lnTo>
                    <a:pt x="1715" y="2416"/>
                  </a:lnTo>
                  <a:lnTo>
                    <a:pt x="1715" y="2418"/>
                  </a:lnTo>
                  <a:lnTo>
                    <a:pt x="1715" y="2419"/>
                  </a:lnTo>
                  <a:lnTo>
                    <a:pt x="1716" y="2421"/>
                  </a:lnTo>
                  <a:lnTo>
                    <a:pt x="1718" y="2421"/>
                  </a:lnTo>
                  <a:lnTo>
                    <a:pt x="1719" y="2422"/>
                  </a:lnTo>
                  <a:lnTo>
                    <a:pt x="1718" y="2422"/>
                  </a:lnTo>
                  <a:lnTo>
                    <a:pt x="1715" y="2423"/>
                  </a:lnTo>
                  <a:lnTo>
                    <a:pt x="1714" y="2426"/>
                  </a:lnTo>
                  <a:lnTo>
                    <a:pt x="1714" y="2429"/>
                  </a:lnTo>
                  <a:lnTo>
                    <a:pt x="1712" y="2433"/>
                  </a:lnTo>
                  <a:lnTo>
                    <a:pt x="1714" y="2442"/>
                  </a:lnTo>
                  <a:lnTo>
                    <a:pt x="1715" y="2452"/>
                  </a:lnTo>
                  <a:lnTo>
                    <a:pt x="1716" y="2462"/>
                  </a:lnTo>
                  <a:lnTo>
                    <a:pt x="1718" y="2472"/>
                  </a:lnTo>
                  <a:lnTo>
                    <a:pt x="1719" y="2481"/>
                  </a:lnTo>
                  <a:lnTo>
                    <a:pt x="1718" y="2488"/>
                  </a:lnTo>
                  <a:lnTo>
                    <a:pt x="1716" y="2493"/>
                  </a:lnTo>
                  <a:lnTo>
                    <a:pt x="1714" y="2495"/>
                  </a:lnTo>
                  <a:lnTo>
                    <a:pt x="1708" y="2501"/>
                  </a:lnTo>
                  <a:lnTo>
                    <a:pt x="1701" y="2507"/>
                  </a:lnTo>
                  <a:lnTo>
                    <a:pt x="1698" y="2510"/>
                  </a:lnTo>
                  <a:lnTo>
                    <a:pt x="1696" y="2513"/>
                  </a:lnTo>
                  <a:lnTo>
                    <a:pt x="1693" y="2518"/>
                  </a:lnTo>
                  <a:lnTo>
                    <a:pt x="1692" y="2523"/>
                  </a:lnTo>
                  <a:lnTo>
                    <a:pt x="1691" y="2533"/>
                  </a:lnTo>
                  <a:lnTo>
                    <a:pt x="1688" y="2541"/>
                  </a:lnTo>
                  <a:lnTo>
                    <a:pt x="1685" y="2552"/>
                  </a:lnTo>
                  <a:lnTo>
                    <a:pt x="1682" y="2554"/>
                  </a:lnTo>
                  <a:lnTo>
                    <a:pt x="1679" y="2557"/>
                  </a:lnTo>
                  <a:lnTo>
                    <a:pt x="1676" y="2560"/>
                  </a:lnTo>
                  <a:lnTo>
                    <a:pt x="1673" y="2563"/>
                  </a:lnTo>
                  <a:lnTo>
                    <a:pt x="1679" y="2550"/>
                  </a:lnTo>
                  <a:lnTo>
                    <a:pt x="1685" y="2536"/>
                  </a:lnTo>
                  <a:lnTo>
                    <a:pt x="1682" y="2536"/>
                  </a:lnTo>
                  <a:lnTo>
                    <a:pt x="1682" y="2537"/>
                  </a:lnTo>
                  <a:lnTo>
                    <a:pt x="1680" y="2539"/>
                  </a:lnTo>
                  <a:lnTo>
                    <a:pt x="1676" y="2539"/>
                  </a:lnTo>
                  <a:lnTo>
                    <a:pt x="1673" y="2536"/>
                  </a:lnTo>
                  <a:lnTo>
                    <a:pt x="1670" y="2534"/>
                  </a:lnTo>
                  <a:lnTo>
                    <a:pt x="1668" y="2533"/>
                  </a:lnTo>
                  <a:lnTo>
                    <a:pt x="1668" y="2536"/>
                  </a:lnTo>
                  <a:lnTo>
                    <a:pt x="1668" y="2540"/>
                  </a:lnTo>
                  <a:lnTo>
                    <a:pt x="1669" y="2543"/>
                  </a:lnTo>
                  <a:lnTo>
                    <a:pt x="1668" y="2547"/>
                  </a:lnTo>
                  <a:lnTo>
                    <a:pt x="1656" y="2562"/>
                  </a:lnTo>
                  <a:lnTo>
                    <a:pt x="1643" y="2577"/>
                  </a:lnTo>
                  <a:lnTo>
                    <a:pt x="1643" y="2580"/>
                  </a:lnTo>
                  <a:lnTo>
                    <a:pt x="1644" y="2583"/>
                  </a:lnTo>
                  <a:lnTo>
                    <a:pt x="1646" y="2586"/>
                  </a:lnTo>
                  <a:lnTo>
                    <a:pt x="1646" y="2590"/>
                  </a:lnTo>
                  <a:lnTo>
                    <a:pt x="1643" y="2598"/>
                  </a:lnTo>
                  <a:lnTo>
                    <a:pt x="1637" y="2608"/>
                  </a:lnTo>
                  <a:lnTo>
                    <a:pt x="1632" y="2616"/>
                  </a:lnTo>
                  <a:lnTo>
                    <a:pt x="1624" y="2625"/>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37" name="Freeform 7">
              <a:extLst>
                <a:ext uri="{FF2B5EF4-FFF2-40B4-BE49-F238E27FC236}">
                  <a16:creationId xmlns:a16="http://schemas.microsoft.com/office/drawing/2014/main" id="{48998984-6E6D-2C02-DC40-5EB0E8C7F628}"/>
                </a:ext>
              </a:extLst>
            </p:cNvPr>
            <p:cNvSpPr>
              <a:spLocks noEditPoints="1"/>
            </p:cNvSpPr>
            <p:nvPr/>
          </p:nvSpPr>
          <p:spPr bwMode="auto">
            <a:xfrm>
              <a:off x="2163" y="1331"/>
              <a:ext cx="189" cy="95"/>
            </a:xfrm>
            <a:custGeom>
              <a:avLst/>
              <a:gdLst>
                <a:gd name="T0" fmla="*/ 177 w 189"/>
                <a:gd name="T1" fmla="*/ 49 h 95"/>
                <a:gd name="T2" fmla="*/ 158 w 189"/>
                <a:gd name="T3" fmla="*/ 70 h 95"/>
                <a:gd name="T4" fmla="*/ 148 w 189"/>
                <a:gd name="T5" fmla="*/ 72 h 95"/>
                <a:gd name="T6" fmla="*/ 138 w 189"/>
                <a:gd name="T7" fmla="*/ 80 h 95"/>
                <a:gd name="T8" fmla="*/ 132 w 189"/>
                <a:gd name="T9" fmla="*/ 78 h 95"/>
                <a:gd name="T10" fmla="*/ 127 w 189"/>
                <a:gd name="T11" fmla="*/ 82 h 95"/>
                <a:gd name="T12" fmla="*/ 119 w 189"/>
                <a:gd name="T13" fmla="*/ 83 h 95"/>
                <a:gd name="T14" fmla="*/ 108 w 189"/>
                <a:gd name="T15" fmla="*/ 78 h 95"/>
                <a:gd name="T16" fmla="*/ 114 w 189"/>
                <a:gd name="T17" fmla="*/ 86 h 95"/>
                <a:gd name="T18" fmla="*/ 108 w 189"/>
                <a:gd name="T19" fmla="*/ 95 h 95"/>
                <a:gd name="T20" fmla="*/ 72 w 189"/>
                <a:gd name="T21" fmla="*/ 89 h 95"/>
                <a:gd name="T22" fmla="*/ 75 w 189"/>
                <a:gd name="T23" fmla="*/ 85 h 95"/>
                <a:gd name="T24" fmla="*/ 50 w 189"/>
                <a:gd name="T25" fmla="*/ 78 h 95"/>
                <a:gd name="T26" fmla="*/ 42 w 189"/>
                <a:gd name="T27" fmla="*/ 80 h 95"/>
                <a:gd name="T28" fmla="*/ 27 w 189"/>
                <a:gd name="T29" fmla="*/ 75 h 95"/>
                <a:gd name="T30" fmla="*/ 40 w 189"/>
                <a:gd name="T31" fmla="*/ 62 h 95"/>
                <a:gd name="T32" fmla="*/ 30 w 189"/>
                <a:gd name="T33" fmla="*/ 55 h 95"/>
                <a:gd name="T34" fmla="*/ 9 w 189"/>
                <a:gd name="T35" fmla="*/ 59 h 95"/>
                <a:gd name="T36" fmla="*/ 19 w 189"/>
                <a:gd name="T37" fmla="*/ 50 h 95"/>
                <a:gd name="T38" fmla="*/ 39 w 189"/>
                <a:gd name="T39" fmla="*/ 44 h 95"/>
                <a:gd name="T40" fmla="*/ 32 w 189"/>
                <a:gd name="T41" fmla="*/ 40 h 95"/>
                <a:gd name="T42" fmla="*/ 33 w 189"/>
                <a:gd name="T43" fmla="*/ 33 h 95"/>
                <a:gd name="T44" fmla="*/ 36 w 189"/>
                <a:gd name="T45" fmla="*/ 29 h 95"/>
                <a:gd name="T46" fmla="*/ 21 w 189"/>
                <a:gd name="T47" fmla="*/ 33 h 95"/>
                <a:gd name="T48" fmla="*/ 10 w 189"/>
                <a:gd name="T49" fmla="*/ 39 h 95"/>
                <a:gd name="T50" fmla="*/ 6 w 189"/>
                <a:gd name="T51" fmla="*/ 34 h 95"/>
                <a:gd name="T52" fmla="*/ 14 w 189"/>
                <a:gd name="T53" fmla="*/ 29 h 95"/>
                <a:gd name="T54" fmla="*/ 17 w 189"/>
                <a:gd name="T55" fmla="*/ 21 h 95"/>
                <a:gd name="T56" fmla="*/ 20 w 189"/>
                <a:gd name="T57" fmla="*/ 19 h 95"/>
                <a:gd name="T58" fmla="*/ 27 w 189"/>
                <a:gd name="T59" fmla="*/ 17 h 95"/>
                <a:gd name="T60" fmla="*/ 39 w 189"/>
                <a:gd name="T61" fmla="*/ 20 h 95"/>
                <a:gd name="T62" fmla="*/ 33 w 189"/>
                <a:gd name="T63" fmla="*/ 11 h 95"/>
                <a:gd name="T64" fmla="*/ 39 w 189"/>
                <a:gd name="T65" fmla="*/ 8 h 95"/>
                <a:gd name="T66" fmla="*/ 53 w 189"/>
                <a:gd name="T67" fmla="*/ 17 h 95"/>
                <a:gd name="T68" fmla="*/ 52 w 189"/>
                <a:gd name="T69" fmla="*/ 27 h 95"/>
                <a:gd name="T70" fmla="*/ 53 w 189"/>
                <a:gd name="T71" fmla="*/ 39 h 95"/>
                <a:gd name="T72" fmla="*/ 59 w 189"/>
                <a:gd name="T73" fmla="*/ 31 h 95"/>
                <a:gd name="T74" fmla="*/ 70 w 189"/>
                <a:gd name="T75" fmla="*/ 27 h 95"/>
                <a:gd name="T76" fmla="*/ 75 w 189"/>
                <a:gd name="T77" fmla="*/ 11 h 95"/>
                <a:gd name="T78" fmla="*/ 78 w 189"/>
                <a:gd name="T79" fmla="*/ 23 h 95"/>
                <a:gd name="T80" fmla="*/ 83 w 189"/>
                <a:gd name="T81" fmla="*/ 16 h 95"/>
                <a:gd name="T82" fmla="*/ 91 w 189"/>
                <a:gd name="T83" fmla="*/ 11 h 95"/>
                <a:gd name="T84" fmla="*/ 95 w 189"/>
                <a:gd name="T85" fmla="*/ 8 h 95"/>
                <a:gd name="T86" fmla="*/ 104 w 189"/>
                <a:gd name="T87" fmla="*/ 21 h 95"/>
                <a:gd name="T88" fmla="*/ 108 w 189"/>
                <a:gd name="T89" fmla="*/ 13 h 95"/>
                <a:gd name="T90" fmla="*/ 114 w 189"/>
                <a:gd name="T91" fmla="*/ 17 h 95"/>
                <a:gd name="T92" fmla="*/ 128 w 189"/>
                <a:gd name="T93" fmla="*/ 8 h 95"/>
                <a:gd name="T94" fmla="*/ 138 w 189"/>
                <a:gd name="T95" fmla="*/ 11 h 95"/>
                <a:gd name="T96" fmla="*/ 145 w 189"/>
                <a:gd name="T97" fmla="*/ 0 h 95"/>
                <a:gd name="T98" fmla="*/ 151 w 189"/>
                <a:gd name="T99" fmla="*/ 4 h 95"/>
                <a:gd name="T100" fmla="*/ 157 w 189"/>
                <a:gd name="T101" fmla="*/ 11 h 95"/>
                <a:gd name="T102" fmla="*/ 170 w 189"/>
                <a:gd name="T103" fmla="*/ 6 h 95"/>
                <a:gd name="T104" fmla="*/ 167 w 189"/>
                <a:gd name="T105" fmla="*/ 10 h 95"/>
                <a:gd name="T106" fmla="*/ 170 w 189"/>
                <a:gd name="T107" fmla="*/ 20 h 95"/>
                <a:gd name="T108" fmla="*/ 165 w 189"/>
                <a:gd name="T109" fmla="*/ 26 h 95"/>
                <a:gd name="T110" fmla="*/ 165 w 189"/>
                <a:gd name="T111" fmla="*/ 30 h 95"/>
                <a:gd name="T112" fmla="*/ 170 w 189"/>
                <a:gd name="T113" fmla="*/ 29 h 95"/>
                <a:gd name="T114" fmla="*/ 178 w 189"/>
                <a:gd name="T115" fmla="*/ 27 h 95"/>
                <a:gd name="T116" fmla="*/ 184 w 189"/>
                <a:gd name="T117" fmla="*/ 53 h 95"/>
                <a:gd name="T118" fmla="*/ 178 w 189"/>
                <a:gd name="T119" fmla="*/ 50 h 95"/>
                <a:gd name="T120" fmla="*/ 160 w 189"/>
                <a:gd name="T121" fmla="*/ 69 h 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9" h="95">
                  <a:moveTo>
                    <a:pt x="178" y="50"/>
                  </a:moveTo>
                  <a:lnTo>
                    <a:pt x="180" y="47"/>
                  </a:lnTo>
                  <a:lnTo>
                    <a:pt x="177" y="49"/>
                  </a:lnTo>
                  <a:lnTo>
                    <a:pt x="178" y="50"/>
                  </a:lnTo>
                  <a:close/>
                  <a:moveTo>
                    <a:pt x="160" y="69"/>
                  </a:moveTo>
                  <a:lnTo>
                    <a:pt x="158" y="70"/>
                  </a:lnTo>
                  <a:lnTo>
                    <a:pt x="157" y="70"/>
                  </a:lnTo>
                  <a:lnTo>
                    <a:pt x="153" y="69"/>
                  </a:lnTo>
                  <a:lnTo>
                    <a:pt x="148" y="72"/>
                  </a:lnTo>
                  <a:lnTo>
                    <a:pt x="145" y="75"/>
                  </a:lnTo>
                  <a:lnTo>
                    <a:pt x="141" y="79"/>
                  </a:lnTo>
                  <a:lnTo>
                    <a:pt x="138" y="80"/>
                  </a:lnTo>
                  <a:lnTo>
                    <a:pt x="135" y="80"/>
                  </a:lnTo>
                  <a:lnTo>
                    <a:pt x="134" y="80"/>
                  </a:lnTo>
                  <a:lnTo>
                    <a:pt x="132" y="78"/>
                  </a:lnTo>
                  <a:lnTo>
                    <a:pt x="129" y="79"/>
                  </a:lnTo>
                  <a:lnTo>
                    <a:pt x="128" y="80"/>
                  </a:lnTo>
                  <a:lnTo>
                    <a:pt x="127" y="82"/>
                  </a:lnTo>
                  <a:lnTo>
                    <a:pt x="124" y="83"/>
                  </a:lnTo>
                  <a:lnTo>
                    <a:pt x="122" y="83"/>
                  </a:lnTo>
                  <a:lnTo>
                    <a:pt x="119" y="83"/>
                  </a:lnTo>
                  <a:lnTo>
                    <a:pt x="117" y="82"/>
                  </a:lnTo>
                  <a:lnTo>
                    <a:pt x="112" y="79"/>
                  </a:lnTo>
                  <a:lnTo>
                    <a:pt x="108" y="78"/>
                  </a:lnTo>
                  <a:lnTo>
                    <a:pt x="111" y="86"/>
                  </a:lnTo>
                  <a:lnTo>
                    <a:pt x="112" y="86"/>
                  </a:lnTo>
                  <a:lnTo>
                    <a:pt x="114" y="86"/>
                  </a:lnTo>
                  <a:lnTo>
                    <a:pt x="112" y="88"/>
                  </a:lnTo>
                  <a:lnTo>
                    <a:pt x="112" y="89"/>
                  </a:lnTo>
                  <a:lnTo>
                    <a:pt x="108" y="95"/>
                  </a:lnTo>
                  <a:lnTo>
                    <a:pt x="69" y="95"/>
                  </a:lnTo>
                  <a:lnTo>
                    <a:pt x="70" y="92"/>
                  </a:lnTo>
                  <a:lnTo>
                    <a:pt x="72" y="89"/>
                  </a:lnTo>
                  <a:lnTo>
                    <a:pt x="75" y="89"/>
                  </a:lnTo>
                  <a:lnTo>
                    <a:pt x="75" y="88"/>
                  </a:lnTo>
                  <a:lnTo>
                    <a:pt x="75" y="85"/>
                  </a:lnTo>
                  <a:lnTo>
                    <a:pt x="75" y="83"/>
                  </a:lnTo>
                  <a:lnTo>
                    <a:pt x="55" y="78"/>
                  </a:lnTo>
                  <a:lnTo>
                    <a:pt x="50" y="78"/>
                  </a:lnTo>
                  <a:lnTo>
                    <a:pt x="47" y="79"/>
                  </a:lnTo>
                  <a:lnTo>
                    <a:pt x="45" y="80"/>
                  </a:lnTo>
                  <a:lnTo>
                    <a:pt x="42" y="80"/>
                  </a:lnTo>
                  <a:lnTo>
                    <a:pt x="39" y="80"/>
                  </a:lnTo>
                  <a:lnTo>
                    <a:pt x="33" y="83"/>
                  </a:lnTo>
                  <a:lnTo>
                    <a:pt x="27" y="75"/>
                  </a:lnTo>
                  <a:lnTo>
                    <a:pt x="37" y="72"/>
                  </a:lnTo>
                  <a:lnTo>
                    <a:pt x="47" y="69"/>
                  </a:lnTo>
                  <a:lnTo>
                    <a:pt x="40" y="62"/>
                  </a:lnTo>
                  <a:lnTo>
                    <a:pt x="36" y="57"/>
                  </a:lnTo>
                  <a:lnTo>
                    <a:pt x="33" y="56"/>
                  </a:lnTo>
                  <a:lnTo>
                    <a:pt x="30" y="55"/>
                  </a:lnTo>
                  <a:lnTo>
                    <a:pt x="26" y="55"/>
                  </a:lnTo>
                  <a:lnTo>
                    <a:pt x="19" y="56"/>
                  </a:lnTo>
                  <a:lnTo>
                    <a:pt x="9" y="59"/>
                  </a:lnTo>
                  <a:lnTo>
                    <a:pt x="6" y="53"/>
                  </a:lnTo>
                  <a:lnTo>
                    <a:pt x="11" y="52"/>
                  </a:lnTo>
                  <a:lnTo>
                    <a:pt x="19" y="50"/>
                  </a:lnTo>
                  <a:lnTo>
                    <a:pt x="21" y="44"/>
                  </a:lnTo>
                  <a:lnTo>
                    <a:pt x="30" y="44"/>
                  </a:lnTo>
                  <a:lnTo>
                    <a:pt x="39" y="44"/>
                  </a:lnTo>
                  <a:lnTo>
                    <a:pt x="33" y="42"/>
                  </a:lnTo>
                  <a:lnTo>
                    <a:pt x="32" y="42"/>
                  </a:lnTo>
                  <a:lnTo>
                    <a:pt x="32" y="40"/>
                  </a:lnTo>
                  <a:lnTo>
                    <a:pt x="32" y="39"/>
                  </a:lnTo>
                  <a:lnTo>
                    <a:pt x="32" y="36"/>
                  </a:lnTo>
                  <a:lnTo>
                    <a:pt x="33" y="33"/>
                  </a:lnTo>
                  <a:lnTo>
                    <a:pt x="36" y="31"/>
                  </a:lnTo>
                  <a:lnTo>
                    <a:pt x="37" y="29"/>
                  </a:lnTo>
                  <a:lnTo>
                    <a:pt x="36" y="29"/>
                  </a:lnTo>
                  <a:lnTo>
                    <a:pt x="30" y="29"/>
                  </a:lnTo>
                  <a:lnTo>
                    <a:pt x="27" y="30"/>
                  </a:lnTo>
                  <a:lnTo>
                    <a:pt x="21" y="33"/>
                  </a:lnTo>
                  <a:lnTo>
                    <a:pt x="17" y="37"/>
                  </a:lnTo>
                  <a:lnTo>
                    <a:pt x="14" y="39"/>
                  </a:lnTo>
                  <a:lnTo>
                    <a:pt x="10" y="39"/>
                  </a:lnTo>
                  <a:lnTo>
                    <a:pt x="7" y="39"/>
                  </a:lnTo>
                  <a:lnTo>
                    <a:pt x="0" y="36"/>
                  </a:lnTo>
                  <a:lnTo>
                    <a:pt x="6" y="34"/>
                  </a:lnTo>
                  <a:lnTo>
                    <a:pt x="9" y="31"/>
                  </a:lnTo>
                  <a:lnTo>
                    <a:pt x="11" y="29"/>
                  </a:lnTo>
                  <a:lnTo>
                    <a:pt x="14" y="29"/>
                  </a:lnTo>
                  <a:lnTo>
                    <a:pt x="17" y="27"/>
                  </a:lnTo>
                  <a:lnTo>
                    <a:pt x="19" y="26"/>
                  </a:lnTo>
                  <a:lnTo>
                    <a:pt x="17" y="21"/>
                  </a:lnTo>
                  <a:lnTo>
                    <a:pt x="17" y="20"/>
                  </a:lnTo>
                  <a:lnTo>
                    <a:pt x="19" y="20"/>
                  </a:lnTo>
                  <a:lnTo>
                    <a:pt x="20" y="19"/>
                  </a:lnTo>
                  <a:lnTo>
                    <a:pt x="23" y="19"/>
                  </a:lnTo>
                  <a:lnTo>
                    <a:pt x="26" y="17"/>
                  </a:lnTo>
                  <a:lnTo>
                    <a:pt x="27" y="17"/>
                  </a:lnTo>
                  <a:lnTo>
                    <a:pt x="36" y="23"/>
                  </a:lnTo>
                  <a:lnTo>
                    <a:pt x="39" y="21"/>
                  </a:lnTo>
                  <a:lnTo>
                    <a:pt x="39" y="20"/>
                  </a:lnTo>
                  <a:lnTo>
                    <a:pt x="39" y="19"/>
                  </a:lnTo>
                  <a:lnTo>
                    <a:pt x="37" y="16"/>
                  </a:lnTo>
                  <a:lnTo>
                    <a:pt x="33" y="11"/>
                  </a:lnTo>
                  <a:lnTo>
                    <a:pt x="30" y="8"/>
                  </a:lnTo>
                  <a:lnTo>
                    <a:pt x="34" y="8"/>
                  </a:lnTo>
                  <a:lnTo>
                    <a:pt x="39" y="8"/>
                  </a:lnTo>
                  <a:lnTo>
                    <a:pt x="42" y="8"/>
                  </a:lnTo>
                  <a:lnTo>
                    <a:pt x="47" y="17"/>
                  </a:lnTo>
                  <a:lnTo>
                    <a:pt x="53" y="17"/>
                  </a:lnTo>
                  <a:lnTo>
                    <a:pt x="52" y="21"/>
                  </a:lnTo>
                  <a:lnTo>
                    <a:pt x="53" y="29"/>
                  </a:lnTo>
                  <a:lnTo>
                    <a:pt x="52" y="27"/>
                  </a:lnTo>
                  <a:lnTo>
                    <a:pt x="50" y="29"/>
                  </a:lnTo>
                  <a:lnTo>
                    <a:pt x="50" y="31"/>
                  </a:lnTo>
                  <a:lnTo>
                    <a:pt x="53" y="39"/>
                  </a:lnTo>
                  <a:lnTo>
                    <a:pt x="57" y="36"/>
                  </a:lnTo>
                  <a:lnTo>
                    <a:pt x="59" y="33"/>
                  </a:lnTo>
                  <a:lnTo>
                    <a:pt x="59" y="31"/>
                  </a:lnTo>
                  <a:lnTo>
                    <a:pt x="57" y="31"/>
                  </a:lnTo>
                  <a:lnTo>
                    <a:pt x="69" y="31"/>
                  </a:lnTo>
                  <a:lnTo>
                    <a:pt x="70" y="27"/>
                  </a:lnTo>
                  <a:lnTo>
                    <a:pt x="70" y="21"/>
                  </a:lnTo>
                  <a:lnTo>
                    <a:pt x="69" y="11"/>
                  </a:lnTo>
                  <a:lnTo>
                    <a:pt x="75" y="11"/>
                  </a:lnTo>
                  <a:lnTo>
                    <a:pt x="76" y="17"/>
                  </a:lnTo>
                  <a:lnTo>
                    <a:pt x="76" y="20"/>
                  </a:lnTo>
                  <a:lnTo>
                    <a:pt x="78" y="23"/>
                  </a:lnTo>
                  <a:lnTo>
                    <a:pt x="83" y="23"/>
                  </a:lnTo>
                  <a:lnTo>
                    <a:pt x="83" y="17"/>
                  </a:lnTo>
                  <a:lnTo>
                    <a:pt x="83" y="16"/>
                  </a:lnTo>
                  <a:lnTo>
                    <a:pt x="86" y="14"/>
                  </a:lnTo>
                  <a:lnTo>
                    <a:pt x="86" y="11"/>
                  </a:lnTo>
                  <a:lnTo>
                    <a:pt x="91" y="11"/>
                  </a:lnTo>
                  <a:lnTo>
                    <a:pt x="93" y="11"/>
                  </a:lnTo>
                  <a:lnTo>
                    <a:pt x="93" y="10"/>
                  </a:lnTo>
                  <a:lnTo>
                    <a:pt x="95" y="8"/>
                  </a:lnTo>
                  <a:lnTo>
                    <a:pt x="96" y="6"/>
                  </a:lnTo>
                  <a:lnTo>
                    <a:pt x="99" y="20"/>
                  </a:lnTo>
                  <a:lnTo>
                    <a:pt x="104" y="21"/>
                  </a:lnTo>
                  <a:lnTo>
                    <a:pt x="108" y="23"/>
                  </a:lnTo>
                  <a:lnTo>
                    <a:pt x="105" y="11"/>
                  </a:lnTo>
                  <a:lnTo>
                    <a:pt x="108" y="13"/>
                  </a:lnTo>
                  <a:lnTo>
                    <a:pt x="111" y="14"/>
                  </a:lnTo>
                  <a:lnTo>
                    <a:pt x="112" y="16"/>
                  </a:lnTo>
                  <a:lnTo>
                    <a:pt x="114" y="17"/>
                  </a:lnTo>
                  <a:lnTo>
                    <a:pt x="124" y="14"/>
                  </a:lnTo>
                  <a:lnTo>
                    <a:pt x="124" y="8"/>
                  </a:lnTo>
                  <a:lnTo>
                    <a:pt x="128" y="8"/>
                  </a:lnTo>
                  <a:lnTo>
                    <a:pt x="132" y="10"/>
                  </a:lnTo>
                  <a:lnTo>
                    <a:pt x="135" y="11"/>
                  </a:lnTo>
                  <a:lnTo>
                    <a:pt x="138" y="11"/>
                  </a:lnTo>
                  <a:lnTo>
                    <a:pt x="141" y="11"/>
                  </a:lnTo>
                  <a:lnTo>
                    <a:pt x="141" y="0"/>
                  </a:lnTo>
                  <a:lnTo>
                    <a:pt x="145" y="0"/>
                  </a:lnTo>
                  <a:lnTo>
                    <a:pt x="148" y="1"/>
                  </a:lnTo>
                  <a:lnTo>
                    <a:pt x="150" y="1"/>
                  </a:lnTo>
                  <a:lnTo>
                    <a:pt x="151" y="4"/>
                  </a:lnTo>
                  <a:lnTo>
                    <a:pt x="154" y="7"/>
                  </a:lnTo>
                  <a:lnTo>
                    <a:pt x="155" y="10"/>
                  </a:lnTo>
                  <a:lnTo>
                    <a:pt x="157" y="11"/>
                  </a:lnTo>
                  <a:lnTo>
                    <a:pt x="161" y="11"/>
                  </a:lnTo>
                  <a:lnTo>
                    <a:pt x="160" y="8"/>
                  </a:lnTo>
                  <a:lnTo>
                    <a:pt x="170" y="6"/>
                  </a:lnTo>
                  <a:lnTo>
                    <a:pt x="173" y="4"/>
                  </a:lnTo>
                  <a:lnTo>
                    <a:pt x="171" y="6"/>
                  </a:lnTo>
                  <a:lnTo>
                    <a:pt x="167" y="10"/>
                  </a:lnTo>
                  <a:lnTo>
                    <a:pt x="163" y="14"/>
                  </a:lnTo>
                  <a:lnTo>
                    <a:pt x="167" y="19"/>
                  </a:lnTo>
                  <a:lnTo>
                    <a:pt x="170" y="20"/>
                  </a:lnTo>
                  <a:lnTo>
                    <a:pt x="170" y="21"/>
                  </a:lnTo>
                  <a:lnTo>
                    <a:pt x="168" y="23"/>
                  </a:lnTo>
                  <a:lnTo>
                    <a:pt x="165" y="26"/>
                  </a:lnTo>
                  <a:lnTo>
                    <a:pt x="165" y="27"/>
                  </a:lnTo>
                  <a:lnTo>
                    <a:pt x="165" y="29"/>
                  </a:lnTo>
                  <a:lnTo>
                    <a:pt x="165" y="30"/>
                  </a:lnTo>
                  <a:lnTo>
                    <a:pt x="165" y="31"/>
                  </a:lnTo>
                  <a:lnTo>
                    <a:pt x="168" y="30"/>
                  </a:lnTo>
                  <a:lnTo>
                    <a:pt x="170" y="29"/>
                  </a:lnTo>
                  <a:lnTo>
                    <a:pt x="171" y="26"/>
                  </a:lnTo>
                  <a:lnTo>
                    <a:pt x="174" y="26"/>
                  </a:lnTo>
                  <a:lnTo>
                    <a:pt x="178" y="27"/>
                  </a:lnTo>
                  <a:lnTo>
                    <a:pt x="186" y="31"/>
                  </a:lnTo>
                  <a:lnTo>
                    <a:pt x="189" y="50"/>
                  </a:lnTo>
                  <a:lnTo>
                    <a:pt x="184" y="53"/>
                  </a:lnTo>
                  <a:lnTo>
                    <a:pt x="183" y="53"/>
                  </a:lnTo>
                  <a:lnTo>
                    <a:pt x="183" y="50"/>
                  </a:lnTo>
                  <a:lnTo>
                    <a:pt x="178" y="50"/>
                  </a:lnTo>
                  <a:lnTo>
                    <a:pt x="170" y="60"/>
                  </a:lnTo>
                  <a:lnTo>
                    <a:pt x="165" y="66"/>
                  </a:lnTo>
                  <a:lnTo>
                    <a:pt x="160" y="69"/>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38" name="Freeform 8">
              <a:extLst>
                <a:ext uri="{FF2B5EF4-FFF2-40B4-BE49-F238E27FC236}">
                  <a16:creationId xmlns:a16="http://schemas.microsoft.com/office/drawing/2014/main" id="{A6CC0795-5912-4523-53E3-250044455D8B}"/>
                </a:ext>
              </a:extLst>
            </p:cNvPr>
            <p:cNvSpPr>
              <a:spLocks noEditPoints="1"/>
            </p:cNvSpPr>
            <p:nvPr/>
          </p:nvSpPr>
          <p:spPr bwMode="auto">
            <a:xfrm>
              <a:off x="2487" y="1570"/>
              <a:ext cx="142" cy="252"/>
            </a:xfrm>
            <a:custGeom>
              <a:avLst/>
              <a:gdLst>
                <a:gd name="T0" fmla="*/ 9 w 142"/>
                <a:gd name="T1" fmla="*/ 46 h 252"/>
                <a:gd name="T2" fmla="*/ 4 w 142"/>
                <a:gd name="T3" fmla="*/ 37 h 252"/>
                <a:gd name="T4" fmla="*/ 16 w 142"/>
                <a:gd name="T5" fmla="*/ 30 h 252"/>
                <a:gd name="T6" fmla="*/ 14 w 142"/>
                <a:gd name="T7" fmla="*/ 19 h 252"/>
                <a:gd name="T8" fmla="*/ 21 w 142"/>
                <a:gd name="T9" fmla="*/ 4 h 252"/>
                <a:gd name="T10" fmla="*/ 34 w 142"/>
                <a:gd name="T11" fmla="*/ 3 h 252"/>
                <a:gd name="T12" fmla="*/ 50 w 142"/>
                <a:gd name="T13" fmla="*/ 1 h 252"/>
                <a:gd name="T14" fmla="*/ 42 w 142"/>
                <a:gd name="T15" fmla="*/ 21 h 252"/>
                <a:gd name="T16" fmla="*/ 36 w 142"/>
                <a:gd name="T17" fmla="*/ 24 h 252"/>
                <a:gd name="T18" fmla="*/ 33 w 142"/>
                <a:gd name="T19" fmla="*/ 34 h 252"/>
                <a:gd name="T20" fmla="*/ 39 w 142"/>
                <a:gd name="T21" fmla="*/ 37 h 252"/>
                <a:gd name="T22" fmla="*/ 68 w 142"/>
                <a:gd name="T23" fmla="*/ 33 h 252"/>
                <a:gd name="T24" fmla="*/ 75 w 142"/>
                <a:gd name="T25" fmla="*/ 40 h 252"/>
                <a:gd name="T26" fmla="*/ 69 w 142"/>
                <a:gd name="T27" fmla="*/ 57 h 252"/>
                <a:gd name="T28" fmla="*/ 63 w 142"/>
                <a:gd name="T29" fmla="*/ 69 h 252"/>
                <a:gd name="T30" fmla="*/ 55 w 142"/>
                <a:gd name="T31" fmla="*/ 85 h 252"/>
                <a:gd name="T32" fmla="*/ 66 w 142"/>
                <a:gd name="T33" fmla="*/ 85 h 252"/>
                <a:gd name="T34" fmla="*/ 72 w 142"/>
                <a:gd name="T35" fmla="*/ 92 h 252"/>
                <a:gd name="T36" fmla="*/ 79 w 142"/>
                <a:gd name="T37" fmla="*/ 102 h 252"/>
                <a:gd name="T38" fmla="*/ 85 w 142"/>
                <a:gd name="T39" fmla="*/ 121 h 252"/>
                <a:gd name="T40" fmla="*/ 93 w 142"/>
                <a:gd name="T41" fmla="*/ 124 h 252"/>
                <a:gd name="T42" fmla="*/ 109 w 142"/>
                <a:gd name="T43" fmla="*/ 145 h 252"/>
                <a:gd name="T44" fmla="*/ 115 w 142"/>
                <a:gd name="T45" fmla="*/ 151 h 252"/>
                <a:gd name="T46" fmla="*/ 112 w 142"/>
                <a:gd name="T47" fmla="*/ 155 h 252"/>
                <a:gd name="T48" fmla="*/ 118 w 142"/>
                <a:gd name="T49" fmla="*/ 174 h 252"/>
                <a:gd name="T50" fmla="*/ 124 w 142"/>
                <a:gd name="T51" fmla="*/ 168 h 252"/>
                <a:gd name="T52" fmla="*/ 138 w 142"/>
                <a:gd name="T53" fmla="*/ 171 h 252"/>
                <a:gd name="T54" fmla="*/ 142 w 142"/>
                <a:gd name="T55" fmla="*/ 178 h 252"/>
                <a:gd name="T56" fmla="*/ 140 w 142"/>
                <a:gd name="T57" fmla="*/ 194 h 252"/>
                <a:gd name="T58" fmla="*/ 131 w 142"/>
                <a:gd name="T59" fmla="*/ 200 h 252"/>
                <a:gd name="T60" fmla="*/ 121 w 142"/>
                <a:gd name="T61" fmla="*/ 207 h 252"/>
                <a:gd name="T62" fmla="*/ 132 w 142"/>
                <a:gd name="T63" fmla="*/ 214 h 252"/>
                <a:gd name="T64" fmla="*/ 115 w 142"/>
                <a:gd name="T65" fmla="*/ 229 h 252"/>
                <a:gd name="T66" fmla="*/ 81 w 142"/>
                <a:gd name="T67" fmla="*/ 226 h 252"/>
                <a:gd name="T68" fmla="*/ 72 w 142"/>
                <a:gd name="T69" fmla="*/ 235 h 252"/>
                <a:gd name="T70" fmla="*/ 49 w 142"/>
                <a:gd name="T71" fmla="*/ 232 h 252"/>
                <a:gd name="T72" fmla="*/ 33 w 142"/>
                <a:gd name="T73" fmla="*/ 237 h 252"/>
                <a:gd name="T74" fmla="*/ 16 w 142"/>
                <a:gd name="T75" fmla="*/ 250 h 252"/>
                <a:gd name="T76" fmla="*/ 4 w 142"/>
                <a:gd name="T77" fmla="*/ 249 h 252"/>
                <a:gd name="T78" fmla="*/ 16 w 142"/>
                <a:gd name="T79" fmla="*/ 233 h 252"/>
                <a:gd name="T80" fmla="*/ 59 w 142"/>
                <a:gd name="T81" fmla="*/ 209 h 252"/>
                <a:gd name="T82" fmla="*/ 46 w 142"/>
                <a:gd name="T83" fmla="*/ 207 h 252"/>
                <a:gd name="T84" fmla="*/ 30 w 142"/>
                <a:gd name="T85" fmla="*/ 201 h 252"/>
                <a:gd name="T86" fmla="*/ 16 w 142"/>
                <a:gd name="T87" fmla="*/ 206 h 252"/>
                <a:gd name="T88" fmla="*/ 23 w 142"/>
                <a:gd name="T89" fmla="*/ 190 h 252"/>
                <a:gd name="T90" fmla="*/ 27 w 142"/>
                <a:gd name="T91" fmla="*/ 174 h 252"/>
                <a:gd name="T92" fmla="*/ 32 w 142"/>
                <a:gd name="T93" fmla="*/ 161 h 252"/>
                <a:gd name="T94" fmla="*/ 27 w 142"/>
                <a:gd name="T95" fmla="*/ 155 h 252"/>
                <a:gd name="T96" fmla="*/ 49 w 142"/>
                <a:gd name="T97" fmla="*/ 155 h 252"/>
                <a:gd name="T98" fmla="*/ 57 w 142"/>
                <a:gd name="T99" fmla="*/ 145 h 252"/>
                <a:gd name="T100" fmla="*/ 47 w 142"/>
                <a:gd name="T101" fmla="*/ 122 h 252"/>
                <a:gd name="T102" fmla="*/ 17 w 142"/>
                <a:gd name="T103" fmla="*/ 109 h 252"/>
                <a:gd name="T104" fmla="*/ 19 w 142"/>
                <a:gd name="T105" fmla="*/ 82 h 252"/>
                <a:gd name="T106" fmla="*/ 10 w 142"/>
                <a:gd name="T107" fmla="*/ 89 h 252"/>
                <a:gd name="T108" fmla="*/ 7 w 142"/>
                <a:gd name="T109" fmla="*/ 79 h 252"/>
                <a:gd name="T110" fmla="*/ 16 w 142"/>
                <a:gd name="T111" fmla="*/ 70 h 252"/>
                <a:gd name="T112" fmla="*/ 4 w 142"/>
                <a:gd name="T113" fmla="*/ 70 h 252"/>
                <a:gd name="T114" fmla="*/ 7 w 142"/>
                <a:gd name="T115" fmla="*/ 56 h 252"/>
                <a:gd name="T116" fmla="*/ 7 w 142"/>
                <a:gd name="T117" fmla="*/ 49 h 252"/>
                <a:gd name="T118" fmla="*/ 7 w 142"/>
                <a:gd name="T119" fmla="*/ 46 h 2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2" h="252">
                  <a:moveTo>
                    <a:pt x="9" y="46"/>
                  </a:moveTo>
                  <a:lnTo>
                    <a:pt x="13" y="46"/>
                  </a:lnTo>
                  <a:lnTo>
                    <a:pt x="11" y="46"/>
                  </a:lnTo>
                  <a:lnTo>
                    <a:pt x="9" y="46"/>
                  </a:lnTo>
                  <a:close/>
                  <a:moveTo>
                    <a:pt x="7" y="46"/>
                  </a:moveTo>
                  <a:lnTo>
                    <a:pt x="7" y="42"/>
                  </a:lnTo>
                  <a:lnTo>
                    <a:pt x="6" y="39"/>
                  </a:lnTo>
                  <a:lnTo>
                    <a:pt x="4" y="37"/>
                  </a:lnTo>
                  <a:lnTo>
                    <a:pt x="7" y="37"/>
                  </a:lnTo>
                  <a:lnTo>
                    <a:pt x="9" y="34"/>
                  </a:lnTo>
                  <a:lnTo>
                    <a:pt x="7" y="30"/>
                  </a:lnTo>
                  <a:lnTo>
                    <a:pt x="16" y="30"/>
                  </a:lnTo>
                  <a:lnTo>
                    <a:pt x="17" y="26"/>
                  </a:lnTo>
                  <a:lnTo>
                    <a:pt x="16" y="23"/>
                  </a:lnTo>
                  <a:lnTo>
                    <a:pt x="14" y="20"/>
                  </a:lnTo>
                  <a:lnTo>
                    <a:pt x="14" y="19"/>
                  </a:lnTo>
                  <a:lnTo>
                    <a:pt x="16" y="16"/>
                  </a:lnTo>
                  <a:lnTo>
                    <a:pt x="21" y="13"/>
                  </a:lnTo>
                  <a:lnTo>
                    <a:pt x="21" y="7"/>
                  </a:lnTo>
                  <a:lnTo>
                    <a:pt x="21" y="4"/>
                  </a:lnTo>
                  <a:lnTo>
                    <a:pt x="21" y="1"/>
                  </a:lnTo>
                  <a:lnTo>
                    <a:pt x="30" y="7"/>
                  </a:lnTo>
                  <a:lnTo>
                    <a:pt x="32" y="6"/>
                  </a:lnTo>
                  <a:lnTo>
                    <a:pt x="34" y="3"/>
                  </a:lnTo>
                  <a:lnTo>
                    <a:pt x="39" y="0"/>
                  </a:lnTo>
                  <a:lnTo>
                    <a:pt x="45" y="0"/>
                  </a:lnTo>
                  <a:lnTo>
                    <a:pt x="49" y="1"/>
                  </a:lnTo>
                  <a:lnTo>
                    <a:pt x="50" y="1"/>
                  </a:lnTo>
                  <a:lnTo>
                    <a:pt x="52" y="6"/>
                  </a:lnTo>
                  <a:lnTo>
                    <a:pt x="52" y="13"/>
                  </a:lnTo>
                  <a:lnTo>
                    <a:pt x="46" y="13"/>
                  </a:lnTo>
                  <a:lnTo>
                    <a:pt x="42" y="21"/>
                  </a:lnTo>
                  <a:lnTo>
                    <a:pt x="42" y="23"/>
                  </a:lnTo>
                  <a:lnTo>
                    <a:pt x="40" y="23"/>
                  </a:lnTo>
                  <a:lnTo>
                    <a:pt x="39" y="21"/>
                  </a:lnTo>
                  <a:lnTo>
                    <a:pt x="36" y="24"/>
                  </a:lnTo>
                  <a:lnTo>
                    <a:pt x="34" y="26"/>
                  </a:lnTo>
                  <a:lnTo>
                    <a:pt x="34" y="30"/>
                  </a:lnTo>
                  <a:lnTo>
                    <a:pt x="33" y="33"/>
                  </a:lnTo>
                  <a:lnTo>
                    <a:pt x="33" y="34"/>
                  </a:lnTo>
                  <a:lnTo>
                    <a:pt x="34" y="34"/>
                  </a:lnTo>
                  <a:lnTo>
                    <a:pt x="36" y="36"/>
                  </a:lnTo>
                  <a:lnTo>
                    <a:pt x="36" y="37"/>
                  </a:lnTo>
                  <a:lnTo>
                    <a:pt x="39" y="37"/>
                  </a:lnTo>
                  <a:lnTo>
                    <a:pt x="50" y="34"/>
                  </a:lnTo>
                  <a:lnTo>
                    <a:pt x="57" y="33"/>
                  </a:lnTo>
                  <a:lnTo>
                    <a:pt x="65" y="33"/>
                  </a:lnTo>
                  <a:lnTo>
                    <a:pt x="68" y="33"/>
                  </a:lnTo>
                  <a:lnTo>
                    <a:pt x="70" y="33"/>
                  </a:lnTo>
                  <a:lnTo>
                    <a:pt x="72" y="34"/>
                  </a:lnTo>
                  <a:lnTo>
                    <a:pt x="73" y="37"/>
                  </a:lnTo>
                  <a:lnTo>
                    <a:pt x="75" y="40"/>
                  </a:lnTo>
                  <a:lnTo>
                    <a:pt x="75" y="43"/>
                  </a:lnTo>
                  <a:lnTo>
                    <a:pt x="73" y="49"/>
                  </a:lnTo>
                  <a:lnTo>
                    <a:pt x="72" y="55"/>
                  </a:lnTo>
                  <a:lnTo>
                    <a:pt x="69" y="57"/>
                  </a:lnTo>
                  <a:lnTo>
                    <a:pt x="65" y="60"/>
                  </a:lnTo>
                  <a:lnTo>
                    <a:pt x="57" y="66"/>
                  </a:lnTo>
                  <a:lnTo>
                    <a:pt x="62" y="68"/>
                  </a:lnTo>
                  <a:lnTo>
                    <a:pt x="63" y="69"/>
                  </a:lnTo>
                  <a:lnTo>
                    <a:pt x="63" y="72"/>
                  </a:lnTo>
                  <a:lnTo>
                    <a:pt x="62" y="75"/>
                  </a:lnTo>
                  <a:lnTo>
                    <a:pt x="57" y="80"/>
                  </a:lnTo>
                  <a:lnTo>
                    <a:pt x="55" y="85"/>
                  </a:lnTo>
                  <a:lnTo>
                    <a:pt x="57" y="85"/>
                  </a:lnTo>
                  <a:lnTo>
                    <a:pt x="60" y="85"/>
                  </a:lnTo>
                  <a:lnTo>
                    <a:pt x="62" y="83"/>
                  </a:lnTo>
                  <a:lnTo>
                    <a:pt x="66" y="85"/>
                  </a:lnTo>
                  <a:lnTo>
                    <a:pt x="66" y="91"/>
                  </a:lnTo>
                  <a:lnTo>
                    <a:pt x="68" y="92"/>
                  </a:lnTo>
                  <a:lnTo>
                    <a:pt x="69" y="92"/>
                  </a:lnTo>
                  <a:lnTo>
                    <a:pt x="72" y="92"/>
                  </a:lnTo>
                  <a:lnTo>
                    <a:pt x="73" y="93"/>
                  </a:lnTo>
                  <a:lnTo>
                    <a:pt x="76" y="96"/>
                  </a:lnTo>
                  <a:lnTo>
                    <a:pt x="78" y="99"/>
                  </a:lnTo>
                  <a:lnTo>
                    <a:pt x="79" y="102"/>
                  </a:lnTo>
                  <a:lnTo>
                    <a:pt x="81" y="106"/>
                  </a:lnTo>
                  <a:lnTo>
                    <a:pt x="82" y="114"/>
                  </a:lnTo>
                  <a:lnTo>
                    <a:pt x="83" y="118"/>
                  </a:lnTo>
                  <a:lnTo>
                    <a:pt x="85" y="121"/>
                  </a:lnTo>
                  <a:lnTo>
                    <a:pt x="86" y="122"/>
                  </a:lnTo>
                  <a:lnTo>
                    <a:pt x="89" y="122"/>
                  </a:lnTo>
                  <a:lnTo>
                    <a:pt x="91" y="122"/>
                  </a:lnTo>
                  <a:lnTo>
                    <a:pt x="93" y="124"/>
                  </a:lnTo>
                  <a:lnTo>
                    <a:pt x="96" y="128"/>
                  </a:lnTo>
                  <a:lnTo>
                    <a:pt x="102" y="135"/>
                  </a:lnTo>
                  <a:lnTo>
                    <a:pt x="106" y="142"/>
                  </a:lnTo>
                  <a:lnTo>
                    <a:pt x="109" y="145"/>
                  </a:lnTo>
                  <a:lnTo>
                    <a:pt x="115" y="145"/>
                  </a:lnTo>
                  <a:lnTo>
                    <a:pt x="117" y="148"/>
                  </a:lnTo>
                  <a:lnTo>
                    <a:pt x="117" y="150"/>
                  </a:lnTo>
                  <a:lnTo>
                    <a:pt x="115" y="151"/>
                  </a:lnTo>
                  <a:lnTo>
                    <a:pt x="112" y="151"/>
                  </a:lnTo>
                  <a:lnTo>
                    <a:pt x="109" y="151"/>
                  </a:lnTo>
                  <a:lnTo>
                    <a:pt x="111" y="155"/>
                  </a:lnTo>
                  <a:lnTo>
                    <a:pt x="112" y="155"/>
                  </a:lnTo>
                  <a:lnTo>
                    <a:pt x="115" y="157"/>
                  </a:lnTo>
                  <a:lnTo>
                    <a:pt x="112" y="173"/>
                  </a:lnTo>
                  <a:lnTo>
                    <a:pt x="117" y="173"/>
                  </a:lnTo>
                  <a:lnTo>
                    <a:pt x="118" y="174"/>
                  </a:lnTo>
                  <a:lnTo>
                    <a:pt x="118" y="176"/>
                  </a:lnTo>
                  <a:lnTo>
                    <a:pt x="119" y="177"/>
                  </a:lnTo>
                  <a:lnTo>
                    <a:pt x="121" y="176"/>
                  </a:lnTo>
                  <a:lnTo>
                    <a:pt x="124" y="168"/>
                  </a:lnTo>
                  <a:lnTo>
                    <a:pt x="127" y="168"/>
                  </a:lnTo>
                  <a:lnTo>
                    <a:pt x="131" y="168"/>
                  </a:lnTo>
                  <a:lnTo>
                    <a:pt x="134" y="170"/>
                  </a:lnTo>
                  <a:lnTo>
                    <a:pt x="138" y="171"/>
                  </a:lnTo>
                  <a:lnTo>
                    <a:pt x="140" y="173"/>
                  </a:lnTo>
                  <a:lnTo>
                    <a:pt x="140" y="174"/>
                  </a:lnTo>
                  <a:lnTo>
                    <a:pt x="141" y="177"/>
                  </a:lnTo>
                  <a:lnTo>
                    <a:pt x="142" y="178"/>
                  </a:lnTo>
                  <a:lnTo>
                    <a:pt x="142" y="181"/>
                  </a:lnTo>
                  <a:lnTo>
                    <a:pt x="142" y="184"/>
                  </a:lnTo>
                  <a:lnTo>
                    <a:pt x="141" y="188"/>
                  </a:lnTo>
                  <a:lnTo>
                    <a:pt x="140" y="194"/>
                  </a:lnTo>
                  <a:lnTo>
                    <a:pt x="138" y="199"/>
                  </a:lnTo>
                  <a:lnTo>
                    <a:pt x="137" y="200"/>
                  </a:lnTo>
                  <a:lnTo>
                    <a:pt x="135" y="200"/>
                  </a:lnTo>
                  <a:lnTo>
                    <a:pt x="131" y="200"/>
                  </a:lnTo>
                  <a:lnTo>
                    <a:pt x="128" y="200"/>
                  </a:lnTo>
                  <a:lnTo>
                    <a:pt x="124" y="201"/>
                  </a:lnTo>
                  <a:lnTo>
                    <a:pt x="122" y="203"/>
                  </a:lnTo>
                  <a:lnTo>
                    <a:pt x="121" y="207"/>
                  </a:lnTo>
                  <a:lnTo>
                    <a:pt x="119" y="211"/>
                  </a:lnTo>
                  <a:lnTo>
                    <a:pt x="118" y="214"/>
                  </a:lnTo>
                  <a:lnTo>
                    <a:pt x="125" y="214"/>
                  </a:lnTo>
                  <a:lnTo>
                    <a:pt x="132" y="214"/>
                  </a:lnTo>
                  <a:lnTo>
                    <a:pt x="132" y="220"/>
                  </a:lnTo>
                  <a:lnTo>
                    <a:pt x="124" y="224"/>
                  </a:lnTo>
                  <a:lnTo>
                    <a:pt x="119" y="227"/>
                  </a:lnTo>
                  <a:lnTo>
                    <a:pt x="115" y="229"/>
                  </a:lnTo>
                  <a:lnTo>
                    <a:pt x="106" y="229"/>
                  </a:lnTo>
                  <a:lnTo>
                    <a:pt x="96" y="227"/>
                  </a:lnTo>
                  <a:lnTo>
                    <a:pt x="86" y="226"/>
                  </a:lnTo>
                  <a:lnTo>
                    <a:pt x="81" y="226"/>
                  </a:lnTo>
                  <a:lnTo>
                    <a:pt x="76" y="226"/>
                  </a:lnTo>
                  <a:lnTo>
                    <a:pt x="76" y="227"/>
                  </a:lnTo>
                  <a:lnTo>
                    <a:pt x="73" y="230"/>
                  </a:lnTo>
                  <a:lnTo>
                    <a:pt x="72" y="235"/>
                  </a:lnTo>
                  <a:lnTo>
                    <a:pt x="66" y="235"/>
                  </a:lnTo>
                  <a:lnTo>
                    <a:pt x="62" y="233"/>
                  </a:lnTo>
                  <a:lnTo>
                    <a:pt x="56" y="232"/>
                  </a:lnTo>
                  <a:lnTo>
                    <a:pt x="49" y="232"/>
                  </a:lnTo>
                  <a:lnTo>
                    <a:pt x="43" y="240"/>
                  </a:lnTo>
                  <a:lnTo>
                    <a:pt x="40" y="240"/>
                  </a:lnTo>
                  <a:lnTo>
                    <a:pt x="36" y="239"/>
                  </a:lnTo>
                  <a:lnTo>
                    <a:pt x="33" y="237"/>
                  </a:lnTo>
                  <a:lnTo>
                    <a:pt x="27" y="237"/>
                  </a:lnTo>
                  <a:lnTo>
                    <a:pt x="21" y="239"/>
                  </a:lnTo>
                  <a:lnTo>
                    <a:pt x="16" y="242"/>
                  </a:lnTo>
                  <a:lnTo>
                    <a:pt x="16" y="250"/>
                  </a:lnTo>
                  <a:lnTo>
                    <a:pt x="13" y="252"/>
                  </a:lnTo>
                  <a:lnTo>
                    <a:pt x="11" y="252"/>
                  </a:lnTo>
                  <a:lnTo>
                    <a:pt x="7" y="250"/>
                  </a:lnTo>
                  <a:lnTo>
                    <a:pt x="4" y="249"/>
                  </a:lnTo>
                  <a:lnTo>
                    <a:pt x="1" y="247"/>
                  </a:lnTo>
                  <a:lnTo>
                    <a:pt x="0" y="247"/>
                  </a:lnTo>
                  <a:lnTo>
                    <a:pt x="9" y="242"/>
                  </a:lnTo>
                  <a:lnTo>
                    <a:pt x="16" y="233"/>
                  </a:lnTo>
                  <a:lnTo>
                    <a:pt x="21" y="224"/>
                  </a:lnTo>
                  <a:lnTo>
                    <a:pt x="27" y="214"/>
                  </a:lnTo>
                  <a:lnTo>
                    <a:pt x="57" y="214"/>
                  </a:lnTo>
                  <a:lnTo>
                    <a:pt x="59" y="209"/>
                  </a:lnTo>
                  <a:lnTo>
                    <a:pt x="60" y="206"/>
                  </a:lnTo>
                  <a:lnTo>
                    <a:pt x="63" y="204"/>
                  </a:lnTo>
                  <a:lnTo>
                    <a:pt x="52" y="204"/>
                  </a:lnTo>
                  <a:lnTo>
                    <a:pt x="46" y="207"/>
                  </a:lnTo>
                  <a:lnTo>
                    <a:pt x="40" y="207"/>
                  </a:lnTo>
                  <a:lnTo>
                    <a:pt x="36" y="207"/>
                  </a:lnTo>
                  <a:lnTo>
                    <a:pt x="30" y="209"/>
                  </a:lnTo>
                  <a:lnTo>
                    <a:pt x="30" y="201"/>
                  </a:lnTo>
                  <a:lnTo>
                    <a:pt x="21" y="206"/>
                  </a:lnTo>
                  <a:lnTo>
                    <a:pt x="19" y="207"/>
                  </a:lnTo>
                  <a:lnTo>
                    <a:pt x="17" y="207"/>
                  </a:lnTo>
                  <a:lnTo>
                    <a:pt x="16" y="206"/>
                  </a:lnTo>
                  <a:lnTo>
                    <a:pt x="16" y="203"/>
                  </a:lnTo>
                  <a:lnTo>
                    <a:pt x="13" y="196"/>
                  </a:lnTo>
                  <a:lnTo>
                    <a:pt x="19" y="193"/>
                  </a:lnTo>
                  <a:lnTo>
                    <a:pt x="23" y="190"/>
                  </a:lnTo>
                  <a:lnTo>
                    <a:pt x="33" y="184"/>
                  </a:lnTo>
                  <a:lnTo>
                    <a:pt x="33" y="173"/>
                  </a:lnTo>
                  <a:lnTo>
                    <a:pt x="29" y="174"/>
                  </a:lnTo>
                  <a:lnTo>
                    <a:pt x="27" y="174"/>
                  </a:lnTo>
                  <a:lnTo>
                    <a:pt x="21" y="176"/>
                  </a:lnTo>
                  <a:lnTo>
                    <a:pt x="27" y="168"/>
                  </a:lnTo>
                  <a:lnTo>
                    <a:pt x="33" y="163"/>
                  </a:lnTo>
                  <a:lnTo>
                    <a:pt x="32" y="161"/>
                  </a:lnTo>
                  <a:lnTo>
                    <a:pt x="32" y="160"/>
                  </a:lnTo>
                  <a:lnTo>
                    <a:pt x="30" y="158"/>
                  </a:lnTo>
                  <a:lnTo>
                    <a:pt x="27" y="160"/>
                  </a:lnTo>
                  <a:lnTo>
                    <a:pt x="27" y="155"/>
                  </a:lnTo>
                  <a:lnTo>
                    <a:pt x="27" y="151"/>
                  </a:lnTo>
                  <a:lnTo>
                    <a:pt x="36" y="154"/>
                  </a:lnTo>
                  <a:lnTo>
                    <a:pt x="43" y="155"/>
                  </a:lnTo>
                  <a:lnTo>
                    <a:pt x="49" y="155"/>
                  </a:lnTo>
                  <a:lnTo>
                    <a:pt x="53" y="154"/>
                  </a:lnTo>
                  <a:lnTo>
                    <a:pt x="55" y="152"/>
                  </a:lnTo>
                  <a:lnTo>
                    <a:pt x="56" y="151"/>
                  </a:lnTo>
                  <a:lnTo>
                    <a:pt x="57" y="145"/>
                  </a:lnTo>
                  <a:lnTo>
                    <a:pt x="60" y="132"/>
                  </a:lnTo>
                  <a:lnTo>
                    <a:pt x="50" y="131"/>
                  </a:lnTo>
                  <a:lnTo>
                    <a:pt x="43" y="129"/>
                  </a:lnTo>
                  <a:lnTo>
                    <a:pt x="47" y="122"/>
                  </a:lnTo>
                  <a:lnTo>
                    <a:pt x="52" y="115"/>
                  </a:lnTo>
                  <a:lnTo>
                    <a:pt x="32" y="116"/>
                  </a:lnTo>
                  <a:lnTo>
                    <a:pt x="16" y="118"/>
                  </a:lnTo>
                  <a:lnTo>
                    <a:pt x="17" y="109"/>
                  </a:lnTo>
                  <a:lnTo>
                    <a:pt x="20" y="99"/>
                  </a:lnTo>
                  <a:lnTo>
                    <a:pt x="21" y="88"/>
                  </a:lnTo>
                  <a:lnTo>
                    <a:pt x="21" y="82"/>
                  </a:lnTo>
                  <a:lnTo>
                    <a:pt x="19" y="82"/>
                  </a:lnTo>
                  <a:lnTo>
                    <a:pt x="16" y="83"/>
                  </a:lnTo>
                  <a:lnTo>
                    <a:pt x="13" y="82"/>
                  </a:lnTo>
                  <a:lnTo>
                    <a:pt x="11" y="86"/>
                  </a:lnTo>
                  <a:lnTo>
                    <a:pt x="10" y="89"/>
                  </a:lnTo>
                  <a:lnTo>
                    <a:pt x="7" y="91"/>
                  </a:lnTo>
                  <a:lnTo>
                    <a:pt x="9" y="85"/>
                  </a:lnTo>
                  <a:lnTo>
                    <a:pt x="9" y="82"/>
                  </a:lnTo>
                  <a:lnTo>
                    <a:pt x="7" y="79"/>
                  </a:lnTo>
                  <a:lnTo>
                    <a:pt x="7" y="76"/>
                  </a:lnTo>
                  <a:lnTo>
                    <a:pt x="13" y="73"/>
                  </a:lnTo>
                  <a:lnTo>
                    <a:pt x="16" y="72"/>
                  </a:lnTo>
                  <a:lnTo>
                    <a:pt x="16" y="70"/>
                  </a:lnTo>
                  <a:lnTo>
                    <a:pt x="14" y="70"/>
                  </a:lnTo>
                  <a:lnTo>
                    <a:pt x="13" y="70"/>
                  </a:lnTo>
                  <a:lnTo>
                    <a:pt x="10" y="70"/>
                  </a:lnTo>
                  <a:lnTo>
                    <a:pt x="4" y="70"/>
                  </a:lnTo>
                  <a:lnTo>
                    <a:pt x="6" y="65"/>
                  </a:lnTo>
                  <a:lnTo>
                    <a:pt x="4" y="60"/>
                  </a:lnTo>
                  <a:lnTo>
                    <a:pt x="10" y="57"/>
                  </a:lnTo>
                  <a:lnTo>
                    <a:pt x="7" y="56"/>
                  </a:lnTo>
                  <a:lnTo>
                    <a:pt x="6" y="53"/>
                  </a:lnTo>
                  <a:lnTo>
                    <a:pt x="4" y="52"/>
                  </a:lnTo>
                  <a:lnTo>
                    <a:pt x="6" y="50"/>
                  </a:lnTo>
                  <a:lnTo>
                    <a:pt x="7" y="49"/>
                  </a:lnTo>
                  <a:lnTo>
                    <a:pt x="10" y="49"/>
                  </a:lnTo>
                  <a:lnTo>
                    <a:pt x="9" y="47"/>
                  </a:lnTo>
                  <a:lnTo>
                    <a:pt x="9" y="46"/>
                  </a:lnTo>
                  <a:lnTo>
                    <a:pt x="7" y="46"/>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39" name="Freeform 9">
              <a:extLst>
                <a:ext uri="{FF2B5EF4-FFF2-40B4-BE49-F238E27FC236}">
                  <a16:creationId xmlns:a16="http://schemas.microsoft.com/office/drawing/2014/main" id="{DA5D2BF1-5F19-BF09-9DF6-7665B99F8776}"/>
                </a:ext>
              </a:extLst>
            </p:cNvPr>
            <p:cNvSpPr>
              <a:spLocks/>
            </p:cNvSpPr>
            <p:nvPr/>
          </p:nvSpPr>
          <p:spPr bwMode="auto">
            <a:xfrm>
              <a:off x="5135" y="1710"/>
              <a:ext cx="49" cy="224"/>
            </a:xfrm>
            <a:custGeom>
              <a:avLst/>
              <a:gdLst>
                <a:gd name="T0" fmla="*/ 23 w 49"/>
                <a:gd name="T1" fmla="*/ 5 h 224"/>
                <a:gd name="T2" fmla="*/ 27 w 49"/>
                <a:gd name="T3" fmla="*/ 14 h 224"/>
                <a:gd name="T4" fmla="*/ 25 w 49"/>
                <a:gd name="T5" fmla="*/ 20 h 224"/>
                <a:gd name="T6" fmla="*/ 22 w 49"/>
                <a:gd name="T7" fmla="*/ 25 h 224"/>
                <a:gd name="T8" fmla="*/ 23 w 49"/>
                <a:gd name="T9" fmla="*/ 33 h 224"/>
                <a:gd name="T10" fmla="*/ 30 w 49"/>
                <a:gd name="T11" fmla="*/ 43 h 224"/>
                <a:gd name="T12" fmla="*/ 33 w 49"/>
                <a:gd name="T13" fmla="*/ 47 h 224"/>
                <a:gd name="T14" fmla="*/ 30 w 49"/>
                <a:gd name="T15" fmla="*/ 54 h 224"/>
                <a:gd name="T16" fmla="*/ 27 w 49"/>
                <a:gd name="T17" fmla="*/ 61 h 224"/>
                <a:gd name="T18" fmla="*/ 29 w 49"/>
                <a:gd name="T19" fmla="*/ 64 h 224"/>
                <a:gd name="T20" fmla="*/ 30 w 49"/>
                <a:gd name="T21" fmla="*/ 86 h 224"/>
                <a:gd name="T22" fmla="*/ 29 w 49"/>
                <a:gd name="T23" fmla="*/ 109 h 224"/>
                <a:gd name="T24" fmla="*/ 33 w 49"/>
                <a:gd name="T25" fmla="*/ 113 h 224"/>
                <a:gd name="T26" fmla="*/ 37 w 49"/>
                <a:gd name="T27" fmla="*/ 118 h 224"/>
                <a:gd name="T28" fmla="*/ 49 w 49"/>
                <a:gd name="T29" fmla="*/ 141 h 224"/>
                <a:gd name="T30" fmla="*/ 40 w 49"/>
                <a:gd name="T31" fmla="*/ 132 h 224"/>
                <a:gd name="T32" fmla="*/ 35 w 49"/>
                <a:gd name="T33" fmla="*/ 129 h 224"/>
                <a:gd name="T34" fmla="*/ 27 w 49"/>
                <a:gd name="T35" fmla="*/ 131 h 224"/>
                <a:gd name="T36" fmla="*/ 25 w 49"/>
                <a:gd name="T37" fmla="*/ 132 h 224"/>
                <a:gd name="T38" fmla="*/ 22 w 49"/>
                <a:gd name="T39" fmla="*/ 136 h 224"/>
                <a:gd name="T40" fmla="*/ 16 w 49"/>
                <a:gd name="T41" fmla="*/ 161 h 224"/>
                <a:gd name="T42" fmla="*/ 13 w 49"/>
                <a:gd name="T43" fmla="*/ 172 h 224"/>
                <a:gd name="T44" fmla="*/ 16 w 49"/>
                <a:gd name="T45" fmla="*/ 191 h 224"/>
                <a:gd name="T46" fmla="*/ 25 w 49"/>
                <a:gd name="T47" fmla="*/ 205 h 224"/>
                <a:gd name="T48" fmla="*/ 27 w 49"/>
                <a:gd name="T49" fmla="*/ 214 h 224"/>
                <a:gd name="T50" fmla="*/ 27 w 49"/>
                <a:gd name="T51" fmla="*/ 221 h 224"/>
                <a:gd name="T52" fmla="*/ 25 w 49"/>
                <a:gd name="T53" fmla="*/ 220 h 224"/>
                <a:gd name="T54" fmla="*/ 22 w 49"/>
                <a:gd name="T55" fmla="*/ 215 h 224"/>
                <a:gd name="T56" fmla="*/ 12 w 49"/>
                <a:gd name="T57" fmla="*/ 207 h 224"/>
                <a:gd name="T58" fmla="*/ 9 w 49"/>
                <a:gd name="T59" fmla="*/ 207 h 224"/>
                <a:gd name="T60" fmla="*/ 6 w 49"/>
                <a:gd name="T61" fmla="*/ 210 h 224"/>
                <a:gd name="T62" fmla="*/ 1 w 49"/>
                <a:gd name="T63" fmla="*/ 208 h 224"/>
                <a:gd name="T64" fmla="*/ 7 w 49"/>
                <a:gd name="T65" fmla="*/ 181 h 224"/>
                <a:gd name="T66" fmla="*/ 7 w 49"/>
                <a:gd name="T67" fmla="*/ 169 h 224"/>
                <a:gd name="T68" fmla="*/ 3 w 49"/>
                <a:gd name="T69" fmla="*/ 155 h 224"/>
                <a:gd name="T70" fmla="*/ 4 w 49"/>
                <a:gd name="T71" fmla="*/ 152 h 224"/>
                <a:gd name="T72" fmla="*/ 4 w 49"/>
                <a:gd name="T73" fmla="*/ 142 h 224"/>
                <a:gd name="T74" fmla="*/ 3 w 49"/>
                <a:gd name="T75" fmla="*/ 141 h 224"/>
                <a:gd name="T76" fmla="*/ 6 w 49"/>
                <a:gd name="T77" fmla="*/ 99 h 224"/>
                <a:gd name="T78" fmla="*/ 4 w 49"/>
                <a:gd name="T79" fmla="*/ 83 h 224"/>
                <a:gd name="T80" fmla="*/ 1 w 49"/>
                <a:gd name="T81" fmla="*/ 66 h 224"/>
                <a:gd name="T82" fmla="*/ 0 w 49"/>
                <a:gd name="T83" fmla="*/ 56 h 224"/>
                <a:gd name="T84" fmla="*/ 3 w 49"/>
                <a:gd name="T85" fmla="*/ 44 h 224"/>
                <a:gd name="T86" fmla="*/ 6 w 49"/>
                <a:gd name="T87" fmla="*/ 40 h 224"/>
                <a:gd name="T88" fmla="*/ 10 w 49"/>
                <a:gd name="T89" fmla="*/ 36 h 224"/>
                <a:gd name="T90" fmla="*/ 16 w 49"/>
                <a:gd name="T91" fmla="*/ 27 h 224"/>
                <a:gd name="T92" fmla="*/ 16 w 49"/>
                <a:gd name="T93" fmla="*/ 21 h 224"/>
                <a:gd name="T94" fmla="*/ 13 w 49"/>
                <a:gd name="T95" fmla="*/ 14 h 224"/>
                <a:gd name="T96" fmla="*/ 14 w 49"/>
                <a:gd name="T97" fmla="*/ 7 h 224"/>
                <a:gd name="T98" fmla="*/ 17 w 49"/>
                <a:gd name="T99" fmla="*/ 4 h 2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9" h="224">
                  <a:moveTo>
                    <a:pt x="19" y="0"/>
                  </a:moveTo>
                  <a:lnTo>
                    <a:pt x="23" y="5"/>
                  </a:lnTo>
                  <a:lnTo>
                    <a:pt x="27" y="11"/>
                  </a:lnTo>
                  <a:lnTo>
                    <a:pt x="27" y="14"/>
                  </a:lnTo>
                  <a:lnTo>
                    <a:pt x="26" y="15"/>
                  </a:lnTo>
                  <a:lnTo>
                    <a:pt x="25" y="20"/>
                  </a:lnTo>
                  <a:lnTo>
                    <a:pt x="22" y="24"/>
                  </a:lnTo>
                  <a:lnTo>
                    <a:pt x="22" y="25"/>
                  </a:lnTo>
                  <a:lnTo>
                    <a:pt x="22" y="28"/>
                  </a:lnTo>
                  <a:lnTo>
                    <a:pt x="23" y="33"/>
                  </a:lnTo>
                  <a:lnTo>
                    <a:pt x="27" y="38"/>
                  </a:lnTo>
                  <a:lnTo>
                    <a:pt x="30" y="43"/>
                  </a:lnTo>
                  <a:lnTo>
                    <a:pt x="32" y="46"/>
                  </a:lnTo>
                  <a:lnTo>
                    <a:pt x="33" y="47"/>
                  </a:lnTo>
                  <a:lnTo>
                    <a:pt x="32" y="51"/>
                  </a:lnTo>
                  <a:lnTo>
                    <a:pt x="30" y="54"/>
                  </a:lnTo>
                  <a:lnTo>
                    <a:pt x="29" y="59"/>
                  </a:lnTo>
                  <a:lnTo>
                    <a:pt x="27" y="61"/>
                  </a:lnTo>
                  <a:lnTo>
                    <a:pt x="27" y="63"/>
                  </a:lnTo>
                  <a:lnTo>
                    <a:pt x="29" y="64"/>
                  </a:lnTo>
                  <a:lnTo>
                    <a:pt x="30" y="70"/>
                  </a:lnTo>
                  <a:lnTo>
                    <a:pt x="30" y="86"/>
                  </a:lnTo>
                  <a:lnTo>
                    <a:pt x="29" y="102"/>
                  </a:lnTo>
                  <a:lnTo>
                    <a:pt x="29" y="109"/>
                  </a:lnTo>
                  <a:lnTo>
                    <a:pt x="30" y="113"/>
                  </a:lnTo>
                  <a:lnTo>
                    <a:pt x="33" y="113"/>
                  </a:lnTo>
                  <a:lnTo>
                    <a:pt x="35" y="115"/>
                  </a:lnTo>
                  <a:lnTo>
                    <a:pt x="37" y="118"/>
                  </a:lnTo>
                  <a:lnTo>
                    <a:pt x="42" y="126"/>
                  </a:lnTo>
                  <a:lnTo>
                    <a:pt x="49" y="141"/>
                  </a:lnTo>
                  <a:lnTo>
                    <a:pt x="43" y="135"/>
                  </a:lnTo>
                  <a:lnTo>
                    <a:pt x="40" y="132"/>
                  </a:lnTo>
                  <a:lnTo>
                    <a:pt x="37" y="131"/>
                  </a:lnTo>
                  <a:lnTo>
                    <a:pt x="35" y="129"/>
                  </a:lnTo>
                  <a:lnTo>
                    <a:pt x="32" y="131"/>
                  </a:lnTo>
                  <a:lnTo>
                    <a:pt x="27" y="131"/>
                  </a:lnTo>
                  <a:lnTo>
                    <a:pt x="25" y="131"/>
                  </a:lnTo>
                  <a:lnTo>
                    <a:pt x="25" y="132"/>
                  </a:lnTo>
                  <a:lnTo>
                    <a:pt x="25" y="135"/>
                  </a:lnTo>
                  <a:lnTo>
                    <a:pt x="22" y="136"/>
                  </a:lnTo>
                  <a:lnTo>
                    <a:pt x="19" y="148"/>
                  </a:lnTo>
                  <a:lnTo>
                    <a:pt x="16" y="161"/>
                  </a:lnTo>
                  <a:lnTo>
                    <a:pt x="14" y="167"/>
                  </a:lnTo>
                  <a:lnTo>
                    <a:pt x="13" y="172"/>
                  </a:lnTo>
                  <a:lnTo>
                    <a:pt x="13" y="185"/>
                  </a:lnTo>
                  <a:lnTo>
                    <a:pt x="16" y="191"/>
                  </a:lnTo>
                  <a:lnTo>
                    <a:pt x="20" y="198"/>
                  </a:lnTo>
                  <a:lnTo>
                    <a:pt x="25" y="205"/>
                  </a:lnTo>
                  <a:lnTo>
                    <a:pt x="27" y="210"/>
                  </a:lnTo>
                  <a:lnTo>
                    <a:pt x="27" y="214"/>
                  </a:lnTo>
                  <a:lnTo>
                    <a:pt x="27" y="217"/>
                  </a:lnTo>
                  <a:lnTo>
                    <a:pt x="27" y="221"/>
                  </a:lnTo>
                  <a:lnTo>
                    <a:pt x="27" y="224"/>
                  </a:lnTo>
                  <a:lnTo>
                    <a:pt x="25" y="220"/>
                  </a:lnTo>
                  <a:lnTo>
                    <a:pt x="22" y="217"/>
                  </a:lnTo>
                  <a:lnTo>
                    <a:pt x="22" y="215"/>
                  </a:lnTo>
                  <a:lnTo>
                    <a:pt x="13" y="210"/>
                  </a:lnTo>
                  <a:lnTo>
                    <a:pt x="12" y="207"/>
                  </a:lnTo>
                  <a:lnTo>
                    <a:pt x="10" y="207"/>
                  </a:lnTo>
                  <a:lnTo>
                    <a:pt x="9" y="207"/>
                  </a:lnTo>
                  <a:lnTo>
                    <a:pt x="7" y="208"/>
                  </a:lnTo>
                  <a:lnTo>
                    <a:pt x="6" y="210"/>
                  </a:lnTo>
                  <a:lnTo>
                    <a:pt x="0" y="221"/>
                  </a:lnTo>
                  <a:lnTo>
                    <a:pt x="1" y="208"/>
                  </a:lnTo>
                  <a:lnTo>
                    <a:pt x="4" y="194"/>
                  </a:lnTo>
                  <a:lnTo>
                    <a:pt x="7" y="181"/>
                  </a:lnTo>
                  <a:lnTo>
                    <a:pt x="7" y="174"/>
                  </a:lnTo>
                  <a:lnTo>
                    <a:pt x="7" y="169"/>
                  </a:lnTo>
                  <a:lnTo>
                    <a:pt x="3" y="158"/>
                  </a:lnTo>
                  <a:lnTo>
                    <a:pt x="3" y="155"/>
                  </a:lnTo>
                  <a:lnTo>
                    <a:pt x="3" y="154"/>
                  </a:lnTo>
                  <a:lnTo>
                    <a:pt x="4" y="152"/>
                  </a:lnTo>
                  <a:lnTo>
                    <a:pt x="6" y="145"/>
                  </a:lnTo>
                  <a:lnTo>
                    <a:pt x="4" y="142"/>
                  </a:lnTo>
                  <a:lnTo>
                    <a:pt x="4" y="141"/>
                  </a:lnTo>
                  <a:lnTo>
                    <a:pt x="3" y="141"/>
                  </a:lnTo>
                  <a:lnTo>
                    <a:pt x="4" y="113"/>
                  </a:lnTo>
                  <a:lnTo>
                    <a:pt x="6" y="99"/>
                  </a:lnTo>
                  <a:lnTo>
                    <a:pt x="6" y="90"/>
                  </a:lnTo>
                  <a:lnTo>
                    <a:pt x="4" y="83"/>
                  </a:lnTo>
                  <a:lnTo>
                    <a:pt x="3" y="74"/>
                  </a:lnTo>
                  <a:lnTo>
                    <a:pt x="1" y="66"/>
                  </a:lnTo>
                  <a:lnTo>
                    <a:pt x="0" y="61"/>
                  </a:lnTo>
                  <a:lnTo>
                    <a:pt x="0" y="56"/>
                  </a:lnTo>
                  <a:lnTo>
                    <a:pt x="0" y="50"/>
                  </a:lnTo>
                  <a:lnTo>
                    <a:pt x="3" y="44"/>
                  </a:lnTo>
                  <a:lnTo>
                    <a:pt x="3" y="41"/>
                  </a:lnTo>
                  <a:lnTo>
                    <a:pt x="6" y="40"/>
                  </a:lnTo>
                  <a:lnTo>
                    <a:pt x="7" y="37"/>
                  </a:lnTo>
                  <a:lnTo>
                    <a:pt x="10" y="36"/>
                  </a:lnTo>
                  <a:lnTo>
                    <a:pt x="16" y="31"/>
                  </a:lnTo>
                  <a:lnTo>
                    <a:pt x="16" y="27"/>
                  </a:lnTo>
                  <a:lnTo>
                    <a:pt x="16" y="24"/>
                  </a:lnTo>
                  <a:lnTo>
                    <a:pt x="16" y="21"/>
                  </a:lnTo>
                  <a:lnTo>
                    <a:pt x="14" y="18"/>
                  </a:lnTo>
                  <a:lnTo>
                    <a:pt x="13" y="14"/>
                  </a:lnTo>
                  <a:lnTo>
                    <a:pt x="10" y="8"/>
                  </a:lnTo>
                  <a:lnTo>
                    <a:pt x="14" y="7"/>
                  </a:lnTo>
                  <a:lnTo>
                    <a:pt x="16" y="5"/>
                  </a:lnTo>
                  <a:lnTo>
                    <a:pt x="17" y="4"/>
                  </a:lnTo>
                  <a:lnTo>
                    <a:pt x="19"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0" name="Freeform 10">
              <a:extLst>
                <a:ext uri="{FF2B5EF4-FFF2-40B4-BE49-F238E27FC236}">
                  <a16:creationId xmlns:a16="http://schemas.microsoft.com/office/drawing/2014/main" id="{8625125C-59BD-E5E9-FBB1-9C90704650FE}"/>
                </a:ext>
              </a:extLst>
            </p:cNvPr>
            <p:cNvSpPr>
              <a:spLocks/>
            </p:cNvSpPr>
            <p:nvPr/>
          </p:nvSpPr>
          <p:spPr bwMode="auto">
            <a:xfrm>
              <a:off x="5096" y="1940"/>
              <a:ext cx="105" cy="101"/>
            </a:xfrm>
            <a:custGeom>
              <a:avLst/>
              <a:gdLst>
                <a:gd name="T0" fmla="*/ 45 w 105"/>
                <a:gd name="T1" fmla="*/ 9 h 101"/>
                <a:gd name="T2" fmla="*/ 52 w 105"/>
                <a:gd name="T3" fmla="*/ 16 h 101"/>
                <a:gd name="T4" fmla="*/ 56 w 105"/>
                <a:gd name="T5" fmla="*/ 27 h 101"/>
                <a:gd name="T6" fmla="*/ 61 w 105"/>
                <a:gd name="T7" fmla="*/ 36 h 101"/>
                <a:gd name="T8" fmla="*/ 65 w 105"/>
                <a:gd name="T9" fmla="*/ 37 h 101"/>
                <a:gd name="T10" fmla="*/ 76 w 105"/>
                <a:gd name="T11" fmla="*/ 37 h 101"/>
                <a:gd name="T12" fmla="*/ 84 w 105"/>
                <a:gd name="T13" fmla="*/ 43 h 101"/>
                <a:gd name="T14" fmla="*/ 85 w 105"/>
                <a:gd name="T15" fmla="*/ 46 h 101"/>
                <a:gd name="T16" fmla="*/ 89 w 105"/>
                <a:gd name="T17" fmla="*/ 47 h 101"/>
                <a:gd name="T18" fmla="*/ 97 w 105"/>
                <a:gd name="T19" fmla="*/ 45 h 101"/>
                <a:gd name="T20" fmla="*/ 100 w 105"/>
                <a:gd name="T21" fmla="*/ 45 h 101"/>
                <a:gd name="T22" fmla="*/ 98 w 105"/>
                <a:gd name="T23" fmla="*/ 49 h 101"/>
                <a:gd name="T24" fmla="*/ 97 w 105"/>
                <a:gd name="T25" fmla="*/ 55 h 101"/>
                <a:gd name="T26" fmla="*/ 101 w 105"/>
                <a:gd name="T27" fmla="*/ 59 h 101"/>
                <a:gd name="T28" fmla="*/ 105 w 105"/>
                <a:gd name="T29" fmla="*/ 63 h 101"/>
                <a:gd name="T30" fmla="*/ 95 w 105"/>
                <a:gd name="T31" fmla="*/ 65 h 101"/>
                <a:gd name="T32" fmla="*/ 78 w 105"/>
                <a:gd name="T33" fmla="*/ 68 h 101"/>
                <a:gd name="T34" fmla="*/ 72 w 105"/>
                <a:gd name="T35" fmla="*/ 72 h 101"/>
                <a:gd name="T36" fmla="*/ 66 w 105"/>
                <a:gd name="T37" fmla="*/ 79 h 101"/>
                <a:gd name="T38" fmla="*/ 53 w 105"/>
                <a:gd name="T39" fmla="*/ 88 h 101"/>
                <a:gd name="T40" fmla="*/ 39 w 105"/>
                <a:gd name="T41" fmla="*/ 78 h 101"/>
                <a:gd name="T42" fmla="*/ 32 w 105"/>
                <a:gd name="T43" fmla="*/ 76 h 101"/>
                <a:gd name="T44" fmla="*/ 19 w 105"/>
                <a:gd name="T45" fmla="*/ 79 h 101"/>
                <a:gd name="T46" fmla="*/ 15 w 105"/>
                <a:gd name="T47" fmla="*/ 82 h 101"/>
                <a:gd name="T48" fmla="*/ 13 w 105"/>
                <a:gd name="T49" fmla="*/ 86 h 101"/>
                <a:gd name="T50" fmla="*/ 23 w 105"/>
                <a:gd name="T51" fmla="*/ 92 h 101"/>
                <a:gd name="T52" fmla="*/ 28 w 105"/>
                <a:gd name="T53" fmla="*/ 93 h 101"/>
                <a:gd name="T54" fmla="*/ 25 w 105"/>
                <a:gd name="T55" fmla="*/ 96 h 101"/>
                <a:gd name="T56" fmla="*/ 6 w 105"/>
                <a:gd name="T57" fmla="*/ 101 h 101"/>
                <a:gd name="T58" fmla="*/ 4 w 105"/>
                <a:gd name="T59" fmla="*/ 99 h 101"/>
                <a:gd name="T60" fmla="*/ 9 w 105"/>
                <a:gd name="T61" fmla="*/ 92 h 101"/>
                <a:gd name="T62" fmla="*/ 4 w 105"/>
                <a:gd name="T63" fmla="*/ 82 h 101"/>
                <a:gd name="T64" fmla="*/ 6 w 105"/>
                <a:gd name="T65" fmla="*/ 72 h 101"/>
                <a:gd name="T66" fmla="*/ 9 w 105"/>
                <a:gd name="T67" fmla="*/ 65 h 101"/>
                <a:gd name="T68" fmla="*/ 19 w 105"/>
                <a:gd name="T69" fmla="*/ 60 h 101"/>
                <a:gd name="T70" fmla="*/ 20 w 105"/>
                <a:gd name="T71" fmla="*/ 63 h 101"/>
                <a:gd name="T72" fmla="*/ 26 w 105"/>
                <a:gd name="T73" fmla="*/ 65 h 101"/>
                <a:gd name="T74" fmla="*/ 28 w 105"/>
                <a:gd name="T75" fmla="*/ 62 h 101"/>
                <a:gd name="T76" fmla="*/ 30 w 105"/>
                <a:gd name="T77" fmla="*/ 56 h 101"/>
                <a:gd name="T78" fmla="*/ 28 w 105"/>
                <a:gd name="T79" fmla="*/ 53 h 101"/>
                <a:gd name="T80" fmla="*/ 29 w 105"/>
                <a:gd name="T81" fmla="*/ 47 h 101"/>
                <a:gd name="T82" fmla="*/ 35 w 105"/>
                <a:gd name="T83" fmla="*/ 39 h 101"/>
                <a:gd name="T84" fmla="*/ 36 w 105"/>
                <a:gd name="T85" fmla="*/ 29 h 101"/>
                <a:gd name="T86" fmla="*/ 36 w 105"/>
                <a:gd name="T87" fmla="*/ 20 h 101"/>
                <a:gd name="T88" fmla="*/ 33 w 105"/>
                <a:gd name="T89" fmla="*/ 16 h 101"/>
                <a:gd name="T90" fmla="*/ 30 w 105"/>
                <a:gd name="T91" fmla="*/ 13 h 101"/>
                <a:gd name="T92" fmla="*/ 30 w 105"/>
                <a:gd name="T93" fmla="*/ 6 h 101"/>
                <a:gd name="T94" fmla="*/ 33 w 105"/>
                <a:gd name="T95" fmla="*/ 1 h 1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5" h="101">
                  <a:moveTo>
                    <a:pt x="36" y="0"/>
                  </a:moveTo>
                  <a:lnTo>
                    <a:pt x="45" y="9"/>
                  </a:lnTo>
                  <a:lnTo>
                    <a:pt x="49" y="11"/>
                  </a:lnTo>
                  <a:lnTo>
                    <a:pt x="52" y="16"/>
                  </a:lnTo>
                  <a:lnTo>
                    <a:pt x="55" y="21"/>
                  </a:lnTo>
                  <a:lnTo>
                    <a:pt x="56" y="27"/>
                  </a:lnTo>
                  <a:lnTo>
                    <a:pt x="58" y="32"/>
                  </a:lnTo>
                  <a:lnTo>
                    <a:pt x="61" y="36"/>
                  </a:lnTo>
                  <a:lnTo>
                    <a:pt x="64" y="37"/>
                  </a:lnTo>
                  <a:lnTo>
                    <a:pt x="65" y="37"/>
                  </a:lnTo>
                  <a:lnTo>
                    <a:pt x="71" y="37"/>
                  </a:lnTo>
                  <a:lnTo>
                    <a:pt x="76" y="37"/>
                  </a:lnTo>
                  <a:lnTo>
                    <a:pt x="82" y="39"/>
                  </a:lnTo>
                  <a:lnTo>
                    <a:pt x="84" y="43"/>
                  </a:lnTo>
                  <a:lnTo>
                    <a:pt x="84" y="46"/>
                  </a:lnTo>
                  <a:lnTo>
                    <a:pt x="85" y="46"/>
                  </a:lnTo>
                  <a:lnTo>
                    <a:pt x="88" y="47"/>
                  </a:lnTo>
                  <a:lnTo>
                    <a:pt x="89" y="47"/>
                  </a:lnTo>
                  <a:lnTo>
                    <a:pt x="94" y="46"/>
                  </a:lnTo>
                  <a:lnTo>
                    <a:pt x="97" y="45"/>
                  </a:lnTo>
                  <a:lnTo>
                    <a:pt x="98" y="45"/>
                  </a:lnTo>
                  <a:lnTo>
                    <a:pt x="100" y="45"/>
                  </a:lnTo>
                  <a:lnTo>
                    <a:pt x="100" y="47"/>
                  </a:lnTo>
                  <a:lnTo>
                    <a:pt x="98" y="49"/>
                  </a:lnTo>
                  <a:lnTo>
                    <a:pt x="98" y="52"/>
                  </a:lnTo>
                  <a:lnTo>
                    <a:pt x="97" y="55"/>
                  </a:lnTo>
                  <a:lnTo>
                    <a:pt x="100" y="57"/>
                  </a:lnTo>
                  <a:lnTo>
                    <a:pt x="101" y="59"/>
                  </a:lnTo>
                  <a:lnTo>
                    <a:pt x="102" y="60"/>
                  </a:lnTo>
                  <a:lnTo>
                    <a:pt x="105" y="63"/>
                  </a:lnTo>
                  <a:lnTo>
                    <a:pt x="100" y="65"/>
                  </a:lnTo>
                  <a:lnTo>
                    <a:pt x="95" y="65"/>
                  </a:lnTo>
                  <a:lnTo>
                    <a:pt x="87" y="66"/>
                  </a:lnTo>
                  <a:lnTo>
                    <a:pt x="78" y="68"/>
                  </a:lnTo>
                  <a:lnTo>
                    <a:pt x="75" y="69"/>
                  </a:lnTo>
                  <a:lnTo>
                    <a:pt x="72" y="72"/>
                  </a:lnTo>
                  <a:lnTo>
                    <a:pt x="68" y="75"/>
                  </a:lnTo>
                  <a:lnTo>
                    <a:pt x="66" y="79"/>
                  </a:lnTo>
                  <a:lnTo>
                    <a:pt x="64" y="88"/>
                  </a:lnTo>
                  <a:lnTo>
                    <a:pt x="53" y="88"/>
                  </a:lnTo>
                  <a:lnTo>
                    <a:pt x="43" y="88"/>
                  </a:lnTo>
                  <a:lnTo>
                    <a:pt x="39" y="78"/>
                  </a:lnTo>
                  <a:lnTo>
                    <a:pt x="35" y="76"/>
                  </a:lnTo>
                  <a:lnTo>
                    <a:pt x="32" y="76"/>
                  </a:lnTo>
                  <a:lnTo>
                    <a:pt x="25" y="76"/>
                  </a:lnTo>
                  <a:lnTo>
                    <a:pt x="19" y="79"/>
                  </a:lnTo>
                  <a:lnTo>
                    <a:pt x="13" y="79"/>
                  </a:lnTo>
                  <a:lnTo>
                    <a:pt x="15" y="82"/>
                  </a:lnTo>
                  <a:lnTo>
                    <a:pt x="13" y="83"/>
                  </a:lnTo>
                  <a:lnTo>
                    <a:pt x="13" y="86"/>
                  </a:lnTo>
                  <a:lnTo>
                    <a:pt x="13" y="88"/>
                  </a:lnTo>
                  <a:lnTo>
                    <a:pt x="23" y="92"/>
                  </a:lnTo>
                  <a:lnTo>
                    <a:pt x="26" y="93"/>
                  </a:lnTo>
                  <a:lnTo>
                    <a:pt x="28" y="93"/>
                  </a:lnTo>
                  <a:lnTo>
                    <a:pt x="28" y="95"/>
                  </a:lnTo>
                  <a:lnTo>
                    <a:pt x="25" y="96"/>
                  </a:lnTo>
                  <a:lnTo>
                    <a:pt x="16" y="99"/>
                  </a:lnTo>
                  <a:lnTo>
                    <a:pt x="6" y="101"/>
                  </a:lnTo>
                  <a:lnTo>
                    <a:pt x="4" y="101"/>
                  </a:lnTo>
                  <a:lnTo>
                    <a:pt x="4" y="99"/>
                  </a:lnTo>
                  <a:lnTo>
                    <a:pt x="7" y="95"/>
                  </a:lnTo>
                  <a:lnTo>
                    <a:pt x="9" y="92"/>
                  </a:lnTo>
                  <a:lnTo>
                    <a:pt x="7" y="88"/>
                  </a:lnTo>
                  <a:lnTo>
                    <a:pt x="4" y="82"/>
                  </a:lnTo>
                  <a:lnTo>
                    <a:pt x="0" y="75"/>
                  </a:lnTo>
                  <a:lnTo>
                    <a:pt x="6" y="72"/>
                  </a:lnTo>
                  <a:lnTo>
                    <a:pt x="10" y="69"/>
                  </a:lnTo>
                  <a:lnTo>
                    <a:pt x="9" y="65"/>
                  </a:lnTo>
                  <a:lnTo>
                    <a:pt x="7" y="60"/>
                  </a:lnTo>
                  <a:lnTo>
                    <a:pt x="19" y="60"/>
                  </a:lnTo>
                  <a:lnTo>
                    <a:pt x="19" y="62"/>
                  </a:lnTo>
                  <a:lnTo>
                    <a:pt x="20" y="63"/>
                  </a:lnTo>
                  <a:lnTo>
                    <a:pt x="25" y="66"/>
                  </a:lnTo>
                  <a:lnTo>
                    <a:pt x="26" y="65"/>
                  </a:lnTo>
                  <a:lnTo>
                    <a:pt x="26" y="63"/>
                  </a:lnTo>
                  <a:lnTo>
                    <a:pt x="28" y="62"/>
                  </a:lnTo>
                  <a:lnTo>
                    <a:pt x="30" y="60"/>
                  </a:lnTo>
                  <a:lnTo>
                    <a:pt x="30" y="56"/>
                  </a:lnTo>
                  <a:lnTo>
                    <a:pt x="29" y="55"/>
                  </a:lnTo>
                  <a:lnTo>
                    <a:pt x="28" y="53"/>
                  </a:lnTo>
                  <a:lnTo>
                    <a:pt x="28" y="49"/>
                  </a:lnTo>
                  <a:lnTo>
                    <a:pt x="29" y="47"/>
                  </a:lnTo>
                  <a:lnTo>
                    <a:pt x="32" y="43"/>
                  </a:lnTo>
                  <a:lnTo>
                    <a:pt x="35" y="39"/>
                  </a:lnTo>
                  <a:lnTo>
                    <a:pt x="36" y="36"/>
                  </a:lnTo>
                  <a:lnTo>
                    <a:pt x="36" y="29"/>
                  </a:lnTo>
                  <a:lnTo>
                    <a:pt x="36" y="24"/>
                  </a:lnTo>
                  <a:lnTo>
                    <a:pt x="36" y="20"/>
                  </a:lnTo>
                  <a:lnTo>
                    <a:pt x="36" y="16"/>
                  </a:lnTo>
                  <a:lnTo>
                    <a:pt x="33" y="16"/>
                  </a:lnTo>
                  <a:lnTo>
                    <a:pt x="32" y="14"/>
                  </a:lnTo>
                  <a:lnTo>
                    <a:pt x="30" y="13"/>
                  </a:lnTo>
                  <a:lnTo>
                    <a:pt x="30" y="9"/>
                  </a:lnTo>
                  <a:lnTo>
                    <a:pt x="30" y="6"/>
                  </a:lnTo>
                  <a:lnTo>
                    <a:pt x="32" y="3"/>
                  </a:lnTo>
                  <a:lnTo>
                    <a:pt x="33" y="1"/>
                  </a:lnTo>
                  <a:lnTo>
                    <a:pt x="36"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1" name="Freeform 11">
              <a:extLst>
                <a:ext uri="{FF2B5EF4-FFF2-40B4-BE49-F238E27FC236}">
                  <a16:creationId xmlns:a16="http://schemas.microsoft.com/office/drawing/2014/main" id="{2E40BBC2-B933-62F5-16E1-539218763A15}"/>
                </a:ext>
              </a:extLst>
            </p:cNvPr>
            <p:cNvSpPr>
              <a:spLocks/>
            </p:cNvSpPr>
            <p:nvPr/>
          </p:nvSpPr>
          <p:spPr bwMode="auto">
            <a:xfrm>
              <a:off x="4941" y="2055"/>
              <a:ext cx="194" cy="194"/>
            </a:xfrm>
            <a:custGeom>
              <a:avLst/>
              <a:gdLst>
                <a:gd name="T0" fmla="*/ 187 w 194"/>
                <a:gd name="T1" fmla="*/ 14 h 194"/>
                <a:gd name="T2" fmla="*/ 194 w 194"/>
                <a:gd name="T3" fmla="*/ 43 h 194"/>
                <a:gd name="T4" fmla="*/ 185 w 194"/>
                <a:gd name="T5" fmla="*/ 63 h 194"/>
                <a:gd name="T6" fmla="*/ 187 w 194"/>
                <a:gd name="T7" fmla="*/ 71 h 194"/>
                <a:gd name="T8" fmla="*/ 178 w 194"/>
                <a:gd name="T9" fmla="*/ 74 h 194"/>
                <a:gd name="T10" fmla="*/ 177 w 194"/>
                <a:gd name="T11" fmla="*/ 92 h 194"/>
                <a:gd name="T12" fmla="*/ 171 w 194"/>
                <a:gd name="T13" fmla="*/ 124 h 194"/>
                <a:gd name="T14" fmla="*/ 168 w 194"/>
                <a:gd name="T15" fmla="*/ 137 h 194"/>
                <a:gd name="T16" fmla="*/ 175 w 194"/>
                <a:gd name="T17" fmla="*/ 144 h 194"/>
                <a:gd name="T18" fmla="*/ 161 w 194"/>
                <a:gd name="T19" fmla="*/ 163 h 194"/>
                <a:gd name="T20" fmla="*/ 161 w 194"/>
                <a:gd name="T21" fmla="*/ 154 h 194"/>
                <a:gd name="T22" fmla="*/ 162 w 194"/>
                <a:gd name="T23" fmla="*/ 141 h 194"/>
                <a:gd name="T24" fmla="*/ 158 w 194"/>
                <a:gd name="T25" fmla="*/ 150 h 194"/>
                <a:gd name="T26" fmla="*/ 148 w 194"/>
                <a:gd name="T27" fmla="*/ 163 h 194"/>
                <a:gd name="T28" fmla="*/ 142 w 194"/>
                <a:gd name="T29" fmla="*/ 171 h 194"/>
                <a:gd name="T30" fmla="*/ 136 w 194"/>
                <a:gd name="T31" fmla="*/ 163 h 194"/>
                <a:gd name="T32" fmla="*/ 119 w 194"/>
                <a:gd name="T33" fmla="*/ 169 h 194"/>
                <a:gd name="T34" fmla="*/ 113 w 194"/>
                <a:gd name="T35" fmla="*/ 174 h 194"/>
                <a:gd name="T36" fmla="*/ 113 w 194"/>
                <a:gd name="T37" fmla="*/ 170 h 194"/>
                <a:gd name="T38" fmla="*/ 99 w 194"/>
                <a:gd name="T39" fmla="*/ 170 h 194"/>
                <a:gd name="T40" fmla="*/ 96 w 194"/>
                <a:gd name="T41" fmla="*/ 180 h 194"/>
                <a:gd name="T42" fmla="*/ 90 w 194"/>
                <a:gd name="T43" fmla="*/ 186 h 194"/>
                <a:gd name="T44" fmla="*/ 86 w 194"/>
                <a:gd name="T45" fmla="*/ 194 h 194"/>
                <a:gd name="T46" fmla="*/ 75 w 194"/>
                <a:gd name="T47" fmla="*/ 194 h 194"/>
                <a:gd name="T48" fmla="*/ 69 w 194"/>
                <a:gd name="T49" fmla="*/ 186 h 194"/>
                <a:gd name="T50" fmla="*/ 73 w 194"/>
                <a:gd name="T51" fmla="*/ 171 h 194"/>
                <a:gd name="T52" fmla="*/ 27 w 194"/>
                <a:gd name="T53" fmla="*/ 173 h 194"/>
                <a:gd name="T54" fmla="*/ 0 w 194"/>
                <a:gd name="T55" fmla="*/ 180 h 194"/>
                <a:gd name="T56" fmla="*/ 10 w 194"/>
                <a:gd name="T57" fmla="*/ 173 h 194"/>
                <a:gd name="T58" fmla="*/ 27 w 194"/>
                <a:gd name="T59" fmla="*/ 157 h 194"/>
                <a:gd name="T60" fmla="*/ 47 w 194"/>
                <a:gd name="T61" fmla="*/ 144 h 194"/>
                <a:gd name="T62" fmla="*/ 59 w 194"/>
                <a:gd name="T63" fmla="*/ 146 h 194"/>
                <a:gd name="T64" fmla="*/ 73 w 194"/>
                <a:gd name="T65" fmla="*/ 146 h 194"/>
                <a:gd name="T66" fmla="*/ 87 w 194"/>
                <a:gd name="T67" fmla="*/ 143 h 194"/>
                <a:gd name="T68" fmla="*/ 86 w 194"/>
                <a:gd name="T69" fmla="*/ 135 h 194"/>
                <a:gd name="T70" fmla="*/ 87 w 194"/>
                <a:gd name="T71" fmla="*/ 128 h 194"/>
                <a:gd name="T72" fmla="*/ 98 w 194"/>
                <a:gd name="T73" fmla="*/ 114 h 194"/>
                <a:gd name="T74" fmla="*/ 99 w 194"/>
                <a:gd name="T75" fmla="*/ 101 h 194"/>
                <a:gd name="T76" fmla="*/ 106 w 194"/>
                <a:gd name="T77" fmla="*/ 99 h 194"/>
                <a:gd name="T78" fmla="*/ 103 w 194"/>
                <a:gd name="T79" fmla="*/ 111 h 194"/>
                <a:gd name="T80" fmla="*/ 116 w 194"/>
                <a:gd name="T81" fmla="*/ 108 h 194"/>
                <a:gd name="T82" fmla="*/ 128 w 194"/>
                <a:gd name="T83" fmla="*/ 104 h 194"/>
                <a:gd name="T84" fmla="*/ 132 w 194"/>
                <a:gd name="T85" fmla="*/ 89 h 194"/>
                <a:gd name="T86" fmla="*/ 158 w 194"/>
                <a:gd name="T87" fmla="*/ 56 h 194"/>
                <a:gd name="T88" fmla="*/ 164 w 194"/>
                <a:gd name="T89" fmla="*/ 45 h 194"/>
                <a:gd name="T90" fmla="*/ 155 w 194"/>
                <a:gd name="T91" fmla="*/ 36 h 194"/>
                <a:gd name="T92" fmla="*/ 162 w 194"/>
                <a:gd name="T93" fmla="*/ 23 h 194"/>
                <a:gd name="T94" fmla="*/ 170 w 194"/>
                <a:gd name="T95" fmla="*/ 7 h 1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4" h="194">
                  <a:moveTo>
                    <a:pt x="168" y="0"/>
                  </a:moveTo>
                  <a:lnTo>
                    <a:pt x="185" y="6"/>
                  </a:lnTo>
                  <a:lnTo>
                    <a:pt x="187" y="12"/>
                  </a:lnTo>
                  <a:lnTo>
                    <a:pt x="187" y="14"/>
                  </a:lnTo>
                  <a:lnTo>
                    <a:pt x="188" y="17"/>
                  </a:lnTo>
                  <a:lnTo>
                    <a:pt x="193" y="29"/>
                  </a:lnTo>
                  <a:lnTo>
                    <a:pt x="194" y="39"/>
                  </a:lnTo>
                  <a:lnTo>
                    <a:pt x="194" y="43"/>
                  </a:lnTo>
                  <a:lnTo>
                    <a:pt x="194" y="49"/>
                  </a:lnTo>
                  <a:lnTo>
                    <a:pt x="191" y="62"/>
                  </a:lnTo>
                  <a:lnTo>
                    <a:pt x="185" y="62"/>
                  </a:lnTo>
                  <a:lnTo>
                    <a:pt x="185" y="63"/>
                  </a:lnTo>
                  <a:lnTo>
                    <a:pt x="187" y="65"/>
                  </a:lnTo>
                  <a:lnTo>
                    <a:pt x="188" y="68"/>
                  </a:lnTo>
                  <a:lnTo>
                    <a:pt x="188" y="69"/>
                  </a:lnTo>
                  <a:lnTo>
                    <a:pt x="187" y="71"/>
                  </a:lnTo>
                  <a:lnTo>
                    <a:pt x="185" y="72"/>
                  </a:lnTo>
                  <a:lnTo>
                    <a:pt x="181" y="72"/>
                  </a:lnTo>
                  <a:lnTo>
                    <a:pt x="178" y="72"/>
                  </a:lnTo>
                  <a:lnTo>
                    <a:pt x="178" y="74"/>
                  </a:lnTo>
                  <a:lnTo>
                    <a:pt x="177" y="75"/>
                  </a:lnTo>
                  <a:lnTo>
                    <a:pt x="177" y="79"/>
                  </a:lnTo>
                  <a:lnTo>
                    <a:pt x="175" y="84"/>
                  </a:lnTo>
                  <a:lnTo>
                    <a:pt x="177" y="92"/>
                  </a:lnTo>
                  <a:lnTo>
                    <a:pt x="177" y="101"/>
                  </a:lnTo>
                  <a:lnTo>
                    <a:pt x="177" y="108"/>
                  </a:lnTo>
                  <a:lnTo>
                    <a:pt x="171" y="117"/>
                  </a:lnTo>
                  <a:lnTo>
                    <a:pt x="171" y="124"/>
                  </a:lnTo>
                  <a:lnTo>
                    <a:pt x="172" y="130"/>
                  </a:lnTo>
                  <a:lnTo>
                    <a:pt x="172" y="133"/>
                  </a:lnTo>
                  <a:lnTo>
                    <a:pt x="171" y="134"/>
                  </a:lnTo>
                  <a:lnTo>
                    <a:pt x="168" y="137"/>
                  </a:lnTo>
                  <a:lnTo>
                    <a:pt x="171" y="138"/>
                  </a:lnTo>
                  <a:lnTo>
                    <a:pt x="174" y="140"/>
                  </a:lnTo>
                  <a:lnTo>
                    <a:pt x="175" y="141"/>
                  </a:lnTo>
                  <a:lnTo>
                    <a:pt x="175" y="144"/>
                  </a:lnTo>
                  <a:lnTo>
                    <a:pt x="175" y="148"/>
                  </a:lnTo>
                  <a:lnTo>
                    <a:pt x="171" y="156"/>
                  </a:lnTo>
                  <a:lnTo>
                    <a:pt x="162" y="164"/>
                  </a:lnTo>
                  <a:lnTo>
                    <a:pt x="161" y="163"/>
                  </a:lnTo>
                  <a:lnTo>
                    <a:pt x="159" y="163"/>
                  </a:lnTo>
                  <a:lnTo>
                    <a:pt x="159" y="161"/>
                  </a:lnTo>
                  <a:lnTo>
                    <a:pt x="159" y="158"/>
                  </a:lnTo>
                  <a:lnTo>
                    <a:pt x="161" y="154"/>
                  </a:lnTo>
                  <a:lnTo>
                    <a:pt x="164" y="147"/>
                  </a:lnTo>
                  <a:lnTo>
                    <a:pt x="165" y="144"/>
                  </a:lnTo>
                  <a:lnTo>
                    <a:pt x="164" y="141"/>
                  </a:lnTo>
                  <a:lnTo>
                    <a:pt x="162" y="141"/>
                  </a:lnTo>
                  <a:lnTo>
                    <a:pt x="161" y="141"/>
                  </a:lnTo>
                  <a:lnTo>
                    <a:pt x="159" y="144"/>
                  </a:lnTo>
                  <a:lnTo>
                    <a:pt x="158" y="146"/>
                  </a:lnTo>
                  <a:lnTo>
                    <a:pt x="158" y="150"/>
                  </a:lnTo>
                  <a:lnTo>
                    <a:pt x="158" y="154"/>
                  </a:lnTo>
                  <a:lnTo>
                    <a:pt x="158" y="158"/>
                  </a:lnTo>
                  <a:lnTo>
                    <a:pt x="149" y="158"/>
                  </a:lnTo>
                  <a:lnTo>
                    <a:pt x="148" y="163"/>
                  </a:lnTo>
                  <a:lnTo>
                    <a:pt x="148" y="166"/>
                  </a:lnTo>
                  <a:lnTo>
                    <a:pt x="147" y="173"/>
                  </a:lnTo>
                  <a:lnTo>
                    <a:pt x="141" y="173"/>
                  </a:lnTo>
                  <a:lnTo>
                    <a:pt x="142" y="171"/>
                  </a:lnTo>
                  <a:lnTo>
                    <a:pt x="142" y="170"/>
                  </a:lnTo>
                  <a:lnTo>
                    <a:pt x="141" y="167"/>
                  </a:lnTo>
                  <a:lnTo>
                    <a:pt x="138" y="161"/>
                  </a:lnTo>
                  <a:lnTo>
                    <a:pt x="136" y="163"/>
                  </a:lnTo>
                  <a:lnTo>
                    <a:pt x="134" y="166"/>
                  </a:lnTo>
                  <a:lnTo>
                    <a:pt x="129" y="173"/>
                  </a:lnTo>
                  <a:lnTo>
                    <a:pt x="122" y="170"/>
                  </a:lnTo>
                  <a:lnTo>
                    <a:pt x="119" y="169"/>
                  </a:lnTo>
                  <a:lnTo>
                    <a:pt x="116" y="170"/>
                  </a:lnTo>
                  <a:lnTo>
                    <a:pt x="115" y="170"/>
                  </a:lnTo>
                  <a:lnTo>
                    <a:pt x="113" y="171"/>
                  </a:lnTo>
                  <a:lnTo>
                    <a:pt x="113" y="174"/>
                  </a:lnTo>
                  <a:lnTo>
                    <a:pt x="111" y="174"/>
                  </a:lnTo>
                  <a:lnTo>
                    <a:pt x="111" y="173"/>
                  </a:lnTo>
                  <a:lnTo>
                    <a:pt x="111" y="170"/>
                  </a:lnTo>
                  <a:lnTo>
                    <a:pt x="113" y="170"/>
                  </a:lnTo>
                  <a:lnTo>
                    <a:pt x="112" y="169"/>
                  </a:lnTo>
                  <a:lnTo>
                    <a:pt x="108" y="167"/>
                  </a:lnTo>
                  <a:lnTo>
                    <a:pt x="99" y="167"/>
                  </a:lnTo>
                  <a:lnTo>
                    <a:pt x="99" y="170"/>
                  </a:lnTo>
                  <a:lnTo>
                    <a:pt x="100" y="173"/>
                  </a:lnTo>
                  <a:lnTo>
                    <a:pt x="102" y="177"/>
                  </a:lnTo>
                  <a:lnTo>
                    <a:pt x="99" y="179"/>
                  </a:lnTo>
                  <a:lnTo>
                    <a:pt x="96" y="180"/>
                  </a:lnTo>
                  <a:lnTo>
                    <a:pt x="93" y="181"/>
                  </a:lnTo>
                  <a:lnTo>
                    <a:pt x="92" y="183"/>
                  </a:lnTo>
                  <a:lnTo>
                    <a:pt x="90" y="184"/>
                  </a:lnTo>
                  <a:lnTo>
                    <a:pt x="90" y="186"/>
                  </a:lnTo>
                  <a:lnTo>
                    <a:pt x="89" y="189"/>
                  </a:lnTo>
                  <a:lnTo>
                    <a:pt x="87" y="193"/>
                  </a:lnTo>
                  <a:lnTo>
                    <a:pt x="86" y="193"/>
                  </a:lnTo>
                  <a:lnTo>
                    <a:pt x="86" y="194"/>
                  </a:lnTo>
                  <a:lnTo>
                    <a:pt x="83" y="194"/>
                  </a:lnTo>
                  <a:lnTo>
                    <a:pt x="80" y="194"/>
                  </a:lnTo>
                  <a:lnTo>
                    <a:pt x="77" y="194"/>
                  </a:lnTo>
                  <a:lnTo>
                    <a:pt x="75" y="194"/>
                  </a:lnTo>
                  <a:lnTo>
                    <a:pt x="73" y="190"/>
                  </a:lnTo>
                  <a:lnTo>
                    <a:pt x="73" y="189"/>
                  </a:lnTo>
                  <a:lnTo>
                    <a:pt x="72" y="187"/>
                  </a:lnTo>
                  <a:lnTo>
                    <a:pt x="69" y="186"/>
                  </a:lnTo>
                  <a:lnTo>
                    <a:pt x="69" y="180"/>
                  </a:lnTo>
                  <a:lnTo>
                    <a:pt x="69" y="174"/>
                  </a:lnTo>
                  <a:lnTo>
                    <a:pt x="73" y="173"/>
                  </a:lnTo>
                  <a:lnTo>
                    <a:pt x="73" y="171"/>
                  </a:lnTo>
                  <a:lnTo>
                    <a:pt x="75" y="170"/>
                  </a:lnTo>
                  <a:lnTo>
                    <a:pt x="59" y="170"/>
                  </a:lnTo>
                  <a:lnTo>
                    <a:pt x="40" y="171"/>
                  </a:lnTo>
                  <a:lnTo>
                    <a:pt x="27" y="173"/>
                  </a:lnTo>
                  <a:lnTo>
                    <a:pt x="26" y="176"/>
                  </a:lnTo>
                  <a:lnTo>
                    <a:pt x="26" y="180"/>
                  </a:lnTo>
                  <a:lnTo>
                    <a:pt x="10" y="180"/>
                  </a:lnTo>
                  <a:lnTo>
                    <a:pt x="0" y="180"/>
                  </a:lnTo>
                  <a:lnTo>
                    <a:pt x="0" y="170"/>
                  </a:lnTo>
                  <a:lnTo>
                    <a:pt x="4" y="171"/>
                  </a:lnTo>
                  <a:lnTo>
                    <a:pt x="7" y="173"/>
                  </a:lnTo>
                  <a:lnTo>
                    <a:pt x="10" y="173"/>
                  </a:lnTo>
                  <a:lnTo>
                    <a:pt x="11" y="173"/>
                  </a:lnTo>
                  <a:lnTo>
                    <a:pt x="15" y="170"/>
                  </a:lnTo>
                  <a:lnTo>
                    <a:pt x="20" y="166"/>
                  </a:lnTo>
                  <a:lnTo>
                    <a:pt x="27" y="157"/>
                  </a:lnTo>
                  <a:lnTo>
                    <a:pt x="36" y="150"/>
                  </a:lnTo>
                  <a:lnTo>
                    <a:pt x="40" y="147"/>
                  </a:lnTo>
                  <a:lnTo>
                    <a:pt x="44" y="144"/>
                  </a:lnTo>
                  <a:lnTo>
                    <a:pt x="47" y="144"/>
                  </a:lnTo>
                  <a:lnTo>
                    <a:pt x="47" y="146"/>
                  </a:lnTo>
                  <a:lnTo>
                    <a:pt x="47" y="148"/>
                  </a:lnTo>
                  <a:lnTo>
                    <a:pt x="47" y="150"/>
                  </a:lnTo>
                  <a:lnTo>
                    <a:pt x="59" y="146"/>
                  </a:lnTo>
                  <a:lnTo>
                    <a:pt x="62" y="144"/>
                  </a:lnTo>
                  <a:lnTo>
                    <a:pt x="66" y="144"/>
                  </a:lnTo>
                  <a:lnTo>
                    <a:pt x="69" y="144"/>
                  </a:lnTo>
                  <a:lnTo>
                    <a:pt x="73" y="146"/>
                  </a:lnTo>
                  <a:lnTo>
                    <a:pt x="83" y="150"/>
                  </a:lnTo>
                  <a:lnTo>
                    <a:pt x="85" y="147"/>
                  </a:lnTo>
                  <a:lnTo>
                    <a:pt x="86" y="144"/>
                  </a:lnTo>
                  <a:lnTo>
                    <a:pt x="87" y="143"/>
                  </a:lnTo>
                  <a:lnTo>
                    <a:pt x="89" y="141"/>
                  </a:lnTo>
                  <a:lnTo>
                    <a:pt x="89" y="140"/>
                  </a:lnTo>
                  <a:lnTo>
                    <a:pt x="87" y="138"/>
                  </a:lnTo>
                  <a:lnTo>
                    <a:pt x="86" y="135"/>
                  </a:lnTo>
                  <a:lnTo>
                    <a:pt x="85" y="134"/>
                  </a:lnTo>
                  <a:lnTo>
                    <a:pt x="85" y="133"/>
                  </a:lnTo>
                  <a:lnTo>
                    <a:pt x="86" y="131"/>
                  </a:lnTo>
                  <a:lnTo>
                    <a:pt x="87" y="128"/>
                  </a:lnTo>
                  <a:lnTo>
                    <a:pt x="92" y="124"/>
                  </a:lnTo>
                  <a:lnTo>
                    <a:pt x="95" y="121"/>
                  </a:lnTo>
                  <a:lnTo>
                    <a:pt x="96" y="117"/>
                  </a:lnTo>
                  <a:lnTo>
                    <a:pt x="98" y="114"/>
                  </a:lnTo>
                  <a:lnTo>
                    <a:pt x="96" y="110"/>
                  </a:lnTo>
                  <a:lnTo>
                    <a:pt x="96" y="107"/>
                  </a:lnTo>
                  <a:lnTo>
                    <a:pt x="96" y="104"/>
                  </a:lnTo>
                  <a:lnTo>
                    <a:pt x="99" y="101"/>
                  </a:lnTo>
                  <a:lnTo>
                    <a:pt x="103" y="98"/>
                  </a:lnTo>
                  <a:lnTo>
                    <a:pt x="111" y="95"/>
                  </a:lnTo>
                  <a:lnTo>
                    <a:pt x="109" y="97"/>
                  </a:lnTo>
                  <a:lnTo>
                    <a:pt x="106" y="99"/>
                  </a:lnTo>
                  <a:lnTo>
                    <a:pt x="102" y="104"/>
                  </a:lnTo>
                  <a:lnTo>
                    <a:pt x="102" y="105"/>
                  </a:lnTo>
                  <a:lnTo>
                    <a:pt x="102" y="108"/>
                  </a:lnTo>
                  <a:lnTo>
                    <a:pt x="103" y="111"/>
                  </a:lnTo>
                  <a:lnTo>
                    <a:pt x="102" y="114"/>
                  </a:lnTo>
                  <a:lnTo>
                    <a:pt x="113" y="114"/>
                  </a:lnTo>
                  <a:lnTo>
                    <a:pt x="113" y="108"/>
                  </a:lnTo>
                  <a:lnTo>
                    <a:pt x="116" y="108"/>
                  </a:lnTo>
                  <a:lnTo>
                    <a:pt x="121" y="108"/>
                  </a:lnTo>
                  <a:lnTo>
                    <a:pt x="123" y="107"/>
                  </a:lnTo>
                  <a:lnTo>
                    <a:pt x="128" y="105"/>
                  </a:lnTo>
                  <a:lnTo>
                    <a:pt x="128" y="104"/>
                  </a:lnTo>
                  <a:lnTo>
                    <a:pt x="131" y="101"/>
                  </a:lnTo>
                  <a:lnTo>
                    <a:pt x="131" y="97"/>
                  </a:lnTo>
                  <a:lnTo>
                    <a:pt x="131" y="94"/>
                  </a:lnTo>
                  <a:lnTo>
                    <a:pt x="132" y="89"/>
                  </a:lnTo>
                  <a:lnTo>
                    <a:pt x="138" y="89"/>
                  </a:lnTo>
                  <a:lnTo>
                    <a:pt x="148" y="76"/>
                  </a:lnTo>
                  <a:lnTo>
                    <a:pt x="158" y="62"/>
                  </a:lnTo>
                  <a:lnTo>
                    <a:pt x="158" y="56"/>
                  </a:lnTo>
                  <a:lnTo>
                    <a:pt x="158" y="50"/>
                  </a:lnTo>
                  <a:lnTo>
                    <a:pt x="161" y="49"/>
                  </a:lnTo>
                  <a:lnTo>
                    <a:pt x="162" y="48"/>
                  </a:lnTo>
                  <a:lnTo>
                    <a:pt x="164" y="45"/>
                  </a:lnTo>
                  <a:lnTo>
                    <a:pt x="164" y="43"/>
                  </a:lnTo>
                  <a:lnTo>
                    <a:pt x="162" y="40"/>
                  </a:lnTo>
                  <a:lnTo>
                    <a:pt x="159" y="39"/>
                  </a:lnTo>
                  <a:lnTo>
                    <a:pt x="155" y="36"/>
                  </a:lnTo>
                  <a:lnTo>
                    <a:pt x="157" y="35"/>
                  </a:lnTo>
                  <a:lnTo>
                    <a:pt x="158" y="33"/>
                  </a:lnTo>
                  <a:lnTo>
                    <a:pt x="162" y="32"/>
                  </a:lnTo>
                  <a:lnTo>
                    <a:pt x="162" y="23"/>
                  </a:lnTo>
                  <a:lnTo>
                    <a:pt x="161" y="14"/>
                  </a:lnTo>
                  <a:lnTo>
                    <a:pt x="165" y="12"/>
                  </a:lnTo>
                  <a:lnTo>
                    <a:pt x="168" y="9"/>
                  </a:lnTo>
                  <a:lnTo>
                    <a:pt x="170" y="7"/>
                  </a:lnTo>
                  <a:lnTo>
                    <a:pt x="168" y="4"/>
                  </a:lnTo>
                  <a:lnTo>
                    <a:pt x="168" y="3"/>
                  </a:lnTo>
                  <a:lnTo>
                    <a:pt x="168"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2" name="Freeform 12">
              <a:extLst>
                <a:ext uri="{FF2B5EF4-FFF2-40B4-BE49-F238E27FC236}">
                  <a16:creationId xmlns:a16="http://schemas.microsoft.com/office/drawing/2014/main" id="{A9C6E35E-C50B-E752-5FCA-C80B5E85441D}"/>
                </a:ext>
              </a:extLst>
            </p:cNvPr>
            <p:cNvSpPr>
              <a:spLocks/>
            </p:cNvSpPr>
            <p:nvPr/>
          </p:nvSpPr>
          <p:spPr bwMode="auto">
            <a:xfrm>
              <a:off x="4916" y="2235"/>
              <a:ext cx="42" cy="72"/>
            </a:xfrm>
            <a:custGeom>
              <a:avLst/>
              <a:gdLst>
                <a:gd name="T0" fmla="*/ 20 w 42"/>
                <a:gd name="T1" fmla="*/ 0 h 72"/>
                <a:gd name="T2" fmla="*/ 23 w 42"/>
                <a:gd name="T3" fmla="*/ 1 h 72"/>
                <a:gd name="T4" fmla="*/ 26 w 42"/>
                <a:gd name="T5" fmla="*/ 6 h 72"/>
                <a:gd name="T6" fmla="*/ 28 w 42"/>
                <a:gd name="T7" fmla="*/ 9 h 72"/>
                <a:gd name="T8" fmla="*/ 36 w 42"/>
                <a:gd name="T9" fmla="*/ 13 h 72"/>
                <a:gd name="T10" fmla="*/ 33 w 42"/>
                <a:gd name="T11" fmla="*/ 20 h 72"/>
                <a:gd name="T12" fmla="*/ 39 w 42"/>
                <a:gd name="T13" fmla="*/ 23 h 72"/>
                <a:gd name="T14" fmla="*/ 42 w 42"/>
                <a:gd name="T15" fmla="*/ 27 h 72"/>
                <a:gd name="T16" fmla="*/ 36 w 42"/>
                <a:gd name="T17" fmla="*/ 33 h 72"/>
                <a:gd name="T18" fmla="*/ 35 w 42"/>
                <a:gd name="T19" fmla="*/ 45 h 72"/>
                <a:gd name="T20" fmla="*/ 33 w 42"/>
                <a:gd name="T21" fmla="*/ 56 h 72"/>
                <a:gd name="T22" fmla="*/ 28 w 42"/>
                <a:gd name="T23" fmla="*/ 65 h 72"/>
                <a:gd name="T24" fmla="*/ 17 w 42"/>
                <a:gd name="T25" fmla="*/ 69 h 72"/>
                <a:gd name="T26" fmla="*/ 16 w 42"/>
                <a:gd name="T27" fmla="*/ 66 h 72"/>
                <a:gd name="T28" fmla="*/ 19 w 42"/>
                <a:gd name="T29" fmla="*/ 63 h 72"/>
                <a:gd name="T30" fmla="*/ 15 w 42"/>
                <a:gd name="T31" fmla="*/ 65 h 72"/>
                <a:gd name="T32" fmla="*/ 12 w 42"/>
                <a:gd name="T33" fmla="*/ 66 h 72"/>
                <a:gd name="T34" fmla="*/ 12 w 42"/>
                <a:gd name="T35" fmla="*/ 52 h 72"/>
                <a:gd name="T36" fmla="*/ 16 w 42"/>
                <a:gd name="T37" fmla="*/ 42 h 72"/>
                <a:gd name="T38" fmla="*/ 20 w 42"/>
                <a:gd name="T39" fmla="*/ 32 h 72"/>
                <a:gd name="T40" fmla="*/ 19 w 42"/>
                <a:gd name="T41" fmla="*/ 26 h 72"/>
                <a:gd name="T42" fmla="*/ 15 w 42"/>
                <a:gd name="T43" fmla="*/ 26 h 72"/>
                <a:gd name="T44" fmla="*/ 16 w 42"/>
                <a:gd name="T45" fmla="*/ 27 h 72"/>
                <a:gd name="T46" fmla="*/ 13 w 42"/>
                <a:gd name="T47" fmla="*/ 39 h 72"/>
                <a:gd name="T48" fmla="*/ 10 w 42"/>
                <a:gd name="T49" fmla="*/ 39 h 72"/>
                <a:gd name="T50" fmla="*/ 7 w 42"/>
                <a:gd name="T51" fmla="*/ 37 h 72"/>
                <a:gd name="T52" fmla="*/ 3 w 42"/>
                <a:gd name="T53" fmla="*/ 32 h 72"/>
                <a:gd name="T54" fmla="*/ 4 w 42"/>
                <a:gd name="T55" fmla="*/ 29 h 72"/>
                <a:gd name="T56" fmla="*/ 9 w 42"/>
                <a:gd name="T57" fmla="*/ 30 h 72"/>
                <a:gd name="T58" fmla="*/ 3 w 42"/>
                <a:gd name="T59" fmla="*/ 20 h 72"/>
                <a:gd name="T60" fmla="*/ 0 w 42"/>
                <a:gd name="T61" fmla="*/ 16 h 72"/>
                <a:gd name="T62" fmla="*/ 3 w 42"/>
                <a:gd name="T63" fmla="*/ 12 h 72"/>
                <a:gd name="T64" fmla="*/ 6 w 42"/>
                <a:gd name="T65" fmla="*/ 12 h 72"/>
                <a:gd name="T66" fmla="*/ 10 w 42"/>
                <a:gd name="T67" fmla="*/ 12 h 72"/>
                <a:gd name="T68" fmla="*/ 16 w 42"/>
                <a:gd name="T69" fmla="*/ 0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2" h="72">
                  <a:moveTo>
                    <a:pt x="16" y="0"/>
                  </a:moveTo>
                  <a:lnTo>
                    <a:pt x="20" y="0"/>
                  </a:lnTo>
                  <a:lnTo>
                    <a:pt x="22" y="1"/>
                  </a:lnTo>
                  <a:lnTo>
                    <a:pt x="23" y="1"/>
                  </a:lnTo>
                  <a:lnTo>
                    <a:pt x="25" y="3"/>
                  </a:lnTo>
                  <a:lnTo>
                    <a:pt x="26" y="6"/>
                  </a:lnTo>
                  <a:lnTo>
                    <a:pt x="26" y="7"/>
                  </a:lnTo>
                  <a:lnTo>
                    <a:pt x="28" y="9"/>
                  </a:lnTo>
                  <a:lnTo>
                    <a:pt x="36" y="9"/>
                  </a:lnTo>
                  <a:lnTo>
                    <a:pt x="36" y="13"/>
                  </a:lnTo>
                  <a:lnTo>
                    <a:pt x="36" y="14"/>
                  </a:lnTo>
                  <a:lnTo>
                    <a:pt x="33" y="20"/>
                  </a:lnTo>
                  <a:lnTo>
                    <a:pt x="39" y="20"/>
                  </a:lnTo>
                  <a:lnTo>
                    <a:pt x="39" y="23"/>
                  </a:lnTo>
                  <a:lnTo>
                    <a:pt x="40" y="26"/>
                  </a:lnTo>
                  <a:lnTo>
                    <a:pt x="42" y="27"/>
                  </a:lnTo>
                  <a:lnTo>
                    <a:pt x="42" y="30"/>
                  </a:lnTo>
                  <a:lnTo>
                    <a:pt x="36" y="33"/>
                  </a:lnTo>
                  <a:lnTo>
                    <a:pt x="35" y="39"/>
                  </a:lnTo>
                  <a:lnTo>
                    <a:pt x="35" y="45"/>
                  </a:lnTo>
                  <a:lnTo>
                    <a:pt x="35" y="49"/>
                  </a:lnTo>
                  <a:lnTo>
                    <a:pt x="33" y="56"/>
                  </a:lnTo>
                  <a:lnTo>
                    <a:pt x="32" y="59"/>
                  </a:lnTo>
                  <a:lnTo>
                    <a:pt x="28" y="65"/>
                  </a:lnTo>
                  <a:lnTo>
                    <a:pt x="22" y="72"/>
                  </a:lnTo>
                  <a:lnTo>
                    <a:pt x="17" y="69"/>
                  </a:lnTo>
                  <a:lnTo>
                    <a:pt x="16" y="68"/>
                  </a:lnTo>
                  <a:lnTo>
                    <a:pt x="16" y="66"/>
                  </a:lnTo>
                  <a:lnTo>
                    <a:pt x="19" y="65"/>
                  </a:lnTo>
                  <a:lnTo>
                    <a:pt x="19" y="63"/>
                  </a:lnTo>
                  <a:lnTo>
                    <a:pt x="16" y="63"/>
                  </a:lnTo>
                  <a:lnTo>
                    <a:pt x="15" y="65"/>
                  </a:lnTo>
                  <a:lnTo>
                    <a:pt x="13" y="66"/>
                  </a:lnTo>
                  <a:lnTo>
                    <a:pt x="12" y="66"/>
                  </a:lnTo>
                  <a:lnTo>
                    <a:pt x="12" y="55"/>
                  </a:lnTo>
                  <a:lnTo>
                    <a:pt x="12" y="52"/>
                  </a:lnTo>
                  <a:lnTo>
                    <a:pt x="13" y="49"/>
                  </a:lnTo>
                  <a:lnTo>
                    <a:pt x="16" y="42"/>
                  </a:lnTo>
                  <a:lnTo>
                    <a:pt x="22" y="33"/>
                  </a:lnTo>
                  <a:lnTo>
                    <a:pt x="20" y="32"/>
                  </a:lnTo>
                  <a:lnTo>
                    <a:pt x="19" y="30"/>
                  </a:lnTo>
                  <a:lnTo>
                    <a:pt x="19" y="26"/>
                  </a:lnTo>
                  <a:lnTo>
                    <a:pt x="16" y="26"/>
                  </a:lnTo>
                  <a:lnTo>
                    <a:pt x="15" y="26"/>
                  </a:lnTo>
                  <a:lnTo>
                    <a:pt x="15" y="27"/>
                  </a:lnTo>
                  <a:lnTo>
                    <a:pt x="16" y="27"/>
                  </a:lnTo>
                  <a:lnTo>
                    <a:pt x="16" y="39"/>
                  </a:lnTo>
                  <a:lnTo>
                    <a:pt x="13" y="39"/>
                  </a:lnTo>
                  <a:lnTo>
                    <a:pt x="12" y="39"/>
                  </a:lnTo>
                  <a:lnTo>
                    <a:pt x="10" y="39"/>
                  </a:lnTo>
                  <a:lnTo>
                    <a:pt x="9" y="39"/>
                  </a:lnTo>
                  <a:lnTo>
                    <a:pt x="7" y="37"/>
                  </a:lnTo>
                  <a:lnTo>
                    <a:pt x="6" y="36"/>
                  </a:lnTo>
                  <a:lnTo>
                    <a:pt x="3" y="32"/>
                  </a:lnTo>
                  <a:lnTo>
                    <a:pt x="3" y="29"/>
                  </a:lnTo>
                  <a:lnTo>
                    <a:pt x="4" y="29"/>
                  </a:lnTo>
                  <a:lnTo>
                    <a:pt x="6" y="29"/>
                  </a:lnTo>
                  <a:lnTo>
                    <a:pt x="9" y="30"/>
                  </a:lnTo>
                  <a:lnTo>
                    <a:pt x="4" y="23"/>
                  </a:lnTo>
                  <a:lnTo>
                    <a:pt x="3" y="20"/>
                  </a:lnTo>
                  <a:lnTo>
                    <a:pt x="0" y="17"/>
                  </a:lnTo>
                  <a:lnTo>
                    <a:pt x="0" y="16"/>
                  </a:lnTo>
                  <a:lnTo>
                    <a:pt x="2" y="14"/>
                  </a:lnTo>
                  <a:lnTo>
                    <a:pt x="3" y="12"/>
                  </a:lnTo>
                  <a:lnTo>
                    <a:pt x="3" y="9"/>
                  </a:lnTo>
                  <a:lnTo>
                    <a:pt x="6" y="12"/>
                  </a:lnTo>
                  <a:lnTo>
                    <a:pt x="9" y="12"/>
                  </a:lnTo>
                  <a:lnTo>
                    <a:pt x="10" y="12"/>
                  </a:lnTo>
                  <a:lnTo>
                    <a:pt x="12" y="12"/>
                  </a:lnTo>
                  <a:lnTo>
                    <a:pt x="16"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3" name="Freeform 13">
              <a:extLst>
                <a:ext uri="{FF2B5EF4-FFF2-40B4-BE49-F238E27FC236}">
                  <a16:creationId xmlns:a16="http://schemas.microsoft.com/office/drawing/2014/main" id="{6B995BD0-4C8D-B2AC-9C98-28C2DC561077}"/>
                </a:ext>
              </a:extLst>
            </p:cNvPr>
            <p:cNvSpPr>
              <a:spLocks/>
            </p:cNvSpPr>
            <p:nvPr/>
          </p:nvSpPr>
          <p:spPr bwMode="auto">
            <a:xfrm>
              <a:off x="4745" y="2442"/>
              <a:ext cx="30" cy="72"/>
            </a:xfrm>
            <a:custGeom>
              <a:avLst/>
              <a:gdLst>
                <a:gd name="T0" fmla="*/ 21 w 30"/>
                <a:gd name="T1" fmla="*/ 0 h 72"/>
                <a:gd name="T2" fmla="*/ 30 w 30"/>
                <a:gd name="T3" fmla="*/ 0 h 72"/>
                <a:gd name="T4" fmla="*/ 29 w 30"/>
                <a:gd name="T5" fmla="*/ 19 h 72"/>
                <a:gd name="T6" fmla="*/ 26 w 30"/>
                <a:gd name="T7" fmla="*/ 38 h 72"/>
                <a:gd name="T8" fmla="*/ 20 w 30"/>
                <a:gd name="T9" fmla="*/ 55 h 72"/>
                <a:gd name="T10" fmla="*/ 17 w 30"/>
                <a:gd name="T11" fmla="*/ 64 h 72"/>
                <a:gd name="T12" fmla="*/ 14 w 30"/>
                <a:gd name="T13" fmla="*/ 72 h 72"/>
                <a:gd name="T14" fmla="*/ 8 w 30"/>
                <a:gd name="T15" fmla="*/ 72 h 72"/>
                <a:gd name="T16" fmla="*/ 4 w 30"/>
                <a:gd name="T17" fmla="*/ 65 h 72"/>
                <a:gd name="T18" fmla="*/ 1 w 30"/>
                <a:gd name="T19" fmla="*/ 58 h 72"/>
                <a:gd name="T20" fmla="*/ 0 w 30"/>
                <a:gd name="T21" fmla="*/ 55 h 72"/>
                <a:gd name="T22" fmla="*/ 0 w 30"/>
                <a:gd name="T23" fmla="*/ 51 h 72"/>
                <a:gd name="T24" fmla="*/ 1 w 30"/>
                <a:gd name="T25" fmla="*/ 46 h 72"/>
                <a:gd name="T26" fmla="*/ 3 w 30"/>
                <a:gd name="T27" fmla="*/ 39 h 72"/>
                <a:gd name="T28" fmla="*/ 6 w 30"/>
                <a:gd name="T29" fmla="*/ 29 h 72"/>
                <a:gd name="T30" fmla="*/ 11 w 30"/>
                <a:gd name="T31" fmla="*/ 19 h 72"/>
                <a:gd name="T32" fmla="*/ 17 w 30"/>
                <a:gd name="T33" fmla="*/ 10 h 72"/>
                <a:gd name="T34" fmla="*/ 21 w 3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72">
                  <a:moveTo>
                    <a:pt x="21" y="0"/>
                  </a:moveTo>
                  <a:lnTo>
                    <a:pt x="30" y="0"/>
                  </a:lnTo>
                  <a:lnTo>
                    <a:pt x="29" y="19"/>
                  </a:lnTo>
                  <a:lnTo>
                    <a:pt x="26" y="38"/>
                  </a:lnTo>
                  <a:lnTo>
                    <a:pt x="20" y="55"/>
                  </a:lnTo>
                  <a:lnTo>
                    <a:pt x="17" y="64"/>
                  </a:lnTo>
                  <a:lnTo>
                    <a:pt x="14" y="72"/>
                  </a:lnTo>
                  <a:lnTo>
                    <a:pt x="8" y="72"/>
                  </a:lnTo>
                  <a:lnTo>
                    <a:pt x="4" y="65"/>
                  </a:lnTo>
                  <a:lnTo>
                    <a:pt x="1" y="58"/>
                  </a:lnTo>
                  <a:lnTo>
                    <a:pt x="0" y="55"/>
                  </a:lnTo>
                  <a:lnTo>
                    <a:pt x="0" y="51"/>
                  </a:lnTo>
                  <a:lnTo>
                    <a:pt x="1" y="46"/>
                  </a:lnTo>
                  <a:lnTo>
                    <a:pt x="3" y="39"/>
                  </a:lnTo>
                  <a:lnTo>
                    <a:pt x="6" y="29"/>
                  </a:lnTo>
                  <a:lnTo>
                    <a:pt x="11" y="19"/>
                  </a:lnTo>
                  <a:lnTo>
                    <a:pt x="17" y="10"/>
                  </a:lnTo>
                  <a:lnTo>
                    <a:pt x="21"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4" name="Freeform 14">
              <a:extLst>
                <a:ext uri="{FF2B5EF4-FFF2-40B4-BE49-F238E27FC236}">
                  <a16:creationId xmlns:a16="http://schemas.microsoft.com/office/drawing/2014/main" id="{A40FA152-D6CA-B21C-6DFC-93235684CC61}"/>
                </a:ext>
              </a:extLst>
            </p:cNvPr>
            <p:cNvSpPr>
              <a:spLocks/>
            </p:cNvSpPr>
            <p:nvPr/>
          </p:nvSpPr>
          <p:spPr bwMode="auto">
            <a:xfrm>
              <a:off x="1077" y="2484"/>
              <a:ext cx="179" cy="81"/>
            </a:xfrm>
            <a:custGeom>
              <a:avLst/>
              <a:gdLst>
                <a:gd name="T0" fmla="*/ 55 w 179"/>
                <a:gd name="T1" fmla="*/ 3 h 81"/>
                <a:gd name="T2" fmla="*/ 81 w 179"/>
                <a:gd name="T3" fmla="*/ 7 h 81"/>
                <a:gd name="T4" fmla="*/ 88 w 179"/>
                <a:gd name="T5" fmla="*/ 12 h 81"/>
                <a:gd name="T6" fmla="*/ 91 w 179"/>
                <a:gd name="T7" fmla="*/ 19 h 81"/>
                <a:gd name="T8" fmla="*/ 95 w 179"/>
                <a:gd name="T9" fmla="*/ 23 h 81"/>
                <a:gd name="T10" fmla="*/ 102 w 179"/>
                <a:gd name="T11" fmla="*/ 22 h 81"/>
                <a:gd name="T12" fmla="*/ 111 w 179"/>
                <a:gd name="T13" fmla="*/ 25 h 81"/>
                <a:gd name="T14" fmla="*/ 128 w 179"/>
                <a:gd name="T15" fmla="*/ 35 h 81"/>
                <a:gd name="T16" fmla="*/ 137 w 179"/>
                <a:gd name="T17" fmla="*/ 40 h 81"/>
                <a:gd name="T18" fmla="*/ 137 w 179"/>
                <a:gd name="T19" fmla="*/ 45 h 81"/>
                <a:gd name="T20" fmla="*/ 146 w 179"/>
                <a:gd name="T21" fmla="*/ 46 h 81"/>
                <a:gd name="T22" fmla="*/ 157 w 179"/>
                <a:gd name="T23" fmla="*/ 61 h 81"/>
                <a:gd name="T24" fmla="*/ 167 w 179"/>
                <a:gd name="T25" fmla="*/ 62 h 81"/>
                <a:gd name="T26" fmla="*/ 179 w 179"/>
                <a:gd name="T27" fmla="*/ 72 h 81"/>
                <a:gd name="T28" fmla="*/ 121 w 179"/>
                <a:gd name="T29" fmla="*/ 81 h 81"/>
                <a:gd name="T30" fmla="*/ 123 w 179"/>
                <a:gd name="T31" fmla="*/ 61 h 81"/>
                <a:gd name="T32" fmla="*/ 108 w 179"/>
                <a:gd name="T33" fmla="*/ 53 h 81"/>
                <a:gd name="T34" fmla="*/ 105 w 179"/>
                <a:gd name="T35" fmla="*/ 48 h 81"/>
                <a:gd name="T36" fmla="*/ 105 w 179"/>
                <a:gd name="T37" fmla="*/ 43 h 81"/>
                <a:gd name="T38" fmla="*/ 105 w 179"/>
                <a:gd name="T39" fmla="*/ 39 h 81"/>
                <a:gd name="T40" fmla="*/ 101 w 179"/>
                <a:gd name="T41" fmla="*/ 38 h 81"/>
                <a:gd name="T42" fmla="*/ 89 w 179"/>
                <a:gd name="T43" fmla="*/ 39 h 81"/>
                <a:gd name="T44" fmla="*/ 82 w 179"/>
                <a:gd name="T45" fmla="*/ 36 h 81"/>
                <a:gd name="T46" fmla="*/ 74 w 179"/>
                <a:gd name="T47" fmla="*/ 25 h 81"/>
                <a:gd name="T48" fmla="*/ 71 w 179"/>
                <a:gd name="T49" fmla="*/ 25 h 81"/>
                <a:gd name="T50" fmla="*/ 66 w 179"/>
                <a:gd name="T51" fmla="*/ 25 h 81"/>
                <a:gd name="T52" fmla="*/ 61 w 179"/>
                <a:gd name="T53" fmla="*/ 19 h 81"/>
                <a:gd name="T54" fmla="*/ 55 w 179"/>
                <a:gd name="T55" fmla="*/ 20 h 81"/>
                <a:gd name="T56" fmla="*/ 49 w 179"/>
                <a:gd name="T57" fmla="*/ 16 h 81"/>
                <a:gd name="T58" fmla="*/ 45 w 179"/>
                <a:gd name="T59" fmla="*/ 10 h 81"/>
                <a:gd name="T60" fmla="*/ 39 w 179"/>
                <a:gd name="T61" fmla="*/ 10 h 81"/>
                <a:gd name="T62" fmla="*/ 30 w 179"/>
                <a:gd name="T63" fmla="*/ 9 h 81"/>
                <a:gd name="T64" fmla="*/ 19 w 179"/>
                <a:gd name="T65" fmla="*/ 19 h 81"/>
                <a:gd name="T66" fmla="*/ 13 w 179"/>
                <a:gd name="T67" fmla="*/ 28 h 81"/>
                <a:gd name="T68" fmla="*/ 6 w 179"/>
                <a:gd name="T69" fmla="*/ 29 h 81"/>
                <a:gd name="T70" fmla="*/ 0 w 179"/>
                <a:gd name="T71" fmla="*/ 30 h 81"/>
                <a:gd name="T72" fmla="*/ 9 w 179"/>
                <a:gd name="T73" fmla="*/ 13 h 81"/>
                <a:gd name="T74" fmla="*/ 16 w 179"/>
                <a:gd name="T75" fmla="*/ 4 h 81"/>
                <a:gd name="T76" fmla="*/ 27 w 179"/>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9" h="81">
                  <a:moveTo>
                    <a:pt x="27" y="0"/>
                  </a:moveTo>
                  <a:lnTo>
                    <a:pt x="55" y="3"/>
                  </a:lnTo>
                  <a:lnTo>
                    <a:pt x="74" y="6"/>
                  </a:lnTo>
                  <a:lnTo>
                    <a:pt x="81" y="7"/>
                  </a:lnTo>
                  <a:lnTo>
                    <a:pt x="85" y="9"/>
                  </a:lnTo>
                  <a:lnTo>
                    <a:pt x="88" y="12"/>
                  </a:lnTo>
                  <a:lnTo>
                    <a:pt x="89" y="16"/>
                  </a:lnTo>
                  <a:lnTo>
                    <a:pt x="91" y="19"/>
                  </a:lnTo>
                  <a:lnTo>
                    <a:pt x="94" y="22"/>
                  </a:lnTo>
                  <a:lnTo>
                    <a:pt x="95" y="23"/>
                  </a:lnTo>
                  <a:lnTo>
                    <a:pt x="98" y="23"/>
                  </a:lnTo>
                  <a:lnTo>
                    <a:pt x="102" y="22"/>
                  </a:lnTo>
                  <a:lnTo>
                    <a:pt x="107" y="23"/>
                  </a:lnTo>
                  <a:lnTo>
                    <a:pt x="111" y="25"/>
                  </a:lnTo>
                  <a:lnTo>
                    <a:pt x="120" y="29"/>
                  </a:lnTo>
                  <a:lnTo>
                    <a:pt x="128" y="35"/>
                  </a:lnTo>
                  <a:lnTo>
                    <a:pt x="135" y="39"/>
                  </a:lnTo>
                  <a:lnTo>
                    <a:pt x="137" y="40"/>
                  </a:lnTo>
                  <a:lnTo>
                    <a:pt x="137" y="42"/>
                  </a:lnTo>
                  <a:lnTo>
                    <a:pt x="137" y="45"/>
                  </a:lnTo>
                  <a:lnTo>
                    <a:pt x="138" y="48"/>
                  </a:lnTo>
                  <a:lnTo>
                    <a:pt x="146" y="46"/>
                  </a:lnTo>
                  <a:lnTo>
                    <a:pt x="154" y="48"/>
                  </a:lnTo>
                  <a:lnTo>
                    <a:pt x="157" y="61"/>
                  </a:lnTo>
                  <a:lnTo>
                    <a:pt x="161" y="62"/>
                  </a:lnTo>
                  <a:lnTo>
                    <a:pt x="167" y="62"/>
                  </a:lnTo>
                  <a:lnTo>
                    <a:pt x="177" y="61"/>
                  </a:lnTo>
                  <a:lnTo>
                    <a:pt x="179" y="72"/>
                  </a:lnTo>
                  <a:lnTo>
                    <a:pt x="150" y="76"/>
                  </a:lnTo>
                  <a:lnTo>
                    <a:pt x="121" y="81"/>
                  </a:lnTo>
                  <a:lnTo>
                    <a:pt x="130" y="64"/>
                  </a:lnTo>
                  <a:lnTo>
                    <a:pt x="123" y="61"/>
                  </a:lnTo>
                  <a:lnTo>
                    <a:pt x="115" y="58"/>
                  </a:lnTo>
                  <a:lnTo>
                    <a:pt x="108" y="53"/>
                  </a:lnTo>
                  <a:lnTo>
                    <a:pt x="107" y="51"/>
                  </a:lnTo>
                  <a:lnTo>
                    <a:pt x="105" y="48"/>
                  </a:lnTo>
                  <a:lnTo>
                    <a:pt x="105" y="45"/>
                  </a:lnTo>
                  <a:lnTo>
                    <a:pt x="105" y="43"/>
                  </a:lnTo>
                  <a:lnTo>
                    <a:pt x="105" y="40"/>
                  </a:lnTo>
                  <a:lnTo>
                    <a:pt x="105" y="39"/>
                  </a:lnTo>
                  <a:lnTo>
                    <a:pt x="102" y="38"/>
                  </a:lnTo>
                  <a:lnTo>
                    <a:pt x="101" y="38"/>
                  </a:lnTo>
                  <a:lnTo>
                    <a:pt x="95" y="39"/>
                  </a:lnTo>
                  <a:lnTo>
                    <a:pt x="89" y="39"/>
                  </a:lnTo>
                  <a:lnTo>
                    <a:pt x="85" y="39"/>
                  </a:lnTo>
                  <a:lnTo>
                    <a:pt x="82" y="36"/>
                  </a:lnTo>
                  <a:lnTo>
                    <a:pt x="79" y="32"/>
                  </a:lnTo>
                  <a:lnTo>
                    <a:pt x="74" y="25"/>
                  </a:lnTo>
                  <a:lnTo>
                    <a:pt x="72" y="25"/>
                  </a:lnTo>
                  <a:lnTo>
                    <a:pt x="71" y="25"/>
                  </a:lnTo>
                  <a:lnTo>
                    <a:pt x="68" y="26"/>
                  </a:lnTo>
                  <a:lnTo>
                    <a:pt x="66" y="25"/>
                  </a:lnTo>
                  <a:lnTo>
                    <a:pt x="63" y="20"/>
                  </a:lnTo>
                  <a:lnTo>
                    <a:pt x="61" y="19"/>
                  </a:lnTo>
                  <a:lnTo>
                    <a:pt x="58" y="19"/>
                  </a:lnTo>
                  <a:lnTo>
                    <a:pt x="55" y="20"/>
                  </a:lnTo>
                  <a:lnTo>
                    <a:pt x="52" y="20"/>
                  </a:lnTo>
                  <a:lnTo>
                    <a:pt x="49" y="16"/>
                  </a:lnTo>
                  <a:lnTo>
                    <a:pt x="46" y="12"/>
                  </a:lnTo>
                  <a:lnTo>
                    <a:pt x="45" y="10"/>
                  </a:lnTo>
                  <a:lnTo>
                    <a:pt x="42" y="10"/>
                  </a:lnTo>
                  <a:lnTo>
                    <a:pt x="39" y="10"/>
                  </a:lnTo>
                  <a:lnTo>
                    <a:pt x="35" y="9"/>
                  </a:lnTo>
                  <a:lnTo>
                    <a:pt x="30" y="9"/>
                  </a:lnTo>
                  <a:lnTo>
                    <a:pt x="23" y="16"/>
                  </a:lnTo>
                  <a:lnTo>
                    <a:pt x="19" y="19"/>
                  </a:lnTo>
                  <a:lnTo>
                    <a:pt x="13" y="22"/>
                  </a:lnTo>
                  <a:lnTo>
                    <a:pt x="13" y="28"/>
                  </a:lnTo>
                  <a:lnTo>
                    <a:pt x="10" y="29"/>
                  </a:lnTo>
                  <a:lnTo>
                    <a:pt x="6" y="29"/>
                  </a:lnTo>
                  <a:lnTo>
                    <a:pt x="3" y="29"/>
                  </a:lnTo>
                  <a:lnTo>
                    <a:pt x="0" y="30"/>
                  </a:lnTo>
                  <a:lnTo>
                    <a:pt x="3" y="22"/>
                  </a:lnTo>
                  <a:lnTo>
                    <a:pt x="9" y="13"/>
                  </a:lnTo>
                  <a:lnTo>
                    <a:pt x="12" y="9"/>
                  </a:lnTo>
                  <a:lnTo>
                    <a:pt x="16" y="4"/>
                  </a:lnTo>
                  <a:lnTo>
                    <a:pt x="22" y="2"/>
                  </a:lnTo>
                  <a:lnTo>
                    <a:pt x="27"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5" name="Freeform 15">
              <a:extLst>
                <a:ext uri="{FF2B5EF4-FFF2-40B4-BE49-F238E27FC236}">
                  <a16:creationId xmlns:a16="http://schemas.microsoft.com/office/drawing/2014/main" id="{DCC2B101-1268-1FA3-7F82-722904C4BAD3}"/>
                </a:ext>
              </a:extLst>
            </p:cNvPr>
            <p:cNvSpPr>
              <a:spLocks/>
            </p:cNvSpPr>
            <p:nvPr/>
          </p:nvSpPr>
          <p:spPr bwMode="auto">
            <a:xfrm>
              <a:off x="4540" y="2565"/>
              <a:ext cx="49" cy="44"/>
            </a:xfrm>
            <a:custGeom>
              <a:avLst/>
              <a:gdLst>
                <a:gd name="T0" fmla="*/ 33 w 49"/>
                <a:gd name="T1" fmla="*/ 0 h 44"/>
                <a:gd name="T2" fmla="*/ 41 w 49"/>
                <a:gd name="T3" fmla="*/ 0 h 44"/>
                <a:gd name="T4" fmla="*/ 46 w 49"/>
                <a:gd name="T5" fmla="*/ 1 h 44"/>
                <a:gd name="T6" fmla="*/ 49 w 49"/>
                <a:gd name="T7" fmla="*/ 3 h 44"/>
                <a:gd name="T8" fmla="*/ 49 w 49"/>
                <a:gd name="T9" fmla="*/ 6 h 44"/>
                <a:gd name="T10" fmla="*/ 49 w 49"/>
                <a:gd name="T11" fmla="*/ 8 h 44"/>
                <a:gd name="T12" fmla="*/ 49 w 49"/>
                <a:gd name="T13" fmla="*/ 10 h 44"/>
                <a:gd name="T14" fmla="*/ 46 w 49"/>
                <a:gd name="T15" fmla="*/ 11 h 44"/>
                <a:gd name="T16" fmla="*/ 45 w 49"/>
                <a:gd name="T17" fmla="*/ 11 h 44"/>
                <a:gd name="T18" fmla="*/ 45 w 49"/>
                <a:gd name="T19" fmla="*/ 10 h 44"/>
                <a:gd name="T20" fmla="*/ 42 w 49"/>
                <a:gd name="T21" fmla="*/ 21 h 44"/>
                <a:gd name="T22" fmla="*/ 41 w 49"/>
                <a:gd name="T23" fmla="*/ 27 h 44"/>
                <a:gd name="T24" fmla="*/ 38 w 49"/>
                <a:gd name="T25" fmla="*/ 31 h 44"/>
                <a:gd name="T26" fmla="*/ 36 w 49"/>
                <a:gd name="T27" fmla="*/ 36 h 44"/>
                <a:gd name="T28" fmla="*/ 33 w 49"/>
                <a:gd name="T29" fmla="*/ 40 h 44"/>
                <a:gd name="T30" fmla="*/ 29 w 49"/>
                <a:gd name="T31" fmla="*/ 42 h 44"/>
                <a:gd name="T32" fmla="*/ 25 w 49"/>
                <a:gd name="T33" fmla="*/ 43 h 44"/>
                <a:gd name="T34" fmla="*/ 22 w 49"/>
                <a:gd name="T35" fmla="*/ 44 h 44"/>
                <a:gd name="T36" fmla="*/ 18 w 49"/>
                <a:gd name="T37" fmla="*/ 44 h 44"/>
                <a:gd name="T38" fmla="*/ 15 w 49"/>
                <a:gd name="T39" fmla="*/ 44 h 44"/>
                <a:gd name="T40" fmla="*/ 13 w 49"/>
                <a:gd name="T41" fmla="*/ 43 h 44"/>
                <a:gd name="T42" fmla="*/ 9 w 49"/>
                <a:gd name="T43" fmla="*/ 40 h 44"/>
                <a:gd name="T44" fmla="*/ 6 w 49"/>
                <a:gd name="T45" fmla="*/ 37 h 44"/>
                <a:gd name="T46" fmla="*/ 3 w 49"/>
                <a:gd name="T47" fmla="*/ 29 h 44"/>
                <a:gd name="T48" fmla="*/ 0 w 49"/>
                <a:gd name="T49" fmla="*/ 19 h 44"/>
                <a:gd name="T50" fmla="*/ 16 w 49"/>
                <a:gd name="T51" fmla="*/ 7 h 44"/>
                <a:gd name="T52" fmla="*/ 26 w 49"/>
                <a:gd name="T53" fmla="*/ 3 h 44"/>
                <a:gd name="T54" fmla="*/ 31 w 49"/>
                <a:gd name="T55" fmla="*/ 0 h 44"/>
                <a:gd name="T56" fmla="*/ 33 w 49"/>
                <a:gd name="T57" fmla="*/ 0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9" h="44">
                  <a:moveTo>
                    <a:pt x="33" y="0"/>
                  </a:moveTo>
                  <a:lnTo>
                    <a:pt x="41" y="0"/>
                  </a:lnTo>
                  <a:lnTo>
                    <a:pt x="46" y="1"/>
                  </a:lnTo>
                  <a:lnTo>
                    <a:pt x="49" y="3"/>
                  </a:lnTo>
                  <a:lnTo>
                    <a:pt x="49" y="6"/>
                  </a:lnTo>
                  <a:lnTo>
                    <a:pt x="49" y="8"/>
                  </a:lnTo>
                  <a:lnTo>
                    <a:pt x="49" y="10"/>
                  </a:lnTo>
                  <a:lnTo>
                    <a:pt x="46" y="11"/>
                  </a:lnTo>
                  <a:lnTo>
                    <a:pt x="45" y="11"/>
                  </a:lnTo>
                  <a:lnTo>
                    <a:pt x="45" y="10"/>
                  </a:lnTo>
                  <a:lnTo>
                    <a:pt x="42" y="21"/>
                  </a:lnTo>
                  <a:lnTo>
                    <a:pt x="41" y="27"/>
                  </a:lnTo>
                  <a:lnTo>
                    <a:pt x="38" y="31"/>
                  </a:lnTo>
                  <a:lnTo>
                    <a:pt x="36" y="36"/>
                  </a:lnTo>
                  <a:lnTo>
                    <a:pt x="33" y="40"/>
                  </a:lnTo>
                  <a:lnTo>
                    <a:pt x="29" y="42"/>
                  </a:lnTo>
                  <a:lnTo>
                    <a:pt x="25" y="43"/>
                  </a:lnTo>
                  <a:lnTo>
                    <a:pt x="22" y="44"/>
                  </a:lnTo>
                  <a:lnTo>
                    <a:pt x="18" y="44"/>
                  </a:lnTo>
                  <a:lnTo>
                    <a:pt x="15" y="44"/>
                  </a:lnTo>
                  <a:lnTo>
                    <a:pt x="13" y="43"/>
                  </a:lnTo>
                  <a:lnTo>
                    <a:pt x="9" y="40"/>
                  </a:lnTo>
                  <a:lnTo>
                    <a:pt x="6" y="37"/>
                  </a:lnTo>
                  <a:lnTo>
                    <a:pt x="3" y="29"/>
                  </a:lnTo>
                  <a:lnTo>
                    <a:pt x="0" y="19"/>
                  </a:lnTo>
                  <a:lnTo>
                    <a:pt x="16" y="7"/>
                  </a:lnTo>
                  <a:lnTo>
                    <a:pt x="26" y="3"/>
                  </a:lnTo>
                  <a:lnTo>
                    <a:pt x="31" y="0"/>
                  </a:lnTo>
                  <a:lnTo>
                    <a:pt x="33"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6" name="Freeform 16">
              <a:extLst>
                <a:ext uri="{FF2B5EF4-FFF2-40B4-BE49-F238E27FC236}">
                  <a16:creationId xmlns:a16="http://schemas.microsoft.com/office/drawing/2014/main" id="{D19DC12D-509C-30CC-9155-7CA808E50CF3}"/>
                </a:ext>
              </a:extLst>
            </p:cNvPr>
            <p:cNvSpPr>
              <a:spLocks/>
            </p:cNvSpPr>
            <p:nvPr/>
          </p:nvSpPr>
          <p:spPr bwMode="auto">
            <a:xfrm>
              <a:off x="1182" y="2589"/>
              <a:ext cx="41" cy="20"/>
            </a:xfrm>
            <a:custGeom>
              <a:avLst/>
              <a:gdLst>
                <a:gd name="T0" fmla="*/ 5 w 41"/>
                <a:gd name="T1" fmla="*/ 0 h 20"/>
                <a:gd name="T2" fmla="*/ 12 w 41"/>
                <a:gd name="T3" fmla="*/ 0 h 20"/>
                <a:gd name="T4" fmla="*/ 19 w 41"/>
                <a:gd name="T5" fmla="*/ 0 h 20"/>
                <a:gd name="T6" fmla="*/ 26 w 41"/>
                <a:gd name="T7" fmla="*/ 2 h 20"/>
                <a:gd name="T8" fmla="*/ 33 w 41"/>
                <a:gd name="T9" fmla="*/ 3 h 20"/>
                <a:gd name="T10" fmla="*/ 33 w 41"/>
                <a:gd name="T11" fmla="*/ 9 h 20"/>
                <a:gd name="T12" fmla="*/ 38 w 41"/>
                <a:gd name="T13" fmla="*/ 9 h 20"/>
                <a:gd name="T14" fmla="*/ 39 w 41"/>
                <a:gd name="T15" fmla="*/ 9 h 20"/>
                <a:gd name="T16" fmla="*/ 41 w 41"/>
                <a:gd name="T17" fmla="*/ 10 h 20"/>
                <a:gd name="T18" fmla="*/ 41 w 41"/>
                <a:gd name="T19" fmla="*/ 12 h 20"/>
                <a:gd name="T20" fmla="*/ 38 w 41"/>
                <a:gd name="T21" fmla="*/ 15 h 20"/>
                <a:gd name="T22" fmla="*/ 35 w 41"/>
                <a:gd name="T23" fmla="*/ 18 h 20"/>
                <a:gd name="T24" fmla="*/ 29 w 41"/>
                <a:gd name="T25" fmla="*/ 19 h 20"/>
                <a:gd name="T26" fmla="*/ 25 w 41"/>
                <a:gd name="T27" fmla="*/ 20 h 20"/>
                <a:gd name="T28" fmla="*/ 19 w 41"/>
                <a:gd name="T29" fmla="*/ 19 h 20"/>
                <a:gd name="T30" fmla="*/ 19 w 41"/>
                <a:gd name="T31" fmla="*/ 18 h 20"/>
                <a:gd name="T32" fmla="*/ 15 w 41"/>
                <a:gd name="T33" fmla="*/ 15 h 20"/>
                <a:gd name="T34" fmla="*/ 9 w 41"/>
                <a:gd name="T35" fmla="*/ 13 h 20"/>
                <a:gd name="T36" fmla="*/ 5 w 41"/>
                <a:gd name="T37" fmla="*/ 10 h 20"/>
                <a:gd name="T38" fmla="*/ 0 w 41"/>
                <a:gd name="T39" fmla="*/ 9 h 20"/>
                <a:gd name="T40" fmla="*/ 5 w 41"/>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20">
                  <a:moveTo>
                    <a:pt x="5" y="0"/>
                  </a:moveTo>
                  <a:lnTo>
                    <a:pt x="12" y="0"/>
                  </a:lnTo>
                  <a:lnTo>
                    <a:pt x="19" y="0"/>
                  </a:lnTo>
                  <a:lnTo>
                    <a:pt x="26" y="2"/>
                  </a:lnTo>
                  <a:lnTo>
                    <a:pt x="33" y="3"/>
                  </a:lnTo>
                  <a:lnTo>
                    <a:pt x="33" y="9"/>
                  </a:lnTo>
                  <a:lnTo>
                    <a:pt x="38" y="9"/>
                  </a:lnTo>
                  <a:lnTo>
                    <a:pt x="39" y="9"/>
                  </a:lnTo>
                  <a:lnTo>
                    <a:pt x="41" y="10"/>
                  </a:lnTo>
                  <a:lnTo>
                    <a:pt x="41" y="12"/>
                  </a:lnTo>
                  <a:lnTo>
                    <a:pt x="38" y="15"/>
                  </a:lnTo>
                  <a:lnTo>
                    <a:pt x="35" y="18"/>
                  </a:lnTo>
                  <a:lnTo>
                    <a:pt x="29" y="19"/>
                  </a:lnTo>
                  <a:lnTo>
                    <a:pt x="25" y="20"/>
                  </a:lnTo>
                  <a:lnTo>
                    <a:pt x="19" y="19"/>
                  </a:lnTo>
                  <a:lnTo>
                    <a:pt x="19" y="18"/>
                  </a:lnTo>
                  <a:lnTo>
                    <a:pt x="15" y="15"/>
                  </a:lnTo>
                  <a:lnTo>
                    <a:pt x="9" y="13"/>
                  </a:lnTo>
                  <a:lnTo>
                    <a:pt x="5" y="10"/>
                  </a:lnTo>
                  <a:lnTo>
                    <a:pt x="0" y="9"/>
                  </a:lnTo>
                  <a:lnTo>
                    <a:pt x="5"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7" name="Freeform 17">
              <a:extLst>
                <a:ext uri="{FF2B5EF4-FFF2-40B4-BE49-F238E27FC236}">
                  <a16:creationId xmlns:a16="http://schemas.microsoft.com/office/drawing/2014/main" id="{079F450E-5887-4AD2-882E-C4AF0AC673FD}"/>
                </a:ext>
              </a:extLst>
            </p:cNvPr>
            <p:cNvSpPr>
              <a:spLocks/>
            </p:cNvSpPr>
            <p:nvPr/>
          </p:nvSpPr>
          <p:spPr bwMode="auto">
            <a:xfrm>
              <a:off x="4739" y="2595"/>
              <a:ext cx="81" cy="135"/>
            </a:xfrm>
            <a:custGeom>
              <a:avLst/>
              <a:gdLst>
                <a:gd name="T0" fmla="*/ 7 w 81"/>
                <a:gd name="T1" fmla="*/ 59 h 135"/>
                <a:gd name="T2" fmla="*/ 14 w 81"/>
                <a:gd name="T3" fmla="*/ 58 h 135"/>
                <a:gd name="T4" fmla="*/ 13 w 81"/>
                <a:gd name="T5" fmla="*/ 52 h 135"/>
                <a:gd name="T6" fmla="*/ 12 w 81"/>
                <a:gd name="T7" fmla="*/ 48 h 135"/>
                <a:gd name="T8" fmla="*/ 17 w 81"/>
                <a:gd name="T9" fmla="*/ 42 h 135"/>
                <a:gd name="T10" fmla="*/ 17 w 81"/>
                <a:gd name="T11" fmla="*/ 12 h 135"/>
                <a:gd name="T12" fmla="*/ 25 w 81"/>
                <a:gd name="T13" fmla="*/ 1 h 135"/>
                <a:gd name="T14" fmla="*/ 33 w 81"/>
                <a:gd name="T15" fmla="*/ 6 h 135"/>
                <a:gd name="T16" fmla="*/ 39 w 81"/>
                <a:gd name="T17" fmla="*/ 6 h 135"/>
                <a:gd name="T18" fmla="*/ 43 w 81"/>
                <a:gd name="T19" fmla="*/ 3 h 135"/>
                <a:gd name="T20" fmla="*/ 48 w 81"/>
                <a:gd name="T21" fmla="*/ 0 h 135"/>
                <a:gd name="T22" fmla="*/ 45 w 81"/>
                <a:gd name="T23" fmla="*/ 12 h 135"/>
                <a:gd name="T24" fmla="*/ 43 w 81"/>
                <a:gd name="T25" fmla="*/ 22 h 135"/>
                <a:gd name="T26" fmla="*/ 49 w 81"/>
                <a:gd name="T27" fmla="*/ 30 h 135"/>
                <a:gd name="T28" fmla="*/ 53 w 81"/>
                <a:gd name="T29" fmla="*/ 37 h 135"/>
                <a:gd name="T30" fmla="*/ 48 w 81"/>
                <a:gd name="T31" fmla="*/ 45 h 135"/>
                <a:gd name="T32" fmla="*/ 37 w 81"/>
                <a:gd name="T33" fmla="*/ 59 h 135"/>
                <a:gd name="T34" fmla="*/ 30 w 81"/>
                <a:gd name="T35" fmla="*/ 66 h 135"/>
                <a:gd name="T36" fmla="*/ 32 w 81"/>
                <a:gd name="T37" fmla="*/ 69 h 135"/>
                <a:gd name="T38" fmla="*/ 33 w 81"/>
                <a:gd name="T39" fmla="*/ 76 h 135"/>
                <a:gd name="T40" fmla="*/ 30 w 81"/>
                <a:gd name="T41" fmla="*/ 81 h 135"/>
                <a:gd name="T42" fmla="*/ 33 w 81"/>
                <a:gd name="T43" fmla="*/ 88 h 135"/>
                <a:gd name="T44" fmla="*/ 33 w 81"/>
                <a:gd name="T45" fmla="*/ 88 h 135"/>
                <a:gd name="T46" fmla="*/ 35 w 81"/>
                <a:gd name="T47" fmla="*/ 95 h 135"/>
                <a:gd name="T48" fmla="*/ 43 w 81"/>
                <a:gd name="T49" fmla="*/ 101 h 135"/>
                <a:gd name="T50" fmla="*/ 53 w 81"/>
                <a:gd name="T51" fmla="*/ 98 h 135"/>
                <a:gd name="T52" fmla="*/ 61 w 81"/>
                <a:gd name="T53" fmla="*/ 105 h 135"/>
                <a:gd name="T54" fmla="*/ 73 w 81"/>
                <a:gd name="T55" fmla="*/ 108 h 135"/>
                <a:gd name="T56" fmla="*/ 81 w 81"/>
                <a:gd name="T57" fmla="*/ 127 h 135"/>
                <a:gd name="T58" fmla="*/ 78 w 81"/>
                <a:gd name="T59" fmla="*/ 130 h 135"/>
                <a:gd name="T60" fmla="*/ 78 w 81"/>
                <a:gd name="T61" fmla="*/ 135 h 135"/>
                <a:gd name="T62" fmla="*/ 73 w 81"/>
                <a:gd name="T63" fmla="*/ 132 h 135"/>
                <a:gd name="T64" fmla="*/ 65 w 81"/>
                <a:gd name="T65" fmla="*/ 121 h 135"/>
                <a:gd name="T66" fmla="*/ 55 w 81"/>
                <a:gd name="T67" fmla="*/ 111 h 135"/>
                <a:gd name="T68" fmla="*/ 53 w 81"/>
                <a:gd name="T69" fmla="*/ 112 h 135"/>
                <a:gd name="T70" fmla="*/ 46 w 81"/>
                <a:gd name="T71" fmla="*/ 114 h 135"/>
                <a:gd name="T72" fmla="*/ 42 w 81"/>
                <a:gd name="T73" fmla="*/ 112 h 135"/>
                <a:gd name="T74" fmla="*/ 36 w 81"/>
                <a:gd name="T75" fmla="*/ 112 h 135"/>
                <a:gd name="T76" fmla="*/ 22 w 81"/>
                <a:gd name="T77" fmla="*/ 108 h 135"/>
                <a:gd name="T78" fmla="*/ 19 w 81"/>
                <a:gd name="T79" fmla="*/ 99 h 135"/>
                <a:gd name="T80" fmla="*/ 22 w 81"/>
                <a:gd name="T81" fmla="*/ 85 h 135"/>
                <a:gd name="T82" fmla="*/ 19 w 81"/>
                <a:gd name="T83" fmla="*/ 86 h 135"/>
                <a:gd name="T84" fmla="*/ 16 w 81"/>
                <a:gd name="T85" fmla="*/ 89 h 135"/>
                <a:gd name="T86" fmla="*/ 10 w 81"/>
                <a:gd name="T87" fmla="*/ 81 h 135"/>
                <a:gd name="T88" fmla="*/ 3 w 81"/>
                <a:gd name="T89" fmla="*/ 66 h 135"/>
                <a:gd name="T90" fmla="*/ 1 w 81"/>
                <a:gd name="T91" fmla="*/ 63 h 135"/>
                <a:gd name="T92" fmla="*/ 1 w 81"/>
                <a:gd name="T93" fmla="*/ 59 h 135"/>
                <a:gd name="T94" fmla="*/ 9 w 81"/>
                <a:gd name="T95" fmla="*/ 58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1" h="135">
                  <a:moveTo>
                    <a:pt x="9" y="58"/>
                  </a:moveTo>
                  <a:lnTo>
                    <a:pt x="7" y="59"/>
                  </a:lnTo>
                  <a:lnTo>
                    <a:pt x="10" y="59"/>
                  </a:lnTo>
                  <a:lnTo>
                    <a:pt x="14" y="58"/>
                  </a:lnTo>
                  <a:lnTo>
                    <a:pt x="14" y="53"/>
                  </a:lnTo>
                  <a:lnTo>
                    <a:pt x="13" y="52"/>
                  </a:lnTo>
                  <a:lnTo>
                    <a:pt x="12" y="52"/>
                  </a:lnTo>
                  <a:lnTo>
                    <a:pt x="12" y="48"/>
                  </a:lnTo>
                  <a:lnTo>
                    <a:pt x="12" y="45"/>
                  </a:lnTo>
                  <a:lnTo>
                    <a:pt x="17" y="42"/>
                  </a:lnTo>
                  <a:lnTo>
                    <a:pt x="17" y="22"/>
                  </a:lnTo>
                  <a:lnTo>
                    <a:pt x="17" y="12"/>
                  </a:lnTo>
                  <a:lnTo>
                    <a:pt x="20" y="0"/>
                  </a:lnTo>
                  <a:lnTo>
                    <a:pt x="25" y="1"/>
                  </a:lnTo>
                  <a:lnTo>
                    <a:pt x="30" y="4"/>
                  </a:lnTo>
                  <a:lnTo>
                    <a:pt x="33" y="6"/>
                  </a:lnTo>
                  <a:lnTo>
                    <a:pt x="36" y="6"/>
                  </a:lnTo>
                  <a:lnTo>
                    <a:pt x="39" y="6"/>
                  </a:lnTo>
                  <a:lnTo>
                    <a:pt x="42" y="6"/>
                  </a:lnTo>
                  <a:lnTo>
                    <a:pt x="43" y="3"/>
                  </a:lnTo>
                  <a:lnTo>
                    <a:pt x="45" y="1"/>
                  </a:lnTo>
                  <a:lnTo>
                    <a:pt x="48" y="0"/>
                  </a:lnTo>
                  <a:lnTo>
                    <a:pt x="46" y="6"/>
                  </a:lnTo>
                  <a:lnTo>
                    <a:pt x="45" y="12"/>
                  </a:lnTo>
                  <a:lnTo>
                    <a:pt x="43" y="17"/>
                  </a:lnTo>
                  <a:lnTo>
                    <a:pt x="43" y="22"/>
                  </a:lnTo>
                  <a:lnTo>
                    <a:pt x="45" y="25"/>
                  </a:lnTo>
                  <a:lnTo>
                    <a:pt x="49" y="30"/>
                  </a:lnTo>
                  <a:lnTo>
                    <a:pt x="52" y="36"/>
                  </a:lnTo>
                  <a:lnTo>
                    <a:pt x="53" y="37"/>
                  </a:lnTo>
                  <a:lnTo>
                    <a:pt x="53" y="39"/>
                  </a:lnTo>
                  <a:lnTo>
                    <a:pt x="48" y="45"/>
                  </a:lnTo>
                  <a:lnTo>
                    <a:pt x="42" y="52"/>
                  </a:lnTo>
                  <a:lnTo>
                    <a:pt x="37" y="59"/>
                  </a:lnTo>
                  <a:lnTo>
                    <a:pt x="33" y="66"/>
                  </a:lnTo>
                  <a:lnTo>
                    <a:pt x="30" y="66"/>
                  </a:lnTo>
                  <a:lnTo>
                    <a:pt x="30" y="68"/>
                  </a:lnTo>
                  <a:lnTo>
                    <a:pt x="32" y="69"/>
                  </a:lnTo>
                  <a:lnTo>
                    <a:pt x="33" y="73"/>
                  </a:lnTo>
                  <a:lnTo>
                    <a:pt x="33" y="76"/>
                  </a:lnTo>
                  <a:lnTo>
                    <a:pt x="33" y="78"/>
                  </a:lnTo>
                  <a:lnTo>
                    <a:pt x="30" y="81"/>
                  </a:lnTo>
                  <a:lnTo>
                    <a:pt x="32" y="85"/>
                  </a:lnTo>
                  <a:lnTo>
                    <a:pt x="33" y="88"/>
                  </a:lnTo>
                  <a:lnTo>
                    <a:pt x="33" y="89"/>
                  </a:lnTo>
                  <a:lnTo>
                    <a:pt x="33" y="88"/>
                  </a:lnTo>
                  <a:lnTo>
                    <a:pt x="35" y="91"/>
                  </a:lnTo>
                  <a:lnTo>
                    <a:pt x="35" y="95"/>
                  </a:lnTo>
                  <a:lnTo>
                    <a:pt x="36" y="102"/>
                  </a:lnTo>
                  <a:lnTo>
                    <a:pt x="43" y="101"/>
                  </a:lnTo>
                  <a:lnTo>
                    <a:pt x="48" y="99"/>
                  </a:lnTo>
                  <a:lnTo>
                    <a:pt x="53" y="98"/>
                  </a:lnTo>
                  <a:lnTo>
                    <a:pt x="61" y="96"/>
                  </a:lnTo>
                  <a:lnTo>
                    <a:pt x="61" y="105"/>
                  </a:lnTo>
                  <a:lnTo>
                    <a:pt x="72" y="102"/>
                  </a:lnTo>
                  <a:lnTo>
                    <a:pt x="73" y="108"/>
                  </a:lnTo>
                  <a:lnTo>
                    <a:pt x="75" y="114"/>
                  </a:lnTo>
                  <a:lnTo>
                    <a:pt x="81" y="127"/>
                  </a:lnTo>
                  <a:lnTo>
                    <a:pt x="78" y="128"/>
                  </a:lnTo>
                  <a:lnTo>
                    <a:pt x="78" y="130"/>
                  </a:lnTo>
                  <a:lnTo>
                    <a:pt x="78" y="132"/>
                  </a:lnTo>
                  <a:lnTo>
                    <a:pt x="78" y="135"/>
                  </a:lnTo>
                  <a:lnTo>
                    <a:pt x="75" y="134"/>
                  </a:lnTo>
                  <a:lnTo>
                    <a:pt x="73" y="132"/>
                  </a:lnTo>
                  <a:lnTo>
                    <a:pt x="72" y="132"/>
                  </a:lnTo>
                  <a:lnTo>
                    <a:pt x="65" y="121"/>
                  </a:lnTo>
                  <a:lnTo>
                    <a:pt x="61" y="115"/>
                  </a:lnTo>
                  <a:lnTo>
                    <a:pt x="55" y="111"/>
                  </a:lnTo>
                  <a:lnTo>
                    <a:pt x="53" y="109"/>
                  </a:lnTo>
                  <a:lnTo>
                    <a:pt x="53" y="112"/>
                  </a:lnTo>
                  <a:lnTo>
                    <a:pt x="55" y="121"/>
                  </a:lnTo>
                  <a:lnTo>
                    <a:pt x="46" y="114"/>
                  </a:lnTo>
                  <a:lnTo>
                    <a:pt x="43" y="112"/>
                  </a:lnTo>
                  <a:lnTo>
                    <a:pt x="42" y="112"/>
                  </a:lnTo>
                  <a:lnTo>
                    <a:pt x="39" y="112"/>
                  </a:lnTo>
                  <a:lnTo>
                    <a:pt x="36" y="112"/>
                  </a:lnTo>
                  <a:lnTo>
                    <a:pt x="25" y="117"/>
                  </a:lnTo>
                  <a:lnTo>
                    <a:pt x="22" y="108"/>
                  </a:lnTo>
                  <a:lnTo>
                    <a:pt x="20" y="102"/>
                  </a:lnTo>
                  <a:lnTo>
                    <a:pt x="19" y="99"/>
                  </a:lnTo>
                  <a:lnTo>
                    <a:pt x="20" y="95"/>
                  </a:lnTo>
                  <a:lnTo>
                    <a:pt x="22" y="85"/>
                  </a:lnTo>
                  <a:lnTo>
                    <a:pt x="20" y="85"/>
                  </a:lnTo>
                  <a:lnTo>
                    <a:pt x="19" y="86"/>
                  </a:lnTo>
                  <a:lnTo>
                    <a:pt x="17" y="86"/>
                  </a:lnTo>
                  <a:lnTo>
                    <a:pt x="16" y="89"/>
                  </a:lnTo>
                  <a:lnTo>
                    <a:pt x="14" y="91"/>
                  </a:lnTo>
                  <a:lnTo>
                    <a:pt x="10" y="81"/>
                  </a:lnTo>
                  <a:lnTo>
                    <a:pt x="6" y="66"/>
                  </a:lnTo>
                  <a:lnTo>
                    <a:pt x="3" y="66"/>
                  </a:lnTo>
                  <a:lnTo>
                    <a:pt x="1" y="65"/>
                  </a:lnTo>
                  <a:lnTo>
                    <a:pt x="1" y="63"/>
                  </a:lnTo>
                  <a:lnTo>
                    <a:pt x="0" y="62"/>
                  </a:lnTo>
                  <a:lnTo>
                    <a:pt x="1" y="59"/>
                  </a:lnTo>
                  <a:lnTo>
                    <a:pt x="3" y="56"/>
                  </a:lnTo>
                  <a:lnTo>
                    <a:pt x="9" y="58"/>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8" name="Freeform 18">
              <a:extLst>
                <a:ext uri="{FF2B5EF4-FFF2-40B4-BE49-F238E27FC236}">
                  <a16:creationId xmlns:a16="http://schemas.microsoft.com/office/drawing/2014/main" id="{C08A154F-99BE-A7F5-0D89-E0C204BA2F42}"/>
                </a:ext>
              </a:extLst>
            </p:cNvPr>
            <p:cNvSpPr>
              <a:spLocks/>
            </p:cNvSpPr>
            <p:nvPr/>
          </p:nvSpPr>
          <p:spPr bwMode="auto">
            <a:xfrm>
              <a:off x="4692" y="2761"/>
              <a:ext cx="47" cy="63"/>
            </a:xfrm>
            <a:custGeom>
              <a:avLst/>
              <a:gdLst>
                <a:gd name="T0" fmla="*/ 41 w 47"/>
                <a:gd name="T1" fmla="*/ 0 h 63"/>
                <a:gd name="T2" fmla="*/ 44 w 47"/>
                <a:gd name="T3" fmla="*/ 10 h 63"/>
                <a:gd name="T4" fmla="*/ 47 w 47"/>
                <a:gd name="T5" fmla="*/ 15 h 63"/>
                <a:gd name="T6" fmla="*/ 47 w 47"/>
                <a:gd name="T7" fmla="*/ 20 h 63"/>
                <a:gd name="T8" fmla="*/ 44 w 47"/>
                <a:gd name="T9" fmla="*/ 24 h 63"/>
                <a:gd name="T10" fmla="*/ 40 w 47"/>
                <a:gd name="T11" fmla="*/ 28 h 63"/>
                <a:gd name="T12" fmla="*/ 34 w 47"/>
                <a:gd name="T13" fmla="*/ 31 h 63"/>
                <a:gd name="T14" fmla="*/ 31 w 47"/>
                <a:gd name="T15" fmla="*/ 36 h 63"/>
                <a:gd name="T16" fmla="*/ 28 w 47"/>
                <a:gd name="T17" fmla="*/ 40 h 63"/>
                <a:gd name="T18" fmla="*/ 28 w 47"/>
                <a:gd name="T19" fmla="*/ 44 h 63"/>
                <a:gd name="T20" fmla="*/ 27 w 47"/>
                <a:gd name="T21" fmla="*/ 49 h 63"/>
                <a:gd name="T22" fmla="*/ 27 w 47"/>
                <a:gd name="T23" fmla="*/ 50 h 63"/>
                <a:gd name="T24" fmla="*/ 25 w 47"/>
                <a:gd name="T25" fmla="*/ 53 h 63"/>
                <a:gd name="T26" fmla="*/ 21 w 47"/>
                <a:gd name="T27" fmla="*/ 56 h 63"/>
                <a:gd name="T28" fmla="*/ 14 w 47"/>
                <a:gd name="T29" fmla="*/ 59 h 63"/>
                <a:gd name="T30" fmla="*/ 2 w 47"/>
                <a:gd name="T31" fmla="*/ 63 h 63"/>
                <a:gd name="T32" fmla="*/ 1 w 47"/>
                <a:gd name="T33" fmla="*/ 63 h 63"/>
                <a:gd name="T34" fmla="*/ 0 w 47"/>
                <a:gd name="T35" fmla="*/ 62 h 63"/>
                <a:gd name="T36" fmla="*/ 1 w 47"/>
                <a:gd name="T37" fmla="*/ 59 h 63"/>
                <a:gd name="T38" fmla="*/ 2 w 47"/>
                <a:gd name="T39" fmla="*/ 54 h 63"/>
                <a:gd name="T40" fmla="*/ 4 w 47"/>
                <a:gd name="T41" fmla="*/ 53 h 63"/>
                <a:gd name="T42" fmla="*/ 7 w 47"/>
                <a:gd name="T43" fmla="*/ 53 h 63"/>
                <a:gd name="T44" fmla="*/ 11 w 47"/>
                <a:gd name="T45" fmla="*/ 50 h 63"/>
                <a:gd name="T46" fmla="*/ 15 w 47"/>
                <a:gd name="T47" fmla="*/ 49 h 63"/>
                <a:gd name="T48" fmla="*/ 20 w 47"/>
                <a:gd name="T49" fmla="*/ 47 h 63"/>
                <a:gd name="T50" fmla="*/ 23 w 47"/>
                <a:gd name="T51" fmla="*/ 44 h 63"/>
                <a:gd name="T52" fmla="*/ 24 w 47"/>
                <a:gd name="T53" fmla="*/ 40 h 63"/>
                <a:gd name="T54" fmla="*/ 28 w 47"/>
                <a:gd name="T55" fmla="*/ 30 h 63"/>
                <a:gd name="T56" fmla="*/ 36 w 47"/>
                <a:gd name="T57" fmla="*/ 11 h 63"/>
                <a:gd name="T58" fmla="*/ 41 w 47"/>
                <a:gd name="T59" fmla="*/ 11 h 63"/>
                <a:gd name="T60" fmla="*/ 41 w 47"/>
                <a:gd name="T61" fmla="*/ 8 h 63"/>
                <a:gd name="T62" fmla="*/ 41 w 47"/>
                <a:gd name="T63" fmla="*/ 7 h 63"/>
                <a:gd name="T64" fmla="*/ 41 w 47"/>
                <a:gd name="T65" fmla="*/ 4 h 63"/>
                <a:gd name="T66" fmla="*/ 41 w 47"/>
                <a:gd name="T67" fmla="*/ 0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7" h="63">
                  <a:moveTo>
                    <a:pt x="41" y="0"/>
                  </a:moveTo>
                  <a:lnTo>
                    <a:pt x="44" y="10"/>
                  </a:lnTo>
                  <a:lnTo>
                    <a:pt x="47" y="15"/>
                  </a:lnTo>
                  <a:lnTo>
                    <a:pt x="47" y="20"/>
                  </a:lnTo>
                  <a:lnTo>
                    <a:pt x="44" y="24"/>
                  </a:lnTo>
                  <a:lnTo>
                    <a:pt x="40" y="28"/>
                  </a:lnTo>
                  <a:lnTo>
                    <a:pt x="34" y="31"/>
                  </a:lnTo>
                  <a:lnTo>
                    <a:pt x="31" y="36"/>
                  </a:lnTo>
                  <a:lnTo>
                    <a:pt x="28" y="40"/>
                  </a:lnTo>
                  <a:lnTo>
                    <a:pt x="28" y="44"/>
                  </a:lnTo>
                  <a:lnTo>
                    <a:pt x="27" y="49"/>
                  </a:lnTo>
                  <a:lnTo>
                    <a:pt x="27" y="50"/>
                  </a:lnTo>
                  <a:lnTo>
                    <a:pt x="25" y="53"/>
                  </a:lnTo>
                  <a:lnTo>
                    <a:pt x="21" y="56"/>
                  </a:lnTo>
                  <a:lnTo>
                    <a:pt x="14" y="59"/>
                  </a:lnTo>
                  <a:lnTo>
                    <a:pt x="2" y="63"/>
                  </a:lnTo>
                  <a:lnTo>
                    <a:pt x="1" y="63"/>
                  </a:lnTo>
                  <a:lnTo>
                    <a:pt x="0" y="62"/>
                  </a:lnTo>
                  <a:lnTo>
                    <a:pt x="1" y="59"/>
                  </a:lnTo>
                  <a:lnTo>
                    <a:pt x="2" y="54"/>
                  </a:lnTo>
                  <a:lnTo>
                    <a:pt x="4" y="53"/>
                  </a:lnTo>
                  <a:lnTo>
                    <a:pt x="7" y="53"/>
                  </a:lnTo>
                  <a:lnTo>
                    <a:pt x="11" y="50"/>
                  </a:lnTo>
                  <a:lnTo>
                    <a:pt x="15" y="49"/>
                  </a:lnTo>
                  <a:lnTo>
                    <a:pt x="20" y="47"/>
                  </a:lnTo>
                  <a:lnTo>
                    <a:pt x="23" y="44"/>
                  </a:lnTo>
                  <a:lnTo>
                    <a:pt x="24" y="40"/>
                  </a:lnTo>
                  <a:lnTo>
                    <a:pt x="28" y="30"/>
                  </a:lnTo>
                  <a:lnTo>
                    <a:pt x="36" y="11"/>
                  </a:lnTo>
                  <a:lnTo>
                    <a:pt x="41" y="11"/>
                  </a:lnTo>
                  <a:lnTo>
                    <a:pt x="41" y="8"/>
                  </a:lnTo>
                  <a:lnTo>
                    <a:pt x="41" y="7"/>
                  </a:lnTo>
                  <a:lnTo>
                    <a:pt x="41" y="4"/>
                  </a:lnTo>
                  <a:lnTo>
                    <a:pt x="41"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49" name="Freeform 19">
              <a:extLst>
                <a:ext uri="{FF2B5EF4-FFF2-40B4-BE49-F238E27FC236}">
                  <a16:creationId xmlns:a16="http://schemas.microsoft.com/office/drawing/2014/main" id="{252DA545-AF1B-B766-AB56-0F1FFBB8E925}"/>
                </a:ext>
              </a:extLst>
            </p:cNvPr>
            <p:cNvSpPr>
              <a:spLocks/>
            </p:cNvSpPr>
            <p:nvPr/>
          </p:nvSpPr>
          <p:spPr bwMode="auto">
            <a:xfrm>
              <a:off x="4776" y="2805"/>
              <a:ext cx="87" cy="85"/>
            </a:xfrm>
            <a:custGeom>
              <a:avLst/>
              <a:gdLst>
                <a:gd name="T0" fmla="*/ 68 w 87"/>
                <a:gd name="T1" fmla="*/ 0 h 85"/>
                <a:gd name="T2" fmla="*/ 77 w 87"/>
                <a:gd name="T3" fmla="*/ 0 h 85"/>
                <a:gd name="T4" fmla="*/ 78 w 87"/>
                <a:gd name="T5" fmla="*/ 13 h 85"/>
                <a:gd name="T6" fmla="*/ 80 w 87"/>
                <a:gd name="T7" fmla="*/ 20 h 85"/>
                <a:gd name="T8" fmla="*/ 85 w 87"/>
                <a:gd name="T9" fmla="*/ 25 h 85"/>
                <a:gd name="T10" fmla="*/ 87 w 87"/>
                <a:gd name="T11" fmla="*/ 28 h 85"/>
                <a:gd name="T12" fmla="*/ 81 w 87"/>
                <a:gd name="T13" fmla="*/ 36 h 85"/>
                <a:gd name="T14" fmla="*/ 77 w 87"/>
                <a:gd name="T15" fmla="*/ 43 h 85"/>
                <a:gd name="T16" fmla="*/ 68 w 87"/>
                <a:gd name="T17" fmla="*/ 49 h 85"/>
                <a:gd name="T18" fmla="*/ 70 w 87"/>
                <a:gd name="T19" fmla="*/ 55 h 85"/>
                <a:gd name="T20" fmla="*/ 74 w 87"/>
                <a:gd name="T21" fmla="*/ 64 h 85"/>
                <a:gd name="T22" fmla="*/ 71 w 87"/>
                <a:gd name="T23" fmla="*/ 64 h 85"/>
                <a:gd name="T24" fmla="*/ 65 w 87"/>
                <a:gd name="T25" fmla="*/ 61 h 85"/>
                <a:gd name="T26" fmla="*/ 67 w 87"/>
                <a:gd name="T27" fmla="*/ 71 h 85"/>
                <a:gd name="T28" fmla="*/ 67 w 87"/>
                <a:gd name="T29" fmla="*/ 81 h 85"/>
                <a:gd name="T30" fmla="*/ 60 w 87"/>
                <a:gd name="T31" fmla="*/ 85 h 85"/>
                <a:gd name="T32" fmla="*/ 49 w 87"/>
                <a:gd name="T33" fmla="*/ 75 h 85"/>
                <a:gd name="T34" fmla="*/ 44 w 87"/>
                <a:gd name="T35" fmla="*/ 72 h 85"/>
                <a:gd name="T36" fmla="*/ 38 w 87"/>
                <a:gd name="T37" fmla="*/ 64 h 85"/>
                <a:gd name="T38" fmla="*/ 35 w 87"/>
                <a:gd name="T39" fmla="*/ 52 h 85"/>
                <a:gd name="T40" fmla="*/ 41 w 87"/>
                <a:gd name="T41" fmla="*/ 45 h 85"/>
                <a:gd name="T42" fmla="*/ 24 w 87"/>
                <a:gd name="T43" fmla="*/ 43 h 85"/>
                <a:gd name="T44" fmla="*/ 18 w 87"/>
                <a:gd name="T45" fmla="*/ 42 h 85"/>
                <a:gd name="T46" fmla="*/ 16 w 87"/>
                <a:gd name="T47" fmla="*/ 41 h 85"/>
                <a:gd name="T48" fmla="*/ 12 w 87"/>
                <a:gd name="T49" fmla="*/ 41 h 85"/>
                <a:gd name="T50" fmla="*/ 5 w 87"/>
                <a:gd name="T51" fmla="*/ 52 h 85"/>
                <a:gd name="T52" fmla="*/ 2 w 87"/>
                <a:gd name="T53" fmla="*/ 52 h 85"/>
                <a:gd name="T54" fmla="*/ 0 w 87"/>
                <a:gd name="T55" fmla="*/ 48 h 85"/>
                <a:gd name="T56" fmla="*/ 2 w 87"/>
                <a:gd name="T57" fmla="*/ 45 h 85"/>
                <a:gd name="T58" fmla="*/ 5 w 87"/>
                <a:gd name="T59" fmla="*/ 38 h 85"/>
                <a:gd name="T60" fmla="*/ 5 w 87"/>
                <a:gd name="T61" fmla="*/ 30 h 85"/>
                <a:gd name="T62" fmla="*/ 16 w 87"/>
                <a:gd name="T63" fmla="*/ 25 h 85"/>
                <a:gd name="T64" fmla="*/ 21 w 87"/>
                <a:gd name="T65" fmla="*/ 20 h 85"/>
                <a:gd name="T66" fmla="*/ 25 w 87"/>
                <a:gd name="T67" fmla="*/ 19 h 85"/>
                <a:gd name="T68" fmla="*/ 31 w 87"/>
                <a:gd name="T69" fmla="*/ 20 h 85"/>
                <a:gd name="T70" fmla="*/ 32 w 87"/>
                <a:gd name="T71" fmla="*/ 25 h 85"/>
                <a:gd name="T72" fmla="*/ 32 w 87"/>
                <a:gd name="T73" fmla="*/ 28 h 85"/>
                <a:gd name="T74" fmla="*/ 34 w 87"/>
                <a:gd name="T75" fmla="*/ 26 h 85"/>
                <a:gd name="T76" fmla="*/ 42 w 87"/>
                <a:gd name="T77" fmla="*/ 23 h 85"/>
                <a:gd name="T78" fmla="*/ 49 w 87"/>
                <a:gd name="T79" fmla="*/ 23 h 85"/>
                <a:gd name="T80" fmla="*/ 54 w 87"/>
                <a:gd name="T81" fmla="*/ 13 h 85"/>
                <a:gd name="T82" fmla="*/ 60 w 87"/>
                <a:gd name="T83" fmla="*/ 13 h 85"/>
                <a:gd name="T84" fmla="*/ 65 w 87"/>
                <a:gd name="T85" fmla="*/ 13 h 85"/>
                <a:gd name="T86" fmla="*/ 65 w 87"/>
                <a:gd name="T87" fmla="*/ 2 h 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7" h="85">
                  <a:moveTo>
                    <a:pt x="65" y="0"/>
                  </a:moveTo>
                  <a:lnTo>
                    <a:pt x="68" y="0"/>
                  </a:lnTo>
                  <a:lnTo>
                    <a:pt x="71" y="0"/>
                  </a:lnTo>
                  <a:lnTo>
                    <a:pt x="77" y="0"/>
                  </a:lnTo>
                  <a:lnTo>
                    <a:pt x="77" y="6"/>
                  </a:lnTo>
                  <a:lnTo>
                    <a:pt x="78" y="13"/>
                  </a:lnTo>
                  <a:lnTo>
                    <a:pt x="78" y="18"/>
                  </a:lnTo>
                  <a:lnTo>
                    <a:pt x="80" y="20"/>
                  </a:lnTo>
                  <a:lnTo>
                    <a:pt x="83" y="23"/>
                  </a:lnTo>
                  <a:lnTo>
                    <a:pt x="85" y="25"/>
                  </a:lnTo>
                  <a:lnTo>
                    <a:pt x="87" y="26"/>
                  </a:lnTo>
                  <a:lnTo>
                    <a:pt x="87" y="28"/>
                  </a:lnTo>
                  <a:lnTo>
                    <a:pt x="84" y="33"/>
                  </a:lnTo>
                  <a:lnTo>
                    <a:pt x="81" y="36"/>
                  </a:lnTo>
                  <a:lnTo>
                    <a:pt x="80" y="39"/>
                  </a:lnTo>
                  <a:lnTo>
                    <a:pt x="77" y="43"/>
                  </a:lnTo>
                  <a:lnTo>
                    <a:pt x="74" y="49"/>
                  </a:lnTo>
                  <a:lnTo>
                    <a:pt x="68" y="49"/>
                  </a:lnTo>
                  <a:lnTo>
                    <a:pt x="68" y="52"/>
                  </a:lnTo>
                  <a:lnTo>
                    <a:pt x="70" y="55"/>
                  </a:lnTo>
                  <a:lnTo>
                    <a:pt x="72" y="61"/>
                  </a:lnTo>
                  <a:lnTo>
                    <a:pt x="74" y="64"/>
                  </a:lnTo>
                  <a:lnTo>
                    <a:pt x="72" y="65"/>
                  </a:lnTo>
                  <a:lnTo>
                    <a:pt x="71" y="64"/>
                  </a:lnTo>
                  <a:lnTo>
                    <a:pt x="70" y="62"/>
                  </a:lnTo>
                  <a:lnTo>
                    <a:pt x="65" y="61"/>
                  </a:lnTo>
                  <a:lnTo>
                    <a:pt x="65" y="66"/>
                  </a:lnTo>
                  <a:lnTo>
                    <a:pt x="67" y="71"/>
                  </a:lnTo>
                  <a:lnTo>
                    <a:pt x="68" y="79"/>
                  </a:lnTo>
                  <a:lnTo>
                    <a:pt x="67" y="81"/>
                  </a:lnTo>
                  <a:lnTo>
                    <a:pt x="64" y="82"/>
                  </a:lnTo>
                  <a:lnTo>
                    <a:pt x="60" y="85"/>
                  </a:lnTo>
                  <a:lnTo>
                    <a:pt x="60" y="78"/>
                  </a:lnTo>
                  <a:lnTo>
                    <a:pt x="49" y="75"/>
                  </a:lnTo>
                  <a:lnTo>
                    <a:pt x="47" y="74"/>
                  </a:lnTo>
                  <a:lnTo>
                    <a:pt x="44" y="72"/>
                  </a:lnTo>
                  <a:lnTo>
                    <a:pt x="39" y="68"/>
                  </a:lnTo>
                  <a:lnTo>
                    <a:pt x="38" y="64"/>
                  </a:lnTo>
                  <a:lnTo>
                    <a:pt x="36" y="59"/>
                  </a:lnTo>
                  <a:lnTo>
                    <a:pt x="35" y="52"/>
                  </a:lnTo>
                  <a:lnTo>
                    <a:pt x="41" y="49"/>
                  </a:lnTo>
                  <a:lnTo>
                    <a:pt x="41" y="45"/>
                  </a:lnTo>
                  <a:lnTo>
                    <a:pt x="29" y="43"/>
                  </a:lnTo>
                  <a:lnTo>
                    <a:pt x="24" y="43"/>
                  </a:lnTo>
                  <a:lnTo>
                    <a:pt x="16" y="45"/>
                  </a:lnTo>
                  <a:lnTo>
                    <a:pt x="18" y="42"/>
                  </a:lnTo>
                  <a:lnTo>
                    <a:pt x="18" y="41"/>
                  </a:lnTo>
                  <a:lnTo>
                    <a:pt x="16" y="41"/>
                  </a:lnTo>
                  <a:lnTo>
                    <a:pt x="15" y="39"/>
                  </a:lnTo>
                  <a:lnTo>
                    <a:pt x="12" y="41"/>
                  </a:lnTo>
                  <a:lnTo>
                    <a:pt x="13" y="42"/>
                  </a:lnTo>
                  <a:lnTo>
                    <a:pt x="5" y="52"/>
                  </a:lnTo>
                  <a:lnTo>
                    <a:pt x="3" y="52"/>
                  </a:lnTo>
                  <a:lnTo>
                    <a:pt x="2" y="52"/>
                  </a:lnTo>
                  <a:lnTo>
                    <a:pt x="0" y="49"/>
                  </a:lnTo>
                  <a:lnTo>
                    <a:pt x="0" y="48"/>
                  </a:lnTo>
                  <a:lnTo>
                    <a:pt x="0" y="46"/>
                  </a:lnTo>
                  <a:lnTo>
                    <a:pt x="2" y="45"/>
                  </a:lnTo>
                  <a:lnTo>
                    <a:pt x="5" y="45"/>
                  </a:lnTo>
                  <a:lnTo>
                    <a:pt x="5" y="38"/>
                  </a:lnTo>
                  <a:lnTo>
                    <a:pt x="3" y="33"/>
                  </a:lnTo>
                  <a:lnTo>
                    <a:pt x="5" y="30"/>
                  </a:lnTo>
                  <a:lnTo>
                    <a:pt x="11" y="28"/>
                  </a:lnTo>
                  <a:lnTo>
                    <a:pt x="16" y="25"/>
                  </a:lnTo>
                  <a:lnTo>
                    <a:pt x="19" y="23"/>
                  </a:lnTo>
                  <a:lnTo>
                    <a:pt x="21" y="20"/>
                  </a:lnTo>
                  <a:lnTo>
                    <a:pt x="21" y="19"/>
                  </a:lnTo>
                  <a:lnTo>
                    <a:pt x="25" y="19"/>
                  </a:lnTo>
                  <a:lnTo>
                    <a:pt x="28" y="19"/>
                  </a:lnTo>
                  <a:lnTo>
                    <a:pt x="31" y="20"/>
                  </a:lnTo>
                  <a:lnTo>
                    <a:pt x="32" y="22"/>
                  </a:lnTo>
                  <a:lnTo>
                    <a:pt x="32" y="25"/>
                  </a:lnTo>
                  <a:lnTo>
                    <a:pt x="32" y="26"/>
                  </a:lnTo>
                  <a:lnTo>
                    <a:pt x="32" y="28"/>
                  </a:lnTo>
                  <a:lnTo>
                    <a:pt x="35" y="28"/>
                  </a:lnTo>
                  <a:lnTo>
                    <a:pt x="34" y="26"/>
                  </a:lnTo>
                  <a:lnTo>
                    <a:pt x="35" y="25"/>
                  </a:lnTo>
                  <a:lnTo>
                    <a:pt x="42" y="23"/>
                  </a:lnTo>
                  <a:lnTo>
                    <a:pt x="45" y="23"/>
                  </a:lnTo>
                  <a:lnTo>
                    <a:pt x="49" y="23"/>
                  </a:lnTo>
                  <a:lnTo>
                    <a:pt x="54" y="22"/>
                  </a:lnTo>
                  <a:lnTo>
                    <a:pt x="54" y="13"/>
                  </a:lnTo>
                  <a:lnTo>
                    <a:pt x="57" y="13"/>
                  </a:lnTo>
                  <a:lnTo>
                    <a:pt x="60" y="13"/>
                  </a:lnTo>
                  <a:lnTo>
                    <a:pt x="62" y="15"/>
                  </a:lnTo>
                  <a:lnTo>
                    <a:pt x="65" y="13"/>
                  </a:lnTo>
                  <a:lnTo>
                    <a:pt x="65" y="6"/>
                  </a:lnTo>
                  <a:lnTo>
                    <a:pt x="65" y="2"/>
                  </a:lnTo>
                  <a:lnTo>
                    <a:pt x="65"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50" name="Freeform 20">
              <a:extLst>
                <a:ext uri="{FF2B5EF4-FFF2-40B4-BE49-F238E27FC236}">
                  <a16:creationId xmlns:a16="http://schemas.microsoft.com/office/drawing/2014/main" id="{A3D7D563-FFB0-031C-0785-4518B546112C}"/>
                </a:ext>
              </a:extLst>
            </p:cNvPr>
            <p:cNvSpPr>
              <a:spLocks noEditPoints="1"/>
            </p:cNvSpPr>
            <p:nvPr/>
          </p:nvSpPr>
          <p:spPr bwMode="auto">
            <a:xfrm>
              <a:off x="4297" y="2877"/>
              <a:ext cx="199" cy="257"/>
            </a:xfrm>
            <a:custGeom>
              <a:avLst/>
              <a:gdLst>
                <a:gd name="T0" fmla="*/ 154 w 199"/>
                <a:gd name="T1" fmla="*/ 143 h 257"/>
                <a:gd name="T2" fmla="*/ 161 w 199"/>
                <a:gd name="T3" fmla="*/ 156 h 257"/>
                <a:gd name="T4" fmla="*/ 170 w 199"/>
                <a:gd name="T5" fmla="*/ 172 h 257"/>
                <a:gd name="T6" fmla="*/ 174 w 199"/>
                <a:gd name="T7" fmla="*/ 185 h 257"/>
                <a:gd name="T8" fmla="*/ 190 w 199"/>
                <a:gd name="T9" fmla="*/ 185 h 257"/>
                <a:gd name="T10" fmla="*/ 190 w 199"/>
                <a:gd name="T11" fmla="*/ 196 h 257"/>
                <a:gd name="T12" fmla="*/ 196 w 199"/>
                <a:gd name="T13" fmla="*/ 221 h 257"/>
                <a:gd name="T14" fmla="*/ 190 w 199"/>
                <a:gd name="T15" fmla="*/ 228 h 257"/>
                <a:gd name="T16" fmla="*/ 193 w 199"/>
                <a:gd name="T17" fmla="*/ 251 h 257"/>
                <a:gd name="T18" fmla="*/ 174 w 199"/>
                <a:gd name="T19" fmla="*/ 249 h 257"/>
                <a:gd name="T20" fmla="*/ 173 w 199"/>
                <a:gd name="T21" fmla="*/ 254 h 257"/>
                <a:gd name="T22" fmla="*/ 166 w 199"/>
                <a:gd name="T23" fmla="*/ 254 h 257"/>
                <a:gd name="T24" fmla="*/ 153 w 199"/>
                <a:gd name="T25" fmla="*/ 241 h 257"/>
                <a:gd name="T26" fmla="*/ 141 w 199"/>
                <a:gd name="T27" fmla="*/ 238 h 257"/>
                <a:gd name="T28" fmla="*/ 135 w 199"/>
                <a:gd name="T29" fmla="*/ 231 h 257"/>
                <a:gd name="T30" fmla="*/ 130 w 199"/>
                <a:gd name="T31" fmla="*/ 213 h 257"/>
                <a:gd name="T32" fmla="*/ 121 w 199"/>
                <a:gd name="T33" fmla="*/ 199 h 257"/>
                <a:gd name="T34" fmla="*/ 107 w 199"/>
                <a:gd name="T35" fmla="*/ 169 h 257"/>
                <a:gd name="T36" fmla="*/ 96 w 199"/>
                <a:gd name="T37" fmla="*/ 146 h 257"/>
                <a:gd name="T38" fmla="*/ 79 w 199"/>
                <a:gd name="T39" fmla="*/ 130 h 257"/>
                <a:gd name="T40" fmla="*/ 72 w 199"/>
                <a:gd name="T41" fmla="*/ 117 h 257"/>
                <a:gd name="T42" fmla="*/ 71 w 199"/>
                <a:gd name="T43" fmla="*/ 95 h 257"/>
                <a:gd name="T44" fmla="*/ 60 w 199"/>
                <a:gd name="T45" fmla="*/ 85 h 257"/>
                <a:gd name="T46" fmla="*/ 50 w 199"/>
                <a:gd name="T47" fmla="*/ 79 h 257"/>
                <a:gd name="T48" fmla="*/ 42 w 199"/>
                <a:gd name="T49" fmla="*/ 65 h 257"/>
                <a:gd name="T50" fmla="*/ 29 w 199"/>
                <a:gd name="T51" fmla="*/ 46 h 257"/>
                <a:gd name="T52" fmla="*/ 9 w 199"/>
                <a:gd name="T53" fmla="*/ 29 h 257"/>
                <a:gd name="T54" fmla="*/ 0 w 199"/>
                <a:gd name="T55" fmla="*/ 13 h 257"/>
                <a:gd name="T56" fmla="*/ 3 w 199"/>
                <a:gd name="T57" fmla="*/ 3 h 257"/>
                <a:gd name="T58" fmla="*/ 6 w 199"/>
                <a:gd name="T59" fmla="*/ 0 h 257"/>
                <a:gd name="T60" fmla="*/ 14 w 199"/>
                <a:gd name="T61" fmla="*/ 0 h 257"/>
                <a:gd name="T62" fmla="*/ 19 w 199"/>
                <a:gd name="T63" fmla="*/ 7 h 257"/>
                <a:gd name="T64" fmla="*/ 43 w 199"/>
                <a:gd name="T65" fmla="*/ 9 h 257"/>
                <a:gd name="T66" fmla="*/ 50 w 199"/>
                <a:gd name="T67" fmla="*/ 12 h 257"/>
                <a:gd name="T68" fmla="*/ 53 w 199"/>
                <a:gd name="T69" fmla="*/ 23 h 257"/>
                <a:gd name="T70" fmla="*/ 72 w 199"/>
                <a:gd name="T71" fmla="*/ 39 h 257"/>
                <a:gd name="T72" fmla="*/ 73 w 199"/>
                <a:gd name="T73" fmla="*/ 48 h 257"/>
                <a:gd name="T74" fmla="*/ 82 w 199"/>
                <a:gd name="T75" fmla="*/ 52 h 257"/>
                <a:gd name="T76" fmla="*/ 92 w 199"/>
                <a:gd name="T77" fmla="*/ 64 h 257"/>
                <a:gd name="T78" fmla="*/ 96 w 199"/>
                <a:gd name="T79" fmla="*/ 66 h 257"/>
                <a:gd name="T80" fmla="*/ 96 w 199"/>
                <a:gd name="T81" fmla="*/ 75 h 257"/>
                <a:gd name="T82" fmla="*/ 108 w 199"/>
                <a:gd name="T83" fmla="*/ 85 h 257"/>
                <a:gd name="T84" fmla="*/ 109 w 199"/>
                <a:gd name="T85" fmla="*/ 79 h 257"/>
                <a:gd name="T86" fmla="*/ 112 w 199"/>
                <a:gd name="T87" fmla="*/ 82 h 257"/>
                <a:gd name="T88" fmla="*/ 117 w 199"/>
                <a:gd name="T89" fmla="*/ 94 h 257"/>
                <a:gd name="T90" fmla="*/ 125 w 199"/>
                <a:gd name="T91" fmla="*/ 98 h 257"/>
                <a:gd name="T92" fmla="*/ 130 w 199"/>
                <a:gd name="T93" fmla="*/ 108 h 257"/>
                <a:gd name="T94" fmla="*/ 144 w 199"/>
                <a:gd name="T95" fmla="*/ 105 h 257"/>
                <a:gd name="T96" fmla="*/ 141 w 199"/>
                <a:gd name="T97" fmla="*/ 114 h 257"/>
                <a:gd name="T98" fmla="*/ 147 w 199"/>
                <a:gd name="T99" fmla="*/ 121 h 257"/>
                <a:gd name="T100" fmla="*/ 154 w 199"/>
                <a:gd name="T101" fmla="*/ 127 h 257"/>
                <a:gd name="T102" fmla="*/ 157 w 199"/>
                <a:gd name="T103" fmla="*/ 146 h 257"/>
                <a:gd name="T104" fmla="*/ 153 w 199"/>
                <a:gd name="T105" fmla="*/ 154 h 2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9" h="257">
                  <a:moveTo>
                    <a:pt x="154" y="144"/>
                  </a:moveTo>
                  <a:lnTo>
                    <a:pt x="154" y="141"/>
                  </a:lnTo>
                  <a:lnTo>
                    <a:pt x="154" y="143"/>
                  </a:lnTo>
                  <a:lnTo>
                    <a:pt x="154" y="144"/>
                  </a:lnTo>
                  <a:close/>
                  <a:moveTo>
                    <a:pt x="153" y="154"/>
                  </a:moveTo>
                  <a:lnTo>
                    <a:pt x="161" y="156"/>
                  </a:lnTo>
                  <a:lnTo>
                    <a:pt x="171" y="157"/>
                  </a:lnTo>
                  <a:lnTo>
                    <a:pt x="171" y="163"/>
                  </a:lnTo>
                  <a:lnTo>
                    <a:pt x="170" y="172"/>
                  </a:lnTo>
                  <a:lnTo>
                    <a:pt x="171" y="179"/>
                  </a:lnTo>
                  <a:lnTo>
                    <a:pt x="173" y="183"/>
                  </a:lnTo>
                  <a:lnTo>
                    <a:pt x="174" y="185"/>
                  </a:lnTo>
                  <a:lnTo>
                    <a:pt x="177" y="186"/>
                  </a:lnTo>
                  <a:lnTo>
                    <a:pt x="181" y="186"/>
                  </a:lnTo>
                  <a:lnTo>
                    <a:pt x="190" y="185"/>
                  </a:lnTo>
                  <a:lnTo>
                    <a:pt x="191" y="187"/>
                  </a:lnTo>
                  <a:lnTo>
                    <a:pt x="190" y="190"/>
                  </a:lnTo>
                  <a:lnTo>
                    <a:pt x="190" y="196"/>
                  </a:lnTo>
                  <a:lnTo>
                    <a:pt x="194" y="200"/>
                  </a:lnTo>
                  <a:lnTo>
                    <a:pt x="199" y="205"/>
                  </a:lnTo>
                  <a:lnTo>
                    <a:pt x="196" y="221"/>
                  </a:lnTo>
                  <a:lnTo>
                    <a:pt x="187" y="223"/>
                  </a:lnTo>
                  <a:lnTo>
                    <a:pt x="187" y="226"/>
                  </a:lnTo>
                  <a:lnTo>
                    <a:pt x="190" y="228"/>
                  </a:lnTo>
                  <a:lnTo>
                    <a:pt x="191" y="231"/>
                  </a:lnTo>
                  <a:lnTo>
                    <a:pt x="193" y="236"/>
                  </a:lnTo>
                  <a:lnTo>
                    <a:pt x="193" y="251"/>
                  </a:lnTo>
                  <a:lnTo>
                    <a:pt x="183" y="249"/>
                  </a:lnTo>
                  <a:lnTo>
                    <a:pt x="177" y="249"/>
                  </a:lnTo>
                  <a:lnTo>
                    <a:pt x="174" y="249"/>
                  </a:lnTo>
                  <a:lnTo>
                    <a:pt x="173" y="251"/>
                  </a:lnTo>
                  <a:lnTo>
                    <a:pt x="173" y="252"/>
                  </a:lnTo>
                  <a:lnTo>
                    <a:pt x="173" y="254"/>
                  </a:lnTo>
                  <a:lnTo>
                    <a:pt x="174" y="257"/>
                  </a:lnTo>
                  <a:lnTo>
                    <a:pt x="170" y="257"/>
                  </a:lnTo>
                  <a:lnTo>
                    <a:pt x="166" y="254"/>
                  </a:lnTo>
                  <a:lnTo>
                    <a:pt x="157" y="249"/>
                  </a:lnTo>
                  <a:lnTo>
                    <a:pt x="157" y="244"/>
                  </a:lnTo>
                  <a:lnTo>
                    <a:pt x="153" y="241"/>
                  </a:lnTo>
                  <a:lnTo>
                    <a:pt x="148" y="241"/>
                  </a:lnTo>
                  <a:lnTo>
                    <a:pt x="144" y="239"/>
                  </a:lnTo>
                  <a:lnTo>
                    <a:pt x="141" y="238"/>
                  </a:lnTo>
                  <a:lnTo>
                    <a:pt x="138" y="235"/>
                  </a:lnTo>
                  <a:lnTo>
                    <a:pt x="137" y="232"/>
                  </a:lnTo>
                  <a:lnTo>
                    <a:pt x="135" y="231"/>
                  </a:lnTo>
                  <a:lnTo>
                    <a:pt x="134" y="226"/>
                  </a:lnTo>
                  <a:lnTo>
                    <a:pt x="132" y="223"/>
                  </a:lnTo>
                  <a:lnTo>
                    <a:pt x="130" y="213"/>
                  </a:lnTo>
                  <a:lnTo>
                    <a:pt x="127" y="205"/>
                  </a:lnTo>
                  <a:lnTo>
                    <a:pt x="125" y="202"/>
                  </a:lnTo>
                  <a:lnTo>
                    <a:pt x="121" y="199"/>
                  </a:lnTo>
                  <a:lnTo>
                    <a:pt x="117" y="193"/>
                  </a:lnTo>
                  <a:lnTo>
                    <a:pt x="111" y="182"/>
                  </a:lnTo>
                  <a:lnTo>
                    <a:pt x="107" y="169"/>
                  </a:lnTo>
                  <a:lnTo>
                    <a:pt x="102" y="157"/>
                  </a:lnTo>
                  <a:lnTo>
                    <a:pt x="99" y="151"/>
                  </a:lnTo>
                  <a:lnTo>
                    <a:pt x="96" y="146"/>
                  </a:lnTo>
                  <a:lnTo>
                    <a:pt x="92" y="141"/>
                  </a:lnTo>
                  <a:lnTo>
                    <a:pt x="85" y="136"/>
                  </a:lnTo>
                  <a:lnTo>
                    <a:pt x="79" y="130"/>
                  </a:lnTo>
                  <a:lnTo>
                    <a:pt x="75" y="124"/>
                  </a:lnTo>
                  <a:lnTo>
                    <a:pt x="73" y="121"/>
                  </a:lnTo>
                  <a:lnTo>
                    <a:pt x="72" y="117"/>
                  </a:lnTo>
                  <a:lnTo>
                    <a:pt x="72" y="108"/>
                  </a:lnTo>
                  <a:lnTo>
                    <a:pt x="71" y="100"/>
                  </a:lnTo>
                  <a:lnTo>
                    <a:pt x="71" y="95"/>
                  </a:lnTo>
                  <a:lnTo>
                    <a:pt x="69" y="91"/>
                  </a:lnTo>
                  <a:lnTo>
                    <a:pt x="66" y="88"/>
                  </a:lnTo>
                  <a:lnTo>
                    <a:pt x="60" y="85"/>
                  </a:lnTo>
                  <a:lnTo>
                    <a:pt x="53" y="82"/>
                  </a:lnTo>
                  <a:lnTo>
                    <a:pt x="52" y="81"/>
                  </a:lnTo>
                  <a:lnTo>
                    <a:pt x="50" y="79"/>
                  </a:lnTo>
                  <a:lnTo>
                    <a:pt x="47" y="77"/>
                  </a:lnTo>
                  <a:lnTo>
                    <a:pt x="45" y="72"/>
                  </a:lnTo>
                  <a:lnTo>
                    <a:pt x="42" y="65"/>
                  </a:lnTo>
                  <a:lnTo>
                    <a:pt x="37" y="56"/>
                  </a:lnTo>
                  <a:lnTo>
                    <a:pt x="33" y="49"/>
                  </a:lnTo>
                  <a:lnTo>
                    <a:pt x="29" y="46"/>
                  </a:lnTo>
                  <a:lnTo>
                    <a:pt x="24" y="42"/>
                  </a:lnTo>
                  <a:lnTo>
                    <a:pt x="14" y="33"/>
                  </a:lnTo>
                  <a:lnTo>
                    <a:pt x="9" y="29"/>
                  </a:lnTo>
                  <a:lnTo>
                    <a:pt x="4" y="25"/>
                  </a:lnTo>
                  <a:lnTo>
                    <a:pt x="1" y="19"/>
                  </a:lnTo>
                  <a:lnTo>
                    <a:pt x="0" y="13"/>
                  </a:lnTo>
                  <a:lnTo>
                    <a:pt x="0" y="9"/>
                  </a:lnTo>
                  <a:lnTo>
                    <a:pt x="1" y="6"/>
                  </a:lnTo>
                  <a:lnTo>
                    <a:pt x="3" y="3"/>
                  </a:lnTo>
                  <a:lnTo>
                    <a:pt x="3" y="2"/>
                  </a:lnTo>
                  <a:lnTo>
                    <a:pt x="3" y="0"/>
                  </a:lnTo>
                  <a:lnTo>
                    <a:pt x="6" y="0"/>
                  </a:lnTo>
                  <a:lnTo>
                    <a:pt x="9" y="0"/>
                  </a:lnTo>
                  <a:lnTo>
                    <a:pt x="11" y="0"/>
                  </a:lnTo>
                  <a:lnTo>
                    <a:pt x="14" y="0"/>
                  </a:lnTo>
                  <a:lnTo>
                    <a:pt x="14" y="2"/>
                  </a:lnTo>
                  <a:lnTo>
                    <a:pt x="16" y="5"/>
                  </a:lnTo>
                  <a:lnTo>
                    <a:pt x="19" y="7"/>
                  </a:lnTo>
                  <a:lnTo>
                    <a:pt x="27" y="9"/>
                  </a:lnTo>
                  <a:lnTo>
                    <a:pt x="36" y="9"/>
                  </a:lnTo>
                  <a:lnTo>
                    <a:pt x="43" y="9"/>
                  </a:lnTo>
                  <a:lnTo>
                    <a:pt x="46" y="9"/>
                  </a:lnTo>
                  <a:lnTo>
                    <a:pt x="50" y="10"/>
                  </a:lnTo>
                  <a:lnTo>
                    <a:pt x="50" y="12"/>
                  </a:lnTo>
                  <a:lnTo>
                    <a:pt x="52" y="13"/>
                  </a:lnTo>
                  <a:lnTo>
                    <a:pt x="53" y="19"/>
                  </a:lnTo>
                  <a:lnTo>
                    <a:pt x="53" y="23"/>
                  </a:lnTo>
                  <a:lnTo>
                    <a:pt x="55" y="28"/>
                  </a:lnTo>
                  <a:lnTo>
                    <a:pt x="63" y="33"/>
                  </a:lnTo>
                  <a:lnTo>
                    <a:pt x="72" y="39"/>
                  </a:lnTo>
                  <a:lnTo>
                    <a:pt x="73" y="41"/>
                  </a:lnTo>
                  <a:lnTo>
                    <a:pt x="73" y="43"/>
                  </a:lnTo>
                  <a:lnTo>
                    <a:pt x="73" y="48"/>
                  </a:lnTo>
                  <a:lnTo>
                    <a:pt x="73" y="49"/>
                  </a:lnTo>
                  <a:lnTo>
                    <a:pt x="75" y="49"/>
                  </a:lnTo>
                  <a:lnTo>
                    <a:pt x="82" y="52"/>
                  </a:lnTo>
                  <a:lnTo>
                    <a:pt x="88" y="55"/>
                  </a:lnTo>
                  <a:lnTo>
                    <a:pt x="88" y="64"/>
                  </a:lnTo>
                  <a:lnTo>
                    <a:pt x="92" y="64"/>
                  </a:lnTo>
                  <a:lnTo>
                    <a:pt x="96" y="64"/>
                  </a:lnTo>
                  <a:lnTo>
                    <a:pt x="96" y="65"/>
                  </a:lnTo>
                  <a:lnTo>
                    <a:pt x="96" y="66"/>
                  </a:lnTo>
                  <a:lnTo>
                    <a:pt x="96" y="71"/>
                  </a:lnTo>
                  <a:lnTo>
                    <a:pt x="96" y="74"/>
                  </a:lnTo>
                  <a:lnTo>
                    <a:pt x="96" y="75"/>
                  </a:lnTo>
                  <a:lnTo>
                    <a:pt x="96" y="77"/>
                  </a:lnTo>
                  <a:lnTo>
                    <a:pt x="102" y="82"/>
                  </a:lnTo>
                  <a:lnTo>
                    <a:pt x="108" y="85"/>
                  </a:lnTo>
                  <a:lnTo>
                    <a:pt x="108" y="81"/>
                  </a:lnTo>
                  <a:lnTo>
                    <a:pt x="108" y="79"/>
                  </a:lnTo>
                  <a:lnTo>
                    <a:pt x="109" y="79"/>
                  </a:lnTo>
                  <a:lnTo>
                    <a:pt x="111" y="79"/>
                  </a:lnTo>
                  <a:lnTo>
                    <a:pt x="112" y="81"/>
                  </a:lnTo>
                  <a:lnTo>
                    <a:pt x="112" y="82"/>
                  </a:lnTo>
                  <a:lnTo>
                    <a:pt x="114" y="87"/>
                  </a:lnTo>
                  <a:lnTo>
                    <a:pt x="114" y="91"/>
                  </a:lnTo>
                  <a:lnTo>
                    <a:pt x="117" y="94"/>
                  </a:lnTo>
                  <a:lnTo>
                    <a:pt x="118" y="95"/>
                  </a:lnTo>
                  <a:lnTo>
                    <a:pt x="122" y="97"/>
                  </a:lnTo>
                  <a:lnTo>
                    <a:pt x="125" y="98"/>
                  </a:lnTo>
                  <a:lnTo>
                    <a:pt x="127" y="100"/>
                  </a:lnTo>
                  <a:lnTo>
                    <a:pt x="128" y="104"/>
                  </a:lnTo>
                  <a:lnTo>
                    <a:pt x="130" y="108"/>
                  </a:lnTo>
                  <a:lnTo>
                    <a:pt x="130" y="113"/>
                  </a:lnTo>
                  <a:lnTo>
                    <a:pt x="130" y="115"/>
                  </a:lnTo>
                  <a:lnTo>
                    <a:pt x="144" y="105"/>
                  </a:lnTo>
                  <a:lnTo>
                    <a:pt x="144" y="108"/>
                  </a:lnTo>
                  <a:lnTo>
                    <a:pt x="143" y="111"/>
                  </a:lnTo>
                  <a:lnTo>
                    <a:pt x="141" y="114"/>
                  </a:lnTo>
                  <a:lnTo>
                    <a:pt x="141" y="115"/>
                  </a:lnTo>
                  <a:lnTo>
                    <a:pt x="147" y="115"/>
                  </a:lnTo>
                  <a:lnTo>
                    <a:pt x="147" y="121"/>
                  </a:lnTo>
                  <a:lnTo>
                    <a:pt x="150" y="124"/>
                  </a:lnTo>
                  <a:lnTo>
                    <a:pt x="153" y="126"/>
                  </a:lnTo>
                  <a:lnTo>
                    <a:pt x="154" y="127"/>
                  </a:lnTo>
                  <a:lnTo>
                    <a:pt x="157" y="131"/>
                  </a:lnTo>
                  <a:lnTo>
                    <a:pt x="157" y="137"/>
                  </a:lnTo>
                  <a:lnTo>
                    <a:pt x="157" y="146"/>
                  </a:lnTo>
                  <a:lnTo>
                    <a:pt x="155" y="146"/>
                  </a:lnTo>
                  <a:lnTo>
                    <a:pt x="154" y="144"/>
                  </a:lnTo>
                  <a:lnTo>
                    <a:pt x="153" y="154"/>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51" name="Freeform 21">
              <a:extLst>
                <a:ext uri="{FF2B5EF4-FFF2-40B4-BE49-F238E27FC236}">
                  <a16:creationId xmlns:a16="http://schemas.microsoft.com/office/drawing/2014/main" id="{E50A4B7C-2318-27D6-D72C-B88227EE0955}"/>
                </a:ext>
              </a:extLst>
            </p:cNvPr>
            <p:cNvSpPr>
              <a:spLocks/>
            </p:cNvSpPr>
            <p:nvPr/>
          </p:nvSpPr>
          <p:spPr bwMode="auto">
            <a:xfrm>
              <a:off x="4722" y="2975"/>
              <a:ext cx="112" cy="156"/>
            </a:xfrm>
            <a:custGeom>
              <a:avLst/>
              <a:gdLst>
                <a:gd name="T0" fmla="*/ 111 w 112"/>
                <a:gd name="T1" fmla="*/ 0 h 156"/>
                <a:gd name="T2" fmla="*/ 112 w 112"/>
                <a:gd name="T3" fmla="*/ 4 h 156"/>
                <a:gd name="T4" fmla="*/ 105 w 112"/>
                <a:gd name="T5" fmla="*/ 20 h 156"/>
                <a:gd name="T6" fmla="*/ 93 w 112"/>
                <a:gd name="T7" fmla="*/ 32 h 156"/>
                <a:gd name="T8" fmla="*/ 67 w 112"/>
                <a:gd name="T9" fmla="*/ 32 h 156"/>
                <a:gd name="T10" fmla="*/ 29 w 112"/>
                <a:gd name="T11" fmla="*/ 53 h 156"/>
                <a:gd name="T12" fmla="*/ 40 w 112"/>
                <a:gd name="T13" fmla="*/ 59 h 156"/>
                <a:gd name="T14" fmla="*/ 46 w 112"/>
                <a:gd name="T15" fmla="*/ 55 h 156"/>
                <a:gd name="T16" fmla="*/ 63 w 112"/>
                <a:gd name="T17" fmla="*/ 53 h 156"/>
                <a:gd name="T18" fmla="*/ 75 w 112"/>
                <a:gd name="T19" fmla="*/ 61 h 156"/>
                <a:gd name="T20" fmla="*/ 72 w 112"/>
                <a:gd name="T21" fmla="*/ 66 h 156"/>
                <a:gd name="T22" fmla="*/ 79 w 112"/>
                <a:gd name="T23" fmla="*/ 74 h 156"/>
                <a:gd name="T24" fmla="*/ 70 w 112"/>
                <a:gd name="T25" fmla="*/ 76 h 156"/>
                <a:gd name="T26" fmla="*/ 66 w 112"/>
                <a:gd name="T27" fmla="*/ 69 h 156"/>
                <a:gd name="T28" fmla="*/ 57 w 112"/>
                <a:gd name="T29" fmla="*/ 78 h 156"/>
                <a:gd name="T30" fmla="*/ 49 w 112"/>
                <a:gd name="T31" fmla="*/ 79 h 156"/>
                <a:gd name="T32" fmla="*/ 42 w 112"/>
                <a:gd name="T33" fmla="*/ 84 h 156"/>
                <a:gd name="T34" fmla="*/ 54 w 112"/>
                <a:gd name="T35" fmla="*/ 94 h 156"/>
                <a:gd name="T36" fmla="*/ 57 w 112"/>
                <a:gd name="T37" fmla="*/ 102 h 156"/>
                <a:gd name="T38" fmla="*/ 67 w 112"/>
                <a:gd name="T39" fmla="*/ 107 h 156"/>
                <a:gd name="T40" fmla="*/ 66 w 112"/>
                <a:gd name="T41" fmla="*/ 111 h 156"/>
                <a:gd name="T42" fmla="*/ 65 w 112"/>
                <a:gd name="T43" fmla="*/ 117 h 156"/>
                <a:gd name="T44" fmla="*/ 75 w 112"/>
                <a:gd name="T45" fmla="*/ 125 h 156"/>
                <a:gd name="T46" fmla="*/ 78 w 112"/>
                <a:gd name="T47" fmla="*/ 133 h 156"/>
                <a:gd name="T48" fmla="*/ 62 w 112"/>
                <a:gd name="T49" fmla="*/ 134 h 156"/>
                <a:gd name="T50" fmla="*/ 59 w 112"/>
                <a:gd name="T51" fmla="*/ 146 h 156"/>
                <a:gd name="T52" fmla="*/ 52 w 112"/>
                <a:gd name="T53" fmla="*/ 144 h 156"/>
                <a:gd name="T54" fmla="*/ 47 w 112"/>
                <a:gd name="T55" fmla="*/ 130 h 156"/>
                <a:gd name="T56" fmla="*/ 39 w 112"/>
                <a:gd name="T57" fmla="*/ 105 h 156"/>
                <a:gd name="T58" fmla="*/ 34 w 112"/>
                <a:gd name="T59" fmla="*/ 107 h 156"/>
                <a:gd name="T60" fmla="*/ 29 w 112"/>
                <a:gd name="T61" fmla="*/ 125 h 156"/>
                <a:gd name="T62" fmla="*/ 26 w 112"/>
                <a:gd name="T63" fmla="*/ 128 h 156"/>
                <a:gd name="T64" fmla="*/ 30 w 112"/>
                <a:gd name="T65" fmla="*/ 148 h 156"/>
                <a:gd name="T66" fmla="*/ 23 w 112"/>
                <a:gd name="T67" fmla="*/ 154 h 156"/>
                <a:gd name="T68" fmla="*/ 8 w 112"/>
                <a:gd name="T69" fmla="*/ 134 h 156"/>
                <a:gd name="T70" fmla="*/ 4 w 112"/>
                <a:gd name="T71" fmla="*/ 110 h 156"/>
                <a:gd name="T72" fmla="*/ 0 w 112"/>
                <a:gd name="T73" fmla="*/ 108 h 156"/>
                <a:gd name="T74" fmla="*/ 4 w 112"/>
                <a:gd name="T75" fmla="*/ 87 h 156"/>
                <a:gd name="T76" fmla="*/ 8 w 112"/>
                <a:gd name="T77" fmla="*/ 71 h 156"/>
                <a:gd name="T78" fmla="*/ 8 w 112"/>
                <a:gd name="T79" fmla="*/ 59 h 156"/>
                <a:gd name="T80" fmla="*/ 16 w 112"/>
                <a:gd name="T81" fmla="*/ 51 h 156"/>
                <a:gd name="T82" fmla="*/ 17 w 112"/>
                <a:gd name="T83" fmla="*/ 45 h 156"/>
                <a:gd name="T84" fmla="*/ 14 w 112"/>
                <a:gd name="T85" fmla="*/ 30 h 156"/>
                <a:gd name="T86" fmla="*/ 23 w 112"/>
                <a:gd name="T87" fmla="*/ 15 h 156"/>
                <a:gd name="T88" fmla="*/ 26 w 112"/>
                <a:gd name="T89" fmla="*/ 17 h 156"/>
                <a:gd name="T90" fmla="*/ 36 w 112"/>
                <a:gd name="T91" fmla="*/ 13 h 156"/>
                <a:gd name="T92" fmla="*/ 44 w 112"/>
                <a:gd name="T93" fmla="*/ 15 h 156"/>
                <a:gd name="T94" fmla="*/ 89 w 112"/>
                <a:gd name="T95" fmla="*/ 17 h 156"/>
                <a:gd name="T96" fmla="*/ 99 w 112"/>
                <a:gd name="T97" fmla="*/ 9 h 1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2" h="156">
                  <a:moveTo>
                    <a:pt x="106" y="2"/>
                  </a:moveTo>
                  <a:lnTo>
                    <a:pt x="109" y="0"/>
                  </a:lnTo>
                  <a:lnTo>
                    <a:pt x="111" y="0"/>
                  </a:lnTo>
                  <a:lnTo>
                    <a:pt x="112" y="2"/>
                  </a:lnTo>
                  <a:lnTo>
                    <a:pt x="112" y="3"/>
                  </a:lnTo>
                  <a:lnTo>
                    <a:pt x="112" y="4"/>
                  </a:lnTo>
                  <a:lnTo>
                    <a:pt x="112" y="6"/>
                  </a:lnTo>
                  <a:lnTo>
                    <a:pt x="111" y="12"/>
                  </a:lnTo>
                  <a:lnTo>
                    <a:pt x="105" y="20"/>
                  </a:lnTo>
                  <a:lnTo>
                    <a:pt x="101" y="26"/>
                  </a:lnTo>
                  <a:lnTo>
                    <a:pt x="101" y="29"/>
                  </a:lnTo>
                  <a:lnTo>
                    <a:pt x="93" y="32"/>
                  </a:lnTo>
                  <a:lnTo>
                    <a:pt x="86" y="32"/>
                  </a:lnTo>
                  <a:lnTo>
                    <a:pt x="78" y="33"/>
                  </a:lnTo>
                  <a:lnTo>
                    <a:pt x="67" y="32"/>
                  </a:lnTo>
                  <a:lnTo>
                    <a:pt x="49" y="30"/>
                  </a:lnTo>
                  <a:lnTo>
                    <a:pt x="31" y="29"/>
                  </a:lnTo>
                  <a:lnTo>
                    <a:pt x="29" y="53"/>
                  </a:lnTo>
                  <a:lnTo>
                    <a:pt x="37" y="53"/>
                  </a:lnTo>
                  <a:lnTo>
                    <a:pt x="37" y="59"/>
                  </a:lnTo>
                  <a:lnTo>
                    <a:pt x="40" y="59"/>
                  </a:lnTo>
                  <a:lnTo>
                    <a:pt x="42" y="59"/>
                  </a:lnTo>
                  <a:lnTo>
                    <a:pt x="44" y="58"/>
                  </a:lnTo>
                  <a:lnTo>
                    <a:pt x="46" y="55"/>
                  </a:lnTo>
                  <a:lnTo>
                    <a:pt x="47" y="53"/>
                  </a:lnTo>
                  <a:lnTo>
                    <a:pt x="56" y="53"/>
                  </a:lnTo>
                  <a:lnTo>
                    <a:pt x="63" y="53"/>
                  </a:lnTo>
                  <a:lnTo>
                    <a:pt x="70" y="53"/>
                  </a:lnTo>
                  <a:lnTo>
                    <a:pt x="80" y="53"/>
                  </a:lnTo>
                  <a:lnTo>
                    <a:pt x="75" y="61"/>
                  </a:lnTo>
                  <a:lnTo>
                    <a:pt x="73" y="64"/>
                  </a:lnTo>
                  <a:lnTo>
                    <a:pt x="72" y="65"/>
                  </a:lnTo>
                  <a:lnTo>
                    <a:pt x="72" y="66"/>
                  </a:lnTo>
                  <a:lnTo>
                    <a:pt x="75" y="69"/>
                  </a:lnTo>
                  <a:lnTo>
                    <a:pt x="83" y="74"/>
                  </a:lnTo>
                  <a:lnTo>
                    <a:pt x="79" y="74"/>
                  </a:lnTo>
                  <a:lnTo>
                    <a:pt x="76" y="74"/>
                  </a:lnTo>
                  <a:lnTo>
                    <a:pt x="73" y="75"/>
                  </a:lnTo>
                  <a:lnTo>
                    <a:pt x="70" y="76"/>
                  </a:lnTo>
                  <a:lnTo>
                    <a:pt x="70" y="68"/>
                  </a:lnTo>
                  <a:lnTo>
                    <a:pt x="67" y="68"/>
                  </a:lnTo>
                  <a:lnTo>
                    <a:pt x="66" y="69"/>
                  </a:lnTo>
                  <a:lnTo>
                    <a:pt x="63" y="74"/>
                  </a:lnTo>
                  <a:lnTo>
                    <a:pt x="59" y="76"/>
                  </a:lnTo>
                  <a:lnTo>
                    <a:pt x="57" y="78"/>
                  </a:lnTo>
                  <a:lnTo>
                    <a:pt x="56" y="79"/>
                  </a:lnTo>
                  <a:lnTo>
                    <a:pt x="53" y="79"/>
                  </a:lnTo>
                  <a:lnTo>
                    <a:pt x="49" y="79"/>
                  </a:lnTo>
                  <a:lnTo>
                    <a:pt x="46" y="78"/>
                  </a:lnTo>
                  <a:lnTo>
                    <a:pt x="42" y="79"/>
                  </a:lnTo>
                  <a:lnTo>
                    <a:pt x="42" y="84"/>
                  </a:lnTo>
                  <a:lnTo>
                    <a:pt x="53" y="87"/>
                  </a:lnTo>
                  <a:lnTo>
                    <a:pt x="54" y="89"/>
                  </a:lnTo>
                  <a:lnTo>
                    <a:pt x="54" y="94"/>
                  </a:lnTo>
                  <a:lnTo>
                    <a:pt x="54" y="97"/>
                  </a:lnTo>
                  <a:lnTo>
                    <a:pt x="56" y="101"/>
                  </a:lnTo>
                  <a:lnTo>
                    <a:pt x="57" y="102"/>
                  </a:lnTo>
                  <a:lnTo>
                    <a:pt x="62" y="104"/>
                  </a:lnTo>
                  <a:lnTo>
                    <a:pt x="65" y="105"/>
                  </a:lnTo>
                  <a:lnTo>
                    <a:pt x="67" y="107"/>
                  </a:lnTo>
                  <a:lnTo>
                    <a:pt x="67" y="108"/>
                  </a:lnTo>
                  <a:lnTo>
                    <a:pt x="67" y="110"/>
                  </a:lnTo>
                  <a:lnTo>
                    <a:pt x="66" y="111"/>
                  </a:lnTo>
                  <a:lnTo>
                    <a:pt x="65" y="114"/>
                  </a:lnTo>
                  <a:lnTo>
                    <a:pt x="63" y="115"/>
                  </a:lnTo>
                  <a:lnTo>
                    <a:pt x="65" y="117"/>
                  </a:lnTo>
                  <a:lnTo>
                    <a:pt x="67" y="121"/>
                  </a:lnTo>
                  <a:lnTo>
                    <a:pt x="70" y="124"/>
                  </a:lnTo>
                  <a:lnTo>
                    <a:pt x="75" y="125"/>
                  </a:lnTo>
                  <a:lnTo>
                    <a:pt x="78" y="128"/>
                  </a:lnTo>
                  <a:lnTo>
                    <a:pt x="78" y="131"/>
                  </a:lnTo>
                  <a:lnTo>
                    <a:pt x="78" y="133"/>
                  </a:lnTo>
                  <a:lnTo>
                    <a:pt x="75" y="131"/>
                  </a:lnTo>
                  <a:lnTo>
                    <a:pt x="69" y="133"/>
                  </a:lnTo>
                  <a:lnTo>
                    <a:pt x="62" y="134"/>
                  </a:lnTo>
                  <a:lnTo>
                    <a:pt x="62" y="140"/>
                  </a:lnTo>
                  <a:lnTo>
                    <a:pt x="62" y="146"/>
                  </a:lnTo>
                  <a:lnTo>
                    <a:pt x="59" y="146"/>
                  </a:lnTo>
                  <a:lnTo>
                    <a:pt x="56" y="146"/>
                  </a:lnTo>
                  <a:lnTo>
                    <a:pt x="53" y="144"/>
                  </a:lnTo>
                  <a:lnTo>
                    <a:pt x="52" y="144"/>
                  </a:lnTo>
                  <a:lnTo>
                    <a:pt x="50" y="146"/>
                  </a:lnTo>
                  <a:lnTo>
                    <a:pt x="50" y="138"/>
                  </a:lnTo>
                  <a:lnTo>
                    <a:pt x="47" y="130"/>
                  </a:lnTo>
                  <a:lnTo>
                    <a:pt x="46" y="120"/>
                  </a:lnTo>
                  <a:lnTo>
                    <a:pt x="43" y="111"/>
                  </a:lnTo>
                  <a:lnTo>
                    <a:pt x="39" y="105"/>
                  </a:lnTo>
                  <a:lnTo>
                    <a:pt x="37" y="104"/>
                  </a:lnTo>
                  <a:lnTo>
                    <a:pt x="36" y="105"/>
                  </a:lnTo>
                  <a:lnTo>
                    <a:pt x="34" y="107"/>
                  </a:lnTo>
                  <a:lnTo>
                    <a:pt x="31" y="111"/>
                  </a:lnTo>
                  <a:lnTo>
                    <a:pt x="30" y="117"/>
                  </a:lnTo>
                  <a:lnTo>
                    <a:pt x="29" y="125"/>
                  </a:lnTo>
                  <a:lnTo>
                    <a:pt x="27" y="124"/>
                  </a:lnTo>
                  <a:lnTo>
                    <a:pt x="27" y="125"/>
                  </a:lnTo>
                  <a:lnTo>
                    <a:pt x="26" y="128"/>
                  </a:lnTo>
                  <a:lnTo>
                    <a:pt x="31" y="137"/>
                  </a:lnTo>
                  <a:lnTo>
                    <a:pt x="31" y="144"/>
                  </a:lnTo>
                  <a:lnTo>
                    <a:pt x="30" y="148"/>
                  </a:lnTo>
                  <a:lnTo>
                    <a:pt x="29" y="151"/>
                  </a:lnTo>
                  <a:lnTo>
                    <a:pt x="26" y="153"/>
                  </a:lnTo>
                  <a:lnTo>
                    <a:pt x="23" y="154"/>
                  </a:lnTo>
                  <a:lnTo>
                    <a:pt x="17" y="156"/>
                  </a:lnTo>
                  <a:lnTo>
                    <a:pt x="6" y="156"/>
                  </a:lnTo>
                  <a:lnTo>
                    <a:pt x="8" y="134"/>
                  </a:lnTo>
                  <a:lnTo>
                    <a:pt x="11" y="112"/>
                  </a:lnTo>
                  <a:lnTo>
                    <a:pt x="8" y="110"/>
                  </a:lnTo>
                  <a:lnTo>
                    <a:pt x="4" y="110"/>
                  </a:lnTo>
                  <a:lnTo>
                    <a:pt x="1" y="110"/>
                  </a:lnTo>
                  <a:lnTo>
                    <a:pt x="0" y="110"/>
                  </a:lnTo>
                  <a:lnTo>
                    <a:pt x="0" y="108"/>
                  </a:lnTo>
                  <a:lnTo>
                    <a:pt x="1" y="98"/>
                  </a:lnTo>
                  <a:lnTo>
                    <a:pt x="1" y="94"/>
                  </a:lnTo>
                  <a:lnTo>
                    <a:pt x="4" y="87"/>
                  </a:lnTo>
                  <a:lnTo>
                    <a:pt x="7" y="81"/>
                  </a:lnTo>
                  <a:lnTo>
                    <a:pt x="8" y="76"/>
                  </a:lnTo>
                  <a:lnTo>
                    <a:pt x="8" y="71"/>
                  </a:lnTo>
                  <a:lnTo>
                    <a:pt x="8" y="66"/>
                  </a:lnTo>
                  <a:lnTo>
                    <a:pt x="8" y="61"/>
                  </a:lnTo>
                  <a:lnTo>
                    <a:pt x="8" y="59"/>
                  </a:lnTo>
                  <a:lnTo>
                    <a:pt x="8" y="56"/>
                  </a:lnTo>
                  <a:lnTo>
                    <a:pt x="13" y="53"/>
                  </a:lnTo>
                  <a:lnTo>
                    <a:pt x="16" y="51"/>
                  </a:lnTo>
                  <a:lnTo>
                    <a:pt x="17" y="48"/>
                  </a:lnTo>
                  <a:lnTo>
                    <a:pt x="17" y="46"/>
                  </a:lnTo>
                  <a:lnTo>
                    <a:pt x="17" y="45"/>
                  </a:lnTo>
                  <a:lnTo>
                    <a:pt x="14" y="39"/>
                  </a:lnTo>
                  <a:lnTo>
                    <a:pt x="13" y="33"/>
                  </a:lnTo>
                  <a:lnTo>
                    <a:pt x="14" y="30"/>
                  </a:lnTo>
                  <a:lnTo>
                    <a:pt x="14" y="26"/>
                  </a:lnTo>
                  <a:lnTo>
                    <a:pt x="23" y="20"/>
                  </a:lnTo>
                  <a:lnTo>
                    <a:pt x="23" y="15"/>
                  </a:lnTo>
                  <a:lnTo>
                    <a:pt x="24" y="15"/>
                  </a:lnTo>
                  <a:lnTo>
                    <a:pt x="26" y="16"/>
                  </a:lnTo>
                  <a:lnTo>
                    <a:pt x="26" y="17"/>
                  </a:lnTo>
                  <a:lnTo>
                    <a:pt x="27" y="17"/>
                  </a:lnTo>
                  <a:lnTo>
                    <a:pt x="29" y="17"/>
                  </a:lnTo>
                  <a:lnTo>
                    <a:pt x="36" y="13"/>
                  </a:lnTo>
                  <a:lnTo>
                    <a:pt x="40" y="10"/>
                  </a:lnTo>
                  <a:lnTo>
                    <a:pt x="44" y="10"/>
                  </a:lnTo>
                  <a:lnTo>
                    <a:pt x="44" y="15"/>
                  </a:lnTo>
                  <a:lnTo>
                    <a:pt x="66" y="19"/>
                  </a:lnTo>
                  <a:lnTo>
                    <a:pt x="78" y="19"/>
                  </a:lnTo>
                  <a:lnTo>
                    <a:pt x="89" y="17"/>
                  </a:lnTo>
                  <a:lnTo>
                    <a:pt x="92" y="17"/>
                  </a:lnTo>
                  <a:lnTo>
                    <a:pt x="95" y="15"/>
                  </a:lnTo>
                  <a:lnTo>
                    <a:pt x="99" y="9"/>
                  </a:lnTo>
                  <a:lnTo>
                    <a:pt x="103" y="4"/>
                  </a:lnTo>
                  <a:lnTo>
                    <a:pt x="106" y="2"/>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52" name="Freeform 22">
              <a:extLst>
                <a:ext uri="{FF2B5EF4-FFF2-40B4-BE49-F238E27FC236}">
                  <a16:creationId xmlns:a16="http://schemas.microsoft.com/office/drawing/2014/main" id="{505C11C6-B166-A7BE-F08B-8A3D9C43C563}"/>
                </a:ext>
              </a:extLst>
            </p:cNvPr>
            <p:cNvSpPr>
              <a:spLocks/>
            </p:cNvSpPr>
            <p:nvPr/>
          </p:nvSpPr>
          <p:spPr bwMode="auto">
            <a:xfrm>
              <a:off x="4483" y="3134"/>
              <a:ext cx="171" cy="66"/>
            </a:xfrm>
            <a:custGeom>
              <a:avLst/>
              <a:gdLst>
                <a:gd name="T0" fmla="*/ 14 w 171"/>
                <a:gd name="T1" fmla="*/ 1 h 66"/>
                <a:gd name="T2" fmla="*/ 21 w 171"/>
                <a:gd name="T3" fmla="*/ 5 h 66"/>
                <a:gd name="T4" fmla="*/ 30 w 171"/>
                <a:gd name="T5" fmla="*/ 4 h 66"/>
                <a:gd name="T6" fmla="*/ 43 w 171"/>
                <a:gd name="T7" fmla="*/ 0 h 66"/>
                <a:gd name="T8" fmla="*/ 49 w 171"/>
                <a:gd name="T9" fmla="*/ 0 h 66"/>
                <a:gd name="T10" fmla="*/ 56 w 171"/>
                <a:gd name="T11" fmla="*/ 4 h 66"/>
                <a:gd name="T12" fmla="*/ 69 w 171"/>
                <a:gd name="T13" fmla="*/ 14 h 66"/>
                <a:gd name="T14" fmla="*/ 76 w 171"/>
                <a:gd name="T15" fmla="*/ 17 h 66"/>
                <a:gd name="T16" fmla="*/ 99 w 171"/>
                <a:gd name="T17" fmla="*/ 8 h 66"/>
                <a:gd name="T18" fmla="*/ 102 w 171"/>
                <a:gd name="T19" fmla="*/ 11 h 66"/>
                <a:gd name="T20" fmla="*/ 109 w 171"/>
                <a:gd name="T21" fmla="*/ 14 h 66"/>
                <a:gd name="T22" fmla="*/ 125 w 171"/>
                <a:gd name="T23" fmla="*/ 15 h 66"/>
                <a:gd name="T24" fmla="*/ 135 w 171"/>
                <a:gd name="T25" fmla="*/ 21 h 66"/>
                <a:gd name="T26" fmla="*/ 138 w 171"/>
                <a:gd name="T27" fmla="*/ 27 h 66"/>
                <a:gd name="T28" fmla="*/ 135 w 171"/>
                <a:gd name="T29" fmla="*/ 36 h 66"/>
                <a:gd name="T30" fmla="*/ 160 w 171"/>
                <a:gd name="T31" fmla="*/ 38 h 66"/>
                <a:gd name="T32" fmla="*/ 162 w 171"/>
                <a:gd name="T33" fmla="*/ 48 h 66"/>
                <a:gd name="T34" fmla="*/ 162 w 171"/>
                <a:gd name="T35" fmla="*/ 56 h 66"/>
                <a:gd name="T36" fmla="*/ 171 w 171"/>
                <a:gd name="T37" fmla="*/ 66 h 66"/>
                <a:gd name="T38" fmla="*/ 162 w 171"/>
                <a:gd name="T39" fmla="*/ 66 h 66"/>
                <a:gd name="T40" fmla="*/ 154 w 171"/>
                <a:gd name="T41" fmla="*/ 63 h 66"/>
                <a:gd name="T42" fmla="*/ 148 w 171"/>
                <a:gd name="T43" fmla="*/ 57 h 66"/>
                <a:gd name="T44" fmla="*/ 142 w 171"/>
                <a:gd name="T45" fmla="*/ 53 h 66"/>
                <a:gd name="T46" fmla="*/ 135 w 171"/>
                <a:gd name="T47" fmla="*/ 51 h 66"/>
                <a:gd name="T48" fmla="*/ 115 w 171"/>
                <a:gd name="T49" fmla="*/ 53 h 66"/>
                <a:gd name="T50" fmla="*/ 99 w 171"/>
                <a:gd name="T51" fmla="*/ 50 h 66"/>
                <a:gd name="T52" fmla="*/ 85 w 171"/>
                <a:gd name="T53" fmla="*/ 43 h 66"/>
                <a:gd name="T54" fmla="*/ 79 w 171"/>
                <a:gd name="T55" fmla="*/ 41 h 66"/>
                <a:gd name="T56" fmla="*/ 70 w 171"/>
                <a:gd name="T57" fmla="*/ 41 h 66"/>
                <a:gd name="T58" fmla="*/ 56 w 171"/>
                <a:gd name="T59" fmla="*/ 44 h 66"/>
                <a:gd name="T60" fmla="*/ 40 w 171"/>
                <a:gd name="T61" fmla="*/ 41 h 66"/>
                <a:gd name="T62" fmla="*/ 37 w 171"/>
                <a:gd name="T63" fmla="*/ 34 h 66"/>
                <a:gd name="T64" fmla="*/ 29 w 171"/>
                <a:gd name="T65" fmla="*/ 36 h 66"/>
                <a:gd name="T66" fmla="*/ 20 w 171"/>
                <a:gd name="T67" fmla="*/ 37 h 66"/>
                <a:gd name="T68" fmla="*/ 16 w 171"/>
                <a:gd name="T69" fmla="*/ 34 h 66"/>
                <a:gd name="T70" fmla="*/ 18 w 171"/>
                <a:gd name="T71" fmla="*/ 27 h 66"/>
                <a:gd name="T72" fmla="*/ 4 w 171"/>
                <a:gd name="T73" fmla="*/ 25 h 66"/>
                <a:gd name="T74" fmla="*/ 5 w 171"/>
                <a:gd name="T75" fmla="*/ 12 h 66"/>
                <a:gd name="T76" fmla="*/ 10 w 171"/>
                <a:gd name="T77" fmla="*/ 0 h 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1" h="66">
                  <a:moveTo>
                    <a:pt x="10" y="0"/>
                  </a:moveTo>
                  <a:lnTo>
                    <a:pt x="14" y="1"/>
                  </a:lnTo>
                  <a:lnTo>
                    <a:pt x="17" y="4"/>
                  </a:lnTo>
                  <a:lnTo>
                    <a:pt x="21" y="5"/>
                  </a:lnTo>
                  <a:lnTo>
                    <a:pt x="27" y="5"/>
                  </a:lnTo>
                  <a:lnTo>
                    <a:pt x="30" y="4"/>
                  </a:lnTo>
                  <a:lnTo>
                    <a:pt x="37" y="2"/>
                  </a:lnTo>
                  <a:lnTo>
                    <a:pt x="43" y="0"/>
                  </a:lnTo>
                  <a:lnTo>
                    <a:pt x="46" y="0"/>
                  </a:lnTo>
                  <a:lnTo>
                    <a:pt x="49" y="0"/>
                  </a:lnTo>
                  <a:lnTo>
                    <a:pt x="53" y="1"/>
                  </a:lnTo>
                  <a:lnTo>
                    <a:pt x="56" y="4"/>
                  </a:lnTo>
                  <a:lnTo>
                    <a:pt x="62" y="8"/>
                  </a:lnTo>
                  <a:lnTo>
                    <a:pt x="69" y="14"/>
                  </a:lnTo>
                  <a:lnTo>
                    <a:pt x="72" y="15"/>
                  </a:lnTo>
                  <a:lnTo>
                    <a:pt x="76" y="17"/>
                  </a:lnTo>
                  <a:lnTo>
                    <a:pt x="93" y="17"/>
                  </a:lnTo>
                  <a:lnTo>
                    <a:pt x="99" y="8"/>
                  </a:lnTo>
                  <a:lnTo>
                    <a:pt x="101" y="10"/>
                  </a:lnTo>
                  <a:lnTo>
                    <a:pt x="102" y="11"/>
                  </a:lnTo>
                  <a:lnTo>
                    <a:pt x="105" y="14"/>
                  </a:lnTo>
                  <a:lnTo>
                    <a:pt x="109" y="14"/>
                  </a:lnTo>
                  <a:lnTo>
                    <a:pt x="116" y="15"/>
                  </a:lnTo>
                  <a:lnTo>
                    <a:pt x="125" y="15"/>
                  </a:lnTo>
                  <a:lnTo>
                    <a:pt x="135" y="17"/>
                  </a:lnTo>
                  <a:lnTo>
                    <a:pt x="135" y="21"/>
                  </a:lnTo>
                  <a:lnTo>
                    <a:pt x="138" y="25"/>
                  </a:lnTo>
                  <a:lnTo>
                    <a:pt x="138" y="27"/>
                  </a:lnTo>
                  <a:lnTo>
                    <a:pt x="137" y="30"/>
                  </a:lnTo>
                  <a:lnTo>
                    <a:pt x="135" y="36"/>
                  </a:lnTo>
                  <a:lnTo>
                    <a:pt x="157" y="36"/>
                  </a:lnTo>
                  <a:lnTo>
                    <a:pt x="160" y="38"/>
                  </a:lnTo>
                  <a:lnTo>
                    <a:pt x="165" y="41"/>
                  </a:lnTo>
                  <a:lnTo>
                    <a:pt x="162" y="48"/>
                  </a:lnTo>
                  <a:lnTo>
                    <a:pt x="162" y="51"/>
                  </a:lnTo>
                  <a:lnTo>
                    <a:pt x="162" y="56"/>
                  </a:lnTo>
                  <a:lnTo>
                    <a:pt x="165" y="60"/>
                  </a:lnTo>
                  <a:lnTo>
                    <a:pt x="171" y="66"/>
                  </a:lnTo>
                  <a:lnTo>
                    <a:pt x="167" y="66"/>
                  </a:lnTo>
                  <a:lnTo>
                    <a:pt x="162" y="66"/>
                  </a:lnTo>
                  <a:lnTo>
                    <a:pt x="158" y="64"/>
                  </a:lnTo>
                  <a:lnTo>
                    <a:pt x="154" y="63"/>
                  </a:lnTo>
                  <a:lnTo>
                    <a:pt x="151" y="61"/>
                  </a:lnTo>
                  <a:lnTo>
                    <a:pt x="148" y="57"/>
                  </a:lnTo>
                  <a:lnTo>
                    <a:pt x="145" y="54"/>
                  </a:lnTo>
                  <a:lnTo>
                    <a:pt x="142" y="53"/>
                  </a:lnTo>
                  <a:lnTo>
                    <a:pt x="139" y="51"/>
                  </a:lnTo>
                  <a:lnTo>
                    <a:pt x="135" y="51"/>
                  </a:lnTo>
                  <a:lnTo>
                    <a:pt x="125" y="53"/>
                  </a:lnTo>
                  <a:lnTo>
                    <a:pt x="115" y="53"/>
                  </a:lnTo>
                  <a:lnTo>
                    <a:pt x="105" y="53"/>
                  </a:lnTo>
                  <a:lnTo>
                    <a:pt x="99" y="50"/>
                  </a:lnTo>
                  <a:lnTo>
                    <a:pt x="92" y="47"/>
                  </a:lnTo>
                  <a:lnTo>
                    <a:pt x="85" y="43"/>
                  </a:lnTo>
                  <a:lnTo>
                    <a:pt x="82" y="43"/>
                  </a:lnTo>
                  <a:lnTo>
                    <a:pt x="79" y="41"/>
                  </a:lnTo>
                  <a:lnTo>
                    <a:pt x="75" y="41"/>
                  </a:lnTo>
                  <a:lnTo>
                    <a:pt x="70" y="41"/>
                  </a:lnTo>
                  <a:lnTo>
                    <a:pt x="63" y="43"/>
                  </a:lnTo>
                  <a:lnTo>
                    <a:pt x="56" y="44"/>
                  </a:lnTo>
                  <a:lnTo>
                    <a:pt x="49" y="44"/>
                  </a:lnTo>
                  <a:lnTo>
                    <a:pt x="40" y="41"/>
                  </a:lnTo>
                  <a:lnTo>
                    <a:pt x="40" y="36"/>
                  </a:lnTo>
                  <a:lnTo>
                    <a:pt x="37" y="34"/>
                  </a:lnTo>
                  <a:lnTo>
                    <a:pt x="34" y="34"/>
                  </a:lnTo>
                  <a:lnTo>
                    <a:pt x="29" y="36"/>
                  </a:lnTo>
                  <a:lnTo>
                    <a:pt x="23" y="37"/>
                  </a:lnTo>
                  <a:lnTo>
                    <a:pt x="20" y="37"/>
                  </a:lnTo>
                  <a:lnTo>
                    <a:pt x="16" y="36"/>
                  </a:lnTo>
                  <a:lnTo>
                    <a:pt x="16" y="34"/>
                  </a:lnTo>
                  <a:lnTo>
                    <a:pt x="16" y="31"/>
                  </a:lnTo>
                  <a:lnTo>
                    <a:pt x="18" y="27"/>
                  </a:lnTo>
                  <a:lnTo>
                    <a:pt x="8" y="27"/>
                  </a:lnTo>
                  <a:lnTo>
                    <a:pt x="4" y="25"/>
                  </a:lnTo>
                  <a:lnTo>
                    <a:pt x="0" y="25"/>
                  </a:lnTo>
                  <a:lnTo>
                    <a:pt x="5" y="12"/>
                  </a:lnTo>
                  <a:lnTo>
                    <a:pt x="8" y="7"/>
                  </a:lnTo>
                  <a:lnTo>
                    <a:pt x="10"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53" name="Freeform 23">
              <a:extLst>
                <a:ext uri="{FF2B5EF4-FFF2-40B4-BE49-F238E27FC236}">
                  <a16:creationId xmlns:a16="http://schemas.microsoft.com/office/drawing/2014/main" id="{8ADFAE71-DB15-5AF9-1A3D-15EA78BDD4D1}"/>
                </a:ext>
              </a:extLst>
            </p:cNvPr>
            <p:cNvSpPr>
              <a:spLocks/>
            </p:cNvSpPr>
            <p:nvPr/>
          </p:nvSpPr>
          <p:spPr bwMode="auto">
            <a:xfrm>
              <a:off x="3355" y="3292"/>
              <a:ext cx="137" cy="299"/>
            </a:xfrm>
            <a:custGeom>
              <a:avLst/>
              <a:gdLst>
                <a:gd name="T0" fmla="*/ 123 w 137"/>
                <a:gd name="T1" fmla="*/ 13 h 299"/>
                <a:gd name="T2" fmla="*/ 128 w 137"/>
                <a:gd name="T3" fmla="*/ 11 h 299"/>
                <a:gd name="T4" fmla="*/ 133 w 137"/>
                <a:gd name="T5" fmla="*/ 26 h 299"/>
                <a:gd name="T6" fmla="*/ 137 w 137"/>
                <a:gd name="T7" fmla="*/ 58 h 299"/>
                <a:gd name="T8" fmla="*/ 134 w 137"/>
                <a:gd name="T9" fmla="*/ 75 h 299"/>
                <a:gd name="T10" fmla="*/ 130 w 137"/>
                <a:gd name="T11" fmla="*/ 79 h 299"/>
                <a:gd name="T12" fmla="*/ 121 w 137"/>
                <a:gd name="T13" fmla="*/ 72 h 299"/>
                <a:gd name="T14" fmla="*/ 130 w 137"/>
                <a:gd name="T15" fmla="*/ 94 h 299"/>
                <a:gd name="T16" fmla="*/ 124 w 137"/>
                <a:gd name="T17" fmla="*/ 102 h 299"/>
                <a:gd name="T18" fmla="*/ 124 w 137"/>
                <a:gd name="T19" fmla="*/ 112 h 299"/>
                <a:gd name="T20" fmla="*/ 121 w 137"/>
                <a:gd name="T21" fmla="*/ 127 h 299"/>
                <a:gd name="T22" fmla="*/ 108 w 137"/>
                <a:gd name="T23" fmla="*/ 157 h 299"/>
                <a:gd name="T24" fmla="*/ 102 w 137"/>
                <a:gd name="T25" fmla="*/ 176 h 299"/>
                <a:gd name="T26" fmla="*/ 102 w 137"/>
                <a:gd name="T27" fmla="*/ 193 h 299"/>
                <a:gd name="T28" fmla="*/ 88 w 137"/>
                <a:gd name="T29" fmla="*/ 233 h 299"/>
                <a:gd name="T30" fmla="*/ 79 w 137"/>
                <a:gd name="T31" fmla="*/ 268 h 299"/>
                <a:gd name="T32" fmla="*/ 77 w 137"/>
                <a:gd name="T33" fmla="*/ 281 h 299"/>
                <a:gd name="T34" fmla="*/ 62 w 137"/>
                <a:gd name="T35" fmla="*/ 292 h 299"/>
                <a:gd name="T36" fmla="*/ 45 w 137"/>
                <a:gd name="T37" fmla="*/ 299 h 299"/>
                <a:gd name="T38" fmla="*/ 30 w 137"/>
                <a:gd name="T39" fmla="*/ 291 h 299"/>
                <a:gd name="T40" fmla="*/ 17 w 137"/>
                <a:gd name="T41" fmla="*/ 274 h 299"/>
                <a:gd name="T42" fmla="*/ 2 w 137"/>
                <a:gd name="T43" fmla="*/ 233 h 299"/>
                <a:gd name="T44" fmla="*/ 2 w 137"/>
                <a:gd name="T45" fmla="*/ 210 h 299"/>
                <a:gd name="T46" fmla="*/ 13 w 137"/>
                <a:gd name="T47" fmla="*/ 196 h 299"/>
                <a:gd name="T48" fmla="*/ 13 w 137"/>
                <a:gd name="T49" fmla="*/ 186 h 299"/>
                <a:gd name="T50" fmla="*/ 20 w 137"/>
                <a:gd name="T51" fmla="*/ 177 h 299"/>
                <a:gd name="T52" fmla="*/ 28 w 137"/>
                <a:gd name="T53" fmla="*/ 167 h 299"/>
                <a:gd name="T54" fmla="*/ 25 w 137"/>
                <a:gd name="T55" fmla="*/ 148 h 299"/>
                <a:gd name="T56" fmla="*/ 16 w 137"/>
                <a:gd name="T57" fmla="*/ 125 h 299"/>
                <a:gd name="T58" fmla="*/ 17 w 137"/>
                <a:gd name="T59" fmla="*/ 105 h 299"/>
                <a:gd name="T60" fmla="*/ 29 w 137"/>
                <a:gd name="T61" fmla="*/ 94 h 299"/>
                <a:gd name="T62" fmla="*/ 49 w 137"/>
                <a:gd name="T63" fmla="*/ 76 h 299"/>
                <a:gd name="T64" fmla="*/ 55 w 137"/>
                <a:gd name="T65" fmla="*/ 79 h 299"/>
                <a:gd name="T66" fmla="*/ 64 w 137"/>
                <a:gd name="T67" fmla="*/ 79 h 299"/>
                <a:gd name="T68" fmla="*/ 68 w 137"/>
                <a:gd name="T69" fmla="*/ 72 h 299"/>
                <a:gd name="T70" fmla="*/ 75 w 137"/>
                <a:gd name="T71" fmla="*/ 75 h 299"/>
                <a:gd name="T72" fmla="*/ 77 w 137"/>
                <a:gd name="T73" fmla="*/ 68 h 299"/>
                <a:gd name="T74" fmla="*/ 81 w 137"/>
                <a:gd name="T75" fmla="*/ 60 h 299"/>
                <a:gd name="T76" fmla="*/ 87 w 137"/>
                <a:gd name="T77" fmla="*/ 59 h 299"/>
                <a:gd name="T78" fmla="*/ 88 w 137"/>
                <a:gd name="T79" fmla="*/ 49 h 299"/>
                <a:gd name="T80" fmla="*/ 92 w 137"/>
                <a:gd name="T81" fmla="*/ 43 h 299"/>
                <a:gd name="T82" fmla="*/ 91 w 137"/>
                <a:gd name="T83" fmla="*/ 39 h 299"/>
                <a:gd name="T84" fmla="*/ 104 w 137"/>
                <a:gd name="T85" fmla="*/ 36 h 299"/>
                <a:gd name="T86" fmla="*/ 113 w 137"/>
                <a:gd name="T87" fmla="*/ 0 h 29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7" h="299">
                  <a:moveTo>
                    <a:pt x="113" y="0"/>
                  </a:moveTo>
                  <a:lnTo>
                    <a:pt x="121" y="13"/>
                  </a:lnTo>
                  <a:lnTo>
                    <a:pt x="123" y="13"/>
                  </a:lnTo>
                  <a:lnTo>
                    <a:pt x="125" y="11"/>
                  </a:lnTo>
                  <a:lnTo>
                    <a:pt x="127" y="11"/>
                  </a:lnTo>
                  <a:lnTo>
                    <a:pt x="128" y="11"/>
                  </a:lnTo>
                  <a:lnTo>
                    <a:pt x="130" y="13"/>
                  </a:lnTo>
                  <a:lnTo>
                    <a:pt x="131" y="19"/>
                  </a:lnTo>
                  <a:lnTo>
                    <a:pt x="133" y="26"/>
                  </a:lnTo>
                  <a:lnTo>
                    <a:pt x="134" y="33"/>
                  </a:lnTo>
                  <a:lnTo>
                    <a:pt x="136" y="42"/>
                  </a:lnTo>
                  <a:lnTo>
                    <a:pt x="137" y="58"/>
                  </a:lnTo>
                  <a:lnTo>
                    <a:pt x="137" y="72"/>
                  </a:lnTo>
                  <a:lnTo>
                    <a:pt x="136" y="72"/>
                  </a:lnTo>
                  <a:lnTo>
                    <a:pt x="134" y="75"/>
                  </a:lnTo>
                  <a:lnTo>
                    <a:pt x="134" y="76"/>
                  </a:lnTo>
                  <a:lnTo>
                    <a:pt x="134" y="79"/>
                  </a:lnTo>
                  <a:lnTo>
                    <a:pt x="130" y="79"/>
                  </a:lnTo>
                  <a:lnTo>
                    <a:pt x="130" y="72"/>
                  </a:lnTo>
                  <a:lnTo>
                    <a:pt x="125" y="72"/>
                  </a:lnTo>
                  <a:lnTo>
                    <a:pt x="121" y="72"/>
                  </a:lnTo>
                  <a:lnTo>
                    <a:pt x="125" y="83"/>
                  </a:lnTo>
                  <a:lnTo>
                    <a:pt x="128" y="89"/>
                  </a:lnTo>
                  <a:lnTo>
                    <a:pt x="130" y="94"/>
                  </a:lnTo>
                  <a:lnTo>
                    <a:pt x="130" y="99"/>
                  </a:lnTo>
                  <a:lnTo>
                    <a:pt x="125" y="101"/>
                  </a:lnTo>
                  <a:lnTo>
                    <a:pt x="124" y="102"/>
                  </a:lnTo>
                  <a:lnTo>
                    <a:pt x="124" y="104"/>
                  </a:lnTo>
                  <a:lnTo>
                    <a:pt x="124" y="108"/>
                  </a:lnTo>
                  <a:lnTo>
                    <a:pt x="124" y="112"/>
                  </a:lnTo>
                  <a:lnTo>
                    <a:pt x="118" y="118"/>
                  </a:lnTo>
                  <a:lnTo>
                    <a:pt x="120" y="122"/>
                  </a:lnTo>
                  <a:lnTo>
                    <a:pt x="121" y="127"/>
                  </a:lnTo>
                  <a:lnTo>
                    <a:pt x="121" y="130"/>
                  </a:lnTo>
                  <a:lnTo>
                    <a:pt x="115" y="145"/>
                  </a:lnTo>
                  <a:lnTo>
                    <a:pt x="108" y="157"/>
                  </a:lnTo>
                  <a:lnTo>
                    <a:pt x="101" y="168"/>
                  </a:lnTo>
                  <a:lnTo>
                    <a:pt x="102" y="171"/>
                  </a:lnTo>
                  <a:lnTo>
                    <a:pt x="102" y="176"/>
                  </a:lnTo>
                  <a:lnTo>
                    <a:pt x="104" y="180"/>
                  </a:lnTo>
                  <a:lnTo>
                    <a:pt x="104" y="184"/>
                  </a:lnTo>
                  <a:lnTo>
                    <a:pt x="102" y="193"/>
                  </a:lnTo>
                  <a:lnTo>
                    <a:pt x="101" y="200"/>
                  </a:lnTo>
                  <a:lnTo>
                    <a:pt x="94" y="217"/>
                  </a:lnTo>
                  <a:lnTo>
                    <a:pt x="88" y="233"/>
                  </a:lnTo>
                  <a:lnTo>
                    <a:pt x="82" y="249"/>
                  </a:lnTo>
                  <a:lnTo>
                    <a:pt x="81" y="258"/>
                  </a:lnTo>
                  <a:lnTo>
                    <a:pt x="79" y="268"/>
                  </a:lnTo>
                  <a:lnTo>
                    <a:pt x="78" y="272"/>
                  </a:lnTo>
                  <a:lnTo>
                    <a:pt x="78" y="276"/>
                  </a:lnTo>
                  <a:lnTo>
                    <a:pt x="77" y="281"/>
                  </a:lnTo>
                  <a:lnTo>
                    <a:pt x="74" y="285"/>
                  </a:lnTo>
                  <a:lnTo>
                    <a:pt x="69" y="289"/>
                  </a:lnTo>
                  <a:lnTo>
                    <a:pt x="62" y="292"/>
                  </a:lnTo>
                  <a:lnTo>
                    <a:pt x="46" y="298"/>
                  </a:lnTo>
                  <a:lnTo>
                    <a:pt x="48" y="299"/>
                  </a:lnTo>
                  <a:lnTo>
                    <a:pt x="45" y="299"/>
                  </a:lnTo>
                  <a:lnTo>
                    <a:pt x="41" y="298"/>
                  </a:lnTo>
                  <a:lnTo>
                    <a:pt x="35" y="295"/>
                  </a:lnTo>
                  <a:lnTo>
                    <a:pt x="30" y="291"/>
                  </a:lnTo>
                  <a:lnTo>
                    <a:pt x="26" y="288"/>
                  </a:lnTo>
                  <a:lnTo>
                    <a:pt x="23" y="284"/>
                  </a:lnTo>
                  <a:lnTo>
                    <a:pt x="17" y="274"/>
                  </a:lnTo>
                  <a:lnTo>
                    <a:pt x="13" y="259"/>
                  </a:lnTo>
                  <a:lnTo>
                    <a:pt x="7" y="246"/>
                  </a:lnTo>
                  <a:lnTo>
                    <a:pt x="2" y="233"/>
                  </a:lnTo>
                  <a:lnTo>
                    <a:pt x="0" y="226"/>
                  </a:lnTo>
                  <a:lnTo>
                    <a:pt x="0" y="219"/>
                  </a:lnTo>
                  <a:lnTo>
                    <a:pt x="2" y="210"/>
                  </a:lnTo>
                  <a:lnTo>
                    <a:pt x="5" y="202"/>
                  </a:lnTo>
                  <a:lnTo>
                    <a:pt x="9" y="199"/>
                  </a:lnTo>
                  <a:lnTo>
                    <a:pt x="13" y="196"/>
                  </a:lnTo>
                  <a:lnTo>
                    <a:pt x="13" y="193"/>
                  </a:lnTo>
                  <a:lnTo>
                    <a:pt x="13" y="189"/>
                  </a:lnTo>
                  <a:lnTo>
                    <a:pt x="13" y="186"/>
                  </a:lnTo>
                  <a:lnTo>
                    <a:pt x="13" y="183"/>
                  </a:lnTo>
                  <a:lnTo>
                    <a:pt x="13" y="181"/>
                  </a:lnTo>
                  <a:lnTo>
                    <a:pt x="20" y="177"/>
                  </a:lnTo>
                  <a:lnTo>
                    <a:pt x="25" y="174"/>
                  </a:lnTo>
                  <a:lnTo>
                    <a:pt x="28" y="171"/>
                  </a:lnTo>
                  <a:lnTo>
                    <a:pt x="28" y="167"/>
                  </a:lnTo>
                  <a:lnTo>
                    <a:pt x="28" y="164"/>
                  </a:lnTo>
                  <a:lnTo>
                    <a:pt x="26" y="155"/>
                  </a:lnTo>
                  <a:lnTo>
                    <a:pt x="25" y="148"/>
                  </a:lnTo>
                  <a:lnTo>
                    <a:pt x="22" y="141"/>
                  </a:lnTo>
                  <a:lnTo>
                    <a:pt x="19" y="132"/>
                  </a:lnTo>
                  <a:lnTo>
                    <a:pt x="16" y="125"/>
                  </a:lnTo>
                  <a:lnTo>
                    <a:pt x="16" y="118"/>
                  </a:lnTo>
                  <a:lnTo>
                    <a:pt x="16" y="111"/>
                  </a:lnTo>
                  <a:lnTo>
                    <a:pt x="17" y="105"/>
                  </a:lnTo>
                  <a:lnTo>
                    <a:pt x="20" y="101"/>
                  </a:lnTo>
                  <a:lnTo>
                    <a:pt x="25" y="96"/>
                  </a:lnTo>
                  <a:lnTo>
                    <a:pt x="29" y="94"/>
                  </a:lnTo>
                  <a:lnTo>
                    <a:pt x="39" y="88"/>
                  </a:lnTo>
                  <a:lnTo>
                    <a:pt x="49" y="82"/>
                  </a:lnTo>
                  <a:lnTo>
                    <a:pt x="49" y="76"/>
                  </a:lnTo>
                  <a:lnTo>
                    <a:pt x="51" y="76"/>
                  </a:lnTo>
                  <a:lnTo>
                    <a:pt x="52" y="78"/>
                  </a:lnTo>
                  <a:lnTo>
                    <a:pt x="55" y="79"/>
                  </a:lnTo>
                  <a:lnTo>
                    <a:pt x="58" y="81"/>
                  </a:lnTo>
                  <a:lnTo>
                    <a:pt x="61" y="81"/>
                  </a:lnTo>
                  <a:lnTo>
                    <a:pt x="64" y="79"/>
                  </a:lnTo>
                  <a:lnTo>
                    <a:pt x="65" y="75"/>
                  </a:lnTo>
                  <a:lnTo>
                    <a:pt x="68" y="73"/>
                  </a:lnTo>
                  <a:lnTo>
                    <a:pt x="68" y="72"/>
                  </a:lnTo>
                  <a:lnTo>
                    <a:pt x="71" y="72"/>
                  </a:lnTo>
                  <a:lnTo>
                    <a:pt x="74" y="73"/>
                  </a:lnTo>
                  <a:lnTo>
                    <a:pt x="75" y="75"/>
                  </a:lnTo>
                  <a:lnTo>
                    <a:pt x="77" y="75"/>
                  </a:lnTo>
                  <a:lnTo>
                    <a:pt x="77" y="72"/>
                  </a:lnTo>
                  <a:lnTo>
                    <a:pt x="77" y="68"/>
                  </a:lnTo>
                  <a:lnTo>
                    <a:pt x="77" y="60"/>
                  </a:lnTo>
                  <a:lnTo>
                    <a:pt x="81" y="59"/>
                  </a:lnTo>
                  <a:lnTo>
                    <a:pt x="81" y="60"/>
                  </a:lnTo>
                  <a:lnTo>
                    <a:pt x="82" y="62"/>
                  </a:lnTo>
                  <a:lnTo>
                    <a:pt x="85" y="63"/>
                  </a:lnTo>
                  <a:lnTo>
                    <a:pt x="87" y="59"/>
                  </a:lnTo>
                  <a:lnTo>
                    <a:pt x="87" y="55"/>
                  </a:lnTo>
                  <a:lnTo>
                    <a:pt x="88" y="52"/>
                  </a:lnTo>
                  <a:lnTo>
                    <a:pt x="88" y="49"/>
                  </a:lnTo>
                  <a:lnTo>
                    <a:pt x="94" y="49"/>
                  </a:lnTo>
                  <a:lnTo>
                    <a:pt x="94" y="47"/>
                  </a:lnTo>
                  <a:lnTo>
                    <a:pt x="92" y="43"/>
                  </a:lnTo>
                  <a:lnTo>
                    <a:pt x="91" y="40"/>
                  </a:lnTo>
                  <a:lnTo>
                    <a:pt x="91" y="42"/>
                  </a:lnTo>
                  <a:lnTo>
                    <a:pt x="91" y="39"/>
                  </a:lnTo>
                  <a:lnTo>
                    <a:pt x="92" y="37"/>
                  </a:lnTo>
                  <a:lnTo>
                    <a:pt x="97" y="36"/>
                  </a:lnTo>
                  <a:lnTo>
                    <a:pt x="104" y="36"/>
                  </a:lnTo>
                  <a:lnTo>
                    <a:pt x="105" y="26"/>
                  </a:lnTo>
                  <a:lnTo>
                    <a:pt x="108" y="16"/>
                  </a:lnTo>
                  <a:lnTo>
                    <a:pt x="113"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54" name="Freeform 24">
              <a:extLst>
                <a:ext uri="{FF2B5EF4-FFF2-40B4-BE49-F238E27FC236}">
                  <a16:creationId xmlns:a16="http://schemas.microsoft.com/office/drawing/2014/main" id="{78DC9C4C-FF4C-D1E0-0E58-C186DB2F0D56}"/>
                </a:ext>
              </a:extLst>
            </p:cNvPr>
            <p:cNvSpPr>
              <a:spLocks/>
            </p:cNvSpPr>
            <p:nvPr/>
          </p:nvSpPr>
          <p:spPr bwMode="auto">
            <a:xfrm>
              <a:off x="2412" y="1672"/>
              <a:ext cx="85" cy="111"/>
            </a:xfrm>
            <a:custGeom>
              <a:avLst/>
              <a:gdLst>
                <a:gd name="T0" fmla="*/ 59 w 85"/>
                <a:gd name="T1" fmla="*/ 2 h 111"/>
                <a:gd name="T2" fmla="*/ 59 w 85"/>
                <a:gd name="T3" fmla="*/ 10 h 111"/>
                <a:gd name="T4" fmla="*/ 62 w 85"/>
                <a:gd name="T5" fmla="*/ 12 h 111"/>
                <a:gd name="T6" fmla="*/ 73 w 85"/>
                <a:gd name="T7" fmla="*/ 7 h 111"/>
                <a:gd name="T8" fmla="*/ 78 w 85"/>
                <a:gd name="T9" fmla="*/ 10 h 111"/>
                <a:gd name="T10" fmla="*/ 75 w 85"/>
                <a:gd name="T11" fmla="*/ 17 h 111"/>
                <a:gd name="T12" fmla="*/ 81 w 85"/>
                <a:gd name="T13" fmla="*/ 25 h 111"/>
                <a:gd name="T14" fmla="*/ 84 w 85"/>
                <a:gd name="T15" fmla="*/ 30 h 111"/>
                <a:gd name="T16" fmla="*/ 79 w 85"/>
                <a:gd name="T17" fmla="*/ 33 h 111"/>
                <a:gd name="T18" fmla="*/ 72 w 85"/>
                <a:gd name="T19" fmla="*/ 35 h 111"/>
                <a:gd name="T20" fmla="*/ 65 w 85"/>
                <a:gd name="T21" fmla="*/ 46 h 111"/>
                <a:gd name="T22" fmla="*/ 63 w 85"/>
                <a:gd name="T23" fmla="*/ 58 h 111"/>
                <a:gd name="T24" fmla="*/ 68 w 85"/>
                <a:gd name="T25" fmla="*/ 69 h 111"/>
                <a:gd name="T26" fmla="*/ 68 w 85"/>
                <a:gd name="T27" fmla="*/ 78 h 111"/>
                <a:gd name="T28" fmla="*/ 62 w 85"/>
                <a:gd name="T29" fmla="*/ 84 h 111"/>
                <a:gd name="T30" fmla="*/ 66 w 85"/>
                <a:gd name="T31" fmla="*/ 88 h 111"/>
                <a:gd name="T32" fmla="*/ 62 w 85"/>
                <a:gd name="T33" fmla="*/ 88 h 111"/>
                <a:gd name="T34" fmla="*/ 58 w 85"/>
                <a:gd name="T35" fmla="*/ 91 h 111"/>
                <a:gd name="T36" fmla="*/ 49 w 85"/>
                <a:gd name="T37" fmla="*/ 99 h 111"/>
                <a:gd name="T38" fmla="*/ 40 w 85"/>
                <a:gd name="T39" fmla="*/ 99 h 111"/>
                <a:gd name="T40" fmla="*/ 32 w 85"/>
                <a:gd name="T41" fmla="*/ 105 h 111"/>
                <a:gd name="T42" fmla="*/ 27 w 85"/>
                <a:gd name="T43" fmla="*/ 111 h 111"/>
                <a:gd name="T44" fmla="*/ 23 w 85"/>
                <a:gd name="T45" fmla="*/ 107 h 111"/>
                <a:gd name="T46" fmla="*/ 19 w 85"/>
                <a:gd name="T47" fmla="*/ 104 h 111"/>
                <a:gd name="T48" fmla="*/ 13 w 85"/>
                <a:gd name="T49" fmla="*/ 107 h 111"/>
                <a:gd name="T50" fmla="*/ 9 w 85"/>
                <a:gd name="T51" fmla="*/ 108 h 111"/>
                <a:gd name="T52" fmla="*/ 4 w 85"/>
                <a:gd name="T53" fmla="*/ 104 h 111"/>
                <a:gd name="T54" fmla="*/ 0 w 85"/>
                <a:gd name="T55" fmla="*/ 94 h 111"/>
                <a:gd name="T56" fmla="*/ 12 w 85"/>
                <a:gd name="T57" fmla="*/ 84 h 111"/>
                <a:gd name="T58" fmla="*/ 13 w 85"/>
                <a:gd name="T59" fmla="*/ 61 h 111"/>
                <a:gd name="T60" fmla="*/ 3 w 85"/>
                <a:gd name="T61" fmla="*/ 52 h 111"/>
                <a:gd name="T62" fmla="*/ 6 w 85"/>
                <a:gd name="T63" fmla="*/ 46 h 111"/>
                <a:gd name="T64" fmla="*/ 16 w 85"/>
                <a:gd name="T65" fmla="*/ 45 h 111"/>
                <a:gd name="T66" fmla="*/ 16 w 85"/>
                <a:gd name="T67" fmla="*/ 39 h 111"/>
                <a:gd name="T68" fmla="*/ 10 w 85"/>
                <a:gd name="T69" fmla="*/ 38 h 111"/>
                <a:gd name="T70" fmla="*/ 13 w 85"/>
                <a:gd name="T71" fmla="*/ 27 h 111"/>
                <a:gd name="T72" fmla="*/ 22 w 85"/>
                <a:gd name="T73" fmla="*/ 33 h 111"/>
                <a:gd name="T74" fmla="*/ 29 w 85"/>
                <a:gd name="T75" fmla="*/ 29 h 111"/>
                <a:gd name="T76" fmla="*/ 32 w 85"/>
                <a:gd name="T77" fmla="*/ 23 h 111"/>
                <a:gd name="T78" fmla="*/ 39 w 85"/>
                <a:gd name="T79" fmla="*/ 16 h 111"/>
                <a:gd name="T80" fmla="*/ 39 w 85"/>
                <a:gd name="T81" fmla="*/ 13 h 111"/>
                <a:gd name="T82" fmla="*/ 48 w 85"/>
                <a:gd name="T83" fmla="*/ 6 h 1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5" h="111">
                  <a:moveTo>
                    <a:pt x="55" y="0"/>
                  </a:moveTo>
                  <a:lnTo>
                    <a:pt x="58" y="0"/>
                  </a:lnTo>
                  <a:lnTo>
                    <a:pt x="59" y="2"/>
                  </a:lnTo>
                  <a:lnTo>
                    <a:pt x="60" y="4"/>
                  </a:lnTo>
                  <a:lnTo>
                    <a:pt x="60" y="7"/>
                  </a:lnTo>
                  <a:lnTo>
                    <a:pt x="59" y="10"/>
                  </a:lnTo>
                  <a:lnTo>
                    <a:pt x="58" y="13"/>
                  </a:lnTo>
                  <a:lnTo>
                    <a:pt x="55" y="16"/>
                  </a:lnTo>
                  <a:lnTo>
                    <a:pt x="62" y="12"/>
                  </a:lnTo>
                  <a:lnTo>
                    <a:pt x="66" y="9"/>
                  </a:lnTo>
                  <a:lnTo>
                    <a:pt x="69" y="7"/>
                  </a:lnTo>
                  <a:lnTo>
                    <a:pt x="73" y="7"/>
                  </a:lnTo>
                  <a:lnTo>
                    <a:pt x="76" y="9"/>
                  </a:lnTo>
                  <a:lnTo>
                    <a:pt x="78" y="9"/>
                  </a:lnTo>
                  <a:lnTo>
                    <a:pt x="78" y="10"/>
                  </a:lnTo>
                  <a:lnTo>
                    <a:pt x="78" y="12"/>
                  </a:lnTo>
                  <a:lnTo>
                    <a:pt x="75" y="16"/>
                  </a:lnTo>
                  <a:lnTo>
                    <a:pt x="75" y="17"/>
                  </a:lnTo>
                  <a:lnTo>
                    <a:pt x="75" y="19"/>
                  </a:lnTo>
                  <a:lnTo>
                    <a:pt x="79" y="19"/>
                  </a:lnTo>
                  <a:lnTo>
                    <a:pt x="81" y="25"/>
                  </a:lnTo>
                  <a:lnTo>
                    <a:pt x="79" y="30"/>
                  </a:lnTo>
                  <a:lnTo>
                    <a:pt x="82" y="30"/>
                  </a:lnTo>
                  <a:lnTo>
                    <a:pt x="84" y="30"/>
                  </a:lnTo>
                  <a:lnTo>
                    <a:pt x="85" y="33"/>
                  </a:lnTo>
                  <a:lnTo>
                    <a:pt x="84" y="33"/>
                  </a:lnTo>
                  <a:lnTo>
                    <a:pt x="79" y="33"/>
                  </a:lnTo>
                  <a:lnTo>
                    <a:pt x="76" y="32"/>
                  </a:lnTo>
                  <a:lnTo>
                    <a:pt x="75" y="33"/>
                  </a:lnTo>
                  <a:lnTo>
                    <a:pt x="72" y="35"/>
                  </a:lnTo>
                  <a:lnTo>
                    <a:pt x="71" y="36"/>
                  </a:lnTo>
                  <a:lnTo>
                    <a:pt x="66" y="40"/>
                  </a:lnTo>
                  <a:lnTo>
                    <a:pt x="65" y="46"/>
                  </a:lnTo>
                  <a:lnTo>
                    <a:pt x="65" y="50"/>
                  </a:lnTo>
                  <a:lnTo>
                    <a:pt x="63" y="55"/>
                  </a:lnTo>
                  <a:lnTo>
                    <a:pt x="63" y="58"/>
                  </a:lnTo>
                  <a:lnTo>
                    <a:pt x="63" y="61"/>
                  </a:lnTo>
                  <a:lnTo>
                    <a:pt x="65" y="63"/>
                  </a:lnTo>
                  <a:lnTo>
                    <a:pt x="68" y="69"/>
                  </a:lnTo>
                  <a:lnTo>
                    <a:pt x="69" y="74"/>
                  </a:lnTo>
                  <a:lnTo>
                    <a:pt x="69" y="76"/>
                  </a:lnTo>
                  <a:lnTo>
                    <a:pt x="68" y="78"/>
                  </a:lnTo>
                  <a:lnTo>
                    <a:pt x="66" y="79"/>
                  </a:lnTo>
                  <a:lnTo>
                    <a:pt x="63" y="82"/>
                  </a:lnTo>
                  <a:lnTo>
                    <a:pt x="62" y="84"/>
                  </a:lnTo>
                  <a:lnTo>
                    <a:pt x="65" y="85"/>
                  </a:lnTo>
                  <a:lnTo>
                    <a:pt x="66" y="86"/>
                  </a:lnTo>
                  <a:lnTo>
                    <a:pt x="66" y="88"/>
                  </a:lnTo>
                  <a:lnTo>
                    <a:pt x="65" y="89"/>
                  </a:lnTo>
                  <a:lnTo>
                    <a:pt x="63" y="89"/>
                  </a:lnTo>
                  <a:lnTo>
                    <a:pt x="62" y="88"/>
                  </a:lnTo>
                  <a:lnTo>
                    <a:pt x="60" y="86"/>
                  </a:lnTo>
                  <a:lnTo>
                    <a:pt x="58" y="85"/>
                  </a:lnTo>
                  <a:lnTo>
                    <a:pt x="58" y="91"/>
                  </a:lnTo>
                  <a:lnTo>
                    <a:pt x="53" y="91"/>
                  </a:lnTo>
                  <a:lnTo>
                    <a:pt x="49" y="91"/>
                  </a:lnTo>
                  <a:lnTo>
                    <a:pt x="49" y="99"/>
                  </a:lnTo>
                  <a:lnTo>
                    <a:pt x="48" y="99"/>
                  </a:lnTo>
                  <a:lnTo>
                    <a:pt x="45" y="99"/>
                  </a:lnTo>
                  <a:lnTo>
                    <a:pt x="40" y="99"/>
                  </a:lnTo>
                  <a:lnTo>
                    <a:pt x="39" y="99"/>
                  </a:lnTo>
                  <a:lnTo>
                    <a:pt x="35" y="102"/>
                  </a:lnTo>
                  <a:lnTo>
                    <a:pt x="32" y="105"/>
                  </a:lnTo>
                  <a:lnTo>
                    <a:pt x="30" y="107"/>
                  </a:lnTo>
                  <a:lnTo>
                    <a:pt x="30" y="109"/>
                  </a:lnTo>
                  <a:lnTo>
                    <a:pt x="27" y="111"/>
                  </a:lnTo>
                  <a:lnTo>
                    <a:pt x="26" y="111"/>
                  </a:lnTo>
                  <a:lnTo>
                    <a:pt x="23" y="108"/>
                  </a:lnTo>
                  <a:lnTo>
                    <a:pt x="23" y="107"/>
                  </a:lnTo>
                  <a:lnTo>
                    <a:pt x="22" y="105"/>
                  </a:lnTo>
                  <a:lnTo>
                    <a:pt x="20" y="104"/>
                  </a:lnTo>
                  <a:lnTo>
                    <a:pt x="19" y="104"/>
                  </a:lnTo>
                  <a:lnTo>
                    <a:pt x="17" y="105"/>
                  </a:lnTo>
                  <a:lnTo>
                    <a:pt x="16" y="107"/>
                  </a:lnTo>
                  <a:lnTo>
                    <a:pt x="13" y="107"/>
                  </a:lnTo>
                  <a:lnTo>
                    <a:pt x="13" y="109"/>
                  </a:lnTo>
                  <a:lnTo>
                    <a:pt x="9" y="109"/>
                  </a:lnTo>
                  <a:lnTo>
                    <a:pt x="9" y="108"/>
                  </a:lnTo>
                  <a:lnTo>
                    <a:pt x="10" y="105"/>
                  </a:lnTo>
                  <a:lnTo>
                    <a:pt x="6" y="104"/>
                  </a:lnTo>
                  <a:lnTo>
                    <a:pt x="4" y="104"/>
                  </a:lnTo>
                  <a:lnTo>
                    <a:pt x="4" y="102"/>
                  </a:lnTo>
                  <a:lnTo>
                    <a:pt x="3" y="99"/>
                  </a:lnTo>
                  <a:lnTo>
                    <a:pt x="0" y="94"/>
                  </a:lnTo>
                  <a:lnTo>
                    <a:pt x="3" y="94"/>
                  </a:lnTo>
                  <a:lnTo>
                    <a:pt x="9" y="94"/>
                  </a:lnTo>
                  <a:lnTo>
                    <a:pt x="12" y="84"/>
                  </a:lnTo>
                  <a:lnTo>
                    <a:pt x="14" y="76"/>
                  </a:lnTo>
                  <a:lnTo>
                    <a:pt x="22" y="61"/>
                  </a:lnTo>
                  <a:lnTo>
                    <a:pt x="13" y="61"/>
                  </a:lnTo>
                  <a:lnTo>
                    <a:pt x="9" y="61"/>
                  </a:lnTo>
                  <a:lnTo>
                    <a:pt x="4" y="56"/>
                  </a:lnTo>
                  <a:lnTo>
                    <a:pt x="3" y="52"/>
                  </a:lnTo>
                  <a:lnTo>
                    <a:pt x="4" y="50"/>
                  </a:lnTo>
                  <a:lnTo>
                    <a:pt x="6" y="49"/>
                  </a:lnTo>
                  <a:lnTo>
                    <a:pt x="6" y="46"/>
                  </a:lnTo>
                  <a:lnTo>
                    <a:pt x="10" y="46"/>
                  </a:lnTo>
                  <a:lnTo>
                    <a:pt x="16" y="46"/>
                  </a:lnTo>
                  <a:lnTo>
                    <a:pt x="16" y="45"/>
                  </a:lnTo>
                  <a:lnTo>
                    <a:pt x="16" y="43"/>
                  </a:lnTo>
                  <a:lnTo>
                    <a:pt x="16" y="40"/>
                  </a:lnTo>
                  <a:lnTo>
                    <a:pt x="16" y="39"/>
                  </a:lnTo>
                  <a:lnTo>
                    <a:pt x="16" y="38"/>
                  </a:lnTo>
                  <a:lnTo>
                    <a:pt x="13" y="38"/>
                  </a:lnTo>
                  <a:lnTo>
                    <a:pt x="10" y="38"/>
                  </a:lnTo>
                  <a:lnTo>
                    <a:pt x="12" y="33"/>
                  </a:lnTo>
                  <a:lnTo>
                    <a:pt x="10" y="27"/>
                  </a:lnTo>
                  <a:lnTo>
                    <a:pt x="13" y="27"/>
                  </a:lnTo>
                  <a:lnTo>
                    <a:pt x="14" y="30"/>
                  </a:lnTo>
                  <a:lnTo>
                    <a:pt x="16" y="33"/>
                  </a:lnTo>
                  <a:lnTo>
                    <a:pt x="22" y="33"/>
                  </a:lnTo>
                  <a:lnTo>
                    <a:pt x="24" y="32"/>
                  </a:lnTo>
                  <a:lnTo>
                    <a:pt x="27" y="30"/>
                  </a:lnTo>
                  <a:lnTo>
                    <a:pt x="29" y="29"/>
                  </a:lnTo>
                  <a:lnTo>
                    <a:pt x="30" y="26"/>
                  </a:lnTo>
                  <a:lnTo>
                    <a:pt x="32" y="25"/>
                  </a:lnTo>
                  <a:lnTo>
                    <a:pt x="32" y="23"/>
                  </a:lnTo>
                  <a:lnTo>
                    <a:pt x="33" y="22"/>
                  </a:lnTo>
                  <a:lnTo>
                    <a:pt x="39" y="22"/>
                  </a:lnTo>
                  <a:lnTo>
                    <a:pt x="39" y="16"/>
                  </a:lnTo>
                  <a:lnTo>
                    <a:pt x="33" y="16"/>
                  </a:lnTo>
                  <a:lnTo>
                    <a:pt x="36" y="14"/>
                  </a:lnTo>
                  <a:lnTo>
                    <a:pt x="39" y="13"/>
                  </a:lnTo>
                  <a:lnTo>
                    <a:pt x="39" y="4"/>
                  </a:lnTo>
                  <a:lnTo>
                    <a:pt x="43" y="6"/>
                  </a:lnTo>
                  <a:lnTo>
                    <a:pt x="48" y="6"/>
                  </a:lnTo>
                  <a:lnTo>
                    <a:pt x="50" y="7"/>
                  </a:lnTo>
                  <a:lnTo>
                    <a:pt x="55"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55" name="Freeform 25">
              <a:extLst>
                <a:ext uri="{FF2B5EF4-FFF2-40B4-BE49-F238E27FC236}">
                  <a16:creationId xmlns:a16="http://schemas.microsoft.com/office/drawing/2014/main" id="{939DE030-3C9E-56DF-B13B-0D182102D57A}"/>
                </a:ext>
              </a:extLst>
            </p:cNvPr>
            <p:cNvSpPr>
              <a:spLocks/>
            </p:cNvSpPr>
            <p:nvPr/>
          </p:nvSpPr>
          <p:spPr bwMode="auto">
            <a:xfrm>
              <a:off x="4621" y="3265"/>
              <a:ext cx="716" cy="528"/>
            </a:xfrm>
            <a:custGeom>
              <a:avLst/>
              <a:gdLst>
                <a:gd name="T0" fmla="*/ 396 w 716"/>
                <a:gd name="T1" fmla="*/ 21 h 528"/>
                <a:gd name="T2" fmla="*/ 413 w 716"/>
                <a:gd name="T3" fmla="*/ 37 h 528"/>
                <a:gd name="T4" fmla="*/ 407 w 716"/>
                <a:gd name="T5" fmla="*/ 56 h 528"/>
                <a:gd name="T6" fmla="*/ 422 w 716"/>
                <a:gd name="T7" fmla="*/ 106 h 528"/>
                <a:gd name="T8" fmla="*/ 461 w 716"/>
                <a:gd name="T9" fmla="*/ 132 h 528"/>
                <a:gd name="T10" fmla="*/ 481 w 716"/>
                <a:gd name="T11" fmla="*/ 148 h 528"/>
                <a:gd name="T12" fmla="*/ 494 w 716"/>
                <a:gd name="T13" fmla="*/ 135 h 528"/>
                <a:gd name="T14" fmla="*/ 507 w 716"/>
                <a:gd name="T15" fmla="*/ 97 h 528"/>
                <a:gd name="T16" fmla="*/ 521 w 716"/>
                <a:gd name="T17" fmla="*/ 0 h 528"/>
                <a:gd name="T18" fmla="*/ 549 w 716"/>
                <a:gd name="T19" fmla="*/ 76 h 528"/>
                <a:gd name="T20" fmla="*/ 576 w 716"/>
                <a:gd name="T21" fmla="*/ 90 h 528"/>
                <a:gd name="T22" fmla="*/ 589 w 716"/>
                <a:gd name="T23" fmla="*/ 142 h 528"/>
                <a:gd name="T24" fmla="*/ 625 w 716"/>
                <a:gd name="T25" fmla="*/ 195 h 528"/>
                <a:gd name="T26" fmla="*/ 632 w 716"/>
                <a:gd name="T27" fmla="*/ 217 h 528"/>
                <a:gd name="T28" fmla="*/ 652 w 716"/>
                <a:gd name="T29" fmla="*/ 253 h 528"/>
                <a:gd name="T30" fmla="*/ 688 w 716"/>
                <a:gd name="T31" fmla="*/ 301 h 528"/>
                <a:gd name="T32" fmla="*/ 704 w 716"/>
                <a:gd name="T33" fmla="*/ 360 h 528"/>
                <a:gd name="T34" fmla="*/ 713 w 716"/>
                <a:gd name="T35" fmla="*/ 416 h 528"/>
                <a:gd name="T36" fmla="*/ 707 w 716"/>
                <a:gd name="T37" fmla="*/ 469 h 528"/>
                <a:gd name="T38" fmla="*/ 683 w 716"/>
                <a:gd name="T39" fmla="*/ 499 h 528"/>
                <a:gd name="T40" fmla="*/ 671 w 716"/>
                <a:gd name="T41" fmla="*/ 528 h 528"/>
                <a:gd name="T42" fmla="*/ 432 w 716"/>
                <a:gd name="T43" fmla="*/ 502 h 528"/>
                <a:gd name="T44" fmla="*/ 387 w 716"/>
                <a:gd name="T45" fmla="*/ 522 h 528"/>
                <a:gd name="T46" fmla="*/ 373 w 716"/>
                <a:gd name="T47" fmla="*/ 496 h 528"/>
                <a:gd name="T48" fmla="*/ 366 w 716"/>
                <a:gd name="T49" fmla="*/ 482 h 528"/>
                <a:gd name="T50" fmla="*/ 334 w 716"/>
                <a:gd name="T51" fmla="*/ 475 h 528"/>
                <a:gd name="T52" fmla="*/ 284 w 716"/>
                <a:gd name="T53" fmla="*/ 470 h 528"/>
                <a:gd name="T54" fmla="*/ 226 w 716"/>
                <a:gd name="T55" fmla="*/ 483 h 528"/>
                <a:gd name="T56" fmla="*/ 209 w 716"/>
                <a:gd name="T57" fmla="*/ 499 h 528"/>
                <a:gd name="T58" fmla="*/ 189 w 716"/>
                <a:gd name="T59" fmla="*/ 515 h 528"/>
                <a:gd name="T60" fmla="*/ 160 w 716"/>
                <a:gd name="T61" fmla="*/ 521 h 528"/>
                <a:gd name="T62" fmla="*/ 109 w 716"/>
                <a:gd name="T63" fmla="*/ 521 h 528"/>
                <a:gd name="T64" fmla="*/ 43 w 716"/>
                <a:gd name="T65" fmla="*/ 516 h 528"/>
                <a:gd name="T66" fmla="*/ 36 w 716"/>
                <a:gd name="T67" fmla="*/ 442 h 528"/>
                <a:gd name="T68" fmla="*/ 30 w 716"/>
                <a:gd name="T69" fmla="*/ 393 h 528"/>
                <a:gd name="T70" fmla="*/ 17 w 716"/>
                <a:gd name="T71" fmla="*/ 364 h 528"/>
                <a:gd name="T72" fmla="*/ 13 w 716"/>
                <a:gd name="T73" fmla="*/ 344 h 528"/>
                <a:gd name="T74" fmla="*/ 14 w 716"/>
                <a:gd name="T75" fmla="*/ 319 h 528"/>
                <a:gd name="T76" fmla="*/ 0 w 716"/>
                <a:gd name="T77" fmla="*/ 292 h 528"/>
                <a:gd name="T78" fmla="*/ 9 w 716"/>
                <a:gd name="T79" fmla="*/ 259 h 528"/>
                <a:gd name="T80" fmla="*/ 20 w 716"/>
                <a:gd name="T81" fmla="*/ 249 h 528"/>
                <a:gd name="T82" fmla="*/ 60 w 716"/>
                <a:gd name="T83" fmla="*/ 218 h 528"/>
                <a:gd name="T84" fmla="*/ 88 w 716"/>
                <a:gd name="T85" fmla="*/ 205 h 528"/>
                <a:gd name="T86" fmla="*/ 108 w 716"/>
                <a:gd name="T87" fmla="*/ 194 h 528"/>
                <a:gd name="T88" fmla="*/ 147 w 716"/>
                <a:gd name="T89" fmla="*/ 177 h 528"/>
                <a:gd name="T90" fmla="*/ 166 w 716"/>
                <a:gd name="T91" fmla="*/ 126 h 528"/>
                <a:gd name="T92" fmla="*/ 191 w 716"/>
                <a:gd name="T93" fmla="*/ 128 h 528"/>
                <a:gd name="T94" fmla="*/ 204 w 716"/>
                <a:gd name="T95" fmla="*/ 106 h 528"/>
                <a:gd name="T96" fmla="*/ 217 w 716"/>
                <a:gd name="T97" fmla="*/ 96 h 528"/>
                <a:gd name="T98" fmla="*/ 222 w 716"/>
                <a:gd name="T99" fmla="*/ 82 h 528"/>
                <a:gd name="T100" fmla="*/ 235 w 716"/>
                <a:gd name="T101" fmla="*/ 64 h 528"/>
                <a:gd name="T102" fmla="*/ 263 w 716"/>
                <a:gd name="T103" fmla="*/ 86 h 528"/>
                <a:gd name="T104" fmla="*/ 285 w 716"/>
                <a:gd name="T105" fmla="*/ 87 h 528"/>
                <a:gd name="T106" fmla="*/ 298 w 716"/>
                <a:gd name="T107" fmla="*/ 59 h 528"/>
                <a:gd name="T108" fmla="*/ 305 w 716"/>
                <a:gd name="T109" fmla="*/ 41 h 528"/>
                <a:gd name="T110" fmla="*/ 327 w 716"/>
                <a:gd name="T111" fmla="*/ 25 h 528"/>
                <a:gd name="T112" fmla="*/ 337 w 716"/>
                <a:gd name="T113" fmla="*/ 11 h 528"/>
                <a:gd name="T114" fmla="*/ 351 w 716"/>
                <a:gd name="T115" fmla="*/ 14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16" h="528">
                  <a:moveTo>
                    <a:pt x="361" y="10"/>
                  </a:moveTo>
                  <a:lnTo>
                    <a:pt x="364" y="13"/>
                  </a:lnTo>
                  <a:lnTo>
                    <a:pt x="364" y="14"/>
                  </a:lnTo>
                  <a:lnTo>
                    <a:pt x="366" y="15"/>
                  </a:lnTo>
                  <a:lnTo>
                    <a:pt x="369" y="17"/>
                  </a:lnTo>
                  <a:lnTo>
                    <a:pt x="373" y="18"/>
                  </a:lnTo>
                  <a:lnTo>
                    <a:pt x="374" y="18"/>
                  </a:lnTo>
                  <a:lnTo>
                    <a:pt x="373" y="18"/>
                  </a:lnTo>
                  <a:lnTo>
                    <a:pt x="389" y="21"/>
                  </a:lnTo>
                  <a:lnTo>
                    <a:pt x="396" y="21"/>
                  </a:lnTo>
                  <a:lnTo>
                    <a:pt x="403" y="21"/>
                  </a:lnTo>
                  <a:lnTo>
                    <a:pt x="406" y="27"/>
                  </a:lnTo>
                  <a:lnTo>
                    <a:pt x="416" y="23"/>
                  </a:lnTo>
                  <a:lnTo>
                    <a:pt x="419" y="21"/>
                  </a:lnTo>
                  <a:lnTo>
                    <a:pt x="422" y="27"/>
                  </a:lnTo>
                  <a:lnTo>
                    <a:pt x="422" y="31"/>
                  </a:lnTo>
                  <a:lnTo>
                    <a:pt x="422" y="33"/>
                  </a:lnTo>
                  <a:lnTo>
                    <a:pt x="420" y="34"/>
                  </a:lnTo>
                  <a:lnTo>
                    <a:pt x="418" y="36"/>
                  </a:lnTo>
                  <a:lnTo>
                    <a:pt x="413" y="37"/>
                  </a:lnTo>
                  <a:lnTo>
                    <a:pt x="413" y="40"/>
                  </a:lnTo>
                  <a:lnTo>
                    <a:pt x="413" y="41"/>
                  </a:lnTo>
                  <a:lnTo>
                    <a:pt x="415" y="41"/>
                  </a:lnTo>
                  <a:lnTo>
                    <a:pt x="416" y="43"/>
                  </a:lnTo>
                  <a:lnTo>
                    <a:pt x="416" y="51"/>
                  </a:lnTo>
                  <a:lnTo>
                    <a:pt x="409" y="50"/>
                  </a:lnTo>
                  <a:lnTo>
                    <a:pt x="403" y="51"/>
                  </a:lnTo>
                  <a:lnTo>
                    <a:pt x="405" y="53"/>
                  </a:lnTo>
                  <a:lnTo>
                    <a:pt x="406" y="54"/>
                  </a:lnTo>
                  <a:lnTo>
                    <a:pt x="407" y="56"/>
                  </a:lnTo>
                  <a:lnTo>
                    <a:pt x="407" y="57"/>
                  </a:lnTo>
                  <a:lnTo>
                    <a:pt x="406" y="63"/>
                  </a:lnTo>
                  <a:lnTo>
                    <a:pt x="406" y="69"/>
                  </a:lnTo>
                  <a:lnTo>
                    <a:pt x="400" y="70"/>
                  </a:lnTo>
                  <a:lnTo>
                    <a:pt x="400" y="80"/>
                  </a:lnTo>
                  <a:lnTo>
                    <a:pt x="400" y="90"/>
                  </a:lnTo>
                  <a:lnTo>
                    <a:pt x="409" y="95"/>
                  </a:lnTo>
                  <a:lnTo>
                    <a:pt x="416" y="99"/>
                  </a:lnTo>
                  <a:lnTo>
                    <a:pt x="416" y="103"/>
                  </a:lnTo>
                  <a:lnTo>
                    <a:pt x="422" y="106"/>
                  </a:lnTo>
                  <a:lnTo>
                    <a:pt x="428" y="106"/>
                  </a:lnTo>
                  <a:lnTo>
                    <a:pt x="433" y="108"/>
                  </a:lnTo>
                  <a:lnTo>
                    <a:pt x="439" y="109"/>
                  </a:lnTo>
                  <a:lnTo>
                    <a:pt x="441" y="112"/>
                  </a:lnTo>
                  <a:lnTo>
                    <a:pt x="443" y="115"/>
                  </a:lnTo>
                  <a:lnTo>
                    <a:pt x="448" y="121"/>
                  </a:lnTo>
                  <a:lnTo>
                    <a:pt x="454" y="128"/>
                  </a:lnTo>
                  <a:lnTo>
                    <a:pt x="455" y="131"/>
                  </a:lnTo>
                  <a:lnTo>
                    <a:pt x="458" y="132"/>
                  </a:lnTo>
                  <a:lnTo>
                    <a:pt x="461" y="132"/>
                  </a:lnTo>
                  <a:lnTo>
                    <a:pt x="462" y="132"/>
                  </a:lnTo>
                  <a:lnTo>
                    <a:pt x="465" y="131"/>
                  </a:lnTo>
                  <a:lnTo>
                    <a:pt x="467" y="132"/>
                  </a:lnTo>
                  <a:lnTo>
                    <a:pt x="468" y="135"/>
                  </a:lnTo>
                  <a:lnTo>
                    <a:pt x="469" y="141"/>
                  </a:lnTo>
                  <a:lnTo>
                    <a:pt x="472" y="145"/>
                  </a:lnTo>
                  <a:lnTo>
                    <a:pt x="474" y="146"/>
                  </a:lnTo>
                  <a:lnTo>
                    <a:pt x="475" y="148"/>
                  </a:lnTo>
                  <a:lnTo>
                    <a:pt x="478" y="149"/>
                  </a:lnTo>
                  <a:lnTo>
                    <a:pt x="481" y="148"/>
                  </a:lnTo>
                  <a:lnTo>
                    <a:pt x="485" y="148"/>
                  </a:lnTo>
                  <a:lnTo>
                    <a:pt x="488" y="148"/>
                  </a:lnTo>
                  <a:lnTo>
                    <a:pt x="490" y="146"/>
                  </a:lnTo>
                  <a:lnTo>
                    <a:pt x="491" y="146"/>
                  </a:lnTo>
                  <a:lnTo>
                    <a:pt x="492" y="146"/>
                  </a:lnTo>
                  <a:lnTo>
                    <a:pt x="494" y="145"/>
                  </a:lnTo>
                  <a:lnTo>
                    <a:pt x="494" y="144"/>
                  </a:lnTo>
                  <a:lnTo>
                    <a:pt x="494" y="139"/>
                  </a:lnTo>
                  <a:lnTo>
                    <a:pt x="494" y="136"/>
                  </a:lnTo>
                  <a:lnTo>
                    <a:pt x="494" y="135"/>
                  </a:lnTo>
                  <a:lnTo>
                    <a:pt x="500" y="129"/>
                  </a:lnTo>
                  <a:lnTo>
                    <a:pt x="500" y="125"/>
                  </a:lnTo>
                  <a:lnTo>
                    <a:pt x="500" y="122"/>
                  </a:lnTo>
                  <a:lnTo>
                    <a:pt x="500" y="119"/>
                  </a:lnTo>
                  <a:lnTo>
                    <a:pt x="500" y="116"/>
                  </a:lnTo>
                  <a:lnTo>
                    <a:pt x="500" y="115"/>
                  </a:lnTo>
                  <a:lnTo>
                    <a:pt x="503" y="113"/>
                  </a:lnTo>
                  <a:lnTo>
                    <a:pt x="505" y="112"/>
                  </a:lnTo>
                  <a:lnTo>
                    <a:pt x="507" y="105"/>
                  </a:lnTo>
                  <a:lnTo>
                    <a:pt x="507" y="97"/>
                  </a:lnTo>
                  <a:lnTo>
                    <a:pt x="507" y="83"/>
                  </a:lnTo>
                  <a:lnTo>
                    <a:pt x="505" y="70"/>
                  </a:lnTo>
                  <a:lnTo>
                    <a:pt x="504" y="61"/>
                  </a:lnTo>
                  <a:lnTo>
                    <a:pt x="505" y="54"/>
                  </a:lnTo>
                  <a:lnTo>
                    <a:pt x="511" y="51"/>
                  </a:lnTo>
                  <a:lnTo>
                    <a:pt x="510" y="38"/>
                  </a:lnTo>
                  <a:lnTo>
                    <a:pt x="510" y="27"/>
                  </a:lnTo>
                  <a:lnTo>
                    <a:pt x="511" y="14"/>
                  </a:lnTo>
                  <a:lnTo>
                    <a:pt x="514" y="0"/>
                  </a:lnTo>
                  <a:lnTo>
                    <a:pt x="521" y="0"/>
                  </a:lnTo>
                  <a:lnTo>
                    <a:pt x="530" y="15"/>
                  </a:lnTo>
                  <a:lnTo>
                    <a:pt x="537" y="31"/>
                  </a:lnTo>
                  <a:lnTo>
                    <a:pt x="540" y="40"/>
                  </a:lnTo>
                  <a:lnTo>
                    <a:pt x="543" y="50"/>
                  </a:lnTo>
                  <a:lnTo>
                    <a:pt x="543" y="60"/>
                  </a:lnTo>
                  <a:lnTo>
                    <a:pt x="544" y="73"/>
                  </a:lnTo>
                  <a:lnTo>
                    <a:pt x="546" y="73"/>
                  </a:lnTo>
                  <a:lnTo>
                    <a:pt x="547" y="74"/>
                  </a:lnTo>
                  <a:lnTo>
                    <a:pt x="547" y="76"/>
                  </a:lnTo>
                  <a:lnTo>
                    <a:pt x="549" y="76"/>
                  </a:lnTo>
                  <a:lnTo>
                    <a:pt x="551" y="76"/>
                  </a:lnTo>
                  <a:lnTo>
                    <a:pt x="551" y="70"/>
                  </a:lnTo>
                  <a:lnTo>
                    <a:pt x="560" y="69"/>
                  </a:lnTo>
                  <a:lnTo>
                    <a:pt x="560" y="76"/>
                  </a:lnTo>
                  <a:lnTo>
                    <a:pt x="563" y="76"/>
                  </a:lnTo>
                  <a:lnTo>
                    <a:pt x="564" y="79"/>
                  </a:lnTo>
                  <a:lnTo>
                    <a:pt x="566" y="82"/>
                  </a:lnTo>
                  <a:lnTo>
                    <a:pt x="575" y="82"/>
                  </a:lnTo>
                  <a:lnTo>
                    <a:pt x="576" y="86"/>
                  </a:lnTo>
                  <a:lnTo>
                    <a:pt x="576" y="90"/>
                  </a:lnTo>
                  <a:lnTo>
                    <a:pt x="575" y="97"/>
                  </a:lnTo>
                  <a:lnTo>
                    <a:pt x="573" y="108"/>
                  </a:lnTo>
                  <a:lnTo>
                    <a:pt x="573" y="110"/>
                  </a:lnTo>
                  <a:lnTo>
                    <a:pt x="575" y="115"/>
                  </a:lnTo>
                  <a:lnTo>
                    <a:pt x="576" y="118"/>
                  </a:lnTo>
                  <a:lnTo>
                    <a:pt x="577" y="121"/>
                  </a:lnTo>
                  <a:lnTo>
                    <a:pt x="582" y="125"/>
                  </a:lnTo>
                  <a:lnTo>
                    <a:pt x="585" y="131"/>
                  </a:lnTo>
                  <a:lnTo>
                    <a:pt x="587" y="138"/>
                  </a:lnTo>
                  <a:lnTo>
                    <a:pt x="589" y="142"/>
                  </a:lnTo>
                  <a:lnTo>
                    <a:pt x="589" y="146"/>
                  </a:lnTo>
                  <a:lnTo>
                    <a:pt x="589" y="157"/>
                  </a:lnTo>
                  <a:lnTo>
                    <a:pt x="589" y="167"/>
                  </a:lnTo>
                  <a:lnTo>
                    <a:pt x="589" y="171"/>
                  </a:lnTo>
                  <a:lnTo>
                    <a:pt x="590" y="175"/>
                  </a:lnTo>
                  <a:lnTo>
                    <a:pt x="592" y="177"/>
                  </a:lnTo>
                  <a:lnTo>
                    <a:pt x="593" y="178"/>
                  </a:lnTo>
                  <a:lnTo>
                    <a:pt x="598" y="181"/>
                  </a:lnTo>
                  <a:lnTo>
                    <a:pt x="611" y="188"/>
                  </a:lnTo>
                  <a:lnTo>
                    <a:pt x="625" y="195"/>
                  </a:lnTo>
                  <a:lnTo>
                    <a:pt x="631" y="198"/>
                  </a:lnTo>
                  <a:lnTo>
                    <a:pt x="635" y="201"/>
                  </a:lnTo>
                  <a:lnTo>
                    <a:pt x="635" y="204"/>
                  </a:lnTo>
                  <a:lnTo>
                    <a:pt x="636" y="205"/>
                  </a:lnTo>
                  <a:lnTo>
                    <a:pt x="638" y="207"/>
                  </a:lnTo>
                  <a:lnTo>
                    <a:pt x="638" y="208"/>
                  </a:lnTo>
                  <a:lnTo>
                    <a:pt x="636" y="210"/>
                  </a:lnTo>
                  <a:lnTo>
                    <a:pt x="635" y="211"/>
                  </a:lnTo>
                  <a:lnTo>
                    <a:pt x="634" y="214"/>
                  </a:lnTo>
                  <a:lnTo>
                    <a:pt x="632" y="217"/>
                  </a:lnTo>
                  <a:lnTo>
                    <a:pt x="638" y="217"/>
                  </a:lnTo>
                  <a:lnTo>
                    <a:pt x="639" y="218"/>
                  </a:lnTo>
                  <a:lnTo>
                    <a:pt x="642" y="220"/>
                  </a:lnTo>
                  <a:lnTo>
                    <a:pt x="644" y="221"/>
                  </a:lnTo>
                  <a:lnTo>
                    <a:pt x="644" y="223"/>
                  </a:lnTo>
                  <a:lnTo>
                    <a:pt x="647" y="227"/>
                  </a:lnTo>
                  <a:lnTo>
                    <a:pt x="647" y="231"/>
                  </a:lnTo>
                  <a:lnTo>
                    <a:pt x="647" y="241"/>
                  </a:lnTo>
                  <a:lnTo>
                    <a:pt x="647" y="250"/>
                  </a:lnTo>
                  <a:lnTo>
                    <a:pt x="652" y="253"/>
                  </a:lnTo>
                  <a:lnTo>
                    <a:pt x="658" y="256"/>
                  </a:lnTo>
                  <a:lnTo>
                    <a:pt x="662" y="259"/>
                  </a:lnTo>
                  <a:lnTo>
                    <a:pt x="665" y="260"/>
                  </a:lnTo>
                  <a:lnTo>
                    <a:pt x="668" y="262"/>
                  </a:lnTo>
                  <a:lnTo>
                    <a:pt x="668" y="276"/>
                  </a:lnTo>
                  <a:lnTo>
                    <a:pt x="670" y="283"/>
                  </a:lnTo>
                  <a:lnTo>
                    <a:pt x="671" y="289"/>
                  </a:lnTo>
                  <a:lnTo>
                    <a:pt x="680" y="293"/>
                  </a:lnTo>
                  <a:lnTo>
                    <a:pt x="685" y="298"/>
                  </a:lnTo>
                  <a:lnTo>
                    <a:pt x="688" y="301"/>
                  </a:lnTo>
                  <a:lnTo>
                    <a:pt x="688" y="303"/>
                  </a:lnTo>
                  <a:lnTo>
                    <a:pt x="687" y="306"/>
                  </a:lnTo>
                  <a:lnTo>
                    <a:pt x="687" y="309"/>
                  </a:lnTo>
                  <a:lnTo>
                    <a:pt x="687" y="311"/>
                  </a:lnTo>
                  <a:lnTo>
                    <a:pt x="688" y="312"/>
                  </a:lnTo>
                  <a:lnTo>
                    <a:pt x="704" y="322"/>
                  </a:lnTo>
                  <a:lnTo>
                    <a:pt x="706" y="328"/>
                  </a:lnTo>
                  <a:lnTo>
                    <a:pt x="707" y="334"/>
                  </a:lnTo>
                  <a:lnTo>
                    <a:pt x="706" y="347"/>
                  </a:lnTo>
                  <a:lnTo>
                    <a:pt x="704" y="360"/>
                  </a:lnTo>
                  <a:lnTo>
                    <a:pt x="704" y="365"/>
                  </a:lnTo>
                  <a:lnTo>
                    <a:pt x="704" y="370"/>
                  </a:lnTo>
                  <a:lnTo>
                    <a:pt x="706" y="374"/>
                  </a:lnTo>
                  <a:lnTo>
                    <a:pt x="708" y="380"/>
                  </a:lnTo>
                  <a:lnTo>
                    <a:pt x="710" y="384"/>
                  </a:lnTo>
                  <a:lnTo>
                    <a:pt x="713" y="388"/>
                  </a:lnTo>
                  <a:lnTo>
                    <a:pt x="714" y="396"/>
                  </a:lnTo>
                  <a:lnTo>
                    <a:pt x="716" y="401"/>
                  </a:lnTo>
                  <a:lnTo>
                    <a:pt x="716" y="406"/>
                  </a:lnTo>
                  <a:lnTo>
                    <a:pt x="713" y="416"/>
                  </a:lnTo>
                  <a:lnTo>
                    <a:pt x="707" y="416"/>
                  </a:lnTo>
                  <a:lnTo>
                    <a:pt x="707" y="424"/>
                  </a:lnTo>
                  <a:lnTo>
                    <a:pt x="707" y="433"/>
                  </a:lnTo>
                  <a:lnTo>
                    <a:pt x="707" y="440"/>
                  </a:lnTo>
                  <a:lnTo>
                    <a:pt x="707" y="444"/>
                  </a:lnTo>
                  <a:lnTo>
                    <a:pt x="707" y="447"/>
                  </a:lnTo>
                  <a:lnTo>
                    <a:pt x="707" y="452"/>
                  </a:lnTo>
                  <a:lnTo>
                    <a:pt x="707" y="457"/>
                  </a:lnTo>
                  <a:lnTo>
                    <a:pt x="707" y="463"/>
                  </a:lnTo>
                  <a:lnTo>
                    <a:pt x="707" y="469"/>
                  </a:lnTo>
                  <a:lnTo>
                    <a:pt x="706" y="472"/>
                  </a:lnTo>
                  <a:lnTo>
                    <a:pt x="704" y="478"/>
                  </a:lnTo>
                  <a:lnTo>
                    <a:pt x="698" y="478"/>
                  </a:lnTo>
                  <a:lnTo>
                    <a:pt x="698" y="480"/>
                  </a:lnTo>
                  <a:lnTo>
                    <a:pt x="697" y="483"/>
                  </a:lnTo>
                  <a:lnTo>
                    <a:pt x="698" y="486"/>
                  </a:lnTo>
                  <a:lnTo>
                    <a:pt x="698" y="485"/>
                  </a:lnTo>
                  <a:lnTo>
                    <a:pt x="698" y="491"/>
                  </a:lnTo>
                  <a:lnTo>
                    <a:pt x="688" y="496"/>
                  </a:lnTo>
                  <a:lnTo>
                    <a:pt x="683" y="499"/>
                  </a:lnTo>
                  <a:lnTo>
                    <a:pt x="681" y="501"/>
                  </a:lnTo>
                  <a:lnTo>
                    <a:pt x="680" y="502"/>
                  </a:lnTo>
                  <a:lnTo>
                    <a:pt x="680" y="506"/>
                  </a:lnTo>
                  <a:lnTo>
                    <a:pt x="680" y="511"/>
                  </a:lnTo>
                  <a:lnTo>
                    <a:pt x="675" y="511"/>
                  </a:lnTo>
                  <a:lnTo>
                    <a:pt x="671" y="511"/>
                  </a:lnTo>
                  <a:lnTo>
                    <a:pt x="671" y="514"/>
                  </a:lnTo>
                  <a:lnTo>
                    <a:pt x="671" y="518"/>
                  </a:lnTo>
                  <a:lnTo>
                    <a:pt x="671" y="524"/>
                  </a:lnTo>
                  <a:lnTo>
                    <a:pt x="671" y="528"/>
                  </a:lnTo>
                  <a:lnTo>
                    <a:pt x="429" y="528"/>
                  </a:lnTo>
                  <a:lnTo>
                    <a:pt x="432" y="521"/>
                  </a:lnTo>
                  <a:lnTo>
                    <a:pt x="436" y="511"/>
                  </a:lnTo>
                  <a:lnTo>
                    <a:pt x="438" y="505"/>
                  </a:lnTo>
                  <a:lnTo>
                    <a:pt x="438" y="502"/>
                  </a:lnTo>
                  <a:lnTo>
                    <a:pt x="438" y="501"/>
                  </a:lnTo>
                  <a:lnTo>
                    <a:pt x="436" y="499"/>
                  </a:lnTo>
                  <a:lnTo>
                    <a:pt x="433" y="499"/>
                  </a:lnTo>
                  <a:lnTo>
                    <a:pt x="432" y="501"/>
                  </a:lnTo>
                  <a:lnTo>
                    <a:pt x="432" y="502"/>
                  </a:lnTo>
                  <a:lnTo>
                    <a:pt x="429" y="506"/>
                  </a:lnTo>
                  <a:lnTo>
                    <a:pt x="428" y="511"/>
                  </a:lnTo>
                  <a:lnTo>
                    <a:pt x="425" y="514"/>
                  </a:lnTo>
                  <a:lnTo>
                    <a:pt x="423" y="514"/>
                  </a:lnTo>
                  <a:lnTo>
                    <a:pt x="420" y="514"/>
                  </a:lnTo>
                  <a:lnTo>
                    <a:pt x="419" y="514"/>
                  </a:lnTo>
                  <a:lnTo>
                    <a:pt x="416" y="514"/>
                  </a:lnTo>
                  <a:lnTo>
                    <a:pt x="406" y="528"/>
                  </a:lnTo>
                  <a:lnTo>
                    <a:pt x="390" y="528"/>
                  </a:lnTo>
                  <a:lnTo>
                    <a:pt x="387" y="522"/>
                  </a:lnTo>
                  <a:lnTo>
                    <a:pt x="387" y="516"/>
                  </a:lnTo>
                  <a:lnTo>
                    <a:pt x="387" y="511"/>
                  </a:lnTo>
                  <a:lnTo>
                    <a:pt x="386" y="505"/>
                  </a:lnTo>
                  <a:lnTo>
                    <a:pt x="380" y="504"/>
                  </a:lnTo>
                  <a:lnTo>
                    <a:pt x="373" y="502"/>
                  </a:lnTo>
                  <a:lnTo>
                    <a:pt x="373" y="501"/>
                  </a:lnTo>
                  <a:lnTo>
                    <a:pt x="371" y="499"/>
                  </a:lnTo>
                  <a:lnTo>
                    <a:pt x="370" y="496"/>
                  </a:lnTo>
                  <a:lnTo>
                    <a:pt x="373" y="498"/>
                  </a:lnTo>
                  <a:lnTo>
                    <a:pt x="373" y="496"/>
                  </a:lnTo>
                  <a:lnTo>
                    <a:pt x="371" y="495"/>
                  </a:lnTo>
                  <a:lnTo>
                    <a:pt x="373" y="493"/>
                  </a:lnTo>
                  <a:lnTo>
                    <a:pt x="374" y="492"/>
                  </a:lnTo>
                  <a:lnTo>
                    <a:pt x="376" y="491"/>
                  </a:lnTo>
                  <a:lnTo>
                    <a:pt x="374" y="489"/>
                  </a:lnTo>
                  <a:lnTo>
                    <a:pt x="373" y="489"/>
                  </a:lnTo>
                  <a:lnTo>
                    <a:pt x="364" y="488"/>
                  </a:lnTo>
                  <a:lnTo>
                    <a:pt x="366" y="486"/>
                  </a:lnTo>
                  <a:lnTo>
                    <a:pt x="367" y="483"/>
                  </a:lnTo>
                  <a:lnTo>
                    <a:pt x="366" y="482"/>
                  </a:lnTo>
                  <a:lnTo>
                    <a:pt x="364" y="480"/>
                  </a:lnTo>
                  <a:lnTo>
                    <a:pt x="364" y="478"/>
                  </a:lnTo>
                  <a:lnTo>
                    <a:pt x="360" y="476"/>
                  </a:lnTo>
                  <a:lnTo>
                    <a:pt x="357" y="476"/>
                  </a:lnTo>
                  <a:lnTo>
                    <a:pt x="350" y="476"/>
                  </a:lnTo>
                  <a:lnTo>
                    <a:pt x="343" y="478"/>
                  </a:lnTo>
                  <a:lnTo>
                    <a:pt x="340" y="478"/>
                  </a:lnTo>
                  <a:lnTo>
                    <a:pt x="337" y="478"/>
                  </a:lnTo>
                  <a:lnTo>
                    <a:pt x="335" y="476"/>
                  </a:lnTo>
                  <a:lnTo>
                    <a:pt x="334" y="475"/>
                  </a:lnTo>
                  <a:lnTo>
                    <a:pt x="331" y="470"/>
                  </a:lnTo>
                  <a:lnTo>
                    <a:pt x="330" y="466"/>
                  </a:lnTo>
                  <a:lnTo>
                    <a:pt x="327" y="465"/>
                  </a:lnTo>
                  <a:lnTo>
                    <a:pt x="325" y="463"/>
                  </a:lnTo>
                  <a:lnTo>
                    <a:pt x="321" y="463"/>
                  </a:lnTo>
                  <a:lnTo>
                    <a:pt x="317" y="463"/>
                  </a:lnTo>
                  <a:lnTo>
                    <a:pt x="312" y="463"/>
                  </a:lnTo>
                  <a:lnTo>
                    <a:pt x="307" y="465"/>
                  </a:lnTo>
                  <a:lnTo>
                    <a:pt x="295" y="468"/>
                  </a:lnTo>
                  <a:lnTo>
                    <a:pt x="284" y="470"/>
                  </a:lnTo>
                  <a:lnTo>
                    <a:pt x="261" y="479"/>
                  </a:lnTo>
                  <a:lnTo>
                    <a:pt x="251" y="482"/>
                  </a:lnTo>
                  <a:lnTo>
                    <a:pt x="242" y="483"/>
                  </a:lnTo>
                  <a:lnTo>
                    <a:pt x="240" y="482"/>
                  </a:lnTo>
                  <a:lnTo>
                    <a:pt x="238" y="482"/>
                  </a:lnTo>
                  <a:lnTo>
                    <a:pt x="233" y="480"/>
                  </a:lnTo>
                  <a:lnTo>
                    <a:pt x="229" y="479"/>
                  </a:lnTo>
                  <a:lnTo>
                    <a:pt x="227" y="479"/>
                  </a:lnTo>
                  <a:lnTo>
                    <a:pt x="226" y="480"/>
                  </a:lnTo>
                  <a:lnTo>
                    <a:pt x="226" y="483"/>
                  </a:lnTo>
                  <a:lnTo>
                    <a:pt x="223" y="483"/>
                  </a:lnTo>
                  <a:lnTo>
                    <a:pt x="222" y="485"/>
                  </a:lnTo>
                  <a:lnTo>
                    <a:pt x="222" y="486"/>
                  </a:lnTo>
                  <a:lnTo>
                    <a:pt x="220" y="491"/>
                  </a:lnTo>
                  <a:lnTo>
                    <a:pt x="217" y="492"/>
                  </a:lnTo>
                  <a:lnTo>
                    <a:pt x="215" y="492"/>
                  </a:lnTo>
                  <a:lnTo>
                    <a:pt x="212" y="492"/>
                  </a:lnTo>
                  <a:lnTo>
                    <a:pt x="210" y="492"/>
                  </a:lnTo>
                  <a:lnTo>
                    <a:pt x="209" y="493"/>
                  </a:lnTo>
                  <a:lnTo>
                    <a:pt x="209" y="499"/>
                  </a:lnTo>
                  <a:lnTo>
                    <a:pt x="207" y="499"/>
                  </a:lnTo>
                  <a:lnTo>
                    <a:pt x="206" y="499"/>
                  </a:lnTo>
                  <a:lnTo>
                    <a:pt x="203" y="498"/>
                  </a:lnTo>
                  <a:lnTo>
                    <a:pt x="202" y="498"/>
                  </a:lnTo>
                  <a:lnTo>
                    <a:pt x="200" y="498"/>
                  </a:lnTo>
                  <a:lnTo>
                    <a:pt x="196" y="499"/>
                  </a:lnTo>
                  <a:lnTo>
                    <a:pt x="194" y="501"/>
                  </a:lnTo>
                  <a:lnTo>
                    <a:pt x="193" y="504"/>
                  </a:lnTo>
                  <a:lnTo>
                    <a:pt x="190" y="509"/>
                  </a:lnTo>
                  <a:lnTo>
                    <a:pt x="189" y="515"/>
                  </a:lnTo>
                  <a:lnTo>
                    <a:pt x="187" y="518"/>
                  </a:lnTo>
                  <a:lnTo>
                    <a:pt x="184" y="519"/>
                  </a:lnTo>
                  <a:lnTo>
                    <a:pt x="183" y="519"/>
                  </a:lnTo>
                  <a:lnTo>
                    <a:pt x="180" y="519"/>
                  </a:lnTo>
                  <a:lnTo>
                    <a:pt x="177" y="518"/>
                  </a:lnTo>
                  <a:lnTo>
                    <a:pt x="174" y="516"/>
                  </a:lnTo>
                  <a:lnTo>
                    <a:pt x="171" y="516"/>
                  </a:lnTo>
                  <a:lnTo>
                    <a:pt x="166" y="519"/>
                  </a:lnTo>
                  <a:lnTo>
                    <a:pt x="163" y="521"/>
                  </a:lnTo>
                  <a:lnTo>
                    <a:pt x="160" y="521"/>
                  </a:lnTo>
                  <a:lnTo>
                    <a:pt x="158" y="521"/>
                  </a:lnTo>
                  <a:lnTo>
                    <a:pt x="158" y="518"/>
                  </a:lnTo>
                  <a:lnTo>
                    <a:pt x="157" y="516"/>
                  </a:lnTo>
                  <a:lnTo>
                    <a:pt x="154" y="516"/>
                  </a:lnTo>
                  <a:lnTo>
                    <a:pt x="147" y="516"/>
                  </a:lnTo>
                  <a:lnTo>
                    <a:pt x="137" y="519"/>
                  </a:lnTo>
                  <a:lnTo>
                    <a:pt x="128" y="522"/>
                  </a:lnTo>
                  <a:lnTo>
                    <a:pt x="121" y="524"/>
                  </a:lnTo>
                  <a:lnTo>
                    <a:pt x="114" y="522"/>
                  </a:lnTo>
                  <a:lnTo>
                    <a:pt x="109" y="521"/>
                  </a:lnTo>
                  <a:lnTo>
                    <a:pt x="111" y="528"/>
                  </a:lnTo>
                  <a:lnTo>
                    <a:pt x="99" y="528"/>
                  </a:lnTo>
                  <a:lnTo>
                    <a:pt x="98" y="528"/>
                  </a:lnTo>
                  <a:lnTo>
                    <a:pt x="37" y="528"/>
                  </a:lnTo>
                  <a:lnTo>
                    <a:pt x="35" y="525"/>
                  </a:lnTo>
                  <a:lnTo>
                    <a:pt x="33" y="522"/>
                  </a:lnTo>
                  <a:lnTo>
                    <a:pt x="30" y="516"/>
                  </a:lnTo>
                  <a:lnTo>
                    <a:pt x="35" y="515"/>
                  </a:lnTo>
                  <a:lnTo>
                    <a:pt x="39" y="515"/>
                  </a:lnTo>
                  <a:lnTo>
                    <a:pt x="43" y="516"/>
                  </a:lnTo>
                  <a:lnTo>
                    <a:pt x="45" y="502"/>
                  </a:lnTo>
                  <a:lnTo>
                    <a:pt x="46" y="491"/>
                  </a:lnTo>
                  <a:lnTo>
                    <a:pt x="47" y="479"/>
                  </a:lnTo>
                  <a:lnTo>
                    <a:pt x="47" y="473"/>
                  </a:lnTo>
                  <a:lnTo>
                    <a:pt x="46" y="469"/>
                  </a:lnTo>
                  <a:lnTo>
                    <a:pt x="43" y="469"/>
                  </a:lnTo>
                  <a:lnTo>
                    <a:pt x="43" y="456"/>
                  </a:lnTo>
                  <a:lnTo>
                    <a:pt x="42" y="450"/>
                  </a:lnTo>
                  <a:lnTo>
                    <a:pt x="40" y="444"/>
                  </a:lnTo>
                  <a:lnTo>
                    <a:pt x="36" y="442"/>
                  </a:lnTo>
                  <a:lnTo>
                    <a:pt x="35" y="427"/>
                  </a:lnTo>
                  <a:lnTo>
                    <a:pt x="35" y="417"/>
                  </a:lnTo>
                  <a:lnTo>
                    <a:pt x="33" y="413"/>
                  </a:lnTo>
                  <a:lnTo>
                    <a:pt x="33" y="408"/>
                  </a:lnTo>
                  <a:lnTo>
                    <a:pt x="30" y="404"/>
                  </a:lnTo>
                  <a:lnTo>
                    <a:pt x="27" y="400"/>
                  </a:lnTo>
                  <a:lnTo>
                    <a:pt x="27" y="398"/>
                  </a:lnTo>
                  <a:lnTo>
                    <a:pt x="29" y="397"/>
                  </a:lnTo>
                  <a:lnTo>
                    <a:pt x="30" y="394"/>
                  </a:lnTo>
                  <a:lnTo>
                    <a:pt x="30" y="393"/>
                  </a:lnTo>
                  <a:lnTo>
                    <a:pt x="30" y="391"/>
                  </a:lnTo>
                  <a:lnTo>
                    <a:pt x="27" y="390"/>
                  </a:lnTo>
                  <a:lnTo>
                    <a:pt x="24" y="387"/>
                  </a:lnTo>
                  <a:lnTo>
                    <a:pt x="20" y="385"/>
                  </a:lnTo>
                  <a:lnTo>
                    <a:pt x="19" y="383"/>
                  </a:lnTo>
                  <a:lnTo>
                    <a:pt x="19" y="380"/>
                  </a:lnTo>
                  <a:lnTo>
                    <a:pt x="19" y="375"/>
                  </a:lnTo>
                  <a:lnTo>
                    <a:pt x="19" y="371"/>
                  </a:lnTo>
                  <a:lnTo>
                    <a:pt x="19" y="367"/>
                  </a:lnTo>
                  <a:lnTo>
                    <a:pt x="17" y="364"/>
                  </a:lnTo>
                  <a:lnTo>
                    <a:pt x="16" y="362"/>
                  </a:lnTo>
                  <a:lnTo>
                    <a:pt x="11" y="358"/>
                  </a:lnTo>
                  <a:lnTo>
                    <a:pt x="6" y="354"/>
                  </a:lnTo>
                  <a:lnTo>
                    <a:pt x="1" y="349"/>
                  </a:lnTo>
                  <a:lnTo>
                    <a:pt x="1" y="345"/>
                  </a:lnTo>
                  <a:lnTo>
                    <a:pt x="7" y="347"/>
                  </a:lnTo>
                  <a:lnTo>
                    <a:pt x="14" y="349"/>
                  </a:lnTo>
                  <a:lnTo>
                    <a:pt x="17" y="349"/>
                  </a:lnTo>
                  <a:lnTo>
                    <a:pt x="17" y="348"/>
                  </a:lnTo>
                  <a:lnTo>
                    <a:pt x="13" y="344"/>
                  </a:lnTo>
                  <a:lnTo>
                    <a:pt x="4" y="336"/>
                  </a:lnTo>
                  <a:lnTo>
                    <a:pt x="4" y="331"/>
                  </a:lnTo>
                  <a:lnTo>
                    <a:pt x="6" y="328"/>
                  </a:lnTo>
                  <a:lnTo>
                    <a:pt x="7" y="328"/>
                  </a:lnTo>
                  <a:lnTo>
                    <a:pt x="7" y="336"/>
                  </a:lnTo>
                  <a:lnTo>
                    <a:pt x="13" y="336"/>
                  </a:lnTo>
                  <a:lnTo>
                    <a:pt x="14" y="338"/>
                  </a:lnTo>
                  <a:lnTo>
                    <a:pt x="16" y="339"/>
                  </a:lnTo>
                  <a:lnTo>
                    <a:pt x="16" y="325"/>
                  </a:lnTo>
                  <a:lnTo>
                    <a:pt x="14" y="319"/>
                  </a:lnTo>
                  <a:lnTo>
                    <a:pt x="13" y="311"/>
                  </a:lnTo>
                  <a:lnTo>
                    <a:pt x="11" y="308"/>
                  </a:lnTo>
                  <a:lnTo>
                    <a:pt x="9" y="305"/>
                  </a:lnTo>
                  <a:lnTo>
                    <a:pt x="7" y="302"/>
                  </a:lnTo>
                  <a:lnTo>
                    <a:pt x="4" y="301"/>
                  </a:lnTo>
                  <a:lnTo>
                    <a:pt x="4" y="298"/>
                  </a:lnTo>
                  <a:lnTo>
                    <a:pt x="3" y="298"/>
                  </a:lnTo>
                  <a:lnTo>
                    <a:pt x="1" y="296"/>
                  </a:lnTo>
                  <a:lnTo>
                    <a:pt x="1" y="295"/>
                  </a:lnTo>
                  <a:lnTo>
                    <a:pt x="0" y="292"/>
                  </a:lnTo>
                  <a:lnTo>
                    <a:pt x="0" y="289"/>
                  </a:lnTo>
                  <a:lnTo>
                    <a:pt x="1" y="288"/>
                  </a:lnTo>
                  <a:lnTo>
                    <a:pt x="6" y="285"/>
                  </a:lnTo>
                  <a:lnTo>
                    <a:pt x="9" y="283"/>
                  </a:lnTo>
                  <a:lnTo>
                    <a:pt x="10" y="282"/>
                  </a:lnTo>
                  <a:lnTo>
                    <a:pt x="10" y="280"/>
                  </a:lnTo>
                  <a:lnTo>
                    <a:pt x="11" y="277"/>
                  </a:lnTo>
                  <a:lnTo>
                    <a:pt x="11" y="273"/>
                  </a:lnTo>
                  <a:lnTo>
                    <a:pt x="10" y="266"/>
                  </a:lnTo>
                  <a:lnTo>
                    <a:pt x="9" y="259"/>
                  </a:lnTo>
                  <a:lnTo>
                    <a:pt x="7" y="253"/>
                  </a:lnTo>
                  <a:lnTo>
                    <a:pt x="10" y="250"/>
                  </a:lnTo>
                  <a:lnTo>
                    <a:pt x="11" y="247"/>
                  </a:lnTo>
                  <a:lnTo>
                    <a:pt x="11" y="246"/>
                  </a:lnTo>
                  <a:lnTo>
                    <a:pt x="11" y="244"/>
                  </a:lnTo>
                  <a:lnTo>
                    <a:pt x="13" y="244"/>
                  </a:lnTo>
                  <a:lnTo>
                    <a:pt x="16" y="243"/>
                  </a:lnTo>
                  <a:lnTo>
                    <a:pt x="13" y="250"/>
                  </a:lnTo>
                  <a:lnTo>
                    <a:pt x="17" y="249"/>
                  </a:lnTo>
                  <a:lnTo>
                    <a:pt x="20" y="249"/>
                  </a:lnTo>
                  <a:lnTo>
                    <a:pt x="19" y="247"/>
                  </a:lnTo>
                  <a:lnTo>
                    <a:pt x="27" y="243"/>
                  </a:lnTo>
                  <a:lnTo>
                    <a:pt x="33" y="237"/>
                  </a:lnTo>
                  <a:lnTo>
                    <a:pt x="39" y="230"/>
                  </a:lnTo>
                  <a:lnTo>
                    <a:pt x="45" y="224"/>
                  </a:lnTo>
                  <a:lnTo>
                    <a:pt x="52" y="220"/>
                  </a:lnTo>
                  <a:lnTo>
                    <a:pt x="52" y="217"/>
                  </a:lnTo>
                  <a:lnTo>
                    <a:pt x="55" y="217"/>
                  </a:lnTo>
                  <a:lnTo>
                    <a:pt x="58" y="217"/>
                  </a:lnTo>
                  <a:lnTo>
                    <a:pt x="60" y="218"/>
                  </a:lnTo>
                  <a:lnTo>
                    <a:pt x="63" y="217"/>
                  </a:lnTo>
                  <a:lnTo>
                    <a:pt x="63" y="213"/>
                  </a:lnTo>
                  <a:lnTo>
                    <a:pt x="65" y="210"/>
                  </a:lnTo>
                  <a:lnTo>
                    <a:pt x="66" y="208"/>
                  </a:lnTo>
                  <a:lnTo>
                    <a:pt x="68" y="210"/>
                  </a:lnTo>
                  <a:lnTo>
                    <a:pt x="72" y="211"/>
                  </a:lnTo>
                  <a:lnTo>
                    <a:pt x="78" y="211"/>
                  </a:lnTo>
                  <a:lnTo>
                    <a:pt x="82" y="211"/>
                  </a:lnTo>
                  <a:lnTo>
                    <a:pt x="85" y="207"/>
                  </a:lnTo>
                  <a:lnTo>
                    <a:pt x="88" y="205"/>
                  </a:lnTo>
                  <a:lnTo>
                    <a:pt x="91" y="207"/>
                  </a:lnTo>
                  <a:lnTo>
                    <a:pt x="94" y="207"/>
                  </a:lnTo>
                  <a:lnTo>
                    <a:pt x="96" y="207"/>
                  </a:lnTo>
                  <a:lnTo>
                    <a:pt x="98" y="204"/>
                  </a:lnTo>
                  <a:lnTo>
                    <a:pt x="101" y="200"/>
                  </a:lnTo>
                  <a:lnTo>
                    <a:pt x="102" y="195"/>
                  </a:lnTo>
                  <a:lnTo>
                    <a:pt x="104" y="194"/>
                  </a:lnTo>
                  <a:lnTo>
                    <a:pt x="104" y="193"/>
                  </a:lnTo>
                  <a:lnTo>
                    <a:pt x="107" y="193"/>
                  </a:lnTo>
                  <a:lnTo>
                    <a:pt x="108" y="194"/>
                  </a:lnTo>
                  <a:lnTo>
                    <a:pt x="109" y="195"/>
                  </a:lnTo>
                  <a:lnTo>
                    <a:pt x="112" y="195"/>
                  </a:lnTo>
                  <a:lnTo>
                    <a:pt x="115" y="190"/>
                  </a:lnTo>
                  <a:lnTo>
                    <a:pt x="124" y="187"/>
                  </a:lnTo>
                  <a:lnTo>
                    <a:pt x="132" y="187"/>
                  </a:lnTo>
                  <a:lnTo>
                    <a:pt x="140" y="185"/>
                  </a:lnTo>
                  <a:lnTo>
                    <a:pt x="143" y="184"/>
                  </a:lnTo>
                  <a:lnTo>
                    <a:pt x="145" y="181"/>
                  </a:lnTo>
                  <a:lnTo>
                    <a:pt x="147" y="180"/>
                  </a:lnTo>
                  <a:lnTo>
                    <a:pt x="147" y="177"/>
                  </a:lnTo>
                  <a:lnTo>
                    <a:pt x="148" y="172"/>
                  </a:lnTo>
                  <a:lnTo>
                    <a:pt x="148" y="171"/>
                  </a:lnTo>
                  <a:lnTo>
                    <a:pt x="153" y="167"/>
                  </a:lnTo>
                  <a:lnTo>
                    <a:pt x="157" y="162"/>
                  </a:lnTo>
                  <a:lnTo>
                    <a:pt x="166" y="157"/>
                  </a:lnTo>
                  <a:lnTo>
                    <a:pt x="163" y="155"/>
                  </a:lnTo>
                  <a:lnTo>
                    <a:pt x="163" y="154"/>
                  </a:lnTo>
                  <a:lnTo>
                    <a:pt x="163" y="145"/>
                  </a:lnTo>
                  <a:lnTo>
                    <a:pt x="164" y="135"/>
                  </a:lnTo>
                  <a:lnTo>
                    <a:pt x="166" y="126"/>
                  </a:lnTo>
                  <a:lnTo>
                    <a:pt x="171" y="123"/>
                  </a:lnTo>
                  <a:lnTo>
                    <a:pt x="174" y="121"/>
                  </a:lnTo>
                  <a:lnTo>
                    <a:pt x="176" y="118"/>
                  </a:lnTo>
                  <a:lnTo>
                    <a:pt x="176" y="119"/>
                  </a:lnTo>
                  <a:lnTo>
                    <a:pt x="177" y="123"/>
                  </a:lnTo>
                  <a:lnTo>
                    <a:pt x="179" y="129"/>
                  </a:lnTo>
                  <a:lnTo>
                    <a:pt x="183" y="133"/>
                  </a:lnTo>
                  <a:lnTo>
                    <a:pt x="187" y="138"/>
                  </a:lnTo>
                  <a:lnTo>
                    <a:pt x="190" y="131"/>
                  </a:lnTo>
                  <a:lnTo>
                    <a:pt x="191" y="128"/>
                  </a:lnTo>
                  <a:lnTo>
                    <a:pt x="191" y="126"/>
                  </a:lnTo>
                  <a:lnTo>
                    <a:pt x="190" y="125"/>
                  </a:lnTo>
                  <a:lnTo>
                    <a:pt x="187" y="126"/>
                  </a:lnTo>
                  <a:lnTo>
                    <a:pt x="187" y="109"/>
                  </a:lnTo>
                  <a:lnTo>
                    <a:pt x="189" y="108"/>
                  </a:lnTo>
                  <a:lnTo>
                    <a:pt x="190" y="106"/>
                  </a:lnTo>
                  <a:lnTo>
                    <a:pt x="193" y="105"/>
                  </a:lnTo>
                  <a:lnTo>
                    <a:pt x="200" y="110"/>
                  </a:lnTo>
                  <a:lnTo>
                    <a:pt x="204" y="112"/>
                  </a:lnTo>
                  <a:lnTo>
                    <a:pt x="204" y="106"/>
                  </a:lnTo>
                  <a:lnTo>
                    <a:pt x="203" y="103"/>
                  </a:lnTo>
                  <a:lnTo>
                    <a:pt x="203" y="99"/>
                  </a:lnTo>
                  <a:lnTo>
                    <a:pt x="204" y="96"/>
                  </a:lnTo>
                  <a:lnTo>
                    <a:pt x="204" y="95"/>
                  </a:lnTo>
                  <a:lnTo>
                    <a:pt x="206" y="93"/>
                  </a:lnTo>
                  <a:lnTo>
                    <a:pt x="209" y="92"/>
                  </a:lnTo>
                  <a:lnTo>
                    <a:pt x="209" y="90"/>
                  </a:lnTo>
                  <a:lnTo>
                    <a:pt x="213" y="93"/>
                  </a:lnTo>
                  <a:lnTo>
                    <a:pt x="216" y="95"/>
                  </a:lnTo>
                  <a:lnTo>
                    <a:pt x="217" y="96"/>
                  </a:lnTo>
                  <a:lnTo>
                    <a:pt x="219" y="95"/>
                  </a:lnTo>
                  <a:lnTo>
                    <a:pt x="219" y="93"/>
                  </a:lnTo>
                  <a:lnTo>
                    <a:pt x="217" y="92"/>
                  </a:lnTo>
                  <a:lnTo>
                    <a:pt x="215" y="87"/>
                  </a:lnTo>
                  <a:lnTo>
                    <a:pt x="216" y="87"/>
                  </a:lnTo>
                  <a:lnTo>
                    <a:pt x="219" y="87"/>
                  </a:lnTo>
                  <a:lnTo>
                    <a:pt x="222" y="87"/>
                  </a:lnTo>
                  <a:lnTo>
                    <a:pt x="223" y="87"/>
                  </a:lnTo>
                  <a:lnTo>
                    <a:pt x="223" y="86"/>
                  </a:lnTo>
                  <a:lnTo>
                    <a:pt x="222" y="82"/>
                  </a:lnTo>
                  <a:lnTo>
                    <a:pt x="220" y="76"/>
                  </a:lnTo>
                  <a:lnTo>
                    <a:pt x="226" y="76"/>
                  </a:lnTo>
                  <a:lnTo>
                    <a:pt x="223" y="70"/>
                  </a:lnTo>
                  <a:lnTo>
                    <a:pt x="229" y="70"/>
                  </a:lnTo>
                  <a:lnTo>
                    <a:pt x="229" y="73"/>
                  </a:lnTo>
                  <a:lnTo>
                    <a:pt x="229" y="74"/>
                  </a:lnTo>
                  <a:lnTo>
                    <a:pt x="230" y="76"/>
                  </a:lnTo>
                  <a:lnTo>
                    <a:pt x="232" y="76"/>
                  </a:lnTo>
                  <a:lnTo>
                    <a:pt x="233" y="66"/>
                  </a:lnTo>
                  <a:lnTo>
                    <a:pt x="235" y="64"/>
                  </a:lnTo>
                  <a:lnTo>
                    <a:pt x="236" y="63"/>
                  </a:lnTo>
                  <a:lnTo>
                    <a:pt x="240" y="61"/>
                  </a:lnTo>
                  <a:lnTo>
                    <a:pt x="246" y="61"/>
                  </a:lnTo>
                  <a:lnTo>
                    <a:pt x="253" y="60"/>
                  </a:lnTo>
                  <a:lnTo>
                    <a:pt x="256" y="69"/>
                  </a:lnTo>
                  <a:lnTo>
                    <a:pt x="263" y="74"/>
                  </a:lnTo>
                  <a:lnTo>
                    <a:pt x="265" y="77"/>
                  </a:lnTo>
                  <a:lnTo>
                    <a:pt x="265" y="80"/>
                  </a:lnTo>
                  <a:lnTo>
                    <a:pt x="265" y="83"/>
                  </a:lnTo>
                  <a:lnTo>
                    <a:pt x="263" y="86"/>
                  </a:lnTo>
                  <a:lnTo>
                    <a:pt x="262" y="96"/>
                  </a:lnTo>
                  <a:lnTo>
                    <a:pt x="271" y="93"/>
                  </a:lnTo>
                  <a:lnTo>
                    <a:pt x="269" y="87"/>
                  </a:lnTo>
                  <a:lnTo>
                    <a:pt x="271" y="82"/>
                  </a:lnTo>
                  <a:lnTo>
                    <a:pt x="276" y="82"/>
                  </a:lnTo>
                  <a:lnTo>
                    <a:pt x="279" y="83"/>
                  </a:lnTo>
                  <a:lnTo>
                    <a:pt x="278" y="85"/>
                  </a:lnTo>
                  <a:lnTo>
                    <a:pt x="282" y="86"/>
                  </a:lnTo>
                  <a:lnTo>
                    <a:pt x="284" y="86"/>
                  </a:lnTo>
                  <a:lnTo>
                    <a:pt x="285" y="87"/>
                  </a:lnTo>
                  <a:lnTo>
                    <a:pt x="291" y="86"/>
                  </a:lnTo>
                  <a:lnTo>
                    <a:pt x="294" y="85"/>
                  </a:lnTo>
                  <a:lnTo>
                    <a:pt x="295" y="83"/>
                  </a:lnTo>
                  <a:lnTo>
                    <a:pt x="294" y="82"/>
                  </a:lnTo>
                  <a:lnTo>
                    <a:pt x="291" y="77"/>
                  </a:lnTo>
                  <a:lnTo>
                    <a:pt x="289" y="74"/>
                  </a:lnTo>
                  <a:lnTo>
                    <a:pt x="287" y="70"/>
                  </a:lnTo>
                  <a:lnTo>
                    <a:pt x="291" y="67"/>
                  </a:lnTo>
                  <a:lnTo>
                    <a:pt x="298" y="66"/>
                  </a:lnTo>
                  <a:lnTo>
                    <a:pt x="298" y="59"/>
                  </a:lnTo>
                  <a:lnTo>
                    <a:pt x="298" y="51"/>
                  </a:lnTo>
                  <a:lnTo>
                    <a:pt x="301" y="51"/>
                  </a:lnTo>
                  <a:lnTo>
                    <a:pt x="304" y="51"/>
                  </a:lnTo>
                  <a:lnTo>
                    <a:pt x="307" y="51"/>
                  </a:lnTo>
                  <a:lnTo>
                    <a:pt x="308" y="51"/>
                  </a:lnTo>
                  <a:lnTo>
                    <a:pt x="310" y="51"/>
                  </a:lnTo>
                  <a:lnTo>
                    <a:pt x="307" y="50"/>
                  </a:lnTo>
                  <a:lnTo>
                    <a:pt x="305" y="47"/>
                  </a:lnTo>
                  <a:lnTo>
                    <a:pt x="305" y="44"/>
                  </a:lnTo>
                  <a:lnTo>
                    <a:pt x="305" y="41"/>
                  </a:lnTo>
                  <a:lnTo>
                    <a:pt x="307" y="34"/>
                  </a:lnTo>
                  <a:lnTo>
                    <a:pt x="310" y="27"/>
                  </a:lnTo>
                  <a:lnTo>
                    <a:pt x="312" y="30"/>
                  </a:lnTo>
                  <a:lnTo>
                    <a:pt x="315" y="31"/>
                  </a:lnTo>
                  <a:lnTo>
                    <a:pt x="317" y="33"/>
                  </a:lnTo>
                  <a:lnTo>
                    <a:pt x="318" y="28"/>
                  </a:lnTo>
                  <a:lnTo>
                    <a:pt x="320" y="25"/>
                  </a:lnTo>
                  <a:lnTo>
                    <a:pt x="320" y="24"/>
                  </a:lnTo>
                  <a:lnTo>
                    <a:pt x="324" y="24"/>
                  </a:lnTo>
                  <a:lnTo>
                    <a:pt x="327" y="25"/>
                  </a:lnTo>
                  <a:lnTo>
                    <a:pt x="334" y="28"/>
                  </a:lnTo>
                  <a:lnTo>
                    <a:pt x="341" y="31"/>
                  </a:lnTo>
                  <a:lnTo>
                    <a:pt x="346" y="33"/>
                  </a:lnTo>
                  <a:lnTo>
                    <a:pt x="347" y="33"/>
                  </a:lnTo>
                  <a:lnTo>
                    <a:pt x="347" y="27"/>
                  </a:lnTo>
                  <a:lnTo>
                    <a:pt x="351" y="28"/>
                  </a:lnTo>
                  <a:lnTo>
                    <a:pt x="353" y="25"/>
                  </a:lnTo>
                  <a:lnTo>
                    <a:pt x="353" y="21"/>
                  </a:lnTo>
                  <a:lnTo>
                    <a:pt x="347" y="17"/>
                  </a:lnTo>
                  <a:lnTo>
                    <a:pt x="337" y="11"/>
                  </a:lnTo>
                  <a:lnTo>
                    <a:pt x="333" y="7"/>
                  </a:lnTo>
                  <a:lnTo>
                    <a:pt x="333" y="5"/>
                  </a:lnTo>
                  <a:lnTo>
                    <a:pt x="331" y="5"/>
                  </a:lnTo>
                  <a:lnTo>
                    <a:pt x="333" y="4"/>
                  </a:lnTo>
                  <a:lnTo>
                    <a:pt x="340" y="4"/>
                  </a:lnTo>
                  <a:lnTo>
                    <a:pt x="343" y="5"/>
                  </a:lnTo>
                  <a:lnTo>
                    <a:pt x="346" y="8"/>
                  </a:lnTo>
                  <a:lnTo>
                    <a:pt x="350" y="13"/>
                  </a:lnTo>
                  <a:lnTo>
                    <a:pt x="350" y="14"/>
                  </a:lnTo>
                  <a:lnTo>
                    <a:pt x="351" y="14"/>
                  </a:lnTo>
                  <a:lnTo>
                    <a:pt x="356" y="15"/>
                  </a:lnTo>
                  <a:lnTo>
                    <a:pt x="356" y="14"/>
                  </a:lnTo>
                  <a:lnTo>
                    <a:pt x="357" y="13"/>
                  </a:lnTo>
                  <a:lnTo>
                    <a:pt x="361" y="1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56" name="Freeform 26">
              <a:extLst>
                <a:ext uri="{FF2B5EF4-FFF2-40B4-BE49-F238E27FC236}">
                  <a16:creationId xmlns:a16="http://schemas.microsoft.com/office/drawing/2014/main" id="{A33BF554-A489-B8D3-0BA1-0B1D3B1FAF2E}"/>
                </a:ext>
              </a:extLst>
            </p:cNvPr>
            <p:cNvSpPr>
              <a:spLocks/>
            </p:cNvSpPr>
            <p:nvPr/>
          </p:nvSpPr>
          <p:spPr bwMode="auto">
            <a:xfrm>
              <a:off x="4941" y="3026"/>
              <a:ext cx="339" cy="227"/>
            </a:xfrm>
            <a:custGeom>
              <a:avLst/>
              <a:gdLst>
                <a:gd name="T0" fmla="*/ 46 w 339"/>
                <a:gd name="T1" fmla="*/ 41 h 227"/>
                <a:gd name="T2" fmla="*/ 33 w 339"/>
                <a:gd name="T3" fmla="*/ 36 h 227"/>
                <a:gd name="T4" fmla="*/ 15 w 339"/>
                <a:gd name="T5" fmla="*/ 27 h 227"/>
                <a:gd name="T6" fmla="*/ 7 w 339"/>
                <a:gd name="T7" fmla="*/ 24 h 227"/>
                <a:gd name="T8" fmla="*/ 3 w 339"/>
                <a:gd name="T9" fmla="*/ 8 h 227"/>
                <a:gd name="T10" fmla="*/ 15 w 339"/>
                <a:gd name="T11" fmla="*/ 4 h 227"/>
                <a:gd name="T12" fmla="*/ 23 w 339"/>
                <a:gd name="T13" fmla="*/ 0 h 227"/>
                <a:gd name="T14" fmla="*/ 36 w 339"/>
                <a:gd name="T15" fmla="*/ 5 h 227"/>
                <a:gd name="T16" fmla="*/ 49 w 339"/>
                <a:gd name="T17" fmla="*/ 7 h 227"/>
                <a:gd name="T18" fmla="*/ 54 w 339"/>
                <a:gd name="T19" fmla="*/ 43 h 227"/>
                <a:gd name="T20" fmla="*/ 63 w 339"/>
                <a:gd name="T21" fmla="*/ 44 h 227"/>
                <a:gd name="T22" fmla="*/ 73 w 339"/>
                <a:gd name="T23" fmla="*/ 60 h 227"/>
                <a:gd name="T24" fmla="*/ 86 w 339"/>
                <a:gd name="T25" fmla="*/ 57 h 227"/>
                <a:gd name="T26" fmla="*/ 92 w 339"/>
                <a:gd name="T27" fmla="*/ 44 h 227"/>
                <a:gd name="T28" fmla="*/ 105 w 339"/>
                <a:gd name="T29" fmla="*/ 38 h 227"/>
                <a:gd name="T30" fmla="*/ 109 w 339"/>
                <a:gd name="T31" fmla="*/ 28 h 227"/>
                <a:gd name="T32" fmla="*/ 126 w 339"/>
                <a:gd name="T33" fmla="*/ 31 h 227"/>
                <a:gd name="T34" fmla="*/ 147 w 339"/>
                <a:gd name="T35" fmla="*/ 44 h 227"/>
                <a:gd name="T36" fmla="*/ 161 w 339"/>
                <a:gd name="T37" fmla="*/ 44 h 227"/>
                <a:gd name="T38" fmla="*/ 168 w 339"/>
                <a:gd name="T39" fmla="*/ 49 h 227"/>
                <a:gd name="T40" fmla="*/ 208 w 339"/>
                <a:gd name="T41" fmla="*/ 64 h 227"/>
                <a:gd name="T42" fmla="*/ 231 w 339"/>
                <a:gd name="T43" fmla="*/ 74 h 227"/>
                <a:gd name="T44" fmla="*/ 240 w 339"/>
                <a:gd name="T45" fmla="*/ 83 h 227"/>
                <a:gd name="T46" fmla="*/ 257 w 339"/>
                <a:gd name="T47" fmla="*/ 97 h 227"/>
                <a:gd name="T48" fmla="*/ 257 w 339"/>
                <a:gd name="T49" fmla="*/ 108 h 227"/>
                <a:gd name="T50" fmla="*/ 270 w 339"/>
                <a:gd name="T51" fmla="*/ 109 h 227"/>
                <a:gd name="T52" fmla="*/ 278 w 339"/>
                <a:gd name="T53" fmla="*/ 119 h 227"/>
                <a:gd name="T54" fmla="*/ 286 w 339"/>
                <a:gd name="T55" fmla="*/ 122 h 227"/>
                <a:gd name="T56" fmla="*/ 282 w 339"/>
                <a:gd name="T57" fmla="*/ 144 h 227"/>
                <a:gd name="T58" fmla="*/ 289 w 339"/>
                <a:gd name="T59" fmla="*/ 167 h 227"/>
                <a:gd name="T60" fmla="*/ 299 w 339"/>
                <a:gd name="T61" fmla="*/ 171 h 227"/>
                <a:gd name="T62" fmla="*/ 303 w 339"/>
                <a:gd name="T63" fmla="*/ 181 h 227"/>
                <a:gd name="T64" fmla="*/ 309 w 339"/>
                <a:gd name="T65" fmla="*/ 192 h 227"/>
                <a:gd name="T66" fmla="*/ 316 w 339"/>
                <a:gd name="T67" fmla="*/ 198 h 227"/>
                <a:gd name="T68" fmla="*/ 321 w 339"/>
                <a:gd name="T69" fmla="*/ 205 h 227"/>
                <a:gd name="T70" fmla="*/ 332 w 339"/>
                <a:gd name="T71" fmla="*/ 207 h 227"/>
                <a:gd name="T72" fmla="*/ 332 w 339"/>
                <a:gd name="T73" fmla="*/ 216 h 227"/>
                <a:gd name="T74" fmla="*/ 339 w 339"/>
                <a:gd name="T75" fmla="*/ 227 h 227"/>
                <a:gd name="T76" fmla="*/ 293 w 339"/>
                <a:gd name="T77" fmla="*/ 216 h 227"/>
                <a:gd name="T78" fmla="*/ 276 w 339"/>
                <a:gd name="T79" fmla="*/ 197 h 227"/>
                <a:gd name="T80" fmla="*/ 270 w 339"/>
                <a:gd name="T81" fmla="*/ 188 h 227"/>
                <a:gd name="T82" fmla="*/ 259 w 339"/>
                <a:gd name="T83" fmla="*/ 172 h 227"/>
                <a:gd name="T84" fmla="*/ 219 w 339"/>
                <a:gd name="T85" fmla="*/ 167 h 227"/>
                <a:gd name="T86" fmla="*/ 219 w 339"/>
                <a:gd name="T87" fmla="*/ 180 h 227"/>
                <a:gd name="T88" fmla="*/ 211 w 339"/>
                <a:gd name="T89" fmla="*/ 188 h 227"/>
                <a:gd name="T90" fmla="*/ 183 w 339"/>
                <a:gd name="T91" fmla="*/ 192 h 227"/>
                <a:gd name="T92" fmla="*/ 158 w 339"/>
                <a:gd name="T93" fmla="*/ 171 h 227"/>
                <a:gd name="T94" fmla="*/ 132 w 339"/>
                <a:gd name="T95" fmla="*/ 169 h 227"/>
                <a:gd name="T96" fmla="*/ 119 w 339"/>
                <a:gd name="T97" fmla="*/ 169 h 227"/>
                <a:gd name="T98" fmla="*/ 129 w 339"/>
                <a:gd name="T99" fmla="*/ 164 h 227"/>
                <a:gd name="T100" fmla="*/ 129 w 339"/>
                <a:gd name="T101" fmla="*/ 135 h 227"/>
                <a:gd name="T102" fmla="*/ 105 w 339"/>
                <a:gd name="T103" fmla="*/ 102 h 227"/>
                <a:gd name="T104" fmla="*/ 100 w 339"/>
                <a:gd name="T105" fmla="*/ 97 h 227"/>
                <a:gd name="T106" fmla="*/ 92 w 339"/>
                <a:gd name="T107" fmla="*/ 89 h 227"/>
                <a:gd name="T108" fmla="*/ 63 w 339"/>
                <a:gd name="T109" fmla="*/ 83 h 227"/>
                <a:gd name="T110" fmla="*/ 62 w 339"/>
                <a:gd name="T111" fmla="*/ 74 h 227"/>
                <a:gd name="T112" fmla="*/ 54 w 339"/>
                <a:gd name="T113" fmla="*/ 69 h 227"/>
                <a:gd name="T114" fmla="*/ 47 w 339"/>
                <a:gd name="T115" fmla="*/ 64 h 227"/>
                <a:gd name="T116" fmla="*/ 40 w 339"/>
                <a:gd name="T117" fmla="*/ 64 h 227"/>
                <a:gd name="T118" fmla="*/ 30 w 339"/>
                <a:gd name="T119" fmla="*/ 63 h 227"/>
                <a:gd name="T120" fmla="*/ 24 w 339"/>
                <a:gd name="T121" fmla="*/ 53 h 227"/>
                <a:gd name="T122" fmla="*/ 31 w 339"/>
                <a:gd name="T123" fmla="*/ 49 h 2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39" h="227">
                  <a:moveTo>
                    <a:pt x="14" y="47"/>
                  </a:moveTo>
                  <a:lnTo>
                    <a:pt x="30" y="46"/>
                  </a:lnTo>
                  <a:lnTo>
                    <a:pt x="44" y="44"/>
                  </a:lnTo>
                  <a:lnTo>
                    <a:pt x="46" y="41"/>
                  </a:lnTo>
                  <a:lnTo>
                    <a:pt x="47" y="40"/>
                  </a:lnTo>
                  <a:lnTo>
                    <a:pt x="47" y="38"/>
                  </a:lnTo>
                  <a:lnTo>
                    <a:pt x="44" y="36"/>
                  </a:lnTo>
                  <a:lnTo>
                    <a:pt x="33" y="36"/>
                  </a:lnTo>
                  <a:lnTo>
                    <a:pt x="17" y="36"/>
                  </a:lnTo>
                  <a:lnTo>
                    <a:pt x="15" y="33"/>
                  </a:lnTo>
                  <a:lnTo>
                    <a:pt x="15" y="30"/>
                  </a:lnTo>
                  <a:lnTo>
                    <a:pt x="15" y="27"/>
                  </a:lnTo>
                  <a:lnTo>
                    <a:pt x="15" y="25"/>
                  </a:lnTo>
                  <a:lnTo>
                    <a:pt x="14" y="25"/>
                  </a:lnTo>
                  <a:lnTo>
                    <a:pt x="11" y="24"/>
                  </a:lnTo>
                  <a:lnTo>
                    <a:pt x="7" y="24"/>
                  </a:lnTo>
                  <a:lnTo>
                    <a:pt x="0" y="25"/>
                  </a:lnTo>
                  <a:lnTo>
                    <a:pt x="0" y="20"/>
                  </a:lnTo>
                  <a:lnTo>
                    <a:pt x="0" y="8"/>
                  </a:lnTo>
                  <a:lnTo>
                    <a:pt x="3" y="8"/>
                  </a:lnTo>
                  <a:lnTo>
                    <a:pt x="7" y="8"/>
                  </a:lnTo>
                  <a:lnTo>
                    <a:pt x="11" y="8"/>
                  </a:lnTo>
                  <a:lnTo>
                    <a:pt x="14" y="8"/>
                  </a:lnTo>
                  <a:lnTo>
                    <a:pt x="15" y="4"/>
                  </a:lnTo>
                  <a:lnTo>
                    <a:pt x="17" y="1"/>
                  </a:lnTo>
                  <a:lnTo>
                    <a:pt x="18" y="1"/>
                  </a:lnTo>
                  <a:lnTo>
                    <a:pt x="20" y="0"/>
                  </a:lnTo>
                  <a:lnTo>
                    <a:pt x="23" y="0"/>
                  </a:lnTo>
                  <a:lnTo>
                    <a:pt x="24" y="1"/>
                  </a:lnTo>
                  <a:lnTo>
                    <a:pt x="28" y="2"/>
                  </a:lnTo>
                  <a:lnTo>
                    <a:pt x="33" y="4"/>
                  </a:lnTo>
                  <a:lnTo>
                    <a:pt x="36" y="5"/>
                  </a:lnTo>
                  <a:lnTo>
                    <a:pt x="40" y="5"/>
                  </a:lnTo>
                  <a:lnTo>
                    <a:pt x="44" y="2"/>
                  </a:lnTo>
                  <a:lnTo>
                    <a:pt x="47" y="5"/>
                  </a:lnTo>
                  <a:lnTo>
                    <a:pt x="49" y="7"/>
                  </a:lnTo>
                  <a:lnTo>
                    <a:pt x="56" y="8"/>
                  </a:lnTo>
                  <a:lnTo>
                    <a:pt x="54" y="28"/>
                  </a:lnTo>
                  <a:lnTo>
                    <a:pt x="54" y="38"/>
                  </a:lnTo>
                  <a:lnTo>
                    <a:pt x="54" y="43"/>
                  </a:lnTo>
                  <a:lnTo>
                    <a:pt x="56" y="47"/>
                  </a:lnTo>
                  <a:lnTo>
                    <a:pt x="57" y="47"/>
                  </a:lnTo>
                  <a:lnTo>
                    <a:pt x="60" y="47"/>
                  </a:lnTo>
                  <a:lnTo>
                    <a:pt x="63" y="44"/>
                  </a:lnTo>
                  <a:lnTo>
                    <a:pt x="66" y="53"/>
                  </a:lnTo>
                  <a:lnTo>
                    <a:pt x="67" y="57"/>
                  </a:lnTo>
                  <a:lnTo>
                    <a:pt x="69" y="61"/>
                  </a:lnTo>
                  <a:lnTo>
                    <a:pt x="73" y="60"/>
                  </a:lnTo>
                  <a:lnTo>
                    <a:pt x="77" y="60"/>
                  </a:lnTo>
                  <a:lnTo>
                    <a:pt x="82" y="60"/>
                  </a:lnTo>
                  <a:lnTo>
                    <a:pt x="86" y="59"/>
                  </a:lnTo>
                  <a:lnTo>
                    <a:pt x="86" y="57"/>
                  </a:lnTo>
                  <a:lnTo>
                    <a:pt x="87" y="56"/>
                  </a:lnTo>
                  <a:lnTo>
                    <a:pt x="89" y="51"/>
                  </a:lnTo>
                  <a:lnTo>
                    <a:pt x="90" y="47"/>
                  </a:lnTo>
                  <a:lnTo>
                    <a:pt x="92" y="44"/>
                  </a:lnTo>
                  <a:lnTo>
                    <a:pt x="95" y="43"/>
                  </a:lnTo>
                  <a:lnTo>
                    <a:pt x="98" y="41"/>
                  </a:lnTo>
                  <a:lnTo>
                    <a:pt x="102" y="41"/>
                  </a:lnTo>
                  <a:lnTo>
                    <a:pt x="105" y="38"/>
                  </a:lnTo>
                  <a:lnTo>
                    <a:pt x="106" y="37"/>
                  </a:lnTo>
                  <a:lnTo>
                    <a:pt x="108" y="33"/>
                  </a:lnTo>
                  <a:lnTo>
                    <a:pt x="109" y="30"/>
                  </a:lnTo>
                  <a:lnTo>
                    <a:pt x="109" y="28"/>
                  </a:lnTo>
                  <a:lnTo>
                    <a:pt x="111" y="28"/>
                  </a:lnTo>
                  <a:lnTo>
                    <a:pt x="116" y="27"/>
                  </a:lnTo>
                  <a:lnTo>
                    <a:pt x="121" y="28"/>
                  </a:lnTo>
                  <a:lnTo>
                    <a:pt x="126" y="31"/>
                  </a:lnTo>
                  <a:lnTo>
                    <a:pt x="131" y="34"/>
                  </a:lnTo>
                  <a:lnTo>
                    <a:pt x="139" y="40"/>
                  </a:lnTo>
                  <a:lnTo>
                    <a:pt x="142" y="43"/>
                  </a:lnTo>
                  <a:lnTo>
                    <a:pt x="147" y="44"/>
                  </a:lnTo>
                  <a:lnTo>
                    <a:pt x="149" y="44"/>
                  </a:lnTo>
                  <a:lnTo>
                    <a:pt x="151" y="44"/>
                  </a:lnTo>
                  <a:lnTo>
                    <a:pt x="157" y="44"/>
                  </a:lnTo>
                  <a:lnTo>
                    <a:pt x="161" y="44"/>
                  </a:lnTo>
                  <a:lnTo>
                    <a:pt x="165" y="44"/>
                  </a:lnTo>
                  <a:lnTo>
                    <a:pt x="167" y="46"/>
                  </a:lnTo>
                  <a:lnTo>
                    <a:pt x="167" y="47"/>
                  </a:lnTo>
                  <a:lnTo>
                    <a:pt x="168" y="49"/>
                  </a:lnTo>
                  <a:lnTo>
                    <a:pt x="180" y="54"/>
                  </a:lnTo>
                  <a:lnTo>
                    <a:pt x="185" y="59"/>
                  </a:lnTo>
                  <a:lnTo>
                    <a:pt x="195" y="61"/>
                  </a:lnTo>
                  <a:lnTo>
                    <a:pt x="208" y="64"/>
                  </a:lnTo>
                  <a:lnTo>
                    <a:pt x="220" y="67"/>
                  </a:lnTo>
                  <a:lnTo>
                    <a:pt x="224" y="70"/>
                  </a:lnTo>
                  <a:lnTo>
                    <a:pt x="230" y="72"/>
                  </a:lnTo>
                  <a:lnTo>
                    <a:pt x="231" y="74"/>
                  </a:lnTo>
                  <a:lnTo>
                    <a:pt x="233" y="77"/>
                  </a:lnTo>
                  <a:lnTo>
                    <a:pt x="236" y="82"/>
                  </a:lnTo>
                  <a:lnTo>
                    <a:pt x="237" y="83"/>
                  </a:lnTo>
                  <a:lnTo>
                    <a:pt x="240" y="83"/>
                  </a:lnTo>
                  <a:lnTo>
                    <a:pt x="242" y="83"/>
                  </a:lnTo>
                  <a:lnTo>
                    <a:pt x="244" y="83"/>
                  </a:lnTo>
                  <a:lnTo>
                    <a:pt x="246" y="83"/>
                  </a:lnTo>
                  <a:lnTo>
                    <a:pt x="257" y="97"/>
                  </a:lnTo>
                  <a:lnTo>
                    <a:pt x="257" y="99"/>
                  </a:lnTo>
                  <a:lnTo>
                    <a:pt x="257" y="103"/>
                  </a:lnTo>
                  <a:lnTo>
                    <a:pt x="256" y="106"/>
                  </a:lnTo>
                  <a:lnTo>
                    <a:pt x="257" y="108"/>
                  </a:lnTo>
                  <a:lnTo>
                    <a:pt x="259" y="109"/>
                  </a:lnTo>
                  <a:lnTo>
                    <a:pt x="260" y="109"/>
                  </a:lnTo>
                  <a:lnTo>
                    <a:pt x="265" y="109"/>
                  </a:lnTo>
                  <a:lnTo>
                    <a:pt x="270" y="109"/>
                  </a:lnTo>
                  <a:lnTo>
                    <a:pt x="273" y="110"/>
                  </a:lnTo>
                  <a:lnTo>
                    <a:pt x="275" y="113"/>
                  </a:lnTo>
                  <a:lnTo>
                    <a:pt x="276" y="116"/>
                  </a:lnTo>
                  <a:lnTo>
                    <a:pt x="278" y="119"/>
                  </a:lnTo>
                  <a:lnTo>
                    <a:pt x="278" y="120"/>
                  </a:lnTo>
                  <a:lnTo>
                    <a:pt x="279" y="122"/>
                  </a:lnTo>
                  <a:lnTo>
                    <a:pt x="283" y="122"/>
                  </a:lnTo>
                  <a:lnTo>
                    <a:pt x="286" y="122"/>
                  </a:lnTo>
                  <a:lnTo>
                    <a:pt x="289" y="122"/>
                  </a:lnTo>
                  <a:lnTo>
                    <a:pt x="293" y="122"/>
                  </a:lnTo>
                  <a:lnTo>
                    <a:pt x="296" y="138"/>
                  </a:lnTo>
                  <a:lnTo>
                    <a:pt x="282" y="144"/>
                  </a:lnTo>
                  <a:lnTo>
                    <a:pt x="283" y="149"/>
                  </a:lnTo>
                  <a:lnTo>
                    <a:pt x="285" y="158"/>
                  </a:lnTo>
                  <a:lnTo>
                    <a:pt x="288" y="164"/>
                  </a:lnTo>
                  <a:lnTo>
                    <a:pt x="289" y="167"/>
                  </a:lnTo>
                  <a:lnTo>
                    <a:pt x="291" y="169"/>
                  </a:lnTo>
                  <a:lnTo>
                    <a:pt x="293" y="169"/>
                  </a:lnTo>
                  <a:lnTo>
                    <a:pt x="296" y="169"/>
                  </a:lnTo>
                  <a:lnTo>
                    <a:pt x="299" y="171"/>
                  </a:lnTo>
                  <a:lnTo>
                    <a:pt x="301" y="171"/>
                  </a:lnTo>
                  <a:lnTo>
                    <a:pt x="302" y="174"/>
                  </a:lnTo>
                  <a:lnTo>
                    <a:pt x="303" y="177"/>
                  </a:lnTo>
                  <a:lnTo>
                    <a:pt x="303" y="181"/>
                  </a:lnTo>
                  <a:lnTo>
                    <a:pt x="305" y="187"/>
                  </a:lnTo>
                  <a:lnTo>
                    <a:pt x="305" y="190"/>
                  </a:lnTo>
                  <a:lnTo>
                    <a:pt x="306" y="191"/>
                  </a:lnTo>
                  <a:lnTo>
                    <a:pt x="309" y="192"/>
                  </a:lnTo>
                  <a:lnTo>
                    <a:pt x="312" y="192"/>
                  </a:lnTo>
                  <a:lnTo>
                    <a:pt x="315" y="192"/>
                  </a:lnTo>
                  <a:lnTo>
                    <a:pt x="318" y="194"/>
                  </a:lnTo>
                  <a:lnTo>
                    <a:pt x="316" y="198"/>
                  </a:lnTo>
                  <a:lnTo>
                    <a:pt x="316" y="203"/>
                  </a:lnTo>
                  <a:lnTo>
                    <a:pt x="316" y="204"/>
                  </a:lnTo>
                  <a:lnTo>
                    <a:pt x="318" y="204"/>
                  </a:lnTo>
                  <a:lnTo>
                    <a:pt x="321" y="205"/>
                  </a:lnTo>
                  <a:lnTo>
                    <a:pt x="325" y="205"/>
                  </a:lnTo>
                  <a:lnTo>
                    <a:pt x="328" y="205"/>
                  </a:lnTo>
                  <a:lnTo>
                    <a:pt x="331" y="207"/>
                  </a:lnTo>
                  <a:lnTo>
                    <a:pt x="332" y="207"/>
                  </a:lnTo>
                  <a:lnTo>
                    <a:pt x="332" y="208"/>
                  </a:lnTo>
                  <a:lnTo>
                    <a:pt x="331" y="210"/>
                  </a:lnTo>
                  <a:lnTo>
                    <a:pt x="329" y="213"/>
                  </a:lnTo>
                  <a:lnTo>
                    <a:pt x="332" y="216"/>
                  </a:lnTo>
                  <a:lnTo>
                    <a:pt x="334" y="216"/>
                  </a:lnTo>
                  <a:lnTo>
                    <a:pt x="339" y="218"/>
                  </a:lnTo>
                  <a:lnTo>
                    <a:pt x="339" y="223"/>
                  </a:lnTo>
                  <a:lnTo>
                    <a:pt x="339" y="227"/>
                  </a:lnTo>
                  <a:lnTo>
                    <a:pt x="329" y="224"/>
                  </a:lnTo>
                  <a:lnTo>
                    <a:pt x="315" y="223"/>
                  </a:lnTo>
                  <a:lnTo>
                    <a:pt x="303" y="220"/>
                  </a:lnTo>
                  <a:lnTo>
                    <a:pt x="293" y="216"/>
                  </a:lnTo>
                  <a:lnTo>
                    <a:pt x="285" y="200"/>
                  </a:lnTo>
                  <a:lnTo>
                    <a:pt x="282" y="198"/>
                  </a:lnTo>
                  <a:lnTo>
                    <a:pt x="279" y="198"/>
                  </a:lnTo>
                  <a:lnTo>
                    <a:pt x="276" y="197"/>
                  </a:lnTo>
                  <a:lnTo>
                    <a:pt x="273" y="197"/>
                  </a:lnTo>
                  <a:lnTo>
                    <a:pt x="272" y="195"/>
                  </a:lnTo>
                  <a:lnTo>
                    <a:pt x="272" y="192"/>
                  </a:lnTo>
                  <a:lnTo>
                    <a:pt x="270" y="188"/>
                  </a:lnTo>
                  <a:lnTo>
                    <a:pt x="269" y="184"/>
                  </a:lnTo>
                  <a:lnTo>
                    <a:pt x="267" y="180"/>
                  </a:lnTo>
                  <a:lnTo>
                    <a:pt x="263" y="175"/>
                  </a:lnTo>
                  <a:lnTo>
                    <a:pt x="259" y="172"/>
                  </a:lnTo>
                  <a:lnTo>
                    <a:pt x="252" y="169"/>
                  </a:lnTo>
                  <a:lnTo>
                    <a:pt x="244" y="168"/>
                  </a:lnTo>
                  <a:lnTo>
                    <a:pt x="230" y="167"/>
                  </a:lnTo>
                  <a:lnTo>
                    <a:pt x="219" y="167"/>
                  </a:lnTo>
                  <a:lnTo>
                    <a:pt x="219" y="169"/>
                  </a:lnTo>
                  <a:lnTo>
                    <a:pt x="219" y="172"/>
                  </a:lnTo>
                  <a:lnTo>
                    <a:pt x="219" y="177"/>
                  </a:lnTo>
                  <a:lnTo>
                    <a:pt x="219" y="180"/>
                  </a:lnTo>
                  <a:lnTo>
                    <a:pt x="217" y="182"/>
                  </a:lnTo>
                  <a:lnTo>
                    <a:pt x="216" y="185"/>
                  </a:lnTo>
                  <a:lnTo>
                    <a:pt x="214" y="187"/>
                  </a:lnTo>
                  <a:lnTo>
                    <a:pt x="211" y="188"/>
                  </a:lnTo>
                  <a:lnTo>
                    <a:pt x="208" y="190"/>
                  </a:lnTo>
                  <a:lnTo>
                    <a:pt x="206" y="190"/>
                  </a:lnTo>
                  <a:lnTo>
                    <a:pt x="198" y="191"/>
                  </a:lnTo>
                  <a:lnTo>
                    <a:pt x="183" y="192"/>
                  </a:lnTo>
                  <a:lnTo>
                    <a:pt x="175" y="192"/>
                  </a:lnTo>
                  <a:lnTo>
                    <a:pt x="168" y="194"/>
                  </a:lnTo>
                  <a:lnTo>
                    <a:pt x="162" y="184"/>
                  </a:lnTo>
                  <a:lnTo>
                    <a:pt x="158" y="171"/>
                  </a:lnTo>
                  <a:lnTo>
                    <a:pt x="152" y="171"/>
                  </a:lnTo>
                  <a:lnTo>
                    <a:pt x="145" y="169"/>
                  </a:lnTo>
                  <a:lnTo>
                    <a:pt x="138" y="168"/>
                  </a:lnTo>
                  <a:lnTo>
                    <a:pt x="132" y="169"/>
                  </a:lnTo>
                  <a:lnTo>
                    <a:pt x="132" y="174"/>
                  </a:lnTo>
                  <a:lnTo>
                    <a:pt x="122" y="175"/>
                  </a:lnTo>
                  <a:lnTo>
                    <a:pt x="113" y="177"/>
                  </a:lnTo>
                  <a:lnTo>
                    <a:pt x="119" y="169"/>
                  </a:lnTo>
                  <a:lnTo>
                    <a:pt x="122" y="165"/>
                  </a:lnTo>
                  <a:lnTo>
                    <a:pt x="125" y="164"/>
                  </a:lnTo>
                  <a:lnTo>
                    <a:pt x="126" y="162"/>
                  </a:lnTo>
                  <a:lnTo>
                    <a:pt x="129" y="164"/>
                  </a:lnTo>
                  <a:lnTo>
                    <a:pt x="134" y="164"/>
                  </a:lnTo>
                  <a:lnTo>
                    <a:pt x="135" y="164"/>
                  </a:lnTo>
                  <a:lnTo>
                    <a:pt x="134" y="149"/>
                  </a:lnTo>
                  <a:lnTo>
                    <a:pt x="129" y="135"/>
                  </a:lnTo>
                  <a:lnTo>
                    <a:pt x="122" y="105"/>
                  </a:lnTo>
                  <a:lnTo>
                    <a:pt x="108" y="100"/>
                  </a:lnTo>
                  <a:lnTo>
                    <a:pt x="106" y="100"/>
                  </a:lnTo>
                  <a:lnTo>
                    <a:pt x="105" y="102"/>
                  </a:lnTo>
                  <a:lnTo>
                    <a:pt x="103" y="103"/>
                  </a:lnTo>
                  <a:lnTo>
                    <a:pt x="102" y="102"/>
                  </a:lnTo>
                  <a:lnTo>
                    <a:pt x="102" y="100"/>
                  </a:lnTo>
                  <a:lnTo>
                    <a:pt x="100" y="97"/>
                  </a:lnTo>
                  <a:lnTo>
                    <a:pt x="100" y="93"/>
                  </a:lnTo>
                  <a:lnTo>
                    <a:pt x="99" y="92"/>
                  </a:lnTo>
                  <a:lnTo>
                    <a:pt x="96" y="89"/>
                  </a:lnTo>
                  <a:lnTo>
                    <a:pt x="92" y="89"/>
                  </a:lnTo>
                  <a:lnTo>
                    <a:pt x="82" y="87"/>
                  </a:lnTo>
                  <a:lnTo>
                    <a:pt x="73" y="86"/>
                  </a:lnTo>
                  <a:lnTo>
                    <a:pt x="67" y="85"/>
                  </a:lnTo>
                  <a:lnTo>
                    <a:pt x="63" y="83"/>
                  </a:lnTo>
                  <a:lnTo>
                    <a:pt x="63" y="82"/>
                  </a:lnTo>
                  <a:lnTo>
                    <a:pt x="62" y="80"/>
                  </a:lnTo>
                  <a:lnTo>
                    <a:pt x="62" y="77"/>
                  </a:lnTo>
                  <a:lnTo>
                    <a:pt x="62" y="74"/>
                  </a:lnTo>
                  <a:lnTo>
                    <a:pt x="62" y="73"/>
                  </a:lnTo>
                  <a:lnTo>
                    <a:pt x="60" y="72"/>
                  </a:lnTo>
                  <a:lnTo>
                    <a:pt x="57" y="70"/>
                  </a:lnTo>
                  <a:lnTo>
                    <a:pt x="54" y="69"/>
                  </a:lnTo>
                  <a:lnTo>
                    <a:pt x="50" y="67"/>
                  </a:lnTo>
                  <a:lnTo>
                    <a:pt x="47" y="66"/>
                  </a:lnTo>
                  <a:lnTo>
                    <a:pt x="49" y="66"/>
                  </a:lnTo>
                  <a:lnTo>
                    <a:pt x="47" y="64"/>
                  </a:lnTo>
                  <a:lnTo>
                    <a:pt x="44" y="63"/>
                  </a:lnTo>
                  <a:lnTo>
                    <a:pt x="40" y="63"/>
                  </a:lnTo>
                  <a:lnTo>
                    <a:pt x="41" y="64"/>
                  </a:lnTo>
                  <a:lnTo>
                    <a:pt x="40" y="64"/>
                  </a:lnTo>
                  <a:lnTo>
                    <a:pt x="39" y="64"/>
                  </a:lnTo>
                  <a:lnTo>
                    <a:pt x="39" y="67"/>
                  </a:lnTo>
                  <a:lnTo>
                    <a:pt x="36" y="72"/>
                  </a:lnTo>
                  <a:lnTo>
                    <a:pt x="30" y="63"/>
                  </a:lnTo>
                  <a:lnTo>
                    <a:pt x="24" y="53"/>
                  </a:lnTo>
                  <a:lnTo>
                    <a:pt x="17" y="51"/>
                  </a:lnTo>
                  <a:lnTo>
                    <a:pt x="23" y="50"/>
                  </a:lnTo>
                  <a:lnTo>
                    <a:pt x="24" y="53"/>
                  </a:lnTo>
                  <a:lnTo>
                    <a:pt x="31" y="51"/>
                  </a:lnTo>
                  <a:lnTo>
                    <a:pt x="36" y="51"/>
                  </a:lnTo>
                  <a:lnTo>
                    <a:pt x="34" y="50"/>
                  </a:lnTo>
                  <a:lnTo>
                    <a:pt x="31" y="49"/>
                  </a:lnTo>
                  <a:lnTo>
                    <a:pt x="24" y="49"/>
                  </a:lnTo>
                  <a:lnTo>
                    <a:pt x="14" y="47"/>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57" name="Freeform 27">
              <a:extLst>
                <a:ext uri="{FF2B5EF4-FFF2-40B4-BE49-F238E27FC236}">
                  <a16:creationId xmlns:a16="http://schemas.microsoft.com/office/drawing/2014/main" id="{ED319CAD-71D4-EB76-726B-8AC7FD5D11F5}"/>
                </a:ext>
              </a:extLst>
            </p:cNvPr>
            <p:cNvSpPr>
              <a:spLocks/>
            </p:cNvSpPr>
            <p:nvPr/>
          </p:nvSpPr>
          <p:spPr bwMode="auto">
            <a:xfrm>
              <a:off x="4545" y="2857"/>
              <a:ext cx="183" cy="233"/>
            </a:xfrm>
            <a:custGeom>
              <a:avLst/>
              <a:gdLst>
                <a:gd name="T0" fmla="*/ 103 w 183"/>
                <a:gd name="T1" fmla="*/ 59 h 233"/>
                <a:gd name="T2" fmla="*/ 106 w 183"/>
                <a:gd name="T3" fmla="*/ 55 h 233"/>
                <a:gd name="T4" fmla="*/ 112 w 183"/>
                <a:gd name="T5" fmla="*/ 49 h 233"/>
                <a:gd name="T6" fmla="*/ 122 w 183"/>
                <a:gd name="T7" fmla="*/ 48 h 233"/>
                <a:gd name="T8" fmla="*/ 122 w 183"/>
                <a:gd name="T9" fmla="*/ 35 h 233"/>
                <a:gd name="T10" fmla="*/ 134 w 183"/>
                <a:gd name="T11" fmla="*/ 14 h 233"/>
                <a:gd name="T12" fmla="*/ 138 w 183"/>
                <a:gd name="T13" fmla="*/ 3 h 233"/>
                <a:gd name="T14" fmla="*/ 152 w 183"/>
                <a:gd name="T15" fmla="*/ 6 h 233"/>
                <a:gd name="T16" fmla="*/ 161 w 183"/>
                <a:gd name="T17" fmla="*/ 17 h 233"/>
                <a:gd name="T18" fmla="*/ 161 w 183"/>
                <a:gd name="T19" fmla="*/ 23 h 233"/>
                <a:gd name="T20" fmla="*/ 168 w 183"/>
                <a:gd name="T21" fmla="*/ 26 h 233"/>
                <a:gd name="T22" fmla="*/ 177 w 183"/>
                <a:gd name="T23" fmla="*/ 30 h 233"/>
                <a:gd name="T24" fmla="*/ 183 w 183"/>
                <a:gd name="T25" fmla="*/ 42 h 233"/>
                <a:gd name="T26" fmla="*/ 172 w 183"/>
                <a:gd name="T27" fmla="*/ 48 h 233"/>
                <a:gd name="T28" fmla="*/ 167 w 183"/>
                <a:gd name="T29" fmla="*/ 45 h 233"/>
                <a:gd name="T30" fmla="*/ 168 w 183"/>
                <a:gd name="T31" fmla="*/ 50 h 233"/>
                <a:gd name="T32" fmla="*/ 167 w 183"/>
                <a:gd name="T33" fmla="*/ 59 h 233"/>
                <a:gd name="T34" fmla="*/ 149 w 183"/>
                <a:gd name="T35" fmla="*/ 63 h 233"/>
                <a:gd name="T36" fmla="*/ 152 w 183"/>
                <a:gd name="T37" fmla="*/ 75 h 233"/>
                <a:gd name="T38" fmla="*/ 151 w 183"/>
                <a:gd name="T39" fmla="*/ 81 h 233"/>
                <a:gd name="T40" fmla="*/ 154 w 183"/>
                <a:gd name="T41" fmla="*/ 91 h 233"/>
                <a:gd name="T42" fmla="*/ 158 w 183"/>
                <a:gd name="T43" fmla="*/ 102 h 233"/>
                <a:gd name="T44" fmla="*/ 158 w 183"/>
                <a:gd name="T45" fmla="*/ 120 h 233"/>
                <a:gd name="T46" fmla="*/ 164 w 183"/>
                <a:gd name="T47" fmla="*/ 124 h 233"/>
                <a:gd name="T48" fmla="*/ 172 w 183"/>
                <a:gd name="T49" fmla="*/ 130 h 233"/>
                <a:gd name="T50" fmla="*/ 175 w 183"/>
                <a:gd name="T51" fmla="*/ 135 h 233"/>
                <a:gd name="T52" fmla="*/ 164 w 183"/>
                <a:gd name="T53" fmla="*/ 135 h 233"/>
                <a:gd name="T54" fmla="*/ 152 w 183"/>
                <a:gd name="T55" fmla="*/ 144 h 233"/>
                <a:gd name="T56" fmla="*/ 154 w 183"/>
                <a:gd name="T57" fmla="*/ 171 h 233"/>
                <a:gd name="T58" fmla="*/ 147 w 183"/>
                <a:gd name="T59" fmla="*/ 182 h 233"/>
                <a:gd name="T60" fmla="*/ 145 w 183"/>
                <a:gd name="T61" fmla="*/ 193 h 233"/>
                <a:gd name="T62" fmla="*/ 139 w 183"/>
                <a:gd name="T63" fmla="*/ 202 h 233"/>
                <a:gd name="T64" fmla="*/ 131 w 183"/>
                <a:gd name="T65" fmla="*/ 218 h 233"/>
                <a:gd name="T66" fmla="*/ 128 w 183"/>
                <a:gd name="T67" fmla="*/ 225 h 233"/>
                <a:gd name="T68" fmla="*/ 119 w 183"/>
                <a:gd name="T69" fmla="*/ 225 h 233"/>
                <a:gd name="T70" fmla="*/ 106 w 183"/>
                <a:gd name="T71" fmla="*/ 230 h 233"/>
                <a:gd name="T72" fmla="*/ 106 w 183"/>
                <a:gd name="T73" fmla="*/ 228 h 233"/>
                <a:gd name="T74" fmla="*/ 76 w 183"/>
                <a:gd name="T75" fmla="*/ 222 h 233"/>
                <a:gd name="T76" fmla="*/ 56 w 183"/>
                <a:gd name="T77" fmla="*/ 216 h 233"/>
                <a:gd name="T78" fmla="*/ 43 w 183"/>
                <a:gd name="T79" fmla="*/ 218 h 233"/>
                <a:gd name="T80" fmla="*/ 17 w 183"/>
                <a:gd name="T81" fmla="*/ 174 h 233"/>
                <a:gd name="T82" fmla="*/ 7 w 183"/>
                <a:gd name="T83" fmla="*/ 180 h 233"/>
                <a:gd name="T84" fmla="*/ 10 w 183"/>
                <a:gd name="T85" fmla="*/ 174 h 233"/>
                <a:gd name="T86" fmla="*/ 1 w 183"/>
                <a:gd name="T87" fmla="*/ 148 h 233"/>
                <a:gd name="T88" fmla="*/ 1 w 183"/>
                <a:gd name="T89" fmla="*/ 131 h 233"/>
                <a:gd name="T90" fmla="*/ 14 w 183"/>
                <a:gd name="T91" fmla="*/ 108 h 233"/>
                <a:gd name="T92" fmla="*/ 43 w 183"/>
                <a:gd name="T93" fmla="*/ 112 h 233"/>
                <a:gd name="T94" fmla="*/ 49 w 183"/>
                <a:gd name="T95" fmla="*/ 97 h 233"/>
                <a:gd name="T96" fmla="*/ 62 w 183"/>
                <a:gd name="T97" fmla="*/ 89 h 233"/>
                <a:gd name="T98" fmla="*/ 75 w 183"/>
                <a:gd name="T99" fmla="*/ 89 h 233"/>
                <a:gd name="T100" fmla="*/ 86 w 183"/>
                <a:gd name="T101" fmla="*/ 75 h 233"/>
                <a:gd name="T102" fmla="*/ 99 w 183"/>
                <a:gd name="T103" fmla="*/ 61 h 2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83" h="233">
                  <a:moveTo>
                    <a:pt x="99" y="61"/>
                  </a:moveTo>
                  <a:lnTo>
                    <a:pt x="100" y="59"/>
                  </a:lnTo>
                  <a:lnTo>
                    <a:pt x="103" y="59"/>
                  </a:lnTo>
                  <a:lnTo>
                    <a:pt x="105" y="59"/>
                  </a:lnTo>
                  <a:lnTo>
                    <a:pt x="106" y="59"/>
                  </a:lnTo>
                  <a:lnTo>
                    <a:pt x="106" y="55"/>
                  </a:lnTo>
                  <a:lnTo>
                    <a:pt x="108" y="52"/>
                  </a:lnTo>
                  <a:lnTo>
                    <a:pt x="109" y="50"/>
                  </a:lnTo>
                  <a:lnTo>
                    <a:pt x="112" y="49"/>
                  </a:lnTo>
                  <a:lnTo>
                    <a:pt x="115" y="49"/>
                  </a:lnTo>
                  <a:lnTo>
                    <a:pt x="119" y="49"/>
                  </a:lnTo>
                  <a:lnTo>
                    <a:pt x="122" y="48"/>
                  </a:lnTo>
                  <a:lnTo>
                    <a:pt x="122" y="42"/>
                  </a:lnTo>
                  <a:lnTo>
                    <a:pt x="122" y="38"/>
                  </a:lnTo>
                  <a:lnTo>
                    <a:pt x="122" y="35"/>
                  </a:lnTo>
                  <a:lnTo>
                    <a:pt x="123" y="30"/>
                  </a:lnTo>
                  <a:lnTo>
                    <a:pt x="128" y="23"/>
                  </a:lnTo>
                  <a:lnTo>
                    <a:pt x="134" y="14"/>
                  </a:lnTo>
                  <a:lnTo>
                    <a:pt x="139" y="12"/>
                  </a:lnTo>
                  <a:lnTo>
                    <a:pt x="139" y="6"/>
                  </a:lnTo>
                  <a:lnTo>
                    <a:pt x="138" y="3"/>
                  </a:lnTo>
                  <a:lnTo>
                    <a:pt x="139" y="0"/>
                  </a:lnTo>
                  <a:lnTo>
                    <a:pt x="147" y="3"/>
                  </a:lnTo>
                  <a:lnTo>
                    <a:pt x="152" y="6"/>
                  </a:lnTo>
                  <a:lnTo>
                    <a:pt x="157" y="9"/>
                  </a:lnTo>
                  <a:lnTo>
                    <a:pt x="164" y="14"/>
                  </a:lnTo>
                  <a:lnTo>
                    <a:pt x="161" y="17"/>
                  </a:lnTo>
                  <a:lnTo>
                    <a:pt x="161" y="20"/>
                  </a:lnTo>
                  <a:lnTo>
                    <a:pt x="161" y="22"/>
                  </a:lnTo>
                  <a:lnTo>
                    <a:pt x="161" y="23"/>
                  </a:lnTo>
                  <a:lnTo>
                    <a:pt x="162" y="23"/>
                  </a:lnTo>
                  <a:lnTo>
                    <a:pt x="164" y="25"/>
                  </a:lnTo>
                  <a:lnTo>
                    <a:pt x="168" y="26"/>
                  </a:lnTo>
                  <a:lnTo>
                    <a:pt x="171" y="26"/>
                  </a:lnTo>
                  <a:lnTo>
                    <a:pt x="175" y="27"/>
                  </a:lnTo>
                  <a:lnTo>
                    <a:pt x="177" y="30"/>
                  </a:lnTo>
                  <a:lnTo>
                    <a:pt x="180" y="35"/>
                  </a:lnTo>
                  <a:lnTo>
                    <a:pt x="181" y="39"/>
                  </a:lnTo>
                  <a:lnTo>
                    <a:pt x="183" y="42"/>
                  </a:lnTo>
                  <a:lnTo>
                    <a:pt x="180" y="42"/>
                  </a:lnTo>
                  <a:lnTo>
                    <a:pt x="175" y="48"/>
                  </a:lnTo>
                  <a:lnTo>
                    <a:pt x="172" y="48"/>
                  </a:lnTo>
                  <a:lnTo>
                    <a:pt x="170" y="46"/>
                  </a:lnTo>
                  <a:lnTo>
                    <a:pt x="168" y="45"/>
                  </a:lnTo>
                  <a:lnTo>
                    <a:pt x="167" y="45"/>
                  </a:lnTo>
                  <a:lnTo>
                    <a:pt x="167" y="46"/>
                  </a:lnTo>
                  <a:lnTo>
                    <a:pt x="167" y="48"/>
                  </a:lnTo>
                  <a:lnTo>
                    <a:pt x="168" y="50"/>
                  </a:lnTo>
                  <a:lnTo>
                    <a:pt x="168" y="53"/>
                  </a:lnTo>
                  <a:lnTo>
                    <a:pt x="168" y="56"/>
                  </a:lnTo>
                  <a:lnTo>
                    <a:pt x="167" y="59"/>
                  </a:lnTo>
                  <a:lnTo>
                    <a:pt x="164" y="62"/>
                  </a:lnTo>
                  <a:lnTo>
                    <a:pt x="158" y="63"/>
                  </a:lnTo>
                  <a:lnTo>
                    <a:pt x="149" y="63"/>
                  </a:lnTo>
                  <a:lnTo>
                    <a:pt x="155" y="75"/>
                  </a:lnTo>
                  <a:lnTo>
                    <a:pt x="154" y="74"/>
                  </a:lnTo>
                  <a:lnTo>
                    <a:pt x="152" y="75"/>
                  </a:lnTo>
                  <a:lnTo>
                    <a:pt x="154" y="76"/>
                  </a:lnTo>
                  <a:lnTo>
                    <a:pt x="152" y="78"/>
                  </a:lnTo>
                  <a:lnTo>
                    <a:pt x="151" y="81"/>
                  </a:lnTo>
                  <a:lnTo>
                    <a:pt x="149" y="84"/>
                  </a:lnTo>
                  <a:lnTo>
                    <a:pt x="149" y="86"/>
                  </a:lnTo>
                  <a:lnTo>
                    <a:pt x="154" y="91"/>
                  </a:lnTo>
                  <a:lnTo>
                    <a:pt x="157" y="95"/>
                  </a:lnTo>
                  <a:lnTo>
                    <a:pt x="158" y="97"/>
                  </a:lnTo>
                  <a:lnTo>
                    <a:pt x="158" y="102"/>
                  </a:lnTo>
                  <a:lnTo>
                    <a:pt x="158" y="108"/>
                  </a:lnTo>
                  <a:lnTo>
                    <a:pt x="157" y="114"/>
                  </a:lnTo>
                  <a:lnTo>
                    <a:pt x="158" y="120"/>
                  </a:lnTo>
                  <a:lnTo>
                    <a:pt x="159" y="121"/>
                  </a:lnTo>
                  <a:lnTo>
                    <a:pt x="161" y="122"/>
                  </a:lnTo>
                  <a:lnTo>
                    <a:pt x="164" y="124"/>
                  </a:lnTo>
                  <a:lnTo>
                    <a:pt x="168" y="125"/>
                  </a:lnTo>
                  <a:lnTo>
                    <a:pt x="172" y="128"/>
                  </a:lnTo>
                  <a:lnTo>
                    <a:pt x="172" y="130"/>
                  </a:lnTo>
                  <a:lnTo>
                    <a:pt x="174" y="133"/>
                  </a:lnTo>
                  <a:lnTo>
                    <a:pt x="174" y="134"/>
                  </a:lnTo>
                  <a:lnTo>
                    <a:pt x="175" y="135"/>
                  </a:lnTo>
                  <a:lnTo>
                    <a:pt x="172" y="137"/>
                  </a:lnTo>
                  <a:lnTo>
                    <a:pt x="170" y="135"/>
                  </a:lnTo>
                  <a:lnTo>
                    <a:pt x="164" y="135"/>
                  </a:lnTo>
                  <a:lnTo>
                    <a:pt x="161" y="137"/>
                  </a:lnTo>
                  <a:lnTo>
                    <a:pt x="158" y="140"/>
                  </a:lnTo>
                  <a:lnTo>
                    <a:pt x="152" y="144"/>
                  </a:lnTo>
                  <a:lnTo>
                    <a:pt x="152" y="151"/>
                  </a:lnTo>
                  <a:lnTo>
                    <a:pt x="152" y="161"/>
                  </a:lnTo>
                  <a:lnTo>
                    <a:pt x="154" y="171"/>
                  </a:lnTo>
                  <a:lnTo>
                    <a:pt x="152" y="177"/>
                  </a:lnTo>
                  <a:lnTo>
                    <a:pt x="147" y="180"/>
                  </a:lnTo>
                  <a:lnTo>
                    <a:pt x="147" y="182"/>
                  </a:lnTo>
                  <a:lnTo>
                    <a:pt x="145" y="183"/>
                  </a:lnTo>
                  <a:lnTo>
                    <a:pt x="142" y="186"/>
                  </a:lnTo>
                  <a:lnTo>
                    <a:pt x="145" y="193"/>
                  </a:lnTo>
                  <a:lnTo>
                    <a:pt x="147" y="202"/>
                  </a:lnTo>
                  <a:lnTo>
                    <a:pt x="144" y="203"/>
                  </a:lnTo>
                  <a:lnTo>
                    <a:pt x="139" y="202"/>
                  </a:lnTo>
                  <a:lnTo>
                    <a:pt x="134" y="210"/>
                  </a:lnTo>
                  <a:lnTo>
                    <a:pt x="132" y="215"/>
                  </a:lnTo>
                  <a:lnTo>
                    <a:pt x="131" y="218"/>
                  </a:lnTo>
                  <a:lnTo>
                    <a:pt x="129" y="222"/>
                  </a:lnTo>
                  <a:lnTo>
                    <a:pt x="129" y="223"/>
                  </a:lnTo>
                  <a:lnTo>
                    <a:pt x="128" y="225"/>
                  </a:lnTo>
                  <a:lnTo>
                    <a:pt x="126" y="225"/>
                  </a:lnTo>
                  <a:lnTo>
                    <a:pt x="123" y="225"/>
                  </a:lnTo>
                  <a:lnTo>
                    <a:pt x="119" y="225"/>
                  </a:lnTo>
                  <a:lnTo>
                    <a:pt x="113" y="229"/>
                  </a:lnTo>
                  <a:lnTo>
                    <a:pt x="109" y="233"/>
                  </a:lnTo>
                  <a:lnTo>
                    <a:pt x="106" y="230"/>
                  </a:lnTo>
                  <a:lnTo>
                    <a:pt x="105" y="229"/>
                  </a:lnTo>
                  <a:lnTo>
                    <a:pt x="105" y="228"/>
                  </a:lnTo>
                  <a:lnTo>
                    <a:pt x="106" y="228"/>
                  </a:lnTo>
                  <a:lnTo>
                    <a:pt x="98" y="222"/>
                  </a:lnTo>
                  <a:lnTo>
                    <a:pt x="87" y="222"/>
                  </a:lnTo>
                  <a:lnTo>
                    <a:pt x="76" y="222"/>
                  </a:lnTo>
                  <a:lnTo>
                    <a:pt x="70" y="228"/>
                  </a:lnTo>
                  <a:lnTo>
                    <a:pt x="56" y="225"/>
                  </a:lnTo>
                  <a:lnTo>
                    <a:pt x="56" y="216"/>
                  </a:lnTo>
                  <a:lnTo>
                    <a:pt x="53" y="216"/>
                  </a:lnTo>
                  <a:lnTo>
                    <a:pt x="49" y="218"/>
                  </a:lnTo>
                  <a:lnTo>
                    <a:pt x="43" y="218"/>
                  </a:lnTo>
                  <a:lnTo>
                    <a:pt x="36" y="216"/>
                  </a:lnTo>
                  <a:lnTo>
                    <a:pt x="28" y="216"/>
                  </a:lnTo>
                  <a:lnTo>
                    <a:pt x="17" y="174"/>
                  </a:lnTo>
                  <a:lnTo>
                    <a:pt x="13" y="179"/>
                  </a:lnTo>
                  <a:lnTo>
                    <a:pt x="10" y="180"/>
                  </a:lnTo>
                  <a:lnTo>
                    <a:pt x="7" y="180"/>
                  </a:lnTo>
                  <a:lnTo>
                    <a:pt x="8" y="179"/>
                  </a:lnTo>
                  <a:lnTo>
                    <a:pt x="10" y="176"/>
                  </a:lnTo>
                  <a:lnTo>
                    <a:pt x="10" y="174"/>
                  </a:lnTo>
                  <a:lnTo>
                    <a:pt x="8" y="173"/>
                  </a:lnTo>
                  <a:lnTo>
                    <a:pt x="7" y="171"/>
                  </a:lnTo>
                  <a:lnTo>
                    <a:pt x="1" y="148"/>
                  </a:lnTo>
                  <a:lnTo>
                    <a:pt x="0" y="141"/>
                  </a:lnTo>
                  <a:lnTo>
                    <a:pt x="0" y="135"/>
                  </a:lnTo>
                  <a:lnTo>
                    <a:pt x="1" y="131"/>
                  </a:lnTo>
                  <a:lnTo>
                    <a:pt x="3" y="128"/>
                  </a:lnTo>
                  <a:lnTo>
                    <a:pt x="4" y="125"/>
                  </a:lnTo>
                  <a:lnTo>
                    <a:pt x="14" y="108"/>
                  </a:lnTo>
                  <a:lnTo>
                    <a:pt x="28" y="115"/>
                  </a:lnTo>
                  <a:lnTo>
                    <a:pt x="43" y="122"/>
                  </a:lnTo>
                  <a:lnTo>
                    <a:pt x="43" y="112"/>
                  </a:lnTo>
                  <a:lnTo>
                    <a:pt x="46" y="102"/>
                  </a:lnTo>
                  <a:lnTo>
                    <a:pt x="47" y="98"/>
                  </a:lnTo>
                  <a:lnTo>
                    <a:pt x="49" y="97"/>
                  </a:lnTo>
                  <a:lnTo>
                    <a:pt x="50" y="94"/>
                  </a:lnTo>
                  <a:lnTo>
                    <a:pt x="54" y="91"/>
                  </a:lnTo>
                  <a:lnTo>
                    <a:pt x="62" y="89"/>
                  </a:lnTo>
                  <a:lnTo>
                    <a:pt x="66" y="89"/>
                  </a:lnTo>
                  <a:lnTo>
                    <a:pt x="70" y="89"/>
                  </a:lnTo>
                  <a:lnTo>
                    <a:pt x="75" y="89"/>
                  </a:lnTo>
                  <a:lnTo>
                    <a:pt x="77" y="89"/>
                  </a:lnTo>
                  <a:lnTo>
                    <a:pt x="80" y="84"/>
                  </a:lnTo>
                  <a:lnTo>
                    <a:pt x="86" y="75"/>
                  </a:lnTo>
                  <a:lnTo>
                    <a:pt x="92" y="63"/>
                  </a:lnTo>
                  <a:lnTo>
                    <a:pt x="95" y="59"/>
                  </a:lnTo>
                  <a:lnTo>
                    <a:pt x="99" y="61"/>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grpSp>
      <p:graphicFrame>
        <p:nvGraphicFramePr>
          <p:cNvPr id="14" name="Objekti 13">
            <a:extLst>
              <a:ext uri="{FF2B5EF4-FFF2-40B4-BE49-F238E27FC236}">
                <a16:creationId xmlns:a16="http://schemas.microsoft.com/office/drawing/2014/main" id="{7752327A-E674-17CE-245E-C8CC7F77AC8F}"/>
              </a:ext>
            </a:extLst>
          </p:cNvPr>
          <p:cNvGraphicFramePr>
            <a:graphicFrameLocks noChangeAspect="1"/>
          </p:cNvGraphicFramePr>
          <p:nvPr>
            <p:extLst>
              <p:ext uri="{D42A27DB-BD31-4B8C-83A1-F6EECF244321}">
                <p14:modId xmlns:p14="http://schemas.microsoft.com/office/powerpoint/2010/main" val="2938753047"/>
              </p:ext>
            </p:extLst>
          </p:nvPr>
        </p:nvGraphicFramePr>
        <p:xfrm>
          <a:off x="424736" y="2031777"/>
          <a:ext cx="2227342" cy="591420"/>
        </p:xfrm>
        <a:graphic>
          <a:graphicData uri="http://schemas.openxmlformats.org/presentationml/2006/ole">
            <mc:AlternateContent xmlns:mc="http://schemas.openxmlformats.org/markup-compatibility/2006">
              <mc:Choice xmlns:v="urn:schemas-microsoft-com:vml" Requires="v">
                <p:oleObj name="Macrobond document" r:id="rId2" imgW="3808476" imgH="1011248" progId="Mbnd.mbnd">
                  <p:embed/>
                </p:oleObj>
              </mc:Choice>
              <mc:Fallback>
                <p:oleObj name="Macrobond document" r:id="rId2" imgW="3808476" imgH="1011248" progId="Mbnd.mbnd">
                  <p:embed/>
                  <p:pic>
                    <p:nvPicPr>
                      <p:cNvPr id="14" name="Objekti 13">
                        <a:extLst>
                          <a:ext uri="{FF2B5EF4-FFF2-40B4-BE49-F238E27FC236}">
                            <a16:creationId xmlns:a16="http://schemas.microsoft.com/office/drawing/2014/main" id="{7752327A-E674-17CE-245E-C8CC7F77AC8F}"/>
                          </a:ext>
                        </a:extLst>
                      </p:cNvPr>
                      <p:cNvPicPr/>
                      <p:nvPr/>
                    </p:nvPicPr>
                    <p:blipFill>
                      <a:blip r:embed="rId3"/>
                      <a:stretch>
                        <a:fillRect/>
                      </a:stretch>
                    </p:blipFill>
                    <p:spPr>
                      <a:xfrm>
                        <a:off x="424736" y="2031777"/>
                        <a:ext cx="2227342" cy="591420"/>
                      </a:xfrm>
                      <a:prstGeom prst="rect">
                        <a:avLst/>
                      </a:prstGeom>
                    </p:spPr>
                  </p:pic>
                </p:oleObj>
              </mc:Fallback>
            </mc:AlternateContent>
          </a:graphicData>
        </a:graphic>
      </p:graphicFrame>
      <p:graphicFrame>
        <p:nvGraphicFramePr>
          <p:cNvPr id="15" name="Objekti 14">
            <a:extLst>
              <a:ext uri="{FF2B5EF4-FFF2-40B4-BE49-F238E27FC236}">
                <a16:creationId xmlns:a16="http://schemas.microsoft.com/office/drawing/2014/main" id="{0DF1FC4F-36CB-295A-776B-C36450A14C56}"/>
              </a:ext>
            </a:extLst>
          </p:cNvPr>
          <p:cNvGraphicFramePr>
            <a:graphicFrameLocks noChangeAspect="1"/>
          </p:cNvGraphicFramePr>
          <p:nvPr>
            <p:extLst>
              <p:ext uri="{D42A27DB-BD31-4B8C-83A1-F6EECF244321}">
                <p14:modId xmlns:p14="http://schemas.microsoft.com/office/powerpoint/2010/main" val="3131232380"/>
              </p:ext>
            </p:extLst>
          </p:nvPr>
        </p:nvGraphicFramePr>
        <p:xfrm>
          <a:off x="636998" y="3390875"/>
          <a:ext cx="2374111" cy="952019"/>
        </p:xfrm>
        <a:graphic>
          <a:graphicData uri="http://schemas.openxmlformats.org/presentationml/2006/ole">
            <mc:AlternateContent xmlns:mc="http://schemas.openxmlformats.org/markup-compatibility/2006">
              <mc:Choice xmlns:v="urn:schemas-microsoft-com:vml" Requires="v">
                <p:oleObj name="Macrobond document" r:id="rId4" imgW="3808476" imgH="1526425" progId="Mbnd.mbnd">
                  <p:embed/>
                </p:oleObj>
              </mc:Choice>
              <mc:Fallback>
                <p:oleObj name="Macrobond document" r:id="rId4" imgW="3808476" imgH="1526425" progId="Mbnd.mbnd">
                  <p:embed/>
                  <p:pic>
                    <p:nvPicPr>
                      <p:cNvPr id="15" name="Objekti 14">
                        <a:extLst>
                          <a:ext uri="{FF2B5EF4-FFF2-40B4-BE49-F238E27FC236}">
                            <a16:creationId xmlns:a16="http://schemas.microsoft.com/office/drawing/2014/main" id="{0DF1FC4F-36CB-295A-776B-C36450A14C56}"/>
                          </a:ext>
                        </a:extLst>
                      </p:cNvPr>
                      <p:cNvPicPr/>
                      <p:nvPr/>
                    </p:nvPicPr>
                    <p:blipFill>
                      <a:blip r:embed="rId5"/>
                      <a:stretch>
                        <a:fillRect/>
                      </a:stretch>
                    </p:blipFill>
                    <p:spPr>
                      <a:xfrm>
                        <a:off x="636998" y="3390875"/>
                        <a:ext cx="2374111" cy="952019"/>
                      </a:xfrm>
                      <a:prstGeom prst="rect">
                        <a:avLst/>
                      </a:prstGeom>
                    </p:spPr>
                  </p:pic>
                </p:oleObj>
              </mc:Fallback>
            </mc:AlternateContent>
          </a:graphicData>
        </a:graphic>
      </p:graphicFrame>
      <p:graphicFrame>
        <p:nvGraphicFramePr>
          <p:cNvPr id="16" name="Objekti 15">
            <a:extLst>
              <a:ext uri="{FF2B5EF4-FFF2-40B4-BE49-F238E27FC236}">
                <a16:creationId xmlns:a16="http://schemas.microsoft.com/office/drawing/2014/main" id="{58D58882-9311-CE1C-950A-CF995EB8E5BE}"/>
              </a:ext>
            </a:extLst>
          </p:cNvPr>
          <p:cNvGraphicFramePr>
            <a:graphicFrameLocks noChangeAspect="1"/>
          </p:cNvGraphicFramePr>
          <p:nvPr>
            <p:extLst>
              <p:ext uri="{D42A27DB-BD31-4B8C-83A1-F6EECF244321}">
                <p14:modId xmlns:p14="http://schemas.microsoft.com/office/powerpoint/2010/main" val="2280989009"/>
              </p:ext>
            </p:extLst>
          </p:nvPr>
        </p:nvGraphicFramePr>
        <p:xfrm>
          <a:off x="2745800" y="953813"/>
          <a:ext cx="1826059" cy="1390667"/>
        </p:xfrm>
        <a:graphic>
          <a:graphicData uri="http://schemas.openxmlformats.org/presentationml/2006/ole">
            <mc:AlternateContent xmlns:mc="http://schemas.openxmlformats.org/markup-compatibility/2006">
              <mc:Choice xmlns:v="urn:schemas-microsoft-com:vml" Requires="v">
                <p:oleObj name="Macrobond document" r:id="rId6" imgW="3808476" imgH="2899992" progId="Mbnd.mbnd">
                  <p:embed/>
                </p:oleObj>
              </mc:Choice>
              <mc:Fallback>
                <p:oleObj name="Macrobond document" r:id="rId6" imgW="3808476" imgH="2899992" progId="Mbnd.mbnd">
                  <p:embed/>
                  <p:pic>
                    <p:nvPicPr>
                      <p:cNvPr id="16" name="Objekti 15">
                        <a:extLst>
                          <a:ext uri="{FF2B5EF4-FFF2-40B4-BE49-F238E27FC236}">
                            <a16:creationId xmlns:a16="http://schemas.microsoft.com/office/drawing/2014/main" id="{58D58882-9311-CE1C-950A-CF995EB8E5BE}"/>
                          </a:ext>
                        </a:extLst>
                      </p:cNvPr>
                      <p:cNvPicPr/>
                      <p:nvPr/>
                    </p:nvPicPr>
                    <p:blipFill>
                      <a:blip r:embed="rId7"/>
                      <a:stretch>
                        <a:fillRect/>
                      </a:stretch>
                    </p:blipFill>
                    <p:spPr>
                      <a:xfrm>
                        <a:off x="2745800" y="953813"/>
                        <a:ext cx="1826059" cy="1390667"/>
                      </a:xfrm>
                      <a:prstGeom prst="rect">
                        <a:avLst/>
                      </a:prstGeom>
                    </p:spPr>
                  </p:pic>
                </p:oleObj>
              </mc:Fallback>
            </mc:AlternateContent>
          </a:graphicData>
        </a:graphic>
      </p:graphicFrame>
      <p:graphicFrame>
        <p:nvGraphicFramePr>
          <p:cNvPr id="17" name="Objekti 16">
            <a:extLst>
              <a:ext uri="{FF2B5EF4-FFF2-40B4-BE49-F238E27FC236}">
                <a16:creationId xmlns:a16="http://schemas.microsoft.com/office/drawing/2014/main" id="{64DD6B55-922E-4859-DAAF-26E81E9C978B}"/>
              </a:ext>
            </a:extLst>
          </p:cNvPr>
          <p:cNvGraphicFramePr>
            <a:graphicFrameLocks noChangeAspect="1"/>
          </p:cNvGraphicFramePr>
          <p:nvPr>
            <p:extLst>
              <p:ext uri="{D42A27DB-BD31-4B8C-83A1-F6EECF244321}">
                <p14:modId xmlns:p14="http://schemas.microsoft.com/office/powerpoint/2010/main" val="3117214291"/>
              </p:ext>
            </p:extLst>
          </p:nvPr>
        </p:nvGraphicFramePr>
        <p:xfrm>
          <a:off x="5045210" y="1030143"/>
          <a:ext cx="1847713" cy="1156842"/>
        </p:xfrm>
        <a:graphic>
          <a:graphicData uri="http://schemas.openxmlformats.org/presentationml/2006/ole">
            <mc:AlternateContent xmlns:mc="http://schemas.openxmlformats.org/markup-compatibility/2006">
              <mc:Choice xmlns:v="urn:schemas-microsoft-com:vml" Requires="v">
                <p:oleObj name="Macrobond document" r:id="rId8" imgW="3808476" imgH="2384814" progId="Mbnd.mbnd">
                  <p:embed/>
                </p:oleObj>
              </mc:Choice>
              <mc:Fallback>
                <p:oleObj name="Macrobond document" r:id="rId8" imgW="3808476" imgH="2384814" progId="Mbnd.mbnd">
                  <p:embed/>
                  <p:pic>
                    <p:nvPicPr>
                      <p:cNvPr id="17" name="Objekti 16">
                        <a:extLst>
                          <a:ext uri="{FF2B5EF4-FFF2-40B4-BE49-F238E27FC236}">
                            <a16:creationId xmlns:a16="http://schemas.microsoft.com/office/drawing/2014/main" id="{64DD6B55-922E-4859-DAAF-26E81E9C978B}"/>
                          </a:ext>
                        </a:extLst>
                      </p:cNvPr>
                      <p:cNvPicPr/>
                      <p:nvPr/>
                    </p:nvPicPr>
                    <p:blipFill>
                      <a:blip r:embed="rId9"/>
                      <a:stretch>
                        <a:fillRect/>
                      </a:stretch>
                    </p:blipFill>
                    <p:spPr>
                      <a:xfrm>
                        <a:off x="5045210" y="1030143"/>
                        <a:ext cx="1847713" cy="1156842"/>
                      </a:xfrm>
                      <a:prstGeom prst="rect">
                        <a:avLst/>
                      </a:prstGeom>
                    </p:spPr>
                  </p:pic>
                </p:oleObj>
              </mc:Fallback>
            </mc:AlternateContent>
          </a:graphicData>
        </a:graphic>
      </p:graphicFrame>
      <p:graphicFrame>
        <p:nvGraphicFramePr>
          <p:cNvPr id="25" name="Objekti 24">
            <a:extLst>
              <a:ext uri="{FF2B5EF4-FFF2-40B4-BE49-F238E27FC236}">
                <a16:creationId xmlns:a16="http://schemas.microsoft.com/office/drawing/2014/main" id="{01FBCCF4-FF79-70EF-ADD1-66F99915C2B3}"/>
              </a:ext>
            </a:extLst>
          </p:cNvPr>
          <p:cNvGraphicFramePr>
            <a:graphicFrameLocks noChangeAspect="1"/>
          </p:cNvGraphicFramePr>
          <p:nvPr>
            <p:extLst>
              <p:ext uri="{D42A27DB-BD31-4B8C-83A1-F6EECF244321}">
                <p14:modId xmlns:p14="http://schemas.microsoft.com/office/powerpoint/2010/main" val="24733242"/>
              </p:ext>
            </p:extLst>
          </p:nvPr>
        </p:nvGraphicFramePr>
        <p:xfrm>
          <a:off x="4004207" y="2499811"/>
          <a:ext cx="1826059" cy="402661"/>
        </p:xfrm>
        <a:graphic>
          <a:graphicData uri="http://schemas.openxmlformats.org/presentationml/2006/ole">
            <mc:AlternateContent xmlns:mc="http://schemas.openxmlformats.org/markup-compatibility/2006">
              <mc:Choice xmlns:v="urn:schemas-microsoft-com:vml" Requires="v">
                <p:oleObj name="Macrobond document" r:id="rId10" imgW="3808476" imgH="839642" progId="Mbnd.mbnd">
                  <p:embed/>
                </p:oleObj>
              </mc:Choice>
              <mc:Fallback>
                <p:oleObj name="Macrobond document" r:id="rId10" imgW="3808476" imgH="839642" progId="Mbnd.mbnd">
                  <p:embed/>
                  <p:pic>
                    <p:nvPicPr>
                      <p:cNvPr id="25" name="Objekti 24">
                        <a:extLst>
                          <a:ext uri="{FF2B5EF4-FFF2-40B4-BE49-F238E27FC236}">
                            <a16:creationId xmlns:a16="http://schemas.microsoft.com/office/drawing/2014/main" id="{01FBCCF4-FF79-70EF-ADD1-66F99915C2B3}"/>
                          </a:ext>
                        </a:extLst>
                      </p:cNvPr>
                      <p:cNvPicPr/>
                      <p:nvPr/>
                    </p:nvPicPr>
                    <p:blipFill>
                      <a:blip r:embed="rId11"/>
                      <a:stretch>
                        <a:fillRect/>
                      </a:stretch>
                    </p:blipFill>
                    <p:spPr>
                      <a:xfrm>
                        <a:off x="4004207" y="2499811"/>
                        <a:ext cx="1826059" cy="402661"/>
                      </a:xfrm>
                      <a:prstGeom prst="rect">
                        <a:avLst/>
                      </a:prstGeom>
                    </p:spPr>
                  </p:pic>
                </p:oleObj>
              </mc:Fallback>
            </mc:AlternateContent>
          </a:graphicData>
        </a:graphic>
      </p:graphicFrame>
      <p:graphicFrame>
        <p:nvGraphicFramePr>
          <p:cNvPr id="26" name="Objekti 25">
            <a:extLst>
              <a:ext uri="{FF2B5EF4-FFF2-40B4-BE49-F238E27FC236}">
                <a16:creationId xmlns:a16="http://schemas.microsoft.com/office/drawing/2014/main" id="{B7722468-5F7F-BA38-536A-9F2179D4106F}"/>
              </a:ext>
            </a:extLst>
          </p:cNvPr>
          <p:cNvGraphicFramePr>
            <a:graphicFrameLocks noChangeAspect="1"/>
          </p:cNvGraphicFramePr>
          <p:nvPr>
            <p:extLst>
              <p:ext uri="{D42A27DB-BD31-4B8C-83A1-F6EECF244321}">
                <p14:modId xmlns:p14="http://schemas.microsoft.com/office/powerpoint/2010/main" val="2077034628"/>
              </p:ext>
            </p:extLst>
          </p:nvPr>
        </p:nvGraphicFramePr>
        <p:xfrm>
          <a:off x="3679602" y="3322033"/>
          <a:ext cx="1977593" cy="882044"/>
        </p:xfrm>
        <a:graphic>
          <a:graphicData uri="http://schemas.openxmlformats.org/presentationml/2006/ole">
            <mc:AlternateContent xmlns:mc="http://schemas.openxmlformats.org/markup-compatibility/2006">
              <mc:Choice xmlns:v="urn:schemas-microsoft-com:vml" Requires="v">
                <p:oleObj name="Macrobond document" r:id="rId12" imgW="3808476" imgH="1698031" progId="Mbnd.mbnd">
                  <p:embed/>
                </p:oleObj>
              </mc:Choice>
              <mc:Fallback>
                <p:oleObj name="Macrobond document" r:id="rId12" imgW="3808476" imgH="1698031" progId="Mbnd.mbnd">
                  <p:embed/>
                  <p:pic>
                    <p:nvPicPr>
                      <p:cNvPr id="26" name="Objekti 25">
                        <a:extLst>
                          <a:ext uri="{FF2B5EF4-FFF2-40B4-BE49-F238E27FC236}">
                            <a16:creationId xmlns:a16="http://schemas.microsoft.com/office/drawing/2014/main" id="{B7722468-5F7F-BA38-536A-9F2179D4106F}"/>
                          </a:ext>
                        </a:extLst>
                      </p:cNvPr>
                      <p:cNvPicPr/>
                      <p:nvPr/>
                    </p:nvPicPr>
                    <p:blipFill>
                      <a:blip r:embed="rId13"/>
                      <a:stretch>
                        <a:fillRect/>
                      </a:stretch>
                    </p:blipFill>
                    <p:spPr>
                      <a:xfrm>
                        <a:off x="3679602" y="3322033"/>
                        <a:ext cx="1977593" cy="882044"/>
                      </a:xfrm>
                      <a:prstGeom prst="rect">
                        <a:avLst/>
                      </a:prstGeom>
                    </p:spPr>
                  </p:pic>
                </p:oleObj>
              </mc:Fallback>
            </mc:AlternateContent>
          </a:graphicData>
        </a:graphic>
      </p:graphicFrame>
      <p:graphicFrame>
        <p:nvGraphicFramePr>
          <p:cNvPr id="27" name="Objekti 26">
            <a:extLst>
              <a:ext uri="{FF2B5EF4-FFF2-40B4-BE49-F238E27FC236}">
                <a16:creationId xmlns:a16="http://schemas.microsoft.com/office/drawing/2014/main" id="{10B907DC-CF5E-F6FA-A701-32B93B3D4CA7}"/>
              </a:ext>
            </a:extLst>
          </p:cNvPr>
          <p:cNvGraphicFramePr>
            <a:graphicFrameLocks noChangeAspect="1"/>
          </p:cNvGraphicFramePr>
          <p:nvPr>
            <p:extLst>
              <p:ext uri="{D42A27DB-BD31-4B8C-83A1-F6EECF244321}">
                <p14:modId xmlns:p14="http://schemas.microsoft.com/office/powerpoint/2010/main" val="1322278546"/>
              </p:ext>
            </p:extLst>
          </p:nvPr>
        </p:nvGraphicFramePr>
        <p:xfrm>
          <a:off x="6529409" y="2574019"/>
          <a:ext cx="1977593" cy="1327188"/>
        </p:xfrm>
        <a:graphic>
          <a:graphicData uri="http://schemas.openxmlformats.org/presentationml/2006/ole">
            <mc:AlternateContent xmlns:mc="http://schemas.openxmlformats.org/markup-compatibility/2006">
              <mc:Choice xmlns:v="urn:schemas-microsoft-com:vml" Requires="v">
                <p:oleObj name="Macrobond document" r:id="rId14" imgW="3808476" imgH="2556420" progId="Mbnd.mbnd">
                  <p:embed/>
                </p:oleObj>
              </mc:Choice>
              <mc:Fallback>
                <p:oleObj name="Macrobond document" r:id="rId14" imgW="3808476" imgH="2556420" progId="Mbnd.mbnd">
                  <p:embed/>
                  <p:pic>
                    <p:nvPicPr>
                      <p:cNvPr id="27" name="Objekti 26">
                        <a:extLst>
                          <a:ext uri="{FF2B5EF4-FFF2-40B4-BE49-F238E27FC236}">
                            <a16:creationId xmlns:a16="http://schemas.microsoft.com/office/drawing/2014/main" id="{10B907DC-CF5E-F6FA-A701-32B93B3D4CA7}"/>
                          </a:ext>
                        </a:extLst>
                      </p:cNvPr>
                      <p:cNvPicPr/>
                      <p:nvPr/>
                    </p:nvPicPr>
                    <p:blipFill>
                      <a:blip r:embed="rId15"/>
                      <a:stretch>
                        <a:fillRect/>
                      </a:stretch>
                    </p:blipFill>
                    <p:spPr>
                      <a:xfrm>
                        <a:off x="6529409" y="2574019"/>
                        <a:ext cx="1977593" cy="1327188"/>
                      </a:xfrm>
                      <a:prstGeom prst="rect">
                        <a:avLst/>
                      </a:prstGeom>
                    </p:spPr>
                  </p:pic>
                </p:oleObj>
              </mc:Fallback>
            </mc:AlternateContent>
          </a:graphicData>
        </a:graphic>
      </p:graphicFrame>
      <p:sp>
        <p:nvSpPr>
          <p:cNvPr id="9" name="Tekstin paikkamerkki 6">
            <a:extLst>
              <a:ext uri="{FF2B5EF4-FFF2-40B4-BE49-F238E27FC236}">
                <a16:creationId xmlns:a16="http://schemas.microsoft.com/office/drawing/2014/main" id="{851C400A-3548-DF4A-62CC-217551AAC640}"/>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16" action="ppaction://hlinksldjump"/>
              </a:rPr>
              <a:t>Palaa sisällysluetteloon</a:t>
            </a:r>
            <a:endParaRPr lang="fi-FI" dirty="0"/>
          </a:p>
          <a:p>
            <a:endParaRPr lang="fi-FI" dirty="0"/>
          </a:p>
        </p:txBody>
      </p:sp>
    </p:spTree>
    <p:extLst>
      <p:ext uri="{BB962C8B-B14F-4D97-AF65-F5344CB8AC3E}">
        <p14:creationId xmlns:p14="http://schemas.microsoft.com/office/powerpoint/2010/main" val="1817951868"/>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4C91E98E-6238-4A5F-9361-7E38A8478D63}"/>
              </a:ext>
            </a:extLst>
          </p:cNvPr>
          <p:cNvSpPr>
            <a:spLocks noGrp="1"/>
          </p:cNvSpPr>
          <p:nvPr>
            <p:ph type="body" sz="quarter" idx="15"/>
          </p:nvPr>
        </p:nvSpPr>
        <p:spPr>
          <a:xfrm>
            <a:off x="252000" y="282150"/>
            <a:ext cx="7992000" cy="734376"/>
          </a:xfrm>
        </p:spPr>
        <p:txBody>
          <a:bodyPr/>
          <a:lstStyle/>
          <a:p>
            <a:r>
              <a:rPr lang="fi-FI" dirty="0"/>
              <a:t>Rauta- ja teräsromun markkinahinnat maailmalla ja euromaissa</a:t>
            </a:r>
          </a:p>
        </p:txBody>
      </p:sp>
      <p:sp>
        <p:nvSpPr>
          <p:cNvPr id="3" name="Dian numeron paikkamerkki 2">
            <a:extLst>
              <a:ext uri="{FF2B5EF4-FFF2-40B4-BE49-F238E27FC236}">
                <a16:creationId xmlns:a16="http://schemas.microsoft.com/office/drawing/2014/main" id="{29E6EEA7-80CA-4CBC-B5DF-16FCD4FDFA88}"/>
              </a:ext>
            </a:extLst>
          </p:cNvPr>
          <p:cNvSpPr>
            <a:spLocks noGrp="1"/>
          </p:cNvSpPr>
          <p:nvPr>
            <p:ph type="sldNum" sz="quarter" idx="12"/>
          </p:nvPr>
        </p:nvSpPr>
        <p:spPr/>
        <p:txBody>
          <a:bodyPr/>
          <a:lstStyle/>
          <a:p>
            <a:fld id="{6FCB6B90-8271-4E8F-82C1-E646FBB48A2E}" type="slidenum">
              <a:rPr lang="fi-FI" smtClean="0"/>
              <a:pPr/>
              <a:t>50</a:t>
            </a:fld>
            <a:endParaRPr lang="fi-FI"/>
          </a:p>
        </p:txBody>
      </p:sp>
      <p:sp>
        <p:nvSpPr>
          <p:cNvPr id="4" name="Päivämäärän paikkamerkki 3">
            <a:extLst>
              <a:ext uri="{FF2B5EF4-FFF2-40B4-BE49-F238E27FC236}">
                <a16:creationId xmlns:a16="http://schemas.microsoft.com/office/drawing/2014/main" id="{6E878C7E-6DEB-40C7-ABC4-1DD6D1364C17}"/>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0FD5C724-2F98-4E26-9196-9296995B1F9F}"/>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E095B24C-0D66-43CC-9ACD-FADCBABF1D9E}"/>
              </a:ext>
            </a:extLst>
          </p:cNvPr>
          <p:cNvSpPr>
            <a:spLocks noGrp="1"/>
          </p:cNvSpPr>
          <p:nvPr>
            <p:ph type="body" sz="quarter" idx="18"/>
          </p:nvPr>
        </p:nvSpPr>
        <p:spPr/>
        <p:txBody>
          <a:bodyPr/>
          <a:lstStyle/>
          <a:p>
            <a:r>
              <a:rPr lang="fi-FI"/>
              <a:t>Lähde: </a:t>
            </a:r>
            <a:r>
              <a:rPr lang="fi-FI" err="1"/>
              <a:t>Macrobond</a:t>
            </a:r>
            <a:r>
              <a:rPr lang="fi-FI"/>
              <a:t>, HWWI</a:t>
            </a:r>
          </a:p>
        </p:txBody>
      </p:sp>
      <p:graphicFrame>
        <p:nvGraphicFramePr>
          <p:cNvPr id="19" name="Sisällön paikkamerkki 18">
            <a:extLst>
              <a:ext uri="{FF2B5EF4-FFF2-40B4-BE49-F238E27FC236}">
                <a16:creationId xmlns:a16="http://schemas.microsoft.com/office/drawing/2014/main" id="{6036985F-5CB0-6452-B815-74D37EEE6E7E}"/>
              </a:ext>
            </a:extLst>
          </p:cNvPr>
          <p:cNvGraphicFramePr>
            <a:graphicFrameLocks noGrp="1" noChangeAspect="1"/>
          </p:cNvGraphicFramePr>
          <p:nvPr>
            <p:ph sz="quarter" idx="17"/>
            <p:extLst>
              <p:ext uri="{D42A27DB-BD31-4B8C-83A1-F6EECF244321}">
                <p14:modId xmlns:p14="http://schemas.microsoft.com/office/powerpoint/2010/main" val="1342283151"/>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9" name="Sisällön paikkamerkki 18">
                        <a:extLst>
                          <a:ext uri="{FF2B5EF4-FFF2-40B4-BE49-F238E27FC236}">
                            <a16:creationId xmlns:a16="http://schemas.microsoft.com/office/drawing/2014/main" id="{6036985F-5CB0-6452-B815-74D37EEE6E7E}"/>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8281FCF9-A015-B9F2-947B-31DD83B9D4E1}"/>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98050734"/>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F9833EA-575B-1348-5402-500D6914453F}"/>
              </a:ext>
            </a:extLst>
          </p:cNvPr>
          <p:cNvSpPr>
            <a:spLocks noGrp="1"/>
          </p:cNvSpPr>
          <p:nvPr>
            <p:ph type="body" sz="quarter" idx="15"/>
          </p:nvPr>
        </p:nvSpPr>
        <p:spPr/>
        <p:txBody>
          <a:bodyPr/>
          <a:lstStyle/>
          <a:p>
            <a:r>
              <a:rPr lang="fi-FI"/>
              <a:t>Värimetallien euromääräisiä hintoja</a:t>
            </a:r>
          </a:p>
        </p:txBody>
      </p:sp>
      <p:sp>
        <p:nvSpPr>
          <p:cNvPr id="3" name="Dian numeron paikkamerkki 2">
            <a:extLst>
              <a:ext uri="{FF2B5EF4-FFF2-40B4-BE49-F238E27FC236}">
                <a16:creationId xmlns:a16="http://schemas.microsoft.com/office/drawing/2014/main" id="{77C63476-CA02-AC58-193E-7C87ADB506DD}"/>
              </a:ext>
            </a:extLst>
          </p:cNvPr>
          <p:cNvSpPr>
            <a:spLocks noGrp="1"/>
          </p:cNvSpPr>
          <p:nvPr>
            <p:ph type="sldNum" sz="quarter" idx="12"/>
          </p:nvPr>
        </p:nvSpPr>
        <p:spPr/>
        <p:txBody>
          <a:bodyPr/>
          <a:lstStyle/>
          <a:p>
            <a:fld id="{6FCB6B90-8271-4E8F-82C1-E646FBB48A2E}" type="slidenum">
              <a:rPr lang="fi-FI" smtClean="0"/>
              <a:pPr/>
              <a:t>51</a:t>
            </a:fld>
            <a:endParaRPr lang="fi-FI"/>
          </a:p>
        </p:txBody>
      </p:sp>
      <p:sp>
        <p:nvSpPr>
          <p:cNvPr id="4" name="Päivämäärän paikkamerkki 3">
            <a:extLst>
              <a:ext uri="{FF2B5EF4-FFF2-40B4-BE49-F238E27FC236}">
                <a16:creationId xmlns:a16="http://schemas.microsoft.com/office/drawing/2014/main" id="{749C5E1F-53D0-9922-31F5-9827E7150503}"/>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E8B65E14-ECCA-DDC2-EDC0-41DCB5D8BB54}"/>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2F85D59B-CA21-9B45-8F40-2C86745C1607}"/>
              </a:ext>
            </a:extLst>
          </p:cNvPr>
          <p:cNvSpPr>
            <a:spLocks noGrp="1"/>
          </p:cNvSpPr>
          <p:nvPr>
            <p:ph type="body" sz="quarter" idx="18"/>
          </p:nvPr>
        </p:nvSpPr>
        <p:spPr/>
        <p:txBody>
          <a:bodyPr/>
          <a:lstStyle/>
          <a:p>
            <a:r>
              <a:rPr lang="fi-FI"/>
              <a:t>Lähde: LME</a:t>
            </a:r>
          </a:p>
        </p:txBody>
      </p:sp>
      <p:graphicFrame>
        <p:nvGraphicFramePr>
          <p:cNvPr id="10" name="Sisällön paikkamerkki 9">
            <a:extLst>
              <a:ext uri="{FF2B5EF4-FFF2-40B4-BE49-F238E27FC236}">
                <a16:creationId xmlns:a16="http://schemas.microsoft.com/office/drawing/2014/main" id="{965CAAB6-42C2-B0D9-316B-922F37FD95B3}"/>
              </a:ext>
            </a:extLst>
          </p:cNvPr>
          <p:cNvGraphicFramePr>
            <a:graphicFrameLocks noGrp="1" noChangeAspect="1"/>
          </p:cNvGraphicFramePr>
          <p:nvPr>
            <p:ph sz="quarter" idx="17"/>
            <p:extLst>
              <p:ext uri="{D42A27DB-BD31-4B8C-83A1-F6EECF244321}">
                <p14:modId xmlns:p14="http://schemas.microsoft.com/office/powerpoint/2010/main" val="3343048178"/>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965CAAB6-42C2-B0D9-316B-922F37FD95B3}"/>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09D1F47E-FBA1-FC54-52A5-2D6B5FE25CDE}"/>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482188485"/>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B5904239-D699-83FF-A063-832CD3089CBE}"/>
              </a:ext>
            </a:extLst>
          </p:cNvPr>
          <p:cNvSpPr>
            <a:spLocks noGrp="1"/>
          </p:cNvSpPr>
          <p:nvPr>
            <p:ph type="body" sz="quarter" idx="15"/>
          </p:nvPr>
        </p:nvSpPr>
        <p:spPr/>
        <p:txBody>
          <a:bodyPr/>
          <a:lstStyle/>
          <a:p>
            <a:r>
              <a:rPr lang="fi-FI"/>
              <a:t>Valuuttakursseja</a:t>
            </a:r>
          </a:p>
          <a:p>
            <a:endParaRPr lang="fi-FI"/>
          </a:p>
        </p:txBody>
      </p:sp>
      <p:sp>
        <p:nvSpPr>
          <p:cNvPr id="3" name="Dian numeron paikkamerkki 2">
            <a:extLst>
              <a:ext uri="{FF2B5EF4-FFF2-40B4-BE49-F238E27FC236}">
                <a16:creationId xmlns:a16="http://schemas.microsoft.com/office/drawing/2014/main" id="{72B0E038-0243-B4AB-D522-9B77B87F9183}"/>
              </a:ext>
            </a:extLst>
          </p:cNvPr>
          <p:cNvSpPr>
            <a:spLocks noGrp="1"/>
          </p:cNvSpPr>
          <p:nvPr>
            <p:ph type="sldNum" sz="quarter" idx="12"/>
          </p:nvPr>
        </p:nvSpPr>
        <p:spPr/>
        <p:txBody>
          <a:bodyPr/>
          <a:lstStyle/>
          <a:p>
            <a:fld id="{6FCB6B90-8271-4E8F-82C1-E646FBB48A2E}" type="slidenum">
              <a:rPr lang="fi-FI" smtClean="0"/>
              <a:pPr/>
              <a:t>52</a:t>
            </a:fld>
            <a:endParaRPr lang="fi-FI"/>
          </a:p>
        </p:txBody>
      </p:sp>
      <p:sp>
        <p:nvSpPr>
          <p:cNvPr id="4" name="Päivämäärän paikkamerkki 3">
            <a:extLst>
              <a:ext uri="{FF2B5EF4-FFF2-40B4-BE49-F238E27FC236}">
                <a16:creationId xmlns:a16="http://schemas.microsoft.com/office/drawing/2014/main" id="{ED77F152-8069-30A8-0720-E333CE5E7C35}"/>
              </a:ext>
            </a:extLst>
          </p:cNvPr>
          <p:cNvSpPr>
            <a:spLocks noGrp="1"/>
          </p:cNvSpPr>
          <p:nvPr>
            <p:ph type="dt" sz="half" idx="10"/>
          </p:nvPr>
        </p:nvSpPr>
        <p:spPr/>
        <p:txBody>
          <a:bodyPr/>
          <a:lstStyle/>
          <a:p>
            <a:fld id="{AB4C9FC2-AB49-4BC7-8E34-F35776C6F0E4}" type="datetime1">
              <a:rPr lang="fi-FI" smtClean="0"/>
              <a:t>6.5.2024</a:t>
            </a:fld>
            <a:endParaRPr lang="fi-FI"/>
          </a:p>
        </p:txBody>
      </p:sp>
      <p:sp>
        <p:nvSpPr>
          <p:cNvPr id="5" name="Alatunnisteen paikkamerkki 4">
            <a:extLst>
              <a:ext uri="{FF2B5EF4-FFF2-40B4-BE49-F238E27FC236}">
                <a16:creationId xmlns:a16="http://schemas.microsoft.com/office/drawing/2014/main" id="{CD53A042-43F7-6C1A-3DE4-6070502347E5}"/>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BEA55808-5A54-E4D8-F29A-612A153917E7}"/>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solidFill>
                  <a:schemeClr val="accent2"/>
                </a:solidFill>
                <a:hlinkClick r:id="rId2" action="ppaction://hlinksldjump">
                  <a:extLst>
                    <a:ext uri="{A12FA001-AC4F-418D-AE19-62706E023703}">
                      <ahyp:hlinkClr xmlns:ahyp="http://schemas.microsoft.com/office/drawing/2018/hyperlinkcolor" val="tx"/>
                    </a:ext>
                  </a:extLst>
                </a:hlinkClick>
              </a:rPr>
              <a:t>Palaa sisällysluetteloon</a:t>
            </a:r>
            <a:endParaRPr lang="fi-FI" dirty="0">
              <a:solidFill>
                <a:schemeClr val="accent2"/>
              </a:solidFill>
            </a:endParaRPr>
          </a:p>
          <a:p>
            <a:endParaRPr lang="fi-FI" dirty="0"/>
          </a:p>
        </p:txBody>
      </p:sp>
    </p:spTree>
    <p:extLst>
      <p:ext uri="{BB962C8B-B14F-4D97-AF65-F5344CB8AC3E}">
        <p14:creationId xmlns:p14="http://schemas.microsoft.com/office/powerpoint/2010/main" val="2786344751"/>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3BAB221-C2CC-2891-13FE-7B3C5F96B427}"/>
              </a:ext>
            </a:extLst>
          </p:cNvPr>
          <p:cNvSpPr>
            <a:spLocks noGrp="1"/>
          </p:cNvSpPr>
          <p:nvPr>
            <p:ph type="body" sz="quarter" idx="15"/>
          </p:nvPr>
        </p:nvSpPr>
        <p:spPr/>
        <p:txBody>
          <a:bodyPr>
            <a:noAutofit/>
          </a:bodyPr>
          <a:lstStyle/>
          <a:p>
            <a:r>
              <a:rPr lang="fi-FI"/>
              <a:t>Valuuttakursseja (kun käyrä nousee, euron arvo vahvistuu suhteessa ko. valuuttaan)</a:t>
            </a:r>
          </a:p>
        </p:txBody>
      </p:sp>
      <p:sp>
        <p:nvSpPr>
          <p:cNvPr id="3" name="Dian numeron paikkamerkki 2">
            <a:extLst>
              <a:ext uri="{FF2B5EF4-FFF2-40B4-BE49-F238E27FC236}">
                <a16:creationId xmlns:a16="http://schemas.microsoft.com/office/drawing/2014/main" id="{0F0CCD79-0E0D-E1A5-1635-56C8410439BD}"/>
              </a:ext>
            </a:extLst>
          </p:cNvPr>
          <p:cNvSpPr>
            <a:spLocks noGrp="1"/>
          </p:cNvSpPr>
          <p:nvPr>
            <p:ph type="sldNum" sz="quarter" idx="12"/>
          </p:nvPr>
        </p:nvSpPr>
        <p:spPr/>
        <p:txBody>
          <a:bodyPr/>
          <a:lstStyle/>
          <a:p>
            <a:fld id="{6FCB6B90-8271-4E8F-82C1-E646FBB48A2E}" type="slidenum">
              <a:rPr lang="fi-FI" smtClean="0"/>
              <a:pPr/>
              <a:t>53</a:t>
            </a:fld>
            <a:endParaRPr lang="fi-FI"/>
          </a:p>
        </p:txBody>
      </p:sp>
      <p:sp>
        <p:nvSpPr>
          <p:cNvPr id="4" name="Päivämäärän paikkamerkki 3">
            <a:extLst>
              <a:ext uri="{FF2B5EF4-FFF2-40B4-BE49-F238E27FC236}">
                <a16:creationId xmlns:a16="http://schemas.microsoft.com/office/drawing/2014/main" id="{6973DD34-8FA3-9934-5F24-8E39CE7A3C9C}"/>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7F9CD1A2-EAC4-67D9-6040-ED96185E29F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D6FC1BCC-E4BA-FA14-AE52-C68E08AFEF78}"/>
              </a:ext>
            </a:extLst>
          </p:cNvPr>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11" name="Sisällön paikkamerkki 10">
            <a:extLst>
              <a:ext uri="{FF2B5EF4-FFF2-40B4-BE49-F238E27FC236}">
                <a16:creationId xmlns:a16="http://schemas.microsoft.com/office/drawing/2014/main" id="{A82125A2-0DD2-D167-E20F-AF8C8E3E95C8}"/>
              </a:ext>
            </a:extLst>
          </p:cNvPr>
          <p:cNvGraphicFramePr>
            <a:graphicFrameLocks noGrp="1" noChangeAspect="1"/>
          </p:cNvGraphicFramePr>
          <p:nvPr>
            <p:ph sz="quarter" idx="17"/>
            <p:extLst>
              <p:ext uri="{D42A27DB-BD31-4B8C-83A1-F6EECF244321}">
                <p14:modId xmlns:p14="http://schemas.microsoft.com/office/powerpoint/2010/main" val="1787198332"/>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A82125A2-0DD2-D167-E20F-AF8C8E3E95C8}"/>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13D0E655-3A40-B649-6FF0-A6341F19A97E}"/>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874735525"/>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54</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sp>
        <p:nvSpPr>
          <p:cNvPr id="12" name="Text Placeholder 11">
            <a:extLst>
              <a:ext uri="{FF2B5EF4-FFF2-40B4-BE49-F238E27FC236}">
                <a16:creationId xmlns:a16="http://schemas.microsoft.com/office/drawing/2014/main" id="{BA8C9DAB-C651-4EC0-9A87-7ACAEA4533F9}"/>
              </a:ext>
            </a:extLst>
          </p:cNvPr>
          <p:cNvSpPr>
            <a:spLocks noGrp="1"/>
          </p:cNvSpPr>
          <p:nvPr>
            <p:ph type="body" sz="quarter" idx="15"/>
          </p:nvPr>
        </p:nvSpPr>
        <p:spPr/>
        <p:txBody>
          <a:bodyPr/>
          <a:lstStyle/>
          <a:p>
            <a:r>
              <a:rPr lang="fi-FI" sz="2400" dirty="0"/>
              <a:t>Ruplan arvo suhteessa euroon (käyrän laskiessa rupla heikkenee)                           </a:t>
            </a:r>
          </a:p>
          <a:p>
            <a:endParaRPr lang="fi-FI" dirty="0"/>
          </a:p>
        </p:txBody>
      </p:sp>
      <p:graphicFrame>
        <p:nvGraphicFramePr>
          <p:cNvPr id="9" name="Sisällön paikkamerkki 8">
            <a:extLst>
              <a:ext uri="{FF2B5EF4-FFF2-40B4-BE49-F238E27FC236}">
                <a16:creationId xmlns:a16="http://schemas.microsoft.com/office/drawing/2014/main" id="{0D7FE6D1-352C-3E69-EE33-9DF392277D60}"/>
              </a:ext>
            </a:extLst>
          </p:cNvPr>
          <p:cNvGraphicFramePr>
            <a:graphicFrameLocks noGrp="1" noChangeAspect="1"/>
          </p:cNvGraphicFramePr>
          <p:nvPr>
            <p:ph sz="quarter" idx="17"/>
            <p:extLst>
              <p:ext uri="{D42A27DB-BD31-4B8C-83A1-F6EECF244321}">
                <p14:modId xmlns:p14="http://schemas.microsoft.com/office/powerpoint/2010/main" val="2817123671"/>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0D7FE6D1-352C-3E69-EE33-9DF392277D60}"/>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F24B15B8-9CAF-7C2F-735B-FA8ADC1946F4}"/>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821201965"/>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7992000" cy="734376"/>
          </a:xfrm>
        </p:spPr>
        <p:txBody>
          <a:bodyPr/>
          <a:lstStyle/>
          <a:p>
            <a:pPr>
              <a:lnSpc>
                <a:spcPct val="100000"/>
              </a:lnSpc>
            </a:pPr>
            <a:r>
              <a:rPr lang="fi-FI"/>
              <a:t>Valuuttakursseja </a:t>
            </a:r>
            <a:r>
              <a:rPr lang="fi-FI" sz="1800"/>
              <a:t>(kun käyrä nousee, euron arvo vahvistuu suhteessa ko. valuuttaan)</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55</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endParaRPr lang="fi-FI"/>
          </a:p>
          <a:p>
            <a:endParaRPr lang="fi-FI"/>
          </a:p>
        </p:txBody>
      </p:sp>
      <p:graphicFrame>
        <p:nvGraphicFramePr>
          <p:cNvPr id="11" name="Sisällön paikkamerkki 10">
            <a:extLst>
              <a:ext uri="{FF2B5EF4-FFF2-40B4-BE49-F238E27FC236}">
                <a16:creationId xmlns:a16="http://schemas.microsoft.com/office/drawing/2014/main" id="{5754C89C-0C94-B177-E40F-060F1DFFD7AB}"/>
              </a:ext>
            </a:extLst>
          </p:cNvPr>
          <p:cNvGraphicFramePr>
            <a:graphicFrameLocks noGrp="1" noChangeAspect="1"/>
          </p:cNvGraphicFramePr>
          <p:nvPr>
            <p:ph sz="quarter" idx="17"/>
            <p:extLst>
              <p:ext uri="{D42A27DB-BD31-4B8C-83A1-F6EECF244321}">
                <p14:modId xmlns:p14="http://schemas.microsoft.com/office/powerpoint/2010/main" val="2694467744"/>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1" name="Sisällön paikkamerkki 10">
                        <a:extLst>
                          <a:ext uri="{FF2B5EF4-FFF2-40B4-BE49-F238E27FC236}">
                            <a16:creationId xmlns:a16="http://schemas.microsoft.com/office/drawing/2014/main" id="{5754C89C-0C94-B177-E40F-060F1DFFD7AB}"/>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7AB749DD-D1E6-7648-B92C-14F0CE25B1FA}"/>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308734057"/>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DF905D0-44DD-C657-DCF8-BC3B8A117A56}"/>
              </a:ext>
            </a:extLst>
          </p:cNvPr>
          <p:cNvSpPr>
            <a:spLocks noGrp="1"/>
          </p:cNvSpPr>
          <p:nvPr>
            <p:ph type="body" sz="quarter" idx="15"/>
          </p:nvPr>
        </p:nvSpPr>
        <p:spPr/>
        <p:txBody>
          <a:bodyPr/>
          <a:lstStyle/>
          <a:p>
            <a:r>
              <a:rPr lang="fi-FI"/>
              <a:t>Kansainvälisen talouden lukuja</a:t>
            </a:r>
          </a:p>
          <a:p>
            <a:endParaRPr lang="fi-FI"/>
          </a:p>
        </p:txBody>
      </p:sp>
      <p:sp>
        <p:nvSpPr>
          <p:cNvPr id="3" name="Dian numeron paikkamerkki 2">
            <a:extLst>
              <a:ext uri="{FF2B5EF4-FFF2-40B4-BE49-F238E27FC236}">
                <a16:creationId xmlns:a16="http://schemas.microsoft.com/office/drawing/2014/main" id="{9BAF17B9-05AD-B0B6-A44B-E7E5E7E25FC6}"/>
              </a:ext>
            </a:extLst>
          </p:cNvPr>
          <p:cNvSpPr>
            <a:spLocks noGrp="1"/>
          </p:cNvSpPr>
          <p:nvPr>
            <p:ph type="sldNum" sz="quarter" idx="12"/>
          </p:nvPr>
        </p:nvSpPr>
        <p:spPr/>
        <p:txBody>
          <a:bodyPr/>
          <a:lstStyle/>
          <a:p>
            <a:fld id="{6FCB6B90-8271-4E8F-82C1-E646FBB48A2E}" type="slidenum">
              <a:rPr lang="fi-FI" smtClean="0"/>
              <a:pPr/>
              <a:t>56</a:t>
            </a:fld>
            <a:endParaRPr lang="fi-FI"/>
          </a:p>
        </p:txBody>
      </p:sp>
      <p:sp>
        <p:nvSpPr>
          <p:cNvPr id="4" name="Päivämäärän paikkamerkki 3">
            <a:extLst>
              <a:ext uri="{FF2B5EF4-FFF2-40B4-BE49-F238E27FC236}">
                <a16:creationId xmlns:a16="http://schemas.microsoft.com/office/drawing/2014/main" id="{91DE7888-408B-2DA7-759B-2E6C72A6AD7A}"/>
              </a:ext>
            </a:extLst>
          </p:cNvPr>
          <p:cNvSpPr>
            <a:spLocks noGrp="1"/>
          </p:cNvSpPr>
          <p:nvPr>
            <p:ph type="dt" sz="half" idx="10"/>
          </p:nvPr>
        </p:nvSpPr>
        <p:spPr/>
        <p:txBody>
          <a:bodyPr/>
          <a:lstStyle/>
          <a:p>
            <a:fld id="{F553C366-6A2C-43B9-A437-B827E0484441}" type="datetime1">
              <a:rPr lang="fi-FI" smtClean="0"/>
              <a:t>6.5.2024</a:t>
            </a:fld>
            <a:endParaRPr lang="fi-FI"/>
          </a:p>
        </p:txBody>
      </p:sp>
      <p:sp>
        <p:nvSpPr>
          <p:cNvPr id="5" name="Alatunnisteen paikkamerkki 4">
            <a:extLst>
              <a:ext uri="{FF2B5EF4-FFF2-40B4-BE49-F238E27FC236}">
                <a16:creationId xmlns:a16="http://schemas.microsoft.com/office/drawing/2014/main" id="{2AD80A95-11B7-B7EF-46F7-7931091D0F1A}"/>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0ACADF24-111C-DD04-D38C-9164F746BF04}"/>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solidFill>
                  <a:schemeClr val="accent2"/>
                </a:solidFill>
                <a:hlinkClick r:id="rId2" action="ppaction://hlinksldjump">
                  <a:extLst>
                    <a:ext uri="{A12FA001-AC4F-418D-AE19-62706E023703}">
                      <ahyp:hlinkClr xmlns:ahyp="http://schemas.microsoft.com/office/drawing/2018/hyperlinkcolor" val="tx"/>
                    </a:ext>
                  </a:extLst>
                </a:hlinkClick>
              </a:rPr>
              <a:t>Palaa sisällysluetteloon</a:t>
            </a:r>
            <a:endParaRPr lang="fi-FI" dirty="0">
              <a:solidFill>
                <a:schemeClr val="accent2"/>
              </a:solidFill>
            </a:endParaRPr>
          </a:p>
          <a:p>
            <a:endParaRPr lang="fi-FI" dirty="0"/>
          </a:p>
        </p:txBody>
      </p:sp>
    </p:spTree>
    <p:extLst>
      <p:ext uri="{BB962C8B-B14F-4D97-AF65-F5344CB8AC3E}">
        <p14:creationId xmlns:p14="http://schemas.microsoft.com/office/powerpoint/2010/main" val="2507730884"/>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57</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a:t>
            </a:r>
            <a:r>
              <a:rPr lang="fi-FI" err="1"/>
              <a:t>Macrobond</a:t>
            </a:r>
            <a:endParaRPr lang="fi-FI"/>
          </a:p>
          <a:p>
            <a:endParaRPr lang="fi-FI"/>
          </a:p>
        </p:txBody>
      </p:sp>
      <p:sp>
        <p:nvSpPr>
          <p:cNvPr id="9" name="Text Placeholder 8">
            <a:extLst>
              <a:ext uri="{FF2B5EF4-FFF2-40B4-BE49-F238E27FC236}">
                <a16:creationId xmlns:a16="http://schemas.microsoft.com/office/drawing/2014/main" id="{5153F3D0-982A-4677-892D-B5AD5103EB10}"/>
              </a:ext>
            </a:extLst>
          </p:cNvPr>
          <p:cNvSpPr>
            <a:spLocks noGrp="1"/>
          </p:cNvSpPr>
          <p:nvPr>
            <p:ph type="body" sz="quarter" idx="15"/>
          </p:nvPr>
        </p:nvSpPr>
        <p:spPr/>
        <p:txBody>
          <a:bodyPr/>
          <a:lstStyle/>
          <a:p>
            <a:r>
              <a:rPr lang="fi-FI"/>
              <a:t>Rakentaminen Kiinassa</a:t>
            </a:r>
          </a:p>
          <a:p>
            <a:endParaRPr lang="fi-FI"/>
          </a:p>
        </p:txBody>
      </p:sp>
      <p:graphicFrame>
        <p:nvGraphicFramePr>
          <p:cNvPr id="10" name="Sisällön paikkamerkki 9">
            <a:extLst>
              <a:ext uri="{FF2B5EF4-FFF2-40B4-BE49-F238E27FC236}">
                <a16:creationId xmlns:a16="http://schemas.microsoft.com/office/drawing/2014/main" id="{04C48666-F1A3-9625-89EC-07FE26881020}"/>
              </a:ext>
            </a:extLst>
          </p:cNvPr>
          <p:cNvGraphicFramePr>
            <a:graphicFrameLocks noGrp="1" noChangeAspect="1"/>
          </p:cNvGraphicFramePr>
          <p:nvPr>
            <p:ph sz="quarter" idx="17"/>
            <p:extLst>
              <p:ext uri="{D42A27DB-BD31-4B8C-83A1-F6EECF244321}">
                <p14:modId xmlns:p14="http://schemas.microsoft.com/office/powerpoint/2010/main" val="4186504666"/>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04C48666-F1A3-9625-89EC-07FE26881020}"/>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1B55B005-8AA1-59CC-0FD9-B5607EFDF362}"/>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598308113"/>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58</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5481963" cy="165163"/>
          </a:xfrm>
        </p:spPr>
        <p:txBody>
          <a:bodyPr/>
          <a:lstStyle/>
          <a:p>
            <a:r>
              <a:rPr lang="fi-FI" dirty="0"/>
              <a:t>Lähde: </a:t>
            </a:r>
            <a:r>
              <a:rPr lang="fi-FI" dirty="0" err="1"/>
              <a:t>Macrobond</a:t>
            </a:r>
            <a:r>
              <a:rPr lang="fi-FI" dirty="0"/>
              <a:t>. Venäjän osalta tietoa ei ole enää saatavissa vuodesta 2023 alkaen.</a:t>
            </a:r>
          </a:p>
          <a:p>
            <a:endParaRPr lang="fi-FI" dirty="0"/>
          </a:p>
        </p:txBody>
      </p:sp>
      <p:sp>
        <p:nvSpPr>
          <p:cNvPr id="6" name="Tekstin paikkamerkki 5">
            <a:extLst>
              <a:ext uri="{FF2B5EF4-FFF2-40B4-BE49-F238E27FC236}">
                <a16:creationId xmlns:a16="http://schemas.microsoft.com/office/drawing/2014/main" id="{18FBBD5A-D0D0-4AB1-A729-F566945919EB}"/>
              </a:ext>
            </a:extLst>
          </p:cNvPr>
          <p:cNvSpPr>
            <a:spLocks noGrp="1"/>
          </p:cNvSpPr>
          <p:nvPr>
            <p:ph type="body" sz="quarter" idx="15"/>
          </p:nvPr>
        </p:nvSpPr>
        <p:spPr/>
        <p:txBody>
          <a:bodyPr/>
          <a:lstStyle/>
          <a:p>
            <a:r>
              <a:rPr lang="fi-FI" dirty="0"/>
              <a:t>Kiinteät investoinnit Brasiliassa ja Venäjällä</a:t>
            </a:r>
          </a:p>
        </p:txBody>
      </p:sp>
      <p:graphicFrame>
        <p:nvGraphicFramePr>
          <p:cNvPr id="10" name="Sisällön paikkamerkki 9">
            <a:extLst>
              <a:ext uri="{FF2B5EF4-FFF2-40B4-BE49-F238E27FC236}">
                <a16:creationId xmlns:a16="http://schemas.microsoft.com/office/drawing/2014/main" id="{035CD0BA-1082-0C8E-7043-9180B3CB254F}"/>
              </a:ext>
            </a:extLst>
          </p:cNvPr>
          <p:cNvGraphicFramePr>
            <a:graphicFrameLocks noGrp="1" noChangeAspect="1"/>
          </p:cNvGraphicFramePr>
          <p:nvPr>
            <p:ph sz="quarter" idx="17"/>
            <p:extLst>
              <p:ext uri="{D42A27DB-BD31-4B8C-83A1-F6EECF244321}">
                <p14:modId xmlns:p14="http://schemas.microsoft.com/office/powerpoint/2010/main" val="2646956640"/>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035CD0BA-1082-0C8E-7043-9180B3CB254F}"/>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7458C13D-8190-521A-7C05-AE654627F9CD}"/>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8994202"/>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8078458" cy="475172"/>
          </a:xfrm>
        </p:spPr>
        <p:txBody>
          <a:bodyPr/>
          <a:lstStyle/>
          <a:p>
            <a:r>
              <a:rPr lang="fi-FI"/>
              <a:t>Asuntokaupat USA:ssa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59</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a:t>
            </a:r>
            <a:r>
              <a:rPr lang="fi-FI" err="1"/>
              <a:t>Macrobond</a:t>
            </a:r>
            <a:endParaRPr lang="fi-FI"/>
          </a:p>
          <a:p>
            <a:endParaRPr lang="fi-FI"/>
          </a:p>
        </p:txBody>
      </p:sp>
      <p:sp>
        <p:nvSpPr>
          <p:cNvPr id="6" name="Ellipsi 5">
            <a:extLst>
              <a:ext uri="{FF2B5EF4-FFF2-40B4-BE49-F238E27FC236}">
                <a16:creationId xmlns:a16="http://schemas.microsoft.com/office/drawing/2014/main" id="{40521D00-88A6-4995-96F2-811022010B1E}"/>
              </a:ext>
            </a:extLst>
          </p:cNvPr>
          <p:cNvSpPr/>
          <p:nvPr/>
        </p:nvSpPr>
        <p:spPr bwMode="auto">
          <a:xfrm>
            <a:off x="7747249" y="2636551"/>
            <a:ext cx="648010" cy="712811"/>
          </a:xfrm>
          <a:prstGeom prst="ellipse">
            <a:avLst/>
          </a:prstGeom>
          <a:noFill/>
          <a:ln>
            <a:noFill/>
          </a:ln>
        </p:spPr>
        <p:txBody>
          <a:bodyPr vert="horz" wrap="square" lIns="91440" tIns="45720" rIns="91440" bIns="45720" numCol="1" rtlCol="0" anchor="t" anchorCtr="0" compatLnSpc="1">
            <a:prstTxWarp prst="textNoShape">
              <a:avLst/>
            </a:prstTxWarp>
          </a:bodyPr>
          <a:lstStyle/>
          <a:p>
            <a:pPr algn="ctr"/>
            <a:endParaRPr lang="fi-FI"/>
          </a:p>
        </p:txBody>
      </p:sp>
      <p:graphicFrame>
        <p:nvGraphicFramePr>
          <p:cNvPr id="16" name="Sisällön paikkamerkki 15">
            <a:extLst>
              <a:ext uri="{FF2B5EF4-FFF2-40B4-BE49-F238E27FC236}">
                <a16:creationId xmlns:a16="http://schemas.microsoft.com/office/drawing/2014/main" id="{D7C64D43-3408-BC8C-8411-E8509A282A39}"/>
              </a:ext>
            </a:extLst>
          </p:cNvPr>
          <p:cNvGraphicFramePr>
            <a:graphicFrameLocks noGrp="1" noChangeAspect="1"/>
          </p:cNvGraphicFramePr>
          <p:nvPr>
            <p:ph sz="quarter" idx="17"/>
            <p:extLst>
              <p:ext uri="{D42A27DB-BD31-4B8C-83A1-F6EECF244321}">
                <p14:modId xmlns:p14="http://schemas.microsoft.com/office/powerpoint/2010/main" val="4255206903"/>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6" name="Sisällön paikkamerkki 15">
                        <a:extLst>
                          <a:ext uri="{FF2B5EF4-FFF2-40B4-BE49-F238E27FC236}">
                            <a16:creationId xmlns:a16="http://schemas.microsoft.com/office/drawing/2014/main" id="{D7C64D43-3408-BC8C-8411-E8509A282A39}"/>
                          </a:ext>
                        </a:extLst>
                      </p:cNvPr>
                      <p:cNvPicPr/>
                      <p:nvPr/>
                    </p:nvPicPr>
                    <p:blipFill>
                      <a:blip r:embed="rId4"/>
                      <a:stretch>
                        <a:fillRect/>
                      </a:stretch>
                    </p:blipFill>
                    <p:spPr>
                      <a:xfrm>
                        <a:off x="392202" y="1103313"/>
                        <a:ext cx="8369120" cy="3541712"/>
                      </a:xfrm>
                      <a:prstGeom prst="rect">
                        <a:avLst/>
                      </a:prstGeom>
                    </p:spPr>
                  </p:pic>
                </p:oleObj>
              </mc:Fallback>
            </mc:AlternateContent>
          </a:graphicData>
        </a:graphic>
      </p:graphicFrame>
      <p:sp>
        <p:nvSpPr>
          <p:cNvPr id="17" name="Tekstin paikkamerkki 6">
            <a:extLst>
              <a:ext uri="{FF2B5EF4-FFF2-40B4-BE49-F238E27FC236}">
                <a16:creationId xmlns:a16="http://schemas.microsoft.com/office/drawing/2014/main" id="{2BB07EB0-D9C7-438D-4CCB-7B0657727174}"/>
              </a:ext>
            </a:extLst>
          </p:cNvPr>
          <p:cNvSpPr txBox="1">
            <a:spLocks/>
          </p:cNvSpPr>
          <p:nvPr/>
        </p:nvSpPr>
        <p:spPr>
          <a:xfrm>
            <a:off x="5819285" y="1680781"/>
            <a:ext cx="1671669" cy="186917"/>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sz="1050" b="1" dirty="0">
                <a:solidFill>
                  <a:srgbClr val="92D050"/>
                </a:solidFill>
              </a:rPr>
              <a:t>Taantumat USA:ssa</a:t>
            </a:r>
          </a:p>
        </p:txBody>
      </p:sp>
      <p:cxnSp>
        <p:nvCxnSpPr>
          <p:cNvPr id="18" name="Suora nuoliyhdysviiva 17">
            <a:extLst>
              <a:ext uri="{FF2B5EF4-FFF2-40B4-BE49-F238E27FC236}">
                <a16:creationId xmlns:a16="http://schemas.microsoft.com/office/drawing/2014/main" id="{3CD7BDA2-3078-1E1D-636B-F3EEAF6224E3}"/>
              </a:ext>
            </a:extLst>
          </p:cNvPr>
          <p:cNvCxnSpPr>
            <a:cxnSpLocks/>
          </p:cNvCxnSpPr>
          <p:nvPr/>
        </p:nvCxnSpPr>
        <p:spPr>
          <a:xfrm flipH="1">
            <a:off x="5261122" y="1886781"/>
            <a:ext cx="634855" cy="259204"/>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8" name="Tekstin paikkamerkki 6">
            <a:extLst>
              <a:ext uri="{FF2B5EF4-FFF2-40B4-BE49-F238E27FC236}">
                <a16:creationId xmlns:a16="http://schemas.microsoft.com/office/drawing/2014/main" id="{85E521F3-4EFF-EB98-25B3-E12315C992C8}"/>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20692218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6</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a:t>
            </a:r>
            <a:r>
              <a:rPr lang="fi-FI" err="1"/>
              <a:t>Macrobond</a:t>
            </a:r>
            <a:r>
              <a:rPr lang="fi-FI"/>
              <a:t>, IMF (8/2023) </a:t>
            </a:r>
          </a:p>
        </p:txBody>
      </p:sp>
      <p:sp>
        <p:nvSpPr>
          <p:cNvPr id="10" name="Tekstin paikkamerkki 7"/>
          <p:cNvSpPr>
            <a:spLocks noGrp="1"/>
          </p:cNvSpPr>
          <p:nvPr>
            <p:ph type="body" sz="quarter" idx="15"/>
          </p:nvPr>
        </p:nvSpPr>
        <p:spPr>
          <a:xfrm>
            <a:off x="252000" y="282149"/>
            <a:ext cx="7992000" cy="932381"/>
          </a:xfrm>
        </p:spPr>
        <p:txBody>
          <a:bodyPr/>
          <a:lstStyle/>
          <a:p>
            <a:r>
              <a:rPr lang="fi-FI"/>
              <a:t>Maailmantalouden ennustetaan kasvavan 3,0 % vuonna 2024</a:t>
            </a:r>
          </a:p>
          <a:p>
            <a:pPr>
              <a:lnSpc>
                <a:spcPct val="100000"/>
              </a:lnSpc>
              <a:spcBef>
                <a:spcPts val="0"/>
              </a:spcBef>
            </a:pPr>
            <a:r>
              <a:rPr lang="fi-FI" sz="1200" b="0"/>
              <a:t>Bkt:n kasvu 2024/2023, %</a:t>
            </a:r>
            <a:endParaRPr lang="fi-FI"/>
          </a:p>
        </p:txBody>
      </p:sp>
      <p:graphicFrame>
        <p:nvGraphicFramePr>
          <p:cNvPr id="200" name="Object 5"/>
          <p:cNvGraphicFramePr>
            <a:graphicFrameLocks noGrp="1" noChangeAspect="1"/>
          </p:cNvGraphicFramePr>
          <p:nvPr>
            <p:ph sz="quarter" idx="17"/>
          </p:nvPr>
        </p:nvGraphicFramePr>
        <p:xfrm>
          <a:off x="376237" y="1060368"/>
          <a:ext cx="8391525" cy="3541712"/>
        </p:xfrm>
        <a:graphic>
          <a:graphicData uri="http://schemas.openxmlformats.org/drawingml/2006/chart">
            <c:chart xmlns:c="http://schemas.openxmlformats.org/drawingml/2006/chart" xmlns:r="http://schemas.openxmlformats.org/officeDocument/2006/relationships" r:id="rId3"/>
          </a:graphicData>
        </a:graphic>
      </p:graphicFrame>
      <p:sp>
        <p:nvSpPr>
          <p:cNvPr id="201" name="Rectangle 18"/>
          <p:cNvSpPr>
            <a:spLocks noChangeArrowheads="1"/>
          </p:cNvSpPr>
          <p:nvPr/>
        </p:nvSpPr>
        <p:spPr bwMode="auto">
          <a:xfrm flipV="1">
            <a:off x="840311" y="2564061"/>
            <a:ext cx="1343377" cy="192320"/>
          </a:xfrm>
          <a:prstGeom prst="rect">
            <a:avLst/>
          </a:prstGeom>
          <a:solidFill>
            <a:schemeClr val="accent5"/>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02" name="Rectangle 19"/>
          <p:cNvSpPr>
            <a:spLocks noChangeArrowheads="1"/>
          </p:cNvSpPr>
          <p:nvPr/>
        </p:nvSpPr>
        <p:spPr bwMode="auto">
          <a:xfrm flipV="1">
            <a:off x="2183688" y="2509065"/>
            <a:ext cx="1128563" cy="252478"/>
          </a:xfrm>
          <a:prstGeom prst="rect">
            <a:avLst/>
          </a:prstGeom>
          <a:solidFill>
            <a:schemeClr val="tx2"/>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03" name="Rectangle 20"/>
          <p:cNvSpPr>
            <a:spLocks noChangeArrowheads="1"/>
          </p:cNvSpPr>
          <p:nvPr/>
        </p:nvSpPr>
        <p:spPr bwMode="auto">
          <a:xfrm>
            <a:off x="3828569" y="2632259"/>
            <a:ext cx="243952" cy="127675"/>
          </a:xfrm>
          <a:prstGeom prst="rect">
            <a:avLst/>
          </a:prstGeom>
          <a:solidFill>
            <a:srgbClr val="FFC000"/>
          </a:solidFill>
          <a:ln w="9525">
            <a:solidFill>
              <a:schemeClr val="accent4"/>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04" name="Rectangle 21"/>
          <p:cNvSpPr>
            <a:spLocks noChangeArrowheads="1"/>
          </p:cNvSpPr>
          <p:nvPr/>
        </p:nvSpPr>
        <p:spPr bwMode="auto">
          <a:xfrm>
            <a:off x="4063539" y="2066919"/>
            <a:ext cx="1444670" cy="691316"/>
          </a:xfrm>
          <a:prstGeom prst="rect">
            <a:avLst/>
          </a:prstGeom>
          <a:solidFill>
            <a:schemeClr val="bg1">
              <a:lumMod val="65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06" name="Text Box 23"/>
          <p:cNvSpPr txBox="1">
            <a:spLocks noChangeArrowheads="1"/>
          </p:cNvSpPr>
          <p:nvPr/>
        </p:nvSpPr>
        <p:spPr bwMode="auto">
          <a:xfrm rot="18892530">
            <a:off x="1907951" y="2895790"/>
            <a:ext cx="123819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solidFill>
                  <a:schemeClr val="tx1"/>
                </a:solidFill>
                <a:effectLst/>
                <a:uLnTx/>
                <a:uFillTx/>
                <a:latin typeface="+mj-lt"/>
                <a:ea typeface="ＭＳ Ｐゴシック" pitchFamily="-128" charset="-128"/>
              </a:rPr>
              <a:t>Euromaat ja </a:t>
            </a:r>
          </a:p>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solidFill>
                  <a:schemeClr val="tx1"/>
                </a:solidFill>
                <a:effectLst/>
                <a:uLnTx/>
                <a:uFillTx/>
                <a:latin typeface="+mj-lt"/>
                <a:ea typeface="ＭＳ Ｐゴシック" pitchFamily="-128" charset="-128"/>
              </a:rPr>
              <a:t>Länsi-Eurooppa</a:t>
            </a:r>
          </a:p>
        </p:txBody>
      </p:sp>
      <p:sp>
        <p:nvSpPr>
          <p:cNvPr id="207" name="Text Box 24"/>
          <p:cNvSpPr txBox="1">
            <a:spLocks noChangeArrowheads="1"/>
          </p:cNvSpPr>
          <p:nvPr/>
        </p:nvSpPr>
        <p:spPr bwMode="auto">
          <a:xfrm rot="18892530">
            <a:off x="3514321" y="2843161"/>
            <a:ext cx="68194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Japani </a:t>
            </a:r>
          </a:p>
        </p:txBody>
      </p:sp>
      <p:sp>
        <p:nvSpPr>
          <p:cNvPr id="208" name="Text Box 25"/>
          <p:cNvSpPr txBox="1">
            <a:spLocks noChangeArrowheads="1"/>
          </p:cNvSpPr>
          <p:nvPr/>
        </p:nvSpPr>
        <p:spPr bwMode="auto">
          <a:xfrm rot="18892530">
            <a:off x="4400163" y="2791155"/>
            <a:ext cx="59874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Kiina</a:t>
            </a:r>
          </a:p>
        </p:txBody>
      </p:sp>
      <p:sp>
        <p:nvSpPr>
          <p:cNvPr id="209" name="Rectangle 26"/>
          <p:cNvSpPr>
            <a:spLocks noChangeArrowheads="1"/>
          </p:cNvSpPr>
          <p:nvPr/>
        </p:nvSpPr>
        <p:spPr bwMode="auto">
          <a:xfrm flipV="1">
            <a:off x="5512808" y="1785182"/>
            <a:ext cx="562135" cy="976450"/>
          </a:xfrm>
          <a:prstGeom prst="rect">
            <a:avLst/>
          </a:prstGeom>
          <a:solidFill>
            <a:schemeClr val="accent6"/>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10" name="Rectangle 27"/>
          <p:cNvSpPr>
            <a:spLocks noChangeArrowheads="1"/>
          </p:cNvSpPr>
          <p:nvPr/>
        </p:nvSpPr>
        <p:spPr bwMode="auto">
          <a:xfrm flipV="1">
            <a:off x="6074943" y="1992749"/>
            <a:ext cx="1130524" cy="766112"/>
          </a:xfrm>
          <a:prstGeom prst="rect">
            <a:avLst/>
          </a:prstGeom>
          <a:solidFill>
            <a:schemeClr val="accent1"/>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11" name="Text Box 28"/>
          <p:cNvSpPr txBox="1">
            <a:spLocks noChangeArrowheads="1"/>
          </p:cNvSpPr>
          <p:nvPr/>
        </p:nvSpPr>
        <p:spPr bwMode="auto">
          <a:xfrm rot="18892530">
            <a:off x="5458165" y="2806578"/>
            <a:ext cx="53548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Intia</a:t>
            </a:r>
          </a:p>
        </p:txBody>
      </p:sp>
      <p:sp>
        <p:nvSpPr>
          <p:cNvPr id="212" name="Rectangle 30"/>
          <p:cNvSpPr>
            <a:spLocks noChangeArrowheads="1"/>
          </p:cNvSpPr>
          <p:nvPr/>
        </p:nvSpPr>
        <p:spPr bwMode="auto">
          <a:xfrm>
            <a:off x="3319838" y="2570922"/>
            <a:ext cx="175985" cy="185218"/>
          </a:xfrm>
          <a:prstGeom prst="rect">
            <a:avLst/>
          </a:prstGeom>
          <a:solidFill>
            <a:schemeClr val="accent2"/>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13" name="Text Box 31"/>
          <p:cNvSpPr txBox="1">
            <a:spLocks noChangeArrowheads="1"/>
          </p:cNvSpPr>
          <p:nvPr/>
        </p:nvSpPr>
        <p:spPr bwMode="auto">
          <a:xfrm>
            <a:off x="6197228" y="1810788"/>
            <a:ext cx="767014" cy="28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209" b="0" i="0" u="none" strike="noStrike" kern="0" cap="none" spc="0" normalizeH="0" baseline="0" noProof="0">
              <a:ln>
                <a:noFill/>
              </a:ln>
              <a:solidFill>
                <a:srgbClr val="002664"/>
              </a:solidFill>
              <a:effectLst/>
              <a:uLnTx/>
              <a:uFillTx/>
              <a:latin typeface="Arial" charset="0"/>
              <a:ea typeface="ＭＳ Ｐゴシック" pitchFamily="-128" charset="-128"/>
            </a:endParaRPr>
          </a:p>
        </p:txBody>
      </p:sp>
      <p:sp>
        <p:nvSpPr>
          <p:cNvPr id="214" name="Rectangle 32"/>
          <p:cNvSpPr>
            <a:spLocks noChangeArrowheads="1"/>
          </p:cNvSpPr>
          <p:nvPr/>
        </p:nvSpPr>
        <p:spPr bwMode="auto">
          <a:xfrm>
            <a:off x="3505050" y="2311477"/>
            <a:ext cx="320779" cy="453193"/>
          </a:xfrm>
          <a:prstGeom prst="rect">
            <a:avLst/>
          </a:prstGeom>
          <a:solidFill>
            <a:schemeClr val="accent1">
              <a:lumMod val="60000"/>
              <a:lumOff val="40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15" name="Text Box 33"/>
          <p:cNvSpPr txBox="1">
            <a:spLocks noChangeArrowheads="1"/>
          </p:cNvSpPr>
          <p:nvPr/>
        </p:nvSpPr>
        <p:spPr bwMode="auto">
          <a:xfrm rot="18892530">
            <a:off x="2535583" y="3075965"/>
            <a:ext cx="147276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Muu Itä-Eurooppa </a:t>
            </a:r>
          </a:p>
        </p:txBody>
      </p:sp>
      <p:sp>
        <p:nvSpPr>
          <p:cNvPr id="216" name="Rectangle 34"/>
          <p:cNvSpPr>
            <a:spLocks noChangeArrowheads="1"/>
          </p:cNvSpPr>
          <p:nvPr/>
        </p:nvSpPr>
        <p:spPr bwMode="auto">
          <a:xfrm>
            <a:off x="7195172" y="2559765"/>
            <a:ext cx="148492" cy="205889"/>
          </a:xfrm>
          <a:prstGeom prst="rect">
            <a:avLst/>
          </a:prstGeom>
          <a:solidFill>
            <a:schemeClr val="accent3"/>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17" name="Rectangle 35"/>
          <p:cNvSpPr>
            <a:spLocks noChangeArrowheads="1"/>
          </p:cNvSpPr>
          <p:nvPr/>
        </p:nvSpPr>
        <p:spPr bwMode="auto">
          <a:xfrm flipV="1">
            <a:off x="7342681" y="2532970"/>
            <a:ext cx="148492" cy="232050"/>
          </a:xfrm>
          <a:prstGeom prst="rect">
            <a:avLst/>
          </a:prstGeom>
          <a:solidFill>
            <a:schemeClr val="accent6">
              <a:lumMod val="75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18" name="Rectangle 36"/>
          <p:cNvSpPr>
            <a:spLocks noChangeArrowheads="1"/>
          </p:cNvSpPr>
          <p:nvPr/>
        </p:nvSpPr>
        <p:spPr bwMode="auto">
          <a:xfrm>
            <a:off x="7494828" y="2176644"/>
            <a:ext cx="260544" cy="586729"/>
          </a:xfrm>
          <a:prstGeom prst="rect">
            <a:avLst/>
          </a:prstGeom>
          <a:solidFill>
            <a:schemeClr val="accent5">
              <a:lumMod val="20000"/>
              <a:lumOff val="80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19" name="Rectangle 38"/>
          <p:cNvSpPr>
            <a:spLocks noChangeArrowheads="1"/>
          </p:cNvSpPr>
          <p:nvPr/>
        </p:nvSpPr>
        <p:spPr bwMode="auto">
          <a:xfrm>
            <a:off x="7729756" y="2087601"/>
            <a:ext cx="716235" cy="673942"/>
          </a:xfrm>
          <a:prstGeom prst="rect">
            <a:avLst/>
          </a:prstGeom>
          <a:solidFill>
            <a:schemeClr val="accent1">
              <a:lumMod val="20000"/>
              <a:lumOff val="80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220" name="Text Box 40"/>
          <p:cNvSpPr txBox="1">
            <a:spLocks noChangeArrowheads="1"/>
          </p:cNvSpPr>
          <p:nvPr/>
        </p:nvSpPr>
        <p:spPr bwMode="auto">
          <a:xfrm rot="18892530">
            <a:off x="2923036" y="2807285"/>
            <a:ext cx="734723" cy="278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u="none" strike="noStrike" kern="0" cap="none" spc="0" normalizeH="0" noProof="0">
                <a:ln>
                  <a:noFill/>
                </a:ln>
                <a:effectLst/>
                <a:uLnTx/>
                <a:uFillTx/>
                <a:latin typeface="Verdana" panose="020B0604030504040204" pitchFamily="34" charset="0"/>
                <a:ea typeface="ＭＳ Ｐゴシック" pitchFamily="-128" charset="-128"/>
              </a:rPr>
              <a:t>Venäjä</a:t>
            </a:r>
            <a:r>
              <a:rPr kumimoji="0" lang="fi-FI" sz="1209" b="1" i="0" u="none" strike="noStrike" kern="0" cap="none" spc="0" normalizeH="0" baseline="0" noProof="0">
                <a:ln>
                  <a:noFill/>
                </a:ln>
                <a:solidFill>
                  <a:srgbClr val="92D050"/>
                </a:solidFill>
                <a:effectLst/>
                <a:uLnTx/>
                <a:uFillTx/>
                <a:latin typeface="Arial" charset="0"/>
                <a:ea typeface="ＭＳ Ｐゴシック" pitchFamily="-128" charset="-128"/>
              </a:rPr>
              <a:t> </a:t>
            </a:r>
            <a:endParaRPr kumimoji="0" lang="fi-FI" sz="1209" b="0" i="0" u="none" strike="noStrike" kern="0" cap="none" spc="0" normalizeH="0" baseline="0" noProof="0">
              <a:ln>
                <a:noFill/>
              </a:ln>
              <a:solidFill>
                <a:srgbClr val="92D050"/>
              </a:solidFill>
              <a:effectLst/>
              <a:uLnTx/>
              <a:uFillTx/>
              <a:latin typeface="Arial" charset="0"/>
              <a:ea typeface="ＭＳ Ｐゴシック" pitchFamily="-128" charset="-128"/>
            </a:endParaRPr>
          </a:p>
        </p:txBody>
      </p:sp>
      <p:sp>
        <p:nvSpPr>
          <p:cNvPr id="221" name="Text Box 41"/>
          <p:cNvSpPr txBox="1">
            <a:spLocks noChangeArrowheads="1"/>
          </p:cNvSpPr>
          <p:nvPr/>
        </p:nvSpPr>
        <p:spPr bwMode="auto">
          <a:xfrm rot="18892530">
            <a:off x="6728888" y="2846409"/>
            <a:ext cx="720069" cy="278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Brasilia</a:t>
            </a:r>
            <a:r>
              <a:rPr kumimoji="0" lang="fi-FI" sz="1209" b="0" i="0" u="none" strike="noStrike" kern="0" cap="none" spc="0" normalizeH="0" baseline="0" noProof="0">
                <a:ln>
                  <a:noFill/>
                </a:ln>
                <a:solidFill>
                  <a:srgbClr val="83A00C">
                    <a:lumMod val="60000"/>
                    <a:lumOff val="40000"/>
                  </a:srgbClr>
                </a:solidFill>
                <a:effectLst/>
                <a:uLnTx/>
                <a:uFillTx/>
                <a:latin typeface="Arial" charset="0"/>
                <a:ea typeface="ＭＳ Ｐゴシック" pitchFamily="-128" charset="-128"/>
              </a:rPr>
              <a:t> </a:t>
            </a:r>
          </a:p>
        </p:txBody>
      </p:sp>
      <p:sp>
        <p:nvSpPr>
          <p:cNvPr id="222" name="Text Box 42"/>
          <p:cNvSpPr txBox="1">
            <a:spLocks noChangeArrowheads="1"/>
          </p:cNvSpPr>
          <p:nvPr/>
        </p:nvSpPr>
        <p:spPr bwMode="auto">
          <a:xfrm rot="18892530">
            <a:off x="6919556" y="2908776"/>
            <a:ext cx="73843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Meksiko</a:t>
            </a:r>
            <a:r>
              <a:rPr kumimoji="0" lang="fi-FI" sz="1050" b="0" i="0" u="none" strike="noStrike" kern="0" cap="none" spc="0" normalizeH="0" baseline="0" noProof="0">
                <a:ln>
                  <a:noFill/>
                </a:ln>
                <a:effectLst/>
                <a:uLnTx/>
                <a:uFillTx/>
                <a:latin typeface="+mj-lt"/>
                <a:ea typeface="ＭＳ Ｐゴシック" pitchFamily="-128" charset="-128"/>
              </a:rPr>
              <a:t> </a:t>
            </a:r>
          </a:p>
        </p:txBody>
      </p:sp>
      <p:sp>
        <p:nvSpPr>
          <p:cNvPr id="223" name="Text Box 43"/>
          <p:cNvSpPr txBox="1">
            <a:spLocks noChangeArrowheads="1"/>
          </p:cNvSpPr>
          <p:nvPr/>
        </p:nvSpPr>
        <p:spPr bwMode="auto">
          <a:xfrm rot="18892530">
            <a:off x="6835186" y="2980479"/>
            <a:ext cx="114536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Muu Lat. Am. </a:t>
            </a:r>
          </a:p>
        </p:txBody>
      </p:sp>
      <p:sp>
        <p:nvSpPr>
          <p:cNvPr id="224" name="Text Box 44"/>
          <p:cNvSpPr txBox="1">
            <a:spLocks noChangeArrowheads="1"/>
          </p:cNvSpPr>
          <p:nvPr/>
        </p:nvSpPr>
        <p:spPr bwMode="auto">
          <a:xfrm rot="18892530">
            <a:off x="7004221" y="3003709"/>
            <a:ext cx="171321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u="none" strike="noStrike" kern="0" cap="none" spc="0" normalizeH="0" noProof="0">
                <a:ln>
                  <a:noFill/>
                </a:ln>
                <a:effectLst/>
                <a:uLnTx/>
                <a:uFillTx/>
                <a:latin typeface="+mj-lt"/>
                <a:ea typeface="ＭＳ Ｐゴシック" pitchFamily="-128" charset="-128"/>
              </a:rPr>
              <a:t>Lähi-itä</a:t>
            </a:r>
            <a:r>
              <a:rPr kumimoji="0" lang="fi-FI" sz="1050" i="0" u="none" strike="noStrike" kern="0" cap="none" spc="0" normalizeH="0" baseline="0" noProof="0">
                <a:ln>
                  <a:noFill/>
                </a:ln>
                <a:effectLst/>
                <a:uLnTx/>
                <a:uFillTx/>
                <a:latin typeface="+mj-lt"/>
                <a:ea typeface="ＭＳ Ｐゴシック" pitchFamily="-128" charset="-128"/>
              </a:rPr>
              <a:t> ja Afrikka </a:t>
            </a:r>
          </a:p>
        </p:txBody>
      </p:sp>
      <p:sp>
        <p:nvSpPr>
          <p:cNvPr id="225" name="Text Box 48"/>
          <p:cNvSpPr txBox="1">
            <a:spLocks noChangeArrowheads="1"/>
          </p:cNvSpPr>
          <p:nvPr/>
        </p:nvSpPr>
        <p:spPr bwMode="auto">
          <a:xfrm>
            <a:off x="1695288" y="1331940"/>
            <a:ext cx="1626819" cy="415498"/>
          </a:xfrm>
          <a:prstGeom prst="rect">
            <a:avLst/>
          </a:prstGeom>
          <a:solidFill>
            <a:schemeClr val="bg1"/>
          </a:solidFill>
          <a:ln w="9525" algn="ctr">
            <a:noFill/>
            <a:miter lim="800000"/>
            <a:headEnd/>
            <a:tailEnd/>
          </a:ln>
          <a:effec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Kasvu keskimäärin: </a:t>
            </a:r>
          </a:p>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+3,0 %</a:t>
            </a:r>
          </a:p>
        </p:txBody>
      </p:sp>
      <p:sp>
        <p:nvSpPr>
          <p:cNvPr id="226" name="Line 49"/>
          <p:cNvSpPr>
            <a:spLocks noChangeShapeType="1"/>
          </p:cNvSpPr>
          <p:nvPr/>
        </p:nvSpPr>
        <p:spPr bwMode="auto">
          <a:xfrm>
            <a:off x="841513" y="2299252"/>
            <a:ext cx="7600122" cy="13252"/>
          </a:xfrm>
          <a:prstGeom prst="line">
            <a:avLst/>
          </a:prstGeom>
          <a:noFill/>
          <a:ln w="31750">
            <a:solidFill>
              <a:srgbClr val="00206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069"/>
            <a:endParaRPr lang="fi-FI" sz="1814">
              <a:solidFill>
                <a:srgbClr val="002664"/>
              </a:solidFill>
              <a:latin typeface="Arial"/>
            </a:endParaRPr>
          </a:p>
        </p:txBody>
      </p:sp>
      <p:sp>
        <p:nvSpPr>
          <p:cNvPr id="229" name="Text Box 46"/>
          <p:cNvSpPr txBox="1">
            <a:spLocks noChangeArrowheads="1"/>
          </p:cNvSpPr>
          <p:nvPr/>
        </p:nvSpPr>
        <p:spPr bwMode="auto">
          <a:xfrm>
            <a:off x="1301372" y="4515403"/>
            <a:ext cx="6926896"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r>
              <a:rPr lang="fi-FI" sz="1050">
                <a:latin typeface="+mj-lt"/>
              </a:rPr>
              <a:t>Pylvään leveys kuvaa osuutta (ostovoimapariteetilla korjatusta) maailman bkt:stä vuonna 2023, %</a:t>
            </a:r>
          </a:p>
        </p:txBody>
      </p:sp>
      <p:sp>
        <p:nvSpPr>
          <p:cNvPr id="231" name="Text Box 29"/>
          <p:cNvSpPr txBox="1">
            <a:spLocks noChangeArrowheads="1"/>
          </p:cNvSpPr>
          <p:nvPr/>
        </p:nvSpPr>
        <p:spPr bwMode="auto">
          <a:xfrm rot="18892530">
            <a:off x="5979459" y="2830357"/>
            <a:ext cx="116572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r>
              <a:rPr lang="fi-FI" sz="1050">
                <a:latin typeface="Verdana" panose="020B0604030504040204" pitchFamily="34" charset="0"/>
              </a:rPr>
              <a:t>Muu Aasia</a:t>
            </a:r>
          </a:p>
        </p:txBody>
      </p:sp>
      <p:cxnSp>
        <p:nvCxnSpPr>
          <p:cNvPr id="37" name="Suora nuoliyhdysviiva 36">
            <a:extLst>
              <a:ext uri="{FF2B5EF4-FFF2-40B4-BE49-F238E27FC236}">
                <a16:creationId xmlns:a16="http://schemas.microsoft.com/office/drawing/2014/main" id="{EBB6C045-2B33-4E5B-8543-870CE60FA6D0}"/>
              </a:ext>
            </a:extLst>
          </p:cNvPr>
          <p:cNvCxnSpPr>
            <a:cxnSpLocks/>
          </p:cNvCxnSpPr>
          <p:nvPr/>
        </p:nvCxnSpPr>
        <p:spPr bwMode="auto">
          <a:xfrm>
            <a:off x="3146593" y="1629483"/>
            <a:ext cx="209297" cy="625535"/>
          </a:xfrm>
          <a:prstGeom prst="straightConnector1">
            <a:avLst/>
          </a:prstGeom>
          <a:solidFill>
            <a:schemeClr val="accent1"/>
          </a:solidFill>
          <a:ln w="127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 Box 22">
            <a:extLst>
              <a:ext uri="{FF2B5EF4-FFF2-40B4-BE49-F238E27FC236}">
                <a16:creationId xmlns:a16="http://schemas.microsoft.com/office/drawing/2014/main" id="{2EBA7A34-534F-5D10-06D7-A7B0B4E3CDAD}"/>
              </a:ext>
            </a:extLst>
          </p:cNvPr>
          <p:cNvSpPr txBox="1">
            <a:spLocks noChangeArrowheads="1"/>
          </p:cNvSpPr>
          <p:nvPr/>
        </p:nvSpPr>
        <p:spPr bwMode="auto">
          <a:xfrm rot="18892530">
            <a:off x="643173" y="3025723"/>
            <a:ext cx="1533102" cy="2539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Pohjois-Amerikka</a:t>
            </a:r>
          </a:p>
        </p:txBody>
      </p:sp>
      <p:sp>
        <p:nvSpPr>
          <p:cNvPr id="2" name="Tekstin paikkamerkki 6">
            <a:extLst>
              <a:ext uri="{FF2B5EF4-FFF2-40B4-BE49-F238E27FC236}">
                <a16:creationId xmlns:a16="http://schemas.microsoft.com/office/drawing/2014/main" id="{E6889A2A-AEA2-5BC8-BCF2-FFCE3E797119}"/>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697240659"/>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B24FBE6-DA52-4B93-81FA-2410368C8D9B}"/>
              </a:ext>
            </a:extLst>
          </p:cNvPr>
          <p:cNvSpPr>
            <a:spLocks noGrp="1"/>
          </p:cNvSpPr>
          <p:nvPr>
            <p:ph type="body" sz="quarter" idx="15"/>
          </p:nvPr>
        </p:nvSpPr>
        <p:spPr>
          <a:xfrm>
            <a:off x="252000" y="282150"/>
            <a:ext cx="7992000" cy="410372"/>
          </a:xfrm>
        </p:spPr>
        <p:txBody>
          <a:bodyPr/>
          <a:lstStyle/>
          <a:p>
            <a:r>
              <a:rPr lang="fi-FI" dirty="0"/>
              <a:t>Inflaatio ja ohjauskorot USA:ssa ja euromaissa</a:t>
            </a:r>
          </a:p>
        </p:txBody>
      </p:sp>
      <p:sp>
        <p:nvSpPr>
          <p:cNvPr id="3" name="Dian numeron paikkamerkki 2">
            <a:extLst>
              <a:ext uri="{FF2B5EF4-FFF2-40B4-BE49-F238E27FC236}">
                <a16:creationId xmlns:a16="http://schemas.microsoft.com/office/drawing/2014/main" id="{73A233A5-B451-4612-AA90-651E069F476D}"/>
              </a:ext>
            </a:extLst>
          </p:cNvPr>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60</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a:extLst>
              <a:ext uri="{FF2B5EF4-FFF2-40B4-BE49-F238E27FC236}">
                <a16:creationId xmlns:a16="http://schemas.microsoft.com/office/drawing/2014/main" id="{B5A49E92-6715-474D-B733-0B58553AE18A}"/>
              </a:ext>
            </a:extLst>
          </p:cNvPr>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6.5.2024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a:extLst>
              <a:ext uri="{FF2B5EF4-FFF2-40B4-BE49-F238E27FC236}">
                <a16:creationId xmlns:a16="http://schemas.microsoft.com/office/drawing/2014/main" id="{CB8DF64D-32E8-4F79-833E-AA5D5988EACF}"/>
              </a:ext>
            </a:extLst>
          </p:cNvPr>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a:extLst>
              <a:ext uri="{FF2B5EF4-FFF2-40B4-BE49-F238E27FC236}">
                <a16:creationId xmlns:a16="http://schemas.microsoft.com/office/drawing/2014/main" id="{966B7C9C-0C1A-4E9E-AF68-F625EFB4AE0A}"/>
              </a:ext>
            </a:extLst>
          </p:cNvPr>
          <p:cNvSpPr>
            <a:spLocks noGrp="1"/>
          </p:cNvSpPr>
          <p:nvPr>
            <p:ph type="body" sz="quarter" idx="18"/>
          </p:nvPr>
        </p:nvSpPr>
        <p:spPr/>
        <p:txBody>
          <a:bodyPr/>
          <a:lstStyle/>
          <a:p>
            <a:r>
              <a:rPr lang="fi-FI"/>
              <a:t>Lähde: </a:t>
            </a:r>
            <a:r>
              <a:rPr lang="fi-FI" err="1"/>
              <a:t>Macrobond</a:t>
            </a:r>
            <a:r>
              <a:rPr lang="fi-FI"/>
              <a:t>, FED, ECB </a:t>
            </a:r>
          </a:p>
        </p:txBody>
      </p:sp>
      <p:graphicFrame>
        <p:nvGraphicFramePr>
          <p:cNvPr id="11" name="Sisällön paikkamerkki 10">
            <a:extLst>
              <a:ext uri="{FF2B5EF4-FFF2-40B4-BE49-F238E27FC236}">
                <a16:creationId xmlns:a16="http://schemas.microsoft.com/office/drawing/2014/main" id="{EB42DD2D-27C9-65B0-87DE-A1A395411FA5}"/>
              </a:ext>
            </a:extLst>
          </p:cNvPr>
          <p:cNvGraphicFramePr>
            <a:graphicFrameLocks noGrp="1" noChangeAspect="1"/>
          </p:cNvGraphicFramePr>
          <p:nvPr>
            <p:ph sz="quarter" idx="17"/>
            <p:extLst>
              <p:ext uri="{D42A27DB-BD31-4B8C-83A1-F6EECF244321}">
                <p14:modId xmlns:p14="http://schemas.microsoft.com/office/powerpoint/2010/main" val="3682328325"/>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EB42DD2D-27C9-65B0-87DE-A1A395411FA5}"/>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860571F1-E917-5902-4E0D-2E8EFC1B445E}"/>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919107151"/>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4C91E98E-6238-4A5F-9361-7E38A8478D63}"/>
              </a:ext>
            </a:extLst>
          </p:cNvPr>
          <p:cNvSpPr>
            <a:spLocks noGrp="1"/>
          </p:cNvSpPr>
          <p:nvPr>
            <p:ph type="body" sz="quarter" idx="15"/>
          </p:nvPr>
        </p:nvSpPr>
        <p:spPr>
          <a:xfrm>
            <a:off x="252000" y="282150"/>
            <a:ext cx="7992000" cy="736782"/>
          </a:xfrm>
        </p:spPr>
        <p:txBody>
          <a:bodyPr/>
          <a:lstStyle/>
          <a:p>
            <a:r>
              <a:rPr lang="fi-FI" dirty="0"/>
              <a:t>Globaali kehitys osakkeiden hinnoissa ja reaalitaloudessa</a:t>
            </a:r>
          </a:p>
        </p:txBody>
      </p:sp>
      <p:sp>
        <p:nvSpPr>
          <p:cNvPr id="3" name="Dian numeron paikkamerkki 2">
            <a:extLst>
              <a:ext uri="{FF2B5EF4-FFF2-40B4-BE49-F238E27FC236}">
                <a16:creationId xmlns:a16="http://schemas.microsoft.com/office/drawing/2014/main" id="{29E6EEA7-80CA-4CBC-B5DF-16FCD4FDFA88}"/>
              </a:ext>
            </a:extLst>
          </p:cNvPr>
          <p:cNvSpPr>
            <a:spLocks noGrp="1"/>
          </p:cNvSpPr>
          <p:nvPr>
            <p:ph type="sldNum" sz="quarter" idx="12"/>
          </p:nvPr>
        </p:nvSpPr>
        <p:spPr/>
        <p:txBody>
          <a:bodyPr/>
          <a:lstStyle/>
          <a:p>
            <a:fld id="{6FCB6B90-8271-4E8F-82C1-E646FBB48A2E}" type="slidenum">
              <a:rPr lang="fi-FI" smtClean="0"/>
              <a:pPr/>
              <a:t>61</a:t>
            </a:fld>
            <a:endParaRPr lang="fi-FI"/>
          </a:p>
        </p:txBody>
      </p:sp>
      <p:sp>
        <p:nvSpPr>
          <p:cNvPr id="4" name="Päivämäärän paikkamerkki 3">
            <a:extLst>
              <a:ext uri="{FF2B5EF4-FFF2-40B4-BE49-F238E27FC236}">
                <a16:creationId xmlns:a16="http://schemas.microsoft.com/office/drawing/2014/main" id="{6E878C7E-6DEB-40C7-ABC4-1DD6D1364C17}"/>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0FD5C724-2F98-4E26-9196-9296995B1F9F}"/>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E095B24C-0D66-43CC-9ACD-FADCBABF1D9E}"/>
              </a:ext>
            </a:extLst>
          </p:cNvPr>
          <p:cNvSpPr>
            <a:spLocks noGrp="1"/>
          </p:cNvSpPr>
          <p:nvPr>
            <p:ph type="body" sz="quarter" idx="18"/>
          </p:nvPr>
        </p:nvSpPr>
        <p:spPr/>
        <p:txBody>
          <a:bodyPr/>
          <a:lstStyle/>
          <a:p>
            <a:r>
              <a:rPr lang="fi-FI"/>
              <a:t>Lähde: </a:t>
            </a:r>
            <a:r>
              <a:rPr lang="fi-FI" err="1"/>
              <a:t>Macrobond</a:t>
            </a:r>
            <a:endParaRPr lang="fi-FI"/>
          </a:p>
        </p:txBody>
      </p:sp>
      <p:graphicFrame>
        <p:nvGraphicFramePr>
          <p:cNvPr id="10" name="Sisällön paikkamerkki 9">
            <a:extLst>
              <a:ext uri="{FF2B5EF4-FFF2-40B4-BE49-F238E27FC236}">
                <a16:creationId xmlns:a16="http://schemas.microsoft.com/office/drawing/2014/main" id="{5625C682-2703-0741-D61B-829E29B76FE6}"/>
              </a:ext>
            </a:extLst>
          </p:cNvPr>
          <p:cNvGraphicFramePr>
            <a:graphicFrameLocks noGrp="1" noChangeAspect="1"/>
          </p:cNvGraphicFramePr>
          <p:nvPr>
            <p:ph sz="quarter" idx="17"/>
            <p:extLst>
              <p:ext uri="{D42A27DB-BD31-4B8C-83A1-F6EECF244321}">
                <p14:modId xmlns:p14="http://schemas.microsoft.com/office/powerpoint/2010/main" val="1895066441"/>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5625C682-2703-0741-D61B-829E29B76FE6}"/>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22D6EB88-8549-3913-CD5E-495E86B9D16D}"/>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4144726427"/>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Autofit/>
          </a:bodyPr>
          <a:lstStyle/>
          <a:p>
            <a:pPr>
              <a:lnSpc>
                <a:spcPct val="100000"/>
              </a:lnSpc>
            </a:pPr>
            <a:r>
              <a:rPr lang="fi-FI" spc="-50"/>
              <a:t>Teknologiateollisuus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62</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3C622D55-D815-46B8-1893-682776665B87}"/>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3860510581"/>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1E682F38-C4A4-7F03-F6E4-C2FD790EB69D}"/>
              </a:ext>
            </a:extLst>
          </p:cNvPr>
          <p:cNvSpPr>
            <a:spLocks noGrp="1"/>
          </p:cNvSpPr>
          <p:nvPr>
            <p:ph type="body" sz="quarter" idx="15"/>
          </p:nvPr>
        </p:nvSpPr>
        <p:spPr/>
        <p:txBody>
          <a:bodyPr/>
          <a:lstStyle/>
          <a:p>
            <a:r>
              <a:rPr lang="fi-FI"/>
              <a:t>Teknologiateollisuuden uudet tilaukset, tilauskannat ja liikevaihto</a:t>
            </a:r>
          </a:p>
        </p:txBody>
      </p:sp>
      <p:sp>
        <p:nvSpPr>
          <p:cNvPr id="3" name="Dian numeron paikkamerkki 2">
            <a:extLst>
              <a:ext uri="{FF2B5EF4-FFF2-40B4-BE49-F238E27FC236}">
                <a16:creationId xmlns:a16="http://schemas.microsoft.com/office/drawing/2014/main" id="{02F81914-8948-A4AA-5054-F2184A190F9B}"/>
              </a:ext>
            </a:extLst>
          </p:cNvPr>
          <p:cNvSpPr>
            <a:spLocks noGrp="1"/>
          </p:cNvSpPr>
          <p:nvPr>
            <p:ph type="sldNum" sz="quarter" idx="12"/>
          </p:nvPr>
        </p:nvSpPr>
        <p:spPr/>
        <p:txBody>
          <a:bodyPr/>
          <a:lstStyle/>
          <a:p>
            <a:fld id="{6FCB6B90-8271-4E8F-82C1-E646FBB48A2E}" type="slidenum">
              <a:rPr lang="fi-FI" smtClean="0"/>
              <a:pPr/>
              <a:t>63</a:t>
            </a:fld>
            <a:endParaRPr lang="fi-FI"/>
          </a:p>
        </p:txBody>
      </p:sp>
      <p:sp>
        <p:nvSpPr>
          <p:cNvPr id="4" name="Päivämäärän paikkamerkki 3">
            <a:extLst>
              <a:ext uri="{FF2B5EF4-FFF2-40B4-BE49-F238E27FC236}">
                <a16:creationId xmlns:a16="http://schemas.microsoft.com/office/drawing/2014/main" id="{F19A1A21-502B-FD0A-4160-4AA839CCA6AE}"/>
              </a:ext>
            </a:extLst>
          </p:cNvPr>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a:extLst>
              <a:ext uri="{FF2B5EF4-FFF2-40B4-BE49-F238E27FC236}">
                <a16:creationId xmlns:a16="http://schemas.microsoft.com/office/drawing/2014/main" id="{2071DB8F-40D9-4C70-09D0-EAFFA94EC5AE}"/>
              </a:ext>
            </a:extLst>
          </p:cNvPr>
          <p:cNvSpPr>
            <a:spLocks noGrp="1"/>
          </p:cNvSpPr>
          <p:nvPr>
            <p:ph type="ftr" sz="quarter" idx="11"/>
          </p:nvPr>
        </p:nvSpPr>
        <p:spPr/>
        <p:txBody>
          <a:bodyPr/>
          <a:lstStyle/>
          <a:p>
            <a:r>
              <a:rPr lang="fi-FI"/>
              <a:t>Teknologiateollisuus</a:t>
            </a:r>
          </a:p>
        </p:txBody>
      </p:sp>
      <p:sp>
        <p:nvSpPr>
          <p:cNvPr id="6" name="Tekstin paikkamerkki 6">
            <a:extLst>
              <a:ext uri="{FF2B5EF4-FFF2-40B4-BE49-F238E27FC236}">
                <a16:creationId xmlns:a16="http://schemas.microsoft.com/office/drawing/2014/main" id="{8D7EF337-4861-E2A7-2559-7C11EAF74E19}"/>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958623173"/>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Sisällön paikkamerkki 11">
            <a:extLst>
              <a:ext uri="{FF2B5EF4-FFF2-40B4-BE49-F238E27FC236}">
                <a16:creationId xmlns:a16="http://schemas.microsoft.com/office/drawing/2014/main" id="{DE950B51-C229-F230-2B0F-7F113F747CC0}"/>
              </a:ext>
            </a:extLst>
          </p:cNvPr>
          <p:cNvGraphicFramePr>
            <a:graphicFrameLocks noGrp="1" noChangeAspect="1"/>
          </p:cNvGraphicFramePr>
          <p:nvPr>
            <p:ph sz="quarter" idx="17"/>
            <p:extLst>
              <p:ext uri="{D42A27DB-BD31-4B8C-83A1-F6EECF244321}">
                <p14:modId xmlns:p14="http://schemas.microsoft.com/office/powerpoint/2010/main" val="492801470"/>
              </p:ext>
            </p:extLst>
          </p:nvPr>
        </p:nvGraphicFramePr>
        <p:xfrm>
          <a:off x="403225" y="1109663"/>
          <a:ext cx="8335963" cy="3527425"/>
        </p:xfrm>
        <a:graphic>
          <a:graphicData uri="http://schemas.openxmlformats.org/presentationml/2006/ole">
            <mc:AlternateContent xmlns:mc="http://schemas.openxmlformats.org/markup-compatibility/2006">
              <mc:Choice xmlns:v="urn:schemas-microsoft-com:vml" Requires="v">
                <p:oleObj name="Macrobond document" r:id="rId3" imgW="13186092" imgH="5580429" progId="Mbnd.mbnd">
                  <p:embed/>
                </p:oleObj>
              </mc:Choice>
              <mc:Fallback>
                <p:oleObj name="Macrobond document" r:id="rId3" imgW="13186092" imgH="5580429" progId="Mbnd.mbnd">
                  <p:embed/>
                  <p:pic>
                    <p:nvPicPr>
                      <p:cNvPr id="12" name="Sisällön paikkamerkki 11">
                        <a:extLst>
                          <a:ext uri="{FF2B5EF4-FFF2-40B4-BE49-F238E27FC236}">
                            <a16:creationId xmlns:a16="http://schemas.microsoft.com/office/drawing/2014/main" id="{DE950B51-C229-F230-2B0F-7F113F747CC0}"/>
                          </a:ext>
                        </a:extLst>
                      </p:cNvPr>
                      <p:cNvPicPr/>
                      <p:nvPr/>
                    </p:nvPicPr>
                    <p:blipFill>
                      <a:blip r:embed="rId4"/>
                      <a:stretch>
                        <a:fillRect/>
                      </a:stretch>
                    </p:blipFill>
                    <p:spPr>
                      <a:xfrm>
                        <a:off x="403225" y="1109663"/>
                        <a:ext cx="8335963" cy="3527425"/>
                      </a:xfrm>
                      <a:prstGeom prst="rect">
                        <a:avLst/>
                      </a:prstGeom>
                    </p:spPr>
                  </p:pic>
                </p:oleObj>
              </mc:Fallback>
            </mc:AlternateContent>
          </a:graphicData>
        </a:graphic>
      </p:graphicFrame>
      <p:sp>
        <p:nvSpPr>
          <p:cNvPr id="9" name="Tekstin paikkamerkki 8"/>
          <p:cNvSpPr>
            <a:spLocks noGrp="1"/>
          </p:cNvSpPr>
          <p:nvPr>
            <p:ph type="body" sz="quarter" idx="15"/>
          </p:nvPr>
        </p:nvSpPr>
        <p:spPr>
          <a:xfrm>
            <a:off x="282026" y="303715"/>
            <a:ext cx="8188205" cy="715216"/>
          </a:xfrm>
        </p:spPr>
        <p:txBody>
          <a:bodyPr/>
          <a:lstStyle/>
          <a:p>
            <a:r>
              <a:rPr lang="fi-FI"/>
              <a:t>Teknologiateollisuuden liikevaihto Suomessa       kasvoi 15 % vuonna 2022 ja oli 105 miljardia euroa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64</a:t>
            </a:fld>
            <a:endParaRPr lang="fi-FI"/>
          </a:p>
        </p:txBody>
      </p:sp>
      <p:sp>
        <p:nvSpPr>
          <p:cNvPr id="4" name="Päivämäärän paikkamerkki 3"/>
          <p:cNvSpPr>
            <a:spLocks noGrp="1"/>
          </p:cNvSpPr>
          <p:nvPr>
            <p:ph type="dt" sz="half" idx="10"/>
          </p:nvPr>
        </p:nvSpPr>
        <p:spPr/>
        <p:txBody>
          <a:bodyPr/>
          <a:lstStyle/>
          <a:p>
            <a:fld id="{A05A29F8-3631-43D8-937B-CB2D984A1FF3}"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11" name="Tekstin paikkamerkki 10"/>
          <p:cNvSpPr>
            <a:spLocks noGrp="1"/>
          </p:cNvSpPr>
          <p:nvPr>
            <p:ph type="body" sz="quarter" idx="18"/>
          </p:nvPr>
        </p:nvSpPr>
        <p:spPr>
          <a:xfrm>
            <a:off x="2334682" y="4727574"/>
            <a:ext cx="4570154" cy="165163"/>
          </a:xfrm>
        </p:spPr>
        <p:txBody>
          <a:bodyPr/>
          <a:lstStyle/>
          <a:p>
            <a:r>
              <a:rPr lang="fi-FI"/>
              <a:t>Lähde: </a:t>
            </a:r>
            <a:r>
              <a:rPr lang="fi-FI" err="1"/>
              <a:t>Macrobond</a:t>
            </a:r>
            <a:r>
              <a:rPr lang="fi-FI"/>
              <a:t>, Tilastokeskus / Kansantalouden tilinpito, Teknologiateollisuus ry</a:t>
            </a:r>
          </a:p>
          <a:p>
            <a:endParaRPr lang="fi-FI"/>
          </a:p>
        </p:txBody>
      </p:sp>
      <p:sp>
        <p:nvSpPr>
          <p:cNvPr id="8" name="Suorakulmio 7">
            <a:extLst>
              <a:ext uri="{FF2B5EF4-FFF2-40B4-BE49-F238E27FC236}">
                <a16:creationId xmlns:a16="http://schemas.microsoft.com/office/drawing/2014/main" id="{818DBFA1-D7C3-4569-8ED6-BE9718CF16EA}"/>
              </a:ext>
            </a:extLst>
          </p:cNvPr>
          <p:cNvSpPr/>
          <p:nvPr/>
        </p:nvSpPr>
        <p:spPr>
          <a:xfrm>
            <a:off x="6386428" y="3608566"/>
            <a:ext cx="1843172" cy="830997"/>
          </a:xfrm>
          <a:prstGeom prst="rect">
            <a:avLst/>
          </a:prstGeom>
        </p:spPr>
        <p:txBody>
          <a:bodyPr wrap="square">
            <a:spAutoFit/>
          </a:bodyPr>
          <a:lstStyle/>
          <a:p>
            <a:pPr defTabSz="812394"/>
            <a:r>
              <a:rPr lang="fi-FI" sz="800" u="sng">
                <a:latin typeface="+mj-lt"/>
                <a:ea typeface="Arial Unicode MS"/>
              </a:rPr>
              <a:t>Liikevaihdon kasvu 2022, %:</a:t>
            </a:r>
          </a:p>
          <a:p>
            <a:pPr defTabSz="812394"/>
            <a:r>
              <a:rPr lang="fi-FI" sz="800">
                <a:latin typeface="+mj-lt"/>
                <a:ea typeface="Arial Unicode MS"/>
              </a:rPr>
              <a:t>Elektroniikka- ja sähköteollisuus</a:t>
            </a:r>
          </a:p>
          <a:p>
            <a:pPr defTabSz="812394"/>
            <a:r>
              <a:rPr lang="fi-FI" sz="800">
                <a:latin typeface="+mj-lt"/>
                <a:ea typeface="Arial Unicode MS"/>
              </a:rPr>
              <a:t>Kone- ja metallituoteteollisuus</a:t>
            </a:r>
          </a:p>
          <a:p>
            <a:pPr defTabSz="812394"/>
            <a:r>
              <a:rPr lang="fi-FI" sz="800">
                <a:latin typeface="+mj-lt"/>
                <a:ea typeface="Arial Unicode MS"/>
              </a:rPr>
              <a:t>Metallien jalostus</a:t>
            </a:r>
          </a:p>
          <a:p>
            <a:pPr defTabSz="812394"/>
            <a:r>
              <a:rPr lang="fi-FI" sz="800">
                <a:latin typeface="+mj-lt"/>
                <a:ea typeface="Arial Unicode MS"/>
              </a:rPr>
              <a:t>Suunnittelu- ja konsultointi</a:t>
            </a:r>
          </a:p>
          <a:p>
            <a:pPr defTabSz="812394"/>
            <a:r>
              <a:rPr lang="fi-FI" sz="800">
                <a:latin typeface="+mj-lt"/>
                <a:ea typeface="Arial Unicode MS"/>
              </a:rPr>
              <a:t>Tietotekniikka</a:t>
            </a:r>
          </a:p>
        </p:txBody>
      </p:sp>
      <p:sp>
        <p:nvSpPr>
          <p:cNvPr id="13" name="Suorakulmio 12">
            <a:extLst>
              <a:ext uri="{FF2B5EF4-FFF2-40B4-BE49-F238E27FC236}">
                <a16:creationId xmlns:a16="http://schemas.microsoft.com/office/drawing/2014/main" id="{94CAF28F-AD8E-E110-FE43-47DCB2433E1A}"/>
              </a:ext>
            </a:extLst>
          </p:cNvPr>
          <p:cNvSpPr/>
          <p:nvPr/>
        </p:nvSpPr>
        <p:spPr>
          <a:xfrm>
            <a:off x="8155062" y="3608566"/>
            <a:ext cx="565819" cy="830997"/>
          </a:xfrm>
          <a:prstGeom prst="rect">
            <a:avLst/>
          </a:prstGeom>
        </p:spPr>
        <p:txBody>
          <a:bodyPr wrap="square">
            <a:spAutoFit/>
          </a:bodyPr>
          <a:lstStyle/>
          <a:p>
            <a:pPr defTabSz="812394"/>
            <a:endParaRPr lang="fi-FI" sz="800">
              <a:latin typeface="+mj-lt"/>
              <a:ea typeface="Arial Unicode MS"/>
            </a:endParaRPr>
          </a:p>
          <a:p>
            <a:pPr defTabSz="812394"/>
            <a:r>
              <a:rPr lang="fi-FI" sz="800">
                <a:latin typeface="+mj-lt"/>
                <a:ea typeface="Arial Unicode MS"/>
              </a:rPr>
              <a:t>+16 %</a:t>
            </a:r>
          </a:p>
          <a:p>
            <a:pPr defTabSz="812394"/>
            <a:r>
              <a:rPr lang="fi-FI" sz="800">
                <a:latin typeface="+mj-lt"/>
                <a:ea typeface="Arial Unicode MS"/>
              </a:rPr>
              <a:t>+12 %</a:t>
            </a:r>
          </a:p>
          <a:p>
            <a:pPr defTabSz="812394"/>
            <a:r>
              <a:rPr lang="fi-FI" sz="800">
                <a:latin typeface="+mj-lt"/>
                <a:ea typeface="Arial Unicode MS"/>
              </a:rPr>
              <a:t>+32 %</a:t>
            </a:r>
          </a:p>
          <a:p>
            <a:pPr defTabSz="812394"/>
            <a:r>
              <a:rPr lang="fi-FI" sz="800">
                <a:latin typeface="+mj-lt"/>
                <a:ea typeface="Arial Unicode MS"/>
              </a:rPr>
              <a:t>+9 %</a:t>
            </a:r>
          </a:p>
          <a:p>
            <a:pPr defTabSz="812394"/>
            <a:r>
              <a:rPr lang="fi-FI" sz="800">
                <a:latin typeface="+mj-lt"/>
                <a:ea typeface="Arial Unicode MS"/>
              </a:rPr>
              <a:t>+10 %</a:t>
            </a:r>
          </a:p>
        </p:txBody>
      </p:sp>
      <p:sp>
        <p:nvSpPr>
          <p:cNvPr id="2" name="Tekstin paikkamerkki 6">
            <a:extLst>
              <a:ext uri="{FF2B5EF4-FFF2-40B4-BE49-F238E27FC236}">
                <a16:creationId xmlns:a16="http://schemas.microsoft.com/office/drawing/2014/main" id="{0C462CE0-0EE8-80F2-6DAA-4481A7356430}"/>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5" action="ppaction://hlinksldjump"/>
              </a:rPr>
              <a:t>Palaa sisällysluetteloon</a:t>
            </a:r>
            <a:endParaRPr lang="fi-FI" dirty="0"/>
          </a:p>
          <a:p>
            <a:endParaRPr lang="fi-FI" dirty="0"/>
          </a:p>
        </p:txBody>
      </p:sp>
    </p:spTree>
    <p:extLst>
      <p:ext uri="{BB962C8B-B14F-4D97-AF65-F5344CB8AC3E}">
        <p14:creationId xmlns:p14="http://schemas.microsoft.com/office/powerpoint/2010/main" val="366009569"/>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Teollisuuden ja teknologiateollisuuden liikevaihto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65</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4116547" cy="165163"/>
          </a:xfrm>
        </p:spPr>
        <p:txBody>
          <a:bodyPr/>
          <a:lstStyle/>
          <a:p>
            <a:r>
              <a:rPr lang="fi-FI"/>
              <a:t>Kausipuhdistetut teollisuuden ja palveluiden liikevaihtokuvaajat</a:t>
            </a:r>
          </a:p>
          <a:p>
            <a:r>
              <a:rPr lang="fi-FI"/>
              <a:t>Lähde: </a:t>
            </a:r>
            <a:r>
              <a:rPr lang="fi-FI" err="1"/>
              <a:t>Macrobond</a:t>
            </a:r>
            <a:r>
              <a:rPr lang="fi-FI"/>
              <a:t>, Tilastokeskus</a:t>
            </a:r>
          </a:p>
          <a:p>
            <a:endParaRPr lang="fi-FI"/>
          </a:p>
        </p:txBody>
      </p:sp>
      <p:graphicFrame>
        <p:nvGraphicFramePr>
          <p:cNvPr id="11" name="Sisällön paikkamerkki 10">
            <a:extLst>
              <a:ext uri="{FF2B5EF4-FFF2-40B4-BE49-F238E27FC236}">
                <a16:creationId xmlns:a16="http://schemas.microsoft.com/office/drawing/2014/main" id="{FAB7D20E-A50B-0FC1-F263-A40A2A866C47}"/>
              </a:ext>
            </a:extLst>
          </p:cNvPr>
          <p:cNvGraphicFramePr>
            <a:graphicFrameLocks noGrp="1" noChangeAspect="1"/>
          </p:cNvGraphicFramePr>
          <p:nvPr>
            <p:ph sz="quarter" idx="17"/>
            <p:extLst>
              <p:ext uri="{D42A27DB-BD31-4B8C-83A1-F6EECF244321}">
                <p14:modId xmlns:p14="http://schemas.microsoft.com/office/powerpoint/2010/main" val="3692335185"/>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FAB7D20E-A50B-0FC1-F263-A40A2A866C47}"/>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5CB7F427-9521-1118-6EF0-C2F652DA7461}"/>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114849149"/>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Teknologiateollisuuden liikevaihto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66</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645382"/>
            <a:ext cx="6060577" cy="165163"/>
          </a:xfrm>
        </p:spPr>
        <p:txBody>
          <a:bodyPr/>
          <a:lstStyle/>
          <a:p>
            <a:r>
              <a:rPr lang="fi-FI"/>
              <a:t>Kausipuhdistetut teollisuuden ja palveluiden liikevaihtokuvaajat</a:t>
            </a:r>
          </a:p>
          <a:p>
            <a:r>
              <a:rPr lang="fi-FI"/>
              <a:t>Osuudet liikevaihdosta 2021: kone- ja metallituoteteollisuus 39 %, elektroniikka- ja sähköteollisuus 21 %, tietotekniikka-ala 19 %, metallien jalostus 13 %, suunnittelu ja konsultointi 8 %</a:t>
            </a:r>
          </a:p>
          <a:p>
            <a:r>
              <a:rPr lang="fi-FI"/>
              <a:t>Lähde: </a:t>
            </a:r>
            <a:r>
              <a:rPr lang="fi-FI" err="1"/>
              <a:t>Macrobond</a:t>
            </a:r>
            <a:r>
              <a:rPr lang="fi-FI"/>
              <a:t>, Tilastokeskus</a:t>
            </a:r>
          </a:p>
          <a:p>
            <a:endParaRPr lang="fi-FI"/>
          </a:p>
        </p:txBody>
      </p:sp>
      <p:graphicFrame>
        <p:nvGraphicFramePr>
          <p:cNvPr id="10" name="Sisällön paikkamerkki 9">
            <a:extLst>
              <a:ext uri="{FF2B5EF4-FFF2-40B4-BE49-F238E27FC236}">
                <a16:creationId xmlns:a16="http://schemas.microsoft.com/office/drawing/2014/main" id="{8FB52222-BE43-C107-C03C-9A7B144F1489}"/>
              </a:ext>
            </a:extLst>
          </p:cNvPr>
          <p:cNvGraphicFramePr>
            <a:graphicFrameLocks noGrp="1" noChangeAspect="1"/>
          </p:cNvGraphicFramePr>
          <p:nvPr>
            <p:ph sz="quarter" idx="17"/>
            <p:extLst>
              <p:ext uri="{D42A27DB-BD31-4B8C-83A1-F6EECF244321}">
                <p14:modId xmlns:p14="http://schemas.microsoft.com/office/powerpoint/2010/main" val="4232978457"/>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0" name="Sisällön paikkamerkki 9">
                        <a:extLst>
                          <a:ext uri="{FF2B5EF4-FFF2-40B4-BE49-F238E27FC236}">
                            <a16:creationId xmlns:a16="http://schemas.microsoft.com/office/drawing/2014/main" id="{8FB52222-BE43-C107-C03C-9A7B144F1489}"/>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E99CD3C6-AE77-C8D4-68E0-6574A37FC32A}"/>
              </a:ext>
            </a:extLst>
          </p:cNvPr>
          <p:cNvSpPr txBox="1">
            <a:spLocks/>
          </p:cNvSpPr>
          <p:nvPr/>
        </p:nvSpPr>
        <p:spPr>
          <a:xfrm>
            <a:off x="7566082" y="4896256"/>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99574909"/>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8421552" cy="648000"/>
          </a:xfrm>
        </p:spPr>
        <p:txBody>
          <a:bodyPr/>
          <a:lstStyle/>
          <a:p>
            <a:r>
              <a:rPr lang="fi-FI"/>
              <a:t>Teknologiateollisuuden* uudet tilaukset Suomessa</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67</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6.5.2024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loka-joulukuu 2023.</a:t>
            </a:r>
          </a:p>
        </p:txBody>
      </p:sp>
      <p:graphicFrame>
        <p:nvGraphicFramePr>
          <p:cNvPr id="12" name="Object 5"/>
          <p:cNvGraphicFramePr>
            <a:graphicFrameLocks noGrp="1" noChangeAspect="1"/>
          </p:cNvGraphicFramePr>
          <p:nvPr>
            <p:ph sz="quarter" idx="17"/>
          </p:nvPr>
        </p:nvGraphicFramePr>
        <p:xfrm>
          <a:off x="107504" y="1016526"/>
          <a:ext cx="8856983" cy="3045647"/>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 Box 7"/>
          <p:cNvSpPr txBox="1">
            <a:spLocks noChangeArrowheads="1"/>
          </p:cNvSpPr>
          <p:nvPr/>
        </p:nvSpPr>
        <p:spPr bwMode="auto">
          <a:xfrm>
            <a:off x="943147" y="1125043"/>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graphicFrame>
        <p:nvGraphicFramePr>
          <p:cNvPr id="25" name="Taulukko 24"/>
          <p:cNvGraphicFramePr>
            <a:graphicFrameLocks noGrp="1"/>
          </p:cNvGraphicFramePr>
          <p:nvPr/>
        </p:nvGraphicFramePr>
        <p:xfrm>
          <a:off x="3438453" y="3934949"/>
          <a:ext cx="3767898" cy="803820"/>
        </p:xfrm>
        <a:graphic>
          <a:graphicData uri="http://schemas.openxmlformats.org/drawingml/2006/table">
            <a:tbl>
              <a:tblPr/>
              <a:tblGrid>
                <a:gridCol w="863864">
                  <a:extLst>
                    <a:ext uri="{9D8B030D-6E8A-4147-A177-3AD203B41FA5}">
                      <a16:colId xmlns:a16="http://schemas.microsoft.com/office/drawing/2014/main" val="20000"/>
                    </a:ext>
                  </a:extLst>
                </a:gridCol>
                <a:gridCol w="1478411">
                  <a:extLst>
                    <a:ext uri="{9D8B030D-6E8A-4147-A177-3AD203B41FA5}">
                      <a16:colId xmlns:a16="http://schemas.microsoft.com/office/drawing/2014/main" val="20001"/>
                    </a:ext>
                  </a:extLst>
                </a:gridCol>
                <a:gridCol w="1425623">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IV,2022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III,2023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Vientiin: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-23 %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31 %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Kotimaahan: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-5 %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40 %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-19 %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33 %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
        <p:nvSpPr>
          <p:cNvPr id="26" name="Text Box 10"/>
          <p:cNvSpPr txBox="1">
            <a:spLocks noChangeArrowheads="1"/>
          </p:cNvSpPr>
          <p:nvPr/>
        </p:nvSpPr>
        <p:spPr bwMode="auto">
          <a:xfrm>
            <a:off x="7255083" y="3953871"/>
            <a:ext cx="15216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812394"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29282E"/>
                </a:solidFill>
                <a:effectLst/>
                <a:uLnTx/>
                <a:uFillTx/>
                <a:latin typeface="Verdana"/>
                <a:ea typeface="Arial Unicode MS"/>
                <a:cs typeface="+mn-cs"/>
              </a:rPr>
              <a:t>*) Pl. metallien jalostus, pelialan ohjelmistoyritykset ja datakeskukset </a:t>
            </a:r>
          </a:p>
        </p:txBody>
      </p:sp>
      <p:graphicFrame>
        <p:nvGraphicFramePr>
          <p:cNvPr id="14" name="Taulukko 13">
            <a:extLst>
              <a:ext uri="{FF2B5EF4-FFF2-40B4-BE49-F238E27FC236}">
                <a16:creationId xmlns:a16="http://schemas.microsoft.com/office/drawing/2014/main" id="{8AD21D0F-9B6A-4E23-A81A-E23C9B1E89C1}"/>
              </a:ext>
            </a:extLst>
          </p:cNvPr>
          <p:cNvGraphicFramePr>
            <a:graphicFrameLocks noGrp="1"/>
          </p:cNvGraphicFramePr>
          <p:nvPr/>
        </p:nvGraphicFramePr>
        <p:xfrm>
          <a:off x="827584" y="3673367"/>
          <a:ext cx="6984770" cy="280504"/>
        </p:xfrm>
        <a:graphic>
          <a:graphicData uri="http://schemas.openxmlformats.org/drawingml/2006/table">
            <a:tbl>
              <a:tblPr firstRow="1" bandRow="1">
                <a:tableStyleId>{073A0DAA-6AF3-43AB-8588-CEC1D06C72B9}</a:tableStyleId>
              </a:tblPr>
              <a:tblGrid>
                <a:gridCol w="499643">
                  <a:extLst>
                    <a:ext uri="{9D8B030D-6E8A-4147-A177-3AD203B41FA5}">
                      <a16:colId xmlns:a16="http://schemas.microsoft.com/office/drawing/2014/main" val="20002"/>
                    </a:ext>
                  </a:extLst>
                </a:gridCol>
                <a:gridCol w="499643">
                  <a:extLst>
                    <a:ext uri="{9D8B030D-6E8A-4147-A177-3AD203B41FA5}">
                      <a16:colId xmlns:a16="http://schemas.microsoft.com/office/drawing/2014/main" val="20003"/>
                    </a:ext>
                  </a:extLst>
                </a:gridCol>
                <a:gridCol w="499643">
                  <a:extLst>
                    <a:ext uri="{9D8B030D-6E8A-4147-A177-3AD203B41FA5}">
                      <a16:colId xmlns:a16="http://schemas.microsoft.com/office/drawing/2014/main" val="20004"/>
                    </a:ext>
                  </a:extLst>
                </a:gridCol>
                <a:gridCol w="499643">
                  <a:extLst>
                    <a:ext uri="{9D8B030D-6E8A-4147-A177-3AD203B41FA5}">
                      <a16:colId xmlns:a16="http://schemas.microsoft.com/office/drawing/2014/main" val="20005"/>
                    </a:ext>
                  </a:extLst>
                </a:gridCol>
                <a:gridCol w="499643">
                  <a:extLst>
                    <a:ext uri="{9D8B030D-6E8A-4147-A177-3AD203B41FA5}">
                      <a16:colId xmlns:a16="http://schemas.microsoft.com/office/drawing/2014/main" val="20006"/>
                    </a:ext>
                  </a:extLst>
                </a:gridCol>
                <a:gridCol w="499643">
                  <a:extLst>
                    <a:ext uri="{9D8B030D-6E8A-4147-A177-3AD203B41FA5}">
                      <a16:colId xmlns:a16="http://schemas.microsoft.com/office/drawing/2014/main" val="20007"/>
                    </a:ext>
                  </a:extLst>
                </a:gridCol>
                <a:gridCol w="498364">
                  <a:extLst>
                    <a:ext uri="{9D8B030D-6E8A-4147-A177-3AD203B41FA5}">
                      <a16:colId xmlns:a16="http://schemas.microsoft.com/office/drawing/2014/main" val="20008"/>
                    </a:ext>
                  </a:extLst>
                </a:gridCol>
                <a:gridCol w="498364">
                  <a:extLst>
                    <a:ext uri="{9D8B030D-6E8A-4147-A177-3AD203B41FA5}">
                      <a16:colId xmlns:a16="http://schemas.microsoft.com/office/drawing/2014/main" val="3822871466"/>
                    </a:ext>
                  </a:extLst>
                </a:gridCol>
                <a:gridCol w="498364">
                  <a:extLst>
                    <a:ext uri="{9D8B030D-6E8A-4147-A177-3AD203B41FA5}">
                      <a16:colId xmlns:a16="http://schemas.microsoft.com/office/drawing/2014/main" val="727455605"/>
                    </a:ext>
                  </a:extLst>
                </a:gridCol>
                <a:gridCol w="498364">
                  <a:extLst>
                    <a:ext uri="{9D8B030D-6E8A-4147-A177-3AD203B41FA5}">
                      <a16:colId xmlns:a16="http://schemas.microsoft.com/office/drawing/2014/main" val="134493250"/>
                    </a:ext>
                  </a:extLst>
                </a:gridCol>
                <a:gridCol w="498364">
                  <a:extLst>
                    <a:ext uri="{9D8B030D-6E8A-4147-A177-3AD203B41FA5}">
                      <a16:colId xmlns:a16="http://schemas.microsoft.com/office/drawing/2014/main" val="1761203323"/>
                    </a:ext>
                  </a:extLst>
                </a:gridCol>
                <a:gridCol w="498364">
                  <a:extLst>
                    <a:ext uri="{9D8B030D-6E8A-4147-A177-3AD203B41FA5}">
                      <a16:colId xmlns:a16="http://schemas.microsoft.com/office/drawing/2014/main" val="1605823485"/>
                    </a:ext>
                  </a:extLst>
                </a:gridCol>
                <a:gridCol w="498364">
                  <a:extLst>
                    <a:ext uri="{9D8B030D-6E8A-4147-A177-3AD203B41FA5}">
                      <a16:colId xmlns:a16="http://schemas.microsoft.com/office/drawing/2014/main" val="1470258251"/>
                    </a:ext>
                  </a:extLst>
                </a:gridCol>
                <a:gridCol w="498364">
                  <a:extLst>
                    <a:ext uri="{9D8B030D-6E8A-4147-A177-3AD203B41FA5}">
                      <a16:colId xmlns:a16="http://schemas.microsoft.com/office/drawing/2014/main" val="4028708553"/>
                    </a:ext>
                  </a:extLst>
                </a:gridCol>
              </a:tblGrid>
              <a:tr h="280504">
                <a:tc>
                  <a:txBody>
                    <a:bodyPr/>
                    <a:lstStyle/>
                    <a:p>
                      <a:pPr algn="ctr"/>
                      <a:r>
                        <a:rPr lang="fi-FI" sz="900" b="0" baseline="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34929317"/>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Teknologiateollisuuden* tilauskanta Suomessa  </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68</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6.5.2024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31.12.2023.</a:t>
            </a:r>
          </a:p>
        </p:txBody>
      </p:sp>
      <p:graphicFrame>
        <p:nvGraphicFramePr>
          <p:cNvPr id="8" name="Object 3"/>
          <p:cNvGraphicFramePr>
            <a:graphicFrameLocks noGrp="1" noChangeAspect="1"/>
          </p:cNvGraphicFramePr>
          <p:nvPr>
            <p:ph sz="quarter" idx="17"/>
          </p:nvPr>
        </p:nvGraphicFramePr>
        <p:xfrm>
          <a:off x="179512" y="1016527"/>
          <a:ext cx="8856984" cy="285124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Box 7"/>
          <p:cNvSpPr txBox="1">
            <a:spLocks noChangeArrowheads="1"/>
          </p:cNvSpPr>
          <p:nvPr/>
        </p:nvSpPr>
        <p:spPr bwMode="auto">
          <a:xfrm>
            <a:off x="990389" y="1095112"/>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graphicFrame>
        <p:nvGraphicFramePr>
          <p:cNvPr id="11" name="Taulukko 10"/>
          <p:cNvGraphicFramePr>
            <a:graphicFrameLocks noGrp="1"/>
          </p:cNvGraphicFramePr>
          <p:nvPr/>
        </p:nvGraphicFramePr>
        <p:xfrm>
          <a:off x="3470383" y="3923754"/>
          <a:ext cx="3835454" cy="803820"/>
        </p:xfrm>
        <a:graphic>
          <a:graphicData uri="http://schemas.openxmlformats.org/drawingml/2006/table">
            <a:tbl>
              <a:tblPr/>
              <a:tblGrid>
                <a:gridCol w="829408">
                  <a:extLst>
                    <a:ext uri="{9D8B030D-6E8A-4147-A177-3AD203B41FA5}">
                      <a16:colId xmlns:a16="http://schemas.microsoft.com/office/drawing/2014/main" val="20000"/>
                    </a:ext>
                  </a:extLst>
                </a:gridCol>
                <a:gridCol w="1530344">
                  <a:extLst>
                    <a:ext uri="{9D8B030D-6E8A-4147-A177-3AD203B41FA5}">
                      <a16:colId xmlns:a16="http://schemas.microsoft.com/office/drawing/2014/main" val="20001"/>
                    </a:ext>
                  </a:extLst>
                </a:gridCol>
                <a:gridCol w="1475702">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31.12.2022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30.9.2023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Vientiin: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-19 %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-5 %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Kotimaahan: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-5 %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0 %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-16 %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-3 %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
        <p:nvSpPr>
          <p:cNvPr id="12" name="Text Box 10"/>
          <p:cNvSpPr txBox="1">
            <a:spLocks noChangeArrowheads="1"/>
          </p:cNvSpPr>
          <p:nvPr/>
        </p:nvSpPr>
        <p:spPr bwMode="auto">
          <a:xfrm>
            <a:off x="7255083" y="3953871"/>
            <a:ext cx="15216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812394"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29282E"/>
                </a:solidFill>
                <a:effectLst/>
                <a:uLnTx/>
                <a:uFillTx/>
                <a:latin typeface="Verdana"/>
                <a:ea typeface="Arial Unicode MS"/>
                <a:cs typeface="+mn-cs"/>
              </a:rPr>
              <a:t>*) Pl. metallien jalostus, pelialan ohjelmistoyritykset ja datakeskukset  </a:t>
            </a:r>
          </a:p>
        </p:txBody>
      </p:sp>
      <p:sp>
        <p:nvSpPr>
          <p:cNvPr id="13" name="Text Box 10"/>
          <p:cNvSpPr txBox="1">
            <a:spLocks noChangeArrowheads="1"/>
          </p:cNvSpPr>
          <p:nvPr/>
        </p:nvSpPr>
        <p:spPr bwMode="auto">
          <a:xfrm>
            <a:off x="5943476" y="1115264"/>
            <a:ext cx="972015" cy="244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897" tIns="40949" rIns="81897" bIns="40949">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marL="1370013">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marR="0" lvl="0" indent="0" algn="l" defTabSz="812394"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dirty="0">
                <a:ln>
                  <a:noFill/>
                </a:ln>
                <a:solidFill>
                  <a:srgbClr val="29282E"/>
                </a:solidFill>
                <a:effectLst/>
                <a:uLnTx/>
                <a:uFillTx/>
                <a:latin typeface="Verdana"/>
                <a:ea typeface="ＭＳ Ｐゴシック" pitchFamily="34" charset="-128"/>
                <a:cs typeface="+mn-cs"/>
              </a:rPr>
              <a:t>Yhteensä</a:t>
            </a:r>
          </a:p>
        </p:txBody>
      </p:sp>
      <p:graphicFrame>
        <p:nvGraphicFramePr>
          <p:cNvPr id="14" name="Taulukko 13">
            <a:extLst>
              <a:ext uri="{FF2B5EF4-FFF2-40B4-BE49-F238E27FC236}">
                <a16:creationId xmlns:a16="http://schemas.microsoft.com/office/drawing/2014/main" id="{25A6EAF7-AEEF-4B6F-87C7-B2CE2CAC0083}"/>
              </a:ext>
            </a:extLst>
          </p:cNvPr>
          <p:cNvGraphicFramePr>
            <a:graphicFrameLocks noGrp="1"/>
          </p:cNvGraphicFramePr>
          <p:nvPr/>
        </p:nvGraphicFramePr>
        <p:xfrm>
          <a:off x="827586" y="3625592"/>
          <a:ext cx="6859974" cy="280504"/>
        </p:xfrm>
        <a:graphic>
          <a:graphicData uri="http://schemas.openxmlformats.org/drawingml/2006/table">
            <a:tbl>
              <a:tblPr firstRow="1" bandRow="1">
                <a:tableStyleId>{073A0DAA-6AF3-43AB-8588-CEC1D06C72B9}</a:tableStyleId>
              </a:tblPr>
              <a:tblGrid>
                <a:gridCol w="490717">
                  <a:extLst>
                    <a:ext uri="{9D8B030D-6E8A-4147-A177-3AD203B41FA5}">
                      <a16:colId xmlns:a16="http://schemas.microsoft.com/office/drawing/2014/main" val="20002"/>
                    </a:ext>
                  </a:extLst>
                </a:gridCol>
                <a:gridCol w="490717">
                  <a:extLst>
                    <a:ext uri="{9D8B030D-6E8A-4147-A177-3AD203B41FA5}">
                      <a16:colId xmlns:a16="http://schemas.microsoft.com/office/drawing/2014/main" val="20003"/>
                    </a:ext>
                  </a:extLst>
                </a:gridCol>
                <a:gridCol w="490717">
                  <a:extLst>
                    <a:ext uri="{9D8B030D-6E8A-4147-A177-3AD203B41FA5}">
                      <a16:colId xmlns:a16="http://schemas.microsoft.com/office/drawing/2014/main" val="20004"/>
                    </a:ext>
                  </a:extLst>
                </a:gridCol>
                <a:gridCol w="490717">
                  <a:extLst>
                    <a:ext uri="{9D8B030D-6E8A-4147-A177-3AD203B41FA5}">
                      <a16:colId xmlns:a16="http://schemas.microsoft.com/office/drawing/2014/main" val="20005"/>
                    </a:ext>
                  </a:extLst>
                </a:gridCol>
                <a:gridCol w="490717">
                  <a:extLst>
                    <a:ext uri="{9D8B030D-6E8A-4147-A177-3AD203B41FA5}">
                      <a16:colId xmlns:a16="http://schemas.microsoft.com/office/drawing/2014/main" val="20006"/>
                    </a:ext>
                  </a:extLst>
                </a:gridCol>
                <a:gridCol w="490717">
                  <a:extLst>
                    <a:ext uri="{9D8B030D-6E8A-4147-A177-3AD203B41FA5}">
                      <a16:colId xmlns:a16="http://schemas.microsoft.com/office/drawing/2014/main" val="20007"/>
                    </a:ext>
                  </a:extLst>
                </a:gridCol>
                <a:gridCol w="489459">
                  <a:extLst>
                    <a:ext uri="{9D8B030D-6E8A-4147-A177-3AD203B41FA5}">
                      <a16:colId xmlns:a16="http://schemas.microsoft.com/office/drawing/2014/main" val="20008"/>
                    </a:ext>
                  </a:extLst>
                </a:gridCol>
                <a:gridCol w="489459">
                  <a:extLst>
                    <a:ext uri="{9D8B030D-6E8A-4147-A177-3AD203B41FA5}">
                      <a16:colId xmlns:a16="http://schemas.microsoft.com/office/drawing/2014/main" val="3822871466"/>
                    </a:ext>
                  </a:extLst>
                </a:gridCol>
                <a:gridCol w="489459">
                  <a:extLst>
                    <a:ext uri="{9D8B030D-6E8A-4147-A177-3AD203B41FA5}">
                      <a16:colId xmlns:a16="http://schemas.microsoft.com/office/drawing/2014/main" val="727455605"/>
                    </a:ext>
                  </a:extLst>
                </a:gridCol>
                <a:gridCol w="489459">
                  <a:extLst>
                    <a:ext uri="{9D8B030D-6E8A-4147-A177-3AD203B41FA5}">
                      <a16:colId xmlns:a16="http://schemas.microsoft.com/office/drawing/2014/main" val="134493250"/>
                    </a:ext>
                  </a:extLst>
                </a:gridCol>
                <a:gridCol w="489459">
                  <a:extLst>
                    <a:ext uri="{9D8B030D-6E8A-4147-A177-3AD203B41FA5}">
                      <a16:colId xmlns:a16="http://schemas.microsoft.com/office/drawing/2014/main" val="1761203323"/>
                    </a:ext>
                  </a:extLst>
                </a:gridCol>
                <a:gridCol w="489459">
                  <a:extLst>
                    <a:ext uri="{9D8B030D-6E8A-4147-A177-3AD203B41FA5}">
                      <a16:colId xmlns:a16="http://schemas.microsoft.com/office/drawing/2014/main" val="1792385291"/>
                    </a:ext>
                  </a:extLst>
                </a:gridCol>
                <a:gridCol w="489459">
                  <a:extLst>
                    <a:ext uri="{9D8B030D-6E8A-4147-A177-3AD203B41FA5}">
                      <a16:colId xmlns:a16="http://schemas.microsoft.com/office/drawing/2014/main" val="1607773122"/>
                    </a:ext>
                  </a:extLst>
                </a:gridCol>
                <a:gridCol w="489459">
                  <a:extLst>
                    <a:ext uri="{9D8B030D-6E8A-4147-A177-3AD203B41FA5}">
                      <a16:colId xmlns:a16="http://schemas.microsoft.com/office/drawing/2014/main" val="2667564105"/>
                    </a:ext>
                  </a:extLst>
                </a:gridCol>
              </a:tblGrid>
              <a:tr h="280504">
                <a:tc>
                  <a:txBody>
                    <a:bodyPr/>
                    <a:lstStyle/>
                    <a:p>
                      <a:pPr algn="ctr"/>
                      <a:r>
                        <a:rPr lang="fi-FI" sz="900" b="0" baseline="0" dirty="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dirty="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9611110"/>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8421552" cy="648000"/>
          </a:xfrm>
        </p:spPr>
        <p:txBody>
          <a:bodyPr/>
          <a:lstStyle/>
          <a:p>
            <a:pPr>
              <a:lnSpc>
                <a:spcPct val="100000"/>
              </a:lnSpc>
            </a:pPr>
            <a:r>
              <a:rPr lang="fi-FI"/>
              <a:t>Elektroniikka- ja sähköteollisuuden uudet tilaukset Suomessa</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69</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6.5.2024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loka-joulukuu 2023.</a:t>
            </a:r>
          </a:p>
        </p:txBody>
      </p:sp>
      <p:graphicFrame>
        <p:nvGraphicFramePr>
          <p:cNvPr id="12" name="Object 5"/>
          <p:cNvGraphicFramePr>
            <a:graphicFrameLocks noGrp="1" noChangeAspect="1"/>
          </p:cNvGraphicFramePr>
          <p:nvPr>
            <p:ph sz="quarter" idx="17"/>
          </p:nvPr>
        </p:nvGraphicFramePr>
        <p:xfrm>
          <a:off x="107504" y="1016526"/>
          <a:ext cx="8856983" cy="3045647"/>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 Box 7"/>
          <p:cNvSpPr txBox="1">
            <a:spLocks noChangeArrowheads="1"/>
          </p:cNvSpPr>
          <p:nvPr/>
        </p:nvSpPr>
        <p:spPr bwMode="auto">
          <a:xfrm>
            <a:off x="943147" y="1125043"/>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graphicFrame>
        <p:nvGraphicFramePr>
          <p:cNvPr id="25" name="Taulukko 24"/>
          <p:cNvGraphicFramePr>
            <a:graphicFrameLocks noGrp="1"/>
          </p:cNvGraphicFramePr>
          <p:nvPr/>
        </p:nvGraphicFramePr>
        <p:xfrm>
          <a:off x="3438453" y="3934949"/>
          <a:ext cx="3767898" cy="803820"/>
        </p:xfrm>
        <a:graphic>
          <a:graphicData uri="http://schemas.openxmlformats.org/drawingml/2006/table">
            <a:tbl>
              <a:tblPr/>
              <a:tblGrid>
                <a:gridCol w="863864">
                  <a:extLst>
                    <a:ext uri="{9D8B030D-6E8A-4147-A177-3AD203B41FA5}">
                      <a16:colId xmlns:a16="http://schemas.microsoft.com/office/drawing/2014/main" val="20000"/>
                    </a:ext>
                  </a:extLst>
                </a:gridCol>
                <a:gridCol w="1478411">
                  <a:extLst>
                    <a:ext uri="{9D8B030D-6E8A-4147-A177-3AD203B41FA5}">
                      <a16:colId xmlns:a16="http://schemas.microsoft.com/office/drawing/2014/main" val="20001"/>
                    </a:ext>
                  </a:extLst>
                </a:gridCol>
                <a:gridCol w="1425623">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IV,2022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III,2023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Vientiin: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-27 %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18 %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Kotimaahan: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-21 %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16 %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-26 %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18 %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graphicFrame>
        <p:nvGraphicFramePr>
          <p:cNvPr id="6" name="Taulukko 5">
            <a:extLst>
              <a:ext uri="{FF2B5EF4-FFF2-40B4-BE49-F238E27FC236}">
                <a16:creationId xmlns:a16="http://schemas.microsoft.com/office/drawing/2014/main" id="{24C585D3-113C-8587-DDFF-3A75A7CF4428}"/>
              </a:ext>
            </a:extLst>
          </p:cNvPr>
          <p:cNvGraphicFramePr>
            <a:graphicFrameLocks noGrp="1"/>
          </p:cNvGraphicFramePr>
          <p:nvPr/>
        </p:nvGraphicFramePr>
        <p:xfrm>
          <a:off x="827584" y="3673367"/>
          <a:ext cx="6984770" cy="280504"/>
        </p:xfrm>
        <a:graphic>
          <a:graphicData uri="http://schemas.openxmlformats.org/drawingml/2006/table">
            <a:tbl>
              <a:tblPr firstRow="1" bandRow="1">
                <a:tableStyleId>{073A0DAA-6AF3-43AB-8588-CEC1D06C72B9}</a:tableStyleId>
              </a:tblPr>
              <a:tblGrid>
                <a:gridCol w="499643">
                  <a:extLst>
                    <a:ext uri="{9D8B030D-6E8A-4147-A177-3AD203B41FA5}">
                      <a16:colId xmlns:a16="http://schemas.microsoft.com/office/drawing/2014/main" val="20002"/>
                    </a:ext>
                  </a:extLst>
                </a:gridCol>
                <a:gridCol w="499643">
                  <a:extLst>
                    <a:ext uri="{9D8B030D-6E8A-4147-A177-3AD203B41FA5}">
                      <a16:colId xmlns:a16="http://schemas.microsoft.com/office/drawing/2014/main" val="20003"/>
                    </a:ext>
                  </a:extLst>
                </a:gridCol>
                <a:gridCol w="499643">
                  <a:extLst>
                    <a:ext uri="{9D8B030D-6E8A-4147-A177-3AD203B41FA5}">
                      <a16:colId xmlns:a16="http://schemas.microsoft.com/office/drawing/2014/main" val="20004"/>
                    </a:ext>
                  </a:extLst>
                </a:gridCol>
                <a:gridCol w="499643">
                  <a:extLst>
                    <a:ext uri="{9D8B030D-6E8A-4147-A177-3AD203B41FA5}">
                      <a16:colId xmlns:a16="http://schemas.microsoft.com/office/drawing/2014/main" val="20005"/>
                    </a:ext>
                  </a:extLst>
                </a:gridCol>
                <a:gridCol w="499643">
                  <a:extLst>
                    <a:ext uri="{9D8B030D-6E8A-4147-A177-3AD203B41FA5}">
                      <a16:colId xmlns:a16="http://schemas.microsoft.com/office/drawing/2014/main" val="20006"/>
                    </a:ext>
                  </a:extLst>
                </a:gridCol>
                <a:gridCol w="499643">
                  <a:extLst>
                    <a:ext uri="{9D8B030D-6E8A-4147-A177-3AD203B41FA5}">
                      <a16:colId xmlns:a16="http://schemas.microsoft.com/office/drawing/2014/main" val="20007"/>
                    </a:ext>
                  </a:extLst>
                </a:gridCol>
                <a:gridCol w="498364">
                  <a:extLst>
                    <a:ext uri="{9D8B030D-6E8A-4147-A177-3AD203B41FA5}">
                      <a16:colId xmlns:a16="http://schemas.microsoft.com/office/drawing/2014/main" val="20008"/>
                    </a:ext>
                  </a:extLst>
                </a:gridCol>
                <a:gridCol w="498364">
                  <a:extLst>
                    <a:ext uri="{9D8B030D-6E8A-4147-A177-3AD203B41FA5}">
                      <a16:colId xmlns:a16="http://schemas.microsoft.com/office/drawing/2014/main" val="3822871466"/>
                    </a:ext>
                  </a:extLst>
                </a:gridCol>
                <a:gridCol w="498364">
                  <a:extLst>
                    <a:ext uri="{9D8B030D-6E8A-4147-A177-3AD203B41FA5}">
                      <a16:colId xmlns:a16="http://schemas.microsoft.com/office/drawing/2014/main" val="727455605"/>
                    </a:ext>
                  </a:extLst>
                </a:gridCol>
                <a:gridCol w="498364">
                  <a:extLst>
                    <a:ext uri="{9D8B030D-6E8A-4147-A177-3AD203B41FA5}">
                      <a16:colId xmlns:a16="http://schemas.microsoft.com/office/drawing/2014/main" val="134493250"/>
                    </a:ext>
                  </a:extLst>
                </a:gridCol>
                <a:gridCol w="498364">
                  <a:extLst>
                    <a:ext uri="{9D8B030D-6E8A-4147-A177-3AD203B41FA5}">
                      <a16:colId xmlns:a16="http://schemas.microsoft.com/office/drawing/2014/main" val="1761203323"/>
                    </a:ext>
                  </a:extLst>
                </a:gridCol>
                <a:gridCol w="498364">
                  <a:extLst>
                    <a:ext uri="{9D8B030D-6E8A-4147-A177-3AD203B41FA5}">
                      <a16:colId xmlns:a16="http://schemas.microsoft.com/office/drawing/2014/main" val="1605823485"/>
                    </a:ext>
                  </a:extLst>
                </a:gridCol>
                <a:gridCol w="498364">
                  <a:extLst>
                    <a:ext uri="{9D8B030D-6E8A-4147-A177-3AD203B41FA5}">
                      <a16:colId xmlns:a16="http://schemas.microsoft.com/office/drawing/2014/main" val="1470258251"/>
                    </a:ext>
                  </a:extLst>
                </a:gridCol>
                <a:gridCol w="498364">
                  <a:extLst>
                    <a:ext uri="{9D8B030D-6E8A-4147-A177-3AD203B41FA5}">
                      <a16:colId xmlns:a16="http://schemas.microsoft.com/office/drawing/2014/main" val="4028708553"/>
                    </a:ext>
                  </a:extLst>
                </a:gridCol>
              </a:tblGrid>
              <a:tr h="280504">
                <a:tc>
                  <a:txBody>
                    <a:bodyPr/>
                    <a:lstStyle/>
                    <a:p>
                      <a:pPr algn="ctr"/>
                      <a:r>
                        <a:rPr lang="fi-FI" sz="900" b="0" baseline="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1638929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7</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IMF (</a:t>
            </a:r>
            <a:r>
              <a:rPr lang="fi-FI" err="1"/>
              <a:t>July</a:t>
            </a:r>
            <a:r>
              <a:rPr lang="fi-FI"/>
              <a:t> 2022) </a:t>
            </a:r>
          </a:p>
        </p:txBody>
      </p:sp>
      <p:sp>
        <p:nvSpPr>
          <p:cNvPr id="10" name="Tekstin paikkamerkki 7"/>
          <p:cNvSpPr>
            <a:spLocks noGrp="1"/>
          </p:cNvSpPr>
          <p:nvPr>
            <p:ph type="body" sz="quarter" idx="15"/>
          </p:nvPr>
        </p:nvSpPr>
        <p:spPr>
          <a:xfrm>
            <a:off x="252000" y="282149"/>
            <a:ext cx="7992000" cy="932381"/>
          </a:xfrm>
        </p:spPr>
        <p:txBody>
          <a:bodyPr/>
          <a:lstStyle/>
          <a:p>
            <a:r>
              <a:rPr lang="fi-FI"/>
              <a:t>Teknologiateollisuuden vientimarkkinoilla kysyntä kasvaa 2,4 % vuonna 2022</a:t>
            </a:r>
            <a:endParaRPr lang="fi-FI">
              <a:solidFill>
                <a:srgbClr val="FF0000"/>
              </a:solidFill>
            </a:endParaRPr>
          </a:p>
          <a:p>
            <a:pPr>
              <a:lnSpc>
                <a:spcPct val="100000"/>
              </a:lnSpc>
              <a:spcBef>
                <a:spcPts val="0"/>
              </a:spcBef>
            </a:pPr>
            <a:r>
              <a:rPr lang="fi-FI" sz="1200" b="0"/>
              <a:t>Bkt:n kasvu 2022/2021, % </a:t>
            </a:r>
            <a:endParaRPr lang="fi-FI"/>
          </a:p>
        </p:txBody>
      </p:sp>
      <p:graphicFrame>
        <p:nvGraphicFramePr>
          <p:cNvPr id="200" name="Object 5"/>
          <p:cNvGraphicFramePr>
            <a:graphicFrameLocks noGrp="1" noChangeAspect="1"/>
          </p:cNvGraphicFramePr>
          <p:nvPr>
            <p:ph sz="quarter" idx="17"/>
          </p:nvPr>
        </p:nvGraphicFramePr>
        <p:xfrm>
          <a:off x="424736" y="1084428"/>
          <a:ext cx="8391525" cy="3541712"/>
        </p:xfrm>
        <a:graphic>
          <a:graphicData uri="http://schemas.openxmlformats.org/drawingml/2006/chart">
            <c:chart xmlns:c="http://schemas.openxmlformats.org/drawingml/2006/chart" xmlns:r="http://schemas.openxmlformats.org/officeDocument/2006/relationships" r:id="rId3"/>
          </a:graphicData>
        </a:graphic>
      </p:graphicFrame>
      <p:sp>
        <p:nvSpPr>
          <p:cNvPr id="205" name="Text Box 22"/>
          <p:cNvSpPr txBox="1">
            <a:spLocks noChangeArrowheads="1"/>
          </p:cNvSpPr>
          <p:nvPr/>
        </p:nvSpPr>
        <p:spPr bwMode="auto">
          <a:xfrm>
            <a:off x="802007" y="2127925"/>
            <a:ext cx="1567891" cy="2539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Pohjois-Amerikka</a:t>
            </a:r>
          </a:p>
        </p:txBody>
      </p:sp>
      <p:sp>
        <p:nvSpPr>
          <p:cNvPr id="206" name="Text Box 23"/>
          <p:cNvSpPr txBox="1">
            <a:spLocks noChangeArrowheads="1"/>
          </p:cNvSpPr>
          <p:nvPr/>
        </p:nvSpPr>
        <p:spPr bwMode="auto">
          <a:xfrm>
            <a:off x="2932094" y="1939130"/>
            <a:ext cx="144847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solidFill>
                  <a:schemeClr val="tx1"/>
                </a:solidFill>
                <a:effectLst/>
                <a:uLnTx/>
                <a:uFillTx/>
                <a:latin typeface="+mj-lt"/>
                <a:ea typeface="ＭＳ Ｐゴシック" pitchFamily="-128" charset="-128"/>
              </a:rPr>
              <a:t>Euromaat ja</a:t>
            </a:r>
          </a:p>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solidFill>
                  <a:schemeClr val="tx1"/>
                </a:solidFill>
                <a:effectLst/>
                <a:uLnTx/>
                <a:uFillTx/>
                <a:latin typeface="+mj-lt"/>
                <a:ea typeface="ＭＳ Ｐゴシック" pitchFamily="-128" charset="-128"/>
              </a:rPr>
              <a:t>Länsi-Eurooppa</a:t>
            </a:r>
          </a:p>
        </p:txBody>
      </p:sp>
      <p:sp>
        <p:nvSpPr>
          <p:cNvPr id="207" name="Text Box 24"/>
          <p:cNvSpPr txBox="1">
            <a:spLocks noChangeArrowheads="1"/>
          </p:cNvSpPr>
          <p:nvPr/>
        </p:nvSpPr>
        <p:spPr bwMode="auto">
          <a:xfrm>
            <a:off x="6558193" y="2089412"/>
            <a:ext cx="68194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Japani </a:t>
            </a:r>
          </a:p>
        </p:txBody>
      </p:sp>
      <p:sp>
        <p:nvSpPr>
          <p:cNvPr id="208" name="Text Box 25"/>
          <p:cNvSpPr txBox="1">
            <a:spLocks noChangeArrowheads="1"/>
          </p:cNvSpPr>
          <p:nvPr/>
        </p:nvSpPr>
        <p:spPr bwMode="auto">
          <a:xfrm>
            <a:off x="7021200" y="2036381"/>
            <a:ext cx="59874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Kiina</a:t>
            </a:r>
          </a:p>
        </p:txBody>
      </p:sp>
      <p:sp>
        <p:nvSpPr>
          <p:cNvPr id="211" name="Text Box 28"/>
          <p:cNvSpPr txBox="1">
            <a:spLocks noChangeArrowheads="1"/>
          </p:cNvSpPr>
          <p:nvPr/>
        </p:nvSpPr>
        <p:spPr bwMode="auto">
          <a:xfrm>
            <a:off x="7303224" y="1401175"/>
            <a:ext cx="53548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Intia</a:t>
            </a:r>
          </a:p>
        </p:txBody>
      </p:sp>
      <p:sp>
        <p:nvSpPr>
          <p:cNvPr id="215" name="Text Box 33"/>
          <p:cNvSpPr txBox="1">
            <a:spLocks noChangeArrowheads="1"/>
          </p:cNvSpPr>
          <p:nvPr/>
        </p:nvSpPr>
        <p:spPr bwMode="auto">
          <a:xfrm rot="-5400000">
            <a:off x="5957647" y="1657250"/>
            <a:ext cx="997267"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Muu it. Eurooppa </a:t>
            </a:r>
          </a:p>
        </p:txBody>
      </p:sp>
      <p:sp>
        <p:nvSpPr>
          <p:cNvPr id="220" name="Text Box 40"/>
          <p:cNvSpPr txBox="1">
            <a:spLocks noChangeArrowheads="1"/>
          </p:cNvSpPr>
          <p:nvPr/>
        </p:nvSpPr>
        <p:spPr bwMode="auto">
          <a:xfrm rot="-5400000">
            <a:off x="5652467" y="1933510"/>
            <a:ext cx="751395" cy="28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u="none" strike="noStrike" kern="0" cap="none" spc="0" normalizeH="0" noProof="0">
                <a:ln>
                  <a:noFill/>
                </a:ln>
                <a:effectLst/>
                <a:uLnTx/>
                <a:uFillTx/>
                <a:latin typeface="Verdana" panose="020B0604030504040204" pitchFamily="34" charset="0"/>
                <a:ea typeface="ＭＳ Ｐゴシック" pitchFamily="-128" charset="-128"/>
              </a:rPr>
              <a:t>Venäjä</a:t>
            </a:r>
            <a:r>
              <a:rPr kumimoji="0" lang="fi-FI" sz="1209" b="1" i="0" u="none" strike="noStrike" kern="0" cap="none" spc="0" normalizeH="0" baseline="0" noProof="0">
                <a:ln>
                  <a:noFill/>
                </a:ln>
                <a:solidFill>
                  <a:srgbClr val="92D050"/>
                </a:solidFill>
                <a:effectLst/>
                <a:uLnTx/>
                <a:uFillTx/>
                <a:latin typeface="Arial" charset="0"/>
                <a:ea typeface="ＭＳ Ｐゴシック" pitchFamily="-128" charset="-128"/>
              </a:rPr>
              <a:t> </a:t>
            </a:r>
            <a:endParaRPr kumimoji="0" lang="fi-FI" sz="1209" b="0" i="0" u="none" strike="noStrike" kern="0" cap="none" spc="0" normalizeH="0" baseline="0" noProof="0">
              <a:ln>
                <a:noFill/>
              </a:ln>
              <a:solidFill>
                <a:srgbClr val="92D050"/>
              </a:solidFill>
              <a:effectLst/>
              <a:uLnTx/>
              <a:uFillTx/>
              <a:latin typeface="Arial" charset="0"/>
              <a:ea typeface="ＭＳ Ｐゴシック" pitchFamily="-128" charset="-128"/>
            </a:endParaRPr>
          </a:p>
        </p:txBody>
      </p:sp>
      <p:sp>
        <p:nvSpPr>
          <p:cNvPr id="221" name="Text Box 41"/>
          <p:cNvSpPr txBox="1">
            <a:spLocks noChangeArrowheads="1"/>
          </p:cNvSpPr>
          <p:nvPr/>
        </p:nvSpPr>
        <p:spPr bwMode="auto">
          <a:xfrm rot="-5400000">
            <a:off x="7654158" y="1390272"/>
            <a:ext cx="720069" cy="278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Brasilia</a:t>
            </a:r>
            <a:r>
              <a:rPr kumimoji="0" lang="fi-FI" sz="1209" b="0" i="0" u="none" strike="noStrike" kern="0" cap="none" spc="0" normalizeH="0" baseline="0" noProof="0">
                <a:ln>
                  <a:noFill/>
                </a:ln>
                <a:solidFill>
                  <a:srgbClr val="83A00C">
                    <a:lumMod val="60000"/>
                    <a:lumOff val="40000"/>
                  </a:srgbClr>
                </a:solidFill>
                <a:effectLst/>
                <a:uLnTx/>
                <a:uFillTx/>
                <a:latin typeface="Arial" charset="0"/>
                <a:ea typeface="ＭＳ Ｐゴシック" pitchFamily="-128" charset="-128"/>
              </a:rPr>
              <a:t> </a:t>
            </a:r>
          </a:p>
        </p:txBody>
      </p:sp>
      <p:sp>
        <p:nvSpPr>
          <p:cNvPr id="222" name="Text Box 42"/>
          <p:cNvSpPr txBox="1">
            <a:spLocks noChangeArrowheads="1"/>
          </p:cNvSpPr>
          <p:nvPr/>
        </p:nvSpPr>
        <p:spPr bwMode="auto">
          <a:xfrm rot="-5400000">
            <a:off x="7759310" y="1501392"/>
            <a:ext cx="73843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Meksiko</a:t>
            </a:r>
            <a:r>
              <a:rPr kumimoji="0" lang="fi-FI" sz="1050" b="0" i="0" u="none" strike="noStrike" kern="0" cap="none" spc="0" normalizeH="0" baseline="0" noProof="0">
                <a:ln>
                  <a:noFill/>
                </a:ln>
                <a:effectLst/>
                <a:uLnTx/>
                <a:uFillTx/>
                <a:latin typeface="+mj-lt"/>
                <a:ea typeface="ＭＳ Ｐゴシック" pitchFamily="-128" charset="-128"/>
              </a:rPr>
              <a:t> </a:t>
            </a:r>
          </a:p>
        </p:txBody>
      </p:sp>
      <p:sp>
        <p:nvSpPr>
          <p:cNvPr id="223" name="Text Box 43"/>
          <p:cNvSpPr txBox="1">
            <a:spLocks noChangeArrowheads="1"/>
          </p:cNvSpPr>
          <p:nvPr/>
        </p:nvSpPr>
        <p:spPr bwMode="auto">
          <a:xfrm rot="-5400000">
            <a:off x="7674256" y="1592127"/>
            <a:ext cx="109495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Muu Lat. Am. </a:t>
            </a:r>
          </a:p>
        </p:txBody>
      </p:sp>
      <p:sp>
        <p:nvSpPr>
          <p:cNvPr id="224" name="Text Box 44"/>
          <p:cNvSpPr txBox="1">
            <a:spLocks noChangeArrowheads="1"/>
          </p:cNvSpPr>
          <p:nvPr/>
        </p:nvSpPr>
        <p:spPr bwMode="auto">
          <a:xfrm rot="-5400000">
            <a:off x="8046932" y="1519342"/>
            <a:ext cx="86754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u="none" strike="noStrike" kern="0" cap="none" spc="0" normalizeH="0" noProof="0">
                <a:ln>
                  <a:noFill/>
                </a:ln>
                <a:effectLst/>
                <a:uLnTx/>
                <a:uFillTx/>
                <a:latin typeface="+mj-lt"/>
                <a:ea typeface="ＭＳ Ｐゴシック" pitchFamily="-128" charset="-128"/>
              </a:rPr>
              <a:t>Lähi-itä</a:t>
            </a:r>
            <a:r>
              <a:rPr kumimoji="0" lang="fi-FI" sz="1050" i="0" u="none" strike="noStrike" kern="0" cap="none" spc="0" normalizeH="0" baseline="0" noProof="0">
                <a:ln>
                  <a:noFill/>
                </a:ln>
                <a:effectLst/>
                <a:uLnTx/>
                <a:uFillTx/>
                <a:latin typeface="+mj-lt"/>
                <a:ea typeface="ＭＳ Ｐゴシック" pitchFamily="-128" charset="-128"/>
              </a:rPr>
              <a:t> ja</a:t>
            </a:r>
          </a:p>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 Afrikka </a:t>
            </a:r>
          </a:p>
        </p:txBody>
      </p:sp>
      <p:sp>
        <p:nvSpPr>
          <p:cNvPr id="225" name="Text Box 48"/>
          <p:cNvSpPr txBox="1">
            <a:spLocks noChangeArrowheads="1"/>
          </p:cNvSpPr>
          <p:nvPr/>
        </p:nvSpPr>
        <p:spPr bwMode="auto">
          <a:xfrm>
            <a:off x="4033324" y="1531452"/>
            <a:ext cx="1626819" cy="415498"/>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Kasvu keskimäärin: </a:t>
            </a:r>
          </a:p>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a:ln>
                  <a:noFill/>
                </a:ln>
                <a:effectLst/>
                <a:uLnTx/>
                <a:uFillTx/>
                <a:latin typeface="+mj-lt"/>
                <a:ea typeface="ＭＳ Ｐゴシック" pitchFamily="-128" charset="-128"/>
              </a:rPr>
              <a:t>+2,4 %</a:t>
            </a:r>
          </a:p>
        </p:txBody>
      </p:sp>
      <p:sp>
        <p:nvSpPr>
          <p:cNvPr id="229" name="Text Box 46"/>
          <p:cNvSpPr txBox="1">
            <a:spLocks noChangeArrowheads="1"/>
          </p:cNvSpPr>
          <p:nvPr/>
        </p:nvSpPr>
        <p:spPr bwMode="auto">
          <a:xfrm>
            <a:off x="1927887" y="4525178"/>
            <a:ext cx="5650906"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r>
              <a:rPr lang="fi-FI" sz="1050"/>
              <a:t>Pylvään leveys kuvaa osuutta teknologiateollisuuden Suomen viennistä vuonna 2021, % </a:t>
            </a:r>
            <a:endParaRPr lang="fi-FI" sz="1050">
              <a:latin typeface="+mj-lt"/>
            </a:endParaRPr>
          </a:p>
        </p:txBody>
      </p:sp>
      <p:sp>
        <p:nvSpPr>
          <p:cNvPr id="231" name="Text Box 29"/>
          <p:cNvSpPr txBox="1">
            <a:spLocks noChangeArrowheads="1"/>
          </p:cNvSpPr>
          <p:nvPr/>
        </p:nvSpPr>
        <p:spPr bwMode="auto">
          <a:xfrm>
            <a:off x="7533947" y="1513346"/>
            <a:ext cx="54373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r>
              <a:rPr lang="fi-FI" sz="1050">
                <a:latin typeface="Verdana" panose="020B0604030504040204" pitchFamily="34" charset="0"/>
              </a:rPr>
              <a:t>Muu </a:t>
            </a:r>
          </a:p>
          <a:p>
            <a:r>
              <a:rPr lang="fi-FI" sz="1050">
                <a:latin typeface="Verdana" panose="020B0604030504040204" pitchFamily="34" charset="0"/>
              </a:rPr>
              <a:t>Aasia</a:t>
            </a:r>
          </a:p>
        </p:txBody>
      </p:sp>
      <p:sp>
        <p:nvSpPr>
          <p:cNvPr id="38" name="Rectangle 18">
            <a:extLst>
              <a:ext uri="{FF2B5EF4-FFF2-40B4-BE49-F238E27FC236}">
                <a16:creationId xmlns:a16="http://schemas.microsoft.com/office/drawing/2014/main" id="{E55B71CA-0C6C-4326-9793-E32006D5813A}"/>
              </a:ext>
            </a:extLst>
          </p:cNvPr>
          <p:cNvSpPr>
            <a:spLocks noChangeArrowheads="1"/>
          </p:cNvSpPr>
          <p:nvPr/>
        </p:nvSpPr>
        <p:spPr bwMode="auto">
          <a:xfrm flipV="1">
            <a:off x="891800" y="2418493"/>
            <a:ext cx="860507" cy="356127"/>
          </a:xfrm>
          <a:prstGeom prst="rect">
            <a:avLst/>
          </a:prstGeom>
          <a:solidFill>
            <a:schemeClr val="accent5"/>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39" name="Rectangle 19">
            <a:extLst>
              <a:ext uri="{FF2B5EF4-FFF2-40B4-BE49-F238E27FC236}">
                <a16:creationId xmlns:a16="http://schemas.microsoft.com/office/drawing/2014/main" id="{6BA4C387-1276-41D3-8F4D-8A3DFAA5FDC3}"/>
              </a:ext>
            </a:extLst>
          </p:cNvPr>
          <p:cNvSpPr>
            <a:spLocks noChangeArrowheads="1"/>
          </p:cNvSpPr>
          <p:nvPr/>
        </p:nvSpPr>
        <p:spPr bwMode="auto">
          <a:xfrm flipV="1">
            <a:off x="1759154" y="2391667"/>
            <a:ext cx="4064441" cy="383855"/>
          </a:xfrm>
          <a:prstGeom prst="rect">
            <a:avLst/>
          </a:prstGeom>
          <a:solidFill>
            <a:schemeClr val="tx2"/>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40" name="Rectangle 20">
            <a:extLst>
              <a:ext uri="{FF2B5EF4-FFF2-40B4-BE49-F238E27FC236}">
                <a16:creationId xmlns:a16="http://schemas.microsoft.com/office/drawing/2014/main" id="{5E644697-23C3-4C74-BC89-79C376C0E0BD}"/>
              </a:ext>
            </a:extLst>
          </p:cNvPr>
          <p:cNvSpPr>
            <a:spLocks noChangeArrowheads="1"/>
          </p:cNvSpPr>
          <p:nvPr/>
        </p:nvSpPr>
        <p:spPr bwMode="auto">
          <a:xfrm>
            <a:off x="6904402" y="2504470"/>
            <a:ext cx="169884" cy="274828"/>
          </a:xfrm>
          <a:prstGeom prst="rect">
            <a:avLst/>
          </a:prstGeom>
          <a:solidFill>
            <a:schemeClr val="accent4"/>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41" name="Rectangle 21">
            <a:extLst>
              <a:ext uri="{FF2B5EF4-FFF2-40B4-BE49-F238E27FC236}">
                <a16:creationId xmlns:a16="http://schemas.microsoft.com/office/drawing/2014/main" id="{7968B179-1D14-4C87-98F2-EAC01C8E7658}"/>
              </a:ext>
            </a:extLst>
          </p:cNvPr>
          <p:cNvSpPr>
            <a:spLocks noChangeArrowheads="1"/>
          </p:cNvSpPr>
          <p:nvPr/>
        </p:nvSpPr>
        <p:spPr bwMode="auto">
          <a:xfrm>
            <a:off x="7079720" y="2276764"/>
            <a:ext cx="405777" cy="501428"/>
          </a:xfrm>
          <a:prstGeom prst="rect">
            <a:avLst/>
          </a:prstGeom>
          <a:solidFill>
            <a:schemeClr val="bg1">
              <a:lumMod val="65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42" name="Rectangle 27">
            <a:extLst>
              <a:ext uri="{FF2B5EF4-FFF2-40B4-BE49-F238E27FC236}">
                <a16:creationId xmlns:a16="http://schemas.microsoft.com/office/drawing/2014/main" id="{0569BC56-B261-4403-A2FE-A381217B9C0D}"/>
              </a:ext>
            </a:extLst>
          </p:cNvPr>
          <p:cNvSpPr>
            <a:spLocks noChangeArrowheads="1"/>
          </p:cNvSpPr>
          <p:nvPr/>
        </p:nvSpPr>
        <p:spPr bwMode="auto">
          <a:xfrm flipV="1">
            <a:off x="7623634" y="1908099"/>
            <a:ext cx="406789" cy="871098"/>
          </a:xfrm>
          <a:prstGeom prst="rect">
            <a:avLst/>
          </a:prstGeom>
          <a:solidFill>
            <a:schemeClr val="accent1"/>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43" name="Rectangle 32">
            <a:extLst>
              <a:ext uri="{FF2B5EF4-FFF2-40B4-BE49-F238E27FC236}">
                <a16:creationId xmlns:a16="http://schemas.microsoft.com/office/drawing/2014/main" id="{EEAF9AA4-163D-4AEC-B3CB-B68E18CA8EA7}"/>
              </a:ext>
            </a:extLst>
          </p:cNvPr>
          <p:cNvSpPr>
            <a:spLocks noChangeArrowheads="1"/>
          </p:cNvSpPr>
          <p:nvPr/>
        </p:nvSpPr>
        <p:spPr bwMode="auto">
          <a:xfrm>
            <a:off x="6195378" y="2319356"/>
            <a:ext cx="714199" cy="455265"/>
          </a:xfrm>
          <a:prstGeom prst="rect">
            <a:avLst/>
          </a:prstGeom>
          <a:solidFill>
            <a:schemeClr val="accent1">
              <a:lumMod val="60000"/>
              <a:lumOff val="40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44" name="Rectangle 34">
            <a:extLst>
              <a:ext uri="{FF2B5EF4-FFF2-40B4-BE49-F238E27FC236}">
                <a16:creationId xmlns:a16="http://schemas.microsoft.com/office/drawing/2014/main" id="{2570D91E-B3D0-4EB4-8E7B-83D0A9A38B38}"/>
              </a:ext>
            </a:extLst>
          </p:cNvPr>
          <p:cNvSpPr>
            <a:spLocks noChangeArrowheads="1"/>
          </p:cNvSpPr>
          <p:nvPr/>
        </p:nvSpPr>
        <p:spPr bwMode="auto">
          <a:xfrm>
            <a:off x="8040583" y="2532111"/>
            <a:ext cx="73750" cy="245246"/>
          </a:xfrm>
          <a:prstGeom prst="rect">
            <a:avLst/>
          </a:prstGeom>
          <a:solidFill>
            <a:schemeClr val="accent3"/>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45" name="Rectangle 35">
            <a:extLst>
              <a:ext uri="{FF2B5EF4-FFF2-40B4-BE49-F238E27FC236}">
                <a16:creationId xmlns:a16="http://schemas.microsoft.com/office/drawing/2014/main" id="{1AFC0300-9722-4FA0-B05D-97781A463A8C}"/>
              </a:ext>
            </a:extLst>
          </p:cNvPr>
          <p:cNvSpPr>
            <a:spLocks noChangeArrowheads="1"/>
          </p:cNvSpPr>
          <p:nvPr/>
        </p:nvSpPr>
        <p:spPr bwMode="auto">
          <a:xfrm flipV="1">
            <a:off x="8116552" y="2418415"/>
            <a:ext cx="45719" cy="364834"/>
          </a:xfrm>
          <a:prstGeom prst="rect">
            <a:avLst/>
          </a:prstGeom>
          <a:solidFill>
            <a:schemeClr val="accent6">
              <a:lumMod val="75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46" name="Rectangle 38">
            <a:extLst>
              <a:ext uri="{FF2B5EF4-FFF2-40B4-BE49-F238E27FC236}">
                <a16:creationId xmlns:a16="http://schemas.microsoft.com/office/drawing/2014/main" id="{3886D417-F47E-463F-A405-9CA749889111}"/>
              </a:ext>
            </a:extLst>
          </p:cNvPr>
          <p:cNvSpPr>
            <a:spLocks noChangeArrowheads="1"/>
          </p:cNvSpPr>
          <p:nvPr/>
        </p:nvSpPr>
        <p:spPr bwMode="auto">
          <a:xfrm>
            <a:off x="8299573" y="2127925"/>
            <a:ext cx="191013" cy="655022"/>
          </a:xfrm>
          <a:prstGeom prst="rect">
            <a:avLst/>
          </a:prstGeom>
          <a:solidFill>
            <a:schemeClr val="accent1">
              <a:lumMod val="20000"/>
              <a:lumOff val="80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47" name="Rectangle 26">
            <a:extLst>
              <a:ext uri="{FF2B5EF4-FFF2-40B4-BE49-F238E27FC236}">
                <a16:creationId xmlns:a16="http://schemas.microsoft.com/office/drawing/2014/main" id="{A29885E3-15FB-4E16-BC8A-93C997665BF7}"/>
              </a:ext>
            </a:extLst>
          </p:cNvPr>
          <p:cNvSpPr>
            <a:spLocks noChangeArrowheads="1"/>
          </p:cNvSpPr>
          <p:nvPr/>
        </p:nvSpPr>
        <p:spPr bwMode="auto">
          <a:xfrm flipV="1">
            <a:off x="7490577" y="1654183"/>
            <a:ext cx="126210" cy="1126220"/>
          </a:xfrm>
          <a:prstGeom prst="rect">
            <a:avLst/>
          </a:prstGeom>
          <a:solidFill>
            <a:schemeClr val="accent6"/>
          </a:solidFill>
          <a:ln w="9525">
            <a:solidFill>
              <a:schemeClr val="tx1"/>
            </a:solidFill>
            <a:miter lim="800000"/>
            <a:headEnd/>
            <a:tailEnd/>
          </a:ln>
          <a:effectLst/>
        </p:spPr>
        <p:txBody>
          <a:bodyPr wrap="none" anchor="ctr"/>
          <a:lstStyle/>
          <a:p>
            <a:endParaRPr lang="fi-FI" sz="1814">
              <a:solidFill>
                <a:srgbClr val="002664"/>
              </a:solidFill>
            </a:endParaRPr>
          </a:p>
        </p:txBody>
      </p:sp>
      <p:sp>
        <p:nvSpPr>
          <p:cNvPr id="48" name="Rectangle 30">
            <a:extLst>
              <a:ext uri="{FF2B5EF4-FFF2-40B4-BE49-F238E27FC236}">
                <a16:creationId xmlns:a16="http://schemas.microsoft.com/office/drawing/2014/main" id="{AD050C1E-4D3C-46A6-A47B-37EDE69B93D4}"/>
              </a:ext>
            </a:extLst>
          </p:cNvPr>
          <p:cNvSpPr>
            <a:spLocks noChangeArrowheads="1"/>
          </p:cNvSpPr>
          <p:nvPr/>
        </p:nvSpPr>
        <p:spPr bwMode="auto">
          <a:xfrm flipV="1">
            <a:off x="5837244" y="2774621"/>
            <a:ext cx="351761" cy="911944"/>
          </a:xfrm>
          <a:prstGeom prst="rect">
            <a:avLst/>
          </a:prstGeom>
          <a:solidFill>
            <a:schemeClr val="accent2"/>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49" name="Rectangle 36">
            <a:extLst>
              <a:ext uri="{FF2B5EF4-FFF2-40B4-BE49-F238E27FC236}">
                <a16:creationId xmlns:a16="http://schemas.microsoft.com/office/drawing/2014/main" id="{C296EF6C-7A2E-44E0-A1AF-078F857A3EB2}"/>
              </a:ext>
            </a:extLst>
          </p:cNvPr>
          <p:cNvSpPr>
            <a:spLocks noChangeArrowheads="1"/>
          </p:cNvSpPr>
          <p:nvPr/>
        </p:nvSpPr>
        <p:spPr bwMode="auto">
          <a:xfrm>
            <a:off x="8164490" y="2160864"/>
            <a:ext cx="132864" cy="616797"/>
          </a:xfrm>
          <a:prstGeom prst="rect">
            <a:avLst/>
          </a:prstGeom>
          <a:solidFill>
            <a:schemeClr val="accent2">
              <a:lumMod val="20000"/>
              <a:lumOff val="80000"/>
            </a:schemeClr>
          </a:solidFill>
          <a:ln w="9525">
            <a:solidFill>
              <a:srgbClr val="29282E"/>
            </a:solidFill>
            <a:miter lim="800000"/>
            <a:headEnd/>
            <a:tailEnd/>
          </a:ln>
          <a:effec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a:ln>
                <a:noFill/>
              </a:ln>
              <a:solidFill>
                <a:srgbClr val="002664"/>
              </a:solidFill>
              <a:effectLst/>
              <a:uLnTx/>
              <a:uFillTx/>
              <a:latin typeface="Arial"/>
            </a:endParaRPr>
          </a:p>
        </p:txBody>
      </p:sp>
      <p:sp>
        <p:nvSpPr>
          <p:cNvPr id="36" name="Line 49">
            <a:extLst>
              <a:ext uri="{FF2B5EF4-FFF2-40B4-BE49-F238E27FC236}">
                <a16:creationId xmlns:a16="http://schemas.microsoft.com/office/drawing/2014/main" id="{1088E8AA-216A-49B9-BEE1-B40A3EC2D77A}"/>
              </a:ext>
            </a:extLst>
          </p:cNvPr>
          <p:cNvSpPr>
            <a:spLocks noChangeShapeType="1"/>
          </p:cNvSpPr>
          <p:nvPr/>
        </p:nvSpPr>
        <p:spPr bwMode="auto">
          <a:xfrm>
            <a:off x="846646" y="2407514"/>
            <a:ext cx="7620609" cy="8879"/>
          </a:xfrm>
          <a:prstGeom prst="line">
            <a:avLst/>
          </a:prstGeom>
          <a:noFill/>
          <a:ln w="31750">
            <a:solidFill>
              <a:srgbClr val="00206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069"/>
            <a:endParaRPr lang="fi-FI" sz="1814">
              <a:solidFill>
                <a:srgbClr val="002664"/>
              </a:solidFill>
              <a:latin typeface="Arial"/>
            </a:endParaRPr>
          </a:p>
        </p:txBody>
      </p:sp>
      <p:cxnSp>
        <p:nvCxnSpPr>
          <p:cNvPr id="50" name="Suora nuoliyhdysviiva 49">
            <a:extLst>
              <a:ext uri="{FF2B5EF4-FFF2-40B4-BE49-F238E27FC236}">
                <a16:creationId xmlns:a16="http://schemas.microsoft.com/office/drawing/2014/main" id="{359BEAED-3D8B-4E1A-B159-9381EE9A7384}"/>
              </a:ext>
            </a:extLst>
          </p:cNvPr>
          <p:cNvCxnSpPr>
            <a:cxnSpLocks/>
          </p:cNvCxnSpPr>
          <p:nvPr/>
        </p:nvCxnSpPr>
        <p:spPr bwMode="auto">
          <a:xfrm>
            <a:off x="5640921" y="1740324"/>
            <a:ext cx="275879" cy="654964"/>
          </a:xfrm>
          <a:prstGeom prst="straightConnector1">
            <a:avLst/>
          </a:prstGeom>
          <a:solidFill>
            <a:schemeClr val="accent1"/>
          </a:solidFill>
          <a:ln w="127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kstin paikkamerkki 6">
            <a:extLst>
              <a:ext uri="{FF2B5EF4-FFF2-40B4-BE49-F238E27FC236}">
                <a16:creationId xmlns:a16="http://schemas.microsoft.com/office/drawing/2014/main" id="{210997DE-4DA0-E833-4840-55113CBFD2E3}"/>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15907551"/>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Elektroniikka- ja sähköteollisuuden tilauskanta Suomessa</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70</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6.5.2024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31.12.2023.</a:t>
            </a:r>
          </a:p>
        </p:txBody>
      </p:sp>
      <p:graphicFrame>
        <p:nvGraphicFramePr>
          <p:cNvPr id="8" name="Object 3"/>
          <p:cNvGraphicFramePr>
            <a:graphicFrameLocks noGrp="1" noChangeAspect="1"/>
          </p:cNvGraphicFramePr>
          <p:nvPr>
            <p:ph sz="quarter" idx="17"/>
          </p:nvPr>
        </p:nvGraphicFramePr>
        <p:xfrm>
          <a:off x="179512" y="1016527"/>
          <a:ext cx="8856984" cy="285124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Box 7"/>
          <p:cNvSpPr txBox="1">
            <a:spLocks noChangeArrowheads="1"/>
          </p:cNvSpPr>
          <p:nvPr/>
        </p:nvSpPr>
        <p:spPr bwMode="auto">
          <a:xfrm>
            <a:off x="990389" y="1095112"/>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graphicFrame>
        <p:nvGraphicFramePr>
          <p:cNvPr id="11" name="Taulukko 10"/>
          <p:cNvGraphicFramePr>
            <a:graphicFrameLocks noGrp="1"/>
          </p:cNvGraphicFramePr>
          <p:nvPr/>
        </p:nvGraphicFramePr>
        <p:xfrm>
          <a:off x="3470383" y="3923754"/>
          <a:ext cx="3837921" cy="803820"/>
        </p:xfrm>
        <a:graphic>
          <a:graphicData uri="http://schemas.openxmlformats.org/drawingml/2006/table">
            <a:tbl>
              <a:tblPr/>
              <a:tblGrid>
                <a:gridCol w="829408">
                  <a:extLst>
                    <a:ext uri="{9D8B030D-6E8A-4147-A177-3AD203B41FA5}">
                      <a16:colId xmlns:a16="http://schemas.microsoft.com/office/drawing/2014/main" val="20000"/>
                    </a:ext>
                  </a:extLst>
                </a:gridCol>
                <a:gridCol w="1530344">
                  <a:extLst>
                    <a:ext uri="{9D8B030D-6E8A-4147-A177-3AD203B41FA5}">
                      <a16:colId xmlns:a16="http://schemas.microsoft.com/office/drawing/2014/main" val="20001"/>
                    </a:ext>
                  </a:extLst>
                </a:gridCol>
                <a:gridCol w="1478169">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31.12.2022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30.9.2023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Vientiin: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-21 %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16 %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Kotimaahan: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-16 %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4 %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a:solidFill>
                            <a:schemeClr val="tx2"/>
                          </a:solidFill>
                          <a:effectLst/>
                          <a:latin typeface="Verdana" panose="020B0604030504040204" pitchFamily="34" charset="0"/>
                        </a:rPr>
                        <a:t>-21 %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14 %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
        <p:nvSpPr>
          <p:cNvPr id="13" name="Text Box 10"/>
          <p:cNvSpPr txBox="1">
            <a:spLocks noChangeArrowheads="1"/>
          </p:cNvSpPr>
          <p:nvPr/>
        </p:nvSpPr>
        <p:spPr bwMode="auto">
          <a:xfrm>
            <a:off x="6516030" y="1113179"/>
            <a:ext cx="972015" cy="244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897" tIns="40949" rIns="81897" bIns="40949">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marL="1370013">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marR="0" lvl="0" indent="0" algn="l" defTabSz="812394"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Yhteensä</a:t>
            </a:r>
          </a:p>
        </p:txBody>
      </p:sp>
      <p:graphicFrame>
        <p:nvGraphicFramePr>
          <p:cNvPr id="6" name="Taulukko 5">
            <a:extLst>
              <a:ext uri="{FF2B5EF4-FFF2-40B4-BE49-F238E27FC236}">
                <a16:creationId xmlns:a16="http://schemas.microsoft.com/office/drawing/2014/main" id="{FE6168A2-CFDC-F5EF-B2FF-DEDAD4BE3F18}"/>
              </a:ext>
            </a:extLst>
          </p:cNvPr>
          <p:cNvGraphicFramePr>
            <a:graphicFrameLocks noGrp="1"/>
          </p:cNvGraphicFramePr>
          <p:nvPr/>
        </p:nvGraphicFramePr>
        <p:xfrm>
          <a:off x="827586" y="3625592"/>
          <a:ext cx="6859978" cy="280504"/>
        </p:xfrm>
        <a:graphic>
          <a:graphicData uri="http://schemas.openxmlformats.org/drawingml/2006/table">
            <a:tbl>
              <a:tblPr firstRow="1" bandRow="1">
                <a:tableStyleId>{073A0DAA-6AF3-43AB-8588-CEC1D06C72B9}</a:tableStyleId>
              </a:tblPr>
              <a:tblGrid>
                <a:gridCol w="490719">
                  <a:extLst>
                    <a:ext uri="{9D8B030D-6E8A-4147-A177-3AD203B41FA5}">
                      <a16:colId xmlns:a16="http://schemas.microsoft.com/office/drawing/2014/main" val="20002"/>
                    </a:ext>
                  </a:extLst>
                </a:gridCol>
                <a:gridCol w="490719">
                  <a:extLst>
                    <a:ext uri="{9D8B030D-6E8A-4147-A177-3AD203B41FA5}">
                      <a16:colId xmlns:a16="http://schemas.microsoft.com/office/drawing/2014/main" val="20003"/>
                    </a:ext>
                  </a:extLst>
                </a:gridCol>
                <a:gridCol w="490719">
                  <a:extLst>
                    <a:ext uri="{9D8B030D-6E8A-4147-A177-3AD203B41FA5}">
                      <a16:colId xmlns:a16="http://schemas.microsoft.com/office/drawing/2014/main" val="20004"/>
                    </a:ext>
                  </a:extLst>
                </a:gridCol>
                <a:gridCol w="490719">
                  <a:extLst>
                    <a:ext uri="{9D8B030D-6E8A-4147-A177-3AD203B41FA5}">
                      <a16:colId xmlns:a16="http://schemas.microsoft.com/office/drawing/2014/main" val="20005"/>
                    </a:ext>
                  </a:extLst>
                </a:gridCol>
                <a:gridCol w="490719">
                  <a:extLst>
                    <a:ext uri="{9D8B030D-6E8A-4147-A177-3AD203B41FA5}">
                      <a16:colId xmlns:a16="http://schemas.microsoft.com/office/drawing/2014/main" val="20006"/>
                    </a:ext>
                  </a:extLst>
                </a:gridCol>
                <a:gridCol w="490719">
                  <a:extLst>
                    <a:ext uri="{9D8B030D-6E8A-4147-A177-3AD203B41FA5}">
                      <a16:colId xmlns:a16="http://schemas.microsoft.com/office/drawing/2014/main" val="20007"/>
                    </a:ext>
                  </a:extLst>
                </a:gridCol>
                <a:gridCol w="489458">
                  <a:extLst>
                    <a:ext uri="{9D8B030D-6E8A-4147-A177-3AD203B41FA5}">
                      <a16:colId xmlns:a16="http://schemas.microsoft.com/office/drawing/2014/main" val="20008"/>
                    </a:ext>
                  </a:extLst>
                </a:gridCol>
                <a:gridCol w="489458">
                  <a:extLst>
                    <a:ext uri="{9D8B030D-6E8A-4147-A177-3AD203B41FA5}">
                      <a16:colId xmlns:a16="http://schemas.microsoft.com/office/drawing/2014/main" val="3822871466"/>
                    </a:ext>
                  </a:extLst>
                </a:gridCol>
                <a:gridCol w="489458">
                  <a:extLst>
                    <a:ext uri="{9D8B030D-6E8A-4147-A177-3AD203B41FA5}">
                      <a16:colId xmlns:a16="http://schemas.microsoft.com/office/drawing/2014/main" val="727455605"/>
                    </a:ext>
                  </a:extLst>
                </a:gridCol>
                <a:gridCol w="489458">
                  <a:extLst>
                    <a:ext uri="{9D8B030D-6E8A-4147-A177-3AD203B41FA5}">
                      <a16:colId xmlns:a16="http://schemas.microsoft.com/office/drawing/2014/main" val="134493250"/>
                    </a:ext>
                  </a:extLst>
                </a:gridCol>
                <a:gridCol w="489458">
                  <a:extLst>
                    <a:ext uri="{9D8B030D-6E8A-4147-A177-3AD203B41FA5}">
                      <a16:colId xmlns:a16="http://schemas.microsoft.com/office/drawing/2014/main" val="1761203323"/>
                    </a:ext>
                  </a:extLst>
                </a:gridCol>
                <a:gridCol w="489458">
                  <a:extLst>
                    <a:ext uri="{9D8B030D-6E8A-4147-A177-3AD203B41FA5}">
                      <a16:colId xmlns:a16="http://schemas.microsoft.com/office/drawing/2014/main" val="1792385291"/>
                    </a:ext>
                  </a:extLst>
                </a:gridCol>
                <a:gridCol w="489458">
                  <a:extLst>
                    <a:ext uri="{9D8B030D-6E8A-4147-A177-3AD203B41FA5}">
                      <a16:colId xmlns:a16="http://schemas.microsoft.com/office/drawing/2014/main" val="1607773122"/>
                    </a:ext>
                  </a:extLst>
                </a:gridCol>
                <a:gridCol w="489458">
                  <a:extLst>
                    <a:ext uri="{9D8B030D-6E8A-4147-A177-3AD203B41FA5}">
                      <a16:colId xmlns:a16="http://schemas.microsoft.com/office/drawing/2014/main" val="2667564105"/>
                    </a:ext>
                  </a:extLst>
                </a:gridCol>
              </a:tblGrid>
              <a:tr h="280504">
                <a:tc>
                  <a:txBody>
                    <a:bodyPr/>
                    <a:lstStyle/>
                    <a:p>
                      <a:pPr algn="ctr"/>
                      <a:r>
                        <a:rPr lang="fi-FI" sz="900" b="0" baseline="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dirty="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12936188"/>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8421552" cy="648000"/>
          </a:xfrm>
        </p:spPr>
        <p:txBody>
          <a:bodyPr/>
          <a:lstStyle/>
          <a:p>
            <a:pPr>
              <a:lnSpc>
                <a:spcPct val="100000"/>
              </a:lnSpc>
            </a:pPr>
            <a:r>
              <a:rPr lang="fi-FI"/>
              <a:t>Kone- ja metallituoteteollisuuden uudet tilaukset Suomessa</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71</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6.5.2024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loka-joulukuu 2023.</a:t>
            </a:r>
          </a:p>
        </p:txBody>
      </p:sp>
      <p:graphicFrame>
        <p:nvGraphicFramePr>
          <p:cNvPr id="12" name="Object 5"/>
          <p:cNvGraphicFramePr>
            <a:graphicFrameLocks noGrp="1" noChangeAspect="1"/>
          </p:cNvGraphicFramePr>
          <p:nvPr>
            <p:ph sz="quarter" idx="17"/>
          </p:nvPr>
        </p:nvGraphicFramePr>
        <p:xfrm>
          <a:off x="107504" y="1016526"/>
          <a:ext cx="8856983" cy="3045647"/>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 Box 7"/>
          <p:cNvSpPr txBox="1">
            <a:spLocks noChangeArrowheads="1"/>
          </p:cNvSpPr>
          <p:nvPr/>
        </p:nvSpPr>
        <p:spPr bwMode="auto">
          <a:xfrm>
            <a:off x="943147" y="1125043"/>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graphicFrame>
        <p:nvGraphicFramePr>
          <p:cNvPr id="25" name="Taulukko 24"/>
          <p:cNvGraphicFramePr>
            <a:graphicFrameLocks noGrp="1"/>
          </p:cNvGraphicFramePr>
          <p:nvPr/>
        </p:nvGraphicFramePr>
        <p:xfrm>
          <a:off x="3438453" y="3934949"/>
          <a:ext cx="3767898" cy="803820"/>
        </p:xfrm>
        <a:graphic>
          <a:graphicData uri="http://schemas.openxmlformats.org/drawingml/2006/table">
            <a:tbl>
              <a:tblPr/>
              <a:tblGrid>
                <a:gridCol w="863864">
                  <a:extLst>
                    <a:ext uri="{9D8B030D-6E8A-4147-A177-3AD203B41FA5}">
                      <a16:colId xmlns:a16="http://schemas.microsoft.com/office/drawing/2014/main" val="20000"/>
                    </a:ext>
                  </a:extLst>
                </a:gridCol>
                <a:gridCol w="1478411">
                  <a:extLst>
                    <a:ext uri="{9D8B030D-6E8A-4147-A177-3AD203B41FA5}">
                      <a16:colId xmlns:a16="http://schemas.microsoft.com/office/drawing/2014/main" val="20001"/>
                    </a:ext>
                  </a:extLst>
                </a:gridCol>
                <a:gridCol w="1425623">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IV,2022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III,2023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Vientiin: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-17 %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51 %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Kotimaahan: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-10 %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37 %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-16 %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48 %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graphicFrame>
        <p:nvGraphicFramePr>
          <p:cNvPr id="6" name="Taulukko 5">
            <a:extLst>
              <a:ext uri="{FF2B5EF4-FFF2-40B4-BE49-F238E27FC236}">
                <a16:creationId xmlns:a16="http://schemas.microsoft.com/office/drawing/2014/main" id="{C671FD36-D43A-9C02-0107-9B5D7652FB53}"/>
              </a:ext>
            </a:extLst>
          </p:cNvPr>
          <p:cNvGraphicFramePr>
            <a:graphicFrameLocks noGrp="1"/>
          </p:cNvGraphicFramePr>
          <p:nvPr/>
        </p:nvGraphicFramePr>
        <p:xfrm>
          <a:off x="827584" y="3673367"/>
          <a:ext cx="6984770" cy="280504"/>
        </p:xfrm>
        <a:graphic>
          <a:graphicData uri="http://schemas.openxmlformats.org/drawingml/2006/table">
            <a:tbl>
              <a:tblPr firstRow="1" bandRow="1">
                <a:tableStyleId>{073A0DAA-6AF3-43AB-8588-CEC1D06C72B9}</a:tableStyleId>
              </a:tblPr>
              <a:tblGrid>
                <a:gridCol w="499643">
                  <a:extLst>
                    <a:ext uri="{9D8B030D-6E8A-4147-A177-3AD203B41FA5}">
                      <a16:colId xmlns:a16="http://schemas.microsoft.com/office/drawing/2014/main" val="20002"/>
                    </a:ext>
                  </a:extLst>
                </a:gridCol>
                <a:gridCol w="499643">
                  <a:extLst>
                    <a:ext uri="{9D8B030D-6E8A-4147-A177-3AD203B41FA5}">
                      <a16:colId xmlns:a16="http://schemas.microsoft.com/office/drawing/2014/main" val="20003"/>
                    </a:ext>
                  </a:extLst>
                </a:gridCol>
                <a:gridCol w="499643">
                  <a:extLst>
                    <a:ext uri="{9D8B030D-6E8A-4147-A177-3AD203B41FA5}">
                      <a16:colId xmlns:a16="http://schemas.microsoft.com/office/drawing/2014/main" val="20004"/>
                    </a:ext>
                  </a:extLst>
                </a:gridCol>
                <a:gridCol w="499643">
                  <a:extLst>
                    <a:ext uri="{9D8B030D-6E8A-4147-A177-3AD203B41FA5}">
                      <a16:colId xmlns:a16="http://schemas.microsoft.com/office/drawing/2014/main" val="20005"/>
                    </a:ext>
                  </a:extLst>
                </a:gridCol>
                <a:gridCol w="499643">
                  <a:extLst>
                    <a:ext uri="{9D8B030D-6E8A-4147-A177-3AD203B41FA5}">
                      <a16:colId xmlns:a16="http://schemas.microsoft.com/office/drawing/2014/main" val="20006"/>
                    </a:ext>
                  </a:extLst>
                </a:gridCol>
                <a:gridCol w="499643">
                  <a:extLst>
                    <a:ext uri="{9D8B030D-6E8A-4147-A177-3AD203B41FA5}">
                      <a16:colId xmlns:a16="http://schemas.microsoft.com/office/drawing/2014/main" val="20007"/>
                    </a:ext>
                  </a:extLst>
                </a:gridCol>
                <a:gridCol w="498364">
                  <a:extLst>
                    <a:ext uri="{9D8B030D-6E8A-4147-A177-3AD203B41FA5}">
                      <a16:colId xmlns:a16="http://schemas.microsoft.com/office/drawing/2014/main" val="20008"/>
                    </a:ext>
                  </a:extLst>
                </a:gridCol>
                <a:gridCol w="498364">
                  <a:extLst>
                    <a:ext uri="{9D8B030D-6E8A-4147-A177-3AD203B41FA5}">
                      <a16:colId xmlns:a16="http://schemas.microsoft.com/office/drawing/2014/main" val="3822871466"/>
                    </a:ext>
                  </a:extLst>
                </a:gridCol>
                <a:gridCol w="498364">
                  <a:extLst>
                    <a:ext uri="{9D8B030D-6E8A-4147-A177-3AD203B41FA5}">
                      <a16:colId xmlns:a16="http://schemas.microsoft.com/office/drawing/2014/main" val="727455605"/>
                    </a:ext>
                  </a:extLst>
                </a:gridCol>
                <a:gridCol w="498364">
                  <a:extLst>
                    <a:ext uri="{9D8B030D-6E8A-4147-A177-3AD203B41FA5}">
                      <a16:colId xmlns:a16="http://schemas.microsoft.com/office/drawing/2014/main" val="134493250"/>
                    </a:ext>
                  </a:extLst>
                </a:gridCol>
                <a:gridCol w="498364">
                  <a:extLst>
                    <a:ext uri="{9D8B030D-6E8A-4147-A177-3AD203B41FA5}">
                      <a16:colId xmlns:a16="http://schemas.microsoft.com/office/drawing/2014/main" val="1761203323"/>
                    </a:ext>
                  </a:extLst>
                </a:gridCol>
                <a:gridCol w="498364">
                  <a:extLst>
                    <a:ext uri="{9D8B030D-6E8A-4147-A177-3AD203B41FA5}">
                      <a16:colId xmlns:a16="http://schemas.microsoft.com/office/drawing/2014/main" val="1605823485"/>
                    </a:ext>
                  </a:extLst>
                </a:gridCol>
                <a:gridCol w="498364">
                  <a:extLst>
                    <a:ext uri="{9D8B030D-6E8A-4147-A177-3AD203B41FA5}">
                      <a16:colId xmlns:a16="http://schemas.microsoft.com/office/drawing/2014/main" val="1470258251"/>
                    </a:ext>
                  </a:extLst>
                </a:gridCol>
                <a:gridCol w="498364">
                  <a:extLst>
                    <a:ext uri="{9D8B030D-6E8A-4147-A177-3AD203B41FA5}">
                      <a16:colId xmlns:a16="http://schemas.microsoft.com/office/drawing/2014/main" val="4028708553"/>
                    </a:ext>
                  </a:extLst>
                </a:gridCol>
              </a:tblGrid>
              <a:tr h="280504">
                <a:tc>
                  <a:txBody>
                    <a:bodyPr/>
                    <a:lstStyle/>
                    <a:p>
                      <a:pPr algn="ctr"/>
                      <a:r>
                        <a:rPr lang="fi-FI" sz="900" b="0" baseline="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05809879"/>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Kone- ja metallituoteteollisuuden tilauskanta Suomessa</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72</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6.5.2024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31.12.2023.</a:t>
            </a:r>
          </a:p>
        </p:txBody>
      </p:sp>
      <p:graphicFrame>
        <p:nvGraphicFramePr>
          <p:cNvPr id="8" name="Object 3"/>
          <p:cNvGraphicFramePr>
            <a:graphicFrameLocks noGrp="1" noChangeAspect="1"/>
          </p:cNvGraphicFramePr>
          <p:nvPr>
            <p:ph sz="quarter" idx="17"/>
          </p:nvPr>
        </p:nvGraphicFramePr>
        <p:xfrm>
          <a:off x="179512" y="1016527"/>
          <a:ext cx="8856984" cy="285124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Box 7"/>
          <p:cNvSpPr txBox="1">
            <a:spLocks noChangeArrowheads="1"/>
          </p:cNvSpPr>
          <p:nvPr/>
        </p:nvSpPr>
        <p:spPr bwMode="auto">
          <a:xfrm>
            <a:off x="990389" y="1095112"/>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graphicFrame>
        <p:nvGraphicFramePr>
          <p:cNvPr id="11" name="Taulukko 10"/>
          <p:cNvGraphicFramePr>
            <a:graphicFrameLocks noGrp="1"/>
          </p:cNvGraphicFramePr>
          <p:nvPr/>
        </p:nvGraphicFramePr>
        <p:xfrm>
          <a:off x="3470383" y="3923754"/>
          <a:ext cx="3835454" cy="803820"/>
        </p:xfrm>
        <a:graphic>
          <a:graphicData uri="http://schemas.openxmlformats.org/drawingml/2006/table">
            <a:tbl>
              <a:tblPr/>
              <a:tblGrid>
                <a:gridCol w="829408">
                  <a:extLst>
                    <a:ext uri="{9D8B030D-6E8A-4147-A177-3AD203B41FA5}">
                      <a16:colId xmlns:a16="http://schemas.microsoft.com/office/drawing/2014/main" val="20000"/>
                    </a:ext>
                  </a:extLst>
                </a:gridCol>
                <a:gridCol w="1530344">
                  <a:extLst>
                    <a:ext uri="{9D8B030D-6E8A-4147-A177-3AD203B41FA5}">
                      <a16:colId xmlns:a16="http://schemas.microsoft.com/office/drawing/2014/main" val="20001"/>
                    </a:ext>
                  </a:extLst>
                </a:gridCol>
                <a:gridCol w="1475702">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31.12.2022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30.9.2023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Vientiin: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marL="0" algn="r" defTabSz="806052" rtl="0" eaLnBrk="1" fontAlgn="b" latinLnBrk="0" hangingPunct="1"/>
                      <a:r>
                        <a:rPr lang="fi-FI" sz="900" u="none" strike="noStrike" kern="1200" baseline="0" noProof="0" dirty="0">
                          <a:solidFill>
                            <a:schemeClr val="tx2"/>
                          </a:solidFill>
                          <a:effectLst/>
                          <a:latin typeface="Verdana" panose="020B0604030504040204" pitchFamily="34" charset="0"/>
                          <a:ea typeface="+mn-ea"/>
                          <a:cs typeface="+mn-cs"/>
                        </a:rPr>
                        <a:t>-19 %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marL="0" algn="r" defTabSz="806052" rtl="0" eaLnBrk="1" fontAlgn="b" latinLnBrk="0" hangingPunct="1"/>
                      <a:r>
                        <a:rPr lang="fi-FI" sz="900" u="none" strike="noStrike" kern="1200" baseline="0" noProof="0" dirty="0">
                          <a:solidFill>
                            <a:schemeClr val="tx2"/>
                          </a:solidFill>
                          <a:effectLst/>
                          <a:latin typeface="Verdana" panose="020B0604030504040204" pitchFamily="34" charset="0"/>
                          <a:ea typeface="+mn-ea"/>
                          <a:cs typeface="+mn-cs"/>
                        </a:rPr>
                        <a:t>-11 %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Kotimaahan: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marL="0" algn="r" defTabSz="806052" rtl="0" eaLnBrk="1" fontAlgn="b" latinLnBrk="0" hangingPunct="1"/>
                      <a:r>
                        <a:rPr lang="fi-FI" sz="900" u="none" strike="noStrike" kern="1200" baseline="0" noProof="0" dirty="0">
                          <a:solidFill>
                            <a:schemeClr val="tx2"/>
                          </a:solidFill>
                          <a:effectLst/>
                          <a:latin typeface="Verdana" panose="020B0604030504040204" pitchFamily="34" charset="0"/>
                          <a:ea typeface="+mn-ea"/>
                          <a:cs typeface="+mn-cs"/>
                        </a:rPr>
                        <a:t>-5 %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marL="0" algn="r" defTabSz="806052" rtl="0" eaLnBrk="1" fontAlgn="b" latinLnBrk="0" hangingPunct="1"/>
                      <a:r>
                        <a:rPr lang="fi-FI" sz="900" u="none" strike="noStrike" kern="1200" baseline="0" noProof="0" dirty="0">
                          <a:solidFill>
                            <a:schemeClr val="tx2"/>
                          </a:solidFill>
                          <a:effectLst/>
                          <a:latin typeface="Verdana" panose="020B0604030504040204" pitchFamily="34" charset="0"/>
                          <a:ea typeface="+mn-ea"/>
                          <a:cs typeface="+mn-cs"/>
                        </a:rPr>
                        <a:t>-3 %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marL="0" algn="r" defTabSz="806052" rtl="0" eaLnBrk="1" fontAlgn="b" latinLnBrk="0" hangingPunct="1"/>
                      <a:r>
                        <a:rPr lang="fi-FI" sz="900" u="none" strike="noStrike" kern="1200" baseline="0" noProof="0" dirty="0">
                          <a:solidFill>
                            <a:schemeClr val="tx2"/>
                          </a:solidFill>
                          <a:effectLst/>
                          <a:latin typeface="Verdana" panose="020B0604030504040204" pitchFamily="34" charset="0"/>
                          <a:ea typeface="+mn-ea"/>
                          <a:cs typeface="+mn-cs"/>
                        </a:rPr>
                        <a:t>-16 %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marL="0" algn="r" defTabSz="806052" rtl="0" eaLnBrk="1" fontAlgn="b" latinLnBrk="0" hangingPunct="1"/>
                      <a:r>
                        <a:rPr lang="fi-FI" sz="900" u="none" strike="noStrike" kern="1200" baseline="0" noProof="0" dirty="0">
                          <a:solidFill>
                            <a:schemeClr val="tx2"/>
                          </a:solidFill>
                          <a:effectLst/>
                          <a:latin typeface="Verdana" panose="020B0604030504040204" pitchFamily="34" charset="0"/>
                          <a:ea typeface="+mn-ea"/>
                          <a:cs typeface="+mn-cs"/>
                        </a:rPr>
                        <a:t>-9 %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
        <p:nvSpPr>
          <p:cNvPr id="13" name="Text Box 10"/>
          <p:cNvSpPr txBox="1">
            <a:spLocks noChangeArrowheads="1"/>
          </p:cNvSpPr>
          <p:nvPr/>
        </p:nvSpPr>
        <p:spPr bwMode="auto">
          <a:xfrm>
            <a:off x="6516030" y="1113179"/>
            <a:ext cx="972015" cy="244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897" tIns="40949" rIns="81897" bIns="40949">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marL="1370013">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marR="0" lvl="0" indent="0" algn="l" defTabSz="812394"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Yhteensä</a:t>
            </a:r>
          </a:p>
        </p:txBody>
      </p:sp>
      <p:graphicFrame>
        <p:nvGraphicFramePr>
          <p:cNvPr id="6" name="Taulukko 5">
            <a:extLst>
              <a:ext uri="{FF2B5EF4-FFF2-40B4-BE49-F238E27FC236}">
                <a16:creationId xmlns:a16="http://schemas.microsoft.com/office/drawing/2014/main" id="{24A5038C-172E-97A3-E22A-A96CC5E582CF}"/>
              </a:ext>
            </a:extLst>
          </p:cNvPr>
          <p:cNvGraphicFramePr>
            <a:graphicFrameLocks noGrp="1"/>
          </p:cNvGraphicFramePr>
          <p:nvPr/>
        </p:nvGraphicFramePr>
        <p:xfrm>
          <a:off x="827586" y="3625592"/>
          <a:ext cx="6864690" cy="280504"/>
        </p:xfrm>
        <a:graphic>
          <a:graphicData uri="http://schemas.openxmlformats.org/drawingml/2006/table">
            <a:tbl>
              <a:tblPr firstRow="1" bandRow="1">
                <a:tableStyleId>{073A0DAA-6AF3-43AB-8588-CEC1D06C72B9}</a:tableStyleId>
              </a:tblPr>
              <a:tblGrid>
                <a:gridCol w="491055">
                  <a:extLst>
                    <a:ext uri="{9D8B030D-6E8A-4147-A177-3AD203B41FA5}">
                      <a16:colId xmlns:a16="http://schemas.microsoft.com/office/drawing/2014/main" val="20002"/>
                    </a:ext>
                  </a:extLst>
                </a:gridCol>
                <a:gridCol w="491055">
                  <a:extLst>
                    <a:ext uri="{9D8B030D-6E8A-4147-A177-3AD203B41FA5}">
                      <a16:colId xmlns:a16="http://schemas.microsoft.com/office/drawing/2014/main" val="20003"/>
                    </a:ext>
                  </a:extLst>
                </a:gridCol>
                <a:gridCol w="491055">
                  <a:extLst>
                    <a:ext uri="{9D8B030D-6E8A-4147-A177-3AD203B41FA5}">
                      <a16:colId xmlns:a16="http://schemas.microsoft.com/office/drawing/2014/main" val="20004"/>
                    </a:ext>
                  </a:extLst>
                </a:gridCol>
                <a:gridCol w="491055">
                  <a:extLst>
                    <a:ext uri="{9D8B030D-6E8A-4147-A177-3AD203B41FA5}">
                      <a16:colId xmlns:a16="http://schemas.microsoft.com/office/drawing/2014/main" val="20005"/>
                    </a:ext>
                  </a:extLst>
                </a:gridCol>
                <a:gridCol w="491055">
                  <a:extLst>
                    <a:ext uri="{9D8B030D-6E8A-4147-A177-3AD203B41FA5}">
                      <a16:colId xmlns:a16="http://schemas.microsoft.com/office/drawing/2014/main" val="20006"/>
                    </a:ext>
                  </a:extLst>
                </a:gridCol>
                <a:gridCol w="491055">
                  <a:extLst>
                    <a:ext uri="{9D8B030D-6E8A-4147-A177-3AD203B41FA5}">
                      <a16:colId xmlns:a16="http://schemas.microsoft.com/office/drawing/2014/main" val="20007"/>
                    </a:ext>
                  </a:extLst>
                </a:gridCol>
                <a:gridCol w="489795">
                  <a:extLst>
                    <a:ext uri="{9D8B030D-6E8A-4147-A177-3AD203B41FA5}">
                      <a16:colId xmlns:a16="http://schemas.microsoft.com/office/drawing/2014/main" val="20008"/>
                    </a:ext>
                  </a:extLst>
                </a:gridCol>
                <a:gridCol w="489795">
                  <a:extLst>
                    <a:ext uri="{9D8B030D-6E8A-4147-A177-3AD203B41FA5}">
                      <a16:colId xmlns:a16="http://schemas.microsoft.com/office/drawing/2014/main" val="3822871466"/>
                    </a:ext>
                  </a:extLst>
                </a:gridCol>
                <a:gridCol w="489795">
                  <a:extLst>
                    <a:ext uri="{9D8B030D-6E8A-4147-A177-3AD203B41FA5}">
                      <a16:colId xmlns:a16="http://schemas.microsoft.com/office/drawing/2014/main" val="727455605"/>
                    </a:ext>
                  </a:extLst>
                </a:gridCol>
                <a:gridCol w="489795">
                  <a:extLst>
                    <a:ext uri="{9D8B030D-6E8A-4147-A177-3AD203B41FA5}">
                      <a16:colId xmlns:a16="http://schemas.microsoft.com/office/drawing/2014/main" val="134493250"/>
                    </a:ext>
                  </a:extLst>
                </a:gridCol>
                <a:gridCol w="489795">
                  <a:extLst>
                    <a:ext uri="{9D8B030D-6E8A-4147-A177-3AD203B41FA5}">
                      <a16:colId xmlns:a16="http://schemas.microsoft.com/office/drawing/2014/main" val="1761203323"/>
                    </a:ext>
                  </a:extLst>
                </a:gridCol>
                <a:gridCol w="489795">
                  <a:extLst>
                    <a:ext uri="{9D8B030D-6E8A-4147-A177-3AD203B41FA5}">
                      <a16:colId xmlns:a16="http://schemas.microsoft.com/office/drawing/2014/main" val="1792385291"/>
                    </a:ext>
                  </a:extLst>
                </a:gridCol>
                <a:gridCol w="489795">
                  <a:extLst>
                    <a:ext uri="{9D8B030D-6E8A-4147-A177-3AD203B41FA5}">
                      <a16:colId xmlns:a16="http://schemas.microsoft.com/office/drawing/2014/main" val="1607773122"/>
                    </a:ext>
                  </a:extLst>
                </a:gridCol>
                <a:gridCol w="489795">
                  <a:extLst>
                    <a:ext uri="{9D8B030D-6E8A-4147-A177-3AD203B41FA5}">
                      <a16:colId xmlns:a16="http://schemas.microsoft.com/office/drawing/2014/main" val="2667564105"/>
                    </a:ext>
                  </a:extLst>
                </a:gridCol>
              </a:tblGrid>
              <a:tr h="280504">
                <a:tc>
                  <a:txBody>
                    <a:bodyPr/>
                    <a:lstStyle/>
                    <a:p>
                      <a:pPr algn="ctr"/>
                      <a:r>
                        <a:rPr lang="fi-FI" sz="900" b="0" baseline="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dirty="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45491431"/>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Metallien jalostuksen liikevaihto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73</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5671295" cy="165163"/>
          </a:xfrm>
        </p:spPr>
        <p:txBody>
          <a:bodyPr/>
          <a:lstStyle/>
          <a:p>
            <a:r>
              <a:rPr lang="fi-FI"/>
              <a:t>Kausipuhdistetut teollisuuden liikevaihtokuvaajat</a:t>
            </a:r>
          </a:p>
          <a:p>
            <a:r>
              <a:rPr lang="fi-FI"/>
              <a:t>Osuudet liikevaihdosta 2022: rauta- ja terästuotteet sekä värimetallit ja valut 91 %, metallimalmien louhinta 9 %.</a:t>
            </a:r>
          </a:p>
          <a:p>
            <a:r>
              <a:rPr lang="fi-FI"/>
              <a:t>Lähde: </a:t>
            </a:r>
            <a:r>
              <a:rPr lang="fi-FI" err="1"/>
              <a:t>Macrobond</a:t>
            </a:r>
            <a:r>
              <a:rPr lang="fi-FI"/>
              <a:t>, Tilastokeskus</a:t>
            </a:r>
          </a:p>
          <a:p>
            <a:endParaRPr lang="fi-FI"/>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3970882195"/>
              </p:ext>
            </p:extLst>
          </p:nvPr>
        </p:nvGraphicFramePr>
        <p:xfrm>
          <a:off x="392113" y="1103313"/>
          <a:ext cx="836930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p:cNvPicPr/>
                      <p:nvPr/>
                    </p:nvPicPr>
                    <p:blipFill>
                      <a:blip r:embed="rId3"/>
                      <a:stretch>
                        <a:fillRect/>
                      </a:stretch>
                    </p:blipFill>
                    <p:spPr>
                      <a:xfrm>
                        <a:off x="392113" y="1103313"/>
                        <a:ext cx="8369300" cy="3541712"/>
                      </a:xfrm>
                      <a:prstGeom prst="rect">
                        <a:avLst/>
                      </a:prstGeom>
                    </p:spPr>
                  </p:pic>
                </p:oleObj>
              </mc:Fallback>
            </mc:AlternateContent>
          </a:graphicData>
        </a:graphic>
      </p:graphicFrame>
    </p:spTree>
    <p:extLst>
      <p:ext uri="{BB962C8B-B14F-4D97-AF65-F5344CB8AC3E}">
        <p14:creationId xmlns:p14="http://schemas.microsoft.com/office/powerpoint/2010/main" val="53249256"/>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Metallien jalostuksen tuotannon määrä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74</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5671295" cy="165163"/>
          </a:xfrm>
        </p:spPr>
        <p:txBody>
          <a:bodyPr/>
          <a:lstStyle/>
          <a:p>
            <a:r>
              <a:rPr lang="fi-FI"/>
              <a:t>Kausipuhdistetut teollisuustuotannon volyymi-indeksit</a:t>
            </a:r>
          </a:p>
          <a:p>
            <a:r>
              <a:rPr lang="fi-FI"/>
              <a:t>Osuudet liikevaihdosta 2022: rauta- ja terästuotteet sekä värimetallit ja valut 91 %, metallimalmien louhinta 9 %.</a:t>
            </a:r>
          </a:p>
          <a:p>
            <a:r>
              <a:rPr lang="fi-FI"/>
              <a:t>Lähde: </a:t>
            </a:r>
            <a:r>
              <a:rPr lang="fi-FI" err="1"/>
              <a:t>Macrobond</a:t>
            </a:r>
            <a:r>
              <a:rPr lang="fi-FI"/>
              <a:t>, Tilastokeskus</a:t>
            </a:r>
          </a:p>
        </p:txBody>
      </p:sp>
      <p:graphicFrame>
        <p:nvGraphicFramePr>
          <p:cNvPr id="15" name="Sisällön paikkamerkki 14">
            <a:extLst>
              <a:ext uri="{FF2B5EF4-FFF2-40B4-BE49-F238E27FC236}">
                <a16:creationId xmlns:a16="http://schemas.microsoft.com/office/drawing/2014/main" id="{74A43613-5198-4036-8EBC-B4DB34A53CC5}"/>
              </a:ext>
            </a:extLst>
          </p:cNvPr>
          <p:cNvGraphicFramePr>
            <a:graphicFrameLocks noGrp="1" noChangeAspect="1"/>
          </p:cNvGraphicFramePr>
          <p:nvPr>
            <p:ph sz="quarter" idx="17"/>
            <p:extLst>
              <p:ext uri="{D42A27DB-BD31-4B8C-83A1-F6EECF244321}">
                <p14:modId xmlns:p14="http://schemas.microsoft.com/office/powerpoint/2010/main" val="2282126421"/>
              </p:ext>
            </p:extLst>
          </p:nvPr>
        </p:nvGraphicFramePr>
        <p:xfrm>
          <a:off x="392113" y="1103313"/>
          <a:ext cx="836930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5" name="Sisällön paikkamerkki 14">
                        <a:extLst>
                          <a:ext uri="{FF2B5EF4-FFF2-40B4-BE49-F238E27FC236}">
                            <a16:creationId xmlns:a16="http://schemas.microsoft.com/office/drawing/2014/main" id="{74A43613-5198-4036-8EBC-B4DB34A53CC5}"/>
                          </a:ext>
                        </a:extLst>
                      </p:cNvPr>
                      <p:cNvPicPr/>
                      <p:nvPr/>
                    </p:nvPicPr>
                    <p:blipFill>
                      <a:blip r:embed="rId3"/>
                      <a:stretch>
                        <a:fillRect/>
                      </a:stretch>
                    </p:blipFill>
                    <p:spPr>
                      <a:xfrm>
                        <a:off x="392113" y="1103313"/>
                        <a:ext cx="8369300" cy="3541712"/>
                      </a:xfrm>
                      <a:prstGeom prst="rect">
                        <a:avLst/>
                      </a:prstGeom>
                    </p:spPr>
                  </p:pic>
                </p:oleObj>
              </mc:Fallback>
            </mc:AlternateContent>
          </a:graphicData>
        </a:graphic>
      </p:graphicFrame>
    </p:spTree>
    <p:extLst>
      <p:ext uri="{BB962C8B-B14F-4D97-AF65-F5344CB8AC3E}">
        <p14:creationId xmlns:p14="http://schemas.microsoft.com/office/powerpoint/2010/main" val="1932402089"/>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8421552" cy="648000"/>
          </a:xfrm>
        </p:spPr>
        <p:txBody>
          <a:bodyPr/>
          <a:lstStyle/>
          <a:p>
            <a:r>
              <a:rPr lang="fi-FI"/>
              <a:t>Suunnittelu- ja konsultointialan uudet tilaukset Suomessa</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75</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6.5.2024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loka-joulukuu 2023.</a:t>
            </a:r>
          </a:p>
        </p:txBody>
      </p:sp>
      <p:graphicFrame>
        <p:nvGraphicFramePr>
          <p:cNvPr id="12" name="Object 5"/>
          <p:cNvGraphicFramePr>
            <a:graphicFrameLocks noGrp="1" noChangeAspect="1"/>
          </p:cNvGraphicFramePr>
          <p:nvPr>
            <p:ph sz="quarter" idx="17"/>
          </p:nvPr>
        </p:nvGraphicFramePr>
        <p:xfrm>
          <a:off x="107504" y="1016526"/>
          <a:ext cx="8856983" cy="3045647"/>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 Box 7"/>
          <p:cNvSpPr txBox="1">
            <a:spLocks noChangeArrowheads="1"/>
          </p:cNvSpPr>
          <p:nvPr/>
        </p:nvSpPr>
        <p:spPr bwMode="auto">
          <a:xfrm>
            <a:off x="943147" y="1125043"/>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graphicFrame>
        <p:nvGraphicFramePr>
          <p:cNvPr id="25" name="Taulukko 24"/>
          <p:cNvGraphicFramePr>
            <a:graphicFrameLocks noGrp="1"/>
          </p:cNvGraphicFramePr>
          <p:nvPr/>
        </p:nvGraphicFramePr>
        <p:xfrm>
          <a:off x="3438453" y="3934949"/>
          <a:ext cx="3767898" cy="803820"/>
        </p:xfrm>
        <a:graphic>
          <a:graphicData uri="http://schemas.openxmlformats.org/drawingml/2006/table">
            <a:tbl>
              <a:tblPr/>
              <a:tblGrid>
                <a:gridCol w="863864">
                  <a:extLst>
                    <a:ext uri="{9D8B030D-6E8A-4147-A177-3AD203B41FA5}">
                      <a16:colId xmlns:a16="http://schemas.microsoft.com/office/drawing/2014/main" val="20000"/>
                    </a:ext>
                  </a:extLst>
                </a:gridCol>
                <a:gridCol w="1478411">
                  <a:extLst>
                    <a:ext uri="{9D8B030D-6E8A-4147-A177-3AD203B41FA5}">
                      <a16:colId xmlns:a16="http://schemas.microsoft.com/office/drawing/2014/main" val="20001"/>
                    </a:ext>
                  </a:extLst>
                </a:gridCol>
                <a:gridCol w="1425623">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IV,2022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III,2023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Vientiin: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2 %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88 %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Kotimaahan: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33 %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35 %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graphicFrame>
        <p:nvGraphicFramePr>
          <p:cNvPr id="6" name="Taulukko 5">
            <a:extLst>
              <a:ext uri="{FF2B5EF4-FFF2-40B4-BE49-F238E27FC236}">
                <a16:creationId xmlns:a16="http://schemas.microsoft.com/office/drawing/2014/main" id="{D661E058-8891-3634-B3C2-7142E9E0691A}"/>
              </a:ext>
            </a:extLst>
          </p:cNvPr>
          <p:cNvGraphicFramePr>
            <a:graphicFrameLocks noGrp="1"/>
          </p:cNvGraphicFramePr>
          <p:nvPr/>
        </p:nvGraphicFramePr>
        <p:xfrm>
          <a:off x="827584" y="3673367"/>
          <a:ext cx="6984770" cy="280504"/>
        </p:xfrm>
        <a:graphic>
          <a:graphicData uri="http://schemas.openxmlformats.org/drawingml/2006/table">
            <a:tbl>
              <a:tblPr firstRow="1" bandRow="1">
                <a:tableStyleId>{073A0DAA-6AF3-43AB-8588-CEC1D06C72B9}</a:tableStyleId>
              </a:tblPr>
              <a:tblGrid>
                <a:gridCol w="499643">
                  <a:extLst>
                    <a:ext uri="{9D8B030D-6E8A-4147-A177-3AD203B41FA5}">
                      <a16:colId xmlns:a16="http://schemas.microsoft.com/office/drawing/2014/main" val="20002"/>
                    </a:ext>
                  </a:extLst>
                </a:gridCol>
                <a:gridCol w="499643">
                  <a:extLst>
                    <a:ext uri="{9D8B030D-6E8A-4147-A177-3AD203B41FA5}">
                      <a16:colId xmlns:a16="http://schemas.microsoft.com/office/drawing/2014/main" val="20003"/>
                    </a:ext>
                  </a:extLst>
                </a:gridCol>
                <a:gridCol w="499643">
                  <a:extLst>
                    <a:ext uri="{9D8B030D-6E8A-4147-A177-3AD203B41FA5}">
                      <a16:colId xmlns:a16="http://schemas.microsoft.com/office/drawing/2014/main" val="20004"/>
                    </a:ext>
                  </a:extLst>
                </a:gridCol>
                <a:gridCol w="499643">
                  <a:extLst>
                    <a:ext uri="{9D8B030D-6E8A-4147-A177-3AD203B41FA5}">
                      <a16:colId xmlns:a16="http://schemas.microsoft.com/office/drawing/2014/main" val="20005"/>
                    </a:ext>
                  </a:extLst>
                </a:gridCol>
                <a:gridCol w="499643">
                  <a:extLst>
                    <a:ext uri="{9D8B030D-6E8A-4147-A177-3AD203B41FA5}">
                      <a16:colId xmlns:a16="http://schemas.microsoft.com/office/drawing/2014/main" val="20006"/>
                    </a:ext>
                  </a:extLst>
                </a:gridCol>
                <a:gridCol w="499643">
                  <a:extLst>
                    <a:ext uri="{9D8B030D-6E8A-4147-A177-3AD203B41FA5}">
                      <a16:colId xmlns:a16="http://schemas.microsoft.com/office/drawing/2014/main" val="20007"/>
                    </a:ext>
                  </a:extLst>
                </a:gridCol>
                <a:gridCol w="498364">
                  <a:extLst>
                    <a:ext uri="{9D8B030D-6E8A-4147-A177-3AD203B41FA5}">
                      <a16:colId xmlns:a16="http://schemas.microsoft.com/office/drawing/2014/main" val="20008"/>
                    </a:ext>
                  </a:extLst>
                </a:gridCol>
                <a:gridCol w="498364">
                  <a:extLst>
                    <a:ext uri="{9D8B030D-6E8A-4147-A177-3AD203B41FA5}">
                      <a16:colId xmlns:a16="http://schemas.microsoft.com/office/drawing/2014/main" val="3822871466"/>
                    </a:ext>
                  </a:extLst>
                </a:gridCol>
                <a:gridCol w="498364">
                  <a:extLst>
                    <a:ext uri="{9D8B030D-6E8A-4147-A177-3AD203B41FA5}">
                      <a16:colId xmlns:a16="http://schemas.microsoft.com/office/drawing/2014/main" val="727455605"/>
                    </a:ext>
                  </a:extLst>
                </a:gridCol>
                <a:gridCol w="498364">
                  <a:extLst>
                    <a:ext uri="{9D8B030D-6E8A-4147-A177-3AD203B41FA5}">
                      <a16:colId xmlns:a16="http://schemas.microsoft.com/office/drawing/2014/main" val="134493250"/>
                    </a:ext>
                  </a:extLst>
                </a:gridCol>
                <a:gridCol w="498364">
                  <a:extLst>
                    <a:ext uri="{9D8B030D-6E8A-4147-A177-3AD203B41FA5}">
                      <a16:colId xmlns:a16="http://schemas.microsoft.com/office/drawing/2014/main" val="1761203323"/>
                    </a:ext>
                  </a:extLst>
                </a:gridCol>
                <a:gridCol w="498364">
                  <a:extLst>
                    <a:ext uri="{9D8B030D-6E8A-4147-A177-3AD203B41FA5}">
                      <a16:colId xmlns:a16="http://schemas.microsoft.com/office/drawing/2014/main" val="1605823485"/>
                    </a:ext>
                  </a:extLst>
                </a:gridCol>
                <a:gridCol w="498364">
                  <a:extLst>
                    <a:ext uri="{9D8B030D-6E8A-4147-A177-3AD203B41FA5}">
                      <a16:colId xmlns:a16="http://schemas.microsoft.com/office/drawing/2014/main" val="1470258251"/>
                    </a:ext>
                  </a:extLst>
                </a:gridCol>
                <a:gridCol w="498364">
                  <a:extLst>
                    <a:ext uri="{9D8B030D-6E8A-4147-A177-3AD203B41FA5}">
                      <a16:colId xmlns:a16="http://schemas.microsoft.com/office/drawing/2014/main" val="4028708553"/>
                    </a:ext>
                  </a:extLst>
                </a:gridCol>
              </a:tblGrid>
              <a:tr h="280504">
                <a:tc>
                  <a:txBody>
                    <a:bodyPr/>
                    <a:lstStyle/>
                    <a:p>
                      <a:pPr algn="ctr"/>
                      <a:r>
                        <a:rPr lang="fi-FI" sz="900" b="0" baseline="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35612289"/>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Suunnittelu- ja konsultointialan tilauskanta Suomessa </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76</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6.5.2024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31.12.2023.</a:t>
            </a:r>
          </a:p>
        </p:txBody>
      </p:sp>
      <p:graphicFrame>
        <p:nvGraphicFramePr>
          <p:cNvPr id="8" name="Object 3"/>
          <p:cNvGraphicFramePr>
            <a:graphicFrameLocks noGrp="1" noChangeAspect="1"/>
          </p:cNvGraphicFramePr>
          <p:nvPr>
            <p:ph sz="quarter" idx="17"/>
          </p:nvPr>
        </p:nvGraphicFramePr>
        <p:xfrm>
          <a:off x="179512" y="1016527"/>
          <a:ext cx="8856984" cy="285124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Box 7"/>
          <p:cNvSpPr txBox="1">
            <a:spLocks noChangeArrowheads="1"/>
          </p:cNvSpPr>
          <p:nvPr/>
        </p:nvSpPr>
        <p:spPr bwMode="auto">
          <a:xfrm>
            <a:off x="990389" y="1095112"/>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graphicFrame>
        <p:nvGraphicFramePr>
          <p:cNvPr id="11" name="Taulukko 10"/>
          <p:cNvGraphicFramePr>
            <a:graphicFrameLocks noGrp="1"/>
          </p:cNvGraphicFramePr>
          <p:nvPr/>
        </p:nvGraphicFramePr>
        <p:xfrm>
          <a:off x="3470383" y="3923754"/>
          <a:ext cx="3835454" cy="803820"/>
        </p:xfrm>
        <a:graphic>
          <a:graphicData uri="http://schemas.openxmlformats.org/drawingml/2006/table">
            <a:tbl>
              <a:tblPr/>
              <a:tblGrid>
                <a:gridCol w="829408">
                  <a:extLst>
                    <a:ext uri="{9D8B030D-6E8A-4147-A177-3AD203B41FA5}">
                      <a16:colId xmlns:a16="http://schemas.microsoft.com/office/drawing/2014/main" val="20000"/>
                    </a:ext>
                  </a:extLst>
                </a:gridCol>
                <a:gridCol w="1530344">
                  <a:extLst>
                    <a:ext uri="{9D8B030D-6E8A-4147-A177-3AD203B41FA5}">
                      <a16:colId xmlns:a16="http://schemas.microsoft.com/office/drawing/2014/main" val="20001"/>
                    </a:ext>
                  </a:extLst>
                </a:gridCol>
                <a:gridCol w="1475702">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31.12.2022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30.9.2023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Vientiin: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-17 %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20 %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Kotimaahan:</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-7 %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-2 %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a:solidFill>
                            <a:schemeClr val="tx2"/>
                          </a:solidFill>
                          <a:effectLst/>
                          <a:latin typeface="Verdana" panose="020B0604030504040204" pitchFamily="34" charset="0"/>
                        </a:rPr>
                        <a:t>-7 %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-1 %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
        <p:nvSpPr>
          <p:cNvPr id="13" name="Text Box 10"/>
          <p:cNvSpPr txBox="1">
            <a:spLocks noChangeArrowheads="1"/>
          </p:cNvSpPr>
          <p:nvPr/>
        </p:nvSpPr>
        <p:spPr bwMode="auto">
          <a:xfrm>
            <a:off x="6516030" y="1113179"/>
            <a:ext cx="972015" cy="244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897" tIns="40949" rIns="81897" bIns="40949">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marL="1370013">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marR="0" lvl="0" indent="0" algn="l" defTabSz="812394"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Yhteensä</a:t>
            </a:r>
          </a:p>
        </p:txBody>
      </p:sp>
      <p:graphicFrame>
        <p:nvGraphicFramePr>
          <p:cNvPr id="6" name="Taulukko 5">
            <a:extLst>
              <a:ext uri="{FF2B5EF4-FFF2-40B4-BE49-F238E27FC236}">
                <a16:creationId xmlns:a16="http://schemas.microsoft.com/office/drawing/2014/main" id="{DE057B59-8B2A-44A1-0384-C8EDB42F4E12}"/>
              </a:ext>
            </a:extLst>
          </p:cNvPr>
          <p:cNvGraphicFramePr>
            <a:graphicFrameLocks noGrp="1"/>
          </p:cNvGraphicFramePr>
          <p:nvPr/>
        </p:nvGraphicFramePr>
        <p:xfrm>
          <a:off x="827586" y="3625592"/>
          <a:ext cx="6841118" cy="280504"/>
        </p:xfrm>
        <a:graphic>
          <a:graphicData uri="http://schemas.openxmlformats.org/drawingml/2006/table">
            <a:tbl>
              <a:tblPr firstRow="1" bandRow="1">
                <a:tableStyleId>{073A0DAA-6AF3-43AB-8588-CEC1D06C72B9}</a:tableStyleId>
              </a:tblPr>
              <a:tblGrid>
                <a:gridCol w="489369">
                  <a:extLst>
                    <a:ext uri="{9D8B030D-6E8A-4147-A177-3AD203B41FA5}">
                      <a16:colId xmlns:a16="http://schemas.microsoft.com/office/drawing/2014/main" val="20002"/>
                    </a:ext>
                  </a:extLst>
                </a:gridCol>
                <a:gridCol w="489369">
                  <a:extLst>
                    <a:ext uri="{9D8B030D-6E8A-4147-A177-3AD203B41FA5}">
                      <a16:colId xmlns:a16="http://schemas.microsoft.com/office/drawing/2014/main" val="20003"/>
                    </a:ext>
                  </a:extLst>
                </a:gridCol>
                <a:gridCol w="489369">
                  <a:extLst>
                    <a:ext uri="{9D8B030D-6E8A-4147-A177-3AD203B41FA5}">
                      <a16:colId xmlns:a16="http://schemas.microsoft.com/office/drawing/2014/main" val="20004"/>
                    </a:ext>
                  </a:extLst>
                </a:gridCol>
                <a:gridCol w="489369">
                  <a:extLst>
                    <a:ext uri="{9D8B030D-6E8A-4147-A177-3AD203B41FA5}">
                      <a16:colId xmlns:a16="http://schemas.microsoft.com/office/drawing/2014/main" val="20005"/>
                    </a:ext>
                  </a:extLst>
                </a:gridCol>
                <a:gridCol w="489369">
                  <a:extLst>
                    <a:ext uri="{9D8B030D-6E8A-4147-A177-3AD203B41FA5}">
                      <a16:colId xmlns:a16="http://schemas.microsoft.com/office/drawing/2014/main" val="20006"/>
                    </a:ext>
                  </a:extLst>
                </a:gridCol>
                <a:gridCol w="489369">
                  <a:extLst>
                    <a:ext uri="{9D8B030D-6E8A-4147-A177-3AD203B41FA5}">
                      <a16:colId xmlns:a16="http://schemas.microsoft.com/office/drawing/2014/main" val="20007"/>
                    </a:ext>
                  </a:extLst>
                </a:gridCol>
                <a:gridCol w="488113">
                  <a:extLst>
                    <a:ext uri="{9D8B030D-6E8A-4147-A177-3AD203B41FA5}">
                      <a16:colId xmlns:a16="http://schemas.microsoft.com/office/drawing/2014/main" val="20008"/>
                    </a:ext>
                  </a:extLst>
                </a:gridCol>
                <a:gridCol w="488113">
                  <a:extLst>
                    <a:ext uri="{9D8B030D-6E8A-4147-A177-3AD203B41FA5}">
                      <a16:colId xmlns:a16="http://schemas.microsoft.com/office/drawing/2014/main" val="3822871466"/>
                    </a:ext>
                  </a:extLst>
                </a:gridCol>
                <a:gridCol w="488113">
                  <a:extLst>
                    <a:ext uri="{9D8B030D-6E8A-4147-A177-3AD203B41FA5}">
                      <a16:colId xmlns:a16="http://schemas.microsoft.com/office/drawing/2014/main" val="727455605"/>
                    </a:ext>
                  </a:extLst>
                </a:gridCol>
                <a:gridCol w="488113">
                  <a:extLst>
                    <a:ext uri="{9D8B030D-6E8A-4147-A177-3AD203B41FA5}">
                      <a16:colId xmlns:a16="http://schemas.microsoft.com/office/drawing/2014/main" val="134493250"/>
                    </a:ext>
                  </a:extLst>
                </a:gridCol>
                <a:gridCol w="488113">
                  <a:extLst>
                    <a:ext uri="{9D8B030D-6E8A-4147-A177-3AD203B41FA5}">
                      <a16:colId xmlns:a16="http://schemas.microsoft.com/office/drawing/2014/main" val="1761203323"/>
                    </a:ext>
                  </a:extLst>
                </a:gridCol>
                <a:gridCol w="488113">
                  <a:extLst>
                    <a:ext uri="{9D8B030D-6E8A-4147-A177-3AD203B41FA5}">
                      <a16:colId xmlns:a16="http://schemas.microsoft.com/office/drawing/2014/main" val="1792385291"/>
                    </a:ext>
                  </a:extLst>
                </a:gridCol>
                <a:gridCol w="488113">
                  <a:extLst>
                    <a:ext uri="{9D8B030D-6E8A-4147-A177-3AD203B41FA5}">
                      <a16:colId xmlns:a16="http://schemas.microsoft.com/office/drawing/2014/main" val="1607773122"/>
                    </a:ext>
                  </a:extLst>
                </a:gridCol>
                <a:gridCol w="488113">
                  <a:extLst>
                    <a:ext uri="{9D8B030D-6E8A-4147-A177-3AD203B41FA5}">
                      <a16:colId xmlns:a16="http://schemas.microsoft.com/office/drawing/2014/main" val="2667564105"/>
                    </a:ext>
                  </a:extLst>
                </a:gridCol>
              </a:tblGrid>
              <a:tr h="280504">
                <a:tc>
                  <a:txBody>
                    <a:bodyPr/>
                    <a:lstStyle/>
                    <a:p>
                      <a:pPr algn="ctr"/>
                      <a:r>
                        <a:rPr lang="fi-FI" sz="900" b="0" baseline="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dirty="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69979857"/>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8421552" cy="648000"/>
          </a:xfrm>
        </p:spPr>
        <p:txBody>
          <a:bodyPr/>
          <a:lstStyle/>
          <a:p>
            <a:r>
              <a:rPr lang="fi-FI"/>
              <a:t>Tietotekniikka-alan uudet tilaukset Suomessa</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77</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6.5.2024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loka-joulukuu 2023.</a:t>
            </a:r>
          </a:p>
        </p:txBody>
      </p:sp>
      <p:graphicFrame>
        <p:nvGraphicFramePr>
          <p:cNvPr id="12" name="Object 5"/>
          <p:cNvGraphicFramePr>
            <a:graphicFrameLocks noGrp="1" noChangeAspect="1"/>
          </p:cNvGraphicFramePr>
          <p:nvPr>
            <p:ph sz="quarter" idx="17"/>
          </p:nvPr>
        </p:nvGraphicFramePr>
        <p:xfrm>
          <a:off x="107504" y="1016526"/>
          <a:ext cx="8856983" cy="3045647"/>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 Box 7"/>
          <p:cNvSpPr txBox="1">
            <a:spLocks noChangeArrowheads="1"/>
          </p:cNvSpPr>
          <p:nvPr/>
        </p:nvSpPr>
        <p:spPr bwMode="auto">
          <a:xfrm>
            <a:off x="943147" y="1125043"/>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sp>
        <p:nvSpPr>
          <p:cNvPr id="26" name="Text Box 10"/>
          <p:cNvSpPr txBox="1">
            <a:spLocks noChangeArrowheads="1"/>
          </p:cNvSpPr>
          <p:nvPr/>
        </p:nvSpPr>
        <p:spPr bwMode="auto">
          <a:xfrm>
            <a:off x="7245152" y="4063212"/>
            <a:ext cx="152164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812394"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29282E"/>
                </a:solidFill>
                <a:effectLst/>
                <a:uLnTx/>
                <a:uFillTx/>
                <a:latin typeface="Verdana"/>
                <a:ea typeface="Arial Unicode MS"/>
                <a:cs typeface="+mn-cs"/>
              </a:rPr>
              <a:t>*) Pl. pelialan ohjelmistoyritykset ja datakeskukset </a:t>
            </a:r>
          </a:p>
        </p:txBody>
      </p:sp>
      <p:graphicFrame>
        <p:nvGraphicFramePr>
          <p:cNvPr id="13" name="Taulukko 12">
            <a:extLst>
              <a:ext uri="{FF2B5EF4-FFF2-40B4-BE49-F238E27FC236}">
                <a16:creationId xmlns:a16="http://schemas.microsoft.com/office/drawing/2014/main" id="{72A86167-D5BD-4726-B1B9-B713E6D1CFA0}"/>
              </a:ext>
            </a:extLst>
          </p:cNvPr>
          <p:cNvGraphicFramePr>
            <a:graphicFrameLocks noGrp="1"/>
          </p:cNvGraphicFramePr>
          <p:nvPr/>
        </p:nvGraphicFramePr>
        <p:xfrm>
          <a:off x="3218763" y="4116173"/>
          <a:ext cx="3767898" cy="401910"/>
        </p:xfrm>
        <a:graphic>
          <a:graphicData uri="http://schemas.openxmlformats.org/drawingml/2006/table">
            <a:tbl>
              <a:tblPr/>
              <a:tblGrid>
                <a:gridCol w="863864">
                  <a:extLst>
                    <a:ext uri="{9D8B030D-6E8A-4147-A177-3AD203B41FA5}">
                      <a16:colId xmlns:a16="http://schemas.microsoft.com/office/drawing/2014/main" val="20000"/>
                    </a:ext>
                  </a:extLst>
                </a:gridCol>
                <a:gridCol w="1478411">
                  <a:extLst>
                    <a:ext uri="{9D8B030D-6E8A-4147-A177-3AD203B41FA5}">
                      <a16:colId xmlns:a16="http://schemas.microsoft.com/office/drawing/2014/main" val="20001"/>
                    </a:ext>
                  </a:extLst>
                </a:gridCol>
                <a:gridCol w="1425623">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IV,2022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IV,2023 / III,2023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35 %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92 %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bl>
          </a:graphicData>
        </a:graphic>
      </p:graphicFrame>
      <p:graphicFrame>
        <p:nvGraphicFramePr>
          <p:cNvPr id="6" name="Taulukko 5">
            <a:extLst>
              <a:ext uri="{FF2B5EF4-FFF2-40B4-BE49-F238E27FC236}">
                <a16:creationId xmlns:a16="http://schemas.microsoft.com/office/drawing/2014/main" id="{1189B457-3303-A12B-0EC1-1EEAFABEB713}"/>
              </a:ext>
            </a:extLst>
          </p:cNvPr>
          <p:cNvGraphicFramePr>
            <a:graphicFrameLocks noGrp="1"/>
          </p:cNvGraphicFramePr>
          <p:nvPr/>
        </p:nvGraphicFramePr>
        <p:xfrm>
          <a:off x="827584" y="3673367"/>
          <a:ext cx="6984770" cy="280504"/>
        </p:xfrm>
        <a:graphic>
          <a:graphicData uri="http://schemas.openxmlformats.org/drawingml/2006/table">
            <a:tbl>
              <a:tblPr firstRow="1" bandRow="1">
                <a:tableStyleId>{073A0DAA-6AF3-43AB-8588-CEC1D06C72B9}</a:tableStyleId>
              </a:tblPr>
              <a:tblGrid>
                <a:gridCol w="499643">
                  <a:extLst>
                    <a:ext uri="{9D8B030D-6E8A-4147-A177-3AD203B41FA5}">
                      <a16:colId xmlns:a16="http://schemas.microsoft.com/office/drawing/2014/main" val="20002"/>
                    </a:ext>
                  </a:extLst>
                </a:gridCol>
                <a:gridCol w="499643">
                  <a:extLst>
                    <a:ext uri="{9D8B030D-6E8A-4147-A177-3AD203B41FA5}">
                      <a16:colId xmlns:a16="http://schemas.microsoft.com/office/drawing/2014/main" val="20003"/>
                    </a:ext>
                  </a:extLst>
                </a:gridCol>
                <a:gridCol w="499643">
                  <a:extLst>
                    <a:ext uri="{9D8B030D-6E8A-4147-A177-3AD203B41FA5}">
                      <a16:colId xmlns:a16="http://schemas.microsoft.com/office/drawing/2014/main" val="20004"/>
                    </a:ext>
                  </a:extLst>
                </a:gridCol>
                <a:gridCol w="499643">
                  <a:extLst>
                    <a:ext uri="{9D8B030D-6E8A-4147-A177-3AD203B41FA5}">
                      <a16:colId xmlns:a16="http://schemas.microsoft.com/office/drawing/2014/main" val="20005"/>
                    </a:ext>
                  </a:extLst>
                </a:gridCol>
                <a:gridCol w="499643">
                  <a:extLst>
                    <a:ext uri="{9D8B030D-6E8A-4147-A177-3AD203B41FA5}">
                      <a16:colId xmlns:a16="http://schemas.microsoft.com/office/drawing/2014/main" val="20006"/>
                    </a:ext>
                  </a:extLst>
                </a:gridCol>
                <a:gridCol w="499643">
                  <a:extLst>
                    <a:ext uri="{9D8B030D-6E8A-4147-A177-3AD203B41FA5}">
                      <a16:colId xmlns:a16="http://schemas.microsoft.com/office/drawing/2014/main" val="20007"/>
                    </a:ext>
                  </a:extLst>
                </a:gridCol>
                <a:gridCol w="498364">
                  <a:extLst>
                    <a:ext uri="{9D8B030D-6E8A-4147-A177-3AD203B41FA5}">
                      <a16:colId xmlns:a16="http://schemas.microsoft.com/office/drawing/2014/main" val="20008"/>
                    </a:ext>
                  </a:extLst>
                </a:gridCol>
                <a:gridCol w="498364">
                  <a:extLst>
                    <a:ext uri="{9D8B030D-6E8A-4147-A177-3AD203B41FA5}">
                      <a16:colId xmlns:a16="http://schemas.microsoft.com/office/drawing/2014/main" val="3822871466"/>
                    </a:ext>
                  </a:extLst>
                </a:gridCol>
                <a:gridCol w="498364">
                  <a:extLst>
                    <a:ext uri="{9D8B030D-6E8A-4147-A177-3AD203B41FA5}">
                      <a16:colId xmlns:a16="http://schemas.microsoft.com/office/drawing/2014/main" val="727455605"/>
                    </a:ext>
                  </a:extLst>
                </a:gridCol>
                <a:gridCol w="498364">
                  <a:extLst>
                    <a:ext uri="{9D8B030D-6E8A-4147-A177-3AD203B41FA5}">
                      <a16:colId xmlns:a16="http://schemas.microsoft.com/office/drawing/2014/main" val="134493250"/>
                    </a:ext>
                  </a:extLst>
                </a:gridCol>
                <a:gridCol w="498364">
                  <a:extLst>
                    <a:ext uri="{9D8B030D-6E8A-4147-A177-3AD203B41FA5}">
                      <a16:colId xmlns:a16="http://schemas.microsoft.com/office/drawing/2014/main" val="1761203323"/>
                    </a:ext>
                  </a:extLst>
                </a:gridCol>
                <a:gridCol w="498364">
                  <a:extLst>
                    <a:ext uri="{9D8B030D-6E8A-4147-A177-3AD203B41FA5}">
                      <a16:colId xmlns:a16="http://schemas.microsoft.com/office/drawing/2014/main" val="1605823485"/>
                    </a:ext>
                  </a:extLst>
                </a:gridCol>
                <a:gridCol w="498364">
                  <a:extLst>
                    <a:ext uri="{9D8B030D-6E8A-4147-A177-3AD203B41FA5}">
                      <a16:colId xmlns:a16="http://schemas.microsoft.com/office/drawing/2014/main" val="1470258251"/>
                    </a:ext>
                  </a:extLst>
                </a:gridCol>
                <a:gridCol w="498364">
                  <a:extLst>
                    <a:ext uri="{9D8B030D-6E8A-4147-A177-3AD203B41FA5}">
                      <a16:colId xmlns:a16="http://schemas.microsoft.com/office/drawing/2014/main" val="4028708553"/>
                    </a:ext>
                  </a:extLst>
                </a:gridCol>
              </a:tblGrid>
              <a:tr h="280504">
                <a:tc>
                  <a:txBody>
                    <a:bodyPr/>
                    <a:lstStyle/>
                    <a:p>
                      <a:pPr algn="ctr"/>
                      <a:r>
                        <a:rPr lang="fi-FI" sz="900" b="0" baseline="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05830212"/>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Tietotekniikka-alan* tilauskanta Suomessa </a:t>
            </a:r>
          </a:p>
        </p:txBody>
      </p:sp>
      <p:sp>
        <p:nvSpPr>
          <p:cNvPr id="3" name="Dian numeron paikkamerkki 2"/>
          <p:cNvSpPr>
            <a:spLocks noGrp="1"/>
          </p:cNvSpPr>
          <p:nvPr>
            <p:ph type="sldNum" sz="quarter" idx="12"/>
          </p:nvPr>
        </p:nvSpPr>
        <p:spPr/>
        <p:txBody>
          <a:bodyPr/>
          <a:lstStyle/>
          <a:p>
            <a:pPr marL="0" marR="0" lvl="0" indent="0" algn="r" defTabSz="679871" rtl="0" eaLnBrk="1" fontAlgn="auto" latinLnBrk="0" hangingPunct="1">
              <a:lnSpc>
                <a:spcPct val="100000"/>
              </a:lnSpc>
              <a:spcBef>
                <a:spcPts val="0"/>
              </a:spcBef>
              <a:spcAft>
                <a:spcPts val="0"/>
              </a:spcAft>
              <a:buClrTx/>
              <a:buSzTx/>
              <a:buFontTx/>
              <a:buNone/>
              <a:tabLst/>
              <a:defRPr/>
            </a:pPr>
            <a:fld id="{6FCB6B90-8271-4E8F-82C1-E646FBB48A2E}" type="slidenum">
              <a:rPr kumimoji="0" lang="fi-FI" sz="700" b="0" i="0" u="none" strike="noStrike" kern="1200" cap="none" spc="0" normalizeH="0" baseline="0" noProof="0" smtClean="0">
                <a:ln>
                  <a:noFill/>
                </a:ln>
                <a:solidFill>
                  <a:srgbClr val="29282E"/>
                </a:solidFill>
                <a:effectLst/>
                <a:uLnTx/>
                <a:uFillTx/>
                <a:latin typeface="Verdana"/>
                <a:ea typeface="+mn-ea"/>
                <a:cs typeface="+mn-cs"/>
              </a:rPr>
              <a:pPr marL="0" marR="0" lvl="0" indent="0" algn="r" defTabSz="679871" rtl="0" eaLnBrk="1" fontAlgn="auto" latinLnBrk="0" hangingPunct="1">
                <a:lnSpc>
                  <a:spcPct val="100000"/>
                </a:lnSpc>
                <a:spcBef>
                  <a:spcPts val="0"/>
                </a:spcBef>
                <a:spcAft>
                  <a:spcPts val="0"/>
                </a:spcAft>
                <a:buClrTx/>
                <a:buSzTx/>
                <a:buFontTx/>
                <a:buNone/>
                <a:tabLst/>
                <a:defRPr/>
              </a:pPr>
              <a:t>78</a:t>
            </a:fld>
            <a:endParaRPr kumimoji="0" lang="fi-FI" sz="700" b="0" i="0" u="none" strike="noStrike" kern="1200" cap="none" spc="0" normalizeH="0" baseline="0" noProof="0">
              <a:ln>
                <a:noFill/>
              </a:ln>
              <a:solidFill>
                <a:srgbClr val="29282E"/>
              </a:solidFill>
              <a:effectLst/>
              <a:uLnTx/>
              <a:uFillTx/>
              <a:latin typeface="Verdana"/>
              <a:ea typeface="+mn-ea"/>
              <a:cs typeface="+mn-cs"/>
            </a:endParaRPr>
          </a:p>
        </p:txBody>
      </p:sp>
      <p:sp>
        <p:nvSpPr>
          <p:cNvPr id="4" name="Päivämäärän paikkamerkki 3"/>
          <p:cNvSpPr>
            <a:spLocks noGrp="1"/>
          </p:cNvSpPr>
          <p:nvPr>
            <p:ph type="dt" sz="half" idx="10"/>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fld id="{E70C97DB-DA9C-4CFA-B970-B8599B25F3E4}" type="datetime1">
              <a:rPr kumimoji="0" lang="fi-FI" sz="700" b="0" i="0" u="none" strike="noStrike" kern="1200" cap="none" spc="0" normalizeH="0" baseline="0" noProof="0" smtClean="0">
                <a:ln>
                  <a:noFill/>
                </a:ln>
                <a:solidFill>
                  <a:srgbClr val="29282E"/>
                </a:solidFill>
                <a:effectLst/>
                <a:uLnTx/>
                <a:uFillTx/>
                <a:latin typeface="Verdana" panose="020B0604030504040204" pitchFamily="34" charset="0"/>
                <a:ea typeface="Verdana" panose="020B0604030504040204" pitchFamily="34" charset="0"/>
              </a:rPr>
              <a:pPr marL="0" marR="0" lvl="0" indent="0" algn="l" defTabSz="679871" rtl="0" eaLnBrk="1" fontAlgn="auto" latinLnBrk="0" hangingPunct="1">
                <a:lnSpc>
                  <a:spcPct val="100000"/>
                </a:lnSpc>
                <a:spcBef>
                  <a:spcPts val="0"/>
                </a:spcBef>
                <a:spcAft>
                  <a:spcPts val="0"/>
                </a:spcAft>
                <a:buClrTx/>
                <a:buSzTx/>
                <a:buFontTx/>
                <a:buNone/>
                <a:tabLst/>
                <a:defRPr/>
              </a:pPr>
              <a:t>6.5.2024</a:t>
            </a:fld>
            <a:endPar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endParaRPr>
          </a:p>
        </p:txBody>
      </p:sp>
      <p:sp>
        <p:nvSpPr>
          <p:cNvPr id="5" name="Alatunnisteen paikkamerkki 4"/>
          <p:cNvSpPr>
            <a:spLocks noGrp="1"/>
          </p:cNvSpPr>
          <p:nvPr>
            <p:ph type="ftr" sz="quarter" idx="11"/>
          </p:nvPr>
        </p:nvSpPr>
        <p:spPr/>
        <p:txBody>
          <a:bodyPr/>
          <a:lstStyle/>
          <a:p>
            <a:pPr marL="0" marR="0" lvl="0" indent="0" algn="l" defTabSz="679871"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a:ln>
                  <a:noFill/>
                </a:ln>
                <a:solidFill>
                  <a:srgbClr val="29282E"/>
                </a:solidFill>
                <a:effectLst/>
                <a:uLnTx/>
                <a:uFillTx/>
                <a:latin typeface="Verdana" panose="020B0604030504040204" pitchFamily="34" charset="0"/>
                <a:ea typeface="Verdana" panose="020B0604030504040204" pitchFamily="34" charset="0"/>
              </a:rPr>
              <a:t>Teknologiateollisuus</a:t>
            </a:r>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31.12.2023.</a:t>
            </a:r>
          </a:p>
        </p:txBody>
      </p:sp>
      <p:graphicFrame>
        <p:nvGraphicFramePr>
          <p:cNvPr id="8" name="Object 3"/>
          <p:cNvGraphicFramePr>
            <a:graphicFrameLocks noGrp="1" noChangeAspect="1"/>
          </p:cNvGraphicFramePr>
          <p:nvPr>
            <p:ph sz="quarter" idx="17"/>
          </p:nvPr>
        </p:nvGraphicFramePr>
        <p:xfrm>
          <a:off x="179512" y="1016527"/>
          <a:ext cx="8856984" cy="285124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Box 7"/>
          <p:cNvSpPr txBox="1">
            <a:spLocks noChangeArrowheads="1"/>
          </p:cNvSpPr>
          <p:nvPr/>
        </p:nvSpPr>
        <p:spPr bwMode="auto">
          <a:xfrm>
            <a:off x="990389" y="1095112"/>
            <a:ext cx="2375726"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pPr marL="0" marR="0" lvl="0" indent="0" algn="l" defTabSz="827088"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29282E"/>
                </a:solidFill>
                <a:effectLst/>
                <a:uLnTx/>
                <a:uFillTx/>
                <a:latin typeface="Verdana"/>
                <a:ea typeface="ＭＳ Ｐゴシック" pitchFamily="34" charset="-128"/>
                <a:cs typeface="+mn-cs"/>
              </a:rPr>
              <a:t>Miljoonaa euroa, käyvin hinnoin </a:t>
            </a:r>
          </a:p>
        </p:txBody>
      </p:sp>
      <p:sp>
        <p:nvSpPr>
          <p:cNvPr id="12" name="Text Box 10"/>
          <p:cNvSpPr txBox="1">
            <a:spLocks noChangeArrowheads="1"/>
          </p:cNvSpPr>
          <p:nvPr/>
        </p:nvSpPr>
        <p:spPr bwMode="auto">
          <a:xfrm>
            <a:off x="7164288" y="4058300"/>
            <a:ext cx="152164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812394"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29282E"/>
                </a:solidFill>
                <a:effectLst/>
                <a:uLnTx/>
                <a:uFillTx/>
                <a:latin typeface="Verdana"/>
                <a:ea typeface="Arial Unicode MS"/>
                <a:cs typeface="+mn-cs"/>
              </a:rPr>
              <a:t>*) Pl. pelialan ohjelmistoyritykset ja datakeskukset  </a:t>
            </a:r>
          </a:p>
        </p:txBody>
      </p:sp>
      <p:sp>
        <p:nvSpPr>
          <p:cNvPr id="13" name="Text Box 10"/>
          <p:cNvSpPr txBox="1">
            <a:spLocks noChangeArrowheads="1"/>
          </p:cNvSpPr>
          <p:nvPr/>
        </p:nvSpPr>
        <p:spPr bwMode="auto">
          <a:xfrm>
            <a:off x="5932821" y="1106841"/>
            <a:ext cx="972015" cy="244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897" tIns="40949" rIns="81897" bIns="40949">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marL="1370013">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marR="0" lvl="0" indent="0" algn="l" defTabSz="812394"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dirty="0">
                <a:ln>
                  <a:noFill/>
                </a:ln>
                <a:solidFill>
                  <a:srgbClr val="29282E"/>
                </a:solidFill>
                <a:effectLst/>
                <a:uLnTx/>
                <a:uFillTx/>
                <a:latin typeface="Verdana"/>
                <a:ea typeface="ＭＳ Ｐゴシック" pitchFamily="34" charset="-128"/>
                <a:cs typeface="+mn-cs"/>
              </a:rPr>
              <a:t>Yhteensä</a:t>
            </a:r>
          </a:p>
        </p:txBody>
      </p:sp>
      <p:graphicFrame>
        <p:nvGraphicFramePr>
          <p:cNvPr id="15" name="Taulukko 14">
            <a:extLst>
              <a:ext uri="{FF2B5EF4-FFF2-40B4-BE49-F238E27FC236}">
                <a16:creationId xmlns:a16="http://schemas.microsoft.com/office/drawing/2014/main" id="{55A23630-3A25-4A46-B3EC-C25E3B34ED51}"/>
              </a:ext>
            </a:extLst>
          </p:cNvPr>
          <p:cNvGraphicFramePr>
            <a:graphicFrameLocks noGrp="1"/>
          </p:cNvGraphicFramePr>
          <p:nvPr/>
        </p:nvGraphicFramePr>
        <p:xfrm>
          <a:off x="3107205" y="4111261"/>
          <a:ext cx="3900255" cy="401910"/>
        </p:xfrm>
        <a:graphic>
          <a:graphicData uri="http://schemas.openxmlformats.org/drawingml/2006/table">
            <a:tbl>
              <a:tblPr/>
              <a:tblGrid>
                <a:gridCol w="894209">
                  <a:extLst>
                    <a:ext uri="{9D8B030D-6E8A-4147-A177-3AD203B41FA5}">
                      <a16:colId xmlns:a16="http://schemas.microsoft.com/office/drawing/2014/main" val="20000"/>
                    </a:ext>
                  </a:extLst>
                </a:gridCol>
                <a:gridCol w="1530344">
                  <a:extLst>
                    <a:ext uri="{9D8B030D-6E8A-4147-A177-3AD203B41FA5}">
                      <a16:colId xmlns:a16="http://schemas.microsoft.com/office/drawing/2014/main" val="20001"/>
                    </a:ext>
                  </a:extLst>
                </a:gridCol>
                <a:gridCol w="1475702">
                  <a:extLst>
                    <a:ext uri="{9D8B030D-6E8A-4147-A177-3AD203B41FA5}">
                      <a16:colId xmlns:a16="http://schemas.microsoft.com/office/drawing/2014/main" val="20002"/>
                    </a:ext>
                  </a:extLst>
                </a:gridCol>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b="0" i="0" u="none" strike="noStrike" baseline="0" noProof="0">
                          <a:solidFill>
                            <a:schemeClr val="tx2"/>
                          </a:solidFill>
                          <a:effectLst/>
                          <a:latin typeface="Verdana" panose="020B0604030504040204" pitchFamily="34" charset="0"/>
                        </a:rPr>
                        <a:t>Muutos:</a:t>
                      </a: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31.12.2022</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fi-FI" sz="900" u="none" strike="noStrike" baseline="0" noProof="0" dirty="0">
                          <a:solidFill>
                            <a:schemeClr val="tx2"/>
                          </a:solidFill>
                          <a:effectLst/>
                          <a:latin typeface="Verdana" panose="020B0604030504040204" pitchFamily="34" charset="0"/>
                        </a:rPr>
                        <a:t>31.12.2023 / 30.9.2023</a:t>
                      </a:r>
                      <a:endParaRPr lang="fi-FI" sz="900" b="0" i="0" u="none" strike="noStrike" baseline="0" noProof="0" dirty="0">
                        <a:solidFill>
                          <a:schemeClr val="tx2"/>
                        </a:solidFill>
                        <a:effectLst/>
                        <a:latin typeface="Verdana" panose="020B0604030504040204" pitchFamily="34" charset="0"/>
                      </a:endParaRPr>
                    </a:p>
                  </a:txBody>
                  <a:tcPr marL="15998" marR="15998" marT="15998" marB="15998" anchor="ctr">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0000"/>
                  </a:ext>
                </a:extLst>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fi-FI" sz="900" u="none" strike="noStrike" baseline="0" noProof="0">
                          <a:solidFill>
                            <a:schemeClr val="tx2"/>
                          </a:solidFill>
                          <a:effectLst/>
                          <a:latin typeface="Verdana" panose="020B0604030504040204" pitchFamily="34" charset="0"/>
                        </a:rPr>
                        <a:t>Yhteensä:</a:t>
                      </a:r>
                      <a:endParaRPr lang="fi-FI" sz="900" b="0" i="0" u="none" strike="noStrike" baseline="0" noProof="0">
                        <a:solidFill>
                          <a:schemeClr val="tx2"/>
                        </a:solidFill>
                        <a:effectLst/>
                        <a:latin typeface="Verdana" panose="020B0604030504040204" pitchFamily="34" charset="0"/>
                      </a:endParaRPr>
                    </a:p>
                  </a:txBody>
                  <a:tcPr marL="15998" marR="15998" marT="15998" marB="15998" anchor="ctr">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0 %</a:t>
                      </a:r>
                    </a:p>
                  </a:txBody>
                  <a:tcPr marL="15998" marR="479927" marT="15998" marB="15998" anchor="ctr">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fi-FI" sz="900" b="0" i="0" u="none" strike="noStrike" baseline="0" noProof="0" dirty="0">
                          <a:solidFill>
                            <a:schemeClr val="tx2"/>
                          </a:solidFill>
                          <a:effectLst/>
                          <a:latin typeface="Verdana" panose="020B0604030504040204" pitchFamily="34" charset="0"/>
                        </a:rPr>
                        <a:t>5 %</a:t>
                      </a:r>
                    </a:p>
                  </a:txBody>
                  <a:tcPr marL="15998" marR="479927" marT="15998" marB="15998" anchor="ctr">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bl>
          </a:graphicData>
        </a:graphic>
      </p:graphicFrame>
      <p:graphicFrame>
        <p:nvGraphicFramePr>
          <p:cNvPr id="6" name="Taulukko 5">
            <a:extLst>
              <a:ext uri="{FF2B5EF4-FFF2-40B4-BE49-F238E27FC236}">
                <a16:creationId xmlns:a16="http://schemas.microsoft.com/office/drawing/2014/main" id="{64946976-DD12-9515-E9AD-A095AF47943D}"/>
              </a:ext>
            </a:extLst>
          </p:cNvPr>
          <p:cNvGraphicFramePr>
            <a:graphicFrameLocks noGrp="1"/>
          </p:cNvGraphicFramePr>
          <p:nvPr/>
        </p:nvGraphicFramePr>
        <p:xfrm>
          <a:off x="827586" y="3625592"/>
          <a:ext cx="6855256" cy="280504"/>
        </p:xfrm>
        <a:graphic>
          <a:graphicData uri="http://schemas.openxmlformats.org/drawingml/2006/table">
            <a:tbl>
              <a:tblPr firstRow="1" bandRow="1">
                <a:tableStyleId>{073A0DAA-6AF3-43AB-8588-CEC1D06C72B9}</a:tableStyleId>
              </a:tblPr>
              <a:tblGrid>
                <a:gridCol w="490380">
                  <a:extLst>
                    <a:ext uri="{9D8B030D-6E8A-4147-A177-3AD203B41FA5}">
                      <a16:colId xmlns:a16="http://schemas.microsoft.com/office/drawing/2014/main" val="20002"/>
                    </a:ext>
                  </a:extLst>
                </a:gridCol>
                <a:gridCol w="490380">
                  <a:extLst>
                    <a:ext uri="{9D8B030D-6E8A-4147-A177-3AD203B41FA5}">
                      <a16:colId xmlns:a16="http://schemas.microsoft.com/office/drawing/2014/main" val="20003"/>
                    </a:ext>
                  </a:extLst>
                </a:gridCol>
                <a:gridCol w="490380">
                  <a:extLst>
                    <a:ext uri="{9D8B030D-6E8A-4147-A177-3AD203B41FA5}">
                      <a16:colId xmlns:a16="http://schemas.microsoft.com/office/drawing/2014/main" val="20004"/>
                    </a:ext>
                  </a:extLst>
                </a:gridCol>
                <a:gridCol w="490380">
                  <a:extLst>
                    <a:ext uri="{9D8B030D-6E8A-4147-A177-3AD203B41FA5}">
                      <a16:colId xmlns:a16="http://schemas.microsoft.com/office/drawing/2014/main" val="20005"/>
                    </a:ext>
                  </a:extLst>
                </a:gridCol>
                <a:gridCol w="490380">
                  <a:extLst>
                    <a:ext uri="{9D8B030D-6E8A-4147-A177-3AD203B41FA5}">
                      <a16:colId xmlns:a16="http://schemas.microsoft.com/office/drawing/2014/main" val="20006"/>
                    </a:ext>
                  </a:extLst>
                </a:gridCol>
                <a:gridCol w="490380">
                  <a:extLst>
                    <a:ext uri="{9D8B030D-6E8A-4147-A177-3AD203B41FA5}">
                      <a16:colId xmlns:a16="http://schemas.microsoft.com/office/drawing/2014/main" val="20007"/>
                    </a:ext>
                  </a:extLst>
                </a:gridCol>
                <a:gridCol w="489122">
                  <a:extLst>
                    <a:ext uri="{9D8B030D-6E8A-4147-A177-3AD203B41FA5}">
                      <a16:colId xmlns:a16="http://schemas.microsoft.com/office/drawing/2014/main" val="20008"/>
                    </a:ext>
                  </a:extLst>
                </a:gridCol>
                <a:gridCol w="489122">
                  <a:extLst>
                    <a:ext uri="{9D8B030D-6E8A-4147-A177-3AD203B41FA5}">
                      <a16:colId xmlns:a16="http://schemas.microsoft.com/office/drawing/2014/main" val="3822871466"/>
                    </a:ext>
                  </a:extLst>
                </a:gridCol>
                <a:gridCol w="489122">
                  <a:extLst>
                    <a:ext uri="{9D8B030D-6E8A-4147-A177-3AD203B41FA5}">
                      <a16:colId xmlns:a16="http://schemas.microsoft.com/office/drawing/2014/main" val="727455605"/>
                    </a:ext>
                  </a:extLst>
                </a:gridCol>
                <a:gridCol w="489122">
                  <a:extLst>
                    <a:ext uri="{9D8B030D-6E8A-4147-A177-3AD203B41FA5}">
                      <a16:colId xmlns:a16="http://schemas.microsoft.com/office/drawing/2014/main" val="134493250"/>
                    </a:ext>
                  </a:extLst>
                </a:gridCol>
                <a:gridCol w="489122">
                  <a:extLst>
                    <a:ext uri="{9D8B030D-6E8A-4147-A177-3AD203B41FA5}">
                      <a16:colId xmlns:a16="http://schemas.microsoft.com/office/drawing/2014/main" val="1761203323"/>
                    </a:ext>
                  </a:extLst>
                </a:gridCol>
                <a:gridCol w="489122">
                  <a:extLst>
                    <a:ext uri="{9D8B030D-6E8A-4147-A177-3AD203B41FA5}">
                      <a16:colId xmlns:a16="http://schemas.microsoft.com/office/drawing/2014/main" val="1792385291"/>
                    </a:ext>
                  </a:extLst>
                </a:gridCol>
                <a:gridCol w="489122">
                  <a:extLst>
                    <a:ext uri="{9D8B030D-6E8A-4147-A177-3AD203B41FA5}">
                      <a16:colId xmlns:a16="http://schemas.microsoft.com/office/drawing/2014/main" val="1607773122"/>
                    </a:ext>
                  </a:extLst>
                </a:gridCol>
                <a:gridCol w="489122">
                  <a:extLst>
                    <a:ext uri="{9D8B030D-6E8A-4147-A177-3AD203B41FA5}">
                      <a16:colId xmlns:a16="http://schemas.microsoft.com/office/drawing/2014/main" val="2667564105"/>
                    </a:ext>
                  </a:extLst>
                </a:gridCol>
              </a:tblGrid>
              <a:tr h="280504">
                <a:tc>
                  <a:txBody>
                    <a:bodyPr/>
                    <a:lstStyle/>
                    <a:p>
                      <a:pPr algn="ctr"/>
                      <a:r>
                        <a:rPr lang="fi-FI" sz="900" b="0" baseline="0">
                          <a:solidFill>
                            <a:schemeClr val="tx2"/>
                          </a:solidFill>
                          <a:latin typeface="Verdana" panose="020B0604030504040204" pitchFamily="34" charset="0"/>
                          <a:cs typeface="Arial" panose="020B0604020202020204" pitchFamily="34" charset="0"/>
                        </a:rPr>
                        <a:t>2010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2014</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2015</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2016</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2017</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2018</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2019</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2020</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2021</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a:solidFill>
                            <a:schemeClr val="tx2"/>
                          </a:solidFill>
                          <a:latin typeface="Verdana" panose="020B0604030504040204" pitchFamily="34" charset="0"/>
                          <a:cs typeface="Arial" panose="020B0604020202020204" pitchFamily="34" charset="0"/>
                        </a:rPr>
                        <a:t>2022</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900" b="0" baseline="0" dirty="0">
                          <a:solidFill>
                            <a:schemeClr val="tx2"/>
                          </a:solidFill>
                          <a:latin typeface="Verdana" panose="020B0604030504040204" pitchFamily="34" charset="0"/>
                          <a:cs typeface="Arial" panose="020B0604020202020204" pitchFamily="34" charset="0"/>
                        </a:rPr>
                        <a:t>2023</a:t>
                      </a: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80301044"/>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rmAutofit/>
          </a:bodyPr>
          <a:lstStyle/>
          <a:p>
            <a:pPr>
              <a:lnSpc>
                <a:spcPct val="100000"/>
              </a:lnSpc>
            </a:pPr>
            <a:r>
              <a:rPr lang="fi-FI"/>
              <a:t>Teknologiateollisuuden henkilöstökehitys Suomessa ja maailmalla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79</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2" name="Tekstin paikkamerkki 6">
            <a:extLst>
              <a:ext uri="{FF2B5EF4-FFF2-40B4-BE49-F238E27FC236}">
                <a16:creationId xmlns:a16="http://schemas.microsoft.com/office/drawing/2014/main" id="{35AF685E-AF5C-2CC7-E152-F7500B53206D}"/>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2" action="ppaction://hlinksldjump"/>
              </a:rPr>
              <a:t>Palaa sisällysluetteloon</a:t>
            </a:r>
            <a:endParaRPr lang="fi-FI" dirty="0"/>
          </a:p>
          <a:p>
            <a:endParaRPr lang="fi-FI" dirty="0"/>
          </a:p>
        </p:txBody>
      </p:sp>
    </p:spTree>
    <p:extLst>
      <p:ext uri="{BB962C8B-B14F-4D97-AF65-F5344CB8AC3E}">
        <p14:creationId xmlns:p14="http://schemas.microsoft.com/office/powerpoint/2010/main" val="390610011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51999" y="282149"/>
            <a:ext cx="8013658" cy="734377"/>
          </a:xfrm>
        </p:spPr>
        <p:txBody>
          <a:bodyPr/>
          <a:lstStyle/>
          <a:p>
            <a:r>
              <a:rPr lang="fi-FI"/>
              <a:t>BKT kehitys euroalueella ja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8</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a:xfrm>
            <a:off x="2334682" y="4727574"/>
            <a:ext cx="5909726" cy="165163"/>
          </a:xfrm>
        </p:spPr>
        <p:txBody>
          <a:bodyPr/>
          <a:lstStyle/>
          <a:p>
            <a:r>
              <a:rPr lang="fi-FI"/>
              <a:t>Lähde: </a:t>
            </a:r>
            <a:r>
              <a:rPr lang="fi-FI" err="1"/>
              <a:t>Macrobond</a:t>
            </a:r>
            <a:endParaRPr lang="fi-FI"/>
          </a:p>
        </p:txBody>
      </p:sp>
      <p:graphicFrame>
        <p:nvGraphicFramePr>
          <p:cNvPr id="12" name="Sisällön paikkamerkki 11">
            <a:extLst>
              <a:ext uri="{FF2B5EF4-FFF2-40B4-BE49-F238E27FC236}">
                <a16:creationId xmlns:a16="http://schemas.microsoft.com/office/drawing/2014/main" id="{6603C3D0-5089-4EA4-A14A-D9873C6D1DB6}"/>
              </a:ext>
            </a:extLst>
          </p:cNvPr>
          <p:cNvGraphicFramePr>
            <a:graphicFrameLocks noGrp="1" noChangeAspect="1"/>
          </p:cNvGraphicFramePr>
          <p:nvPr>
            <p:ph sz="quarter" idx="17"/>
            <p:extLst>
              <p:ext uri="{D42A27DB-BD31-4B8C-83A1-F6EECF244321}">
                <p14:modId xmlns:p14="http://schemas.microsoft.com/office/powerpoint/2010/main" val="3254134827"/>
              </p:ext>
            </p:extLst>
          </p:nvPr>
        </p:nvGraphicFramePr>
        <p:xfrm>
          <a:off x="312738" y="1049338"/>
          <a:ext cx="8353425" cy="353536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2" name="Sisällön paikkamerkki 11">
                        <a:extLst>
                          <a:ext uri="{FF2B5EF4-FFF2-40B4-BE49-F238E27FC236}">
                            <a16:creationId xmlns:a16="http://schemas.microsoft.com/office/drawing/2014/main" id="{6603C3D0-5089-4EA4-A14A-D9873C6D1DB6}"/>
                          </a:ext>
                        </a:extLst>
                      </p:cNvPr>
                      <p:cNvPicPr/>
                      <p:nvPr/>
                    </p:nvPicPr>
                    <p:blipFill>
                      <a:blip r:embed="rId3"/>
                      <a:stretch>
                        <a:fillRect/>
                      </a:stretch>
                    </p:blipFill>
                    <p:spPr>
                      <a:xfrm>
                        <a:off x="312738" y="1049338"/>
                        <a:ext cx="8353425" cy="3535362"/>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3AFB2659-15F2-D6FF-01DE-3D2F313B3148}"/>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1006428910"/>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96885" y="171617"/>
            <a:ext cx="7992000" cy="648000"/>
          </a:xfrm>
        </p:spPr>
        <p:txBody>
          <a:bodyPr>
            <a:noAutofit/>
          </a:bodyPr>
          <a:lstStyle/>
          <a:p>
            <a:r>
              <a:rPr lang="fi-FI" sz="2000" dirty="0"/>
              <a:t>Teknologiateollisuuden henkilöstö</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80</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dirty="0"/>
          </a:p>
        </p:txBody>
      </p:sp>
      <p:sp>
        <p:nvSpPr>
          <p:cNvPr id="5" name="Alatunnisteen paikkamerkki 4"/>
          <p:cNvSpPr>
            <a:spLocks noGrp="1"/>
          </p:cNvSpPr>
          <p:nvPr>
            <p:ph type="ftr" sz="quarter" idx="11"/>
          </p:nvPr>
        </p:nvSpPr>
        <p:spPr/>
        <p:txBody>
          <a:bodyPr/>
          <a:lstStyle/>
          <a:p>
            <a:r>
              <a:rPr lang="fi-FI"/>
              <a:t>Teknologiateollisuus</a:t>
            </a:r>
            <a:endParaRPr lang="fi-FI" dirty="0"/>
          </a:p>
        </p:txBody>
      </p:sp>
      <p:sp>
        <p:nvSpPr>
          <p:cNvPr id="7" name="Tekstin paikkamerkki 6"/>
          <p:cNvSpPr>
            <a:spLocks noGrp="1"/>
          </p:cNvSpPr>
          <p:nvPr>
            <p:ph type="body" sz="quarter" idx="18"/>
          </p:nvPr>
        </p:nvSpPr>
        <p:spPr>
          <a:xfrm>
            <a:off x="2334682" y="4727574"/>
            <a:ext cx="3533462" cy="165163"/>
          </a:xfrm>
        </p:spPr>
        <p:txBody>
          <a:bodyPr/>
          <a:lstStyle/>
          <a:p>
            <a:r>
              <a:rPr lang="fi-FI" dirty="0"/>
              <a:t>Lähde: Tilastokeskus, Teknologiateollisuus ry:n henkilöstötiedustelu</a:t>
            </a:r>
          </a:p>
        </p:txBody>
      </p:sp>
      <p:graphicFrame>
        <p:nvGraphicFramePr>
          <p:cNvPr id="8" name="Object 3"/>
          <p:cNvGraphicFramePr>
            <a:graphicFrameLocks noChangeAspect="1"/>
          </p:cNvGraphicFramePr>
          <p:nvPr/>
        </p:nvGraphicFramePr>
        <p:xfrm>
          <a:off x="395536" y="943123"/>
          <a:ext cx="8015459" cy="3644851"/>
        </p:xfrm>
        <a:graphic>
          <a:graphicData uri="http://schemas.openxmlformats.org/drawingml/2006/chart">
            <c:chart xmlns:c="http://schemas.openxmlformats.org/drawingml/2006/chart" xmlns:r="http://schemas.openxmlformats.org/officeDocument/2006/relationships" r:id="rId2"/>
          </a:graphicData>
        </a:graphic>
      </p:graphicFrame>
      <p:sp>
        <p:nvSpPr>
          <p:cNvPr id="9" name="Puhekupla: Suorakulmio, kulmat pyöristettu 8">
            <a:extLst>
              <a:ext uri="{FF2B5EF4-FFF2-40B4-BE49-F238E27FC236}">
                <a16:creationId xmlns:a16="http://schemas.microsoft.com/office/drawing/2014/main" id="{44425203-2A44-4D66-809C-7A80E3AC73E6}"/>
              </a:ext>
            </a:extLst>
          </p:cNvPr>
          <p:cNvSpPr/>
          <p:nvPr/>
        </p:nvSpPr>
        <p:spPr bwMode="auto">
          <a:xfrm>
            <a:off x="6660232" y="700084"/>
            <a:ext cx="2232248" cy="576064"/>
          </a:xfrm>
          <a:prstGeom prst="wedgeRoundRectCallout">
            <a:avLst>
              <a:gd name="adj1" fmla="val 5515"/>
              <a:gd name="adj2" fmla="val 63631"/>
              <a:gd name="adj3" fmla="val 16667"/>
            </a:avLst>
          </a:prstGeom>
          <a:solidFill>
            <a:schemeClr val="bg2">
              <a:lumMod val="85000"/>
            </a:schemeClr>
          </a:solidFill>
          <a:ln>
            <a:noFill/>
          </a:ln>
        </p:spPr>
        <p:txBody>
          <a:bodyPr vert="horz" wrap="square" lIns="91440" tIns="45720" rIns="91440" bIns="45720" numCol="1" rtlCol="0" anchor="t" anchorCtr="0" compatLnSpc="1">
            <a:prstTxWarp prst="textNoShape">
              <a:avLst/>
            </a:prstTxWarp>
          </a:bodyPr>
          <a:lstStyle/>
          <a:p>
            <a:pPr algn="ctr"/>
            <a:r>
              <a:rPr lang="fi-FI" sz="1050" dirty="0"/>
              <a:t>Henkilöstöstä noin 16 000 lomautusjärjestelyiden piirissä 31.12.2023</a:t>
            </a:r>
          </a:p>
        </p:txBody>
      </p:sp>
    </p:spTree>
    <p:extLst>
      <p:ext uri="{BB962C8B-B14F-4D97-AF65-F5344CB8AC3E}">
        <p14:creationId xmlns:p14="http://schemas.microsoft.com/office/powerpoint/2010/main" val="2680848683"/>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50"/>
            <a:ext cx="7992408" cy="648000"/>
          </a:xfrm>
        </p:spPr>
        <p:txBody>
          <a:bodyPr>
            <a:noAutofit/>
          </a:bodyPr>
          <a:lstStyle/>
          <a:p>
            <a:r>
              <a:rPr lang="fi-FI" sz="2000" dirty="0"/>
              <a:t>Teknologiateollisuuden henkilöstömäärän kehitys Suomessa ja rekrytointien määrät</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81</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dirty="0"/>
          </a:p>
        </p:txBody>
      </p:sp>
      <p:sp>
        <p:nvSpPr>
          <p:cNvPr id="5" name="Alatunnisteen paikkamerkki 4"/>
          <p:cNvSpPr>
            <a:spLocks noGrp="1"/>
          </p:cNvSpPr>
          <p:nvPr>
            <p:ph type="ftr" sz="quarter" idx="11"/>
          </p:nvPr>
        </p:nvSpPr>
        <p:spPr/>
        <p:txBody>
          <a:bodyPr/>
          <a:lstStyle/>
          <a:p>
            <a:r>
              <a:rPr lang="fi-FI"/>
              <a:t>Teknologiateollisuus</a:t>
            </a:r>
            <a:endParaRPr lang="fi-FI" dirty="0"/>
          </a:p>
        </p:txBody>
      </p:sp>
      <p:sp>
        <p:nvSpPr>
          <p:cNvPr id="7" name="Tekstin paikkamerkki 6"/>
          <p:cNvSpPr>
            <a:spLocks noGrp="1"/>
          </p:cNvSpPr>
          <p:nvPr>
            <p:ph type="body" sz="quarter" idx="18"/>
          </p:nvPr>
        </p:nvSpPr>
        <p:spPr/>
        <p:txBody>
          <a:bodyPr/>
          <a:lstStyle/>
          <a:p>
            <a:r>
              <a:rPr lang="fi-FI" dirty="0"/>
              <a:t>Lähde: Teknologiateollisuus ry:n henkilöstötiedustelu</a:t>
            </a:r>
          </a:p>
        </p:txBody>
      </p:sp>
      <p:graphicFrame>
        <p:nvGraphicFramePr>
          <p:cNvPr id="9" name="Sisällön paikkamerkki 7">
            <a:extLst>
              <a:ext uri="{FF2B5EF4-FFF2-40B4-BE49-F238E27FC236}">
                <a16:creationId xmlns:a16="http://schemas.microsoft.com/office/drawing/2014/main" id="{E0EB4AEC-EC50-4F67-BEB1-A8415E3A7B3A}"/>
              </a:ext>
            </a:extLst>
          </p:cNvPr>
          <p:cNvGraphicFramePr>
            <a:graphicFrameLocks/>
          </p:cNvGraphicFramePr>
          <p:nvPr/>
        </p:nvGraphicFramePr>
        <p:xfrm>
          <a:off x="252000" y="1131590"/>
          <a:ext cx="8496464" cy="34563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74738467"/>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4B359A8-CEDA-9D92-DD7C-FEF9C077B988}"/>
              </a:ext>
            </a:extLst>
          </p:cNvPr>
          <p:cNvSpPr>
            <a:spLocks noGrp="1"/>
          </p:cNvSpPr>
          <p:nvPr>
            <p:ph type="body" sz="quarter" idx="15"/>
          </p:nvPr>
        </p:nvSpPr>
        <p:spPr/>
        <p:txBody>
          <a:bodyPr/>
          <a:lstStyle/>
          <a:p>
            <a:r>
              <a:rPr lang="fi-FI" dirty="0"/>
              <a:t>Teknologiateollisuuden teollisuustoimialojen* henkilöstö</a:t>
            </a:r>
          </a:p>
          <a:p>
            <a:endParaRPr lang="fi-FI" dirty="0"/>
          </a:p>
        </p:txBody>
      </p:sp>
      <p:sp>
        <p:nvSpPr>
          <p:cNvPr id="3" name="Dian numeron paikkamerkki 2">
            <a:extLst>
              <a:ext uri="{FF2B5EF4-FFF2-40B4-BE49-F238E27FC236}">
                <a16:creationId xmlns:a16="http://schemas.microsoft.com/office/drawing/2014/main" id="{675B6BDA-5C84-E91A-72CA-544AB2583253}"/>
              </a:ext>
            </a:extLst>
          </p:cNvPr>
          <p:cNvSpPr>
            <a:spLocks noGrp="1"/>
          </p:cNvSpPr>
          <p:nvPr>
            <p:ph type="sldNum" sz="quarter" idx="12"/>
          </p:nvPr>
        </p:nvSpPr>
        <p:spPr/>
        <p:txBody>
          <a:bodyPr/>
          <a:lstStyle/>
          <a:p>
            <a:fld id="{6FCB6B90-8271-4E8F-82C1-E646FBB48A2E}" type="slidenum">
              <a:rPr lang="fi-FI" smtClean="0"/>
              <a:pPr/>
              <a:t>82</a:t>
            </a:fld>
            <a:endParaRPr lang="fi-FI"/>
          </a:p>
        </p:txBody>
      </p:sp>
      <p:sp>
        <p:nvSpPr>
          <p:cNvPr id="4" name="Päivämäärän paikkamerkki 3">
            <a:extLst>
              <a:ext uri="{FF2B5EF4-FFF2-40B4-BE49-F238E27FC236}">
                <a16:creationId xmlns:a16="http://schemas.microsoft.com/office/drawing/2014/main" id="{70801591-947C-B60D-8265-B0CB99BA88D1}"/>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9D74EAC2-B0D4-1937-FDF9-EED8F256BAFC}"/>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36FDFF96-9B67-A379-5F1B-BD7E66E02861}"/>
              </a:ext>
            </a:extLst>
          </p:cNvPr>
          <p:cNvSpPr>
            <a:spLocks noGrp="1"/>
          </p:cNvSpPr>
          <p:nvPr>
            <p:ph type="body" sz="quarter" idx="18"/>
          </p:nvPr>
        </p:nvSpPr>
        <p:spPr>
          <a:xfrm>
            <a:off x="2334682" y="4727574"/>
            <a:ext cx="5273412" cy="415926"/>
          </a:xfrm>
        </p:spPr>
        <p:txBody>
          <a:bodyPr/>
          <a:lstStyle/>
          <a:p>
            <a:r>
              <a:rPr lang="fi-FI" dirty="0"/>
              <a:t>*) Elektroniikka- ja sähköteollisuus, kone- ja metallituoteteollisuus ja metallien jalostus</a:t>
            </a:r>
          </a:p>
          <a:p>
            <a:r>
              <a:rPr lang="fi-FI" dirty="0"/>
              <a:t>Lähde: Tilastokeskus,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0ADCB281-5402-A346-7552-ED35B903F38B}"/>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0ADCB281-5402-A346-7552-ED35B903F38B}"/>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3095953734"/>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142D2928-6017-C457-CB56-5A89F5FF9E43}"/>
              </a:ext>
            </a:extLst>
          </p:cNvPr>
          <p:cNvSpPr>
            <a:spLocks noGrp="1"/>
          </p:cNvSpPr>
          <p:nvPr>
            <p:ph type="body" sz="quarter" idx="15"/>
          </p:nvPr>
        </p:nvSpPr>
        <p:spPr/>
        <p:txBody>
          <a:bodyPr/>
          <a:lstStyle/>
          <a:p>
            <a:r>
              <a:rPr lang="fi-FI" dirty="0"/>
              <a:t>Teknologiateollisuuden henkilöstö Suomessa päätoimialoittain</a:t>
            </a:r>
          </a:p>
          <a:p>
            <a:endParaRPr lang="fi-FI" dirty="0"/>
          </a:p>
        </p:txBody>
      </p:sp>
      <p:sp>
        <p:nvSpPr>
          <p:cNvPr id="3" name="Dian numeron paikkamerkki 2">
            <a:extLst>
              <a:ext uri="{FF2B5EF4-FFF2-40B4-BE49-F238E27FC236}">
                <a16:creationId xmlns:a16="http://schemas.microsoft.com/office/drawing/2014/main" id="{3DE3BEBA-DB4E-0D39-33FD-35B3A73D1513}"/>
              </a:ext>
            </a:extLst>
          </p:cNvPr>
          <p:cNvSpPr>
            <a:spLocks noGrp="1"/>
          </p:cNvSpPr>
          <p:nvPr>
            <p:ph type="sldNum" sz="quarter" idx="12"/>
          </p:nvPr>
        </p:nvSpPr>
        <p:spPr/>
        <p:txBody>
          <a:bodyPr/>
          <a:lstStyle/>
          <a:p>
            <a:fld id="{6FCB6B90-8271-4E8F-82C1-E646FBB48A2E}" type="slidenum">
              <a:rPr lang="fi-FI" smtClean="0"/>
              <a:pPr/>
              <a:t>83</a:t>
            </a:fld>
            <a:endParaRPr lang="fi-FI"/>
          </a:p>
        </p:txBody>
      </p:sp>
      <p:sp>
        <p:nvSpPr>
          <p:cNvPr id="4" name="Päivämäärän paikkamerkki 3">
            <a:extLst>
              <a:ext uri="{FF2B5EF4-FFF2-40B4-BE49-F238E27FC236}">
                <a16:creationId xmlns:a16="http://schemas.microsoft.com/office/drawing/2014/main" id="{A15FAD99-B37F-53D0-7B4D-84F7F2505F9A}"/>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3143E762-40E7-6F85-5246-FF577F00A188}"/>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18B46CA7-B59E-D7F6-5F63-49F3441E273D}"/>
              </a:ext>
            </a:extLst>
          </p:cNvPr>
          <p:cNvSpPr>
            <a:spLocks noGrp="1"/>
          </p:cNvSpPr>
          <p:nvPr>
            <p:ph type="body" sz="quarter" idx="18"/>
          </p:nvPr>
        </p:nvSpPr>
        <p:spPr>
          <a:xfrm>
            <a:off x="2334682" y="4727574"/>
            <a:ext cx="6009218" cy="523082"/>
          </a:xfrm>
        </p:spPr>
        <p:txBody>
          <a:bodyPr/>
          <a:lstStyle/>
          <a:p>
            <a:r>
              <a:rPr lang="fi-FI" dirty="0"/>
              <a:t>Lähde: Tilastokeskus,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69DAD380-FC1A-655F-F729-C2727F861C4F}"/>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69DAD380-FC1A-655F-F729-C2727F861C4F}"/>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501250331"/>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18F8B5FD-C4DB-0A5B-CF79-979C44BF7571}"/>
              </a:ext>
            </a:extLst>
          </p:cNvPr>
          <p:cNvSpPr>
            <a:spLocks noGrp="1"/>
          </p:cNvSpPr>
          <p:nvPr>
            <p:ph type="body" sz="quarter" idx="15"/>
          </p:nvPr>
        </p:nvSpPr>
        <p:spPr/>
        <p:txBody>
          <a:bodyPr/>
          <a:lstStyle/>
          <a:p>
            <a:r>
              <a:rPr lang="fi-FI"/>
              <a:t>Teknologiateollisuuden henkilöstö tytäryrityksissä ulkomailla päätoimialoittain</a:t>
            </a:r>
          </a:p>
          <a:p>
            <a:endParaRPr lang="fi-FI"/>
          </a:p>
        </p:txBody>
      </p:sp>
      <p:sp>
        <p:nvSpPr>
          <p:cNvPr id="3" name="Dian numeron paikkamerkki 2">
            <a:extLst>
              <a:ext uri="{FF2B5EF4-FFF2-40B4-BE49-F238E27FC236}">
                <a16:creationId xmlns:a16="http://schemas.microsoft.com/office/drawing/2014/main" id="{5AC9230D-07C8-0121-1ECE-F3DB93A6E2EF}"/>
              </a:ext>
            </a:extLst>
          </p:cNvPr>
          <p:cNvSpPr>
            <a:spLocks noGrp="1"/>
          </p:cNvSpPr>
          <p:nvPr>
            <p:ph type="sldNum" sz="quarter" idx="12"/>
          </p:nvPr>
        </p:nvSpPr>
        <p:spPr/>
        <p:txBody>
          <a:bodyPr/>
          <a:lstStyle/>
          <a:p>
            <a:fld id="{6FCB6B90-8271-4E8F-82C1-E646FBB48A2E}" type="slidenum">
              <a:rPr lang="fi-FI" smtClean="0"/>
              <a:pPr/>
              <a:t>84</a:t>
            </a:fld>
            <a:endParaRPr lang="fi-FI"/>
          </a:p>
        </p:txBody>
      </p:sp>
      <p:sp>
        <p:nvSpPr>
          <p:cNvPr id="4" name="Päivämäärän paikkamerkki 3">
            <a:extLst>
              <a:ext uri="{FF2B5EF4-FFF2-40B4-BE49-F238E27FC236}">
                <a16:creationId xmlns:a16="http://schemas.microsoft.com/office/drawing/2014/main" id="{38551709-27D6-9BEA-7986-FC09817E3078}"/>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F2F7C96F-6968-0EDB-572A-29783D74EF86}"/>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C613E08C-2DCE-EC30-EFEA-817604BD51ED}"/>
              </a:ext>
            </a:extLst>
          </p:cNvPr>
          <p:cNvSpPr>
            <a:spLocks noGrp="1"/>
          </p:cNvSpPr>
          <p:nvPr>
            <p:ph type="body" sz="quarter" idx="18"/>
          </p:nvPr>
        </p:nvSpPr>
        <p:spPr>
          <a:xfrm>
            <a:off x="2334682" y="4727574"/>
            <a:ext cx="6102087" cy="344489"/>
          </a:xfrm>
        </p:spPr>
        <p:txBody>
          <a:bodyPr/>
          <a:lstStyle/>
          <a:p>
            <a:r>
              <a:rPr lang="fi-FI"/>
              <a:t>Lähde: Teknologiateollisuus ry:n henkilöstötiedustelu, </a:t>
            </a:r>
            <a:r>
              <a:rPr lang="fi-FI" err="1"/>
              <a:t>Macrobond</a:t>
            </a:r>
            <a:endParaRPr lang="fi-FI"/>
          </a:p>
          <a:p>
            <a:endParaRPr lang="fi-FI"/>
          </a:p>
        </p:txBody>
      </p:sp>
      <p:graphicFrame>
        <p:nvGraphicFramePr>
          <p:cNvPr id="9" name="Sisällön paikkamerkki 8">
            <a:extLst>
              <a:ext uri="{FF2B5EF4-FFF2-40B4-BE49-F238E27FC236}">
                <a16:creationId xmlns:a16="http://schemas.microsoft.com/office/drawing/2014/main" id="{FFA826A0-435F-040B-BC59-62E38C2DD7B5}"/>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FFA826A0-435F-040B-BC59-62E38C2DD7B5}"/>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B6C70F1C-2634-1700-3142-D8E3C7F00486}"/>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745043933"/>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181A3CC-D164-AB45-B092-C5954E26723E}"/>
              </a:ext>
            </a:extLst>
          </p:cNvPr>
          <p:cNvSpPr>
            <a:spLocks noGrp="1"/>
          </p:cNvSpPr>
          <p:nvPr>
            <p:ph type="body" sz="quarter" idx="15"/>
          </p:nvPr>
        </p:nvSpPr>
        <p:spPr/>
        <p:txBody>
          <a:bodyPr/>
          <a:lstStyle/>
          <a:p>
            <a:r>
              <a:rPr lang="fi-FI"/>
              <a:t>Teknologiateollisuuden henkilöstö tytäryrityksissä ulkomailla alueittain</a:t>
            </a:r>
          </a:p>
          <a:p>
            <a:endParaRPr lang="fi-FI"/>
          </a:p>
        </p:txBody>
      </p:sp>
      <p:sp>
        <p:nvSpPr>
          <p:cNvPr id="3" name="Dian numeron paikkamerkki 2">
            <a:extLst>
              <a:ext uri="{FF2B5EF4-FFF2-40B4-BE49-F238E27FC236}">
                <a16:creationId xmlns:a16="http://schemas.microsoft.com/office/drawing/2014/main" id="{7A8DB6DA-22EF-C34A-D0AA-947D8E643B4F}"/>
              </a:ext>
            </a:extLst>
          </p:cNvPr>
          <p:cNvSpPr>
            <a:spLocks noGrp="1"/>
          </p:cNvSpPr>
          <p:nvPr>
            <p:ph type="sldNum" sz="quarter" idx="12"/>
          </p:nvPr>
        </p:nvSpPr>
        <p:spPr/>
        <p:txBody>
          <a:bodyPr/>
          <a:lstStyle/>
          <a:p>
            <a:fld id="{6FCB6B90-8271-4E8F-82C1-E646FBB48A2E}" type="slidenum">
              <a:rPr lang="fi-FI" smtClean="0"/>
              <a:pPr/>
              <a:t>85</a:t>
            </a:fld>
            <a:endParaRPr lang="fi-FI"/>
          </a:p>
        </p:txBody>
      </p:sp>
      <p:sp>
        <p:nvSpPr>
          <p:cNvPr id="4" name="Päivämäärän paikkamerkki 3">
            <a:extLst>
              <a:ext uri="{FF2B5EF4-FFF2-40B4-BE49-F238E27FC236}">
                <a16:creationId xmlns:a16="http://schemas.microsoft.com/office/drawing/2014/main" id="{37C29976-5EDF-92B6-0A78-410643692197}"/>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1CA1782F-F886-D39C-1999-ADE8B86A5DA8}"/>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70330B8E-B52C-2E97-7403-9EE2D6631A60}"/>
              </a:ext>
            </a:extLst>
          </p:cNvPr>
          <p:cNvSpPr>
            <a:spLocks noGrp="1"/>
          </p:cNvSpPr>
          <p:nvPr>
            <p:ph type="body" sz="quarter" idx="18"/>
          </p:nvPr>
        </p:nvSpPr>
        <p:spPr>
          <a:xfrm>
            <a:off x="2334682" y="4727574"/>
            <a:ext cx="4294718" cy="164691"/>
          </a:xfrm>
        </p:spPr>
        <p:txBody>
          <a:bodyPr/>
          <a:lstStyle/>
          <a:p>
            <a:r>
              <a:rPr lang="fi-FI"/>
              <a:t>Lähde: Teknologiateollisuus ry:n henkilöstötiedustelu, </a:t>
            </a:r>
            <a:r>
              <a:rPr lang="fi-FI" err="1"/>
              <a:t>Macrobond</a:t>
            </a:r>
            <a:endParaRPr lang="fi-FI"/>
          </a:p>
          <a:p>
            <a:endParaRPr lang="fi-FI"/>
          </a:p>
        </p:txBody>
      </p:sp>
      <p:graphicFrame>
        <p:nvGraphicFramePr>
          <p:cNvPr id="9" name="Sisällön paikkamerkki 8">
            <a:extLst>
              <a:ext uri="{FF2B5EF4-FFF2-40B4-BE49-F238E27FC236}">
                <a16:creationId xmlns:a16="http://schemas.microsoft.com/office/drawing/2014/main" id="{A21E35B4-A3E3-E37D-522F-188D1B4ED71C}"/>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A21E35B4-A3E3-E37D-522F-188D1B4ED71C}"/>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0800FBF6-2EF2-8B45-5A7C-27E7EBD0D08B}"/>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102868354"/>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9AFD5F39-3A3E-75B4-B132-D5FD9690CB35}"/>
              </a:ext>
            </a:extLst>
          </p:cNvPr>
          <p:cNvSpPr>
            <a:spLocks noGrp="1"/>
          </p:cNvSpPr>
          <p:nvPr>
            <p:ph type="body" sz="quarter" idx="15"/>
          </p:nvPr>
        </p:nvSpPr>
        <p:spPr/>
        <p:txBody>
          <a:bodyPr/>
          <a:lstStyle/>
          <a:p>
            <a:r>
              <a:rPr lang="fi-FI"/>
              <a:t>Teknologiateollisuuden henkilöstö tytäryrityksissä ulkomailla alueittain</a:t>
            </a:r>
          </a:p>
          <a:p>
            <a:endParaRPr lang="fi-FI"/>
          </a:p>
        </p:txBody>
      </p:sp>
      <p:sp>
        <p:nvSpPr>
          <p:cNvPr id="3" name="Dian numeron paikkamerkki 2">
            <a:extLst>
              <a:ext uri="{FF2B5EF4-FFF2-40B4-BE49-F238E27FC236}">
                <a16:creationId xmlns:a16="http://schemas.microsoft.com/office/drawing/2014/main" id="{630DB0F4-7081-5EE2-6068-B2A19FD79982}"/>
              </a:ext>
            </a:extLst>
          </p:cNvPr>
          <p:cNvSpPr>
            <a:spLocks noGrp="1"/>
          </p:cNvSpPr>
          <p:nvPr>
            <p:ph type="sldNum" sz="quarter" idx="12"/>
          </p:nvPr>
        </p:nvSpPr>
        <p:spPr/>
        <p:txBody>
          <a:bodyPr/>
          <a:lstStyle/>
          <a:p>
            <a:fld id="{6FCB6B90-8271-4E8F-82C1-E646FBB48A2E}" type="slidenum">
              <a:rPr lang="fi-FI" smtClean="0"/>
              <a:pPr/>
              <a:t>86</a:t>
            </a:fld>
            <a:endParaRPr lang="fi-FI"/>
          </a:p>
        </p:txBody>
      </p:sp>
      <p:sp>
        <p:nvSpPr>
          <p:cNvPr id="4" name="Päivämäärän paikkamerkki 3">
            <a:extLst>
              <a:ext uri="{FF2B5EF4-FFF2-40B4-BE49-F238E27FC236}">
                <a16:creationId xmlns:a16="http://schemas.microsoft.com/office/drawing/2014/main" id="{18F01E5F-3A62-470B-3119-55356DD2FD74}"/>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199A80A1-D49D-DCA4-E270-C28CE11FE7AD}"/>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9203E04F-A6C9-0C37-6F42-84A8C247E972}"/>
              </a:ext>
            </a:extLst>
          </p:cNvPr>
          <p:cNvSpPr>
            <a:spLocks noGrp="1"/>
          </p:cNvSpPr>
          <p:nvPr>
            <p:ph type="body" sz="quarter" idx="18"/>
          </p:nvPr>
        </p:nvSpPr>
        <p:spPr>
          <a:xfrm>
            <a:off x="2334682" y="4727574"/>
            <a:ext cx="5230549" cy="248185"/>
          </a:xfrm>
        </p:spPr>
        <p:txBody>
          <a:bodyPr/>
          <a:lstStyle/>
          <a:p>
            <a:r>
              <a:rPr lang="fi-FI"/>
              <a:t>Lähde: Teknologiateollisuus ry:n henkilöstötiedustelu, </a:t>
            </a:r>
            <a:r>
              <a:rPr lang="fi-FI" err="1"/>
              <a:t>Macrobond</a:t>
            </a:r>
            <a:endParaRPr lang="fi-FI"/>
          </a:p>
          <a:p>
            <a:endParaRPr lang="fi-FI"/>
          </a:p>
        </p:txBody>
      </p:sp>
      <p:graphicFrame>
        <p:nvGraphicFramePr>
          <p:cNvPr id="9" name="Sisällön paikkamerkki 8">
            <a:extLst>
              <a:ext uri="{FF2B5EF4-FFF2-40B4-BE49-F238E27FC236}">
                <a16:creationId xmlns:a16="http://schemas.microsoft.com/office/drawing/2014/main" id="{3FB70C70-9160-A357-FABE-AF832602B67B}"/>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3FB70C70-9160-A357-FABE-AF832602B67B}"/>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6" name="Tekstin paikkamerkki 6">
            <a:extLst>
              <a:ext uri="{FF2B5EF4-FFF2-40B4-BE49-F238E27FC236}">
                <a16:creationId xmlns:a16="http://schemas.microsoft.com/office/drawing/2014/main" id="{CF08AD80-BB61-D8DD-B7D6-B1447778035B}"/>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957020981"/>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a:t>Teknologiateollisuuden henkilöstö tytäryrityksissä ulkomailla maittain</a:t>
            </a:r>
            <a:endParaRPr lang="fi-FI">
              <a:solidFill>
                <a:srgbClr val="FF0000"/>
              </a:solidFill>
            </a:endParaRPr>
          </a:p>
        </p:txBody>
      </p:sp>
      <p:sp>
        <p:nvSpPr>
          <p:cNvPr id="3" name="Dian numeron paikkamerkki 2"/>
          <p:cNvSpPr>
            <a:spLocks noGrp="1"/>
          </p:cNvSpPr>
          <p:nvPr>
            <p:ph type="sldNum" sz="quarter" idx="12"/>
          </p:nvPr>
        </p:nvSpPr>
        <p:spPr/>
        <p:txBody>
          <a:bodyPr/>
          <a:lstStyle/>
          <a:p>
            <a:fld id="{6FCB6B90-8271-4E8F-82C1-E646FBB48A2E}" type="slidenum">
              <a:rPr lang="fi-FI" smtClean="0"/>
              <a:pPr/>
              <a:t>87</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p:txBody>
          <a:bodyPr/>
          <a:lstStyle/>
          <a:p>
            <a:r>
              <a:rPr lang="fi-FI"/>
              <a:t>Lähde: Teknologiateollisuus ry:n henkilöstötiedustelu</a:t>
            </a:r>
          </a:p>
        </p:txBody>
      </p:sp>
      <p:sp>
        <p:nvSpPr>
          <p:cNvPr id="9" name="Tekstiruutu 8"/>
          <p:cNvSpPr txBox="1"/>
          <p:nvPr/>
        </p:nvSpPr>
        <p:spPr>
          <a:xfrm>
            <a:off x="361838" y="1173969"/>
            <a:ext cx="4393041" cy="278913"/>
          </a:xfrm>
          <a:prstGeom prst="rect">
            <a:avLst/>
          </a:prstGeom>
          <a:noFill/>
        </p:spPr>
        <p:txBody>
          <a:bodyPr wrap="square" lIns="36000" tIns="36000" rIns="36000" bIns="36000" rtlCol="0">
            <a:spAutoFit/>
          </a:bodyPr>
          <a:lstStyle/>
          <a:p>
            <a:r>
              <a:rPr lang="fi-FI" spc="-40"/>
              <a:t>Tiedot vuodelta 2022,  yhteensä 278 000 henkilöä</a:t>
            </a:r>
          </a:p>
        </p:txBody>
      </p:sp>
      <p:graphicFrame>
        <p:nvGraphicFramePr>
          <p:cNvPr id="6" name="Kaavio 5">
            <a:extLst>
              <a:ext uri="{FF2B5EF4-FFF2-40B4-BE49-F238E27FC236}">
                <a16:creationId xmlns:a16="http://schemas.microsoft.com/office/drawing/2014/main" id="{2185F80B-76E4-BA93-3ECB-3B95961194EE}"/>
              </a:ext>
            </a:extLst>
          </p:cNvPr>
          <p:cNvGraphicFramePr>
            <a:graphicFrameLocks/>
          </p:cNvGraphicFramePr>
          <p:nvPr/>
        </p:nvGraphicFramePr>
        <p:xfrm>
          <a:off x="381000" y="1630204"/>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Kaavio 7">
            <a:extLst>
              <a:ext uri="{FF2B5EF4-FFF2-40B4-BE49-F238E27FC236}">
                <a16:creationId xmlns:a16="http://schemas.microsoft.com/office/drawing/2014/main" id="{1C159E4F-0045-45E1-BACC-DD98B3F9F251}"/>
              </a:ext>
            </a:extLst>
          </p:cNvPr>
          <p:cNvGraphicFramePr>
            <a:graphicFrameLocks/>
          </p:cNvGraphicFramePr>
          <p:nvPr/>
        </p:nvGraphicFramePr>
        <p:xfrm>
          <a:off x="5067546" y="1630204"/>
          <a:ext cx="3852279"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kstin paikkamerkki 6">
            <a:extLst>
              <a:ext uri="{FF2B5EF4-FFF2-40B4-BE49-F238E27FC236}">
                <a16:creationId xmlns:a16="http://schemas.microsoft.com/office/drawing/2014/main" id="{FDD5D1E9-F8C6-5B96-4C09-A42E54BFE2BE}"/>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2671404672"/>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176EA43E-CD03-7727-25D0-466F85D7D655}"/>
              </a:ext>
            </a:extLst>
          </p:cNvPr>
          <p:cNvSpPr>
            <a:spLocks noGrp="1"/>
          </p:cNvSpPr>
          <p:nvPr>
            <p:ph type="body" sz="quarter" idx="15"/>
          </p:nvPr>
        </p:nvSpPr>
        <p:spPr/>
        <p:txBody>
          <a:bodyPr/>
          <a:lstStyle/>
          <a:p>
            <a:r>
              <a:rPr lang="fi-FI" dirty="0"/>
              <a:t>Elektroniikka- ja sähköteollisuuden henkilöstö</a:t>
            </a:r>
          </a:p>
          <a:p>
            <a:endParaRPr lang="fi-FI" dirty="0"/>
          </a:p>
        </p:txBody>
      </p:sp>
      <p:sp>
        <p:nvSpPr>
          <p:cNvPr id="3" name="Dian numeron paikkamerkki 2">
            <a:extLst>
              <a:ext uri="{FF2B5EF4-FFF2-40B4-BE49-F238E27FC236}">
                <a16:creationId xmlns:a16="http://schemas.microsoft.com/office/drawing/2014/main" id="{C6EF64DC-09B8-DDE6-9209-8D3C0B03879B}"/>
              </a:ext>
            </a:extLst>
          </p:cNvPr>
          <p:cNvSpPr>
            <a:spLocks noGrp="1"/>
          </p:cNvSpPr>
          <p:nvPr>
            <p:ph type="sldNum" sz="quarter" idx="12"/>
          </p:nvPr>
        </p:nvSpPr>
        <p:spPr/>
        <p:txBody>
          <a:bodyPr/>
          <a:lstStyle/>
          <a:p>
            <a:fld id="{6FCB6B90-8271-4E8F-82C1-E646FBB48A2E}" type="slidenum">
              <a:rPr lang="fi-FI" smtClean="0"/>
              <a:pPr/>
              <a:t>88</a:t>
            </a:fld>
            <a:endParaRPr lang="fi-FI"/>
          </a:p>
        </p:txBody>
      </p:sp>
      <p:sp>
        <p:nvSpPr>
          <p:cNvPr id="4" name="Päivämäärän paikkamerkki 3">
            <a:extLst>
              <a:ext uri="{FF2B5EF4-FFF2-40B4-BE49-F238E27FC236}">
                <a16:creationId xmlns:a16="http://schemas.microsoft.com/office/drawing/2014/main" id="{D05C8DCD-5056-801A-EF87-55B8FDDE19A6}"/>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5F3423F0-973A-C0E0-8CB7-A83F4ECB9FF3}"/>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4D1B6C7D-BDAF-E614-F44E-53E898904E84}"/>
              </a:ext>
            </a:extLst>
          </p:cNvPr>
          <p:cNvSpPr>
            <a:spLocks noGrp="1"/>
          </p:cNvSpPr>
          <p:nvPr>
            <p:ph type="body" sz="quarter" idx="18"/>
          </p:nvPr>
        </p:nvSpPr>
        <p:spPr>
          <a:xfrm>
            <a:off x="2334682" y="4727574"/>
            <a:ext cx="4251856" cy="223045"/>
          </a:xfrm>
        </p:spPr>
        <p:txBody>
          <a:bodyPr/>
          <a:lstStyle/>
          <a:p>
            <a:r>
              <a:rPr lang="fi-FI" dirty="0"/>
              <a:t>Lähde: Tilastokeskus,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B33FFDD7-E217-D2E4-0908-1BFB4628DF50}"/>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B33FFDD7-E217-D2E4-0908-1BFB4628DF50}"/>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1369470438"/>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B6A96A7D-B1E1-363E-D06F-3A87FB5B8B72}"/>
              </a:ext>
            </a:extLst>
          </p:cNvPr>
          <p:cNvSpPr>
            <a:spLocks noGrp="1"/>
          </p:cNvSpPr>
          <p:nvPr>
            <p:ph type="body" sz="quarter" idx="15"/>
          </p:nvPr>
        </p:nvSpPr>
        <p:spPr/>
        <p:txBody>
          <a:bodyPr/>
          <a:lstStyle/>
          <a:p>
            <a:r>
              <a:rPr lang="fi-FI" dirty="0"/>
              <a:t>Elektroniikka- ja sähköteollisuuden henkilöstö tytäryrityksissä ulkomailla</a:t>
            </a:r>
          </a:p>
          <a:p>
            <a:endParaRPr lang="fi-FI" dirty="0"/>
          </a:p>
        </p:txBody>
      </p:sp>
      <p:sp>
        <p:nvSpPr>
          <p:cNvPr id="3" name="Dian numeron paikkamerkki 2">
            <a:extLst>
              <a:ext uri="{FF2B5EF4-FFF2-40B4-BE49-F238E27FC236}">
                <a16:creationId xmlns:a16="http://schemas.microsoft.com/office/drawing/2014/main" id="{8C146960-D14F-0774-BA34-329E2512A379}"/>
              </a:ext>
            </a:extLst>
          </p:cNvPr>
          <p:cNvSpPr>
            <a:spLocks noGrp="1"/>
          </p:cNvSpPr>
          <p:nvPr>
            <p:ph type="sldNum" sz="quarter" idx="12"/>
          </p:nvPr>
        </p:nvSpPr>
        <p:spPr/>
        <p:txBody>
          <a:bodyPr/>
          <a:lstStyle/>
          <a:p>
            <a:fld id="{6FCB6B90-8271-4E8F-82C1-E646FBB48A2E}" type="slidenum">
              <a:rPr lang="fi-FI" smtClean="0"/>
              <a:pPr/>
              <a:t>89</a:t>
            </a:fld>
            <a:endParaRPr lang="fi-FI"/>
          </a:p>
        </p:txBody>
      </p:sp>
      <p:sp>
        <p:nvSpPr>
          <p:cNvPr id="4" name="Päivämäärän paikkamerkki 3">
            <a:extLst>
              <a:ext uri="{FF2B5EF4-FFF2-40B4-BE49-F238E27FC236}">
                <a16:creationId xmlns:a16="http://schemas.microsoft.com/office/drawing/2014/main" id="{6CEDAD04-1E2B-8FC0-B08D-0934F7A30DFD}"/>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D3E8DBAA-66BE-F3D0-D65F-792573EF0261}"/>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F6E8C007-0A2E-77AE-7FB6-35ADA62C090D}"/>
              </a:ext>
            </a:extLst>
          </p:cNvPr>
          <p:cNvSpPr>
            <a:spLocks noGrp="1"/>
          </p:cNvSpPr>
          <p:nvPr>
            <p:ph type="body" sz="quarter" idx="18"/>
          </p:nvPr>
        </p:nvSpPr>
        <p:spPr>
          <a:xfrm>
            <a:off x="2334682" y="4727574"/>
            <a:ext cx="4230424" cy="248185"/>
          </a:xfrm>
        </p:spPr>
        <p:txBody>
          <a:bodyPr/>
          <a:lstStyle/>
          <a:p>
            <a:r>
              <a:rPr lang="fi-FI" dirty="0"/>
              <a:t>Lähde: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6A6EF4B2-2711-62E5-90C6-14893D2722F8}"/>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6A6EF4B2-2711-62E5-90C6-14893D2722F8}"/>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238077623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52000" y="282149"/>
            <a:ext cx="7992000" cy="475173"/>
          </a:xfrm>
        </p:spPr>
        <p:txBody>
          <a:bodyPr/>
          <a:lstStyle/>
          <a:p>
            <a:r>
              <a:rPr lang="fi-FI"/>
              <a:t>BKT kehitys eri maissa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9</a:t>
            </a:fld>
            <a:endParaRPr lang="fi-FI"/>
          </a:p>
        </p:txBody>
      </p:sp>
      <p:sp>
        <p:nvSpPr>
          <p:cNvPr id="4" name="Päivämäärän paikkamerkki 3"/>
          <p:cNvSpPr>
            <a:spLocks noGrp="1"/>
          </p:cNvSpPr>
          <p:nvPr>
            <p:ph type="dt" sz="half" idx="10"/>
          </p:nvPr>
        </p:nvSpPr>
        <p:spPr/>
        <p:txBody>
          <a:bodyPr/>
          <a:lstStyle/>
          <a:p>
            <a:fld id="{33A50D0A-99B9-48FE-8B08-047EE10ADBDA}"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8" name="Tekstin paikkamerkki 7"/>
          <p:cNvSpPr>
            <a:spLocks noGrp="1"/>
          </p:cNvSpPr>
          <p:nvPr>
            <p:ph type="body" sz="quarter" idx="18"/>
          </p:nvPr>
        </p:nvSpPr>
        <p:spPr/>
        <p:txBody>
          <a:bodyPr/>
          <a:lstStyle/>
          <a:p>
            <a:r>
              <a:rPr lang="fi-FI"/>
              <a:t>Lähde: </a:t>
            </a:r>
            <a:r>
              <a:rPr lang="fi-FI" err="1"/>
              <a:t>Macrobond</a:t>
            </a:r>
            <a:endParaRPr lang="fi-FI"/>
          </a:p>
          <a:p>
            <a:endParaRPr lang="fi-FI"/>
          </a:p>
        </p:txBody>
      </p:sp>
      <p:graphicFrame>
        <p:nvGraphicFramePr>
          <p:cNvPr id="11" name="Sisällön paikkamerkki 10">
            <a:extLst>
              <a:ext uri="{FF2B5EF4-FFF2-40B4-BE49-F238E27FC236}">
                <a16:creationId xmlns:a16="http://schemas.microsoft.com/office/drawing/2014/main" id="{1A1B0339-F941-7154-3019-2E35ABD2F317}"/>
              </a:ext>
            </a:extLst>
          </p:cNvPr>
          <p:cNvGraphicFramePr>
            <a:graphicFrameLocks noGrp="1" noChangeAspect="1"/>
          </p:cNvGraphicFramePr>
          <p:nvPr>
            <p:ph sz="quarter" idx="17"/>
            <p:extLst>
              <p:ext uri="{D42A27DB-BD31-4B8C-83A1-F6EECF244321}">
                <p14:modId xmlns:p14="http://schemas.microsoft.com/office/powerpoint/2010/main" val="389680602"/>
              </p:ext>
            </p:extLst>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11" name="Sisällön paikkamerkki 10">
                        <a:extLst>
                          <a:ext uri="{FF2B5EF4-FFF2-40B4-BE49-F238E27FC236}">
                            <a16:creationId xmlns:a16="http://schemas.microsoft.com/office/drawing/2014/main" id="{1A1B0339-F941-7154-3019-2E35ABD2F317}"/>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
        <p:nvSpPr>
          <p:cNvPr id="2" name="Tekstin paikkamerkki 6">
            <a:extLst>
              <a:ext uri="{FF2B5EF4-FFF2-40B4-BE49-F238E27FC236}">
                <a16:creationId xmlns:a16="http://schemas.microsoft.com/office/drawing/2014/main" id="{B611B666-8269-5098-F7A2-0F48C18BD432}"/>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4" action="ppaction://hlinksldjump"/>
              </a:rPr>
              <a:t>Palaa sisällysluetteloon</a:t>
            </a:r>
            <a:endParaRPr lang="fi-FI" dirty="0"/>
          </a:p>
          <a:p>
            <a:endParaRPr lang="fi-FI" dirty="0"/>
          </a:p>
        </p:txBody>
      </p:sp>
    </p:spTree>
    <p:extLst>
      <p:ext uri="{BB962C8B-B14F-4D97-AF65-F5344CB8AC3E}">
        <p14:creationId xmlns:p14="http://schemas.microsoft.com/office/powerpoint/2010/main" val="3282768167"/>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9FD5CFF6-E9A4-4597-7D16-476D78EDC502}"/>
              </a:ext>
            </a:extLst>
          </p:cNvPr>
          <p:cNvSpPr>
            <a:spLocks noGrp="1"/>
          </p:cNvSpPr>
          <p:nvPr>
            <p:ph type="body" sz="quarter" idx="15"/>
          </p:nvPr>
        </p:nvSpPr>
        <p:spPr/>
        <p:txBody>
          <a:bodyPr/>
          <a:lstStyle/>
          <a:p>
            <a:r>
              <a:rPr lang="fi-FI" dirty="0"/>
              <a:t>Kone- ja metallituoteteollisuuden henkilöstö</a:t>
            </a:r>
          </a:p>
          <a:p>
            <a:endParaRPr lang="fi-FI" dirty="0"/>
          </a:p>
        </p:txBody>
      </p:sp>
      <p:sp>
        <p:nvSpPr>
          <p:cNvPr id="3" name="Dian numeron paikkamerkki 2">
            <a:extLst>
              <a:ext uri="{FF2B5EF4-FFF2-40B4-BE49-F238E27FC236}">
                <a16:creationId xmlns:a16="http://schemas.microsoft.com/office/drawing/2014/main" id="{A06BF464-CBFF-61D4-B46E-2CC7AD1DB438}"/>
              </a:ext>
            </a:extLst>
          </p:cNvPr>
          <p:cNvSpPr>
            <a:spLocks noGrp="1"/>
          </p:cNvSpPr>
          <p:nvPr>
            <p:ph type="sldNum" sz="quarter" idx="12"/>
          </p:nvPr>
        </p:nvSpPr>
        <p:spPr/>
        <p:txBody>
          <a:bodyPr/>
          <a:lstStyle/>
          <a:p>
            <a:fld id="{6FCB6B90-8271-4E8F-82C1-E646FBB48A2E}" type="slidenum">
              <a:rPr lang="fi-FI" smtClean="0"/>
              <a:pPr/>
              <a:t>90</a:t>
            </a:fld>
            <a:endParaRPr lang="fi-FI"/>
          </a:p>
        </p:txBody>
      </p:sp>
      <p:sp>
        <p:nvSpPr>
          <p:cNvPr id="4" name="Päivämäärän paikkamerkki 3">
            <a:extLst>
              <a:ext uri="{FF2B5EF4-FFF2-40B4-BE49-F238E27FC236}">
                <a16:creationId xmlns:a16="http://schemas.microsoft.com/office/drawing/2014/main" id="{B4E33B79-2C66-0F89-5C50-58AF5761F79C}"/>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A463306A-9810-F496-FF95-B1B9EA311BCF}"/>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4519E35F-0992-1776-0551-E5B3C068231A}"/>
              </a:ext>
            </a:extLst>
          </p:cNvPr>
          <p:cNvSpPr>
            <a:spLocks noGrp="1"/>
          </p:cNvSpPr>
          <p:nvPr>
            <p:ph type="body" sz="quarter" idx="18"/>
          </p:nvPr>
        </p:nvSpPr>
        <p:spPr>
          <a:xfrm>
            <a:off x="2334682" y="4727574"/>
            <a:ext cx="4116124" cy="248185"/>
          </a:xfrm>
        </p:spPr>
        <p:txBody>
          <a:bodyPr/>
          <a:lstStyle/>
          <a:p>
            <a:r>
              <a:rPr lang="fi-FI" dirty="0"/>
              <a:t>Lähde: Tilastokeskus,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1E646883-5B0C-6BCA-E399-6968EFA38FBD}"/>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1E646883-5B0C-6BCA-E399-6968EFA38FBD}"/>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3140476850"/>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15F82B1C-1DF3-B48F-7419-2B6F3AFF8441}"/>
              </a:ext>
            </a:extLst>
          </p:cNvPr>
          <p:cNvSpPr>
            <a:spLocks noGrp="1"/>
          </p:cNvSpPr>
          <p:nvPr>
            <p:ph type="body" sz="quarter" idx="15"/>
          </p:nvPr>
        </p:nvSpPr>
        <p:spPr/>
        <p:txBody>
          <a:bodyPr/>
          <a:lstStyle/>
          <a:p>
            <a:r>
              <a:rPr lang="fi-FI" dirty="0"/>
              <a:t>Kone- ja metallituoteteollisuuden henkilöstö tytäryrityksissä ulkomailla</a:t>
            </a:r>
          </a:p>
          <a:p>
            <a:endParaRPr lang="fi-FI" dirty="0"/>
          </a:p>
        </p:txBody>
      </p:sp>
      <p:sp>
        <p:nvSpPr>
          <p:cNvPr id="3" name="Dian numeron paikkamerkki 2">
            <a:extLst>
              <a:ext uri="{FF2B5EF4-FFF2-40B4-BE49-F238E27FC236}">
                <a16:creationId xmlns:a16="http://schemas.microsoft.com/office/drawing/2014/main" id="{BF6F93FF-D2D3-F9BE-7483-AD4AF227C791}"/>
              </a:ext>
            </a:extLst>
          </p:cNvPr>
          <p:cNvSpPr>
            <a:spLocks noGrp="1"/>
          </p:cNvSpPr>
          <p:nvPr>
            <p:ph type="sldNum" sz="quarter" idx="12"/>
          </p:nvPr>
        </p:nvSpPr>
        <p:spPr/>
        <p:txBody>
          <a:bodyPr/>
          <a:lstStyle/>
          <a:p>
            <a:fld id="{6FCB6B90-8271-4E8F-82C1-E646FBB48A2E}" type="slidenum">
              <a:rPr lang="fi-FI" smtClean="0"/>
              <a:pPr/>
              <a:t>91</a:t>
            </a:fld>
            <a:endParaRPr lang="fi-FI"/>
          </a:p>
        </p:txBody>
      </p:sp>
      <p:sp>
        <p:nvSpPr>
          <p:cNvPr id="4" name="Päivämäärän paikkamerkki 3">
            <a:extLst>
              <a:ext uri="{FF2B5EF4-FFF2-40B4-BE49-F238E27FC236}">
                <a16:creationId xmlns:a16="http://schemas.microsoft.com/office/drawing/2014/main" id="{8CB2679A-A975-8FB0-80C8-E4A12B61ADA5}"/>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1C47232F-AA3C-E678-95DD-0F1F04CAE484}"/>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977932A4-1A85-EBE3-0D31-E4E2381FB50B}"/>
              </a:ext>
            </a:extLst>
          </p:cNvPr>
          <p:cNvSpPr>
            <a:spLocks noGrp="1"/>
          </p:cNvSpPr>
          <p:nvPr>
            <p:ph type="body" sz="quarter" idx="18"/>
          </p:nvPr>
        </p:nvSpPr>
        <p:spPr>
          <a:xfrm>
            <a:off x="2334682" y="4727574"/>
            <a:ext cx="4037543" cy="273051"/>
          </a:xfrm>
        </p:spPr>
        <p:txBody>
          <a:bodyPr/>
          <a:lstStyle/>
          <a:p>
            <a:r>
              <a:rPr lang="fi-FI" dirty="0"/>
              <a:t>Lähde: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942B7CE0-DB45-8526-30C1-8ED99FA89C43}"/>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942B7CE0-DB45-8526-30C1-8ED99FA89C43}"/>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2583312429"/>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16ACE0F-88B4-A1FA-2911-FB84D6EC08B0}"/>
              </a:ext>
            </a:extLst>
          </p:cNvPr>
          <p:cNvSpPr>
            <a:spLocks noGrp="1"/>
          </p:cNvSpPr>
          <p:nvPr>
            <p:ph type="body" sz="quarter" idx="15"/>
          </p:nvPr>
        </p:nvSpPr>
        <p:spPr/>
        <p:txBody>
          <a:bodyPr/>
          <a:lstStyle/>
          <a:p>
            <a:r>
              <a:rPr lang="fi-FI" dirty="0"/>
              <a:t>Metallien jalostuksen henkilöstö</a:t>
            </a:r>
          </a:p>
          <a:p>
            <a:endParaRPr lang="fi-FI" dirty="0"/>
          </a:p>
        </p:txBody>
      </p:sp>
      <p:sp>
        <p:nvSpPr>
          <p:cNvPr id="3" name="Dian numeron paikkamerkki 2">
            <a:extLst>
              <a:ext uri="{FF2B5EF4-FFF2-40B4-BE49-F238E27FC236}">
                <a16:creationId xmlns:a16="http://schemas.microsoft.com/office/drawing/2014/main" id="{A4CDC9BB-49CA-1BB5-43EF-731447E53C54}"/>
              </a:ext>
            </a:extLst>
          </p:cNvPr>
          <p:cNvSpPr>
            <a:spLocks noGrp="1"/>
          </p:cNvSpPr>
          <p:nvPr>
            <p:ph type="sldNum" sz="quarter" idx="12"/>
          </p:nvPr>
        </p:nvSpPr>
        <p:spPr/>
        <p:txBody>
          <a:bodyPr/>
          <a:lstStyle/>
          <a:p>
            <a:fld id="{6FCB6B90-8271-4E8F-82C1-E646FBB48A2E}" type="slidenum">
              <a:rPr lang="fi-FI" smtClean="0"/>
              <a:pPr/>
              <a:t>92</a:t>
            </a:fld>
            <a:endParaRPr lang="fi-FI"/>
          </a:p>
        </p:txBody>
      </p:sp>
      <p:sp>
        <p:nvSpPr>
          <p:cNvPr id="4" name="Päivämäärän paikkamerkki 3">
            <a:extLst>
              <a:ext uri="{FF2B5EF4-FFF2-40B4-BE49-F238E27FC236}">
                <a16:creationId xmlns:a16="http://schemas.microsoft.com/office/drawing/2014/main" id="{A44F49AC-499B-4E17-43EC-A67A7BF5F7C5}"/>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EAF243C6-2F2B-C1DC-CCBC-10DF3CEDD8AE}"/>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B4D09B75-B921-6229-C4C2-FBFF518A7F98}"/>
              </a:ext>
            </a:extLst>
          </p:cNvPr>
          <p:cNvSpPr>
            <a:spLocks noGrp="1"/>
          </p:cNvSpPr>
          <p:nvPr>
            <p:ph type="body" sz="quarter" idx="18"/>
          </p:nvPr>
        </p:nvSpPr>
        <p:spPr>
          <a:xfrm>
            <a:off x="2334682" y="4727574"/>
            <a:ext cx="4737631" cy="623095"/>
          </a:xfrm>
        </p:spPr>
        <p:txBody>
          <a:bodyPr/>
          <a:lstStyle/>
          <a:p>
            <a:r>
              <a:rPr lang="fi-FI" dirty="0"/>
              <a:t>Lähde: Tilastokeskus,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4F9D5AB0-77E9-7AEE-D00A-FF100A7DB058}"/>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4F9D5AB0-77E9-7AEE-D00A-FF100A7DB058}"/>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2879987269"/>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6220F18F-7F94-F009-B535-4A3F81D73DBA}"/>
              </a:ext>
            </a:extLst>
          </p:cNvPr>
          <p:cNvSpPr>
            <a:spLocks noGrp="1"/>
          </p:cNvSpPr>
          <p:nvPr>
            <p:ph type="body" sz="quarter" idx="15"/>
          </p:nvPr>
        </p:nvSpPr>
        <p:spPr/>
        <p:txBody>
          <a:bodyPr/>
          <a:lstStyle/>
          <a:p>
            <a:r>
              <a:rPr lang="fi-FI" dirty="0"/>
              <a:t>Metallien jalostuksen henkilöstö tytäryrityksissä ulkomailla</a:t>
            </a:r>
          </a:p>
          <a:p>
            <a:endParaRPr lang="fi-FI" dirty="0"/>
          </a:p>
        </p:txBody>
      </p:sp>
      <p:sp>
        <p:nvSpPr>
          <p:cNvPr id="3" name="Dian numeron paikkamerkki 2">
            <a:extLst>
              <a:ext uri="{FF2B5EF4-FFF2-40B4-BE49-F238E27FC236}">
                <a16:creationId xmlns:a16="http://schemas.microsoft.com/office/drawing/2014/main" id="{949EF0A1-8420-304F-2364-972E4DCFBA11}"/>
              </a:ext>
            </a:extLst>
          </p:cNvPr>
          <p:cNvSpPr>
            <a:spLocks noGrp="1"/>
          </p:cNvSpPr>
          <p:nvPr>
            <p:ph type="sldNum" sz="quarter" idx="12"/>
          </p:nvPr>
        </p:nvSpPr>
        <p:spPr/>
        <p:txBody>
          <a:bodyPr/>
          <a:lstStyle/>
          <a:p>
            <a:fld id="{6FCB6B90-8271-4E8F-82C1-E646FBB48A2E}" type="slidenum">
              <a:rPr lang="fi-FI" smtClean="0"/>
              <a:pPr/>
              <a:t>93</a:t>
            </a:fld>
            <a:endParaRPr lang="fi-FI"/>
          </a:p>
        </p:txBody>
      </p:sp>
      <p:sp>
        <p:nvSpPr>
          <p:cNvPr id="4" name="Päivämäärän paikkamerkki 3">
            <a:extLst>
              <a:ext uri="{FF2B5EF4-FFF2-40B4-BE49-F238E27FC236}">
                <a16:creationId xmlns:a16="http://schemas.microsoft.com/office/drawing/2014/main" id="{E0D3B62A-F599-4748-E4DE-0AE2A247974E}"/>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25837003-62E0-80C2-F925-4BF199AA2412}"/>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D2E9FC8F-68D9-171B-D5B7-05AA757D2A8F}"/>
              </a:ext>
            </a:extLst>
          </p:cNvPr>
          <p:cNvSpPr>
            <a:spLocks noGrp="1"/>
          </p:cNvSpPr>
          <p:nvPr>
            <p:ph type="body" sz="quarter" idx="18"/>
          </p:nvPr>
        </p:nvSpPr>
        <p:spPr>
          <a:xfrm>
            <a:off x="2334682" y="4727574"/>
            <a:ext cx="3930387" cy="223045"/>
          </a:xfrm>
        </p:spPr>
        <p:txBody>
          <a:bodyPr/>
          <a:lstStyle/>
          <a:p>
            <a:r>
              <a:rPr lang="fi-FI" dirty="0"/>
              <a:t>Lähde: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A4A1963C-CB95-4589-B384-82B0AF6A7329}"/>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A4A1963C-CB95-4589-B384-82B0AF6A7329}"/>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4148554334"/>
      </p:ext>
    </p:extLst>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4E1CE2F-6D18-3939-F08B-0E72C143B92F}"/>
              </a:ext>
            </a:extLst>
          </p:cNvPr>
          <p:cNvSpPr>
            <a:spLocks noGrp="1"/>
          </p:cNvSpPr>
          <p:nvPr>
            <p:ph type="body" sz="quarter" idx="15"/>
          </p:nvPr>
        </p:nvSpPr>
        <p:spPr/>
        <p:txBody>
          <a:bodyPr/>
          <a:lstStyle/>
          <a:p>
            <a:r>
              <a:rPr lang="fi-FI" dirty="0"/>
              <a:t>Suunnittelu- ja konsultointialan henkilöstö</a:t>
            </a:r>
          </a:p>
          <a:p>
            <a:endParaRPr lang="fi-FI" dirty="0"/>
          </a:p>
        </p:txBody>
      </p:sp>
      <p:sp>
        <p:nvSpPr>
          <p:cNvPr id="3" name="Dian numeron paikkamerkki 2">
            <a:extLst>
              <a:ext uri="{FF2B5EF4-FFF2-40B4-BE49-F238E27FC236}">
                <a16:creationId xmlns:a16="http://schemas.microsoft.com/office/drawing/2014/main" id="{742A5F8C-6C00-6DF0-7C05-0E5923385AFD}"/>
              </a:ext>
            </a:extLst>
          </p:cNvPr>
          <p:cNvSpPr>
            <a:spLocks noGrp="1"/>
          </p:cNvSpPr>
          <p:nvPr>
            <p:ph type="sldNum" sz="quarter" idx="12"/>
          </p:nvPr>
        </p:nvSpPr>
        <p:spPr/>
        <p:txBody>
          <a:bodyPr/>
          <a:lstStyle/>
          <a:p>
            <a:fld id="{6FCB6B90-8271-4E8F-82C1-E646FBB48A2E}" type="slidenum">
              <a:rPr lang="fi-FI" smtClean="0"/>
              <a:pPr/>
              <a:t>94</a:t>
            </a:fld>
            <a:endParaRPr lang="fi-FI"/>
          </a:p>
        </p:txBody>
      </p:sp>
      <p:sp>
        <p:nvSpPr>
          <p:cNvPr id="4" name="Päivämäärän paikkamerkki 3">
            <a:extLst>
              <a:ext uri="{FF2B5EF4-FFF2-40B4-BE49-F238E27FC236}">
                <a16:creationId xmlns:a16="http://schemas.microsoft.com/office/drawing/2014/main" id="{88E5D8F8-907A-474B-A922-35CD69D4452F}"/>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71A7DDB4-BFE8-E712-0511-01416F85B4DE}"/>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5B29704C-15F2-AA40-D432-DBF7AFDF0351}"/>
              </a:ext>
            </a:extLst>
          </p:cNvPr>
          <p:cNvSpPr>
            <a:spLocks noGrp="1"/>
          </p:cNvSpPr>
          <p:nvPr>
            <p:ph type="body" sz="quarter" idx="18"/>
          </p:nvPr>
        </p:nvSpPr>
        <p:spPr>
          <a:xfrm>
            <a:off x="2334682" y="4727574"/>
            <a:ext cx="4087549" cy="223045"/>
          </a:xfrm>
        </p:spPr>
        <p:txBody>
          <a:bodyPr/>
          <a:lstStyle/>
          <a:p>
            <a:r>
              <a:rPr lang="fi-FI" dirty="0"/>
              <a:t>Lähde: Tilastokeskus,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17624A33-DE7C-F331-0E88-C5752A7DA6F8}"/>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17624A33-DE7C-F331-0E88-C5752A7DA6F8}"/>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300181743"/>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9018C839-87E4-6791-1D6D-EE8140F700D2}"/>
              </a:ext>
            </a:extLst>
          </p:cNvPr>
          <p:cNvSpPr>
            <a:spLocks noGrp="1"/>
          </p:cNvSpPr>
          <p:nvPr>
            <p:ph type="body" sz="quarter" idx="15"/>
          </p:nvPr>
        </p:nvSpPr>
        <p:spPr/>
        <p:txBody>
          <a:bodyPr/>
          <a:lstStyle/>
          <a:p>
            <a:r>
              <a:rPr lang="fi-FI" dirty="0"/>
              <a:t>Suunnittelu- ja konsultointialan henkilöstö tytäryrityksissä ulkomailla</a:t>
            </a:r>
          </a:p>
          <a:p>
            <a:endParaRPr lang="fi-FI" dirty="0"/>
          </a:p>
        </p:txBody>
      </p:sp>
      <p:sp>
        <p:nvSpPr>
          <p:cNvPr id="3" name="Dian numeron paikkamerkki 2">
            <a:extLst>
              <a:ext uri="{FF2B5EF4-FFF2-40B4-BE49-F238E27FC236}">
                <a16:creationId xmlns:a16="http://schemas.microsoft.com/office/drawing/2014/main" id="{13701FB2-8F8D-94C4-3F58-3966EFC3D11D}"/>
              </a:ext>
            </a:extLst>
          </p:cNvPr>
          <p:cNvSpPr>
            <a:spLocks noGrp="1"/>
          </p:cNvSpPr>
          <p:nvPr>
            <p:ph type="sldNum" sz="quarter" idx="12"/>
          </p:nvPr>
        </p:nvSpPr>
        <p:spPr/>
        <p:txBody>
          <a:bodyPr/>
          <a:lstStyle/>
          <a:p>
            <a:fld id="{6FCB6B90-8271-4E8F-82C1-E646FBB48A2E}" type="slidenum">
              <a:rPr lang="fi-FI" smtClean="0"/>
              <a:pPr/>
              <a:t>95</a:t>
            </a:fld>
            <a:endParaRPr lang="fi-FI"/>
          </a:p>
        </p:txBody>
      </p:sp>
      <p:sp>
        <p:nvSpPr>
          <p:cNvPr id="4" name="Päivämäärän paikkamerkki 3">
            <a:extLst>
              <a:ext uri="{FF2B5EF4-FFF2-40B4-BE49-F238E27FC236}">
                <a16:creationId xmlns:a16="http://schemas.microsoft.com/office/drawing/2014/main" id="{52B8E8CF-1A50-7621-6F90-88D4DFC8820C}"/>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195F1755-D3D9-9973-8C7C-4BD0A75B741E}"/>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687F9435-A630-EC02-6976-E55F2E549B37}"/>
              </a:ext>
            </a:extLst>
          </p:cNvPr>
          <p:cNvSpPr>
            <a:spLocks noGrp="1"/>
          </p:cNvSpPr>
          <p:nvPr>
            <p:ph type="body" sz="quarter" idx="18"/>
          </p:nvPr>
        </p:nvSpPr>
        <p:spPr>
          <a:xfrm>
            <a:off x="2334682" y="4727574"/>
            <a:ext cx="3808943" cy="280195"/>
          </a:xfrm>
        </p:spPr>
        <p:txBody>
          <a:bodyPr/>
          <a:lstStyle/>
          <a:p>
            <a:r>
              <a:rPr lang="fi-FI" dirty="0"/>
              <a:t>Lähde: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2F90190D-7E8A-7539-38B8-1456DA857B7C}"/>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2F90190D-7E8A-7539-38B8-1456DA857B7C}"/>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387354399"/>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5F7C167-FD2E-3B86-9350-B18A7AB76893}"/>
              </a:ext>
            </a:extLst>
          </p:cNvPr>
          <p:cNvSpPr>
            <a:spLocks noGrp="1"/>
          </p:cNvSpPr>
          <p:nvPr>
            <p:ph type="body" sz="quarter" idx="15"/>
          </p:nvPr>
        </p:nvSpPr>
        <p:spPr/>
        <p:txBody>
          <a:bodyPr/>
          <a:lstStyle/>
          <a:p>
            <a:r>
              <a:rPr lang="fi-FI" dirty="0"/>
              <a:t>Tietotekniikka-alan henkilöstö</a:t>
            </a:r>
          </a:p>
          <a:p>
            <a:endParaRPr lang="fi-FI" dirty="0"/>
          </a:p>
        </p:txBody>
      </p:sp>
      <p:sp>
        <p:nvSpPr>
          <p:cNvPr id="3" name="Dian numeron paikkamerkki 2">
            <a:extLst>
              <a:ext uri="{FF2B5EF4-FFF2-40B4-BE49-F238E27FC236}">
                <a16:creationId xmlns:a16="http://schemas.microsoft.com/office/drawing/2014/main" id="{83377779-5CD7-E365-DEC8-391E23E330B6}"/>
              </a:ext>
            </a:extLst>
          </p:cNvPr>
          <p:cNvSpPr>
            <a:spLocks noGrp="1"/>
          </p:cNvSpPr>
          <p:nvPr>
            <p:ph type="sldNum" sz="quarter" idx="12"/>
          </p:nvPr>
        </p:nvSpPr>
        <p:spPr/>
        <p:txBody>
          <a:bodyPr/>
          <a:lstStyle/>
          <a:p>
            <a:fld id="{6FCB6B90-8271-4E8F-82C1-E646FBB48A2E}" type="slidenum">
              <a:rPr lang="fi-FI" smtClean="0"/>
              <a:pPr/>
              <a:t>96</a:t>
            </a:fld>
            <a:endParaRPr lang="fi-FI"/>
          </a:p>
        </p:txBody>
      </p:sp>
      <p:sp>
        <p:nvSpPr>
          <p:cNvPr id="4" name="Päivämäärän paikkamerkki 3">
            <a:extLst>
              <a:ext uri="{FF2B5EF4-FFF2-40B4-BE49-F238E27FC236}">
                <a16:creationId xmlns:a16="http://schemas.microsoft.com/office/drawing/2014/main" id="{31F93517-BA80-439C-0CBC-3F2A0ECF6F8C}"/>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07A38684-E81D-95AE-B3E6-712F3AABAEDA}"/>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71149007-B0D5-4D0D-089F-C80517FD69BB}"/>
              </a:ext>
            </a:extLst>
          </p:cNvPr>
          <p:cNvSpPr>
            <a:spLocks noGrp="1"/>
          </p:cNvSpPr>
          <p:nvPr>
            <p:ph type="body" sz="quarter" idx="18"/>
          </p:nvPr>
        </p:nvSpPr>
        <p:spPr>
          <a:xfrm>
            <a:off x="2334682" y="4727575"/>
            <a:ext cx="3766081" cy="133776"/>
          </a:xfrm>
        </p:spPr>
        <p:txBody>
          <a:bodyPr/>
          <a:lstStyle/>
          <a:p>
            <a:r>
              <a:rPr lang="fi-FI" dirty="0"/>
              <a:t>Lähde: Tilastokeskus,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4AC6171F-6D12-51AD-A287-3953B50513B6}"/>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4AC6171F-6D12-51AD-A287-3953B50513B6}"/>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3103539051"/>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7781306-EF93-E88D-3A13-EF4E8E9433A5}"/>
              </a:ext>
            </a:extLst>
          </p:cNvPr>
          <p:cNvSpPr>
            <a:spLocks noGrp="1"/>
          </p:cNvSpPr>
          <p:nvPr>
            <p:ph type="body" sz="quarter" idx="15"/>
          </p:nvPr>
        </p:nvSpPr>
        <p:spPr/>
        <p:txBody>
          <a:bodyPr/>
          <a:lstStyle/>
          <a:p>
            <a:r>
              <a:rPr lang="fi-FI" dirty="0"/>
              <a:t>Tietotekniikka-alan henkilöstö tytäryrityksissä ulkomailla</a:t>
            </a:r>
          </a:p>
          <a:p>
            <a:endParaRPr lang="fi-FI" dirty="0"/>
          </a:p>
        </p:txBody>
      </p:sp>
      <p:sp>
        <p:nvSpPr>
          <p:cNvPr id="3" name="Dian numeron paikkamerkki 2">
            <a:extLst>
              <a:ext uri="{FF2B5EF4-FFF2-40B4-BE49-F238E27FC236}">
                <a16:creationId xmlns:a16="http://schemas.microsoft.com/office/drawing/2014/main" id="{014FE2C1-2B88-1337-55FA-7281FE6DC788}"/>
              </a:ext>
            </a:extLst>
          </p:cNvPr>
          <p:cNvSpPr>
            <a:spLocks noGrp="1"/>
          </p:cNvSpPr>
          <p:nvPr>
            <p:ph type="sldNum" sz="quarter" idx="12"/>
          </p:nvPr>
        </p:nvSpPr>
        <p:spPr/>
        <p:txBody>
          <a:bodyPr/>
          <a:lstStyle/>
          <a:p>
            <a:fld id="{6FCB6B90-8271-4E8F-82C1-E646FBB48A2E}" type="slidenum">
              <a:rPr lang="fi-FI" smtClean="0"/>
              <a:pPr/>
              <a:t>97</a:t>
            </a:fld>
            <a:endParaRPr lang="fi-FI"/>
          </a:p>
        </p:txBody>
      </p:sp>
      <p:sp>
        <p:nvSpPr>
          <p:cNvPr id="4" name="Päivämäärän paikkamerkki 3">
            <a:extLst>
              <a:ext uri="{FF2B5EF4-FFF2-40B4-BE49-F238E27FC236}">
                <a16:creationId xmlns:a16="http://schemas.microsoft.com/office/drawing/2014/main" id="{74313015-1BF4-0666-B380-DC75FF341D2E}"/>
              </a:ext>
            </a:extLst>
          </p:cNvPr>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a:extLst>
              <a:ext uri="{FF2B5EF4-FFF2-40B4-BE49-F238E27FC236}">
                <a16:creationId xmlns:a16="http://schemas.microsoft.com/office/drawing/2014/main" id="{158491C4-39B0-4010-0A84-C749157C4C40}"/>
              </a:ext>
            </a:extLst>
          </p:cNvPr>
          <p:cNvSpPr>
            <a:spLocks noGrp="1"/>
          </p:cNvSpPr>
          <p:nvPr>
            <p:ph type="ftr" sz="quarter" idx="11"/>
          </p:nvPr>
        </p:nvSpPr>
        <p:spPr/>
        <p:txBody>
          <a:bodyPr/>
          <a:lstStyle/>
          <a:p>
            <a:r>
              <a:rPr lang="fi-FI"/>
              <a:t>Teknologiateollisuus</a:t>
            </a:r>
          </a:p>
        </p:txBody>
      </p:sp>
      <p:sp>
        <p:nvSpPr>
          <p:cNvPr id="7" name="Tekstin paikkamerkki 6">
            <a:extLst>
              <a:ext uri="{FF2B5EF4-FFF2-40B4-BE49-F238E27FC236}">
                <a16:creationId xmlns:a16="http://schemas.microsoft.com/office/drawing/2014/main" id="{4117ECFD-DD94-A7BC-438B-E7C72695D21E}"/>
              </a:ext>
            </a:extLst>
          </p:cNvPr>
          <p:cNvSpPr>
            <a:spLocks noGrp="1"/>
          </p:cNvSpPr>
          <p:nvPr>
            <p:ph type="body" sz="quarter" idx="18"/>
          </p:nvPr>
        </p:nvSpPr>
        <p:spPr>
          <a:xfrm>
            <a:off x="2334682" y="4727574"/>
            <a:ext cx="3844662" cy="280195"/>
          </a:xfrm>
        </p:spPr>
        <p:txBody>
          <a:bodyPr/>
          <a:lstStyle/>
          <a:p>
            <a:r>
              <a:rPr lang="fi-FI" dirty="0"/>
              <a:t>Lähde: Teknologiateollisuus ry:n henkilöstötiedustelu, </a:t>
            </a:r>
            <a:r>
              <a:rPr lang="fi-FI" dirty="0" err="1"/>
              <a:t>Macrobond</a:t>
            </a:r>
            <a:endParaRPr lang="fi-FI" dirty="0"/>
          </a:p>
          <a:p>
            <a:endParaRPr lang="fi-FI" dirty="0"/>
          </a:p>
        </p:txBody>
      </p:sp>
      <p:graphicFrame>
        <p:nvGraphicFramePr>
          <p:cNvPr id="9" name="Sisällön paikkamerkki 8">
            <a:extLst>
              <a:ext uri="{FF2B5EF4-FFF2-40B4-BE49-F238E27FC236}">
                <a16:creationId xmlns:a16="http://schemas.microsoft.com/office/drawing/2014/main" id="{01E12941-27F3-825D-1687-635F14D07741}"/>
              </a:ext>
            </a:extLst>
          </p:cNvPr>
          <p:cNvGraphicFramePr>
            <a:graphicFrameLocks noGrp="1" noChangeAspect="1"/>
          </p:cNvGraphicFramePr>
          <p:nvPr>
            <p:ph sz="quarter" idx="17"/>
          </p:nvPr>
        </p:nvGraphicFramePr>
        <p:xfrm>
          <a:off x="392202" y="1103313"/>
          <a:ext cx="8369120" cy="3541712"/>
        </p:xfrm>
        <a:graphic>
          <a:graphicData uri="http://schemas.openxmlformats.org/presentationml/2006/ole">
            <mc:AlternateContent xmlns:mc="http://schemas.openxmlformats.org/markup-compatibility/2006">
              <mc:Choice xmlns:v="urn:schemas-microsoft-com:vml" Requires="v">
                <p:oleObj name="Macrobond document" r:id="rId2" imgW="13186092" imgH="5580429" progId="Mbnd.mbnd">
                  <p:embed/>
                </p:oleObj>
              </mc:Choice>
              <mc:Fallback>
                <p:oleObj name="Macrobond document" r:id="rId2" imgW="13186092" imgH="5580429" progId="Mbnd.mbnd">
                  <p:embed/>
                  <p:pic>
                    <p:nvPicPr>
                      <p:cNvPr id="9" name="Sisällön paikkamerkki 8">
                        <a:extLst>
                          <a:ext uri="{FF2B5EF4-FFF2-40B4-BE49-F238E27FC236}">
                            <a16:creationId xmlns:a16="http://schemas.microsoft.com/office/drawing/2014/main" id="{01E12941-27F3-825D-1687-635F14D07741}"/>
                          </a:ext>
                        </a:extLst>
                      </p:cNvPr>
                      <p:cNvPicPr/>
                      <p:nvPr/>
                    </p:nvPicPr>
                    <p:blipFill>
                      <a:blip r:embed="rId3"/>
                      <a:stretch>
                        <a:fillRect/>
                      </a:stretch>
                    </p:blipFill>
                    <p:spPr>
                      <a:xfrm>
                        <a:off x="392202" y="1103313"/>
                        <a:ext cx="8369120" cy="3541712"/>
                      </a:xfrm>
                      <a:prstGeom prst="rect">
                        <a:avLst/>
                      </a:prstGeom>
                    </p:spPr>
                  </p:pic>
                </p:oleObj>
              </mc:Fallback>
            </mc:AlternateContent>
          </a:graphicData>
        </a:graphic>
      </p:graphicFrame>
    </p:spTree>
    <p:extLst>
      <p:ext uri="{BB962C8B-B14F-4D97-AF65-F5344CB8AC3E}">
        <p14:creationId xmlns:p14="http://schemas.microsoft.com/office/powerpoint/2010/main" val="787474631"/>
      </p:ext>
    </p:extLst>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82027" y="174118"/>
            <a:ext cx="7992000" cy="648000"/>
          </a:xfrm>
        </p:spPr>
        <p:txBody>
          <a:bodyPr/>
          <a:lstStyle/>
          <a:p>
            <a:r>
              <a:rPr lang="fi-FI"/>
              <a:t>Suomalaisten teknologiateollisuuden pörssiyritysten henkilöstöstä 86 % on ulkomailla, 14 % Suomessa (2021)</a:t>
            </a:r>
          </a:p>
          <a:p>
            <a:endParaRPr lang="en-GB"/>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98</a:t>
            </a:fld>
            <a:endParaRPr lang="fi-FI">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6.5.2024</a:t>
            </a:fld>
            <a:endParaRPr lang="fi-FI">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p>
        </p:txBody>
      </p:sp>
      <p:graphicFrame>
        <p:nvGraphicFramePr>
          <p:cNvPr id="11" name="Sisällön paikkamerkki 10"/>
          <p:cNvGraphicFramePr>
            <a:graphicFrameLocks noGrp="1"/>
          </p:cNvGraphicFramePr>
          <p:nvPr>
            <p:ph sz="quarter" idx="17"/>
            <p:extLst>
              <p:ext uri="{D42A27DB-BD31-4B8C-83A1-F6EECF244321}">
                <p14:modId xmlns:p14="http://schemas.microsoft.com/office/powerpoint/2010/main" val="2528235227"/>
              </p:ext>
            </p:extLst>
          </p:nvPr>
        </p:nvGraphicFramePr>
        <p:xfrm>
          <a:off x="282027" y="1205066"/>
          <a:ext cx="8391525" cy="3440316"/>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6"/>
          <p:cNvSpPr>
            <a:spLocks noGrp="1"/>
          </p:cNvSpPr>
          <p:nvPr>
            <p:ph type="body" sz="quarter" idx="18"/>
          </p:nvPr>
        </p:nvSpPr>
        <p:spPr>
          <a:xfrm>
            <a:off x="2334682" y="4727574"/>
            <a:ext cx="4462630" cy="241808"/>
          </a:xfrm>
        </p:spPr>
        <p:txBody>
          <a:bodyPr/>
          <a:lstStyle/>
          <a:p>
            <a:r>
              <a:rPr lang="fi-FI"/>
              <a:t>Lähde</a:t>
            </a:r>
            <a:r>
              <a:rPr lang="en-GB"/>
              <a:t>: </a:t>
            </a:r>
            <a:r>
              <a:rPr lang="fi-FI"/>
              <a:t>Pörssiyritysten vuosikertomukset ja teknologiateollisuus ry:n henkilöstökyselyt</a:t>
            </a:r>
          </a:p>
        </p:txBody>
      </p:sp>
      <p:sp>
        <p:nvSpPr>
          <p:cNvPr id="6" name="Tekstin paikkamerkki 6">
            <a:extLst>
              <a:ext uri="{FF2B5EF4-FFF2-40B4-BE49-F238E27FC236}">
                <a16:creationId xmlns:a16="http://schemas.microsoft.com/office/drawing/2014/main" id="{25F8EB44-9078-4558-FD60-F4E7AE6FD662}"/>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3685951122"/>
      </p:ext>
    </p:extLst>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8013657" cy="744513"/>
          </a:xfrm>
        </p:spPr>
        <p:txBody>
          <a:bodyPr/>
          <a:lstStyle/>
          <a:p>
            <a:r>
              <a:rPr lang="fi-FI"/>
              <a:t>Teknologiateollisuuden henkilöstön eläkkeelle siirtyminen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99</a:t>
            </a:fld>
            <a:endParaRPr lang="fi-FI"/>
          </a:p>
        </p:txBody>
      </p:sp>
      <p:sp>
        <p:nvSpPr>
          <p:cNvPr id="4" name="Päivämäärän paikkamerkki 3"/>
          <p:cNvSpPr>
            <a:spLocks noGrp="1"/>
          </p:cNvSpPr>
          <p:nvPr>
            <p:ph type="dt" sz="half" idx="10"/>
          </p:nvPr>
        </p:nvSpPr>
        <p:spPr/>
        <p:txBody>
          <a:bodyPr/>
          <a:lstStyle/>
          <a:p>
            <a:fld id="{E70C97DB-DA9C-4CFA-B970-B8599B25F3E4}" type="datetime1">
              <a:rPr lang="fi-FI" smtClean="0"/>
              <a:t>6.5.2024</a:t>
            </a:fld>
            <a:endParaRPr lang="fi-FI"/>
          </a:p>
        </p:txBody>
      </p:sp>
      <p:sp>
        <p:nvSpPr>
          <p:cNvPr id="5" name="Alatunnisteen paikkamerkki 4"/>
          <p:cNvSpPr>
            <a:spLocks noGrp="1"/>
          </p:cNvSpPr>
          <p:nvPr>
            <p:ph type="ftr" sz="quarter" idx="11"/>
          </p:nvPr>
        </p:nvSpPr>
        <p:spPr/>
        <p:txBody>
          <a:bodyPr/>
          <a:lstStyle/>
          <a:p>
            <a:r>
              <a:rPr lang="fi-FI"/>
              <a:t>Teknologiateollisuus</a:t>
            </a:r>
          </a:p>
        </p:txBody>
      </p:sp>
      <p:sp>
        <p:nvSpPr>
          <p:cNvPr id="7" name="Tekstin paikkamerkki 6"/>
          <p:cNvSpPr>
            <a:spLocks noGrp="1"/>
          </p:cNvSpPr>
          <p:nvPr>
            <p:ph type="body" sz="quarter" idx="18"/>
          </p:nvPr>
        </p:nvSpPr>
        <p:spPr>
          <a:xfrm>
            <a:off x="2334682" y="4727574"/>
            <a:ext cx="4051746" cy="241813"/>
          </a:xfrm>
        </p:spPr>
        <p:txBody>
          <a:bodyPr/>
          <a:lstStyle/>
          <a:p>
            <a:r>
              <a:rPr lang="fi-FI"/>
              <a:t>Lähde: Teknologiateollisuus ry:n palkkatiedustelu, Eläketurvakeskus, Tilastokeskus</a:t>
            </a:r>
          </a:p>
          <a:p>
            <a:endParaRPr lang="fi-FI"/>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3537282559"/>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1"/>
          <p:cNvSpPr txBox="1">
            <a:spLocks noChangeArrowheads="1"/>
          </p:cNvSpPr>
          <p:nvPr/>
        </p:nvSpPr>
        <p:spPr bwMode="auto">
          <a:xfrm>
            <a:off x="5939195" y="2598995"/>
            <a:ext cx="1141659" cy="253916"/>
          </a:xfrm>
          <a:prstGeom prst="rect">
            <a:avLst/>
          </a:prstGeom>
          <a:solidFill>
            <a:schemeClr val="bg1"/>
          </a:solidFill>
          <a:ln w="6350">
            <a:solidFill>
              <a:schemeClr val="tx1"/>
            </a:solidFill>
            <a:miter lim="800000"/>
            <a:headEnd/>
            <a:tailEnd/>
          </a:ln>
        </p:spPr>
        <p:txBody>
          <a:bodyPr wrap="non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a:solidFill>
                  <a:schemeClr val="tx2"/>
                </a:solidFill>
                <a:latin typeface="+mj-lt"/>
              </a:rPr>
              <a:t>Toimihenkilöt </a:t>
            </a:r>
          </a:p>
        </p:txBody>
      </p:sp>
      <p:sp>
        <p:nvSpPr>
          <p:cNvPr id="10" name="Tekstiruutu 10"/>
          <p:cNvSpPr txBox="1">
            <a:spLocks noChangeArrowheads="1"/>
          </p:cNvSpPr>
          <p:nvPr/>
        </p:nvSpPr>
        <p:spPr bwMode="auto">
          <a:xfrm>
            <a:off x="5939195" y="3500264"/>
            <a:ext cx="972015" cy="253916"/>
          </a:xfrm>
          <a:prstGeom prst="rect">
            <a:avLst/>
          </a:prstGeom>
          <a:solidFill>
            <a:schemeClr val="bg1"/>
          </a:solidFill>
          <a:ln w="6350">
            <a:solidFill>
              <a:schemeClr val="tx1"/>
            </a:solidFill>
            <a:miter lim="800000"/>
            <a:headEnd/>
            <a:tailEnd/>
          </a:ln>
        </p:spPr>
        <p:txBody>
          <a:bodyPr wrap="squar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a:solidFill>
                  <a:schemeClr val="tx2"/>
                </a:solidFill>
                <a:latin typeface="+mj-lt"/>
              </a:rPr>
              <a:t>Työntekijät </a:t>
            </a:r>
          </a:p>
        </p:txBody>
      </p:sp>
      <p:sp>
        <p:nvSpPr>
          <p:cNvPr id="11" name="Text Box 5"/>
          <p:cNvSpPr txBox="1">
            <a:spLocks noChangeArrowheads="1"/>
          </p:cNvSpPr>
          <p:nvPr/>
        </p:nvSpPr>
        <p:spPr bwMode="auto">
          <a:xfrm>
            <a:off x="1003991" y="1275730"/>
            <a:ext cx="132600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a:solidFill>
                  <a:schemeClr val="tx2"/>
                </a:solidFill>
                <a:latin typeface="+mj-lt"/>
              </a:rPr>
              <a:t>Henkilöä / vuosi </a:t>
            </a:r>
          </a:p>
        </p:txBody>
      </p:sp>
      <p:sp>
        <p:nvSpPr>
          <p:cNvPr id="6" name="Tekstin paikkamerkki 6">
            <a:extLst>
              <a:ext uri="{FF2B5EF4-FFF2-40B4-BE49-F238E27FC236}">
                <a16:creationId xmlns:a16="http://schemas.microsoft.com/office/drawing/2014/main" id="{D9D56085-0B39-21C8-7A94-76F726E0CC3B}"/>
              </a:ext>
            </a:extLst>
          </p:cNvPr>
          <p:cNvSpPr txBox="1">
            <a:spLocks/>
          </p:cNvSpPr>
          <p:nvPr/>
        </p:nvSpPr>
        <p:spPr>
          <a:xfrm>
            <a:off x="7500200" y="4731344"/>
            <a:ext cx="1295891" cy="165163"/>
          </a:xfrm>
          <a:prstGeom prst="rect">
            <a:avLst/>
          </a:prstGeom>
        </p:spPr>
        <p:txBody>
          <a:bodyPr vert="horz" lIns="91440" tIns="45720" rIns="91440" bIns="45720" rtlCol="0">
            <a:noAutofit/>
          </a:bodyPr>
          <a:lstStyle>
            <a:lvl1pPr marL="0" indent="0" algn="l" defTabSz="806052" rtl="0" eaLnBrk="1" latinLnBrk="0" hangingPunct="1">
              <a:lnSpc>
                <a:spcPct val="100000"/>
              </a:lnSpc>
              <a:spcBef>
                <a:spcPts val="0"/>
              </a:spcBef>
              <a:spcAft>
                <a:spcPts val="0"/>
              </a:spcAft>
              <a:buClrTx/>
              <a:buSzPct val="125000"/>
              <a:buFontTx/>
              <a:buNone/>
              <a:defRPr sz="700"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r>
              <a:rPr lang="fi-FI" dirty="0">
                <a:hlinkClick r:id="rId3" action="ppaction://hlinksldjump"/>
              </a:rPr>
              <a:t>Palaa sisällysluetteloon</a:t>
            </a:r>
            <a:endParaRPr lang="fi-FI" dirty="0"/>
          </a:p>
          <a:p>
            <a:endParaRPr lang="fi-FI" dirty="0"/>
          </a:p>
        </p:txBody>
      </p:sp>
    </p:spTree>
    <p:extLst>
      <p:ext uri="{BB962C8B-B14F-4D97-AF65-F5344CB8AC3E}">
        <p14:creationId xmlns:p14="http://schemas.microsoft.com/office/powerpoint/2010/main" val="1814430452"/>
      </p:ext>
    </p:extLst>
  </p:cSld>
  <p:clrMapOvr>
    <a:masterClrMapping/>
  </p:clrMapOvr>
  <p:transition spd="med">
    <p:fade/>
  </p:transition>
</p:sld>
</file>

<file path=ppt/theme/theme1.xml><?xml version="1.0" encoding="utf-8"?>
<a:theme xmlns:a="http://schemas.openxmlformats.org/drawingml/2006/main" name="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Mukautettu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Esitys1" id="{3F19D865-44AF-4F52-BD52-C3B8484BBDA2}" vid="{2710031E-8ACA-4DB9-823F-F4C466DC79B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Mukautettu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Esitys1" id="{3F19D865-44AF-4F52-BD52-C3B8484BBDA2}" vid="{2710031E-8ACA-4DB9-823F-F4C466DC79BF}"/>
    </a:ext>
  </a:extLst>
</a:theme>
</file>

<file path=ppt/theme/theme3.xml><?xml version="1.0" encoding="utf-8"?>
<a:theme xmlns:a="http://schemas.openxmlformats.org/drawingml/2006/main" name="1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4.xml><?xml version="1.0" encoding="utf-8"?>
<a:theme xmlns:a="http://schemas.openxmlformats.org/drawingml/2006/main" name="16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5.xml><?xml version="1.0" encoding="utf-8"?>
<a:theme xmlns:a="http://schemas.openxmlformats.org/drawingml/2006/main" name="17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6.xml><?xml version="1.0" encoding="utf-8"?>
<a:theme xmlns:a="http://schemas.openxmlformats.org/drawingml/2006/main" name="24_Teknologiateollisuus_masterdia">
  <a:themeElements>
    <a:clrScheme name="Teknologiateollisuus">
      <a:dk1>
        <a:srgbClr val="29282E"/>
      </a:dk1>
      <a:lt1>
        <a:srgbClr val="FFFFFF"/>
      </a:lt1>
      <a:dk2>
        <a:srgbClr val="B3B3B3"/>
      </a:dk2>
      <a:lt2>
        <a:srgbClr val="002964"/>
      </a:lt2>
      <a:accent1>
        <a:srgbClr val="FF00B8"/>
      </a:accent1>
      <a:accent2>
        <a:srgbClr val="141F94"/>
      </a:accent2>
      <a:accent3>
        <a:srgbClr val="0ACFCF"/>
      </a:accent3>
      <a:accent4>
        <a:srgbClr val="FF805C"/>
      </a:accent4>
      <a:accent5>
        <a:srgbClr val="FFFF00"/>
      </a:accent5>
      <a:accent6>
        <a:srgbClr val="85E869"/>
      </a:accent6>
      <a:hlink>
        <a:srgbClr val="0ACFCF"/>
      </a:hlink>
      <a:folHlink>
        <a:srgbClr val="0ACFCF"/>
      </a:folHlink>
    </a:clrScheme>
    <a:fontScheme name="Mukautettu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theme>
</file>

<file path=ppt/theme/theme7.xml><?xml version="1.0" encoding="utf-8"?>
<a:theme xmlns:a="http://schemas.openxmlformats.org/drawingml/2006/main" name="2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8.xml><?xml version="1.0" encoding="utf-8"?>
<a:theme xmlns:a="http://schemas.openxmlformats.org/drawingml/2006/main" name="3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Presentation1" id="{170F3495-B9FE-4469-9B95-F30D047F6E89}" vid="{8B3A0012-1AD5-48D7-B4E6-AC87EB80EA37}"/>
    </a:ext>
  </a:extLst>
</a:theme>
</file>

<file path=ppt/theme/theme9.xml><?xml version="1.0" encoding="utf-8"?>
<a:theme xmlns:a="http://schemas.openxmlformats.org/drawingml/2006/main" name="VIENTITEOLLISUUS">
  <a:themeElements>
    <a:clrScheme name="Office">
      <a:dk1>
        <a:srgbClr val="141414"/>
      </a:dk1>
      <a:lt1>
        <a:srgbClr val="FFFFFF"/>
      </a:lt1>
      <a:dk2>
        <a:srgbClr val="65676B"/>
      </a:dk2>
      <a:lt2>
        <a:srgbClr val="DADDE1"/>
      </a:lt2>
      <a:accent1>
        <a:srgbClr val="191C3C"/>
      </a:accent1>
      <a:accent2>
        <a:srgbClr val="203370"/>
      </a:accent2>
      <a:accent3>
        <a:srgbClr val="2D629D"/>
      </a:accent3>
      <a:accent4>
        <a:srgbClr val="4599FF"/>
      </a:accent4>
      <a:accent5>
        <a:srgbClr val="FF5EC4"/>
      </a:accent5>
      <a:accent6>
        <a:srgbClr val="DFF98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knologiateollisuus">
    <a:dk1>
      <a:srgbClr val="002664"/>
    </a:dk1>
    <a:lt1>
      <a:srgbClr val="FFFFFF"/>
    </a:lt1>
    <a:dk2>
      <a:srgbClr val="002664"/>
    </a:dk2>
    <a:lt2>
      <a:srgbClr val="D7D3C7"/>
    </a:lt2>
    <a:accent1>
      <a:srgbClr val="822433"/>
    </a:accent1>
    <a:accent2>
      <a:srgbClr val="002664"/>
    </a:accent2>
    <a:accent3>
      <a:srgbClr val="00A1DE"/>
    </a:accent3>
    <a:accent4>
      <a:srgbClr val="D95E16"/>
    </a:accent4>
    <a:accent5>
      <a:srgbClr val="FFBC3D"/>
    </a:accent5>
    <a:accent6>
      <a:srgbClr val="A2AD00"/>
    </a:accent6>
    <a:hlink>
      <a:srgbClr val="A2AD00"/>
    </a:hlink>
    <a:folHlink>
      <a:srgbClr val="00A1DE"/>
    </a:folHlink>
  </a:clrScheme>
  <a:fontScheme name="5nuolen_vaakaKANSI_SUOMI">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Teknologiateollisuus">
    <a:dk1>
      <a:srgbClr val="002664"/>
    </a:dk1>
    <a:lt1>
      <a:srgbClr val="FFFFFF"/>
    </a:lt1>
    <a:dk2>
      <a:srgbClr val="002664"/>
    </a:dk2>
    <a:lt2>
      <a:srgbClr val="D7D3C7"/>
    </a:lt2>
    <a:accent1>
      <a:srgbClr val="822433"/>
    </a:accent1>
    <a:accent2>
      <a:srgbClr val="002664"/>
    </a:accent2>
    <a:accent3>
      <a:srgbClr val="00A1DE"/>
    </a:accent3>
    <a:accent4>
      <a:srgbClr val="D95E16"/>
    </a:accent4>
    <a:accent5>
      <a:srgbClr val="FFBC3D"/>
    </a:accent5>
    <a:accent6>
      <a:srgbClr val="A2AD00"/>
    </a:accent6>
    <a:hlink>
      <a:srgbClr val="A2AD00"/>
    </a:hlink>
    <a:folHlink>
      <a:srgbClr val="00A1DE"/>
    </a:folHlink>
  </a:clrScheme>
  <a:fontScheme name="5nuolen_vaakaKANSI_SUOMI">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Teknon värit">
    <a:dk1>
      <a:sysClr val="windowText" lastClr="000000"/>
    </a:dk1>
    <a:lt1>
      <a:sysClr val="window" lastClr="FFFFFF"/>
    </a:lt1>
    <a:dk2>
      <a:srgbClr val="44546A"/>
    </a:dk2>
    <a:lt2>
      <a:srgbClr val="E7E6E6"/>
    </a:lt2>
    <a:accent1>
      <a:srgbClr val="85E869"/>
    </a:accent1>
    <a:accent2>
      <a:srgbClr val="0ACFCF"/>
    </a:accent2>
    <a:accent3>
      <a:srgbClr val="0F78B2"/>
    </a:accent3>
    <a:accent4>
      <a:srgbClr val="141F94"/>
    </a:accent4>
    <a:accent5>
      <a:srgbClr val="8A0FA6"/>
    </a:accent5>
    <a:accent6>
      <a:srgbClr val="FF00B8"/>
    </a:accent6>
    <a:hlink>
      <a:srgbClr val="FF805C"/>
    </a:hlink>
    <a:folHlink>
      <a:srgbClr val="FFFF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eknologiateollisuus">
    <a:dk1>
      <a:srgbClr val="002664"/>
    </a:dk1>
    <a:lt1>
      <a:srgbClr val="FFFFFF"/>
    </a:lt1>
    <a:dk2>
      <a:srgbClr val="002664"/>
    </a:dk2>
    <a:lt2>
      <a:srgbClr val="D7D3C7"/>
    </a:lt2>
    <a:accent1>
      <a:srgbClr val="822433"/>
    </a:accent1>
    <a:accent2>
      <a:srgbClr val="002664"/>
    </a:accent2>
    <a:accent3>
      <a:srgbClr val="00A1DE"/>
    </a:accent3>
    <a:accent4>
      <a:srgbClr val="D95E16"/>
    </a:accent4>
    <a:accent5>
      <a:srgbClr val="FFBC3D"/>
    </a:accent5>
    <a:accent6>
      <a:srgbClr val="A2AD00"/>
    </a:accent6>
    <a:hlink>
      <a:srgbClr val="A2AD00"/>
    </a:hlink>
    <a:folHlink>
      <a:srgbClr val="00A1DE"/>
    </a:folHlink>
  </a:clrScheme>
  <a:fontScheme name="5nuolen_vaakaKANSI_SUOMI">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Teknologiateollisuus">
    <a:dk1>
      <a:srgbClr val="002664"/>
    </a:dk1>
    <a:lt1>
      <a:srgbClr val="FFFFFF"/>
    </a:lt1>
    <a:dk2>
      <a:srgbClr val="002664"/>
    </a:dk2>
    <a:lt2>
      <a:srgbClr val="D7D3C7"/>
    </a:lt2>
    <a:accent1>
      <a:srgbClr val="822433"/>
    </a:accent1>
    <a:accent2>
      <a:srgbClr val="002664"/>
    </a:accent2>
    <a:accent3>
      <a:srgbClr val="00A1DE"/>
    </a:accent3>
    <a:accent4>
      <a:srgbClr val="D95E16"/>
    </a:accent4>
    <a:accent5>
      <a:srgbClr val="FFBC3D"/>
    </a:accent5>
    <a:accent6>
      <a:srgbClr val="A2AD00"/>
    </a:accent6>
    <a:hlink>
      <a:srgbClr val="A2AD00"/>
    </a:hlink>
    <a:folHlink>
      <a:srgbClr val="00A1DE"/>
    </a:folHlink>
  </a:clrScheme>
  <a:fontScheme name="5nuolen_vaakaKANSI_SUOMI">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F886EDC3C35ED44386E38662B6DACCDA" ma:contentTypeVersion="19" ma:contentTypeDescription="Luo uusi asiakirja." ma:contentTypeScope="" ma:versionID="a68fe2f5853ba668c329fe8ff571cba1">
  <xsd:schema xmlns:xsd="http://www.w3.org/2001/XMLSchema" xmlns:xs="http://www.w3.org/2001/XMLSchema" xmlns:p="http://schemas.microsoft.com/office/2006/metadata/properties" xmlns:ns2="b057f711-7d93-472c-a8f6-94be00805750" xmlns:ns3="c296724d-1a81-4a23-b6dd-dca7fd62c6ff" targetNamespace="http://schemas.microsoft.com/office/2006/metadata/properties" ma:root="true" ma:fieldsID="f671b576c74b9f2f7a5e561b4d3b9835" ns2:_="" ns3:_="">
    <xsd:import namespace="b057f711-7d93-472c-a8f6-94be00805750"/>
    <xsd:import namespace="c296724d-1a81-4a23-b6dd-dca7fd62c6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Henkil_x00f6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57f711-7d93-472c-a8f6-94be0080575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f83a129e-02f3-4c10-aeed-b048f014ef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Henkil_x00f6_" ma:index="26" nillable="true" ma:displayName="Henkilö" ma:list="UserInfo" ma:SharePointGroup="0" ma:internalName="Henkil_x00f6_"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296724d-1a81-4a23-b6dd-dca7fd62c6ff" elementFormDefault="qualified">
    <xsd:import namespace="http://schemas.microsoft.com/office/2006/documentManagement/types"/>
    <xsd:import namespace="http://schemas.microsoft.com/office/infopath/2007/PartnerControls"/>
    <xsd:element name="SharedWithUsers" ma:index="14"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bddbccb1-85c5-4102-b8cd-d9aa5a21b0d6}" ma:internalName="TaxCatchAll" ma:showField="CatchAllData" ma:web="c296724d-1a81-4a23-b6dd-dca7fd62c6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57f711-7d93-472c-a8f6-94be00805750">
      <Terms xmlns="http://schemas.microsoft.com/office/infopath/2007/PartnerControls"/>
    </lcf76f155ced4ddcb4097134ff3c332f>
    <TaxCatchAll xmlns="c296724d-1a81-4a23-b6dd-dca7fd62c6ff" xsi:nil="true"/>
    <Henkil_x00f6_ xmlns="b057f711-7d93-472c-a8f6-94be00805750">
      <UserInfo>
        <DisplayName/>
        <AccountId xsi:nil="true"/>
        <AccountType/>
      </UserInfo>
    </Henkil_x00f6_>
  </documentManagement>
</p:properties>
</file>

<file path=customXml/itemProps1.xml><?xml version="1.0" encoding="utf-8"?>
<ds:datastoreItem xmlns:ds="http://schemas.openxmlformats.org/officeDocument/2006/customXml" ds:itemID="{7DAC276C-7529-403D-96E8-808B2A79340B}">
  <ds:schemaRefs>
    <ds:schemaRef ds:uri="http://schemas.microsoft.com/sharepoint/v3/contenttype/forms"/>
  </ds:schemaRefs>
</ds:datastoreItem>
</file>

<file path=customXml/itemProps2.xml><?xml version="1.0" encoding="utf-8"?>
<ds:datastoreItem xmlns:ds="http://schemas.openxmlformats.org/officeDocument/2006/customXml" ds:itemID="{A742B45D-3A48-4CF8-9B18-DE1E7A58F0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57f711-7d93-472c-a8f6-94be00805750"/>
    <ds:schemaRef ds:uri="c296724d-1a81-4a23-b6dd-dca7fd62c6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90B847-9FFC-481F-92DA-4EA1AA426003}">
  <ds:schemaRefs>
    <ds:schemaRef ds:uri="http://schemas.microsoft.com/office/2006/documentManagement/types"/>
    <ds:schemaRef ds:uri="http://purl.org/dc/dcmitype/"/>
    <ds:schemaRef ds:uri="http://purl.org/dc/terms/"/>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c296724d-1a81-4a23-b6dd-dca7fd62c6ff"/>
    <ds:schemaRef ds:uri="b057f711-7d93-472c-a8f6-94be0080575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Tekno_Fi_2016 (002)</Template>
  <TotalTime>2274</TotalTime>
  <Words>6818</Words>
  <Application>Microsoft Office PowerPoint</Application>
  <PresentationFormat>On-screen Show (16:9)</PresentationFormat>
  <Paragraphs>1958</Paragraphs>
  <Slides>199</Slides>
  <Notes>29</Notes>
  <HiddenSlides>0</HiddenSlides>
  <MMClips>0</MMClips>
  <ScaleCrop>false</ScaleCrop>
  <HeadingPairs>
    <vt:vector size="6" baseType="variant">
      <vt:variant>
        <vt:lpstr>Fonts Used</vt:lpstr>
      </vt:variant>
      <vt:variant>
        <vt:i4>3</vt:i4>
      </vt:variant>
      <vt:variant>
        <vt:lpstr>Theme</vt:lpstr>
      </vt:variant>
      <vt:variant>
        <vt:i4>9</vt:i4>
      </vt:variant>
      <vt:variant>
        <vt:lpstr>Slide Titles</vt:lpstr>
      </vt:variant>
      <vt:variant>
        <vt:i4>199</vt:i4>
      </vt:variant>
    </vt:vector>
  </HeadingPairs>
  <TitlesOfParts>
    <vt:vector size="211" baseType="lpstr">
      <vt:lpstr>Arial</vt:lpstr>
      <vt:lpstr>Calibri</vt:lpstr>
      <vt:lpstr>Verdana</vt:lpstr>
      <vt:lpstr>Teknologiateollisuus_masterdia</vt:lpstr>
      <vt:lpstr>8_Teknologiateollisuus_masterdia</vt:lpstr>
      <vt:lpstr>1_Teknologiateollisuus_masterdia</vt:lpstr>
      <vt:lpstr>16_Teknologiateollisuus_masterdia</vt:lpstr>
      <vt:lpstr>17_Teknologiateollisuus_masterdia</vt:lpstr>
      <vt:lpstr>24_Teknologiateollisuus_masterdia</vt:lpstr>
      <vt:lpstr>2_Teknologiateollisuus_masterdia</vt:lpstr>
      <vt:lpstr>3_Teknologiateollisuus_masterdia</vt:lpstr>
      <vt:lpstr>VIENTITEOLLISUUS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Daniel Forsman</dc:creator>
  <cp:keywords>Teknologiateollisuus</cp:keywords>
  <cp:lastModifiedBy>Emaus Katriina</cp:lastModifiedBy>
  <cp:revision>5</cp:revision>
  <cp:lastPrinted>2021-03-14T08:23:31Z</cp:lastPrinted>
  <dcterms:created xsi:type="dcterms:W3CDTF">2016-09-05T10:47:53Z</dcterms:created>
  <dcterms:modified xsi:type="dcterms:W3CDTF">2024-05-06T10:56:41Z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vkameleonVerID">
    <vt:lpwstr>482.21.02.003</vt:lpwstr>
  </property>
  <property fmtid="{D5CDD505-2E9C-101B-9397-08002B2CF9AE}" pid="3" name="dvSaved">
    <vt:lpwstr>1</vt:lpwstr>
  </property>
  <property fmtid="{D5CDD505-2E9C-101B-9397-08002B2CF9AE}" pid="4" name="dvLanguage">
    <vt:lpwstr>1035</vt:lpwstr>
  </property>
  <property fmtid="{D5CDD505-2E9C-101B-9397-08002B2CF9AE}" pid="5" name="dvTemplate">
    <vt:lpwstr>Tekno_fi.potx</vt:lpwstr>
  </property>
  <property fmtid="{D5CDD505-2E9C-101B-9397-08002B2CF9AE}" pid="6" name="dvDefinition">
    <vt:lpwstr>23 (dd_default.xml)</vt:lpwstr>
  </property>
  <property fmtid="{D5CDD505-2E9C-101B-9397-08002B2CF9AE}" pid="7" name="dvDefinitionID">
    <vt:lpwstr>23</vt:lpwstr>
  </property>
  <property fmtid="{D5CDD505-2E9C-101B-9397-08002B2CF9AE}" pid="8" name="dvContentFile">
    <vt:lpwstr>dd_default.xml</vt:lpwstr>
  </property>
  <property fmtid="{D5CDD505-2E9C-101B-9397-08002B2CF9AE}" pid="9" name="dvGlobalVerID">
    <vt:lpwstr>482.90.02.003</vt:lpwstr>
  </property>
  <property fmtid="{D5CDD505-2E9C-101B-9397-08002B2CF9AE}" pid="10" name="dvDefinitionVersion">
    <vt:lpwstr>2.1 / 22.1.2015</vt:lpwstr>
  </property>
  <property fmtid="{D5CDD505-2E9C-101B-9397-08002B2CF9AE}" pid="11" name="filename">
    <vt:lpwstr>false</vt:lpwstr>
  </property>
  <property fmtid="{D5CDD505-2E9C-101B-9397-08002B2CF9AE}" pid="12" name="filenameandpath">
    <vt:lpwstr>false</vt:lpwstr>
  </property>
  <property fmtid="{D5CDD505-2E9C-101B-9397-08002B2CF9AE}" pid="13" name="dvPagenumberExist">
    <vt:lpwstr>1</vt:lpwstr>
  </property>
  <property fmtid="{D5CDD505-2E9C-101B-9397-08002B2CF9AE}" pid="14" name="dvAuthorExist">
    <vt:lpwstr>1</vt:lpwstr>
  </property>
  <property fmtid="{D5CDD505-2E9C-101B-9397-08002B2CF9AE}" pid="15" name="dvDateExist">
    <vt:lpwstr>-1</vt:lpwstr>
  </property>
  <property fmtid="{D5CDD505-2E9C-101B-9397-08002B2CF9AE}" pid="16" name="dvCategory">
    <vt:lpwstr>4</vt:lpwstr>
  </property>
  <property fmtid="{D5CDD505-2E9C-101B-9397-08002B2CF9AE}" pid="17" name="dvCategory_2">
    <vt:lpwstr>0</vt:lpwstr>
  </property>
  <property fmtid="{D5CDD505-2E9C-101B-9397-08002B2CF9AE}" pid="18" name="dvSavepath">
    <vt:lpwstr/>
  </property>
  <property fmtid="{D5CDD505-2E9C-101B-9397-08002B2CF9AE}" pid="19" name="dvUsed">
    <vt:lpwstr>1</vt:lpwstr>
  </property>
  <property fmtid="{D5CDD505-2E9C-101B-9397-08002B2CF9AE}" pid="20" name="dvCompany">
    <vt:lpwstr/>
  </property>
  <property fmtid="{D5CDD505-2E9C-101B-9397-08002B2CF9AE}" pid="21" name="dvSite">
    <vt:lpwstr/>
  </property>
  <property fmtid="{D5CDD505-2E9C-101B-9397-08002B2CF9AE}" pid="22" name="dvNumbering">
    <vt:lpwstr>0</vt:lpwstr>
  </property>
  <property fmtid="{D5CDD505-2E9C-101B-9397-08002B2CF9AE}" pid="23" name="dvDUname">
    <vt:lpwstr>Nora Elers</vt:lpwstr>
  </property>
  <property fmtid="{D5CDD505-2E9C-101B-9397-08002B2CF9AE}" pid="24" name="dvDUdepartment">
    <vt:lpwstr/>
  </property>
  <property fmtid="{D5CDD505-2E9C-101B-9397-08002B2CF9AE}" pid="25" name="dvLogoExist">
    <vt:lpwstr>0</vt:lpwstr>
  </property>
  <property fmtid="{D5CDD505-2E9C-101B-9397-08002B2CF9AE}" pid="26" name="dvCurrentlogo">
    <vt:lpwstr/>
  </property>
  <property fmtid="{D5CDD505-2E9C-101B-9397-08002B2CF9AE}" pid="27" name="ContentTypeId">
    <vt:lpwstr>0x010100F886EDC3C35ED44386E38662B6DACCDA</vt:lpwstr>
  </property>
  <property fmtid="{D5CDD505-2E9C-101B-9397-08002B2CF9AE}" pid="28" name="TyoryhmanNimi">
    <vt:lpwstr>Talous ja tilastot</vt:lpwstr>
  </property>
  <property fmtid="{D5CDD505-2E9C-101B-9397-08002B2CF9AE}" pid="29" name="MediaServiceImageTags">
    <vt:lpwstr/>
  </property>
</Properties>
</file>