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Layouts/slideLayout29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ommentAuthors.xml" ContentType="application/vnd.openxmlformats-officedocument.presentationml.commentAuthor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57" r:id="rId3"/>
    <p:sldId id="258" r:id="rId4"/>
  </p:sldIdLst>
  <p:sldSz cx="9144000" cy="5143500" type="screen16x9"/>
  <p:notesSz cx="6797675" cy="9926638"/>
  <p:defaultTextStyle>
    <a:defPPr>
      <a:defRPr lang="fi-FI"/>
    </a:defPPr>
    <a:lvl1pPr marL="0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1pPr>
    <a:lvl2pPr marL="339932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2pPr>
    <a:lvl3pPr marL="679871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3pPr>
    <a:lvl4pPr marL="1019807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4pPr>
    <a:lvl5pPr marL="1359744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5pPr>
    <a:lvl6pPr marL="1699681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6pPr>
    <a:lvl7pPr marL="2039614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7pPr>
    <a:lvl8pPr marL="2379548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8pPr>
    <a:lvl9pPr marL="2719486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aukonen Sini" initials="KS" lastIdx="7" clrIdx="0">
    <p:extLst>
      <p:ext uri="{19B8F6BF-5375-455C-9EA6-DF929625EA0E}">
        <p15:presenceInfo xmlns:p15="http://schemas.microsoft.com/office/powerpoint/2012/main" userId="S-1-5-21-1871869801-2214748161-1963216912-121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33"/>
    <a:srgbClr val="000000"/>
    <a:srgbClr val="FFFF00"/>
    <a:srgbClr val="85E869"/>
    <a:srgbClr val="FF805C"/>
    <a:srgbClr val="FF00B8"/>
    <a:srgbClr val="8A0FA6"/>
    <a:srgbClr val="141F94"/>
    <a:srgbClr val="0F78B2"/>
    <a:srgbClr val="0ACF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Normaali tyyli 2 - Korostu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Normaali tyyli 2 - Korostu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Normaali tyyli 2 - Korostu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0909" autoAdjust="0"/>
  </p:normalViewPr>
  <p:slideViewPr>
    <p:cSldViewPr showGuides="1">
      <p:cViewPr varScale="1">
        <p:scale>
          <a:sx n="154" d="100"/>
          <a:sy n="154" d="100"/>
        </p:scale>
        <p:origin x="252" y="12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Objects="1">
      <p:cViewPr varScale="1">
        <p:scale>
          <a:sx n="82" d="100"/>
          <a:sy n="82" d="100"/>
        </p:scale>
        <p:origin x="3972" y="84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12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Relationship Id="rId14" Type="http://schemas.openxmlformats.org/officeDocument/2006/relationships/customXml" Target="../customXml/item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z="105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Teknologiateollisuus</a:t>
            </a:r>
            <a:endParaRPr lang="en-US" sz="105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2C89C3-1639-C64F-B7DC-4038F10D3C80}" type="slidenum">
              <a:rPr sz="105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‹#›</a:t>
            </a:fld>
            <a:endParaRPr lang="en-US" sz="105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6375265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5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fi-FI" dirty="0"/>
              <a:t>Teknologiateollisuus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5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B5A0B3B4-F971-4AD3-B530-DE860EFC07D2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24824388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1pPr>
    <a:lvl2pPr marL="339932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2pPr>
    <a:lvl3pPr marL="679871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3pPr>
    <a:lvl4pPr marL="1019807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4pPr>
    <a:lvl5pPr marL="1359744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5pPr>
    <a:lvl6pPr marL="1699681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6pPr>
    <a:lvl7pPr marL="2039614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7pPr>
    <a:lvl8pPr marL="2379548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8pPr>
    <a:lvl9pPr marL="2719486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dia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Kuva 20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072269" y="1966957"/>
            <a:ext cx="4730093" cy="1172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1411044"/>
      </p:ext>
    </p:extLst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violetti">
    <p:bg>
      <p:bgPr>
        <a:solidFill>
          <a:srgbClr val="8A0F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 smtClean="0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4B4512B-9268-4DA6-A4DE-9BAC66E0AE0F}" type="datetime1">
              <a:rPr lang="fi-FI" smtClean="0"/>
              <a:t>5.9.2016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62622885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pinkki">
    <p:bg>
      <p:bgPr>
        <a:solidFill>
          <a:srgbClr val="FF00B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4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5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7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AF34066-C849-43D6-AD11-EC5B4E0FCE81}" type="datetime1">
              <a:rPr lang="fi-FI" smtClean="0"/>
              <a:t>5.9.2016</a:t>
            </a:fld>
            <a:endParaRPr lang="fi-FI" dirty="0"/>
          </a:p>
        </p:txBody>
      </p:sp>
      <p:sp>
        <p:nvSpPr>
          <p:cNvPr id="18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080886621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pinkki">
    <p:bg>
      <p:bgPr>
        <a:solidFill>
          <a:srgbClr val="FF00B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 smtClean="0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DAFD31-6E2D-43E4-B45F-A91916303127}" type="datetime1">
              <a:rPr lang="fi-FI" smtClean="0"/>
              <a:t>5.9.2016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50421713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mandariini">
    <p:bg>
      <p:bgPr>
        <a:solidFill>
          <a:srgbClr val="FF805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05A29F8-3631-43D8-937B-CB2D984A1FF3}" type="datetime1">
              <a:rPr lang="fi-FI" smtClean="0"/>
              <a:t>5.9.2016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41818466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mandariini">
    <p:bg>
      <p:bgPr>
        <a:solidFill>
          <a:srgbClr val="FF805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 smtClean="0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A1FFB15-5351-4C69-B4D2-8C0154A2BCAF}" type="datetime1">
              <a:rPr lang="fi-FI" smtClean="0"/>
              <a:t>5.9.2016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7453004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omena">
    <p:bg>
      <p:bgPr>
        <a:solidFill>
          <a:srgbClr val="85E86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B4C9FC2-AB49-4BC7-8E34-F35776C6F0E4}" type="datetime1">
              <a:rPr lang="fi-FI" smtClean="0"/>
              <a:t>5.9.2016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667850046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omena">
    <p:bg>
      <p:bgPr>
        <a:solidFill>
          <a:srgbClr val="85E86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 smtClean="0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FD90D18-063C-4F97-88EB-7B998FCF1C84}" type="datetime1">
              <a:rPr lang="fi-FI" smtClean="0"/>
              <a:t>5.9.2016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5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39826258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sitruuna"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rgbClr val="000000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0F905F96-8735-44CC-A79D-9FF4592D6200}" type="datetime1">
              <a:rPr lang="fi-FI" smtClean="0"/>
              <a:t>5.9.2016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549499557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sitruuna"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 smtClean="0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4D1D5393-FFB8-4AFB-965F-DF835FFEFFC2}" type="datetime1">
              <a:rPr lang="fi-FI" smtClean="0"/>
              <a:t>5.9.2016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97754279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1F9AB61F-25F5-4BAC-AFD2-7CF6AA8759C3}" type="datetime1">
              <a:rPr lang="fi-FI" smtClean="0"/>
              <a:t>5.9.2016</a:t>
            </a:fld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9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  <p:sp>
        <p:nvSpPr>
          <p:cNvPr id="21" name="Tekstin paikkamerkki 2"/>
          <p:cNvSpPr>
            <a:spLocks noGrp="1"/>
          </p:cNvSpPr>
          <p:nvPr>
            <p:ph idx="19"/>
          </p:nvPr>
        </p:nvSpPr>
        <p:spPr>
          <a:xfrm>
            <a:off x="1072800" y="1582404"/>
            <a:ext cx="7171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</p:txBody>
      </p:sp>
      <p:sp>
        <p:nvSpPr>
          <p:cNvPr id="22" name="Tekstin paikkamerkki 28"/>
          <p:cNvSpPr>
            <a:spLocks noGrp="1"/>
          </p:cNvSpPr>
          <p:nvPr>
            <p:ph type="body" sz="quarter" idx="20" hasCustomPrompt="1"/>
          </p:nvPr>
        </p:nvSpPr>
        <p:spPr>
          <a:xfrm>
            <a:off x="1072800" y="1102950"/>
            <a:ext cx="71712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3290165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9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881898"/>
            <a:ext cx="6977283" cy="1165268"/>
          </a:xfrm>
          <a:prstGeom prst="rect">
            <a:avLst/>
          </a:prstGeom>
        </p:spPr>
        <p:txBody>
          <a:bodyPr>
            <a:normAutofit/>
          </a:bodyPr>
          <a:lstStyle>
            <a:lvl1pPr marL="108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6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pääotsikkoa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0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2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553C366-6A2C-43B9-A437-B827E0484441}" type="datetime1">
              <a:rPr lang="fi-FI" smtClean="0"/>
              <a:t>5.9.2016</a:t>
            </a:fld>
            <a:endParaRPr lang="fi-FI" dirty="0"/>
          </a:p>
        </p:txBody>
      </p:sp>
      <p:sp>
        <p:nvSpPr>
          <p:cNvPr id="14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40390374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2-palst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4E9C680B-B035-4481-9C89-9B8DCFA07DE9}" type="datetime1">
              <a:rPr lang="fi-FI" smtClean="0"/>
              <a:t>5.9.2016</a:t>
            </a:fld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9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  <p:sp>
        <p:nvSpPr>
          <p:cNvPr id="11" name="Tekstin paikkamerkki 2"/>
          <p:cNvSpPr>
            <a:spLocks noGrp="1"/>
          </p:cNvSpPr>
          <p:nvPr>
            <p:ph idx="1"/>
          </p:nvPr>
        </p:nvSpPr>
        <p:spPr>
          <a:xfrm>
            <a:off x="4449254" y="1565735"/>
            <a:ext cx="3499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</p:txBody>
      </p:sp>
      <p:sp>
        <p:nvSpPr>
          <p:cNvPr id="12" name="Tekstin paikkamerkki 28"/>
          <p:cNvSpPr>
            <a:spLocks noGrp="1"/>
          </p:cNvSpPr>
          <p:nvPr>
            <p:ph type="body" sz="quarter" idx="17" hasCustomPrompt="1"/>
          </p:nvPr>
        </p:nvSpPr>
        <p:spPr>
          <a:xfrm>
            <a:off x="1072800" y="1102950"/>
            <a:ext cx="71712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28" name="Tekstin paikkamerkki 2"/>
          <p:cNvSpPr>
            <a:spLocks noGrp="1"/>
          </p:cNvSpPr>
          <p:nvPr>
            <p:ph idx="19"/>
          </p:nvPr>
        </p:nvSpPr>
        <p:spPr>
          <a:xfrm>
            <a:off x="1072800" y="1582404"/>
            <a:ext cx="3499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</p:txBody>
      </p:sp>
    </p:spTree>
    <p:extLst>
      <p:ext uri="{BB962C8B-B14F-4D97-AF65-F5344CB8AC3E}">
        <p14:creationId xmlns:p14="http://schemas.microsoft.com/office/powerpoint/2010/main" val="2535803264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ja kuvalle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26EC10B7-6068-4592-8DF6-C21B5E169149}" type="datetime1">
              <a:rPr lang="fi-FI" smtClean="0"/>
              <a:t>5.9.2016</a:t>
            </a:fld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8" name="Tekstin paikkamerkki 2"/>
          <p:cNvSpPr>
            <a:spLocks noGrp="1"/>
          </p:cNvSpPr>
          <p:nvPr>
            <p:ph idx="19"/>
          </p:nvPr>
        </p:nvSpPr>
        <p:spPr>
          <a:xfrm>
            <a:off x="1072800" y="1584553"/>
            <a:ext cx="55296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</p:txBody>
      </p:sp>
      <p:sp>
        <p:nvSpPr>
          <p:cNvPr id="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800" y="1104452"/>
            <a:ext cx="5529600" cy="365682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0" name="Kuvan paikkamerkki 6"/>
          <p:cNvSpPr>
            <a:spLocks noGrp="1"/>
          </p:cNvSpPr>
          <p:nvPr>
            <p:ph type="pic" sz="quarter" idx="20"/>
          </p:nvPr>
        </p:nvSpPr>
        <p:spPr>
          <a:xfrm>
            <a:off x="6775200" y="0"/>
            <a:ext cx="23688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 smtClean="0"/>
              <a:t>Lisää kuva napsauttamalla kuvaketta</a:t>
            </a:r>
            <a:endParaRPr lang="fi-FI" dirty="0"/>
          </a:p>
        </p:txBody>
      </p:sp>
      <p:sp>
        <p:nvSpPr>
          <p:cNvPr id="12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85668406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ja kuvalle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B470C21F-BEA7-4001-A59E-ED99F75C48EF}" type="datetime1">
              <a:rPr lang="fi-FI" smtClean="0"/>
              <a:t>5.9.2016</a:t>
            </a:fld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19" name="Kuvan paikkamerkki 6"/>
          <p:cNvSpPr>
            <a:spLocks noGrp="1"/>
          </p:cNvSpPr>
          <p:nvPr>
            <p:ph type="pic" sz="quarter" idx="20"/>
          </p:nvPr>
        </p:nvSpPr>
        <p:spPr>
          <a:xfrm>
            <a:off x="5090400" y="0"/>
            <a:ext cx="4053606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 smtClean="0"/>
              <a:t>Lisää kuva napsauttamalla kuvaketta</a:t>
            </a:r>
            <a:endParaRPr lang="fi-FI" dirty="0"/>
          </a:p>
        </p:txBody>
      </p:sp>
      <p:sp>
        <p:nvSpPr>
          <p:cNvPr id="8" name="Tekstin paikkamerkki 2"/>
          <p:cNvSpPr>
            <a:spLocks noGrp="1"/>
          </p:cNvSpPr>
          <p:nvPr>
            <p:ph idx="19"/>
          </p:nvPr>
        </p:nvSpPr>
        <p:spPr>
          <a:xfrm>
            <a:off x="1072800" y="1584554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0"/>
              </a:spcBef>
              <a:spcAft>
                <a:spcPts val="7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</p:txBody>
      </p:sp>
      <p:sp>
        <p:nvSpPr>
          <p:cNvPr id="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800" y="1104452"/>
            <a:ext cx="3844800" cy="365682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0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032161638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pelkälle kuva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Kuvan paikkamerkki 6"/>
          <p:cNvSpPr>
            <a:spLocks noGrp="1"/>
          </p:cNvSpPr>
          <p:nvPr>
            <p:ph type="pic" sz="quarter" idx="20"/>
          </p:nvPr>
        </p:nvSpPr>
        <p:spPr>
          <a:xfrm>
            <a:off x="0" y="0"/>
            <a:ext cx="91440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 smtClean="0"/>
              <a:t>Lisää kuva napsauttamalla kuvaketta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64117059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aulukoi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9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  <p:sp>
        <p:nvSpPr>
          <p:cNvPr id="11" name="Tekstin paikkamerkki 2"/>
          <p:cNvSpPr>
            <a:spLocks noGrp="1"/>
          </p:cNvSpPr>
          <p:nvPr>
            <p:ph type="body" sz="quarter" idx="23" hasCustomPrompt="1"/>
          </p:nvPr>
        </p:nvSpPr>
        <p:spPr>
          <a:xfrm>
            <a:off x="2334682" y="4727574"/>
            <a:ext cx="2971717" cy="16516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700" spc="0" baseline="0"/>
            </a:lvl1pPr>
          </a:lstStyle>
          <a:p>
            <a:pPr lvl="0"/>
            <a:r>
              <a:rPr lang="fi-FI" dirty="0"/>
              <a:t>Lähde tähän</a:t>
            </a:r>
          </a:p>
        </p:txBody>
      </p:sp>
      <p:sp>
        <p:nvSpPr>
          <p:cNvPr id="1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799" y="1102950"/>
            <a:ext cx="6868801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20" name="Sisällön paikkamerkki 4"/>
          <p:cNvSpPr>
            <a:spLocks noGrp="1"/>
          </p:cNvSpPr>
          <p:nvPr>
            <p:ph sz="quarter" idx="17"/>
          </p:nvPr>
        </p:nvSpPr>
        <p:spPr>
          <a:xfrm>
            <a:off x="1201739" y="1584200"/>
            <a:ext cx="6739862" cy="3010469"/>
          </a:xfrm>
        </p:spPr>
        <p:txBody>
          <a:bodyPr/>
          <a:lstStyle>
            <a:lvl1pPr marL="241200" indent="-212400">
              <a:buFont typeface="Arial" panose="020B0604020202020204" pitchFamily="34" charset="0"/>
              <a:buChar char="•"/>
              <a:defRPr/>
            </a:lvl1pPr>
            <a:lvl2pPr marL="471332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2pPr>
            <a:lvl3pPr marL="78619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3pPr>
            <a:lvl4pPr marL="110945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4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2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2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C26F1C2C-1F3D-4324-8DB1-2B3A728EB293}" type="datetime1">
              <a:rPr lang="fi-FI" smtClean="0"/>
              <a:t>5.9.2016</a:t>
            </a:fld>
            <a:endParaRPr lang="fi-FI" dirty="0"/>
          </a:p>
        </p:txBody>
      </p:sp>
      <p:sp>
        <p:nvSpPr>
          <p:cNvPr id="26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</p:spTree>
    <p:extLst>
      <p:ext uri="{BB962C8B-B14F-4D97-AF65-F5344CB8AC3E}">
        <p14:creationId xmlns:p14="http://schemas.microsoft.com/office/powerpoint/2010/main" val="875942832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ja tauluko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7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8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00B1868B-515C-4A84-A79A-DDEC623D6CDB}" type="datetime1">
              <a:rPr lang="fi-FI" smtClean="0"/>
              <a:t>5.9.2016</a:t>
            </a:fld>
            <a:endParaRPr lang="fi-FI" dirty="0"/>
          </a:p>
        </p:txBody>
      </p:sp>
      <p:sp>
        <p:nvSpPr>
          <p:cNvPr id="19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16" name="Tekstin paikkamerkki 2"/>
          <p:cNvSpPr>
            <a:spLocks noGrp="1"/>
          </p:cNvSpPr>
          <p:nvPr>
            <p:ph type="body" sz="quarter" idx="18" hasCustomPrompt="1"/>
          </p:nvPr>
        </p:nvSpPr>
        <p:spPr>
          <a:xfrm>
            <a:off x="2334682" y="4727574"/>
            <a:ext cx="2971717" cy="16516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700" spc="0" baseline="0"/>
            </a:lvl1pPr>
          </a:lstStyle>
          <a:p>
            <a:pPr lvl="0"/>
            <a:r>
              <a:rPr lang="fi-FI" dirty="0"/>
              <a:t>Lähde tähän</a:t>
            </a:r>
          </a:p>
        </p:txBody>
      </p:sp>
      <p:sp>
        <p:nvSpPr>
          <p:cNvPr id="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799" y="1102950"/>
            <a:ext cx="6868801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1" name="Tekstin paikkamerkki 3"/>
          <p:cNvSpPr>
            <a:spLocks noGrp="1"/>
          </p:cNvSpPr>
          <p:nvPr>
            <p:ph type="body" sz="quarter" idx="22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  <p:sp>
        <p:nvSpPr>
          <p:cNvPr id="13" name="Sisällön paikkamerkki 4"/>
          <p:cNvSpPr>
            <a:spLocks noGrp="1"/>
          </p:cNvSpPr>
          <p:nvPr>
            <p:ph sz="quarter" idx="23" hasCustomPrompt="1"/>
          </p:nvPr>
        </p:nvSpPr>
        <p:spPr>
          <a:xfrm>
            <a:off x="4572001" y="1584200"/>
            <a:ext cx="3369600" cy="2892550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471332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2pPr>
            <a:lvl3pPr marL="78619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3pPr>
            <a:lvl4pPr marL="110945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4pPr>
          </a:lstStyle>
          <a:p>
            <a:pPr lvl="0"/>
            <a:r>
              <a:rPr lang="fi-FI" dirty="0"/>
              <a:t>Lisää objekti</a:t>
            </a:r>
          </a:p>
        </p:txBody>
      </p:sp>
      <p:sp>
        <p:nvSpPr>
          <p:cNvPr id="12" name="Tekstin paikkamerkki 2"/>
          <p:cNvSpPr>
            <a:spLocks noGrp="1"/>
          </p:cNvSpPr>
          <p:nvPr>
            <p:ph idx="19"/>
          </p:nvPr>
        </p:nvSpPr>
        <p:spPr>
          <a:xfrm>
            <a:off x="1072800" y="1582404"/>
            <a:ext cx="3499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</p:txBody>
      </p:sp>
    </p:spTree>
    <p:extLst>
      <p:ext uri="{BB962C8B-B14F-4D97-AF65-F5344CB8AC3E}">
        <p14:creationId xmlns:p14="http://schemas.microsoft.com/office/powerpoint/2010/main" val="2687386369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isoille taulukoi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252000" y="282150"/>
            <a:ext cx="7992000" cy="648000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7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8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E70C97DB-DA9C-4CFA-B970-B8599B25F3E4}" type="datetime1">
              <a:rPr lang="fi-FI" smtClean="0"/>
              <a:t>5.9.2016</a:t>
            </a:fld>
            <a:endParaRPr lang="fi-FI" dirty="0"/>
          </a:p>
        </p:txBody>
      </p:sp>
      <p:sp>
        <p:nvSpPr>
          <p:cNvPr id="19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5" name="Sisällön paikkamerkki 4"/>
          <p:cNvSpPr>
            <a:spLocks noGrp="1"/>
          </p:cNvSpPr>
          <p:nvPr>
            <p:ph sz="quarter" idx="17"/>
          </p:nvPr>
        </p:nvSpPr>
        <p:spPr>
          <a:xfrm>
            <a:off x="381000" y="1103313"/>
            <a:ext cx="8391525" cy="3541712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471332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2pPr>
            <a:lvl3pPr marL="78619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3pPr>
            <a:lvl4pPr marL="110945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4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16" name="Tekstin paikkamerkki 2"/>
          <p:cNvSpPr>
            <a:spLocks noGrp="1"/>
          </p:cNvSpPr>
          <p:nvPr>
            <p:ph type="body" sz="quarter" idx="18" hasCustomPrompt="1"/>
          </p:nvPr>
        </p:nvSpPr>
        <p:spPr>
          <a:xfrm>
            <a:off x="2334682" y="4727574"/>
            <a:ext cx="2971717" cy="16516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700" spc="0" baseline="0"/>
            </a:lvl1pPr>
          </a:lstStyle>
          <a:p>
            <a:pPr lvl="0"/>
            <a:r>
              <a:rPr lang="fi-FI" dirty="0"/>
              <a:t>Lähde tähän</a:t>
            </a:r>
          </a:p>
        </p:txBody>
      </p:sp>
    </p:spTree>
    <p:extLst>
      <p:ext uri="{BB962C8B-B14F-4D97-AF65-F5344CB8AC3E}">
        <p14:creationId xmlns:p14="http://schemas.microsoft.com/office/powerpoint/2010/main" val="1067460176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hjä 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3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E70C97DB-DA9C-4CFA-B970-B8599B25F3E4}" type="datetime1">
              <a:rPr lang="fi-FI" smtClean="0"/>
              <a:t>5.9.2016</a:t>
            </a:fld>
            <a:endParaRPr lang="fi-FI" dirty="0"/>
          </a:p>
        </p:txBody>
      </p:sp>
      <p:sp>
        <p:nvSpPr>
          <p:cNvPr id="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7" name="Tekstin paikkamerkki 3"/>
          <p:cNvSpPr>
            <a:spLocks noGrp="1"/>
          </p:cNvSpPr>
          <p:nvPr>
            <p:ph type="body" sz="quarter" idx="22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583285883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valko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8D9E7F89-CFBC-40A6-849E-791F2CE17670}" type="datetime1">
              <a:rPr lang="fi-FI" smtClean="0"/>
              <a:t>5.9.2016</a:t>
            </a:fld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11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913747"/>
            <a:ext cx="7171200" cy="1176411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07341520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valkoine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 smtClean="0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4D1D5393-FFB8-4AFB-965F-DF835FFEFFC2}" type="datetime1">
              <a:rPr lang="fi-FI" smtClean="0"/>
              <a:t>5.9.2016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21886745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turkoosi">
    <p:bg>
      <p:bgPr>
        <a:solidFill>
          <a:srgbClr val="0ACFC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9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0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2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BD49F65-936D-47C1-B476-B10D0AC9DEC4}" type="datetime1">
              <a:rPr lang="fi-FI" smtClean="0"/>
              <a:t>5.9.2016</a:t>
            </a:fld>
            <a:endParaRPr lang="fi-FI" dirty="0"/>
          </a:p>
        </p:txBody>
      </p:sp>
      <p:sp>
        <p:nvSpPr>
          <p:cNvPr id="14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56958868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turkoosi">
    <p:bg>
      <p:bgPr>
        <a:solidFill>
          <a:srgbClr val="0ACFC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 smtClean="0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E114E9B-AF34-462B-9107-FB4A4FE20955}" type="datetime1">
              <a:rPr lang="fi-FI" smtClean="0"/>
              <a:t>5.9.2016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3052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05528484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petroli">
    <p:bg>
      <p:bgPr>
        <a:solidFill>
          <a:srgbClr val="0F78B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7D0C29F-D373-4791-88C9-86C29F06AD83}" type="datetime1">
              <a:rPr lang="fi-FI" smtClean="0"/>
              <a:t>5.9.2016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47701072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petroli">
    <p:bg>
      <p:bgPr>
        <a:solidFill>
          <a:srgbClr val="0F78B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 smtClean="0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C870B0A-5FAA-48CC-9422-68AAC5A5CADB}" type="datetime1">
              <a:rPr lang="fi-FI" smtClean="0"/>
              <a:t>5.9.2016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11" name="Tekstin paikkamerkki 2"/>
          <p:cNvSpPr>
            <a:spLocks noGrp="1"/>
          </p:cNvSpPr>
          <p:nvPr>
            <p:ph idx="21"/>
          </p:nvPr>
        </p:nvSpPr>
        <p:spPr>
          <a:xfrm>
            <a:off x="1072800" y="1584884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</p:txBody>
      </p:sp>
      <p:sp>
        <p:nvSpPr>
          <p:cNvPr id="12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47428192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sininen">
    <p:bg>
      <p:bgPr>
        <a:solidFill>
          <a:srgbClr val="141F9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3A50D0A-99B9-48FE-8B08-047EE10ADBDA}" type="datetime1">
              <a:rPr lang="fi-FI" smtClean="0"/>
              <a:t>5.9.2016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062311651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sininen">
    <p:bg>
      <p:bgPr>
        <a:solidFill>
          <a:srgbClr val="141F9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 smtClean="0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1EF2A4B-BD6C-442B-B37A-933F3A2F5101}" type="datetime1">
              <a:rPr lang="fi-FI" smtClean="0"/>
              <a:t>5.9.2016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81393815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violetti">
    <p:bg>
      <p:bgPr>
        <a:solidFill>
          <a:srgbClr val="8A0F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AA3CBEF-2865-4434-A020-1FAA7DCEF42D}" type="datetime1">
              <a:rPr lang="fi-FI" smtClean="0"/>
              <a:t>5.9.2016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30501944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282027" y="4728047"/>
            <a:ext cx="919711" cy="163042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7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1B16F53B-7158-4458-A0D4-1436C88C6842}" type="datetime1">
              <a:rPr lang="fi-FI" smtClean="0"/>
              <a:t>5.9.2016</a:t>
            </a:fld>
            <a:endParaRPr lang="fi-FI" dirty="0"/>
          </a:p>
        </p:txBody>
      </p:sp>
      <p:sp>
        <p:nvSpPr>
          <p:cNvPr id="8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111307" y="4728047"/>
            <a:ext cx="1296094" cy="163042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7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fi-FI" dirty="0"/>
              <a:t>Teknologiateollisuus</a:t>
            </a:r>
          </a:p>
        </p:txBody>
      </p:sp>
      <p:sp>
        <p:nvSpPr>
          <p:cNvPr id="26" name="Tekstin paikkamerkki 3"/>
          <p:cNvSpPr>
            <a:spLocks noGrp="1"/>
          </p:cNvSpPr>
          <p:nvPr>
            <p:ph type="body" idx="1"/>
          </p:nvPr>
        </p:nvSpPr>
        <p:spPr>
          <a:xfrm>
            <a:off x="1072801" y="1583532"/>
            <a:ext cx="7171199" cy="28932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  <p:sp>
        <p:nvSpPr>
          <p:cNvPr id="27" name="Otsikon paikkamerkki 2"/>
          <p:cNvSpPr>
            <a:spLocks noGrp="1"/>
          </p:cNvSpPr>
          <p:nvPr>
            <p:ph type="title"/>
          </p:nvPr>
        </p:nvSpPr>
        <p:spPr>
          <a:xfrm>
            <a:off x="1072801" y="1102950"/>
            <a:ext cx="7171199" cy="36718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3" name="Dian numeron paikkamerkki 1"/>
          <p:cNvSpPr>
            <a:spLocks noGrp="1"/>
          </p:cNvSpPr>
          <p:nvPr>
            <p:ph type="sldNum" sz="quarter" idx="4"/>
          </p:nvPr>
        </p:nvSpPr>
        <p:spPr>
          <a:xfrm>
            <a:off x="8005977" y="4729163"/>
            <a:ext cx="863990" cy="166687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700">
                <a:solidFill>
                  <a:schemeClr val="tx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29942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701" r:id="rId2"/>
    <p:sldLayoutId id="2147483664" r:id="rId3"/>
    <p:sldLayoutId id="2147483679" r:id="rId4"/>
    <p:sldLayoutId id="2147483665" r:id="rId5"/>
    <p:sldLayoutId id="2147483681" r:id="rId6"/>
    <p:sldLayoutId id="2147483666" r:id="rId7"/>
    <p:sldLayoutId id="2147483682" r:id="rId8"/>
    <p:sldLayoutId id="2147483667" r:id="rId9"/>
    <p:sldLayoutId id="2147483683" r:id="rId10"/>
    <p:sldLayoutId id="2147483668" r:id="rId11"/>
    <p:sldLayoutId id="2147483684" r:id="rId12"/>
    <p:sldLayoutId id="2147483669" r:id="rId13"/>
    <p:sldLayoutId id="2147483685" r:id="rId14"/>
    <p:sldLayoutId id="2147483670" r:id="rId15"/>
    <p:sldLayoutId id="2147483686" r:id="rId16"/>
    <p:sldLayoutId id="2147483671" r:id="rId17"/>
    <p:sldLayoutId id="2147483687" r:id="rId18"/>
    <p:sldLayoutId id="2147483702" r:id="rId19"/>
    <p:sldLayoutId id="2147483704" r:id="rId20"/>
    <p:sldLayoutId id="2147483680" r:id="rId21"/>
    <p:sldLayoutId id="2147483674" r:id="rId22"/>
    <p:sldLayoutId id="2147483691" r:id="rId23"/>
    <p:sldLayoutId id="2147483700" r:id="rId24"/>
    <p:sldLayoutId id="2147483696" r:id="rId25"/>
    <p:sldLayoutId id="2147483673" r:id="rId26"/>
    <p:sldLayoutId id="2147483703" r:id="rId27"/>
    <p:sldLayoutId id="2147483707" r:id="rId28"/>
    <p:sldLayoutId id="2147483708" r:id="rId29"/>
  </p:sldLayoutIdLst>
  <p:transition spd="med">
    <p:fade/>
  </p:transition>
  <p:hf hdr="0"/>
  <p:txStyles>
    <p:titleStyle>
      <a:lvl1pPr marL="14400" algn="l" defTabSz="806052" rtl="0" eaLnBrk="1" latinLnBrk="0" hangingPunct="1">
        <a:lnSpc>
          <a:spcPts val="2700"/>
        </a:lnSpc>
        <a:spcBef>
          <a:spcPts val="0"/>
        </a:spcBef>
        <a:spcAft>
          <a:spcPts val="0"/>
        </a:spcAft>
        <a:buNone/>
        <a:defRPr sz="2200" b="1" kern="1200" spc="-35" baseline="0">
          <a:solidFill>
            <a:srgbClr val="000000"/>
          </a:solidFill>
          <a:latin typeface="+mj-lt"/>
          <a:ea typeface="Adobe Fan Heiti Std B" panose="020B0700000000000000" pitchFamily="34" charset="-128"/>
          <a:cs typeface="Adobe Hebrew" panose="02040503050201020203" pitchFamily="18" charset="-79"/>
        </a:defRPr>
      </a:lvl1pPr>
    </p:titleStyle>
    <p:bodyStyle>
      <a:lvl1pPr marL="234000" indent="-212400" algn="l" defTabSz="806052" rtl="0" eaLnBrk="1" latinLnBrk="0" hangingPunct="1">
        <a:lnSpc>
          <a:spcPts val="2000"/>
        </a:lnSpc>
        <a:spcBef>
          <a:spcPts val="400"/>
        </a:spcBef>
        <a:spcAft>
          <a:spcPts val="300"/>
        </a:spcAft>
        <a:buClrTx/>
        <a:buSzPct val="125000"/>
        <a:buFont typeface="Arial" panose="020B0604020202020204" pitchFamily="34" charset="0"/>
        <a:buChar char="•"/>
        <a:defRPr sz="160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629732" indent="-158400" algn="l" defTabSz="806052" rtl="0" eaLnBrk="1" latinLnBrk="0" hangingPunct="1">
        <a:lnSpc>
          <a:spcPts val="1800"/>
        </a:lnSpc>
        <a:spcBef>
          <a:spcPts val="200"/>
        </a:spcBef>
        <a:spcAft>
          <a:spcPts val="200"/>
        </a:spcAft>
        <a:buClrTx/>
        <a:buSzPct val="125000"/>
        <a:buFont typeface="Arial" pitchFamily="34" charset="0"/>
        <a:buChar char="–"/>
        <a:defRPr sz="130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944591" indent="-158400" algn="l" defTabSz="806052" rtl="0" eaLnBrk="1" latinLnBrk="0" hangingPunct="1">
        <a:lnSpc>
          <a:spcPts val="1800"/>
        </a:lnSpc>
        <a:spcBef>
          <a:spcPts val="200"/>
        </a:spcBef>
        <a:spcAft>
          <a:spcPts val="200"/>
        </a:spcAft>
        <a:buClrTx/>
        <a:buSzPct val="125000"/>
        <a:buFont typeface="Arial" panose="020B0604020202020204" pitchFamily="34" charset="0"/>
        <a:buChar char="•"/>
        <a:defRPr sz="105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1267851" indent="-158400" algn="l" defTabSz="806052" rtl="0" eaLnBrk="1" latinLnBrk="0" hangingPunct="1">
        <a:lnSpc>
          <a:spcPts val="1800"/>
        </a:lnSpc>
        <a:spcBef>
          <a:spcPts val="200"/>
        </a:spcBef>
        <a:spcAft>
          <a:spcPts val="200"/>
        </a:spcAft>
        <a:buClrTx/>
        <a:buSzPct val="125000"/>
        <a:buFont typeface="Arial" pitchFamily="34" charset="0"/>
        <a:buChar char="–"/>
        <a:defRPr sz="105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1582718" indent="-158400" algn="l" defTabSz="806052" rtl="0" eaLnBrk="1" latinLnBrk="0" hangingPunct="1">
        <a:lnSpc>
          <a:spcPts val="2000"/>
        </a:lnSpc>
        <a:spcBef>
          <a:spcPts val="400"/>
        </a:spcBef>
        <a:spcAft>
          <a:spcPts val="300"/>
        </a:spcAft>
        <a:buClrTx/>
        <a:buSzPct val="125000"/>
        <a:buFont typeface="Arial" panose="020B0604020202020204" pitchFamily="34" charset="0"/>
        <a:buChar char="•"/>
        <a:defRPr sz="100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2216640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6pPr>
      <a:lvl7pPr marL="2619666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7pPr>
      <a:lvl8pPr marL="3022694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8pPr>
      <a:lvl9pPr marL="3425719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1pPr>
      <a:lvl2pPr marL="403025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2pPr>
      <a:lvl3pPr marL="806052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3pPr>
      <a:lvl4pPr marL="1209078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4pPr>
      <a:lvl5pPr marL="1612105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5pPr>
      <a:lvl6pPr marL="2015123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6pPr>
      <a:lvl7pPr marL="2418157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7pPr>
      <a:lvl8pPr marL="2821180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8pPr>
      <a:lvl9pPr marL="3224205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20" pos="5520" userDrawn="1">
          <p15:clr>
            <a:srgbClr val="F26B43"/>
          </p15:clr>
        </p15:guide>
        <p15:guide id="22" orient="horz" pos="3062" userDrawn="1">
          <p15:clr>
            <a:srgbClr val="F26B43"/>
          </p15:clr>
        </p15:guide>
        <p15:guide id="23" orient="horz" pos="232" userDrawn="1">
          <p15:clr>
            <a:srgbClr val="F26B43"/>
          </p15:clr>
        </p15:guide>
        <p15:guide id="26" pos="240" userDrawn="1">
          <p15:clr>
            <a:srgbClr val="F26B43"/>
          </p15:clr>
        </p15:guide>
        <p15:guide id="27" pos="757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Teknologiateollisuuden ajankäyttötiedustelu 2014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1</a:t>
            </a:fld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5.9.2016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Teknologiateollisuus</a:t>
            </a:r>
            <a:endParaRPr lang="fi-FI" dirty="0"/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3101414" cy="165163"/>
          </a:xfrm>
        </p:spPr>
        <p:txBody>
          <a:bodyPr/>
          <a:lstStyle/>
          <a:p>
            <a:r>
              <a:rPr lang="fi-FI" dirty="0"/>
              <a:t>Lähde: Elinkeinoelämän Keskusliiton ajankäyttötiedustelu </a:t>
            </a:r>
            <a:r>
              <a:rPr lang="fi-FI" dirty="0" smtClean="0"/>
              <a:t>2014</a:t>
            </a:r>
            <a:endParaRPr lang="fi-FI" dirty="0"/>
          </a:p>
        </p:txBody>
      </p:sp>
      <p:graphicFrame>
        <p:nvGraphicFramePr>
          <p:cNvPr id="8" name="Sisällön paikkamerkki 6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135472374"/>
              </p:ext>
            </p:extLst>
          </p:nvPr>
        </p:nvGraphicFramePr>
        <p:xfrm>
          <a:off x="1331640" y="1131590"/>
          <a:ext cx="6215148" cy="32455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59303"/>
                <a:gridCol w="1196413"/>
                <a:gridCol w="1759432"/>
              </a:tblGrid>
              <a:tr h="571500">
                <a:tc>
                  <a:txBody>
                    <a:bodyPr/>
                    <a:lstStyle/>
                    <a:p>
                      <a:r>
                        <a:rPr lang="fi-FI" sz="1050" b="0" dirty="0" smtClean="0">
                          <a:latin typeface="+mn-lt"/>
                        </a:rPr>
                        <a:t>Työntekijät</a:t>
                      </a:r>
                      <a:endParaRPr lang="fi-FI" sz="1050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i-FI" sz="1050" b="0" dirty="0" smtClean="0">
                          <a:latin typeface="+mn-lt"/>
                        </a:rPr>
                        <a:t>Tunnit per henkilö</a:t>
                      </a:r>
                      <a:endParaRPr lang="fi-FI" sz="1050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i-FI" sz="1050" b="0" dirty="0" smtClean="0">
                          <a:latin typeface="+mn-lt"/>
                        </a:rPr>
                        <a:t>% teoreettisesta säännöllisestä</a:t>
                      </a:r>
                      <a:r>
                        <a:rPr lang="fi-FI" sz="1050" b="0" baseline="0" dirty="0" smtClean="0">
                          <a:latin typeface="+mn-lt"/>
                        </a:rPr>
                        <a:t> työajasta</a:t>
                      </a:r>
                      <a:endParaRPr lang="fi-FI" sz="1050" b="0" dirty="0">
                        <a:latin typeface="+mn-lt"/>
                      </a:endParaRPr>
                    </a:p>
                  </a:txBody>
                  <a:tcPr/>
                </a:tc>
              </a:tr>
              <a:tr h="182840">
                <a:tc>
                  <a:txBody>
                    <a:bodyPr/>
                    <a:lstStyle/>
                    <a:p>
                      <a:pPr marL="92075" indent="0" algn="l" fontAlgn="b"/>
                      <a:r>
                        <a:rPr lang="fi-FI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1.1. Säännöllisenä työaikana tehty työaika</a:t>
                      </a:r>
                      <a:endParaRPr lang="fi-FI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fontAlgn="b"/>
                      <a:r>
                        <a:rPr lang="fi-FI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1 517</a:t>
                      </a:r>
                      <a:endParaRPr lang="fi-FI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fontAlgn="b"/>
                      <a:r>
                        <a:rPr lang="fi-FI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79,9</a:t>
                      </a:r>
                      <a:endParaRPr lang="fi-FI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7" marB="0" anchor="ctr"/>
                </a:tc>
              </a:tr>
              <a:tr h="182840">
                <a:tc>
                  <a:txBody>
                    <a:bodyPr/>
                    <a:lstStyle/>
                    <a:p>
                      <a:pPr marL="92075" indent="0" algn="l" fontAlgn="b"/>
                      <a:r>
                        <a:rPr lang="fi-FI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2.1. ay-tehtävät ja muu työaikaan rinnastettava aika</a:t>
                      </a:r>
                      <a:endParaRPr lang="fi-FI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fontAlgn="b"/>
                      <a:r>
                        <a:rPr lang="fi-FI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fi-FI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fontAlgn="b"/>
                      <a:r>
                        <a:rPr lang="fi-FI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0,1</a:t>
                      </a:r>
                      <a:endParaRPr lang="fi-FI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7" marB="0" anchor="ctr"/>
                </a:tc>
              </a:tr>
              <a:tr h="205695">
                <a:tc>
                  <a:txBody>
                    <a:bodyPr/>
                    <a:lstStyle/>
                    <a:p>
                      <a:pPr marL="92075" indent="0" algn="l" fontAlgn="b"/>
                      <a:r>
                        <a:rPr lang="fi-FI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3.1. Matkustusaika</a:t>
                      </a:r>
                      <a:endParaRPr lang="fi-FI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fontAlgn="b"/>
                      <a:r>
                        <a:rPr lang="fi-FI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fi-FI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fontAlgn="b"/>
                      <a:r>
                        <a:rPr lang="fi-FI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0,2</a:t>
                      </a:r>
                      <a:endParaRPr lang="fi-FI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7" marB="0" anchor="ctr"/>
                </a:tc>
              </a:tr>
              <a:tr h="182840">
                <a:tc>
                  <a:txBody>
                    <a:bodyPr/>
                    <a:lstStyle/>
                    <a:p>
                      <a:pPr marL="92075" indent="0" algn="l" fontAlgn="b"/>
                      <a:r>
                        <a:rPr lang="fi-FI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</a:t>
                      </a:r>
                      <a:r>
                        <a:rPr lang="fi-FI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Koulutusaika</a:t>
                      </a:r>
                      <a:endParaRPr lang="fi-FI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fontAlgn="b"/>
                      <a:r>
                        <a:rPr lang="fi-FI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</a:t>
                      </a:r>
                      <a:endParaRPr lang="fi-FI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fontAlgn="b"/>
                      <a:r>
                        <a:rPr lang="fi-FI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0,5</a:t>
                      </a:r>
                      <a:endParaRPr lang="fi-FI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7" marB="0" anchor="ctr"/>
                </a:tc>
              </a:tr>
              <a:tr h="182840">
                <a:tc>
                  <a:txBody>
                    <a:bodyPr/>
                    <a:lstStyle/>
                    <a:p>
                      <a:pPr marL="92075" indent="0" algn="l" fontAlgn="b"/>
                      <a:r>
                        <a:rPr lang="fi-FI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 Lomautus ja muu työn tarjonnan estyminen</a:t>
                      </a:r>
                      <a:endParaRPr lang="fi-FI" sz="900" b="0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fontAlgn="b"/>
                      <a:r>
                        <a:rPr lang="fi-FI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36</a:t>
                      </a:r>
                      <a:endParaRPr lang="fi-FI" sz="900" b="0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fontAlgn="b"/>
                      <a:r>
                        <a:rPr lang="fi-FI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1,9</a:t>
                      </a:r>
                      <a:endParaRPr lang="fi-FI" sz="900" b="0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7" marB="0" anchor="ctr"/>
                </a:tc>
              </a:tr>
              <a:tr h="182840">
                <a:tc>
                  <a:txBody>
                    <a:bodyPr/>
                    <a:lstStyle/>
                    <a:p>
                      <a:pPr marL="92075" indent="0" algn="l" fontAlgn="b"/>
                      <a:r>
                        <a:rPr lang="fi-FI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 Vuosiloma ja muu ansaintaperusteinen vapaa-aika</a:t>
                      </a:r>
                      <a:endParaRPr lang="fi-FI" sz="900" b="0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fontAlgn="b"/>
                      <a:r>
                        <a:rPr lang="fi-FI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187</a:t>
                      </a:r>
                      <a:endParaRPr lang="fi-FI" sz="900" b="0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fontAlgn="b"/>
                      <a:r>
                        <a:rPr lang="fi-FI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9,8</a:t>
                      </a:r>
                      <a:endParaRPr lang="fi-FI" sz="900" b="0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7" marB="0" anchor="ctr"/>
                </a:tc>
              </a:tr>
              <a:tr h="182840">
                <a:tc>
                  <a:txBody>
                    <a:bodyPr/>
                    <a:lstStyle/>
                    <a:p>
                      <a:pPr marL="92075" indent="0" algn="l" fontAlgn="b"/>
                      <a:r>
                        <a:rPr lang="fi-FI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7. Työriidasta johtuva töiden keskeytyminen</a:t>
                      </a:r>
                      <a:endParaRPr lang="fi-FI" sz="900" b="0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fontAlgn="b"/>
                      <a:r>
                        <a:rPr lang="fi-FI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fi-FI" sz="900" b="0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fontAlgn="b"/>
                      <a:r>
                        <a:rPr lang="fi-FI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fi-FI" sz="900" b="0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7" marB="0" anchor="ctr"/>
                </a:tc>
              </a:tr>
              <a:tr h="182840">
                <a:tc>
                  <a:txBody>
                    <a:bodyPr/>
                    <a:lstStyle/>
                    <a:p>
                      <a:pPr marL="92075" indent="0" algn="l" fontAlgn="b"/>
                      <a:r>
                        <a:rPr lang="fi-FI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8. Sairaus</a:t>
                      </a: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fontAlgn="b"/>
                      <a:r>
                        <a:rPr lang="fi-FI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99</a:t>
                      </a:r>
                      <a:endParaRPr lang="fi-FI" sz="900" b="0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fontAlgn="b"/>
                      <a:r>
                        <a:rPr lang="fi-FI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5,2</a:t>
                      </a:r>
                      <a:endParaRPr lang="fi-FI" sz="900" b="0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7" marB="0" anchor="ctr"/>
                </a:tc>
              </a:tr>
              <a:tr h="228550">
                <a:tc>
                  <a:txBody>
                    <a:bodyPr/>
                    <a:lstStyle/>
                    <a:p>
                      <a:pPr marL="92075" indent="0" algn="l" fontAlgn="b"/>
                      <a:r>
                        <a:rPr lang="fi-FI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9. Työtapaturma</a:t>
                      </a:r>
                      <a:endParaRPr lang="fi-FI" sz="900" b="0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fontAlgn="b"/>
                      <a:r>
                        <a:rPr lang="fi-FI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fi-FI" sz="900" b="0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fontAlgn="b"/>
                      <a:r>
                        <a:rPr lang="fi-FI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0,2</a:t>
                      </a:r>
                      <a:endParaRPr lang="fi-FI" sz="900" b="0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7" marB="0" anchor="ctr"/>
                </a:tc>
              </a:tr>
              <a:tr h="228550">
                <a:tc>
                  <a:txBody>
                    <a:bodyPr/>
                    <a:lstStyle/>
                    <a:p>
                      <a:pPr marL="92075" indent="0" algn="l" fontAlgn="b"/>
                      <a:r>
                        <a:rPr lang="fi-FI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10. Perhevapaa (lapsen syntymä ja hoito)</a:t>
                      </a:r>
                      <a:endParaRPr lang="fi-FI" sz="900" b="0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fontAlgn="b"/>
                      <a:r>
                        <a:rPr lang="fi-FI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</a:t>
                      </a:r>
                      <a:endParaRPr lang="fi-FI" sz="900" b="0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fontAlgn="b"/>
                      <a:r>
                        <a:rPr lang="fi-FI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0,8</a:t>
                      </a:r>
                      <a:endParaRPr lang="fi-FI" sz="900" b="0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7" marB="0" anchor="ctr"/>
                </a:tc>
              </a:tr>
              <a:tr h="182840">
                <a:tc>
                  <a:txBody>
                    <a:bodyPr/>
                    <a:lstStyle/>
                    <a:p>
                      <a:pPr marL="92075" indent="0" algn="l" fontAlgn="b"/>
                      <a:r>
                        <a:rPr lang="fi-FI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11. Muu hyväksytty poissaolo</a:t>
                      </a:r>
                      <a:endParaRPr lang="fi-FI" sz="900" b="0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fontAlgn="b"/>
                      <a:r>
                        <a:rPr lang="fi-FI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</a:t>
                      </a:r>
                      <a:endParaRPr lang="fi-FI" sz="900" b="0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fontAlgn="b"/>
                      <a:r>
                        <a:rPr lang="fi-FI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1,5</a:t>
                      </a:r>
                      <a:endParaRPr lang="fi-FI" sz="900" b="0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7" marB="0" anchor="ctr"/>
                </a:tc>
              </a:tr>
              <a:tr h="182840">
                <a:tc>
                  <a:txBody>
                    <a:bodyPr/>
                    <a:lstStyle/>
                    <a:p>
                      <a:pPr marL="92075" indent="0" algn="l" fontAlgn="b"/>
                      <a:r>
                        <a:rPr lang="fi-FI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12.  Poissaolo ilman selvitystä</a:t>
                      </a:r>
                      <a:endParaRPr lang="fi-FI" sz="900" b="0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fontAlgn="b"/>
                      <a:r>
                        <a:rPr lang="fi-FI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fi-FI" sz="900" b="0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fontAlgn="b"/>
                      <a:r>
                        <a:rPr lang="fi-FI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fi-FI" sz="900" b="0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7" marB="0" anchor="ctr"/>
                </a:tc>
              </a:tr>
              <a:tr h="182840">
                <a:tc>
                  <a:txBody>
                    <a:bodyPr/>
                    <a:lstStyle/>
                    <a:p>
                      <a:pPr marL="92075" indent="0" algn="l" fontAlgn="b"/>
                      <a:r>
                        <a:rPr lang="fi-FI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Teoreettinen säännöllinen työaika</a:t>
                      </a:r>
                      <a:endParaRPr lang="fi-FI" sz="900" b="0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fontAlgn="b"/>
                      <a:r>
                        <a:rPr lang="fi-FI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1900</a:t>
                      </a:r>
                      <a:endParaRPr lang="fi-FI" sz="900" b="0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fontAlgn="b"/>
                      <a:r>
                        <a:rPr lang="fi-FI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100,0</a:t>
                      </a:r>
                      <a:endParaRPr lang="fi-FI" sz="900" b="0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7" marB="0" anchor="ctr"/>
                </a:tc>
              </a:tr>
              <a:tr h="182840">
                <a:tc>
                  <a:txBody>
                    <a:bodyPr/>
                    <a:lstStyle/>
                    <a:p>
                      <a:pPr marL="92075" indent="0" algn="l" fontAlgn="b"/>
                      <a:r>
                        <a:rPr lang="fi-FI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Lisä- ja ylityöaika</a:t>
                      </a:r>
                      <a:endParaRPr lang="fi-FI" sz="900" b="0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fontAlgn="b"/>
                      <a:r>
                        <a:rPr lang="fi-FI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38</a:t>
                      </a:r>
                      <a:endParaRPr lang="fi-FI" sz="900" b="0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fontAlgn="b"/>
                      <a:r>
                        <a:rPr lang="fi-FI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2,0</a:t>
                      </a:r>
                      <a:endParaRPr lang="fi-FI" sz="900" b="0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7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3218172"/>
      </p:ext>
    </p:extLst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Teknologiateollisuuden ajankäyttötiedustelu 2014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2</a:t>
            </a:fld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5.9.2016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Teknologiateollisuus</a:t>
            </a:r>
            <a:endParaRPr lang="fi-FI" dirty="0"/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3101414" cy="165163"/>
          </a:xfrm>
        </p:spPr>
        <p:txBody>
          <a:bodyPr/>
          <a:lstStyle/>
          <a:p>
            <a:r>
              <a:rPr lang="fi-FI" dirty="0"/>
              <a:t>Lähde: Elinkeinoelämän Keskusliiton ajankäyttötiedustelu </a:t>
            </a:r>
            <a:r>
              <a:rPr lang="fi-FI" dirty="0" smtClean="0"/>
              <a:t>2014</a:t>
            </a:r>
            <a:endParaRPr lang="fi-FI" dirty="0"/>
          </a:p>
        </p:txBody>
      </p:sp>
      <p:graphicFrame>
        <p:nvGraphicFramePr>
          <p:cNvPr id="8" name="Sisällön paikkamerkki 6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781156161"/>
              </p:ext>
            </p:extLst>
          </p:nvPr>
        </p:nvGraphicFramePr>
        <p:xfrm>
          <a:off x="1331640" y="1131590"/>
          <a:ext cx="6215148" cy="32455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59303"/>
                <a:gridCol w="1196413"/>
                <a:gridCol w="1759432"/>
              </a:tblGrid>
              <a:tr h="571500">
                <a:tc>
                  <a:txBody>
                    <a:bodyPr/>
                    <a:lstStyle/>
                    <a:p>
                      <a:r>
                        <a:rPr lang="fi-FI" sz="1050" b="0" dirty="0" smtClean="0">
                          <a:latin typeface="+mn-lt"/>
                        </a:rPr>
                        <a:t>Toimihenkilöt ja ylemmät toimihenkilöt</a:t>
                      </a:r>
                      <a:endParaRPr lang="fi-FI" sz="1050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i-FI" sz="1050" b="0" dirty="0" smtClean="0">
                          <a:latin typeface="+mn-lt"/>
                        </a:rPr>
                        <a:t>Tunnit per henkilö</a:t>
                      </a:r>
                      <a:endParaRPr lang="fi-FI" sz="1050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i-FI" sz="1050" b="0" dirty="0" smtClean="0">
                          <a:latin typeface="+mn-lt"/>
                        </a:rPr>
                        <a:t>% teoreettisesta säännöllisestä</a:t>
                      </a:r>
                      <a:r>
                        <a:rPr lang="fi-FI" sz="1050" b="0" baseline="0" dirty="0" smtClean="0">
                          <a:latin typeface="+mn-lt"/>
                        </a:rPr>
                        <a:t> työajasta</a:t>
                      </a:r>
                      <a:endParaRPr lang="fi-FI" sz="1050" b="0" dirty="0">
                        <a:latin typeface="+mn-lt"/>
                      </a:endParaRPr>
                    </a:p>
                  </a:txBody>
                  <a:tcPr/>
                </a:tc>
              </a:tr>
              <a:tr h="182840">
                <a:tc>
                  <a:txBody>
                    <a:bodyPr/>
                    <a:lstStyle/>
                    <a:p>
                      <a:pPr marL="92075" indent="0" algn="l" fontAlgn="b"/>
                      <a:r>
                        <a:rPr lang="fi-FI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1.1. Säännöllisenä työaikana tehty työaika</a:t>
                      </a:r>
                      <a:endParaRPr lang="fi-FI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fontAlgn="b"/>
                      <a:r>
                        <a:rPr lang="fi-FI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1 574</a:t>
                      </a:r>
                      <a:endParaRPr lang="fi-FI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fontAlgn="b"/>
                      <a:r>
                        <a:rPr lang="fi-FI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84,9</a:t>
                      </a:r>
                      <a:endParaRPr lang="fi-FI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7" marB="0" anchor="ctr"/>
                </a:tc>
              </a:tr>
              <a:tr h="182840">
                <a:tc>
                  <a:txBody>
                    <a:bodyPr/>
                    <a:lstStyle/>
                    <a:p>
                      <a:pPr marL="92075" indent="0" algn="l" fontAlgn="b"/>
                      <a:r>
                        <a:rPr lang="fi-FI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2.1. ay-tehtävät ja muu työaikaan rinnastettava aika</a:t>
                      </a:r>
                      <a:endParaRPr lang="fi-FI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fontAlgn="b"/>
                      <a:r>
                        <a:rPr lang="fi-FI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fi-FI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fontAlgn="b"/>
                      <a:r>
                        <a:rPr lang="fi-FI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fi-FI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7" marB="0" anchor="ctr"/>
                </a:tc>
              </a:tr>
              <a:tr h="205695">
                <a:tc>
                  <a:txBody>
                    <a:bodyPr/>
                    <a:lstStyle/>
                    <a:p>
                      <a:pPr marL="92075" indent="0" algn="l" fontAlgn="b"/>
                      <a:r>
                        <a:rPr lang="fi-FI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3.1. Matkustusaika</a:t>
                      </a:r>
                      <a:endParaRPr lang="fi-FI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fontAlgn="b"/>
                      <a:r>
                        <a:rPr lang="fi-FI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  <a:endParaRPr lang="fi-FI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fontAlgn="b"/>
                      <a:r>
                        <a:rPr lang="fi-FI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0,4</a:t>
                      </a:r>
                      <a:endParaRPr lang="fi-FI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7" marB="0" anchor="ctr"/>
                </a:tc>
              </a:tr>
              <a:tr h="182840">
                <a:tc>
                  <a:txBody>
                    <a:bodyPr/>
                    <a:lstStyle/>
                    <a:p>
                      <a:pPr marL="92075" indent="0" algn="l" fontAlgn="b"/>
                      <a:r>
                        <a:rPr lang="fi-FI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</a:t>
                      </a:r>
                      <a:r>
                        <a:rPr lang="fi-FI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Koulutusaika</a:t>
                      </a:r>
                      <a:endParaRPr lang="fi-FI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fontAlgn="b"/>
                      <a:r>
                        <a:rPr lang="fi-FI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fi-FI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fontAlgn="b"/>
                      <a:r>
                        <a:rPr lang="fi-FI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0,2</a:t>
                      </a:r>
                      <a:endParaRPr lang="fi-FI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7" marB="0" anchor="ctr"/>
                </a:tc>
              </a:tr>
              <a:tr h="182840">
                <a:tc>
                  <a:txBody>
                    <a:bodyPr/>
                    <a:lstStyle/>
                    <a:p>
                      <a:pPr marL="92075" indent="0" algn="l" fontAlgn="b"/>
                      <a:r>
                        <a:rPr lang="fi-FI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 Lomautus ja muu työn tarjonnan estyminen</a:t>
                      </a:r>
                      <a:endParaRPr lang="fi-FI" sz="900" b="0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fontAlgn="b"/>
                      <a:r>
                        <a:rPr lang="fi-FI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fi-FI" sz="900" b="0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fontAlgn="b"/>
                      <a:r>
                        <a:rPr lang="fi-FI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0,2</a:t>
                      </a:r>
                      <a:endParaRPr lang="fi-FI" sz="900" b="0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7" marB="0" anchor="ctr"/>
                </a:tc>
              </a:tr>
              <a:tr h="182840">
                <a:tc>
                  <a:txBody>
                    <a:bodyPr/>
                    <a:lstStyle/>
                    <a:p>
                      <a:pPr marL="92075" indent="0" algn="l" fontAlgn="b"/>
                      <a:r>
                        <a:rPr lang="fi-FI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 Vuosiloma ja muu ansaintaperusteinen vapaa-aika</a:t>
                      </a:r>
                      <a:endParaRPr lang="fi-FI" sz="900" b="0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fontAlgn="b"/>
                      <a:r>
                        <a:rPr lang="fi-FI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184</a:t>
                      </a:r>
                      <a:endParaRPr lang="fi-FI" sz="900" b="0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fontAlgn="b"/>
                      <a:r>
                        <a:rPr lang="fi-FI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9,9</a:t>
                      </a:r>
                      <a:endParaRPr lang="fi-FI" sz="900" b="0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7" marB="0" anchor="ctr"/>
                </a:tc>
              </a:tr>
              <a:tr h="182840">
                <a:tc>
                  <a:txBody>
                    <a:bodyPr/>
                    <a:lstStyle/>
                    <a:p>
                      <a:pPr marL="92075" indent="0" algn="l" fontAlgn="b"/>
                      <a:r>
                        <a:rPr lang="fi-FI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7. Työriidasta johtuva töiden keskeytyminen</a:t>
                      </a:r>
                      <a:endParaRPr lang="fi-FI" sz="900" b="0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fontAlgn="b"/>
                      <a:r>
                        <a:rPr lang="fi-FI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fi-FI" sz="900" b="0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fontAlgn="b"/>
                      <a:r>
                        <a:rPr lang="fi-FI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fi-FI" sz="900" b="0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7" marB="0" anchor="ctr"/>
                </a:tc>
              </a:tr>
              <a:tr h="182840">
                <a:tc>
                  <a:txBody>
                    <a:bodyPr/>
                    <a:lstStyle/>
                    <a:p>
                      <a:pPr marL="92075" indent="0" algn="l" fontAlgn="b"/>
                      <a:r>
                        <a:rPr lang="fi-FI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8. Sairaus</a:t>
                      </a: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fontAlgn="b"/>
                      <a:r>
                        <a:rPr lang="fi-FI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38</a:t>
                      </a:r>
                      <a:endParaRPr lang="fi-FI" sz="900" b="0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fontAlgn="b"/>
                      <a:r>
                        <a:rPr lang="fi-FI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2,1</a:t>
                      </a:r>
                      <a:endParaRPr lang="fi-FI" sz="900" b="0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7" marB="0" anchor="ctr"/>
                </a:tc>
              </a:tr>
              <a:tr h="228550">
                <a:tc>
                  <a:txBody>
                    <a:bodyPr/>
                    <a:lstStyle/>
                    <a:p>
                      <a:pPr marL="92075" indent="0" algn="l" fontAlgn="b"/>
                      <a:r>
                        <a:rPr lang="fi-FI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9. Työtapaturma</a:t>
                      </a:r>
                      <a:endParaRPr lang="fi-FI" sz="900" b="0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fontAlgn="b"/>
                      <a:r>
                        <a:rPr lang="fi-FI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fi-FI" sz="900" b="0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fontAlgn="b"/>
                      <a:r>
                        <a:rPr lang="fi-FI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fi-FI" sz="900" b="0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7" marB="0" anchor="ctr"/>
                </a:tc>
              </a:tr>
              <a:tr h="228550">
                <a:tc>
                  <a:txBody>
                    <a:bodyPr/>
                    <a:lstStyle/>
                    <a:p>
                      <a:pPr marL="92075" indent="0" algn="l" fontAlgn="b"/>
                      <a:r>
                        <a:rPr lang="fi-FI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10. Perhevapaa (lapsen syntymä ja hoito)</a:t>
                      </a:r>
                      <a:endParaRPr lang="fi-FI" sz="900" b="0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fontAlgn="b"/>
                      <a:r>
                        <a:rPr lang="fi-FI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30</a:t>
                      </a:r>
                      <a:endParaRPr lang="fi-FI" sz="900" b="0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fontAlgn="b"/>
                      <a:r>
                        <a:rPr lang="fi-FI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1,6</a:t>
                      </a:r>
                      <a:endParaRPr lang="fi-FI" sz="900" b="0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7" marB="0" anchor="ctr"/>
                </a:tc>
              </a:tr>
              <a:tr h="182840">
                <a:tc>
                  <a:txBody>
                    <a:bodyPr/>
                    <a:lstStyle/>
                    <a:p>
                      <a:pPr marL="92075" indent="0" algn="l" fontAlgn="b"/>
                      <a:r>
                        <a:rPr lang="fi-FI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11. Muu hyväksytty poissaolo</a:t>
                      </a:r>
                      <a:endParaRPr lang="fi-FI" sz="900" b="0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fontAlgn="b"/>
                      <a:r>
                        <a:rPr lang="fi-FI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</a:t>
                      </a:r>
                      <a:endParaRPr lang="fi-FI" sz="900" b="0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fontAlgn="b"/>
                      <a:r>
                        <a:rPr lang="fi-FI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0,6</a:t>
                      </a:r>
                      <a:endParaRPr lang="fi-FI" sz="900" b="0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7" marB="0" anchor="ctr"/>
                </a:tc>
              </a:tr>
              <a:tr h="182840">
                <a:tc>
                  <a:txBody>
                    <a:bodyPr/>
                    <a:lstStyle/>
                    <a:p>
                      <a:pPr marL="92075" indent="0" algn="l" fontAlgn="b"/>
                      <a:r>
                        <a:rPr lang="fi-FI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12.  Poissaolo ilman selvitystä</a:t>
                      </a:r>
                      <a:endParaRPr lang="fi-FI" sz="900" b="0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fontAlgn="b"/>
                      <a:r>
                        <a:rPr lang="fi-FI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fi-FI" sz="900" b="0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fontAlgn="b"/>
                      <a:r>
                        <a:rPr lang="fi-FI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fi-FI" sz="900" b="0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7" marB="0" anchor="ctr"/>
                </a:tc>
              </a:tr>
              <a:tr h="182840">
                <a:tc>
                  <a:txBody>
                    <a:bodyPr/>
                    <a:lstStyle/>
                    <a:p>
                      <a:pPr marL="92075" indent="0" algn="l" fontAlgn="b"/>
                      <a:r>
                        <a:rPr lang="fi-FI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Teoreettinen säännöllinen työaika</a:t>
                      </a:r>
                      <a:endParaRPr lang="fi-FI" sz="900" b="0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fontAlgn="b"/>
                      <a:r>
                        <a:rPr lang="fi-FI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1 853</a:t>
                      </a:r>
                      <a:endParaRPr lang="fi-FI" sz="900" b="0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fontAlgn="b"/>
                      <a:r>
                        <a:rPr lang="fi-FI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100,0</a:t>
                      </a:r>
                      <a:endParaRPr lang="fi-FI" sz="900" b="0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7" marB="0" anchor="ctr"/>
                </a:tc>
              </a:tr>
              <a:tr h="182840">
                <a:tc>
                  <a:txBody>
                    <a:bodyPr/>
                    <a:lstStyle/>
                    <a:p>
                      <a:pPr marL="92075" indent="0" algn="l" fontAlgn="b"/>
                      <a:r>
                        <a:rPr lang="fi-FI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Lisä- ja ylityöaika</a:t>
                      </a:r>
                      <a:endParaRPr lang="fi-FI" sz="900" b="0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fontAlgn="b"/>
                      <a:r>
                        <a:rPr lang="fi-FI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</a:t>
                      </a:r>
                      <a:endParaRPr lang="fi-FI" sz="900" b="0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fontAlgn="b"/>
                      <a:r>
                        <a:rPr lang="fi-FI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0,7</a:t>
                      </a:r>
                      <a:endParaRPr lang="fi-FI" sz="900" b="0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7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59931572"/>
      </p:ext>
    </p:extLst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Teknologiateollisuuden ajankäyttötiedustelu 2014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3</a:t>
            </a:fld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5.9.2016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Teknologiateollisuus</a:t>
            </a:r>
            <a:endParaRPr lang="fi-FI" dirty="0"/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3101414" cy="165163"/>
          </a:xfrm>
        </p:spPr>
        <p:txBody>
          <a:bodyPr/>
          <a:lstStyle/>
          <a:p>
            <a:r>
              <a:rPr lang="fi-FI" dirty="0"/>
              <a:t>Lähde: Elinkeinoelämän Keskusliiton ajankäyttötiedustelu </a:t>
            </a:r>
            <a:r>
              <a:rPr lang="fi-FI" dirty="0" smtClean="0"/>
              <a:t>2014</a:t>
            </a:r>
            <a:endParaRPr lang="fi-FI" dirty="0"/>
          </a:p>
        </p:txBody>
      </p:sp>
      <p:graphicFrame>
        <p:nvGraphicFramePr>
          <p:cNvPr id="8" name="Sisällön paikkamerkki 6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467847261"/>
              </p:ext>
            </p:extLst>
          </p:nvPr>
        </p:nvGraphicFramePr>
        <p:xfrm>
          <a:off x="1331640" y="1131590"/>
          <a:ext cx="6215148" cy="32455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59303"/>
                <a:gridCol w="1196413"/>
                <a:gridCol w="1759432"/>
              </a:tblGrid>
              <a:tr h="571500">
                <a:tc>
                  <a:txBody>
                    <a:bodyPr/>
                    <a:lstStyle/>
                    <a:p>
                      <a:r>
                        <a:rPr lang="fi-FI" sz="1050" b="0" dirty="0" smtClean="0">
                          <a:latin typeface="+mn-lt"/>
                        </a:rPr>
                        <a:t>Tietotekniikka-ala</a:t>
                      </a:r>
                      <a:endParaRPr lang="fi-FI" sz="1050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i-FI" sz="1050" b="0" dirty="0" smtClean="0">
                          <a:latin typeface="+mn-lt"/>
                        </a:rPr>
                        <a:t>Tunnit per henkilö</a:t>
                      </a:r>
                      <a:endParaRPr lang="fi-FI" sz="1050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i-FI" sz="1050" b="0" dirty="0" smtClean="0">
                          <a:latin typeface="+mn-lt"/>
                        </a:rPr>
                        <a:t>% teoreettisesta säännöllisestä</a:t>
                      </a:r>
                      <a:r>
                        <a:rPr lang="fi-FI" sz="1050" b="0" baseline="0" dirty="0" smtClean="0">
                          <a:latin typeface="+mn-lt"/>
                        </a:rPr>
                        <a:t> työajasta</a:t>
                      </a:r>
                      <a:endParaRPr lang="fi-FI" sz="1050" b="0" dirty="0">
                        <a:latin typeface="+mn-lt"/>
                      </a:endParaRPr>
                    </a:p>
                  </a:txBody>
                  <a:tcPr/>
                </a:tc>
              </a:tr>
              <a:tr h="182840">
                <a:tc>
                  <a:txBody>
                    <a:bodyPr/>
                    <a:lstStyle/>
                    <a:p>
                      <a:pPr marL="92075" indent="0" algn="l" fontAlgn="b"/>
                      <a:r>
                        <a:rPr lang="fi-FI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1.1. Säännöllisenä työaikana tehty työaika</a:t>
                      </a:r>
                      <a:endParaRPr lang="fi-FI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defTabSz="914400" rtl="0" eaLnBrk="1" fontAlgn="b" latinLnBrk="0" hangingPunct="1"/>
                      <a:r>
                        <a:rPr lang="fi-FI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1 584</a:t>
                      </a:r>
                      <a:endParaRPr lang="fi-FI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92075" indent="0" algn="r" defTabSz="914400" rtl="0" eaLnBrk="1" fontAlgn="b" latinLnBrk="0" hangingPunct="1"/>
                      <a:r>
                        <a:rPr lang="fi-FI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83,6</a:t>
                      </a:r>
                      <a:endParaRPr lang="fi-FI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182840">
                <a:tc>
                  <a:txBody>
                    <a:bodyPr/>
                    <a:lstStyle/>
                    <a:p>
                      <a:pPr marL="92075" indent="0" algn="l" fontAlgn="b"/>
                      <a:r>
                        <a:rPr lang="fi-FI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2.1. ay-tehtävät ja muu työaikaan rinnastettava aika</a:t>
                      </a:r>
                      <a:endParaRPr lang="fi-FI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defTabSz="914400" rtl="0" eaLnBrk="1" fontAlgn="b" latinLnBrk="0" hangingPunct="1"/>
                      <a:r>
                        <a:rPr lang="fi-FI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92075" indent="0" algn="r" defTabSz="914400" rtl="0" eaLnBrk="1" fontAlgn="b" latinLnBrk="0" hangingPunct="1"/>
                      <a:r>
                        <a:rPr lang="fi-FI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</a:tr>
              <a:tr h="205695">
                <a:tc>
                  <a:txBody>
                    <a:bodyPr/>
                    <a:lstStyle/>
                    <a:p>
                      <a:pPr marL="92075" indent="0" algn="l" fontAlgn="b"/>
                      <a:r>
                        <a:rPr lang="fi-FI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3.1. Matkustusaika</a:t>
                      </a:r>
                      <a:endParaRPr lang="fi-FI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defTabSz="914400" rtl="0" eaLnBrk="1" fontAlgn="b" latinLnBrk="0" hangingPunct="1"/>
                      <a:r>
                        <a:rPr lang="fi-FI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fi-FI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92075" indent="0" algn="r" defTabSz="914400" rtl="0" eaLnBrk="1" fontAlgn="b" latinLnBrk="0" hangingPunct="1"/>
                      <a:r>
                        <a:rPr lang="fi-FI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</a:tr>
              <a:tr h="182840">
                <a:tc>
                  <a:txBody>
                    <a:bodyPr/>
                    <a:lstStyle/>
                    <a:p>
                      <a:pPr marL="92075" indent="0" algn="l" fontAlgn="b"/>
                      <a:r>
                        <a:rPr lang="fi-FI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</a:t>
                      </a:r>
                      <a:r>
                        <a:rPr lang="fi-FI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Koulutusaika</a:t>
                      </a:r>
                      <a:endParaRPr lang="fi-FI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defTabSz="914400" rtl="0" eaLnBrk="1" fontAlgn="b" latinLnBrk="0" hangingPunct="1"/>
                      <a:r>
                        <a:rPr lang="fi-FI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fi-FI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92075" indent="0" algn="r" defTabSz="914400" rtl="0" eaLnBrk="1" fontAlgn="b" latinLnBrk="0" hangingPunct="1"/>
                      <a:r>
                        <a:rPr lang="fi-FI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0,2</a:t>
                      </a:r>
                      <a:endParaRPr lang="fi-FI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182840">
                <a:tc>
                  <a:txBody>
                    <a:bodyPr/>
                    <a:lstStyle/>
                    <a:p>
                      <a:pPr marL="92075" indent="0" algn="l" fontAlgn="b"/>
                      <a:r>
                        <a:rPr lang="fi-FI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 Lomautus ja muu työn tarjonnan estyminen</a:t>
                      </a:r>
                      <a:endParaRPr lang="fi-FI" sz="900" b="0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defTabSz="914400" rtl="0" eaLnBrk="1" fontAlgn="b" latinLnBrk="0" hangingPunct="1"/>
                      <a:r>
                        <a:rPr lang="fi-FI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fi-FI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92075" indent="0" algn="r" defTabSz="914400" rtl="0" eaLnBrk="1" fontAlgn="b" latinLnBrk="0" hangingPunct="1"/>
                      <a:r>
                        <a:rPr lang="fi-FI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0,3</a:t>
                      </a:r>
                      <a:endParaRPr lang="fi-FI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182840">
                <a:tc>
                  <a:txBody>
                    <a:bodyPr/>
                    <a:lstStyle/>
                    <a:p>
                      <a:pPr marL="92075" indent="0" algn="l" fontAlgn="b"/>
                      <a:r>
                        <a:rPr lang="fi-FI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 Vuosiloma ja muu ansaintaperusteinen vapaa-aika</a:t>
                      </a:r>
                      <a:endParaRPr lang="fi-FI" sz="900" b="0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defTabSz="914400" rtl="0" eaLnBrk="1" fontAlgn="b" latinLnBrk="0" hangingPunct="1"/>
                      <a:r>
                        <a:rPr lang="fi-FI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203</a:t>
                      </a:r>
                      <a:endParaRPr lang="fi-FI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92075" indent="0" algn="r" defTabSz="914400" rtl="0" eaLnBrk="1" fontAlgn="b" latinLnBrk="0" hangingPunct="1"/>
                      <a:r>
                        <a:rPr lang="fi-FI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10,7</a:t>
                      </a:r>
                      <a:endParaRPr lang="fi-FI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182840">
                <a:tc>
                  <a:txBody>
                    <a:bodyPr/>
                    <a:lstStyle/>
                    <a:p>
                      <a:pPr marL="92075" indent="0" algn="l" fontAlgn="b"/>
                      <a:r>
                        <a:rPr lang="fi-FI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7. Työriidasta johtuva töiden keskeytyminen</a:t>
                      </a:r>
                      <a:endParaRPr lang="fi-FI" sz="900" b="0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defTabSz="914400" rtl="0" eaLnBrk="1" fontAlgn="b" latinLnBrk="0" hangingPunct="1"/>
                      <a:r>
                        <a:rPr lang="fi-FI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92075" indent="0" algn="r" defTabSz="914400" rtl="0" eaLnBrk="1" fontAlgn="b" latinLnBrk="0" hangingPunct="1"/>
                      <a:r>
                        <a:rPr lang="fi-FI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</a:tr>
              <a:tr h="182840">
                <a:tc>
                  <a:txBody>
                    <a:bodyPr/>
                    <a:lstStyle/>
                    <a:p>
                      <a:pPr marL="92075" indent="0" algn="l" fontAlgn="b"/>
                      <a:r>
                        <a:rPr lang="fi-FI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8. Sairaus</a:t>
                      </a: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defTabSz="914400" rtl="0" eaLnBrk="1" fontAlgn="b" latinLnBrk="0" hangingPunct="1"/>
                      <a:r>
                        <a:rPr lang="fi-FI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44</a:t>
                      </a:r>
                      <a:endParaRPr lang="fi-FI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92075" indent="0" algn="r" defTabSz="914400" rtl="0" eaLnBrk="1" fontAlgn="b" latinLnBrk="0" hangingPunct="1"/>
                      <a:r>
                        <a:rPr lang="fi-FI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2,3</a:t>
                      </a:r>
                      <a:endParaRPr lang="fi-FI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228550">
                <a:tc>
                  <a:txBody>
                    <a:bodyPr/>
                    <a:lstStyle/>
                    <a:p>
                      <a:pPr marL="92075" indent="0" algn="l" fontAlgn="b"/>
                      <a:r>
                        <a:rPr lang="fi-FI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9. Työtapaturma</a:t>
                      </a:r>
                      <a:endParaRPr lang="fi-FI" sz="900" b="0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defTabSz="914400" rtl="0" eaLnBrk="1" fontAlgn="b" latinLnBrk="0" hangingPunct="1"/>
                      <a:r>
                        <a:rPr lang="fi-FI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92075" indent="0" algn="r" defTabSz="914400" rtl="0" eaLnBrk="1" fontAlgn="b" latinLnBrk="0" hangingPunct="1"/>
                      <a:r>
                        <a:rPr lang="fi-FI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fi-FI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228550">
                <a:tc>
                  <a:txBody>
                    <a:bodyPr/>
                    <a:lstStyle/>
                    <a:p>
                      <a:pPr marL="92075" indent="0" algn="l" fontAlgn="b"/>
                      <a:r>
                        <a:rPr lang="fi-FI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10. Perhevapaa (lapsen syntymä ja hoito)</a:t>
                      </a:r>
                      <a:endParaRPr lang="fi-FI" sz="900" b="0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defTabSz="914400" rtl="0" eaLnBrk="1" fontAlgn="b" latinLnBrk="0" hangingPunct="1"/>
                      <a:r>
                        <a:rPr lang="fi-FI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45</a:t>
                      </a:r>
                      <a:endParaRPr lang="fi-FI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92075" indent="0" algn="r" defTabSz="914400" rtl="0" eaLnBrk="1" fontAlgn="b" latinLnBrk="0" hangingPunct="1"/>
                      <a:r>
                        <a:rPr lang="fi-FI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2,4</a:t>
                      </a:r>
                      <a:endParaRPr lang="fi-FI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182840">
                <a:tc>
                  <a:txBody>
                    <a:bodyPr/>
                    <a:lstStyle/>
                    <a:p>
                      <a:pPr marL="92075" indent="0" algn="l" fontAlgn="b"/>
                      <a:r>
                        <a:rPr lang="fi-FI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11. Muu hyväksytty poissaolo</a:t>
                      </a:r>
                      <a:endParaRPr lang="fi-FI" sz="900" b="0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defTabSz="914400" rtl="0" eaLnBrk="1" fontAlgn="b" latinLnBrk="0" hangingPunct="1"/>
                      <a:r>
                        <a:rPr lang="fi-FI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fi-FI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92075" indent="0" algn="r" defTabSz="914400" rtl="0" eaLnBrk="1" fontAlgn="b" latinLnBrk="0" hangingPunct="1"/>
                      <a:r>
                        <a:rPr lang="fi-FI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0,5</a:t>
                      </a:r>
                      <a:endParaRPr lang="fi-FI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182840">
                <a:tc>
                  <a:txBody>
                    <a:bodyPr/>
                    <a:lstStyle/>
                    <a:p>
                      <a:pPr marL="92075" indent="0" algn="l" fontAlgn="b"/>
                      <a:r>
                        <a:rPr lang="fi-FI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12.  Poissaolo ilman selvitystä</a:t>
                      </a:r>
                      <a:endParaRPr lang="fi-FI" sz="900" b="0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defTabSz="914400" rtl="0" eaLnBrk="1" fontAlgn="b" latinLnBrk="0" hangingPunct="1"/>
                      <a:r>
                        <a:rPr lang="fi-FI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92075" indent="0" algn="r" defTabSz="914400" rtl="0" eaLnBrk="1" fontAlgn="b" latinLnBrk="0" hangingPunct="1"/>
                      <a:r>
                        <a:rPr lang="fi-FI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fi-FI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182840">
                <a:tc>
                  <a:txBody>
                    <a:bodyPr/>
                    <a:lstStyle/>
                    <a:p>
                      <a:pPr marL="92075" indent="0" algn="l" fontAlgn="b"/>
                      <a:r>
                        <a:rPr lang="fi-FI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Teoreettinen säännöllinen työaika</a:t>
                      </a:r>
                      <a:endParaRPr lang="fi-FI" sz="900" b="0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defTabSz="914400" rtl="0" eaLnBrk="1" fontAlgn="b" latinLnBrk="0" hangingPunct="1"/>
                      <a:r>
                        <a:rPr lang="fi-FI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1 895</a:t>
                      </a:r>
                      <a:endParaRPr lang="fi-FI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92075" indent="0" algn="r" defTabSz="914400" rtl="0" eaLnBrk="1" fontAlgn="b" latinLnBrk="0" hangingPunct="1"/>
                      <a:r>
                        <a:rPr lang="fi-FI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100,0</a:t>
                      </a:r>
                    </a:p>
                  </a:txBody>
                  <a:tcPr marL="9525" marR="9525" marT="9525" marB="0" anchor="ctr"/>
                </a:tc>
              </a:tr>
              <a:tr h="182840">
                <a:tc>
                  <a:txBody>
                    <a:bodyPr/>
                    <a:lstStyle/>
                    <a:p>
                      <a:pPr marL="92075" indent="0" algn="l" fontAlgn="b"/>
                      <a:r>
                        <a:rPr lang="fi-FI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Lisä- ja ylityöaika</a:t>
                      </a:r>
                      <a:endParaRPr lang="fi-FI" sz="900" b="0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defTabSz="914400" rtl="0" eaLnBrk="1" fontAlgn="b" latinLnBrk="0" hangingPunct="1"/>
                      <a:r>
                        <a:rPr lang="fi-FI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  <a:endParaRPr lang="fi-FI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92075" indent="0" algn="r" defTabSz="914400" rtl="0" eaLnBrk="1" fontAlgn="b" latinLnBrk="0" hangingPunct="1"/>
                      <a:r>
                        <a:rPr lang="fi-FI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0,7</a:t>
                      </a:r>
                      <a:endParaRPr lang="fi-FI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17083247"/>
      </p:ext>
    </p:extLst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Teknologiateollisuus_masterdia">
  <a:themeElements>
    <a:clrScheme name="Teknologiateollisuus">
      <a:dk1>
        <a:srgbClr val="29282E"/>
      </a:dk1>
      <a:lt1>
        <a:srgbClr val="FFFFFF"/>
      </a:lt1>
      <a:dk2>
        <a:srgbClr val="29282E"/>
      </a:dk2>
      <a:lt2>
        <a:srgbClr val="FFFFFF"/>
      </a:lt2>
      <a:accent1>
        <a:srgbClr val="0070C0"/>
      </a:accent1>
      <a:accent2>
        <a:srgbClr val="FF00B8"/>
      </a:accent2>
      <a:accent3>
        <a:srgbClr val="85E869"/>
      </a:accent3>
      <a:accent4>
        <a:srgbClr val="FF805C"/>
      </a:accent4>
      <a:accent5>
        <a:srgbClr val="8A0FA6"/>
      </a:accent5>
      <a:accent6>
        <a:srgbClr val="FFFF00"/>
      </a:accent6>
      <a:hlink>
        <a:srgbClr val="0ACFCF"/>
      </a:hlink>
      <a:folHlink>
        <a:srgbClr val="0ACFCF"/>
      </a:folHlink>
    </a:clrScheme>
    <a:fontScheme name="Teknologiateollisuus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>
          <a:noFill/>
        </a:ln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>
          <a:defRPr/>
        </a:defPPr>
      </a:lstStyle>
    </a:spDef>
    <a:lnDef>
      <a:spPr>
        <a:ln w="1905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36000" tIns="36000" rIns="36000" bIns="36000" rtlCol="0">
        <a:spAutoFit/>
      </a:bodyPr>
      <a:lstStyle>
        <a:defPPr>
          <a:defRPr spc="-4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Tekno_FI_2016" id="{20EA1341-EE32-433B-BC03-FE23A0136C67}" vid="{91854BC2-7349-49C3-92B6-AE41D831ABA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F886EDC3C35ED44386E38662B6DACCDA" ma:contentTypeVersion="16" ma:contentTypeDescription="Luo uusi asiakirja." ma:contentTypeScope="" ma:versionID="70472b91ba75d5c48da5a7154481dab9">
  <xsd:schema xmlns:xsd="http://www.w3.org/2001/XMLSchema" xmlns:xs="http://www.w3.org/2001/XMLSchema" xmlns:p="http://schemas.microsoft.com/office/2006/metadata/properties" xmlns:ns2="b057f711-7d93-472c-a8f6-94be00805750" xmlns:ns3="c296724d-1a81-4a23-b6dd-dca7fd62c6ff" targetNamespace="http://schemas.microsoft.com/office/2006/metadata/properties" ma:root="true" ma:fieldsID="182f1fd013bdfa2da80e6bbec3188303" ns2:_="" ns3:_="">
    <xsd:import namespace="b057f711-7d93-472c-a8f6-94be00805750"/>
    <xsd:import namespace="c296724d-1a81-4a23-b6dd-dca7fd62c6f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057f711-7d93-472c-a8f6-94be0080575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2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Kuvien tunnisteet" ma:readOnly="false" ma:fieldId="{5cf76f15-5ced-4ddc-b409-7134ff3c332f}" ma:taxonomyMulti="true" ma:sspId="f83a129e-02f3-4c10-aeed-b048f014efe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296724d-1a81-4a23-b6dd-dca7fd62c6ff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bddbccb1-85c5-4102-b8cd-d9aa5a21b0d6}" ma:internalName="TaxCatchAll" ma:showField="CatchAllData" ma:web="c296724d-1a81-4a23-b6dd-dca7fd62c6f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c296724d-1a81-4a23-b6dd-dca7fd62c6ff">
      <UserInfo>
        <DisplayName/>
        <AccountId xsi:nil="true"/>
        <AccountType/>
      </UserInfo>
    </SharedWithUsers>
    <lcf76f155ced4ddcb4097134ff3c332f xmlns="b057f711-7d93-472c-a8f6-94be00805750">
      <Terms xmlns="http://schemas.microsoft.com/office/infopath/2007/PartnerControls"/>
    </lcf76f155ced4ddcb4097134ff3c332f>
    <TaxCatchAll xmlns="c296724d-1a81-4a23-b6dd-dca7fd62c6ff" xsi:nil="true"/>
  </documentManagement>
</p:properties>
</file>

<file path=customXml/itemProps1.xml><?xml version="1.0" encoding="utf-8"?>
<ds:datastoreItem xmlns:ds="http://schemas.openxmlformats.org/officeDocument/2006/customXml" ds:itemID="{FD0FFE4B-B0F0-45C5-B118-57262E2057E1}"/>
</file>

<file path=customXml/itemProps2.xml><?xml version="1.0" encoding="utf-8"?>
<ds:datastoreItem xmlns:ds="http://schemas.openxmlformats.org/officeDocument/2006/customXml" ds:itemID="{47079424-0463-4D60-8C6E-BD05BC378533}"/>
</file>

<file path=customXml/itemProps3.xml><?xml version="1.0" encoding="utf-8"?>
<ds:datastoreItem xmlns:ds="http://schemas.openxmlformats.org/officeDocument/2006/customXml" ds:itemID="{3F33CEC0-4CC1-41CD-A073-25D0C49B3DE9}"/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4</TotalTime>
  <Words>365</Words>
  <Application>Microsoft Office PowerPoint</Application>
  <PresentationFormat>Näytössä katseltava esitys (16:9)</PresentationFormat>
  <Paragraphs>150</Paragraphs>
  <Slides>3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3</vt:i4>
      </vt:variant>
    </vt:vector>
  </HeadingPairs>
  <TitlesOfParts>
    <vt:vector size="8" baseType="lpstr">
      <vt:lpstr>Adobe Fan Heiti Std B</vt:lpstr>
      <vt:lpstr>Adobe Hebrew</vt:lpstr>
      <vt:lpstr>Arial</vt:lpstr>
      <vt:lpstr>Verdana</vt:lpstr>
      <vt:lpstr>Teknologiateollisuus_masterdia</vt:lpstr>
      <vt:lpstr>PowerPoint-esitys</vt:lpstr>
      <vt:lpstr>PowerPoint-esitys</vt:lpstr>
      <vt:lpstr>PowerPoint-esitys</vt:lpstr>
    </vt:vector>
  </TitlesOfParts>
  <Company/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Rautaporras Petteri</dc:creator>
  <cp:keywords>Teknologiateollisuus_FI</cp:keywords>
  <cp:lastModifiedBy>Rautaporras Petteri</cp:lastModifiedBy>
  <cp:revision>2</cp:revision>
  <cp:lastPrinted>2016-06-09T07:47:11Z</cp:lastPrinted>
  <dcterms:created xsi:type="dcterms:W3CDTF">2016-09-05T09:07:28Z</dcterms:created>
  <dcterms:modified xsi:type="dcterms:W3CDTF">2016-09-05T09:12:02Z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vkameleonVerID">
    <vt:lpwstr>482.21.02.003</vt:lpwstr>
  </property>
  <property fmtid="{D5CDD505-2E9C-101B-9397-08002B2CF9AE}" pid="3" name="dvSaved">
    <vt:lpwstr>1</vt:lpwstr>
  </property>
  <property fmtid="{D5CDD505-2E9C-101B-9397-08002B2CF9AE}" pid="4" name="dvLanguage">
    <vt:lpwstr>1035</vt:lpwstr>
  </property>
  <property fmtid="{D5CDD505-2E9C-101B-9397-08002B2CF9AE}" pid="5" name="dvTemplate">
    <vt:lpwstr>Tekno_fi.potx</vt:lpwstr>
  </property>
  <property fmtid="{D5CDD505-2E9C-101B-9397-08002B2CF9AE}" pid="6" name="dvDefinition">
    <vt:lpwstr>23 (dd_default.xml)</vt:lpwstr>
  </property>
  <property fmtid="{D5CDD505-2E9C-101B-9397-08002B2CF9AE}" pid="7" name="dvDefinitionID">
    <vt:lpwstr>23</vt:lpwstr>
  </property>
  <property fmtid="{D5CDD505-2E9C-101B-9397-08002B2CF9AE}" pid="8" name="dvContentFile">
    <vt:lpwstr>dd_default.xml</vt:lpwstr>
  </property>
  <property fmtid="{D5CDD505-2E9C-101B-9397-08002B2CF9AE}" pid="9" name="dvGlobalVerID">
    <vt:lpwstr>482.90.02.003</vt:lpwstr>
  </property>
  <property fmtid="{D5CDD505-2E9C-101B-9397-08002B2CF9AE}" pid="10" name="dvDefinitionVersion">
    <vt:lpwstr>2.1 / 22.1.2015</vt:lpwstr>
  </property>
  <property fmtid="{D5CDD505-2E9C-101B-9397-08002B2CF9AE}" pid="11" name="filename">
    <vt:lpwstr>false</vt:lpwstr>
  </property>
  <property fmtid="{D5CDD505-2E9C-101B-9397-08002B2CF9AE}" pid="12" name="filenameandpath">
    <vt:lpwstr>false</vt:lpwstr>
  </property>
  <property fmtid="{D5CDD505-2E9C-101B-9397-08002B2CF9AE}" pid="13" name="dvPagenumberExist">
    <vt:lpwstr>1</vt:lpwstr>
  </property>
  <property fmtid="{D5CDD505-2E9C-101B-9397-08002B2CF9AE}" pid="14" name="dvAuthorExist">
    <vt:lpwstr>1</vt:lpwstr>
  </property>
  <property fmtid="{D5CDD505-2E9C-101B-9397-08002B2CF9AE}" pid="15" name="dvDateExist">
    <vt:lpwstr>-1</vt:lpwstr>
  </property>
  <property fmtid="{D5CDD505-2E9C-101B-9397-08002B2CF9AE}" pid="16" name="dvCategory">
    <vt:lpwstr>4</vt:lpwstr>
  </property>
  <property fmtid="{D5CDD505-2E9C-101B-9397-08002B2CF9AE}" pid="17" name="dvCategory_2">
    <vt:lpwstr>0</vt:lpwstr>
  </property>
  <property fmtid="{D5CDD505-2E9C-101B-9397-08002B2CF9AE}" pid="18" name="dvSavepath">
    <vt:lpwstr/>
  </property>
  <property fmtid="{D5CDD505-2E9C-101B-9397-08002B2CF9AE}" pid="19" name="dvUsed">
    <vt:lpwstr>1</vt:lpwstr>
  </property>
  <property fmtid="{D5CDD505-2E9C-101B-9397-08002B2CF9AE}" pid="20" name="dvCompany">
    <vt:lpwstr/>
  </property>
  <property fmtid="{D5CDD505-2E9C-101B-9397-08002B2CF9AE}" pid="21" name="dvSite">
    <vt:lpwstr/>
  </property>
  <property fmtid="{D5CDD505-2E9C-101B-9397-08002B2CF9AE}" pid="22" name="dvNumbering">
    <vt:lpwstr>0</vt:lpwstr>
  </property>
  <property fmtid="{D5CDD505-2E9C-101B-9397-08002B2CF9AE}" pid="23" name="dvDUname">
    <vt:lpwstr>Nora Elers</vt:lpwstr>
  </property>
  <property fmtid="{D5CDD505-2E9C-101B-9397-08002B2CF9AE}" pid="24" name="dvDUdepartment">
    <vt:lpwstr/>
  </property>
  <property fmtid="{D5CDD505-2E9C-101B-9397-08002B2CF9AE}" pid="25" name="dvLogoExist">
    <vt:lpwstr>0</vt:lpwstr>
  </property>
  <property fmtid="{D5CDD505-2E9C-101B-9397-08002B2CF9AE}" pid="26" name="dvCurrentlogo">
    <vt:lpwstr/>
  </property>
  <property fmtid="{D5CDD505-2E9C-101B-9397-08002B2CF9AE}" pid="27" name="ContentTypeId">
    <vt:lpwstr>0x010100F886EDC3C35ED44386E38662B6DACCDA</vt:lpwstr>
  </property>
  <property fmtid="{D5CDD505-2E9C-101B-9397-08002B2CF9AE}" pid="28" name="Order">
    <vt:r8>835100</vt:r8>
  </property>
  <property fmtid="{D5CDD505-2E9C-101B-9397-08002B2CF9AE}" pid="29" name="xd_Signature">
    <vt:bool>false</vt:bool>
  </property>
  <property fmtid="{D5CDD505-2E9C-101B-9397-08002B2CF9AE}" pid="30" name="xd_ProgID">
    <vt:lpwstr/>
  </property>
  <property fmtid="{D5CDD505-2E9C-101B-9397-08002B2CF9AE}" pid="31" name="_SourceUrl">
    <vt:lpwstr/>
  </property>
  <property fmtid="{D5CDD505-2E9C-101B-9397-08002B2CF9AE}" pid="32" name="_SharedFileIndex">
    <vt:lpwstr/>
  </property>
  <property fmtid="{D5CDD505-2E9C-101B-9397-08002B2CF9AE}" pid="33" name="ComplianceAssetId">
    <vt:lpwstr/>
  </property>
  <property fmtid="{D5CDD505-2E9C-101B-9397-08002B2CF9AE}" pid="34" name="TemplateUrl">
    <vt:lpwstr/>
  </property>
  <property fmtid="{D5CDD505-2E9C-101B-9397-08002B2CF9AE}" pid="35" name="TyoryhmanNimi">
    <vt:lpwstr>Talous ja tilastot</vt:lpwstr>
  </property>
  <property fmtid="{D5CDD505-2E9C-101B-9397-08002B2CF9AE}" pid="36" name="_ExtendedDescription">
    <vt:lpwstr/>
  </property>
  <property fmtid="{D5CDD505-2E9C-101B-9397-08002B2CF9AE}" pid="37" name="TriggerFlowInfo">
    <vt:lpwstr/>
  </property>
</Properties>
</file>