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1062" r:id="rId5"/>
    <p:sldId id="1063" r:id="rId6"/>
    <p:sldId id="1102" r:id="rId7"/>
    <p:sldId id="1101" r:id="rId8"/>
    <p:sldId id="256" r:id="rId9"/>
    <p:sldId id="1092" r:id="rId10"/>
    <p:sldId id="285" r:id="rId11"/>
    <p:sldId id="1104" r:id="rId12"/>
    <p:sldId id="1097" r:id="rId13"/>
    <p:sldId id="1095" r:id="rId14"/>
    <p:sldId id="1096" r:id="rId15"/>
    <p:sldId id="279" r:id="rId16"/>
    <p:sldId id="1068" r:id="rId17"/>
    <p:sldId id="1098" r:id="rId18"/>
    <p:sldId id="1099" r:id="rId19"/>
    <p:sldId id="1093" r:id="rId20"/>
    <p:sldId id="1094" r:id="rId21"/>
    <p:sldId id="259" r:id="rId22"/>
    <p:sldId id="1066" r:id="rId23"/>
  </p:sldIdLst>
  <p:sldSz cx="9144000" cy="5143500" type="screen16x9"/>
  <p:notesSz cx="6797675" cy="9926638"/>
  <p:defaultTextStyle>
    <a:defPPr>
      <a:defRPr lang="fi-FI"/>
    </a:defPPr>
    <a:lvl1pPr marL="0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1pPr>
    <a:lvl2pPr marL="339932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2pPr>
    <a:lvl3pPr marL="67987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3pPr>
    <a:lvl4pPr marL="1019807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4pPr>
    <a:lvl5pPr marL="135974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5pPr>
    <a:lvl6pPr marL="169968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ukonen Sini" initials="KS" lastIdx="7" clrIdx="0">
    <p:extLst>
      <p:ext uri="{19B8F6BF-5375-455C-9EA6-DF929625EA0E}">
        <p15:presenceInfo xmlns:p15="http://schemas.microsoft.com/office/powerpoint/2012/main" userId="S-1-5-21-1871869801-2214748161-1963216912-12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33333"/>
    <a:srgbClr val="FFFF00"/>
    <a:srgbClr val="85E869"/>
    <a:srgbClr val="FF805C"/>
    <a:srgbClr val="FF00B8"/>
    <a:srgbClr val="8A0FA6"/>
    <a:srgbClr val="141F94"/>
    <a:srgbClr val="0F78B2"/>
    <a:srgbClr val="0AC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212" autoAdjust="0"/>
    <p:restoredTop sz="90909" autoAdjust="0"/>
  </p:normalViewPr>
  <p:slideViewPr>
    <p:cSldViewPr showGuides="1">
      <p:cViewPr varScale="1">
        <p:scale>
          <a:sx n="79" d="100"/>
          <a:sy n="79" d="100"/>
        </p:scale>
        <p:origin x="636" y="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2" d="100"/>
          <a:sy n="82" d="100"/>
        </p:scale>
        <p:origin x="3972" y="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Teollisuus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Taul1!$B$2:$B$6</c:f>
              <c:numCache>
                <c:formatCode>0.0\ %</c:formatCode>
                <c:ptCount val="5"/>
                <c:pt idx="0">
                  <c:v>8.5365853658536592E-2</c:v>
                </c:pt>
                <c:pt idx="1">
                  <c:v>0.42682926829268292</c:v>
                </c:pt>
                <c:pt idx="2">
                  <c:v>0.39939024390243905</c:v>
                </c:pt>
                <c:pt idx="3">
                  <c:v>8.2317073170731711E-2</c:v>
                </c:pt>
                <c:pt idx="4">
                  <c:v>6.0975609756097563E-3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Palvelualat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Taul1!$C$2:$C$6</c:f>
              <c:numCache>
                <c:formatCode>0.0\ %</c:formatCode>
                <c:ptCount val="5"/>
                <c:pt idx="0">
                  <c:v>0.01</c:v>
                </c:pt>
                <c:pt idx="1">
                  <c:v>0.22</c:v>
                </c:pt>
                <c:pt idx="2">
                  <c:v>0.62</c:v>
                </c:pt>
                <c:pt idx="3">
                  <c:v>0.13</c:v>
                </c:pt>
                <c:pt idx="4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F4-4D4F-90B8-CF4260C383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Teollisuus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Lomautuksemme ovat jo päättyneet, emmekä toistaiseksi suunnittele uusia</c:v>
                </c:pt>
                <c:pt idx="1">
                  <c:v>Lomautuksemme ovat jo päättyneet, mutta valmistaudumme jo uusiin</c:v>
                </c:pt>
                <c:pt idx="2">
                  <c:v>Henkilöstöämme on lomautettuna tällä hetkellä tai lomautukset alkavat viikon sisällä</c:v>
                </c:pt>
                <c:pt idx="3">
                  <c:v>Valmistaudumme lomautuksiin 1-3 kuukauden sisällä</c:v>
                </c:pt>
                <c:pt idx="4">
                  <c:v>Lomautus ei ole ajankohtainen</c:v>
                </c:pt>
              </c:strCache>
            </c:strRef>
          </c:cat>
          <c:val>
            <c:numRef>
              <c:f>Taul1!$B$2:$B$6</c:f>
              <c:numCache>
                <c:formatCode>0.0\ %</c:formatCode>
                <c:ptCount val="5"/>
                <c:pt idx="0">
                  <c:v>8.5365853658536592E-2</c:v>
                </c:pt>
                <c:pt idx="1">
                  <c:v>0.11585365853658537</c:v>
                </c:pt>
                <c:pt idx="2">
                  <c:v>0.29878048780487804</c:v>
                </c:pt>
                <c:pt idx="3">
                  <c:v>0.1951219512195122</c:v>
                </c:pt>
                <c:pt idx="4">
                  <c:v>0.3048780487804878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Taul1!$C$1</c15:sqref>
                        </c15:formulaRef>
                      </c:ext>
                    </c:extLst>
                    <c:strCache>
                      <c:ptCount val="1"/>
                      <c:pt idx="0">
                        <c:v>Palvelualat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Taul1!$A$2:$A$6</c15:sqref>
                        </c15:formulaRef>
                      </c:ext>
                    </c:extLst>
                    <c:strCache>
                      <c:ptCount val="5"/>
                      <c:pt idx="0">
                        <c:v>Lomautuksemme ovat jo päättyneet, emmekä toistaiseksi suunnittele uusia</c:v>
                      </c:pt>
                      <c:pt idx="1">
                        <c:v>Lomautuksemme ovat jo päättyneet, mutta valmistaudumme jo uusiin</c:v>
                      </c:pt>
                      <c:pt idx="2">
                        <c:v>Henkilöstöämme on lomautettuna tällä hetkellä tai lomautukset alkavat viikon sisällä</c:v>
                      </c:pt>
                      <c:pt idx="3">
                        <c:v>Valmistaudumme lomautuksiin 1-3 kuukauden sisällä</c:v>
                      </c:pt>
                      <c:pt idx="4">
                        <c:v>Lomautus ei ole ajankohtainen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Taul1!$C$2:$C$6</c15:sqref>
                        </c15:formulaRef>
                      </c:ext>
                    </c:extLst>
                    <c:numCache>
                      <c:formatCode>0.0\ %</c:formatCode>
                      <c:ptCount val="5"/>
                      <c:pt idx="0">
                        <c:v>0.04</c:v>
                      </c:pt>
                      <c:pt idx="1">
                        <c:v>0.03</c:v>
                      </c:pt>
                      <c:pt idx="2">
                        <c:v>0.2</c:v>
                      </c:pt>
                      <c:pt idx="3">
                        <c:v>0.1</c:v>
                      </c:pt>
                      <c:pt idx="4">
                        <c:v>0.63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0969-4251-86C8-D784D2EAA715}"/>
                  </c:ext>
                </c:extLst>
              </c15:ser>
            </c15:filteredBarSeries>
          </c:ext>
        </c:extLst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Taul1!$C$1</c:f>
              <c:strCache>
                <c:ptCount val="1"/>
                <c:pt idx="0">
                  <c:v>Palvelualat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Lomautuksemme ovat jo päättyneet, emmekä toistaiseksi suunnittele uusia</c:v>
                </c:pt>
                <c:pt idx="1">
                  <c:v>Lomautuksemme ovat jo päättyneet, mutta valmistaudumme jo uusiin</c:v>
                </c:pt>
                <c:pt idx="2">
                  <c:v>Henkilöstöämme on lomautettuna tällä hetkellä tai lomautukset alkavat viikon sisällä</c:v>
                </c:pt>
                <c:pt idx="3">
                  <c:v>Valmistaudumme lomautuksiin 1-3 kuukauden sisällä</c:v>
                </c:pt>
                <c:pt idx="4">
                  <c:v>Lomautus ei ole ajankohtainen</c:v>
                </c:pt>
              </c:strCache>
            </c:strRef>
          </c:cat>
          <c:val>
            <c:numRef>
              <c:f>Taul1!$C$2:$C$6</c:f>
              <c:numCache>
                <c:formatCode>0.0\ %</c:formatCode>
                <c:ptCount val="5"/>
                <c:pt idx="0">
                  <c:v>0.04</c:v>
                </c:pt>
                <c:pt idx="1">
                  <c:v>0.03</c:v>
                </c:pt>
                <c:pt idx="2">
                  <c:v>0.2</c:v>
                </c:pt>
                <c:pt idx="3">
                  <c:v>0.1</c:v>
                </c:pt>
                <c:pt idx="4">
                  <c:v>0.63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69-4251-86C8-D784D2EAA7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Taul1!$B$1</c15:sqref>
                        </c15:formulaRef>
                      </c:ext>
                    </c:extLst>
                    <c:strCache>
                      <c:ptCount val="1"/>
                      <c:pt idx="0">
                        <c:v>Teollisuus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Taul1!$A$2:$A$6</c15:sqref>
                        </c15:formulaRef>
                      </c:ext>
                    </c:extLst>
                    <c:strCache>
                      <c:ptCount val="5"/>
                      <c:pt idx="0">
                        <c:v>Lomautuksemme ovat jo päättyneet, emmekä toistaiseksi suunnittele uusia</c:v>
                      </c:pt>
                      <c:pt idx="1">
                        <c:v>Lomautuksemme ovat jo päättyneet, mutta valmistaudumme jo uusiin</c:v>
                      </c:pt>
                      <c:pt idx="2">
                        <c:v>Henkilöstöämme on lomautettuna tällä hetkellä tai lomautukset alkavat viikon sisällä</c:v>
                      </c:pt>
                      <c:pt idx="3">
                        <c:v>Valmistaudumme lomautuksiin 1-3 kuukauden sisällä</c:v>
                      </c:pt>
                      <c:pt idx="4">
                        <c:v>Lomautus ei ole ajankohtainen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Taul1!$B$2:$B$6</c15:sqref>
                        </c15:formulaRef>
                      </c:ext>
                    </c:extLst>
                    <c:numCache>
                      <c:formatCode>0.0\ %</c:formatCode>
                      <c:ptCount val="5"/>
                      <c:pt idx="0">
                        <c:v>8.5365853658536592E-2</c:v>
                      </c:pt>
                      <c:pt idx="1">
                        <c:v>0.11585365853658537</c:v>
                      </c:pt>
                      <c:pt idx="2">
                        <c:v>0.29878048780487804</c:v>
                      </c:pt>
                      <c:pt idx="3">
                        <c:v>0.1951219512195122</c:v>
                      </c:pt>
                      <c:pt idx="4">
                        <c:v>0.3048780487804878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414E-48AE-A4F0-BFE891DEC9B3}"/>
                  </c:ext>
                </c:extLst>
              </c15:ser>
            </c15:filteredBarSeries>
          </c:ext>
        </c:extLst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Teollisuus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Olemme jo irtisanoneet henkilöstöä tai teemme niin viikon sisällä</c:v>
                </c:pt>
                <c:pt idx="1">
                  <c:v>Valmistaudumme irtisanomisiin 1-3 kuukauden sisällä</c:v>
                </c:pt>
                <c:pt idx="2">
                  <c:v>Irtisanomiset eivät ole ajankohtaisia</c:v>
                </c:pt>
              </c:strCache>
            </c:strRef>
          </c:cat>
          <c:val>
            <c:numRef>
              <c:f>Taul1!$B$2:$B$4</c:f>
              <c:numCache>
                <c:formatCode>0.0\ %</c:formatCode>
                <c:ptCount val="3"/>
                <c:pt idx="0">
                  <c:v>9.451219512195122E-2</c:v>
                </c:pt>
                <c:pt idx="1">
                  <c:v>0.21036585365853658</c:v>
                </c:pt>
                <c:pt idx="2">
                  <c:v>0.69512195121951215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Palvelualat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Olemme jo irtisanoneet henkilöstöä tai teemme niin viikon sisällä</c:v>
                </c:pt>
                <c:pt idx="1">
                  <c:v>Valmistaudumme irtisanomisiin 1-3 kuukauden sisällä</c:v>
                </c:pt>
                <c:pt idx="2">
                  <c:v>Irtisanomiset eivät ole ajankohtaisia</c:v>
                </c:pt>
              </c:strCache>
            </c:strRef>
          </c:cat>
          <c:val>
            <c:numRef>
              <c:f>Taul1!$C$2:$C$4</c:f>
              <c:numCache>
                <c:formatCode>0.0\ %</c:formatCode>
                <c:ptCount val="3"/>
                <c:pt idx="0">
                  <c:v>0.08</c:v>
                </c:pt>
                <c:pt idx="1">
                  <c:v>0.09</c:v>
                </c:pt>
                <c:pt idx="2">
                  <c:v>0.83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CF-4AB5-B81C-90E5F6056A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Henkilöstömäärän muutos edelliseen neljännekseen verrattuna</c:v>
                </c:pt>
              </c:strCache>
            </c:strRef>
          </c:tx>
          <c:spPr>
            <a:solidFill>
              <a:srgbClr val="141F94"/>
            </a:solidFill>
            <a:ln>
              <a:noFill/>
            </a:ln>
            <a:effectLst/>
          </c:spPr>
          <c:invertIfNegative val="0"/>
          <c:cat>
            <c:strRef>
              <c:f>Taul1!$A$2:$A$25</c:f>
              <c:strCache>
                <c:ptCount val="24"/>
                <c:pt idx="0">
                  <c:v>2014Q3</c:v>
                </c:pt>
                <c:pt idx="1">
                  <c:v>2014Q4</c:v>
                </c:pt>
                <c:pt idx="2">
                  <c:v>2015Q1</c:v>
                </c:pt>
                <c:pt idx="3">
                  <c:v>2015Q2</c:v>
                </c:pt>
                <c:pt idx="4">
                  <c:v>2015Q3</c:v>
                </c:pt>
                <c:pt idx="5">
                  <c:v>2015Q4</c:v>
                </c:pt>
                <c:pt idx="6">
                  <c:v>2016Q1</c:v>
                </c:pt>
                <c:pt idx="7">
                  <c:v>2016Q2</c:v>
                </c:pt>
                <c:pt idx="8">
                  <c:v>2016Q3</c:v>
                </c:pt>
                <c:pt idx="9">
                  <c:v>2016Q4</c:v>
                </c:pt>
                <c:pt idx="10">
                  <c:v>2017Q1</c:v>
                </c:pt>
                <c:pt idx="11">
                  <c:v>2017Q2</c:v>
                </c:pt>
                <c:pt idx="12">
                  <c:v>2017Q3</c:v>
                </c:pt>
                <c:pt idx="13">
                  <c:v>2017Q4</c:v>
                </c:pt>
                <c:pt idx="14">
                  <c:v>2018Q1</c:v>
                </c:pt>
                <c:pt idx="15">
                  <c:v>2018Q2</c:v>
                </c:pt>
                <c:pt idx="16">
                  <c:v>2018Q3</c:v>
                </c:pt>
                <c:pt idx="17">
                  <c:v>2018Q4</c:v>
                </c:pt>
                <c:pt idx="18">
                  <c:v>2019Q1</c:v>
                </c:pt>
                <c:pt idx="19">
                  <c:v>2019Q2</c:v>
                </c:pt>
                <c:pt idx="20">
                  <c:v>2019Q3</c:v>
                </c:pt>
                <c:pt idx="21">
                  <c:v>2019Q4</c:v>
                </c:pt>
                <c:pt idx="22">
                  <c:v>2020Q1</c:v>
                </c:pt>
                <c:pt idx="23">
                  <c:v>2020Q2</c:v>
                </c:pt>
              </c:strCache>
            </c:strRef>
          </c:cat>
          <c:val>
            <c:numRef>
              <c:f>Taul1!$B$2:$B$25</c:f>
              <c:numCache>
                <c:formatCode>General</c:formatCode>
                <c:ptCount val="24"/>
                <c:pt idx="0">
                  <c:v>-1725.0472980454797</c:v>
                </c:pt>
                <c:pt idx="1">
                  <c:v>-2772.9277301111724</c:v>
                </c:pt>
                <c:pt idx="2">
                  <c:v>500</c:v>
                </c:pt>
                <c:pt idx="3">
                  <c:v>1464.6108658704907</c:v>
                </c:pt>
                <c:pt idx="4">
                  <c:v>-1043.8445894536562</c:v>
                </c:pt>
                <c:pt idx="5">
                  <c:v>-2242.6661510239355</c:v>
                </c:pt>
                <c:pt idx="6">
                  <c:v>-423.86039099266054</c:v>
                </c:pt>
                <c:pt idx="7">
                  <c:v>783.61812865873799</c:v>
                </c:pt>
                <c:pt idx="8">
                  <c:v>-1880.5028571592993</c:v>
                </c:pt>
                <c:pt idx="9">
                  <c:v>577.85174448625185</c:v>
                </c:pt>
                <c:pt idx="10">
                  <c:v>2477</c:v>
                </c:pt>
                <c:pt idx="11">
                  <c:v>3855</c:v>
                </c:pt>
                <c:pt idx="12">
                  <c:v>1906</c:v>
                </c:pt>
                <c:pt idx="13">
                  <c:v>1556</c:v>
                </c:pt>
                <c:pt idx="14">
                  <c:v>2395</c:v>
                </c:pt>
                <c:pt idx="15">
                  <c:v>4631</c:v>
                </c:pt>
                <c:pt idx="16" formatCode="#,##0">
                  <c:v>4578</c:v>
                </c:pt>
                <c:pt idx="17">
                  <c:v>756</c:v>
                </c:pt>
                <c:pt idx="18">
                  <c:v>3414</c:v>
                </c:pt>
                <c:pt idx="19">
                  <c:v>2632</c:v>
                </c:pt>
                <c:pt idx="20">
                  <c:v>1555</c:v>
                </c:pt>
                <c:pt idx="21">
                  <c:v>-757</c:v>
                </c:pt>
                <c:pt idx="22">
                  <c:v>-379</c:v>
                </c:pt>
                <c:pt idx="23">
                  <c:v>-2512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06-482A-AD06-8D94355D6B8A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Neljänneksen aikana rekrytoitujen määrä</c:v>
                </c:pt>
              </c:strCache>
            </c:strRef>
          </c:tx>
          <c:spPr>
            <a:solidFill>
              <a:srgbClr val="FF805C"/>
            </a:solidFill>
            <a:ln>
              <a:noFill/>
            </a:ln>
            <a:effectLst/>
          </c:spPr>
          <c:invertIfNegative val="0"/>
          <c:cat>
            <c:strRef>
              <c:f>Taul1!$A$2:$A$25</c:f>
              <c:strCache>
                <c:ptCount val="24"/>
                <c:pt idx="0">
                  <c:v>2014Q3</c:v>
                </c:pt>
                <c:pt idx="1">
                  <c:v>2014Q4</c:v>
                </c:pt>
                <c:pt idx="2">
                  <c:v>2015Q1</c:v>
                </c:pt>
                <c:pt idx="3">
                  <c:v>2015Q2</c:v>
                </c:pt>
                <c:pt idx="4">
                  <c:v>2015Q3</c:v>
                </c:pt>
                <c:pt idx="5">
                  <c:v>2015Q4</c:v>
                </c:pt>
                <c:pt idx="6">
                  <c:v>2016Q1</c:v>
                </c:pt>
                <c:pt idx="7">
                  <c:v>2016Q2</c:v>
                </c:pt>
                <c:pt idx="8">
                  <c:v>2016Q3</c:v>
                </c:pt>
                <c:pt idx="9">
                  <c:v>2016Q4</c:v>
                </c:pt>
                <c:pt idx="10">
                  <c:v>2017Q1</c:v>
                </c:pt>
                <c:pt idx="11">
                  <c:v>2017Q2</c:v>
                </c:pt>
                <c:pt idx="12">
                  <c:v>2017Q3</c:v>
                </c:pt>
                <c:pt idx="13">
                  <c:v>2017Q4</c:v>
                </c:pt>
                <c:pt idx="14">
                  <c:v>2018Q1</c:v>
                </c:pt>
                <c:pt idx="15">
                  <c:v>2018Q2</c:v>
                </c:pt>
                <c:pt idx="16">
                  <c:v>2018Q3</c:v>
                </c:pt>
                <c:pt idx="17">
                  <c:v>2018Q4</c:v>
                </c:pt>
                <c:pt idx="18">
                  <c:v>2019Q1</c:v>
                </c:pt>
                <c:pt idx="19">
                  <c:v>2019Q2</c:v>
                </c:pt>
                <c:pt idx="20">
                  <c:v>2019Q3</c:v>
                </c:pt>
                <c:pt idx="21">
                  <c:v>2019Q4</c:v>
                </c:pt>
                <c:pt idx="22">
                  <c:v>2020Q1</c:v>
                </c:pt>
                <c:pt idx="23">
                  <c:v>2020Q2</c:v>
                </c:pt>
              </c:strCache>
            </c:strRef>
          </c:cat>
          <c:val>
            <c:numRef>
              <c:f>Taul1!$C$2:$C$25</c:f>
              <c:numCache>
                <c:formatCode>#,##0</c:formatCode>
                <c:ptCount val="24"/>
                <c:pt idx="0">
                  <c:v>6039.6008389420494</c:v>
                </c:pt>
                <c:pt idx="1">
                  <c:v>4797.7897681127743</c:v>
                </c:pt>
                <c:pt idx="2">
                  <c:v>7851.4313289360571</c:v>
                </c:pt>
                <c:pt idx="3">
                  <c:v>6685.9122554600544</c:v>
                </c:pt>
                <c:pt idx="4" formatCode="General">
                  <c:v>7700</c:v>
                </c:pt>
                <c:pt idx="5">
                  <c:v>6176.3555772662821</c:v>
                </c:pt>
                <c:pt idx="6">
                  <c:v>7537.782188740196</c:v>
                </c:pt>
                <c:pt idx="7">
                  <c:v>6857.0390325418875</c:v>
                </c:pt>
                <c:pt idx="8" formatCode="General">
                  <c:v>6818</c:v>
                </c:pt>
                <c:pt idx="9" formatCode="General">
                  <c:v>7300</c:v>
                </c:pt>
                <c:pt idx="10" formatCode="General">
                  <c:v>11000</c:v>
                </c:pt>
                <c:pt idx="11" formatCode="General">
                  <c:v>11600</c:v>
                </c:pt>
                <c:pt idx="12" formatCode="General">
                  <c:v>10900</c:v>
                </c:pt>
                <c:pt idx="13" formatCode="General">
                  <c:v>9000</c:v>
                </c:pt>
                <c:pt idx="14">
                  <c:v>11000</c:v>
                </c:pt>
                <c:pt idx="15" formatCode="General">
                  <c:v>14600</c:v>
                </c:pt>
                <c:pt idx="16" formatCode="General">
                  <c:v>14700</c:v>
                </c:pt>
                <c:pt idx="17" formatCode="General">
                  <c:v>9600</c:v>
                </c:pt>
                <c:pt idx="18">
                  <c:v>12400</c:v>
                </c:pt>
                <c:pt idx="19" formatCode="General">
                  <c:v>11400</c:v>
                </c:pt>
                <c:pt idx="20" formatCode="General">
                  <c:v>9400</c:v>
                </c:pt>
                <c:pt idx="21" formatCode="General">
                  <c:v>7300</c:v>
                </c:pt>
                <c:pt idx="22">
                  <c:v>10400</c:v>
                </c:pt>
                <c:pt idx="23" formatCode="General">
                  <c:v>5900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06-482A-AD06-8D94355D6B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1"/>
        <c:axId val="368210920"/>
        <c:axId val="368211704"/>
      </c:barChart>
      <c:catAx>
        <c:axId val="36821092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211704"/>
        <c:crosses val="autoZero"/>
        <c:auto val="1"/>
        <c:lblAlgn val="ctr"/>
        <c:lblOffset val="0"/>
        <c:tickLblSkip val="2"/>
        <c:noMultiLvlLbl val="0"/>
      </c:catAx>
      <c:valAx>
        <c:axId val="368211704"/>
        <c:scaling>
          <c:orientation val="minMax"/>
          <c:min val="-4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210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1876346646111267E-2"/>
          <c:y val="0.91633433036153356"/>
          <c:w val="0.95491074975467694"/>
          <c:h val="6.60315770594803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Taul1!$A$2</c:f>
              <c:strCache>
                <c:ptCount val="1"/>
                <c:pt idx="0">
                  <c:v>6.8.2020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</c:v>
                </c:pt>
              </c:strCache>
            </c:strRef>
          </c:cat>
          <c:val>
            <c:numRef>
              <c:f>Taul1!$B$2:$J$2</c:f>
              <c:numCache>
                <c:formatCode>0.0\ %</c:formatCode>
                <c:ptCount val="9"/>
                <c:pt idx="0">
                  <c:v>2.5700934579439252E-2</c:v>
                </c:pt>
                <c:pt idx="1">
                  <c:v>5.3738317757009345E-2</c:v>
                </c:pt>
                <c:pt idx="2">
                  <c:v>8.8785046728971959E-2</c:v>
                </c:pt>
                <c:pt idx="3">
                  <c:v>0.24532710280373832</c:v>
                </c:pt>
                <c:pt idx="4">
                  <c:v>7.9439252336448593E-2</c:v>
                </c:pt>
                <c:pt idx="5">
                  <c:v>2.5700934579439252E-2</c:v>
                </c:pt>
                <c:pt idx="6">
                  <c:v>9.3457943925233638E-3</c:v>
                </c:pt>
                <c:pt idx="7">
                  <c:v>2.1028037383177569E-2</c:v>
                </c:pt>
                <c:pt idx="8">
                  <c:v>2.8037383177570093E-2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09125328"/>
        <c:axId val="409127296"/>
        <c:extLst/>
      </c:barChart>
      <c:catAx>
        <c:axId val="409125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  <c:max val="0.25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600" b="1">
                <a:solidFill>
                  <a:srgbClr val="000000"/>
                </a:solidFill>
              </a:defRPr>
            </a:pPr>
            <a:r>
              <a:rPr lang="en-US" sz="1050" b="0" err="1">
                <a:solidFill>
                  <a:srgbClr val="000000"/>
                </a:solidFill>
              </a:rPr>
              <a:t>Saldoluku</a:t>
            </a:r>
            <a:r>
              <a:rPr lang="en-US" sz="1050" b="0">
                <a:solidFill>
                  <a:srgbClr val="000000"/>
                </a:solidFill>
              </a:rPr>
              <a:t> </a:t>
            </a:r>
          </a:p>
        </c:rich>
      </c:tx>
      <c:layout>
        <c:manualLayout>
          <c:xMode val="edge"/>
          <c:yMode val="edge"/>
          <c:x val="0.87328608328045276"/>
          <c:y val="0.2377175968652132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4674120615740283E-2"/>
          <c:y val="3.5687247530145093E-2"/>
          <c:w val="0.93307819253678703"/>
          <c:h val="0.93088245034184414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Saldoluku</c:v>
                </c:pt>
              </c:strCache>
            </c:strRef>
          </c:tx>
          <c:spPr>
            <a:ln w="41275"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Taul1!$A$2:$A$54</c:f>
              <c:strCache>
                <c:ptCount val="52"/>
                <c:pt idx="1">
                  <c:v>08(1)</c:v>
                </c:pt>
                <c:pt idx="2">
                  <c:v>08(4)</c:v>
                </c:pt>
                <c:pt idx="3">
                  <c:v>08(7)</c:v>
                </c:pt>
                <c:pt idx="4">
                  <c:v>08(10)</c:v>
                </c:pt>
                <c:pt idx="5">
                  <c:v>09(1)</c:v>
                </c:pt>
                <c:pt idx="6">
                  <c:v>09(4)</c:v>
                </c:pt>
                <c:pt idx="7">
                  <c:v>09(7)</c:v>
                </c:pt>
                <c:pt idx="8">
                  <c:v>09(10)</c:v>
                </c:pt>
                <c:pt idx="9">
                  <c:v>10(1)</c:v>
                </c:pt>
                <c:pt idx="10">
                  <c:v>10(4)</c:v>
                </c:pt>
                <c:pt idx="11">
                  <c:v>10(7)</c:v>
                </c:pt>
                <c:pt idx="12">
                  <c:v>10(10)</c:v>
                </c:pt>
                <c:pt idx="13">
                  <c:v>11(1)</c:v>
                </c:pt>
                <c:pt idx="14">
                  <c:v>11(4)</c:v>
                </c:pt>
                <c:pt idx="15">
                  <c:v>11(7)</c:v>
                </c:pt>
                <c:pt idx="16">
                  <c:v>11(10)</c:v>
                </c:pt>
                <c:pt idx="17">
                  <c:v>12(1)</c:v>
                </c:pt>
                <c:pt idx="18">
                  <c:v>12(4)</c:v>
                </c:pt>
                <c:pt idx="19">
                  <c:v>12(7)</c:v>
                </c:pt>
                <c:pt idx="20">
                  <c:v>12(10)</c:v>
                </c:pt>
                <c:pt idx="21">
                  <c:v>13(1)</c:v>
                </c:pt>
                <c:pt idx="22">
                  <c:v>13(4)</c:v>
                </c:pt>
                <c:pt idx="23">
                  <c:v>13(7)</c:v>
                </c:pt>
                <c:pt idx="24">
                  <c:v>13(10)</c:v>
                </c:pt>
                <c:pt idx="25">
                  <c:v>14(1)</c:v>
                </c:pt>
                <c:pt idx="26">
                  <c:v>14(4)</c:v>
                </c:pt>
                <c:pt idx="27">
                  <c:v>14(7)</c:v>
                </c:pt>
                <c:pt idx="28">
                  <c:v>14(10)</c:v>
                </c:pt>
                <c:pt idx="29">
                  <c:v>15(1)</c:v>
                </c:pt>
                <c:pt idx="30">
                  <c:v>15(4)</c:v>
                </c:pt>
                <c:pt idx="31">
                  <c:v>15(7)</c:v>
                </c:pt>
                <c:pt idx="32">
                  <c:v>15(10)</c:v>
                </c:pt>
                <c:pt idx="33">
                  <c:v>16(1)</c:v>
                </c:pt>
                <c:pt idx="34">
                  <c:v>16(4)</c:v>
                </c:pt>
                <c:pt idx="35">
                  <c:v>16(7)</c:v>
                </c:pt>
                <c:pt idx="36">
                  <c:v>16(10)</c:v>
                </c:pt>
                <c:pt idx="37">
                  <c:v>17(1)</c:v>
                </c:pt>
                <c:pt idx="38">
                  <c:v>17(4)</c:v>
                </c:pt>
                <c:pt idx="39">
                  <c:v>17(7)</c:v>
                </c:pt>
                <c:pt idx="40">
                  <c:v>17(10)</c:v>
                </c:pt>
                <c:pt idx="41">
                  <c:v>18(1)</c:v>
                </c:pt>
                <c:pt idx="42">
                  <c:v>18(4)</c:v>
                </c:pt>
                <c:pt idx="43">
                  <c:v>18(7)</c:v>
                </c:pt>
                <c:pt idx="44">
                  <c:v>18(10)</c:v>
                </c:pt>
                <c:pt idx="45">
                  <c:v>19(1)</c:v>
                </c:pt>
                <c:pt idx="46">
                  <c:v>19(4)</c:v>
                </c:pt>
                <c:pt idx="47">
                  <c:v>19(7)</c:v>
                </c:pt>
                <c:pt idx="48">
                  <c:v>19(10)</c:v>
                </c:pt>
                <c:pt idx="49">
                  <c:v>20(1)</c:v>
                </c:pt>
                <c:pt idx="50">
                  <c:v>20(4)</c:v>
                </c:pt>
                <c:pt idx="51">
                  <c:v>20(07)</c:v>
                </c:pt>
              </c:strCache>
            </c:strRef>
          </c:cat>
          <c:val>
            <c:numRef>
              <c:f>Taul1!$B$2:$B$54</c:f>
              <c:numCache>
                <c:formatCode>General</c:formatCode>
                <c:ptCount val="53"/>
                <c:pt idx="1">
                  <c:v>-2</c:v>
                </c:pt>
                <c:pt idx="2">
                  <c:v>1</c:v>
                </c:pt>
                <c:pt idx="3">
                  <c:v>-14</c:v>
                </c:pt>
                <c:pt idx="4">
                  <c:v>-28</c:v>
                </c:pt>
                <c:pt idx="5">
                  <c:v>-56</c:v>
                </c:pt>
                <c:pt idx="6">
                  <c:v>-36</c:v>
                </c:pt>
                <c:pt idx="7">
                  <c:v>-21</c:v>
                </c:pt>
                <c:pt idx="8">
                  <c:v>2</c:v>
                </c:pt>
                <c:pt idx="9">
                  <c:v>10</c:v>
                </c:pt>
                <c:pt idx="10">
                  <c:v>33</c:v>
                </c:pt>
                <c:pt idx="11">
                  <c:v>27</c:v>
                </c:pt>
                <c:pt idx="12">
                  <c:v>19</c:v>
                </c:pt>
                <c:pt idx="13">
                  <c:v>26</c:v>
                </c:pt>
                <c:pt idx="14">
                  <c:v>30</c:v>
                </c:pt>
                <c:pt idx="15">
                  <c:v>18</c:v>
                </c:pt>
                <c:pt idx="16">
                  <c:v>-5</c:v>
                </c:pt>
                <c:pt idx="17">
                  <c:v>-5</c:v>
                </c:pt>
                <c:pt idx="18">
                  <c:v>8</c:v>
                </c:pt>
                <c:pt idx="19">
                  <c:v>-4</c:v>
                </c:pt>
                <c:pt idx="20">
                  <c:v>-24</c:v>
                </c:pt>
                <c:pt idx="21">
                  <c:v>-11</c:v>
                </c:pt>
                <c:pt idx="22">
                  <c:v>-2</c:v>
                </c:pt>
                <c:pt idx="23">
                  <c:v>-11</c:v>
                </c:pt>
                <c:pt idx="24">
                  <c:v>-13</c:v>
                </c:pt>
                <c:pt idx="25">
                  <c:v>5</c:v>
                </c:pt>
                <c:pt idx="26">
                  <c:v>15</c:v>
                </c:pt>
                <c:pt idx="27">
                  <c:v>3</c:v>
                </c:pt>
                <c:pt idx="28">
                  <c:v>-12</c:v>
                </c:pt>
                <c:pt idx="29">
                  <c:v>-4</c:v>
                </c:pt>
                <c:pt idx="30">
                  <c:v>10</c:v>
                </c:pt>
                <c:pt idx="31">
                  <c:v>1</c:v>
                </c:pt>
                <c:pt idx="32">
                  <c:v>-3</c:v>
                </c:pt>
                <c:pt idx="33">
                  <c:v>1</c:v>
                </c:pt>
                <c:pt idx="34">
                  <c:v>18</c:v>
                </c:pt>
                <c:pt idx="35">
                  <c:v>4</c:v>
                </c:pt>
                <c:pt idx="36">
                  <c:v>9</c:v>
                </c:pt>
                <c:pt idx="37">
                  <c:v>14</c:v>
                </c:pt>
                <c:pt idx="38">
                  <c:v>24</c:v>
                </c:pt>
                <c:pt idx="39">
                  <c:v>24</c:v>
                </c:pt>
                <c:pt idx="40">
                  <c:v>21.45</c:v>
                </c:pt>
                <c:pt idx="41">
                  <c:v>26.4</c:v>
                </c:pt>
                <c:pt idx="42">
                  <c:v>24.3</c:v>
                </c:pt>
                <c:pt idx="43">
                  <c:v>11.46</c:v>
                </c:pt>
                <c:pt idx="44">
                  <c:v>0.45</c:v>
                </c:pt>
                <c:pt idx="45">
                  <c:v>4.71</c:v>
                </c:pt>
                <c:pt idx="46">
                  <c:v>12.19</c:v>
                </c:pt>
                <c:pt idx="47">
                  <c:v>-2.73</c:v>
                </c:pt>
                <c:pt idx="48">
                  <c:v>-16.66</c:v>
                </c:pt>
                <c:pt idx="49">
                  <c:v>-6.75</c:v>
                </c:pt>
                <c:pt idx="50">
                  <c:v>-41.7</c:v>
                </c:pt>
                <c:pt idx="51">
                  <c:v>-43.66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D0-4FF0-85C3-A9C09AA007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7343216"/>
        <c:axId val="407343608"/>
      </c:lineChart>
      <c:catAx>
        <c:axId val="407343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txPr>
          <a:bodyPr/>
          <a:lstStyle/>
          <a:p>
            <a:pPr>
              <a:defRPr sz="1400" b="1" i="0" baseline="0">
                <a:latin typeface="Arial" panose="020B0604020202020204" pitchFamily="34" charset="0"/>
              </a:defRPr>
            </a:pPr>
            <a:endParaRPr lang="fi-FI"/>
          </a:p>
        </c:txPr>
        <c:crossAx val="4073436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407343608"/>
        <c:scaling>
          <c:orientation val="minMax"/>
          <c:max val="40"/>
          <c:min val="-6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07343216"/>
        <c:crosses val="autoZero"/>
        <c:crossBetween val="midCat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8734293607653982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 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  <c:pt idx="49">
                  <c:v>2020,I</c:v>
                </c:pt>
              </c:strCache>
            </c:strRef>
          </c:cat>
          <c:val>
            <c:numRef>
              <c:f>Sheet1!$B$2:$B$54</c:f>
              <c:numCache>
                <c:formatCode>General</c:formatCode>
                <c:ptCount val="53"/>
                <c:pt idx="1">
                  <c:v>10331.67</c:v>
                </c:pt>
                <c:pt idx="2">
                  <c:v>9699.2900000000009</c:v>
                </c:pt>
                <c:pt idx="3">
                  <c:v>10313.02</c:v>
                </c:pt>
                <c:pt idx="4">
                  <c:v>8694.0400000000009</c:v>
                </c:pt>
                <c:pt idx="5">
                  <c:v>5762</c:v>
                </c:pt>
                <c:pt idx="6">
                  <c:v>5917.33</c:v>
                </c:pt>
                <c:pt idx="7">
                  <c:v>6136.98</c:v>
                </c:pt>
                <c:pt idx="8">
                  <c:v>7121.4</c:v>
                </c:pt>
                <c:pt idx="9">
                  <c:v>6444.71</c:v>
                </c:pt>
                <c:pt idx="10">
                  <c:v>6656.7</c:v>
                </c:pt>
                <c:pt idx="11">
                  <c:v>6563.39</c:v>
                </c:pt>
                <c:pt idx="12">
                  <c:v>8574.2199999999993</c:v>
                </c:pt>
                <c:pt idx="13">
                  <c:v>7727.62</c:v>
                </c:pt>
                <c:pt idx="14">
                  <c:v>8040.97</c:v>
                </c:pt>
                <c:pt idx="15">
                  <c:v>7093.47</c:v>
                </c:pt>
                <c:pt idx="16">
                  <c:v>8810.7900000000009</c:v>
                </c:pt>
                <c:pt idx="17">
                  <c:v>7603.27</c:v>
                </c:pt>
                <c:pt idx="18">
                  <c:v>7942.76</c:v>
                </c:pt>
                <c:pt idx="19">
                  <c:v>7063.16</c:v>
                </c:pt>
                <c:pt idx="20">
                  <c:v>8288.68</c:v>
                </c:pt>
                <c:pt idx="21">
                  <c:v>6496.13</c:v>
                </c:pt>
                <c:pt idx="22">
                  <c:v>6882.52</c:v>
                </c:pt>
                <c:pt idx="23">
                  <c:v>6298.22</c:v>
                </c:pt>
                <c:pt idx="24">
                  <c:v>7052.19</c:v>
                </c:pt>
                <c:pt idx="25">
                  <c:v>6971.49</c:v>
                </c:pt>
                <c:pt idx="26">
                  <c:v>7137.84</c:v>
                </c:pt>
                <c:pt idx="27">
                  <c:v>8378.15</c:v>
                </c:pt>
                <c:pt idx="28">
                  <c:v>7334.05</c:v>
                </c:pt>
                <c:pt idx="29">
                  <c:v>6304.37</c:v>
                </c:pt>
                <c:pt idx="30">
                  <c:v>8129.01</c:v>
                </c:pt>
                <c:pt idx="31">
                  <c:v>6694.37</c:v>
                </c:pt>
                <c:pt idx="32">
                  <c:v>7492.39</c:v>
                </c:pt>
                <c:pt idx="33">
                  <c:v>6317.5</c:v>
                </c:pt>
                <c:pt idx="34">
                  <c:v>6017</c:v>
                </c:pt>
                <c:pt idx="35">
                  <c:v>6031.47</c:v>
                </c:pt>
                <c:pt idx="36">
                  <c:v>7443.74</c:v>
                </c:pt>
                <c:pt idx="37">
                  <c:v>7126.44</c:v>
                </c:pt>
                <c:pt idx="38">
                  <c:v>9091.7000000000007</c:v>
                </c:pt>
                <c:pt idx="39">
                  <c:v>6780.23</c:v>
                </c:pt>
                <c:pt idx="40">
                  <c:v>10553.66</c:v>
                </c:pt>
                <c:pt idx="41">
                  <c:v>8362.6299999999992</c:v>
                </c:pt>
                <c:pt idx="42">
                  <c:v>8241.51</c:v>
                </c:pt>
                <c:pt idx="43">
                  <c:v>8353.0499999999993</c:v>
                </c:pt>
                <c:pt idx="44">
                  <c:v>9477.0400000000009</c:v>
                </c:pt>
                <c:pt idx="45">
                  <c:v>9461.61</c:v>
                </c:pt>
                <c:pt idx="46">
                  <c:v>9023.01</c:v>
                </c:pt>
                <c:pt idx="47">
                  <c:v>9521.56</c:v>
                </c:pt>
                <c:pt idx="48">
                  <c:v>10868.55</c:v>
                </c:pt>
                <c:pt idx="49">
                  <c:v>8404.43</c:v>
                </c:pt>
                <c:pt idx="50">
                  <c:v>7729.51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39-479B-85F0-B6B7B0DB06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  <c:pt idx="49">
                  <c:v>2020,I</c:v>
                </c:pt>
              </c:strCache>
            </c:strRef>
          </c:cat>
          <c:val>
            <c:numRef>
              <c:f>Sheet1!$C$2:$C$54</c:f>
              <c:numCache>
                <c:formatCode>General</c:formatCode>
                <c:ptCount val="53"/>
                <c:pt idx="1">
                  <c:v>8780.57</c:v>
                </c:pt>
                <c:pt idx="2">
                  <c:v>7958.68</c:v>
                </c:pt>
                <c:pt idx="3">
                  <c:v>8875.9599999999991</c:v>
                </c:pt>
                <c:pt idx="4">
                  <c:v>7277.68</c:v>
                </c:pt>
                <c:pt idx="5">
                  <c:v>4733.8500000000004</c:v>
                </c:pt>
                <c:pt idx="6">
                  <c:v>4737.21</c:v>
                </c:pt>
                <c:pt idx="7">
                  <c:v>5046.49</c:v>
                </c:pt>
                <c:pt idx="8">
                  <c:v>5774.2</c:v>
                </c:pt>
                <c:pt idx="9">
                  <c:v>5078.6400000000003</c:v>
                </c:pt>
                <c:pt idx="10">
                  <c:v>5460.63</c:v>
                </c:pt>
                <c:pt idx="11">
                  <c:v>5361.52</c:v>
                </c:pt>
                <c:pt idx="12">
                  <c:v>6704.03</c:v>
                </c:pt>
                <c:pt idx="13">
                  <c:v>5786.31</c:v>
                </c:pt>
                <c:pt idx="14">
                  <c:v>6520.53</c:v>
                </c:pt>
                <c:pt idx="15">
                  <c:v>5643.96</c:v>
                </c:pt>
                <c:pt idx="16">
                  <c:v>7022.51</c:v>
                </c:pt>
                <c:pt idx="17">
                  <c:v>5982.81</c:v>
                </c:pt>
                <c:pt idx="18">
                  <c:v>6421.27</c:v>
                </c:pt>
                <c:pt idx="19">
                  <c:v>5903.4</c:v>
                </c:pt>
                <c:pt idx="20">
                  <c:v>6916.58</c:v>
                </c:pt>
                <c:pt idx="21">
                  <c:v>5080.03</c:v>
                </c:pt>
                <c:pt idx="22">
                  <c:v>5423.02</c:v>
                </c:pt>
                <c:pt idx="23">
                  <c:v>5129.1400000000003</c:v>
                </c:pt>
                <c:pt idx="24">
                  <c:v>5743.71</c:v>
                </c:pt>
                <c:pt idx="25">
                  <c:v>5328.55</c:v>
                </c:pt>
                <c:pt idx="26">
                  <c:v>5524.89</c:v>
                </c:pt>
                <c:pt idx="27">
                  <c:v>6488.61</c:v>
                </c:pt>
                <c:pt idx="28">
                  <c:v>5787.05</c:v>
                </c:pt>
                <c:pt idx="29">
                  <c:v>4720.09</c:v>
                </c:pt>
                <c:pt idx="30">
                  <c:v>6309.56</c:v>
                </c:pt>
                <c:pt idx="31">
                  <c:v>5381.56</c:v>
                </c:pt>
                <c:pt idx="32">
                  <c:v>5637.11</c:v>
                </c:pt>
                <c:pt idx="33">
                  <c:v>4696.9399999999996</c:v>
                </c:pt>
                <c:pt idx="34">
                  <c:v>4506.57</c:v>
                </c:pt>
                <c:pt idx="35">
                  <c:v>4576.28</c:v>
                </c:pt>
                <c:pt idx="36">
                  <c:v>5518.69</c:v>
                </c:pt>
                <c:pt idx="37">
                  <c:v>5539.16</c:v>
                </c:pt>
                <c:pt idx="38">
                  <c:v>7397.25</c:v>
                </c:pt>
                <c:pt idx="39">
                  <c:v>5120.21</c:v>
                </c:pt>
                <c:pt idx="40">
                  <c:v>8198.43</c:v>
                </c:pt>
                <c:pt idx="41">
                  <c:v>5908.37</c:v>
                </c:pt>
                <c:pt idx="42">
                  <c:v>6253.85</c:v>
                </c:pt>
                <c:pt idx="43">
                  <c:v>6541.66</c:v>
                </c:pt>
                <c:pt idx="44">
                  <c:v>7198.53</c:v>
                </c:pt>
                <c:pt idx="45">
                  <c:v>7101.33</c:v>
                </c:pt>
                <c:pt idx="46">
                  <c:v>6620.65</c:v>
                </c:pt>
                <c:pt idx="47">
                  <c:v>7148.74</c:v>
                </c:pt>
                <c:pt idx="48">
                  <c:v>8735.34</c:v>
                </c:pt>
                <c:pt idx="49">
                  <c:v>6276.1</c:v>
                </c:pt>
                <c:pt idx="50">
                  <c:v>5748.8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39-479B-85F0-B6B7B0DB066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Kotimaahan 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  <c:pt idx="49">
                  <c:v>2020,I</c:v>
                </c:pt>
              </c:strCache>
            </c:strRef>
          </c:cat>
          <c:val>
            <c:numRef>
              <c:f>Sheet1!$D$2:$D$54</c:f>
              <c:numCache>
                <c:formatCode>General</c:formatCode>
                <c:ptCount val="53"/>
                <c:pt idx="1">
                  <c:v>1517.39</c:v>
                </c:pt>
                <c:pt idx="2">
                  <c:v>1711.73</c:v>
                </c:pt>
                <c:pt idx="3">
                  <c:v>1403.84</c:v>
                </c:pt>
                <c:pt idx="4">
                  <c:v>1387.97</c:v>
                </c:pt>
                <c:pt idx="5">
                  <c:v>999.74</c:v>
                </c:pt>
                <c:pt idx="6">
                  <c:v>1155.79</c:v>
                </c:pt>
                <c:pt idx="7">
                  <c:v>1066.3</c:v>
                </c:pt>
                <c:pt idx="8">
                  <c:v>1324.18</c:v>
                </c:pt>
                <c:pt idx="9">
                  <c:v>1341.92</c:v>
                </c:pt>
                <c:pt idx="10">
                  <c:v>1170.3599999999999</c:v>
                </c:pt>
                <c:pt idx="11">
                  <c:v>1171.23</c:v>
                </c:pt>
                <c:pt idx="12">
                  <c:v>1819.54</c:v>
                </c:pt>
                <c:pt idx="13">
                  <c:v>1883.26</c:v>
                </c:pt>
                <c:pt idx="14">
                  <c:v>1475.92</c:v>
                </c:pt>
                <c:pt idx="15">
                  <c:v>1395.94</c:v>
                </c:pt>
                <c:pt idx="16">
                  <c:v>1726.02</c:v>
                </c:pt>
                <c:pt idx="17">
                  <c:v>1549.97</c:v>
                </c:pt>
                <c:pt idx="18">
                  <c:v>1459.47</c:v>
                </c:pt>
                <c:pt idx="19">
                  <c:v>1115.3800000000001</c:v>
                </c:pt>
                <c:pt idx="20">
                  <c:v>1321.21</c:v>
                </c:pt>
                <c:pt idx="21">
                  <c:v>1354.16</c:v>
                </c:pt>
                <c:pt idx="22">
                  <c:v>1405.48</c:v>
                </c:pt>
                <c:pt idx="23">
                  <c:v>1117.3399999999999</c:v>
                </c:pt>
                <c:pt idx="24">
                  <c:v>1245.98</c:v>
                </c:pt>
                <c:pt idx="25">
                  <c:v>1576.16</c:v>
                </c:pt>
                <c:pt idx="26">
                  <c:v>1550.61</c:v>
                </c:pt>
                <c:pt idx="27">
                  <c:v>1842.05</c:v>
                </c:pt>
                <c:pt idx="28">
                  <c:v>1465.22</c:v>
                </c:pt>
                <c:pt idx="29">
                  <c:v>1509.18</c:v>
                </c:pt>
                <c:pt idx="30">
                  <c:v>1740.29</c:v>
                </c:pt>
                <c:pt idx="31">
                  <c:v>1253.24</c:v>
                </c:pt>
                <c:pt idx="32">
                  <c:v>1784.96</c:v>
                </c:pt>
                <c:pt idx="33">
                  <c:v>1538.43</c:v>
                </c:pt>
                <c:pt idx="34">
                  <c:v>1427.89</c:v>
                </c:pt>
                <c:pt idx="35">
                  <c:v>1384.76</c:v>
                </c:pt>
                <c:pt idx="36">
                  <c:v>1842.05</c:v>
                </c:pt>
                <c:pt idx="37">
                  <c:v>1493.93</c:v>
                </c:pt>
                <c:pt idx="38">
                  <c:v>1600.27</c:v>
                </c:pt>
                <c:pt idx="39">
                  <c:v>1584.21</c:v>
                </c:pt>
                <c:pt idx="40">
                  <c:v>2247.21</c:v>
                </c:pt>
                <c:pt idx="41">
                  <c:v>2298.64</c:v>
                </c:pt>
                <c:pt idx="42">
                  <c:v>1846.35</c:v>
                </c:pt>
                <c:pt idx="43">
                  <c:v>1700.09</c:v>
                </c:pt>
                <c:pt idx="44">
                  <c:v>2132.5300000000002</c:v>
                </c:pt>
                <c:pt idx="45">
                  <c:v>2216.7800000000002</c:v>
                </c:pt>
                <c:pt idx="46">
                  <c:v>2283.29</c:v>
                </c:pt>
                <c:pt idx="47">
                  <c:v>2283.8200000000002</c:v>
                </c:pt>
                <c:pt idx="48">
                  <c:v>1997.29</c:v>
                </c:pt>
                <c:pt idx="49">
                  <c:v>1989.02</c:v>
                </c:pt>
                <c:pt idx="50">
                  <c:v>1862.63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439-479B-85F0-B6B7B0DB06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9111064"/>
        <c:axId val="369111456"/>
      </c:lineChart>
      <c:catAx>
        <c:axId val="36911106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69111456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69111456"/>
        <c:scaling>
          <c:orientation val="minMax"/>
          <c:max val="12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69111064"/>
        <c:crosses val="autoZero"/>
        <c:crossBetween val="midCat"/>
        <c:majorUnit val="1000"/>
        <c:minorUnit val="5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988108704736133"/>
          <c:y val="0.19757124334097242"/>
          <c:w val="0.13011891295263864"/>
          <c:h val="0.61234378114075594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7157009654753805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 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  <c:pt idx="49">
                  <c:v>2020,I</c:v>
                </c:pt>
              </c:strCache>
            </c:strRef>
          </c:cat>
          <c:val>
            <c:numRef>
              <c:f>Sheet1!$B$2:$B$54</c:f>
              <c:numCache>
                <c:formatCode>General</c:formatCode>
                <c:ptCount val="53"/>
                <c:pt idx="1">
                  <c:v>4163.25</c:v>
                </c:pt>
                <c:pt idx="2">
                  <c:v>3464.02</c:v>
                </c:pt>
                <c:pt idx="3">
                  <c:v>4019.47</c:v>
                </c:pt>
                <c:pt idx="4">
                  <c:v>1987.17</c:v>
                </c:pt>
                <c:pt idx="5">
                  <c:v>1670.27</c:v>
                </c:pt>
                <c:pt idx="6">
                  <c:v>1552.43</c:v>
                </c:pt>
                <c:pt idx="7">
                  <c:v>1809.88</c:v>
                </c:pt>
                <c:pt idx="8">
                  <c:v>2245.14</c:v>
                </c:pt>
                <c:pt idx="9">
                  <c:v>1956.25</c:v>
                </c:pt>
                <c:pt idx="10">
                  <c:v>2397.4</c:v>
                </c:pt>
                <c:pt idx="11">
                  <c:v>2218.4</c:v>
                </c:pt>
                <c:pt idx="12">
                  <c:v>2960.62</c:v>
                </c:pt>
                <c:pt idx="13">
                  <c:v>3061.4</c:v>
                </c:pt>
                <c:pt idx="14">
                  <c:v>3937.56</c:v>
                </c:pt>
                <c:pt idx="15">
                  <c:v>2963.47</c:v>
                </c:pt>
                <c:pt idx="16">
                  <c:v>3477.24</c:v>
                </c:pt>
                <c:pt idx="17">
                  <c:v>3281.63</c:v>
                </c:pt>
                <c:pt idx="18">
                  <c:v>3124.84</c:v>
                </c:pt>
                <c:pt idx="19">
                  <c:v>2858.66</c:v>
                </c:pt>
                <c:pt idx="20">
                  <c:v>3566.26</c:v>
                </c:pt>
                <c:pt idx="21">
                  <c:v>2868.51</c:v>
                </c:pt>
                <c:pt idx="22">
                  <c:v>3071.25</c:v>
                </c:pt>
                <c:pt idx="23">
                  <c:v>2894.44</c:v>
                </c:pt>
                <c:pt idx="24">
                  <c:v>2867.1</c:v>
                </c:pt>
                <c:pt idx="25">
                  <c:v>3512.15</c:v>
                </c:pt>
                <c:pt idx="26">
                  <c:v>3742.59</c:v>
                </c:pt>
                <c:pt idx="27">
                  <c:v>4316.96</c:v>
                </c:pt>
                <c:pt idx="28">
                  <c:v>3535.88</c:v>
                </c:pt>
                <c:pt idx="29">
                  <c:v>3183.39</c:v>
                </c:pt>
                <c:pt idx="30">
                  <c:v>5027.79</c:v>
                </c:pt>
                <c:pt idx="31">
                  <c:v>3900.28</c:v>
                </c:pt>
                <c:pt idx="32">
                  <c:v>3562.83</c:v>
                </c:pt>
                <c:pt idx="33">
                  <c:v>3178.52</c:v>
                </c:pt>
                <c:pt idx="34">
                  <c:v>2944.5</c:v>
                </c:pt>
                <c:pt idx="35">
                  <c:v>2844.6</c:v>
                </c:pt>
                <c:pt idx="36">
                  <c:v>3767.34</c:v>
                </c:pt>
                <c:pt idx="37">
                  <c:v>3790.71</c:v>
                </c:pt>
                <c:pt idx="38">
                  <c:v>5582.93</c:v>
                </c:pt>
                <c:pt idx="39">
                  <c:v>3506.48</c:v>
                </c:pt>
                <c:pt idx="40">
                  <c:v>6736.75</c:v>
                </c:pt>
                <c:pt idx="41">
                  <c:v>4314.07</c:v>
                </c:pt>
                <c:pt idx="42">
                  <c:v>4424.99</c:v>
                </c:pt>
                <c:pt idx="43">
                  <c:v>4559.4399999999996</c:v>
                </c:pt>
                <c:pt idx="44">
                  <c:v>5153.18</c:v>
                </c:pt>
                <c:pt idx="45">
                  <c:v>5028.07</c:v>
                </c:pt>
                <c:pt idx="46">
                  <c:v>4512.8100000000004</c:v>
                </c:pt>
                <c:pt idx="47">
                  <c:v>4510.6899999999996</c:v>
                </c:pt>
                <c:pt idx="48">
                  <c:v>5293.62</c:v>
                </c:pt>
                <c:pt idx="49">
                  <c:v>4028.23</c:v>
                </c:pt>
                <c:pt idx="50">
                  <c:v>2973.49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57-4983-A729-143E09D5A6F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  <c:pt idx="49">
                  <c:v>2020,I</c:v>
                </c:pt>
              </c:strCache>
            </c:strRef>
          </c:cat>
          <c:val>
            <c:numRef>
              <c:f>Sheet1!$C$2:$C$54</c:f>
              <c:numCache>
                <c:formatCode>General</c:formatCode>
                <c:ptCount val="53"/>
                <c:pt idx="1">
                  <c:v>3513.72</c:v>
                </c:pt>
                <c:pt idx="2">
                  <c:v>2798.6</c:v>
                </c:pt>
                <c:pt idx="3">
                  <c:v>3451.19</c:v>
                </c:pt>
                <c:pt idx="4">
                  <c:v>1512.24</c:v>
                </c:pt>
                <c:pt idx="5">
                  <c:v>1292.46</c:v>
                </c:pt>
                <c:pt idx="6">
                  <c:v>1164.3499999999999</c:v>
                </c:pt>
                <c:pt idx="7">
                  <c:v>1500.58</c:v>
                </c:pt>
                <c:pt idx="8">
                  <c:v>1805.53</c:v>
                </c:pt>
                <c:pt idx="9">
                  <c:v>1572.21</c:v>
                </c:pt>
                <c:pt idx="10">
                  <c:v>1930.32</c:v>
                </c:pt>
                <c:pt idx="11">
                  <c:v>1884.1</c:v>
                </c:pt>
                <c:pt idx="12">
                  <c:v>2232.91</c:v>
                </c:pt>
                <c:pt idx="13">
                  <c:v>2359.04</c:v>
                </c:pt>
                <c:pt idx="14">
                  <c:v>3200.17</c:v>
                </c:pt>
                <c:pt idx="15">
                  <c:v>2444.89</c:v>
                </c:pt>
                <c:pt idx="16">
                  <c:v>2823.67</c:v>
                </c:pt>
                <c:pt idx="17">
                  <c:v>2651.79</c:v>
                </c:pt>
                <c:pt idx="18">
                  <c:v>2507.48</c:v>
                </c:pt>
                <c:pt idx="19">
                  <c:v>2315.08</c:v>
                </c:pt>
                <c:pt idx="20">
                  <c:v>2975.03</c:v>
                </c:pt>
                <c:pt idx="21">
                  <c:v>2351.75</c:v>
                </c:pt>
                <c:pt idx="22">
                  <c:v>2402.21</c:v>
                </c:pt>
                <c:pt idx="23">
                  <c:v>2390.4</c:v>
                </c:pt>
                <c:pt idx="24">
                  <c:v>2309.29</c:v>
                </c:pt>
                <c:pt idx="25">
                  <c:v>2734.27</c:v>
                </c:pt>
                <c:pt idx="26">
                  <c:v>2889.42</c:v>
                </c:pt>
                <c:pt idx="27">
                  <c:v>3216.96</c:v>
                </c:pt>
                <c:pt idx="28">
                  <c:v>2827.9</c:v>
                </c:pt>
                <c:pt idx="29">
                  <c:v>2481.66</c:v>
                </c:pt>
                <c:pt idx="30">
                  <c:v>4067.34</c:v>
                </c:pt>
                <c:pt idx="31">
                  <c:v>3359.12</c:v>
                </c:pt>
                <c:pt idx="32">
                  <c:v>2774.49</c:v>
                </c:pt>
                <c:pt idx="33">
                  <c:v>2369.64</c:v>
                </c:pt>
                <c:pt idx="34">
                  <c:v>2225.2600000000002</c:v>
                </c:pt>
                <c:pt idx="35">
                  <c:v>2221.66</c:v>
                </c:pt>
                <c:pt idx="36">
                  <c:v>2808.84</c:v>
                </c:pt>
                <c:pt idx="37">
                  <c:v>3095.79</c:v>
                </c:pt>
                <c:pt idx="38">
                  <c:v>4859.12</c:v>
                </c:pt>
                <c:pt idx="39">
                  <c:v>2868.85</c:v>
                </c:pt>
                <c:pt idx="40">
                  <c:v>5600.24</c:v>
                </c:pt>
                <c:pt idx="41">
                  <c:v>3252.93</c:v>
                </c:pt>
                <c:pt idx="42">
                  <c:v>3650.86</c:v>
                </c:pt>
                <c:pt idx="43">
                  <c:v>3862.06</c:v>
                </c:pt>
                <c:pt idx="44">
                  <c:v>4184.5200000000004</c:v>
                </c:pt>
                <c:pt idx="45">
                  <c:v>3994.85</c:v>
                </c:pt>
                <c:pt idx="46">
                  <c:v>3481.75</c:v>
                </c:pt>
                <c:pt idx="47">
                  <c:v>3215.07</c:v>
                </c:pt>
                <c:pt idx="48">
                  <c:v>4461.08</c:v>
                </c:pt>
                <c:pt idx="49">
                  <c:v>3257.59</c:v>
                </c:pt>
                <c:pt idx="50">
                  <c:v>2207.13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957-4983-A729-143E09D5A6F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Kotimaahan 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  <c:pt idx="49">
                  <c:v>2020,I</c:v>
                </c:pt>
              </c:strCache>
            </c:strRef>
          </c:cat>
          <c:val>
            <c:numRef>
              <c:f>Sheet1!$D$2:$D$54</c:f>
              <c:numCache>
                <c:formatCode>General</c:formatCode>
                <c:ptCount val="53"/>
                <c:pt idx="1">
                  <c:v>649.52</c:v>
                </c:pt>
                <c:pt idx="2">
                  <c:v>665.41</c:v>
                </c:pt>
                <c:pt idx="3">
                  <c:v>568.28</c:v>
                </c:pt>
                <c:pt idx="4">
                  <c:v>474.93</c:v>
                </c:pt>
                <c:pt idx="5">
                  <c:v>377.81</c:v>
                </c:pt>
                <c:pt idx="6">
                  <c:v>388.08</c:v>
                </c:pt>
                <c:pt idx="7">
                  <c:v>309.3</c:v>
                </c:pt>
                <c:pt idx="8">
                  <c:v>439.61</c:v>
                </c:pt>
                <c:pt idx="9">
                  <c:v>384.04</c:v>
                </c:pt>
                <c:pt idx="10">
                  <c:v>467.09</c:v>
                </c:pt>
                <c:pt idx="11">
                  <c:v>334.3</c:v>
                </c:pt>
                <c:pt idx="12">
                  <c:v>727.71</c:v>
                </c:pt>
                <c:pt idx="13">
                  <c:v>702.36</c:v>
                </c:pt>
                <c:pt idx="14">
                  <c:v>737.39</c:v>
                </c:pt>
                <c:pt idx="15">
                  <c:v>518.58000000000004</c:v>
                </c:pt>
                <c:pt idx="16">
                  <c:v>653.57000000000005</c:v>
                </c:pt>
                <c:pt idx="17">
                  <c:v>629.84</c:v>
                </c:pt>
                <c:pt idx="18">
                  <c:v>617.36</c:v>
                </c:pt>
                <c:pt idx="19">
                  <c:v>543.58000000000004</c:v>
                </c:pt>
                <c:pt idx="20">
                  <c:v>591.23</c:v>
                </c:pt>
                <c:pt idx="21">
                  <c:v>516.76</c:v>
                </c:pt>
                <c:pt idx="22">
                  <c:v>669.04</c:v>
                </c:pt>
                <c:pt idx="23">
                  <c:v>504.04</c:v>
                </c:pt>
                <c:pt idx="24">
                  <c:v>557.80999999999995</c:v>
                </c:pt>
                <c:pt idx="25">
                  <c:v>777.88</c:v>
                </c:pt>
                <c:pt idx="26">
                  <c:v>853.16</c:v>
                </c:pt>
                <c:pt idx="27">
                  <c:v>1100</c:v>
                </c:pt>
                <c:pt idx="28">
                  <c:v>707.98</c:v>
                </c:pt>
                <c:pt idx="29">
                  <c:v>701.72</c:v>
                </c:pt>
                <c:pt idx="30">
                  <c:v>960.45</c:v>
                </c:pt>
                <c:pt idx="31">
                  <c:v>541.16</c:v>
                </c:pt>
                <c:pt idx="32">
                  <c:v>788.35</c:v>
                </c:pt>
                <c:pt idx="33">
                  <c:v>808.88</c:v>
                </c:pt>
                <c:pt idx="34">
                  <c:v>719.24</c:v>
                </c:pt>
                <c:pt idx="35">
                  <c:v>622.94000000000005</c:v>
                </c:pt>
                <c:pt idx="36">
                  <c:v>958.49</c:v>
                </c:pt>
                <c:pt idx="37">
                  <c:v>694.92</c:v>
                </c:pt>
                <c:pt idx="38">
                  <c:v>723.81</c:v>
                </c:pt>
                <c:pt idx="39">
                  <c:v>637.63</c:v>
                </c:pt>
                <c:pt idx="40">
                  <c:v>1136.51</c:v>
                </c:pt>
                <c:pt idx="41">
                  <c:v>1061.1400000000001</c:v>
                </c:pt>
                <c:pt idx="42">
                  <c:v>774.14</c:v>
                </c:pt>
                <c:pt idx="43">
                  <c:v>697.39</c:v>
                </c:pt>
                <c:pt idx="44">
                  <c:v>968.67</c:v>
                </c:pt>
                <c:pt idx="45">
                  <c:v>1033.22</c:v>
                </c:pt>
                <c:pt idx="46">
                  <c:v>1031.07</c:v>
                </c:pt>
                <c:pt idx="47">
                  <c:v>1295.6199999999999</c:v>
                </c:pt>
                <c:pt idx="48">
                  <c:v>832.55</c:v>
                </c:pt>
                <c:pt idx="49">
                  <c:v>770.64</c:v>
                </c:pt>
                <c:pt idx="50">
                  <c:v>766.36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957-4983-A729-143E09D5A6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2611200"/>
        <c:axId val="372611592"/>
      </c:lineChart>
      <c:catAx>
        <c:axId val="37261120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2611592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72611592"/>
        <c:scaling>
          <c:orientation val="minMax"/>
          <c:max val="7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2611200"/>
        <c:crosses val="autoZero"/>
        <c:crossBetween val="midCat"/>
        <c:majorUnit val="500"/>
        <c:minorUnit val="1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872929419499834"/>
          <c:y val="0.19757124334097242"/>
          <c:w val="0.13127070580500164"/>
          <c:h val="0.54345517104981889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Teknologiateollisuus</a:t>
            </a:r>
            <a:endParaRPr lang="en-US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Teknologiateollisuus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5A0B3B4-F971-4AD3-B530-DE860EFC07D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339932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679871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019807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1359744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1699681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4554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1104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/>
              <a:t>6.8.2020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62288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/>
              <a:t>6.8.2020</a:t>
            </a:fld>
            <a:endParaRPr lang="fi-FI" dirty="0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088662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/>
              <a:t>6.8.2020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42171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/>
              <a:t>6.8.2020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18184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/>
              <a:t>6.8.2020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5300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/>
              <a:t>6.8.2020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6785004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/>
              <a:t>6.8.2020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982625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t>6.8.2020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949955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6.8.2020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775427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/>
              <a:t>6.8.2020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9016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/>
              <a:t>6.8.2020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4039037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/>
              <a:t>6.8.2020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53580326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/>
              <a:t>6.8.2020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8566840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/>
              <a:t>6.8.2020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216163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6411705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/>
              <a:t>6.8.2020</a:t>
            </a:fld>
            <a:endParaRPr lang="fi-FI" dirty="0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87594283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/>
              <a:t>6.8.2020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68738636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6.8.2020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06746017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6.8.2020</a:t>
            </a:fld>
            <a:endParaRPr lang="fi-FI" dirty="0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8328588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/>
              <a:t>6.8.2020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734152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6.8.2020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188674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/>
              <a:t>6.8.2020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5695886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/>
              <a:t>6.8.2020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52848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/>
              <a:t>6.8.2020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4770107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/>
              <a:t>6.8.2020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742819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/>
              <a:t>6.8.2020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231165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/>
              <a:t>6.8.2020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139381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/>
              <a:t>6.8.2020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050194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/>
              <a:t>6.8.2020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1" r:id="rId2"/>
    <p:sldLayoutId id="2147483664" r:id="rId3"/>
    <p:sldLayoutId id="2147483679" r:id="rId4"/>
    <p:sldLayoutId id="2147483665" r:id="rId5"/>
    <p:sldLayoutId id="2147483681" r:id="rId6"/>
    <p:sldLayoutId id="2147483666" r:id="rId7"/>
    <p:sldLayoutId id="2147483682" r:id="rId8"/>
    <p:sldLayoutId id="2147483667" r:id="rId9"/>
    <p:sldLayoutId id="2147483683" r:id="rId10"/>
    <p:sldLayoutId id="2147483668" r:id="rId11"/>
    <p:sldLayoutId id="2147483684" r:id="rId12"/>
    <p:sldLayoutId id="2147483669" r:id="rId13"/>
    <p:sldLayoutId id="2147483685" r:id="rId14"/>
    <p:sldLayoutId id="2147483670" r:id="rId15"/>
    <p:sldLayoutId id="2147483686" r:id="rId16"/>
    <p:sldLayoutId id="2147483671" r:id="rId17"/>
    <p:sldLayoutId id="2147483687" r:id="rId18"/>
    <p:sldLayoutId id="2147483702" r:id="rId19"/>
    <p:sldLayoutId id="2147483704" r:id="rId20"/>
    <p:sldLayoutId id="2147483680" r:id="rId21"/>
    <p:sldLayoutId id="2147483674" r:id="rId22"/>
    <p:sldLayoutId id="2147483691" r:id="rId23"/>
    <p:sldLayoutId id="2147483700" r:id="rId24"/>
    <p:sldLayoutId id="2147483696" r:id="rId25"/>
    <p:sldLayoutId id="2147483673" r:id="rId26"/>
    <p:sldLayoutId id="2147483703" r:id="rId27"/>
    <p:sldLayoutId id="2147483707" r:id="rId28"/>
    <p:sldLayoutId id="214748370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0" pos="5520" userDrawn="1">
          <p15:clr>
            <a:srgbClr val="F26B43"/>
          </p15:clr>
        </p15:guide>
        <p15:guide id="22" orient="horz" pos="3062" userDrawn="1">
          <p15:clr>
            <a:srgbClr val="F26B43"/>
          </p15:clr>
        </p15:guide>
        <p15:guide id="23" orient="horz" pos="232" userDrawn="1">
          <p15:clr>
            <a:srgbClr val="F26B43"/>
          </p15:clr>
        </p15:guide>
        <p15:guide id="26" pos="240" userDrawn="1">
          <p15:clr>
            <a:srgbClr val="F26B43"/>
          </p15:clr>
        </p15:guide>
        <p15:guide id="27" pos="7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169715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Lomautuksia yhä runsaasti edessä teknologiateollisuuden teollisuustoimialoilla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6.8.2020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18937997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kstin paikkamerkki 6">
            <a:extLst>
              <a:ext uri="{FF2B5EF4-FFF2-40B4-BE49-F238E27FC236}">
                <a16:creationId xmlns:a16="http://schemas.microsoft.com/office/drawing/2014/main" id="{0D952521-569B-4D70-BE39-6A986EA1B6C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2971717" cy="415926"/>
          </a:xfrm>
        </p:spPr>
        <p:txBody>
          <a:bodyPr/>
          <a:lstStyle/>
          <a:p>
            <a:r>
              <a:rPr lang="fi-FI" dirty="0"/>
              <a:t>Lähde: Teknologiateollisuus ry:n koronapulssi –jäsenkysely</a:t>
            </a:r>
          </a:p>
          <a:p>
            <a:r>
              <a:rPr lang="fi-FI" dirty="0"/>
              <a:t>Teollisuus n=328.</a:t>
            </a:r>
          </a:p>
          <a:p>
            <a:r>
              <a:rPr lang="fi-FI" dirty="0"/>
              <a:t>Kyselyajankohta: heinäkuun viimeinen viikko 2020.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39AC6062-76D7-4AB7-95C9-D5F1E44F7CE7}"/>
              </a:ext>
            </a:extLst>
          </p:cNvPr>
          <p:cNvSpPr txBox="1"/>
          <p:nvPr/>
        </p:nvSpPr>
        <p:spPr>
          <a:xfrm>
            <a:off x="899591" y="1020291"/>
            <a:ext cx="4406807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%, teknologiateollisuuden teollisuustoimialat</a:t>
            </a:r>
          </a:p>
        </p:txBody>
      </p:sp>
    </p:spTree>
    <p:extLst>
      <p:ext uri="{BB962C8B-B14F-4D97-AF65-F5344CB8AC3E}">
        <p14:creationId xmlns:p14="http://schemas.microsoft.com/office/powerpoint/2010/main" val="4293946356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424456" cy="648000"/>
          </a:xfrm>
        </p:spPr>
        <p:txBody>
          <a:bodyPr/>
          <a:lstStyle/>
          <a:p>
            <a:r>
              <a:rPr lang="fi-FI" dirty="0"/>
              <a:t>Teknologiateollisuuden palvelutoimialoilla </a:t>
            </a:r>
            <a:r>
              <a:rPr lang="fi-FI" dirty="0" err="1"/>
              <a:t>enem-mistöllä</a:t>
            </a:r>
            <a:r>
              <a:rPr lang="fi-FI" dirty="0"/>
              <a:t> yrityksistä lomautuksia ei enää näköpiirissä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11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6.8.2020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787419103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kstin paikkamerkki 6">
            <a:extLst>
              <a:ext uri="{FF2B5EF4-FFF2-40B4-BE49-F238E27FC236}">
                <a16:creationId xmlns:a16="http://schemas.microsoft.com/office/drawing/2014/main" id="{0D952521-569B-4D70-BE39-6A986EA1B6C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2971717" cy="415926"/>
          </a:xfrm>
        </p:spPr>
        <p:txBody>
          <a:bodyPr/>
          <a:lstStyle/>
          <a:p>
            <a:r>
              <a:rPr lang="fi-FI" dirty="0"/>
              <a:t>Lähde: Teknologiateollisuus ry:n koronapulssi –jäsenkysely</a:t>
            </a:r>
          </a:p>
          <a:p>
            <a:r>
              <a:rPr lang="fi-FI" dirty="0"/>
              <a:t>Palvelualat n=100.</a:t>
            </a:r>
          </a:p>
          <a:p>
            <a:r>
              <a:rPr lang="fi-FI" dirty="0"/>
              <a:t>Kyselyajankohta: heinäkuun viimeinen viikko 2020.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39AC6062-76D7-4AB7-95C9-D5F1E44F7CE7}"/>
              </a:ext>
            </a:extLst>
          </p:cNvPr>
          <p:cNvSpPr txBox="1"/>
          <p:nvPr/>
        </p:nvSpPr>
        <p:spPr>
          <a:xfrm>
            <a:off x="899592" y="1020291"/>
            <a:ext cx="5760640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%, teknologiateollisuuden palvelutoimialat</a:t>
            </a:r>
          </a:p>
        </p:txBody>
      </p:sp>
    </p:spTree>
    <p:extLst>
      <p:ext uri="{BB962C8B-B14F-4D97-AF65-F5344CB8AC3E}">
        <p14:creationId xmlns:p14="http://schemas.microsoft.com/office/powerpoint/2010/main" val="2307729255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Teollisuustoimialojen yrityksistä jo noin kolmannes on turvautumassa irtisanomisiin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12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6.8.2020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kstin paikkamerkki 6">
            <a:extLst>
              <a:ext uri="{FF2B5EF4-FFF2-40B4-BE49-F238E27FC236}">
                <a16:creationId xmlns:a16="http://schemas.microsoft.com/office/drawing/2014/main" id="{4F2931EE-1129-4BE9-A9E6-8103D231C1D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2971717" cy="165163"/>
          </a:xfrm>
        </p:spPr>
        <p:txBody>
          <a:bodyPr/>
          <a:lstStyle/>
          <a:p>
            <a:r>
              <a:rPr lang="fi-FI" dirty="0"/>
              <a:t>Lähde: Teknologiateollisuus ry:n koronapulssi –jäsenkysely</a:t>
            </a:r>
          </a:p>
          <a:p>
            <a:r>
              <a:rPr lang="fi-FI" dirty="0"/>
              <a:t>Teollisuus n=328, palvelualat n=100.</a:t>
            </a:r>
          </a:p>
          <a:p>
            <a:r>
              <a:rPr lang="fi-FI" dirty="0"/>
              <a:t>Kyselyajankohta: heinäkuun viimeinen viikko 2020.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EA790D19-0A0C-445C-864F-71FA54E5CB90}"/>
              </a:ext>
            </a:extLst>
          </p:cNvPr>
          <p:cNvSpPr txBox="1"/>
          <p:nvPr/>
        </p:nvSpPr>
        <p:spPr>
          <a:xfrm>
            <a:off x="899592" y="1020291"/>
            <a:ext cx="309634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1212824470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848392" cy="648000"/>
          </a:xfrm>
        </p:spPr>
        <p:txBody>
          <a:bodyPr/>
          <a:lstStyle/>
          <a:p>
            <a:r>
              <a:rPr lang="fi-FI" dirty="0"/>
              <a:t>Henkilöstömäärä laski selvästi vuoden 2020 toisella neljänneksellä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13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6.8.2020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Teknologiateollisuus ry:n henkilöstötiedustelu</a:t>
            </a:r>
          </a:p>
        </p:txBody>
      </p:sp>
      <p:graphicFrame>
        <p:nvGraphicFramePr>
          <p:cNvPr id="8" name="Sisällön paikkamerkki 7"/>
          <p:cNvGraphicFramePr>
            <a:graphicFrameLocks noGrp="1"/>
          </p:cNvGraphicFramePr>
          <p:nvPr>
            <p:ph idx="4294967295"/>
          </p:nvPr>
        </p:nvGraphicFramePr>
        <p:xfrm>
          <a:off x="252000" y="1131590"/>
          <a:ext cx="8496464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Pyöristetty kuvaselitesuorakulmio 10">
            <a:extLst>
              <a:ext uri="{FF2B5EF4-FFF2-40B4-BE49-F238E27FC236}">
                <a16:creationId xmlns:a16="http://schemas.microsoft.com/office/drawing/2014/main" id="{ADCD1A4C-B1CF-41E2-826D-BA83FD33B7FB}"/>
              </a:ext>
            </a:extLst>
          </p:cNvPr>
          <p:cNvSpPr/>
          <p:nvPr/>
        </p:nvSpPr>
        <p:spPr bwMode="auto">
          <a:xfrm>
            <a:off x="6876256" y="978747"/>
            <a:ext cx="2063379" cy="608694"/>
          </a:xfrm>
          <a:prstGeom prst="wedgeRoundRectCallout">
            <a:avLst>
              <a:gd name="adj1" fmla="val 21458"/>
              <a:gd name="adj2" fmla="val 200285"/>
              <a:gd name="adj3" fmla="val 16667"/>
            </a:avLst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i-FI" sz="1050" dirty="0">
                <a:solidFill>
                  <a:srgbClr val="000000"/>
                </a:solidFill>
              </a:rPr>
              <a:t>Henkilöstöstä lähes 50 000</a:t>
            </a:r>
          </a:p>
          <a:p>
            <a:pPr algn="ctr"/>
            <a:r>
              <a:rPr lang="fi-FI" sz="1050" dirty="0">
                <a:solidFill>
                  <a:srgbClr val="000000"/>
                </a:solidFill>
              </a:rPr>
              <a:t>lomautusjärjestelyjen </a:t>
            </a:r>
          </a:p>
          <a:p>
            <a:pPr algn="ctr"/>
            <a:r>
              <a:rPr lang="fi-FI" sz="1050" dirty="0">
                <a:solidFill>
                  <a:srgbClr val="000000"/>
                </a:solidFill>
              </a:rPr>
              <a:t>piirissä  30.6.2020</a:t>
            </a:r>
          </a:p>
        </p:txBody>
      </p:sp>
    </p:spTree>
    <p:extLst>
      <p:ext uri="{BB962C8B-B14F-4D97-AF65-F5344CB8AC3E}">
        <p14:creationId xmlns:p14="http://schemas.microsoft.com/office/powerpoint/2010/main" val="2630019428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vaikeudet ovat moninaisia, kysyntäongelmien jatkuminen huolestuttavaa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14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6.8.2020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</p:nvPr>
        </p:nvGraphicFramePr>
        <p:xfrm>
          <a:off x="107504" y="1301562"/>
          <a:ext cx="8928992" cy="3343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1" y="4727574"/>
            <a:ext cx="6535285" cy="288863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n=428.</a:t>
            </a:r>
          </a:p>
          <a:p>
            <a:r>
              <a:rPr lang="fi-FI" dirty="0"/>
              <a:t>Kyselyajankohta: heinäkuun viimeinen viikko 2020.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45D50DC8-ABBB-41E5-ADB8-3ED2DBB38EE2}"/>
              </a:ext>
            </a:extLst>
          </p:cNvPr>
          <p:cNvSpPr txBox="1"/>
          <p:nvPr/>
        </p:nvSpPr>
        <p:spPr>
          <a:xfrm>
            <a:off x="1790610" y="1168355"/>
            <a:ext cx="590465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>
                <a:solidFill>
                  <a:srgbClr val="000000"/>
                </a:solidFill>
              </a:rPr>
              <a:t>Niiden yritysten osuus, jotka vastasivat ongelman vaikeuttavan toimintaa erittäin paljon</a:t>
            </a:r>
          </a:p>
        </p:txBody>
      </p:sp>
    </p:spTree>
    <p:extLst>
      <p:ext uri="{BB962C8B-B14F-4D97-AF65-F5344CB8AC3E}">
        <p14:creationId xmlns:p14="http://schemas.microsoft.com/office/powerpoint/2010/main" val="3468557439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86397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/>
              <a:t>Teknologiateollisuuden yritysten saamat tarjouspyynnöt Suomessa* </a:t>
            </a:r>
            <a:endParaRPr lang="fi-FI" sz="1600" b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15</a:t>
            </a:fld>
            <a:endParaRPr lang="fi-FI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6.8.2020</a:t>
            </a:fld>
            <a:endParaRPr lang="fi-FI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Teknologiateollisuus ry:n tilauskantatiedustelu, </a:t>
            </a:r>
          </a:p>
          <a:p>
            <a:r>
              <a:rPr lang="fi-FI" dirty="0"/>
              <a:t>viimeisin kyselyajankohta heinäkuu 2020. </a:t>
            </a:r>
          </a:p>
          <a:p>
            <a:endParaRPr lang="fi-FI" dirty="0"/>
          </a:p>
        </p:txBody>
      </p:sp>
      <p:graphicFrame>
        <p:nvGraphicFramePr>
          <p:cNvPr id="8" name="Sisällön paikkamerkki 7"/>
          <p:cNvGraphicFramePr>
            <a:graphicFrameLocks noGrp="1"/>
          </p:cNvGraphicFramePr>
          <p:nvPr>
            <p:ph sz="quarter" idx="17"/>
          </p:nvPr>
        </p:nvGraphicFramePr>
        <p:xfrm>
          <a:off x="381000" y="1081328"/>
          <a:ext cx="8391525" cy="330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uorakulmio 5"/>
          <p:cNvSpPr/>
          <p:nvPr/>
        </p:nvSpPr>
        <p:spPr>
          <a:xfrm>
            <a:off x="740381" y="4313710"/>
            <a:ext cx="79140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/>
              <a:t>*) ”Onko tarjouspyyntöjen määrässä viime viikkoina näkyvissä oleellista vähenemistä tai lisääntymistä, kun verrataan tilannetta noin kolme kuukautta sitten vallinneeseen tilanteeseen”. Saldoluku = niiden yritysten osuus, joissa tarjouspyyntöjen määrä on lisääntynyt – niiden yritysten määrä, joissa tarjouspyyntöjen määrä on vähentynyt.</a:t>
            </a:r>
          </a:p>
        </p:txBody>
      </p:sp>
      <p:graphicFrame>
        <p:nvGraphicFramePr>
          <p:cNvPr id="10" name="Taulukko 9">
            <a:extLst>
              <a:ext uri="{FF2B5EF4-FFF2-40B4-BE49-F238E27FC236}">
                <a16:creationId xmlns:a16="http://schemas.microsoft.com/office/drawing/2014/main" id="{CD03F6E4-A1DB-4839-B471-E329EB65AB8B}"/>
              </a:ext>
            </a:extLst>
          </p:cNvPr>
          <p:cNvGraphicFramePr>
            <a:graphicFrameLocks noGrp="1"/>
          </p:cNvGraphicFramePr>
          <p:nvPr/>
        </p:nvGraphicFramePr>
        <p:xfrm>
          <a:off x="740375" y="2449415"/>
          <a:ext cx="7874987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06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34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57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57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57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57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57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570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415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4157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604157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604157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604157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3544029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421552" cy="648000"/>
          </a:xfrm>
        </p:spPr>
        <p:txBody>
          <a:bodyPr/>
          <a:lstStyle/>
          <a:p>
            <a:r>
              <a:rPr lang="fi-FI" dirty="0"/>
              <a:t>Teknologiateollisuuden* uudet tilaukset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C97DB-DA9C-4CFA-B970-B8599B25F3E4}" type="datetime1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6.8.2020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Teknologiateollisuus</a:t>
            </a:r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huhti-kesäkuu 2020. </a:t>
            </a:r>
          </a:p>
          <a:p>
            <a:endParaRPr lang="fi-FI" dirty="0"/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</p:nvPr>
        </p:nvGraphicFramePr>
        <p:xfrm>
          <a:off x="107504" y="1016526"/>
          <a:ext cx="8856983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25043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27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Miljoonaa euroa, käyvin hinnoin </a:t>
            </a: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/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II/2020 / II,2019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II,2020 / I,2020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-8 %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-18 %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-8 %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7255083" y="3953871"/>
            <a:ext cx="15216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812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Arial Unicode MS"/>
                <a:cs typeface="+mn-cs"/>
              </a:rPr>
              <a:t>*) Pl. metallien jalostus, pelialan ohjelmistoyritykset ja datakeskukset </a:t>
            </a:r>
          </a:p>
        </p:txBody>
      </p:sp>
      <p:graphicFrame>
        <p:nvGraphicFramePr>
          <p:cNvPr id="14" name="Taulukko 13">
            <a:extLst>
              <a:ext uri="{FF2B5EF4-FFF2-40B4-BE49-F238E27FC236}">
                <a16:creationId xmlns:a16="http://schemas.microsoft.com/office/drawing/2014/main" id="{8AD21D0F-9B6A-4E23-A81A-E23C9B1E89C1}"/>
              </a:ext>
            </a:extLst>
          </p:cNvPr>
          <p:cNvGraphicFramePr>
            <a:graphicFrameLocks noGrp="1"/>
          </p:cNvGraphicFramePr>
          <p:nvPr/>
        </p:nvGraphicFramePr>
        <p:xfrm>
          <a:off x="827584" y="3673367"/>
          <a:ext cx="6984780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37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41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72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72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72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7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72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72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58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5862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35862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35862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35862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9413606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dirty="0"/>
              <a:t>Kone- ja metallituoteteollisuuden uudet tilaukset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6.8.2020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huhti-kesäkuu 2020. </a:t>
            </a:r>
          </a:p>
          <a:p>
            <a:endParaRPr lang="fi-FI" dirty="0"/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</p:nvPr>
        </p:nvGraphicFramePr>
        <p:xfrm>
          <a:off x="107504" y="1058780"/>
          <a:ext cx="8856984" cy="3003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58392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Miljoonaa euroa, käyvin hinnoin </a:t>
            </a: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/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II,2020 / II,2019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II,2020 / I,2020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-37 %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-32 %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-34 %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Taulukko 10">
            <a:extLst>
              <a:ext uri="{FF2B5EF4-FFF2-40B4-BE49-F238E27FC236}">
                <a16:creationId xmlns:a16="http://schemas.microsoft.com/office/drawing/2014/main" id="{63BA5FEA-A2F1-42AB-B927-582E2EEDDADF}"/>
              </a:ext>
            </a:extLst>
          </p:cNvPr>
          <p:cNvGraphicFramePr>
            <a:graphicFrameLocks noGrp="1"/>
          </p:cNvGraphicFramePr>
          <p:nvPr/>
        </p:nvGraphicFramePr>
        <p:xfrm>
          <a:off x="827585" y="3654445"/>
          <a:ext cx="6840755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268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8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6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6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6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61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61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61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48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4813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24813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24813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24813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8659598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0A90F44-A0FA-4BE9-8A26-36B48FB7A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105" y="228307"/>
            <a:ext cx="8208504" cy="851504"/>
          </a:xfrm>
        </p:spPr>
        <p:txBody>
          <a:bodyPr/>
          <a:lstStyle/>
          <a:p>
            <a:r>
              <a:rPr lang="fi-FI" dirty="0"/>
              <a:t>Alan suurimmilla yrityksillä erittäin vaikea Q2 Suomessa – vaikutus alihankkijoihin näkyy viiveellä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B83C07C3-B8A0-4EBC-AB52-F562FB994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18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DE6ABC9-48A0-42E2-9F9A-96EA20A0E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6.8.2020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A3F02B6-84D4-4268-9905-E57E43FD3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58741EDD-FD68-45DF-B62A-1955FCBC934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Teknologiateollisuus ry:n tilauskantatiedustelu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31B3C3B5-4974-4492-9DA8-ED7C434C240C}"/>
              </a:ext>
            </a:extLst>
          </p:cNvPr>
          <p:cNvSpPr txBox="1"/>
          <p:nvPr/>
        </p:nvSpPr>
        <p:spPr>
          <a:xfrm>
            <a:off x="5914867" y="4044198"/>
            <a:ext cx="651058" cy="27891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pc="-40" dirty="0">
                <a:solidFill>
                  <a:srgbClr val="C00000"/>
                </a:solidFill>
              </a:rPr>
              <a:t>-26 %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4EC0BE6B-125E-44B5-8FE7-4230A353ABC8}"/>
              </a:ext>
            </a:extLst>
          </p:cNvPr>
          <p:cNvSpPr txBox="1"/>
          <p:nvPr/>
        </p:nvSpPr>
        <p:spPr>
          <a:xfrm>
            <a:off x="4775416" y="3276300"/>
            <a:ext cx="651059" cy="27891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pc="-40" dirty="0">
                <a:solidFill>
                  <a:srgbClr val="C00000"/>
                </a:solidFill>
              </a:rPr>
              <a:t>-66 %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AB20D621-3234-4F6D-89DC-249A49FD567A}"/>
              </a:ext>
            </a:extLst>
          </p:cNvPr>
          <p:cNvSpPr txBox="1"/>
          <p:nvPr/>
        </p:nvSpPr>
        <p:spPr>
          <a:xfrm>
            <a:off x="3418892" y="3880029"/>
            <a:ext cx="662516" cy="27891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pc="-40" dirty="0">
                <a:solidFill>
                  <a:srgbClr val="00B0F0"/>
                </a:solidFill>
              </a:rPr>
              <a:t>+11 %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E1AC4947-CB57-47F2-83C2-B552BEE396D7}"/>
              </a:ext>
            </a:extLst>
          </p:cNvPr>
          <p:cNvSpPr txBox="1"/>
          <p:nvPr/>
        </p:nvSpPr>
        <p:spPr>
          <a:xfrm>
            <a:off x="7677944" y="3045758"/>
            <a:ext cx="657026" cy="27891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pc="-40" dirty="0">
                <a:solidFill>
                  <a:srgbClr val="C00000"/>
                </a:solidFill>
              </a:rPr>
              <a:t>-33 %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5988D0A4-55BD-42D7-982C-B2C1A707FF0C}"/>
              </a:ext>
            </a:extLst>
          </p:cNvPr>
          <p:cNvSpPr txBox="1"/>
          <p:nvPr/>
        </p:nvSpPr>
        <p:spPr>
          <a:xfrm>
            <a:off x="7444997" y="4334228"/>
            <a:ext cx="691220" cy="27891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pc="-40" dirty="0">
                <a:solidFill>
                  <a:srgbClr val="C00000"/>
                </a:solidFill>
              </a:rPr>
              <a:t>-19 %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3886AC49-8674-469F-A695-547A878CEEE7}"/>
              </a:ext>
            </a:extLst>
          </p:cNvPr>
          <p:cNvSpPr txBox="1"/>
          <p:nvPr/>
        </p:nvSpPr>
        <p:spPr>
          <a:xfrm>
            <a:off x="730271" y="3371588"/>
            <a:ext cx="576064" cy="28803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pc="-40" dirty="0">
                <a:solidFill>
                  <a:srgbClr val="C00000"/>
                </a:solidFill>
              </a:rPr>
              <a:t>-7 %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9891F8B9-12EC-4C70-9447-765D143461E2}"/>
              </a:ext>
            </a:extLst>
          </p:cNvPr>
          <p:cNvSpPr txBox="1"/>
          <p:nvPr/>
        </p:nvSpPr>
        <p:spPr>
          <a:xfrm>
            <a:off x="4584932" y="2856761"/>
            <a:ext cx="691222" cy="27891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pc="-40" dirty="0">
                <a:solidFill>
                  <a:srgbClr val="C00000"/>
                </a:solidFill>
              </a:rPr>
              <a:t>-30 %</a:t>
            </a: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7F624281-D291-4BC7-8C36-7E41E77CF457}"/>
              </a:ext>
            </a:extLst>
          </p:cNvPr>
          <p:cNvSpPr txBox="1"/>
          <p:nvPr/>
        </p:nvSpPr>
        <p:spPr>
          <a:xfrm>
            <a:off x="1320914" y="3715105"/>
            <a:ext cx="651060" cy="27891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pc="-40" dirty="0">
                <a:solidFill>
                  <a:srgbClr val="C00000"/>
                </a:solidFill>
              </a:rPr>
              <a:t>-13 %</a:t>
            </a: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47B700DE-7561-4BA2-9A81-8F70EE9A9639}"/>
              </a:ext>
            </a:extLst>
          </p:cNvPr>
          <p:cNvSpPr txBox="1"/>
          <p:nvPr/>
        </p:nvSpPr>
        <p:spPr>
          <a:xfrm>
            <a:off x="7200256" y="2657742"/>
            <a:ext cx="691220" cy="27891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pc="-40" dirty="0">
                <a:solidFill>
                  <a:srgbClr val="C00000"/>
                </a:solidFill>
              </a:rPr>
              <a:t>-18 %</a:t>
            </a: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FE84233E-7831-427C-9DE1-1A777960AC14}"/>
              </a:ext>
            </a:extLst>
          </p:cNvPr>
          <p:cNvSpPr txBox="1"/>
          <p:nvPr/>
        </p:nvSpPr>
        <p:spPr>
          <a:xfrm>
            <a:off x="5787695" y="3622751"/>
            <a:ext cx="651059" cy="27891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pc="-40" dirty="0">
                <a:solidFill>
                  <a:srgbClr val="00B0F0"/>
                </a:solidFill>
              </a:rPr>
              <a:t>+18 %</a:t>
            </a: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7D9B201B-EF1F-4569-9488-7F03E83B929F}"/>
              </a:ext>
            </a:extLst>
          </p:cNvPr>
          <p:cNvSpPr txBox="1"/>
          <p:nvPr/>
        </p:nvSpPr>
        <p:spPr>
          <a:xfrm>
            <a:off x="6681810" y="4000330"/>
            <a:ext cx="657028" cy="27891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pc="-40" dirty="0">
                <a:solidFill>
                  <a:srgbClr val="C00000"/>
                </a:solidFill>
              </a:rPr>
              <a:t>-18 %</a:t>
            </a:r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4A90911D-E63C-4037-A67D-5E399A3F834C}"/>
              </a:ext>
            </a:extLst>
          </p:cNvPr>
          <p:cNvSpPr txBox="1"/>
          <p:nvPr/>
        </p:nvSpPr>
        <p:spPr>
          <a:xfrm>
            <a:off x="3739904" y="2956493"/>
            <a:ext cx="628679" cy="27891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pc="-40" dirty="0">
                <a:solidFill>
                  <a:srgbClr val="C00000"/>
                </a:solidFill>
              </a:rPr>
              <a:t>-19 %</a:t>
            </a: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A65F6387-DFCF-4102-A43B-37B4AC7653CF}"/>
              </a:ext>
            </a:extLst>
          </p:cNvPr>
          <p:cNvSpPr txBox="1"/>
          <p:nvPr/>
        </p:nvSpPr>
        <p:spPr>
          <a:xfrm>
            <a:off x="7038141" y="3371588"/>
            <a:ext cx="630355" cy="27891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pc="-40" dirty="0">
                <a:solidFill>
                  <a:srgbClr val="C00000"/>
                </a:solidFill>
              </a:rPr>
              <a:t>-23 %</a:t>
            </a:r>
          </a:p>
        </p:txBody>
      </p:sp>
      <p:sp>
        <p:nvSpPr>
          <p:cNvPr id="23" name="Tekstiruutu 22">
            <a:extLst>
              <a:ext uri="{FF2B5EF4-FFF2-40B4-BE49-F238E27FC236}">
                <a16:creationId xmlns:a16="http://schemas.microsoft.com/office/drawing/2014/main" id="{90C46617-90A6-4262-9479-679A23BC3C0F}"/>
              </a:ext>
            </a:extLst>
          </p:cNvPr>
          <p:cNvSpPr txBox="1"/>
          <p:nvPr/>
        </p:nvSpPr>
        <p:spPr>
          <a:xfrm>
            <a:off x="4986745" y="3913532"/>
            <a:ext cx="651059" cy="27891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pc="-40" dirty="0">
                <a:solidFill>
                  <a:srgbClr val="C00000"/>
                </a:solidFill>
              </a:rPr>
              <a:t>-27 %</a:t>
            </a:r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id="{B2FB4145-D724-4DE0-B379-947F0AF0F80C}"/>
              </a:ext>
            </a:extLst>
          </p:cNvPr>
          <p:cNvSpPr txBox="1"/>
          <p:nvPr/>
        </p:nvSpPr>
        <p:spPr>
          <a:xfrm>
            <a:off x="4327672" y="3763988"/>
            <a:ext cx="628678" cy="27891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pc="-40" dirty="0">
                <a:solidFill>
                  <a:srgbClr val="C00000"/>
                </a:solidFill>
              </a:rPr>
              <a:t>-31 %</a:t>
            </a:r>
          </a:p>
        </p:txBody>
      </p:sp>
      <p:sp>
        <p:nvSpPr>
          <p:cNvPr id="25" name="Tekstiruutu 24">
            <a:extLst>
              <a:ext uri="{FF2B5EF4-FFF2-40B4-BE49-F238E27FC236}">
                <a16:creationId xmlns:a16="http://schemas.microsoft.com/office/drawing/2014/main" id="{71AF822A-18AF-4136-9B58-01EF50439679}"/>
              </a:ext>
            </a:extLst>
          </p:cNvPr>
          <p:cNvSpPr txBox="1"/>
          <p:nvPr/>
        </p:nvSpPr>
        <p:spPr>
          <a:xfrm>
            <a:off x="7733028" y="3622751"/>
            <a:ext cx="657027" cy="27891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pc="-40" dirty="0">
                <a:solidFill>
                  <a:srgbClr val="C00000"/>
                </a:solidFill>
              </a:rPr>
              <a:t>-23 %</a:t>
            </a:r>
          </a:p>
        </p:txBody>
      </p:sp>
      <p:sp>
        <p:nvSpPr>
          <p:cNvPr id="26" name="Tekstiruutu 25">
            <a:extLst>
              <a:ext uri="{FF2B5EF4-FFF2-40B4-BE49-F238E27FC236}">
                <a16:creationId xmlns:a16="http://schemas.microsoft.com/office/drawing/2014/main" id="{FF794379-35F6-405F-A6A2-2C9C9E1AB6A0}"/>
              </a:ext>
            </a:extLst>
          </p:cNvPr>
          <p:cNvSpPr txBox="1"/>
          <p:nvPr/>
        </p:nvSpPr>
        <p:spPr>
          <a:xfrm>
            <a:off x="3090117" y="3334719"/>
            <a:ext cx="700320" cy="27891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pc="-40" dirty="0">
                <a:solidFill>
                  <a:srgbClr val="C00000"/>
                </a:solidFill>
              </a:rPr>
              <a:t>-75 %</a:t>
            </a:r>
          </a:p>
        </p:txBody>
      </p:sp>
      <p:sp>
        <p:nvSpPr>
          <p:cNvPr id="27" name="Tekstiruutu 26">
            <a:extLst>
              <a:ext uri="{FF2B5EF4-FFF2-40B4-BE49-F238E27FC236}">
                <a16:creationId xmlns:a16="http://schemas.microsoft.com/office/drawing/2014/main" id="{8714943C-38A1-4543-883B-4D7E674FEBB2}"/>
              </a:ext>
            </a:extLst>
          </p:cNvPr>
          <p:cNvSpPr txBox="1"/>
          <p:nvPr/>
        </p:nvSpPr>
        <p:spPr>
          <a:xfrm>
            <a:off x="2456478" y="3752197"/>
            <a:ext cx="700320" cy="27891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pc="-40" dirty="0">
                <a:solidFill>
                  <a:srgbClr val="C00000"/>
                </a:solidFill>
              </a:rPr>
              <a:t>-52 %</a:t>
            </a:r>
          </a:p>
        </p:txBody>
      </p:sp>
      <p:sp>
        <p:nvSpPr>
          <p:cNvPr id="28" name="Tekstiruutu 27">
            <a:extLst>
              <a:ext uri="{FF2B5EF4-FFF2-40B4-BE49-F238E27FC236}">
                <a16:creationId xmlns:a16="http://schemas.microsoft.com/office/drawing/2014/main" id="{C77E872A-2A0C-45E4-9DA8-EB74D42F11E2}"/>
              </a:ext>
            </a:extLst>
          </p:cNvPr>
          <p:cNvSpPr txBox="1"/>
          <p:nvPr/>
        </p:nvSpPr>
        <p:spPr>
          <a:xfrm>
            <a:off x="5562809" y="2931875"/>
            <a:ext cx="691221" cy="27891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pc="-40" dirty="0">
                <a:solidFill>
                  <a:srgbClr val="C00000"/>
                </a:solidFill>
              </a:rPr>
              <a:t>-42 %</a:t>
            </a:r>
          </a:p>
        </p:txBody>
      </p:sp>
      <p:sp>
        <p:nvSpPr>
          <p:cNvPr id="29" name="Tekstiruutu 28">
            <a:extLst>
              <a:ext uri="{FF2B5EF4-FFF2-40B4-BE49-F238E27FC236}">
                <a16:creationId xmlns:a16="http://schemas.microsoft.com/office/drawing/2014/main" id="{F2503291-99B1-491D-9483-C4575A08DB68}"/>
              </a:ext>
            </a:extLst>
          </p:cNvPr>
          <p:cNvSpPr txBox="1"/>
          <p:nvPr/>
        </p:nvSpPr>
        <p:spPr>
          <a:xfrm>
            <a:off x="6270231" y="3140185"/>
            <a:ext cx="649087" cy="27891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pc="-40" dirty="0">
                <a:solidFill>
                  <a:srgbClr val="C00000"/>
                </a:solidFill>
              </a:rPr>
              <a:t>-31 %</a:t>
            </a:r>
          </a:p>
        </p:txBody>
      </p:sp>
      <p:sp>
        <p:nvSpPr>
          <p:cNvPr id="30" name="Tekstiruutu 29">
            <a:extLst>
              <a:ext uri="{FF2B5EF4-FFF2-40B4-BE49-F238E27FC236}">
                <a16:creationId xmlns:a16="http://schemas.microsoft.com/office/drawing/2014/main" id="{E8350A2A-D6BF-4FD7-A759-3148F8F3EF67}"/>
              </a:ext>
            </a:extLst>
          </p:cNvPr>
          <p:cNvSpPr txBox="1"/>
          <p:nvPr/>
        </p:nvSpPr>
        <p:spPr>
          <a:xfrm>
            <a:off x="1247749" y="2932627"/>
            <a:ext cx="691223" cy="27891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pc="-40" dirty="0">
                <a:solidFill>
                  <a:srgbClr val="C00000"/>
                </a:solidFill>
              </a:rPr>
              <a:t>-52 %</a:t>
            </a:r>
          </a:p>
        </p:txBody>
      </p:sp>
      <p:sp>
        <p:nvSpPr>
          <p:cNvPr id="31" name="Tekstiruutu 30">
            <a:extLst>
              <a:ext uri="{FF2B5EF4-FFF2-40B4-BE49-F238E27FC236}">
                <a16:creationId xmlns:a16="http://schemas.microsoft.com/office/drawing/2014/main" id="{C344FF3E-CD63-4ED3-AD48-4A67B145030A}"/>
              </a:ext>
            </a:extLst>
          </p:cNvPr>
          <p:cNvSpPr txBox="1"/>
          <p:nvPr/>
        </p:nvSpPr>
        <p:spPr>
          <a:xfrm>
            <a:off x="4879568" y="4289206"/>
            <a:ext cx="657163" cy="27891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pc="-40" dirty="0">
                <a:solidFill>
                  <a:srgbClr val="C00000"/>
                </a:solidFill>
              </a:rPr>
              <a:t>-25 %</a:t>
            </a:r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D9C42247-4278-4070-A2C1-6E3FEC9D0BB4}"/>
              </a:ext>
            </a:extLst>
          </p:cNvPr>
          <p:cNvSpPr txBox="1"/>
          <p:nvPr/>
        </p:nvSpPr>
        <p:spPr>
          <a:xfrm>
            <a:off x="643817" y="4052020"/>
            <a:ext cx="662517" cy="27891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pc="-40" dirty="0">
                <a:solidFill>
                  <a:srgbClr val="C00000"/>
                </a:solidFill>
              </a:rPr>
              <a:t>-35 %</a:t>
            </a:r>
          </a:p>
        </p:txBody>
      </p:sp>
      <p:sp>
        <p:nvSpPr>
          <p:cNvPr id="33" name="Tekstiruutu 32">
            <a:extLst>
              <a:ext uri="{FF2B5EF4-FFF2-40B4-BE49-F238E27FC236}">
                <a16:creationId xmlns:a16="http://schemas.microsoft.com/office/drawing/2014/main" id="{2306E3EA-781C-4C6B-AEB4-B14F8A001B9B}"/>
              </a:ext>
            </a:extLst>
          </p:cNvPr>
          <p:cNvSpPr txBox="1"/>
          <p:nvPr/>
        </p:nvSpPr>
        <p:spPr>
          <a:xfrm>
            <a:off x="2207936" y="3005169"/>
            <a:ext cx="700321" cy="27891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pc="-40" dirty="0">
                <a:solidFill>
                  <a:srgbClr val="C00000"/>
                </a:solidFill>
              </a:rPr>
              <a:t>-49 %</a:t>
            </a:r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295C2182-E535-401F-B57B-6A2E1F25C8C3}"/>
              </a:ext>
            </a:extLst>
          </p:cNvPr>
          <p:cNvSpPr txBox="1"/>
          <p:nvPr/>
        </p:nvSpPr>
        <p:spPr>
          <a:xfrm>
            <a:off x="4031526" y="4155829"/>
            <a:ext cx="657163" cy="27891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pc="-40" dirty="0">
                <a:solidFill>
                  <a:srgbClr val="C00000"/>
                </a:solidFill>
              </a:rPr>
              <a:t>-53 %</a:t>
            </a:r>
          </a:p>
        </p:txBody>
      </p:sp>
      <p:sp>
        <p:nvSpPr>
          <p:cNvPr id="35" name="Tekstiruutu 34">
            <a:extLst>
              <a:ext uri="{FF2B5EF4-FFF2-40B4-BE49-F238E27FC236}">
                <a16:creationId xmlns:a16="http://schemas.microsoft.com/office/drawing/2014/main" id="{A7B532B5-D0F4-4F3E-B11E-070452D8322D}"/>
              </a:ext>
            </a:extLst>
          </p:cNvPr>
          <p:cNvSpPr txBox="1"/>
          <p:nvPr/>
        </p:nvSpPr>
        <p:spPr>
          <a:xfrm>
            <a:off x="6480687" y="4387645"/>
            <a:ext cx="670060" cy="27891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pc="-40" dirty="0">
                <a:solidFill>
                  <a:srgbClr val="C00000"/>
                </a:solidFill>
              </a:rPr>
              <a:t>-33 %</a:t>
            </a:r>
          </a:p>
        </p:txBody>
      </p:sp>
      <p:sp>
        <p:nvSpPr>
          <p:cNvPr id="36" name="Tekstiruutu 35">
            <a:extLst>
              <a:ext uri="{FF2B5EF4-FFF2-40B4-BE49-F238E27FC236}">
                <a16:creationId xmlns:a16="http://schemas.microsoft.com/office/drawing/2014/main" id="{A3115FBA-FE7A-4AEC-AC25-32ADAA334379}"/>
              </a:ext>
            </a:extLst>
          </p:cNvPr>
          <p:cNvSpPr txBox="1"/>
          <p:nvPr/>
        </p:nvSpPr>
        <p:spPr>
          <a:xfrm>
            <a:off x="1628113" y="3372299"/>
            <a:ext cx="630355" cy="27891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pc="-40" dirty="0">
                <a:solidFill>
                  <a:srgbClr val="C00000"/>
                </a:solidFill>
              </a:rPr>
              <a:t>-44 %</a:t>
            </a:r>
          </a:p>
        </p:txBody>
      </p:sp>
      <p:sp>
        <p:nvSpPr>
          <p:cNvPr id="37" name="Tekstiruutu 36">
            <a:extLst>
              <a:ext uri="{FF2B5EF4-FFF2-40B4-BE49-F238E27FC236}">
                <a16:creationId xmlns:a16="http://schemas.microsoft.com/office/drawing/2014/main" id="{B14CA482-1A98-4479-A94E-F06FE9C89A5E}"/>
              </a:ext>
            </a:extLst>
          </p:cNvPr>
          <p:cNvSpPr txBox="1"/>
          <p:nvPr/>
        </p:nvSpPr>
        <p:spPr>
          <a:xfrm>
            <a:off x="2407401" y="4322434"/>
            <a:ext cx="670060" cy="27891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pc="-40" dirty="0">
                <a:solidFill>
                  <a:srgbClr val="C00000"/>
                </a:solidFill>
              </a:rPr>
              <a:t>-78 %</a:t>
            </a:r>
          </a:p>
        </p:txBody>
      </p:sp>
      <p:sp>
        <p:nvSpPr>
          <p:cNvPr id="38" name="Tekstiruutu 37">
            <a:extLst>
              <a:ext uri="{FF2B5EF4-FFF2-40B4-BE49-F238E27FC236}">
                <a16:creationId xmlns:a16="http://schemas.microsoft.com/office/drawing/2014/main" id="{64244495-750D-4700-884C-E89324667D99}"/>
              </a:ext>
            </a:extLst>
          </p:cNvPr>
          <p:cNvSpPr txBox="1"/>
          <p:nvPr/>
        </p:nvSpPr>
        <p:spPr>
          <a:xfrm>
            <a:off x="3130859" y="4243629"/>
            <a:ext cx="628689" cy="27891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pc="-40" dirty="0">
                <a:solidFill>
                  <a:srgbClr val="C00000"/>
                </a:solidFill>
              </a:rPr>
              <a:t>-77 %</a:t>
            </a:r>
          </a:p>
        </p:txBody>
      </p:sp>
      <p:sp>
        <p:nvSpPr>
          <p:cNvPr id="39" name="Tekstiruutu 38">
            <a:extLst>
              <a:ext uri="{FF2B5EF4-FFF2-40B4-BE49-F238E27FC236}">
                <a16:creationId xmlns:a16="http://schemas.microsoft.com/office/drawing/2014/main" id="{EBB6A731-A68D-4C06-965A-6441C2DE65AC}"/>
              </a:ext>
            </a:extLst>
          </p:cNvPr>
          <p:cNvSpPr txBox="1"/>
          <p:nvPr/>
        </p:nvSpPr>
        <p:spPr>
          <a:xfrm>
            <a:off x="1395909" y="4178418"/>
            <a:ext cx="630355" cy="27891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pc="-40" dirty="0">
                <a:solidFill>
                  <a:srgbClr val="C00000"/>
                </a:solidFill>
              </a:rPr>
              <a:t>-43 %</a:t>
            </a:r>
          </a:p>
        </p:txBody>
      </p:sp>
      <p:sp>
        <p:nvSpPr>
          <p:cNvPr id="40" name="Tekstiruutu 39">
            <a:extLst>
              <a:ext uri="{FF2B5EF4-FFF2-40B4-BE49-F238E27FC236}">
                <a16:creationId xmlns:a16="http://schemas.microsoft.com/office/drawing/2014/main" id="{71126A58-84B9-45F3-8DA3-5557CC23B7D0}"/>
              </a:ext>
            </a:extLst>
          </p:cNvPr>
          <p:cNvSpPr txBox="1"/>
          <p:nvPr/>
        </p:nvSpPr>
        <p:spPr>
          <a:xfrm>
            <a:off x="353374" y="1374176"/>
            <a:ext cx="8136904" cy="4851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fi-FI" spc="-40" dirty="0"/>
              <a:t>Saatujen tilausten arvon muutos Q2/2020 vs. Q2/2019 %, teknologiateollisuuden 30 suurinta yritystä (mitattuna uusien tilausten arvolla).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F877465C-7EF7-4C13-994A-AA3F676EF92F}"/>
              </a:ext>
            </a:extLst>
          </p:cNvPr>
          <p:cNvSpPr txBox="1"/>
          <p:nvPr/>
        </p:nvSpPr>
        <p:spPr>
          <a:xfrm>
            <a:off x="3242658" y="2042336"/>
            <a:ext cx="3641582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/>
              <a:t>Mediaani vuosimuutos: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FD4F0CEC-C078-44F5-8483-914728227A2C}"/>
              </a:ext>
            </a:extLst>
          </p:cNvPr>
          <p:cNvSpPr txBox="1"/>
          <p:nvPr/>
        </p:nvSpPr>
        <p:spPr>
          <a:xfrm>
            <a:off x="2402264" y="2252926"/>
            <a:ext cx="1295891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/>
              <a:t>TOP30 -31 %</a:t>
            </a:r>
          </a:p>
        </p:txBody>
      </p:sp>
      <p:sp>
        <p:nvSpPr>
          <p:cNvPr id="41" name="Tekstiruutu 40">
            <a:extLst>
              <a:ext uri="{FF2B5EF4-FFF2-40B4-BE49-F238E27FC236}">
                <a16:creationId xmlns:a16="http://schemas.microsoft.com/office/drawing/2014/main" id="{C0CDB7C9-517A-478F-A541-DEE27C2DBC83}"/>
              </a:ext>
            </a:extLst>
          </p:cNvPr>
          <p:cNvSpPr txBox="1"/>
          <p:nvPr/>
        </p:nvSpPr>
        <p:spPr>
          <a:xfrm>
            <a:off x="4676019" y="2208354"/>
            <a:ext cx="1559228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/>
              <a:t>Koko toimiala -18 %</a:t>
            </a:r>
          </a:p>
        </p:txBody>
      </p:sp>
    </p:spTree>
    <p:extLst>
      <p:ext uri="{BB962C8B-B14F-4D97-AF65-F5344CB8AC3E}">
        <p14:creationId xmlns:p14="http://schemas.microsoft.com/office/powerpoint/2010/main" val="2003520509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DD14FB19-1AF3-4E38-8682-F4756BE727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Ennusteiden mukaan Suomen kustannuskilpailukyky on jälleen heikkenemässä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31E69E73-15AA-4F5C-B97C-7B9BDD066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19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AA2A83C-CEC0-4D27-ACEA-8C1C0CFFB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6.8.2020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1F8BF94-892C-4BA2-9D0D-C8FE559FA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AF4DE3B8-BDD1-44E3-AC5D-A2A5403B4B44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1198736" y="1131590"/>
            <a:ext cx="6037560" cy="392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109546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50FC3B40-AC30-46E2-BCAD-E388935D70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Teknologiateollisuuden Talousnäkymät</a:t>
            </a:r>
          </a:p>
          <a:p>
            <a:r>
              <a:rPr lang="fi-FI" dirty="0"/>
              <a:t>6.8.2020</a:t>
            </a:r>
          </a:p>
          <a:p>
            <a:endParaRPr lang="fi-FI" dirty="0"/>
          </a:p>
          <a:p>
            <a:r>
              <a:rPr lang="fi-FI" dirty="0"/>
              <a:t>Pääekonomisti</a:t>
            </a:r>
          </a:p>
          <a:p>
            <a:r>
              <a:rPr lang="fi-FI" dirty="0"/>
              <a:t>Petteri Rautaporras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5E6AE94-550F-4A51-A044-3C71A83A3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AB86DA5-6B79-4508-BE0A-50E52FDDE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C29F-D373-4791-88C9-86C29F06AD83}" type="datetime1">
              <a:rPr lang="fi-FI" smtClean="0"/>
              <a:t>6.8.2020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BE36005-B164-4A53-BF16-046D6853F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07371377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Teknologiateollisuus on viiden toimialan kokonaisuus</a:t>
            </a:r>
          </a:p>
          <a:p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6.8.2020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ruutu 7"/>
          <p:cNvSpPr txBox="1"/>
          <p:nvPr/>
        </p:nvSpPr>
        <p:spPr>
          <a:xfrm>
            <a:off x="338848" y="1794150"/>
            <a:ext cx="3142279" cy="97038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lnSpc>
                <a:spcPts val="1400"/>
              </a:lnSpc>
            </a:pPr>
            <a:r>
              <a:rPr lang="fi-FI" sz="1050" b="1" spc="-40" dirty="0"/>
              <a:t>ELEKTRONIIKKA- JA SÄHKÖTEOLLISUUS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i-FI" sz="1050" spc="-40" dirty="0"/>
              <a:t>tietoliikennelaitteet, sähkökoneet, terveysteknologia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i-FI" sz="1050" spc="-40" dirty="0"/>
              <a:t>liikevaihto (2019): 18,1 </a:t>
            </a:r>
            <a:r>
              <a:rPr lang="fi-FI" sz="1050" spc="-40" dirty="0" err="1"/>
              <a:t>mrd</a:t>
            </a:r>
            <a:r>
              <a:rPr lang="fi-FI" sz="1050" spc="-40" dirty="0"/>
              <a:t> euroa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i-FI" sz="1050" spc="-40" dirty="0"/>
              <a:t>henkilöstö (2019): 37 600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3485797" y="1790643"/>
            <a:ext cx="2499968" cy="97038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lnSpc>
                <a:spcPts val="1400"/>
              </a:lnSpc>
            </a:pPr>
            <a:r>
              <a:rPr lang="fi-FI" sz="1050" b="1" spc="-40" dirty="0"/>
              <a:t>METALLIEN JALOSTUS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i-FI" sz="1050" spc="-40" dirty="0"/>
              <a:t>terästuotteet, värimetallit, valut, </a:t>
            </a:r>
            <a:br>
              <a:rPr lang="fi-FI" sz="1050" spc="-40" dirty="0"/>
            </a:br>
            <a:r>
              <a:rPr lang="fi-FI" sz="1050" spc="-40" dirty="0"/>
              <a:t>metallimalmikaivokset                      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i-FI" sz="1050" spc="-40" dirty="0"/>
              <a:t>liikevaihto (2019): 10,3 </a:t>
            </a:r>
            <a:r>
              <a:rPr lang="fi-FI" sz="1050" spc="-40" dirty="0" err="1"/>
              <a:t>mrd</a:t>
            </a:r>
            <a:r>
              <a:rPr lang="fi-FI" sz="1050" spc="-40" dirty="0"/>
              <a:t> euroa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i-FI" sz="1050" spc="-40" dirty="0"/>
              <a:t>henkilöstö (2019): 16 700</a:t>
            </a:r>
          </a:p>
        </p:txBody>
      </p:sp>
      <p:sp>
        <p:nvSpPr>
          <p:cNvPr id="10" name="Tekstiruutu 9"/>
          <p:cNvSpPr txBox="1"/>
          <p:nvPr/>
        </p:nvSpPr>
        <p:spPr>
          <a:xfrm>
            <a:off x="5954716" y="1778493"/>
            <a:ext cx="2882290" cy="790848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lnSpc>
                <a:spcPts val="1400"/>
              </a:lnSpc>
            </a:pPr>
            <a:r>
              <a:rPr lang="fi-FI" sz="1050" b="1" spc="-40" dirty="0"/>
              <a:t>KONE- JA METALLITUOTETEOLLISUUS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i-FI" sz="1050" spc="-40" dirty="0"/>
              <a:t>koneet, metallituotteet, kulkuneuvot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i-FI" sz="1050" spc="-40" dirty="0"/>
              <a:t>liikevaihto (2019): 33,1 </a:t>
            </a:r>
            <a:r>
              <a:rPr lang="fi-FI" sz="1050" spc="-40" dirty="0" err="1"/>
              <a:t>mrd</a:t>
            </a:r>
            <a:r>
              <a:rPr lang="fi-FI" sz="1050" spc="-40" dirty="0"/>
              <a:t> euroa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i-FI" sz="1050" spc="-40" dirty="0"/>
              <a:t>henkilöstö (2019): 136 100 </a:t>
            </a:r>
          </a:p>
        </p:txBody>
      </p:sp>
      <p:sp>
        <p:nvSpPr>
          <p:cNvPr id="11" name="Tekstiruutu 10"/>
          <p:cNvSpPr txBox="1"/>
          <p:nvPr/>
        </p:nvSpPr>
        <p:spPr>
          <a:xfrm>
            <a:off x="350260" y="3342320"/>
            <a:ext cx="2834890" cy="790848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lnSpc>
                <a:spcPts val="1400"/>
              </a:lnSpc>
            </a:pPr>
            <a:r>
              <a:rPr lang="fi-FI" sz="1050" b="1" spc="-40" dirty="0"/>
              <a:t>TIETOTEKNIIKKA-ALA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i-FI" sz="1050" spc="-40" dirty="0"/>
              <a:t>tietotekniikkapalvelut, ohjelmistot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i-FI" sz="1050" spc="-40" dirty="0"/>
              <a:t>liikevaihto (2019): 14,1 </a:t>
            </a:r>
            <a:r>
              <a:rPr lang="fi-FI" sz="1050" spc="-40" dirty="0" err="1"/>
              <a:t>mrd</a:t>
            </a:r>
            <a:r>
              <a:rPr lang="fi-FI" sz="1050" spc="-40" dirty="0"/>
              <a:t> euroa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i-FI" sz="1050" spc="-40" dirty="0"/>
              <a:t>henkilöstö (2019): 73 000</a:t>
            </a:r>
          </a:p>
        </p:txBody>
      </p:sp>
      <p:sp>
        <p:nvSpPr>
          <p:cNvPr id="12" name="Tekstiruutu 11"/>
          <p:cNvSpPr txBox="1"/>
          <p:nvPr/>
        </p:nvSpPr>
        <p:spPr>
          <a:xfrm>
            <a:off x="3492225" y="3350938"/>
            <a:ext cx="2834890" cy="97038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lnSpc>
                <a:spcPts val="1400"/>
              </a:lnSpc>
            </a:pPr>
            <a:r>
              <a:rPr lang="fi-FI" sz="1050" b="1" spc="-40" dirty="0"/>
              <a:t>SUUNNITTELU JA KONSULTOINTI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i-FI" sz="1050" spc="-40" dirty="0"/>
              <a:t>teollisuuden, yhteiskunnan </a:t>
            </a:r>
            <a:br>
              <a:rPr lang="fi-FI" sz="1050" spc="-40" dirty="0"/>
            </a:br>
            <a:r>
              <a:rPr lang="fi-FI" sz="1050" spc="-40" dirty="0"/>
              <a:t>ja rakentamisen asiantuntijapalvelut 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i-FI" sz="1050" spc="-40" dirty="0"/>
              <a:t>liikevaihto (2019): 6,7 </a:t>
            </a:r>
            <a:r>
              <a:rPr lang="fi-FI" sz="1050" spc="-40" dirty="0" err="1"/>
              <a:t>mrd</a:t>
            </a:r>
            <a:r>
              <a:rPr lang="fi-FI" sz="1050" spc="-40" dirty="0"/>
              <a:t> euroa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i-FI" sz="1050" spc="-40" dirty="0"/>
              <a:t>henkilöstö (2019): 55 300 </a:t>
            </a:r>
          </a:p>
        </p:txBody>
      </p:sp>
      <p:pic>
        <p:nvPicPr>
          <p:cNvPr id="13" name="Kuva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629" y="1456385"/>
            <a:ext cx="283129" cy="283129"/>
          </a:xfrm>
          <a:prstGeom prst="rect">
            <a:avLst/>
          </a:prstGeom>
        </p:spPr>
      </p:pic>
      <p:pic>
        <p:nvPicPr>
          <p:cNvPr id="14" name="Kuva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7838" y="1458571"/>
            <a:ext cx="284194" cy="284194"/>
          </a:xfrm>
          <a:prstGeom prst="rect">
            <a:avLst/>
          </a:prstGeom>
        </p:spPr>
      </p:pic>
      <p:pic>
        <p:nvPicPr>
          <p:cNvPr id="15" name="Kuva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177" y="3007289"/>
            <a:ext cx="282984" cy="282984"/>
          </a:xfrm>
          <a:prstGeom prst="rect">
            <a:avLst/>
          </a:prstGeom>
        </p:spPr>
      </p:pic>
      <p:pic>
        <p:nvPicPr>
          <p:cNvPr id="16" name="Kuva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607" y="3007289"/>
            <a:ext cx="284813" cy="284813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1845" y="1459085"/>
            <a:ext cx="284959" cy="28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279967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25165083-82DB-4E44-8B62-0436D46FE3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11510" y="1564240"/>
            <a:ext cx="6977283" cy="2015020"/>
          </a:xfrm>
        </p:spPr>
        <p:txBody>
          <a:bodyPr/>
          <a:lstStyle/>
          <a:p>
            <a:r>
              <a:rPr lang="fi-FI" dirty="0"/>
              <a:t>Euroopan talous on alkanut toipua</a:t>
            </a:r>
          </a:p>
          <a:p>
            <a:r>
              <a:rPr lang="fi-FI" dirty="0" err="1"/>
              <a:t>lockdownin</a:t>
            </a:r>
            <a:r>
              <a:rPr lang="fi-FI" dirty="0"/>
              <a:t> jälkeen</a:t>
            </a:r>
          </a:p>
          <a:p>
            <a:endParaRPr lang="fi-FI" dirty="0"/>
          </a:p>
          <a:p>
            <a:pPr marL="353700" indent="-342900">
              <a:buFont typeface="Arial" panose="020B0604020202020204" pitchFamily="34" charset="0"/>
              <a:buChar char="•"/>
            </a:pPr>
            <a:r>
              <a:rPr lang="fi-FI" sz="1800" dirty="0"/>
              <a:t>Rekyylin voimakkuus vielä epäselvä</a:t>
            </a:r>
          </a:p>
          <a:p>
            <a:pPr marL="353700" indent="-342900">
              <a:buFont typeface="Arial" panose="020B0604020202020204" pitchFamily="34" charset="0"/>
              <a:buChar char="•"/>
            </a:pPr>
            <a:r>
              <a:rPr lang="fi-FI" sz="1800" dirty="0"/>
              <a:t>Koronan toinen aalto voi muuttaa näkymät nopeasti synkemmiksi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829D7C96-6092-444C-B8F9-982503A61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2F7CDC9-FE49-461B-8232-A859BAC78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A29F8-3631-43D8-937B-CB2D984A1FF3}" type="datetime1">
              <a:rPr lang="fi-FI" smtClean="0"/>
              <a:t>6.8.2020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A72096-0DE0-44E3-9830-9DCC21150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8778178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1EA16522-6D7C-4EC7-AF1E-1A8A6FD7091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Näkymät euroalueella ovat parantuneet, mutta vain hieman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ADE0556-1A8B-4E29-A14B-AD5682B3E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4EE05AB-047C-4A5A-B3B0-A239B502E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6.8.2020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561BEF1-334D-435F-972D-18DA62231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5D8414E-05B2-45E8-B1A5-433C94DBAC8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IHS Markit, Eurostat</a:t>
            </a:r>
          </a:p>
          <a:p>
            <a:r>
              <a:rPr lang="fi-FI" dirty="0"/>
              <a:t>Viimeisin tieto heinäkuu 2020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0FE8626F-6660-4318-B713-82956E9DE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263" y="1184023"/>
            <a:ext cx="6120680" cy="354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870155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10D60A89-2036-4328-B2B7-88F906F1B4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2027" y="174475"/>
            <a:ext cx="7992000" cy="648000"/>
          </a:xfrm>
        </p:spPr>
        <p:txBody>
          <a:bodyPr/>
          <a:lstStyle/>
          <a:p>
            <a:r>
              <a:rPr lang="fi-FI" dirty="0"/>
              <a:t>Euroopan ja USA:n teollisuustuotannossa syvä notkahdus, Suomessa kulmakerroin loivempi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3BBF1FD-9DE0-41D6-BE9F-50764DBB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173C5A0-0E27-4167-9C0B-B2000126C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6.8.2020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B74EA60-A953-4FE4-853C-7A9957BAC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733E520-6A08-4E9C-973B-B665E50E185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Eurostat,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77D08159-59A8-4D26-8835-EADDC01FB2C4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480193411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>
                        <a:extLst>
                          <a:ext uri="{FF2B5EF4-FFF2-40B4-BE49-F238E27FC236}">
                            <a16:creationId xmlns:a16="http://schemas.microsoft.com/office/drawing/2014/main" id="{77D08159-59A8-4D26-8835-EADDC01FB2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7096160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Koronakriisi vaikuttanut Suomessakin rajusti tavaravientiin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6.8.2020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Tulli, </a:t>
            </a:r>
            <a:r>
              <a:rPr lang="fi-FI" err="1"/>
              <a:t>Macrobond</a:t>
            </a:r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9B48671E-2E56-4727-B509-A9FA651C54D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8504" y="1071580"/>
          <a:ext cx="8388000" cy="3543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9B48671E-2E56-4727-B509-A9FA651C54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8504" y="1071580"/>
                        <a:ext cx="8388000" cy="35430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6663332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4BB0440D-C81A-46A2-A992-15D38EB509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480" y="1131590"/>
            <a:ext cx="6977283" cy="1165268"/>
          </a:xfrm>
        </p:spPr>
        <p:txBody>
          <a:bodyPr/>
          <a:lstStyle/>
          <a:p>
            <a:r>
              <a:rPr lang="fi-FI" dirty="0"/>
              <a:t>Vaikka pahimmat skenaariot eivät toteutuisi, on teknologiateollisuudessa odotettavissa vaikea syksy</a:t>
            </a:r>
          </a:p>
          <a:p>
            <a:endParaRPr lang="fi-FI" dirty="0"/>
          </a:p>
          <a:p>
            <a:pPr marL="353700" indent="-342900">
              <a:buFont typeface="Arial" panose="020B0604020202020204" pitchFamily="34" charset="0"/>
              <a:buChar char="•"/>
            </a:pPr>
            <a:r>
              <a:rPr lang="fi-FI" dirty="0"/>
              <a:t>Teollisuustoimialoilla tilanne ei juuri muuttunut kesän aikana</a:t>
            </a:r>
          </a:p>
          <a:p>
            <a:pPr marL="353700" indent="-342900">
              <a:buFont typeface="Arial" panose="020B0604020202020204" pitchFamily="34" charset="0"/>
              <a:buChar char="•"/>
            </a:pPr>
            <a:r>
              <a:rPr lang="fi-FI" dirty="0"/>
              <a:t>Palvelualoilla näkymät muuttuneet aiempaa paremmiksi</a:t>
            </a:r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9FB9D53A-29BA-4917-A69D-C33A4A72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8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22D1770-AB6E-4312-B195-7F88B9AFA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6.8.2020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8AADB30-7758-4072-A27D-92205D017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73167509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3767" y="174475"/>
            <a:ext cx="7746357" cy="648000"/>
          </a:xfrm>
        </p:spPr>
        <p:txBody>
          <a:bodyPr/>
          <a:lstStyle/>
          <a:p>
            <a:r>
              <a:rPr lang="fi-FI" dirty="0"/>
              <a:t>Teknologiateollisuuden teollisuusaloilla pahin vasta edessä, palveluissa jo hieman valoisampaa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9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6.8.2020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kstin paikkamerkki 6">
            <a:extLst>
              <a:ext uri="{FF2B5EF4-FFF2-40B4-BE49-F238E27FC236}">
                <a16:creationId xmlns:a16="http://schemas.microsoft.com/office/drawing/2014/main" id="{82DCA693-3E96-4A02-8825-CD94C988E63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2971717" cy="165163"/>
          </a:xfrm>
        </p:spPr>
        <p:txBody>
          <a:bodyPr/>
          <a:lstStyle/>
          <a:p>
            <a:r>
              <a:rPr lang="fi-FI" dirty="0"/>
              <a:t>Lähde: Teknologiateollisuus ry:n koronapulssi –jäsenkysely</a:t>
            </a:r>
          </a:p>
          <a:p>
            <a:r>
              <a:rPr lang="fi-FI" dirty="0"/>
              <a:t>Teollisuus n=328, palvelualat n=100.</a:t>
            </a:r>
          </a:p>
          <a:p>
            <a:r>
              <a:rPr lang="fi-FI" dirty="0"/>
              <a:t>Kyselyajankohta: heinäkuun viimeinen viikko 2020.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D14E7138-4659-47C1-A0AB-423044EEF829}"/>
              </a:ext>
            </a:extLst>
          </p:cNvPr>
          <p:cNvSpPr txBox="1"/>
          <p:nvPr/>
        </p:nvSpPr>
        <p:spPr>
          <a:xfrm>
            <a:off x="899592" y="1020291"/>
            <a:ext cx="6408712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Yritysten arvio tilanteestaan kolmen kuukauden kuluttua, osuus vastanneista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157181778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_2016" id="{20EA1341-EE32-433B-BC03-FE23A0136C67}" vid="{91854BC2-7349-49C3-92B6-AE41D831AB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138123f-121c-488a-94e5-f84b83c32a2d">
      <UserInfo>
        <DisplayName>Forsman Daniel</DisplayName>
        <AccountId>38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5BD4805AA1368E41B01C16B6F538736D" ma:contentTypeVersion="11" ma:contentTypeDescription="Luo uusi asiakirja." ma:contentTypeScope="" ma:versionID="f26824c80681a25872749d0f2de27c2e">
  <xsd:schema xmlns:xsd="http://www.w3.org/2001/XMLSchema" xmlns:xs="http://www.w3.org/2001/XMLSchema" xmlns:p="http://schemas.microsoft.com/office/2006/metadata/properties" xmlns:ns3="10e92901-9b22-4e14-9457-52e326d30caa" xmlns:ns4="6138123f-121c-488a-94e5-f84b83c32a2d" targetNamespace="http://schemas.microsoft.com/office/2006/metadata/properties" ma:root="true" ma:fieldsID="17fa0475391e8d927ba538b2824418f2" ns3:_="" ns4:_="">
    <xsd:import namespace="10e92901-9b22-4e14-9457-52e326d30caa"/>
    <xsd:import namespace="6138123f-121c-488a-94e5-f84b83c32a2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e92901-9b22-4e14-9457-52e326d30c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38123f-121c-488a-94e5-f84b83c32a2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159B844-F195-4D26-97DD-6E2B728D2A0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43AC004-C085-4D53-BC3A-BFB6D15CF169}">
  <ds:schemaRefs>
    <ds:schemaRef ds:uri="http://purl.org/dc/elements/1.1/"/>
    <ds:schemaRef ds:uri="http://schemas.microsoft.com/office/2006/metadata/properties"/>
    <ds:schemaRef ds:uri="http://purl.org/dc/terms/"/>
    <ds:schemaRef ds:uri="6138123f-121c-488a-94e5-f84b83c32a2d"/>
    <ds:schemaRef ds:uri="http://schemas.microsoft.com/office/2006/documentManagement/types"/>
    <ds:schemaRef ds:uri="http://schemas.microsoft.com/office/infopath/2007/PartnerControls"/>
    <ds:schemaRef ds:uri="10e92901-9b22-4e14-9457-52e326d30caa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B546062-1DC2-415A-B646-CE3E380B08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e92901-9b22-4e14-9457-52e326d30caa"/>
    <ds:schemaRef ds:uri="6138123f-121c-488a-94e5-f84b83c32a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3188</TotalTime>
  <Words>830</Words>
  <Application>Microsoft Office PowerPoint</Application>
  <PresentationFormat>Näytössä katseltava esitys (16:9)</PresentationFormat>
  <Paragraphs>241</Paragraphs>
  <Slides>19</Slides>
  <Notes>1</Notes>
  <HiddenSlides>0</HiddenSlides>
  <MMClips>0</MMClips>
  <ScaleCrop>false</ScaleCrop>
  <HeadingPairs>
    <vt:vector size="8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19</vt:i4>
      </vt:variant>
    </vt:vector>
  </HeadingPairs>
  <TitlesOfParts>
    <vt:vector size="23" baseType="lpstr">
      <vt:lpstr>Arial</vt:lpstr>
      <vt:lpstr>Verdana</vt:lpstr>
      <vt:lpstr>Teknologiateollisuus_masterdia</vt:lpstr>
      <vt:lpstr>Macrobond document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Rautaporras Petteri</dc:creator>
  <cp:keywords>Teknologiateollisuus_FI</cp:keywords>
  <cp:lastModifiedBy>Emaus Katriina</cp:lastModifiedBy>
  <cp:revision>52</cp:revision>
  <cp:lastPrinted>2020-08-06T06:12:28Z</cp:lastPrinted>
  <dcterms:created xsi:type="dcterms:W3CDTF">2019-10-17T09:08:24Z</dcterms:created>
  <dcterms:modified xsi:type="dcterms:W3CDTF">2020-08-06T08:00:55Z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482.21.02.003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Tekno_fi.potx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/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>Nora Elers</vt:lpwstr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/>
  </property>
  <property fmtid="{D5CDD505-2E9C-101B-9397-08002B2CF9AE}" pid="27" name="ContentTypeId">
    <vt:lpwstr>0x0101005BD4805AA1368E41B01C16B6F538736D</vt:lpwstr>
  </property>
  <property fmtid="{D5CDD505-2E9C-101B-9397-08002B2CF9AE}" pid="28" name="TyoryhmanNimi">
    <vt:lpwstr>Talous ja tilastot</vt:lpwstr>
  </property>
</Properties>
</file>