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063" r:id="rId5"/>
    <p:sldId id="2147373692" r:id="rId6"/>
    <p:sldId id="2147373695" r:id="rId7"/>
    <p:sldId id="2147373696" r:id="rId8"/>
    <p:sldId id="2147373659" r:id="rId9"/>
    <p:sldId id="2147373680" r:id="rId10"/>
    <p:sldId id="1104" r:id="rId11"/>
    <p:sldId id="283" r:id="rId12"/>
    <p:sldId id="271" r:id="rId13"/>
    <p:sldId id="272" r:id="rId14"/>
    <p:sldId id="2147373698" r:id="rId15"/>
    <p:sldId id="1051" r:id="rId16"/>
    <p:sldId id="1052" r:id="rId17"/>
    <p:sldId id="262" r:id="rId18"/>
    <p:sldId id="2076137443" r:id="rId19"/>
    <p:sldId id="259" r:id="rId20"/>
    <p:sldId id="2147373701" r:id="rId21"/>
    <p:sldId id="2147373899" r:id="rId22"/>
    <p:sldId id="2147373684" r:id="rId23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29.9</c:v>
                </c:pt>
                <c:pt idx="1">
                  <c:v>18.600000000000001</c:v>
                </c:pt>
                <c:pt idx="2">
                  <c:v>10</c:v>
                </c:pt>
                <c:pt idx="3">
                  <c:v>-12.3</c:v>
                </c:pt>
                <c:pt idx="4">
                  <c:v>-50.1</c:v>
                </c:pt>
                <c:pt idx="5">
                  <c:v>-68.7</c:v>
                </c:pt>
                <c:pt idx="6">
                  <c:v>-65.5</c:v>
                </c:pt>
                <c:pt idx="7">
                  <c:v>-66</c:v>
                </c:pt>
                <c:pt idx="8">
                  <c:v>-57.1</c:v>
                </c:pt>
                <c:pt idx="9">
                  <c:v>-32.799999999999898</c:v>
                </c:pt>
                <c:pt idx="10">
                  <c:v>-5.2</c:v>
                </c:pt>
                <c:pt idx="11">
                  <c:v>-8</c:v>
                </c:pt>
                <c:pt idx="12">
                  <c:v>-7.2999999999999901</c:v>
                </c:pt>
                <c:pt idx="13">
                  <c:v>6.2</c:v>
                </c:pt>
                <c:pt idx="14">
                  <c:v>4.2</c:v>
                </c:pt>
                <c:pt idx="15">
                  <c:v>-17.100000000000001</c:v>
                </c:pt>
                <c:pt idx="16">
                  <c:v>-22.5</c:v>
                </c:pt>
                <c:pt idx="17">
                  <c:v>-18.600000000000001</c:v>
                </c:pt>
                <c:pt idx="18">
                  <c:v>-8.8000000000000007</c:v>
                </c:pt>
                <c:pt idx="19">
                  <c:v>-31.6999999999999</c:v>
                </c:pt>
                <c:pt idx="20">
                  <c:v>-35.799999999999898</c:v>
                </c:pt>
                <c:pt idx="21">
                  <c:v>-35.700000000000003</c:v>
                </c:pt>
                <c:pt idx="22">
                  <c:v>-29.5</c:v>
                </c:pt>
                <c:pt idx="23">
                  <c:v>-44.6</c:v>
                </c:pt>
                <c:pt idx="24">
                  <c:v>-31</c:v>
                </c:pt>
                <c:pt idx="25">
                  <c:v>-20.899999999999899</c:v>
                </c:pt>
                <c:pt idx="26">
                  <c:v>-18.6999999999999</c:v>
                </c:pt>
                <c:pt idx="27">
                  <c:v>-29.5</c:v>
                </c:pt>
                <c:pt idx="28">
                  <c:v>-32</c:v>
                </c:pt>
                <c:pt idx="29">
                  <c:v>-26.1999999999999</c:v>
                </c:pt>
                <c:pt idx="30">
                  <c:v>-32.1</c:v>
                </c:pt>
                <c:pt idx="31">
                  <c:v>-31.3</c:v>
                </c:pt>
                <c:pt idx="32">
                  <c:v>-28.8</c:v>
                </c:pt>
                <c:pt idx="33">
                  <c:v>-15.8</c:v>
                </c:pt>
                <c:pt idx="34">
                  <c:v>-21</c:v>
                </c:pt>
                <c:pt idx="35">
                  <c:v>-17.899999999999899</c:v>
                </c:pt>
                <c:pt idx="36">
                  <c:v>-5.9</c:v>
                </c:pt>
                <c:pt idx="37">
                  <c:v>14.2</c:v>
                </c:pt>
                <c:pt idx="38">
                  <c:v>17.2</c:v>
                </c:pt>
                <c:pt idx="39">
                  <c:v>25.2</c:v>
                </c:pt>
                <c:pt idx="40">
                  <c:v>24.7</c:v>
                </c:pt>
                <c:pt idx="41">
                  <c:v>33.9</c:v>
                </c:pt>
                <c:pt idx="42">
                  <c:v>38.299999999999997</c:v>
                </c:pt>
                <c:pt idx="43">
                  <c:v>35.1</c:v>
                </c:pt>
                <c:pt idx="44">
                  <c:v>16.899999999999999</c:v>
                </c:pt>
                <c:pt idx="45">
                  <c:v>12.4</c:v>
                </c:pt>
                <c:pt idx="46">
                  <c:v>6.2</c:v>
                </c:pt>
                <c:pt idx="47">
                  <c:v>-6</c:v>
                </c:pt>
                <c:pt idx="48">
                  <c:v>-18.1999999999999</c:v>
                </c:pt>
                <c:pt idx="49">
                  <c:v>-32.399999999999899</c:v>
                </c:pt>
                <c:pt idx="50">
                  <c:v>-43.799999999999898</c:v>
                </c:pt>
                <c:pt idx="51">
                  <c:v>-41.399999999999899</c:v>
                </c:pt>
                <c:pt idx="52">
                  <c:v>-14.9</c:v>
                </c:pt>
                <c:pt idx="53">
                  <c:v>11.8</c:v>
                </c:pt>
                <c:pt idx="54">
                  <c:v>37.9</c:v>
                </c:pt>
                <c:pt idx="55">
                  <c:v>36.1</c:v>
                </c:pt>
                <c:pt idx="56">
                  <c:v>41.7</c:v>
                </c:pt>
                <c:pt idx="57">
                  <c:v>27.4</c:v>
                </c:pt>
                <c:pt idx="58">
                  <c:v>16.899999999999999</c:v>
                </c:pt>
                <c:pt idx="59">
                  <c:v>-0.9</c:v>
                </c:pt>
                <c:pt idx="60">
                  <c:v>-13.9</c:v>
                </c:pt>
                <c:pt idx="61">
                  <c:v>-16.8</c:v>
                </c:pt>
                <c:pt idx="62">
                  <c:v>-24.2</c:v>
                </c:pt>
                <c:pt idx="63">
                  <c:v>-44.8</c:v>
                </c:pt>
                <c:pt idx="64">
                  <c:v>-49.6</c:v>
                </c:pt>
                <c:pt idx="65">
                  <c:v>-46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-3.6</c:v>
                </c:pt>
                <c:pt idx="1">
                  <c:v>-9</c:v>
                </c:pt>
                <c:pt idx="2">
                  <c:v>-25.5</c:v>
                </c:pt>
                <c:pt idx="3">
                  <c:v>-40.799999999999898</c:v>
                </c:pt>
                <c:pt idx="4">
                  <c:v>-42.399999999999899</c:v>
                </c:pt>
                <c:pt idx="5">
                  <c:v>-27.1999999999999</c:v>
                </c:pt>
                <c:pt idx="6">
                  <c:v>-19.3</c:v>
                </c:pt>
                <c:pt idx="7">
                  <c:v>-7</c:v>
                </c:pt>
                <c:pt idx="8">
                  <c:v>13.4</c:v>
                </c:pt>
                <c:pt idx="9">
                  <c:v>31.1</c:v>
                </c:pt>
                <c:pt idx="10">
                  <c:v>13.8</c:v>
                </c:pt>
                <c:pt idx="11">
                  <c:v>10.9</c:v>
                </c:pt>
                <c:pt idx="12">
                  <c:v>20.2</c:v>
                </c:pt>
                <c:pt idx="13">
                  <c:v>26.1</c:v>
                </c:pt>
                <c:pt idx="14">
                  <c:v>10.199999999999999</c:v>
                </c:pt>
                <c:pt idx="15">
                  <c:v>-30.1999999999999</c:v>
                </c:pt>
                <c:pt idx="16">
                  <c:v>-15.4</c:v>
                </c:pt>
                <c:pt idx="17">
                  <c:v>7.9</c:v>
                </c:pt>
                <c:pt idx="18">
                  <c:v>-4.5</c:v>
                </c:pt>
                <c:pt idx="19">
                  <c:v>-33</c:v>
                </c:pt>
                <c:pt idx="20">
                  <c:v>-12</c:v>
                </c:pt>
                <c:pt idx="21">
                  <c:v>1.8</c:v>
                </c:pt>
                <c:pt idx="22">
                  <c:v>-9</c:v>
                </c:pt>
                <c:pt idx="23">
                  <c:v>-8.6999999999999904</c:v>
                </c:pt>
                <c:pt idx="24">
                  <c:v>-7.5999999999999899</c:v>
                </c:pt>
                <c:pt idx="25">
                  <c:v>0.8</c:v>
                </c:pt>
                <c:pt idx="26">
                  <c:v>-1.8999999999999899</c:v>
                </c:pt>
                <c:pt idx="27">
                  <c:v>-12.6999999999999</c:v>
                </c:pt>
                <c:pt idx="28">
                  <c:v>-5.4</c:v>
                </c:pt>
                <c:pt idx="29">
                  <c:v>2.6</c:v>
                </c:pt>
                <c:pt idx="30">
                  <c:v>-3.1</c:v>
                </c:pt>
                <c:pt idx="31">
                  <c:v>-3.3999999999999901</c:v>
                </c:pt>
                <c:pt idx="32">
                  <c:v>2.5</c:v>
                </c:pt>
                <c:pt idx="33">
                  <c:v>4.5</c:v>
                </c:pt>
                <c:pt idx="34">
                  <c:v>-5.5</c:v>
                </c:pt>
                <c:pt idx="35">
                  <c:v>-0.5</c:v>
                </c:pt>
                <c:pt idx="36">
                  <c:v>7.9</c:v>
                </c:pt>
                <c:pt idx="37">
                  <c:v>12.8</c:v>
                </c:pt>
                <c:pt idx="38">
                  <c:v>9.9</c:v>
                </c:pt>
                <c:pt idx="39">
                  <c:v>18.3</c:v>
                </c:pt>
                <c:pt idx="40">
                  <c:v>17.8</c:v>
                </c:pt>
                <c:pt idx="41">
                  <c:v>17.3</c:v>
                </c:pt>
                <c:pt idx="42">
                  <c:v>12</c:v>
                </c:pt>
                <c:pt idx="43">
                  <c:v>-3.5</c:v>
                </c:pt>
                <c:pt idx="44">
                  <c:v>-10.1</c:v>
                </c:pt>
                <c:pt idx="45">
                  <c:v>-7.2</c:v>
                </c:pt>
                <c:pt idx="46">
                  <c:v>-11.1</c:v>
                </c:pt>
                <c:pt idx="47">
                  <c:v>-28.3</c:v>
                </c:pt>
                <c:pt idx="48">
                  <c:v>-15.6</c:v>
                </c:pt>
                <c:pt idx="49">
                  <c:v>-48.399999999999899</c:v>
                </c:pt>
                <c:pt idx="50">
                  <c:v>-18.600000000000001</c:v>
                </c:pt>
                <c:pt idx="51">
                  <c:v>-16.1999999999999</c:v>
                </c:pt>
                <c:pt idx="52">
                  <c:v>8.9</c:v>
                </c:pt>
                <c:pt idx="53">
                  <c:v>20</c:v>
                </c:pt>
                <c:pt idx="54">
                  <c:v>16.5</c:v>
                </c:pt>
                <c:pt idx="55">
                  <c:v>3.3</c:v>
                </c:pt>
                <c:pt idx="56">
                  <c:v>3</c:v>
                </c:pt>
                <c:pt idx="57">
                  <c:v>-16</c:v>
                </c:pt>
                <c:pt idx="58">
                  <c:v>-23.5</c:v>
                </c:pt>
                <c:pt idx="59">
                  <c:v>-37.1</c:v>
                </c:pt>
                <c:pt idx="60">
                  <c:v>-25.4</c:v>
                </c:pt>
                <c:pt idx="61">
                  <c:v>-20.6</c:v>
                </c:pt>
                <c:pt idx="62">
                  <c:v>-29.2</c:v>
                </c:pt>
                <c:pt idx="63">
                  <c:v>-34.700000000000003</c:v>
                </c:pt>
                <c:pt idx="64">
                  <c:v>-14.2</c:v>
                </c:pt>
                <c:pt idx="65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67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69053598720135E-2"/>
          <c:y val="4.3430428705924916E-2"/>
          <c:w val="0.9122279919323365"/>
          <c:h val="0.69012432039803995"/>
        </c:manualLayout>
      </c:layout>
      <c:areaChart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Kasvua</c:v>
                </c:pt>
              </c:strCache>
            </c:strRef>
          </c:tx>
          <c:spPr>
            <a:solidFill>
              <a:srgbClr val="85E869">
                <a:alpha val="70000"/>
              </a:srgbClr>
            </a:solidFill>
            <a:ln>
              <a:noFill/>
            </a:ln>
            <a:effectLst/>
          </c:spPr>
          <c:cat>
            <c:strRef>
              <c:f>Taul1!$A$2:$A$19</c:f>
              <c:strCache>
                <c:ptCount val="18"/>
                <c:pt idx="0">
                  <c:v>2020/1</c:v>
                </c:pt>
                <c:pt idx="1">
                  <c:v>2020/4</c:v>
                </c:pt>
                <c:pt idx="2">
                  <c:v>2020/07</c:v>
                </c:pt>
                <c:pt idx="3">
                  <c:v>2020/10</c:v>
                </c:pt>
                <c:pt idx="4">
                  <c:v>2021/1</c:v>
                </c:pt>
                <c:pt idx="5">
                  <c:v>2021/4</c:v>
                </c:pt>
                <c:pt idx="6">
                  <c:v>2021/7</c:v>
                </c:pt>
                <c:pt idx="7">
                  <c:v>2021/10</c:v>
                </c:pt>
                <c:pt idx="8">
                  <c:v>2022/1</c:v>
                </c:pt>
                <c:pt idx="9">
                  <c:v>2022/4</c:v>
                </c:pt>
                <c:pt idx="10">
                  <c:v>2022/7</c:v>
                </c:pt>
                <c:pt idx="11">
                  <c:v>2022/10</c:v>
                </c:pt>
                <c:pt idx="12">
                  <c:v>2023/1</c:v>
                </c:pt>
                <c:pt idx="13">
                  <c:v>2023/4</c:v>
                </c:pt>
                <c:pt idx="14">
                  <c:v>2023/7</c:v>
                </c:pt>
                <c:pt idx="15">
                  <c:v>2023/10</c:v>
                </c:pt>
                <c:pt idx="16">
                  <c:v>2024/1</c:v>
                </c:pt>
                <c:pt idx="17">
                  <c:v>2024/4</c:v>
                </c:pt>
              </c:strCache>
            </c:strRef>
          </c:cat>
          <c:val>
            <c:numRef>
              <c:f>Taul1!$B$2:$B$19</c:f>
              <c:numCache>
                <c:formatCode>General</c:formatCode>
                <c:ptCount val="18"/>
                <c:pt idx="0">
                  <c:v>9.2899999999999991</c:v>
                </c:pt>
                <c:pt idx="1">
                  <c:v>4.26</c:v>
                </c:pt>
                <c:pt idx="2">
                  <c:v>5.27</c:v>
                </c:pt>
                <c:pt idx="3">
                  <c:v>13.98</c:v>
                </c:pt>
                <c:pt idx="4">
                  <c:v>21.17</c:v>
                </c:pt>
                <c:pt idx="5">
                  <c:v>32.119999999999997</c:v>
                </c:pt>
                <c:pt idx="6">
                  <c:v>33.81</c:v>
                </c:pt>
                <c:pt idx="7">
                  <c:v>29.42</c:v>
                </c:pt>
                <c:pt idx="8">
                  <c:v>23.62</c:v>
                </c:pt>
                <c:pt idx="9">
                  <c:v>19.62</c:v>
                </c:pt>
                <c:pt idx="10">
                  <c:v>15.18</c:v>
                </c:pt>
                <c:pt idx="11">
                  <c:v>12.61</c:v>
                </c:pt>
                <c:pt idx="12">
                  <c:v>12.5</c:v>
                </c:pt>
                <c:pt idx="13">
                  <c:v>13.39</c:v>
                </c:pt>
                <c:pt idx="14">
                  <c:v>8.5500000000000007</c:v>
                </c:pt>
                <c:pt idx="15">
                  <c:v>7.5</c:v>
                </c:pt>
                <c:pt idx="16">
                  <c:v>9.17</c:v>
                </c:pt>
                <c:pt idx="17">
                  <c:v>14.41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A-4602-B2D0-FB13C2E90ED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 muutosta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</c:spPr>
          <c:cat>
            <c:strRef>
              <c:f>Taul1!$A$2:$A$19</c:f>
              <c:strCache>
                <c:ptCount val="18"/>
                <c:pt idx="0">
                  <c:v>2020/1</c:v>
                </c:pt>
                <c:pt idx="1">
                  <c:v>2020/4</c:v>
                </c:pt>
                <c:pt idx="2">
                  <c:v>2020/07</c:v>
                </c:pt>
                <c:pt idx="3">
                  <c:v>2020/10</c:v>
                </c:pt>
                <c:pt idx="4">
                  <c:v>2021/1</c:v>
                </c:pt>
                <c:pt idx="5">
                  <c:v>2021/4</c:v>
                </c:pt>
                <c:pt idx="6">
                  <c:v>2021/7</c:v>
                </c:pt>
                <c:pt idx="7">
                  <c:v>2021/10</c:v>
                </c:pt>
                <c:pt idx="8">
                  <c:v>2022/1</c:v>
                </c:pt>
                <c:pt idx="9">
                  <c:v>2022/4</c:v>
                </c:pt>
                <c:pt idx="10">
                  <c:v>2022/7</c:v>
                </c:pt>
                <c:pt idx="11">
                  <c:v>2022/10</c:v>
                </c:pt>
                <c:pt idx="12">
                  <c:v>2023/1</c:v>
                </c:pt>
                <c:pt idx="13">
                  <c:v>2023/4</c:v>
                </c:pt>
                <c:pt idx="14">
                  <c:v>2023/7</c:v>
                </c:pt>
                <c:pt idx="15">
                  <c:v>2023/10</c:v>
                </c:pt>
                <c:pt idx="16">
                  <c:v>2024/1</c:v>
                </c:pt>
                <c:pt idx="17">
                  <c:v>2024/4</c:v>
                </c:pt>
              </c:strCache>
            </c:strRef>
          </c:cat>
          <c:val>
            <c:numRef>
              <c:f>Taul1!$C$2:$C$19</c:f>
              <c:numCache>
                <c:formatCode>General</c:formatCode>
                <c:ptCount val="18"/>
                <c:pt idx="0">
                  <c:v>74.69</c:v>
                </c:pt>
                <c:pt idx="1">
                  <c:v>49.79</c:v>
                </c:pt>
                <c:pt idx="2">
                  <c:v>45.62</c:v>
                </c:pt>
                <c:pt idx="3">
                  <c:v>56.77</c:v>
                </c:pt>
                <c:pt idx="4">
                  <c:v>65.569999999999993</c:v>
                </c:pt>
                <c:pt idx="5">
                  <c:v>62.39</c:v>
                </c:pt>
                <c:pt idx="6">
                  <c:v>61.51</c:v>
                </c:pt>
                <c:pt idx="7">
                  <c:v>62.61</c:v>
                </c:pt>
                <c:pt idx="8">
                  <c:v>69.91</c:v>
                </c:pt>
                <c:pt idx="9">
                  <c:v>67.95</c:v>
                </c:pt>
                <c:pt idx="10">
                  <c:v>72.77</c:v>
                </c:pt>
                <c:pt idx="11">
                  <c:v>67.23</c:v>
                </c:pt>
                <c:pt idx="12">
                  <c:v>62.92</c:v>
                </c:pt>
                <c:pt idx="13">
                  <c:v>59.84</c:v>
                </c:pt>
                <c:pt idx="14">
                  <c:v>62.4</c:v>
                </c:pt>
                <c:pt idx="15">
                  <c:v>53.34</c:v>
                </c:pt>
                <c:pt idx="16">
                  <c:v>58.17</c:v>
                </c:pt>
                <c:pt idx="17">
                  <c:v>61.32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A-4602-B2D0-FB13C2E90ED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Vähentynyt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 w="25400">
              <a:noFill/>
            </a:ln>
            <a:effectLst/>
          </c:spPr>
          <c:cat>
            <c:strRef>
              <c:f>Taul1!$A$2:$A$19</c:f>
              <c:strCache>
                <c:ptCount val="18"/>
                <c:pt idx="0">
                  <c:v>2020/1</c:v>
                </c:pt>
                <c:pt idx="1">
                  <c:v>2020/4</c:v>
                </c:pt>
                <c:pt idx="2">
                  <c:v>2020/07</c:v>
                </c:pt>
                <c:pt idx="3">
                  <c:v>2020/10</c:v>
                </c:pt>
                <c:pt idx="4">
                  <c:v>2021/1</c:v>
                </c:pt>
                <c:pt idx="5">
                  <c:v>2021/4</c:v>
                </c:pt>
                <c:pt idx="6">
                  <c:v>2021/7</c:v>
                </c:pt>
                <c:pt idx="7">
                  <c:v>2021/10</c:v>
                </c:pt>
                <c:pt idx="8">
                  <c:v>2022/1</c:v>
                </c:pt>
                <c:pt idx="9">
                  <c:v>2022/4</c:v>
                </c:pt>
                <c:pt idx="10">
                  <c:v>2022/7</c:v>
                </c:pt>
                <c:pt idx="11">
                  <c:v>2022/10</c:v>
                </c:pt>
                <c:pt idx="12">
                  <c:v>2023/1</c:v>
                </c:pt>
                <c:pt idx="13">
                  <c:v>2023/4</c:v>
                </c:pt>
                <c:pt idx="14">
                  <c:v>2023/7</c:v>
                </c:pt>
                <c:pt idx="15">
                  <c:v>2023/10</c:v>
                </c:pt>
                <c:pt idx="16">
                  <c:v>2024/1</c:v>
                </c:pt>
                <c:pt idx="17">
                  <c:v>2024/4</c:v>
                </c:pt>
              </c:strCache>
            </c:strRef>
          </c:cat>
          <c:val>
            <c:numRef>
              <c:f>Taul1!$D$2:$D$19</c:f>
              <c:numCache>
                <c:formatCode>General</c:formatCode>
                <c:ptCount val="18"/>
                <c:pt idx="0">
                  <c:v>16.04</c:v>
                </c:pt>
                <c:pt idx="1">
                  <c:v>45.96</c:v>
                </c:pt>
                <c:pt idx="2">
                  <c:v>49.13</c:v>
                </c:pt>
                <c:pt idx="3">
                  <c:v>29.26</c:v>
                </c:pt>
                <c:pt idx="4">
                  <c:v>13.28</c:v>
                </c:pt>
                <c:pt idx="5">
                  <c:v>5.51</c:v>
                </c:pt>
                <c:pt idx="6">
                  <c:v>4.7</c:v>
                </c:pt>
                <c:pt idx="7">
                  <c:v>7.99</c:v>
                </c:pt>
                <c:pt idx="8">
                  <c:v>6.49</c:v>
                </c:pt>
                <c:pt idx="9">
                  <c:v>12.45</c:v>
                </c:pt>
                <c:pt idx="10">
                  <c:v>12.06</c:v>
                </c:pt>
                <c:pt idx="11">
                  <c:v>20.170000000000002</c:v>
                </c:pt>
                <c:pt idx="12">
                  <c:v>24.59</c:v>
                </c:pt>
                <c:pt idx="13">
                  <c:v>26.78</c:v>
                </c:pt>
                <c:pt idx="14">
                  <c:v>29.06</c:v>
                </c:pt>
                <c:pt idx="15">
                  <c:v>39.17</c:v>
                </c:pt>
                <c:pt idx="16">
                  <c:v>32.67</c:v>
                </c:pt>
                <c:pt idx="17">
                  <c:v>24.28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A-4602-B2D0-FB13C2E90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4770687"/>
        <c:axId val="1314777343"/>
      </c:areaChart>
      <c:catAx>
        <c:axId val="1314770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4777343"/>
        <c:crosses val="autoZero"/>
        <c:auto val="1"/>
        <c:lblAlgn val="ctr"/>
        <c:lblOffset val="100"/>
        <c:noMultiLvlLbl val="0"/>
      </c:catAx>
      <c:valAx>
        <c:axId val="13147773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47706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39919442532794"/>
          <c:y val="0.93318746940508612"/>
          <c:w val="0.35628208221985874"/>
          <c:h val="6.6812603622203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Taul1!$B$4:$B$40</c:f>
              <c:numCache>
                <c:formatCode>General</c:formatCode>
                <c:ptCount val="37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6-4719-90AF-5F768F91A7B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Taul1!$C$4:$C$40</c:f>
              <c:numCache>
                <c:formatCode>#,##0</c:formatCode>
                <c:ptCount val="37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6-4719-90AF-5F768F91A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5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0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Teknologiateollisuuden Talousnäkymät</a:t>
            </a:r>
          </a:p>
          <a:p>
            <a:r>
              <a:rPr lang="fi-FI"/>
              <a:t>8.5.2024</a:t>
            </a:r>
          </a:p>
          <a:p>
            <a:endParaRPr lang="fi-FI"/>
          </a:p>
          <a:p>
            <a:endParaRPr lang="fi-FI"/>
          </a:p>
          <a:p>
            <a:r>
              <a:rPr lang="fi-FI"/>
              <a:t>Johtaja, pääekonomisti</a:t>
            </a:r>
          </a:p>
          <a:p>
            <a:r>
              <a:rPr lang="fi-FI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2022: kone- ja metallituoteteollisuus 37 %, elektroniikka- ja sähköteollisuus 20 %, tietotekniikka-ala 18 %, metallien jalostus 18 %,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47343037"/>
              </p:ext>
            </p:extLst>
          </p:nvPr>
        </p:nvGraphicFramePr>
        <p:xfrm>
          <a:off x="407988" y="1112838"/>
          <a:ext cx="8335962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5962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3964AD-6343-5666-45D9-10897617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suhdanneodotuksissa käänne parempaan – arvio nykytilasta edelleen heikko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1528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7.5.2024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tammikuu 2024.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61050373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81" y="2406303"/>
          <a:ext cx="7730583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358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8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9ED390B-3DB3-4BCE-BB86-6778CC897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yritysten saamat tarjouspyynnöt Suomessa*</a:t>
            </a:r>
            <a:endParaRPr lang="fi-FI" sz="1600" b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F5DA5E1-CC3D-4D16-9744-B848592D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9A0ACA-DD7E-4B21-B68F-C5F80644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16E230-8F34-4828-8F7E-1789C394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826DA81-BEE5-4606-B559-BB276A021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tilauskantatiedustelu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CE4DC5EE-910B-46DC-B2A4-FA9338ACC4DD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18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>
            <a:extLst>
              <a:ext uri="{FF2B5EF4-FFF2-40B4-BE49-F238E27FC236}">
                <a16:creationId xmlns:a16="http://schemas.microsoft.com/office/drawing/2014/main" id="{7063BA64-F2D7-88B9-3361-2DC7B7E8411C}"/>
              </a:ext>
            </a:extLst>
          </p:cNvPr>
          <p:cNvSpPr/>
          <p:nvPr/>
        </p:nvSpPr>
        <p:spPr>
          <a:xfrm>
            <a:off x="548418" y="4338687"/>
            <a:ext cx="822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01FF58-2547-8726-04AD-8F2025BCF1E6}"/>
              </a:ext>
            </a:extLst>
          </p:cNvPr>
          <p:cNvSpPr txBox="1"/>
          <p:nvPr/>
        </p:nvSpPr>
        <p:spPr>
          <a:xfrm>
            <a:off x="899592" y="1025772"/>
            <a:ext cx="208823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Osuus vastaajista, %</a:t>
            </a:r>
          </a:p>
        </p:txBody>
      </p:sp>
    </p:spTree>
    <p:extLst>
      <p:ext uri="{BB962C8B-B14F-4D97-AF65-F5344CB8AC3E}">
        <p14:creationId xmlns:p14="http://schemas.microsoft.com/office/powerpoint/2010/main" val="355674447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tammi-maaliskuu 2024.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5509698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15998" marR="479927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31.3.2024.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88974415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tammi-maaliskuu 2024.</a:t>
            </a:r>
          </a:p>
          <a:p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09227386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31.3.2024.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2568315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5AFB0B-ECEF-4709-277D-67079B995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henkilöstömäärä pieneni hieman – lomautettujen määrä kasvoi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CE3FEA-4C5D-F391-1E55-EAFB1FDD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6D324-68DC-753D-3C51-E8193BF4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38F13D-1822-E1E7-6239-0C3F620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A85B229-371B-BADE-166D-1D6674E8E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henkilöstötiedustelu.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2B5BCAD-00A2-2C9D-24A1-53F4FAD1F1CD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9AD41C17-C67B-2758-6455-074AA8F673E2}"/>
              </a:ext>
            </a:extLst>
          </p:cNvPr>
          <p:cNvSpPr txBox="1"/>
          <p:nvPr/>
        </p:nvSpPr>
        <p:spPr>
          <a:xfrm>
            <a:off x="6948267" y="4583785"/>
            <a:ext cx="2157788" cy="395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050" spc="-40"/>
              <a:t>Lomautettujen määrä kasvoi     17 000 henkeen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A54B4BE6-B71E-2311-7FF9-B6BF32B8B57F}"/>
              </a:ext>
            </a:extLst>
          </p:cNvPr>
          <p:cNvCxnSpPr/>
          <p:nvPr/>
        </p:nvCxnSpPr>
        <p:spPr>
          <a:xfrm flipV="1">
            <a:off x="8604448" y="422793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1936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3528" y="1011376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/>
              <a:t>Euroopassa teollisuuden tilanne jatkuu vaikeana.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Odotukset tulevasta kuitenkin hieman parantuneet aiempaan verrattuna.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/>
              <a:t>Korkojen laskun varaan ladattu suuria odotuksia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/>
              <a:t>Teknologiateollisuuden tilauskertymä laski edelliseen neljännekseen verrattuna.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Suurimman toimialan, kone- ja metallituoteteollisuuden, tilauskertymä laskutrendillä jo yli vuoden.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Tilauskannat ohenivat edelleen.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Henkilöstöstä on pyritty pitämään kiinni.</a:t>
            </a:r>
          </a:p>
          <a:p>
            <a:pPr marL="1071941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100"/>
              <a:t>Huonosta suhdannetilanteesta huolimatta henkilöstömäärä putosi vain hieman edelliseen neljännekseen verrattuna.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/>
              <a:t>Kysyntätilanne jatkui heikkona alkuvuoden aikana.</a:t>
            </a:r>
          </a:p>
          <a:p>
            <a:pPr marL="757082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/>
              <a:t>Tarjouspyyntöjen määrän kasvusta raportoineiden yritysten osuus kuitenkin kasvoi hieman aiempaan nähden.</a:t>
            </a:r>
          </a:p>
          <a:p>
            <a:pPr marL="2965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/>
              <a:t>Tilanteen toivotaan vähitellen helpottuvan vuoden jälkipuoliskolla.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10512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Inflaatio ja ohjauskorot USA:ssa ja euromaissa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3316597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/>
              <a:t>Ostopäällikköindeksi piristynyt hieman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242383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3138"/>
              </p:ext>
            </p:extLst>
          </p:nvPr>
        </p:nvGraphicFramePr>
        <p:xfrm>
          <a:off x="6256892" y="1256670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749669" y="1014690"/>
            <a:ext cx="1356686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</a:t>
            </a:r>
          </a:p>
        </p:txBody>
      </p:sp>
    </p:spTree>
    <p:extLst>
      <p:ext uri="{BB962C8B-B14F-4D97-AF65-F5344CB8AC3E}">
        <p14:creationId xmlns:p14="http://schemas.microsoft.com/office/powerpoint/2010/main" val="402923467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Euroalueella teollisuustuotanto jatkaa supistumista alkuvuonna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1055606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732540"/>
          </a:xfrm>
        </p:spPr>
        <p:txBody>
          <a:bodyPr/>
          <a:lstStyle/>
          <a:p>
            <a:r>
              <a:rPr lang="fi-FI"/>
              <a:t>Maiden välillä epäyhtenäistä kehitystä Euroopassa – Etelä-Eurooppa kasvun kynnyksellä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7086BCF-B141-58BC-3CB1-96EEC06C1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7785765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7086BCF-B141-58BC-3CB1-96EEC06C1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594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Euroopassa teollisuustuotanto jatkanut laskussa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804F0C28-9E52-F0AD-33D3-4BD182D37A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02709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804F0C28-9E52-F0AD-33D3-4BD182D37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99680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1995686"/>
            <a:ext cx="7935794" cy="28824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/>
              <a:t>Teollisuus ja </a:t>
            </a:r>
            <a:r>
              <a:rPr lang="fi-FI" err="1"/>
              <a:t>teknologiateollisuus</a:t>
            </a:r>
            <a:r>
              <a:rPr lang="fi-FI"/>
              <a:t> Suomessa</a:t>
            </a:r>
            <a:endParaRPr lang="fi-FI" sz="1600">
              <a:solidFill>
                <a:schemeClr val="bg1"/>
              </a:solidFill>
            </a:endParaRPr>
          </a:p>
          <a:p>
            <a:pPr lvl="1">
              <a:lnSpc>
                <a:spcPct val="100000"/>
              </a:lnSpc>
            </a:pPr>
            <a:endParaRPr lang="fi-FI" sz="12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1C44553-7917-D6C6-8751-A0530919E557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00050" y="1106488"/>
          <a:ext cx="8353425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1C44553-7917-D6C6-8751-A0530919E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53425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A2BA15F-8573-6E0A-0B55-76AEA0B24E9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3368892"/>
              </p:ext>
            </p:extLst>
          </p:nvPr>
        </p:nvGraphicFramePr>
        <p:xfrm>
          <a:off x="400050" y="1109663"/>
          <a:ext cx="83534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A2BA15F-8573-6E0A-0B55-76AEA0B24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9663"/>
                        <a:ext cx="8353425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b057f711-7d93-472c-a8f6-94be00805750"/>
    <ds:schemaRef ds:uri="c296724d-1a81-4a23-b6dd-dca7fd62c6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DA164-F995-444A-A1EE-134AE3ED8BA7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751</Words>
  <Application>Microsoft Office PowerPoint</Application>
  <PresentationFormat>On-screen Show (16:9)</PresentationFormat>
  <Paragraphs>232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2</cp:revision>
  <cp:lastPrinted>2016-06-09T07:47:11Z</cp:lastPrinted>
  <dcterms:created xsi:type="dcterms:W3CDTF">2019-10-17T09:08:24Z</dcterms:created>
  <dcterms:modified xsi:type="dcterms:W3CDTF">2024-05-07T10:19:13Z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