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slideLayouts/slideLayout42.xml" ContentType="application/vnd.openxmlformats-officedocument.presentationml.slideLayout+xml"/>
  <Override PartName="/ppt/theme/theme9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theme/theme11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7" r:id="rId2"/>
    <p:sldMasterId id="2147483674" r:id="rId3"/>
    <p:sldMasterId id="2147483681" r:id="rId4"/>
    <p:sldMasterId id="2147483683" r:id="rId5"/>
    <p:sldMasterId id="2147483691" r:id="rId6"/>
    <p:sldMasterId id="2147483695" r:id="rId7"/>
    <p:sldMasterId id="2147483702" r:id="rId8"/>
    <p:sldMasterId id="2147483709" r:id="rId9"/>
    <p:sldMasterId id="2147483711" r:id="rId10"/>
    <p:sldMasterId id="2147483718" r:id="rId11"/>
    <p:sldMasterId id="2147483720" r:id="rId12"/>
  </p:sldMasterIdLst>
  <p:notesMasterIdLst>
    <p:notesMasterId r:id="rId31"/>
  </p:notesMasterIdLst>
  <p:sldIdLst>
    <p:sldId id="314" r:id="rId13"/>
    <p:sldId id="312" r:id="rId14"/>
    <p:sldId id="311" r:id="rId15"/>
    <p:sldId id="313" r:id="rId16"/>
    <p:sldId id="264" r:id="rId17"/>
    <p:sldId id="265" r:id="rId18"/>
    <p:sldId id="309" r:id="rId19"/>
    <p:sldId id="310" r:id="rId20"/>
    <p:sldId id="266" r:id="rId21"/>
    <p:sldId id="267" r:id="rId22"/>
    <p:sldId id="268" r:id="rId23"/>
    <p:sldId id="269" r:id="rId24"/>
    <p:sldId id="302" r:id="rId25"/>
    <p:sldId id="303" r:id="rId26"/>
    <p:sldId id="272" r:id="rId27"/>
    <p:sldId id="273" r:id="rId28"/>
    <p:sldId id="274" r:id="rId29"/>
    <p:sldId id="275" r:id="rId30"/>
  </p:sldIdLst>
  <p:sldSz cx="9144000" cy="6858000" type="screen4x3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39" autoAdjust="0"/>
  </p:normalViewPr>
  <p:slideViewPr>
    <p:cSldViewPr>
      <p:cViewPr>
        <p:scale>
          <a:sx n="100" d="100"/>
          <a:sy n="100" d="100"/>
        </p:scale>
        <p:origin x="-510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165876777251192E-2"/>
          <c:y val="4.1125541125541128E-2"/>
          <c:w val="0.64907365403570305"/>
          <c:h val="0.898268398268398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Teollisuuden tuotantokyky (tuotanto, jos kapasiteetti täyskäytössä)</c:v>
                </c:pt>
              </c:strCache>
            </c:strRef>
          </c:tx>
          <c:spPr>
            <a:ln w="44450">
              <a:solidFill>
                <a:schemeClr val="accent1"/>
              </a:solidFill>
              <a:prstDash val="sysDash"/>
            </a:ln>
          </c:spPr>
          <c:marker>
            <c:symbol val="none"/>
          </c:marker>
          <c:cat>
            <c:strRef>
              <c:f>Sheet1!$A$2:$A$29</c:f>
              <c:strCache>
                <c:ptCount val="25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</c:strCache>
            </c:str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122.7126315</c:v>
                </c:pt>
                <c:pt idx="1">
                  <c:v>119.2936668</c:v>
                </c:pt>
                <c:pt idx="2">
                  <c:v>122.1621682</c:v>
                </c:pt>
                <c:pt idx="3">
                  <c:v>118.2662022</c:v>
                </c:pt>
                <c:pt idx="4">
                  <c:v>104.3416429</c:v>
                </c:pt>
                <c:pt idx="5">
                  <c:v>105.0178499</c:v>
                </c:pt>
                <c:pt idx="6">
                  <c:v>107.09878070000001</c:v>
                </c:pt>
                <c:pt idx="7">
                  <c:v>104.6990316</c:v>
                </c:pt>
                <c:pt idx="8">
                  <c:v>99.254316169999996</c:v>
                </c:pt>
                <c:pt idx="9">
                  <c:v>103.45059569999999</c:v>
                </c:pt>
                <c:pt idx="10">
                  <c:v>105.63277359999999</c:v>
                </c:pt>
                <c:pt idx="11">
                  <c:v>104.2656448</c:v>
                </c:pt>
                <c:pt idx="12">
                  <c:v>101.16887060000001</c:v>
                </c:pt>
                <c:pt idx="13">
                  <c:v>100.17225670000001</c:v>
                </c:pt>
                <c:pt idx="14">
                  <c:v>104.33958060000001</c:v>
                </c:pt>
                <c:pt idx="15">
                  <c:v>103.7098586</c:v>
                </c:pt>
                <c:pt idx="16">
                  <c:v>102.0051278</c:v>
                </c:pt>
                <c:pt idx="17">
                  <c:v>100.5533617</c:v>
                </c:pt>
                <c:pt idx="18">
                  <c:v>101.80667459999999</c:v>
                </c:pt>
                <c:pt idx="19">
                  <c:v>99.646150629999994</c:v>
                </c:pt>
                <c:pt idx="20">
                  <c:v>98.583515640000002</c:v>
                </c:pt>
                <c:pt idx="21">
                  <c:v>95.023785970000006</c:v>
                </c:pt>
                <c:pt idx="22">
                  <c:v>97.915390509999995</c:v>
                </c:pt>
                <c:pt idx="23">
                  <c:v>97.055500589999994</c:v>
                </c:pt>
                <c:pt idx="24">
                  <c:v>94.639894100000006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Suomen koko tavara- ja palveluvienti (2008=100)</c:v>
                </c:pt>
              </c:strCache>
            </c:strRef>
          </c:tx>
          <c:spPr>
            <a:ln w="4445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strRef>
              <c:f>Sheet1!$A$2:$A$29</c:f>
              <c:strCache>
                <c:ptCount val="25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</c:strCache>
            </c:strRef>
          </c:cat>
          <c:val>
            <c:numRef>
              <c:f>Sheet1!$C$2:$C$29</c:f>
              <c:numCache>
                <c:formatCode>General</c:formatCode>
                <c:ptCount val="28"/>
                <c:pt idx="0">
                  <c:v>100.3353</c:v>
                </c:pt>
                <c:pt idx="1">
                  <c:v>106.85550000000001</c:v>
                </c:pt>
                <c:pt idx="2">
                  <c:v>101.7535</c:v>
                </c:pt>
                <c:pt idx="3">
                  <c:v>91.055729999999997</c:v>
                </c:pt>
                <c:pt idx="4">
                  <c:v>76.923429999999996</c:v>
                </c:pt>
                <c:pt idx="5">
                  <c:v>73.869510000000005</c:v>
                </c:pt>
                <c:pt idx="6">
                  <c:v>75.342089999999999</c:v>
                </c:pt>
                <c:pt idx="7">
                  <c:v>88.636160000000004</c:v>
                </c:pt>
                <c:pt idx="8">
                  <c:v>74.848209999999995</c:v>
                </c:pt>
                <c:pt idx="9">
                  <c:v>86.819209999999998</c:v>
                </c:pt>
                <c:pt idx="10">
                  <c:v>85.808790000000002</c:v>
                </c:pt>
                <c:pt idx="11">
                  <c:v>92.233800000000002</c:v>
                </c:pt>
                <c:pt idx="12">
                  <c:v>89.080200000000005</c:v>
                </c:pt>
                <c:pt idx="13">
                  <c:v>84.929770000000005</c:v>
                </c:pt>
                <c:pt idx="14">
                  <c:v>88.069779999999994</c:v>
                </c:pt>
                <c:pt idx="15">
                  <c:v>87.01858</c:v>
                </c:pt>
                <c:pt idx="16">
                  <c:v>88.427729999999997</c:v>
                </c:pt>
                <c:pt idx="17">
                  <c:v>87.426370000000006</c:v>
                </c:pt>
                <c:pt idx="18">
                  <c:v>86.905299999999997</c:v>
                </c:pt>
                <c:pt idx="19">
                  <c:v>85.613960000000006</c:v>
                </c:pt>
                <c:pt idx="20">
                  <c:v>86.280019999999993</c:v>
                </c:pt>
                <c:pt idx="21">
                  <c:v>85.446309999999997</c:v>
                </c:pt>
                <c:pt idx="22">
                  <c:v>86.420479999999998</c:v>
                </c:pt>
                <c:pt idx="23">
                  <c:v>85.636610000000005</c:v>
                </c:pt>
                <c:pt idx="24">
                  <c:v>84.041690000000003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Teollisuuden työpaikat (2008=100)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Sheet1!$A$2:$A$29</c:f>
              <c:strCache>
                <c:ptCount val="25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</c:strCache>
            </c:strRef>
          </c:cat>
          <c:val>
            <c:numRef>
              <c:f>Sheet1!$D$2:$D$29</c:f>
              <c:numCache>
                <c:formatCode>General</c:formatCode>
                <c:ptCount val="28"/>
                <c:pt idx="0">
                  <c:v>100.02330000000001</c:v>
                </c:pt>
                <c:pt idx="1">
                  <c:v>100.58280000000001</c:v>
                </c:pt>
                <c:pt idx="2">
                  <c:v>100.9324</c:v>
                </c:pt>
                <c:pt idx="3">
                  <c:v>98.461539999999999</c:v>
                </c:pt>
                <c:pt idx="4">
                  <c:v>96.573430000000002</c:v>
                </c:pt>
                <c:pt idx="5">
                  <c:v>92.867130000000003</c:v>
                </c:pt>
                <c:pt idx="6">
                  <c:v>90.839160000000007</c:v>
                </c:pt>
                <c:pt idx="7">
                  <c:v>90.163169999999994</c:v>
                </c:pt>
                <c:pt idx="8">
                  <c:v>89.487179999999995</c:v>
                </c:pt>
                <c:pt idx="9">
                  <c:v>89.860140000000001</c:v>
                </c:pt>
                <c:pt idx="10">
                  <c:v>87.948719999999994</c:v>
                </c:pt>
                <c:pt idx="11">
                  <c:v>88.881119999999996</c:v>
                </c:pt>
                <c:pt idx="12">
                  <c:v>89.324010000000001</c:v>
                </c:pt>
                <c:pt idx="13">
                  <c:v>89.090909999999994</c:v>
                </c:pt>
                <c:pt idx="14">
                  <c:v>91.585080000000005</c:v>
                </c:pt>
                <c:pt idx="15">
                  <c:v>90.279719999999998</c:v>
                </c:pt>
                <c:pt idx="16">
                  <c:v>89.603729999999999</c:v>
                </c:pt>
                <c:pt idx="17">
                  <c:v>89.510490000000004</c:v>
                </c:pt>
                <c:pt idx="18">
                  <c:v>87.599069999999998</c:v>
                </c:pt>
                <c:pt idx="19">
                  <c:v>87.039630000000002</c:v>
                </c:pt>
                <c:pt idx="20">
                  <c:v>88.018649999999994</c:v>
                </c:pt>
                <c:pt idx="21">
                  <c:v>87.948719999999994</c:v>
                </c:pt>
                <c:pt idx="22">
                  <c:v>84.615380000000002</c:v>
                </c:pt>
                <c:pt idx="23">
                  <c:v>85.594409999999996</c:v>
                </c:pt>
                <c:pt idx="24">
                  <c:v>84.055940000000007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Teollisuuden tuotanto (2008=100)</c:v>
                </c:pt>
              </c:strCache>
            </c:strRef>
          </c:tx>
          <c:spPr>
            <a:ln w="44450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Sheet1!$A$2:$A$29</c:f>
              <c:strCache>
                <c:ptCount val="25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</c:strCache>
            </c:strRef>
          </c:cat>
          <c:val>
            <c:numRef>
              <c:f>Sheet1!$E$2:$E$29</c:f>
              <c:numCache>
                <c:formatCode>General</c:formatCode>
                <c:ptCount val="28"/>
                <c:pt idx="0">
                  <c:v>102.97499999999999</c:v>
                </c:pt>
                <c:pt idx="1">
                  <c:v>102.16679999999999</c:v>
                </c:pt>
                <c:pt idx="2">
                  <c:v>100.857</c:v>
                </c:pt>
                <c:pt idx="3">
                  <c:v>94.001249999999999</c:v>
                </c:pt>
                <c:pt idx="4">
                  <c:v>79.89967</c:v>
                </c:pt>
                <c:pt idx="5">
                  <c:v>78.506240000000005</c:v>
                </c:pt>
                <c:pt idx="6">
                  <c:v>79.816069999999996</c:v>
                </c:pt>
                <c:pt idx="7">
                  <c:v>79.648849999999996</c:v>
                </c:pt>
                <c:pt idx="8">
                  <c:v>78.422629999999998</c:v>
                </c:pt>
                <c:pt idx="9">
                  <c:v>82.4636</c:v>
                </c:pt>
                <c:pt idx="10">
                  <c:v>84.107849999999999</c:v>
                </c:pt>
                <c:pt idx="11">
                  <c:v>85.111130000000003</c:v>
                </c:pt>
                <c:pt idx="12">
                  <c:v>85.083259999999996</c:v>
                </c:pt>
                <c:pt idx="13">
                  <c:v>85.752110000000002</c:v>
                </c:pt>
                <c:pt idx="14">
                  <c:v>85.417680000000004</c:v>
                </c:pt>
                <c:pt idx="15">
                  <c:v>86.198009999999996</c:v>
                </c:pt>
                <c:pt idx="16">
                  <c:v>85.612759999999994</c:v>
                </c:pt>
                <c:pt idx="17">
                  <c:v>85.919319999999999</c:v>
                </c:pt>
                <c:pt idx="18">
                  <c:v>84.052109999999999</c:v>
                </c:pt>
                <c:pt idx="19">
                  <c:v>82.937370000000001</c:v>
                </c:pt>
                <c:pt idx="20">
                  <c:v>81.906220000000005</c:v>
                </c:pt>
                <c:pt idx="21">
                  <c:v>79.760329999999996</c:v>
                </c:pt>
                <c:pt idx="22">
                  <c:v>80.540649999999999</c:v>
                </c:pt>
                <c:pt idx="23">
                  <c:v>80.65213</c:v>
                </c:pt>
                <c:pt idx="24">
                  <c:v>78.199680000000001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905408"/>
        <c:axId val="45928448"/>
      </c:lineChart>
      <c:catAx>
        <c:axId val="45905408"/>
        <c:scaling>
          <c:orientation val="minMax"/>
        </c:scaling>
        <c:delete val="0"/>
        <c:axPos val="b"/>
        <c:majorGridlines>
          <c:spPr>
            <a:ln w="3175" cmpd="sng">
              <a:solidFill>
                <a:schemeClr val="tx1"/>
              </a:solidFill>
              <a:prstDash val="dash"/>
            </a:ln>
          </c:spPr>
        </c:majorGridlines>
        <c:majorTickMark val="out"/>
        <c:minorTickMark val="none"/>
        <c:tickLblPos val="none"/>
        <c:spPr>
          <a:ln w="3319">
            <a:solidFill>
              <a:schemeClr val="tx1"/>
            </a:solidFill>
            <a:prstDash val="solid"/>
          </a:ln>
        </c:spPr>
        <c:crossAx val="45928448"/>
        <c:crossesAt val="10"/>
        <c:auto val="1"/>
        <c:lblAlgn val="ctr"/>
        <c:lblOffset val="100"/>
        <c:tickLblSkip val="1"/>
        <c:tickMarkSkip val="4"/>
        <c:noMultiLvlLbl val="0"/>
      </c:catAx>
      <c:valAx>
        <c:axId val="45928448"/>
        <c:scaling>
          <c:orientation val="minMax"/>
          <c:max val="125"/>
          <c:min val="70"/>
        </c:scaling>
        <c:delete val="0"/>
        <c:axPos val="l"/>
        <c:majorGridlines>
          <c:spPr>
            <a:ln w="3175" cmpd="sng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3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5905408"/>
        <c:crosses val="autoZero"/>
        <c:crossBetween val="between"/>
        <c:majorUnit val="5"/>
      </c:valAx>
      <c:spPr>
        <a:noFill/>
        <a:ln w="1327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3075804222369134"/>
          <c:y val="4.1685329522982331E-2"/>
          <c:w val="0.26924195777630866"/>
          <c:h val="0.89796990931778209"/>
        </c:manualLayout>
      </c:layout>
      <c:overlay val="0"/>
      <c:spPr>
        <a:solidFill>
          <a:schemeClr val="bg1"/>
        </a:solidFill>
        <a:ln w="2655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8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85115766262397E-2"/>
          <c:y val="5.7395143487858721E-2"/>
          <c:w val="0.74090407938257996"/>
          <c:h val="0.84988962472406182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/ Domestic </c:v>
                </c:pt>
              </c:strCache>
            </c:strRef>
          </c:tx>
          <c:spPr>
            <a:solidFill>
              <a:srgbClr val="FF0000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Sheet1!$A$2:$A$40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Sheet1!$B$2:$B$40</c:f>
              <c:numCache>
                <c:formatCode>General</c:formatCode>
                <c:ptCount val="39"/>
                <c:pt idx="0">
                  <c:v>543.85814855635113</c:v>
                </c:pt>
                <c:pt idx="1">
                  <c:v>640.66489899938153</c:v>
                </c:pt>
                <c:pt idx="2">
                  <c:v>560.5817866244588</c:v>
                </c:pt>
                <c:pt idx="3">
                  <c:v>564.50585913083</c:v>
                </c:pt>
                <c:pt idx="4">
                  <c:v>666.68141963351025</c:v>
                </c:pt>
                <c:pt idx="5">
                  <c:v>511.34464885890236</c:v>
                </c:pt>
                <c:pt idx="6">
                  <c:v>511.34464885890236</c:v>
                </c:pt>
                <c:pt idx="7">
                  <c:v>525.45776116740808</c:v>
                </c:pt>
                <c:pt idx="8">
                  <c:v>374.44120060789504</c:v>
                </c:pt>
                <c:pt idx="9">
                  <c:v>467.75194779938255</c:v>
                </c:pt>
                <c:pt idx="10">
                  <c:v>609.20013681391583</c:v>
                </c:pt>
                <c:pt idx="11">
                  <c:v>561.74344615611176</c:v>
                </c:pt>
                <c:pt idx="12">
                  <c:v>577.02286789155789</c:v>
                </c:pt>
                <c:pt idx="13">
                  <c:v>642.28415425009314</c:v>
                </c:pt>
                <c:pt idx="14">
                  <c:v>888.92126948212876</c:v>
                </c:pt>
                <c:pt idx="15">
                  <c:v>861.18692587428632</c:v>
                </c:pt>
                <c:pt idx="16">
                  <c:v>877.3772400807228</c:v>
                </c:pt>
                <c:pt idx="17">
                  <c:v>545.11447926215305</c:v>
                </c:pt>
                <c:pt idx="18">
                  <c:v>558.4152725561496</c:v>
                </c:pt>
                <c:pt idx="19">
                  <c:v>585.1633641115892</c:v>
                </c:pt>
                <c:pt idx="20">
                  <c:v>607.22402293859614</c:v>
                </c:pt>
                <c:pt idx="21">
                  <c:v>753.50429006450395</c:v>
                </c:pt>
                <c:pt idx="22">
                  <c:v>558.72343108282973</c:v>
                </c:pt>
                <c:pt idx="23">
                  <c:v>705.72356580072221</c:v>
                </c:pt>
                <c:pt idx="24">
                  <c:v>703.74753981648018</c:v>
                </c:pt>
                <c:pt idx="25">
                  <c:v>757.8657256283675</c:v>
                </c:pt>
                <c:pt idx="26">
                  <c:v>693.06820608714202</c:v>
                </c:pt>
                <c:pt idx="27">
                  <c:v>800.84031213369258</c:v>
                </c:pt>
                <c:pt idx="28">
                  <c:v>857.05930204547781</c:v>
                </c:pt>
                <c:pt idx="29">
                  <c:v>594.11350817792527</c:v>
                </c:pt>
                <c:pt idx="30">
                  <c:v>616.45217608541532</c:v>
                </c:pt>
                <c:pt idx="31">
                  <c:v>507.21685048307972</c:v>
                </c:pt>
                <c:pt idx="32">
                  <c:v>570.11173994298167</c:v>
                </c:pt>
                <c:pt idx="33">
                  <c:v>557.85433753420762</c:v>
                </c:pt>
                <c:pt idx="34">
                  <c:v>462.85174385213207</c:v>
                </c:pt>
                <c:pt idx="35">
                  <c:v>397.72850349213707</c:v>
                </c:pt>
                <c:pt idx="36">
                  <c:v>380.22844933848302</c:v>
                </c:pt>
                <c:pt idx="37">
                  <c:v>462.7</c:v>
                </c:pt>
                <c:pt idx="38">
                  <c:v>498.1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/ Export</c:v>
                </c:pt>
              </c:strCache>
            </c:strRef>
          </c:tx>
          <c:spPr>
            <a:solidFill>
              <a:srgbClr val="99CCFF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Sheet1!$A$2:$A$40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Sheet1!$C$2:$C$40</c:f>
              <c:numCache>
                <c:formatCode>General</c:formatCode>
                <c:ptCount val="39"/>
                <c:pt idx="0">
                  <c:v>4913.8952308067273</c:v>
                </c:pt>
                <c:pt idx="1">
                  <c:v>5449.5098109646606</c:v>
                </c:pt>
                <c:pt idx="2">
                  <c:v>5498.5553992633422</c:v>
                </c:pt>
                <c:pt idx="3">
                  <c:v>6334.3358199513696</c:v>
                </c:pt>
                <c:pt idx="4">
                  <c:v>5238.4957230997825</c:v>
                </c:pt>
                <c:pt idx="5">
                  <c:v>5521.3744921471707</c:v>
                </c:pt>
                <c:pt idx="6">
                  <c:v>5641.1883186267651</c:v>
                </c:pt>
                <c:pt idx="7">
                  <c:v>5910.8371202571252</c:v>
                </c:pt>
                <c:pt idx="8">
                  <c:v>6269.6249334567328</c:v>
                </c:pt>
                <c:pt idx="9">
                  <c:v>5741.7225140596756</c:v>
                </c:pt>
                <c:pt idx="10">
                  <c:v>5947.8503523144182</c:v>
                </c:pt>
                <c:pt idx="11">
                  <c:v>6296.394382960043</c:v>
                </c:pt>
                <c:pt idx="12">
                  <c:v>7095.4068301576726</c:v>
                </c:pt>
                <c:pt idx="13">
                  <c:v>6303.559427912076</c:v>
                </c:pt>
                <c:pt idx="14">
                  <c:v>6065.2848815369998</c:v>
                </c:pt>
                <c:pt idx="15">
                  <c:v>6437.6933732633706</c:v>
                </c:pt>
                <c:pt idx="16">
                  <c:v>6763.4406579504966</c:v>
                </c:pt>
                <c:pt idx="17">
                  <c:v>4133.8149301393432</c:v>
                </c:pt>
                <c:pt idx="18">
                  <c:v>4225.9990030814506</c:v>
                </c:pt>
                <c:pt idx="19">
                  <c:v>4141.9016229201297</c:v>
                </c:pt>
                <c:pt idx="20">
                  <c:v>4581.3573851119563</c:v>
                </c:pt>
                <c:pt idx="21">
                  <c:v>4060.9151861632381</c:v>
                </c:pt>
                <c:pt idx="22">
                  <c:v>4110.8644429530459</c:v>
                </c:pt>
                <c:pt idx="23">
                  <c:v>4055.7788594174754</c:v>
                </c:pt>
                <c:pt idx="24">
                  <c:v>5018.2151827572425</c:v>
                </c:pt>
                <c:pt idx="25">
                  <c:v>3875.0657641251428</c:v>
                </c:pt>
                <c:pt idx="26">
                  <c:v>3672.7873312378101</c:v>
                </c:pt>
                <c:pt idx="27">
                  <c:v>3711.3515982158069</c:v>
                </c:pt>
                <c:pt idx="28">
                  <c:v>4524.8798685447118</c:v>
                </c:pt>
                <c:pt idx="29">
                  <c:v>3703.1616844169921</c:v>
                </c:pt>
                <c:pt idx="30">
                  <c:v>4326.7741120728142</c:v>
                </c:pt>
                <c:pt idx="31">
                  <c:v>4048.9952140777395</c:v>
                </c:pt>
                <c:pt idx="32">
                  <c:v>4348.6208599194924</c:v>
                </c:pt>
                <c:pt idx="33">
                  <c:v>3111.4382252723967</c:v>
                </c:pt>
                <c:pt idx="34">
                  <c:v>3473.9207785166309</c:v>
                </c:pt>
                <c:pt idx="35">
                  <c:v>3150.8461461145844</c:v>
                </c:pt>
                <c:pt idx="36">
                  <c:v>3700.3537139969681</c:v>
                </c:pt>
                <c:pt idx="37">
                  <c:v>2929.2</c:v>
                </c:pt>
                <c:pt idx="38">
                  <c:v>2668.8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704960"/>
        <c:axId val="223706496"/>
      </c:areaChart>
      <c:catAx>
        <c:axId val="22370496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2370649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223706496"/>
        <c:scaling>
          <c:orientation val="minMax"/>
          <c:max val="8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68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23704960"/>
        <c:crosses val="autoZero"/>
        <c:crossBetween val="midCat"/>
        <c:majorUnit val="500"/>
        <c:minorUnit val="100"/>
      </c:valAx>
      <c:spPr>
        <a:noFill/>
        <a:ln w="284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351708930540247"/>
          <c:y val="0.11666333718169908"/>
          <c:w val="0.16648291069459759"/>
          <c:h val="0.72802578837447629"/>
        </c:manualLayout>
      </c:layout>
      <c:overlay val="0"/>
      <c:spPr>
        <a:solidFill>
          <a:schemeClr val="bg1"/>
        </a:solidFill>
        <a:ln w="2848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2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725824"/>
        <c:axId val="223776768"/>
      </c:lineChart>
      <c:catAx>
        <c:axId val="223725824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223776768"/>
        <c:crosses val="autoZero"/>
        <c:auto val="1"/>
        <c:lblAlgn val="ctr"/>
        <c:lblOffset val="100"/>
        <c:noMultiLvlLbl val="0"/>
      </c:catAx>
      <c:valAx>
        <c:axId val="223776768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23725824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98169336384442E-2"/>
          <c:y val="8.7128712871287123E-2"/>
          <c:w val="0.70768325037565738"/>
          <c:h val="0.7108910891089108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/ Combined </c:v>
                </c:pt>
              </c:strCache>
            </c:strRef>
          </c:tx>
          <c:spPr>
            <a:ln w="37274">
              <a:solidFill>
                <a:srgbClr val="0000FF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strRef>
              <c:f>Sheet1!$A$2:$A$42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1">
                  <c:v>1771.5570207662327</c:v>
                </c:pt>
                <c:pt idx="2">
                  <c:v>2769.7030642104037</c:v>
                </c:pt>
                <c:pt idx="3">
                  <c:v>1835.2154207262188</c:v>
                </c:pt>
                <c:pt idx="4">
                  <c:v>2950.1650714400489</c:v>
                </c:pt>
                <c:pt idx="5">
                  <c:v>3091.3555499793347</c:v>
                </c:pt>
                <c:pt idx="6">
                  <c:v>2133.597415162375</c:v>
                </c:pt>
                <c:pt idx="7">
                  <c:v>2126.6952437161508</c:v>
                </c:pt>
                <c:pt idx="8">
                  <c:v>2700.893577109437</c:v>
                </c:pt>
                <c:pt idx="9">
                  <c:v>2764.6546187542326</c:v>
                </c:pt>
                <c:pt idx="10">
                  <c:v>3960.3489349377105</c:v>
                </c:pt>
                <c:pt idx="11">
                  <c:v>2638.1815061019474</c:v>
                </c:pt>
                <c:pt idx="12">
                  <c:v>3090.282795878963</c:v>
                </c:pt>
                <c:pt idx="13">
                  <c:v>3595.3726080975175</c:v>
                </c:pt>
                <c:pt idx="14">
                  <c:v>2999.1376339214003</c:v>
                </c:pt>
                <c:pt idx="15">
                  <c:v>3521.4435684334471</c:v>
                </c:pt>
                <c:pt idx="16">
                  <c:v>1721.9350351667604</c:v>
                </c:pt>
                <c:pt idx="17">
                  <c:v>1448.0249212042652</c:v>
                </c:pt>
                <c:pt idx="18">
                  <c:v>1347.2403448109392</c:v>
                </c:pt>
                <c:pt idx="19">
                  <c:v>1568.4981938660908</c:v>
                </c:pt>
                <c:pt idx="20">
                  <c:v>1959.7319989753071</c:v>
                </c:pt>
                <c:pt idx="21">
                  <c:v>1694.3975117285645</c:v>
                </c:pt>
                <c:pt idx="22">
                  <c:v>2078.3711514493084</c:v>
                </c:pt>
                <c:pt idx="23">
                  <c:v>1916.7228285066508</c:v>
                </c:pt>
                <c:pt idx="24">
                  <c:v>2594.5961080352536</c:v>
                </c:pt>
                <c:pt idx="25">
                  <c:v>2658.1931780393156</c:v>
                </c:pt>
                <c:pt idx="26">
                  <c:v>3409.6228192342755</c:v>
                </c:pt>
                <c:pt idx="27">
                  <c:v>2565.135969376639</c:v>
                </c:pt>
                <c:pt idx="28">
                  <c:v>3077.5701342095549</c:v>
                </c:pt>
                <c:pt idx="29">
                  <c:v>2864.6947508893995</c:v>
                </c:pt>
                <c:pt idx="30">
                  <c:v>2704.8445612178011</c:v>
                </c:pt>
                <c:pt idx="31">
                  <c:v>2479.6583340723423</c:v>
                </c:pt>
                <c:pt idx="32">
                  <c:v>3155.6256479399353</c:v>
                </c:pt>
                <c:pt idx="33">
                  <c:v>2490.6252133285038</c:v>
                </c:pt>
                <c:pt idx="34">
                  <c:v>2664.1752582904342</c:v>
                </c:pt>
                <c:pt idx="35">
                  <c:v>2522.1631884987023</c:v>
                </c:pt>
                <c:pt idx="36">
                  <c:v>2483.1618782110349</c:v>
                </c:pt>
                <c:pt idx="37">
                  <c:v>3056.5</c:v>
                </c:pt>
                <c:pt idx="38">
                  <c:v>3363.7999999999997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/ Export</c:v>
                </c:pt>
              </c:strCache>
            </c:strRef>
          </c:tx>
          <c:spPr>
            <a:ln w="37274">
              <a:solidFill>
                <a:srgbClr val="993366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Sheet1!$A$2:$A$42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1">
                  <c:v>1265.0827946047018</c:v>
                </c:pt>
                <c:pt idx="2">
                  <c:v>2253.0993535256421</c:v>
                </c:pt>
                <c:pt idx="3">
                  <c:v>1427.0984892852573</c:v>
                </c:pt>
                <c:pt idx="4">
                  <c:v>2183.502658392149</c:v>
                </c:pt>
                <c:pt idx="5">
                  <c:v>2550.1924988886199</c:v>
                </c:pt>
                <c:pt idx="6">
                  <c:v>1584.8580813563897</c:v>
                </c:pt>
                <c:pt idx="7">
                  <c:v>1635.5735399597943</c:v>
                </c:pt>
                <c:pt idx="8">
                  <c:v>2157.2218510511502</c:v>
                </c:pt>
                <c:pt idx="9">
                  <c:v>2223.7012513262371</c:v>
                </c:pt>
                <c:pt idx="10">
                  <c:v>3401.5441063845915</c:v>
                </c:pt>
                <c:pt idx="11">
                  <c:v>2105.6405044908247</c:v>
                </c:pt>
                <c:pt idx="12">
                  <c:v>2487.3931279550111</c:v>
                </c:pt>
                <c:pt idx="13">
                  <c:v>3022.9288684037251</c:v>
                </c:pt>
                <c:pt idx="14">
                  <c:v>2412.345019433732</c:v>
                </c:pt>
                <c:pt idx="15">
                  <c:v>3020.4731011705544</c:v>
                </c:pt>
                <c:pt idx="16">
                  <c:v>1303.343454067719</c:v>
                </c:pt>
                <c:pt idx="17">
                  <c:v>1115.0036142305273</c:v>
                </c:pt>
                <c:pt idx="18">
                  <c:v>1005.2056412419369</c:v>
                </c:pt>
                <c:pt idx="19">
                  <c:v>1294.8058941258244</c:v>
                </c:pt>
                <c:pt idx="20">
                  <c:v>1570.5973093234534</c:v>
                </c:pt>
                <c:pt idx="21">
                  <c:v>1354.9937122004649</c:v>
                </c:pt>
                <c:pt idx="22">
                  <c:v>1666.5705453538044</c:v>
                </c:pt>
                <c:pt idx="23">
                  <c:v>1621.9612750271465</c:v>
                </c:pt>
                <c:pt idx="24">
                  <c:v>1924.4542523244431</c:v>
                </c:pt>
                <c:pt idx="25">
                  <c:v>2036.0273730341567</c:v>
                </c:pt>
                <c:pt idx="26">
                  <c:v>2757.9629736837605</c:v>
                </c:pt>
                <c:pt idx="27">
                  <c:v>2107.9311859470254</c:v>
                </c:pt>
                <c:pt idx="28">
                  <c:v>2489.5375639850704</c:v>
                </c:pt>
                <c:pt idx="29">
                  <c:v>2305.9332784809462</c:v>
                </c:pt>
                <c:pt idx="30">
                  <c:v>2158.5053779872746</c:v>
                </c:pt>
                <c:pt idx="31">
                  <c:v>1999.6475211626978</c:v>
                </c:pt>
                <c:pt idx="32">
                  <c:v>2632.0581097602012</c:v>
                </c:pt>
                <c:pt idx="33">
                  <c:v>2035.04381855257</c:v>
                </c:pt>
                <c:pt idx="34">
                  <c:v>2074.2966097293311</c:v>
                </c:pt>
                <c:pt idx="35">
                  <c:v>2077.3063229695649</c:v>
                </c:pt>
                <c:pt idx="36">
                  <c:v>1991.0856277857204</c:v>
                </c:pt>
                <c:pt idx="37">
                  <c:v>2355.9</c:v>
                </c:pt>
                <c:pt idx="38">
                  <c:v>2682.6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/ Domestic</c:v>
                </c:pt>
              </c:strCache>
            </c:strRef>
          </c:tx>
          <c:spPr>
            <a:ln w="37274">
              <a:solidFill>
                <a:srgbClr val="00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Sheet1!$A$2:$A$42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1">
                  <c:v>506.47422616153074</c:v>
                </c:pt>
                <c:pt idx="2">
                  <c:v>516.60371068476138</c:v>
                </c:pt>
                <c:pt idx="3">
                  <c:v>408.11693144096154</c:v>
                </c:pt>
                <c:pt idx="4">
                  <c:v>766.66241304790003</c:v>
                </c:pt>
                <c:pt idx="5">
                  <c:v>541.16305109071504</c:v>
                </c:pt>
                <c:pt idx="6">
                  <c:v>548.7393338059851</c:v>
                </c:pt>
                <c:pt idx="7">
                  <c:v>491.12170375635668</c:v>
                </c:pt>
                <c:pt idx="8">
                  <c:v>543.67172605828682</c:v>
                </c:pt>
                <c:pt idx="9">
                  <c:v>540.95336742799543</c:v>
                </c:pt>
                <c:pt idx="10">
                  <c:v>558.80482855311925</c:v>
                </c:pt>
                <c:pt idx="11">
                  <c:v>532.54100161112262</c:v>
                </c:pt>
                <c:pt idx="12">
                  <c:v>602.88966792395195</c:v>
                </c:pt>
                <c:pt idx="13">
                  <c:v>572.44373969379239</c:v>
                </c:pt>
                <c:pt idx="14">
                  <c:v>586.79261448766817</c:v>
                </c:pt>
                <c:pt idx="15">
                  <c:v>500.97046726289278</c:v>
                </c:pt>
                <c:pt idx="16">
                  <c:v>418.59158109904121</c:v>
                </c:pt>
                <c:pt idx="17">
                  <c:v>333.02130697373775</c:v>
                </c:pt>
                <c:pt idx="18">
                  <c:v>342.03470356900249</c:v>
                </c:pt>
                <c:pt idx="19">
                  <c:v>273.69229974026649</c:v>
                </c:pt>
                <c:pt idx="20">
                  <c:v>389.13468965185376</c:v>
                </c:pt>
                <c:pt idx="21">
                  <c:v>339.4037995280994</c:v>
                </c:pt>
                <c:pt idx="22">
                  <c:v>411.80060609550389</c:v>
                </c:pt>
                <c:pt idx="23">
                  <c:v>294.76155347950441</c:v>
                </c:pt>
                <c:pt idx="24">
                  <c:v>670.14185571081043</c:v>
                </c:pt>
                <c:pt idx="25">
                  <c:v>622.16580500515897</c:v>
                </c:pt>
                <c:pt idx="26">
                  <c:v>651.65984555051489</c:v>
                </c:pt>
                <c:pt idx="27">
                  <c:v>457.2047834296136</c:v>
                </c:pt>
                <c:pt idx="28">
                  <c:v>588.0325702244844</c:v>
                </c:pt>
                <c:pt idx="29">
                  <c:v>558.7614724084533</c:v>
                </c:pt>
                <c:pt idx="30">
                  <c:v>546.33918323052649</c:v>
                </c:pt>
                <c:pt idx="31">
                  <c:v>480.01081290964424</c:v>
                </c:pt>
                <c:pt idx="32">
                  <c:v>523.56753817973436</c:v>
                </c:pt>
                <c:pt idx="33">
                  <c:v>455.5813947759338</c:v>
                </c:pt>
                <c:pt idx="34">
                  <c:v>589.8786485611032</c:v>
                </c:pt>
                <c:pt idx="35">
                  <c:v>444.85686552913688</c:v>
                </c:pt>
                <c:pt idx="36">
                  <c:v>492.0762504253147</c:v>
                </c:pt>
                <c:pt idx="37">
                  <c:v>700.6</c:v>
                </c:pt>
                <c:pt idx="38">
                  <c:v>681.2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786112"/>
        <c:axId val="223788416"/>
      </c:lineChart>
      <c:catAx>
        <c:axId val="22378611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3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23788416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223788416"/>
        <c:scaling>
          <c:orientation val="minMax"/>
          <c:max val="4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12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23786112"/>
        <c:crosses val="autoZero"/>
        <c:crossBetween val="midCat"/>
        <c:majorUnit val="500"/>
        <c:minorUnit val="100"/>
      </c:valAx>
      <c:spPr>
        <a:noFill/>
        <a:ln w="310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693367214781387"/>
          <c:y val="0.1568584999569976"/>
          <c:w val="0.17688275259661471"/>
          <c:h val="0.56739136358488462"/>
        </c:manualLayout>
      </c:layout>
      <c:overlay val="0"/>
      <c:spPr>
        <a:solidFill>
          <a:schemeClr val="bg1"/>
        </a:solidFill>
        <a:ln w="310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119170984455959E-2"/>
          <c:y val="6.2780269058295965E-2"/>
          <c:w val="0.73886010362694299"/>
          <c:h val="0.86322869955156956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Kotimaahan / Domestic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Sheet1!$A$2:$A$40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Sheet1!$C$2:$C$40</c:f>
              <c:numCache>
                <c:formatCode>General</c:formatCode>
                <c:ptCount val="39"/>
                <c:pt idx="0">
                  <c:v>1224.9988241139042</c:v>
                </c:pt>
                <c:pt idx="1">
                  <c:v>1326.6737265153583</c:v>
                </c:pt>
                <c:pt idx="2">
                  <c:v>1316.0603367032354</c:v>
                </c:pt>
                <c:pt idx="3">
                  <c:v>1268.6821645819189</c:v>
                </c:pt>
                <c:pt idx="4">
                  <c:v>1487.4899161026533</c:v>
                </c:pt>
                <c:pt idx="5">
                  <c:v>1545.8619824950672</c:v>
                </c:pt>
                <c:pt idx="6">
                  <c:v>1960.7095433661218</c:v>
                </c:pt>
                <c:pt idx="7">
                  <c:v>1819.7449085269304</c:v>
                </c:pt>
                <c:pt idx="8">
                  <c:v>1799.4679696246073</c:v>
                </c:pt>
                <c:pt idx="9">
                  <c:v>2003.1430619188095</c:v>
                </c:pt>
                <c:pt idx="10">
                  <c:v>2121.1510748196943</c:v>
                </c:pt>
                <c:pt idx="11">
                  <c:v>2316.2838801520247</c:v>
                </c:pt>
                <c:pt idx="12">
                  <c:v>2045.1846790131735</c:v>
                </c:pt>
                <c:pt idx="13">
                  <c:v>1906.9083451884223</c:v>
                </c:pt>
                <c:pt idx="14">
                  <c:v>1794.3551030356969</c:v>
                </c:pt>
                <c:pt idx="15">
                  <c:v>1773.3888438112333</c:v>
                </c:pt>
                <c:pt idx="16">
                  <c:v>1546.8152383348292</c:v>
                </c:pt>
                <c:pt idx="17">
                  <c:v>1465.4895611797529</c:v>
                </c:pt>
                <c:pt idx="18">
                  <c:v>1278.0678121562776</c:v>
                </c:pt>
                <c:pt idx="19">
                  <c:v>1229.8726755805042</c:v>
                </c:pt>
                <c:pt idx="20">
                  <c:v>1209.521892135748</c:v>
                </c:pt>
                <c:pt idx="21">
                  <c:v>1170.4631620745977</c:v>
                </c:pt>
                <c:pt idx="22">
                  <c:v>1262.2901171830295</c:v>
                </c:pt>
                <c:pt idx="23">
                  <c:v>1096.2805216132347</c:v>
                </c:pt>
                <c:pt idx="24">
                  <c:v>1404.3191009457682</c:v>
                </c:pt>
                <c:pt idx="25">
                  <c:v>1755.3518806695683</c:v>
                </c:pt>
                <c:pt idx="26">
                  <c:v>1943.3621063499163</c:v>
                </c:pt>
                <c:pt idx="27">
                  <c:v>1885.6393985233844</c:v>
                </c:pt>
                <c:pt idx="28">
                  <c:v>1766.9365230611031</c:v>
                </c:pt>
                <c:pt idx="29">
                  <c:v>1828.550745706814</c:v>
                </c:pt>
                <c:pt idx="30">
                  <c:v>2087.8129478347682</c:v>
                </c:pt>
                <c:pt idx="31">
                  <c:v>1683.2141626674154</c:v>
                </c:pt>
                <c:pt idx="32">
                  <c:v>1697.8552352034085</c:v>
                </c:pt>
                <c:pt idx="33">
                  <c:v>1484.1027151578146</c:v>
                </c:pt>
                <c:pt idx="34">
                  <c:v>1595.6622646758301</c:v>
                </c:pt>
                <c:pt idx="35">
                  <c:v>1609.4960397699599</c:v>
                </c:pt>
                <c:pt idx="36">
                  <c:v>1424.4729664628499</c:v>
                </c:pt>
                <c:pt idx="37">
                  <c:v>1623.4</c:v>
                </c:pt>
                <c:pt idx="38">
                  <c:v>1576.6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Vientiin / Export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Sheet1!$A$2:$A$40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Sheet1!$D$2:$D$40</c:f>
              <c:numCache>
                <c:formatCode>General</c:formatCode>
                <c:ptCount val="39"/>
                <c:pt idx="0">
                  <c:v>4520.1985200282015</c:v>
                </c:pt>
                <c:pt idx="1">
                  <c:v>4886.0515163500622</c:v>
                </c:pt>
                <c:pt idx="2">
                  <c:v>5996.140672141717</c:v>
                </c:pt>
                <c:pt idx="3">
                  <c:v>6694.0467042731179</c:v>
                </c:pt>
                <c:pt idx="4">
                  <c:v>7559.4203121704732</c:v>
                </c:pt>
                <c:pt idx="5">
                  <c:v>8936.6491727631801</c:v>
                </c:pt>
                <c:pt idx="6">
                  <c:v>8212.3536487367328</c:v>
                </c:pt>
                <c:pt idx="7">
                  <c:v>8750.2367563161915</c:v>
                </c:pt>
                <c:pt idx="8">
                  <c:v>9172.6330979893755</c:v>
                </c:pt>
                <c:pt idx="9">
                  <c:v>9421.3170456727603</c:v>
                </c:pt>
                <c:pt idx="10">
                  <c:v>10729.865052934729</c:v>
                </c:pt>
                <c:pt idx="11">
                  <c:v>10719.571856110813</c:v>
                </c:pt>
                <c:pt idx="12">
                  <c:v>10937.945047096246</c:v>
                </c:pt>
                <c:pt idx="13">
                  <c:v>11715.300316521732</c:v>
                </c:pt>
                <c:pt idx="14">
                  <c:v>11518.677028866077</c:v>
                </c:pt>
                <c:pt idx="15">
                  <c:v>12487.035650598044</c:v>
                </c:pt>
                <c:pt idx="16">
                  <c:v>11017.314231707142</c:v>
                </c:pt>
                <c:pt idx="17">
                  <c:v>9844.1786314717974</c:v>
                </c:pt>
                <c:pt idx="18">
                  <c:v>8580.8130734860497</c:v>
                </c:pt>
                <c:pt idx="19">
                  <c:v>8322.6625799497815</c:v>
                </c:pt>
                <c:pt idx="20">
                  <c:v>7096.640601986428</c:v>
                </c:pt>
                <c:pt idx="21">
                  <c:v>6823.2461342950519</c:v>
                </c:pt>
                <c:pt idx="22">
                  <c:v>6829.3493412787375</c:v>
                </c:pt>
                <c:pt idx="23">
                  <c:v>6761.8651159619394</c:v>
                </c:pt>
                <c:pt idx="24">
                  <c:v>5800.2584736331546</c:v>
                </c:pt>
                <c:pt idx="25">
                  <c:v>5813.8139447894164</c:v>
                </c:pt>
                <c:pt idx="26">
                  <c:v>6552.6014552255665</c:v>
                </c:pt>
                <c:pt idx="27">
                  <c:v>6895.1063242443142</c:v>
                </c:pt>
                <c:pt idx="28">
                  <c:v>6957.6717381508897</c:v>
                </c:pt>
                <c:pt idx="29">
                  <c:v>7044.4987446520572</c:v>
                </c:pt>
                <c:pt idx="30">
                  <c:v>6696.09792357066</c:v>
                </c:pt>
                <c:pt idx="31">
                  <c:v>6409.3439650992477</c:v>
                </c:pt>
                <c:pt idx="32">
                  <c:v>6731.7972253707012</c:v>
                </c:pt>
                <c:pt idx="33">
                  <c:v>6984.7339807105045</c:v>
                </c:pt>
                <c:pt idx="34">
                  <c:v>6735.0957593496951</c:v>
                </c:pt>
                <c:pt idx="35">
                  <c:v>6775.4620572690437</c:v>
                </c:pt>
                <c:pt idx="36">
                  <c:v>6142.0380436744263</c:v>
                </c:pt>
                <c:pt idx="37">
                  <c:v>6661.7999999999993</c:v>
                </c:pt>
                <c:pt idx="38">
                  <c:v>6519.1</c:v>
                </c:pt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</c:strCache>
            </c:strRef>
          </c:tx>
          <c:spPr>
            <a:noFill/>
            <a:ln w="22895">
              <a:noFill/>
            </a:ln>
          </c:spPr>
          <c:cat>
            <c:strRef>
              <c:f>Sheet1!$A$2:$A$40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Sheet1!$F$2:$F$40</c:f>
              <c:numCache>
                <c:formatCode>General</c:formatCode>
                <c:ptCount val="39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039296"/>
        <c:axId val="224040832"/>
      </c:areaChart>
      <c:catAx>
        <c:axId val="22403929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2404083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224040832"/>
        <c:scaling>
          <c:orientation val="minMax"/>
          <c:max val="1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2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24039296"/>
        <c:crosses val="autoZero"/>
        <c:crossBetween val="midCat"/>
        <c:majorUnit val="1000"/>
        <c:minorUnit val="50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4248704663212437"/>
          <c:y val="0.12553233043671738"/>
          <c:w val="0.15751295336787566"/>
          <c:h val="0.71710157109482198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13673126695428E-2"/>
          <c:y val="6.0609546574106492E-2"/>
          <c:w val="0.84408069971683819"/>
          <c:h val="0.8336849732938103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Metallien jalostus / Metals industry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Taul1!$A$2:$A$121</c:f>
              <c:numCache>
                <c:formatCode>mm\/yyyy</c:formatCode>
                <c:ptCount val="120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</c:numCache>
            </c:numRef>
          </c:cat>
          <c:val>
            <c:numRef>
              <c:f>Taul1!$B$2:$B$121</c:f>
              <c:numCache>
                <c:formatCode>0.0</c:formatCode>
                <c:ptCount val="120"/>
                <c:pt idx="0">
                  <c:v>102.66138348833221</c:v>
                </c:pt>
                <c:pt idx="1">
                  <c:v>103.82191810248311</c:v>
                </c:pt>
                <c:pt idx="2">
                  <c:v>102.42993192622529</c:v>
                </c:pt>
                <c:pt idx="3">
                  <c:v>104.43151280192559</c:v>
                </c:pt>
                <c:pt idx="4">
                  <c:v>101.19293856102445</c:v>
                </c:pt>
                <c:pt idx="5">
                  <c:v>95.274922002971678</c:v>
                </c:pt>
                <c:pt idx="6">
                  <c:v>100.18095237748486</c:v>
                </c:pt>
                <c:pt idx="7">
                  <c:v>98.785470944036192</c:v>
                </c:pt>
                <c:pt idx="8">
                  <c:v>98.230708091775242</c:v>
                </c:pt>
                <c:pt idx="9">
                  <c:v>96.790880582717605</c:v>
                </c:pt>
                <c:pt idx="10">
                  <c:v>95.116652388298306</c:v>
                </c:pt>
                <c:pt idx="11">
                  <c:v>101.0827287327253</c:v>
                </c:pt>
                <c:pt idx="12">
                  <c:v>101.69756631795408</c:v>
                </c:pt>
                <c:pt idx="13">
                  <c:v>96.833697483305585</c:v>
                </c:pt>
                <c:pt idx="14">
                  <c:v>104.39088043708189</c:v>
                </c:pt>
                <c:pt idx="15">
                  <c:v>107.29991746095777</c:v>
                </c:pt>
                <c:pt idx="16">
                  <c:v>110.94579839138068</c:v>
                </c:pt>
                <c:pt idx="17">
                  <c:v>124.03783033366234</c:v>
                </c:pt>
                <c:pt idx="18">
                  <c:v>126.69815796305149</c:v>
                </c:pt>
                <c:pt idx="19">
                  <c:v>126.98586132057368</c:v>
                </c:pt>
                <c:pt idx="20">
                  <c:v>133.80838490354728</c:v>
                </c:pt>
                <c:pt idx="21">
                  <c:v>145.76380289807793</c:v>
                </c:pt>
                <c:pt idx="22">
                  <c:v>146.50599891719841</c:v>
                </c:pt>
                <c:pt idx="23">
                  <c:v>145.71858300817124</c:v>
                </c:pt>
                <c:pt idx="24">
                  <c:v>146.10590119563281</c:v>
                </c:pt>
                <c:pt idx="25">
                  <c:v>147.00330847938469</c:v>
                </c:pt>
                <c:pt idx="26">
                  <c:v>143.90410761896888</c:v>
                </c:pt>
                <c:pt idx="27">
                  <c:v>143.53273654244057</c:v>
                </c:pt>
                <c:pt idx="28">
                  <c:v>147.72147460531809</c:v>
                </c:pt>
                <c:pt idx="29">
                  <c:v>135.42920119901885</c:v>
                </c:pt>
                <c:pt idx="30">
                  <c:v>124.98570039310719</c:v>
                </c:pt>
                <c:pt idx="31">
                  <c:v>126.94828730577201</c:v>
                </c:pt>
                <c:pt idx="32">
                  <c:v>124.44186021956767</c:v>
                </c:pt>
                <c:pt idx="33">
                  <c:v>126.81120768781817</c:v>
                </c:pt>
                <c:pt idx="34">
                  <c:v>130.73157553451037</c:v>
                </c:pt>
                <c:pt idx="35">
                  <c:v>127.915599733341</c:v>
                </c:pt>
                <c:pt idx="36">
                  <c:v>141.49052330189662</c:v>
                </c:pt>
                <c:pt idx="37">
                  <c:v>146.42964939293569</c:v>
                </c:pt>
                <c:pt idx="38">
                  <c:v>136.8171459841497</c:v>
                </c:pt>
                <c:pt idx="39">
                  <c:v>143.2783473550187</c:v>
                </c:pt>
                <c:pt idx="40">
                  <c:v>137.31707698922912</c:v>
                </c:pt>
                <c:pt idx="41">
                  <c:v>135.08448145857082</c:v>
                </c:pt>
                <c:pt idx="42">
                  <c:v>127.5773243733386</c:v>
                </c:pt>
                <c:pt idx="43">
                  <c:v>130.50372845638154</c:v>
                </c:pt>
                <c:pt idx="44">
                  <c:v>122.88789071787119</c:v>
                </c:pt>
                <c:pt idx="45">
                  <c:v>120.35011554373641</c:v>
                </c:pt>
                <c:pt idx="46">
                  <c:v>85.125678161815102</c:v>
                </c:pt>
                <c:pt idx="47">
                  <c:v>65.744367811739608</c:v>
                </c:pt>
                <c:pt idx="48">
                  <c:v>61.584902527835524</c:v>
                </c:pt>
                <c:pt idx="49">
                  <c:v>60.406345493794277</c:v>
                </c:pt>
                <c:pt idx="50">
                  <c:v>60.956083913843351</c:v>
                </c:pt>
                <c:pt idx="51">
                  <c:v>55.789766105398741</c:v>
                </c:pt>
                <c:pt idx="52">
                  <c:v>58.923482630574242</c:v>
                </c:pt>
                <c:pt idx="53">
                  <c:v>64.658107412894353</c:v>
                </c:pt>
                <c:pt idx="54">
                  <c:v>72.838538414514915</c:v>
                </c:pt>
                <c:pt idx="55">
                  <c:v>69.042689105246907</c:v>
                </c:pt>
                <c:pt idx="56">
                  <c:v>74.404850543166603</c:v>
                </c:pt>
                <c:pt idx="57">
                  <c:v>84.070656624113113</c:v>
                </c:pt>
                <c:pt idx="58">
                  <c:v>86.975324576500441</c:v>
                </c:pt>
                <c:pt idx="59">
                  <c:v>91.056365027184711</c:v>
                </c:pt>
                <c:pt idx="60">
                  <c:v>89.220918094837245</c:v>
                </c:pt>
                <c:pt idx="61">
                  <c:v>87.782838214375033</c:v>
                </c:pt>
                <c:pt idx="62">
                  <c:v>93.317359522518728</c:v>
                </c:pt>
                <c:pt idx="63">
                  <c:v>105.84163062486095</c:v>
                </c:pt>
                <c:pt idx="64">
                  <c:v>109.31842848867626</c:v>
                </c:pt>
                <c:pt idx="65">
                  <c:v>119.97142627246475</c:v>
                </c:pt>
                <c:pt idx="66">
                  <c:v>112.83498490303754</c:v>
                </c:pt>
                <c:pt idx="67">
                  <c:v>115.80245825807303</c:v>
                </c:pt>
                <c:pt idx="68">
                  <c:v>118.04324579777241</c:v>
                </c:pt>
                <c:pt idx="69">
                  <c:v>121.38351017756996</c:v>
                </c:pt>
                <c:pt idx="70">
                  <c:v>114.89991731532206</c:v>
                </c:pt>
                <c:pt idx="71">
                  <c:v>114.90232030464078</c:v>
                </c:pt>
                <c:pt idx="72">
                  <c:v>121.04982234263058</c:v>
                </c:pt>
                <c:pt idx="73">
                  <c:v>121.46106119649205</c:v>
                </c:pt>
                <c:pt idx="74">
                  <c:v>128.52825278282546</c:v>
                </c:pt>
                <c:pt idx="75">
                  <c:v>120.93065591777987</c:v>
                </c:pt>
                <c:pt idx="76">
                  <c:v>117.72474048625581</c:v>
                </c:pt>
                <c:pt idx="77">
                  <c:v>113.81332923611515</c:v>
                </c:pt>
                <c:pt idx="78">
                  <c:v>123.84340665242104</c:v>
                </c:pt>
                <c:pt idx="79">
                  <c:v>129.13413377150263</c:v>
                </c:pt>
                <c:pt idx="80">
                  <c:v>131.42407336544841</c:v>
                </c:pt>
                <c:pt idx="81">
                  <c:v>114.59484689863277</c:v>
                </c:pt>
                <c:pt idx="82">
                  <c:v>118.26574076332774</c:v>
                </c:pt>
                <c:pt idx="83">
                  <c:v>123.25074210499677</c:v>
                </c:pt>
                <c:pt idx="84">
                  <c:v>120.61881344028333</c:v>
                </c:pt>
                <c:pt idx="85">
                  <c:v>119.6002736495109</c:v>
                </c:pt>
                <c:pt idx="86">
                  <c:v>117.14529238008444</c:v>
                </c:pt>
                <c:pt idx="87">
                  <c:v>115.60737921610847</c:v>
                </c:pt>
                <c:pt idx="88">
                  <c:v>121.89054092381831</c:v>
                </c:pt>
                <c:pt idx="89">
                  <c:v>118.33728430895304</c:v>
                </c:pt>
                <c:pt idx="90">
                  <c:v>111.53868139237939</c:v>
                </c:pt>
                <c:pt idx="91">
                  <c:v>111.63578400621282</c:v>
                </c:pt>
                <c:pt idx="92">
                  <c:v>111.11073084007413</c:v>
                </c:pt>
                <c:pt idx="93">
                  <c:v>115.56729298520085</c:v>
                </c:pt>
                <c:pt idx="94">
                  <c:v>107.55638195733673</c:v>
                </c:pt>
                <c:pt idx="95">
                  <c:v>106.91784215928249</c:v>
                </c:pt>
                <c:pt idx="96">
                  <c:v>109.19620371378356</c:v>
                </c:pt>
                <c:pt idx="97">
                  <c:v>109.67800307218542</c:v>
                </c:pt>
                <c:pt idx="98">
                  <c:v>107.81503098945994</c:v>
                </c:pt>
                <c:pt idx="99">
                  <c:v>107.61012153664613</c:v>
                </c:pt>
                <c:pt idx="100">
                  <c:v>102.12344156130224</c:v>
                </c:pt>
                <c:pt idx="101">
                  <c:v>103.32089482953157</c:v>
                </c:pt>
                <c:pt idx="102">
                  <c:v>112.09923326436267</c:v>
                </c:pt>
                <c:pt idx="103">
                  <c:v>106.32725292081528</c:v>
                </c:pt>
                <c:pt idx="104">
                  <c:v>103.28277468079379</c:v>
                </c:pt>
                <c:pt idx="105">
                  <c:v>94.670351735741065</c:v>
                </c:pt>
                <c:pt idx="106">
                  <c:v>101.54104433187612</c:v>
                </c:pt>
                <c:pt idx="107">
                  <c:v>112.29715220279482</c:v>
                </c:pt>
                <c:pt idx="108">
                  <c:v>99.99024240700885</c:v>
                </c:pt>
                <c:pt idx="109">
                  <c:v>103.35104142280267</c:v>
                </c:pt>
                <c:pt idx="110">
                  <c:v>103.70777610984425</c:v>
                </c:pt>
                <c:pt idx="111">
                  <c:v>97.225057061894077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135040"/>
        <c:axId val="224136576"/>
      </c:lineChart>
      <c:dateAx>
        <c:axId val="224135040"/>
        <c:scaling>
          <c:orientation val="minMax"/>
        </c:scaling>
        <c:delete val="0"/>
        <c:axPos val="b"/>
        <c:majorGridlines>
          <c:spPr>
            <a:ln w="3175">
              <a:solidFill>
                <a:schemeClr val="bg2"/>
              </a:solidFill>
              <a:prstDash val="dash"/>
            </a:ln>
          </c:spPr>
        </c:majorGridlines>
        <c:numFmt formatCode="mm\/yyyy" sourceLinked="1"/>
        <c:majorTickMark val="out"/>
        <c:minorTickMark val="none"/>
        <c:tickLblPos val="none"/>
        <c:crossAx val="224136576"/>
        <c:crosses val="autoZero"/>
        <c:auto val="1"/>
        <c:lblOffset val="100"/>
        <c:baseTimeUnit val="months"/>
        <c:majorUnit val="1"/>
        <c:majorTimeUnit val="years"/>
      </c:dateAx>
      <c:valAx>
        <c:axId val="224136576"/>
        <c:scaling>
          <c:orientation val="minMax"/>
          <c:max val="160"/>
          <c:min val="5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fi-FI" sz="1400" b="0" dirty="0" smtClean="0"/>
                  <a:t>2005 = 100</a:t>
                </a:r>
                <a:endParaRPr lang="fi-FI" sz="1400" b="0" dirty="0"/>
              </a:p>
            </c:rich>
          </c:tx>
          <c:layout>
            <c:manualLayout>
              <c:xMode val="edge"/>
              <c:yMode val="edge"/>
              <c:x val="5.3120846759443112E-2"/>
              <c:y val="3.5714789416188173E-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2413504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13673126695428E-2"/>
          <c:y val="6.1349155462399121E-2"/>
          <c:w val="0.85838711166707526"/>
          <c:h val="0.89430895896596363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Metallien jalostus / 
Metals industry</c:v>
                </c:pt>
              </c:strCache>
            </c:strRef>
          </c:tx>
          <c:spPr>
            <a:ln w="4445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Taul1!$A$2:$A$121</c:f>
              <c:numCache>
                <c:formatCode>mm\/yyyy</c:formatCode>
                <c:ptCount val="120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</c:numCache>
            </c:numRef>
          </c:cat>
          <c:val>
            <c:numRef>
              <c:f>Taul1!$B$2:$B$121</c:f>
              <c:numCache>
                <c:formatCode>0.00</c:formatCode>
                <c:ptCount val="120"/>
                <c:pt idx="0">
                  <c:v>102.4329388427665</c:v>
                </c:pt>
                <c:pt idx="1">
                  <c:v>102.64929773921439</c:v>
                </c:pt>
                <c:pt idx="2">
                  <c:v>101.47390309908913</c:v>
                </c:pt>
                <c:pt idx="3">
                  <c:v>102.82062445244323</c:v>
                </c:pt>
                <c:pt idx="4">
                  <c:v>101.61875263953655</c:v>
                </c:pt>
                <c:pt idx="5">
                  <c:v>97.856648044543206</c:v>
                </c:pt>
                <c:pt idx="6">
                  <c:v>93.186987718002584</c:v>
                </c:pt>
                <c:pt idx="7">
                  <c:v>100.73187005301676</c:v>
                </c:pt>
                <c:pt idx="8">
                  <c:v>95.604474693633406</c:v>
                </c:pt>
                <c:pt idx="9">
                  <c:v>100.22602248390594</c:v>
                </c:pt>
                <c:pt idx="10">
                  <c:v>100.23106556241505</c:v>
                </c:pt>
                <c:pt idx="11">
                  <c:v>101.16741467143353</c:v>
                </c:pt>
                <c:pt idx="12">
                  <c:v>98.120475327774429</c:v>
                </c:pt>
                <c:pt idx="13">
                  <c:v>99.86833032294355</c:v>
                </c:pt>
                <c:pt idx="14">
                  <c:v>98.912257775061036</c:v>
                </c:pt>
                <c:pt idx="15">
                  <c:v>99.741499771683905</c:v>
                </c:pt>
                <c:pt idx="16">
                  <c:v>101.25352620656511</c:v>
                </c:pt>
                <c:pt idx="17">
                  <c:v>103.6859542932943</c:v>
                </c:pt>
                <c:pt idx="18">
                  <c:v>115.6255670303596</c:v>
                </c:pt>
                <c:pt idx="19">
                  <c:v>102.69309148931653</c:v>
                </c:pt>
                <c:pt idx="20">
                  <c:v>107.05680487269562</c:v>
                </c:pt>
                <c:pt idx="21">
                  <c:v>102.74680265919145</c:v>
                </c:pt>
                <c:pt idx="22">
                  <c:v>102.59056197969521</c:v>
                </c:pt>
                <c:pt idx="23">
                  <c:v>100.87847230485258</c:v>
                </c:pt>
                <c:pt idx="24">
                  <c:v>104.10065076870696</c:v>
                </c:pt>
                <c:pt idx="25">
                  <c:v>101.89294872933866</c:v>
                </c:pt>
                <c:pt idx="26">
                  <c:v>99.791505734543335</c:v>
                </c:pt>
                <c:pt idx="27">
                  <c:v>96.154476256965708</c:v>
                </c:pt>
                <c:pt idx="28">
                  <c:v>93.581253869423904</c:v>
                </c:pt>
                <c:pt idx="29">
                  <c:v>85.157430079424003</c:v>
                </c:pt>
                <c:pt idx="30">
                  <c:v>80.46084037565052</c:v>
                </c:pt>
                <c:pt idx="31">
                  <c:v>89.749890470691639</c:v>
                </c:pt>
                <c:pt idx="32">
                  <c:v>87.429884057768831</c:v>
                </c:pt>
                <c:pt idx="33">
                  <c:v>89.15568187383704</c:v>
                </c:pt>
                <c:pt idx="34">
                  <c:v>100.17126440612097</c:v>
                </c:pt>
                <c:pt idx="35">
                  <c:v>105.4089885694751</c:v>
                </c:pt>
                <c:pt idx="36">
                  <c:v>108.66473328788726</c:v>
                </c:pt>
                <c:pt idx="37">
                  <c:v>103.71208653003983</c:v>
                </c:pt>
                <c:pt idx="38">
                  <c:v>91.061418104804972</c:v>
                </c:pt>
                <c:pt idx="39">
                  <c:v>99.043788393762526</c:v>
                </c:pt>
                <c:pt idx="40">
                  <c:v>99.52747893290244</c:v>
                </c:pt>
                <c:pt idx="41">
                  <c:v>95.247717013249726</c:v>
                </c:pt>
                <c:pt idx="42">
                  <c:v>98.076787790105101</c:v>
                </c:pt>
                <c:pt idx="43">
                  <c:v>98.1603573400659</c:v>
                </c:pt>
                <c:pt idx="44">
                  <c:v>82.201727424565775</c:v>
                </c:pt>
                <c:pt idx="45">
                  <c:v>82.987242508745425</c:v>
                </c:pt>
                <c:pt idx="46">
                  <c:v>67.784885990355335</c:v>
                </c:pt>
                <c:pt idx="47">
                  <c:v>56.334574088596369</c:v>
                </c:pt>
                <c:pt idx="48">
                  <c:v>66.172535870094478</c:v>
                </c:pt>
                <c:pt idx="49">
                  <c:v>66.401137318275872</c:v>
                </c:pt>
                <c:pt idx="50">
                  <c:v>74.834100006590589</c:v>
                </c:pt>
                <c:pt idx="51">
                  <c:v>66.417322708895682</c:v>
                </c:pt>
                <c:pt idx="52">
                  <c:v>66.19094377076695</c:v>
                </c:pt>
                <c:pt idx="53">
                  <c:v>67.529989831664011</c:v>
                </c:pt>
                <c:pt idx="54">
                  <c:v>71.655084752881436</c:v>
                </c:pt>
                <c:pt idx="55">
                  <c:v>61.720378838403697</c:v>
                </c:pt>
                <c:pt idx="56">
                  <c:v>77.761122429963919</c:v>
                </c:pt>
                <c:pt idx="57">
                  <c:v>74.468525576883266</c:v>
                </c:pt>
                <c:pt idx="58">
                  <c:v>79.39233696636164</c:v>
                </c:pt>
                <c:pt idx="59">
                  <c:v>76.768129499943697</c:v>
                </c:pt>
                <c:pt idx="60">
                  <c:v>75.924343934899596</c:v>
                </c:pt>
                <c:pt idx="61">
                  <c:v>80.782455339294188</c:v>
                </c:pt>
                <c:pt idx="62">
                  <c:v>83.28889394411101</c:v>
                </c:pt>
                <c:pt idx="63">
                  <c:v>89.605647925085506</c:v>
                </c:pt>
                <c:pt idx="64">
                  <c:v>96.630885006641648</c:v>
                </c:pt>
                <c:pt idx="65">
                  <c:v>102.02809200073315</c:v>
                </c:pt>
                <c:pt idx="66">
                  <c:v>93.903601535690129</c:v>
                </c:pt>
                <c:pt idx="67">
                  <c:v>97.874570959465998</c:v>
                </c:pt>
                <c:pt idx="68">
                  <c:v>98.145540196943884</c:v>
                </c:pt>
                <c:pt idx="69">
                  <c:v>94.052923529795009</c:v>
                </c:pt>
                <c:pt idx="70">
                  <c:v>87.83170934629328</c:v>
                </c:pt>
                <c:pt idx="71">
                  <c:v>90.374598669331377</c:v>
                </c:pt>
                <c:pt idx="72">
                  <c:v>96.077595532815181</c:v>
                </c:pt>
                <c:pt idx="73">
                  <c:v>96.488894567021674</c:v>
                </c:pt>
                <c:pt idx="74">
                  <c:v>95.028421476406805</c:v>
                </c:pt>
                <c:pt idx="75">
                  <c:v>97.685018891251488</c:v>
                </c:pt>
                <c:pt idx="76">
                  <c:v>92.292251342189601</c:v>
                </c:pt>
                <c:pt idx="77">
                  <c:v>94.887145777619253</c:v>
                </c:pt>
                <c:pt idx="78">
                  <c:v>99.987451943378645</c:v>
                </c:pt>
                <c:pt idx="79">
                  <c:v>95.463429028590753</c:v>
                </c:pt>
                <c:pt idx="80">
                  <c:v>93.430457340222944</c:v>
                </c:pt>
                <c:pt idx="81">
                  <c:v>96.259794752725739</c:v>
                </c:pt>
                <c:pt idx="82">
                  <c:v>97.292817781953346</c:v>
                </c:pt>
                <c:pt idx="83">
                  <c:v>90.718168273583146</c:v>
                </c:pt>
                <c:pt idx="84">
                  <c:v>96.107431372435698</c:v>
                </c:pt>
                <c:pt idx="85">
                  <c:v>86.764133769108298</c:v>
                </c:pt>
                <c:pt idx="86">
                  <c:v>90.629528240893919</c:v>
                </c:pt>
                <c:pt idx="87">
                  <c:v>88.185078824403334</c:v>
                </c:pt>
                <c:pt idx="88">
                  <c:v>86.934047389488072</c:v>
                </c:pt>
                <c:pt idx="89">
                  <c:v>78.896166179451768</c:v>
                </c:pt>
                <c:pt idx="90">
                  <c:v>92.194487348941706</c:v>
                </c:pt>
                <c:pt idx="91">
                  <c:v>92.896491975112596</c:v>
                </c:pt>
                <c:pt idx="92">
                  <c:v>98.425997137042614</c:v>
                </c:pt>
                <c:pt idx="93">
                  <c:v>94.891188697455163</c:v>
                </c:pt>
                <c:pt idx="94">
                  <c:v>96.158362576024643</c:v>
                </c:pt>
                <c:pt idx="95">
                  <c:v>103.85039426644363</c:v>
                </c:pt>
                <c:pt idx="96">
                  <c:v>93.031558916919749</c:v>
                </c:pt>
                <c:pt idx="97">
                  <c:v>94.030724526342595</c:v>
                </c:pt>
                <c:pt idx="98">
                  <c:v>91.902706982855491</c:v>
                </c:pt>
                <c:pt idx="99">
                  <c:v>88.558041797748601</c:v>
                </c:pt>
                <c:pt idx="100">
                  <c:v>85.938597018916923</c:v>
                </c:pt>
                <c:pt idx="101">
                  <c:v>79.285053065768608</c:v>
                </c:pt>
                <c:pt idx="102">
                  <c:v>120.70060992685492</c:v>
                </c:pt>
                <c:pt idx="103">
                  <c:v>113.12279690690777</c:v>
                </c:pt>
                <c:pt idx="104">
                  <c:v>97.881171759213231</c:v>
                </c:pt>
                <c:pt idx="105">
                  <c:v>95.042662421434784</c:v>
                </c:pt>
                <c:pt idx="106">
                  <c:v>100.91513811631263</c:v>
                </c:pt>
                <c:pt idx="107">
                  <c:v>97.518113170853496</c:v>
                </c:pt>
                <c:pt idx="108">
                  <c:v>92.431979155411781</c:v>
                </c:pt>
                <c:pt idx="109">
                  <c:v>96.743862814869544</c:v>
                </c:pt>
                <c:pt idx="110">
                  <c:v>95.600415677393585</c:v>
                </c:pt>
                <c:pt idx="111">
                  <c:v>96.301085732016944</c:v>
                </c:pt>
                <c:pt idx="112">
                  <c:v>98.865131116032629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180864"/>
        <c:axId val="224190848"/>
      </c:lineChart>
      <c:dateAx>
        <c:axId val="224180864"/>
        <c:scaling>
          <c:orientation val="minMax"/>
        </c:scaling>
        <c:delete val="0"/>
        <c:axPos val="b"/>
        <c:majorGridlines>
          <c:spPr>
            <a:ln>
              <a:solidFill>
                <a:schemeClr val="bg2"/>
              </a:solidFill>
              <a:prstDash val="dash"/>
            </a:ln>
          </c:spPr>
        </c:majorGridlines>
        <c:numFmt formatCode="mm\/yyyy" sourceLinked="1"/>
        <c:majorTickMark val="out"/>
        <c:minorTickMark val="none"/>
        <c:tickLblPos val="none"/>
        <c:crossAx val="224190848"/>
        <c:crosses val="autoZero"/>
        <c:auto val="1"/>
        <c:lblOffset val="100"/>
        <c:baseTimeUnit val="months"/>
        <c:majorUnit val="1"/>
        <c:majorTimeUnit val="years"/>
      </c:dateAx>
      <c:valAx>
        <c:axId val="224190848"/>
        <c:scaling>
          <c:orientation val="minMax"/>
          <c:min val="50"/>
        </c:scaling>
        <c:delete val="0"/>
        <c:axPos val="l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fi-FI" sz="1400" b="0" dirty="0" smtClean="0"/>
                  <a:t>2005 = 100</a:t>
                </a:r>
                <a:endParaRPr lang="fi-FI" sz="1400" b="0" dirty="0"/>
              </a:p>
            </c:rich>
          </c:tx>
          <c:layout>
            <c:manualLayout>
              <c:xMode val="edge"/>
              <c:yMode val="edge"/>
              <c:x val="5.3120846759443112E-2"/>
              <c:y val="3.5714789416188173E-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24180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340608"/>
        <c:axId val="224342400"/>
      </c:lineChart>
      <c:catAx>
        <c:axId val="224340608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224342400"/>
        <c:crosses val="autoZero"/>
        <c:auto val="1"/>
        <c:lblAlgn val="ctr"/>
        <c:lblOffset val="100"/>
        <c:noMultiLvlLbl val="0"/>
      </c:catAx>
      <c:valAx>
        <c:axId val="224342400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24340608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80320366132723E-2"/>
          <c:y val="8.7128712871287123E-2"/>
          <c:w val="0.7208237986270023"/>
          <c:h val="0.7108910891089108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/ Combined </c:v>
                </c:pt>
              </c:strCache>
            </c:strRef>
          </c:tx>
          <c:spPr>
            <a:ln w="35030">
              <a:solidFill>
                <a:srgbClr val="0000FF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strRef>
              <c:f>Sheet1!$A$2:$A$42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1">
                  <c:v>141.63061121862501</c:v>
                </c:pt>
                <c:pt idx="2">
                  <c:v>139.40684100400972</c:v>
                </c:pt>
                <c:pt idx="3">
                  <c:v>137.18307078939446</c:v>
                </c:pt>
                <c:pt idx="4">
                  <c:v>147.47555726824487</c:v>
                </c:pt>
                <c:pt idx="5">
                  <c:v>157.76804374709531</c:v>
                </c:pt>
                <c:pt idx="6">
                  <c:v>148.24539175846959</c:v>
                </c:pt>
                <c:pt idx="7">
                  <c:v>138.72273976984383</c:v>
                </c:pt>
                <c:pt idx="8">
                  <c:v>149.73156719625348</c:v>
                </c:pt>
                <c:pt idx="9">
                  <c:v>160.74039462266308</c:v>
                </c:pt>
                <c:pt idx="10">
                  <c:v>155.52851972167403</c:v>
                </c:pt>
                <c:pt idx="11">
                  <c:v>150.31664482068501</c:v>
                </c:pt>
                <c:pt idx="12">
                  <c:v>159.25246196728824</c:v>
                </c:pt>
                <c:pt idx="13">
                  <c:v>168.1882791138915</c:v>
                </c:pt>
                <c:pt idx="14">
                  <c:v>157.27868498534258</c:v>
                </c:pt>
                <c:pt idx="15">
                  <c:v>146.36909085679366</c:v>
                </c:pt>
                <c:pt idx="16">
                  <c:v>138.94028474221523</c:v>
                </c:pt>
                <c:pt idx="17">
                  <c:v>131.51147862763682</c:v>
                </c:pt>
                <c:pt idx="18">
                  <c:v>121.96107237994015</c:v>
                </c:pt>
                <c:pt idx="19">
                  <c:v>112.41066613224348</c:v>
                </c:pt>
                <c:pt idx="20">
                  <c:v>117.01218197153294</c:v>
                </c:pt>
                <c:pt idx="21">
                  <c:v>121.6136978108224</c:v>
                </c:pt>
                <c:pt idx="22">
                  <c:v>124.84724569155235</c:v>
                </c:pt>
                <c:pt idx="23">
                  <c:v>128.08079357228226</c:v>
                </c:pt>
                <c:pt idx="24">
                  <c:v>184.3467906498731</c:v>
                </c:pt>
                <c:pt idx="25">
                  <c:v>212.1481157196497</c:v>
                </c:pt>
                <c:pt idx="26">
                  <c:v>179.31064074912587</c:v>
                </c:pt>
                <c:pt idx="27">
                  <c:v>189.95040078447755</c:v>
                </c:pt>
                <c:pt idx="28">
                  <c:v>238.94801439345386</c:v>
                </c:pt>
                <c:pt idx="29">
                  <c:v>242.45768881817136</c:v>
                </c:pt>
                <c:pt idx="30">
                  <c:v>273.53528133733732</c:v>
                </c:pt>
                <c:pt idx="31">
                  <c:v>176.70611985674861</c:v>
                </c:pt>
                <c:pt idx="32">
                  <c:v>200.57229447959259</c:v>
                </c:pt>
                <c:pt idx="33">
                  <c:v>225.76482596049192</c:v>
                </c:pt>
                <c:pt idx="34">
                  <c:v>200.82495578936113</c:v>
                </c:pt>
                <c:pt idx="35">
                  <c:v>188.17875601943848</c:v>
                </c:pt>
                <c:pt idx="36">
                  <c:v>237.90544385112022</c:v>
                </c:pt>
                <c:pt idx="37">
                  <c:v>243.4</c:v>
                </c:pt>
                <c:pt idx="38">
                  <c:v>232.39999999999998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/ Export</c:v>
                </c:pt>
              </c:strCache>
            </c:strRef>
          </c:tx>
          <c:spPr>
            <a:ln w="35030">
              <a:solidFill>
                <a:srgbClr val="993366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Sheet1!$A$2:$A$42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1">
                  <c:v>34.032984622218748</c:v>
                </c:pt>
                <c:pt idx="2">
                  <c:v>39.050481737606184</c:v>
                </c:pt>
                <c:pt idx="3">
                  <c:v>44.067978852993619</c:v>
                </c:pt>
                <c:pt idx="4">
                  <c:v>49.562538456578807</c:v>
                </c:pt>
                <c:pt idx="5">
                  <c:v>55.057098060163987</c:v>
                </c:pt>
                <c:pt idx="6">
                  <c:v>46.134540772661161</c:v>
                </c:pt>
                <c:pt idx="7">
                  <c:v>37.211983485158328</c:v>
                </c:pt>
                <c:pt idx="8">
                  <c:v>37.846994493046267</c:v>
                </c:pt>
                <c:pt idx="9">
                  <c:v>38.4820055009342</c:v>
                </c:pt>
                <c:pt idx="10">
                  <c:v>41.066737167595285</c:v>
                </c:pt>
                <c:pt idx="11">
                  <c:v>43.65146883425637</c:v>
                </c:pt>
                <c:pt idx="12">
                  <c:v>43.85539783369579</c:v>
                </c:pt>
                <c:pt idx="13">
                  <c:v>44.059326833135216</c:v>
                </c:pt>
                <c:pt idx="14">
                  <c:v>37.148259738316789</c:v>
                </c:pt>
                <c:pt idx="15">
                  <c:v>30.237192643498364</c:v>
                </c:pt>
                <c:pt idx="16">
                  <c:v>29.160727647922322</c:v>
                </c:pt>
                <c:pt idx="17">
                  <c:v>28.084262652346283</c:v>
                </c:pt>
                <c:pt idx="18">
                  <c:v>26.033705402052764</c:v>
                </c:pt>
                <c:pt idx="19">
                  <c:v>23.983148151759242</c:v>
                </c:pt>
                <c:pt idx="20">
                  <c:v>23.714626742870475</c:v>
                </c:pt>
                <c:pt idx="21">
                  <c:v>23.446105333981713</c:v>
                </c:pt>
                <c:pt idx="22">
                  <c:v>24.491930324050657</c:v>
                </c:pt>
                <c:pt idx="23">
                  <c:v>25.537755314119604</c:v>
                </c:pt>
                <c:pt idx="24">
                  <c:v>16.68892309777716</c:v>
                </c:pt>
                <c:pt idx="25">
                  <c:v>30.457284653443313</c:v>
                </c:pt>
                <c:pt idx="26">
                  <c:v>26.272453742060204</c:v>
                </c:pt>
                <c:pt idx="27">
                  <c:v>18.348681693454846</c:v>
                </c:pt>
                <c:pt idx="28">
                  <c:v>24.789068967857496</c:v>
                </c:pt>
                <c:pt idx="29">
                  <c:v>31.018561999480085</c:v>
                </c:pt>
                <c:pt idx="30">
                  <c:v>58.987999354411272</c:v>
                </c:pt>
                <c:pt idx="31">
                  <c:v>24.592096930854058</c:v>
                </c:pt>
                <c:pt idx="32">
                  <c:v>22.066488576055345</c:v>
                </c:pt>
                <c:pt idx="33">
                  <c:v>29.569094691914167</c:v>
                </c:pt>
                <c:pt idx="34">
                  <c:v>28.643582028057253</c:v>
                </c:pt>
                <c:pt idx="35">
                  <c:v>22.195911713541566</c:v>
                </c:pt>
                <c:pt idx="36">
                  <c:v>28.783658310120703</c:v>
                </c:pt>
                <c:pt idx="37">
                  <c:v>27.9</c:v>
                </c:pt>
                <c:pt idx="38">
                  <c:v>25.2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/ Domestic</c:v>
                </c:pt>
              </c:strCache>
            </c:strRef>
          </c:tx>
          <c:spPr>
            <a:ln w="35030">
              <a:solidFill>
                <a:srgbClr val="00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Sheet1!$A$2:$A$42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1">
                  <c:v>107.59762659640624</c:v>
                </c:pt>
                <c:pt idx="2">
                  <c:v>100.35635926640354</c:v>
                </c:pt>
                <c:pt idx="3">
                  <c:v>93.115091936400844</c:v>
                </c:pt>
                <c:pt idx="4">
                  <c:v>97.913018811666078</c:v>
                </c:pt>
                <c:pt idx="5">
                  <c:v>102.71094568693132</c:v>
                </c:pt>
                <c:pt idx="6">
                  <c:v>102.11085098580843</c:v>
                </c:pt>
                <c:pt idx="7">
                  <c:v>101.51075628468551</c:v>
                </c:pt>
                <c:pt idx="8">
                  <c:v>111.8845727032072</c:v>
                </c:pt>
                <c:pt idx="9">
                  <c:v>122.25838912172887</c:v>
                </c:pt>
                <c:pt idx="10">
                  <c:v>114.46178255407875</c:v>
                </c:pt>
                <c:pt idx="11">
                  <c:v>106.66517598642864</c:v>
                </c:pt>
                <c:pt idx="12">
                  <c:v>115.39706413359245</c:v>
                </c:pt>
                <c:pt idx="13">
                  <c:v>124.12895228075628</c:v>
                </c:pt>
                <c:pt idx="14">
                  <c:v>120.13042524702578</c:v>
                </c:pt>
                <c:pt idx="15">
                  <c:v>116.13189821329529</c:v>
                </c:pt>
                <c:pt idx="16">
                  <c:v>109.77955709429291</c:v>
                </c:pt>
                <c:pt idx="17">
                  <c:v>103.42721597529054</c:v>
                </c:pt>
                <c:pt idx="18">
                  <c:v>95.927366977887388</c:v>
                </c:pt>
                <c:pt idx="19">
                  <c:v>88.42751798048424</c:v>
                </c:pt>
                <c:pt idx="20">
                  <c:v>93.297555228662461</c:v>
                </c:pt>
                <c:pt idx="21">
                  <c:v>98.167592476840696</c:v>
                </c:pt>
                <c:pt idx="22">
                  <c:v>100.35531536750169</c:v>
                </c:pt>
                <c:pt idx="23">
                  <c:v>102.54303825816267</c:v>
                </c:pt>
                <c:pt idx="24">
                  <c:v>167.65786755209595</c:v>
                </c:pt>
                <c:pt idx="25">
                  <c:v>181.69083106620639</c:v>
                </c:pt>
                <c:pt idx="26">
                  <c:v>153.03818700706566</c:v>
                </c:pt>
                <c:pt idx="27">
                  <c:v>171.60171909102272</c:v>
                </c:pt>
                <c:pt idx="28">
                  <c:v>214.15894542559636</c:v>
                </c:pt>
                <c:pt idx="29">
                  <c:v>211.43912681869128</c:v>
                </c:pt>
                <c:pt idx="30">
                  <c:v>214.54728198292602</c:v>
                </c:pt>
                <c:pt idx="31">
                  <c:v>152.11402292589455</c:v>
                </c:pt>
                <c:pt idx="32">
                  <c:v>178.50580590353724</c:v>
                </c:pt>
                <c:pt idx="33">
                  <c:v>196.19573126857776</c:v>
                </c:pt>
                <c:pt idx="34">
                  <c:v>172.18137376130386</c:v>
                </c:pt>
                <c:pt idx="35">
                  <c:v>165.98284430589692</c:v>
                </c:pt>
                <c:pt idx="36">
                  <c:v>209.12178554099953</c:v>
                </c:pt>
                <c:pt idx="37">
                  <c:v>215.5</c:v>
                </c:pt>
                <c:pt idx="38">
                  <c:v>207.2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396800"/>
        <c:axId val="224399360"/>
      </c:lineChart>
      <c:catAx>
        <c:axId val="2243968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24399360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224399360"/>
        <c:scaling>
          <c:orientation val="minMax"/>
          <c:max val="32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7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24396800"/>
        <c:crosses val="autoZero"/>
        <c:crossBetween val="midCat"/>
        <c:majorUnit val="20"/>
        <c:minorUnit val="10"/>
      </c:valAx>
      <c:spPr>
        <a:noFill/>
        <a:ln w="29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693363844393596"/>
          <c:y val="0.13625286861456096"/>
          <c:w val="0.16760738971325739"/>
          <c:h val="0.60239533427227976"/>
        </c:manualLayout>
      </c:layout>
      <c:overlay val="0"/>
      <c:spPr>
        <a:solidFill>
          <a:schemeClr val="bg1"/>
        </a:solidFill>
        <a:ln w="2919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321243523316059E-2"/>
          <c:y val="6.2780269058295965E-2"/>
          <c:w val="0.76165803108808294"/>
          <c:h val="0.86322869955156956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Kotimaahan / Domestic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Sheet1!$A$2:$A$40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Sheet1!$C$2:$C$40</c:f>
              <c:numCache>
                <c:formatCode>General</c:formatCode>
                <c:ptCount val="39"/>
                <c:pt idx="0">
                  <c:v>168.13703339311942</c:v>
                </c:pt>
                <c:pt idx="1">
                  <c:v>189.8520675610269</c:v>
                </c:pt>
                <c:pt idx="2">
                  <c:v>190.11646013547613</c:v>
                </c:pt>
                <c:pt idx="3">
                  <c:v>190.38085270992539</c:v>
                </c:pt>
                <c:pt idx="4">
                  <c:v>191.74155693237682</c:v>
                </c:pt>
                <c:pt idx="5">
                  <c:v>193.10226115482823</c:v>
                </c:pt>
                <c:pt idx="6">
                  <c:v>200.97176311372883</c:v>
                </c:pt>
                <c:pt idx="7">
                  <c:v>208.84126507262943</c:v>
                </c:pt>
                <c:pt idx="8">
                  <c:v>215.40279882489435</c:v>
                </c:pt>
                <c:pt idx="9">
                  <c:v>221.96433257715924</c:v>
                </c:pt>
                <c:pt idx="10">
                  <c:v>221.06457238650992</c:v>
                </c:pt>
                <c:pt idx="11">
                  <c:v>220.16481219586061</c:v>
                </c:pt>
                <c:pt idx="12">
                  <c:v>229.58316034506367</c:v>
                </c:pt>
                <c:pt idx="13">
                  <c:v>239.00150849426672</c:v>
                </c:pt>
                <c:pt idx="14">
                  <c:v>243.10198959895567</c:v>
                </c:pt>
                <c:pt idx="15">
                  <c:v>247.20247070364465</c:v>
                </c:pt>
                <c:pt idx="16">
                  <c:v>232.18973485155243</c:v>
                </c:pt>
                <c:pt idx="17">
                  <c:v>217.17699899946021</c:v>
                </c:pt>
                <c:pt idx="18">
                  <c:v>216.55700031811432</c:v>
                </c:pt>
                <c:pt idx="19">
                  <c:v>215.93700163676843</c:v>
                </c:pt>
                <c:pt idx="20">
                  <c:v>214.91333969917375</c:v>
                </c:pt>
                <c:pt idx="21">
                  <c:v>213.88967776157901</c:v>
                </c:pt>
                <c:pt idx="22">
                  <c:v>213.56407383531243</c:v>
                </c:pt>
                <c:pt idx="23">
                  <c:v>213.23846990904588</c:v>
                </c:pt>
                <c:pt idx="24">
                  <c:v>236.88661622195906</c:v>
                </c:pt>
                <c:pt idx="25">
                  <c:v>260.57527784415498</c:v>
                </c:pt>
                <c:pt idx="26">
                  <c:v>272.17087770821985</c:v>
                </c:pt>
                <c:pt idx="27">
                  <c:v>283.38431786979851</c:v>
                </c:pt>
                <c:pt idx="28">
                  <c:v>268.90337922665179</c:v>
                </c:pt>
                <c:pt idx="29">
                  <c:v>288.42576455850673</c:v>
                </c:pt>
                <c:pt idx="30">
                  <c:v>337.45814453345287</c:v>
                </c:pt>
                <c:pt idx="31">
                  <c:v>282.1150088299666</c:v>
                </c:pt>
                <c:pt idx="32">
                  <c:v>280.64801078405077</c:v>
                </c:pt>
                <c:pt idx="33">
                  <c:v>325.07459089116605</c:v>
                </c:pt>
                <c:pt idx="34">
                  <c:v>353.35608029869746</c:v>
                </c:pt>
                <c:pt idx="35">
                  <c:v>343.25009640215472</c:v>
                </c:pt>
                <c:pt idx="36">
                  <c:v>349.39427312775331</c:v>
                </c:pt>
                <c:pt idx="37">
                  <c:v>380.7</c:v>
                </c:pt>
                <c:pt idx="38">
                  <c:v>403.2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Vientiin / Export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Sheet1!$A$2:$A$40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Sheet1!$D$2:$D$40</c:f>
              <c:numCache>
                <c:formatCode>General</c:formatCode>
                <c:ptCount val="39"/>
                <c:pt idx="0">
                  <c:v>140.60616735147846</c:v>
                </c:pt>
                <c:pt idx="1">
                  <c:v>143.4930353602214</c:v>
                </c:pt>
                <c:pt idx="2">
                  <c:v>164.79973155212502</c:v>
                </c:pt>
                <c:pt idx="3">
                  <c:v>186.10642774402865</c:v>
                </c:pt>
                <c:pt idx="4">
                  <c:v>213.3719784226333</c:v>
                </c:pt>
                <c:pt idx="5">
                  <c:v>240.63752910123796</c:v>
                </c:pt>
                <c:pt idx="6">
                  <c:v>228.23387229172135</c:v>
                </c:pt>
                <c:pt idx="7">
                  <c:v>215.83021548220478</c:v>
                </c:pt>
                <c:pt idx="8">
                  <c:v>205.53210044178337</c:v>
                </c:pt>
                <c:pt idx="9">
                  <c:v>195.23398540136199</c:v>
                </c:pt>
                <c:pt idx="10">
                  <c:v>203.78600063584392</c:v>
                </c:pt>
                <c:pt idx="11">
                  <c:v>212.33801587032579</c:v>
                </c:pt>
                <c:pt idx="12">
                  <c:v>214.98980971737808</c:v>
                </c:pt>
                <c:pt idx="13">
                  <c:v>217.64160356443037</c:v>
                </c:pt>
                <c:pt idx="14">
                  <c:v>202.43917513634779</c:v>
                </c:pt>
                <c:pt idx="15">
                  <c:v>187.23674670826517</c:v>
                </c:pt>
                <c:pt idx="16">
                  <c:v>153.65708407097594</c:v>
                </c:pt>
                <c:pt idx="17">
                  <c:v>120.07742143368672</c:v>
                </c:pt>
                <c:pt idx="18">
                  <c:v>111.18967822490936</c:v>
                </c:pt>
                <c:pt idx="19">
                  <c:v>102.30193501613199</c:v>
                </c:pt>
                <c:pt idx="20">
                  <c:v>94.12211404321242</c:v>
                </c:pt>
                <c:pt idx="21">
                  <c:v>85.942293070292877</c:v>
                </c:pt>
                <c:pt idx="22">
                  <c:v>93.5269829770196</c:v>
                </c:pt>
                <c:pt idx="23">
                  <c:v>101.11167288374634</c:v>
                </c:pt>
                <c:pt idx="24">
                  <c:v>88.654714784468794</c:v>
                </c:pt>
                <c:pt idx="25">
                  <c:v>93.193836181433582</c:v>
                </c:pt>
                <c:pt idx="26">
                  <c:v>91.329959457804904</c:v>
                </c:pt>
                <c:pt idx="27">
                  <c:v>82.607948329584531</c:v>
                </c:pt>
                <c:pt idx="28">
                  <c:v>75.594533516402805</c:v>
                </c:pt>
                <c:pt idx="29">
                  <c:v>77.847250615191612</c:v>
                </c:pt>
                <c:pt idx="30">
                  <c:v>88.123087696396894</c:v>
                </c:pt>
                <c:pt idx="31">
                  <c:v>71.168205623610135</c:v>
                </c:pt>
                <c:pt idx="32">
                  <c:v>64.805768040859391</c:v>
                </c:pt>
                <c:pt idx="33">
                  <c:v>70.476272744434581</c:v>
                </c:pt>
                <c:pt idx="34">
                  <c:v>78.841806319198966</c:v>
                </c:pt>
                <c:pt idx="35">
                  <c:v>68.095668117892146</c:v>
                </c:pt>
                <c:pt idx="36">
                  <c:v>72.099693403224208</c:v>
                </c:pt>
                <c:pt idx="37">
                  <c:v>72.900000000000006</c:v>
                </c:pt>
                <c:pt idx="38">
                  <c:v>76.5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440320"/>
        <c:axId val="224441856"/>
      </c:areaChart>
      <c:catAx>
        <c:axId val="22444032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2444185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224441856"/>
        <c:scaling>
          <c:orientation val="minMax"/>
          <c:max val="55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2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24440320"/>
        <c:crosses val="autoZero"/>
        <c:crossBetween val="midCat"/>
        <c:majorUnit val="50"/>
        <c:minorUnit val="1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248704663212437"/>
          <c:y val="0.14437063498930766"/>
          <c:w val="0.15751295336787566"/>
          <c:h val="0.71082213624395851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559488"/>
        <c:axId val="224561024"/>
      </c:lineChart>
      <c:catAx>
        <c:axId val="224559488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224561024"/>
        <c:crosses val="autoZero"/>
        <c:auto val="1"/>
        <c:lblAlgn val="ctr"/>
        <c:lblOffset val="100"/>
        <c:noMultiLvlLbl val="0"/>
      </c:catAx>
      <c:valAx>
        <c:axId val="224561024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24559488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84522019337891E-2"/>
          <c:y val="6.7708183769622995E-2"/>
          <c:w val="0.87671290829405835"/>
          <c:h val="0.775284783381071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invertIfNegative val="0"/>
          <c:cat>
            <c:strRef>
              <c:f>Taul1!$A$2:$A$11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2014e</c:v>
                </c:pt>
              </c:strCache>
            </c:strRef>
          </c:cat>
          <c:val>
            <c:numRef>
              <c:f>Taul1!$B$2:$B$11</c:f>
              <c:numCache>
                <c:formatCode>General</c:formatCode>
                <c:ptCount val="10"/>
                <c:pt idx="0">
                  <c:v>7187</c:v>
                </c:pt>
                <c:pt idx="1">
                  <c:v>7509</c:v>
                </c:pt>
                <c:pt idx="2">
                  <c:v>8627</c:v>
                </c:pt>
                <c:pt idx="3">
                  <c:v>8942</c:v>
                </c:pt>
                <c:pt idx="4">
                  <c:v>7854</c:v>
                </c:pt>
                <c:pt idx="5">
                  <c:v>7246</c:v>
                </c:pt>
                <c:pt idx="6">
                  <c:v>7203</c:v>
                </c:pt>
                <c:pt idx="7">
                  <c:v>6845</c:v>
                </c:pt>
                <c:pt idx="8">
                  <c:v>6465</c:v>
                </c:pt>
                <c:pt idx="9">
                  <c:v>6393.8850000000002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Teknologiateollisuus</c:v>
                </c:pt>
              </c:strCache>
            </c:strRef>
          </c:tx>
          <c:invertIfNegative val="0"/>
          <c:cat>
            <c:strRef>
              <c:f>Taul1!$A$2:$A$11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2014e</c:v>
                </c:pt>
              </c:strCache>
            </c:strRef>
          </c:cat>
          <c:val>
            <c:numRef>
              <c:f>Taul1!$C$2:$C$11</c:f>
              <c:numCache>
                <c:formatCode>General</c:formatCode>
                <c:ptCount val="10"/>
                <c:pt idx="0">
                  <c:v>5154</c:v>
                </c:pt>
                <c:pt idx="1">
                  <c:v>5361</c:v>
                </c:pt>
                <c:pt idx="2">
                  <c:v>6161</c:v>
                </c:pt>
                <c:pt idx="3">
                  <c:v>7463</c:v>
                </c:pt>
                <c:pt idx="4">
                  <c:v>6490</c:v>
                </c:pt>
                <c:pt idx="5">
                  <c:v>6374</c:v>
                </c:pt>
                <c:pt idx="6">
                  <c:v>6438</c:v>
                </c:pt>
                <c:pt idx="7">
                  <c:v>5745</c:v>
                </c:pt>
                <c:pt idx="8">
                  <c:v>5009</c:v>
                </c:pt>
                <c:pt idx="9">
                  <c:v>4873.7569999999996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666112"/>
        <c:axId val="222665344"/>
      </c:barChart>
      <c:catAx>
        <c:axId val="220666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fi-FI"/>
          </a:p>
        </c:txPr>
        <c:crossAx val="222665344"/>
        <c:crosses val="autoZero"/>
        <c:auto val="1"/>
        <c:lblAlgn val="ctr"/>
        <c:lblOffset val="100"/>
        <c:noMultiLvlLbl val="0"/>
      </c:catAx>
      <c:valAx>
        <c:axId val="22266534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fi-FI"/>
          </a:p>
        </c:txPr>
        <c:crossAx val="220666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0849466275910739E-2"/>
          <c:y val="0.93841851773414064"/>
          <c:w val="0.86844099457043999"/>
          <c:h val="4.634597891900899E-2"/>
        </c:manualLayout>
      </c:layout>
      <c:overlay val="0"/>
      <c:txPr>
        <a:bodyPr/>
        <a:lstStyle/>
        <a:p>
          <a:pPr>
            <a:defRPr sz="1400" b="1" i="0" baseline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29015544041455E-2"/>
          <c:y val="7.4803149606299218E-2"/>
          <c:w val="0.73543857436458959"/>
          <c:h val="0.8248031496062991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1646">
              <a:solidFill>
                <a:srgbClr val="FF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Sheet1!$A$2:$A$42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ln w="34937">
              <a:solidFill>
                <a:srgbClr val="0000FF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strRef>
              <c:f>Sheet1!$A$2:$A$42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10">
                  <c:v>245.36838323053155</c:v>
                </c:pt>
                <c:pt idx="11">
                  <c:v>207.07369435316792</c:v>
                </c:pt>
                <c:pt idx="12">
                  <c:v>347.3241198549282</c:v>
                </c:pt>
                <c:pt idx="13">
                  <c:v>413.68214404326699</c:v>
                </c:pt>
                <c:pt idx="14">
                  <c:v>482.20711421634445</c:v>
                </c:pt>
                <c:pt idx="15">
                  <c:v>254.483682045573</c:v>
                </c:pt>
                <c:pt idx="16">
                  <c:v>401.18628809806938</c:v>
                </c:pt>
                <c:pt idx="17">
                  <c:v>347.51374062589321</c:v>
                </c:pt>
                <c:pt idx="18">
                  <c:v>404.07666428427325</c:v>
                </c:pt>
                <c:pt idx="19">
                  <c:v>361.1553016717445</c:v>
                </c:pt>
                <c:pt idx="20">
                  <c:v>478.54571200580813</c:v>
                </c:pt>
                <c:pt idx="21">
                  <c:v>383.21454916219659</c:v>
                </c:pt>
                <c:pt idx="22">
                  <c:v>289.03098897592133</c:v>
                </c:pt>
                <c:pt idx="23">
                  <c:v>290.00734869602712</c:v>
                </c:pt>
                <c:pt idx="24">
                  <c:v>475.05364152505661</c:v>
                </c:pt>
                <c:pt idx="25">
                  <c:v>585.50100791968123</c:v>
                </c:pt>
                <c:pt idx="26">
                  <c:v>344.09728850636486</c:v>
                </c:pt>
                <c:pt idx="27">
                  <c:v>308.53151035554009</c:v>
                </c:pt>
                <c:pt idx="28">
                  <c:v>457.02947742945736</c:v>
                </c:pt>
                <c:pt idx="29">
                  <c:v>523.65539078720349</c:v>
                </c:pt>
                <c:pt idx="30">
                  <c:v>507.48477534480952</c:v>
                </c:pt>
                <c:pt idx="31">
                  <c:v>347.3848556502266</c:v>
                </c:pt>
                <c:pt idx="32">
                  <c:v>440.70913945129826</c:v>
                </c:pt>
                <c:pt idx="33">
                  <c:v>645.16545029667509</c:v>
                </c:pt>
                <c:pt idx="34">
                  <c:v>546.67548265511596</c:v>
                </c:pt>
                <c:pt idx="35">
                  <c:v>447.87906319807053</c:v>
                </c:pt>
                <c:pt idx="36">
                  <c:v>578.42098482897916</c:v>
                </c:pt>
                <c:pt idx="37">
                  <c:v>618.6</c:v>
                </c:pt>
                <c:pt idx="38">
                  <c:v>466.8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581504"/>
        <c:axId val="224584064"/>
      </c:lineChart>
      <c:catAx>
        <c:axId val="224581504"/>
        <c:scaling>
          <c:orientation val="minMax"/>
        </c:scaling>
        <c:delete val="0"/>
        <c:axPos val="b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24584064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224584064"/>
        <c:scaling>
          <c:orientation val="minMax"/>
          <c:max val="80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55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24581504"/>
        <c:crosses val="autoZero"/>
        <c:crossBetween val="midCat"/>
        <c:majorUnit val="50"/>
        <c:minorUnit val="10"/>
      </c:valAx>
      <c:spPr>
        <a:noFill/>
        <a:ln w="11646">
          <a:solidFill>
            <a:srgbClr val="003366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82517482517482"/>
          <c:y val="6.8897637795275593E-2"/>
          <c:w val="0.74825174825174823"/>
          <c:h val="0.82874015748031493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solidFill>
              <a:srgbClr val="00CCFF"/>
            </a:solidFill>
            <a:ln w="11020">
              <a:solidFill>
                <a:srgbClr val="003366"/>
              </a:solidFill>
              <a:prstDash val="solid"/>
            </a:ln>
          </c:spPr>
          <c:cat>
            <c:strRef>
              <c:f>Sheet1!$A$2:$A$32</c:f>
              <c:strCache>
                <c:ptCount val="30"/>
                <c:pt idx="0">
                  <c:v>2006,IV</c:v>
                </c:pt>
                <c:pt idx="1">
                  <c:v>2007,I</c:v>
                </c:pt>
                <c:pt idx="2">
                  <c:v>2007,II</c:v>
                </c:pt>
                <c:pt idx="3">
                  <c:v>2007,III</c:v>
                </c:pt>
                <c:pt idx="4">
                  <c:v>2007,IV</c:v>
                </c:pt>
                <c:pt idx="5">
                  <c:v>2008,I</c:v>
                </c:pt>
                <c:pt idx="6">
                  <c:v>2008,II</c:v>
                </c:pt>
                <c:pt idx="7">
                  <c:v>2008,III</c:v>
                </c:pt>
                <c:pt idx="8">
                  <c:v>2008,IV</c:v>
                </c:pt>
                <c:pt idx="9">
                  <c:v>2009,I</c:v>
                </c:pt>
                <c:pt idx="10">
                  <c:v>2009,II</c:v>
                </c:pt>
                <c:pt idx="11">
                  <c:v>2009,III</c:v>
                </c:pt>
                <c:pt idx="12">
                  <c:v>2009,IV</c:v>
                </c:pt>
                <c:pt idx="13">
                  <c:v>2010,I</c:v>
                </c:pt>
                <c:pt idx="17">
                  <c:v>2011,I</c:v>
                </c:pt>
                <c:pt idx="21">
                  <c:v>2012,I</c:v>
                </c:pt>
                <c:pt idx="25">
                  <c:v>2013,I</c:v>
                </c:pt>
                <c:pt idx="29">
                  <c:v>2014,I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934.13544976398896</c:v>
                </c:pt>
                <c:pt idx="1">
                  <c:v>934.13544976398896</c:v>
                </c:pt>
                <c:pt idx="2">
                  <c:v>934.13544976398896</c:v>
                </c:pt>
                <c:pt idx="3">
                  <c:v>876.70573325911425</c:v>
                </c:pt>
                <c:pt idx="4">
                  <c:v>853.0735464542289</c:v>
                </c:pt>
                <c:pt idx="5">
                  <c:v>909.94698203743576</c:v>
                </c:pt>
                <c:pt idx="6">
                  <c:v>1024.9488659010542</c:v>
                </c:pt>
                <c:pt idx="7">
                  <c:v>954.58989300362816</c:v>
                </c:pt>
                <c:pt idx="8">
                  <c:v>942.44871805317518</c:v>
                </c:pt>
                <c:pt idx="9">
                  <c:v>928.65402806580494</c:v>
                </c:pt>
                <c:pt idx="10">
                  <c:v>963.74304509598846</c:v>
                </c:pt>
                <c:pt idx="11">
                  <c:v>1007.0324482876597</c:v>
                </c:pt>
                <c:pt idx="12">
                  <c:v>1093.0886867071722</c:v>
                </c:pt>
                <c:pt idx="13">
                  <c:v>1100.6669597463535</c:v>
                </c:pt>
                <c:pt idx="14">
                  <c:v>989.44234546014218</c:v>
                </c:pt>
                <c:pt idx="15">
                  <c:v>974.79646971619172</c:v>
                </c:pt>
                <c:pt idx="16">
                  <c:v>1035.6927053739671</c:v>
                </c:pt>
                <c:pt idx="17">
                  <c:v>1257.5827531487578</c:v>
                </c:pt>
                <c:pt idx="18">
                  <c:v>1219.9655555309971</c:v>
                </c:pt>
                <c:pt idx="19">
                  <c:v>1182.7265600473436</c:v>
                </c:pt>
                <c:pt idx="20">
                  <c:v>1224.5310387366781</c:v>
                </c:pt>
                <c:pt idx="21">
                  <c:v>1343.5279404483279</c:v>
                </c:pt>
                <c:pt idx="22">
                  <c:v>1460.837297939172</c:v>
                </c:pt>
                <c:pt idx="23">
                  <c:v>1409.4662237054649</c:v>
                </c:pt>
                <c:pt idx="24">
                  <c:v>1345.4593647162815</c:v>
                </c:pt>
                <c:pt idx="25">
                  <c:v>1364.0649415131024</c:v>
                </c:pt>
                <c:pt idx="26">
                  <c:v>1397.9663130303829</c:v>
                </c:pt>
                <c:pt idx="27">
                  <c:v>1366.5524710845134</c:v>
                </c:pt>
                <c:pt idx="28">
                  <c:v>1335.5612474772101</c:v>
                </c:pt>
                <c:pt idx="29">
                  <c:v>1419.2</c:v>
                </c:pt>
                <c:pt idx="30">
                  <c:v>1403.8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981376"/>
        <c:axId val="224982912"/>
      </c:areaChart>
      <c:catAx>
        <c:axId val="22498137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6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24982912"/>
        <c:crossesAt val="0"/>
        <c:auto val="1"/>
        <c:lblAlgn val="ctr"/>
        <c:lblOffset val="100"/>
        <c:tickLblSkip val="11"/>
        <c:tickMarkSkip val="4"/>
        <c:noMultiLvlLbl val="0"/>
      </c:catAx>
      <c:valAx>
        <c:axId val="224982912"/>
        <c:scaling>
          <c:orientation val="minMax"/>
          <c:max val="1600"/>
          <c:min val="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020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24981376"/>
        <c:crosses val="autoZero"/>
        <c:crossBetween val="midCat"/>
        <c:majorUnit val="100"/>
        <c:minorUnit val="50"/>
      </c:valAx>
      <c:spPr>
        <a:noFill/>
        <a:ln w="11020">
          <a:solidFill>
            <a:srgbClr val="003366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4316544"/>
        <c:axId val="409461888"/>
      </c:lineChart>
      <c:catAx>
        <c:axId val="324316544"/>
        <c:scaling>
          <c:orientation val="minMax"/>
        </c:scaling>
        <c:delete val="1"/>
        <c:axPos val="b"/>
        <c:majorGridlines>
          <c:spPr>
            <a:ln w="11206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09461888"/>
        <c:crosses val="autoZero"/>
        <c:auto val="1"/>
        <c:lblAlgn val="ctr"/>
        <c:lblOffset val="100"/>
        <c:noMultiLvlLbl val="0"/>
      </c:catAx>
      <c:valAx>
        <c:axId val="409461888"/>
        <c:scaling>
          <c:orientation val="minMax"/>
          <c:max val="34"/>
        </c:scaling>
        <c:delete val="0"/>
        <c:axPos val="l"/>
        <c:majorGridlines>
          <c:spPr>
            <a:ln w="11206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8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3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24316544"/>
        <c:crosses val="autoZero"/>
        <c:crossBetween val="midCat"/>
        <c:majorUnit val="2"/>
      </c:valAx>
      <c:spPr>
        <a:noFill/>
        <a:ln w="11206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6138823437413"/>
          <c:y val="9.1089108910891087E-2"/>
          <c:w val="0.6943902721513765"/>
          <c:h val="0.804345034610708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/ Combined</c:v>
                </c:pt>
              </c:strCache>
            </c:strRef>
          </c:tx>
          <c:spPr>
            <a:ln w="34117">
              <a:solidFill>
                <a:srgbClr val="0000FF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strRef>
              <c:f>Sheet1!$A$2:$A$42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1">
                  <c:v>6578.6117236661039</c:v>
                </c:pt>
                <c:pt idx="2">
                  <c:v>7487.353785022472</c:v>
                </c:pt>
                <c:pt idx="3">
                  <c:v>7271.3047254443954</c:v>
                </c:pt>
                <c:pt idx="4">
                  <c:v>7920.4916932062861</c:v>
                </c:pt>
                <c:pt idx="5">
                  <c:v>8348.5657673537007</c:v>
                </c:pt>
                <c:pt idx="6">
                  <c:v>7772.3457545209985</c:v>
                </c:pt>
                <c:pt idx="7">
                  <c:v>7848.467044142456</c:v>
                </c:pt>
                <c:pt idx="8">
                  <c:v>8497.5829118892652</c:v>
                </c:pt>
                <c:pt idx="9">
                  <c:v>8395.9736582707337</c:v>
                </c:pt>
                <c:pt idx="10">
                  <c:v>9903.8646669496793</c:v>
                </c:pt>
                <c:pt idx="11">
                  <c:v>8710.9499235583589</c:v>
                </c:pt>
                <c:pt idx="12">
                  <c:v>10003.809293571159</c:v>
                </c:pt>
                <c:pt idx="13">
                  <c:v>10046.531137988144</c:v>
                </c:pt>
                <c:pt idx="14">
                  <c:v>9578.6455844751708</c:v>
                </c:pt>
                <c:pt idx="15">
                  <c:v>10077.690234096181</c:v>
                </c:pt>
                <c:pt idx="16">
                  <c:v>8701.3953776148373</c:v>
                </c:pt>
                <c:pt idx="17">
                  <c:v>5756.2218128805071</c:v>
                </c:pt>
                <c:pt idx="18">
                  <c:v>5970.012291928294</c:v>
                </c:pt>
                <c:pt idx="19">
                  <c:v>6142.4400167120693</c:v>
                </c:pt>
                <c:pt idx="20">
                  <c:v>7119.0778775103245</c:v>
                </c:pt>
                <c:pt idx="21">
                  <c:v>6512.9677534255316</c:v>
                </c:pt>
                <c:pt idx="22">
                  <c:v>6584.2730536794443</c:v>
                </c:pt>
                <c:pt idx="23">
                  <c:v>6550.5537812755529</c:v>
                </c:pt>
                <c:pt idx="24">
                  <c:v>8597.8710286394689</c:v>
                </c:pt>
                <c:pt idx="25">
                  <c:v>7772.2353665473156</c:v>
                </c:pt>
                <c:pt idx="26">
                  <c:v>7808.9936773146337</c:v>
                </c:pt>
                <c:pt idx="27">
                  <c:v>7049.4858432192013</c:v>
                </c:pt>
                <c:pt idx="28">
                  <c:v>8845.5124894286218</c:v>
                </c:pt>
                <c:pt idx="29">
                  <c:v>7565.1305565063094</c:v>
                </c:pt>
                <c:pt idx="30">
                  <c:v>7894.9304469253775</c:v>
                </c:pt>
                <c:pt idx="31">
                  <c:v>6913.3275197957491</c:v>
                </c:pt>
                <c:pt idx="32">
                  <c:v>8170.8732358794387</c:v>
                </c:pt>
                <c:pt idx="33">
                  <c:v>6468.1904728496429</c:v>
                </c:pt>
                <c:pt idx="34">
                  <c:v>6772.2534029662265</c:v>
                </c:pt>
                <c:pt idx="35">
                  <c:v>6185.5046174792797</c:v>
                </c:pt>
                <c:pt idx="36">
                  <c:v>6970.3724390696425</c:v>
                </c:pt>
                <c:pt idx="37">
                  <c:v>6872.9</c:v>
                </c:pt>
                <c:pt idx="38">
                  <c:v>6774.6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/ Export</c:v>
                </c:pt>
              </c:strCache>
            </c:strRef>
          </c:tx>
          <c:spPr>
            <a:ln w="34117">
              <a:solidFill>
                <a:srgbClr val="993366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Sheet1!$A$2:$A$42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1">
                  <c:v>5302.4723510121066</c:v>
                </c:pt>
                <c:pt idx="2">
                  <c:v>6335.014793813024</c:v>
                </c:pt>
                <c:pt idx="3">
                  <c:v>6152.4869568037921</c:v>
                </c:pt>
                <c:pt idx="4">
                  <c:v>6497.7934521137322</c:v>
                </c:pt>
                <c:pt idx="5">
                  <c:v>7164.8325774095019</c:v>
                </c:pt>
                <c:pt idx="6">
                  <c:v>6287.9282084286733</c:v>
                </c:pt>
                <c:pt idx="7">
                  <c:v>6464.1701063209975</c:v>
                </c:pt>
                <c:pt idx="8">
                  <c:v>7243.3000028854412</c:v>
                </c:pt>
                <c:pt idx="9">
                  <c:v>6948.2252026723272</c:v>
                </c:pt>
                <c:pt idx="10">
                  <c:v>8302.8732936968554</c:v>
                </c:pt>
                <c:pt idx="11">
                  <c:v>7295.385526972439</c:v>
                </c:pt>
                <c:pt idx="12">
                  <c:v>8345.5574686647997</c:v>
                </c:pt>
                <c:pt idx="13">
                  <c:v>8220.1079977589616</c:v>
                </c:pt>
                <c:pt idx="14">
                  <c:v>7508.9212781093329</c:v>
                </c:pt>
                <c:pt idx="15">
                  <c:v>8360.6129142198042</c:v>
                </c:pt>
                <c:pt idx="16">
                  <c:v>6980.9932226383626</c:v>
                </c:pt>
                <c:pt idx="17">
                  <c:v>4515.0859067440742</c:v>
                </c:pt>
                <c:pt idx="18">
                  <c:v>4535.3809776270564</c:v>
                </c:pt>
                <c:pt idx="19">
                  <c:v>4792.0700173941696</c:v>
                </c:pt>
                <c:pt idx="20">
                  <c:v>5487.3064014922084</c:v>
                </c:pt>
                <c:pt idx="21">
                  <c:v>4821.2285534617695</c:v>
                </c:pt>
                <c:pt idx="22">
                  <c:v>5155.1380321379484</c:v>
                </c:pt>
                <c:pt idx="23">
                  <c:v>5050.8324096820734</c:v>
                </c:pt>
                <c:pt idx="24">
                  <c:v>6331.181755495888</c:v>
                </c:pt>
                <c:pt idx="25">
                  <c:v>5424.2350622272688</c:v>
                </c:pt>
                <c:pt idx="26">
                  <c:v>6045.0028436793</c:v>
                </c:pt>
                <c:pt idx="27">
                  <c:v>5268.9376056440015</c:v>
                </c:pt>
                <c:pt idx="28">
                  <c:v>6646.567880401275</c:v>
                </c:pt>
                <c:pt idx="29">
                  <c:v>5598.1707279011907</c:v>
                </c:pt>
                <c:pt idx="30">
                  <c:v>6052.7896995873834</c:v>
                </c:pt>
                <c:pt idx="31">
                  <c:v>5547.4544844325683</c:v>
                </c:pt>
                <c:pt idx="32">
                  <c:v>6531.5764692970379</c:v>
                </c:pt>
                <c:pt idx="33">
                  <c:v>4742.9772806044566</c:v>
                </c:pt>
                <c:pt idx="34">
                  <c:v>5065.1021287869999</c:v>
                </c:pt>
                <c:pt idx="35">
                  <c:v>4789.3158220422101</c:v>
                </c:pt>
                <c:pt idx="36">
                  <c:v>5398.100514964136</c:v>
                </c:pt>
                <c:pt idx="37">
                  <c:v>4937.3999999999996</c:v>
                </c:pt>
                <c:pt idx="38">
                  <c:v>4996.8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/ Domestic</c:v>
                </c:pt>
              </c:strCache>
            </c:strRef>
          </c:tx>
          <c:spPr>
            <a:ln w="34117">
              <a:solidFill>
                <a:srgbClr val="00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Sheet1!$A$2:$A$42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1">
                  <c:v>1221.0596413838307</c:v>
                </c:pt>
                <c:pt idx="2">
                  <c:v>1104.5005272692838</c:v>
                </c:pt>
                <c:pt idx="3">
                  <c:v>1078.2205720304416</c:v>
                </c:pt>
                <c:pt idx="4">
                  <c:v>1377.3031176071274</c:v>
                </c:pt>
                <c:pt idx="5">
                  <c:v>1133.5401395835077</c:v>
                </c:pt>
                <c:pt idx="6">
                  <c:v>1434.8245904327555</c:v>
                </c:pt>
                <c:pt idx="7">
                  <c:v>1335.3040768630131</c:v>
                </c:pt>
                <c:pt idx="8">
                  <c:v>1194.9162316268557</c:v>
                </c:pt>
                <c:pt idx="9">
                  <c:v>1378.0079618029179</c:v>
                </c:pt>
                <c:pt idx="10">
                  <c:v>1539.0474860249842</c:v>
                </c:pt>
                <c:pt idx="11">
                  <c:v>1353.0142526735319</c:v>
                </c:pt>
                <c:pt idx="12">
                  <c:v>1600.6013377576887</c:v>
                </c:pt>
                <c:pt idx="13">
                  <c:v>1744.7379220323414</c:v>
                </c:pt>
                <c:pt idx="14">
                  <c:v>2002.09253580721</c:v>
                </c:pt>
                <c:pt idx="15">
                  <c:v>1635.5472849682012</c:v>
                </c:pt>
                <c:pt idx="16">
                  <c:v>1652.5219941583528</c:v>
                </c:pt>
                <c:pt idx="17">
                  <c:v>1172.1039045642522</c:v>
                </c:pt>
                <c:pt idx="18">
                  <c:v>1376.745054453188</c:v>
                </c:pt>
                <c:pt idx="19">
                  <c:v>1291.65258600582</c:v>
                </c:pt>
                <c:pt idx="20">
                  <c:v>1577.4238680097317</c:v>
                </c:pt>
                <c:pt idx="21">
                  <c:v>1634.7806516459761</c:v>
                </c:pt>
                <c:pt idx="22">
                  <c:v>1367.8046709926184</c:v>
                </c:pt>
                <c:pt idx="23">
                  <c:v>1423.7543343768004</c:v>
                </c:pt>
                <c:pt idx="24">
                  <c:v>2140.8195096291133</c:v>
                </c:pt>
                <c:pt idx="25">
                  <c:v>2201.9965141019748</c:v>
                </c:pt>
                <c:pt idx="26">
                  <c:v>1654.3016951464963</c:v>
                </c:pt>
                <c:pt idx="27">
                  <c:v>1646.4737897864065</c:v>
                </c:pt>
                <c:pt idx="28">
                  <c:v>2045.5798431113651</c:v>
                </c:pt>
                <c:pt idx="29">
                  <c:v>1788.0820643317777</c:v>
                </c:pt>
                <c:pt idx="30">
                  <c:v>1689.5577382788674</c:v>
                </c:pt>
                <c:pt idx="31">
                  <c:v>1256.4523964817843</c:v>
                </c:pt>
                <c:pt idx="32">
                  <c:v>1514.5419311908863</c:v>
                </c:pt>
                <c:pt idx="33">
                  <c:v>1569.7929472070282</c:v>
                </c:pt>
                <c:pt idx="34">
                  <c:v>1571.7820093867467</c:v>
                </c:pt>
                <c:pt idx="35">
                  <c:v>1266.7272444391417</c:v>
                </c:pt>
                <c:pt idx="36">
                  <c:v>1417.3367814455421</c:v>
                </c:pt>
                <c:pt idx="37">
                  <c:v>1768.6</c:v>
                </c:pt>
                <c:pt idx="38">
                  <c:v>1611.4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658816"/>
        <c:axId val="219545600"/>
      </c:lineChart>
      <c:catAx>
        <c:axId val="1466588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19545600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219545600"/>
        <c:scaling>
          <c:orientation val="minMax"/>
          <c:max val="1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8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46658816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908988162982221"/>
          <c:y val="0.16831689859713778"/>
          <c:w val="0.16994477735855665"/>
          <c:h val="0.65440444948547116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991561181434593E-2"/>
          <c:y val="6.25E-2"/>
          <c:w val="0.70746876667219993"/>
          <c:h val="0.8520833333333333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/ Domestic</c:v>
                </c:pt>
              </c:strCache>
            </c:strRef>
          </c:tx>
          <c:spPr>
            <a:solidFill>
              <a:srgbClr val="FF0000"/>
            </a:solidFill>
            <a:ln w="11167">
              <a:solidFill>
                <a:srgbClr val="99CCFF"/>
              </a:solidFill>
              <a:prstDash val="sysDash"/>
            </a:ln>
          </c:spPr>
          <c:cat>
            <c:strRef>
              <c:f>Sheet1!$A$2:$A$40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Sheet1!$B$2:$B$40</c:f>
              <c:numCache>
                <c:formatCode>General</c:formatCode>
                <c:ptCount val="39"/>
                <c:pt idx="0">
                  <c:v>2822.885185644046</c:v>
                </c:pt>
                <c:pt idx="1">
                  <c:v>3043.081872656438</c:v>
                </c:pt>
                <c:pt idx="2">
                  <c:v>2952.6497630438416</c:v>
                </c:pt>
                <c:pt idx="3">
                  <c:v>2909.4600560033455</c:v>
                </c:pt>
                <c:pt idx="4">
                  <c:v>3231.8040722492115</c:v>
                </c:pt>
                <c:pt idx="5">
                  <c:v>3136.2000720894689</c:v>
                </c:pt>
                <c:pt idx="6">
                  <c:v>3558.9171349194239</c:v>
                </c:pt>
                <c:pt idx="7">
                  <c:v>3439.9351143476392</c:v>
                </c:pt>
                <c:pt idx="8">
                  <c:v>3275.2031486380679</c:v>
                </c:pt>
                <c:pt idx="9">
                  <c:v>3578.7505218760225</c:v>
                </c:pt>
                <c:pt idx="10">
                  <c:v>3837.3069636007917</c:v>
                </c:pt>
                <c:pt idx="11">
                  <c:v>3931.8157384894084</c:v>
                </c:pt>
                <c:pt idx="12">
                  <c:v>3657.904728435688</c:v>
                </c:pt>
                <c:pt idx="13">
                  <c:v>3672.5010891737061</c:v>
                </c:pt>
                <c:pt idx="14">
                  <c:v>3914.1493718628935</c:v>
                </c:pt>
                <c:pt idx="15">
                  <c:v>3809.2952185407639</c:v>
                </c:pt>
                <c:pt idx="16">
                  <c:v>3585.1049634903015</c:v>
                </c:pt>
                <c:pt idx="17">
                  <c:v>3138.9509296853444</c:v>
                </c:pt>
                <c:pt idx="18">
                  <c:v>3003.3902805550106</c:v>
                </c:pt>
                <c:pt idx="19">
                  <c:v>3026.4648711407435</c:v>
                </c:pt>
                <c:pt idx="20">
                  <c:v>3114.5552672428826</c:v>
                </c:pt>
                <c:pt idx="21">
                  <c:v>3213.1728702827604</c:v>
                </c:pt>
                <c:pt idx="22">
                  <c:v>3001.394004278699</c:v>
                </c:pt>
                <c:pt idx="23">
                  <c:v>2972.3907756787553</c:v>
                </c:pt>
                <c:pt idx="24">
                  <c:v>3361.4446648780167</c:v>
                </c:pt>
                <c:pt idx="25">
                  <c:v>4009.2365412962263</c:v>
                </c:pt>
                <c:pt idx="26">
                  <c:v>4100.804319299019</c:v>
                </c:pt>
                <c:pt idx="27">
                  <c:v>4129.5200122547194</c:v>
                </c:pt>
                <c:pt idx="28">
                  <c:v>4074.9365485470239</c:v>
                </c:pt>
                <c:pt idx="29">
                  <c:v>4017.3594875339063</c:v>
                </c:pt>
                <c:pt idx="30">
                  <c:v>4447.1385902482789</c:v>
                </c:pt>
                <c:pt idx="31">
                  <c:v>3830.879930494983</c:v>
                </c:pt>
                <c:pt idx="32">
                  <c:v>3840.3905329277509</c:v>
                </c:pt>
                <c:pt idx="33">
                  <c:v>3674.8252073632643</c:v>
                </c:pt>
                <c:pt idx="34">
                  <c:v>3760.728370509431</c:v>
                </c:pt>
                <c:pt idx="35">
                  <c:v>3676.2674447302475</c:v>
                </c:pt>
                <c:pt idx="36">
                  <c:v>3446.0807774658992</c:v>
                </c:pt>
                <c:pt idx="37">
                  <c:v>3853.1</c:v>
                </c:pt>
                <c:pt idx="38">
                  <c:v>3849.8999999999996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/ Export</c:v>
                </c:pt>
              </c:strCache>
            </c:strRef>
          </c:tx>
          <c:spPr>
            <a:solidFill>
              <a:srgbClr val="99CCFF"/>
            </a:solidFill>
            <a:ln w="11167">
              <a:solidFill>
                <a:srgbClr val="339966"/>
              </a:solidFill>
              <a:prstDash val="solid"/>
            </a:ln>
          </c:spPr>
          <c:cat>
            <c:strRef>
              <c:f>Sheet1!$A$2:$A$40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Sheet1!$C$2:$C$40</c:f>
              <c:numCache>
                <c:formatCode>General</c:formatCode>
                <c:ptCount val="39"/>
                <c:pt idx="0">
                  <c:v>9622.9441883697255</c:v>
                </c:pt>
                <c:pt idx="1">
                  <c:v>10527.298632858261</c:v>
                </c:pt>
                <c:pt idx="2">
                  <c:v>11707.740073140501</c:v>
                </c:pt>
                <c:pt idx="3">
                  <c:v>13262.733222151834</c:v>
                </c:pt>
                <c:pt idx="4">
                  <c:v>13059.532283876208</c:v>
                </c:pt>
                <c:pt idx="5">
                  <c:v>14746.905464194904</c:v>
                </c:pt>
                <c:pt idx="6">
                  <c:v>14130.020109838537</c:v>
                </c:pt>
                <c:pt idx="7">
                  <c:v>14925.148362238839</c:v>
                </c:pt>
                <c:pt idx="8">
                  <c:v>15696.034402071211</c:v>
                </c:pt>
                <c:pt idx="9">
                  <c:v>15406.517815317115</c:v>
                </c:pt>
                <c:pt idx="10">
                  <c:v>16929.745676068305</c:v>
                </c:pt>
                <c:pt idx="11">
                  <c:v>17271.386388214883</c:v>
                </c:pt>
                <c:pt idx="12">
                  <c:v>18295.301212239632</c:v>
                </c:pt>
                <c:pt idx="13">
                  <c:v>18262.141248794753</c:v>
                </c:pt>
                <c:pt idx="14">
                  <c:v>17823.578941694366</c:v>
                </c:pt>
                <c:pt idx="15">
                  <c:v>19139.038685421707</c:v>
                </c:pt>
                <c:pt idx="16">
                  <c:v>17948.137941558591</c:v>
                </c:pt>
                <c:pt idx="17">
                  <c:v>14115.555120866655</c:v>
                </c:pt>
                <c:pt idx="18">
                  <c:v>12931.394604363926</c:v>
                </c:pt>
                <c:pt idx="19">
                  <c:v>12578.406756361819</c:v>
                </c:pt>
                <c:pt idx="20">
                  <c:v>11782.312775379403</c:v>
                </c:pt>
                <c:pt idx="21">
                  <c:v>10995.454832892858</c:v>
                </c:pt>
                <c:pt idx="22">
                  <c:v>11056.366730491418</c:v>
                </c:pt>
                <c:pt idx="23">
                  <c:v>10936.4038996236</c:v>
                </c:pt>
                <c:pt idx="24">
                  <c:v>10926.329668655024</c:v>
                </c:pt>
                <c:pt idx="25">
                  <c:v>9804.2126410906149</c:v>
                </c:pt>
                <c:pt idx="26">
                  <c:v>10344.481172298438</c:v>
                </c:pt>
                <c:pt idx="27">
                  <c:v>10712.136447109206</c:v>
                </c:pt>
                <c:pt idx="28">
                  <c:v>11600.639834734893</c:v>
                </c:pt>
                <c:pt idx="29">
                  <c:v>10862.766151041909</c:v>
                </c:pt>
                <c:pt idx="30">
                  <c:v>11166.417099484399</c:v>
                </c:pt>
                <c:pt idx="31">
                  <c:v>10580.639699991541</c:v>
                </c:pt>
                <c:pt idx="32">
                  <c:v>11198.907671050025</c:v>
                </c:pt>
                <c:pt idx="33">
                  <c:v>10222.919856460363</c:v>
                </c:pt>
                <c:pt idx="34">
                  <c:v>10336.966375533137</c:v>
                </c:pt>
                <c:pt idx="35">
                  <c:v>10035.163537520037</c:v>
                </c:pt>
                <c:pt idx="36">
                  <c:v>9958.0676100150158</c:v>
                </c:pt>
                <c:pt idx="37">
                  <c:v>9696.7999999999993</c:v>
                </c:pt>
                <c:pt idx="38">
                  <c:v>9296.1999999999989</c:v>
                </c:pt>
              </c:numCache>
            </c:numRef>
          </c:val>
        </c:ser>
        <c:ser>
          <c:idx val="4"/>
          <c:order val="2"/>
          <c:tx>
            <c:strRef>
              <c:f>Sheet1!$D$1</c:f>
              <c:strCache>
                <c:ptCount val="1"/>
              </c:strCache>
            </c:strRef>
          </c:tx>
          <c:spPr>
            <a:noFill/>
            <a:ln w="22333">
              <a:noFill/>
            </a:ln>
          </c:spPr>
          <c:cat>
            <c:strRef>
              <c:f>Sheet1!$A$2:$A$40</c:f>
              <c:strCache>
                <c:ptCount val="38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</c:strCache>
            </c:strRef>
          </c:cat>
          <c:val>
            <c:numRef>
              <c:f>Sheet1!$D$2:$D$40</c:f>
              <c:numCache>
                <c:formatCode>General</c:formatCode>
                <c:ptCount val="39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9604096"/>
        <c:axId val="219605632"/>
      </c:areaChart>
      <c:catAx>
        <c:axId val="21960409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1960563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219605632"/>
        <c:scaling>
          <c:orientation val="minMax"/>
          <c:max val="24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2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1960409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0379746835443033"/>
          <c:y val="0.14409303343654611"/>
          <c:w val="0.19514767932489452"/>
          <c:h val="0.6695407497286416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/>
            </a:pPr>
            <a:r>
              <a:rPr lang="en-US" sz="1400" b="0" dirty="0" err="1" smtClean="0"/>
              <a:t>Saldoluku</a:t>
            </a:r>
            <a:r>
              <a:rPr lang="en-US" sz="1400" b="0" dirty="0" smtClean="0"/>
              <a:t> /</a:t>
            </a:r>
          </a:p>
          <a:p>
            <a:pPr algn="l">
              <a:defRPr sz="1600"/>
            </a:pPr>
            <a:r>
              <a:rPr lang="en-US" sz="1400" b="0" dirty="0" smtClean="0"/>
              <a:t>Balance</a:t>
            </a:r>
            <a:r>
              <a:rPr lang="en-US" sz="1400" b="0" baseline="0" dirty="0" smtClean="0"/>
              <a:t> figure</a:t>
            </a:r>
            <a:endParaRPr lang="en-US" sz="1400" b="0" dirty="0"/>
          </a:p>
        </c:rich>
      </c:tx>
      <c:layout>
        <c:manualLayout>
          <c:xMode val="edge"/>
          <c:yMode val="edge"/>
          <c:x val="0.8226872134980171"/>
          <c:y val="0.1257640476594218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920633203980291E-2"/>
          <c:y val="4.3372856072140871E-2"/>
          <c:w val="0.89844442062976282"/>
          <c:h val="0.86469537896462678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marker>
            <c:symbol val="none"/>
          </c:marker>
          <c:cat>
            <c:strRef>
              <c:f>Taul1!$A$2:$A$41</c:f>
              <c:strCache>
                <c:ptCount val="40"/>
                <c:pt idx="0">
                  <c:v>05(1)</c:v>
                </c:pt>
                <c:pt idx="1">
                  <c:v>05(4)</c:v>
                </c:pt>
                <c:pt idx="2">
                  <c:v>05(7)</c:v>
                </c:pt>
                <c:pt idx="3">
                  <c:v>05(10)</c:v>
                </c:pt>
                <c:pt idx="4">
                  <c:v>06(1)</c:v>
                </c:pt>
                <c:pt idx="5">
                  <c:v>06(4)</c:v>
                </c:pt>
                <c:pt idx="6">
                  <c:v>06(7)</c:v>
                </c:pt>
                <c:pt idx="7">
                  <c:v>06(10)</c:v>
                </c:pt>
                <c:pt idx="8">
                  <c:v>07(1)</c:v>
                </c:pt>
                <c:pt idx="9">
                  <c:v>07(4)</c:v>
                </c:pt>
                <c:pt idx="10">
                  <c:v>07(7)</c:v>
                </c:pt>
                <c:pt idx="11">
                  <c:v>07(10)</c:v>
                </c:pt>
                <c:pt idx="12">
                  <c:v>08(1)</c:v>
                </c:pt>
                <c:pt idx="13">
                  <c:v>08(4)</c:v>
                </c:pt>
                <c:pt idx="14">
                  <c:v>08(7)</c:v>
                </c:pt>
                <c:pt idx="15">
                  <c:v>08(10)</c:v>
                </c:pt>
                <c:pt idx="16">
                  <c:v>09(1)</c:v>
                </c:pt>
                <c:pt idx="17">
                  <c:v>09(4)</c:v>
                </c:pt>
                <c:pt idx="18">
                  <c:v>09(7)</c:v>
                </c:pt>
                <c:pt idx="19">
                  <c:v>09(10)</c:v>
                </c:pt>
                <c:pt idx="20">
                  <c:v>10(1)</c:v>
                </c:pt>
                <c:pt idx="21">
                  <c:v>10(4)</c:v>
                </c:pt>
                <c:pt idx="22">
                  <c:v>10(7)</c:v>
                </c:pt>
                <c:pt idx="23">
                  <c:v>10(10)</c:v>
                </c:pt>
                <c:pt idx="24">
                  <c:v>11(1)</c:v>
                </c:pt>
                <c:pt idx="25">
                  <c:v>11(4)</c:v>
                </c:pt>
                <c:pt idx="26">
                  <c:v>11(7)</c:v>
                </c:pt>
                <c:pt idx="27">
                  <c:v>11(10)</c:v>
                </c:pt>
                <c:pt idx="28">
                  <c:v>12(1)</c:v>
                </c:pt>
                <c:pt idx="29">
                  <c:v>12(4)</c:v>
                </c:pt>
                <c:pt idx="30">
                  <c:v>12(7)</c:v>
                </c:pt>
                <c:pt idx="31">
                  <c:v>12(10)</c:v>
                </c:pt>
                <c:pt idx="32">
                  <c:v>13(1)</c:v>
                </c:pt>
                <c:pt idx="33">
                  <c:v>13(4)</c:v>
                </c:pt>
                <c:pt idx="34">
                  <c:v>13(7)</c:v>
                </c:pt>
                <c:pt idx="35">
                  <c:v>13(10)</c:v>
                </c:pt>
                <c:pt idx="36">
                  <c:v>14(1)</c:v>
                </c:pt>
                <c:pt idx="37">
                  <c:v>14(4)</c:v>
                </c:pt>
                <c:pt idx="38">
                  <c:v>14(7)</c:v>
                </c:pt>
                <c:pt idx="39">
                  <c:v>14(10)</c:v>
                </c:pt>
              </c:strCache>
            </c:strRef>
          </c:cat>
          <c:val>
            <c:numRef>
              <c:f>Taul1!$B$2:$B$41</c:f>
              <c:numCache>
                <c:formatCode>General</c:formatCode>
                <c:ptCount val="40"/>
                <c:pt idx="0">
                  <c:v>13</c:v>
                </c:pt>
                <c:pt idx="1">
                  <c:v>14</c:v>
                </c:pt>
                <c:pt idx="2">
                  <c:v>9</c:v>
                </c:pt>
                <c:pt idx="3">
                  <c:v>5</c:v>
                </c:pt>
                <c:pt idx="4">
                  <c:v>15</c:v>
                </c:pt>
                <c:pt idx="5">
                  <c:v>24</c:v>
                </c:pt>
                <c:pt idx="6">
                  <c:v>18</c:v>
                </c:pt>
                <c:pt idx="7">
                  <c:v>16</c:v>
                </c:pt>
                <c:pt idx="8">
                  <c:v>11</c:v>
                </c:pt>
                <c:pt idx="9">
                  <c:v>12</c:v>
                </c:pt>
                <c:pt idx="10">
                  <c:v>8</c:v>
                </c:pt>
                <c:pt idx="11">
                  <c:v>3</c:v>
                </c:pt>
                <c:pt idx="12">
                  <c:v>-2</c:v>
                </c:pt>
                <c:pt idx="13">
                  <c:v>1</c:v>
                </c:pt>
                <c:pt idx="14">
                  <c:v>-14</c:v>
                </c:pt>
                <c:pt idx="15">
                  <c:v>-28</c:v>
                </c:pt>
                <c:pt idx="16">
                  <c:v>-56</c:v>
                </c:pt>
                <c:pt idx="17">
                  <c:v>-36</c:v>
                </c:pt>
                <c:pt idx="18">
                  <c:v>-21</c:v>
                </c:pt>
                <c:pt idx="19">
                  <c:v>2</c:v>
                </c:pt>
                <c:pt idx="20">
                  <c:v>10</c:v>
                </c:pt>
                <c:pt idx="21">
                  <c:v>33</c:v>
                </c:pt>
                <c:pt idx="22">
                  <c:v>27</c:v>
                </c:pt>
                <c:pt idx="23">
                  <c:v>19</c:v>
                </c:pt>
                <c:pt idx="24">
                  <c:v>26</c:v>
                </c:pt>
                <c:pt idx="25">
                  <c:v>30</c:v>
                </c:pt>
                <c:pt idx="26">
                  <c:v>18</c:v>
                </c:pt>
                <c:pt idx="27">
                  <c:v>-5</c:v>
                </c:pt>
                <c:pt idx="28">
                  <c:v>-5</c:v>
                </c:pt>
                <c:pt idx="29">
                  <c:v>8</c:v>
                </c:pt>
                <c:pt idx="30">
                  <c:v>-4</c:v>
                </c:pt>
                <c:pt idx="31">
                  <c:v>-24</c:v>
                </c:pt>
                <c:pt idx="32">
                  <c:v>-11</c:v>
                </c:pt>
                <c:pt idx="33">
                  <c:v>-2</c:v>
                </c:pt>
                <c:pt idx="34">
                  <c:v>-11</c:v>
                </c:pt>
                <c:pt idx="35">
                  <c:v>-13</c:v>
                </c:pt>
                <c:pt idx="36">
                  <c:v>5</c:v>
                </c:pt>
                <c:pt idx="37">
                  <c:v>15</c:v>
                </c:pt>
                <c:pt idx="38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095808"/>
        <c:axId val="223101696"/>
      </c:lineChart>
      <c:catAx>
        <c:axId val="223095808"/>
        <c:scaling>
          <c:orientation val="minMax"/>
        </c:scaling>
        <c:delete val="0"/>
        <c:axPos val="b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22310169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223101696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fi-FI"/>
          </a:p>
        </c:txPr>
        <c:crossAx val="223095808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616709084461717E-2"/>
          <c:y val="4.8623827800419427E-2"/>
          <c:w val="0.87725631768953072"/>
          <c:h val="0.73106060606060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/ 
Personnel in Finland</c:v>
                </c:pt>
              </c:strCache>
            </c:strRef>
          </c:tx>
          <c:spPr>
            <a:solidFill>
              <a:srgbClr val="00FFFF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 (30.6)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291600</c:v>
                </c:pt>
                <c:pt idx="1">
                  <c:v>302300</c:v>
                </c:pt>
                <c:pt idx="2">
                  <c:v>311000</c:v>
                </c:pt>
                <c:pt idx="3">
                  <c:v>326300</c:v>
                </c:pt>
                <c:pt idx="4">
                  <c:v>299000</c:v>
                </c:pt>
                <c:pt idx="5">
                  <c:v>283899.99999999994</c:v>
                </c:pt>
                <c:pt idx="6">
                  <c:v>289800</c:v>
                </c:pt>
                <c:pt idx="7">
                  <c:v>296300</c:v>
                </c:pt>
                <c:pt idx="8">
                  <c:v>285300</c:v>
                </c:pt>
                <c:pt idx="9">
                  <c:v>277641.01251245174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/ 
Personnel in subsidiaries abroad</c:v>
                </c:pt>
              </c:strCache>
            </c:strRef>
          </c:tx>
          <c:spPr>
            <a:solidFill>
              <a:srgbClr val="FF0000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 (30.6)</c:v>
                </c:pt>
              </c:strCache>
            </c:strRef>
          </c:cat>
          <c:val>
            <c:numRef>
              <c:f>Sheet1!$C$2:$C$11</c:f>
              <c:numCache>
                <c:formatCode>#,##0</c:formatCode>
                <c:ptCount val="10"/>
                <c:pt idx="0">
                  <c:v>188884</c:v>
                </c:pt>
                <c:pt idx="1">
                  <c:v>218801</c:v>
                </c:pt>
                <c:pt idx="2">
                  <c:v>284004</c:v>
                </c:pt>
                <c:pt idx="3">
                  <c:v>297345</c:v>
                </c:pt>
                <c:pt idx="4">
                  <c:v>284683</c:v>
                </c:pt>
                <c:pt idx="5">
                  <c:v>304473</c:v>
                </c:pt>
                <c:pt idx="6">
                  <c:v>326628</c:v>
                </c:pt>
                <c:pt idx="7">
                  <c:v>299903</c:v>
                </c:pt>
                <c:pt idx="8">
                  <c:v>285369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23142272"/>
        <c:axId val="223143808"/>
      </c:barChart>
      <c:catAx>
        <c:axId val="22314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23143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3143808"/>
        <c:scaling>
          <c:orientation val="minMax"/>
          <c:max val="34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23142272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84659090909090906"/>
          <c:w val="0.89169675090252709"/>
          <c:h val="0.15151515151515152"/>
        </c:manualLayout>
      </c:layout>
      <c:overlay val="0"/>
      <c:spPr>
        <a:noFill/>
        <a:ln w="25556">
          <a:noFill/>
        </a:ln>
      </c:spPr>
      <c:txPr>
        <a:bodyPr/>
        <a:lstStyle/>
        <a:p>
          <a:pPr>
            <a:defRPr sz="1107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159040"/>
        <c:axId val="223160576"/>
      </c:lineChart>
      <c:catAx>
        <c:axId val="223159040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223160576"/>
        <c:crosses val="autoZero"/>
        <c:auto val="1"/>
        <c:lblAlgn val="ctr"/>
        <c:lblOffset val="100"/>
        <c:noMultiLvlLbl val="0"/>
      </c:catAx>
      <c:valAx>
        <c:axId val="223160576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23159040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336787564766837E-2"/>
          <c:y val="7.874015748031496E-2"/>
          <c:w val="0.69773850725906972"/>
          <c:h val="0.81299212598425197"/>
        </c:manualLayout>
      </c:layou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Yhteensä / Combined</c:v>
                </c:pt>
              </c:strCache>
            </c:strRef>
          </c:tx>
          <c:spPr>
            <a:ln w="31750">
              <a:solidFill>
                <a:srgbClr val="0000FF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strRef>
              <c:f>Sheet1!$A$2:$A$38</c:f>
              <c:strCache>
                <c:ptCount val="34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1">
                  <c:v>4420.0557084507154</c:v>
                </c:pt>
                <c:pt idx="2">
                  <c:v>4332.875496577527</c:v>
                </c:pt>
                <c:pt idx="3">
                  <c:v>5053.5378506982506</c:v>
                </c:pt>
                <c:pt idx="4">
                  <c:v>4577.482681267461</c:v>
                </c:pt>
                <c:pt idx="5">
                  <c:v>4854.0737903967392</c:v>
                </c:pt>
                <c:pt idx="6">
                  <c:v>5245.1345643696222</c:v>
                </c:pt>
                <c:pt idx="7">
                  <c:v>5337.6806774259303</c:v>
                </c:pt>
                <c:pt idx="8">
                  <c:v>5401.589384353043</c:v>
                </c:pt>
                <c:pt idx="9">
                  <c:v>5225.2102616633074</c:v>
                </c:pt>
                <c:pt idx="10">
                  <c:v>5542.618829059762</c:v>
                </c:pt>
                <c:pt idx="11">
                  <c:v>5715.3780782825579</c:v>
                </c:pt>
                <c:pt idx="12">
                  <c:v>6406.9499158699819</c:v>
                </c:pt>
                <c:pt idx="13">
                  <c:v>5869.2881067334665</c:v>
                </c:pt>
                <c:pt idx="14">
                  <c:v>5940.0221513520864</c:v>
                </c:pt>
                <c:pt idx="15">
                  <c:v>6155.3938927603658</c:v>
                </c:pt>
                <c:pt idx="16">
                  <c:v>6439.3337696077915</c:v>
                </c:pt>
                <c:pt idx="17">
                  <c:v>3829.1716724227126</c:v>
                </c:pt>
                <c:pt idx="18">
                  <c:v>4096.7342104531399</c:v>
                </c:pt>
                <c:pt idx="19">
                  <c:v>4100.3758550419907</c:v>
                </c:pt>
                <c:pt idx="20">
                  <c:v>4563.7879845576754</c:v>
                </c:pt>
                <c:pt idx="21">
                  <c:v>4313.7419947239478</c:v>
                </c:pt>
                <c:pt idx="22">
                  <c:v>4092.023667562662</c:v>
                </c:pt>
                <c:pt idx="23">
                  <c:v>4215.7428105005929</c:v>
                </c:pt>
                <c:pt idx="24">
                  <c:v>5343.8744884292855</c:v>
                </c:pt>
                <c:pt idx="25">
                  <c:v>4316.3930648686692</c:v>
                </c:pt>
                <c:pt idx="26">
                  <c:v>3875.9629288248675</c:v>
                </c:pt>
                <c:pt idx="27">
                  <c:v>3985.867962702544</c:v>
                </c:pt>
                <c:pt idx="28">
                  <c:v>5071.964863396156</c:v>
                </c:pt>
                <c:pt idx="29">
                  <c:v>3934.3227260115359</c:v>
                </c:pt>
                <c:pt idx="30">
                  <c:v>4409.0658290254296</c:v>
                </c:pt>
                <c:pt idx="31">
                  <c:v>3909.5782102164317</c:v>
                </c:pt>
                <c:pt idx="32">
                  <c:v>4373.9661540086117</c:v>
                </c:pt>
                <c:pt idx="33">
                  <c:v>3106.6349832639726</c:v>
                </c:pt>
                <c:pt idx="34">
                  <c:v>3360.577706231315</c:v>
                </c:pt>
                <c:pt idx="35">
                  <c:v>3027.2836097630689</c:v>
                </c:pt>
                <c:pt idx="36">
                  <c:v>3670.8841321785089</c:v>
                </c:pt>
                <c:pt idx="37">
                  <c:v>2954.4</c:v>
                </c:pt>
                <c:pt idx="38">
                  <c:v>2711.6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Vientiin / Export</c:v>
                </c:pt>
              </c:strCache>
            </c:strRef>
          </c:tx>
          <c:spPr>
            <a:ln w="31750">
              <a:solidFill>
                <a:srgbClr val="993366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Sheet1!$A$2:$A$38</c:f>
              <c:strCache>
                <c:ptCount val="34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1">
                  <c:v>3950.8386764589468</c:v>
                </c:pt>
                <c:pt idx="2">
                  <c:v>3990.3470632235362</c:v>
                </c:pt>
                <c:pt idx="3">
                  <c:v>4628.8025933393019</c:v>
                </c:pt>
                <c:pt idx="4">
                  <c:v>4212.2103599387647</c:v>
                </c:pt>
                <c:pt idx="5">
                  <c:v>4507.0650851344781</c:v>
                </c:pt>
                <c:pt idx="6">
                  <c:v>4604.4176909733833</c:v>
                </c:pt>
                <c:pt idx="7">
                  <c:v>4738.8666875498056</c:v>
                </c:pt>
                <c:pt idx="8">
                  <c:v>4995.7132620150051</c:v>
                </c:pt>
                <c:pt idx="9">
                  <c:v>4633.5240505189167</c:v>
                </c:pt>
                <c:pt idx="10">
                  <c:v>4807.7445548184287</c:v>
                </c:pt>
                <c:pt idx="11">
                  <c:v>5101.9785215733164</c:v>
                </c:pt>
                <c:pt idx="12">
                  <c:v>5756.5623658911736</c:v>
                </c:pt>
                <c:pt idx="13">
                  <c:v>5110.6760684381843</c:v>
                </c:pt>
                <c:pt idx="14">
                  <c:v>5006.9293442488888</c:v>
                </c:pt>
                <c:pt idx="15">
                  <c:v>5275.3007571006301</c:v>
                </c:pt>
                <c:pt idx="16">
                  <c:v>5606.5896446465495</c:v>
                </c:pt>
                <c:pt idx="17">
                  <c:v>3337.6028154580913</c:v>
                </c:pt>
                <c:pt idx="18">
                  <c:v>3466.100523853228</c:v>
                </c:pt>
                <c:pt idx="19">
                  <c:v>3443.5708704481822</c:v>
                </c:pt>
                <c:pt idx="20">
                  <c:v>3854.0445182056055</c:v>
                </c:pt>
                <c:pt idx="21">
                  <c:v>3401.5796917682678</c:v>
                </c:pt>
                <c:pt idx="22">
                  <c:v>3425.0505916414686</c:v>
                </c:pt>
                <c:pt idx="23">
                  <c:v>3376.757378299324</c:v>
                </c:pt>
                <c:pt idx="24">
                  <c:v>4348.2504760360398</c:v>
                </c:pt>
                <c:pt idx="25">
                  <c:v>3322.0633636915345</c:v>
                </c:pt>
                <c:pt idx="26">
                  <c:v>3217.4183677352512</c:v>
                </c:pt>
                <c:pt idx="27">
                  <c:v>3105.130466701291</c:v>
                </c:pt>
                <c:pt idx="28">
                  <c:v>4071.4470679387327</c:v>
                </c:pt>
                <c:pt idx="29">
                  <c:v>3228.6575248754152</c:v>
                </c:pt>
                <c:pt idx="30">
                  <c:v>3773.332049321898</c:v>
                </c:pt>
                <c:pt idx="31">
                  <c:v>3480.5214822945186</c:v>
                </c:pt>
                <c:pt idx="32">
                  <c:v>3823.7009004487581</c:v>
                </c:pt>
                <c:pt idx="33">
                  <c:v>2637.5888811295531</c:v>
                </c:pt>
                <c:pt idx="34">
                  <c:v>2925.3498280607873</c:v>
                </c:pt>
                <c:pt idx="35">
                  <c:v>2653.2922940511344</c:v>
                </c:pt>
                <c:pt idx="36">
                  <c:v>3324.0445859872611</c:v>
                </c:pt>
                <c:pt idx="37">
                  <c:v>2505</c:v>
                </c:pt>
                <c:pt idx="38">
                  <c:v>2248.1999999999998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Kotimaahan / Domestic</c:v>
                </c:pt>
              </c:strCache>
            </c:strRef>
          </c:tx>
          <c:spPr>
            <a:ln w="31750">
              <a:solidFill>
                <a:srgbClr val="00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Sheet1!$A$2:$A$38</c:f>
              <c:strCache>
                <c:ptCount val="34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</c:strCache>
            </c:strRef>
          </c:cat>
          <c:val>
            <c:numRef>
              <c:f>Sheet1!$E$2:$E$42</c:f>
              <c:numCache>
                <c:formatCode>General</c:formatCode>
                <c:ptCount val="41"/>
                <c:pt idx="1">
                  <c:v>469.21703199176847</c:v>
                </c:pt>
                <c:pt idx="2">
                  <c:v>342.52843335399098</c:v>
                </c:pt>
                <c:pt idx="3">
                  <c:v>424.73525735894879</c:v>
                </c:pt>
                <c:pt idx="4">
                  <c:v>365.27232132869597</c:v>
                </c:pt>
                <c:pt idx="5">
                  <c:v>347.00870526226117</c:v>
                </c:pt>
                <c:pt idx="6">
                  <c:v>640.71687339623907</c:v>
                </c:pt>
                <c:pt idx="7">
                  <c:v>598.81398987612499</c:v>
                </c:pt>
                <c:pt idx="8">
                  <c:v>405.87612233803748</c:v>
                </c:pt>
                <c:pt idx="9">
                  <c:v>591.686211144391</c:v>
                </c:pt>
                <c:pt idx="10">
                  <c:v>734.87427424133364</c:v>
                </c:pt>
                <c:pt idx="11">
                  <c:v>613.39955670924121</c:v>
                </c:pt>
                <c:pt idx="12">
                  <c:v>650.38754997880847</c:v>
                </c:pt>
                <c:pt idx="13">
                  <c:v>758.61203829528222</c:v>
                </c:pt>
                <c:pt idx="14">
                  <c:v>933.09280710319717</c:v>
                </c:pt>
                <c:pt idx="15">
                  <c:v>880.09313565973559</c:v>
                </c:pt>
                <c:pt idx="16">
                  <c:v>832.74412496124182</c:v>
                </c:pt>
                <c:pt idx="17">
                  <c:v>491.56885696462109</c:v>
                </c:pt>
                <c:pt idx="18">
                  <c:v>630.63368659991238</c:v>
                </c:pt>
                <c:pt idx="19">
                  <c:v>656.80498459380885</c:v>
                </c:pt>
                <c:pt idx="20">
                  <c:v>709.74346635206985</c:v>
                </c:pt>
                <c:pt idx="21">
                  <c:v>912.16230295568016</c:v>
                </c:pt>
                <c:pt idx="22">
                  <c:v>666.9730759211933</c:v>
                </c:pt>
                <c:pt idx="23">
                  <c:v>838.98543220126908</c:v>
                </c:pt>
                <c:pt idx="24">
                  <c:v>995.62401239324606</c:v>
                </c:pt>
                <c:pt idx="25">
                  <c:v>994.32970117713489</c:v>
                </c:pt>
                <c:pt idx="26">
                  <c:v>658.54456108961642</c:v>
                </c:pt>
                <c:pt idx="27">
                  <c:v>880.73749600125302</c:v>
                </c:pt>
                <c:pt idx="28">
                  <c:v>1000.5177954574234</c:v>
                </c:pt>
                <c:pt idx="29">
                  <c:v>705.6652011361208</c:v>
                </c:pt>
                <c:pt idx="30">
                  <c:v>635.73377970353124</c:v>
                </c:pt>
                <c:pt idx="31">
                  <c:v>429.05672792191325</c:v>
                </c:pt>
                <c:pt idx="32">
                  <c:v>550.2652535598537</c:v>
                </c:pt>
                <c:pt idx="33">
                  <c:v>469.04610213441936</c:v>
                </c:pt>
                <c:pt idx="34">
                  <c:v>435.22787817052767</c:v>
                </c:pt>
                <c:pt idx="35">
                  <c:v>373.99131571193442</c:v>
                </c:pt>
                <c:pt idx="36">
                  <c:v>346.83954619124796</c:v>
                </c:pt>
                <c:pt idx="37">
                  <c:v>449.4</c:v>
                </c:pt>
                <c:pt idx="38">
                  <c:v>463.4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677824"/>
        <c:axId val="223680384"/>
      </c:lineChart>
      <c:catAx>
        <c:axId val="22367782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23680384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223680384"/>
        <c:scaling>
          <c:orientation val="minMax"/>
          <c:max val="7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7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23677824"/>
        <c:crosses val="autoZero"/>
        <c:crossBetween val="midCat"/>
        <c:majorUnit val="500"/>
        <c:minorUnit val="100"/>
      </c:valAx>
      <c:spPr>
        <a:noFill/>
        <a:ln w="264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04803713617179"/>
          <c:y val="0.14890804920168826"/>
          <c:w val="0.19792746113989637"/>
          <c:h val="0.68190347940474183"/>
        </c:manualLayout>
      </c:layout>
      <c:overlay val="0"/>
      <c:spPr>
        <a:solidFill>
          <a:schemeClr val="bg1"/>
        </a:solidFill>
        <a:ln w="264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0.63025</cdr:x>
      <cdr:y>0.69713</cdr:y>
    </cdr:from>
    <cdr:to>
      <cdr:x>0.71429</cdr:x>
      <cdr:y>0.76402</cdr:y>
    </cdr:to>
    <cdr:sp macro="" textlink="">
      <cdr:nvSpPr>
        <cdr:cNvPr id="2" name="Tekstiruutu 2"/>
        <cdr:cNvSpPr txBox="1"/>
      </cdr:nvSpPr>
      <cdr:spPr>
        <a:xfrm xmlns:a="http://schemas.openxmlformats.org/drawingml/2006/main">
          <a:off x="5400600" y="3528392"/>
          <a:ext cx="72008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600" dirty="0" smtClean="0">
              <a:solidFill>
                <a:srgbClr val="C00000"/>
              </a:solidFill>
            </a:rPr>
            <a:t>-16%</a:t>
          </a:r>
          <a:endParaRPr lang="fi-FI" sz="16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0.63025</cdr:x>
      <cdr:y>0.78249</cdr:y>
    </cdr:from>
    <cdr:to>
      <cdr:x>0.71429</cdr:x>
      <cdr:y>0.84939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5400600" y="3960440"/>
          <a:ext cx="72008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600" dirty="0" smtClean="0">
              <a:solidFill>
                <a:schemeClr val="accent1"/>
              </a:solidFill>
            </a:rPr>
            <a:t>-22%</a:t>
          </a:r>
          <a:endParaRPr lang="fi-FI" sz="1600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0.63025</cdr:x>
      <cdr:y>0.64022</cdr:y>
    </cdr:from>
    <cdr:to>
      <cdr:x>0.71429</cdr:x>
      <cdr:y>0.70711</cdr:y>
    </cdr:to>
    <cdr:sp macro="" textlink="">
      <cdr:nvSpPr>
        <cdr:cNvPr id="4" name="Tekstiruutu 2"/>
        <cdr:cNvSpPr txBox="1"/>
      </cdr:nvSpPr>
      <cdr:spPr>
        <a:xfrm xmlns:a="http://schemas.openxmlformats.org/drawingml/2006/main">
          <a:off x="5400600" y="3240360"/>
          <a:ext cx="72008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600" dirty="0" smtClean="0">
              <a:solidFill>
                <a:schemeClr val="tx1">
                  <a:lumMod val="50000"/>
                  <a:lumOff val="50000"/>
                </a:schemeClr>
              </a:solidFill>
            </a:rPr>
            <a:t>-18%</a:t>
          </a:r>
          <a:endParaRPr lang="fi-FI" sz="1600" dirty="0">
            <a:solidFill>
              <a:schemeClr val="tx1">
                <a:lumMod val="50000"/>
                <a:lumOff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0680B-252B-4421-9F1B-3AA73DF59F94}" type="datetimeFigureOut">
              <a:rPr lang="fi-FI" smtClean="0"/>
              <a:t>26.11.2014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EE91-6484-4180-B221-90361E7239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72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9209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542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5913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title_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5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4709D1-B06A-4DCD-9024-0AEE6C79E27B}" type="datetime1">
              <a:rPr lang="fi-FI" smtClean="0"/>
              <a:t>26.11.2014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4476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80C109-B89E-4873-BAE9-C61C8B9CC3F5}" type="datetime1">
              <a:rPr lang="fi-FI" smtClean="0"/>
              <a:t>26.11.2014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58869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6B5C7D-DB7E-40C0-8BC7-F06D0F9AD424}" type="datetime1">
              <a:rPr lang="fi-FI" smtClean="0"/>
              <a:t>26.11.2014</a:t>
            </a:fld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62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5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784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052736"/>
            <a:ext cx="8367464" cy="52565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D9960-20D4-4A46-8EB7-B3902FC3AEA7}" type="datetime1">
              <a:rPr lang="fi-FI" smtClean="0">
                <a:solidFill>
                  <a:srgbClr val="002664"/>
                </a:solidFill>
              </a:rPr>
              <a:t>26.11.2014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39689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5C5021-6CF6-44B5-B4C1-D44E8A829DCE}" type="datetime1">
              <a:rPr lang="fi-FI" smtClean="0">
                <a:solidFill>
                  <a:srgbClr val="FFFFFF"/>
                </a:solidFill>
              </a:rPr>
              <a:t>26.11.2014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961745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052736"/>
            <a:ext cx="4086000" cy="5254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4086000" cy="5254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8CF448-5470-40F4-BDEC-5C2557E5B648}" type="datetime1">
              <a:rPr lang="fi-FI" smtClean="0">
                <a:solidFill>
                  <a:srgbClr val="002664"/>
                </a:solidFill>
              </a:rPr>
              <a:t>26.11.2014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13524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2F5A7B-E7AA-4AF5-B155-E2C8213304C0}" type="datetime1">
              <a:rPr lang="fi-FI" smtClean="0">
                <a:solidFill>
                  <a:srgbClr val="002664"/>
                </a:solidFill>
              </a:rPr>
              <a:t>26.11.2014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8878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E131BB-6501-43CB-BB20-32BAC18CBE07}" type="datetime1">
              <a:rPr lang="fi-FI" smtClean="0">
                <a:solidFill>
                  <a:srgbClr val="002664"/>
                </a:solidFill>
              </a:rPr>
              <a:t>26.11.2014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130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052736"/>
            <a:ext cx="8367464" cy="52565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E20122-56F5-465C-822D-4584405C21BB}" type="datetime1">
              <a:rPr lang="fi-FI" smtClean="0">
                <a:solidFill>
                  <a:srgbClr val="002664"/>
                </a:solidFill>
              </a:rPr>
              <a:t>26.11.2014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6299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700808"/>
            <a:ext cx="8367464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C727C5-036D-420D-BE20-867D7AF3BD93}" type="datetime1">
              <a:rPr lang="fi-FI" smtClean="0"/>
              <a:t>26.11.2014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50435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5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056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052736"/>
            <a:ext cx="8367464" cy="52565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BFBA0D-2CD6-4F10-8F04-87BAB70EF8B9}" type="datetime1">
              <a:rPr lang="fi-FI" smtClean="0">
                <a:solidFill>
                  <a:srgbClr val="002664"/>
                </a:solidFill>
              </a:rPr>
              <a:t>26.11.2014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75669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8F2EBA-FD47-4D41-AEE3-79E3823D2CB6}" type="datetime1">
              <a:rPr lang="fi-FI" smtClean="0">
                <a:solidFill>
                  <a:srgbClr val="FFFFFF"/>
                </a:solidFill>
              </a:rPr>
              <a:t>26.11.2014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7CD255-A81C-4FF3-BDA5-959D13FFD1CB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852288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052736"/>
            <a:ext cx="4086000" cy="5254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4086000" cy="5254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EC7BC6-382A-452B-AFAB-5B2326BC2C70}" type="datetime1">
              <a:rPr lang="fi-FI" smtClean="0">
                <a:solidFill>
                  <a:srgbClr val="002664"/>
                </a:solidFill>
              </a:rPr>
              <a:t>26.11.2014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99233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ECA648-8670-418A-9540-2C93841061EF}" type="datetime1">
              <a:rPr lang="fi-FI" smtClean="0">
                <a:solidFill>
                  <a:srgbClr val="002664"/>
                </a:solidFill>
              </a:rPr>
              <a:t>26.11.2014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85013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A31F74-B469-44D8-B7FC-4313CC49CB3C}" type="datetime1">
              <a:rPr lang="fi-FI" smtClean="0">
                <a:solidFill>
                  <a:srgbClr val="002664"/>
                </a:solidFill>
              </a:rPr>
              <a:t>26.11.2014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894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77724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aavion paikkamerkki 2"/>
          <p:cNvSpPr>
            <a:spLocks noGrp="1"/>
          </p:cNvSpPr>
          <p:nvPr>
            <p:ph type="chart" idx="1"/>
          </p:nvPr>
        </p:nvSpPr>
        <p:spPr>
          <a:xfrm>
            <a:off x="381000" y="1981200"/>
            <a:ext cx="7772400" cy="4114800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fld id="{1F71FE26-D622-4F63-B189-6D06574E9E5E}" type="datetime1">
              <a:rPr lang="fi-FI" smtClean="0">
                <a:solidFill>
                  <a:srgbClr val="002664"/>
                </a:solidFill>
              </a:rPr>
              <a:t>26.11.2014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581400" y="63246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192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052736"/>
            <a:ext cx="8367464" cy="52565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14.5.2012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54598351"/>
      </p:ext>
    </p:extLst>
  </p:cSld>
  <p:clrMapOvr>
    <a:masterClrMapping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14.5.2012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913595138"/>
      </p:ext>
    </p:extLst>
  </p:cSld>
  <p:clrMapOvr>
    <a:masterClrMapping/>
  </p:clrMapOvr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14.5.2012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136951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section_header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E92D11-FD84-4740-9AFA-0D2236024FDE}" type="datetime1">
              <a:rPr lang="fi-FI" smtClean="0"/>
              <a:t>26.11.2014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176358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5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056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700808"/>
            <a:ext cx="8367464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94251973"/>
      </p:ext>
    </p:extLst>
  </p:cSld>
  <p:clrMapOvr>
    <a:masterClrMapping/>
  </p:clrMapOvr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28.10.2013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547752-D3E8-48B5-A865-DFE0363F6AA9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761614044"/>
      </p:ext>
    </p:extLst>
  </p:cSld>
  <p:clrMapOvr>
    <a:masterClrMapping/>
  </p:clrMapOvr>
  <p:hf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6069157"/>
      </p:ext>
    </p:extLst>
  </p:cSld>
  <p:clrMapOvr>
    <a:masterClrMapping/>
  </p:clrMapOvr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04789825"/>
      </p:ext>
    </p:extLst>
  </p:cSld>
  <p:clrMapOvr>
    <a:masterClrMapping/>
  </p:clrMapOvr>
  <p:hf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133334"/>
      </p:ext>
    </p:extLst>
  </p:cSld>
  <p:clrMapOvr>
    <a:masterClrMapping/>
  </p:clrMapOvr>
  <p:hf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5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2535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700808"/>
            <a:ext cx="8367464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18177812"/>
      </p:ext>
    </p:extLst>
  </p:cSld>
  <p:clrMapOvr>
    <a:masterClrMapping/>
  </p:clrMapOvr>
  <p:hf hdr="0" ft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28.10.2013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547752-D3E8-48B5-A865-DFE0363F6AA9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983758933"/>
      </p:ext>
    </p:extLst>
  </p:cSld>
  <p:clrMapOvr>
    <a:masterClrMapping/>
  </p:clrMapOvr>
  <p:hf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99210598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3AABEA-D8CB-4CDA-B9CC-99FF941BA635}" type="datetime1">
              <a:rPr lang="fi-FI" smtClean="0"/>
              <a:t>26.11.2014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44762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667536334"/>
      </p:ext>
    </p:extLst>
  </p:cSld>
  <p:clrMapOvr>
    <a:masterClrMapping/>
  </p:clrMapOvr>
  <p:hf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627950"/>
      </p:ext>
    </p:extLst>
  </p:cSld>
  <p:clrMapOvr>
    <a:masterClrMapping/>
  </p:clrMapOvr>
  <p:hf hdr="0" ft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052736"/>
            <a:ext cx="8367464" cy="52565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14.5.2012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25918965"/>
      </p:ext>
    </p:extLst>
  </p:cSld>
  <p:clrMapOvr>
    <a:masterClrMapping/>
  </p:clrMapOvr>
  <p:hf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9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4" y="6246004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5860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052738"/>
            <a:ext cx="8367464" cy="52565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C1C31-991E-4251-8C37-3B46F4143442}" type="datetime1">
              <a:rPr lang="fi-FI" smtClean="0">
                <a:solidFill>
                  <a:srgbClr val="002664"/>
                </a:solidFill>
              </a:rPr>
              <a:pPr/>
              <a:t>26.11.2014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9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4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7995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06462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BF6F32-2432-4624-8FBE-6C35FB8CDF34}" type="datetime1">
              <a:rPr lang="fi-FI" smtClean="0">
                <a:solidFill>
                  <a:srgbClr val="FFFFFF"/>
                </a:solidFill>
              </a:rPr>
              <a:pPr/>
              <a:t>26.11.2014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4" y="6246004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4287719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4" y="1052738"/>
            <a:ext cx="4086000" cy="5254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052738"/>
            <a:ext cx="4086000" cy="5254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EE4258-D4BE-4204-8E74-0E62BB80443B}" type="datetime1">
              <a:rPr lang="fi-FI" smtClean="0">
                <a:solidFill>
                  <a:srgbClr val="002664"/>
                </a:solidFill>
              </a:rPr>
              <a:pPr/>
              <a:t>26.11.2014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9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4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7995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288375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CFECFA-676E-41D4-80C6-B1DA00D8FB5D}" type="datetime1">
              <a:rPr lang="fi-FI" smtClean="0">
                <a:solidFill>
                  <a:srgbClr val="002664"/>
                </a:solidFill>
              </a:rPr>
              <a:pPr/>
              <a:t>26.11.2014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9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4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7995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472252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B049C4-1C64-4D93-ADC0-06B9FA4D31B1}" type="datetime1">
              <a:rPr lang="fi-FI" smtClean="0">
                <a:solidFill>
                  <a:srgbClr val="002664"/>
                </a:solidFill>
              </a:rPr>
              <a:pPr/>
              <a:t>26.11.2014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9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0261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052736"/>
            <a:ext cx="8367464" cy="52565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14.5.2012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862210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FE47E-592C-477D-A784-875A863BF595}" type="datetime1">
              <a:rPr lang="fi-FI" smtClean="0"/>
              <a:t>26.11.2014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588690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5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9652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700808"/>
            <a:ext cx="8367464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26.11.2014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414794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EE181-D0C4-4887-B81F-1A1FEC51F04D}" type="datetimeFigureOut">
              <a:rPr lang="fi-FI" smtClean="0">
                <a:solidFill>
                  <a:srgbClr val="FFFFFF"/>
                </a:solidFill>
              </a:rPr>
              <a:pPr/>
              <a:t>26.11.2014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FE6FCA-804B-4A90-B879-7642C991B955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5155487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26.11.2014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93981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26.11.2014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365741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26.11.2014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30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364190-3D74-4FB8-9D71-74616105649C}" type="datetime1">
              <a:rPr lang="fi-FI" smtClean="0"/>
              <a:t>26.11.2014</a:t>
            </a:fld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6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title_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5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700808"/>
            <a:ext cx="8367464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5CFA55-A7C5-49AA-A462-DE710ED079B1}" type="datetime1">
              <a:rPr lang="fi-FI" smtClean="0"/>
              <a:t>26.11.2014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5043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section_header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ECB2A7-18B4-4D47-9C59-97CF971F3301}" type="datetime1">
              <a:rPr lang="fi-FI" smtClean="0"/>
              <a:t>26.11.2014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17635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4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3200"/>
            <a:ext cx="8366400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4744"/>
            <a:ext cx="8366400" cy="49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398A0912-61A8-484E-8D9A-222014D36B08}" type="datetime1">
              <a:rPr lang="fi-FI" smtClean="0"/>
              <a:t>26.11.2014</a:t>
            </a:fld>
            <a:endParaRPr lang="fi-FI"/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1" y="180000"/>
            <a:ext cx="8366400" cy="4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9" tIns="45704" rIns="91409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1" y="1051200"/>
            <a:ext cx="83664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9" tIns="45704" rIns="91409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7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4" rIns="91409" bIns="45704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6559FBA0-7078-47CC-9E42-7FFAD93F3F1B}" type="datetime1">
              <a:rPr lang="fi-FI" smtClean="0">
                <a:solidFill>
                  <a:srgbClr val="002664"/>
                </a:solidFill>
              </a:rPr>
              <a:pPr/>
              <a:t>26.11.2014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4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4" rIns="91409" bIns="45704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40" y="6525344"/>
            <a:ext cx="4499992" cy="215444"/>
          </a:xfrm>
          <a:prstGeom prst="rect">
            <a:avLst/>
          </a:prstGeom>
          <a:noFill/>
        </p:spPr>
        <p:txBody>
          <a:bodyPr wrap="square" lIns="91409" tIns="45704" rIns="91409" bIns="45704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2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042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083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127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166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369" indent="-271369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215" indent="-26026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585" indent="-269782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366" indent="-26819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5736" indent="-269782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2776" indent="-269782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59816" indent="-269782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6860" indent="-269782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3901" indent="-269782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2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3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7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6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8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51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93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6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80000"/>
            <a:ext cx="8366400" cy="4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51200"/>
            <a:ext cx="83664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14.5.2012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6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3200"/>
            <a:ext cx="8366400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4744"/>
            <a:ext cx="8366400" cy="49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26.11.2014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1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3200"/>
            <a:ext cx="8366400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4744"/>
            <a:ext cx="8366400" cy="49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B9FF93CF-DD6A-4D94-88A4-F4A3721C90A5}" type="datetime1">
              <a:rPr lang="fi-FI" smtClean="0"/>
              <a:t>26.11.2014</a:t>
            </a:fld>
            <a:endParaRPr lang="fi-FI"/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80000"/>
            <a:ext cx="8366400" cy="4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51200"/>
            <a:ext cx="83664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B91F4074-5F6F-426A-93D4-18668D357413}" type="datetime1">
              <a:rPr lang="fi-FI" smtClean="0">
                <a:solidFill>
                  <a:srgbClr val="002664"/>
                </a:solidFill>
              </a:rPr>
              <a:t>26.11.2014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0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80000"/>
            <a:ext cx="8366400" cy="4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51200"/>
            <a:ext cx="83664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FC5B55B5-2DCD-4CC9-BF52-3CFC71FF7847}" type="datetime1">
              <a:rPr lang="fi-FI" smtClean="0">
                <a:solidFill>
                  <a:srgbClr val="002664"/>
                </a:solidFill>
              </a:rPr>
              <a:t>26.11.2014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7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80000"/>
            <a:ext cx="8366400" cy="4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51200"/>
            <a:ext cx="83664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1AFA09EA-FF63-4AEE-AB84-C1EC71D1D166}" type="datetime1">
              <a:rPr lang="fi-FI" smtClean="0">
                <a:solidFill>
                  <a:srgbClr val="002664"/>
                </a:solidFill>
              </a:rPr>
              <a:t>26.11.2014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9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80000"/>
            <a:ext cx="8366400" cy="4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51200"/>
            <a:ext cx="83664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14.5.2012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1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3200"/>
            <a:ext cx="8366400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4744"/>
            <a:ext cx="8366400" cy="49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77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3200"/>
            <a:ext cx="8366400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4744"/>
            <a:ext cx="8366400" cy="49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9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80000"/>
            <a:ext cx="8366400" cy="4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51200"/>
            <a:ext cx="83664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14.5.2012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9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chart" Target="../charts/chart21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489611" y="58806"/>
            <a:ext cx="80842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2400" b="1" dirty="0" smtClean="0">
                <a:solidFill>
                  <a:srgbClr val="002664"/>
                </a:solidFill>
              </a:rPr>
              <a:t>Euromaat kehittyvät epäyhtenäisesti / Euro </a:t>
            </a:r>
            <a:r>
              <a:rPr lang="fi-FI" sz="2400" b="1" dirty="0" err="1" smtClean="0">
                <a:solidFill>
                  <a:srgbClr val="002664"/>
                </a:solidFill>
              </a:rPr>
              <a:t>Countries</a:t>
            </a:r>
            <a:r>
              <a:rPr lang="fi-FI" sz="2400" b="1" dirty="0" smtClean="0">
                <a:solidFill>
                  <a:srgbClr val="002664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2400" b="1" dirty="0" err="1" smtClean="0">
                <a:solidFill>
                  <a:srgbClr val="002664"/>
                </a:solidFill>
              </a:rPr>
              <a:t>Are</a:t>
            </a:r>
            <a:r>
              <a:rPr lang="fi-FI" sz="2400" b="1" dirty="0" smtClean="0">
                <a:solidFill>
                  <a:srgbClr val="002664"/>
                </a:solidFill>
              </a:rPr>
              <a:t> </a:t>
            </a:r>
            <a:r>
              <a:rPr lang="fi-FI" sz="2400" b="1" dirty="0" err="1" smtClean="0">
                <a:solidFill>
                  <a:srgbClr val="002664"/>
                </a:solidFill>
              </a:rPr>
              <a:t>Developing</a:t>
            </a:r>
            <a:r>
              <a:rPr lang="fi-FI" sz="2400" b="1" dirty="0" smtClean="0">
                <a:solidFill>
                  <a:srgbClr val="002664"/>
                </a:solidFill>
              </a:rPr>
              <a:t> </a:t>
            </a:r>
            <a:r>
              <a:rPr lang="fi-FI" sz="2400" b="1" dirty="0" err="1" smtClean="0">
                <a:solidFill>
                  <a:srgbClr val="002664"/>
                </a:solidFill>
              </a:rPr>
              <a:t>Unevenly</a:t>
            </a:r>
            <a:r>
              <a:rPr lang="fi-FI" sz="2400" b="1" dirty="0" smtClean="0">
                <a:solidFill>
                  <a:srgbClr val="002664"/>
                </a:solidFill>
              </a:rPr>
              <a:t>   </a:t>
            </a:r>
            <a:endParaRPr lang="fi-FI" sz="2400" dirty="0" smtClean="0">
              <a:solidFill>
                <a:srgbClr val="002664"/>
              </a:solidFill>
            </a:endParaRP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2267744" y="6396335"/>
            <a:ext cx="43962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0" dirty="0" smtClean="0">
                <a:solidFill>
                  <a:srgbClr val="002664"/>
                </a:solidFill>
              </a:rPr>
              <a:t>Viimeisin tieto heinäkuu 2014 / </a:t>
            </a:r>
            <a:r>
              <a:rPr lang="fi-FI" sz="1200" dirty="0" err="1" smtClean="0">
                <a:solidFill>
                  <a:srgbClr val="002664"/>
                </a:solidFill>
              </a:rPr>
              <a:t>Latest</a:t>
            </a:r>
            <a:r>
              <a:rPr lang="fi-FI" sz="1200" dirty="0" smtClean="0">
                <a:solidFill>
                  <a:srgbClr val="002664"/>
                </a:solidFill>
              </a:rPr>
              <a:t> </a:t>
            </a:r>
            <a:r>
              <a:rPr lang="fi-FI" sz="1200" dirty="0" err="1" smtClean="0">
                <a:solidFill>
                  <a:srgbClr val="002664"/>
                </a:solidFill>
              </a:rPr>
              <a:t>information</a:t>
            </a:r>
            <a:r>
              <a:rPr lang="fi-FI" sz="1200" dirty="0" smtClean="0">
                <a:solidFill>
                  <a:srgbClr val="002664"/>
                </a:solidFill>
              </a:rPr>
              <a:t> </a:t>
            </a:r>
            <a:r>
              <a:rPr lang="fi-FI" sz="1200" dirty="0" err="1" smtClean="0">
                <a:solidFill>
                  <a:srgbClr val="002664"/>
                </a:solidFill>
              </a:rPr>
              <a:t>July</a:t>
            </a:r>
            <a:r>
              <a:rPr lang="fi-FI" sz="1200" dirty="0" smtClean="0">
                <a:solidFill>
                  <a:srgbClr val="002664"/>
                </a:solidFill>
              </a:rPr>
              <a:t> 2014.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0" dirty="0" err="1" smtClean="0">
                <a:solidFill>
                  <a:srgbClr val="002664"/>
                </a:solidFill>
              </a:rPr>
              <a:t>Lähde/Source</a:t>
            </a:r>
            <a:r>
              <a:rPr lang="fi-FI" sz="1200" dirty="0" smtClean="0">
                <a:solidFill>
                  <a:srgbClr val="002664"/>
                </a:solidFill>
              </a:rPr>
              <a:t>: Markit  </a:t>
            </a:r>
            <a:endParaRPr lang="fi-FI" sz="1200" b="1" dirty="0" smtClean="0">
              <a:solidFill>
                <a:srgbClr val="002664"/>
              </a:solidFill>
            </a:endParaRP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478150" y="843126"/>
            <a:ext cx="81576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600" dirty="0" smtClean="0">
                <a:solidFill>
                  <a:srgbClr val="002664"/>
                </a:solidFill>
              </a:rPr>
              <a:t>Teollisuuden ja palvelualojen ostopäällikköindeksi / Manufacturing and Services </a:t>
            </a:r>
            <a:r>
              <a:rPr lang="fi-FI" sz="1600" dirty="0" err="1" smtClean="0">
                <a:solidFill>
                  <a:srgbClr val="002664"/>
                </a:solidFill>
              </a:rPr>
              <a:t>Sector</a:t>
            </a:r>
            <a:r>
              <a:rPr lang="fi-FI" sz="1600" dirty="0" smtClean="0">
                <a:solidFill>
                  <a:srgbClr val="002664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600" dirty="0" err="1" smtClean="0">
                <a:solidFill>
                  <a:srgbClr val="002664"/>
                </a:solidFill>
              </a:rPr>
              <a:t>Purchasing</a:t>
            </a:r>
            <a:r>
              <a:rPr lang="fi-FI" sz="1600" dirty="0" smtClean="0">
                <a:solidFill>
                  <a:srgbClr val="002664"/>
                </a:solidFill>
              </a:rPr>
              <a:t> </a:t>
            </a:r>
            <a:r>
              <a:rPr lang="fi-FI" sz="1600" dirty="0" err="1" smtClean="0">
                <a:solidFill>
                  <a:srgbClr val="002664"/>
                </a:solidFill>
              </a:rPr>
              <a:t>Magers</a:t>
            </a:r>
            <a:r>
              <a:rPr lang="fi-FI" sz="1600" dirty="0" smtClean="0">
                <a:solidFill>
                  <a:srgbClr val="002664"/>
                </a:solidFill>
              </a:rPr>
              <a:t>’ Index   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33C5-68FE-4D1E-8183-36EC4FC9EC6A}" type="datetime1">
              <a:rPr lang="fi-FI" smtClean="0">
                <a:solidFill>
                  <a:srgbClr val="002664"/>
                </a:solidFill>
              </a:rPr>
              <a:pPr/>
              <a:t>26.11.2014</a:t>
            </a:fld>
            <a:endParaRPr lang="fi-FI" dirty="0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1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555235" y="1474911"/>
            <a:ext cx="63866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00" dirty="0" smtClean="0">
                <a:solidFill>
                  <a:srgbClr val="002664"/>
                </a:solidFill>
              </a:rPr>
              <a:t>50 = ei muutosta edelliskuukaudesta / 50 = no </a:t>
            </a:r>
            <a:r>
              <a:rPr lang="fi-FI" sz="1400" dirty="0" err="1" smtClean="0">
                <a:solidFill>
                  <a:srgbClr val="002664"/>
                </a:solidFill>
              </a:rPr>
              <a:t>change</a:t>
            </a:r>
            <a:r>
              <a:rPr lang="fi-FI" sz="1400" dirty="0" smtClean="0">
                <a:solidFill>
                  <a:srgbClr val="002664"/>
                </a:solidFill>
              </a:rPr>
              <a:t> on </a:t>
            </a:r>
            <a:r>
              <a:rPr lang="fi-FI" sz="1400" dirty="0" err="1" smtClean="0">
                <a:solidFill>
                  <a:srgbClr val="002664"/>
                </a:solidFill>
              </a:rPr>
              <a:t>previous</a:t>
            </a:r>
            <a:r>
              <a:rPr lang="fi-FI" sz="1400" dirty="0" smtClean="0">
                <a:solidFill>
                  <a:srgbClr val="002664"/>
                </a:solidFill>
              </a:rPr>
              <a:t> </a:t>
            </a:r>
            <a:r>
              <a:rPr lang="fi-FI" sz="1400" dirty="0" err="1" smtClean="0">
                <a:solidFill>
                  <a:srgbClr val="002664"/>
                </a:solidFill>
              </a:rPr>
              <a:t>month</a:t>
            </a:r>
            <a:endParaRPr lang="fi-FI" sz="1400" b="1" dirty="0">
              <a:solidFill>
                <a:srgbClr val="002664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5512"/>
            <a:ext cx="8640960" cy="51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17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D5FD-6092-4006-9787-EF35933C44ED}" type="datetime1">
              <a:rPr lang="fi-FI" smtClean="0">
                <a:solidFill>
                  <a:srgbClr val="002664"/>
                </a:solidFill>
              </a:rPr>
              <a:t>26.11.2014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209675" y="1071563"/>
            <a:ext cx="6856413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21" tIns="41360" rIns="82721" bIns="41360" anchor="ctr"/>
          <a:lstStyle/>
          <a:p>
            <a:pPr defTabSz="827088"/>
            <a:endParaRPr lang="fi-FI" sz="2200" b="1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125175"/>
              </p:ext>
            </p:extLst>
          </p:nvPr>
        </p:nvGraphicFramePr>
        <p:xfrm>
          <a:off x="661988" y="1031875"/>
          <a:ext cx="8086476" cy="385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11188" y="0"/>
            <a:ext cx="8875712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21" tIns="41360" rIns="82721" bIns="4136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2400" b="1" dirty="0" smtClean="0">
                <a:solidFill>
                  <a:srgbClr val="002664"/>
                </a:solidFill>
                <a:ea typeface="ＭＳ Ｐゴシック" pitchFamily="34" charset="-128"/>
              </a:rPr>
              <a:t>Elektroniikka- ja sähköteollisuuden tilauskanta Suomessa </a:t>
            </a:r>
          </a:p>
          <a:p>
            <a:r>
              <a:rPr lang="fi-FI" sz="2000" dirty="0" smtClean="0">
                <a:solidFill>
                  <a:srgbClr val="002664"/>
                </a:solidFill>
                <a:ea typeface="ＭＳ Ｐゴシック" pitchFamily="34" charset="-128"/>
              </a:rPr>
              <a:t>Value of Order </a:t>
            </a:r>
            <a:r>
              <a:rPr lang="fi-FI" sz="2000" dirty="0" err="1" smtClean="0">
                <a:solidFill>
                  <a:srgbClr val="002664"/>
                </a:solidFill>
                <a:ea typeface="ＭＳ Ｐゴシック" pitchFamily="34" charset="-128"/>
              </a:rPr>
              <a:t>Books</a:t>
            </a:r>
            <a:r>
              <a:rPr lang="fi-FI" sz="2000" dirty="0" smtClean="0">
                <a:solidFill>
                  <a:srgbClr val="002664"/>
                </a:solidFill>
                <a:ea typeface="ＭＳ Ｐゴシック" pitchFamily="34" charset="-128"/>
              </a:rPr>
              <a:t> in the </a:t>
            </a:r>
            <a:r>
              <a:rPr lang="fi-FI" sz="2000" dirty="0" err="1" smtClean="0">
                <a:solidFill>
                  <a:srgbClr val="002664"/>
                </a:solidFill>
                <a:ea typeface="ＭＳ Ｐゴシック" pitchFamily="34" charset="-128"/>
              </a:rPr>
              <a:t>Electronics</a:t>
            </a:r>
            <a:r>
              <a:rPr lang="fi-FI" sz="2000" dirty="0" smtClean="0">
                <a:solidFill>
                  <a:srgbClr val="002664"/>
                </a:solidFill>
                <a:ea typeface="ＭＳ Ｐゴシック" pitchFamily="34" charset="-128"/>
              </a:rPr>
              <a:t> and </a:t>
            </a:r>
            <a:r>
              <a:rPr lang="fi-FI" sz="2000" dirty="0" err="1" smtClean="0">
                <a:solidFill>
                  <a:srgbClr val="002664"/>
                </a:solidFill>
                <a:ea typeface="ＭＳ Ｐゴシック" pitchFamily="34" charset="-128"/>
              </a:rPr>
              <a:t>Electrotechnical</a:t>
            </a:r>
            <a:r>
              <a:rPr lang="fi-FI" sz="2000" dirty="0" smtClean="0">
                <a:solidFill>
                  <a:srgbClr val="002664"/>
                </a:solidFill>
                <a:ea typeface="ＭＳ Ｐゴシック" pitchFamily="34" charset="-128"/>
              </a:rPr>
              <a:t> Industry in Finland </a:t>
            </a:r>
            <a:endParaRPr lang="fi-FI" sz="2000" dirty="0" smtClean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156323" y="1885917"/>
            <a:ext cx="1223963" cy="51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21" tIns="41360" rIns="82721" bIns="4136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Yhteensä / </a:t>
            </a:r>
          </a:p>
          <a:p>
            <a:pPr algn="ctr"/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Combined</a:t>
            </a:r>
            <a:endParaRPr lang="fi-FI" sz="1200" dirty="0" smtClean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184275" y="960438"/>
            <a:ext cx="6116638" cy="29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21" tIns="41360" rIns="82721" bIns="4136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Milj. euroa, käyvin hinnoin /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Million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euros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, at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current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prices</a:t>
            </a:r>
            <a:endParaRPr lang="fi-FI" sz="1400" dirty="0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122012"/>
              </p:ext>
            </p:extLst>
          </p:nvPr>
        </p:nvGraphicFramePr>
        <p:xfrm>
          <a:off x="1331640" y="5013176"/>
          <a:ext cx="6120680" cy="87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2288"/>
                <a:gridCol w="1732105"/>
                <a:gridCol w="1796287"/>
              </a:tblGrid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/ Change: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30.6.2014 / 30.6.2013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30.6.2014 / 31.3.2014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5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E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xport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-23 %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-9 %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Domestic: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+8 %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+8 %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Combined: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-20 %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-7 %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907704" y="6097342"/>
            <a:ext cx="7055200" cy="76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Lähde/Source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: Teknologiateollisuus ry:n tilauskantatiedustelun vastaajayritykset, viimeisin tieto 30.6.2014 /  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The Federation of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Finnish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Industries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’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order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book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survey’s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respondent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companies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latest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information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30.6.2014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         	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10</a:t>
            </a:fld>
            <a:endParaRPr lang="fi-FI"/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432418"/>
              </p:ext>
            </p:extLst>
          </p:nvPr>
        </p:nvGraphicFramePr>
        <p:xfrm>
          <a:off x="1214785" y="4581128"/>
          <a:ext cx="6525566" cy="3768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41741"/>
                <a:gridCol w="628428"/>
                <a:gridCol w="628428"/>
                <a:gridCol w="628428"/>
                <a:gridCol w="698253"/>
                <a:gridCol w="628428"/>
                <a:gridCol w="577641"/>
                <a:gridCol w="609390"/>
                <a:gridCol w="628428"/>
                <a:gridCol w="756401"/>
              </a:tblGrid>
              <a:tr h="37680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  2005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2012 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0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18C5-479C-4F35-B820-BFC17FBAB9B6}" type="datetime1">
              <a:rPr lang="fi-FI" smtClean="0"/>
              <a:t>26.11.2014</a:t>
            </a:fld>
            <a:endParaRPr lang="fi-FI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43000" y="928688"/>
            <a:ext cx="685800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endParaRPr lang="fi-FI" sz="2200" b="1"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23528" y="117476"/>
            <a:ext cx="907573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r>
              <a:rPr lang="fi-FI" sz="2400" b="1" dirty="0">
                <a:solidFill>
                  <a:schemeClr val="tx2"/>
                </a:solidFill>
                <a:ea typeface="ＭＳ Ｐゴシック" pitchFamily="34" charset="-128"/>
              </a:rPr>
              <a:t>Kone- ja metallituoteteollisuuden uudet tilaukset Suomessa</a:t>
            </a:r>
            <a:r>
              <a:rPr lang="fi-FI" sz="24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endParaRPr lang="fi-FI" sz="2400" b="1" dirty="0">
              <a:solidFill>
                <a:schemeClr val="tx2"/>
              </a:solidFill>
              <a:ea typeface="ＭＳ Ｐゴシック" pitchFamily="34" charset="-128"/>
            </a:endParaRPr>
          </a:p>
          <a:p>
            <a:pPr defTabSz="827088"/>
            <a:r>
              <a:rPr lang="fi-FI" sz="2000" dirty="0">
                <a:solidFill>
                  <a:schemeClr val="tx2"/>
                </a:solidFill>
                <a:ea typeface="ＭＳ Ｐゴシック" pitchFamily="34" charset="-128"/>
              </a:rPr>
              <a:t>Value of New </a:t>
            </a:r>
            <a:r>
              <a:rPr lang="fi-FI" sz="2000" dirty="0" err="1">
                <a:solidFill>
                  <a:schemeClr val="tx2"/>
                </a:solidFill>
                <a:ea typeface="ＭＳ Ｐゴシック" pitchFamily="34" charset="-128"/>
              </a:rPr>
              <a:t>Orders</a:t>
            </a:r>
            <a:r>
              <a:rPr lang="fi-FI" sz="2000" dirty="0">
                <a:solidFill>
                  <a:schemeClr val="tx2"/>
                </a:solidFill>
                <a:ea typeface="ＭＳ Ｐゴシック" pitchFamily="34" charset="-128"/>
              </a:rPr>
              <a:t> in the </a:t>
            </a:r>
            <a:r>
              <a:rPr lang="fi-FI" sz="2000" dirty="0" err="1">
                <a:solidFill>
                  <a:schemeClr val="tx2"/>
                </a:solidFill>
                <a:ea typeface="ＭＳ Ｐゴシック" pitchFamily="34" charset="-128"/>
              </a:rPr>
              <a:t>Mechanical</a:t>
            </a:r>
            <a:r>
              <a:rPr lang="fi-FI" sz="2000" dirty="0">
                <a:solidFill>
                  <a:schemeClr val="tx2"/>
                </a:solidFill>
                <a:ea typeface="ＭＳ Ｐゴシック" pitchFamily="34" charset="-128"/>
              </a:rPr>
              <a:t> Engineering in Finland </a:t>
            </a:r>
            <a:endParaRPr lang="fi-FI" sz="2000" b="1" dirty="0">
              <a:solidFill>
                <a:schemeClr val="tx2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465138" y="1093788"/>
          <a:ext cx="7429500" cy="437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069746"/>
              </p:ext>
            </p:extLst>
          </p:nvPr>
        </p:nvGraphicFramePr>
        <p:xfrm>
          <a:off x="446088" y="887413"/>
          <a:ext cx="8518400" cy="4697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116013" y="981075"/>
            <a:ext cx="4762886" cy="29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30" tIns="41364" rIns="82730" bIns="41364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Milj. euroa, käyvin hinnoin /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894925"/>
              </p:ext>
            </p:extLst>
          </p:nvPr>
        </p:nvGraphicFramePr>
        <p:xfrm>
          <a:off x="1259633" y="4653136"/>
          <a:ext cx="6048670" cy="4320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4867"/>
                <a:gridCol w="604867"/>
                <a:gridCol w="604867"/>
                <a:gridCol w="604867"/>
                <a:gridCol w="604867"/>
                <a:gridCol w="604867"/>
                <a:gridCol w="604867"/>
                <a:gridCol w="604867"/>
                <a:gridCol w="604867"/>
                <a:gridCol w="604867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75989"/>
              </p:ext>
            </p:extLst>
          </p:nvPr>
        </p:nvGraphicFramePr>
        <p:xfrm>
          <a:off x="1259632" y="5013176"/>
          <a:ext cx="5760367" cy="87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8760"/>
                <a:gridCol w="1440091"/>
                <a:gridCol w="1371516"/>
              </a:tblGrid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/ Change: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II,2014 / II,2013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II,2014 / I,2014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5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E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xport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+29 %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+14 %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Domestic: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+16 %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-3 %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C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+26 %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+10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907704" y="6152980"/>
            <a:ext cx="7365454" cy="59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Lähde/Source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: Teknologiateollisuus ry:n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tilauskantatiedustelun vastaajayritykset, viimeisin tieto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huhti-kesäkuu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2014 / The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Federation of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survey’s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respondent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companies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latest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information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April-June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2014</a:t>
            </a:r>
            <a:endParaRPr lang="fi-FI" sz="1100" dirty="0">
              <a:solidFill>
                <a:srgbClr val="003976"/>
              </a:solidFill>
              <a:ea typeface="ＭＳ Ｐゴシック" pitchFamily="34" charset="-128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294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CA17-2F9A-41A1-A495-88D6BFC48F78}" type="datetime1">
              <a:rPr lang="fi-FI" smtClean="0">
                <a:solidFill>
                  <a:srgbClr val="002664"/>
                </a:solidFill>
              </a:rPr>
              <a:t>26.11.2014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143000" y="1000125"/>
            <a:ext cx="6858000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21" tIns="41360" rIns="82721" bIns="41360" anchor="ctr"/>
          <a:lstStyle/>
          <a:p>
            <a:pPr defTabSz="827088"/>
            <a:endParaRPr lang="fi-FI" sz="2200" b="1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120858"/>
              </p:ext>
            </p:extLst>
          </p:nvPr>
        </p:nvGraphicFramePr>
        <p:xfrm>
          <a:off x="544513" y="1031875"/>
          <a:ext cx="8329612" cy="404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38163" y="71438"/>
            <a:ext cx="8269287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21" tIns="41360" rIns="82721" bIns="4136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2400" b="1" dirty="0" smtClean="0">
                <a:solidFill>
                  <a:srgbClr val="002664"/>
                </a:solidFill>
                <a:ea typeface="ＭＳ Ｐゴシック" pitchFamily="34" charset="-128"/>
              </a:rPr>
              <a:t>Kone- ja metallituoteteollisuuden tilauskanta Suomessa</a:t>
            </a:r>
          </a:p>
          <a:p>
            <a:r>
              <a:rPr lang="fi-FI" sz="2000" dirty="0" smtClean="0">
                <a:solidFill>
                  <a:srgbClr val="002664"/>
                </a:solidFill>
                <a:ea typeface="ＭＳ Ｐゴシック" pitchFamily="34" charset="-128"/>
              </a:rPr>
              <a:t>Value of Order </a:t>
            </a:r>
            <a:r>
              <a:rPr lang="fi-FI" sz="2000" dirty="0" err="1" smtClean="0">
                <a:solidFill>
                  <a:srgbClr val="002664"/>
                </a:solidFill>
                <a:ea typeface="ＭＳ Ｐゴシック" pitchFamily="34" charset="-128"/>
              </a:rPr>
              <a:t>Books</a:t>
            </a:r>
            <a:r>
              <a:rPr lang="fi-FI" sz="2000" dirty="0" smtClean="0">
                <a:solidFill>
                  <a:srgbClr val="002664"/>
                </a:solidFill>
                <a:ea typeface="ＭＳ Ｐゴシック" pitchFamily="34" charset="-128"/>
              </a:rPr>
              <a:t> in the </a:t>
            </a:r>
            <a:r>
              <a:rPr lang="fi-FI" sz="2000" dirty="0" err="1" smtClean="0">
                <a:solidFill>
                  <a:srgbClr val="002664"/>
                </a:solidFill>
                <a:ea typeface="ＭＳ Ｐゴシック" pitchFamily="34" charset="-128"/>
              </a:rPr>
              <a:t>Mechanical</a:t>
            </a:r>
            <a:r>
              <a:rPr lang="fi-FI" sz="2000" dirty="0" smtClean="0">
                <a:solidFill>
                  <a:srgbClr val="002664"/>
                </a:solidFill>
                <a:ea typeface="ＭＳ Ｐゴシック" pitchFamily="34" charset="-128"/>
              </a:rPr>
              <a:t> Engineering in Finland </a:t>
            </a:r>
            <a:endParaRPr lang="fi-FI" sz="2000" dirty="0" smtClean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372200" y="2047876"/>
            <a:ext cx="1072755" cy="51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21" tIns="41360" rIns="82721" bIns="4136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Yhteensä / </a:t>
            </a:r>
          </a:p>
          <a:p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Combined</a:t>
            </a:r>
            <a:endParaRPr lang="fi-FI" sz="1200" dirty="0" smtClean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159485" y="954088"/>
            <a:ext cx="4762868" cy="29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21" tIns="41360" rIns="82721" bIns="4136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Milj. euroa, käyvin hinnoin /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Million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euros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, at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current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prices</a:t>
            </a:r>
            <a:endParaRPr lang="fi-FI" sz="1400" dirty="0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403439"/>
              </p:ext>
            </p:extLst>
          </p:nvPr>
        </p:nvGraphicFramePr>
        <p:xfrm>
          <a:off x="1259632" y="5157192"/>
          <a:ext cx="6192687" cy="87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4296"/>
                <a:gridCol w="1710972"/>
                <a:gridCol w="1817419"/>
              </a:tblGrid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/ Change: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30.6.2014 / 30.6.2013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30.6.2014 / 31.3.2014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5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E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xport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-3 %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-2 %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Domestic: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-3 %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Combined: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-3 %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-2 %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124937"/>
              </p:ext>
            </p:extLst>
          </p:nvPr>
        </p:nvGraphicFramePr>
        <p:xfrm>
          <a:off x="1259635" y="4797152"/>
          <a:ext cx="6480715" cy="360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2180"/>
                <a:gridCol w="682181"/>
                <a:gridCol w="629703"/>
                <a:gridCol w="640950"/>
                <a:gridCol w="640950"/>
                <a:gridCol w="640950"/>
                <a:gridCol w="640950"/>
                <a:gridCol w="698717"/>
                <a:gridCol w="610173"/>
                <a:gridCol w="613961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 2010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 2011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  2012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890142" y="6165304"/>
            <a:ext cx="7055200" cy="76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Lähde/Source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: Teknologiateollisuus ry:n tilauskantatiedustelun vastaajayritykset, viimeisin tieto 30.6.2014 /  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The Federation of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Finnish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Industries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’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order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book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survey’s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respondent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companies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latest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information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30.6.2014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         	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80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04491" y="332656"/>
            <a:ext cx="8367464" cy="448573"/>
          </a:xfrm>
        </p:spPr>
        <p:txBody>
          <a:bodyPr/>
          <a:lstStyle/>
          <a:p>
            <a:pPr lvl="0" defTabSz="1058863" eaLnBrk="0" hangingPunct="0"/>
            <a:r>
              <a:rPr lang="fi-FI" sz="2400" kern="1200" dirty="0" smtClean="0">
                <a:solidFill>
                  <a:srgbClr val="002664"/>
                </a:solidFill>
                <a:latin typeface="Arial" charset="0"/>
                <a:ea typeface="ＭＳ Ｐゴシック" pitchFamily="-128" charset="-128"/>
                <a:cs typeface="+mn-cs"/>
              </a:rPr>
              <a:t>Metallien jalostuksen liikevaihto Suomessa</a:t>
            </a:r>
            <a:r>
              <a:rPr lang="fi-FI" sz="2400" kern="1200" dirty="0">
                <a:solidFill>
                  <a:srgbClr val="002664"/>
                </a:solidFill>
                <a:latin typeface="Arial" charset="0"/>
                <a:ea typeface="ＭＳ Ｐゴシック" pitchFamily="-128" charset="-128"/>
                <a:cs typeface="+mn-cs"/>
              </a:rPr>
              <a:t/>
            </a:r>
            <a:br>
              <a:rPr lang="fi-FI" sz="2400" kern="1200" dirty="0">
                <a:solidFill>
                  <a:srgbClr val="002664"/>
                </a:solidFill>
                <a:latin typeface="Arial" charset="0"/>
                <a:ea typeface="ＭＳ Ｐゴシック" pitchFamily="-128" charset="-128"/>
                <a:cs typeface="+mn-cs"/>
              </a:rPr>
            </a:br>
            <a:r>
              <a:rPr lang="en-GB" sz="2000" b="0" kern="1200" dirty="0">
                <a:solidFill>
                  <a:srgbClr val="002664"/>
                </a:solidFill>
                <a:latin typeface="Arial" charset="0"/>
                <a:ea typeface="ＭＳ Ｐゴシック" pitchFamily="-128" charset="-128"/>
                <a:cs typeface="+mn-cs"/>
              </a:rPr>
              <a:t>Turnover </a:t>
            </a:r>
            <a:r>
              <a:rPr lang="en-GB" sz="2000" b="0" kern="1200" dirty="0" smtClean="0">
                <a:solidFill>
                  <a:srgbClr val="002664"/>
                </a:solidFill>
                <a:latin typeface="Arial" charset="0"/>
                <a:ea typeface="ＭＳ Ｐゴシック" pitchFamily="-128" charset="-128"/>
                <a:cs typeface="+mn-cs"/>
              </a:rPr>
              <a:t>of the Metals Industry </a:t>
            </a:r>
            <a:r>
              <a:rPr lang="en-GB" sz="2000" b="0" kern="1200" dirty="0">
                <a:solidFill>
                  <a:srgbClr val="002664"/>
                </a:solidFill>
                <a:latin typeface="Arial" charset="0"/>
                <a:ea typeface="ＭＳ Ｐゴシック" pitchFamily="-128" charset="-128"/>
                <a:cs typeface="+mn-cs"/>
              </a:rPr>
              <a:t>in </a:t>
            </a:r>
            <a:r>
              <a:rPr lang="en-GB" sz="2000" b="0" kern="1200" dirty="0" smtClean="0">
                <a:solidFill>
                  <a:srgbClr val="002664"/>
                </a:solidFill>
                <a:latin typeface="Arial" charset="0"/>
                <a:ea typeface="ＭＳ Ｐゴシック" pitchFamily="-128" charset="-128"/>
                <a:cs typeface="+mn-cs"/>
              </a:rPr>
              <a:t>Finland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939326"/>
              </p:ext>
            </p:extLst>
          </p:nvPr>
        </p:nvGraphicFramePr>
        <p:xfrm>
          <a:off x="467544" y="1124743"/>
          <a:ext cx="8568952" cy="482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2407"/>
              </p:ext>
            </p:extLst>
          </p:nvPr>
        </p:nvGraphicFramePr>
        <p:xfrm>
          <a:off x="899592" y="5517232"/>
          <a:ext cx="7272810" cy="3768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7281"/>
                <a:gridCol w="727281"/>
                <a:gridCol w="727281"/>
                <a:gridCol w="727281"/>
                <a:gridCol w="727281"/>
                <a:gridCol w="727281"/>
                <a:gridCol w="727281"/>
                <a:gridCol w="727281"/>
                <a:gridCol w="727281"/>
                <a:gridCol w="727281"/>
              </a:tblGrid>
              <a:tr h="37680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079087" y="1069971"/>
            <a:ext cx="5222255" cy="31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1" tIns="47891" rIns="95781" bIns="47891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fi-FI" sz="1400" dirty="0" smtClean="0"/>
              <a:t>Muutos</a:t>
            </a:r>
            <a:r>
              <a:rPr lang="en-GB" sz="1400" dirty="0" smtClean="0"/>
              <a:t>/Change</a:t>
            </a:r>
            <a:r>
              <a:rPr lang="fi-FI" sz="1400" dirty="0"/>
              <a:t>: </a:t>
            </a:r>
            <a:r>
              <a:rPr lang="fi-FI" sz="1400" dirty="0" smtClean="0"/>
              <a:t>1-4,2014 / 1-4,2013, </a:t>
            </a:r>
            <a:r>
              <a:rPr lang="fi-FI" sz="1400" dirty="0"/>
              <a:t>%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2267744" y="6401116"/>
            <a:ext cx="6480175" cy="27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703" tIns="43352" rIns="86703" bIns="43352">
            <a:spAutoFit/>
          </a:bodyPr>
          <a:lstStyle>
            <a:lvl1pPr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33388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866775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00163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733550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1907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6479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1051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5623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 Lähde</a:t>
            </a:r>
            <a:r>
              <a:rPr lang="en-GB" sz="1200" dirty="0" smtClean="0">
                <a:solidFill>
                  <a:schemeClr val="tx2"/>
                </a:solidFill>
                <a:ea typeface="ＭＳ Ｐゴシック" pitchFamily="34" charset="-128"/>
              </a:rPr>
              <a:t>/Source</a:t>
            </a:r>
            <a:r>
              <a:rPr lang="fi-FI" sz="1200" dirty="0">
                <a:solidFill>
                  <a:schemeClr val="tx2"/>
                </a:solidFill>
                <a:ea typeface="ＭＳ Ｐゴシック" pitchFamily="34" charset="-128"/>
              </a:rPr>
              <a:t>: Tilastokeskus / </a:t>
            </a:r>
            <a:r>
              <a:rPr lang="en-GB" sz="1200" dirty="0">
                <a:solidFill>
                  <a:schemeClr val="tx2"/>
                </a:solidFill>
                <a:ea typeface="ＭＳ Ｐゴシック" pitchFamily="34" charset="-128"/>
              </a:rPr>
              <a:t>Statistics Finland</a:t>
            </a:r>
            <a:r>
              <a:rPr lang="fi-FI" sz="12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endParaRPr lang="fi-FI" sz="1200" dirty="0">
              <a:solidFill>
                <a:schemeClr val="tx2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97222" y="5921697"/>
            <a:ext cx="8239273" cy="46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1" tIns="47891" rIns="95781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00" dirty="0" smtClean="0">
                <a:solidFill>
                  <a:schemeClr val="tx2"/>
                </a:solidFill>
                <a:ea typeface="ＭＳ Ｐゴシック" pitchFamily="-128" charset="-128"/>
              </a:rPr>
              <a:t>Kausipuhdistettu liikevaihdon arvoindeksi, viimeisin tieto 4/2014. / </a:t>
            </a:r>
          </a:p>
          <a:p>
            <a:r>
              <a:rPr lang="fi-FI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Seasonally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200" dirty="0" err="1">
                <a:solidFill>
                  <a:schemeClr val="tx2"/>
                </a:solidFill>
                <a:ea typeface="ＭＳ Ｐゴシック" pitchFamily="34" charset="-128"/>
              </a:rPr>
              <a:t>adjusted</a:t>
            </a:r>
            <a:r>
              <a:rPr lang="fi-FI" sz="12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turnover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index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, </a:t>
            </a:r>
            <a:r>
              <a:rPr lang="fi-FI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latest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information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 4/2014.</a:t>
            </a:r>
            <a:endParaRPr lang="en-GB" sz="1200" dirty="0">
              <a:solidFill>
                <a:schemeClr val="tx2"/>
              </a:solidFill>
              <a:ea typeface="ＭＳ Ｐゴシック" pitchFamily="-128" charset="-128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421237" y="3789040"/>
            <a:ext cx="880105" cy="34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1" tIns="47891" rIns="95781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600" b="1" dirty="0" smtClean="0">
                <a:solidFill>
                  <a:srgbClr val="0070C0"/>
                </a:solidFill>
                <a:ea typeface="ＭＳ Ｐゴシック" pitchFamily="-128" charset="-128"/>
              </a:rPr>
              <a:t>-7 %</a:t>
            </a:r>
            <a:endParaRPr lang="fi-FI" sz="1600" b="1" dirty="0">
              <a:solidFill>
                <a:srgbClr val="0070C0"/>
              </a:solidFill>
              <a:latin typeface="Frutiger LT 45 Light" pitchFamily="34" charset="0"/>
              <a:ea typeface="ＭＳ Ｐゴシック" pitchFamily="-128" charset="-128"/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27C5-036D-420D-BE20-867D7AF3BD93}" type="datetime1">
              <a:rPr lang="fi-FI" smtClean="0"/>
              <a:t>26.11.2014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58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353947"/>
              </p:ext>
            </p:extLst>
          </p:nvPr>
        </p:nvGraphicFramePr>
        <p:xfrm>
          <a:off x="610989" y="1117992"/>
          <a:ext cx="8209161" cy="4608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977633"/>
              </p:ext>
            </p:extLst>
          </p:nvPr>
        </p:nvGraphicFramePr>
        <p:xfrm>
          <a:off x="1043607" y="5589240"/>
          <a:ext cx="7056780" cy="304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971080" y="1074162"/>
            <a:ext cx="5222255" cy="31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1" tIns="47891" rIns="95781" bIns="47891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fi-FI" sz="1400" dirty="0" err="1" smtClean="0"/>
              <a:t>Muutos/Change</a:t>
            </a:r>
            <a:r>
              <a:rPr lang="fi-FI" sz="1400" dirty="0" smtClean="0"/>
              <a:t>: 1-5,2014 / 1-5,2013, %</a:t>
            </a:r>
            <a:endParaRPr lang="fi-FI" sz="1400" dirty="0"/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7740352" y="3068960"/>
            <a:ext cx="631825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36000" rIns="18000" bIns="36000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600" b="1" dirty="0" smtClean="0">
                <a:solidFill>
                  <a:schemeClr val="accent4"/>
                </a:solidFill>
              </a:rPr>
              <a:t>+6 % </a:t>
            </a:r>
            <a:endParaRPr lang="fi-FI" sz="1600" b="1" dirty="0">
              <a:solidFill>
                <a:schemeClr val="accent4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67464" cy="568357"/>
          </a:xfrm>
        </p:spPr>
        <p:txBody>
          <a:bodyPr/>
          <a:lstStyle/>
          <a:p>
            <a:r>
              <a:rPr lang="fi-FI" sz="2600" dirty="0" smtClean="0"/>
              <a:t>Metallien jalostuksen tuotannon määrä Suomessa</a:t>
            </a:r>
            <a:br>
              <a:rPr lang="fi-FI" sz="2600" dirty="0" smtClean="0"/>
            </a:br>
            <a:r>
              <a:rPr lang="fi-FI" sz="2000" b="0" dirty="0" err="1" smtClean="0"/>
              <a:t>Production</a:t>
            </a:r>
            <a:r>
              <a:rPr lang="fi-FI" sz="2000" b="0" dirty="0" smtClean="0"/>
              <a:t> Volume of the </a:t>
            </a:r>
            <a:r>
              <a:rPr lang="fi-FI" sz="2000" b="0" dirty="0" err="1" smtClean="0"/>
              <a:t>Metals</a:t>
            </a:r>
            <a:r>
              <a:rPr lang="fi-FI" sz="2000" b="0" dirty="0" smtClean="0"/>
              <a:t> Industry in Finland </a:t>
            </a:r>
            <a:endParaRPr lang="fi-FI" sz="2000" b="0" dirty="0"/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935012" y="6013943"/>
            <a:ext cx="8178477" cy="28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1" tIns="47891" rIns="95781" bIns="47891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Kausipuhdistettu volyymi-indeksi, viimeisin tieto 5/2014. / </a:t>
            </a:r>
            <a:r>
              <a:rPr lang="fi-FI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Seasonally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adjusted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volume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index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, </a:t>
            </a:r>
            <a:r>
              <a:rPr lang="fi-FI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latest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information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 5/2014. </a:t>
            </a:r>
            <a:endParaRPr lang="fi-FI" sz="1200" dirty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2051720" y="6492601"/>
            <a:ext cx="4032447" cy="27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703" tIns="43352" rIns="86703" bIns="43352">
            <a:spAutoFit/>
          </a:bodyPr>
          <a:lstStyle>
            <a:lvl1pPr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33388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866775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00163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733550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1907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6479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1051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5623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Lähde/Source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: Tilastokeskus / </a:t>
            </a:r>
            <a:r>
              <a:rPr lang="fi-FI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Statistics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 Finland 	</a:t>
            </a:r>
            <a:endParaRPr lang="fi-FI" sz="1200" dirty="0">
              <a:solidFill>
                <a:schemeClr val="tx2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27C5-036D-420D-BE20-867D7AF3BD93}" type="datetime1">
              <a:rPr lang="fi-FI" smtClean="0"/>
              <a:t>26.11.2014</a:t>
            </a:fld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6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5DB2-B68E-4C4D-BE78-93310721D414}" type="datetime1">
              <a:rPr lang="fi-FI" smtClean="0"/>
              <a:t>26.11.2014</a:t>
            </a:fld>
            <a:endParaRPr lang="fi-FI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143000" y="928688"/>
            <a:ext cx="685800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endParaRPr lang="fi-FI" sz="2200" b="1"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468313" y="260350"/>
            <a:ext cx="907573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r>
              <a:rPr lang="fi-FI" sz="2400" b="1" dirty="0">
                <a:solidFill>
                  <a:schemeClr val="tx2"/>
                </a:solidFill>
                <a:ea typeface="ＭＳ Ｐゴシック" pitchFamily="34" charset="-128"/>
              </a:rPr>
              <a:t>Suunnittelu- ja </a:t>
            </a:r>
            <a:r>
              <a:rPr lang="fi-FI" sz="2400" b="1" dirty="0" smtClean="0">
                <a:solidFill>
                  <a:schemeClr val="tx2"/>
                </a:solidFill>
                <a:ea typeface="ＭＳ Ｐゴシック" pitchFamily="34" charset="-128"/>
              </a:rPr>
              <a:t>konsultointialan </a:t>
            </a:r>
            <a:r>
              <a:rPr lang="fi-FI" sz="2400" b="1" dirty="0">
                <a:solidFill>
                  <a:schemeClr val="tx2"/>
                </a:solidFill>
                <a:ea typeface="ＭＳ Ｐゴシック" pitchFamily="34" charset="-128"/>
              </a:rPr>
              <a:t>uudet tilaukset Suomessa</a:t>
            </a:r>
            <a:r>
              <a:rPr lang="fi-FI" sz="24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endParaRPr lang="fi-FI" sz="2400" b="1" dirty="0">
              <a:solidFill>
                <a:schemeClr val="tx2"/>
              </a:solidFill>
              <a:ea typeface="ＭＳ Ｐゴシック" pitchFamily="34" charset="-128"/>
            </a:endParaRPr>
          </a:p>
          <a:p>
            <a:pPr defTabSz="827088"/>
            <a:r>
              <a:rPr lang="fi-FI" sz="2000" dirty="0">
                <a:solidFill>
                  <a:schemeClr val="tx2"/>
                </a:solidFill>
                <a:ea typeface="ＭＳ Ｐゴシック" pitchFamily="34" charset="-128"/>
              </a:rPr>
              <a:t>Value of New </a:t>
            </a:r>
            <a:r>
              <a:rPr lang="fi-FI" sz="2000" dirty="0" err="1">
                <a:solidFill>
                  <a:schemeClr val="tx2"/>
                </a:solidFill>
                <a:ea typeface="ＭＳ Ｐゴシック" pitchFamily="34" charset="-128"/>
              </a:rPr>
              <a:t>Orders</a:t>
            </a:r>
            <a:r>
              <a:rPr lang="fi-FI" sz="2000" dirty="0">
                <a:solidFill>
                  <a:schemeClr val="tx2"/>
                </a:solidFill>
                <a:ea typeface="ＭＳ Ｐゴシック" pitchFamily="34" charset="-128"/>
              </a:rPr>
              <a:t> in the </a:t>
            </a:r>
            <a:r>
              <a:rPr lang="fi-FI" sz="2000" dirty="0" err="1">
                <a:solidFill>
                  <a:schemeClr val="tx2"/>
                </a:solidFill>
                <a:ea typeface="ＭＳ Ｐゴシック" pitchFamily="34" charset="-128"/>
              </a:rPr>
              <a:t>Consulting</a:t>
            </a:r>
            <a:r>
              <a:rPr lang="fi-FI" sz="2000" dirty="0">
                <a:solidFill>
                  <a:schemeClr val="tx2"/>
                </a:solidFill>
                <a:ea typeface="ＭＳ Ｐゴシック" pitchFamily="34" charset="-128"/>
              </a:rPr>
              <a:t> Engineering in Finland </a:t>
            </a:r>
            <a:endParaRPr lang="fi-FI" sz="2000" b="1" dirty="0">
              <a:solidFill>
                <a:schemeClr val="tx2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465138" y="1093788"/>
          <a:ext cx="7429500" cy="437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163198"/>
              </p:ext>
            </p:extLst>
          </p:nvPr>
        </p:nvGraphicFramePr>
        <p:xfrm>
          <a:off x="446088" y="1176338"/>
          <a:ext cx="8518400" cy="4408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971550" y="1196975"/>
            <a:ext cx="4762886" cy="29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30" tIns="41364" rIns="82730" bIns="41364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Milj. euroa, käyvin hinnoin /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885650"/>
              </p:ext>
            </p:extLst>
          </p:nvPr>
        </p:nvGraphicFramePr>
        <p:xfrm>
          <a:off x="1143000" y="4725144"/>
          <a:ext cx="6093300" cy="4320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9330"/>
                <a:gridCol w="609330"/>
                <a:gridCol w="609330"/>
                <a:gridCol w="609330"/>
                <a:gridCol w="609330"/>
                <a:gridCol w="609330"/>
                <a:gridCol w="609330"/>
                <a:gridCol w="609330"/>
                <a:gridCol w="609330"/>
                <a:gridCol w="60933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200855"/>
              </p:ext>
            </p:extLst>
          </p:nvPr>
        </p:nvGraphicFramePr>
        <p:xfrm>
          <a:off x="1043608" y="5085184"/>
          <a:ext cx="5976391" cy="87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0087"/>
                <a:gridCol w="2013354"/>
                <a:gridCol w="1422950"/>
              </a:tblGrid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/ Change: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II,2014 / II,2013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II,2014 / I,2014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5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E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xport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-12 %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-10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Domestic: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+20 %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-4 %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C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+16 %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-5 %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907704" y="6152980"/>
            <a:ext cx="7365454" cy="59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Lähde/Source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: Teknologiateollisuus ry:n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tilauskantatiedustelun vastaajayritykset, viimeisin tieto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huhti-kesäkuu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2014 / The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Federation of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survey’s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respondent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companies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latest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information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April-June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2014</a:t>
            </a:r>
            <a:endParaRPr lang="fi-FI" sz="1100" dirty="0">
              <a:solidFill>
                <a:srgbClr val="003976"/>
              </a:solidFill>
              <a:ea typeface="ＭＳ Ｐゴシック" pitchFamily="34" charset="-128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063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C979-2566-4544-B3A1-5743C91525B4}" type="datetime1">
              <a:rPr lang="fi-FI" smtClean="0">
                <a:solidFill>
                  <a:srgbClr val="002664"/>
                </a:solidFill>
              </a:rPr>
              <a:t>26.11.2014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143000" y="1000125"/>
            <a:ext cx="6858000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21" tIns="41360" rIns="82721" bIns="41360" anchor="ctr"/>
          <a:lstStyle/>
          <a:p>
            <a:pPr defTabSz="827088"/>
            <a:endParaRPr lang="fi-FI" sz="2200" b="1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979555"/>
              </p:ext>
            </p:extLst>
          </p:nvPr>
        </p:nvGraphicFramePr>
        <p:xfrm>
          <a:off x="611560" y="1047502"/>
          <a:ext cx="8329612" cy="404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538163" y="71438"/>
            <a:ext cx="8269287" cy="76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21" tIns="41360" rIns="82721" bIns="4136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2400" b="1" dirty="0" smtClean="0">
                <a:solidFill>
                  <a:srgbClr val="002664"/>
                </a:solidFill>
                <a:ea typeface="ＭＳ Ｐゴシック" pitchFamily="34" charset="-128"/>
              </a:rPr>
              <a:t>Suunnittelu- ja konsultointialan tilauskanta Suomessa</a:t>
            </a:r>
          </a:p>
          <a:p>
            <a:r>
              <a:rPr lang="fi-FI" sz="2000" dirty="0" smtClean="0">
                <a:solidFill>
                  <a:srgbClr val="002664"/>
                </a:solidFill>
                <a:ea typeface="ＭＳ Ｐゴシック" pitchFamily="34" charset="-128"/>
              </a:rPr>
              <a:t>Value of Order </a:t>
            </a:r>
            <a:r>
              <a:rPr lang="fi-FI" sz="2000" dirty="0" err="1" smtClean="0">
                <a:solidFill>
                  <a:srgbClr val="002664"/>
                </a:solidFill>
                <a:ea typeface="ＭＳ Ｐゴシック" pitchFamily="34" charset="-128"/>
              </a:rPr>
              <a:t>Books</a:t>
            </a:r>
            <a:r>
              <a:rPr lang="fi-FI" sz="2000" dirty="0" smtClean="0">
                <a:solidFill>
                  <a:srgbClr val="002664"/>
                </a:solidFill>
                <a:ea typeface="ＭＳ Ｐゴシック" pitchFamily="34" charset="-128"/>
              </a:rPr>
              <a:t> in the Consulting Engineering in Finland </a:t>
            </a:r>
            <a:endParaRPr lang="fi-FI" sz="2000" dirty="0" smtClean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6300192" y="1412776"/>
            <a:ext cx="1072755" cy="51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21" tIns="41360" rIns="82721" bIns="4136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Yhteensä / </a:t>
            </a:r>
          </a:p>
          <a:p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Combined</a:t>
            </a:r>
            <a:endParaRPr lang="fi-FI" sz="1200" dirty="0" smtClean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1019785" y="981075"/>
            <a:ext cx="4762868" cy="29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21" tIns="41360" rIns="82721" bIns="4136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Milj. euroa, käyvin hinnoin /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Million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euros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, at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current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prices</a:t>
            </a:r>
            <a:endParaRPr lang="fi-FI" sz="1400" dirty="0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890142" y="6165304"/>
            <a:ext cx="7055200" cy="76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Lähde/Source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: Teknologiateollisuus ry:n tilauskantatiedustelun vastaajayritykset, viimeisin tieto 30.6.2014 /  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The Federation of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Finnish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Industries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’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order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book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survey’s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respondent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companies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latest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information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30.6.2014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         	</a:t>
            </a:r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735170"/>
              </p:ext>
            </p:extLst>
          </p:nvPr>
        </p:nvGraphicFramePr>
        <p:xfrm>
          <a:off x="1172855" y="4797152"/>
          <a:ext cx="6711513" cy="4320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9787"/>
                <a:gridCol w="641126"/>
                <a:gridCol w="720081"/>
                <a:gridCol w="648071"/>
                <a:gridCol w="648072"/>
                <a:gridCol w="648072"/>
                <a:gridCol w="720080"/>
                <a:gridCol w="648072"/>
                <a:gridCol w="648072"/>
                <a:gridCol w="72008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ulukk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93109"/>
              </p:ext>
            </p:extLst>
          </p:nvPr>
        </p:nvGraphicFramePr>
        <p:xfrm>
          <a:off x="1143000" y="5157192"/>
          <a:ext cx="6381328" cy="87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8920"/>
                <a:gridCol w="1799627"/>
                <a:gridCol w="1872781"/>
              </a:tblGrid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/ Change: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30.6.2014 / 30.6.2013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30.6.2014 / 31.3.2014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5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E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xport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-3 %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+5 %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Domestic: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+14 %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+6 %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Combined: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+11 %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+6 %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684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9406-0A58-43A6-8908-2ABA9B2F1DE9}" type="datetime1">
              <a:rPr lang="fi-FI" smtClean="0"/>
              <a:t>26.11.2014</a:t>
            </a:fld>
            <a:endParaRPr lang="fi-FI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179513" y="909638"/>
            <a:ext cx="685800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endParaRPr lang="en-US" sz="2200" b="1"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8313" y="404813"/>
            <a:ext cx="813593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r>
              <a:rPr lang="fi-FI" sz="2400" b="1" dirty="0" smtClean="0">
                <a:solidFill>
                  <a:schemeClr val="tx2"/>
                </a:solidFill>
                <a:ea typeface="ＭＳ Ｐゴシック" pitchFamily="34" charset="-128"/>
              </a:rPr>
              <a:t>Tietotekniikka-alan* </a:t>
            </a:r>
            <a:r>
              <a:rPr lang="fi-FI" sz="2400" b="1" dirty="0">
                <a:solidFill>
                  <a:schemeClr val="tx2"/>
                </a:solidFill>
                <a:ea typeface="ＭＳ Ｐゴシック" pitchFamily="34" charset="-128"/>
              </a:rPr>
              <a:t>uudet tilaukset Suomessa</a:t>
            </a:r>
          </a:p>
          <a:p>
            <a:pPr defTabSz="827088"/>
            <a:r>
              <a:rPr lang="fi-FI" sz="2000" dirty="0">
                <a:solidFill>
                  <a:schemeClr val="tx2"/>
                </a:solidFill>
                <a:ea typeface="ＭＳ Ｐゴシック" pitchFamily="34" charset="-128"/>
              </a:rPr>
              <a:t>Value of New </a:t>
            </a:r>
            <a:r>
              <a:rPr lang="fi-FI" sz="2000" dirty="0" err="1">
                <a:solidFill>
                  <a:schemeClr val="tx2"/>
                </a:solidFill>
                <a:ea typeface="ＭＳ Ｐゴシック" pitchFamily="34" charset="-128"/>
              </a:rPr>
              <a:t>Orders</a:t>
            </a:r>
            <a:r>
              <a:rPr lang="fi-FI" sz="2000" dirty="0">
                <a:solidFill>
                  <a:schemeClr val="tx2"/>
                </a:solidFill>
                <a:ea typeface="ＭＳ Ｐゴシック" pitchFamily="34" charset="-128"/>
              </a:rPr>
              <a:t> in the </a:t>
            </a:r>
            <a:r>
              <a:rPr lang="fi-FI" sz="2000" dirty="0" err="1">
                <a:solidFill>
                  <a:schemeClr val="tx2"/>
                </a:solidFill>
                <a:ea typeface="ＭＳ Ｐゴシック" pitchFamily="34" charset="-128"/>
              </a:rPr>
              <a:t>Information</a:t>
            </a:r>
            <a:r>
              <a:rPr lang="fi-FI" sz="2000" dirty="0">
                <a:solidFill>
                  <a:schemeClr val="tx2"/>
                </a:solidFill>
                <a:ea typeface="ＭＳ Ｐゴシック" pitchFamily="34" charset="-128"/>
              </a:rPr>
              <a:t> Technology in Finland  </a:t>
            </a:r>
            <a:endParaRPr lang="fi-FI" sz="2000" b="1" dirty="0">
              <a:solidFill>
                <a:schemeClr val="tx2"/>
              </a:solidFill>
              <a:ea typeface="ＭＳ Ｐゴシック" pitchFamily="34" charset="-128"/>
            </a:endParaRPr>
          </a:p>
          <a:p>
            <a:pPr defTabSz="827088"/>
            <a:endParaRPr lang="fi-FI" sz="2000" b="1" dirty="0">
              <a:solidFill>
                <a:schemeClr val="tx2"/>
              </a:solidFill>
              <a:ea typeface="ＭＳ Ｐゴシック" pitchFamily="34" charset="-128"/>
            </a:endParaRPr>
          </a:p>
          <a:p>
            <a:pPr defTabSz="827088"/>
            <a:endParaRPr lang="fi-FI" sz="2000" b="1" dirty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500063" y="1074738"/>
          <a:ext cx="7429500" cy="437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050728"/>
              </p:ext>
            </p:extLst>
          </p:nvPr>
        </p:nvGraphicFramePr>
        <p:xfrm>
          <a:off x="407988" y="887413"/>
          <a:ext cx="8721725" cy="442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971550" y="908050"/>
            <a:ext cx="4762886" cy="29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30" tIns="41364" rIns="82730" bIns="41364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Milj. euroa, käyvin hinnoin /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779713" y="6227763"/>
            <a:ext cx="636428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200">
              <a:solidFill>
                <a:srgbClr val="003976"/>
              </a:solidFill>
              <a:ea typeface="ＭＳ Ｐゴシック" pitchFamily="34" charset="-128"/>
            </a:endParaRP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71010"/>
              </p:ext>
            </p:extLst>
          </p:nvPr>
        </p:nvGraphicFramePr>
        <p:xfrm>
          <a:off x="1115615" y="4869160"/>
          <a:ext cx="6408710" cy="4320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0871"/>
                <a:gridCol w="640871"/>
                <a:gridCol w="640871"/>
                <a:gridCol w="640871"/>
                <a:gridCol w="640871"/>
                <a:gridCol w="640871"/>
                <a:gridCol w="640871"/>
                <a:gridCol w="640871"/>
                <a:gridCol w="640871"/>
                <a:gridCol w="64087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087899"/>
              </p:ext>
            </p:extLst>
          </p:nvPr>
        </p:nvGraphicFramePr>
        <p:xfrm>
          <a:off x="1728329" y="5229200"/>
          <a:ext cx="5760367" cy="43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8760"/>
                <a:gridCol w="1440091"/>
                <a:gridCol w="1371516"/>
              </a:tblGrid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/ Change: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II,2014 / II,2013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II,2014 / I,2014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C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-15 %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-25 %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907704" y="6152980"/>
            <a:ext cx="7365454" cy="59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Lähde/Source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: Teknologiateollisuus ry:n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tilauskantatiedustelun vastaajayritykset, viimeisin tieto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huhti-kesäkuu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2014 / The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Federation of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survey’s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respondent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companies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latest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information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April-June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2014</a:t>
            </a:r>
            <a:endParaRPr lang="fi-FI" sz="1100" dirty="0">
              <a:solidFill>
                <a:srgbClr val="003976"/>
              </a:solidFill>
              <a:ea typeface="ＭＳ Ｐゴシック" pitchFamily="34" charset="-128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17</a:t>
            </a:fld>
            <a:endParaRPr lang="fi-FI"/>
          </a:p>
        </p:txBody>
      </p:sp>
      <p:sp>
        <p:nvSpPr>
          <p:cNvPr id="4" name="Suorakulmio 3"/>
          <p:cNvSpPr/>
          <p:nvPr/>
        </p:nvSpPr>
        <p:spPr>
          <a:xfrm>
            <a:off x="1462932" y="5783648"/>
            <a:ext cx="4055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sz="1200" dirty="0" smtClean="0">
                <a:solidFill>
                  <a:schemeClr val="tx2"/>
                </a:solidFill>
              </a:rPr>
              <a:t>*) Pl. pelialan yritykset / </a:t>
            </a:r>
            <a:r>
              <a:rPr lang="fi-FI" sz="1200" dirty="0" err="1" smtClean="0">
                <a:solidFill>
                  <a:schemeClr val="tx2"/>
                </a:solidFill>
              </a:rPr>
              <a:t>Excl</a:t>
            </a:r>
            <a:r>
              <a:rPr lang="fi-FI" sz="1200" dirty="0" smtClean="0">
                <a:solidFill>
                  <a:schemeClr val="tx2"/>
                </a:solidFill>
              </a:rPr>
              <a:t>. </a:t>
            </a:r>
            <a:r>
              <a:rPr lang="fi-FI" sz="1200" dirty="0" err="1" smtClean="0">
                <a:solidFill>
                  <a:schemeClr val="tx2"/>
                </a:solidFill>
              </a:rPr>
              <a:t>game</a:t>
            </a:r>
            <a:r>
              <a:rPr lang="fi-FI" sz="1200" dirty="0" smtClean="0">
                <a:solidFill>
                  <a:schemeClr val="tx2"/>
                </a:solidFill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</a:rPr>
              <a:t>industry</a:t>
            </a:r>
            <a:r>
              <a:rPr lang="fi-FI" sz="1200" dirty="0" smtClean="0">
                <a:solidFill>
                  <a:schemeClr val="tx2"/>
                </a:solidFill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</a:rPr>
              <a:t>companies</a:t>
            </a:r>
            <a:r>
              <a:rPr lang="fi-FI" sz="1200" dirty="0" smtClean="0">
                <a:solidFill>
                  <a:schemeClr val="tx2"/>
                </a:solidFill>
              </a:rPr>
              <a:t>.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9196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362C-C422-42C4-90BD-B4F2310C7128}" type="datetime1">
              <a:rPr lang="fi-FI" smtClean="0">
                <a:solidFill>
                  <a:srgbClr val="002664"/>
                </a:solidFill>
              </a:rPr>
              <a:t>26.11.2014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179513" y="909638"/>
            <a:ext cx="685800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endParaRPr lang="en-US" sz="2200" b="1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84213" y="404813"/>
            <a:ext cx="813593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r>
              <a:rPr lang="fi-FI" sz="2400" b="1" dirty="0" smtClean="0">
                <a:solidFill>
                  <a:srgbClr val="002664"/>
                </a:solidFill>
                <a:ea typeface="ＭＳ Ｐゴシック" pitchFamily="34" charset="-128"/>
              </a:rPr>
              <a:t>Tietotekniikka-alan* tilauskanta Suomessa</a:t>
            </a:r>
          </a:p>
          <a:p>
            <a:pPr defTabSz="827088"/>
            <a:r>
              <a:rPr lang="fi-FI" sz="2000" dirty="0" smtClean="0">
                <a:solidFill>
                  <a:srgbClr val="002664"/>
                </a:solidFill>
                <a:ea typeface="ＭＳ Ｐゴシック" pitchFamily="34" charset="-128"/>
              </a:rPr>
              <a:t>Value of Order </a:t>
            </a:r>
            <a:r>
              <a:rPr lang="fi-FI" sz="2000" dirty="0" err="1" smtClean="0">
                <a:solidFill>
                  <a:srgbClr val="002664"/>
                </a:solidFill>
                <a:ea typeface="ＭＳ Ｐゴシック" pitchFamily="34" charset="-128"/>
              </a:rPr>
              <a:t>Books</a:t>
            </a:r>
            <a:r>
              <a:rPr lang="fi-FI" sz="2000" dirty="0" smtClean="0">
                <a:solidFill>
                  <a:srgbClr val="002664"/>
                </a:solidFill>
                <a:ea typeface="ＭＳ Ｐゴシック" pitchFamily="34" charset="-128"/>
              </a:rPr>
              <a:t> in the </a:t>
            </a:r>
            <a:r>
              <a:rPr lang="fi-FI" sz="2000" dirty="0" err="1" smtClean="0">
                <a:solidFill>
                  <a:srgbClr val="002664"/>
                </a:solidFill>
                <a:ea typeface="ＭＳ Ｐゴシック" pitchFamily="34" charset="-128"/>
              </a:rPr>
              <a:t>Information</a:t>
            </a:r>
            <a:r>
              <a:rPr lang="fi-FI" sz="2000" dirty="0" smtClean="0">
                <a:solidFill>
                  <a:srgbClr val="002664"/>
                </a:solidFill>
                <a:ea typeface="ＭＳ Ｐゴシック" pitchFamily="34" charset="-128"/>
              </a:rPr>
              <a:t> Technology in Finland </a:t>
            </a:r>
            <a:endParaRPr lang="fi-FI" sz="2000" b="1" dirty="0" smtClean="0">
              <a:solidFill>
                <a:srgbClr val="002664"/>
              </a:solidFill>
              <a:ea typeface="ＭＳ Ｐゴシック" pitchFamily="34" charset="-128"/>
            </a:endParaRPr>
          </a:p>
          <a:p>
            <a:pPr defTabSz="827088"/>
            <a:endParaRPr lang="fi-FI" sz="2000" b="1" dirty="0" smtClean="0">
              <a:solidFill>
                <a:srgbClr val="002664"/>
              </a:solidFill>
              <a:ea typeface="ＭＳ Ｐゴシック" pitchFamily="34" charset="-128"/>
            </a:endParaRPr>
          </a:p>
          <a:p>
            <a:pPr defTabSz="827088"/>
            <a:endParaRPr lang="fi-FI" sz="2000" b="1" dirty="0" smtClean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449263" y="1023938"/>
          <a:ext cx="7531100" cy="447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Chart" r:id="rId3" imgW="8029604" imgH="4771948" progId="MSGraph.Chart.8">
                  <p:embed followColorScheme="full"/>
                </p:oleObj>
              </mc:Choice>
              <mc:Fallback>
                <p:oleObj name="Chart" r:id="rId3" imgW="8029604" imgH="477194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1023938"/>
                        <a:ext cx="7531100" cy="447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668914"/>
              </p:ext>
            </p:extLst>
          </p:nvPr>
        </p:nvGraphicFramePr>
        <p:xfrm>
          <a:off x="1619672" y="1103313"/>
          <a:ext cx="7200478" cy="4179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771775" y="1052513"/>
            <a:ext cx="4897438" cy="29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Milj. euroa, käyvin hinnoin /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Million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euros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, at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current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prices</a:t>
            </a:r>
            <a:endParaRPr lang="fi-FI" sz="1400" dirty="0" smtClean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380313"/>
              </p:ext>
            </p:extLst>
          </p:nvPr>
        </p:nvGraphicFramePr>
        <p:xfrm>
          <a:off x="2915816" y="4868615"/>
          <a:ext cx="5616624" cy="4320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02078"/>
                <a:gridCol w="666074"/>
                <a:gridCol w="720080"/>
                <a:gridCol w="792088"/>
                <a:gridCol w="648072"/>
                <a:gridCol w="792088"/>
                <a:gridCol w="664273"/>
                <a:gridCol w="63187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 2013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732881"/>
              </p:ext>
            </p:extLst>
          </p:nvPr>
        </p:nvGraphicFramePr>
        <p:xfrm>
          <a:off x="2758296" y="5229200"/>
          <a:ext cx="5544641" cy="43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3041"/>
                <a:gridCol w="1794368"/>
                <a:gridCol w="1627232"/>
              </a:tblGrid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/ Change: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30.6.2014 / 30.6.2013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30.6.2014 / 31.3.2014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Combined: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0 %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912240" y="6152980"/>
            <a:ext cx="7365454" cy="59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Lähde/Source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: Teknologiateollisuus ry:n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tilauskantatiedustelun vastaajayritykset, viimeisin tieto 30.6.2014 /</a:t>
            </a:r>
            <a:endParaRPr lang="fi-FI" sz="1100" dirty="0">
              <a:solidFill>
                <a:srgbClr val="003976"/>
              </a:solidFill>
              <a:ea typeface="ＭＳ Ｐゴシック" pitchFamily="34" charset="-128"/>
            </a:endParaRPr>
          </a:p>
          <a:p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The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Federation of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survey’s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respondent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companies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latest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information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30.6.2014</a:t>
            </a:r>
            <a:endParaRPr lang="fi-FI" sz="1100" dirty="0">
              <a:solidFill>
                <a:srgbClr val="003976"/>
              </a:solidFill>
              <a:ea typeface="ＭＳ Ｐゴシック" pitchFamily="34" charset="-128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18</a:t>
            </a:fld>
            <a:endParaRPr lang="fi-FI"/>
          </a:p>
        </p:txBody>
      </p:sp>
      <p:sp>
        <p:nvSpPr>
          <p:cNvPr id="3" name="Suorakulmio 2"/>
          <p:cNvSpPr/>
          <p:nvPr/>
        </p:nvSpPr>
        <p:spPr>
          <a:xfrm>
            <a:off x="2699792" y="580526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</a:rPr>
              <a:t>*) Pl. pelialan yritykset / </a:t>
            </a:r>
            <a:r>
              <a:rPr lang="fi-FI" sz="1200" dirty="0" err="1">
                <a:solidFill>
                  <a:schemeClr val="tx2"/>
                </a:solidFill>
              </a:rPr>
              <a:t>Excl</a:t>
            </a:r>
            <a:r>
              <a:rPr lang="fi-FI" sz="1200" dirty="0">
                <a:solidFill>
                  <a:schemeClr val="tx2"/>
                </a:solidFill>
              </a:rPr>
              <a:t>. </a:t>
            </a:r>
            <a:r>
              <a:rPr lang="fi-FI" sz="1200" dirty="0" err="1">
                <a:solidFill>
                  <a:schemeClr val="tx2"/>
                </a:solidFill>
              </a:rPr>
              <a:t>game</a:t>
            </a:r>
            <a:r>
              <a:rPr lang="fi-FI" sz="1200" dirty="0">
                <a:solidFill>
                  <a:schemeClr val="tx2"/>
                </a:solidFill>
              </a:rPr>
              <a:t> </a:t>
            </a:r>
            <a:r>
              <a:rPr lang="fi-FI" sz="1200" dirty="0" err="1">
                <a:solidFill>
                  <a:schemeClr val="tx2"/>
                </a:solidFill>
              </a:rPr>
              <a:t>industry</a:t>
            </a:r>
            <a:r>
              <a:rPr lang="fi-FI" sz="1200" dirty="0">
                <a:solidFill>
                  <a:schemeClr val="tx2"/>
                </a:solidFill>
              </a:rPr>
              <a:t> </a:t>
            </a:r>
            <a:r>
              <a:rPr lang="fi-FI" sz="1200" dirty="0" err="1">
                <a:solidFill>
                  <a:schemeClr val="tx2"/>
                </a:solidFill>
              </a:rPr>
              <a:t>companies</a:t>
            </a:r>
            <a:r>
              <a:rPr lang="fi-FI" sz="1200" dirty="0">
                <a:solidFill>
                  <a:schemeClr val="tx2"/>
                </a:solidFill>
              </a:rPr>
              <a:t>.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85635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6632D8-C12C-4303-955A-84349BDACE97}" type="datetime1">
              <a:rPr lang="fi-FI" smtClean="0">
                <a:solidFill>
                  <a:srgbClr val="002664"/>
                </a:solidFill>
              </a:rPr>
              <a:pPr>
                <a:defRPr/>
              </a:pPr>
              <a:t>26.11.2014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>
          <a:xfrm>
            <a:off x="377788" y="0"/>
            <a:ext cx="8676456" cy="448573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 lIns="95752" tIns="47876" rIns="95752" bIns="47876" anchor="t"/>
          <a:lstStyle/>
          <a:p>
            <a:r>
              <a:rPr lang="fi-FI" sz="2600" dirty="0" smtClean="0"/>
              <a:t>Nykyisellä tuotantokapasiteetilla teollisuustuotanto ja Suomen vienti eivät palaudu 2008 tasolle</a:t>
            </a:r>
            <a:br>
              <a:rPr lang="fi-FI" sz="2600" dirty="0" smtClean="0"/>
            </a:br>
            <a:r>
              <a:rPr lang="fi-FI" sz="2000" b="0" dirty="0" smtClean="0"/>
              <a:t>Tuotantokapasiteetti on vähentynyt 20 %  </a:t>
            </a:r>
            <a:r>
              <a:rPr lang="fi-FI" sz="2800" b="0" dirty="0"/>
              <a:t/>
            </a:r>
            <a:br>
              <a:rPr lang="fi-FI" sz="2800" b="0" dirty="0"/>
            </a:br>
            <a:endParaRPr lang="fi-FI" sz="2800" b="0" dirty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431508216"/>
              </p:ext>
            </p:extLst>
          </p:nvPr>
        </p:nvGraphicFramePr>
        <p:xfrm>
          <a:off x="467544" y="1196752"/>
          <a:ext cx="8568952" cy="4845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5477" name="Text Box 4"/>
          <p:cNvSpPr txBox="1">
            <a:spLocks noChangeArrowheads="1"/>
          </p:cNvSpPr>
          <p:nvPr/>
        </p:nvSpPr>
        <p:spPr bwMode="auto">
          <a:xfrm>
            <a:off x="2051720" y="6216503"/>
            <a:ext cx="5328592" cy="65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52" tIns="47876" rIns="95752" bIns="47876">
            <a:spAutoFit/>
          </a:bodyPr>
          <a:lstStyle>
            <a:lvl1pPr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0" b="0" dirty="0" smtClean="0">
                <a:solidFill>
                  <a:srgbClr val="002664"/>
                </a:solidFill>
                <a:ea typeface="Arial Unicode MS" pitchFamily="34" charset="-128"/>
              </a:rPr>
              <a:t>Työpäivä- ja kausivaihtelusta korjatut aikasarjat.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0" b="0" dirty="0" smtClean="0">
                <a:solidFill>
                  <a:srgbClr val="002664"/>
                </a:solidFill>
                <a:ea typeface="Arial Unicode MS" pitchFamily="34" charset="-128"/>
              </a:rPr>
              <a:t>Lähde: Tilastokeskus / Kansantalouden tilinpito, Teollisuustuotannon volyymi-indeksi </a:t>
            </a:r>
            <a:endParaRPr lang="fi-FI" sz="1200" b="0" dirty="0">
              <a:solidFill>
                <a:srgbClr val="002664"/>
              </a:solidFill>
              <a:ea typeface="Arial Unicode MS" pitchFamily="34" charset="-128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2</a:t>
            </a:fld>
            <a:endParaRPr lang="fi-FI">
              <a:solidFill>
                <a:srgbClr val="002664"/>
              </a:solidFill>
            </a:endParaRPr>
          </a:p>
        </p:txBody>
      </p:sp>
      <p:graphicFrame>
        <p:nvGraphicFramePr>
          <p:cNvPr id="10" name="Taulukk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017630"/>
              </p:ext>
            </p:extLst>
          </p:nvPr>
        </p:nvGraphicFramePr>
        <p:xfrm>
          <a:off x="1043608" y="5792492"/>
          <a:ext cx="5544619" cy="3091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0729"/>
                <a:gridCol w="758207"/>
                <a:gridCol w="810491"/>
                <a:gridCol w="810491"/>
                <a:gridCol w="781567"/>
                <a:gridCol w="781567"/>
                <a:gridCol w="781567"/>
              </a:tblGrid>
              <a:tr h="309154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5868144" y="3650911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solidFill>
                  <a:schemeClr val="accent1"/>
                </a:solidFill>
              </a:rPr>
              <a:t>-21%</a:t>
            </a:r>
            <a:endParaRPr lang="fi-FI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7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22523"/>
            <a:ext cx="8655496" cy="595741"/>
          </a:xfrm>
        </p:spPr>
        <p:txBody>
          <a:bodyPr/>
          <a:lstStyle/>
          <a:p>
            <a:r>
              <a:rPr lang="fi-FI" sz="2600" dirty="0" smtClean="0"/>
              <a:t>Teollisuuden investoinnit huolestuttavalla tasolla </a:t>
            </a:r>
            <a:endParaRPr lang="fi-FI" sz="2600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571417"/>
              </p:ext>
            </p:extLst>
          </p:nvPr>
        </p:nvGraphicFramePr>
        <p:xfrm>
          <a:off x="467544" y="980728"/>
          <a:ext cx="8281169" cy="5327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laotsikko 3"/>
          <p:cNvSpPr>
            <a:spLocks noGrp="1"/>
          </p:cNvSpPr>
          <p:nvPr>
            <p:ph type="subTitle" idx="12"/>
          </p:nvPr>
        </p:nvSpPr>
        <p:spPr>
          <a:xfrm>
            <a:off x="382064" y="620688"/>
            <a:ext cx="8366400" cy="576064"/>
          </a:xfrm>
        </p:spPr>
        <p:txBody>
          <a:bodyPr/>
          <a:lstStyle/>
          <a:p>
            <a:r>
              <a:rPr lang="fi-FI" dirty="0" smtClean="0"/>
              <a:t>Teollisuuden kiinteät sekä tutkimus- ja kehittämisinvestoinnit Suomessa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2068463" y="6521618"/>
            <a:ext cx="6696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Lähde: Tilastokeskus, </a:t>
            </a:r>
            <a:r>
              <a:rPr lang="fi-FI" sz="1200" dirty="0" err="1" smtClean="0"/>
              <a:t>EK:n</a:t>
            </a:r>
            <a:r>
              <a:rPr lang="fi-FI" sz="1200" dirty="0" smtClean="0"/>
              <a:t> investointitiedustelu (kesäkuu 2014)</a:t>
            </a:r>
            <a:endParaRPr lang="fi-FI" sz="120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FA55-A7C5-49AA-A462-DE710ED079B1}" type="datetime1">
              <a:rPr lang="fi-FI" smtClean="0"/>
              <a:t>26.11.2014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3</a:t>
            </a:fld>
            <a:endParaRPr lang="fi-FI"/>
          </a:p>
        </p:txBody>
      </p:sp>
      <p:sp>
        <p:nvSpPr>
          <p:cNvPr id="8" name="Suorakulmio 7"/>
          <p:cNvSpPr/>
          <p:nvPr/>
        </p:nvSpPr>
        <p:spPr>
          <a:xfrm>
            <a:off x="1115616" y="980728"/>
            <a:ext cx="62646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Milj. euroa, käyvin hinnoin /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chemeClr val="tx2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6909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5" name="Rectangle 3"/>
          <p:cNvSpPr>
            <a:spLocks noChangeArrowheads="1"/>
          </p:cNvSpPr>
          <p:nvPr/>
        </p:nvSpPr>
        <p:spPr bwMode="auto">
          <a:xfrm>
            <a:off x="332604" y="116632"/>
            <a:ext cx="903605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47" tIns="47875" rIns="95747" bIns="47875" anchor="ctr"/>
          <a:lstStyle/>
          <a:p>
            <a:pPr defTabSz="1058497"/>
            <a:r>
              <a:rPr lang="fi-FI" sz="2600" b="1" dirty="0" smtClean="0">
                <a:solidFill>
                  <a:srgbClr val="002664"/>
                </a:solidFill>
                <a:ea typeface="ＭＳ Ｐゴシック" pitchFamily="34" charset="-128"/>
              </a:rPr>
              <a:t>Julkinen velka ja veroaste kasvavat  hallitsemattomasti</a:t>
            </a:r>
          </a:p>
          <a:p>
            <a:pPr defTabSz="1058497"/>
            <a:r>
              <a:rPr lang="fi-FI" sz="2000" dirty="0" smtClean="0">
                <a:ea typeface="ＭＳ Ｐゴシック" pitchFamily="34" charset="-128"/>
              </a:rPr>
              <a:t>Kustannustaakka on paisunut, siksi julkista sektoria on karsittava</a:t>
            </a:r>
            <a:r>
              <a:rPr lang="fi-FI" sz="2000" b="1" dirty="0" smtClean="0">
                <a:solidFill>
                  <a:schemeClr val="accent1"/>
                </a:solidFill>
                <a:ea typeface="ＭＳ Ｐゴシック" pitchFamily="34" charset="-128"/>
              </a:rPr>
              <a:t> </a:t>
            </a: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94CA-F3B9-4890-89D4-D8D696AC0BA8}" type="datetime1">
              <a:rPr lang="fi-FI" smtClean="0">
                <a:solidFill>
                  <a:srgbClr val="002664"/>
                </a:solidFill>
              </a:rPr>
              <a:pPr/>
              <a:t>26.11.2014</a:t>
            </a:fld>
            <a:endParaRPr lang="fi-FI">
              <a:solidFill>
                <a:srgbClr val="002664"/>
              </a:solidFill>
            </a:endParaRPr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930891"/>
              </p:ext>
            </p:extLst>
          </p:nvPr>
        </p:nvGraphicFramePr>
        <p:xfrm>
          <a:off x="107504" y="908720"/>
          <a:ext cx="8856983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Macrobond document" r:id="rId4" imgW="8372500" imgH="4610250" progId="Mbnd.mbnd">
                  <p:embed/>
                </p:oleObj>
              </mc:Choice>
              <mc:Fallback>
                <p:oleObj name="Macrobond document" r:id="rId4" imgW="8372500" imgH="461025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908720"/>
                        <a:ext cx="8856983" cy="54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799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B700-B543-41A4-A851-A376D27A205F}" type="datetime1">
              <a:rPr lang="fi-FI" smtClean="0"/>
              <a:t>26.11.2014</a:t>
            </a:fld>
            <a:endParaRPr lang="fi-FI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143000" y="928688"/>
            <a:ext cx="685800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40" tIns="41371" rIns="82740" bIns="41371" anchor="ctr"/>
          <a:lstStyle/>
          <a:p>
            <a:pPr defTabSz="827088"/>
            <a:endParaRPr lang="fi-FI" sz="2200" b="1"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84213" y="115888"/>
            <a:ext cx="845978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40" tIns="41371" rIns="82740" bIns="41371" anchor="ctr"/>
          <a:lstStyle/>
          <a:p>
            <a:pPr defTabSz="827088"/>
            <a:r>
              <a:rPr lang="fi-FI" sz="2400" b="1" dirty="0">
                <a:solidFill>
                  <a:schemeClr val="tx2"/>
                </a:solidFill>
                <a:ea typeface="ＭＳ Ｐゴシック" pitchFamily="34" charset="-128"/>
              </a:rPr>
              <a:t>Teknologiateollisuuden* uudet tilaukset Suomessa </a:t>
            </a:r>
          </a:p>
          <a:p>
            <a:pPr defTabSz="827088"/>
            <a:r>
              <a:rPr lang="fi-FI" sz="2000" dirty="0">
                <a:solidFill>
                  <a:schemeClr val="tx2"/>
                </a:solidFill>
                <a:ea typeface="ＭＳ Ｐゴシック" pitchFamily="34" charset="-128"/>
              </a:rPr>
              <a:t>Value of New </a:t>
            </a:r>
            <a:r>
              <a:rPr lang="fi-FI" sz="2000" dirty="0" err="1">
                <a:solidFill>
                  <a:schemeClr val="tx2"/>
                </a:solidFill>
                <a:ea typeface="ＭＳ Ｐゴシック" pitchFamily="34" charset="-128"/>
              </a:rPr>
              <a:t>Orders</a:t>
            </a:r>
            <a:r>
              <a:rPr lang="fi-FI" sz="2000" dirty="0">
                <a:solidFill>
                  <a:schemeClr val="tx2"/>
                </a:solidFill>
                <a:ea typeface="ＭＳ Ｐゴシック" pitchFamily="34" charset="-128"/>
              </a:rPr>
              <a:t> in the Technology Industry* in Finland 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687388" y="1093788"/>
          <a:ext cx="6983412" cy="437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285790"/>
              </p:ext>
            </p:extLst>
          </p:nvPr>
        </p:nvGraphicFramePr>
        <p:xfrm>
          <a:off x="518318" y="836613"/>
          <a:ext cx="8446170" cy="4291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331913" y="836613"/>
            <a:ext cx="4762906" cy="29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>
                <a:solidFill>
                  <a:srgbClr val="003976"/>
                </a:solidFill>
                <a:ea typeface="ＭＳ Ｐゴシック" pitchFamily="34" charset="-128"/>
              </a:rPr>
              <a:t>Milj. euroa, käyvin hinnoin / </a:t>
            </a:r>
            <a:r>
              <a:rPr lang="fi-FI" sz="1400" dirty="0" err="1">
                <a:solidFill>
                  <a:srgbClr val="003976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3976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3976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3976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3976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3976"/>
              </a:solidFill>
              <a:ea typeface="ＭＳ Ｐゴシック" pitchFamily="34" charset="-128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907704" y="6152980"/>
            <a:ext cx="7365454" cy="59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Lähde/Source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: Teknologiateollisuus ry:n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tilauskantatiedustelun vastaajayritykset, viimeisin tieto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huhti-kesäkuu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2014 / The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Federation of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survey’s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respondent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companies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latest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information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April-June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2014</a:t>
            </a:r>
            <a:endParaRPr lang="fi-FI" sz="1100" dirty="0">
              <a:solidFill>
                <a:srgbClr val="003976"/>
              </a:solidFill>
              <a:ea typeface="ＭＳ Ｐゴシック" pitchFamily="34" charset="-128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258888" y="5876925"/>
            <a:ext cx="801427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</a:rPr>
              <a:t>*) Pl. metallien </a:t>
            </a:r>
            <a:r>
              <a:rPr lang="fi-FI" sz="1200" dirty="0" smtClean="0">
                <a:solidFill>
                  <a:schemeClr val="tx2"/>
                </a:solidFill>
              </a:rPr>
              <a:t>jalostus ja pelialan yritykset </a:t>
            </a:r>
            <a:r>
              <a:rPr lang="fi-FI" sz="1200" dirty="0">
                <a:solidFill>
                  <a:schemeClr val="tx2"/>
                </a:solidFill>
              </a:rPr>
              <a:t>/ </a:t>
            </a:r>
            <a:r>
              <a:rPr lang="fi-FI" sz="1200" dirty="0" err="1">
                <a:solidFill>
                  <a:schemeClr val="tx2"/>
                </a:solidFill>
              </a:rPr>
              <a:t>Excluding</a:t>
            </a:r>
            <a:r>
              <a:rPr lang="fi-FI" sz="1200" dirty="0">
                <a:solidFill>
                  <a:schemeClr val="tx2"/>
                </a:solidFill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</a:rPr>
              <a:t>metals</a:t>
            </a:r>
            <a:r>
              <a:rPr lang="fi-FI" sz="1200" dirty="0" smtClean="0">
                <a:solidFill>
                  <a:schemeClr val="tx2"/>
                </a:solidFill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</a:rPr>
              <a:t>industry</a:t>
            </a:r>
            <a:r>
              <a:rPr lang="fi-FI" sz="1200" dirty="0" smtClean="0">
                <a:solidFill>
                  <a:schemeClr val="tx2"/>
                </a:solidFill>
              </a:rPr>
              <a:t> and </a:t>
            </a:r>
            <a:r>
              <a:rPr lang="fi-FI" sz="1200" dirty="0" err="1" smtClean="0">
                <a:solidFill>
                  <a:schemeClr val="tx2"/>
                </a:solidFill>
              </a:rPr>
              <a:t>game</a:t>
            </a:r>
            <a:r>
              <a:rPr lang="fi-FI" sz="1200" dirty="0" smtClean="0">
                <a:solidFill>
                  <a:schemeClr val="tx2"/>
                </a:solidFill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</a:rPr>
              <a:t>industry</a:t>
            </a:r>
            <a:r>
              <a:rPr lang="fi-FI" sz="1200" dirty="0" smtClean="0">
                <a:solidFill>
                  <a:schemeClr val="tx2"/>
                </a:solidFill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</a:rPr>
              <a:t>companies</a:t>
            </a:r>
            <a:r>
              <a:rPr lang="fi-FI" sz="1200" dirty="0" smtClean="0">
                <a:solidFill>
                  <a:schemeClr val="tx2"/>
                </a:solidFill>
              </a:rPr>
              <a:t>. </a:t>
            </a:r>
            <a:endParaRPr lang="fi-FI" sz="1200" dirty="0"/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975836"/>
              </p:ext>
            </p:extLst>
          </p:nvPr>
        </p:nvGraphicFramePr>
        <p:xfrm>
          <a:off x="1403648" y="4725144"/>
          <a:ext cx="5904660" cy="3768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0466"/>
                <a:gridCol w="590466"/>
                <a:gridCol w="590466"/>
                <a:gridCol w="590466"/>
                <a:gridCol w="590466"/>
                <a:gridCol w="590466"/>
                <a:gridCol w="590466"/>
                <a:gridCol w="590466"/>
                <a:gridCol w="590466"/>
                <a:gridCol w="590466"/>
              </a:tblGrid>
              <a:tr h="37680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848301"/>
              </p:ext>
            </p:extLst>
          </p:nvPr>
        </p:nvGraphicFramePr>
        <p:xfrm>
          <a:off x="1403648" y="5001405"/>
          <a:ext cx="5904383" cy="87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2482"/>
                <a:gridCol w="1476095"/>
                <a:gridCol w="1405806"/>
              </a:tblGrid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/ Change: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II,2014 / II,2013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II,2014 / I,2014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5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E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xport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+1 %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Domestic: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+3 %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-9 %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) / C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0 %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894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16A0-26EC-4347-A0ED-DB11AE7AE480}" type="datetime1">
              <a:rPr lang="fi-FI" smtClean="0">
                <a:solidFill>
                  <a:srgbClr val="002664"/>
                </a:solidFill>
              </a:rPr>
              <a:t>26.11.2014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08063" y="1071563"/>
            <a:ext cx="685800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40" tIns="41371" rIns="82740" bIns="41371" anchor="ctr"/>
          <a:lstStyle/>
          <a:p>
            <a:pPr defTabSz="827088"/>
            <a:endParaRPr lang="fi-FI" sz="2200" b="1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661028"/>
              </p:ext>
            </p:extLst>
          </p:nvPr>
        </p:nvGraphicFramePr>
        <p:xfrm>
          <a:off x="590550" y="1031875"/>
          <a:ext cx="8445946" cy="400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11188" y="115888"/>
            <a:ext cx="87598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2400" b="1" dirty="0" smtClean="0">
                <a:solidFill>
                  <a:srgbClr val="002664"/>
                </a:solidFill>
                <a:ea typeface="ＭＳ Ｐゴシック" pitchFamily="34" charset="-128"/>
              </a:rPr>
              <a:t>Teknologiateollisuuden* tilauskanta Suomessa </a:t>
            </a:r>
            <a:r>
              <a:rPr lang="fi-FI" sz="24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endParaRPr lang="fi-FI" sz="2400" b="1" dirty="0" smtClean="0">
              <a:solidFill>
                <a:srgbClr val="002664"/>
              </a:solidFill>
              <a:ea typeface="ＭＳ Ｐゴシック" pitchFamily="34" charset="-128"/>
            </a:endParaRPr>
          </a:p>
          <a:p>
            <a:r>
              <a:rPr lang="fi-FI" sz="2000" dirty="0" smtClean="0">
                <a:solidFill>
                  <a:srgbClr val="002664"/>
                </a:solidFill>
                <a:ea typeface="ＭＳ Ｐゴシック" pitchFamily="34" charset="-128"/>
              </a:rPr>
              <a:t>Value of Order </a:t>
            </a:r>
            <a:r>
              <a:rPr lang="fi-FI" sz="2000" dirty="0" err="1" smtClean="0">
                <a:solidFill>
                  <a:srgbClr val="002664"/>
                </a:solidFill>
                <a:ea typeface="ＭＳ Ｐゴシック" pitchFamily="34" charset="-128"/>
              </a:rPr>
              <a:t>Books</a:t>
            </a:r>
            <a:r>
              <a:rPr lang="fi-FI" sz="2000" dirty="0" smtClean="0">
                <a:solidFill>
                  <a:srgbClr val="002664"/>
                </a:solidFill>
                <a:ea typeface="ＭＳ Ｐゴシック" pitchFamily="34" charset="-128"/>
              </a:rPr>
              <a:t> in the Technology Industry* in Finland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293059" y="922066"/>
            <a:ext cx="4762906" cy="29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Milj. euroa, käyvin hinnoin /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Million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euros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, at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current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prices</a:t>
            </a:r>
            <a:endParaRPr lang="fi-FI" sz="1400" dirty="0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046089" y="6142038"/>
            <a:ext cx="7055200" cy="76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Lähde/Source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: Teknologiateollisuus ry:n tilauskantatiedustelun vastaajayritykset, viimeisin tieto 30.6.2014 /  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The Federation of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Finnish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Industries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’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order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book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survey’s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respondent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companies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latest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information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30.6.2014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         	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11188" y="5876925"/>
            <a:ext cx="8137276" cy="26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*) Pl. metallien jalostus ja pelialan yritykset / </a:t>
            </a:r>
            <a:r>
              <a:rPr lang="fi-FI" sz="1200" dirty="0" err="1" smtClean="0">
                <a:solidFill>
                  <a:srgbClr val="002664"/>
                </a:solidFill>
                <a:ea typeface="ＭＳ Ｐゴシック" pitchFamily="34" charset="-128"/>
              </a:rPr>
              <a:t>Excluding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200" dirty="0" err="1" smtClean="0">
                <a:solidFill>
                  <a:srgbClr val="002664"/>
                </a:solidFill>
                <a:ea typeface="ＭＳ Ｐゴシック" pitchFamily="34" charset="-128"/>
              </a:rPr>
              <a:t>metals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200" dirty="0" err="1" smtClean="0">
                <a:solidFill>
                  <a:srgbClr val="002664"/>
                </a:solidFill>
                <a:ea typeface="ＭＳ Ｐゴシック" pitchFamily="34" charset="-128"/>
              </a:rPr>
              <a:t>industry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 and </a:t>
            </a:r>
            <a:r>
              <a:rPr lang="fi-FI" sz="1200" dirty="0" err="1" smtClean="0">
                <a:solidFill>
                  <a:srgbClr val="002664"/>
                </a:solidFill>
                <a:ea typeface="ＭＳ Ｐゴシック" pitchFamily="34" charset="-128"/>
              </a:rPr>
              <a:t>game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200" dirty="0" err="1" smtClean="0">
                <a:solidFill>
                  <a:srgbClr val="002664"/>
                </a:solidFill>
                <a:ea typeface="ＭＳ Ｐゴシック" pitchFamily="34" charset="-128"/>
              </a:rPr>
              <a:t>industry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200" dirty="0" err="1" smtClean="0">
                <a:solidFill>
                  <a:srgbClr val="002664"/>
                </a:solidFill>
                <a:ea typeface="ＭＳ Ｐゴシック" pitchFamily="34" charset="-128"/>
              </a:rPr>
              <a:t>companies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. </a:t>
            </a:r>
            <a:endParaRPr lang="fi-FI" sz="1200" dirty="0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036121" y="1772816"/>
            <a:ext cx="1152525" cy="52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Yhteensä / </a:t>
            </a:r>
          </a:p>
          <a:p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Combined</a:t>
            </a:r>
            <a:endParaRPr lang="fi-FI" sz="1400" dirty="0" smtClean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40269"/>
              </p:ext>
            </p:extLst>
          </p:nvPr>
        </p:nvGraphicFramePr>
        <p:xfrm>
          <a:off x="1403648" y="5013176"/>
          <a:ext cx="5904655" cy="87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8272"/>
                <a:gridCol w="1800200"/>
                <a:gridCol w="1656183"/>
              </a:tblGrid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/ Change: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30.6.2014 / 30.6.2013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30.6.2014 / 31.3.2014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5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E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xport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-10 %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-4 %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Domestic: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+2 %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0 %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Combined: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-7 %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-3 %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959473"/>
              </p:ext>
            </p:extLst>
          </p:nvPr>
        </p:nvGraphicFramePr>
        <p:xfrm>
          <a:off x="1293060" y="4725144"/>
          <a:ext cx="6573006" cy="3768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07953"/>
                <a:gridCol w="671420"/>
                <a:gridCol w="651504"/>
                <a:gridCol w="651504"/>
                <a:gridCol w="596559"/>
                <a:gridCol w="648072"/>
                <a:gridCol w="648072"/>
                <a:gridCol w="648072"/>
                <a:gridCol w="648072"/>
                <a:gridCol w="701778"/>
              </a:tblGrid>
              <a:tr h="37680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  2005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2012 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92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92937" y="0"/>
            <a:ext cx="8667856" cy="76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762" tIns="41381" rIns="82762" bIns="41381">
            <a:spAutoFit/>
          </a:bodyPr>
          <a:lstStyle>
            <a:lvl1pPr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41433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82708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241425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1655763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1129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5701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0273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4845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b="1" dirty="0" smtClean="0">
                <a:solidFill>
                  <a:srgbClr val="002664"/>
                </a:solidFill>
              </a:rPr>
              <a:t>Teknologiateollisuuden yritysten saamat tarjouspyynnöt*</a:t>
            </a:r>
          </a:p>
          <a:p>
            <a:r>
              <a:rPr lang="fi-FI" sz="2000" dirty="0" err="1" smtClean="0">
                <a:solidFill>
                  <a:srgbClr val="002664"/>
                </a:solidFill>
              </a:rPr>
              <a:t>Tender</a:t>
            </a:r>
            <a:r>
              <a:rPr lang="fi-FI" sz="2000" dirty="0" smtClean="0">
                <a:solidFill>
                  <a:srgbClr val="002664"/>
                </a:solidFill>
              </a:rPr>
              <a:t> </a:t>
            </a:r>
            <a:r>
              <a:rPr lang="fi-FI" sz="2000" dirty="0" err="1" smtClean="0">
                <a:solidFill>
                  <a:srgbClr val="002664"/>
                </a:solidFill>
              </a:rPr>
              <a:t>Requests</a:t>
            </a:r>
            <a:r>
              <a:rPr lang="fi-FI" sz="2000" dirty="0" smtClean="0">
                <a:solidFill>
                  <a:srgbClr val="002664"/>
                </a:solidFill>
              </a:rPr>
              <a:t>* </a:t>
            </a:r>
            <a:r>
              <a:rPr lang="fi-FI" sz="2000" dirty="0" err="1" smtClean="0">
                <a:solidFill>
                  <a:srgbClr val="002664"/>
                </a:solidFill>
              </a:rPr>
              <a:t>Received</a:t>
            </a:r>
            <a:r>
              <a:rPr lang="fi-FI" sz="2000" dirty="0" smtClean="0">
                <a:solidFill>
                  <a:srgbClr val="002664"/>
                </a:solidFill>
              </a:rPr>
              <a:t> </a:t>
            </a:r>
            <a:r>
              <a:rPr lang="fi-FI" sz="2000" dirty="0" err="1" smtClean="0">
                <a:solidFill>
                  <a:srgbClr val="002664"/>
                </a:solidFill>
              </a:rPr>
              <a:t>by</a:t>
            </a:r>
            <a:r>
              <a:rPr lang="fi-FI" sz="2000" dirty="0" smtClean="0">
                <a:solidFill>
                  <a:srgbClr val="002664"/>
                </a:solidFill>
              </a:rPr>
              <a:t> Technology Industry </a:t>
            </a:r>
            <a:r>
              <a:rPr lang="fi-FI" sz="2000" dirty="0" err="1" smtClean="0">
                <a:solidFill>
                  <a:srgbClr val="002664"/>
                </a:solidFill>
              </a:rPr>
              <a:t>Companies</a:t>
            </a:r>
            <a:endParaRPr lang="fi-FI" b="1" dirty="0">
              <a:solidFill>
                <a:srgbClr val="002664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79128" y="6166391"/>
            <a:ext cx="6725319" cy="42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762" tIns="41381" rIns="82762" bIns="41381">
            <a:spAutoFit/>
          </a:bodyPr>
          <a:lstStyle>
            <a:lvl1pPr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41433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82708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241425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1655763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1129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5701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0273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4845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b="0" dirty="0" err="1" smtClean="0">
                <a:solidFill>
                  <a:srgbClr val="002664"/>
                </a:solidFill>
              </a:rPr>
              <a:t>Lähde/Source</a:t>
            </a:r>
            <a:r>
              <a:rPr lang="fi-FI" sz="1100" b="0" dirty="0" smtClean="0">
                <a:solidFill>
                  <a:srgbClr val="002664"/>
                </a:solidFill>
              </a:rPr>
              <a:t>: </a:t>
            </a:r>
            <a:r>
              <a:rPr lang="fi-FI" sz="1100" b="0" dirty="0">
                <a:solidFill>
                  <a:srgbClr val="002664"/>
                </a:solidFill>
              </a:rPr>
              <a:t>Teknologiateollisuus ry:n </a:t>
            </a:r>
            <a:r>
              <a:rPr lang="fi-FI" sz="1100" b="0" dirty="0" smtClean="0">
                <a:solidFill>
                  <a:srgbClr val="002664"/>
                </a:solidFill>
              </a:rPr>
              <a:t>tilauskantatiedustelu, viimeisin kyselyajankohta: heinäkuu 2014 / The Federation of </a:t>
            </a:r>
            <a:r>
              <a:rPr lang="fi-FI" sz="1100" b="0" dirty="0" err="1" smtClean="0">
                <a:solidFill>
                  <a:srgbClr val="002664"/>
                </a:solidFill>
              </a:rPr>
              <a:t>Finnish</a:t>
            </a:r>
            <a:r>
              <a:rPr lang="fi-FI" sz="1100" b="0" dirty="0" smtClean="0">
                <a:solidFill>
                  <a:srgbClr val="002664"/>
                </a:solidFill>
              </a:rPr>
              <a:t> Technology </a:t>
            </a:r>
            <a:r>
              <a:rPr lang="fi-FI" sz="1100" b="0" dirty="0" err="1" smtClean="0">
                <a:solidFill>
                  <a:srgbClr val="002664"/>
                </a:solidFill>
              </a:rPr>
              <a:t>Industries</a:t>
            </a:r>
            <a:r>
              <a:rPr lang="fi-FI" sz="1100" b="0" dirty="0" smtClean="0">
                <a:solidFill>
                  <a:srgbClr val="002664"/>
                </a:solidFill>
              </a:rPr>
              <a:t>’ </a:t>
            </a:r>
            <a:r>
              <a:rPr lang="fi-FI" sz="1100" b="0" dirty="0" err="1" smtClean="0">
                <a:solidFill>
                  <a:srgbClr val="002664"/>
                </a:solidFill>
              </a:rPr>
              <a:t>order</a:t>
            </a:r>
            <a:r>
              <a:rPr lang="fi-FI" sz="1100" b="0" dirty="0" smtClean="0">
                <a:solidFill>
                  <a:srgbClr val="002664"/>
                </a:solidFill>
              </a:rPr>
              <a:t> </a:t>
            </a:r>
            <a:r>
              <a:rPr lang="fi-FI" sz="1100" b="0" dirty="0" err="1" smtClean="0">
                <a:solidFill>
                  <a:srgbClr val="002664"/>
                </a:solidFill>
              </a:rPr>
              <a:t>book</a:t>
            </a:r>
            <a:r>
              <a:rPr lang="fi-FI" sz="1100" b="0" dirty="0" smtClean="0">
                <a:solidFill>
                  <a:srgbClr val="002664"/>
                </a:solidFill>
              </a:rPr>
              <a:t> </a:t>
            </a:r>
            <a:r>
              <a:rPr lang="fi-FI" sz="1100" b="0" dirty="0" err="1" smtClean="0">
                <a:solidFill>
                  <a:srgbClr val="002664"/>
                </a:solidFill>
              </a:rPr>
              <a:t>survey</a:t>
            </a:r>
            <a:r>
              <a:rPr lang="fi-FI" sz="1100" b="0" dirty="0" smtClean="0">
                <a:solidFill>
                  <a:srgbClr val="002664"/>
                </a:solidFill>
              </a:rPr>
              <a:t>, </a:t>
            </a:r>
            <a:r>
              <a:rPr lang="fi-FI" sz="1100" b="0" dirty="0" err="1" smtClean="0">
                <a:solidFill>
                  <a:srgbClr val="002664"/>
                </a:solidFill>
              </a:rPr>
              <a:t>latest</a:t>
            </a:r>
            <a:r>
              <a:rPr lang="fi-FI" sz="1100" b="0" dirty="0" smtClean="0">
                <a:solidFill>
                  <a:srgbClr val="002664"/>
                </a:solidFill>
              </a:rPr>
              <a:t> </a:t>
            </a:r>
            <a:r>
              <a:rPr lang="fi-FI" sz="1100" b="0" dirty="0" err="1" smtClean="0">
                <a:solidFill>
                  <a:srgbClr val="002664"/>
                </a:solidFill>
              </a:rPr>
              <a:t>information</a:t>
            </a:r>
            <a:r>
              <a:rPr lang="fi-FI" sz="1100" dirty="0" smtClean="0">
                <a:solidFill>
                  <a:srgbClr val="002664"/>
                </a:solidFill>
              </a:rPr>
              <a:t>: </a:t>
            </a:r>
            <a:r>
              <a:rPr lang="fi-FI" sz="1100" dirty="0" err="1" smtClean="0">
                <a:solidFill>
                  <a:srgbClr val="002664"/>
                </a:solidFill>
              </a:rPr>
              <a:t>July</a:t>
            </a:r>
            <a:r>
              <a:rPr lang="fi-FI" sz="1100" dirty="0" smtClean="0">
                <a:solidFill>
                  <a:srgbClr val="002664"/>
                </a:solidFill>
              </a:rPr>
              <a:t> 2014.</a:t>
            </a:r>
            <a:endParaRPr lang="fi-FI" sz="1100" b="0" dirty="0">
              <a:solidFill>
                <a:srgbClr val="002664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9552" y="5171162"/>
            <a:ext cx="8604448" cy="126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762" tIns="41381" rIns="82762" bIns="41381">
            <a:spAutoFit/>
          </a:bodyPr>
          <a:lstStyle>
            <a:lvl1pPr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41433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82708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241425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1655763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1129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5701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0273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4845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”Onko tarjouspyyntöjen määrässä viime viikkoina näkyvissä oleellista vähenemistä tai lisääntymistä</a:t>
            </a:r>
            <a:r>
              <a:rPr lang="fi-FI" sz="1100" dirty="0" smtClean="0">
                <a:solidFill>
                  <a:srgbClr val="002664"/>
                </a:solidFill>
              </a:rPr>
              <a:t>, kun </a:t>
            </a:r>
            <a:r>
              <a:rPr lang="fi-FI" sz="1100" dirty="0">
                <a:solidFill>
                  <a:srgbClr val="002664"/>
                </a:solidFill>
              </a:rPr>
              <a:t>verrataan </a:t>
            </a:r>
            <a:r>
              <a:rPr lang="fi-FI" sz="1100" dirty="0" smtClean="0">
                <a:solidFill>
                  <a:srgbClr val="002664"/>
                </a:solidFill>
              </a:rPr>
              <a:t>tilannetta noin </a:t>
            </a:r>
            <a:r>
              <a:rPr lang="fi-FI" sz="1100" dirty="0">
                <a:solidFill>
                  <a:srgbClr val="002664"/>
                </a:solidFill>
              </a:rPr>
              <a:t>kolme kuukautta sitten vallinneeseen tilanteeseen</a:t>
            </a:r>
            <a:r>
              <a:rPr lang="fi-FI" sz="1100" dirty="0" smtClean="0">
                <a:solidFill>
                  <a:srgbClr val="002664"/>
                </a:solidFill>
              </a:rPr>
              <a:t>”. Saldoluku = niiden yritysten osuus, joissa tarjouspyyntöjen määrä on lisääntynyt – niiden yritysten määrä, joissa tarjouspyyntöjen määrä on vähentynyt.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“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Have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you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experienced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a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notable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increase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or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decrease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in the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number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of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requests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for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tenders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in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recent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weeks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in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comparison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to the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situation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three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months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ago</a:t>
            </a:r>
            <a:r>
              <a:rPr lang="fi-FI" sz="1100" dirty="0" smtClean="0">
                <a:solidFill>
                  <a:srgbClr val="002664"/>
                </a:solidFill>
                <a:ea typeface="ＭＳ Ｐゴシック"/>
                <a:cs typeface="Arial" charset="0"/>
              </a:rPr>
              <a:t>?”.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/>
                <a:cs typeface="Arial" charset="0"/>
              </a:rPr>
              <a:t>Balance</a:t>
            </a:r>
            <a:r>
              <a:rPr lang="fi-FI" sz="1100" dirty="0" smtClean="0">
                <a:solidFill>
                  <a:srgbClr val="002664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figure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= the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number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of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companies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receiving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more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requests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- the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number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of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companies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receiving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less</a:t>
            </a:r>
            <a:r>
              <a:rPr lang="fi-FI" sz="1100" dirty="0">
                <a:solidFill>
                  <a:srgbClr val="002664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/>
                <a:cs typeface="Arial" charset="0"/>
              </a:rPr>
              <a:t>requests</a:t>
            </a:r>
            <a:endParaRPr lang="fi-FI" sz="1100" dirty="0">
              <a:solidFill>
                <a:srgbClr val="002664"/>
              </a:solidFill>
              <a:ea typeface="ＭＳ Ｐゴシック"/>
              <a:cs typeface="Arial" charset="0"/>
            </a:endParaRPr>
          </a:p>
          <a:p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8" name="Kaavio 7"/>
          <p:cNvGraphicFramePr/>
          <p:nvPr>
            <p:extLst>
              <p:ext uri="{D42A27DB-BD31-4B8C-83A1-F6EECF244321}">
                <p14:modId xmlns:p14="http://schemas.microsoft.com/office/powerpoint/2010/main" val="2537707123"/>
              </p:ext>
            </p:extLst>
          </p:nvPr>
        </p:nvGraphicFramePr>
        <p:xfrm>
          <a:off x="395536" y="836712"/>
          <a:ext cx="828092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7</a:t>
            </a:fld>
            <a:endParaRPr lang="fi-FI" dirty="0">
              <a:solidFill>
                <a:srgbClr val="002664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4190-3D74-4FB8-9D71-74616105649C}" type="datetime1">
              <a:rPr lang="fi-FI" smtClean="0"/>
              <a:t>26.11.2014</a:t>
            </a:fld>
            <a:endParaRPr lang="fi-FI" dirty="0"/>
          </a:p>
        </p:txBody>
      </p:sp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304840"/>
              </p:ext>
            </p:extLst>
          </p:nvPr>
        </p:nvGraphicFramePr>
        <p:xfrm>
          <a:off x="1043606" y="2708920"/>
          <a:ext cx="7560840" cy="3768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6084"/>
                <a:gridCol w="756084"/>
                <a:gridCol w="756084"/>
                <a:gridCol w="756084"/>
                <a:gridCol w="756084"/>
                <a:gridCol w="756084"/>
                <a:gridCol w="756084"/>
                <a:gridCol w="756084"/>
                <a:gridCol w="756084"/>
                <a:gridCol w="756084"/>
              </a:tblGrid>
              <a:tr h="37680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638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>
                <a:ea typeface="ＭＳ Ｐゴシック" pitchFamily="34" charset="-128"/>
              </a:rPr>
              <a:t>Teknologiateollisuuden henkilöstö</a:t>
            </a:r>
            <a:br>
              <a:rPr lang="fi-FI" sz="2400" dirty="0">
                <a:ea typeface="ＭＳ Ｐゴシック" pitchFamily="34" charset="-128"/>
              </a:rPr>
            </a:br>
            <a:r>
              <a:rPr lang="en-GB" sz="2000" b="0" dirty="0">
                <a:ea typeface="ＭＳ Ｐゴシック" pitchFamily="34" charset="-128"/>
              </a:rPr>
              <a:t>Personnel in the Technology </a:t>
            </a:r>
            <a:r>
              <a:rPr lang="en-GB" sz="2000" b="0" dirty="0" smtClean="0">
                <a:ea typeface="ＭＳ Ｐゴシック" pitchFamily="34" charset="-128"/>
              </a:rPr>
              <a:t>Industry</a:t>
            </a:r>
            <a:endParaRPr lang="fi-FI" sz="2000" b="0" dirty="0"/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649528"/>
              </p:ext>
            </p:extLst>
          </p:nvPr>
        </p:nvGraphicFramePr>
        <p:xfrm>
          <a:off x="467544" y="1176338"/>
          <a:ext cx="7862068" cy="505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79613" y="6309320"/>
            <a:ext cx="6167437" cy="45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703" tIns="43352" rIns="86703" bIns="43352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433388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866775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300163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173355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1907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479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051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623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00" dirty="0">
                <a:solidFill>
                  <a:srgbClr val="002664"/>
                </a:solidFill>
                <a:ea typeface="ＭＳ Ｐゴシック" pitchFamily="34" charset="-128"/>
              </a:rPr>
              <a:t>Lähde / </a:t>
            </a:r>
            <a:r>
              <a:rPr lang="en-GB" sz="1200" dirty="0">
                <a:solidFill>
                  <a:srgbClr val="002664"/>
                </a:solidFill>
                <a:ea typeface="ＭＳ Ｐゴシック" pitchFamily="34" charset="-128"/>
              </a:rPr>
              <a:t>Source:</a:t>
            </a:r>
            <a:r>
              <a:rPr lang="fi-FI" sz="1200" dirty="0">
                <a:solidFill>
                  <a:srgbClr val="002664"/>
                </a:solidFill>
                <a:ea typeface="ＭＳ Ｐゴシック" pitchFamily="34" charset="-128"/>
              </a:rPr>
              <a:t> Tilastokeskus, Teknologiateollisuus ry:n henkilöstötiedustelu </a:t>
            </a:r>
            <a:r>
              <a:rPr lang="en-GB" sz="1200" dirty="0">
                <a:solidFill>
                  <a:srgbClr val="002664"/>
                </a:solidFill>
                <a:ea typeface="ＭＳ Ｐゴシック" pitchFamily="34" charset="-128"/>
              </a:rPr>
              <a:t>/ Statistics Finland, The Federation of Finnish Technology Industries’ labour force </a:t>
            </a:r>
            <a:r>
              <a:rPr lang="en-GB" sz="1200" dirty="0" smtClean="0">
                <a:solidFill>
                  <a:srgbClr val="002664"/>
                </a:solidFill>
                <a:ea typeface="ＭＳ Ｐゴシック" pitchFamily="34" charset="-128"/>
              </a:rPr>
              <a:t>survey</a:t>
            </a:r>
            <a:endParaRPr lang="en-GB" sz="12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7" name="Pyöristetty kuvaselitesuorakulmio 6"/>
          <p:cNvSpPr/>
          <p:nvPr/>
        </p:nvSpPr>
        <p:spPr bwMode="auto">
          <a:xfrm>
            <a:off x="6588224" y="86860"/>
            <a:ext cx="2448272" cy="1253907"/>
          </a:xfrm>
          <a:prstGeom prst="wedgeRoundRectCallout">
            <a:avLst>
              <a:gd name="adj1" fmla="val -10014"/>
              <a:gd name="adj2" fmla="val 101954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6618634" y="1322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200" b="1" dirty="0">
                <a:solidFill>
                  <a:schemeClr val="tx2"/>
                </a:solidFill>
                <a:ea typeface="ＭＳ Ｐゴシック" pitchFamily="-128" charset="-128"/>
              </a:rPr>
              <a:t>Henkilöstöstä noin </a:t>
            </a:r>
            <a:r>
              <a:rPr lang="fi-FI" sz="1200" b="1" dirty="0" smtClean="0">
                <a:solidFill>
                  <a:schemeClr val="tx2"/>
                </a:solidFill>
                <a:ea typeface="ＭＳ Ｐゴシック" pitchFamily="-128" charset="-128"/>
              </a:rPr>
              <a:t>13 </a:t>
            </a:r>
            <a:r>
              <a:rPr lang="fi-FI" sz="1200" b="1" dirty="0">
                <a:solidFill>
                  <a:schemeClr val="tx2"/>
                </a:solidFill>
                <a:ea typeface="ＭＳ Ｐゴシック" pitchFamily="-128" charset="-128"/>
              </a:rPr>
              <a:t>000  </a:t>
            </a:r>
          </a:p>
          <a:p>
            <a:r>
              <a:rPr lang="fi-FI" sz="1200" b="1" dirty="0">
                <a:solidFill>
                  <a:schemeClr val="tx2"/>
                </a:solidFill>
                <a:ea typeface="ＭＳ Ｐゴシック" pitchFamily="-128" charset="-128"/>
              </a:rPr>
              <a:t>lomautusjärjestelyjen piirissä  </a:t>
            </a:r>
            <a:endParaRPr lang="fi-FI" sz="1200" b="1" dirty="0" smtClean="0">
              <a:solidFill>
                <a:schemeClr val="tx2"/>
              </a:solidFill>
              <a:ea typeface="ＭＳ Ｐゴシック" pitchFamily="-128" charset="-128"/>
            </a:endParaRPr>
          </a:p>
          <a:p>
            <a:r>
              <a:rPr lang="fi-FI" sz="1200" b="1" dirty="0" smtClean="0">
                <a:solidFill>
                  <a:schemeClr val="tx2"/>
                </a:solidFill>
                <a:ea typeface="ＭＳ Ｐゴシック" pitchFamily="-128" charset="-128"/>
              </a:rPr>
              <a:t>30.6.2014 /</a:t>
            </a:r>
          </a:p>
          <a:p>
            <a:r>
              <a:rPr lang="fi-FI" sz="1200" b="1" dirty="0" err="1" smtClean="0">
                <a:solidFill>
                  <a:schemeClr val="tx2"/>
                </a:solidFill>
                <a:ea typeface="ＭＳ Ｐゴシック" pitchFamily="-128" charset="-128"/>
              </a:rPr>
              <a:t>Some</a:t>
            </a:r>
            <a:r>
              <a:rPr lang="fi-FI" sz="1200" b="1" dirty="0" smtClean="0">
                <a:solidFill>
                  <a:schemeClr val="tx2"/>
                </a:solidFill>
                <a:ea typeface="ＭＳ Ｐゴシック" pitchFamily="-128" charset="-128"/>
              </a:rPr>
              <a:t> 13 000 of </a:t>
            </a:r>
            <a:r>
              <a:rPr lang="fi-FI" sz="1200" b="1" dirty="0" err="1" smtClean="0">
                <a:solidFill>
                  <a:schemeClr val="tx2"/>
                </a:solidFill>
                <a:ea typeface="ＭＳ Ｐゴシック" pitchFamily="-128" charset="-128"/>
              </a:rPr>
              <a:t>employees</a:t>
            </a:r>
            <a:r>
              <a:rPr lang="fi-FI" sz="1200" b="1" dirty="0" smtClean="0">
                <a:solidFill>
                  <a:schemeClr val="tx2"/>
                </a:solidFill>
                <a:ea typeface="ＭＳ Ｐゴシック" pitchFamily="-128" charset="-128"/>
              </a:rPr>
              <a:t> </a:t>
            </a:r>
          </a:p>
          <a:p>
            <a:r>
              <a:rPr lang="fi-FI" sz="1200" b="1" dirty="0" err="1" smtClean="0">
                <a:solidFill>
                  <a:schemeClr val="tx2"/>
                </a:solidFill>
                <a:ea typeface="ＭＳ Ｐゴシック" pitchFamily="-128" charset="-128"/>
              </a:rPr>
              <a:t>affected</a:t>
            </a:r>
            <a:r>
              <a:rPr lang="fi-FI" sz="1200" b="1" dirty="0" smtClean="0">
                <a:solidFill>
                  <a:schemeClr val="tx2"/>
                </a:solidFill>
                <a:ea typeface="ＭＳ Ｐゴシック" pitchFamily="-128" charset="-128"/>
              </a:rPr>
              <a:t> </a:t>
            </a:r>
            <a:r>
              <a:rPr lang="fi-FI" sz="1200" b="1" dirty="0" err="1" smtClean="0">
                <a:solidFill>
                  <a:schemeClr val="tx2"/>
                </a:solidFill>
                <a:ea typeface="ＭＳ Ｐゴシック" pitchFamily="-128" charset="-128"/>
              </a:rPr>
              <a:t>by</a:t>
            </a:r>
            <a:r>
              <a:rPr lang="fi-FI" sz="1200" b="1" dirty="0" smtClean="0">
                <a:solidFill>
                  <a:schemeClr val="tx2"/>
                </a:solidFill>
                <a:ea typeface="ＭＳ Ｐゴシック" pitchFamily="-128" charset="-128"/>
              </a:rPr>
              <a:t> </a:t>
            </a:r>
            <a:r>
              <a:rPr lang="fi-FI" sz="1200" b="1" dirty="0" err="1" smtClean="0">
                <a:solidFill>
                  <a:schemeClr val="tx2"/>
                </a:solidFill>
                <a:ea typeface="ＭＳ Ｐゴシック" pitchFamily="-128" charset="-128"/>
              </a:rPr>
              <a:t>temporary</a:t>
            </a:r>
            <a:r>
              <a:rPr lang="fi-FI" sz="1200" b="1" dirty="0" smtClean="0">
                <a:solidFill>
                  <a:schemeClr val="tx2"/>
                </a:solidFill>
                <a:ea typeface="ＭＳ Ｐゴシック" pitchFamily="-128" charset="-128"/>
              </a:rPr>
              <a:t> </a:t>
            </a:r>
            <a:r>
              <a:rPr lang="fi-FI" sz="1200" b="1" dirty="0" err="1" smtClean="0">
                <a:solidFill>
                  <a:schemeClr val="tx2"/>
                </a:solidFill>
                <a:ea typeface="ＭＳ Ｐゴシック" pitchFamily="-128" charset="-128"/>
              </a:rPr>
              <a:t>or</a:t>
            </a:r>
            <a:r>
              <a:rPr lang="fi-FI" sz="1200" b="1" dirty="0" smtClean="0">
                <a:solidFill>
                  <a:schemeClr val="tx2"/>
                </a:solidFill>
                <a:ea typeface="ＭＳ Ｐゴシック" pitchFamily="-128" charset="-128"/>
              </a:rPr>
              <a:t> </a:t>
            </a:r>
            <a:r>
              <a:rPr lang="fi-FI" sz="1200" b="1" dirty="0" err="1" smtClean="0">
                <a:solidFill>
                  <a:schemeClr val="tx2"/>
                </a:solidFill>
                <a:ea typeface="ＭＳ Ｐゴシック" pitchFamily="-128" charset="-128"/>
              </a:rPr>
              <a:t>part-</a:t>
            </a:r>
            <a:endParaRPr lang="fi-FI" sz="1200" b="1" dirty="0" smtClean="0">
              <a:solidFill>
                <a:schemeClr val="tx2"/>
              </a:solidFill>
              <a:ea typeface="ＭＳ Ｐゴシック" pitchFamily="-128" charset="-128"/>
            </a:endParaRPr>
          </a:p>
          <a:p>
            <a:r>
              <a:rPr lang="fi-FI" sz="1200" b="1" dirty="0" err="1" smtClean="0">
                <a:solidFill>
                  <a:schemeClr val="tx2"/>
                </a:solidFill>
                <a:ea typeface="ＭＳ Ｐゴシック" pitchFamily="-128" charset="-128"/>
              </a:rPr>
              <a:t>time</a:t>
            </a:r>
            <a:r>
              <a:rPr lang="fi-FI" sz="1200" b="1" dirty="0" smtClean="0">
                <a:solidFill>
                  <a:schemeClr val="tx2"/>
                </a:solidFill>
                <a:ea typeface="ＭＳ Ｐゴシック" pitchFamily="-128" charset="-128"/>
              </a:rPr>
              <a:t> </a:t>
            </a:r>
            <a:r>
              <a:rPr lang="fi-FI" sz="1200" b="1" dirty="0" err="1" smtClean="0">
                <a:solidFill>
                  <a:schemeClr val="tx2"/>
                </a:solidFill>
                <a:ea typeface="ＭＳ Ｐゴシック" pitchFamily="-128" charset="-128"/>
              </a:rPr>
              <a:t>lay-offs</a:t>
            </a:r>
            <a:r>
              <a:rPr lang="fi-FI" sz="1200" b="1" dirty="0" smtClean="0">
                <a:solidFill>
                  <a:schemeClr val="tx2"/>
                </a:solidFill>
                <a:ea typeface="ＭＳ Ｐゴシック" pitchFamily="-128" charset="-128"/>
              </a:rPr>
              <a:t> 30.6.2014</a:t>
            </a:r>
            <a:endParaRPr lang="en-GB" sz="1200" dirty="0">
              <a:solidFill>
                <a:schemeClr val="tx2"/>
              </a:solidFill>
              <a:ea typeface="ＭＳ Ｐゴシック" pitchFamily="-128" charset="-128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4624-B07F-47C8-BF63-4DAA67E5E601}" type="datetime1">
              <a:rPr lang="fi-FI" smtClean="0">
                <a:solidFill>
                  <a:srgbClr val="002664"/>
                </a:solidFill>
              </a:rPr>
              <a:t>26.11.2014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8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52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2156-E446-41CA-ACB4-238EB82DCC08}" type="datetime1">
              <a:rPr lang="fi-FI" smtClean="0"/>
              <a:t>26.11.2014</a:t>
            </a:fld>
            <a:endParaRPr lang="fi-FI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179513" y="909638"/>
            <a:ext cx="685800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endParaRPr lang="fi-FI" sz="2200" b="1"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11188" y="333375"/>
            <a:ext cx="853281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r>
              <a:rPr lang="fi-FI" sz="2400" b="1" dirty="0">
                <a:solidFill>
                  <a:schemeClr val="tx2"/>
                </a:solidFill>
                <a:ea typeface="ＭＳ Ｐゴシック" pitchFamily="34" charset="-128"/>
              </a:rPr>
              <a:t>Elektroniikka- ja sähköteollisuuden uudet tilaukset Suomessa </a:t>
            </a:r>
          </a:p>
          <a:p>
            <a:pPr defTabSz="827088"/>
            <a:r>
              <a:rPr lang="fi-FI" sz="2000" dirty="0">
                <a:solidFill>
                  <a:schemeClr val="tx2"/>
                </a:solidFill>
                <a:ea typeface="ＭＳ Ｐゴシック" pitchFamily="34" charset="-128"/>
              </a:rPr>
              <a:t>Value of New </a:t>
            </a:r>
            <a:r>
              <a:rPr lang="fi-FI" sz="2000" dirty="0" err="1">
                <a:solidFill>
                  <a:schemeClr val="tx2"/>
                </a:solidFill>
                <a:ea typeface="ＭＳ Ｐゴシック" pitchFamily="34" charset="-128"/>
              </a:rPr>
              <a:t>Orders</a:t>
            </a:r>
            <a:r>
              <a:rPr lang="fi-FI" sz="2000" dirty="0">
                <a:solidFill>
                  <a:schemeClr val="tx2"/>
                </a:solidFill>
                <a:ea typeface="ＭＳ Ｐゴシック" pitchFamily="34" charset="-128"/>
              </a:rPr>
              <a:t> in the </a:t>
            </a:r>
            <a:r>
              <a:rPr lang="fi-FI" sz="2000" dirty="0" err="1">
                <a:solidFill>
                  <a:schemeClr val="tx2"/>
                </a:solidFill>
                <a:ea typeface="ＭＳ Ｐゴシック" pitchFamily="34" charset="-128"/>
              </a:rPr>
              <a:t>Electronics</a:t>
            </a:r>
            <a:r>
              <a:rPr lang="fi-FI" sz="2000" dirty="0">
                <a:solidFill>
                  <a:schemeClr val="tx2"/>
                </a:solidFill>
                <a:ea typeface="ＭＳ Ｐゴシック" pitchFamily="34" charset="-128"/>
              </a:rPr>
              <a:t> and </a:t>
            </a:r>
            <a:r>
              <a:rPr lang="fi-FI" sz="2000" dirty="0" err="1">
                <a:solidFill>
                  <a:schemeClr val="tx2"/>
                </a:solidFill>
                <a:ea typeface="ＭＳ Ｐゴシック" pitchFamily="34" charset="-128"/>
              </a:rPr>
              <a:t>Electrotechnical</a:t>
            </a:r>
            <a:r>
              <a:rPr lang="fi-FI" sz="2000" dirty="0">
                <a:solidFill>
                  <a:schemeClr val="tx2"/>
                </a:solidFill>
                <a:ea typeface="ＭＳ Ｐゴシック" pitchFamily="34" charset="-128"/>
              </a:rPr>
              <a:t> Industry in Finland </a:t>
            </a:r>
            <a:endParaRPr lang="fi-FI" sz="2000" b="1" dirty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500063" y="1074738"/>
          <a:ext cx="7429500" cy="437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857613"/>
              </p:ext>
            </p:extLst>
          </p:nvPr>
        </p:nvGraphicFramePr>
        <p:xfrm>
          <a:off x="590550" y="1247775"/>
          <a:ext cx="8373938" cy="401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258888" y="1268413"/>
            <a:ext cx="4762886" cy="29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30" tIns="41364" rIns="82730" bIns="41364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Milj. euroa, käyvin hinnoin /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483336"/>
              </p:ext>
            </p:extLst>
          </p:nvPr>
        </p:nvGraphicFramePr>
        <p:xfrm>
          <a:off x="1403648" y="4868615"/>
          <a:ext cx="5832650" cy="4320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3265"/>
                <a:gridCol w="583265"/>
                <a:gridCol w="583265"/>
                <a:gridCol w="583265"/>
                <a:gridCol w="583265"/>
                <a:gridCol w="583265"/>
                <a:gridCol w="583265"/>
                <a:gridCol w="583265"/>
                <a:gridCol w="583265"/>
                <a:gridCol w="583265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907923"/>
              </p:ext>
            </p:extLst>
          </p:nvPr>
        </p:nvGraphicFramePr>
        <p:xfrm>
          <a:off x="1331640" y="5157192"/>
          <a:ext cx="5616624" cy="87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5178"/>
                <a:gridCol w="1404155"/>
                <a:gridCol w="1337291"/>
              </a:tblGrid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/ Change: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II,2014 / II,2013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II,2014 / I,2014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5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E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xport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-23 %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-10 %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Domestic: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+7 %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+3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/ C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-19 %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-8 %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907704" y="6152980"/>
            <a:ext cx="7365454" cy="59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Lähde/Source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: Teknologiateollisuus ry:n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tilauskantatiedustelun vastaajayritykset, viimeisin tieto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huhti-kesäkuu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2014 / The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Federation of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survey’s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respondent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companies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latest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information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April-June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2014</a:t>
            </a:r>
            <a:endParaRPr lang="fi-FI" sz="1100" dirty="0">
              <a:solidFill>
                <a:srgbClr val="003976"/>
              </a:solidFill>
              <a:ea typeface="ＭＳ Ｐゴシック" pitchFamily="34" charset="-128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363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0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4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Teknologiateollisuus_vaaka</Template>
  <TotalTime>1403</TotalTime>
  <Words>1581</Words>
  <Application>Microsoft Office PowerPoint</Application>
  <PresentationFormat>Näytössä katseltava diaesitys (4:3)</PresentationFormat>
  <Paragraphs>401</Paragraphs>
  <Slides>18</Slides>
  <Notes>3</Notes>
  <HiddenSlides>0</HiddenSlides>
  <MMClips>0</MMClips>
  <ScaleCrop>false</ScaleCrop>
  <HeadingPairs>
    <vt:vector size="6" baseType="variant">
      <vt:variant>
        <vt:lpstr>Teema</vt:lpstr>
      </vt:variant>
      <vt:variant>
        <vt:i4>12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18</vt:i4>
      </vt:variant>
    </vt:vector>
  </HeadingPairs>
  <TitlesOfParts>
    <vt:vector size="32" baseType="lpstr">
      <vt:lpstr>5nuolen_vaakaKANSI_SUOMI</vt:lpstr>
      <vt:lpstr>1_5nuolen_vaakaKANSI_SUOMI</vt:lpstr>
      <vt:lpstr>2_5nuolen_vaakaKANSI_SUOMI</vt:lpstr>
      <vt:lpstr>3_5nuolen_vaakaKANSI_SUOMI</vt:lpstr>
      <vt:lpstr>4_5nuolen_vaakaKANSI_SUOMI</vt:lpstr>
      <vt:lpstr>20_5nuolen_vaakaKANSI_SUOMI</vt:lpstr>
      <vt:lpstr>14_5nuolen_vaakaKANSI_SUOMI</vt:lpstr>
      <vt:lpstr>5_5nuolen_vaakaKANSI_SUOMI</vt:lpstr>
      <vt:lpstr>6_5nuolen_vaakaKANSI_SUOMI</vt:lpstr>
      <vt:lpstr>9_5nuolen_vaakaKANSI_SUOMI</vt:lpstr>
      <vt:lpstr>7_5nuolen_vaakaKANSI_SUOMI</vt:lpstr>
      <vt:lpstr>8_5nuolen_vaakaKANSI_SUOMI</vt:lpstr>
      <vt:lpstr>Macrobond document</vt:lpstr>
      <vt:lpstr>Chart</vt:lpstr>
      <vt:lpstr>PowerPoint-esitys</vt:lpstr>
      <vt:lpstr>Nykyisellä tuotantokapasiteetilla teollisuustuotanto ja Suomen vienti eivät palaudu 2008 tasolle Tuotantokapasiteetti on vähentynyt 20 %   </vt:lpstr>
      <vt:lpstr>Teollisuuden investoinnit huolestuttavalla tasolla </vt:lpstr>
      <vt:lpstr>PowerPoint-esitys</vt:lpstr>
      <vt:lpstr>PowerPoint-esitys</vt:lpstr>
      <vt:lpstr>PowerPoint-esitys</vt:lpstr>
      <vt:lpstr>PowerPoint-esitys</vt:lpstr>
      <vt:lpstr>Teknologiateollisuuden henkilöstö Personnel in the Technology Industry</vt:lpstr>
      <vt:lpstr>PowerPoint-esitys</vt:lpstr>
      <vt:lpstr>PowerPoint-esitys</vt:lpstr>
      <vt:lpstr>PowerPoint-esitys</vt:lpstr>
      <vt:lpstr>PowerPoint-esitys</vt:lpstr>
      <vt:lpstr>Metallien jalostuksen liikevaihto Suomessa Turnover of the Metals Industry in Finland</vt:lpstr>
      <vt:lpstr>Metallien jalostuksen tuotannon määrä Suomessa Production Volume of the Metals Industry in Finland </vt:lpstr>
      <vt:lpstr>PowerPoint-esitys</vt:lpstr>
      <vt:lpstr>PowerPoint-esitys</vt:lpstr>
      <vt:lpstr>PowerPoint-esitys</vt:lpstr>
      <vt:lpstr>PowerPoint-esitys</vt:lpstr>
    </vt:vector>
  </TitlesOfParts>
  <Company>EK liittoyhteiso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Petteri Rautaporras</dc:creator>
  <cp:lastModifiedBy>Petteri Rautaporras</cp:lastModifiedBy>
  <cp:revision>175</cp:revision>
  <cp:lastPrinted>2014-07-25T08:43:10Z</cp:lastPrinted>
  <dcterms:created xsi:type="dcterms:W3CDTF">2013-04-23T05:48:14Z</dcterms:created>
  <dcterms:modified xsi:type="dcterms:W3CDTF">2014-11-26T14:23:46Z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TieturiVerID">
    <vt:lpwstr>482.21.01.003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Teknologiateollisuus_vaaka.potx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482.90.01.001</vt:lpwstr>
  </property>
  <property fmtid="{D5CDD505-2E9C-101B-9397-08002B2CF9AE}" pid="10" name="dvDefinitionVersion">
    <vt:lpwstr>1.0 / 17.2.2012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1</vt:lpwstr>
  </property>
</Properties>
</file>