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8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9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0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1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2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3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4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5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16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17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18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19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20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21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theme/theme22.xml" ContentType="application/vnd.openxmlformats-officedocument.theme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theme/theme23.xml" ContentType="application/vnd.openxmlformats-officedocument.theme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24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25.xml" ContentType="application/vnd.openxmlformats-officedocument.theme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26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theme/theme27.xml" ContentType="application/vnd.openxmlformats-officedocument.theme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theme/theme28.xml" ContentType="application/vnd.openxmlformats-officedocument.theme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theme/theme29.xml" ContentType="application/vnd.openxmlformats-officedocument.theme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2.xml" ContentType="application/vnd.openxmlformats-officedocument.themeOverride+xml"/>
  <Override PartName="/ppt/charts/chart2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26.xml" ContentType="application/vnd.openxmlformats-officedocument.drawingml.chart+xml"/>
  <Override PartName="/ppt/notesSlides/notesSlide6.xml" ContentType="application/vnd.openxmlformats-officedocument.presentationml.notesSlide+xml"/>
  <Override PartName="/ppt/charts/chart2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9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3.xml" ContentType="application/vnd.openxmlformats-officedocument.drawingml.chart+xml"/>
  <Override PartName="/ppt/notesSlides/notesSlide11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3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38.xml" ContentType="application/vnd.openxmlformats-officedocument.drawingml.chart+xml"/>
  <Override PartName="/ppt/notesSlides/notesSlide12.xml" ContentType="application/vnd.openxmlformats-officedocument.presentationml.notesSlide+xml"/>
  <Override PartName="/ppt/charts/chart39.xml" ContentType="application/vnd.openxmlformats-officedocument.drawingml.chart+xml"/>
  <Override PartName="/ppt/notesSlides/notesSlide13.xml" ContentType="application/vnd.openxmlformats-officedocument.presentationml.notesSl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theme/themeOverride3.xml" ContentType="application/vnd.openxmlformats-officedocument.themeOverride+xml"/>
  <Override PartName="/ppt/charts/chart44.xml" ContentType="application/vnd.openxmlformats-officedocument.drawingml.chart+xml"/>
  <Override PartName="/ppt/notesSlides/notesSlide14.xml" ContentType="application/vnd.openxmlformats-officedocument.presentationml.notesSl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notesSlides/notesSlide15.xml" ContentType="application/vnd.openxmlformats-officedocument.presentationml.notesSlide+xml"/>
  <Override PartName="/ppt/charts/chart47.xml" ContentType="application/vnd.openxmlformats-officedocument.drawingml.chart+xml"/>
  <Override PartName="/ppt/notesSlides/notesSlide16.xml" ContentType="application/vnd.openxmlformats-officedocument.presentationml.notesSlid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5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5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5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5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charts/chart58.xml" ContentType="application/vnd.openxmlformats-officedocument.drawingml.chart+xml"/>
  <Override PartName="/ppt/notesSlides/notesSlide18.xml" ContentType="application/vnd.openxmlformats-officedocument.presentationml.notesSlide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theme/themeOverride4.xml" ContentType="application/vnd.openxmlformats-officedocument.themeOverride+xml"/>
  <Override PartName="/ppt/charts/chart61.xml" ContentType="application/vnd.openxmlformats-officedocument.drawingml.chart+xml"/>
  <Override PartName="/ppt/theme/themeOverride5.xml" ContentType="application/vnd.openxmlformats-officedocument.themeOverride+xml"/>
  <Override PartName="/ppt/charts/chart62.xml" ContentType="application/vnd.openxmlformats-officedocument.drawingml.chart+xml"/>
  <Override PartName="/ppt/theme/themeOverride6.xml" ContentType="application/vnd.openxmlformats-officedocument.themeOverride+xml"/>
  <Override PartName="/ppt/charts/chart63.xml" ContentType="application/vnd.openxmlformats-officedocument.drawingml.chart+xml"/>
  <Override PartName="/ppt/theme/themeOverride7.xml" ContentType="application/vnd.openxmlformats-officedocument.themeOverride+xml"/>
  <Override PartName="/ppt/charts/chart64.xml" ContentType="application/vnd.openxmlformats-officedocument.drawingml.chart+xml"/>
  <Override PartName="/ppt/theme/themeOverride8.xml" ContentType="application/vnd.openxmlformats-officedocument.themeOverride+xml"/>
  <Override PartName="/ppt/charts/chart65.xml" ContentType="application/vnd.openxmlformats-officedocument.drawingml.chart+xml"/>
  <Override PartName="/ppt/theme/themeOverride9.xml" ContentType="application/vnd.openxmlformats-officedocument.themeOverride+xml"/>
  <Override PartName="/ppt/charts/chart66.xml" ContentType="application/vnd.openxmlformats-officedocument.drawingml.chart+xml"/>
  <Override PartName="/ppt/theme/themeOverride10.xml" ContentType="application/vnd.openxmlformats-officedocument.themeOverride+xml"/>
  <Override PartName="/ppt/charts/chart67.xml" ContentType="application/vnd.openxmlformats-officedocument.drawingml.chart+xml"/>
  <Override PartName="/ppt/theme/themeOverride11.xml" ContentType="application/vnd.openxmlformats-officedocument.themeOverride+xml"/>
  <Override PartName="/ppt/charts/chart68.xml" ContentType="application/vnd.openxmlformats-officedocument.drawingml.chart+xml"/>
  <Override PartName="/ppt/theme/themeOverride12.xml" ContentType="application/vnd.openxmlformats-officedocument.themeOverride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theme/themeOverride13.xml" ContentType="application/vnd.openxmlformats-officedocument.themeOverride+xml"/>
  <Override PartName="/ppt/charts/chart71.xml" ContentType="application/vnd.openxmlformats-officedocument.drawingml.chart+xml"/>
  <Override PartName="/ppt/theme/themeOverride14.xml" ContentType="application/vnd.openxmlformats-officedocument.themeOverride+xml"/>
  <Override PartName="/ppt/charts/chart72.xml" ContentType="application/vnd.openxmlformats-officedocument.drawingml.chart+xml"/>
  <Override PartName="/ppt/theme/themeOverride15.xml" ContentType="application/vnd.openxmlformats-officedocument.themeOverride+xml"/>
  <Override PartName="/ppt/charts/chart73.xml" ContentType="application/vnd.openxmlformats-officedocument.drawingml.chart+xml"/>
  <Override PartName="/ppt/theme/themeOverride16.xml" ContentType="application/vnd.openxmlformats-officedocument.themeOverride+xml"/>
  <Override PartName="/ppt/charts/chart74.xml" ContentType="application/vnd.openxmlformats-officedocument.drawingml.chart+xml"/>
  <Override PartName="/ppt/theme/themeOverride17.xml" ContentType="application/vnd.openxmlformats-officedocument.themeOverride+xml"/>
  <Override PartName="/ppt/charts/chart75.xml" ContentType="application/vnd.openxmlformats-officedocument.drawingml.chart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57" r:id="rId2"/>
    <p:sldMasterId id="2147484075" r:id="rId3"/>
    <p:sldMasterId id="2147484093" r:id="rId4"/>
    <p:sldMasterId id="2147484111" r:id="rId5"/>
    <p:sldMasterId id="2147484129" r:id="rId6"/>
    <p:sldMasterId id="2147484148" r:id="rId7"/>
    <p:sldMasterId id="2147484166" r:id="rId8"/>
    <p:sldMasterId id="2147484184" r:id="rId9"/>
    <p:sldMasterId id="2147484202" r:id="rId10"/>
    <p:sldMasterId id="2147484222" r:id="rId11"/>
    <p:sldMasterId id="2147484242" r:id="rId12"/>
    <p:sldMasterId id="2147484260" r:id="rId13"/>
    <p:sldMasterId id="2147484280" r:id="rId14"/>
    <p:sldMasterId id="2147484299" r:id="rId15"/>
    <p:sldMasterId id="2147484318" r:id="rId16"/>
    <p:sldMasterId id="2147484337" r:id="rId17"/>
    <p:sldMasterId id="2147484356" r:id="rId18"/>
    <p:sldMasterId id="2147484375" r:id="rId19"/>
    <p:sldMasterId id="2147484394" r:id="rId20"/>
    <p:sldMasterId id="2147484413" r:id="rId21"/>
    <p:sldMasterId id="2147484433" r:id="rId22"/>
    <p:sldMasterId id="2147484453" r:id="rId23"/>
    <p:sldMasterId id="2147484472" r:id="rId24"/>
    <p:sldMasterId id="2147484491" r:id="rId25"/>
    <p:sldMasterId id="2147484509" r:id="rId26"/>
    <p:sldMasterId id="2147484528" r:id="rId27"/>
    <p:sldMasterId id="2147484547" r:id="rId28"/>
    <p:sldMasterId id="2147484568" r:id="rId29"/>
    <p:sldMasterId id="2147484586" r:id="rId30"/>
  </p:sldMasterIdLst>
  <p:notesMasterIdLst>
    <p:notesMasterId r:id="rId153"/>
  </p:notesMasterIdLst>
  <p:handoutMasterIdLst>
    <p:handoutMasterId r:id="rId154"/>
  </p:handoutMasterIdLst>
  <p:sldIdLst>
    <p:sldId id="257" r:id="rId31"/>
    <p:sldId id="502" r:id="rId32"/>
    <p:sldId id="361" r:id="rId33"/>
    <p:sldId id="503" r:id="rId34"/>
    <p:sldId id="487" r:id="rId35"/>
    <p:sldId id="601" r:id="rId36"/>
    <p:sldId id="261" r:id="rId37"/>
    <p:sldId id="554" r:id="rId38"/>
    <p:sldId id="541" r:id="rId39"/>
    <p:sldId id="467" r:id="rId40"/>
    <p:sldId id="602" r:id="rId41"/>
    <p:sldId id="263" r:id="rId42"/>
    <p:sldId id="362" r:id="rId43"/>
    <p:sldId id="540" r:id="rId44"/>
    <p:sldId id="539" r:id="rId45"/>
    <p:sldId id="456" r:id="rId46"/>
    <p:sldId id="543" r:id="rId47"/>
    <p:sldId id="544" r:id="rId48"/>
    <p:sldId id="545" r:id="rId49"/>
    <p:sldId id="548" r:id="rId50"/>
    <p:sldId id="482" r:id="rId51"/>
    <p:sldId id="458" r:id="rId52"/>
    <p:sldId id="488" r:id="rId53"/>
    <p:sldId id="592" r:id="rId54"/>
    <p:sldId id="549" r:id="rId55"/>
    <p:sldId id="460" r:id="rId56"/>
    <p:sldId id="388" r:id="rId57"/>
    <p:sldId id="268" r:id="rId58"/>
    <p:sldId id="364" r:id="rId59"/>
    <p:sldId id="490" r:id="rId60"/>
    <p:sldId id="597" r:id="rId61"/>
    <p:sldId id="365" r:id="rId62"/>
    <p:sldId id="552" r:id="rId63"/>
    <p:sldId id="366" r:id="rId64"/>
    <p:sldId id="274" r:id="rId65"/>
    <p:sldId id="389" r:id="rId66"/>
    <p:sldId id="277" r:id="rId67"/>
    <p:sldId id="599" r:id="rId68"/>
    <p:sldId id="413" r:id="rId69"/>
    <p:sldId id="414" r:id="rId70"/>
    <p:sldId id="556" r:id="rId71"/>
    <p:sldId id="591" r:id="rId72"/>
    <p:sldId id="569" r:id="rId73"/>
    <p:sldId id="557" r:id="rId74"/>
    <p:sldId id="558" r:id="rId75"/>
    <p:sldId id="580" r:id="rId76"/>
    <p:sldId id="581" r:id="rId77"/>
    <p:sldId id="582" r:id="rId78"/>
    <p:sldId id="583" r:id="rId79"/>
    <p:sldId id="584" r:id="rId80"/>
    <p:sldId id="585" r:id="rId81"/>
    <p:sldId id="586" r:id="rId82"/>
    <p:sldId id="587" r:id="rId83"/>
    <p:sldId id="560" r:id="rId84"/>
    <p:sldId id="559" r:id="rId85"/>
    <p:sldId id="498" r:id="rId86"/>
    <p:sldId id="499" r:id="rId87"/>
    <p:sldId id="578" r:id="rId88"/>
    <p:sldId id="523" r:id="rId89"/>
    <p:sldId id="524" r:id="rId90"/>
    <p:sldId id="398" r:id="rId91"/>
    <p:sldId id="392" r:id="rId92"/>
    <p:sldId id="393" r:id="rId93"/>
    <p:sldId id="394" r:id="rId94"/>
    <p:sldId id="301" r:id="rId95"/>
    <p:sldId id="408" r:id="rId96"/>
    <p:sldId id="374" r:id="rId97"/>
    <p:sldId id="304" r:id="rId98"/>
    <p:sldId id="600" r:id="rId99"/>
    <p:sldId id="473" r:id="rId100"/>
    <p:sldId id="474" r:id="rId101"/>
    <p:sldId id="551" r:id="rId102"/>
    <p:sldId id="603" r:id="rId103"/>
    <p:sldId id="379" r:id="rId104"/>
    <p:sldId id="317" r:id="rId105"/>
    <p:sldId id="471" r:id="rId106"/>
    <p:sldId id="528" r:id="rId107"/>
    <p:sldId id="396" r:id="rId108"/>
    <p:sldId id="538" r:id="rId109"/>
    <p:sldId id="376" r:id="rId110"/>
    <p:sldId id="397" r:id="rId111"/>
    <p:sldId id="604" r:id="rId112"/>
    <p:sldId id="310" r:id="rId113"/>
    <p:sldId id="311" r:id="rId114"/>
    <p:sldId id="378" r:id="rId115"/>
    <p:sldId id="455" r:id="rId116"/>
    <p:sldId id="402" r:id="rId117"/>
    <p:sldId id="319" r:id="rId118"/>
    <p:sldId id="494" r:id="rId119"/>
    <p:sldId id="400" r:id="rId120"/>
    <p:sldId id="525" r:id="rId121"/>
    <p:sldId id="475" r:id="rId122"/>
    <p:sldId id="500" r:id="rId123"/>
    <p:sldId id="431" r:id="rId124"/>
    <p:sldId id="432" r:id="rId125"/>
    <p:sldId id="433" r:id="rId126"/>
    <p:sldId id="496" r:id="rId127"/>
    <p:sldId id="495" r:id="rId128"/>
    <p:sldId id="477" r:id="rId129"/>
    <p:sldId id="478" r:id="rId130"/>
    <p:sldId id="479" r:id="rId131"/>
    <p:sldId id="480" r:id="rId132"/>
    <p:sldId id="497" r:id="rId133"/>
    <p:sldId id="529" r:id="rId134"/>
    <p:sldId id="579" r:id="rId135"/>
    <p:sldId id="437" r:id="rId136"/>
    <p:sldId id="438" r:id="rId137"/>
    <p:sldId id="439" r:id="rId138"/>
    <p:sldId id="440" r:id="rId139"/>
    <p:sldId id="531" r:id="rId140"/>
    <p:sldId id="442" r:id="rId141"/>
    <p:sldId id="532" r:id="rId142"/>
    <p:sldId id="444" r:id="rId143"/>
    <p:sldId id="533" r:id="rId144"/>
    <p:sldId id="446" r:id="rId145"/>
    <p:sldId id="534" r:id="rId146"/>
    <p:sldId id="448" r:id="rId147"/>
    <p:sldId id="535" r:id="rId148"/>
    <p:sldId id="450" r:id="rId149"/>
    <p:sldId id="404" r:id="rId150"/>
    <p:sldId id="405" r:id="rId151"/>
    <p:sldId id="595" r:id="rId152"/>
  </p:sldIdLst>
  <p:sldSz cx="10369550" cy="6911975"/>
  <p:notesSz cx="9926638" cy="6797675"/>
  <p:defaultTextStyle>
    <a:defPPr>
      <a:defRPr lang="fi-FI"/>
    </a:defPPr>
    <a:lvl1pPr marL="0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32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1D3"/>
    <a:srgbClr val="0EC501"/>
    <a:srgbClr val="FF4770"/>
    <a:srgbClr val="9F01FF"/>
    <a:srgbClr val="F0F0F0"/>
    <a:srgbClr val="2F20EC"/>
    <a:srgbClr val="FCEE21"/>
    <a:srgbClr val="C11A4D"/>
    <a:srgbClr val="30BEFE"/>
    <a:srgbClr val="D49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 preferSingleView="1">
    <p:restoredLeft sz="6061" autoAdjust="0"/>
    <p:restoredTop sz="94625" autoAdjust="0"/>
  </p:normalViewPr>
  <p:slideViewPr>
    <p:cSldViewPr showGuides="1">
      <p:cViewPr varScale="1">
        <p:scale>
          <a:sx n="89" d="100"/>
          <a:sy n="89" d="100"/>
        </p:scale>
        <p:origin x="1675" y="77"/>
      </p:cViewPr>
      <p:guideLst>
        <p:guide orient="horz" pos="2177"/>
        <p:guide pos="3266"/>
      </p:guideLst>
    </p:cSldViewPr>
  </p:slideViewPr>
  <p:outlineViewPr>
    <p:cViewPr>
      <p:scale>
        <a:sx n="33" d="100"/>
        <a:sy n="33" d="100"/>
      </p:scale>
      <p:origin x="0" y="18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8203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87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63" Type="http://schemas.openxmlformats.org/officeDocument/2006/relationships/slide" Target="slides/slide33.xml"/><Relationship Id="rId68" Type="http://schemas.openxmlformats.org/officeDocument/2006/relationships/slide" Target="slides/slide38.xml"/><Relationship Id="rId84" Type="http://schemas.openxmlformats.org/officeDocument/2006/relationships/slide" Target="slides/slide54.xml"/><Relationship Id="rId89" Type="http://schemas.openxmlformats.org/officeDocument/2006/relationships/slide" Target="slides/slide59.xml"/><Relationship Id="rId112" Type="http://schemas.openxmlformats.org/officeDocument/2006/relationships/slide" Target="slides/slide82.xml"/><Relationship Id="rId133" Type="http://schemas.openxmlformats.org/officeDocument/2006/relationships/slide" Target="slides/slide103.xml"/><Relationship Id="rId138" Type="http://schemas.openxmlformats.org/officeDocument/2006/relationships/slide" Target="slides/slide108.xml"/><Relationship Id="rId154" Type="http://schemas.openxmlformats.org/officeDocument/2006/relationships/handoutMaster" Target="handoutMasters/handoutMaster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77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53" Type="http://schemas.openxmlformats.org/officeDocument/2006/relationships/slide" Target="slides/slide23.xml"/><Relationship Id="rId58" Type="http://schemas.openxmlformats.org/officeDocument/2006/relationships/slide" Target="slides/slide28.xml"/><Relationship Id="rId74" Type="http://schemas.openxmlformats.org/officeDocument/2006/relationships/slide" Target="slides/slide44.xml"/><Relationship Id="rId79" Type="http://schemas.openxmlformats.org/officeDocument/2006/relationships/slide" Target="slides/slide49.xml"/><Relationship Id="rId102" Type="http://schemas.openxmlformats.org/officeDocument/2006/relationships/slide" Target="slides/slide72.xml"/><Relationship Id="rId123" Type="http://schemas.openxmlformats.org/officeDocument/2006/relationships/slide" Target="slides/slide93.xml"/><Relationship Id="rId128" Type="http://schemas.openxmlformats.org/officeDocument/2006/relationships/slide" Target="slides/slide98.xml"/><Relationship Id="rId144" Type="http://schemas.openxmlformats.org/officeDocument/2006/relationships/slide" Target="slides/slide114.xml"/><Relationship Id="rId149" Type="http://schemas.openxmlformats.org/officeDocument/2006/relationships/slide" Target="slides/slide11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0.xml"/><Relationship Id="rId95" Type="http://schemas.openxmlformats.org/officeDocument/2006/relationships/slide" Target="slides/slide65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64" Type="http://schemas.openxmlformats.org/officeDocument/2006/relationships/slide" Target="slides/slide34.xml"/><Relationship Id="rId69" Type="http://schemas.openxmlformats.org/officeDocument/2006/relationships/slide" Target="slides/slide39.xml"/><Relationship Id="rId113" Type="http://schemas.openxmlformats.org/officeDocument/2006/relationships/slide" Target="slides/slide83.xml"/><Relationship Id="rId118" Type="http://schemas.openxmlformats.org/officeDocument/2006/relationships/slide" Target="slides/slide88.xml"/><Relationship Id="rId134" Type="http://schemas.openxmlformats.org/officeDocument/2006/relationships/slide" Target="slides/slide104.xml"/><Relationship Id="rId139" Type="http://schemas.openxmlformats.org/officeDocument/2006/relationships/slide" Target="slides/slide109.xml"/><Relationship Id="rId80" Type="http://schemas.openxmlformats.org/officeDocument/2006/relationships/slide" Target="slides/slide50.xml"/><Relationship Id="rId85" Type="http://schemas.openxmlformats.org/officeDocument/2006/relationships/slide" Target="slides/slide55.xml"/><Relationship Id="rId150" Type="http://schemas.openxmlformats.org/officeDocument/2006/relationships/slide" Target="slides/slide120.xml"/><Relationship Id="rId155" Type="http://schemas.openxmlformats.org/officeDocument/2006/relationships/presProps" Target="presProp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59" Type="http://schemas.openxmlformats.org/officeDocument/2006/relationships/slide" Target="slides/slide29.xml"/><Relationship Id="rId103" Type="http://schemas.openxmlformats.org/officeDocument/2006/relationships/slide" Target="slides/slide73.xml"/><Relationship Id="rId108" Type="http://schemas.openxmlformats.org/officeDocument/2006/relationships/slide" Target="slides/slide78.xml"/><Relationship Id="rId124" Type="http://schemas.openxmlformats.org/officeDocument/2006/relationships/slide" Target="slides/slide94.xml"/><Relationship Id="rId129" Type="http://schemas.openxmlformats.org/officeDocument/2006/relationships/slide" Target="slides/slide9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1.xml"/><Relationship Id="rId54" Type="http://schemas.openxmlformats.org/officeDocument/2006/relationships/slide" Target="slides/slide24.xml"/><Relationship Id="rId62" Type="http://schemas.openxmlformats.org/officeDocument/2006/relationships/slide" Target="slides/slide32.xml"/><Relationship Id="rId70" Type="http://schemas.openxmlformats.org/officeDocument/2006/relationships/slide" Target="slides/slide40.xml"/><Relationship Id="rId75" Type="http://schemas.openxmlformats.org/officeDocument/2006/relationships/slide" Target="slides/slide45.xml"/><Relationship Id="rId83" Type="http://schemas.openxmlformats.org/officeDocument/2006/relationships/slide" Target="slides/slide53.xml"/><Relationship Id="rId88" Type="http://schemas.openxmlformats.org/officeDocument/2006/relationships/slide" Target="slides/slide58.xml"/><Relationship Id="rId91" Type="http://schemas.openxmlformats.org/officeDocument/2006/relationships/slide" Target="slides/slide61.xml"/><Relationship Id="rId96" Type="http://schemas.openxmlformats.org/officeDocument/2006/relationships/slide" Target="slides/slide66.xml"/><Relationship Id="rId111" Type="http://schemas.openxmlformats.org/officeDocument/2006/relationships/slide" Target="slides/slide81.xml"/><Relationship Id="rId132" Type="http://schemas.openxmlformats.org/officeDocument/2006/relationships/slide" Target="slides/slide102.xml"/><Relationship Id="rId140" Type="http://schemas.openxmlformats.org/officeDocument/2006/relationships/slide" Target="slides/slide110.xml"/><Relationship Id="rId145" Type="http://schemas.openxmlformats.org/officeDocument/2006/relationships/slide" Target="slides/slide115.xml"/><Relationship Id="rId15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slide" Target="slides/slide27.xml"/><Relationship Id="rId106" Type="http://schemas.openxmlformats.org/officeDocument/2006/relationships/slide" Target="slides/slide76.xml"/><Relationship Id="rId114" Type="http://schemas.openxmlformats.org/officeDocument/2006/relationships/slide" Target="slides/slide84.xml"/><Relationship Id="rId119" Type="http://schemas.openxmlformats.org/officeDocument/2006/relationships/slide" Target="slides/slide89.xml"/><Relationship Id="rId127" Type="http://schemas.openxmlformats.org/officeDocument/2006/relationships/slide" Target="slides/slide9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slide" Target="slides/slide30.xml"/><Relationship Id="rId65" Type="http://schemas.openxmlformats.org/officeDocument/2006/relationships/slide" Target="slides/slide35.xml"/><Relationship Id="rId73" Type="http://schemas.openxmlformats.org/officeDocument/2006/relationships/slide" Target="slides/slide43.xml"/><Relationship Id="rId78" Type="http://schemas.openxmlformats.org/officeDocument/2006/relationships/slide" Target="slides/slide48.xml"/><Relationship Id="rId81" Type="http://schemas.openxmlformats.org/officeDocument/2006/relationships/slide" Target="slides/slide51.xml"/><Relationship Id="rId86" Type="http://schemas.openxmlformats.org/officeDocument/2006/relationships/slide" Target="slides/slide56.xml"/><Relationship Id="rId94" Type="http://schemas.openxmlformats.org/officeDocument/2006/relationships/slide" Target="slides/slide64.xml"/><Relationship Id="rId99" Type="http://schemas.openxmlformats.org/officeDocument/2006/relationships/slide" Target="slides/slide69.xml"/><Relationship Id="rId101" Type="http://schemas.openxmlformats.org/officeDocument/2006/relationships/slide" Target="slides/slide71.xml"/><Relationship Id="rId122" Type="http://schemas.openxmlformats.org/officeDocument/2006/relationships/slide" Target="slides/slide92.xml"/><Relationship Id="rId130" Type="http://schemas.openxmlformats.org/officeDocument/2006/relationships/slide" Target="slides/slide100.xml"/><Relationship Id="rId135" Type="http://schemas.openxmlformats.org/officeDocument/2006/relationships/slide" Target="slides/slide105.xml"/><Relationship Id="rId143" Type="http://schemas.openxmlformats.org/officeDocument/2006/relationships/slide" Target="slides/slide113.xml"/><Relationship Id="rId148" Type="http://schemas.openxmlformats.org/officeDocument/2006/relationships/slide" Target="slides/slide118.xml"/><Relationship Id="rId151" Type="http://schemas.openxmlformats.org/officeDocument/2006/relationships/slide" Target="slides/slide121.xml"/><Relationship Id="rId15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9.xml"/><Relationship Id="rId109" Type="http://schemas.openxmlformats.org/officeDocument/2006/relationships/slide" Target="slides/slide79.xml"/><Relationship Id="rId34" Type="http://schemas.openxmlformats.org/officeDocument/2006/relationships/slide" Target="slides/slide4.xml"/><Relationship Id="rId50" Type="http://schemas.openxmlformats.org/officeDocument/2006/relationships/slide" Target="slides/slide20.xml"/><Relationship Id="rId55" Type="http://schemas.openxmlformats.org/officeDocument/2006/relationships/slide" Target="slides/slide25.xml"/><Relationship Id="rId76" Type="http://schemas.openxmlformats.org/officeDocument/2006/relationships/slide" Target="slides/slide46.xml"/><Relationship Id="rId97" Type="http://schemas.openxmlformats.org/officeDocument/2006/relationships/slide" Target="slides/slide67.xml"/><Relationship Id="rId104" Type="http://schemas.openxmlformats.org/officeDocument/2006/relationships/slide" Target="slides/slide74.xml"/><Relationship Id="rId120" Type="http://schemas.openxmlformats.org/officeDocument/2006/relationships/slide" Target="slides/slide90.xml"/><Relationship Id="rId125" Type="http://schemas.openxmlformats.org/officeDocument/2006/relationships/slide" Target="slides/slide95.xml"/><Relationship Id="rId141" Type="http://schemas.openxmlformats.org/officeDocument/2006/relationships/slide" Target="slides/slide111.xml"/><Relationship Id="rId146" Type="http://schemas.openxmlformats.org/officeDocument/2006/relationships/slide" Target="slides/slide11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1.xml"/><Relationship Id="rId92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66" Type="http://schemas.openxmlformats.org/officeDocument/2006/relationships/slide" Target="slides/slide36.xml"/><Relationship Id="rId87" Type="http://schemas.openxmlformats.org/officeDocument/2006/relationships/slide" Target="slides/slide57.xml"/><Relationship Id="rId110" Type="http://schemas.openxmlformats.org/officeDocument/2006/relationships/slide" Target="slides/slide80.xml"/><Relationship Id="rId115" Type="http://schemas.openxmlformats.org/officeDocument/2006/relationships/slide" Target="slides/slide85.xml"/><Relationship Id="rId131" Type="http://schemas.openxmlformats.org/officeDocument/2006/relationships/slide" Target="slides/slide101.xml"/><Relationship Id="rId136" Type="http://schemas.openxmlformats.org/officeDocument/2006/relationships/slide" Target="slides/slide106.xml"/><Relationship Id="rId157" Type="http://schemas.openxmlformats.org/officeDocument/2006/relationships/theme" Target="theme/theme1.xml"/><Relationship Id="rId61" Type="http://schemas.openxmlformats.org/officeDocument/2006/relationships/slide" Target="slides/slide31.xml"/><Relationship Id="rId82" Type="http://schemas.openxmlformats.org/officeDocument/2006/relationships/slide" Target="slides/slide52.xml"/><Relationship Id="rId152" Type="http://schemas.openxmlformats.org/officeDocument/2006/relationships/slide" Target="slides/slide12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56" Type="http://schemas.openxmlformats.org/officeDocument/2006/relationships/slide" Target="slides/slide26.xml"/><Relationship Id="rId77" Type="http://schemas.openxmlformats.org/officeDocument/2006/relationships/slide" Target="slides/slide47.xml"/><Relationship Id="rId100" Type="http://schemas.openxmlformats.org/officeDocument/2006/relationships/slide" Target="slides/slide70.xml"/><Relationship Id="rId105" Type="http://schemas.openxmlformats.org/officeDocument/2006/relationships/slide" Target="slides/slide75.xml"/><Relationship Id="rId126" Type="http://schemas.openxmlformats.org/officeDocument/2006/relationships/slide" Target="slides/slide96.xml"/><Relationship Id="rId147" Type="http://schemas.openxmlformats.org/officeDocument/2006/relationships/slide" Target="slides/slide11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1.xml"/><Relationship Id="rId72" Type="http://schemas.openxmlformats.org/officeDocument/2006/relationships/slide" Target="slides/slide42.xml"/><Relationship Id="rId93" Type="http://schemas.openxmlformats.org/officeDocument/2006/relationships/slide" Target="slides/slide63.xml"/><Relationship Id="rId98" Type="http://schemas.openxmlformats.org/officeDocument/2006/relationships/slide" Target="slides/slide68.xml"/><Relationship Id="rId121" Type="http://schemas.openxmlformats.org/officeDocument/2006/relationships/slide" Target="slides/slide91.xml"/><Relationship Id="rId142" Type="http://schemas.openxmlformats.org/officeDocument/2006/relationships/slide" Target="slides/slide112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16.xml"/><Relationship Id="rId67" Type="http://schemas.openxmlformats.org/officeDocument/2006/relationships/slide" Target="slides/slide37.xml"/><Relationship Id="rId116" Type="http://schemas.openxmlformats.org/officeDocument/2006/relationships/slide" Target="slides/slide86.xml"/><Relationship Id="rId137" Type="http://schemas.openxmlformats.org/officeDocument/2006/relationships/slide" Target="slides/slide107.xml"/><Relationship Id="rId15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3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4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5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6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7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4.xlsx"/><Relationship Id="rId1" Type="http://schemas.openxmlformats.org/officeDocument/2006/relationships/themeOverride" Target="../theme/themeOverride8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9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10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7.xlsx"/><Relationship Id="rId1" Type="http://schemas.openxmlformats.org/officeDocument/2006/relationships/themeOverride" Target="../theme/themeOverride11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8.xlsx"/><Relationship Id="rId1" Type="http://schemas.openxmlformats.org/officeDocument/2006/relationships/themeOverride" Target="../theme/themeOverride12.xml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0.xlsx"/><Relationship Id="rId1" Type="http://schemas.openxmlformats.org/officeDocument/2006/relationships/themeOverride" Target="../theme/themeOverride13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.xlsx"/><Relationship Id="rId1" Type="http://schemas.openxmlformats.org/officeDocument/2006/relationships/themeOverride" Target="../theme/themeOverride14.xm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2.xlsx"/><Relationship Id="rId1" Type="http://schemas.openxmlformats.org/officeDocument/2006/relationships/themeOverride" Target="../theme/themeOverride15.xm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3.xlsx"/><Relationship Id="rId1" Type="http://schemas.openxmlformats.org/officeDocument/2006/relationships/themeOverride" Target="../theme/themeOverride16.xml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4.xlsx"/><Relationship Id="rId1" Type="http://schemas.openxmlformats.org/officeDocument/2006/relationships/themeOverride" Target="../theme/themeOverride17.xml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5.xlsx"/><Relationship Id="rId1" Type="http://schemas.openxmlformats.org/officeDocument/2006/relationships/themeOverride" Target="../theme/themeOverride18.xml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>
              <a:solidFill>
                <a:srgbClr val="2F20E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3"/>
            <c:bubble3D val="0"/>
            <c:explosion val="4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Teknologiateollisuus</c:v>
                </c:pt>
                <c:pt idx="1">
                  <c:v>Metsäteollisuus</c:v>
                </c:pt>
                <c:pt idx="2">
                  <c:v>Kemianteollisuus</c:v>
                </c:pt>
                <c:pt idx="3">
                  <c:v>Muut toimialat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38.75</c:v>
                </c:pt>
                <c:pt idx="1">
                  <c:v>11.69</c:v>
                </c:pt>
                <c:pt idx="2">
                  <c:v>13.38</c:v>
                </c:pt>
                <c:pt idx="3">
                  <c:v>13.99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91561181434593E-2"/>
          <c:y val="5.8105374605724278E-2"/>
          <c:w val="0.72821810648490037"/>
          <c:h val="0.85647805874270322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167">
              <a:solidFill>
                <a:srgbClr val="99CCFF"/>
              </a:solidFill>
              <a:prstDash val="sysDash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2700.8</c:v>
                </c:pt>
                <c:pt idx="1">
                  <c:v>2912</c:v>
                </c:pt>
                <c:pt idx="2">
                  <c:v>2819.6</c:v>
                </c:pt>
                <c:pt idx="3">
                  <c:v>2782.7</c:v>
                </c:pt>
                <c:pt idx="4">
                  <c:v>3097.9</c:v>
                </c:pt>
                <c:pt idx="5">
                  <c:v>2988</c:v>
                </c:pt>
                <c:pt idx="6">
                  <c:v>3356.5</c:v>
                </c:pt>
                <c:pt idx="7">
                  <c:v>3256.6</c:v>
                </c:pt>
                <c:pt idx="8">
                  <c:v>3088.1</c:v>
                </c:pt>
                <c:pt idx="9">
                  <c:v>3369.1</c:v>
                </c:pt>
                <c:pt idx="10">
                  <c:v>3618.3</c:v>
                </c:pt>
                <c:pt idx="11">
                  <c:v>3684.5</c:v>
                </c:pt>
                <c:pt idx="12">
                  <c:v>3446.3</c:v>
                </c:pt>
                <c:pt idx="13">
                  <c:v>3483</c:v>
                </c:pt>
                <c:pt idx="14">
                  <c:v>3746.4</c:v>
                </c:pt>
                <c:pt idx="15">
                  <c:v>3648.6</c:v>
                </c:pt>
                <c:pt idx="16">
                  <c:v>3451.7</c:v>
                </c:pt>
                <c:pt idx="17">
                  <c:v>3000.4</c:v>
                </c:pt>
                <c:pt idx="18">
                  <c:v>2882.2</c:v>
                </c:pt>
                <c:pt idx="19">
                  <c:v>2915.5</c:v>
                </c:pt>
                <c:pt idx="20">
                  <c:v>3007.8</c:v>
                </c:pt>
                <c:pt idx="21">
                  <c:v>3117</c:v>
                </c:pt>
                <c:pt idx="22">
                  <c:v>2882.1</c:v>
                </c:pt>
                <c:pt idx="23">
                  <c:v>2877.8</c:v>
                </c:pt>
                <c:pt idx="24">
                  <c:v>3260.4</c:v>
                </c:pt>
                <c:pt idx="25">
                  <c:v>3871.1</c:v>
                </c:pt>
                <c:pt idx="26">
                  <c:v>3936.3</c:v>
                </c:pt>
                <c:pt idx="27">
                  <c:v>3976.6</c:v>
                </c:pt>
                <c:pt idx="28">
                  <c:v>3952.4</c:v>
                </c:pt>
                <c:pt idx="29">
                  <c:v>3880.4</c:v>
                </c:pt>
                <c:pt idx="30">
                  <c:v>4276.7</c:v>
                </c:pt>
                <c:pt idx="31">
                  <c:v>3708.9</c:v>
                </c:pt>
                <c:pt idx="32">
                  <c:v>3721.6</c:v>
                </c:pt>
                <c:pt idx="33">
                  <c:v>3548</c:v>
                </c:pt>
                <c:pt idx="34">
                  <c:v>3618.6</c:v>
                </c:pt>
                <c:pt idx="35">
                  <c:v>3531</c:v>
                </c:pt>
                <c:pt idx="36">
                  <c:v>3321.8</c:v>
                </c:pt>
                <c:pt idx="37">
                  <c:v>3721.1</c:v>
                </c:pt>
                <c:pt idx="38">
                  <c:v>3824.9</c:v>
                </c:pt>
                <c:pt idx="39">
                  <c:v>4330.5</c:v>
                </c:pt>
                <c:pt idx="40">
                  <c:v>4448.5</c:v>
                </c:pt>
                <c:pt idx="41">
                  <c:v>4745.8</c:v>
                </c:pt>
                <c:pt idx="42">
                  <c:v>4738.5</c:v>
                </c:pt>
                <c:pt idx="43">
                  <c:v>4599.5</c:v>
                </c:pt>
                <c:pt idx="44">
                  <c:v>4762.8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167">
              <a:solidFill>
                <a:srgbClr val="339966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9713.2999999999993</c:v>
                </c:pt>
                <c:pt idx="1">
                  <c:v>10633</c:v>
                </c:pt>
                <c:pt idx="2">
                  <c:v>11795</c:v>
                </c:pt>
                <c:pt idx="3">
                  <c:v>13405</c:v>
                </c:pt>
                <c:pt idx="4">
                  <c:v>13049</c:v>
                </c:pt>
                <c:pt idx="5">
                  <c:v>14717</c:v>
                </c:pt>
                <c:pt idx="6">
                  <c:v>14092</c:v>
                </c:pt>
                <c:pt idx="7">
                  <c:v>14827</c:v>
                </c:pt>
                <c:pt idx="8">
                  <c:v>15577</c:v>
                </c:pt>
                <c:pt idx="9">
                  <c:v>15209</c:v>
                </c:pt>
                <c:pt idx="10">
                  <c:v>16636</c:v>
                </c:pt>
                <c:pt idx="11">
                  <c:v>16950</c:v>
                </c:pt>
                <c:pt idx="12">
                  <c:v>17998</c:v>
                </c:pt>
                <c:pt idx="13">
                  <c:v>17785</c:v>
                </c:pt>
                <c:pt idx="14">
                  <c:v>17297</c:v>
                </c:pt>
                <c:pt idx="15">
                  <c:v>18560</c:v>
                </c:pt>
                <c:pt idx="16">
                  <c:v>17537</c:v>
                </c:pt>
                <c:pt idx="17">
                  <c:v>13635</c:v>
                </c:pt>
                <c:pt idx="18">
                  <c:v>12560</c:v>
                </c:pt>
                <c:pt idx="19">
                  <c:v>12229</c:v>
                </c:pt>
                <c:pt idx="20">
                  <c:v>11495</c:v>
                </c:pt>
                <c:pt idx="21">
                  <c:v>10715</c:v>
                </c:pt>
                <c:pt idx="22">
                  <c:v>10781</c:v>
                </c:pt>
                <c:pt idx="23">
                  <c:v>10663</c:v>
                </c:pt>
                <c:pt idx="24">
                  <c:v>10712</c:v>
                </c:pt>
                <c:pt idx="25">
                  <c:v>9494.7000000000007</c:v>
                </c:pt>
                <c:pt idx="26">
                  <c:v>9939.4</c:v>
                </c:pt>
                <c:pt idx="27">
                  <c:v>10263</c:v>
                </c:pt>
                <c:pt idx="28">
                  <c:v>11262</c:v>
                </c:pt>
                <c:pt idx="29">
                  <c:v>10447</c:v>
                </c:pt>
                <c:pt idx="30">
                  <c:v>10857</c:v>
                </c:pt>
                <c:pt idx="31">
                  <c:v>10255</c:v>
                </c:pt>
                <c:pt idx="32">
                  <c:v>10916</c:v>
                </c:pt>
                <c:pt idx="33">
                  <c:v>9845.2999999999993</c:v>
                </c:pt>
                <c:pt idx="34">
                  <c:v>9988.5</c:v>
                </c:pt>
                <c:pt idx="35">
                  <c:v>9659.7999999999993</c:v>
                </c:pt>
                <c:pt idx="36">
                  <c:v>9698.2999999999993</c:v>
                </c:pt>
                <c:pt idx="37">
                  <c:v>9309.7000000000007</c:v>
                </c:pt>
                <c:pt idx="38">
                  <c:v>9341.1</c:v>
                </c:pt>
                <c:pt idx="39">
                  <c:v>10594</c:v>
                </c:pt>
                <c:pt idx="40">
                  <c:v>10688</c:v>
                </c:pt>
                <c:pt idx="41">
                  <c:v>10245</c:v>
                </c:pt>
                <c:pt idx="42">
                  <c:v>11398</c:v>
                </c:pt>
                <c:pt idx="43">
                  <c:v>12239</c:v>
                </c:pt>
                <c:pt idx="44">
                  <c:v>12620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9229048"/>
        <c:axId val="499229440"/>
      </c:areaChart>
      <c:catAx>
        <c:axId val="49922904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9922944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99229440"/>
        <c:scaling>
          <c:orientation val="minMax"/>
          <c:max val="24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99229048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6254158034728167"/>
          <c:h val="0.66954070041273261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/>
            </a:pPr>
            <a:r>
              <a:rPr lang="en-US" sz="1400" b="1" dirty="0" err="1" smtClean="0">
                <a:solidFill>
                  <a:srgbClr val="002060"/>
                </a:solidFill>
              </a:rPr>
              <a:t>Saldoluku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endParaRPr lang="en-US" sz="14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8814767519269513"/>
          <c:y val="0.2341197731762545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Taul1!$A$2:$A$49</c:f>
              <c:strCache>
                <c:ptCount val="48"/>
                <c:pt idx="0">
                  <c:v>05(1)</c:v>
                </c:pt>
                <c:pt idx="1">
                  <c:v>05(4)</c:v>
                </c:pt>
                <c:pt idx="2">
                  <c:v>05(7)</c:v>
                </c:pt>
                <c:pt idx="3">
                  <c:v>05(10)</c:v>
                </c:pt>
                <c:pt idx="4">
                  <c:v>06(1)</c:v>
                </c:pt>
                <c:pt idx="5">
                  <c:v>06(4)</c:v>
                </c:pt>
                <c:pt idx="6">
                  <c:v>06(7)</c:v>
                </c:pt>
                <c:pt idx="7">
                  <c:v>06(10)</c:v>
                </c:pt>
                <c:pt idx="8">
                  <c:v>07(1)</c:v>
                </c:pt>
                <c:pt idx="9">
                  <c:v>07(4)</c:v>
                </c:pt>
                <c:pt idx="10">
                  <c:v>07(7)</c:v>
                </c:pt>
                <c:pt idx="11">
                  <c:v>07(10)</c:v>
                </c:pt>
                <c:pt idx="12">
                  <c:v>08(1)</c:v>
                </c:pt>
                <c:pt idx="13">
                  <c:v>08(4)</c:v>
                </c:pt>
                <c:pt idx="14">
                  <c:v>08(7)</c:v>
                </c:pt>
                <c:pt idx="15">
                  <c:v>08(10)</c:v>
                </c:pt>
                <c:pt idx="16">
                  <c:v>09(1)</c:v>
                </c:pt>
                <c:pt idx="17">
                  <c:v>09(4)</c:v>
                </c:pt>
                <c:pt idx="18">
                  <c:v>09(7)</c:v>
                </c:pt>
                <c:pt idx="19">
                  <c:v>09(10)</c:v>
                </c:pt>
                <c:pt idx="20">
                  <c:v>10(1)</c:v>
                </c:pt>
                <c:pt idx="21">
                  <c:v>10(4)</c:v>
                </c:pt>
                <c:pt idx="22">
                  <c:v>10(7)</c:v>
                </c:pt>
                <c:pt idx="23">
                  <c:v>10(10)</c:v>
                </c:pt>
                <c:pt idx="24">
                  <c:v>11(1)</c:v>
                </c:pt>
                <c:pt idx="25">
                  <c:v>11(4)</c:v>
                </c:pt>
                <c:pt idx="26">
                  <c:v>11(7)</c:v>
                </c:pt>
                <c:pt idx="27">
                  <c:v>11(10)</c:v>
                </c:pt>
                <c:pt idx="28">
                  <c:v>12(1)</c:v>
                </c:pt>
                <c:pt idx="29">
                  <c:v>12(4)</c:v>
                </c:pt>
                <c:pt idx="30">
                  <c:v>12(7)</c:v>
                </c:pt>
                <c:pt idx="31">
                  <c:v>12(10)</c:v>
                </c:pt>
                <c:pt idx="32">
                  <c:v>13(1)</c:v>
                </c:pt>
                <c:pt idx="33">
                  <c:v>13(4)</c:v>
                </c:pt>
                <c:pt idx="34">
                  <c:v>13(7)</c:v>
                </c:pt>
                <c:pt idx="35">
                  <c:v>13(10)</c:v>
                </c:pt>
                <c:pt idx="36">
                  <c:v>14(1)</c:v>
                </c:pt>
                <c:pt idx="37">
                  <c:v>14(4)</c:v>
                </c:pt>
                <c:pt idx="38">
                  <c:v>14(7)</c:v>
                </c:pt>
                <c:pt idx="39">
                  <c:v>14(10)</c:v>
                </c:pt>
                <c:pt idx="40">
                  <c:v>15(1)</c:v>
                </c:pt>
                <c:pt idx="41">
                  <c:v>15(4)</c:v>
                </c:pt>
                <c:pt idx="42">
                  <c:v>15(7)</c:v>
                </c:pt>
                <c:pt idx="43">
                  <c:v>15(10)</c:v>
                </c:pt>
                <c:pt idx="44">
                  <c:v>16(1)</c:v>
                </c:pt>
                <c:pt idx="45">
                  <c:v>16(4)</c:v>
                </c:pt>
                <c:pt idx="46">
                  <c:v>16(7)</c:v>
                </c:pt>
                <c:pt idx="47">
                  <c:v>16(10)</c:v>
                </c:pt>
              </c:strCache>
            </c:strRef>
          </c:cat>
          <c:val>
            <c:numRef>
              <c:f>Taul1!$B$2:$B$49</c:f>
              <c:numCache>
                <c:formatCode>General</c:formatCode>
                <c:ptCount val="48"/>
                <c:pt idx="0">
                  <c:v>13</c:v>
                </c:pt>
                <c:pt idx="1">
                  <c:v>14</c:v>
                </c:pt>
                <c:pt idx="2">
                  <c:v>9</c:v>
                </c:pt>
                <c:pt idx="3">
                  <c:v>5</c:v>
                </c:pt>
                <c:pt idx="4">
                  <c:v>15</c:v>
                </c:pt>
                <c:pt idx="5">
                  <c:v>24</c:v>
                </c:pt>
                <c:pt idx="6">
                  <c:v>18</c:v>
                </c:pt>
                <c:pt idx="7">
                  <c:v>16</c:v>
                </c:pt>
                <c:pt idx="8">
                  <c:v>11</c:v>
                </c:pt>
                <c:pt idx="9">
                  <c:v>12</c:v>
                </c:pt>
                <c:pt idx="10">
                  <c:v>8</c:v>
                </c:pt>
                <c:pt idx="11">
                  <c:v>3</c:v>
                </c:pt>
                <c:pt idx="12">
                  <c:v>-2</c:v>
                </c:pt>
                <c:pt idx="13">
                  <c:v>1</c:v>
                </c:pt>
                <c:pt idx="14">
                  <c:v>-14</c:v>
                </c:pt>
                <c:pt idx="15">
                  <c:v>-28</c:v>
                </c:pt>
                <c:pt idx="16">
                  <c:v>-56</c:v>
                </c:pt>
                <c:pt idx="17">
                  <c:v>-36</c:v>
                </c:pt>
                <c:pt idx="18">
                  <c:v>-21</c:v>
                </c:pt>
                <c:pt idx="19">
                  <c:v>2</c:v>
                </c:pt>
                <c:pt idx="20">
                  <c:v>10</c:v>
                </c:pt>
                <c:pt idx="21">
                  <c:v>33</c:v>
                </c:pt>
                <c:pt idx="22">
                  <c:v>27</c:v>
                </c:pt>
                <c:pt idx="23">
                  <c:v>19</c:v>
                </c:pt>
                <c:pt idx="24">
                  <c:v>26</c:v>
                </c:pt>
                <c:pt idx="25">
                  <c:v>30</c:v>
                </c:pt>
                <c:pt idx="26">
                  <c:v>18</c:v>
                </c:pt>
                <c:pt idx="27">
                  <c:v>-5</c:v>
                </c:pt>
                <c:pt idx="28">
                  <c:v>-5</c:v>
                </c:pt>
                <c:pt idx="29">
                  <c:v>8</c:v>
                </c:pt>
                <c:pt idx="30">
                  <c:v>-4</c:v>
                </c:pt>
                <c:pt idx="31">
                  <c:v>-24</c:v>
                </c:pt>
                <c:pt idx="32">
                  <c:v>-11</c:v>
                </c:pt>
                <c:pt idx="33">
                  <c:v>-2</c:v>
                </c:pt>
                <c:pt idx="34">
                  <c:v>-11</c:v>
                </c:pt>
                <c:pt idx="35">
                  <c:v>-13</c:v>
                </c:pt>
                <c:pt idx="36">
                  <c:v>5</c:v>
                </c:pt>
                <c:pt idx="37">
                  <c:v>15</c:v>
                </c:pt>
                <c:pt idx="38">
                  <c:v>3</c:v>
                </c:pt>
                <c:pt idx="39">
                  <c:v>-12</c:v>
                </c:pt>
                <c:pt idx="40">
                  <c:v>-4</c:v>
                </c:pt>
                <c:pt idx="41">
                  <c:v>10</c:v>
                </c:pt>
                <c:pt idx="42">
                  <c:v>1</c:v>
                </c:pt>
                <c:pt idx="43">
                  <c:v>-3</c:v>
                </c:pt>
                <c:pt idx="4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9230616"/>
        <c:axId val="500247584"/>
      </c:lineChart>
      <c:catAx>
        <c:axId val="499230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500247584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500247584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fi-FI"/>
          </a:p>
        </c:txPr>
        <c:crossAx val="4992306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248368"/>
        <c:axId val="500248760"/>
      </c:lineChart>
      <c:catAx>
        <c:axId val="500248368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500248760"/>
        <c:crosses val="autoZero"/>
        <c:auto val="1"/>
        <c:lblAlgn val="ctr"/>
        <c:lblOffset val="100"/>
        <c:noMultiLvlLbl val="0"/>
      </c:catAx>
      <c:valAx>
        <c:axId val="500248760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0248368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66091469056442E-2"/>
          <c:y val="7.874015748031496E-2"/>
          <c:w val="0.74819231281341936"/>
          <c:h val="0.8414957512733709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5052.5</c:v>
                </c:pt>
                <c:pt idx="2">
                  <c:v>4962.5</c:v>
                </c:pt>
                <c:pt idx="3">
                  <c:v>5785.8</c:v>
                </c:pt>
                <c:pt idx="4">
                  <c:v>5242.3</c:v>
                </c:pt>
                <c:pt idx="5">
                  <c:v>5562.4</c:v>
                </c:pt>
                <c:pt idx="6">
                  <c:v>5988.7</c:v>
                </c:pt>
                <c:pt idx="7">
                  <c:v>6098.8</c:v>
                </c:pt>
                <c:pt idx="8">
                  <c:v>6188.2</c:v>
                </c:pt>
                <c:pt idx="9">
                  <c:v>5969.8</c:v>
                </c:pt>
                <c:pt idx="10">
                  <c:v>6323.7</c:v>
                </c:pt>
                <c:pt idx="11">
                  <c:v>6532.6</c:v>
                </c:pt>
                <c:pt idx="12">
                  <c:v>7326.1</c:v>
                </c:pt>
                <c:pt idx="13">
                  <c:v>6698</c:v>
                </c:pt>
                <c:pt idx="14">
                  <c:v>6765.1</c:v>
                </c:pt>
                <c:pt idx="15">
                  <c:v>7017.5</c:v>
                </c:pt>
                <c:pt idx="16">
                  <c:v>7348.5</c:v>
                </c:pt>
                <c:pt idx="17">
                  <c:v>4370.1000000000004</c:v>
                </c:pt>
                <c:pt idx="18">
                  <c:v>4666.8999999999996</c:v>
                </c:pt>
                <c:pt idx="19">
                  <c:v>4668.8999999999996</c:v>
                </c:pt>
                <c:pt idx="20">
                  <c:v>5198.3</c:v>
                </c:pt>
                <c:pt idx="21">
                  <c:v>4893.7</c:v>
                </c:pt>
                <c:pt idx="22">
                  <c:v>4658.5</c:v>
                </c:pt>
                <c:pt idx="23">
                  <c:v>4786.8</c:v>
                </c:pt>
                <c:pt idx="24">
                  <c:v>6073.4</c:v>
                </c:pt>
                <c:pt idx="25">
                  <c:v>4890</c:v>
                </c:pt>
                <c:pt idx="26">
                  <c:v>4410.3</c:v>
                </c:pt>
                <c:pt idx="27">
                  <c:v>4518.7</c:v>
                </c:pt>
                <c:pt idx="28">
                  <c:v>5759.8</c:v>
                </c:pt>
                <c:pt idx="29">
                  <c:v>4473.6000000000004</c:v>
                </c:pt>
                <c:pt idx="30">
                  <c:v>5026.2</c:v>
                </c:pt>
                <c:pt idx="31">
                  <c:v>4467.8</c:v>
                </c:pt>
                <c:pt idx="32">
                  <c:v>4992.8</c:v>
                </c:pt>
                <c:pt idx="33">
                  <c:v>3539.7</c:v>
                </c:pt>
                <c:pt idx="34">
                  <c:v>3835</c:v>
                </c:pt>
                <c:pt idx="35">
                  <c:v>3456.1</c:v>
                </c:pt>
                <c:pt idx="36">
                  <c:v>4199.6000000000004</c:v>
                </c:pt>
                <c:pt idx="37">
                  <c:v>3366</c:v>
                </c:pt>
                <c:pt idx="38">
                  <c:v>3426.6</c:v>
                </c:pt>
                <c:pt idx="39">
                  <c:v>4148.5</c:v>
                </c:pt>
                <c:pt idx="40">
                  <c:v>3769.9</c:v>
                </c:pt>
                <c:pt idx="41">
                  <c:v>3095.1</c:v>
                </c:pt>
                <c:pt idx="42">
                  <c:v>3028.7</c:v>
                </c:pt>
                <c:pt idx="43">
                  <c:v>2704.6</c:v>
                </c:pt>
                <c:pt idx="44">
                  <c:v>3109.4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4550.5</c:v>
                </c:pt>
                <c:pt idx="2">
                  <c:v>4596</c:v>
                </c:pt>
                <c:pt idx="3">
                  <c:v>5331.4</c:v>
                </c:pt>
                <c:pt idx="4">
                  <c:v>4851.6000000000004</c:v>
                </c:pt>
                <c:pt idx="5">
                  <c:v>5191.2</c:v>
                </c:pt>
                <c:pt idx="6">
                  <c:v>5303.3</c:v>
                </c:pt>
                <c:pt idx="7">
                  <c:v>5458.2</c:v>
                </c:pt>
                <c:pt idx="8">
                  <c:v>5754</c:v>
                </c:pt>
                <c:pt idx="9">
                  <c:v>5336.8</c:v>
                </c:pt>
                <c:pt idx="10">
                  <c:v>5537.5</c:v>
                </c:pt>
                <c:pt idx="11">
                  <c:v>5876.4</c:v>
                </c:pt>
                <c:pt idx="12">
                  <c:v>6630.4</c:v>
                </c:pt>
                <c:pt idx="13">
                  <c:v>5886.4</c:v>
                </c:pt>
                <c:pt idx="14">
                  <c:v>5766.9</c:v>
                </c:pt>
                <c:pt idx="15">
                  <c:v>6076</c:v>
                </c:pt>
                <c:pt idx="16">
                  <c:v>6457.6</c:v>
                </c:pt>
                <c:pt idx="17">
                  <c:v>3844.2</c:v>
                </c:pt>
                <c:pt idx="18">
                  <c:v>3992.2</c:v>
                </c:pt>
                <c:pt idx="19">
                  <c:v>3966.3</c:v>
                </c:pt>
                <c:pt idx="20">
                  <c:v>4439.1000000000004</c:v>
                </c:pt>
                <c:pt idx="21">
                  <c:v>3917.9</c:v>
                </c:pt>
                <c:pt idx="22">
                  <c:v>3944.9</c:v>
                </c:pt>
                <c:pt idx="23">
                  <c:v>3889.3</c:v>
                </c:pt>
                <c:pt idx="24">
                  <c:v>5008.3</c:v>
                </c:pt>
                <c:pt idx="25">
                  <c:v>3826.3</c:v>
                </c:pt>
                <c:pt idx="26">
                  <c:v>3705.8</c:v>
                </c:pt>
                <c:pt idx="27">
                  <c:v>3576.5</c:v>
                </c:pt>
                <c:pt idx="28">
                  <c:v>4689.5</c:v>
                </c:pt>
                <c:pt idx="29">
                  <c:v>3718.7</c:v>
                </c:pt>
                <c:pt idx="30">
                  <c:v>4346.1000000000004</c:v>
                </c:pt>
                <c:pt idx="31">
                  <c:v>4008.8</c:v>
                </c:pt>
                <c:pt idx="32">
                  <c:v>4404.1000000000004</c:v>
                </c:pt>
                <c:pt idx="33">
                  <c:v>3037.9</c:v>
                </c:pt>
                <c:pt idx="34">
                  <c:v>3369.4</c:v>
                </c:pt>
                <c:pt idx="35">
                  <c:v>3056</c:v>
                </c:pt>
                <c:pt idx="36">
                  <c:v>3828.6</c:v>
                </c:pt>
                <c:pt idx="37">
                  <c:v>2885.2</c:v>
                </c:pt>
                <c:pt idx="38">
                  <c:v>2929.4</c:v>
                </c:pt>
                <c:pt idx="39">
                  <c:v>3655.3</c:v>
                </c:pt>
                <c:pt idx="40">
                  <c:v>3292.3</c:v>
                </c:pt>
                <c:pt idx="41">
                  <c:v>2492.6</c:v>
                </c:pt>
                <c:pt idx="42">
                  <c:v>2486.4</c:v>
                </c:pt>
                <c:pt idx="43">
                  <c:v>2253.9</c:v>
                </c:pt>
                <c:pt idx="44">
                  <c:v>2590.5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502</c:v>
                </c:pt>
                <c:pt idx="2">
                  <c:v>366.4</c:v>
                </c:pt>
                <c:pt idx="3">
                  <c:v>454.4</c:v>
                </c:pt>
                <c:pt idx="4">
                  <c:v>390.8</c:v>
                </c:pt>
                <c:pt idx="5">
                  <c:v>371.2</c:v>
                </c:pt>
                <c:pt idx="6">
                  <c:v>685.4</c:v>
                </c:pt>
                <c:pt idx="7">
                  <c:v>640.6</c:v>
                </c:pt>
                <c:pt idx="8">
                  <c:v>434.2</c:v>
                </c:pt>
                <c:pt idx="9">
                  <c:v>633</c:v>
                </c:pt>
                <c:pt idx="10">
                  <c:v>786.2</c:v>
                </c:pt>
                <c:pt idx="11">
                  <c:v>656.2</c:v>
                </c:pt>
                <c:pt idx="12">
                  <c:v>695.8</c:v>
                </c:pt>
                <c:pt idx="13">
                  <c:v>811.5</c:v>
                </c:pt>
                <c:pt idx="14">
                  <c:v>998.2</c:v>
                </c:pt>
                <c:pt idx="15">
                  <c:v>941.5</c:v>
                </c:pt>
                <c:pt idx="16">
                  <c:v>890.8</c:v>
                </c:pt>
                <c:pt idx="17">
                  <c:v>525.9</c:v>
                </c:pt>
                <c:pt idx="18">
                  <c:v>674.6</c:v>
                </c:pt>
                <c:pt idx="19">
                  <c:v>702.6</c:v>
                </c:pt>
                <c:pt idx="20">
                  <c:v>759.3</c:v>
                </c:pt>
                <c:pt idx="21">
                  <c:v>975.8</c:v>
                </c:pt>
                <c:pt idx="22">
                  <c:v>713.5</c:v>
                </c:pt>
                <c:pt idx="23">
                  <c:v>897.5</c:v>
                </c:pt>
                <c:pt idx="24">
                  <c:v>1065.0999999999999</c:v>
                </c:pt>
                <c:pt idx="25">
                  <c:v>1063.7</c:v>
                </c:pt>
                <c:pt idx="26">
                  <c:v>704.5</c:v>
                </c:pt>
                <c:pt idx="27">
                  <c:v>942.2</c:v>
                </c:pt>
                <c:pt idx="28">
                  <c:v>1070.3</c:v>
                </c:pt>
                <c:pt idx="29">
                  <c:v>754.9</c:v>
                </c:pt>
                <c:pt idx="30">
                  <c:v>680.1</c:v>
                </c:pt>
                <c:pt idx="31">
                  <c:v>459</c:v>
                </c:pt>
                <c:pt idx="32">
                  <c:v>588.70000000000005</c:v>
                </c:pt>
                <c:pt idx="33">
                  <c:v>501.8</c:v>
                </c:pt>
                <c:pt idx="34">
                  <c:v>465.6</c:v>
                </c:pt>
                <c:pt idx="35">
                  <c:v>400.1</c:v>
                </c:pt>
                <c:pt idx="36">
                  <c:v>371</c:v>
                </c:pt>
                <c:pt idx="37">
                  <c:v>480.8</c:v>
                </c:pt>
                <c:pt idx="38">
                  <c:v>497.2</c:v>
                </c:pt>
                <c:pt idx="39">
                  <c:v>493.2</c:v>
                </c:pt>
                <c:pt idx="40">
                  <c:v>477.6</c:v>
                </c:pt>
                <c:pt idx="41">
                  <c:v>602.5</c:v>
                </c:pt>
                <c:pt idx="42">
                  <c:v>542.4</c:v>
                </c:pt>
                <c:pt idx="43">
                  <c:v>450.7</c:v>
                </c:pt>
                <c:pt idx="44">
                  <c:v>518.9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0249544"/>
        <c:axId val="500249936"/>
      </c:lineChart>
      <c:catAx>
        <c:axId val="50024954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0249936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500249936"/>
        <c:scaling>
          <c:orientation val="minMax"/>
          <c:max val="8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0249544"/>
        <c:crosses val="autoZero"/>
        <c:crossBetween val="midCat"/>
        <c:majorUnit val="500"/>
        <c:minorUnit val="100"/>
      </c:valAx>
      <c:spPr>
        <a:noFill/>
        <a:ln w="264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01634772062363"/>
          <c:y val="0.14890804920168826"/>
          <c:w val="0.15824433859200832"/>
          <c:h val="0.68190347940474183"/>
        </c:manualLayout>
      </c:layout>
      <c:overlay val="0"/>
      <c:spPr>
        <a:solidFill>
          <a:schemeClr val="bg1"/>
        </a:solidFill>
        <a:ln w="264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85115766262397E-2"/>
          <c:y val="5.7395143487858721E-2"/>
          <c:w val="0.74090407938257996"/>
          <c:h val="0.90730793778214713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567.29999999999995</c:v>
                </c:pt>
                <c:pt idx="1">
                  <c:v>668.3</c:v>
                </c:pt>
                <c:pt idx="2">
                  <c:v>584.79999999999995</c:v>
                </c:pt>
                <c:pt idx="3">
                  <c:v>588.9</c:v>
                </c:pt>
                <c:pt idx="4">
                  <c:v>695.4</c:v>
                </c:pt>
                <c:pt idx="5">
                  <c:v>533.4</c:v>
                </c:pt>
                <c:pt idx="6">
                  <c:v>533.4</c:v>
                </c:pt>
                <c:pt idx="7">
                  <c:v>548.1</c:v>
                </c:pt>
                <c:pt idx="8">
                  <c:v>390.6</c:v>
                </c:pt>
                <c:pt idx="9">
                  <c:v>487.9</c:v>
                </c:pt>
                <c:pt idx="10">
                  <c:v>635.5</c:v>
                </c:pt>
                <c:pt idx="11">
                  <c:v>586</c:v>
                </c:pt>
                <c:pt idx="12">
                  <c:v>601.9</c:v>
                </c:pt>
                <c:pt idx="13">
                  <c:v>670</c:v>
                </c:pt>
                <c:pt idx="14">
                  <c:v>927.3</c:v>
                </c:pt>
                <c:pt idx="15">
                  <c:v>898.3</c:v>
                </c:pt>
                <c:pt idx="16">
                  <c:v>915.2</c:v>
                </c:pt>
                <c:pt idx="17">
                  <c:v>568.6</c:v>
                </c:pt>
                <c:pt idx="18">
                  <c:v>582.5</c:v>
                </c:pt>
                <c:pt idx="19">
                  <c:v>610.4</c:v>
                </c:pt>
                <c:pt idx="20">
                  <c:v>633.4</c:v>
                </c:pt>
                <c:pt idx="21">
                  <c:v>786</c:v>
                </c:pt>
                <c:pt idx="22">
                  <c:v>582.79999999999995</c:v>
                </c:pt>
                <c:pt idx="23">
                  <c:v>736.2</c:v>
                </c:pt>
                <c:pt idx="24">
                  <c:v>734.1</c:v>
                </c:pt>
                <c:pt idx="25">
                  <c:v>790.6</c:v>
                </c:pt>
                <c:pt idx="26">
                  <c:v>723</c:v>
                </c:pt>
                <c:pt idx="27">
                  <c:v>835.4</c:v>
                </c:pt>
                <c:pt idx="28">
                  <c:v>894</c:v>
                </c:pt>
                <c:pt idx="29">
                  <c:v>619.70000000000005</c:v>
                </c:pt>
                <c:pt idx="30">
                  <c:v>643</c:v>
                </c:pt>
                <c:pt idx="31">
                  <c:v>529.1</c:v>
                </c:pt>
                <c:pt idx="32">
                  <c:v>594.70000000000005</c:v>
                </c:pt>
                <c:pt idx="33">
                  <c:v>581.9</c:v>
                </c:pt>
                <c:pt idx="34">
                  <c:v>482.8</c:v>
                </c:pt>
                <c:pt idx="35">
                  <c:v>414.9</c:v>
                </c:pt>
                <c:pt idx="36">
                  <c:v>396.6</c:v>
                </c:pt>
                <c:pt idx="37">
                  <c:v>482.7</c:v>
                </c:pt>
                <c:pt idx="38">
                  <c:v>522.6</c:v>
                </c:pt>
                <c:pt idx="39">
                  <c:v>575.20000000000005</c:v>
                </c:pt>
                <c:pt idx="40">
                  <c:v>555.79999999999995</c:v>
                </c:pt>
                <c:pt idx="41">
                  <c:v>740.1</c:v>
                </c:pt>
                <c:pt idx="42">
                  <c:v>644.29999999999995</c:v>
                </c:pt>
                <c:pt idx="43">
                  <c:v>565.6</c:v>
                </c:pt>
                <c:pt idx="44">
                  <c:v>588.79999999999995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5255.9</c:v>
                </c:pt>
                <c:pt idx="1">
                  <c:v>5828.8</c:v>
                </c:pt>
                <c:pt idx="2">
                  <c:v>5881.3</c:v>
                </c:pt>
                <c:pt idx="3">
                  <c:v>6775.2</c:v>
                </c:pt>
                <c:pt idx="4">
                  <c:v>5603.1</c:v>
                </c:pt>
                <c:pt idx="5">
                  <c:v>5905.7</c:v>
                </c:pt>
                <c:pt idx="6">
                  <c:v>6033.8</c:v>
                </c:pt>
                <c:pt idx="7">
                  <c:v>6322.3</c:v>
                </c:pt>
                <c:pt idx="8">
                  <c:v>6706</c:v>
                </c:pt>
                <c:pt idx="9">
                  <c:v>6141.4</c:v>
                </c:pt>
                <c:pt idx="10">
                  <c:v>6361.8</c:v>
                </c:pt>
                <c:pt idx="11">
                  <c:v>6734.6</c:v>
                </c:pt>
                <c:pt idx="12">
                  <c:v>7589.3</c:v>
                </c:pt>
                <c:pt idx="13">
                  <c:v>6742.3</c:v>
                </c:pt>
                <c:pt idx="14">
                  <c:v>6487.4</c:v>
                </c:pt>
                <c:pt idx="15">
                  <c:v>6885.8</c:v>
                </c:pt>
                <c:pt idx="16">
                  <c:v>7234.2</c:v>
                </c:pt>
                <c:pt idx="17">
                  <c:v>4421.5</c:v>
                </c:pt>
                <c:pt idx="18">
                  <c:v>4520.1000000000004</c:v>
                </c:pt>
                <c:pt idx="19">
                  <c:v>4430.2</c:v>
                </c:pt>
                <c:pt idx="20">
                  <c:v>4900.2</c:v>
                </c:pt>
                <c:pt idx="21">
                  <c:v>4343.6000000000004</c:v>
                </c:pt>
                <c:pt idx="22">
                  <c:v>4397</c:v>
                </c:pt>
                <c:pt idx="23">
                  <c:v>4338.1000000000004</c:v>
                </c:pt>
                <c:pt idx="24">
                  <c:v>5367.5</c:v>
                </c:pt>
                <c:pt idx="25">
                  <c:v>4144.8</c:v>
                </c:pt>
                <c:pt idx="26">
                  <c:v>3928.4</c:v>
                </c:pt>
                <c:pt idx="27">
                  <c:v>3969.7</c:v>
                </c:pt>
                <c:pt idx="28">
                  <c:v>4839.8</c:v>
                </c:pt>
                <c:pt idx="29">
                  <c:v>3960.9</c:v>
                </c:pt>
                <c:pt idx="30">
                  <c:v>4627.8999999999996</c:v>
                </c:pt>
                <c:pt idx="31">
                  <c:v>4330.8</c:v>
                </c:pt>
                <c:pt idx="32">
                  <c:v>4651.3</c:v>
                </c:pt>
                <c:pt idx="33">
                  <c:v>3328</c:v>
                </c:pt>
                <c:pt idx="34">
                  <c:v>3715.7</c:v>
                </c:pt>
                <c:pt idx="35">
                  <c:v>3370.2</c:v>
                </c:pt>
                <c:pt idx="36">
                  <c:v>3957.9</c:v>
                </c:pt>
                <c:pt idx="37">
                  <c:v>3133.1</c:v>
                </c:pt>
                <c:pt idx="38">
                  <c:v>3167.5</c:v>
                </c:pt>
                <c:pt idx="39">
                  <c:v>3765.6</c:v>
                </c:pt>
                <c:pt idx="40">
                  <c:v>3754.7</c:v>
                </c:pt>
                <c:pt idx="41">
                  <c:v>3093.1</c:v>
                </c:pt>
                <c:pt idx="42">
                  <c:v>3212.8</c:v>
                </c:pt>
                <c:pt idx="43">
                  <c:v>3054.4</c:v>
                </c:pt>
                <c:pt idx="44">
                  <c:v>3264.9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0250720"/>
        <c:axId val="500251112"/>
      </c:areaChart>
      <c:catAx>
        <c:axId val="50025072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025111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500251112"/>
        <c:scaling>
          <c:orientation val="minMax"/>
          <c:max val="9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0250720"/>
        <c:crosses val="autoZero"/>
        <c:crossBetween val="midCat"/>
        <c:majorUnit val="500"/>
        <c:minorUnit val="100"/>
      </c:valAx>
      <c:spPr>
        <a:noFill/>
        <a:ln w="28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51708930540247"/>
          <c:y val="0.22967906356293097"/>
          <c:w val="0.16648291069459759"/>
          <c:h val="0.72438007146082473"/>
        </c:manualLayout>
      </c:layout>
      <c:overlay val="0"/>
      <c:spPr>
        <a:solidFill>
          <a:schemeClr val="bg1"/>
        </a:solidFill>
        <a:ln w="284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251896"/>
        <c:axId val="500252288"/>
      </c:lineChart>
      <c:catAx>
        <c:axId val="500251896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500252288"/>
        <c:crosses val="autoZero"/>
        <c:auto val="1"/>
        <c:lblAlgn val="ctr"/>
        <c:lblOffset val="100"/>
        <c:noMultiLvlLbl val="0"/>
      </c:catAx>
      <c:valAx>
        <c:axId val="500252288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0251896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7297875993577E-2"/>
          <c:y val="8.7128712871287123E-2"/>
          <c:w val="0.71970843727801292"/>
          <c:h val="0.791999509517155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727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1782.2</c:v>
                </c:pt>
                <c:pt idx="2">
                  <c:v>2781.9</c:v>
                </c:pt>
                <c:pt idx="3">
                  <c:v>1844.9</c:v>
                </c:pt>
                <c:pt idx="4">
                  <c:v>2965.2</c:v>
                </c:pt>
                <c:pt idx="5">
                  <c:v>3105.1</c:v>
                </c:pt>
                <c:pt idx="6">
                  <c:v>2147.6999999999998</c:v>
                </c:pt>
                <c:pt idx="7">
                  <c:v>2140.8000000000002</c:v>
                </c:pt>
                <c:pt idx="8">
                  <c:v>2717.7</c:v>
                </c:pt>
                <c:pt idx="9">
                  <c:v>2783</c:v>
                </c:pt>
                <c:pt idx="10">
                  <c:v>3979.5</c:v>
                </c:pt>
                <c:pt idx="11">
                  <c:v>2655.7</c:v>
                </c:pt>
                <c:pt idx="12">
                  <c:v>3110.8</c:v>
                </c:pt>
                <c:pt idx="13">
                  <c:v>3619.4</c:v>
                </c:pt>
                <c:pt idx="14">
                  <c:v>3018.8</c:v>
                </c:pt>
                <c:pt idx="15">
                  <c:v>3542.5</c:v>
                </c:pt>
                <c:pt idx="16">
                  <c:v>1733.2</c:v>
                </c:pt>
                <c:pt idx="17">
                  <c:v>1457.5</c:v>
                </c:pt>
                <c:pt idx="18">
                  <c:v>1356</c:v>
                </c:pt>
                <c:pt idx="19">
                  <c:v>1578.7</c:v>
                </c:pt>
                <c:pt idx="20">
                  <c:v>1971.8</c:v>
                </c:pt>
                <c:pt idx="21">
                  <c:v>1705.5</c:v>
                </c:pt>
                <c:pt idx="22">
                  <c:v>2091.9</c:v>
                </c:pt>
                <c:pt idx="23">
                  <c:v>1929.5</c:v>
                </c:pt>
                <c:pt idx="24">
                  <c:v>2610.1</c:v>
                </c:pt>
                <c:pt idx="25">
                  <c:v>2675.3</c:v>
                </c:pt>
                <c:pt idx="26">
                  <c:v>3432</c:v>
                </c:pt>
                <c:pt idx="27">
                  <c:v>2582</c:v>
                </c:pt>
                <c:pt idx="28">
                  <c:v>3094.5</c:v>
                </c:pt>
                <c:pt idx="29">
                  <c:v>2882.4</c:v>
                </c:pt>
                <c:pt idx="30">
                  <c:v>2722.6</c:v>
                </c:pt>
                <c:pt idx="31">
                  <c:v>2495.6999999999998</c:v>
                </c:pt>
                <c:pt idx="32">
                  <c:v>3173</c:v>
                </c:pt>
                <c:pt idx="33">
                  <c:v>2506.6</c:v>
                </c:pt>
                <c:pt idx="34">
                  <c:v>2681.5</c:v>
                </c:pt>
                <c:pt idx="35">
                  <c:v>2537.9</c:v>
                </c:pt>
                <c:pt idx="36">
                  <c:v>2499.4</c:v>
                </c:pt>
                <c:pt idx="37">
                  <c:v>3075.8</c:v>
                </c:pt>
                <c:pt idx="38">
                  <c:v>3317.2</c:v>
                </c:pt>
                <c:pt idx="39">
                  <c:v>3893.7</c:v>
                </c:pt>
                <c:pt idx="40">
                  <c:v>3089.4</c:v>
                </c:pt>
                <c:pt idx="41">
                  <c:v>2812.7</c:v>
                </c:pt>
                <c:pt idx="42">
                  <c:v>4629.1000000000004</c:v>
                </c:pt>
                <c:pt idx="43">
                  <c:v>3538.6</c:v>
                </c:pt>
                <c:pt idx="44">
                  <c:v>3142.7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1272.5999999999999</c:v>
                </c:pt>
                <c:pt idx="2">
                  <c:v>2262.1999999999998</c:v>
                </c:pt>
                <c:pt idx="3">
                  <c:v>1434.3</c:v>
                </c:pt>
                <c:pt idx="4">
                  <c:v>2194.6</c:v>
                </c:pt>
                <c:pt idx="5">
                  <c:v>2560.6</c:v>
                </c:pt>
                <c:pt idx="6">
                  <c:v>1595.6</c:v>
                </c:pt>
                <c:pt idx="7">
                  <c:v>1646.7</c:v>
                </c:pt>
                <c:pt idx="8">
                  <c:v>2170.6999999999998</c:v>
                </c:pt>
                <c:pt idx="9">
                  <c:v>2238.8000000000002</c:v>
                </c:pt>
                <c:pt idx="10">
                  <c:v>3417.3</c:v>
                </c:pt>
                <c:pt idx="11">
                  <c:v>2119.9</c:v>
                </c:pt>
                <c:pt idx="12">
                  <c:v>2504.3000000000002</c:v>
                </c:pt>
                <c:pt idx="13">
                  <c:v>3043.4</c:v>
                </c:pt>
                <c:pt idx="14">
                  <c:v>2428.5</c:v>
                </c:pt>
                <c:pt idx="15">
                  <c:v>3038.5</c:v>
                </c:pt>
                <c:pt idx="16">
                  <c:v>1312.1</c:v>
                </c:pt>
                <c:pt idx="17">
                  <c:v>1122.4000000000001</c:v>
                </c:pt>
                <c:pt idx="18">
                  <c:v>1011.9</c:v>
                </c:pt>
                <c:pt idx="19">
                  <c:v>1303.4000000000001</c:v>
                </c:pt>
                <c:pt idx="20">
                  <c:v>1580.4</c:v>
                </c:pt>
                <c:pt idx="21">
                  <c:v>1364.1</c:v>
                </c:pt>
                <c:pt idx="22">
                  <c:v>1677.6</c:v>
                </c:pt>
                <c:pt idx="23">
                  <c:v>1632.9</c:v>
                </c:pt>
                <c:pt idx="24">
                  <c:v>1937.3</c:v>
                </c:pt>
                <c:pt idx="25">
                  <c:v>2049.5</c:v>
                </c:pt>
                <c:pt idx="26">
                  <c:v>2776.4</c:v>
                </c:pt>
                <c:pt idx="27">
                  <c:v>2122</c:v>
                </c:pt>
                <c:pt idx="28">
                  <c:v>2503.5</c:v>
                </c:pt>
                <c:pt idx="29">
                  <c:v>2320.4</c:v>
                </c:pt>
                <c:pt idx="30">
                  <c:v>2173.1</c:v>
                </c:pt>
                <c:pt idx="31">
                  <c:v>2012.8</c:v>
                </c:pt>
                <c:pt idx="32">
                  <c:v>2646.4</c:v>
                </c:pt>
                <c:pt idx="33">
                  <c:v>2048.3000000000002</c:v>
                </c:pt>
                <c:pt idx="34">
                  <c:v>2088</c:v>
                </c:pt>
                <c:pt idx="35">
                  <c:v>2090.4</c:v>
                </c:pt>
                <c:pt idx="36">
                  <c:v>2004.4</c:v>
                </c:pt>
                <c:pt idx="37">
                  <c:v>2371.6999999999998</c:v>
                </c:pt>
                <c:pt idx="38">
                  <c:v>2559.9</c:v>
                </c:pt>
                <c:pt idx="39">
                  <c:v>2918</c:v>
                </c:pt>
                <c:pt idx="40">
                  <c:v>2459.6999999999998</c:v>
                </c:pt>
                <c:pt idx="41">
                  <c:v>2182.1999999999998</c:v>
                </c:pt>
                <c:pt idx="42">
                  <c:v>3775.8</c:v>
                </c:pt>
                <c:pt idx="43">
                  <c:v>3055.2</c:v>
                </c:pt>
                <c:pt idx="44">
                  <c:v>2440.9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509.6</c:v>
                </c:pt>
                <c:pt idx="2">
                  <c:v>519.79999999999995</c:v>
                </c:pt>
                <c:pt idx="3">
                  <c:v>410.6</c:v>
                </c:pt>
                <c:pt idx="4">
                  <c:v>770.6</c:v>
                </c:pt>
                <c:pt idx="5">
                  <c:v>544.5</c:v>
                </c:pt>
                <c:pt idx="6">
                  <c:v>552.1</c:v>
                </c:pt>
                <c:pt idx="7">
                  <c:v>494.1</c:v>
                </c:pt>
                <c:pt idx="8">
                  <c:v>547</c:v>
                </c:pt>
                <c:pt idx="9">
                  <c:v>544.29999999999995</c:v>
                </c:pt>
                <c:pt idx="10">
                  <c:v>562.20000000000005</c:v>
                </c:pt>
                <c:pt idx="11">
                  <c:v>535.79999999999995</c:v>
                </c:pt>
                <c:pt idx="12">
                  <c:v>606.6</c:v>
                </c:pt>
                <c:pt idx="13">
                  <c:v>575.9</c:v>
                </c:pt>
                <c:pt idx="14">
                  <c:v>590.4</c:v>
                </c:pt>
                <c:pt idx="15">
                  <c:v>504</c:v>
                </c:pt>
                <c:pt idx="16">
                  <c:v>421.2</c:v>
                </c:pt>
                <c:pt idx="17">
                  <c:v>335.1</c:v>
                </c:pt>
                <c:pt idx="18">
                  <c:v>344.1</c:v>
                </c:pt>
                <c:pt idx="19">
                  <c:v>275.3</c:v>
                </c:pt>
                <c:pt idx="20">
                  <c:v>391.4</c:v>
                </c:pt>
                <c:pt idx="21">
                  <c:v>341.4</c:v>
                </c:pt>
                <c:pt idx="22">
                  <c:v>414.3</c:v>
                </c:pt>
                <c:pt idx="23">
                  <c:v>296.60000000000002</c:v>
                </c:pt>
                <c:pt idx="24">
                  <c:v>672.8</c:v>
                </c:pt>
                <c:pt idx="25">
                  <c:v>625.79999999999995</c:v>
                </c:pt>
                <c:pt idx="26">
                  <c:v>655.6</c:v>
                </c:pt>
                <c:pt idx="27">
                  <c:v>460</c:v>
                </c:pt>
                <c:pt idx="28">
                  <c:v>591</c:v>
                </c:pt>
                <c:pt idx="29">
                  <c:v>562</c:v>
                </c:pt>
                <c:pt idx="30">
                  <c:v>549.6</c:v>
                </c:pt>
                <c:pt idx="31">
                  <c:v>482.9</c:v>
                </c:pt>
                <c:pt idx="32">
                  <c:v>526.6</c:v>
                </c:pt>
                <c:pt idx="33">
                  <c:v>458.4</c:v>
                </c:pt>
                <c:pt idx="34">
                  <c:v>593.5</c:v>
                </c:pt>
                <c:pt idx="35">
                  <c:v>447.5</c:v>
                </c:pt>
                <c:pt idx="36">
                  <c:v>495.1</c:v>
                </c:pt>
                <c:pt idx="37">
                  <c:v>704.1</c:v>
                </c:pt>
                <c:pt idx="38">
                  <c:v>757.3</c:v>
                </c:pt>
                <c:pt idx="39">
                  <c:v>975.7</c:v>
                </c:pt>
                <c:pt idx="40">
                  <c:v>629.70000000000005</c:v>
                </c:pt>
                <c:pt idx="41">
                  <c:v>630.5</c:v>
                </c:pt>
                <c:pt idx="42">
                  <c:v>853.3</c:v>
                </c:pt>
                <c:pt idx="43">
                  <c:v>483.4</c:v>
                </c:pt>
                <c:pt idx="44">
                  <c:v>701.8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0253072"/>
        <c:axId val="500253464"/>
      </c:lineChart>
      <c:catAx>
        <c:axId val="50025307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025346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500253464"/>
        <c:scaling>
          <c:orientation val="minMax"/>
          <c:max val="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2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0253072"/>
        <c:crosses val="autoZero"/>
        <c:crossBetween val="midCat"/>
        <c:majorUnit val="500"/>
        <c:minorUnit val="100"/>
      </c:valAx>
      <c:spPr>
        <a:noFill/>
        <a:ln w="31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7214781387"/>
          <c:y val="0.26947676867499193"/>
          <c:w val="0.17688275259661471"/>
          <c:h val="0.60180248262570901"/>
        </c:manualLayout>
      </c:layout>
      <c:overlay val="0"/>
      <c:spPr>
        <a:solidFill>
          <a:schemeClr val="bg1"/>
        </a:solidFill>
        <a:ln w="310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19170984455959E-2"/>
          <c:y val="6.2780269058295965E-2"/>
          <c:w val="0.73886010362694299"/>
          <c:h val="0.90408781319917431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1064.9000000000001</c:v>
                </c:pt>
                <c:pt idx="1">
                  <c:v>1153.3</c:v>
                </c:pt>
                <c:pt idx="2">
                  <c:v>1144.0999999999999</c:v>
                </c:pt>
                <c:pt idx="3">
                  <c:v>1102.9000000000001</c:v>
                </c:pt>
                <c:pt idx="4">
                  <c:v>1310.0999999999999</c:v>
                </c:pt>
                <c:pt idx="5">
                  <c:v>1360.8</c:v>
                </c:pt>
                <c:pt idx="6">
                  <c:v>1721.4</c:v>
                </c:pt>
                <c:pt idx="7">
                  <c:v>1598.9</c:v>
                </c:pt>
                <c:pt idx="8">
                  <c:v>1581.3</c:v>
                </c:pt>
                <c:pt idx="9">
                  <c:v>1758.3</c:v>
                </c:pt>
                <c:pt idx="10">
                  <c:v>1860.9</c:v>
                </c:pt>
                <c:pt idx="11">
                  <c:v>2030.5</c:v>
                </c:pt>
                <c:pt idx="12">
                  <c:v>1794.9</c:v>
                </c:pt>
                <c:pt idx="13">
                  <c:v>1674.7</c:v>
                </c:pt>
                <c:pt idx="14">
                  <c:v>1571.6</c:v>
                </c:pt>
                <c:pt idx="15">
                  <c:v>1559.8</c:v>
                </c:pt>
                <c:pt idx="16">
                  <c:v>1359.9</c:v>
                </c:pt>
                <c:pt idx="17">
                  <c:v>1288.0999999999999</c:v>
                </c:pt>
                <c:pt idx="18">
                  <c:v>1116.9000000000001</c:v>
                </c:pt>
                <c:pt idx="19">
                  <c:v>1077.0999999999999</c:v>
                </c:pt>
                <c:pt idx="20">
                  <c:v>1058.7</c:v>
                </c:pt>
                <c:pt idx="21">
                  <c:v>1024</c:v>
                </c:pt>
                <c:pt idx="22">
                  <c:v>1102.8</c:v>
                </c:pt>
                <c:pt idx="23">
                  <c:v>955.3</c:v>
                </c:pt>
                <c:pt idx="24">
                  <c:v>1255.9000000000001</c:v>
                </c:pt>
                <c:pt idx="25">
                  <c:v>1564</c:v>
                </c:pt>
                <c:pt idx="26">
                  <c:v>1729</c:v>
                </c:pt>
                <c:pt idx="27">
                  <c:v>1678.6</c:v>
                </c:pt>
                <c:pt idx="28">
                  <c:v>1587.6</c:v>
                </c:pt>
                <c:pt idx="29">
                  <c:v>1644.2</c:v>
                </c:pt>
                <c:pt idx="30">
                  <c:v>1867.1</c:v>
                </c:pt>
                <c:pt idx="31">
                  <c:v>1516.8</c:v>
                </c:pt>
                <c:pt idx="32">
                  <c:v>1532.9</c:v>
                </c:pt>
                <c:pt idx="33">
                  <c:v>1311.2</c:v>
                </c:pt>
                <c:pt idx="34">
                  <c:v>1410.7</c:v>
                </c:pt>
                <c:pt idx="35">
                  <c:v>1424.6</c:v>
                </c:pt>
                <c:pt idx="36">
                  <c:v>1261.8</c:v>
                </c:pt>
                <c:pt idx="37">
                  <c:v>1447.8</c:v>
                </c:pt>
                <c:pt idx="38">
                  <c:v>1507.3</c:v>
                </c:pt>
                <c:pt idx="39">
                  <c:v>1903.4</c:v>
                </c:pt>
                <c:pt idx="40">
                  <c:v>1973</c:v>
                </c:pt>
                <c:pt idx="41">
                  <c:v>2069.3000000000002</c:v>
                </c:pt>
                <c:pt idx="42">
                  <c:v>2173.8000000000002</c:v>
                </c:pt>
                <c:pt idx="43">
                  <c:v>1985.5</c:v>
                </c:pt>
                <c:pt idx="44">
                  <c:v>2023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4174.2</c:v>
                </c:pt>
                <c:pt idx="1">
                  <c:v>4517.2</c:v>
                </c:pt>
                <c:pt idx="2">
                  <c:v>5598.2</c:v>
                </c:pt>
                <c:pt idx="3">
                  <c:v>6286.5</c:v>
                </c:pt>
                <c:pt idx="4">
                  <c:v>7066.3</c:v>
                </c:pt>
                <c:pt idx="5">
                  <c:v>8395.2000000000007</c:v>
                </c:pt>
                <c:pt idx="6">
                  <c:v>7658.5</c:v>
                </c:pt>
                <c:pt idx="7">
                  <c:v>8121.6</c:v>
                </c:pt>
                <c:pt idx="8">
                  <c:v>8501.9</c:v>
                </c:pt>
                <c:pt idx="9">
                  <c:v>8711.7000000000007</c:v>
                </c:pt>
                <c:pt idx="10">
                  <c:v>9907.4</c:v>
                </c:pt>
                <c:pt idx="11">
                  <c:v>9847.7000000000007</c:v>
                </c:pt>
                <c:pt idx="12">
                  <c:v>10029.700000000001</c:v>
                </c:pt>
                <c:pt idx="13">
                  <c:v>10702.4</c:v>
                </c:pt>
                <c:pt idx="14">
                  <c:v>10466.299999999999</c:v>
                </c:pt>
                <c:pt idx="15">
                  <c:v>11371.5</c:v>
                </c:pt>
                <c:pt idx="16">
                  <c:v>10071.299999999999</c:v>
                </c:pt>
                <c:pt idx="17">
                  <c:v>9019.2000000000007</c:v>
                </c:pt>
                <c:pt idx="18">
                  <c:v>7865.5</c:v>
                </c:pt>
                <c:pt idx="19">
                  <c:v>7639.9</c:v>
                </c:pt>
                <c:pt idx="20">
                  <c:v>6449.8</c:v>
                </c:pt>
                <c:pt idx="21">
                  <c:v>6206.2</c:v>
                </c:pt>
                <c:pt idx="22">
                  <c:v>6214.2</c:v>
                </c:pt>
                <c:pt idx="23">
                  <c:v>6155.8</c:v>
                </c:pt>
                <c:pt idx="24">
                  <c:v>5188</c:v>
                </c:pt>
                <c:pt idx="25">
                  <c:v>5182</c:v>
                </c:pt>
                <c:pt idx="26">
                  <c:v>5834.2</c:v>
                </c:pt>
                <c:pt idx="27">
                  <c:v>6137.7</c:v>
                </c:pt>
                <c:pt idx="28">
                  <c:v>6236.9</c:v>
                </c:pt>
                <c:pt idx="29">
                  <c:v>6308.6</c:v>
                </c:pt>
                <c:pt idx="30">
                  <c:v>6000.6</c:v>
                </c:pt>
                <c:pt idx="31">
                  <c:v>5727.8</c:v>
                </c:pt>
                <c:pt idx="32">
                  <c:v>6071.2</c:v>
                </c:pt>
                <c:pt idx="33">
                  <c:v>6311.1</c:v>
                </c:pt>
                <c:pt idx="34">
                  <c:v>6069.8</c:v>
                </c:pt>
                <c:pt idx="35">
                  <c:v>6117.7</c:v>
                </c:pt>
                <c:pt idx="36">
                  <c:v>5557.5</c:v>
                </c:pt>
                <c:pt idx="37">
                  <c:v>6014</c:v>
                </c:pt>
                <c:pt idx="38">
                  <c:v>6010.1</c:v>
                </c:pt>
                <c:pt idx="39">
                  <c:v>6669.8</c:v>
                </c:pt>
                <c:pt idx="40">
                  <c:v>6751</c:v>
                </c:pt>
                <c:pt idx="41">
                  <c:v>6973.7</c:v>
                </c:pt>
                <c:pt idx="42">
                  <c:v>7991.5</c:v>
                </c:pt>
                <c:pt idx="43">
                  <c:v>9007</c:v>
                </c:pt>
                <c:pt idx="44">
                  <c:v>9179.7999999999993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</c:strCache>
            </c:strRef>
          </c:tx>
          <c:spPr>
            <a:noFill/>
            <a:ln w="22895">
              <a:noFill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Sheet1!$F$2:$F$46</c:f>
              <c:numCache>
                <c:formatCode>General</c:formatCode>
                <c:ptCount val="4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0254248"/>
        <c:axId val="500254640"/>
      </c:areaChart>
      <c:catAx>
        <c:axId val="50025424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025464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500254640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0254248"/>
        <c:crosses val="autoZero"/>
        <c:crossBetween val="midCat"/>
        <c:majorUnit val="1000"/>
        <c:minorUnit val="50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4248704663212437"/>
          <c:y val="0.12553233043671738"/>
          <c:w val="0.15751295336787566"/>
          <c:h val="0.71710157109482198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989096"/>
        <c:axId val="501989488"/>
      </c:lineChart>
      <c:catAx>
        <c:axId val="501989096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501989488"/>
        <c:crosses val="autoZero"/>
        <c:auto val="1"/>
        <c:lblAlgn val="ctr"/>
        <c:lblOffset val="100"/>
        <c:noMultiLvlLbl val="0"/>
      </c:catAx>
      <c:valAx>
        <c:axId val="501989488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1989096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0696676921622E-2"/>
          <c:y val="8.7128712871287123E-2"/>
          <c:w val="0.72822008136330296"/>
          <c:h val="0.77203360603073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146.69999999999999</c:v>
                </c:pt>
                <c:pt idx="2">
                  <c:v>145.1</c:v>
                </c:pt>
                <c:pt idx="3">
                  <c:v>143.4</c:v>
                </c:pt>
                <c:pt idx="4">
                  <c:v>154.5</c:v>
                </c:pt>
                <c:pt idx="5">
                  <c:v>165.5</c:v>
                </c:pt>
                <c:pt idx="6">
                  <c:v>154.80000000000001</c:v>
                </c:pt>
                <c:pt idx="7">
                  <c:v>144.1</c:v>
                </c:pt>
                <c:pt idx="8">
                  <c:v>155.30000000000001</c:v>
                </c:pt>
                <c:pt idx="9">
                  <c:v>166.4</c:v>
                </c:pt>
                <c:pt idx="10">
                  <c:v>161.5</c:v>
                </c:pt>
                <c:pt idx="11">
                  <c:v>156.6</c:v>
                </c:pt>
                <c:pt idx="12">
                  <c:v>165.6</c:v>
                </c:pt>
                <c:pt idx="13">
                  <c:v>174.6</c:v>
                </c:pt>
                <c:pt idx="14">
                  <c:v>162.80000000000001</c:v>
                </c:pt>
                <c:pt idx="15">
                  <c:v>151</c:v>
                </c:pt>
                <c:pt idx="16">
                  <c:v>143.4</c:v>
                </c:pt>
                <c:pt idx="17">
                  <c:v>135.69999999999999</c:v>
                </c:pt>
                <c:pt idx="18">
                  <c:v>125.9</c:v>
                </c:pt>
                <c:pt idx="19">
                  <c:v>116</c:v>
                </c:pt>
                <c:pt idx="20">
                  <c:v>120.6</c:v>
                </c:pt>
                <c:pt idx="21">
                  <c:v>125.2</c:v>
                </c:pt>
                <c:pt idx="22">
                  <c:v>128.6</c:v>
                </c:pt>
                <c:pt idx="23">
                  <c:v>132</c:v>
                </c:pt>
                <c:pt idx="24">
                  <c:v>187.5</c:v>
                </c:pt>
                <c:pt idx="25">
                  <c:v>217.1</c:v>
                </c:pt>
                <c:pt idx="26">
                  <c:v>183.6</c:v>
                </c:pt>
                <c:pt idx="27">
                  <c:v>193.3</c:v>
                </c:pt>
                <c:pt idx="28">
                  <c:v>243.4</c:v>
                </c:pt>
                <c:pt idx="29">
                  <c:v>247.7</c:v>
                </c:pt>
                <c:pt idx="30">
                  <c:v>282.39999999999998</c:v>
                </c:pt>
                <c:pt idx="31">
                  <c:v>180.8</c:v>
                </c:pt>
                <c:pt idx="32">
                  <c:v>204.4</c:v>
                </c:pt>
                <c:pt idx="33">
                  <c:v>230.7</c:v>
                </c:pt>
                <c:pt idx="34">
                  <c:v>205.5</c:v>
                </c:pt>
                <c:pt idx="35">
                  <c:v>192</c:v>
                </c:pt>
                <c:pt idx="36">
                  <c:v>242.8</c:v>
                </c:pt>
                <c:pt idx="37">
                  <c:v>248.2</c:v>
                </c:pt>
                <c:pt idx="38">
                  <c:v>238.8</c:v>
                </c:pt>
                <c:pt idx="39">
                  <c:v>182</c:v>
                </c:pt>
                <c:pt idx="40">
                  <c:v>294.2</c:v>
                </c:pt>
                <c:pt idx="41">
                  <c:v>252.6</c:v>
                </c:pt>
                <c:pt idx="42">
                  <c:v>284.3</c:v>
                </c:pt>
                <c:pt idx="43">
                  <c:v>203.9</c:v>
                </c:pt>
                <c:pt idx="44">
                  <c:v>249.9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38.5</c:v>
                </c:pt>
                <c:pt idx="2">
                  <c:v>44.1</c:v>
                </c:pt>
                <c:pt idx="3">
                  <c:v>49.8</c:v>
                </c:pt>
                <c:pt idx="4">
                  <c:v>56</c:v>
                </c:pt>
                <c:pt idx="5">
                  <c:v>62.2</c:v>
                </c:pt>
                <c:pt idx="6">
                  <c:v>52.1</c:v>
                </c:pt>
                <c:pt idx="7">
                  <c:v>42.1</c:v>
                </c:pt>
                <c:pt idx="8">
                  <c:v>42.8</c:v>
                </c:pt>
                <c:pt idx="9">
                  <c:v>43.5</c:v>
                </c:pt>
                <c:pt idx="10">
                  <c:v>46.4</c:v>
                </c:pt>
                <c:pt idx="11">
                  <c:v>49.3</c:v>
                </c:pt>
                <c:pt idx="12">
                  <c:v>49.6</c:v>
                </c:pt>
                <c:pt idx="13">
                  <c:v>49.8</c:v>
                </c:pt>
                <c:pt idx="14">
                  <c:v>42</c:v>
                </c:pt>
                <c:pt idx="15">
                  <c:v>34.200000000000003</c:v>
                </c:pt>
                <c:pt idx="16">
                  <c:v>33</c:v>
                </c:pt>
                <c:pt idx="17">
                  <c:v>31.7</c:v>
                </c:pt>
                <c:pt idx="18">
                  <c:v>29.4</c:v>
                </c:pt>
                <c:pt idx="19">
                  <c:v>27.1</c:v>
                </c:pt>
                <c:pt idx="20">
                  <c:v>26.8</c:v>
                </c:pt>
                <c:pt idx="21">
                  <c:v>26.5</c:v>
                </c:pt>
                <c:pt idx="22">
                  <c:v>27.7</c:v>
                </c:pt>
                <c:pt idx="23">
                  <c:v>28.9</c:v>
                </c:pt>
                <c:pt idx="24">
                  <c:v>18.899999999999999</c:v>
                </c:pt>
                <c:pt idx="25">
                  <c:v>34.4</c:v>
                </c:pt>
                <c:pt idx="26">
                  <c:v>29.7</c:v>
                </c:pt>
                <c:pt idx="27">
                  <c:v>20.7</c:v>
                </c:pt>
                <c:pt idx="28">
                  <c:v>28</c:v>
                </c:pt>
                <c:pt idx="29">
                  <c:v>35.1</c:v>
                </c:pt>
                <c:pt idx="30">
                  <c:v>66.7</c:v>
                </c:pt>
                <c:pt idx="31">
                  <c:v>27.8</c:v>
                </c:pt>
                <c:pt idx="32">
                  <c:v>24.9</c:v>
                </c:pt>
                <c:pt idx="33">
                  <c:v>33.4</c:v>
                </c:pt>
                <c:pt idx="34">
                  <c:v>32.4</c:v>
                </c:pt>
                <c:pt idx="35">
                  <c:v>25.1</c:v>
                </c:pt>
                <c:pt idx="36">
                  <c:v>32.5</c:v>
                </c:pt>
                <c:pt idx="37">
                  <c:v>31.5</c:v>
                </c:pt>
                <c:pt idx="38">
                  <c:v>40.799999999999997</c:v>
                </c:pt>
                <c:pt idx="39">
                  <c:v>27.3</c:v>
                </c:pt>
                <c:pt idx="40">
                  <c:v>38.1</c:v>
                </c:pt>
                <c:pt idx="41">
                  <c:v>27.4</c:v>
                </c:pt>
                <c:pt idx="42">
                  <c:v>37.799999999999997</c:v>
                </c:pt>
                <c:pt idx="43">
                  <c:v>19.899999999999999</c:v>
                </c:pt>
                <c:pt idx="44">
                  <c:v>28.3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108.2</c:v>
                </c:pt>
                <c:pt idx="2">
                  <c:v>100.9</c:v>
                </c:pt>
                <c:pt idx="3">
                  <c:v>93.6</c:v>
                </c:pt>
                <c:pt idx="4">
                  <c:v>98.5</c:v>
                </c:pt>
                <c:pt idx="5">
                  <c:v>103.3</c:v>
                </c:pt>
                <c:pt idx="6">
                  <c:v>102.7</c:v>
                </c:pt>
                <c:pt idx="7">
                  <c:v>102.1</c:v>
                </c:pt>
                <c:pt idx="8">
                  <c:v>112.5</c:v>
                </c:pt>
                <c:pt idx="9">
                  <c:v>122.9</c:v>
                </c:pt>
                <c:pt idx="10">
                  <c:v>115.1</c:v>
                </c:pt>
                <c:pt idx="11">
                  <c:v>107.3</c:v>
                </c:pt>
                <c:pt idx="12">
                  <c:v>116</c:v>
                </c:pt>
                <c:pt idx="13">
                  <c:v>124.8</c:v>
                </c:pt>
                <c:pt idx="14">
                  <c:v>120.8</c:v>
                </c:pt>
                <c:pt idx="15">
                  <c:v>116.8</c:v>
                </c:pt>
                <c:pt idx="16">
                  <c:v>110.4</c:v>
                </c:pt>
                <c:pt idx="17">
                  <c:v>104</c:v>
                </c:pt>
                <c:pt idx="18">
                  <c:v>96.5</c:v>
                </c:pt>
                <c:pt idx="19">
                  <c:v>88.9</c:v>
                </c:pt>
                <c:pt idx="20">
                  <c:v>93.8</c:v>
                </c:pt>
                <c:pt idx="21">
                  <c:v>98.7</c:v>
                </c:pt>
                <c:pt idx="22">
                  <c:v>100.9</c:v>
                </c:pt>
                <c:pt idx="23">
                  <c:v>103.1</c:v>
                </c:pt>
                <c:pt idx="24">
                  <c:v>168.6</c:v>
                </c:pt>
                <c:pt idx="25">
                  <c:v>182.7</c:v>
                </c:pt>
                <c:pt idx="26">
                  <c:v>153.9</c:v>
                </c:pt>
                <c:pt idx="27">
                  <c:v>172.6</c:v>
                </c:pt>
                <c:pt idx="28">
                  <c:v>215.4</c:v>
                </c:pt>
                <c:pt idx="29">
                  <c:v>212.6</c:v>
                </c:pt>
                <c:pt idx="30">
                  <c:v>215.7</c:v>
                </c:pt>
                <c:pt idx="31">
                  <c:v>153</c:v>
                </c:pt>
                <c:pt idx="32">
                  <c:v>179.5</c:v>
                </c:pt>
                <c:pt idx="33">
                  <c:v>197.3</c:v>
                </c:pt>
                <c:pt idx="34">
                  <c:v>173.1</c:v>
                </c:pt>
                <c:pt idx="35">
                  <c:v>166.9</c:v>
                </c:pt>
                <c:pt idx="36">
                  <c:v>210.3</c:v>
                </c:pt>
                <c:pt idx="37">
                  <c:v>216.7</c:v>
                </c:pt>
                <c:pt idx="38">
                  <c:v>198.1</c:v>
                </c:pt>
                <c:pt idx="39">
                  <c:v>154.69999999999999</c:v>
                </c:pt>
                <c:pt idx="40">
                  <c:v>256.10000000000002</c:v>
                </c:pt>
                <c:pt idx="41">
                  <c:v>225.2</c:v>
                </c:pt>
                <c:pt idx="42">
                  <c:v>246.6</c:v>
                </c:pt>
                <c:pt idx="43">
                  <c:v>184</c:v>
                </c:pt>
                <c:pt idx="44">
                  <c:v>221.6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1990272"/>
        <c:axId val="501990664"/>
      </c:lineChart>
      <c:catAx>
        <c:axId val="50199027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199066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501990664"/>
        <c:scaling>
          <c:orientation val="minMax"/>
          <c:max val="3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7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1990272"/>
        <c:crosses val="autoZero"/>
        <c:crossBetween val="midCat"/>
        <c:majorUnit val="20"/>
        <c:minorUnit val="10"/>
      </c:valAx>
      <c:spPr>
        <a:noFill/>
        <a:ln w="29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3844393596"/>
          <c:y val="0.23459971914020986"/>
          <c:w val="0.16760738971325739"/>
          <c:h val="0.63927545627616122"/>
        </c:manualLayout>
      </c:layout>
      <c:overlay val="0"/>
      <c:spPr>
        <a:solidFill>
          <a:schemeClr val="bg1"/>
        </a:solidFill>
        <a:ln w="2919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202134197163196"/>
          <c:y val="1.2896136540384399E-2"/>
          <c:w val="0.44699297474773864"/>
          <c:h val="0.93562694422841908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dPt>
            <c:idx val="13"/>
            <c:bubble3D val="0"/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vert="horz" anchor="ctr" anchorCtr="1"/>
                <a:lstStyle/>
                <a:p>
                  <a:pPr>
                    <a:defRPr sz="1200" baseline="0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fi-FI"/>
                </a:p>
              </c:txPr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798731623089535E-2"/>
                  <c:y val="-1.929039134540596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71152925916803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 anchor="ctr" anchorCtr="1"/>
                <a:lstStyle/>
                <a:p>
                  <a:pPr>
                    <a:defRPr sz="1200" baseline="0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fi-FI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2662438743631785E-3"/>
                  <c:y val="-1.929039134540606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1.102308076880351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vert="horz" anchor="ctr" anchorCtr="1"/>
                <a:lstStyle/>
                <a:p>
                  <a:pPr>
                    <a:defRPr sz="1200" baseline="0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fi-FI"/>
                </a:p>
              </c:txPr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4482170654498741E-2"/>
                  <c:y val="-1.377885096100433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1342846574826697E-2"/>
                  <c:y val="-1.10230807688034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 anchor="ctr" anchorCtr="1"/>
                <a:lstStyle/>
                <a:p>
                  <a:pPr>
                    <a:defRPr sz="1200" baseline="0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fi-FI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37971691658518"/>
                      <c:h val="8.4161221669814462E-2"/>
                    </c:manualLayout>
                  </c15:layout>
                </c:ext>
              </c:extLst>
            </c:dLbl>
            <c:dLbl>
              <c:idx val="20"/>
              <c:layout>
                <c:manualLayout>
                  <c:x val="1.1849048717317151E-2"/>
                  <c:y val="-4.13365528830130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 anchor="ctr" anchorCtr="1"/>
                <a:lstStyle/>
                <a:p>
                  <a:pPr>
                    <a:defRPr sz="1200" baseline="0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fi-FI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vert="horz" anchor="ctr" anchorCtr="1"/>
                <a:lstStyle/>
                <a:p>
                  <a:pPr>
                    <a:defRPr sz="1200" baseline="0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fi-FI"/>
                </a:p>
              </c:txPr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fi-FI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Taul1!$A$2:$A$24</c:f>
              <c:strCache>
                <c:ptCount val="23"/>
                <c:pt idx="0">
                  <c:v>Koneet ja laitteet</c:v>
                </c:pt>
                <c:pt idx="1">
                  <c:v>Paperi, kartonki, pahvi</c:v>
                </c:pt>
                <c:pt idx="2">
                  <c:v>Tietoliikennelaiteteollisuuden palvelut</c:v>
                </c:pt>
                <c:pt idx="3">
                  <c:v>Kemikaalit ja kemialliset tuotteet</c:v>
                </c:pt>
                <c:pt idx="4">
                  <c:v>Terästuotteet</c:v>
                </c:pt>
                <c:pt idx="5">
                  <c:v>Sähkökoneet ja -laitteet</c:v>
                </c:pt>
                <c:pt idx="6">
                  <c:v>Dieselpolttoaineet</c:v>
                </c:pt>
                <c:pt idx="7">
                  <c:v>Pelit ja ohjelmistot</c:v>
                </c:pt>
                <c:pt idx="8">
                  <c:v>Tietoliikennelaitteet</c:v>
                </c:pt>
                <c:pt idx="9">
                  <c:v>Värimetallit</c:v>
                </c:pt>
                <c:pt idx="10">
                  <c:v>Sahatavara</c:v>
                </c:pt>
                <c:pt idx="11">
                  <c:v>Autot</c:v>
                </c:pt>
                <c:pt idx="12">
                  <c:v>Selluloosa</c:v>
                </c:pt>
                <c:pt idx="13">
                  <c:v>Kumi- ja muovituotteet</c:v>
                </c:pt>
                <c:pt idx="14">
                  <c:v>Laivat, veneet ja muut ajoneuvot</c:v>
                </c:pt>
                <c:pt idx="15">
                  <c:v>Metallituotteet</c:v>
                </c:pt>
                <c:pt idx="16">
                  <c:v>Koneteollisuuden palvelut</c:v>
                </c:pt>
                <c:pt idx="17">
                  <c:v>Lääkkeet</c:v>
                </c:pt>
                <c:pt idx="18">
                  <c:v>Lääkintäkojeet ja laitteet</c:v>
                </c:pt>
                <c:pt idx="19">
                  <c:v>Metallien jalostuksen palvelut</c:v>
                </c:pt>
                <c:pt idx="20">
                  <c:v>Suunnittelu- ja konsultointipalvelut</c:v>
                </c:pt>
                <c:pt idx="21">
                  <c:v>Muut tavaratuotteet</c:v>
                </c:pt>
                <c:pt idx="22">
                  <c:v>Muut palvelut</c:v>
                </c:pt>
              </c:strCache>
            </c:strRef>
          </c:cat>
          <c:val>
            <c:numRef>
              <c:f>Taul1!$B$2:$B$24</c:f>
              <c:numCache>
                <c:formatCode>#,##0.0</c:formatCode>
                <c:ptCount val="23"/>
                <c:pt idx="0">
                  <c:v>7.3</c:v>
                </c:pt>
                <c:pt idx="1">
                  <c:v>7</c:v>
                </c:pt>
                <c:pt idx="2">
                  <c:v>5.4</c:v>
                </c:pt>
                <c:pt idx="3">
                  <c:v>4.4000000000000004</c:v>
                </c:pt>
                <c:pt idx="4">
                  <c:v>3.9</c:v>
                </c:pt>
                <c:pt idx="5">
                  <c:v>3.7</c:v>
                </c:pt>
                <c:pt idx="6">
                  <c:v>3.4</c:v>
                </c:pt>
                <c:pt idx="7">
                  <c:v>2.8</c:v>
                </c:pt>
                <c:pt idx="8">
                  <c:v>2.8</c:v>
                </c:pt>
                <c:pt idx="9">
                  <c:v>2.6</c:v>
                </c:pt>
                <c:pt idx="10">
                  <c:v>2.5</c:v>
                </c:pt>
                <c:pt idx="11">
                  <c:v>2.2000000000000002</c:v>
                </c:pt>
                <c:pt idx="12">
                  <c:v>1.8</c:v>
                </c:pt>
                <c:pt idx="13">
                  <c:v>1.4</c:v>
                </c:pt>
                <c:pt idx="14">
                  <c:v>1.4</c:v>
                </c:pt>
                <c:pt idx="15">
                  <c:v>1.3</c:v>
                </c:pt>
                <c:pt idx="16">
                  <c:v>1.3</c:v>
                </c:pt>
                <c:pt idx="17">
                  <c:v>0.9</c:v>
                </c:pt>
                <c:pt idx="18">
                  <c:v>0.9</c:v>
                </c:pt>
                <c:pt idx="19">
                  <c:v>0.8</c:v>
                </c:pt>
                <c:pt idx="20">
                  <c:v>0.3</c:v>
                </c:pt>
                <c:pt idx="21">
                  <c:v>6.3</c:v>
                </c:pt>
                <c:pt idx="22">
                  <c:v>4.8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99082447770842E-2"/>
          <c:y val="6.2780156016536651E-2"/>
          <c:w val="0.76165803108808294"/>
          <c:h val="0.90470513149572374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169.4</c:v>
                </c:pt>
                <c:pt idx="1">
                  <c:v>191.2</c:v>
                </c:pt>
                <c:pt idx="2">
                  <c:v>191.5</c:v>
                </c:pt>
                <c:pt idx="3">
                  <c:v>191.8</c:v>
                </c:pt>
                <c:pt idx="4">
                  <c:v>193.1</c:v>
                </c:pt>
                <c:pt idx="5">
                  <c:v>194.5</c:v>
                </c:pt>
                <c:pt idx="6">
                  <c:v>202.4</c:v>
                </c:pt>
                <c:pt idx="7">
                  <c:v>210.4</c:v>
                </c:pt>
                <c:pt idx="8">
                  <c:v>217</c:v>
                </c:pt>
                <c:pt idx="9">
                  <c:v>223.6</c:v>
                </c:pt>
                <c:pt idx="10">
                  <c:v>222.7</c:v>
                </c:pt>
                <c:pt idx="11">
                  <c:v>221.8</c:v>
                </c:pt>
                <c:pt idx="12">
                  <c:v>231.3</c:v>
                </c:pt>
                <c:pt idx="13">
                  <c:v>240.7</c:v>
                </c:pt>
                <c:pt idx="14">
                  <c:v>244.9</c:v>
                </c:pt>
                <c:pt idx="15">
                  <c:v>249</c:v>
                </c:pt>
                <c:pt idx="16">
                  <c:v>233.9</c:v>
                </c:pt>
                <c:pt idx="17">
                  <c:v>218.8</c:v>
                </c:pt>
                <c:pt idx="18">
                  <c:v>218.1</c:v>
                </c:pt>
                <c:pt idx="19">
                  <c:v>217.5</c:v>
                </c:pt>
                <c:pt idx="20">
                  <c:v>216.5</c:v>
                </c:pt>
                <c:pt idx="21">
                  <c:v>215.4</c:v>
                </c:pt>
                <c:pt idx="22">
                  <c:v>215.1</c:v>
                </c:pt>
                <c:pt idx="23">
                  <c:v>214.8</c:v>
                </c:pt>
                <c:pt idx="24">
                  <c:v>238.6</c:v>
                </c:pt>
                <c:pt idx="25">
                  <c:v>262.5</c:v>
                </c:pt>
                <c:pt idx="26">
                  <c:v>274.2</c:v>
                </c:pt>
                <c:pt idx="27">
                  <c:v>285.39999999999998</c:v>
                </c:pt>
                <c:pt idx="28">
                  <c:v>270.89999999999998</c:v>
                </c:pt>
                <c:pt idx="29">
                  <c:v>290.5</c:v>
                </c:pt>
                <c:pt idx="30">
                  <c:v>339.9</c:v>
                </c:pt>
                <c:pt idx="31">
                  <c:v>284.2</c:v>
                </c:pt>
                <c:pt idx="32">
                  <c:v>282.7</c:v>
                </c:pt>
                <c:pt idx="33">
                  <c:v>327.39999999999998</c:v>
                </c:pt>
                <c:pt idx="34">
                  <c:v>355.9</c:v>
                </c:pt>
                <c:pt idx="35">
                  <c:v>345.8</c:v>
                </c:pt>
                <c:pt idx="36">
                  <c:v>351.9</c:v>
                </c:pt>
                <c:pt idx="37">
                  <c:v>383.5</c:v>
                </c:pt>
                <c:pt idx="38">
                  <c:v>408.2</c:v>
                </c:pt>
                <c:pt idx="39">
                  <c:v>392.9</c:v>
                </c:pt>
                <c:pt idx="40">
                  <c:v>424.9</c:v>
                </c:pt>
                <c:pt idx="41">
                  <c:v>440.3</c:v>
                </c:pt>
                <c:pt idx="42">
                  <c:v>483</c:v>
                </c:pt>
                <c:pt idx="43">
                  <c:v>495.1</c:v>
                </c:pt>
                <c:pt idx="44">
                  <c:v>492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186.4</c:v>
                </c:pt>
                <c:pt idx="1">
                  <c:v>190.3</c:v>
                </c:pt>
                <c:pt idx="2">
                  <c:v>218.5</c:v>
                </c:pt>
                <c:pt idx="3">
                  <c:v>246.8</c:v>
                </c:pt>
                <c:pt idx="4">
                  <c:v>282.89999999999998</c:v>
                </c:pt>
                <c:pt idx="5">
                  <c:v>319.10000000000002</c:v>
                </c:pt>
                <c:pt idx="6">
                  <c:v>302.60000000000002</c:v>
                </c:pt>
                <c:pt idx="7">
                  <c:v>286.2</c:v>
                </c:pt>
                <c:pt idx="8">
                  <c:v>272.5</c:v>
                </c:pt>
                <c:pt idx="9">
                  <c:v>258.89999999999998</c:v>
                </c:pt>
                <c:pt idx="10">
                  <c:v>270.2</c:v>
                </c:pt>
                <c:pt idx="11">
                  <c:v>281.5</c:v>
                </c:pt>
                <c:pt idx="12">
                  <c:v>285.10000000000002</c:v>
                </c:pt>
                <c:pt idx="13">
                  <c:v>288.60000000000002</c:v>
                </c:pt>
                <c:pt idx="14">
                  <c:v>268.39999999999998</c:v>
                </c:pt>
                <c:pt idx="15">
                  <c:v>248.3</c:v>
                </c:pt>
                <c:pt idx="16">
                  <c:v>203.7</c:v>
                </c:pt>
                <c:pt idx="17">
                  <c:v>159.19999999999999</c:v>
                </c:pt>
                <c:pt idx="18">
                  <c:v>147.4</c:v>
                </c:pt>
                <c:pt idx="19">
                  <c:v>135.6</c:v>
                </c:pt>
                <c:pt idx="20">
                  <c:v>124.8</c:v>
                </c:pt>
                <c:pt idx="21">
                  <c:v>114</c:v>
                </c:pt>
                <c:pt idx="22">
                  <c:v>124</c:v>
                </c:pt>
                <c:pt idx="23">
                  <c:v>134.1</c:v>
                </c:pt>
                <c:pt idx="24">
                  <c:v>117.5</c:v>
                </c:pt>
                <c:pt idx="25">
                  <c:v>123.6</c:v>
                </c:pt>
                <c:pt idx="26">
                  <c:v>121.1</c:v>
                </c:pt>
                <c:pt idx="27">
                  <c:v>109.5</c:v>
                </c:pt>
                <c:pt idx="28">
                  <c:v>100.2</c:v>
                </c:pt>
                <c:pt idx="29">
                  <c:v>103.2</c:v>
                </c:pt>
                <c:pt idx="30">
                  <c:v>116.8</c:v>
                </c:pt>
                <c:pt idx="31">
                  <c:v>94.4</c:v>
                </c:pt>
                <c:pt idx="32">
                  <c:v>85.9</c:v>
                </c:pt>
                <c:pt idx="33">
                  <c:v>93.4</c:v>
                </c:pt>
                <c:pt idx="34">
                  <c:v>104.5</c:v>
                </c:pt>
                <c:pt idx="35">
                  <c:v>90.3</c:v>
                </c:pt>
                <c:pt idx="36">
                  <c:v>95.6</c:v>
                </c:pt>
                <c:pt idx="37">
                  <c:v>96.7</c:v>
                </c:pt>
                <c:pt idx="38">
                  <c:v>100.9</c:v>
                </c:pt>
                <c:pt idx="39">
                  <c:v>98.4</c:v>
                </c:pt>
                <c:pt idx="40">
                  <c:v>101.1</c:v>
                </c:pt>
                <c:pt idx="41">
                  <c:v>91.8</c:v>
                </c:pt>
                <c:pt idx="42">
                  <c:v>91.4</c:v>
                </c:pt>
                <c:pt idx="43">
                  <c:v>89.7</c:v>
                </c:pt>
                <c:pt idx="44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1991448"/>
        <c:axId val="501991840"/>
      </c:areaChart>
      <c:catAx>
        <c:axId val="50199144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199184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501991840"/>
        <c:scaling>
          <c:orientation val="minMax"/>
          <c:max val="6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1991448"/>
        <c:crosses val="autoZero"/>
        <c:crossBetween val="midCat"/>
        <c:majorUnit val="50"/>
        <c:minorUnit val="1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248704663212437"/>
          <c:y val="0.22076895665086946"/>
          <c:w val="0.15751295336787566"/>
          <c:h val="0.75447848585126165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992624"/>
        <c:axId val="501993016"/>
      </c:lineChart>
      <c:catAx>
        <c:axId val="501992624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501993016"/>
        <c:crosses val="autoZero"/>
        <c:auto val="1"/>
        <c:lblAlgn val="ctr"/>
        <c:lblOffset val="100"/>
        <c:noMultiLvlLbl val="0"/>
      </c:catAx>
      <c:valAx>
        <c:axId val="501993016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1992624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178184051295E-2"/>
          <c:y val="7.4803149606299218E-2"/>
          <c:w val="0.75765837916521972"/>
          <c:h val="0.895562113849627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1646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0">
                  <c:v>298.39999999999998</c:v>
                </c:pt>
                <c:pt idx="11">
                  <c:v>251.6</c:v>
                </c:pt>
                <c:pt idx="12">
                  <c:v>407.1</c:v>
                </c:pt>
                <c:pt idx="13">
                  <c:v>460.7</c:v>
                </c:pt>
                <c:pt idx="14">
                  <c:v>539.79999999999995</c:v>
                </c:pt>
                <c:pt idx="15">
                  <c:v>291.2</c:v>
                </c:pt>
                <c:pt idx="16">
                  <c:v>447.5</c:v>
                </c:pt>
                <c:pt idx="17">
                  <c:v>385.8</c:v>
                </c:pt>
                <c:pt idx="18">
                  <c:v>446.9</c:v>
                </c:pt>
                <c:pt idx="19">
                  <c:v>395.5</c:v>
                </c:pt>
                <c:pt idx="20">
                  <c:v>523.6</c:v>
                </c:pt>
                <c:pt idx="21">
                  <c:v>428.5</c:v>
                </c:pt>
                <c:pt idx="22">
                  <c:v>330.5</c:v>
                </c:pt>
                <c:pt idx="23">
                  <c:v>320</c:v>
                </c:pt>
                <c:pt idx="24">
                  <c:v>522.70000000000005</c:v>
                </c:pt>
                <c:pt idx="25">
                  <c:v>629.6</c:v>
                </c:pt>
                <c:pt idx="26">
                  <c:v>390.6</c:v>
                </c:pt>
                <c:pt idx="27">
                  <c:v>349</c:v>
                </c:pt>
                <c:pt idx="28">
                  <c:v>521.70000000000005</c:v>
                </c:pt>
                <c:pt idx="29">
                  <c:v>563.70000000000005</c:v>
                </c:pt>
                <c:pt idx="30">
                  <c:v>574.20000000000005</c:v>
                </c:pt>
                <c:pt idx="31">
                  <c:v>393.3</c:v>
                </c:pt>
                <c:pt idx="32">
                  <c:v>498.6</c:v>
                </c:pt>
                <c:pt idx="33">
                  <c:v>695.1</c:v>
                </c:pt>
                <c:pt idx="34">
                  <c:v>591.1</c:v>
                </c:pt>
                <c:pt idx="35">
                  <c:v>490.1</c:v>
                </c:pt>
                <c:pt idx="36">
                  <c:v>639.4</c:v>
                </c:pt>
                <c:pt idx="37">
                  <c:v>675.2</c:v>
                </c:pt>
                <c:pt idx="38">
                  <c:v>518.1</c:v>
                </c:pt>
                <c:pt idx="39">
                  <c:v>571.4</c:v>
                </c:pt>
                <c:pt idx="40">
                  <c:v>625.20000000000005</c:v>
                </c:pt>
                <c:pt idx="41">
                  <c:v>555.1</c:v>
                </c:pt>
                <c:pt idx="42">
                  <c:v>592.1</c:v>
                </c:pt>
                <c:pt idx="43">
                  <c:v>566.5</c:v>
                </c:pt>
                <c:pt idx="44">
                  <c:v>644.20000000000005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993800"/>
        <c:axId val="501994192"/>
      </c:lineChart>
      <c:catAx>
        <c:axId val="501993800"/>
        <c:scaling>
          <c:orientation val="minMax"/>
        </c:scaling>
        <c:delete val="0"/>
        <c:axPos val="b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199419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501994192"/>
        <c:scaling>
          <c:orientation val="minMax"/>
          <c:max val="80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55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1993800"/>
        <c:crosses val="autoZero"/>
        <c:crossBetween val="midCat"/>
        <c:majorUnit val="50"/>
        <c:minorUnit val="10"/>
      </c:valAx>
      <c:spPr>
        <a:noFill/>
        <a:ln w="11646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51751412700767E-2"/>
          <c:y val="6.8897637795275593E-2"/>
          <c:w val="0.83962515318894193"/>
          <c:h val="0.88039222112942284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solidFill>
              <a:srgbClr val="00CCFF"/>
            </a:solidFill>
            <a:ln w="11020">
              <a:solidFill>
                <a:srgbClr val="003366"/>
              </a:solidFill>
              <a:prstDash val="solid"/>
            </a:ln>
          </c:spPr>
          <c:cat>
            <c:strRef>
              <c:f>Sheet1!$A$2:$A$38</c:f>
              <c:strCache>
                <c:ptCount val="34"/>
                <c:pt idx="0">
                  <c:v>2006,IV</c:v>
                </c:pt>
                <c:pt idx="1">
                  <c:v>2007,I</c:v>
                </c:pt>
                <c:pt idx="2">
                  <c:v>2007,II</c:v>
                </c:pt>
                <c:pt idx="3">
                  <c:v>2007,III</c:v>
                </c:pt>
                <c:pt idx="4">
                  <c:v>2007,IV</c:v>
                </c:pt>
                <c:pt idx="5">
                  <c:v>2008,I</c:v>
                </c:pt>
                <c:pt idx="6">
                  <c:v>2008,II</c:v>
                </c:pt>
                <c:pt idx="7">
                  <c:v>2008,III</c:v>
                </c:pt>
                <c:pt idx="8">
                  <c:v>2008,IV</c:v>
                </c:pt>
                <c:pt idx="9">
                  <c:v>2009,I</c:v>
                </c:pt>
                <c:pt idx="10">
                  <c:v>2009,II</c:v>
                </c:pt>
                <c:pt idx="11">
                  <c:v>2009,III</c:v>
                </c:pt>
                <c:pt idx="12">
                  <c:v>2009,IV</c:v>
                </c:pt>
                <c:pt idx="13">
                  <c:v>2010,I</c:v>
                </c:pt>
                <c:pt idx="17">
                  <c:v>2011,I</c:v>
                </c:pt>
                <c:pt idx="21">
                  <c:v>2012,I</c:v>
                </c:pt>
                <c:pt idx="25">
                  <c:v>2013,I</c:v>
                </c:pt>
                <c:pt idx="29">
                  <c:v>2014,I</c:v>
                </c:pt>
                <c:pt idx="33">
                  <c:v>2015,I</c:v>
                </c:pt>
              </c:strCache>
            </c:strRef>
          </c:cat>
          <c:val>
            <c:numRef>
              <c:f>Sheet1!$C$2:$C$38</c:f>
              <c:numCache>
                <c:formatCode>General</c:formatCode>
                <c:ptCount val="37"/>
                <c:pt idx="0">
                  <c:v>995.9</c:v>
                </c:pt>
                <c:pt idx="1">
                  <c:v>995.9</c:v>
                </c:pt>
                <c:pt idx="2">
                  <c:v>995.9</c:v>
                </c:pt>
                <c:pt idx="3">
                  <c:v>932.5</c:v>
                </c:pt>
                <c:pt idx="4">
                  <c:v>912.4</c:v>
                </c:pt>
                <c:pt idx="5">
                  <c:v>949</c:v>
                </c:pt>
                <c:pt idx="6">
                  <c:v>1077.2</c:v>
                </c:pt>
                <c:pt idx="7">
                  <c:v>995.8</c:v>
                </c:pt>
                <c:pt idx="8">
                  <c:v>970.2</c:v>
                </c:pt>
                <c:pt idx="9">
                  <c:v>959.9</c:v>
                </c:pt>
                <c:pt idx="10">
                  <c:v>991.5</c:v>
                </c:pt>
                <c:pt idx="11">
                  <c:v>1033.5999999999999</c:v>
                </c:pt>
                <c:pt idx="12">
                  <c:v>1119.5999999999999</c:v>
                </c:pt>
                <c:pt idx="13">
                  <c:v>1142.3</c:v>
                </c:pt>
                <c:pt idx="14">
                  <c:v>1026.7</c:v>
                </c:pt>
                <c:pt idx="15">
                  <c:v>1006.9</c:v>
                </c:pt>
                <c:pt idx="16">
                  <c:v>1070.3</c:v>
                </c:pt>
                <c:pt idx="17">
                  <c:v>1298.4000000000001</c:v>
                </c:pt>
                <c:pt idx="18">
                  <c:v>1265.8</c:v>
                </c:pt>
                <c:pt idx="19">
                  <c:v>1223.4000000000001</c:v>
                </c:pt>
                <c:pt idx="20">
                  <c:v>1285</c:v>
                </c:pt>
                <c:pt idx="21">
                  <c:v>1400.6</c:v>
                </c:pt>
                <c:pt idx="22">
                  <c:v>1537.7</c:v>
                </c:pt>
                <c:pt idx="23">
                  <c:v>1481.3</c:v>
                </c:pt>
                <c:pt idx="24">
                  <c:v>1418.9</c:v>
                </c:pt>
                <c:pt idx="25">
                  <c:v>1440.3</c:v>
                </c:pt>
                <c:pt idx="26">
                  <c:v>1467.6</c:v>
                </c:pt>
                <c:pt idx="27">
                  <c:v>1427.5</c:v>
                </c:pt>
                <c:pt idx="28">
                  <c:v>1398.8</c:v>
                </c:pt>
                <c:pt idx="29">
                  <c:v>1473.1</c:v>
                </c:pt>
                <c:pt idx="30">
                  <c:v>1449.2</c:v>
                </c:pt>
                <c:pt idx="31">
                  <c:v>1519.6</c:v>
                </c:pt>
                <c:pt idx="32">
                  <c:v>1575.9</c:v>
                </c:pt>
                <c:pt idx="33">
                  <c:v>1582.6</c:v>
                </c:pt>
                <c:pt idx="34">
                  <c:v>1539.6</c:v>
                </c:pt>
                <c:pt idx="35">
                  <c:v>1641.2</c:v>
                </c:pt>
                <c:pt idx="36">
                  <c:v>1752.8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1994976"/>
        <c:axId val="501995368"/>
      </c:areaChart>
      <c:catAx>
        <c:axId val="50199497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1995368"/>
        <c:crossesAt val="0"/>
        <c:auto val="1"/>
        <c:lblAlgn val="ctr"/>
        <c:lblOffset val="100"/>
        <c:tickLblSkip val="11"/>
        <c:tickMarkSkip val="4"/>
        <c:noMultiLvlLbl val="0"/>
      </c:catAx>
      <c:valAx>
        <c:axId val="501995368"/>
        <c:scaling>
          <c:orientation val="minMax"/>
          <c:max val="1900"/>
          <c:min val="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020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1994976"/>
        <c:crosses val="autoZero"/>
        <c:crossBetween val="midCat"/>
        <c:majorUnit val="100"/>
        <c:minorUnit val="50"/>
      </c:valAx>
      <c:spPr>
        <a:noFill/>
        <a:ln w="11020">
          <a:solidFill>
            <a:srgbClr val="003366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Sheet1!$B$2:$B$12</c:f>
              <c:numCache>
                <c:formatCode>#,##0</c:formatCode>
                <c:ptCount val="11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283900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284800</c:v>
                </c:pt>
                <c:pt idx="10">
                  <c:v>281773.79430492065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Sheet1!$C$2:$C$12</c:f>
              <c:numCache>
                <c:formatCode>#,##0</c:formatCode>
                <c:ptCount val="11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01996152"/>
        <c:axId val="501996544"/>
      </c:barChart>
      <c:catAx>
        <c:axId val="501996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1996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1996544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19961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Taul1!$A$2:$A$7</c:f>
              <c:strCache>
                <c:ptCount val="6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  <c:pt idx="4">
                  <c:v>2015 Q3</c:v>
                </c:pt>
                <c:pt idx="5">
                  <c:v>2015 Q4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-1698</c:v>
                </c:pt>
                <c:pt idx="1">
                  <c:v>-2747</c:v>
                </c:pt>
                <c:pt idx="2">
                  <c:v>403</c:v>
                </c:pt>
                <c:pt idx="3">
                  <c:v>1431</c:v>
                </c:pt>
                <c:pt idx="4">
                  <c:v>-1024</c:v>
                </c:pt>
                <c:pt idx="5">
                  <c:v>-3448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Taul1!$A$2:$A$7</c:f>
              <c:strCache>
                <c:ptCount val="6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  <c:pt idx="4">
                  <c:v>2015 Q3</c:v>
                </c:pt>
                <c:pt idx="5">
                  <c:v>2015 Q4</c:v>
                </c:pt>
              </c:strCache>
            </c:strRef>
          </c:cat>
          <c:val>
            <c:numRef>
              <c:f>Taul1!$C$2:$C$7</c:f>
              <c:numCache>
                <c:formatCode>#,##0</c:formatCode>
                <c:ptCount val="6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503210144"/>
        <c:axId val="503210536"/>
      </c:barChart>
      <c:catAx>
        <c:axId val="5032101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3210536"/>
        <c:crosses val="autoZero"/>
        <c:auto val="1"/>
        <c:lblAlgn val="ctr"/>
        <c:lblOffset val="0"/>
        <c:noMultiLvlLbl val="0"/>
      </c:catAx>
      <c:valAx>
        <c:axId val="50321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321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730618041679"/>
          <c:y val="4.8367593712212817E-2"/>
          <c:w val="0.58501475999102881"/>
          <c:h val="0.80079711317826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Tuotetaan Suomessa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22404067142959E-3"/>
                  <c:y val="-2.85724634795546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 palvelut yhteensä</c:v>
                </c:pt>
                <c:pt idx="1">
                  <c:v>Teollisuuden, yhteiskunnan ja rakentamisen asiantuntijapalvelut</c:v>
                </c:pt>
                <c:pt idx="2">
                  <c:v>Tietotekniikkapalvelut, ohjelmistot</c:v>
                </c:pt>
                <c:pt idx="3">
                  <c:v>Tietoliikennelaitteet, sähkökoneet, 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23.75</c:v>
                </c:pt>
                <c:pt idx="1">
                  <c:v>4.3499999999999996</c:v>
                </c:pt>
                <c:pt idx="2">
                  <c:v>4.8899999999999997</c:v>
                </c:pt>
                <c:pt idx="3">
                  <c:v>1.28</c:v>
                </c:pt>
                <c:pt idx="4">
                  <c:v>11.13</c:v>
                </c:pt>
                <c:pt idx="5">
                  <c:v>2.1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Tuodaan ulkomailta Suomeen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 palvelut yhteensä</c:v>
                </c:pt>
                <c:pt idx="1">
                  <c:v>Teollisuuden, yhteiskunnan ja rakentamisen asiantuntijapalvelut</c:v>
                </c:pt>
                <c:pt idx="2">
                  <c:v>Tietotekniikkapalvelut, ohjelmistot</c:v>
                </c:pt>
                <c:pt idx="3">
                  <c:v>Tietoliikennelaitteet, sähkökoneet, 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17.2</c:v>
                </c:pt>
                <c:pt idx="1">
                  <c:v>1.1399999999999999</c:v>
                </c:pt>
                <c:pt idx="2">
                  <c:v>1.22</c:v>
                </c:pt>
                <c:pt idx="3">
                  <c:v>5.56</c:v>
                </c:pt>
                <c:pt idx="4">
                  <c:v>5.86</c:v>
                </c:pt>
                <c:pt idx="5">
                  <c:v>3.42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03211320"/>
        <c:axId val="503211712"/>
      </c:barChart>
      <c:catAx>
        <c:axId val="5032113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3211712"/>
        <c:crosses val="autoZero"/>
        <c:auto val="1"/>
        <c:lblAlgn val="ctr"/>
        <c:lblOffset val="100"/>
        <c:noMultiLvlLbl val="0"/>
      </c:catAx>
      <c:valAx>
        <c:axId val="503211712"/>
        <c:scaling>
          <c:orientation val="minMax"/>
          <c:max val="30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0.00" sourceLinked="1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3211320"/>
        <c:crosses val="autoZero"/>
        <c:crossBetween val="between"/>
        <c:majorUnit val="5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206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730618041679"/>
          <c:y val="4.3530834340991538E-2"/>
          <c:w val="0.58460835763390007"/>
          <c:h val="0.84674632720486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Tuotetaan Suomessa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3260849045178074E-3"/>
                  <c:y val="2.7319777130851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
palvelut yhteensä</c:v>
                </c:pt>
                <c:pt idx="1">
                  <c:v>Teollisuuden, yhteiskunnan ja
rakentamisen asiantuntijapalvelut</c:v>
                </c:pt>
                <c:pt idx="2">
                  <c:v>Tietotekniikkapalvelut, ohjelmistot</c:v>
                </c:pt>
                <c:pt idx="3">
                  <c:v>Tietoliikennelaitteet, sähkökoneet,
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150900</c:v>
                </c:pt>
                <c:pt idx="1">
                  <c:v>39200</c:v>
                </c:pt>
                <c:pt idx="2">
                  <c:v>34200</c:v>
                </c:pt>
                <c:pt idx="3">
                  <c:v>4500</c:v>
                </c:pt>
                <c:pt idx="4">
                  <c:v>68800</c:v>
                </c:pt>
                <c:pt idx="5">
                  <c:v>4200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03212496"/>
        <c:axId val="503212888"/>
      </c:barChart>
      <c:catAx>
        <c:axId val="5032124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3212888"/>
        <c:crosses val="autoZero"/>
        <c:auto val="1"/>
        <c:lblAlgn val="ctr"/>
        <c:lblOffset val="100"/>
        <c:noMultiLvlLbl val="0"/>
      </c:catAx>
      <c:valAx>
        <c:axId val="5032128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3212496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328033950426202E-2"/>
          <c:y val="3.8924230512077253E-2"/>
          <c:w val="0.71579377100593577"/>
          <c:h val="0.83742813430070639"/>
        </c:manualLayout>
      </c:layout>
      <c:lineChart>
        <c:grouping val="standar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Teollisuuden palveluvienti Suomesta </c:v>
                </c:pt>
              </c:strCache>
            </c:strRef>
          </c:tx>
          <c:marker>
            <c:symbol val="none"/>
          </c:marker>
          <c:cat>
            <c:numRef>
              <c:f>Taul1!$A$2:$A$8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Taul1!$B$2:$B$8</c:f>
              <c:numCache>
                <c:formatCode>General</c:formatCode>
                <c:ptCount val="7"/>
                <c:pt idx="0">
                  <c:v>13.516</c:v>
                </c:pt>
                <c:pt idx="1">
                  <c:v>12.869</c:v>
                </c:pt>
                <c:pt idx="2">
                  <c:v>12.595000000000001</c:v>
                </c:pt>
                <c:pt idx="3">
                  <c:v>12.137</c:v>
                </c:pt>
                <c:pt idx="4">
                  <c:v>11.502000000000001</c:v>
                </c:pt>
                <c:pt idx="5">
                  <c:v>10.96</c:v>
                </c:pt>
                <c:pt idx="6">
                  <c:v>8.8949999999999996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Muiden toimialojen palveluvienti Suomesta </c:v>
                </c:pt>
              </c:strCache>
            </c:strRef>
          </c:tx>
          <c:marker>
            <c:symbol val="none"/>
          </c:marker>
          <c:cat>
            <c:numRef>
              <c:f>Taul1!$A$2:$A$8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Taul1!$C$2:$C$8</c:f>
              <c:numCache>
                <c:formatCode>General</c:formatCode>
                <c:ptCount val="7"/>
                <c:pt idx="0">
                  <c:v>3.0230000000000015</c:v>
                </c:pt>
                <c:pt idx="1">
                  <c:v>2.6289999999999996</c:v>
                </c:pt>
                <c:pt idx="2">
                  <c:v>2.7509999999999994</c:v>
                </c:pt>
                <c:pt idx="3">
                  <c:v>3.2419999999999991</c:v>
                </c:pt>
                <c:pt idx="4">
                  <c:v>4.8879999999999999</c:v>
                </c:pt>
                <c:pt idx="5">
                  <c:v>4.3959999999999999</c:v>
                </c:pt>
                <c:pt idx="6">
                  <c:v>6.463000000000001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5427168"/>
        <c:axId val="495427560"/>
      </c:lineChart>
      <c:catAx>
        <c:axId val="495427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95427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5427560"/>
        <c:scaling>
          <c:orientation val="minMax"/>
          <c:max val="14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95427168"/>
        <c:crosses val="autoZero"/>
        <c:crossBetween val="between"/>
        <c:majorUnit val="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77892663527028072"/>
          <c:y val="8.0294007096391534E-2"/>
          <c:w val="0.22107336472971931"/>
          <c:h val="0.7492197526164458"/>
        </c:manualLayout>
      </c:layout>
      <c:overlay val="0"/>
      <c:txPr>
        <a:bodyPr/>
        <a:lstStyle/>
        <a:p>
          <a:pPr>
            <a:defRPr sz="1200" b="1" baseline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89611652948449E-2"/>
          <c:y val="3.1747870267673152E-2"/>
          <c:w val="0.91449014413971497"/>
          <c:h val="0.80993469861373435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Teollisuus*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Taul1!$A$2:$A$116</c:f>
              <c:strCache>
                <c:ptCount val="111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strCache>
            </c:strRef>
          </c:cat>
          <c:val>
            <c:numRef>
              <c:f>Taul1!$B$2:$B$116</c:f>
              <c:numCache>
                <c:formatCode>0.0\ %</c:formatCode>
                <c:ptCount val="115"/>
                <c:pt idx="0">
                  <c:v>0.16663504489377826</c:v>
                </c:pt>
                <c:pt idx="1">
                  <c:v>0.15668540862129912</c:v>
                </c:pt>
                <c:pt idx="2">
                  <c:v>0.15737956872657702</c:v>
                </c:pt>
                <c:pt idx="3">
                  <c:v>0.15964146407013824</c:v>
                </c:pt>
                <c:pt idx="4">
                  <c:v>0.16363575542675027</c:v>
                </c:pt>
                <c:pt idx="5">
                  <c:v>0.17099420224293357</c:v>
                </c:pt>
                <c:pt idx="6">
                  <c:v>0.18246886420762254</c:v>
                </c:pt>
                <c:pt idx="7">
                  <c:v>0.18503546607313462</c:v>
                </c:pt>
                <c:pt idx="8">
                  <c:v>0.17462210032926329</c:v>
                </c:pt>
                <c:pt idx="9">
                  <c:v>0.18420469950851637</c:v>
                </c:pt>
                <c:pt idx="10">
                  <c:v>0.19040914915122045</c:v>
                </c:pt>
                <c:pt idx="11">
                  <c:v>0.18935595429556515</c:v>
                </c:pt>
                <c:pt idx="12">
                  <c:v>0.18897962544767352</c:v>
                </c:pt>
                <c:pt idx="13">
                  <c:v>0.18998468783905381</c:v>
                </c:pt>
                <c:pt idx="14">
                  <c:v>0.18175919081370184</c:v>
                </c:pt>
                <c:pt idx="15">
                  <c:v>0.21228686987781195</c:v>
                </c:pt>
                <c:pt idx="16">
                  <c:v>0.25021782933659475</c:v>
                </c:pt>
                <c:pt idx="17">
                  <c:v>0.18562690472857279</c:v>
                </c:pt>
                <c:pt idx="18">
                  <c:v>0.14639312901448168</c:v>
                </c:pt>
                <c:pt idx="19">
                  <c:v>0.1648362268774802</c:v>
                </c:pt>
                <c:pt idx="20">
                  <c:v>0.196070275974151</c:v>
                </c:pt>
                <c:pt idx="21">
                  <c:v>0.19450574192640299</c:v>
                </c:pt>
                <c:pt idx="22">
                  <c:v>0.21216486231772139</c:v>
                </c:pt>
                <c:pt idx="23">
                  <c:v>0.22187892432630049</c:v>
                </c:pt>
                <c:pt idx="24">
                  <c:v>0.21184728993837346</c:v>
                </c:pt>
                <c:pt idx="25">
                  <c:v>0.21384707805043549</c:v>
                </c:pt>
                <c:pt idx="26">
                  <c:v>0.2207995703133776</c:v>
                </c:pt>
                <c:pt idx="27">
                  <c:v>0.22789122105034529</c:v>
                </c:pt>
                <c:pt idx="28">
                  <c:v>0.22987785487892703</c:v>
                </c:pt>
                <c:pt idx="29">
                  <c:v>0.23222888439706474</c:v>
                </c:pt>
                <c:pt idx="30">
                  <c:v>0.22386727454461258</c:v>
                </c:pt>
                <c:pt idx="31">
                  <c:v>0.2192006276838703</c:v>
                </c:pt>
                <c:pt idx="32">
                  <c:v>0.21399177448494544</c:v>
                </c:pt>
                <c:pt idx="33">
                  <c:v>0.22802303120874842</c:v>
                </c:pt>
                <c:pt idx="34">
                  <c:v>0.23529029008727631</c:v>
                </c:pt>
                <c:pt idx="35">
                  <c:v>0.23057423058001733</c:v>
                </c:pt>
                <c:pt idx="36">
                  <c:v>0.23531360723280639</c:v>
                </c:pt>
                <c:pt idx="37">
                  <c:v>0.25115623708649792</c:v>
                </c:pt>
                <c:pt idx="38">
                  <c:v>0.23159033068448032</c:v>
                </c:pt>
                <c:pt idx="39">
                  <c:v>0.23307994399895446</c:v>
                </c:pt>
                <c:pt idx="40">
                  <c:v>0.22863343621687096</c:v>
                </c:pt>
                <c:pt idx="41">
                  <c:v>0.22373589367306743</c:v>
                </c:pt>
                <c:pt idx="42">
                  <c:v>0.23207916434541268</c:v>
                </c:pt>
                <c:pt idx="43">
                  <c:v>0.23535776845319487</c:v>
                </c:pt>
                <c:pt idx="44">
                  <c:v>0.20933597428060877</c:v>
                </c:pt>
                <c:pt idx="45">
                  <c:v>0.22442365422779392</c:v>
                </c:pt>
                <c:pt idx="46">
                  <c:v>0.2576340702685076</c:v>
                </c:pt>
                <c:pt idx="47">
                  <c:v>0.26675354789886696</c:v>
                </c:pt>
                <c:pt idx="48">
                  <c:v>0.29735723408122472</c:v>
                </c:pt>
                <c:pt idx="49">
                  <c:v>0.30382903475896195</c:v>
                </c:pt>
                <c:pt idx="50">
                  <c:v>0.30107267019555917</c:v>
                </c:pt>
                <c:pt idx="51">
                  <c:v>0.31771900299385286</c:v>
                </c:pt>
                <c:pt idx="52">
                  <c:v>0.25986659235995674</c:v>
                </c:pt>
                <c:pt idx="53">
                  <c:v>0.27916381486828418</c:v>
                </c:pt>
                <c:pt idx="54">
                  <c:v>0.29941987512942425</c:v>
                </c:pt>
                <c:pt idx="55">
                  <c:v>0.29794920099813266</c:v>
                </c:pt>
                <c:pt idx="56">
                  <c:v>0.29138052439711998</c:v>
                </c:pt>
                <c:pt idx="57">
                  <c:v>0.29457437176646217</c:v>
                </c:pt>
                <c:pt idx="58">
                  <c:v>0.28888354067664518</c:v>
                </c:pt>
                <c:pt idx="59">
                  <c:v>0.29442653577315442</c:v>
                </c:pt>
                <c:pt idx="60">
                  <c:v>0.28589041095890411</c:v>
                </c:pt>
                <c:pt idx="61">
                  <c:v>0.2839983098931611</c:v>
                </c:pt>
                <c:pt idx="62">
                  <c:v>0.27852254086769612</c:v>
                </c:pt>
                <c:pt idx="63">
                  <c:v>0.27381810691111341</c:v>
                </c:pt>
                <c:pt idx="64">
                  <c:v>0.26856935432642132</c:v>
                </c:pt>
                <c:pt idx="65">
                  <c:v>0.26368816582707078</c:v>
                </c:pt>
                <c:pt idx="66">
                  <c:v>0.26453656840397172</c:v>
                </c:pt>
                <c:pt idx="67">
                  <c:v>0.26336096027436412</c:v>
                </c:pt>
                <c:pt idx="68">
                  <c:v>0.27185929648241208</c:v>
                </c:pt>
                <c:pt idx="69">
                  <c:v>0.29177588466579291</c:v>
                </c:pt>
                <c:pt idx="70">
                  <c:v>0.30006329422075079</c:v>
                </c:pt>
                <c:pt idx="71">
                  <c:v>0.28878993654681062</c:v>
                </c:pt>
                <c:pt idx="72">
                  <c:v>0.29595872742906276</c:v>
                </c:pt>
                <c:pt idx="73">
                  <c:v>0.3018385868117055</c:v>
                </c:pt>
                <c:pt idx="74">
                  <c:v>0.32201565557729939</c:v>
                </c:pt>
                <c:pt idx="75">
                  <c:v>0.25407600460633978</c:v>
                </c:pt>
                <c:pt idx="76">
                  <c:v>0.25371777040761739</c:v>
                </c:pt>
                <c:pt idx="77">
                  <c:v>0.2491369957589506</c:v>
                </c:pt>
                <c:pt idx="78">
                  <c:v>0.25799812072128508</c:v>
                </c:pt>
                <c:pt idx="79">
                  <c:v>0.26807333102732617</c:v>
                </c:pt>
                <c:pt idx="80">
                  <c:v>0.27055033378723969</c:v>
                </c:pt>
                <c:pt idx="81">
                  <c:v>0.26224147074421073</c:v>
                </c:pt>
                <c:pt idx="82">
                  <c:v>0.25457409108806928</c:v>
                </c:pt>
                <c:pt idx="83">
                  <c:v>0.24985323470705648</c:v>
                </c:pt>
                <c:pt idx="84">
                  <c:v>0.2520565906062977</c:v>
                </c:pt>
                <c:pt idx="85">
                  <c:v>0.246241626421561</c:v>
                </c:pt>
                <c:pt idx="86">
                  <c:v>0.2362144698152249</c:v>
                </c:pt>
                <c:pt idx="87">
                  <c:v>0.24164936621263525</c:v>
                </c:pt>
                <c:pt idx="88">
                  <c:v>0.2411030003186985</c:v>
                </c:pt>
                <c:pt idx="89">
                  <c:v>0.23746063497641479</c:v>
                </c:pt>
                <c:pt idx="90">
                  <c:v>0.22439431490566991</c:v>
                </c:pt>
                <c:pt idx="91">
                  <c:v>0.19708164263339456</c:v>
                </c:pt>
                <c:pt idx="92">
                  <c:v>0.20744644908439761</c:v>
                </c:pt>
                <c:pt idx="93">
                  <c:v>0.22673495791818388</c:v>
                </c:pt>
                <c:pt idx="94">
                  <c:v>0.23978500037763401</c:v>
                </c:pt>
                <c:pt idx="95">
                  <c:v>0.25372892347600517</c:v>
                </c:pt>
                <c:pt idx="96">
                  <c:v>0.24491146224669455</c:v>
                </c:pt>
                <c:pt idx="97">
                  <c:v>0.24982303464357095</c:v>
                </c:pt>
                <c:pt idx="98">
                  <c:v>0.26367275193687367</c:v>
                </c:pt>
                <c:pt idx="99">
                  <c:v>0.26233531036356228</c:v>
                </c:pt>
                <c:pt idx="100">
                  <c:v>0.27643456375838926</c:v>
                </c:pt>
                <c:pt idx="101">
                  <c:v>0.26854481516155171</c:v>
                </c:pt>
                <c:pt idx="102">
                  <c:v>0.26115012190338482</c:v>
                </c:pt>
                <c:pt idx="103">
                  <c:v>0.25184697866805805</c:v>
                </c:pt>
                <c:pt idx="104">
                  <c:v>0.24649014068265682</c:v>
                </c:pt>
                <c:pt idx="105">
                  <c:v>0.24327222342136595</c:v>
                </c:pt>
                <c:pt idx="106">
                  <c:v>0.25060641302541953</c:v>
                </c:pt>
                <c:pt idx="107">
                  <c:v>0.25296051425568578</c:v>
                </c:pt>
                <c:pt idx="108">
                  <c:v>0.23701477820947731</c:v>
                </c:pt>
                <c:pt idx="109">
                  <c:v>0.19130017429964383</c:v>
                </c:pt>
                <c:pt idx="110">
                  <c:v>0.19500000000000001</c:v>
                </c:pt>
                <c:pt idx="111">
                  <c:v>0.189</c:v>
                </c:pt>
                <c:pt idx="112">
                  <c:v>0.16900000000000001</c:v>
                </c:pt>
                <c:pt idx="113">
                  <c:v>0.16900000000000001</c:v>
                </c:pt>
                <c:pt idx="114">
                  <c:v>0.16700000000000001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Teollisuus + teknologiateollisuuden palvelualat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Taul1!$A$2:$A$116</c:f>
              <c:strCache>
                <c:ptCount val="111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strCache>
            </c:strRef>
          </c:cat>
          <c:val>
            <c:numRef>
              <c:f>Taul1!$C$2:$C$116</c:f>
              <c:numCache>
                <c:formatCode>General</c:formatCode>
                <c:ptCount val="115"/>
                <c:pt idx="75" formatCode="0.0\ %">
                  <c:v>0.26444026910721863</c:v>
                </c:pt>
                <c:pt idx="76" formatCode="0.0\ %">
                  <c:v>0.26404193858992192</c:v>
                </c:pt>
                <c:pt idx="77" formatCode="0.0\ %">
                  <c:v>0.25929578853930368</c:v>
                </c:pt>
                <c:pt idx="78" formatCode="0.0\ %">
                  <c:v>0.26846838784733096</c:v>
                </c:pt>
                <c:pt idx="79" formatCode="0.0\ %">
                  <c:v>0.27883469772089625</c:v>
                </c:pt>
                <c:pt idx="80" formatCode="0.0\ %">
                  <c:v>0.28293865621574943</c:v>
                </c:pt>
                <c:pt idx="81" formatCode="0.0\ %">
                  <c:v>0.27482175475811677</c:v>
                </c:pt>
                <c:pt idx="82" formatCode="0.0\ %">
                  <c:v>0.26819792623703897</c:v>
                </c:pt>
                <c:pt idx="83" formatCode="0.0\ %">
                  <c:v>0.26356698367969944</c:v>
                </c:pt>
                <c:pt idx="84" formatCode="0.0\ %">
                  <c:v>0.26675407617315539</c:v>
                </c:pt>
                <c:pt idx="85" formatCode="0.0\ %">
                  <c:v>0.2612361738588565</c:v>
                </c:pt>
                <c:pt idx="86" formatCode="0.0\ %">
                  <c:v>0.25296765528006682</c:v>
                </c:pt>
                <c:pt idx="87" formatCode="0.0\ %">
                  <c:v>0.25955744594663022</c:v>
                </c:pt>
                <c:pt idx="88" formatCode="0.0\ %">
                  <c:v>0.2601642056060583</c:v>
                </c:pt>
                <c:pt idx="89" formatCode="0.0\ %">
                  <c:v>0.25757227621068568</c:v>
                </c:pt>
                <c:pt idx="90" formatCode="0.0\ %">
                  <c:v>0.24518233776743714</c:v>
                </c:pt>
                <c:pt idx="91" formatCode="0.0\ %">
                  <c:v>0.21637875203214424</c:v>
                </c:pt>
                <c:pt idx="92" formatCode="0.0\ %">
                  <c:v>0.22578552604905736</c:v>
                </c:pt>
                <c:pt idx="93" formatCode="0.0\ %">
                  <c:v>0.24611526816320542</c:v>
                </c:pt>
                <c:pt idx="94" formatCode="0.0\ %">
                  <c:v>0.26059263361949597</c:v>
                </c:pt>
                <c:pt idx="95" formatCode="0.0\ %">
                  <c:v>0.27559292199370022</c:v>
                </c:pt>
                <c:pt idx="96" formatCode="0.0\ %">
                  <c:v>0.26810285855266847</c:v>
                </c:pt>
                <c:pt idx="97" formatCode="0.0\ %">
                  <c:v>0.27371335776149236</c:v>
                </c:pt>
                <c:pt idx="98" formatCode="0.0\ %">
                  <c:v>0.29017281403146761</c:v>
                </c:pt>
                <c:pt idx="99" formatCode="0.0\ %">
                  <c:v>0.2909856476660479</c:v>
                </c:pt>
                <c:pt idx="100" formatCode="0.0\ %">
                  <c:v>0.3059479865771812</c:v>
                </c:pt>
                <c:pt idx="101" formatCode="0.0\ %">
                  <c:v>0.30201949477228562</c:v>
                </c:pt>
                <c:pt idx="102" formatCode="0.0\ %">
                  <c:v>0.29349874251082519</c:v>
                </c:pt>
                <c:pt idx="103" formatCode="0.0\ %">
                  <c:v>0.28538372541457768</c:v>
                </c:pt>
                <c:pt idx="104" formatCode="0.0\ %">
                  <c:v>0.28157431964944651</c:v>
                </c:pt>
                <c:pt idx="105" formatCode="0.0\ %">
                  <c:v>0.27961788317864378</c:v>
                </c:pt>
                <c:pt idx="106" formatCode="0.0\ %">
                  <c:v>0.28755607243728193</c:v>
                </c:pt>
                <c:pt idx="107" formatCode="0.0\ %">
                  <c:v>0.29306341427646132</c:v>
                </c:pt>
                <c:pt idx="108" formatCode="0.0\ %">
                  <c:v>0.27674222060497927</c:v>
                </c:pt>
                <c:pt idx="109" formatCode="0.0\ %">
                  <c:v>0.23085861520196024</c:v>
                </c:pt>
                <c:pt idx="110" formatCode="0.0\ %">
                  <c:v>0.23400000000000001</c:v>
                </c:pt>
                <c:pt idx="111" formatCode="0.0\ %">
                  <c:v>0.22900000000000001</c:v>
                </c:pt>
                <c:pt idx="112" formatCode="0.0\ %">
                  <c:v>0.21199999999999999</c:v>
                </c:pt>
                <c:pt idx="113" formatCode="0.0\ %">
                  <c:v>0.214</c:v>
                </c:pt>
                <c:pt idx="114" formatCode="0.00%">
                  <c:v>0.215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5428344"/>
        <c:axId val="495428736"/>
      </c:lineChart>
      <c:catAx>
        <c:axId val="495428344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2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95428736"/>
        <c:crosses val="autoZero"/>
        <c:auto val="1"/>
        <c:lblAlgn val="ctr"/>
        <c:lblOffset val="100"/>
        <c:tickMarkSkip val="10"/>
        <c:noMultiLvlLbl val="0"/>
      </c:catAx>
      <c:valAx>
        <c:axId val="495428736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495428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471215448503073"/>
          <c:y val="0.93902530243593463"/>
          <c:w val="0.83450280886664763"/>
          <c:h val="4.1531154072682951E-2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50800"/>
          </c:spPr>
          <c:marker>
            <c:symbol val="none"/>
          </c:marker>
          <c:cat>
            <c:strRef>
              <c:f>Taul1!$A$1:$A$42</c:f>
              <c:strCach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</c:strCache>
            </c:strRef>
          </c:cat>
          <c:val>
            <c:numRef>
              <c:f>Taul1!$B$1:$B$42</c:f>
              <c:numCache>
                <c:formatCode>General</c:formatCode>
                <c:ptCount val="41"/>
                <c:pt idx="0">
                  <c:v>24.5</c:v>
                </c:pt>
                <c:pt idx="1">
                  <c:v>32.799999999999997</c:v>
                </c:pt>
                <c:pt idx="2">
                  <c:v>31.7</c:v>
                </c:pt>
                <c:pt idx="3">
                  <c:v>30.9</c:v>
                </c:pt>
                <c:pt idx="4">
                  <c:v>22.1</c:v>
                </c:pt>
                <c:pt idx="5">
                  <c:v>22</c:v>
                </c:pt>
                <c:pt idx="6">
                  <c:v>30</c:v>
                </c:pt>
                <c:pt idx="7">
                  <c:v>34.9</c:v>
                </c:pt>
                <c:pt idx="8">
                  <c:v>40.1</c:v>
                </c:pt>
                <c:pt idx="9">
                  <c:v>26.8</c:v>
                </c:pt>
                <c:pt idx="10">
                  <c:v>30.7</c:v>
                </c:pt>
                <c:pt idx="11">
                  <c:v>27.2</c:v>
                </c:pt>
                <c:pt idx="12">
                  <c:v>30.8</c:v>
                </c:pt>
                <c:pt idx="13">
                  <c:v>21.3</c:v>
                </c:pt>
                <c:pt idx="14">
                  <c:v>20.100000000000001</c:v>
                </c:pt>
                <c:pt idx="15">
                  <c:v>16.100000000000001</c:v>
                </c:pt>
                <c:pt idx="16">
                  <c:v>6.2</c:v>
                </c:pt>
                <c:pt idx="17">
                  <c:v>3.7</c:v>
                </c:pt>
                <c:pt idx="18">
                  <c:v>5.8</c:v>
                </c:pt>
                <c:pt idx="19">
                  <c:v>5.0999999999999996</c:v>
                </c:pt>
                <c:pt idx="20">
                  <c:v>4.4000000000000004</c:v>
                </c:pt>
                <c:pt idx="21">
                  <c:v>4.8</c:v>
                </c:pt>
                <c:pt idx="22">
                  <c:v>6.1</c:v>
                </c:pt>
                <c:pt idx="23">
                  <c:v>5.2</c:v>
                </c:pt>
                <c:pt idx="24">
                  <c:v>3.6</c:v>
                </c:pt>
                <c:pt idx="25">
                  <c:v>3.8</c:v>
                </c:pt>
                <c:pt idx="26">
                  <c:v>5.4</c:v>
                </c:pt>
                <c:pt idx="27">
                  <c:v>6.3</c:v>
                </c:pt>
                <c:pt idx="28">
                  <c:v>7.6</c:v>
                </c:pt>
                <c:pt idx="29">
                  <c:v>10</c:v>
                </c:pt>
                <c:pt idx="30">
                  <c:v>12.6</c:v>
                </c:pt>
                <c:pt idx="31">
                  <c:v>10.8</c:v>
                </c:pt>
                <c:pt idx="32">
                  <c:v>10.7</c:v>
                </c:pt>
                <c:pt idx="33">
                  <c:v>12.4</c:v>
                </c:pt>
                <c:pt idx="34">
                  <c:v>7.7</c:v>
                </c:pt>
                <c:pt idx="35">
                  <c:v>8.3000000000000007</c:v>
                </c:pt>
                <c:pt idx="36">
                  <c:v>8.9</c:v>
                </c:pt>
                <c:pt idx="37">
                  <c:v>9.6</c:v>
                </c:pt>
                <c:pt idx="38">
                  <c:v>9.4</c:v>
                </c:pt>
                <c:pt idx="39">
                  <c:v>8.1</c:v>
                </c:pt>
                <c:pt idx="40">
                  <c:v>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0252632"/>
        <c:axId val="480253024"/>
      </c:lineChart>
      <c:catAx>
        <c:axId val="480252632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200" b="1"/>
            </a:pPr>
            <a:endParaRPr lang="fi-FI"/>
          </a:p>
        </c:txPr>
        <c:crossAx val="480253024"/>
        <c:crosses val="autoZero"/>
        <c:auto val="1"/>
        <c:lblAlgn val="ctr"/>
        <c:lblOffset val="100"/>
        <c:noMultiLvlLbl val="0"/>
      </c:catAx>
      <c:valAx>
        <c:axId val="480253024"/>
        <c:scaling>
          <c:orientation val="minMax"/>
          <c:max val="42"/>
          <c:min val="0"/>
        </c:scaling>
        <c:delete val="0"/>
        <c:axPos val="l"/>
        <c:majorGridlines>
          <c:spPr>
            <a:ln w="3175" cmpd="sng">
              <a:solidFill>
                <a:schemeClr val="tx2">
                  <a:alpha val="2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480252632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37682781424265E-2"/>
          <c:y val="3.8924155099169307E-2"/>
          <c:w val="0.91316719395132218"/>
          <c:h val="0.78170801983085447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 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General</c:formatCode>
                <c:ptCount val="15"/>
                <c:pt idx="0">
                  <c:v>440200</c:v>
                </c:pt>
                <c:pt idx="1">
                  <c:v>444000</c:v>
                </c:pt>
                <c:pt idx="2">
                  <c:v>434700</c:v>
                </c:pt>
                <c:pt idx="3">
                  <c:v>422700</c:v>
                </c:pt>
                <c:pt idx="4">
                  <c:v>411800</c:v>
                </c:pt>
                <c:pt idx="5">
                  <c:v>412600</c:v>
                </c:pt>
                <c:pt idx="6">
                  <c:v>415700</c:v>
                </c:pt>
                <c:pt idx="7">
                  <c:v>420500</c:v>
                </c:pt>
                <c:pt idx="8">
                  <c:v>426100</c:v>
                </c:pt>
                <c:pt idx="9">
                  <c:v>383000</c:v>
                </c:pt>
                <c:pt idx="10">
                  <c:v>364800</c:v>
                </c:pt>
                <c:pt idx="11">
                  <c:v>368800</c:v>
                </c:pt>
                <c:pt idx="12">
                  <c:v>367600</c:v>
                </c:pt>
                <c:pt idx="13">
                  <c:v>353500</c:v>
                </c:pt>
                <c:pt idx="14">
                  <c:v>342100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Julkinen sektori 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General</c:formatCode>
                <c:ptCount val="15"/>
                <c:pt idx="0">
                  <c:v>583200</c:v>
                </c:pt>
                <c:pt idx="1">
                  <c:v>591700</c:v>
                </c:pt>
                <c:pt idx="2">
                  <c:v>605400</c:v>
                </c:pt>
                <c:pt idx="3">
                  <c:v>610700</c:v>
                </c:pt>
                <c:pt idx="4">
                  <c:v>613800</c:v>
                </c:pt>
                <c:pt idx="5">
                  <c:v>613800</c:v>
                </c:pt>
                <c:pt idx="6">
                  <c:v>617200</c:v>
                </c:pt>
                <c:pt idx="7">
                  <c:v>616400</c:v>
                </c:pt>
                <c:pt idx="8">
                  <c:v>622300</c:v>
                </c:pt>
                <c:pt idx="9">
                  <c:v>624900</c:v>
                </c:pt>
                <c:pt idx="10">
                  <c:v>624200</c:v>
                </c:pt>
                <c:pt idx="11">
                  <c:v>628800</c:v>
                </c:pt>
                <c:pt idx="12">
                  <c:v>629800</c:v>
                </c:pt>
                <c:pt idx="13">
                  <c:v>632800</c:v>
                </c:pt>
                <c:pt idx="14">
                  <c:v>627000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5429520"/>
        <c:axId val="495429912"/>
      </c:lineChart>
      <c:catAx>
        <c:axId val="49542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95429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5429912"/>
        <c:scaling>
          <c:orientation val="minMax"/>
          <c:max val="650000"/>
          <c:min val="30000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95429520"/>
        <c:crosses val="autoZero"/>
        <c:crossBetween val="between"/>
        <c:majorUnit val="50000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4.9402541558609937E-2"/>
          <c:y val="0.92196083736955559"/>
          <c:w val="0.93402327759436299"/>
          <c:h val="6.4369943447790665E-2"/>
        </c:manualLayout>
      </c:layout>
      <c:overlay val="0"/>
      <c:txPr>
        <a:bodyPr/>
        <a:lstStyle/>
        <a:p>
          <a:pPr>
            <a:defRPr sz="16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37682781424265E-2"/>
          <c:y val="3.8924155099169307E-2"/>
          <c:w val="0.91316719395132218"/>
          <c:h val="0.8469156018789668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Yrityksiä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Taul1!$A$2:$A$9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Taul1!$B$2:$B$9</c:f>
              <c:numCache>
                <c:formatCode>General</c:formatCode>
                <c:ptCount val="8"/>
                <c:pt idx="0">
                  <c:v>6457</c:v>
                </c:pt>
                <c:pt idx="1">
                  <c:v>6348</c:v>
                </c:pt>
                <c:pt idx="2">
                  <c:v>6005</c:v>
                </c:pt>
                <c:pt idx="3">
                  <c:v>5806</c:v>
                </c:pt>
                <c:pt idx="4">
                  <c:v>5908</c:v>
                </c:pt>
                <c:pt idx="5">
                  <c:v>5702</c:v>
                </c:pt>
                <c:pt idx="6">
                  <c:v>5732</c:v>
                </c:pt>
                <c:pt idx="7">
                  <c:v>5523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8464992"/>
        <c:axId val="508465384"/>
      </c:lineChart>
      <c:catAx>
        <c:axId val="50846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508465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8465384"/>
        <c:scaling>
          <c:orientation val="minMax"/>
          <c:max val="6600"/>
          <c:min val="520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508464992"/>
        <c:crosses val="autoZero"/>
        <c:crossBetween val="between"/>
        <c:majorUnit val="20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44352244495914E-2"/>
          <c:y val="4.6908039361746694E-2"/>
          <c:w val="0.64907365403570305"/>
          <c:h val="0.925028410567466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Teollisuuden tuotantokyky (tuotanto, jos kapasiteetti täyskäytössä), vas. ast.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122.9070505</c:v>
                </c:pt>
                <c:pt idx="1">
                  <c:v>118.79804350000001</c:v>
                </c:pt>
                <c:pt idx="2">
                  <c:v>122.1487807</c:v>
                </c:pt>
                <c:pt idx="3">
                  <c:v>118.6519461</c:v>
                </c:pt>
                <c:pt idx="4">
                  <c:v>105.4527566</c:v>
                </c:pt>
                <c:pt idx="5">
                  <c:v>105.6595626</c:v>
                </c:pt>
                <c:pt idx="6">
                  <c:v>106.9229823</c:v>
                </c:pt>
                <c:pt idx="7">
                  <c:v>104.6052128</c:v>
                </c:pt>
                <c:pt idx="8">
                  <c:v>100.73132560000001</c:v>
                </c:pt>
                <c:pt idx="9">
                  <c:v>104.57077769999999</c:v>
                </c:pt>
                <c:pt idx="10">
                  <c:v>105.740116</c:v>
                </c:pt>
                <c:pt idx="11">
                  <c:v>104.64037449999999</c:v>
                </c:pt>
                <c:pt idx="12">
                  <c:v>102.5317029</c:v>
                </c:pt>
                <c:pt idx="13">
                  <c:v>99.994130389999995</c:v>
                </c:pt>
                <c:pt idx="14">
                  <c:v>104.5524142</c:v>
                </c:pt>
                <c:pt idx="15">
                  <c:v>103.53722310000001</c:v>
                </c:pt>
                <c:pt idx="16">
                  <c:v>102.1164139</c:v>
                </c:pt>
                <c:pt idx="17">
                  <c:v>100.48659069999999</c:v>
                </c:pt>
                <c:pt idx="18">
                  <c:v>102.103976</c:v>
                </c:pt>
                <c:pt idx="19">
                  <c:v>100.36112079999999</c:v>
                </c:pt>
                <c:pt idx="20">
                  <c:v>98.90959402</c:v>
                </c:pt>
                <c:pt idx="21">
                  <c:v>96.694933969999994</c:v>
                </c:pt>
                <c:pt idx="22">
                  <c:v>99.224261060000003</c:v>
                </c:pt>
                <c:pt idx="23">
                  <c:v>97.808678639999997</c:v>
                </c:pt>
                <c:pt idx="24">
                  <c:v>97.480455590000005</c:v>
                </c:pt>
                <c:pt idx="25">
                  <c:v>95.8306757</c:v>
                </c:pt>
                <c:pt idx="26">
                  <c:v>97.610593249999994</c:v>
                </c:pt>
                <c:pt idx="27">
                  <c:v>96.661756690000004</c:v>
                </c:pt>
                <c:pt idx="28">
                  <c:v>94.878513029999993</c:v>
                </c:pt>
                <c:pt idx="29">
                  <c:v>94.802096289999994</c:v>
                </c:pt>
                <c:pt idx="30">
                  <c:v>96.712403050000006</c:v>
                </c:pt>
                <c:pt idx="31">
                  <c:v>95.253944520000005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Teollisuuden tuotanto (2008=100), vas. ast.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103.1374</c:v>
                </c:pt>
                <c:pt idx="1">
                  <c:v>101.73990000000001</c:v>
                </c:pt>
                <c:pt idx="2">
                  <c:v>100.8455</c:v>
                </c:pt>
                <c:pt idx="3">
                  <c:v>94.27713</c:v>
                </c:pt>
                <c:pt idx="4">
                  <c:v>80.749070000000003</c:v>
                </c:pt>
                <c:pt idx="5">
                  <c:v>78.988190000000003</c:v>
                </c:pt>
                <c:pt idx="6">
                  <c:v>79.686949999999996</c:v>
                </c:pt>
                <c:pt idx="7">
                  <c:v>79.575149999999994</c:v>
                </c:pt>
                <c:pt idx="8">
                  <c:v>79.575149999999994</c:v>
                </c:pt>
                <c:pt idx="9">
                  <c:v>83.348470000000006</c:v>
                </c:pt>
                <c:pt idx="10">
                  <c:v>84.186989999999994</c:v>
                </c:pt>
                <c:pt idx="11">
                  <c:v>85.416809999999998</c:v>
                </c:pt>
                <c:pt idx="12">
                  <c:v>86.227379999999997</c:v>
                </c:pt>
                <c:pt idx="13">
                  <c:v>85.584519999999998</c:v>
                </c:pt>
                <c:pt idx="14">
                  <c:v>85.584519999999998</c:v>
                </c:pt>
                <c:pt idx="15">
                  <c:v>86.059669999999997</c:v>
                </c:pt>
                <c:pt idx="16">
                  <c:v>85.724270000000004</c:v>
                </c:pt>
                <c:pt idx="17">
                  <c:v>85.864019999999996</c:v>
                </c:pt>
                <c:pt idx="18">
                  <c:v>84.298789999999997</c:v>
                </c:pt>
                <c:pt idx="19">
                  <c:v>83.516180000000006</c:v>
                </c:pt>
                <c:pt idx="20">
                  <c:v>82.174549999999996</c:v>
                </c:pt>
                <c:pt idx="21">
                  <c:v>81.252179999999996</c:v>
                </c:pt>
                <c:pt idx="22">
                  <c:v>81.615539999999996</c:v>
                </c:pt>
                <c:pt idx="23">
                  <c:v>81.28013</c:v>
                </c:pt>
                <c:pt idx="24">
                  <c:v>80.721119999999999</c:v>
                </c:pt>
                <c:pt idx="25">
                  <c:v>80.329819999999998</c:v>
                </c:pt>
                <c:pt idx="26">
                  <c:v>79.966459999999998</c:v>
                </c:pt>
                <c:pt idx="27">
                  <c:v>80.022360000000006</c:v>
                </c:pt>
                <c:pt idx="28">
                  <c:v>79.044089999999997</c:v>
                </c:pt>
                <c:pt idx="29">
                  <c:v>79.155889999999999</c:v>
                </c:pt>
                <c:pt idx="30">
                  <c:v>79.491299999999995</c:v>
                </c:pt>
                <c:pt idx="31">
                  <c:v>79.575149999999994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8466168"/>
        <c:axId val="50846656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Kapasiteetin käyttöaste, %, oik. ast.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80.83</c:v>
                </c:pt>
                <c:pt idx="1">
                  <c:v>83.23</c:v>
                </c:pt>
                <c:pt idx="2">
                  <c:v>78.900000000000006</c:v>
                </c:pt>
                <c:pt idx="3">
                  <c:v>73.599999999999994</c:v>
                </c:pt>
                <c:pt idx="4">
                  <c:v>69.400000000000006</c:v>
                </c:pt>
                <c:pt idx="5">
                  <c:v>66.23</c:v>
                </c:pt>
                <c:pt idx="6">
                  <c:v>65.83</c:v>
                </c:pt>
                <c:pt idx="7">
                  <c:v>68.53</c:v>
                </c:pt>
                <c:pt idx="8">
                  <c:v>73.400000000000006</c:v>
                </c:pt>
                <c:pt idx="9">
                  <c:v>74.47</c:v>
                </c:pt>
                <c:pt idx="10">
                  <c:v>74.37</c:v>
                </c:pt>
                <c:pt idx="11">
                  <c:v>77.5</c:v>
                </c:pt>
                <c:pt idx="12">
                  <c:v>81.099999999999994</c:v>
                </c:pt>
                <c:pt idx="13">
                  <c:v>83.17</c:v>
                </c:pt>
                <c:pt idx="14">
                  <c:v>77.8</c:v>
                </c:pt>
                <c:pt idx="15">
                  <c:v>79.7</c:v>
                </c:pt>
                <c:pt idx="16">
                  <c:v>80.87</c:v>
                </c:pt>
                <c:pt idx="17">
                  <c:v>82.97</c:v>
                </c:pt>
                <c:pt idx="18">
                  <c:v>78.900000000000006</c:v>
                </c:pt>
                <c:pt idx="19">
                  <c:v>79.83</c:v>
                </c:pt>
                <c:pt idx="20">
                  <c:v>79.63</c:v>
                </c:pt>
                <c:pt idx="21">
                  <c:v>81</c:v>
                </c:pt>
                <c:pt idx="22">
                  <c:v>78.430000000000007</c:v>
                </c:pt>
                <c:pt idx="23">
                  <c:v>79.67</c:v>
                </c:pt>
                <c:pt idx="24">
                  <c:v>79.23</c:v>
                </c:pt>
                <c:pt idx="25">
                  <c:v>80.7</c:v>
                </c:pt>
                <c:pt idx="26">
                  <c:v>77.930000000000007</c:v>
                </c:pt>
                <c:pt idx="27">
                  <c:v>79.2</c:v>
                </c:pt>
                <c:pt idx="28">
                  <c:v>79.97</c:v>
                </c:pt>
                <c:pt idx="29">
                  <c:v>80.23</c:v>
                </c:pt>
                <c:pt idx="30">
                  <c:v>78.33</c:v>
                </c:pt>
                <c:pt idx="31">
                  <c:v>80.3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8467344"/>
        <c:axId val="508466952"/>
      </c:lineChart>
      <c:catAx>
        <c:axId val="508466168"/>
        <c:scaling>
          <c:orientation val="minMax"/>
        </c:scaling>
        <c:delete val="0"/>
        <c:axPos val="b"/>
        <c:majorGridlines>
          <c:spPr>
            <a:ln w="3175" cmpd="sng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3319">
            <a:solidFill>
              <a:schemeClr val="tx1"/>
            </a:solidFill>
            <a:prstDash val="solid"/>
          </a:ln>
        </c:spPr>
        <c:crossAx val="508466560"/>
        <c:crossesAt val="10"/>
        <c:auto val="1"/>
        <c:lblAlgn val="ctr"/>
        <c:lblOffset val="100"/>
        <c:tickLblSkip val="1"/>
        <c:tickMarkSkip val="4"/>
        <c:noMultiLvlLbl val="0"/>
      </c:catAx>
      <c:valAx>
        <c:axId val="508466560"/>
        <c:scaling>
          <c:orientation val="minMax"/>
          <c:max val="125"/>
          <c:min val="70"/>
        </c:scaling>
        <c:delete val="0"/>
        <c:axPos val="l"/>
        <c:majorGridlines>
          <c:spPr>
            <a:ln w="3175" cmpd="sng">
              <a:noFill/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3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8466168"/>
        <c:crosses val="autoZero"/>
        <c:crossBetween val="between"/>
        <c:majorUnit val="5"/>
      </c:valAx>
      <c:valAx>
        <c:axId val="508466952"/>
        <c:scaling>
          <c:orientation val="minMax"/>
          <c:max val="100"/>
          <c:min val="55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>
                <a:latin typeface="Arial" panose="020B0604020202020204" pitchFamily="34" charset="0"/>
              </a:defRPr>
            </a:pPr>
            <a:endParaRPr lang="fi-FI"/>
          </a:p>
        </c:txPr>
        <c:crossAx val="508467344"/>
        <c:crosses val="max"/>
        <c:crossBetween val="between"/>
      </c:valAx>
      <c:catAx>
        <c:axId val="508467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8466952"/>
        <c:crosses val="autoZero"/>
        <c:auto val="1"/>
        <c:lblAlgn val="ctr"/>
        <c:lblOffset val="100"/>
        <c:noMultiLvlLbl val="0"/>
      </c:catAx>
      <c:spPr>
        <a:noFill/>
        <a:ln w="1327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373884227616163"/>
          <c:y val="5.2570350335143866E-2"/>
          <c:w val="0.22626115772383834"/>
          <c:h val="0.88383728566538311"/>
        </c:manualLayout>
      </c:layout>
      <c:overlay val="0"/>
      <c:spPr>
        <a:solidFill>
          <a:schemeClr val="bg1"/>
        </a:solidFill>
        <a:ln w="2655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18435930557127E-2"/>
          <c:y val="6.8019383284816631E-2"/>
          <c:w val="0.70233431813338731"/>
          <c:h val="0.85163116796546412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#,##0.0</c:formatCode>
                <c:ptCount val="15"/>
                <c:pt idx="0">
                  <c:v>100</c:v>
                </c:pt>
                <c:pt idx="1">
                  <c:v>103.1</c:v>
                </c:pt>
                <c:pt idx="2">
                  <c:v>109.3</c:v>
                </c:pt>
                <c:pt idx="3">
                  <c:v>116.2</c:v>
                </c:pt>
                <c:pt idx="4">
                  <c:v>124.1</c:v>
                </c:pt>
                <c:pt idx="5">
                  <c:v>129.6</c:v>
                </c:pt>
                <c:pt idx="6">
                  <c:v>142.69999999999999</c:v>
                </c:pt>
                <c:pt idx="7">
                  <c:v>155.30000000000001</c:v>
                </c:pt>
                <c:pt idx="8">
                  <c:v>151.1</c:v>
                </c:pt>
                <c:pt idx="9">
                  <c:v>133.1</c:v>
                </c:pt>
                <c:pt idx="10">
                  <c:v>147.5</c:v>
                </c:pt>
                <c:pt idx="11">
                  <c:v>145.1</c:v>
                </c:pt>
                <c:pt idx="12">
                  <c:v>129.9</c:v>
                </c:pt>
                <c:pt idx="13">
                  <c:v>137.1</c:v>
                </c:pt>
                <c:pt idx="14">
                  <c:v>140.6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 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#,##0.0</c:formatCode>
                <c:ptCount val="15"/>
                <c:pt idx="0">
                  <c:v>100</c:v>
                </c:pt>
                <c:pt idx="1">
                  <c:v>99.3</c:v>
                </c:pt>
                <c:pt idx="2">
                  <c:v>103.6</c:v>
                </c:pt>
                <c:pt idx="3">
                  <c:v>112.7</c:v>
                </c:pt>
                <c:pt idx="4">
                  <c:v>119.7</c:v>
                </c:pt>
                <c:pt idx="5">
                  <c:v>127.5</c:v>
                </c:pt>
                <c:pt idx="6">
                  <c:v>138.4</c:v>
                </c:pt>
                <c:pt idx="7">
                  <c:v>153.9</c:v>
                </c:pt>
                <c:pt idx="8" formatCode="0.00">
                  <c:v>147.69999999999999</c:v>
                </c:pt>
                <c:pt idx="9" formatCode="0.00">
                  <c:v>127.7</c:v>
                </c:pt>
                <c:pt idx="10" formatCode="0.00">
                  <c:v>138.6</c:v>
                </c:pt>
                <c:pt idx="11" formatCode="0.00">
                  <c:v>134.19999999999999</c:v>
                </c:pt>
                <c:pt idx="12" formatCode="0.00">
                  <c:v>120.1</c:v>
                </c:pt>
                <c:pt idx="13" formatCode="0.00">
                  <c:v>125.5</c:v>
                </c:pt>
                <c:pt idx="14" formatCode="0.00">
                  <c:v>131.19999999999999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Kansantalous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Taul1!$D$2:$D$16</c:f>
              <c:numCache>
                <c:formatCode>#,##0.0</c:formatCode>
                <c:ptCount val="15"/>
                <c:pt idx="0">
                  <c:v>100</c:v>
                </c:pt>
                <c:pt idx="1">
                  <c:v>102.4</c:v>
                </c:pt>
                <c:pt idx="2">
                  <c:v>103.2</c:v>
                </c:pt>
                <c:pt idx="3">
                  <c:v>104.8</c:v>
                </c:pt>
                <c:pt idx="4">
                  <c:v>108</c:v>
                </c:pt>
                <c:pt idx="5">
                  <c:v>109.8</c:v>
                </c:pt>
                <c:pt idx="6">
                  <c:v>112.3</c:v>
                </c:pt>
                <c:pt idx="7">
                  <c:v>116.5</c:v>
                </c:pt>
                <c:pt idx="8" formatCode="0.00">
                  <c:v>115.4</c:v>
                </c:pt>
                <c:pt idx="9" formatCode="0.00">
                  <c:v>109.4</c:v>
                </c:pt>
                <c:pt idx="10" formatCode="0.00">
                  <c:v>113</c:v>
                </c:pt>
                <c:pt idx="11" formatCode="0.00">
                  <c:v>114.1</c:v>
                </c:pt>
                <c:pt idx="12" formatCode="0.00">
                  <c:v>111.7</c:v>
                </c:pt>
                <c:pt idx="13" formatCode="0.00">
                  <c:v>111.8</c:v>
                </c:pt>
                <c:pt idx="14" formatCode="0.00">
                  <c:v>112.1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8468128"/>
        <c:axId val="508468520"/>
      </c:lineChart>
      <c:catAx>
        <c:axId val="50846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baseline="0"/>
            </a:pPr>
            <a:endParaRPr lang="fi-FI"/>
          </a:p>
        </c:txPr>
        <c:crossAx val="508468520"/>
        <c:crosses val="autoZero"/>
        <c:auto val="1"/>
        <c:lblAlgn val="ctr"/>
        <c:lblOffset val="100"/>
        <c:noMultiLvlLbl val="0"/>
      </c:catAx>
      <c:valAx>
        <c:axId val="508468520"/>
        <c:scaling>
          <c:orientation val="minMax"/>
          <c:max val="160"/>
          <c:min val="95"/>
        </c:scaling>
        <c:delete val="0"/>
        <c:axPos val="l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i-FI" b="0" dirty="0" smtClean="0"/>
                  <a:t>2000 </a:t>
                </a:r>
                <a:r>
                  <a:rPr lang="fi-FI" b="0" dirty="0"/>
                  <a:t>= 100</a:t>
                </a:r>
              </a:p>
            </c:rich>
          </c:tx>
          <c:layout>
            <c:manualLayout>
              <c:xMode val="edge"/>
              <c:yMode val="edge"/>
              <c:x val="5.2652719480040272E-2"/>
              <c:y val="0"/>
            </c:manualLayout>
          </c:layout>
          <c:overlay val="0"/>
          <c:spPr>
            <a:solidFill>
              <a:schemeClr val="bg1"/>
            </a:solidFill>
          </c:spPr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rgbClr val="002060"/>
                </a:solidFill>
              </a:defRPr>
            </a:pPr>
            <a:endParaRPr lang="fi-FI"/>
          </a:p>
        </c:txPr>
        <c:crossAx val="508468128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75316791596480548"/>
          <c:y val="0.11864872681668931"/>
          <c:w val="0.24285405104118651"/>
          <c:h val="0.791838356637153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>
          <a:solidFill>
            <a:srgbClr val="002060"/>
          </a:solidFill>
        </a:defRPr>
      </a:pPr>
      <a:endParaRPr lang="fi-FI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772669548031628E-2"/>
          <c:y val="5.8843646312358111E-2"/>
          <c:w val="0.68226118639493138"/>
          <c:h val="0.8667473362760083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ln w="508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#,##0.0</c:formatCode>
                <c:ptCount val="15"/>
                <c:pt idx="0">
                  <c:v>100</c:v>
                </c:pt>
                <c:pt idx="1">
                  <c:v>98.7</c:v>
                </c:pt>
                <c:pt idx="2">
                  <c:v>100.3</c:v>
                </c:pt>
                <c:pt idx="3">
                  <c:v>114.5</c:v>
                </c:pt>
                <c:pt idx="4">
                  <c:v>149.1</c:v>
                </c:pt>
                <c:pt idx="5">
                  <c:v>147.9</c:v>
                </c:pt>
                <c:pt idx="6">
                  <c:v>191.1</c:v>
                </c:pt>
                <c:pt idx="7">
                  <c:v>169.9</c:v>
                </c:pt>
                <c:pt idx="8">
                  <c:v>98.4</c:v>
                </c:pt>
                <c:pt idx="9">
                  <c:v>72.7</c:v>
                </c:pt>
                <c:pt idx="10">
                  <c:v>121.1</c:v>
                </c:pt>
                <c:pt idx="11">
                  <c:v>100.1</c:v>
                </c:pt>
                <c:pt idx="12">
                  <c:v>118.7</c:v>
                </c:pt>
                <c:pt idx="13">
                  <c:v>137.6</c:v>
                </c:pt>
                <c:pt idx="14">
                  <c:v>152.30000000000001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ln w="508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#,##0.0</c:formatCode>
                <c:ptCount val="15"/>
                <c:pt idx="0">
                  <c:v>100</c:v>
                </c:pt>
                <c:pt idx="1">
                  <c:v>106.6</c:v>
                </c:pt>
                <c:pt idx="2">
                  <c:v>103</c:v>
                </c:pt>
                <c:pt idx="3">
                  <c:v>106.9</c:v>
                </c:pt>
                <c:pt idx="4">
                  <c:v>109.6</c:v>
                </c:pt>
                <c:pt idx="5">
                  <c:v>112.3</c:v>
                </c:pt>
                <c:pt idx="6">
                  <c:v>103.5</c:v>
                </c:pt>
                <c:pt idx="7">
                  <c:v>123.6</c:v>
                </c:pt>
                <c:pt idx="8">
                  <c:v>116.3</c:v>
                </c:pt>
                <c:pt idx="9">
                  <c:v>113.4</c:v>
                </c:pt>
                <c:pt idx="10">
                  <c:v>116.4</c:v>
                </c:pt>
                <c:pt idx="11">
                  <c:v>127</c:v>
                </c:pt>
                <c:pt idx="12">
                  <c:v>137.9</c:v>
                </c:pt>
                <c:pt idx="13">
                  <c:v>138.30000000000001</c:v>
                </c:pt>
                <c:pt idx="14">
                  <c:v>147.9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Taul1!$D$2:$D$16</c:f>
              <c:numCache>
                <c:formatCode>#,##0.0</c:formatCode>
                <c:ptCount val="15"/>
                <c:pt idx="0">
                  <c:v>100</c:v>
                </c:pt>
                <c:pt idx="1">
                  <c:v>98.6</c:v>
                </c:pt>
                <c:pt idx="2">
                  <c:v>116.1</c:v>
                </c:pt>
                <c:pt idx="3">
                  <c:v>135.4</c:v>
                </c:pt>
                <c:pt idx="4">
                  <c:v>142.6</c:v>
                </c:pt>
                <c:pt idx="5">
                  <c:v>159.4</c:v>
                </c:pt>
                <c:pt idx="6">
                  <c:v>186.1</c:v>
                </c:pt>
                <c:pt idx="7">
                  <c:v>219.4</c:v>
                </c:pt>
                <c:pt idx="8">
                  <c:v>237</c:v>
                </c:pt>
                <c:pt idx="9">
                  <c:v>190.2</c:v>
                </c:pt>
                <c:pt idx="10">
                  <c:v>209.8</c:v>
                </c:pt>
                <c:pt idx="11">
                  <c:v>181.7</c:v>
                </c:pt>
                <c:pt idx="12">
                  <c:v>110.8</c:v>
                </c:pt>
                <c:pt idx="13">
                  <c:v>156.19999999999999</c:v>
                </c:pt>
                <c:pt idx="14">
                  <c:v>169.1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Taul1!$E$2:$E$16</c:f>
              <c:numCache>
                <c:formatCode>#,##0.0</c:formatCode>
                <c:ptCount val="15"/>
                <c:pt idx="0">
                  <c:v>100</c:v>
                </c:pt>
                <c:pt idx="1">
                  <c:v>103.9</c:v>
                </c:pt>
                <c:pt idx="2">
                  <c:v>101.7</c:v>
                </c:pt>
                <c:pt idx="3">
                  <c:v>104.8</c:v>
                </c:pt>
                <c:pt idx="4">
                  <c:v>108.4</c:v>
                </c:pt>
                <c:pt idx="5">
                  <c:v>114.2</c:v>
                </c:pt>
                <c:pt idx="6">
                  <c:v>120.5</c:v>
                </c:pt>
                <c:pt idx="7">
                  <c:v>130.5</c:v>
                </c:pt>
                <c:pt idx="8">
                  <c:v>127.4</c:v>
                </c:pt>
                <c:pt idx="9">
                  <c:v>115.6</c:v>
                </c:pt>
                <c:pt idx="10">
                  <c:v>123.3</c:v>
                </c:pt>
                <c:pt idx="11">
                  <c:v>131</c:v>
                </c:pt>
                <c:pt idx="12">
                  <c:v>123.2</c:v>
                </c:pt>
                <c:pt idx="13">
                  <c:v>112.8</c:v>
                </c:pt>
                <c:pt idx="14">
                  <c:v>115.2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ln w="508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Taul1!$F$2:$F$16</c:f>
              <c:numCache>
                <c:formatCode>#,##0.0</c:formatCode>
                <c:ptCount val="15"/>
                <c:pt idx="0">
                  <c:v>100</c:v>
                </c:pt>
                <c:pt idx="1">
                  <c:v>99.8</c:v>
                </c:pt>
                <c:pt idx="2">
                  <c:v>91.5</c:v>
                </c:pt>
                <c:pt idx="3">
                  <c:v>89.3</c:v>
                </c:pt>
                <c:pt idx="4">
                  <c:v>89.7</c:v>
                </c:pt>
                <c:pt idx="5">
                  <c:v>88</c:v>
                </c:pt>
                <c:pt idx="6">
                  <c:v>89.7</c:v>
                </c:pt>
                <c:pt idx="7">
                  <c:v>96.4</c:v>
                </c:pt>
                <c:pt idx="8">
                  <c:v>82.7</c:v>
                </c:pt>
                <c:pt idx="9">
                  <c:v>77.8</c:v>
                </c:pt>
                <c:pt idx="10">
                  <c:v>77.3</c:v>
                </c:pt>
                <c:pt idx="11">
                  <c:v>76.400000000000006</c:v>
                </c:pt>
                <c:pt idx="12">
                  <c:v>78.900000000000006</c:v>
                </c:pt>
                <c:pt idx="13">
                  <c:v>78.099999999999994</c:v>
                </c:pt>
                <c:pt idx="14">
                  <c:v>77.099999999999994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8469304"/>
        <c:axId val="508469696"/>
      </c:lineChart>
      <c:catAx>
        <c:axId val="508469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baseline="0">
                <a:solidFill>
                  <a:srgbClr val="002060"/>
                </a:solidFill>
              </a:defRPr>
            </a:pPr>
            <a:endParaRPr lang="fi-FI"/>
          </a:p>
        </c:txPr>
        <c:crossAx val="508469696"/>
        <c:crosses val="autoZero"/>
        <c:auto val="1"/>
        <c:lblAlgn val="ctr"/>
        <c:lblOffset val="100"/>
        <c:noMultiLvlLbl val="0"/>
      </c:catAx>
      <c:valAx>
        <c:axId val="508469696"/>
        <c:scaling>
          <c:orientation val="minMax"/>
          <c:max val="240"/>
          <c:min val="70"/>
        </c:scaling>
        <c:delete val="0"/>
        <c:axPos val="l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2000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6.2988299250251623E-2"/>
              <c:y val="0"/>
            </c:manualLayout>
          </c:layout>
          <c:overlay val="0"/>
          <c:spPr>
            <a:solidFill>
              <a:schemeClr val="bg1"/>
            </a:solidFill>
          </c:spPr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2060"/>
                </a:solidFill>
              </a:defRPr>
            </a:pPr>
            <a:endParaRPr lang="fi-FI"/>
          </a:p>
        </c:txPr>
        <c:crossAx val="50846930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7478289449320437"/>
          <c:y val="3.1902271151327322E-2"/>
          <c:w val="0.22521710550679555"/>
          <c:h val="0.89754662012986497"/>
        </c:manualLayout>
      </c:layout>
      <c:overlay val="0"/>
      <c:txPr>
        <a:bodyPr/>
        <a:lstStyle/>
        <a:p>
          <a:pPr>
            <a:defRPr sz="11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dirty="0" err="1" smtClean="0">
                <a:solidFill>
                  <a:srgbClr val="002060"/>
                </a:solidFill>
              </a:rPr>
              <a:t>Yritysten</a:t>
            </a:r>
            <a:r>
              <a:rPr lang="en-GB" sz="1400" b="0" dirty="0" smtClean="0">
                <a:solidFill>
                  <a:srgbClr val="002060"/>
                </a:solidFill>
              </a:rPr>
              <a:t> </a:t>
            </a:r>
            <a:r>
              <a:rPr lang="en-GB" sz="1400" b="0" dirty="0" err="1" smtClean="0">
                <a:solidFill>
                  <a:srgbClr val="002060"/>
                </a:solidFill>
              </a:rPr>
              <a:t>kiinteät</a:t>
            </a:r>
            <a:r>
              <a:rPr lang="en-GB" sz="1400" b="0" dirty="0" smtClean="0">
                <a:solidFill>
                  <a:srgbClr val="002060"/>
                </a:solidFill>
              </a:rPr>
              <a:t> </a:t>
            </a:r>
            <a:r>
              <a:rPr lang="en-GB" sz="1400" b="0" dirty="0" err="1" smtClean="0">
                <a:solidFill>
                  <a:srgbClr val="002060"/>
                </a:solidFill>
              </a:rPr>
              <a:t>investoinnit</a:t>
            </a:r>
            <a:r>
              <a:rPr lang="en-GB" sz="1400" b="0" dirty="0" smtClean="0">
                <a:solidFill>
                  <a:srgbClr val="002060"/>
                </a:solidFill>
              </a:rPr>
              <a:t>, </a:t>
            </a:r>
            <a:r>
              <a:rPr lang="en-GB" sz="1400" b="0" dirty="0" err="1" smtClean="0">
                <a:solidFill>
                  <a:srgbClr val="002060"/>
                </a:solidFill>
              </a:rPr>
              <a:t>indeksi</a:t>
            </a:r>
            <a:r>
              <a:rPr lang="en-GB" sz="1400" b="0" dirty="0" smtClean="0">
                <a:solidFill>
                  <a:srgbClr val="002060"/>
                </a:solidFill>
              </a:rPr>
              <a:t> 2005=100</a:t>
            </a:r>
            <a:endParaRPr lang="en-GB" sz="1400" b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4.5332442365519567E-2"/>
          <c:y val="2.799145445140165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997432328977588E-2"/>
          <c:y val="6.4156413602612594E-2"/>
          <c:w val="0.77514168229806557"/>
          <c:h val="0.850217727230549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Ruotsi </c:v>
                </c:pt>
              </c:strCache>
            </c:strRef>
          </c:tx>
          <c:spPr>
            <a:ln w="635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Taul1!$B$2:$B$14</c:f>
              <c:numCache>
                <c:formatCode>General</c:formatCode>
                <c:ptCount val="13"/>
                <c:pt idx="0">
                  <c:v>100</c:v>
                </c:pt>
                <c:pt idx="1">
                  <c:v>109.6</c:v>
                </c:pt>
                <c:pt idx="2">
                  <c:v>120.7792</c:v>
                </c:pt>
                <c:pt idx="3">
                  <c:v>125.4896</c:v>
                </c:pt>
                <c:pt idx="4">
                  <c:v>106.4152</c:v>
                </c:pt>
                <c:pt idx="5">
                  <c:v>110.0333</c:v>
                </c:pt>
                <c:pt idx="6">
                  <c:v>117.95569999999999</c:v>
                </c:pt>
                <c:pt idx="7">
                  <c:v>121.4944</c:v>
                </c:pt>
                <c:pt idx="8">
                  <c:v>122.4663</c:v>
                </c:pt>
                <c:pt idx="9">
                  <c:v>130.18170000000001</c:v>
                </c:pt>
                <c:pt idx="10">
                  <c:v>135.64930000000001</c:v>
                </c:pt>
                <c:pt idx="11">
                  <c:v>142.43180000000001</c:v>
                </c:pt>
                <c:pt idx="12">
                  <c:v>149.69579999999999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Alankomaat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Taul1!$C$2:$C$14</c:f>
              <c:numCache>
                <c:formatCode>General</c:formatCode>
                <c:ptCount val="13"/>
                <c:pt idx="0">
                  <c:v>100</c:v>
                </c:pt>
                <c:pt idx="1">
                  <c:v>107</c:v>
                </c:pt>
                <c:pt idx="2">
                  <c:v>116.523</c:v>
                </c:pt>
                <c:pt idx="3">
                  <c:v>123.51439999999999</c:v>
                </c:pt>
                <c:pt idx="4">
                  <c:v>110.0513</c:v>
                </c:pt>
                <c:pt idx="5">
                  <c:v>106.74979999999999</c:v>
                </c:pt>
                <c:pt idx="6">
                  <c:v>120.5205</c:v>
                </c:pt>
                <c:pt idx="7">
                  <c:v>115.8202</c:v>
                </c:pt>
                <c:pt idx="8">
                  <c:v>112.3456</c:v>
                </c:pt>
                <c:pt idx="9">
                  <c:v>117.28879999999999</c:v>
                </c:pt>
                <c:pt idx="10">
                  <c:v>126.0855</c:v>
                </c:pt>
                <c:pt idx="11">
                  <c:v>134.53319999999999</c:v>
                </c:pt>
                <c:pt idx="12">
                  <c:v>143.27780000000001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USA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Taul1!$D$2:$D$14</c:f>
              <c:numCache>
                <c:formatCode>General</c:formatCode>
                <c:ptCount val="13"/>
                <c:pt idx="0">
                  <c:v>100</c:v>
                </c:pt>
                <c:pt idx="1">
                  <c:v>107.1</c:v>
                </c:pt>
                <c:pt idx="2">
                  <c:v>113.41889999999999</c:v>
                </c:pt>
                <c:pt idx="3">
                  <c:v>112.625</c:v>
                </c:pt>
                <c:pt idx="4">
                  <c:v>95.05547</c:v>
                </c:pt>
                <c:pt idx="5">
                  <c:v>97.43186</c:v>
                </c:pt>
                <c:pt idx="6">
                  <c:v>104.9341</c:v>
                </c:pt>
                <c:pt idx="7">
                  <c:v>114.37820000000001</c:v>
                </c:pt>
                <c:pt idx="8">
                  <c:v>117.8095</c:v>
                </c:pt>
                <c:pt idx="9">
                  <c:v>125.11369999999999</c:v>
                </c:pt>
                <c:pt idx="10">
                  <c:v>129.24250000000001</c:v>
                </c:pt>
                <c:pt idx="11">
                  <c:v>135.7046</c:v>
                </c:pt>
                <c:pt idx="12">
                  <c:v>143.16829999999999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Saksa 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Taul1!$E$2:$E$14</c:f>
              <c:numCache>
                <c:formatCode>General</c:formatCode>
                <c:ptCount val="13"/>
                <c:pt idx="0">
                  <c:v>100</c:v>
                </c:pt>
                <c:pt idx="1">
                  <c:v>108.5</c:v>
                </c:pt>
                <c:pt idx="2">
                  <c:v>116.96299999999999</c:v>
                </c:pt>
                <c:pt idx="3">
                  <c:v>119.4192</c:v>
                </c:pt>
                <c:pt idx="4">
                  <c:v>100.9092</c:v>
                </c:pt>
                <c:pt idx="5">
                  <c:v>107.1656</c:v>
                </c:pt>
                <c:pt idx="6">
                  <c:v>114.98869999999999</c:v>
                </c:pt>
                <c:pt idx="7">
                  <c:v>113.3789</c:v>
                </c:pt>
                <c:pt idx="8">
                  <c:v>111.45140000000001</c:v>
                </c:pt>
                <c:pt idx="9">
                  <c:v>116.4667</c:v>
                </c:pt>
                <c:pt idx="10">
                  <c:v>119.029</c:v>
                </c:pt>
                <c:pt idx="11">
                  <c:v>122.3618</c:v>
                </c:pt>
                <c:pt idx="12">
                  <c:v>127.6234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Sveitsi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Taul1!$F$2:$F$14</c:f>
              <c:numCache>
                <c:formatCode>General</c:formatCode>
                <c:ptCount val="13"/>
                <c:pt idx="0">
                  <c:v>100</c:v>
                </c:pt>
                <c:pt idx="1">
                  <c:v>106.9</c:v>
                </c:pt>
                <c:pt idx="2">
                  <c:v>114.7037</c:v>
                </c:pt>
                <c:pt idx="3">
                  <c:v>115.50660000000001</c:v>
                </c:pt>
                <c:pt idx="4">
                  <c:v>103.2629</c:v>
                </c:pt>
                <c:pt idx="5">
                  <c:v>107.6</c:v>
                </c:pt>
                <c:pt idx="6">
                  <c:v>113.08759999999999</c:v>
                </c:pt>
                <c:pt idx="7">
                  <c:v>117.3849</c:v>
                </c:pt>
                <c:pt idx="8">
                  <c:v>119.0283</c:v>
                </c:pt>
                <c:pt idx="9">
                  <c:v>121.5279</c:v>
                </c:pt>
                <c:pt idx="10">
                  <c:v>122.37860000000001</c:v>
                </c:pt>
                <c:pt idx="11">
                  <c:v>123.7247</c:v>
                </c:pt>
                <c:pt idx="12">
                  <c:v>125.2094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Suomi </c:v>
                </c:pt>
              </c:strCache>
            </c:strRef>
          </c:tx>
          <c:spPr>
            <a:ln w="63500" cap="rnd">
              <a:solidFill>
                <a:srgbClr val="30BEFE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Taul1!$G$2:$G$14</c:f>
              <c:numCache>
                <c:formatCode>General</c:formatCode>
                <c:ptCount val="13"/>
                <c:pt idx="0">
                  <c:v>100</c:v>
                </c:pt>
                <c:pt idx="1">
                  <c:v>102.2</c:v>
                </c:pt>
                <c:pt idx="2">
                  <c:v>119.1652</c:v>
                </c:pt>
                <c:pt idx="3">
                  <c:v>125.0043</c:v>
                </c:pt>
                <c:pt idx="4">
                  <c:v>105.37860000000001</c:v>
                </c:pt>
                <c:pt idx="5">
                  <c:v>98.739769999999993</c:v>
                </c:pt>
                <c:pt idx="6">
                  <c:v>101.702</c:v>
                </c:pt>
                <c:pt idx="7">
                  <c:v>98.549199999999999</c:v>
                </c:pt>
                <c:pt idx="8">
                  <c:v>90.468170000000001</c:v>
                </c:pt>
                <c:pt idx="9">
                  <c:v>87.844589999999997</c:v>
                </c:pt>
                <c:pt idx="10">
                  <c:v>87.405370000000005</c:v>
                </c:pt>
                <c:pt idx="11">
                  <c:v>90.901579999999996</c:v>
                </c:pt>
                <c:pt idx="12">
                  <c:v>93.628630000000001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8470480"/>
        <c:axId val="508470872"/>
      </c:lineChart>
      <c:catAx>
        <c:axId val="50847048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508470872"/>
        <c:crosses val="autoZero"/>
        <c:auto val="1"/>
        <c:lblAlgn val="ctr"/>
        <c:lblOffset val="100"/>
        <c:noMultiLvlLbl val="0"/>
      </c:catAx>
      <c:valAx>
        <c:axId val="508470872"/>
        <c:scaling>
          <c:orientation val="minMax"/>
          <c:min val="85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508470480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Kiinteät investoinnit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103.16232824691016</c:v>
                </c:pt>
                <c:pt idx="2">
                  <c:v>124.1041220741559</c:v>
                </c:pt>
                <c:pt idx="3">
                  <c:v>131.67161499689288</c:v>
                </c:pt>
                <c:pt idx="4">
                  <c:v>105.42014775944209</c:v>
                </c:pt>
                <c:pt idx="5">
                  <c:v>99.067872678312497</c:v>
                </c:pt>
                <c:pt idx="6">
                  <c:v>107.3327349306083</c:v>
                </c:pt>
                <c:pt idx="7">
                  <c:v>105.96561485879997</c:v>
                </c:pt>
                <c:pt idx="8">
                  <c:v>96.409583649796303</c:v>
                </c:pt>
                <c:pt idx="9">
                  <c:v>95.436028447144921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T&amp;K-investoinnit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100</c:v>
                </c:pt>
                <c:pt idx="1">
                  <c:v>101.16753411168942</c:v>
                </c:pt>
                <c:pt idx="2">
                  <c:v>107.35687157124772</c:v>
                </c:pt>
                <c:pt idx="3">
                  <c:v>112.266141510761</c:v>
                </c:pt>
                <c:pt idx="4">
                  <c:v>103.50260233506822</c:v>
                </c:pt>
                <c:pt idx="5">
                  <c:v>103.02433534955689</c:v>
                </c:pt>
                <c:pt idx="6">
                  <c:v>98.100998733999148</c:v>
                </c:pt>
                <c:pt idx="7">
                  <c:v>91.109860739907148</c:v>
                </c:pt>
                <c:pt idx="8">
                  <c:v>87.593191728794466</c:v>
                </c:pt>
                <c:pt idx="9">
                  <c:v>83.457588971725954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8471656"/>
        <c:axId val="508472048"/>
      </c:lineChart>
      <c:catAx>
        <c:axId val="508471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300" b="1" i="0" u="none" strike="noStrike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508472048"/>
        <c:crosses val="autoZero"/>
        <c:auto val="1"/>
        <c:lblAlgn val="ctr"/>
        <c:lblOffset val="100"/>
        <c:tickLblSkip val="1"/>
        <c:noMultiLvlLbl val="0"/>
      </c:catAx>
      <c:valAx>
        <c:axId val="508472048"/>
        <c:scaling>
          <c:orientation val="minMax"/>
          <c:max val="135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0847165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Kiinteät ja T&amp;K -investoinnit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102.50555761393107</c:v>
                </c:pt>
                <c:pt idx="2">
                  <c:v>118.59021859948129</c:v>
                </c:pt>
                <c:pt idx="3">
                  <c:v>125.28251204149684</c:v>
                </c:pt>
                <c:pt idx="4">
                  <c:v>104.78881067061874</c:v>
                </c:pt>
                <c:pt idx="5">
                  <c:v>100.3705075954057</c:v>
                </c:pt>
                <c:pt idx="6">
                  <c:v>104.2932567617636</c:v>
                </c:pt>
                <c:pt idx="7">
                  <c:v>101.07447202667653</c:v>
                </c:pt>
                <c:pt idx="8">
                  <c:v>93.506854390514988</c:v>
                </c:pt>
                <c:pt idx="9">
                  <c:v>91.492219340496462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Kiinteän pääoman kuluminen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100</c:v>
                </c:pt>
                <c:pt idx="1">
                  <c:v>101.9509650495566</c:v>
                </c:pt>
                <c:pt idx="2">
                  <c:v>104.66353677621282</c:v>
                </c:pt>
                <c:pt idx="3">
                  <c:v>107.82472613458528</c:v>
                </c:pt>
                <c:pt idx="4">
                  <c:v>109.8956703182055</c:v>
                </c:pt>
                <c:pt idx="5">
                  <c:v>110.32863849765255</c:v>
                </c:pt>
                <c:pt idx="6">
                  <c:v>110.10954616588417</c:v>
                </c:pt>
                <c:pt idx="7">
                  <c:v>111.13197704746997</c:v>
                </c:pt>
                <c:pt idx="8">
                  <c:v>110.53729786124148</c:v>
                </c:pt>
                <c:pt idx="9">
                  <c:v>109.28012519561813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2135888"/>
        <c:axId val="512136280"/>
      </c:lineChart>
      <c:catAx>
        <c:axId val="512135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300" b="1" i="0" u="none" strike="noStrike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512136280"/>
        <c:crosses val="autoZero"/>
        <c:auto val="1"/>
        <c:lblAlgn val="ctr"/>
        <c:lblOffset val="100"/>
        <c:noMultiLvlLbl val="0"/>
      </c:catAx>
      <c:valAx>
        <c:axId val="512136280"/>
        <c:scaling>
          <c:orientation val="minMax"/>
          <c:max val="135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213588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84522019337891E-2"/>
          <c:y val="7.6035483085939534E-2"/>
          <c:w val="0.87671290829405835"/>
          <c:h val="0.76695732307892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0">
                  <c:v>7187</c:v>
                </c:pt>
                <c:pt idx="1">
                  <c:v>7509</c:v>
                </c:pt>
                <c:pt idx="2">
                  <c:v>8627</c:v>
                </c:pt>
                <c:pt idx="3">
                  <c:v>8942</c:v>
                </c:pt>
                <c:pt idx="4">
                  <c:v>7854</c:v>
                </c:pt>
                <c:pt idx="5">
                  <c:v>7246</c:v>
                </c:pt>
                <c:pt idx="6">
                  <c:v>7203</c:v>
                </c:pt>
                <c:pt idx="7">
                  <c:v>6845</c:v>
                </c:pt>
                <c:pt idx="8">
                  <c:v>6321</c:v>
                </c:pt>
                <c:pt idx="9">
                  <c:v>6041</c:v>
                </c:pt>
                <c:pt idx="10">
                  <c:v>6327</c:v>
                </c:pt>
                <c:pt idx="11">
                  <c:v>6683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</c:v>
                </c:pt>
              </c:strCache>
            </c:strRef>
          </c:tx>
          <c:invertIfNegative val="0"/>
          <c:cat>
            <c:strRef>
              <c:f>Taul1!$A$2:$A$13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Taul1!$C$2:$C$13</c:f>
              <c:numCache>
                <c:formatCode>General</c:formatCode>
                <c:ptCount val="12"/>
                <c:pt idx="0">
                  <c:v>5154</c:v>
                </c:pt>
                <c:pt idx="1">
                  <c:v>5361</c:v>
                </c:pt>
                <c:pt idx="2">
                  <c:v>6161</c:v>
                </c:pt>
                <c:pt idx="3">
                  <c:v>7463</c:v>
                </c:pt>
                <c:pt idx="4">
                  <c:v>6490</c:v>
                </c:pt>
                <c:pt idx="5">
                  <c:v>6374</c:v>
                </c:pt>
                <c:pt idx="6">
                  <c:v>6438</c:v>
                </c:pt>
                <c:pt idx="7">
                  <c:v>5745</c:v>
                </c:pt>
                <c:pt idx="8">
                  <c:v>5182</c:v>
                </c:pt>
                <c:pt idx="9">
                  <c:v>5481</c:v>
                </c:pt>
                <c:pt idx="10">
                  <c:v>5573</c:v>
                </c:pt>
                <c:pt idx="11">
                  <c:v>5783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2137064"/>
        <c:axId val="512137456"/>
      </c:barChart>
      <c:catAx>
        <c:axId val="512137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512137456"/>
        <c:crosses val="autoZero"/>
        <c:auto val="1"/>
        <c:lblAlgn val="ctr"/>
        <c:lblOffset val="100"/>
        <c:noMultiLvlLbl val="0"/>
      </c:catAx>
      <c:valAx>
        <c:axId val="51213745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512137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0849466275910739E-2"/>
          <c:y val="0.93841851773414064"/>
          <c:w val="0.86844099457043999"/>
          <c:h val="4.634597891900899E-2"/>
        </c:manualLayout>
      </c:layout>
      <c:overlay val="0"/>
      <c:txPr>
        <a:bodyPr/>
        <a:lstStyle/>
        <a:p>
          <a:pPr>
            <a:defRPr sz="1400" b="1" i="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30412080452805E-2"/>
          <c:y val="3.0256176909409457E-2"/>
          <c:w val="0.89551768011976851"/>
          <c:h val="0.6676479146159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Suorat sijoitukset sisään, vuosivirta keskimäärin 2003-2012, % bkt:sta</c:v>
                </c:pt>
              </c:strCache>
            </c:strRef>
          </c:tx>
          <c:spPr>
            <a:solidFill>
              <a:srgbClr val="0070C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Irlanti</c:v>
                </c:pt>
                <c:pt idx="1">
                  <c:v>Viro</c:v>
                </c:pt>
                <c:pt idx="2">
                  <c:v>Puola</c:v>
                </c:pt>
                <c:pt idx="3">
                  <c:v>Belgia</c:v>
                </c:pt>
                <c:pt idx="4">
                  <c:v>Itävalta</c:v>
                </c:pt>
                <c:pt idx="5">
                  <c:v>Ruotsi</c:v>
                </c:pt>
                <c:pt idx="6">
                  <c:v>Norja</c:v>
                </c:pt>
                <c:pt idx="7">
                  <c:v>Alankomaat</c:v>
                </c:pt>
                <c:pt idx="8">
                  <c:v>Saksa</c:v>
                </c:pt>
                <c:pt idx="9">
                  <c:v>Suomi</c:v>
                </c:pt>
                <c:pt idx="10">
                  <c:v>Italia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5.4</c:v>
                </c:pt>
                <c:pt idx="1">
                  <c:v>9.5</c:v>
                </c:pt>
                <c:pt idx="2">
                  <c:v>3.6</c:v>
                </c:pt>
                <c:pt idx="3">
                  <c:v>15.1</c:v>
                </c:pt>
                <c:pt idx="4">
                  <c:v>2.6</c:v>
                </c:pt>
                <c:pt idx="5">
                  <c:v>3.7</c:v>
                </c:pt>
                <c:pt idx="6">
                  <c:v>2.7</c:v>
                </c:pt>
                <c:pt idx="7">
                  <c:v>4</c:v>
                </c:pt>
                <c:pt idx="8">
                  <c:v>1.2</c:v>
                </c:pt>
                <c:pt idx="9">
                  <c:v>2</c:v>
                </c:pt>
                <c:pt idx="10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Ulkomaisomisteisten tytäryhtiöiden vuosittaiset investoinnit aineelliseen kiinteään pääomaan keskimäärin 2003-2012, % bkt:sta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Irlanti</c:v>
                </c:pt>
                <c:pt idx="1">
                  <c:v>Viro</c:v>
                </c:pt>
                <c:pt idx="2">
                  <c:v>Puola</c:v>
                </c:pt>
                <c:pt idx="3">
                  <c:v>Belgia</c:v>
                </c:pt>
                <c:pt idx="4">
                  <c:v>Itävalta</c:v>
                </c:pt>
                <c:pt idx="5">
                  <c:v>Ruotsi</c:v>
                </c:pt>
                <c:pt idx="6">
                  <c:v>Norja</c:v>
                </c:pt>
                <c:pt idx="7">
                  <c:v>Alankomaat</c:v>
                </c:pt>
                <c:pt idx="8">
                  <c:v>Saksa</c:v>
                </c:pt>
                <c:pt idx="9">
                  <c:v>Suomi</c:v>
                </c:pt>
                <c:pt idx="10">
                  <c:v>Italia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  <c:pt idx="0">
                  <c:v>3.4</c:v>
                </c:pt>
                <c:pt idx="1">
                  <c:v>3.3</c:v>
                </c:pt>
                <c:pt idx="2">
                  <c:v>2.8</c:v>
                </c:pt>
                <c:pt idx="3">
                  <c:v>2.7</c:v>
                </c:pt>
                <c:pt idx="4">
                  <c:v>2.2999999999999998</c:v>
                </c:pt>
                <c:pt idx="5">
                  <c:v>2.2000000000000002</c:v>
                </c:pt>
                <c:pt idx="6">
                  <c:v>2.1</c:v>
                </c:pt>
                <c:pt idx="7">
                  <c:v>1.4</c:v>
                </c:pt>
                <c:pt idx="8">
                  <c:v>1.4</c:v>
                </c:pt>
                <c:pt idx="9">
                  <c:v>1</c:v>
                </c:pt>
                <c:pt idx="10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2138240"/>
        <c:axId val="512138632"/>
      </c:barChart>
      <c:catAx>
        <c:axId val="51213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512138632"/>
        <c:crosses val="autoZero"/>
        <c:auto val="1"/>
        <c:lblAlgn val="ctr"/>
        <c:lblOffset val="100"/>
        <c:noMultiLvlLbl val="0"/>
      </c:catAx>
      <c:valAx>
        <c:axId val="512138632"/>
        <c:scaling>
          <c:orientation val="minMax"/>
          <c:max val="17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512138240"/>
        <c:crosses val="autoZero"/>
        <c:crossBetween val="between"/>
        <c:majorUnit val="1"/>
        <c:minorUnit val="0.5"/>
      </c:valAx>
    </c:plotArea>
    <c:legend>
      <c:legendPos val="b"/>
      <c:layout>
        <c:manualLayout>
          <c:xMode val="edge"/>
          <c:yMode val="edge"/>
          <c:x val="6.7384027806294058E-2"/>
          <c:y val="0.855650201688684"/>
          <c:w val="0.93213063345803626"/>
          <c:h val="0.13877761709789907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90246064"/>
        <c:axId val="490246456"/>
      </c:barChart>
      <c:catAx>
        <c:axId val="4902460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490246456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490246456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490246064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30412080452805E-2"/>
          <c:y val="3.0256176909409457E-2"/>
          <c:w val="0.89551768011976851"/>
          <c:h val="0.72601585804359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6">
                <a:alpha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Italia</c:v>
                </c:pt>
                <c:pt idx="1">
                  <c:v>Saksa</c:v>
                </c:pt>
                <c:pt idx="2">
                  <c:v>Suomi</c:v>
                </c:pt>
                <c:pt idx="3">
                  <c:v>Norja</c:v>
                </c:pt>
                <c:pt idx="4">
                  <c:v>Puola</c:v>
                </c:pt>
                <c:pt idx="5">
                  <c:v>Itävalta</c:v>
                </c:pt>
                <c:pt idx="6">
                  <c:v>Alankomaat</c:v>
                </c:pt>
                <c:pt idx="7">
                  <c:v>Ruotsi</c:v>
                </c:pt>
                <c:pt idx="8">
                  <c:v>Viro</c:v>
                </c:pt>
                <c:pt idx="9">
                  <c:v>Belgia</c:v>
                </c:pt>
                <c:pt idx="10">
                  <c:v>Irlanti</c:v>
                </c:pt>
              </c:strCache>
            </c:strRef>
          </c:cat>
          <c:val>
            <c:numRef>
              <c:f>Taul1!$B$2:$B$12</c:f>
              <c:numCache>
                <c:formatCode>0%</c:formatCode>
                <c:ptCount val="11"/>
                <c:pt idx="0">
                  <c:v>0.11</c:v>
                </c:pt>
                <c:pt idx="1">
                  <c:v>0.17</c:v>
                </c:pt>
                <c:pt idx="2">
                  <c:v>0.19</c:v>
                </c:pt>
                <c:pt idx="3">
                  <c:v>0.24</c:v>
                </c:pt>
                <c:pt idx="4">
                  <c:v>0.28000000000000003</c:v>
                </c:pt>
                <c:pt idx="5">
                  <c:v>0.28999999999999998</c:v>
                </c:pt>
                <c:pt idx="6">
                  <c:v>0.3</c:v>
                </c:pt>
                <c:pt idx="7">
                  <c:v>0.35</c:v>
                </c:pt>
                <c:pt idx="8">
                  <c:v>0.36</c:v>
                </c:pt>
                <c:pt idx="9">
                  <c:v>0.37</c:v>
                </c:pt>
                <c:pt idx="10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Kauppa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Italia</c:v>
                </c:pt>
                <c:pt idx="1">
                  <c:v>Saksa</c:v>
                </c:pt>
                <c:pt idx="2">
                  <c:v>Suomi</c:v>
                </c:pt>
                <c:pt idx="3">
                  <c:v>Norja</c:v>
                </c:pt>
                <c:pt idx="4">
                  <c:v>Puola</c:v>
                </c:pt>
                <c:pt idx="5">
                  <c:v>Itävalta</c:v>
                </c:pt>
                <c:pt idx="6">
                  <c:v>Alankomaat</c:v>
                </c:pt>
                <c:pt idx="7">
                  <c:v>Ruotsi</c:v>
                </c:pt>
                <c:pt idx="8">
                  <c:v>Viro</c:v>
                </c:pt>
                <c:pt idx="9">
                  <c:v>Belgia</c:v>
                </c:pt>
                <c:pt idx="10">
                  <c:v>Irlanti</c:v>
                </c:pt>
              </c:strCache>
            </c:strRef>
          </c:cat>
          <c:val>
            <c:numRef>
              <c:f>Taul1!$C$2:$C$12</c:f>
              <c:numCache>
                <c:formatCode>0%</c:formatCode>
                <c:ptCount val="11"/>
                <c:pt idx="0">
                  <c:v>0.08</c:v>
                </c:pt>
                <c:pt idx="1">
                  <c:v>0.08</c:v>
                </c:pt>
                <c:pt idx="2">
                  <c:v>0.16</c:v>
                </c:pt>
                <c:pt idx="3">
                  <c:v>0.21</c:v>
                </c:pt>
                <c:pt idx="4">
                  <c:v>0.14000000000000001</c:v>
                </c:pt>
                <c:pt idx="5">
                  <c:v>0.28999999999999998</c:v>
                </c:pt>
                <c:pt idx="6">
                  <c:v>0.17</c:v>
                </c:pt>
                <c:pt idx="7">
                  <c:v>0.23</c:v>
                </c:pt>
                <c:pt idx="8">
                  <c:v>0.21</c:v>
                </c:pt>
                <c:pt idx="9">
                  <c:v>0.14000000000000001</c:v>
                </c:pt>
                <c:pt idx="10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2500448"/>
        <c:axId val="512500840"/>
      </c:barChart>
      <c:catAx>
        <c:axId val="512500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512500840"/>
        <c:crosses val="autoZero"/>
        <c:auto val="1"/>
        <c:lblAlgn val="ctr"/>
        <c:lblOffset val="100"/>
        <c:noMultiLvlLbl val="0"/>
      </c:catAx>
      <c:valAx>
        <c:axId val="512500840"/>
        <c:scaling>
          <c:orientation val="minMax"/>
          <c:max val="0.5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0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512500448"/>
        <c:crosses val="autoZero"/>
        <c:crossBetween val="between"/>
        <c:majorUnit val="0.1"/>
        <c:minorUnit val="1.0000000000000002E-2"/>
      </c:valAx>
    </c:plotArea>
    <c:legend>
      <c:legendPos val="b"/>
      <c:layout>
        <c:manualLayout>
          <c:xMode val="edge"/>
          <c:yMode val="edge"/>
          <c:x val="6.7384027806294058E-2"/>
          <c:y val="0.89734160011730491"/>
          <c:w val="0.93213063345803626"/>
          <c:h val="9.7086199387651034E-2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595563805785396E-2"/>
          <c:y val="4.5754898761248747E-2"/>
          <c:w val="0.70815729459172416"/>
          <c:h val="0.9140017334678487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Kaikki yritykset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0.0\ %</c:formatCode>
                <c:ptCount val="15"/>
                <c:pt idx="0">
                  <c:v>4.7100999999999997E-2</c:v>
                </c:pt>
                <c:pt idx="1">
                  <c:v>6.1315999999999996E-2</c:v>
                </c:pt>
                <c:pt idx="2">
                  <c:v>4.7685999999999999E-2</c:v>
                </c:pt>
                <c:pt idx="3">
                  <c:v>4.6924E-2</c:v>
                </c:pt>
                <c:pt idx="4">
                  <c:v>5.0133999999999998E-2</c:v>
                </c:pt>
                <c:pt idx="5">
                  <c:v>4.8894E-2</c:v>
                </c:pt>
                <c:pt idx="6">
                  <c:v>6.1671150000000001E-2</c:v>
                </c:pt>
                <c:pt idx="7">
                  <c:v>6.6664440000000005E-2</c:v>
                </c:pt>
                <c:pt idx="8">
                  <c:v>3.3349660000000003E-2</c:v>
                </c:pt>
                <c:pt idx="9">
                  <c:v>1.8056849999999999E-2</c:v>
                </c:pt>
                <c:pt idx="10">
                  <c:v>3.8843759999999998E-2</c:v>
                </c:pt>
                <c:pt idx="11">
                  <c:v>3.8096290000000005E-2</c:v>
                </c:pt>
                <c:pt idx="12">
                  <c:v>2.5175860000000001E-2</c:v>
                </c:pt>
                <c:pt idx="13">
                  <c:v>1.9E-2</c:v>
                </c:pt>
                <c:pt idx="14">
                  <c:v>2.7E-2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0.0\ %</c:formatCode>
                <c:ptCount val="15"/>
                <c:pt idx="0">
                  <c:v>7.9232999999999998E-2</c:v>
                </c:pt>
                <c:pt idx="1">
                  <c:v>8.8247999999999993E-2</c:v>
                </c:pt>
                <c:pt idx="2">
                  <c:v>6.5589000000000008E-2</c:v>
                </c:pt>
                <c:pt idx="3">
                  <c:v>6.9463999999999998E-2</c:v>
                </c:pt>
                <c:pt idx="4">
                  <c:v>6.5909999999999996E-2</c:v>
                </c:pt>
                <c:pt idx="5">
                  <c:v>6.7253999999999994E-2</c:v>
                </c:pt>
                <c:pt idx="6">
                  <c:v>0.118836</c:v>
                </c:pt>
                <c:pt idx="7">
                  <c:v>0.12026999999999999</c:v>
                </c:pt>
                <c:pt idx="8">
                  <c:v>6.3288999999999998E-2</c:v>
                </c:pt>
                <c:pt idx="9">
                  <c:v>3.5260000000000001E-3</c:v>
                </c:pt>
                <c:pt idx="10">
                  <c:v>3.1972E-2</c:v>
                </c:pt>
                <c:pt idx="11">
                  <c:v>4.6131999999999999E-2</c:v>
                </c:pt>
                <c:pt idx="12">
                  <c:v>-4.4529999999999995E-3</c:v>
                </c:pt>
                <c:pt idx="13">
                  <c:v>-1E-3</c:v>
                </c:pt>
                <c:pt idx="14">
                  <c:v>1.6E-2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2501624"/>
        <c:axId val="512502016"/>
      </c:lineChart>
      <c:catAx>
        <c:axId val="512501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  <a:latin typeface="Arial" pitchFamily="34" charset="0"/>
              </a:defRPr>
            </a:pPr>
            <a:endParaRPr lang="fi-FI"/>
          </a:p>
        </c:txPr>
        <c:crossAx val="512502016"/>
        <c:crosses val="autoZero"/>
        <c:auto val="1"/>
        <c:lblAlgn val="ctr"/>
        <c:lblOffset val="100"/>
        <c:noMultiLvlLbl val="0"/>
      </c:catAx>
      <c:valAx>
        <c:axId val="51250201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  <a:latin typeface="Arial" pitchFamily="34" charset="0"/>
              </a:defRPr>
            </a:pPr>
            <a:endParaRPr lang="fi-FI"/>
          </a:p>
        </c:txPr>
        <c:crossAx val="512501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28994024405651"/>
          <c:y val="0.15191417892466078"/>
          <c:w val="0.21366548066359198"/>
          <c:h val="0.59175665986873127"/>
        </c:manualLayout>
      </c:layout>
      <c:overlay val="0"/>
      <c:txPr>
        <a:bodyPr/>
        <a:lstStyle/>
        <a:p>
          <a:pPr>
            <a:defRPr sz="1400" b="1" i="0" baseline="0">
              <a:latin typeface="Arial Narrow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306638719932253E-2"/>
          <c:y val="2.1684839773854631E-2"/>
          <c:w val="0.93399825653667523"/>
          <c:h val="0.82556879982788089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635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48.3</c:v>
                </c:pt>
                <c:pt idx="1">
                  <c:v>54.8</c:v>
                </c:pt>
                <c:pt idx="2">
                  <c:v>54.8</c:v>
                </c:pt>
                <c:pt idx="3">
                  <c:v>54.4</c:v>
                </c:pt>
                <c:pt idx="4">
                  <c:v>56.1</c:v>
                </c:pt>
                <c:pt idx="5">
                  <c:v>57.8</c:v>
                </c:pt>
                <c:pt idx="6">
                  <c:v>58.7</c:v>
                </c:pt>
                <c:pt idx="7">
                  <c:v>59.3</c:v>
                </c:pt>
                <c:pt idx="8">
                  <c:v>59.1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Tanska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50.5</c:v>
                </c:pt>
                <c:pt idx="1">
                  <c:v>56.8</c:v>
                </c:pt>
                <c:pt idx="2">
                  <c:v>57.1</c:v>
                </c:pt>
                <c:pt idx="3">
                  <c:v>56.8</c:v>
                </c:pt>
                <c:pt idx="4">
                  <c:v>58.8</c:v>
                </c:pt>
                <c:pt idx="5">
                  <c:v>57.1</c:v>
                </c:pt>
                <c:pt idx="6">
                  <c:v>57.2</c:v>
                </c:pt>
                <c:pt idx="7">
                  <c:v>57.5</c:v>
                </c:pt>
                <c:pt idx="8">
                  <c:v>56.9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Taul1!$D$2:$D$10</c:f>
              <c:numCache>
                <c:formatCode>General</c:formatCode>
                <c:ptCount val="9"/>
                <c:pt idx="0">
                  <c:v>50.4</c:v>
                </c:pt>
                <c:pt idx="1">
                  <c:v>53.1</c:v>
                </c:pt>
                <c:pt idx="2">
                  <c:v>52.1</c:v>
                </c:pt>
                <c:pt idx="3">
                  <c:v>51.5</c:v>
                </c:pt>
                <c:pt idx="4">
                  <c:v>52.5</c:v>
                </c:pt>
                <c:pt idx="5">
                  <c:v>53.2</c:v>
                </c:pt>
                <c:pt idx="6">
                  <c:v>52.9</c:v>
                </c:pt>
                <c:pt idx="7">
                  <c:v>52.2</c:v>
                </c:pt>
                <c:pt idx="8">
                  <c:v>51.8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Saksa</c:v>
                </c:pt>
              </c:strCache>
            </c:strRef>
          </c:tx>
          <c:spPr>
            <a:ln w="635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Taul1!$E$2:$E$10</c:f>
              <c:numCache>
                <c:formatCode>General</c:formatCode>
                <c:ptCount val="9"/>
                <c:pt idx="0">
                  <c:v>43.5</c:v>
                </c:pt>
                <c:pt idx="1">
                  <c:v>47.5</c:v>
                </c:pt>
                <c:pt idx="2">
                  <c:v>47.3</c:v>
                </c:pt>
                <c:pt idx="3">
                  <c:v>44.6</c:v>
                </c:pt>
                <c:pt idx="4">
                  <c:v>44.2</c:v>
                </c:pt>
                <c:pt idx="5">
                  <c:v>44.3</c:v>
                </c:pt>
                <c:pt idx="6">
                  <c:v>43.8</c:v>
                </c:pt>
                <c:pt idx="7">
                  <c:v>43.7</c:v>
                </c:pt>
                <c:pt idx="8">
                  <c:v>43.2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2505544"/>
        <c:axId val="512505936"/>
      </c:lineChart>
      <c:catAx>
        <c:axId val="512505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i-FI"/>
          </a:p>
        </c:txPr>
        <c:crossAx val="512505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2505936"/>
        <c:scaling>
          <c:orientation val="minMax"/>
          <c:max val="60"/>
          <c:min val="42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i-FI"/>
          </a:p>
        </c:txPr>
        <c:crossAx val="512505544"/>
        <c:crosses val="autoZero"/>
        <c:crossBetween val="between"/>
        <c:majorUnit val="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9871538770407835"/>
          <c:y val="0.92720155751256084"/>
          <c:w val="0.49251563385462754"/>
          <c:h val="6.4902871614458318E-2"/>
        </c:manualLayout>
      </c:layout>
      <c:overlay val="0"/>
      <c:txPr>
        <a:bodyPr/>
        <a:lstStyle/>
        <a:p>
          <a:pPr>
            <a:defRPr sz="16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354199168137723E-2"/>
          <c:y val="3.5889751226935981E-2"/>
          <c:w val="0.83427209420406134"/>
          <c:h val="0.863443964779927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0-9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Saksa</c:v>
                </c:pt>
                <c:pt idx="1">
                  <c:v>USA</c:v>
                </c:pt>
                <c:pt idx="2">
                  <c:v>Suomi</c:v>
                </c:pt>
                <c:pt idx="3">
                  <c:v>Puola</c:v>
                </c:pt>
                <c:pt idx="4">
                  <c:v>Ruotsi</c:v>
                </c:pt>
                <c:pt idx="5">
                  <c:v>Iso-
Britannia</c:v>
                </c:pt>
                <c:pt idx="6">
                  <c:v>Tšekki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Taul1!$B$2:$B$13</c:f>
              <c:numCache>
                <c:formatCode>0</c:formatCode>
                <c:ptCount val="12"/>
                <c:pt idx="0">
                  <c:v>4</c:v>
                </c:pt>
                <c:pt idx="1">
                  <c:v>13</c:v>
                </c:pt>
                <c:pt idx="2">
                  <c:v>3</c:v>
                </c:pt>
                <c:pt idx="3">
                  <c:v>6</c:v>
                </c:pt>
                <c:pt idx="4">
                  <c:v>11</c:v>
                </c:pt>
                <c:pt idx="5">
                  <c:v>14</c:v>
                </c:pt>
                <c:pt idx="6">
                  <c:v>5</c:v>
                </c:pt>
                <c:pt idx="7">
                  <c:v>20</c:v>
                </c:pt>
                <c:pt idx="8">
                  <c:v>7</c:v>
                </c:pt>
                <c:pt idx="9">
                  <c:v>15</c:v>
                </c:pt>
                <c:pt idx="10">
                  <c:v>6</c:v>
                </c:pt>
                <c:pt idx="11">
                  <c:v>23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10-49</c:v>
                </c:pt>
              </c:strCache>
            </c:strRef>
          </c:tx>
          <c:spPr>
            <a:solidFill>
              <a:schemeClr val="accent2">
                <a:lumMod val="25000"/>
                <a:lumOff val="75000"/>
              </a:schemeClr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Saksa</c:v>
                </c:pt>
                <c:pt idx="1">
                  <c:v>USA</c:v>
                </c:pt>
                <c:pt idx="2">
                  <c:v>Suomi</c:v>
                </c:pt>
                <c:pt idx="3">
                  <c:v>Puola</c:v>
                </c:pt>
                <c:pt idx="4">
                  <c:v>Ruotsi</c:v>
                </c:pt>
                <c:pt idx="5">
                  <c:v>Iso-
Britannia</c:v>
                </c:pt>
                <c:pt idx="6">
                  <c:v>Tšekki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Taul1!$C$2:$C$13</c:f>
              <c:numCache>
                <c:formatCode>0</c:formatCode>
                <c:ptCount val="12"/>
                <c:pt idx="0">
                  <c:v>7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9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15</c:v>
                </c:pt>
                <c:pt idx="9">
                  <c:v>11</c:v>
                </c:pt>
                <c:pt idx="10">
                  <c:v>19</c:v>
                </c:pt>
                <c:pt idx="11">
                  <c:v>17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50-249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Saksa</c:v>
                </c:pt>
                <c:pt idx="1">
                  <c:v>USA</c:v>
                </c:pt>
                <c:pt idx="2">
                  <c:v>Suomi</c:v>
                </c:pt>
                <c:pt idx="3">
                  <c:v>Puola</c:v>
                </c:pt>
                <c:pt idx="4">
                  <c:v>Ruotsi</c:v>
                </c:pt>
                <c:pt idx="5">
                  <c:v>Iso-
Britannia</c:v>
                </c:pt>
                <c:pt idx="6">
                  <c:v>Tšekki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Taul1!$D$2:$D$13</c:f>
              <c:numCache>
                <c:formatCode>0</c:formatCode>
                <c:ptCount val="12"/>
                <c:pt idx="0">
                  <c:v>14</c:v>
                </c:pt>
                <c:pt idx="1">
                  <c:v>9</c:v>
                </c:pt>
                <c:pt idx="2">
                  <c:v>20</c:v>
                </c:pt>
                <c:pt idx="3">
                  <c:v>20</c:v>
                </c:pt>
                <c:pt idx="4">
                  <c:v>16</c:v>
                </c:pt>
                <c:pt idx="5">
                  <c:v>14</c:v>
                </c:pt>
                <c:pt idx="6">
                  <c:v>22</c:v>
                </c:pt>
                <c:pt idx="7">
                  <c:v>15</c:v>
                </c:pt>
                <c:pt idx="8">
                  <c:v>24</c:v>
                </c:pt>
                <c:pt idx="9">
                  <c:v>24</c:v>
                </c:pt>
                <c:pt idx="10">
                  <c:v>29</c:v>
                </c:pt>
                <c:pt idx="11">
                  <c:v>33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250+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Saksa</c:v>
                </c:pt>
                <c:pt idx="1">
                  <c:v>USA</c:v>
                </c:pt>
                <c:pt idx="2">
                  <c:v>Suomi</c:v>
                </c:pt>
                <c:pt idx="3">
                  <c:v>Puola</c:v>
                </c:pt>
                <c:pt idx="4">
                  <c:v>Ruotsi</c:v>
                </c:pt>
                <c:pt idx="5">
                  <c:v>Iso-
Britannia</c:v>
                </c:pt>
                <c:pt idx="6">
                  <c:v>Tšekki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Taul1!$E$2:$E$13</c:f>
              <c:numCache>
                <c:formatCode>0</c:formatCode>
                <c:ptCount val="12"/>
                <c:pt idx="0">
                  <c:v>75</c:v>
                </c:pt>
                <c:pt idx="1">
                  <c:v>72</c:v>
                </c:pt>
                <c:pt idx="2">
                  <c:v>69</c:v>
                </c:pt>
                <c:pt idx="3">
                  <c:v>65</c:v>
                </c:pt>
                <c:pt idx="4">
                  <c:v>64</c:v>
                </c:pt>
                <c:pt idx="5">
                  <c:v>64</c:v>
                </c:pt>
                <c:pt idx="6">
                  <c:v>63</c:v>
                </c:pt>
                <c:pt idx="7">
                  <c:v>55</c:v>
                </c:pt>
                <c:pt idx="8">
                  <c:v>54</c:v>
                </c:pt>
                <c:pt idx="9">
                  <c:v>50</c:v>
                </c:pt>
                <c:pt idx="10">
                  <c:v>46</c:v>
                </c:pt>
                <c:pt idx="1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12507504"/>
        <c:axId val="236273736"/>
      </c:barChart>
      <c:catAx>
        <c:axId val="51250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1"/>
          <a:lstStyle/>
          <a:p>
            <a:pPr>
              <a:defRPr sz="1100" b="1" i="0" baseline="0"/>
            </a:pPr>
            <a:endParaRPr lang="fi-FI"/>
          </a:p>
        </c:txPr>
        <c:crossAx val="236273736"/>
        <c:crosses val="autoZero"/>
        <c:auto val="1"/>
        <c:lblAlgn val="ctr"/>
        <c:lblOffset val="100"/>
        <c:noMultiLvlLbl val="0"/>
      </c:catAx>
      <c:valAx>
        <c:axId val="2362737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fi-FI"/>
          </a:p>
        </c:txPr>
        <c:crossAx val="512507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497593991171976"/>
          <c:y val="0.37971420283107871"/>
          <c:w val="8.8791917356649847E-2"/>
          <c:h val="0.24057468041469818"/>
        </c:manualLayout>
      </c:layout>
      <c:overlay val="0"/>
      <c:txPr>
        <a:bodyPr/>
        <a:lstStyle/>
        <a:p>
          <a:pPr>
            <a:defRPr sz="1400" b="0" i="0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393208514680174E-2"/>
          <c:y val="3.5328973864015109E-2"/>
          <c:w val="0.67799105330634002"/>
          <c:h val="0.8744629384613830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Suuri yritys</c:v>
                </c:pt>
              </c:strCache>
            </c:strRef>
          </c:tx>
          <c:spPr>
            <a:ln>
              <a:solidFill>
                <a:srgbClr val="FF477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Taul1!$B$2:$B$45</c:f>
              <c:numCache>
                <c:formatCode>General</c:formatCode>
                <c:ptCount val="44"/>
                <c:pt idx="0">
                  <c:v>0.86250000000000004</c:v>
                </c:pt>
                <c:pt idx="1">
                  <c:v>0.84299999999999997</c:v>
                </c:pt>
                <c:pt idx="2">
                  <c:v>0.85120000000000007</c:v>
                </c:pt>
                <c:pt idx="3">
                  <c:v>0.87599999999999989</c:v>
                </c:pt>
                <c:pt idx="4">
                  <c:v>0.87970000000000004</c:v>
                </c:pt>
                <c:pt idx="5">
                  <c:v>0.88319999999999999</c:v>
                </c:pt>
                <c:pt idx="6">
                  <c:v>0.88340000000000007</c:v>
                </c:pt>
                <c:pt idx="7">
                  <c:v>0.86909999999999998</c:v>
                </c:pt>
                <c:pt idx="8">
                  <c:v>0.87239999999999995</c:v>
                </c:pt>
                <c:pt idx="9">
                  <c:v>0.87599999999999989</c:v>
                </c:pt>
                <c:pt idx="10">
                  <c:v>0.86900000000000011</c:v>
                </c:pt>
                <c:pt idx="11">
                  <c:v>0.86250000000000004</c:v>
                </c:pt>
                <c:pt idx="12">
                  <c:v>0.90170000000000006</c:v>
                </c:pt>
                <c:pt idx="13">
                  <c:v>0.90249999999999997</c:v>
                </c:pt>
                <c:pt idx="14">
                  <c:v>0.90049999999999997</c:v>
                </c:pt>
                <c:pt idx="15">
                  <c:v>0.89439999999999997</c:v>
                </c:pt>
                <c:pt idx="16">
                  <c:v>0.87419999999999998</c:v>
                </c:pt>
                <c:pt idx="17">
                  <c:v>0.87</c:v>
                </c:pt>
                <c:pt idx="18">
                  <c:v>0.86959999999999993</c:v>
                </c:pt>
                <c:pt idx="19">
                  <c:v>0.87890000000000001</c:v>
                </c:pt>
                <c:pt idx="20">
                  <c:v>0.86080000000000001</c:v>
                </c:pt>
                <c:pt idx="21">
                  <c:v>0.85589999999999999</c:v>
                </c:pt>
                <c:pt idx="22">
                  <c:v>0.86849999999999994</c:v>
                </c:pt>
                <c:pt idx="23">
                  <c:v>0.87139999999999995</c:v>
                </c:pt>
                <c:pt idx="24">
                  <c:v>0.84959999999999991</c:v>
                </c:pt>
                <c:pt idx="25">
                  <c:v>0.86459999999999992</c:v>
                </c:pt>
                <c:pt idx="26">
                  <c:v>0.8640000000000001</c:v>
                </c:pt>
                <c:pt idx="27">
                  <c:v>0.86099999999999999</c:v>
                </c:pt>
                <c:pt idx="28">
                  <c:v>0.87</c:v>
                </c:pt>
                <c:pt idx="29">
                  <c:v>0.86699999999999999</c:v>
                </c:pt>
                <c:pt idx="30">
                  <c:v>0.86799999999999999</c:v>
                </c:pt>
                <c:pt idx="31">
                  <c:v>0.86099999999999999</c:v>
                </c:pt>
                <c:pt idx="32">
                  <c:v>0.871</c:v>
                </c:pt>
                <c:pt idx="33">
                  <c:v>0.86499999999999999</c:v>
                </c:pt>
                <c:pt idx="34">
                  <c:v>0.86299999999999999</c:v>
                </c:pt>
                <c:pt idx="35">
                  <c:v>0.86</c:v>
                </c:pt>
                <c:pt idx="36">
                  <c:v>0.85970000000000002</c:v>
                </c:pt>
                <c:pt idx="37">
                  <c:v>0.86499999999999999</c:v>
                </c:pt>
                <c:pt idx="38">
                  <c:v>0.86199999999999999</c:v>
                </c:pt>
                <c:pt idx="39">
                  <c:v>0.85499999999999998</c:v>
                </c:pt>
                <c:pt idx="40">
                  <c:v>0.85209999999999997</c:v>
                </c:pt>
                <c:pt idx="41">
                  <c:v>0.85440000000000005</c:v>
                </c:pt>
                <c:pt idx="42">
                  <c:v>0.85880000000000001</c:v>
                </c:pt>
                <c:pt idx="43">
                  <c:v>0.84699999999999998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Keskisuuri yritys</c:v>
                </c:pt>
              </c:strCache>
            </c:strRef>
          </c:tx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Taul1!$C$2:$C$45</c:f>
              <c:numCache>
                <c:formatCode>General</c:formatCode>
                <c:ptCount val="44"/>
                <c:pt idx="0">
                  <c:v>7.3800000000000004E-2</c:v>
                </c:pt>
                <c:pt idx="1">
                  <c:v>8.2500000000000004E-2</c:v>
                </c:pt>
                <c:pt idx="2">
                  <c:v>7.6700000000000004E-2</c:v>
                </c:pt>
                <c:pt idx="3">
                  <c:v>7.6399999999999996E-2</c:v>
                </c:pt>
                <c:pt idx="4">
                  <c:v>7.5700000000000003E-2</c:v>
                </c:pt>
                <c:pt idx="5">
                  <c:v>7.3800000000000004E-2</c:v>
                </c:pt>
                <c:pt idx="6">
                  <c:v>7.4499999999999997E-2</c:v>
                </c:pt>
                <c:pt idx="7">
                  <c:v>8.0299999999999996E-2</c:v>
                </c:pt>
                <c:pt idx="8">
                  <c:v>7.980000000000001E-2</c:v>
                </c:pt>
                <c:pt idx="9">
                  <c:v>7.5300000000000006E-2</c:v>
                </c:pt>
                <c:pt idx="10">
                  <c:v>8.1699999999999995E-2</c:v>
                </c:pt>
                <c:pt idx="11">
                  <c:v>8.3900000000000002E-2</c:v>
                </c:pt>
                <c:pt idx="12">
                  <c:v>6.3E-2</c:v>
                </c:pt>
                <c:pt idx="13">
                  <c:v>6.1200000000000004E-2</c:v>
                </c:pt>
                <c:pt idx="14">
                  <c:v>6.3600000000000004E-2</c:v>
                </c:pt>
                <c:pt idx="15">
                  <c:v>6.6299999999999998E-2</c:v>
                </c:pt>
                <c:pt idx="16">
                  <c:v>8.3800000000000013E-2</c:v>
                </c:pt>
                <c:pt idx="17">
                  <c:v>8.4900000000000003E-2</c:v>
                </c:pt>
                <c:pt idx="18">
                  <c:v>8.3299999999999999E-2</c:v>
                </c:pt>
                <c:pt idx="19">
                  <c:v>7.9199999999999993E-2</c:v>
                </c:pt>
                <c:pt idx="20">
                  <c:v>9.1199999999999989E-2</c:v>
                </c:pt>
                <c:pt idx="21">
                  <c:v>9.9199999999999997E-2</c:v>
                </c:pt>
                <c:pt idx="22">
                  <c:v>8.5299999999999987E-2</c:v>
                </c:pt>
                <c:pt idx="23">
                  <c:v>7.85E-2</c:v>
                </c:pt>
                <c:pt idx="24">
                  <c:v>8.6999999999999994E-2</c:v>
                </c:pt>
                <c:pt idx="25">
                  <c:v>8.5800000000000001E-2</c:v>
                </c:pt>
                <c:pt idx="26">
                  <c:v>8.8800000000000004E-2</c:v>
                </c:pt>
                <c:pt idx="27">
                  <c:v>8.6300000000000002E-2</c:v>
                </c:pt>
                <c:pt idx="28">
                  <c:v>8.5900000000000004E-2</c:v>
                </c:pt>
                <c:pt idx="29">
                  <c:v>8.72E-2</c:v>
                </c:pt>
                <c:pt idx="30">
                  <c:v>8.7899999999999992E-2</c:v>
                </c:pt>
                <c:pt idx="31">
                  <c:v>9.1899999999999996E-2</c:v>
                </c:pt>
                <c:pt idx="32">
                  <c:v>8.48E-2</c:v>
                </c:pt>
                <c:pt idx="33">
                  <c:v>8.900000000000001E-2</c:v>
                </c:pt>
                <c:pt idx="34">
                  <c:v>8.9200000000000002E-2</c:v>
                </c:pt>
                <c:pt idx="35">
                  <c:v>9.2799999999999994E-2</c:v>
                </c:pt>
                <c:pt idx="36">
                  <c:v>8.929999999999999E-2</c:v>
                </c:pt>
                <c:pt idx="37">
                  <c:v>8.6400000000000005E-2</c:v>
                </c:pt>
                <c:pt idx="38">
                  <c:v>8.8400000000000006E-2</c:v>
                </c:pt>
                <c:pt idx="39">
                  <c:v>9.2100000000000001E-2</c:v>
                </c:pt>
                <c:pt idx="40">
                  <c:v>9.1800000000000007E-2</c:v>
                </c:pt>
                <c:pt idx="41">
                  <c:v>8.9099999999999999E-2</c:v>
                </c:pt>
                <c:pt idx="42">
                  <c:v>8.6699999999999999E-2</c:v>
                </c:pt>
                <c:pt idx="43">
                  <c:v>9.64E-2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Pieni yritys</c:v>
                </c:pt>
              </c:strCache>
            </c:strRef>
          </c:tx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Taul1!$D$2:$D$45</c:f>
              <c:numCache>
                <c:formatCode>General</c:formatCode>
                <c:ptCount val="44"/>
                <c:pt idx="0">
                  <c:v>3.2799999999999996E-2</c:v>
                </c:pt>
                <c:pt idx="1">
                  <c:v>3.7900000000000003E-2</c:v>
                </c:pt>
                <c:pt idx="2">
                  <c:v>3.44E-2</c:v>
                </c:pt>
                <c:pt idx="3">
                  <c:v>3.4799999999999998E-2</c:v>
                </c:pt>
                <c:pt idx="4">
                  <c:v>3.2400000000000005E-2</c:v>
                </c:pt>
                <c:pt idx="5">
                  <c:v>3.0899999999999997E-2</c:v>
                </c:pt>
                <c:pt idx="6">
                  <c:v>0.03</c:v>
                </c:pt>
                <c:pt idx="7">
                  <c:v>3.7200000000000004E-2</c:v>
                </c:pt>
                <c:pt idx="8">
                  <c:v>3.5799999999999998E-2</c:v>
                </c:pt>
                <c:pt idx="9">
                  <c:v>3.7400000000000003E-2</c:v>
                </c:pt>
                <c:pt idx="10">
                  <c:v>3.7499999999999999E-2</c:v>
                </c:pt>
                <c:pt idx="11">
                  <c:v>4.1900000000000007E-2</c:v>
                </c:pt>
                <c:pt idx="12">
                  <c:v>2.98E-2</c:v>
                </c:pt>
                <c:pt idx="13">
                  <c:v>3.0699999999999998E-2</c:v>
                </c:pt>
                <c:pt idx="14">
                  <c:v>3.0099999999999998E-2</c:v>
                </c:pt>
                <c:pt idx="15">
                  <c:v>3.2599999999999997E-2</c:v>
                </c:pt>
                <c:pt idx="16">
                  <c:v>3.3599999999999998E-2</c:v>
                </c:pt>
                <c:pt idx="17">
                  <c:v>3.4700000000000002E-2</c:v>
                </c:pt>
                <c:pt idx="18">
                  <c:v>3.7499999999999999E-2</c:v>
                </c:pt>
                <c:pt idx="19">
                  <c:v>3.2500000000000001E-2</c:v>
                </c:pt>
                <c:pt idx="20">
                  <c:v>3.7999999999999999E-2</c:v>
                </c:pt>
                <c:pt idx="21">
                  <c:v>3.3599999999999998E-2</c:v>
                </c:pt>
                <c:pt idx="22">
                  <c:v>3.49E-2</c:v>
                </c:pt>
                <c:pt idx="23">
                  <c:v>3.8900000000000004E-2</c:v>
                </c:pt>
                <c:pt idx="24">
                  <c:v>4.6600000000000003E-2</c:v>
                </c:pt>
                <c:pt idx="25">
                  <c:v>3.85E-2</c:v>
                </c:pt>
                <c:pt idx="26">
                  <c:v>3.6699999999999997E-2</c:v>
                </c:pt>
                <c:pt idx="27">
                  <c:v>4.0399999999999998E-2</c:v>
                </c:pt>
                <c:pt idx="28">
                  <c:v>3.3500000000000002E-2</c:v>
                </c:pt>
                <c:pt idx="29">
                  <c:v>3.56E-2</c:v>
                </c:pt>
                <c:pt idx="30">
                  <c:v>3.4200000000000001E-2</c:v>
                </c:pt>
                <c:pt idx="31">
                  <c:v>3.5499999999999997E-2</c:v>
                </c:pt>
                <c:pt idx="32">
                  <c:v>3.2300000000000002E-2</c:v>
                </c:pt>
                <c:pt idx="33">
                  <c:v>3.4099999999999998E-2</c:v>
                </c:pt>
                <c:pt idx="34">
                  <c:v>3.5699999999999996E-2</c:v>
                </c:pt>
                <c:pt idx="35">
                  <c:v>3.5799999999999998E-2</c:v>
                </c:pt>
                <c:pt idx="36">
                  <c:v>3.5799999999999998E-2</c:v>
                </c:pt>
                <c:pt idx="37">
                  <c:v>3.5000000000000003E-2</c:v>
                </c:pt>
                <c:pt idx="38">
                  <c:v>3.5200000000000002E-2</c:v>
                </c:pt>
                <c:pt idx="39">
                  <c:v>3.61E-2</c:v>
                </c:pt>
                <c:pt idx="40">
                  <c:v>4.0599999999999997E-2</c:v>
                </c:pt>
                <c:pt idx="41">
                  <c:v>4.2099999999999999E-2</c:v>
                </c:pt>
                <c:pt idx="42">
                  <c:v>3.8399999999999997E-2</c:v>
                </c:pt>
                <c:pt idx="43">
                  <c:v>4.2099999999999999E-2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Mikroyritys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Taul1!$E$2:$E$45</c:f>
              <c:numCache>
                <c:formatCode>General</c:formatCode>
                <c:ptCount val="44"/>
                <c:pt idx="0">
                  <c:v>3.0899999999999997E-2</c:v>
                </c:pt>
                <c:pt idx="1">
                  <c:v>3.6699999999999997E-2</c:v>
                </c:pt>
                <c:pt idx="2">
                  <c:v>3.7699999999999997E-2</c:v>
                </c:pt>
                <c:pt idx="3">
                  <c:v>1.2800000000000001E-2</c:v>
                </c:pt>
                <c:pt idx="4">
                  <c:v>1.21E-2</c:v>
                </c:pt>
                <c:pt idx="5">
                  <c:v>1.2E-2</c:v>
                </c:pt>
                <c:pt idx="6">
                  <c:v>1.2E-2</c:v>
                </c:pt>
                <c:pt idx="7">
                  <c:v>1.34E-2</c:v>
                </c:pt>
                <c:pt idx="8">
                  <c:v>1.1899999999999999E-2</c:v>
                </c:pt>
                <c:pt idx="9">
                  <c:v>1.1299999999999999E-2</c:v>
                </c:pt>
                <c:pt idx="10">
                  <c:v>1.18E-2</c:v>
                </c:pt>
                <c:pt idx="11">
                  <c:v>1.1599999999999999E-2</c:v>
                </c:pt>
                <c:pt idx="12">
                  <c:v>5.5000000000000005E-3</c:v>
                </c:pt>
                <c:pt idx="13">
                  <c:v>5.6000000000000008E-3</c:v>
                </c:pt>
                <c:pt idx="14">
                  <c:v>5.7999999999999996E-3</c:v>
                </c:pt>
                <c:pt idx="15">
                  <c:v>6.7000000000000002E-3</c:v>
                </c:pt>
                <c:pt idx="16">
                  <c:v>8.3999999999999995E-3</c:v>
                </c:pt>
                <c:pt idx="17">
                  <c:v>1.04E-2</c:v>
                </c:pt>
                <c:pt idx="18">
                  <c:v>9.5999999999999992E-3</c:v>
                </c:pt>
                <c:pt idx="19">
                  <c:v>9.3999999999999986E-3</c:v>
                </c:pt>
                <c:pt idx="20">
                  <c:v>1.01E-2</c:v>
                </c:pt>
                <c:pt idx="21">
                  <c:v>1.1299999999999999E-2</c:v>
                </c:pt>
                <c:pt idx="22">
                  <c:v>1.1299999999999999E-2</c:v>
                </c:pt>
                <c:pt idx="23">
                  <c:v>1.1299999999999999E-2</c:v>
                </c:pt>
                <c:pt idx="24">
                  <c:v>1.6799999999999999E-2</c:v>
                </c:pt>
                <c:pt idx="25">
                  <c:v>1.11E-2</c:v>
                </c:pt>
                <c:pt idx="26">
                  <c:v>1.0500000000000001E-2</c:v>
                </c:pt>
                <c:pt idx="27">
                  <c:v>1.18E-2</c:v>
                </c:pt>
                <c:pt idx="28">
                  <c:v>1.01E-2</c:v>
                </c:pt>
                <c:pt idx="29">
                  <c:v>1.0800000000000001E-2</c:v>
                </c:pt>
                <c:pt idx="30">
                  <c:v>1.01E-2</c:v>
                </c:pt>
                <c:pt idx="31">
                  <c:v>1.1899999999999999E-2</c:v>
                </c:pt>
                <c:pt idx="32">
                  <c:v>1.23E-2</c:v>
                </c:pt>
                <c:pt idx="33">
                  <c:v>1.1699999999999999E-2</c:v>
                </c:pt>
                <c:pt idx="34">
                  <c:v>1.123E-2</c:v>
                </c:pt>
                <c:pt idx="35">
                  <c:v>1.1399999999999999E-2</c:v>
                </c:pt>
                <c:pt idx="36">
                  <c:v>1.5100000000000001E-2</c:v>
                </c:pt>
                <c:pt idx="37">
                  <c:v>1.35E-2</c:v>
                </c:pt>
                <c:pt idx="38">
                  <c:v>1.4800000000000001E-2</c:v>
                </c:pt>
                <c:pt idx="39">
                  <c:v>1.6899999999999998E-2</c:v>
                </c:pt>
                <c:pt idx="40">
                  <c:v>1.55E-2</c:v>
                </c:pt>
                <c:pt idx="41">
                  <c:v>1.44E-2</c:v>
                </c:pt>
                <c:pt idx="42">
                  <c:v>1.61E-2</c:v>
                </c:pt>
                <c:pt idx="43">
                  <c:v>1.44E-2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1812320"/>
        <c:axId val="511812712"/>
      </c:lineChart>
      <c:catAx>
        <c:axId val="51181232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txPr>
          <a:bodyPr rot="60000" anchor="t" anchorCtr="0"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51181271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511812712"/>
        <c:scaling>
          <c:orientation val="minMax"/>
          <c:max val="1"/>
          <c:min val="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5118123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99644043168345E-2"/>
          <c:y val="2.8281583771735234E-2"/>
          <c:w val="0.88612145577931145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Viennin osuus liikevaihdosta, %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Taul1!$B$2:$B$1221</c:f>
              <c:numCache>
                <c:formatCode>General</c:formatCode>
                <c:ptCount val="1220"/>
                <c:pt idx="2" formatCode="#,##0.0">
                  <c:v>27</c:v>
                </c:pt>
                <c:pt idx="3" formatCode="#,##0.0">
                  <c:v>90</c:v>
                </c:pt>
                <c:pt idx="4" formatCode="#,##0.0">
                  <c:v>10</c:v>
                </c:pt>
                <c:pt idx="5" formatCode="#,##0.0">
                  <c:v>100</c:v>
                </c:pt>
                <c:pt idx="6" formatCode="#,##0.0">
                  <c:v>0</c:v>
                </c:pt>
                <c:pt idx="7" formatCode="#,##0.0">
                  <c:v>1.2</c:v>
                </c:pt>
                <c:pt idx="8" formatCode="#,##0.0">
                  <c:v>0</c:v>
                </c:pt>
                <c:pt idx="9" formatCode="#,##0.0">
                  <c:v>0</c:v>
                </c:pt>
                <c:pt idx="10" formatCode="#,##0.0">
                  <c:v>0.9</c:v>
                </c:pt>
                <c:pt idx="11" formatCode="#,##0.0">
                  <c:v>0</c:v>
                </c:pt>
                <c:pt idx="12" formatCode="#,##0.0">
                  <c:v>0</c:v>
                </c:pt>
                <c:pt idx="13" formatCode="#,##0.0">
                  <c:v>7</c:v>
                </c:pt>
                <c:pt idx="14" formatCode="#,##0.0">
                  <c:v>4</c:v>
                </c:pt>
                <c:pt idx="15" formatCode="#,##0.0">
                  <c:v>1</c:v>
                </c:pt>
                <c:pt idx="16" formatCode="#,##0.0">
                  <c:v>0</c:v>
                </c:pt>
                <c:pt idx="17" formatCode="#,##0.0">
                  <c:v>20</c:v>
                </c:pt>
                <c:pt idx="18" formatCode="#,##0.0">
                  <c:v>0</c:v>
                </c:pt>
                <c:pt idx="19" formatCode="#,##0.0">
                  <c:v>75</c:v>
                </c:pt>
                <c:pt idx="20" formatCode="#,##0.0">
                  <c:v>19</c:v>
                </c:pt>
                <c:pt idx="21" formatCode="#,##0.0">
                  <c:v>37</c:v>
                </c:pt>
                <c:pt idx="22" formatCode="#,##0.0">
                  <c:v>5.6</c:v>
                </c:pt>
                <c:pt idx="23" formatCode="#,##0.0">
                  <c:v>0</c:v>
                </c:pt>
                <c:pt idx="24" formatCode="#,##0.0">
                  <c:v>70</c:v>
                </c:pt>
                <c:pt idx="25" formatCode="#,##0.0">
                  <c:v>20</c:v>
                </c:pt>
                <c:pt idx="26" formatCode="#,##0.0">
                  <c:v>93</c:v>
                </c:pt>
                <c:pt idx="27" formatCode="#,##0.0">
                  <c:v>25</c:v>
                </c:pt>
                <c:pt idx="28" formatCode="#,##0.0">
                  <c:v>40</c:v>
                </c:pt>
                <c:pt idx="29" formatCode="#,##0.0">
                  <c:v>65.5</c:v>
                </c:pt>
                <c:pt idx="30" formatCode="#,##0.0">
                  <c:v>2.6</c:v>
                </c:pt>
                <c:pt idx="31" formatCode="#,##0.0">
                  <c:v>2.2000000000000002</c:v>
                </c:pt>
                <c:pt idx="32" formatCode="#,##0.0">
                  <c:v>58</c:v>
                </c:pt>
                <c:pt idx="33" formatCode="#,##0.0">
                  <c:v>35</c:v>
                </c:pt>
                <c:pt idx="34" formatCode="#,##0.0">
                  <c:v>100</c:v>
                </c:pt>
                <c:pt idx="35" formatCode="#,##0.0">
                  <c:v>14</c:v>
                </c:pt>
                <c:pt idx="36" formatCode="#,##0.0">
                  <c:v>97</c:v>
                </c:pt>
                <c:pt idx="37" formatCode="#,##0.0">
                  <c:v>83</c:v>
                </c:pt>
                <c:pt idx="38" formatCode="#,##0.0">
                  <c:v>96</c:v>
                </c:pt>
                <c:pt idx="39" formatCode="#,##0.0">
                  <c:v>0</c:v>
                </c:pt>
                <c:pt idx="40" formatCode="#,##0.0">
                  <c:v>93</c:v>
                </c:pt>
                <c:pt idx="41" formatCode="#,##0.0">
                  <c:v>3</c:v>
                </c:pt>
                <c:pt idx="42" formatCode="#,##0.0">
                  <c:v>0</c:v>
                </c:pt>
                <c:pt idx="43" formatCode="#,##0.0">
                  <c:v>5</c:v>
                </c:pt>
                <c:pt idx="44" formatCode="#,##0.0">
                  <c:v>12</c:v>
                </c:pt>
                <c:pt idx="45" formatCode="#,##0.0">
                  <c:v>0</c:v>
                </c:pt>
                <c:pt idx="46" formatCode="#,##0.0">
                  <c:v>10</c:v>
                </c:pt>
                <c:pt idx="47" formatCode="#,##0.0">
                  <c:v>85</c:v>
                </c:pt>
                <c:pt idx="48" formatCode="#,##0.0">
                  <c:v>8</c:v>
                </c:pt>
                <c:pt idx="49" formatCode="#,##0.0">
                  <c:v>35</c:v>
                </c:pt>
                <c:pt idx="50" formatCode="#,##0.0">
                  <c:v>39.299999999999997</c:v>
                </c:pt>
                <c:pt idx="51" formatCode="#,##0.0">
                  <c:v>0</c:v>
                </c:pt>
                <c:pt idx="52" formatCode="#,##0.0">
                  <c:v>20</c:v>
                </c:pt>
                <c:pt idx="53" formatCode="#,##0.0">
                  <c:v>50</c:v>
                </c:pt>
                <c:pt idx="54" formatCode="#,##0.0">
                  <c:v>14</c:v>
                </c:pt>
                <c:pt idx="55" formatCode="#,##0.0">
                  <c:v>33</c:v>
                </c:pt>
                <c:pt idx="56" formatCode="#,##0.0">
                  <c:v>70</c:v>
                </c:pt>
                <c:pt idx="57" formatCode="#,##0.0">
                  <c:v>30</c:v>
                </c:pt>
                <c:pt idx="58" formatCode="#,##0.0">
                  <c:v>58.7</c:v>
                </c:pt>
                <c:pt idx="59" formatCode="#,##0.0">
                  <c:v>38.799999999999997</c:v>
                </c:pt>
                <c:pt idx="60" formatCode="#,##0.0">
                  <c:v>29</c:v>
                </c:pt>
                <c:pt idx="61" formatCode="#,##0.0">
                  <c:v>0</c:v>
                </c:pt>
                <c:pt idx="62" formatCode="#,##0.0">
                  <c:v>63</c:v>
                </c:pt>
                <c:pt idx="63" formatCode="#,##0.0">
                  <c:v>10</c:v>
                </c:pt>
                <c:pt idx="64" formatCode="#,##0.0">
                  <c:v>0</c:v>
                </c:pt>
                <c:pt idx="65" formatCode="#,##0.0">
                  <c:v>0</c:v>
                </c:pt>
                <c:pt idx="66" formatCode="#,##0.0">
                  <c:v>0</c:v>
                </c:pt>
                <c:pt idx="67" formatCode="#,##0.0">
                  <c:v>18</c:v>
                </c:pt>
                <c:pt idx="68" formatCode="#,##0.0">
                  <c:v>0</c:v>
                </c:pt>
                <c:pt idx="69" formatCode="#,##0.0">
                  <c:v>50</c:v>
                </c:pt>
                <c:pt idx="70" formatCode="#,##0.0">
                  <c:v>70</c:v>
                </c:pt>
                <c:pt idx="71" formatCode="#,##0.0">
                  <c:v>13</c:v>
                </c:pt>
                <c:pt idx="72" formatCode="#,##0.0">
                  <c:v>1.3</c:v>
                </c:pt>
                <c:pt idx="73" formatCode="#,##0.0">
                  <c:v>3</c:v>
                </c:pt>
                <c:pt idx="74" formatCode="#,##0.0">
                  <c:v>0</c:v>
                </c:pt>
                <c:pt idx="75" formatCode="#,##0.0">
                  <c:v>10</c:v>
                </c:pt>
                <c:pt idx="76" formatCode="#,##0.0">
                  <c:v>15</c:v>
                </c:pt>
                <c:pt idx="77" formatCode="#,##0.0">
                  <c:v>20</c:v>
                </c:pt>
                <c:pt idx="78" formatCode="#,##0.0">
                  <c:v>95</c:v>
                </c:pt>
                <c:pt idx="79" formatCode="#,##0.0">
                  <c:v>0</c:v>
                </c:pt>
                <c:pt idx="80" formatCode="#,##0.0">
                  <c:v>0</c:v>
                </c:pt>
                <c:pt idx="81" formatCode="#,##0.0">
                  <c:v>57</c:v>
                </c:pt>
                <c:pt idx="82" formatCode="#,##0.0">
                  <c:v>37</c:v>
                </c:pt>
                <c:pt idx="83" formatCode="#,##0.0">
                  <c:v>0</c:v>
                </c:pt>
                <c:pt idx="84" formatCode="#,##0.0">
                  <c:v>43</c:v>
                </c:pt>
                <c:pt idx="85" formatCode="#,##0.0">
                  <c:v>0</c:v>
                </c:pt>
                <c:pt idx="86" formatCode="#,##0.0">
                  <c:v>22</c:v>
                </c:pt>
                <c:pt idx="87" formatCode="#,##0.0">
                  <c:v>1.5</c:v>
                </c:pt>
                <c:pt idx="88" formatCode="#,##0.0">
                  <c:v>0</c:v>
                </c:pt>
                <c:pt idx="89" formatCode="#,##0.0">
                  <c:v>6</c:v>
                </c:pt>
                <c:pt idx="90" formatCode="#,##0.0">
                  <c:v>53</c:v>
                </c:pt>
                <c:pt idx="91" formatCode="#,##0.0">
                  <c:v>55</c:v>
                </c:pt>
                <c:pt idx="92" formatCode="#,##0.0">
                  <c:v>40</c:v>
                </c:pt>
                <c:pt idx="93" formatCode="#,##0.0">
                  <c:v>15</c:v>
                </c:pt>
                <c:pt idx="94" formatCode="#,##0.0">
                  <c:v>10</c:v>
                </c:pt>
                <c:pt idx="95" formatCode="#,##0.0">
                  <c:v>73</c:v>
                </c:pt>
                <c:pt idx="96" formatCode="#,##0.0">
                  <c:v>76</c:v>
                </c:pt>
                <c:pt idx="97" formatCode="#,##0.0">
                  <c:v>65</c:v>
                </c:pt>
                <c:pt idx="98" formatCode="#,##0.0">
                  <c:v>40</c:v>
                </c:pt>
                <c:pt idx="99" formatCode="#,##0.0">
                  <c:v>0</c:v>
                </c:pt>
                <c:pt idx="100" formatCode="#,##0.0">
                  <c:v>25.4</c:v>
                </c:pt>
                <c:pt idx="101" formatCode="#,##0.0">
                  <c:v>75</c:v>
                </c:pt>
                <c:pt idx="102" formatCode="#,##0.0">
                  <c:v>65</c:v>
                </c:pt>
                <c:pt idx="103" formatCode="#,##0.0">
                  <c:v>23</c:v>
                </c:pt>
                <c:pt idx="104" formatCode="#,##0.0">
                  <c:v>15</c:v>
                </c:pt>
                <c:pt idx="105" formatCode="#,##0.0">
                  <c:v>1</c:v>
                </c:pt>
                <c:pt idx="106" formatCode="#,##0.0">
                  <c:v>1</c:v>
                </c:pt>
                <c:pt idx="107" formatCode="#,##0.0">
                  <c:v>88</c:v>
                </c:pt>
                <c:pt idx="108" formatCode="#,##0.0">
                  <c:v>16</c:v>
                </c:pt>
                <c:pt idx="109" formatCode="#,##0.0">
                  <c:v>33</c:v>
                </c:pt>
                <c:pt idx="110" formatCode="#,##0.0">
                  <c:v>68</c:v>
                </c:pt>
                <c:pt idx="111" formatCode="#,##0.0">
                  <c:v>0</c:v>
                </c:pt>
                <c:pt idx="112" formatCode="#,##0.0">
                  <c:v>0</c:v>
                </c:pt>
                <c:pt idx="113" formatCode="#,##0.0">
                  <c:v>30</c:v>
                </c:pt>
                <c:pt idx="114" formatCode="#,##0.0">
                  <c:v>50</c:v>
                </c:pt>
                <c:pt idx="115" formatCode="#,##0.0">
                  <c:v>97</c:v>
                </c:pt>
                <c:pt idx="116" formatCode="#,##0.0">
                  <c:v>32</c:v>
                </c:pt>
                <c:pt idx="117" formatCode="#,##0.0">
                  <c:v>0</c:v>
                </c:pt>
                <c:pt idx="118" formatCode="#,##0.0">
                  <c:v>6</c:v>
                </c:pt>
                <c:pt idx="119" formatCode="#,##0.0">
                  <c:v>10</c:v>
                </c:pt>
                <c:pt idx="120" formatCode="#,##0.0">
                  <c:v>78</c:v>
                </c:pt>
                <c:pt idx="121" formatCode="#,##0.0">
                  <c:v>70</c:v>
                </c:pt>
                <c:pt idx="122" formatCode="#,##0.0">
                  <c:v>8</c:v>
                </c:pt>
                <c:pt idx="123" formatCode="#,##0.0">
                  <c:v>8</c:v>
                </c:pt>
                <c:pt idx="124" formatCode="#,##0.0">
                  <c:v>11</c:v>
                </c:pt>
                <c:pt idx="125" formatCode="#,##0.0">
                  <c:v>95</c:v>
                </c:pt>
                <c:pt idx="126" formatCode="#,##0.0">
                  <c:v>0</c:v>
                </c:pt>
                <c:pt idx="127" formatCode="#,##0.0">
                  <c:v>15</c:v>
                </c:pt>
                <c:pt idx="128" formatCode="#,##0.0">
                  <c:v>0</c:v>
                </c:pt>
                <c:pt idx="129" formatCode="#,##0.0">
                  <c:v>77</c:v>
                </c:pt>
                <c:pt idx="130" formatCode="#,##0.0">
                  <c:v>30</c:v>
                </c:pt>
                <c:pt idx="131" formatCode="#,##0.0">
                  <c:v>2</c:v>
                </c:pt>
                <c:pt idx="132" formatCode="#,##0.0">
                  <c:v>0.9</c:v>
                </c:pt>
                <c:pt idx="133" formatCode="#,##0.0">
                  <c:v>85</c:v>
                </c:pt>
                <c:pt idx="134" formatCode="#,##0.0">
                  <c:v>85</c:v>
                </c:pt>
                <c:pt idx="135" formatCode="#,##0.0">
                  <c:v>4</c:v>
                </c:pt>
                <c:pt idx="136" formatCode="#,##0.0">
                  <c:v>11</c:v>
                </c:pt>
                <c:pt idx="137" formatCode="#,##0.0">
                  <c:v>1</c:v>
                </c:pt>
                <c:pt idx="138" formatCode="#,##0.0">
                  <c:v>0</c:v>
                </c:pt>
                <c:pt idx="139" formatCode="#,##0.0">
                  <c:v>51</c:v>
                </c:pt>
                <c:pt idx="140" formatCode="#,##0.0">
                  <c:v>0</c:v>
                </c:pt>
                <c:pt idx="141" formatCode="#,##0.0">
                  <c:v>27</c:v>
                </c:pt>
                <c:pt idx="142" formatCode="#,##0.0">
                  <c:v>15</c:v>
                </c:pt>
                <c:pt idx="143" formatCode="#,##0.0">
                  <c:v>25</c:v>
                </c:pt>
                <c:pt idx="144" formatCode="#,##0.0">
                  <c:v>90</c:v>
                </c:pt>
                <c:pt idx="145" formatCode="#,##0.0">
                  <c:v>44</c:v>
                </c:pt>
                <c:pt idx="146" formatCode="#,##0.0">
                  <c:v>10</c:v>
                </c:pt>
                <c:pt idx="147" formatCode="#,##0.0">
                  <c:v>47.8</c:v>
                </c:pt>
                <c:pt idx="148" formatCode="#,##0.0">
                  <c:v>2</c:v>
                </c:pt>
                <c:pt idx="149" formatCode="#,##0.0">
                  <c:v>1</c:v>
                </c:pt>
                <c:pt idx="150" formatCode="#,##0.0">
                  <c:v>97</c:v>
                </c:pt>
                <c:pt idx="151" formatCode="#,##0.0">
                  <c:v>95</c:v>
                </c:pt>
                <c:pt idx="152" formatCode="#,##0.0">
                  <c:v>90</c:v>
                </c:pt>
                <c:pt idx="153" formatCode="#,##0.0">
                  <c:v>93</c:v>
                </c:pt>
                <c:pt idx="154" formatCode="#,##0.0">
                  <c:v>23.4</c:v>
                </c:pt>
                <c:pt idx="155" formatCode="#,##0.0">
                  <c:v>9</c:v>
                </c:pt>
                <c:pt idx="156" formatCode="#,##0.0">
                  <c:v>85</c:v>
                </c:pt>
                <c:pt idx="157" formatCode="#,##0.0">
                  <c:v>2</c:v>
                </c:pt>
                <c:pt idx="158" formatCode="#,##0.0">
                  <c:v>95</c:v>
                </c:pt>
                <c:pt idx="159" formatCode="#,##0.0">
                  <c:v>85</c:v>
                </c:pt>
                <c:pt idx="160" formatCode="#,##0.0">
                  <c:v>68</c:v>
                </c:pt>
                <c:pt idx="161" formatCode="#,##0.0">
                  <c:v>6</c:v>
                </c:pt>
                <c:pt idx="162" formatCode="#,##0.0">
                  <c:v>95</c:v>
                </c:pt>
                <c:pt idx="163" formatCode="#,##0.0">
                  <c:v>36</c:v>
                </c:pt>
                <c:pt idx="164" formatCode="#,##0.0">
                  <c:v>0</c:v>
                </c:pt>
                <c:pt idx="165" formatCode="#,##0.0">
                  <c:v>40</c:v>
                </c:pt>
                <c:pt idx="166" formatCode="#,##0.0">
                  <c:v>100</c:v>
                </c:pt>
                <c:pt idx="167" formatCode="#,##0.0">
                  <c:v>30</c:v>
                </c:pt>
                <c:pt idx="168" formatCode="#,##0.0">
                  <c:v>21</c:v>
                </c:pt>
                <c:pt idx="169" formatCode="#,##0.0">
                  <c:v>22</c:v>
                </c:pt>
                <c:pt idx="170" formatCode="#,##0.0">
                  <c:v>79</c:v>
                </c:pt>
                <c:pt idx="171" formatCode="#,##0.0">
                  <c:v>44</c:v>
                </c:pt>
                <c:pt idx="172" formatCode="#,##0.0">
                  <c:v>92</c:v>
                </c:pt>
                <c:pt idx="173" formatCode="#,##0.0">
                  <c:v>50</c:v>
                </c:pt>
                <c:pt idx="174" formatCode="#,##0.0">
                  <c:v>10</c:v>
                </c:pt>
                <c:pt idx="175" formatCode="#,##0.0">
                  <c:v>49</c:v>
                </c:pt>
                <c:pt idx="176" formatCode="#,##0.0">
                  <c:v>5</c:v>
                </c:pt>
                <c:pt idx="177" formatCode="#,##0.0">
                  <c:v>1</c:v>
                </c:pt>
                <c:pt idx="178" formatCode="#,##0.0">
                  <c:v>83</c:v>
                </c:pt>
                <c:pt idx="179" formatCode="#,##0.0">
                  <c:v>5</c:v>
                </c:pt>
                <c:pt idx="180" formatCode="#,##0.0">
                  <c:v>1</c:v>
                </c:pt>
                <c:pt idx="181" formatCode="#,##0.0">
                  <c:v>75</c:v>
                </c:pt>
                <c:pt idx="182" formatCode="#,##0.0">
                  <c:v>10</c:v>
                </c:pt>
                <c:pt idx="183" formatCode="#,##0.0">
                  <c:v>90</c:v>
                </c:pt>
                <c:pt idx="184" formatCode="#,##0.0">
                  <c:v>1</c:v>
                </c:pt>
                <c:pt idx="185" formatCode="#,##0.0">
                  <c:v>1</c:v>
                </c:pt>
                <c:pt idx="186" formatCode="#,##0.0">
                  <c:v>0</c:v>
                </c:pt>
                <c:pt idx="187" formatCode="#,##0.0">
                  <c:v>0</c:v>
                </c:pt>
                <c:pt idx="188" formatCode="#,##0.0">
                  <c:v>40</c:v>
                </c:pt>
                <c:pt idx="189" formatCode="#,##0.0">
                  <c:v>87.2</c:v>
                </c:pt>
                <c:pt idx="190" formatCode="#,##0.0">
                  <c:v>10</c:v>
                </c:pt>
                <c:pt idx="191" formatCode="#,##0.0">
                  <c:v>20</c:v>
                </c:pt>
                <c:pt idx="192" formatCode="#,##0.0">
                  <c:v>5</c:v>
                </c:pt>
                <c:pt idx="193" formatCode="#,##0.0">
                  <c:v>8.5</c:v>
                </c:pt>
                <c:pt idx="194" formatCode="#,##0.0">
                  <c:v>3</c:v>
                </c:pt>
                <c:pt idx="195" formatCode="#,##0.0">
                  <c:v>27.73</c:v>
                </c:pt>
                <c:pt idx="196" formatCode="#,##0.0">
                  <c:v>2</c:v>
                </c:pt>
                <c:pt idx="197" formatCode="#,##0.0">
                  <c:v>80</c:v>
                </c:pt>
                <c:pt idx="198" formatCode="#,##0.0">
                  <c:v>1</c:v>
                </c:pt>
                <c:pt idx="199" formatCode="#,##0.0">
                  <c:v>5</c:v>
                </c:pt>
                <c:pt idx="200" formatCode="#,##0.0">
                  <c:v>50</c:v>
                </c:pt>
                <c:pt idx="201" formatCode="#,##0.0">
                  <c:v>82</c:v>
                </c:pt>
                <c:pt idx="202" formatCode="#,##0.0">
                  <c:v>10</c:v>
                </c:pt>
                <c:pt idx="203" formatCode="#,##0.0">
                  <c:v>25</c:v>
                </c:pt>
                <c:pt idx="204" formatCode="#,##0.0">
                  <c:v>0</c:v>
                </c:pt>
                <c:pt idx="205" formatCode="#,##0.0">
                  <c:v>0</c:v>
                </c:pt>
                <c:pt idx="206" formatCode="#,##0.0">
                  <c:v>0</c:v>
                </c:pt>
                <c:pt idx="207" formatCode="#,##0.0">
                  <c:v>45</c:v>
                </c:pt>
                <c:pt idx="208" formatCode="#,##0.0">
                  <c:v>0</c:v>
                </c:pt>
                <c:pt idx="209" formatCode="#,##0.0">
                  <c:v>0</c:v>
                </c:pt>
                <c:pt idx="210" formatCode="#,##0.0">
                  <c:v>17</c:v>
                </c:pt>
                <c:pt idx="211" formatCode="#,##0.0">
                  <c:v>7</c:v>
                </c:pt>
                <c:pt idx="212" formatCode="#,##0.0">
                  <c:v>40</c:v>
                </c:pt>
                <c:pt idx="213" formatCode="#,##0.0">
                  <c:v>10</c:v>
                </c:pt>
                <c:pt idx="214" formatCode="#,##0.0">
                  <c:v>60</c:v>
                </c:pt>
                <c:pt idx="215" formatCode="#,##0.0">
                  <c:v>0</c:v>
                </c:pt>
                <c:pt idx="216" formatCode="#,##0.0">
                  <c:v>0</c:v>
                </c:pt>
                <c:pt idx="217" formatCode="#,##0.0">
                  <c:v>0</c:v>
                </c:pt>
                <c:pt idx="218" formatCode="#,##0.0">
                  <c:v>0</c:v>
                </c:pt>
                <c:pt idx="219" formatCode="#,##0.0">
                  <c:v>0</c:v>
                </c:pt>
                <c:pt idx="220" formatCode="#,##0.0">
                  <c:v>0</c:v>
                </c:pt>
                <c:pt idx="221" formatCode="#,##0.0">
                  <c:v>0</c:v>
                </c:pt>
                <c:pt idx="222" formatCode="#,##0.0">
                  <c:v>0</c:v>
                </c:pt>
                <c:pt idx="223" formatCode="#,##0.0">
                  <c:v>0</c:v>
                </c:pt>
                <c:pt idx="224" formatCode="#,##0.0">
                  <c:v>0</c:v>
                </c:pt>
                <c:pt idx="225" formatCode="#,##0.0">
                  <c:v>5</c:v>
                </c:pt>
                <c:pt idx="226" formatCode="#,##0.0">
                  <c:v>0</c:v>
                </c:pt>
                <c:pt idx="227" formatCode="#,##0.0">
                  <c:v>95</c:v>
                </c:pt>
                <c:pt idx="228" formatCode="#,##0.0">
                  <c:v>30</c:v>
                </c:pt>
                <c:pt idx="229" formatCode="#,##0.0">
                  <c:v>2.4</c:v>
                </c:pt>
                <c:pt idx="230" formatCode="#,##0.0">
                  <c:v>0</c:v>
                </c:pt>
                <c:pt idx="231" formatCode="#,##0.0">
                  <c:v>4</c:v>
                </c:pt>
                <c:pt idx="232" formatCode="#,##0.0">
                  <c:v>13</c:v>
                </c:pt>
                <c:pt idx="233" formatCode="#,##0.0">
                  <c:v>13</c:v>
                </c:pt>
                <c:pt idx="234" formatCode="#,##0.0">
                  <c:v>75</c:v>
                </c:pt>
                <c:pt idx="235" formatCode="#,##0.0">
                  <c:v>25</c:v>
                </c:pt>
                <c:pt idx="236" formatCode="#,##0.0">
                  <c:v>22</c:v>
                </c:pt>
                <c:pt idx="237" formatCode="#,##0.0">
                  <c:v>3</c:v>
                </c:pt>
                <c:pt idx="238" formatCode="#,##0.0">
                  <c:v>10</c:v>
                </c:pt>
                <c:pt idx="239" formatCode="#,##0.0">
                  <c:v>0</c:v>
                </c:pt>
                <c:pt idx="240" formatCode="#,##0.0">
                  <c:v>82</c:v>
                </c:pt>
                <c:pt idx="241" formatCode="#,##0.0">
                  <c:v>65</c:v>
                </c:pt>
                <c:pt idx="242" formatCode="#,##0.0">
                  <c:v>43</c:v>
                </c:pt>
                <c:pt idx="243" formatCode="#,##0.0">
                  <c:v>82.5</c:v>
                </c:pt>
                <c:pt idx="244" formatCode="#,##0.0">
                  <c:v>0</c:v>
                </c:pt>
                <c:pt idx="245" formatCode="#,##0.0">
                  <c:v>96</c:v>
                </c:pt>
                <c:pt idx="246" formatCode="#,##0.0">
                  <c:v>5</c:v>
                </c:pt>
                <c:pt idx="247" formatCode="#,##0.0">
                  <c:v>0</c:v>
                </c:pt>
                <c:pt idx="248" formatCode="#,##0.0">
                  <c:v>0</c:v>
                </c:pt>
                <c:pt idx="249" formatCode="#,##0.0">
                  <c:v>20</c:v>
                </c:pt>
                <c:pt idx="250" formatCode="#,##0.0">
                  <c:v>2</c:v>
                </c:pt>
                <c:pt idx="251" formatCode="#,##0.0">
                  <c:v>19</c:v>
                </c:pt>
                <c:pt idx="252" formatCode="#,##0.0">
                  <c:v>0</c:v>
                </c:pt>
                <c:pt idx="253" formatCode="#,##0.0">
                  <c:v>48</c:v>
                </c:pt>
                <c:pt idx="254" formatCode="#,##0.0">
                  <c:v>10</c:v>
                </c:pt>
                <c:pt idx="255" formatCode="#,##0.0">
                  <c:v>21</c:v>
                </c:pt>
                <c:pt idx="256" formatCode="#,##0.0">
                  <c:v>0</c:v>
                </c:pt>
                <c:pt idx="257" formatCode="#,##0.0">
                  <c:v>0.7</c:v>
                </c:pt>
                <c:pt idx="258" formatCode="#,##0.0">
                  <c:v>0</c:v>
                </c:pt>
                <c:pt idx="259" formatCode="#,##0.0">
                  <c:v>2</c:v>
                </c:pt>
                <c:pt idx="260" formatCode="#,##0.0">
                  <c:v>15</c:v>
                </c:pt>
                <c:pt idx="261" formatCode="#,##0.0">
                  <c:v>32</c:v>
                </c:pt>
                <c:pt idx="262" formatCode="#,##0.0">
                  <c:v>5</c:v>
                </c:pt>
                <c:pt idx="263" formatCode="#,##0.0">
                  <c:v>6</c:v>
                </c:pt>
                <c:pt idx="264" formatCode="#,##0.0">
                  <c:v>5</c:v>
                </c:pt>
                <c:pt idx="265" formatCode="#,##0.0">
                  <c:v>50</c:v>
                </c:pt>
                <c:pt idx="266" formatCode="#,##0.0">
                  <c:v>90</c:v>
                </c:pt>
                <c:pt idx="267" formatCode="#,##0.0">
                  <c:v>15</c:v>
                </c:pt>
                <c:pt idx="268" formatCode="#,##0.0">
                  <c:v>8.51</c:v>
                </c:pt>
                <c:pt idx="269" formatCode="#,##0.0">
                  <c:v>0</c:v>
                </c:pt>
                <c:pt idx="270" formatCode="#,##0.0">
                  <c:v>0</c:v>
                </c:pt>
                <c:pt idx="271" formatCode="#,##0.0">
                  <c:v>3</c:v>
                </c:pt>
                <c:pt idx="272" formatCode="#,##0.0">
                  <c:v>34</c:v>
                </c:pt>
                <c:pt idx="273" formatCode="#,##0.0">
                  <c:v>47.4</c:v>
                </c:pt>
                <c:pt idx="274" formatCode="#,##0.0">
                  <c:v>70</c:v>
                </c:pt>
                <c:pt idx="275" formatCode="#,##0.0">
                  <c:v>1</c:v>
                </c:pt>
                <c:pt idx="276" formatCode="#,##0.0">
                  <c:v>35</c:v>
                </c:pt>
                <c:pt idx="277" formatCode="#,##0.0">
                  <c:v>64</c:v>
                </c:pt>
                <c:pt idx="278" formatCode="#,##0.0">
                  <c:v>67</c:v>
                </c:pt>
                <c:pt idx="279" formatCode="#,##0.0">
                  <c:v>67</c:v>
                </c:pt>
                <c:pt idx="280" formatCode="#,##0.0">
                  <c:v>37</c:v>
                </c:pt>
                <c:pt idx="281" formatCode="#,##0.0">
                  <c:v>76</c:v>
                </c:pt>
                <c:pt idx="282" formatCode="#,##0.0">
                  <c:v>39.9</c:v>
                </c:pt>
                <c:pt idx="283" formatCode="#,##0.0">
                  <c:v>12</c:v>
                </c:pt>
                <c:pt idx="284" formatCode="#,##0.0">
                  <c:v>13.32</c:v>
                </c:pt>
                <c:pt idx="285" formatCode="#,##0.0">
                  <c:v>75</c:v>
                </c:pt>
                <c:pt idx="286" formatCode="#,##0.0">
                  <c:v>57</c:v>
                </c:pt>
                <c:pt idx="287" formatCode="#,##0.0">
                  <c:v>19</c:v>
                </c:pt>
                <c:pt idx="288" formatCode="#,##0.0">
                  <c:v>5</c:v>
                </c:pt>
                <c:pt idx="289" formatCode="#,##0.0">
                  <c:v>15</c:v>
                </c:pt>
                <c:pt idx="290" formatCode="#,##0.0">
                  <c:v>90</c:v>
                </c:pt>
                <c:pt idx="291" formatCode="#,##0.0">
                  <c:v>95</c:v>
                </c:pt>
                <c:pt idx="292" formatCode="#,##0.0">
                  <c:v>5</c:v>
                </c:pt>
                <c:pt idx="293" formatCode="#,##0.0">
                  <c:v>0</c:v>
                </c:pt>
                <c:pt idx="294" formatCode="#,##0.0">
                  <c:v>0</c:v>
                </c:pt>
                <c:pt idx="295" formatCode="#,##0.0">
                  <c:v>27</c:v>
                </c:pt>
                <c:pt idx="296" formatCode="#,##0.0">
                  <c:v>62</c:v>
                </c:pt>
                <c:pt idx="297" formatCode="#,##0.0">
                  <c:v>0</c:v>
                </c:pt>
                <c:pt idx="298" formatCode="#,##0.0">
                  <c:v>15</c:v>
                </c:pt>
                <c:pt idx="299" formatCode="#,##0.0">
                  <c:v>23</c:v>
                </c:pt>
                <c:pt idx="300" formatCode="#,##0.0">
                  <c:v>70</c:v>
                </c:pt>
                <c:pt idx="301" formatCode="#,##0.0">
                  <c:v>1</c:v>
                </c:pt>
                <c:pt idx="302" formatCode="#,##0.0">
                  <c:v>85</c:v>
                </c:pt>
                <c:pt idx="303" formatCode="#,##0.0">
                  <c:v>0</c:v>
                </c:pt>
                <c:pt idx="304" formatCode="#,##0.0">
                  <c:v>50</c:v>
                </c:pt>
                <c:pt idx="305" formatCode="#,##0.0">
                  <c:v>5</c:v>
                </c:pt>
                <c:pt idx="306" formatCode="#,##0.0">
                  <c:v>80</c:v>
                </c:pt>
                <c:pt idx="307" formatCode="#,##0.0">
                  <c:v>83</c:v>
                </c:pt>
                <c:pt idx="308" formatCode="#,##0.0">
                  <c:v>10</c:v>
                </c:pt>
                <c:pt idx="309" formatCode="#,##0.0">
                  <c:v>10.15</c:v>
                </c:pt>
                <c:pt idx="310" formatCode="#,##0.0">
                  <c:v>63</c:v>
                </c:pt>
                <c:pt idx="311" formatCode="#,##0.0">
                  <c:v>2</c:v>
                </c:pt>
                <c:pt idx="312" formatCode="#,##0.0">
                  <c:v>77</c:v>
                </c:pt>
                <c:pt idx="313" formatCode="#,##0.0">
                  <c:v>96</c:v>
                </c:pt>
                <c:pt idx="314" formatCode="#,##0.0">
                  <c:v>0</c:v>
                </c:pt>
                <c:pt idx="315" formatCode="#,##0.0">
                  <c:v>0</c:v>
                </c:pt>
                <c:pt idx="316" formatCode="#,##0.0">
                  <c:v>1.5</c:v>
                </c:pt>
                <c:pt idx="317" formatCode="#,##0.0">
                  <c:v>25</c:v>
                </c:pt>
                <c:pt idx="318" formatCode="#,##0.0">
                  <c:v>0</c:v>
                </c:pt>
                <c:pt idx="319" formatCode="#,##0.0">
                  <c:v>13</c:v>
                </c:pt>
                <c:pt idx="320" formatCode="#,##0.0">
                  <c:v>1</c:v>
                </c:pt>
                <c:pt idx="321" formatCode="#,##0.0">
                  <c:v>0</c:v>
                </c:pt>
                <c:pt idx="322" formatCode="#,##0.0">
                  <c:v>66</c:v>
                </c:pt>
                <c:pt idx="323" formatCode="#,##0.0">
                  <c:v>0.5</c:v>
                </c:pt>
                <c:pt idx="324" formatCode="#,##0.0">
                  <c:v>19</c:v>
                </c:pt>
                <c:pt idx="325" formatCode="#,##0.0">
                  <c:v>75</c:v>
                </c:pt>
                <c:pt idx="326" formatCode="#,##0.0">
                  <c:v>92</c:v>
                </c:pt>
                <c:pt idx="327" formatCode="#,##0.0">
                  <c:v>0</c:v>
                </c:pt>
                <c:pt idx="328" formatCode="#,##0.0">
                  <c:v>88</c:v>
                </c:pt>
                <c:pt idx="329" formatCode="#,##0.0">
                  <c:v>74.8</c:v>
                </c:pt>
                <c:pt idx="330" formatCode="#,##0.0">
                  <c:v>70</c:v>
                </c:pt>
                <c:pt idx="331" formatCode="#,##0.0">
                  <c:v>97</c:v>
                </c:pt>
                <c:pt idx="332" formatCode="#,##0.0">
                  <c:v>1</c:v>
                </c:pt>
                <c:pt idx="333" formatCode="#,##0.0">
                  <c:v>35</c:v>
                </c:pt>
                <c:pt idx="334" formatCode="#,##0.0">
                  <c:v>0</c:v>
                </c:pt>
                <c:pt idx="335" formatCode="#,##0.0">
                  <c:v>50</c:v>
                </c:pt>
                <c:pt idx="336" formatCode="#,##0.0">
                  <c:v>48</c:v>
                </c:pt>
                <c:pt idx="337" formatCode="#,##0.0">
                  <c:v>0</c:v>
                </c:pt>
                <c:pt idx="338" formatCode="#,##0.0">
                  <c:v>90</c:v>
                </c:pt>
                <c:pt idx="339" formatCode="#,##0.0">
                  <c:v>78</c:v>
                </c:pt>
                <c:pt idx="340" formatCode="#,##0.0">
                  <c:v>60</c:v>
                </c:pt>
                <c:pt idx="341" formatCode="#,##0.0">
                  <c:v>34</c:v>
                </c:pt>
                <c:pt idx="342" formatCode="#,##0.0">
                  <c:v>21</c:v>
                </c:pt>
                <c:pt idx="343" formatCode="#,##0.0">
                  <c:v>0</c:v>
                </c:pt>
                <c:pt idx="344" formatCode="#,##0.0">
                  <c:v>21</c:v>
                </c:pt>
                <c:pt idx="345" formatCode="#,##0.0">
                  <c:v>10</c:v>
                </c:pt>
                <c:pt idx="346" formatCode="#,##0.0">
                  <c:v>74</c:v>
                </c:pt>
                <c:pt idx="347" formatCode="#,##0.0">
                  <c:v>0</c:v>
                </c:pt>
                <c:pt idx="348" formatCode="#,##0.0">
                  <c:v>37</c:v>
                </c:pt>
                <c:pt idx="349" formatCode="#,##0.0">
                  <c:v>99</c:v>
                </c:pt>
                <c:pt idx="350" formatCode="#,##0.0">
                  <c:v>0</c:v>
                </c:pt>
                <c:pt idx="351" formatCode="#,##0.0">
                  <c:v>95</c:v>
                </c:pt>
                <c:pt idx="352" formatCode="#,##0.0">
                  <c:v>20</c:v>
                </c:pt>
                <c:pt idx="353" formatCode="#,##0.0">
                  <c:v>4</c:v>
                </c:pt>
                <c:pt idx="354" formatCode="#,##0.0">
                  <c:v>77</c:v>
                </c:pt>
                <c:pt idx="355" formatCode="#,##0.0">
                  <c:v>0</c:v>
                </c:pt>
                <c:pt idx="356" formatCode="#,##0.0">
                  <c:v>65</c:v>
                </c:pt>
                <c:pt idx="357" formatCode="#,##0.0">
                  <c:v>0</c:v>
                </c:pt>
                <c:pt idx="358" formatCode="#,##0.0">
                  <c:v>36</c:v>
                </c:pt>
                <c:pt idx="359" formatCode="#,##0.0">
                  <c:v>49</c:v>
                </c:pt>
                <c:pt idx="360" formatCode="#,##0.0">
                  <c:v>7.6</c:v>
                </c:pt>
                <c:pt idx="361" formatCode="#,##0.0">
                  <c:v>0</c:v>
                </c:pt>
                <c:pt idx="362" formatCode="#,##0.0">
                  <c:v>20</c:v>
                </c:pt>
                <c:pt idx="363" formatCode="#,##0.0">
                  <c:v>32</c:v>
                </c:pt>
                <c:pt idx="364" formatCode="#,##0.0">
                  <c:v>10.9</c:v>
                </c:pt>
                <c:pt idx="365" formatCode="#,##0.0">
                  <c:v>99</c:v>
                </c:pt>
                <c:pt idx="366" formatCode="#,##0.0">
                  <c:v>7</c:v>
                </c:pt>
                <c:pt idx="367" formatCode="#,##0.0">
                  <c:v>7</c:v>
                </c:pt>
                <c:pt idx="368" formatCode="#,##0.0">
                  <c:v>90</c:v>
                </c:pt>
                <c:pt idx="369" formatCode="#,##0.0">
                  <c:v>0</c:v>
                </c:pt>
                <c:pt idx="370" formatCode="#,##0.0">
                  <c:v>90</c:v>
                </c:pt>
                <c:pt idx="371" formatCode="#,##0.0">
                  <c:v>0</c:v>
                </c:pt>
                <c:pt idx="372" formatCode="#,##0.0">
                  <c:v>87.2</c:v>
                </c:pt>
                <c:pt idx="373" formatCode="#,##0.0">
                  <c:v>5</c:v>
                </c:pt>
                <c:pt idx="374" formatCode="#,##0.0">
                  <c:v>41.8</c:v>
                </c:pt>
                <c:pt idx="375" formatCode="#,##0.0">
                  <c:v>10</c:v>
                </c:pt>
                <c:pt idx="376" formatCode="#,##0.0">
                  <c:v>16</c:v>
                </c:pt>
                <c:pt idx="377" formatCode="#,##0.0">
                  <c:v>3</c:v>
                </c:pt>
                <c:pt idx="378" formatCode="#,##0.0">
                  <c:v>0</c:v>
                </c:pt>
                <c:pt idx="379" formatCode="#,##0.0">
                  <c:v>0</c:v>
                </c:pt>
                <c:pt idx="380" formatCode="#,##0.0">
                  <c:v>4</c:v>
                </c:pt>
                <c:pt idx="381" formatCode="#,##0.0">
                  <c:v>79</c:v>
                </c:pt>
                <c:pt idx="382" formatCode="#,##0.0">
                  <c:v>1</c:v>
                </c:pt>
                <c:pt idx="383" formatCode="#,##0.0">
                  <c:v>5</c:v>
                </c:pt>
                <c:pt idx="384" formatCode="#,##0.0">
                  <c:v>0</c:v>
                </c:pt>
                <c:pt idx="385" formatCode="#,##0.0">
                  <c:v>3</c:v>
                </c:pt>
                <c:pt idx="386" formatCode="#,##0.0">
                  <c:v>98</c:v>
                </c:pt>
                <c:pt idx="387" formatCode="#,##0.0">
                  <c:v>0</c:v>
                </c:pt>
                <c:pt idx="388" formatCode="#,##0.0">
                  <c:v>0</c:v>
                </c:pt>
                <c:pt idx="389" formatCode="#,##0.0">
                  <c:v>0</c:v>
                </c:pt>
                <c:pt idx="390" formatCode="#,##0.0">
                  <c:v>0</c:v>
                </c:pt>
                <c:pt idx="391" formatCode="#,##0.0">
                  <c:v>0</c:v>
                </c:pt>
                <c:pt idx="392" formatCode="#,##0.0">
                  <c:v>5</c:v>
                </c:pt>
                <c:pt idx="393" formatCode="#,##0.0">
                  <c:v>38</c:v>
                </c:pt>
                <c:pt idx="394" formatCode="#,##0.0">
                  <c:v>85</c:v>
                </c:pt>
                <c:pt idx="395" formatCode="#,##0.0">
                  <c:v>95</c:v>
                </c:pt>
                <c:pt idx="396" formatCode="#,##0.0">
                  <c:v>0</c:v>
                </c:pt>
                <c:pt idx="397" formatCode="#,##0.0">
                  <c:v>1</c:v>
                </c:pt>
                <c:pt idx="398" formatCode="#,##0.0">
                  <c:v>1.4</c:v>
                </c:pt>
                <c:pt idx="399" formatCode="#,##0.0">
                  <c:v>95</c:v>
                </c:pt>
                <c:pt idx="400" formatCode="#,##0.0">
                  <c:v>0</c:v>
                </c:pt>
                <c:pt idx="401" formatCode="#,##0.0">
                  <c:v>5</c:v>
                </c:pt>
                <c:pt idx="402" formatCode="#,##0.0">
                  <c:v>3</c:v>
                </c:pt>
                <c:pt idx="403" formatCode="#,##0.0">
                  <c:v>82</c:v>
                </c:pt>
                <c:pt idx="404" formatCode="#,##0.0">
                  <c:v>8</c:v>
                </c:pt>
                <c:pt idx="405" formatCode="#,##0.0">
                  <c:v>24</c:v>
                </c:pt>
                <c:pt idx="406" formatCode="#,##0.0">
                  <c:v>32.200000000000003</c:v>
                </c:pt>
                <c:pt idx="407" formatCode="#,##0.0">
                  <c:v>6</c:v>
                </c:pt>
                <c:pt idx="408" formatCode="#,##0.0">
                  <c:v>59</c:v>
                </c:pt>
                <c:pt idx="409" formatCode="#,##0.0">
                  <c:v>6</c:v>
                </c:pt>
                <c:pt idx="410" formatCode="#,##0.0">
                  <c:v>0</c:v>
                </c:pt>
                <c:pt idx="411" formatCode="#,##0.0">
                  <c:v>0</c:v>
                </c:pt>
                <c:pt idx="412" formatCode="#,##0.0">
                  <c:v>0</c:v>
                </c:pt>
                <c:pt idx="413" formatCode="#,##0.0">
                  <c:v>0</c:v>
                </c:pt>
                <c:pt idx="414" formatCode="#,##0.0">
                  <c:v>100</c:v>
                </c:pt>
                <c:pt idx="415" formatCode="#,##0.0">
                  <c:v>0</c:v>
                </c:pt>
                <c:pt idx="416" formatCode="#,##0.0">
                  <c:v>50</c:v>
                </c:pt>
                <c:pt idx="417" formatCode="#,##0.0">
                  <c:v>35</c:v>
                </c:pt>
                <c:pt idx="418" formatCode="#,##0.0">
                  <c:v>3</c:v>
                </c:pt>
                <c:pt idx="419" formatCode="#,##0.0">
                  <c:v>35</c:v>
                </c:pt>
                <c:pt idx="420" formatCode="#,##0.0">
                  <c:v>85</c:v>
                </c:pt>
                <c:pt idx="421" formatCode="#,##0.0">
                  <c:v>13</c:v>
                </c:pt>
                <c:pt idx="422" formatCode="#,##0.0">
                  <c:v>0</c:v>
                </c:pt>
                <c:pt idx="423" formatCode="#,##0.0">
                  <c:v>0</c:v>
                </c:pt>
                <c:pt idx="424" formatCode="#,##0.0">
                  <c:v>5</c:v>
                </c:pt>
                <c:pt idx="425" formatCode="#,##0.0">
                  <c:v>0</c:v>
                </c:pt>
                <c:pt idx="426" formatCode="#,##0.0">
                  <c:v>17</c:v>
                </c:pt>
                <c:pt idx="427" formatCode="#,##0.0">
                  <c:v>0</c:v>
                </c:pt>
                <c:pt idx="428" formatCode="#,##0.0">
                  <c:v>0</c:v>
                </c:pt>
                <c:pt idx="429" formatCode="#,##0.0">
                  <c:v>20</c:v>
                </c:pt>
                <c:pt idx="430" formatCode="#,##0.0">
                  <c:v>60</c:v>
                </c:pt>
                <c:pt idx="431" formatCode="#,##0.0">
                  <c:v>0</c:v>
                </c:pt>
                <c:pt idx="432" formatCode="#,##0.0">
                  <c:v>0</c:v>
                </c:pt>
                <c:pt idx="433" formatCode="#,##0.0">
                  <c:v>12.95</c:v>
                </c:pt>
                <c:pt idx="434" formatCode="#,##0.0">
                  <c:v>96</c:v>
                </c:pt>
                <c:pt idx="435" formatCode="#,##0.0">
                  <c:v>66</c:v>
                </c:pt>
                <c:pt idx="436" formatCode="#,##0.0">
                  <c:v>30</c:v>
                </c:pt>
                <c:pt idx="437" formatCode="#,##0.0">
                  <c:v>0</c:v>
                </c:pt>
                <c:pt idx="438" formatCode="#,##0.0">
                  <c:v>99</c:v>
                </c:pt>
                <c:pt idx="439" formatCode="#,##0.0">
                  <c:v>63</c:v>
                </c:pt>
                <c:pt idx="440" formatCode="#,##0.0">
                  <c:v>37</c:v>
                </c:pt>
                <c:pt idx="441" formatCode="#,##0.0">
                  <c:v>98.9</c:v>
                </c:pt>
                <c:pt idx="442" formatCode="#,##0.0">
                  <c:v>43</c:v>
                </c:pt>
                <c:pt idx="443" formatCode="#,##0.0">
                  <c:v>25</c:v>
                </c:pt>
                <c:pt idx="444" formatCode="#,##0.0">
                  <c:v>14</c:v>
                </c:pt>
                <c:pt idx="445" formatCode="#,##0.0">
                  <c:v>2.5</c:v>
                </c:pt>
                <c:pt idx="446" formatCode="#,##0.0">
                  <c:v>0</c:v>
                </c:pt>
                <c:pt idx="447" formatCode="#,##0.0">
                  <c:v>0</c:v>
                </c:pt>
                <c:pt idx="448" formatCode="#,##0.0">
                  <c:v>2</c:v>
                </c:pt>
                <c:pt idx="449" formatCode="#,##0.0">
                  <c:v>0</c:v>
                </c:pt>
                <c:pt idx="450" formatCode="#,##0.0">
                  <c:v>15</c:v>
                </c:pt>
                <c:pt idx="451" formatCode="#,##0.0">
                  <c:v>0.3</c:v>
                </c:pt>
                <c:pt idx="452" formatCode="#,##0.0">
                  <c:v>2</c:v>
                </c:pt>
                <c:pt idx="453" formatCode="#,##0.0">
                  <c:v>10</c:v>
                </c:pt>
                <c:pt idx="454" formatCode="#,##0.0">
                  <c:v>21</c:v>
                </c:pt>
                <c:pt idx="455" formatCode="#,##0.0">
                  <c:v>46</c:v>
                </c:pt>
                <c:pt idx="456" formatCode="#,##0.0">
                  <c:v>90</c:v>
                </c:pt>
                <c:pt idx="457" formatCode="#,##0.0">
                  <c:v>99.9</c:v>
                </c:pt>
                <c:pt idx="458" formatCode="#,##0.0">
                  <c:v>87</c:v>
                </c:pt>
                <c:pt idx="459" formatCode="#,##0.0">
                  <c:v>0</c:v>
                </c:pt>
                <c:pt idx="460" formatCode="#,##0.0">
                  <c:v>16</c:v>
                </c:pt>
                <c:pt idx="461" formatCode="#,##0.0">
                  <c:v>26</c:v>
                </c:pt>
                <c:pt idx="462" formatCode="#,##0.0">
                  <c:v>95</c:v>
                </c:pt>
                <c:pt idx="463" formatCode="#,##0.0">
                  <c:v>12</c:v>
                </c:pt>
                <c:pt idx="464" formatCode="#,##0.0">
                  <c:v>95</c:v>
                </c:pt>
                <c:pt idx="465" formatCode="#,##0.0">
                  <c:v>86</c:v>
                </c:pt>
                <c:pt idx="466" formatCode="#,##0.0">
                  <c:v>20</c:v>
                </c:pt>
                <c:pt idx="467" formatCode="#,##0.0">
                  <c:v>0</c:v>
                </c:pt>
                <c:pt idx="468" formatCode="#,##0.0">
                  <c:v>98</c:v>
                </c:pt>
                <c:pt idx="469" formatCode="#,##0.0">
                  <c:v>3</c:v>
                </c:pt>
                <c:pt idx="470" formatCode="#,##0.0">
                  <c:v>44</c:v>
                </c:pt>
                <c:pt idx="471" formatCode="#,##0.0">
                  <c:v>18</c:v>
                </c:pt>
                <c:pt idx="472" formatCode="#,##0.0">
                  <c:v>26</c:v>
                </c:pt>
                <c:pt idx="473" formatCode="#,##0.0">
                  <c:v>99</c:v>
                </c:pt>
                <c:pt idx="474" formatCode="#,##0.0">
                  <c:v>0</c:v>
                </c:pt>
                <c:pt idx="475" formatCode="#,##0.0">
                  <c:v>15</c:v>
                </c:pt>
                <c:pt idx="476" formatCode="#,##0.0">
                  <c:v>2</c:v>
                </c:pt>
                <c:pt idx="477" formatCode="#,##0.0">
                  <c:v>0</c:v>
                </c:pt>
                <c:pt idx="478" formatCode="#,##0.0">
                  <c:v>30</c:v>
                </c:pt>
                <c:pt idx="479" formatCode="#,##0.0">
                  <c:v>7</c:v>
                </c:pt>
                <c:pt idx="480" formatCode="#,##0.0">
                  <c:v>19</c:v>
                </c:pt>
                <c:pt idx="481" formatCode="#,##0.0">
                  <c:v>28</c:v>
                </c:pt>
                <c:pt idx="482" formatCode="#,##0.0">
                  <c:v>3</c:v>
                </c:pt>
                <c:pt idx="483" formatCode="#,##0.0">
                  <c:v>6</c:v>
                </c:pt>
                <c:pt idx="484" formatCode="#,##0.0">
                  <c:v>59</c:v>
                </c:pt>
                <c:pt idx="485" formatCode="#,##0.0">
                  <c:v>3</c:v>
                </c:pt>
                <c:pt idx="486" formatCode="#,##0.0">
                  <c:v>0</c:v>
                </c:pt>
                <c:pt idx="487" formatCode="#,##0.0">
                  <c:v>0.3</c:v>
                </c:pt>
                <c:pt idx="488" formatCode="#,##0.0">
                  <c:v>0</c:v>
                </c:pt>
                <c:pt idx="489" formatCode="#,##0.0">
                  <c:v>0</c:v>
                </c:pt>
                <c:pt idx="490" formatCode="#,##0.0">
                  <c:v>1</c:v>
                </c:pt>
                <c:pt idx="491" formatCode="#,##0.0">
                  <c:v>4</c:v>
                </c:pt>
                <c:pt idx="492" formatCode="#,##0.0">
                  <c:v>68</c:v>
                </c:pt>
                <c:pt idx="493" formatCode="#,##0.0">
                  <c:v>1</c:v>
                </c:pt>
                <c:pt idx="494" formatCode="#,##0.0">
                  <c:v>0.5</c:v>
                </c:pt>
                <c:pt idx="495" formatCode="#,##0.0">
                  <c:v>79</c:v>
                </c:pt>
                <c:pt idx="496" formatCode="#,##0.0">
                  <c:v>8</c:v>
                </c:pt>
                <c:pt idx="497" formatCode="#,##0.0">
                  <c:v>91</c:v>
                </c:pt>
                <c:pt idx="498" formatCode="#,##0.0">
                  <c:v>89</c:v>
                </c:pt>
                <c:pt idx="499" formatCode="#,##0.0">
                  <c:v>73.7</c:v>
                </c:pt>
                <c:pt idx="500" formatCode="#,##0.0">
                  <c:v>90</c:v>
                </c:pt>
                <c:pt idx="501" formatCode="#,##0.0">
                  <c:v>5</c:v>
                </c:pt>
                <c:pt idx="502" formatCode="#,##0.0">
                  <c:v>0</c:v>
                </c:pt>
                <c:pt idx="503" formatCode="#,##0.0">
                  <c:v>5</c:v>
                </c:pt>
                <c:pt idx="504" formatCode="#,##0.0">
                  <c:v>2</c:v>
                </c:pt>
                <c:pt idx="505" formatCode="#,##0.0">
                  <c:v>3</c:v>
                </c:pt>
                <c:pt idx="506" formatCode="#,##0.0">
                  <c:v>70</c:v>
                </c:pt>
                <c:pt idx="507" formatCode="#,##0.0">
                  <c:v>84</c:v>
                </c:pt>
                <c:pt idx="508" formatCode="#,##0.0">
                  <c:v>59</c:v>
                </c:pt>
                <c:pt idx="509" formatCode="#,##0.0">
                  <c:v>60</c:v>
                </c:pt>
                <c:pt idx="510" formatCode="#,##0.0">
                  <c:v>67</c:v>
                </c:pt>
                <c:pt idx="511" formatCode="#,##0.0">
                  <c:v>10</c:v>
                </c:pt>
                <c:pt idx="512" formatCode="#,##0.0">
                  <c:v>60</c:v>
                </c:pt>
                <c:pt idx="513" formatCode="#,##0.0">
                  <c:v>6</c:v>
                </c:pt>
                <c:pt idx="514" formatCode="#,##0.0">
                  <c:v>4</c:v>
                </c:pt>
                <c:pt idx="515" formatCode="#,##0.0">
                  <c:v>55</c:v>
                </c:pt>
                <c:pt idx="516" formatCode="#,##0.0">
                  <c:v>45</c:v>
                </c:pt>
                <c:pt idx="517" formatCode="#,##0.0">
                  <c:v>15</c:v>
                </c:pt>
                <c:pt idx="518" formatCode="#,##0.0">
                  <c:v>13</c:v>
                </c:pt>
                <c:pt idx="519" formatCode="#,##0.0">
                  <c:v>95.9</c:v>
                </c:pt>
                <c:pt idx="520" formatCode="#,##0.0">
                  <c:v>99</c:v>
                </c:pt>
                <c:pt idx="521" formatCode="#,##0.0">
                  <c:v>0</c:v>
                </c:pt>
                <c:pt idx="522" formatCode="#,##0.0">
                  <c:v>0</c:v>
                </c:pt>
                <c:pt idx="523" formatCode="#,##0.0">
                  <c:v>25</c:v>
                </c:pt>
                <c:pt idx="524" formatCode="#,##0.0">
                  <c:v>52</c:v>
                </c:pt>
                <c:pt idx="525" formatCode="#,##0.0">
                  <c:v>43</c:v>
                </c:pt>
                <c:pt idx="526" formatCode="#,##0.0">
                  <c:v>5</c:v>
                </c:pt>
                <c:pt idx="527" formatCode="#,##0.0">
                  <c:v>0</c:v>
                </c:pt>
                <c:pt idx="528" formatCode="#,##0.0">
                  <c:v>87</c:v>
                </c:pt>
                <c:pt idx="529" formatCode="#,##0.0">
                  <c:v>63</c:v>
                </c:pt>
                <c:pt idx="530" formatCode="#,##0.0">
                  <c:v>89</c:v>
                </c:pt>
                <c:pt idx="531" formatCode="#,##0.0">
                  <c:v>0</c:v>
                </c:pt>
                <c:pt idx="532" formatCode="#,##0.0">
                  <c:v>0</c:v>
                </c:pt>
                <c:pt idx="533" formatCode="#,##0.0">
                  <c:v>0</c:v>
                </c:pt>
                <c:pt idx="534" formatCode="#,##0.0">
                  <c:v>0</c:v>
                </c:pt>
                <c:pt idx="535" formatCode="#,##0.0">
                  <c:v>15</c:v>
                </c:pt>
                <c:pt idx="536" formatCode="#,##0.0">
                  <c:v>2</c:v>
                </c:pt>
                <c:pt idx="537" formatCode="#,##0.0">
                  <c:v>20</c:v>
                </c:pt>
                <c:pt idx="538" formatCode="#,##0.0">
                  <c:v>83</c:v>
                </c:pt>
                <c:pt idx="539" formatCode="#,##0.0">
                  <c:v>1</c:v>
                </c:pt>
                <c:pt idx="540" formatCode="#,##0.0">
                  <c:v>39</c:v>
                </c:pt>
                <c:pt idx="541" formatCode="#,##0.0">
                  <c:v>95</c:v>
                </c:pt>
                <c:pt idx="542" formatCode="#,##0.0">
                  <c:v>90</c:v>
                </c:pt>
                <c:pt idx="543" formatCode="#,##0.0">
                  <c:v>85</c:v>
                </c:pt>
                <c:pt idx="544" formatCode="#,##0.0">
                  <c:v>96</c:v>
                </c:pt>
                <c:pt idx="545" formatCode="#,##0.0">
                  <c:v>0</c:v>
                </c:pt>
                <c:pt idx="546" formatCode="#,##0.0">
                  <c:v>45</c:v>
                </c:pt>
                <c:pt idx="547" formatCode="#,##0.0">
                  <c:v>0.4</c:v>
                </c:pt>
                <c:pt idx="548" formatCode="#,##0.0">
                  <c:v>3</c:v>
                </c:pt>
                <c:pt idx="549" formatCode="#,##0.0">
                  <c:v>65</c:v>
                </c:pt>
                <c:pt idx="550" formatCode="#,##0.0">
                  <c:v>21</c:v>
                </c:pt>
                <c:pt idx="551" formatCode="#,##0.0">
                  <c:v>0</c:v>
                </c:pt>
                <c:pt idx="552" formatCode="#,##0.0">
                  <c:v>3.2</c:v>
                </c:pt>
                <c:pt idx="553" formatCode="#,##0.0">
                  <c:v>10</c:v>
                </c:pt>
                <c:pt idx="554" formatCode="#,##0.0">
                  <c:v>0</c:v>
                </c:pt>
                <c:pt idx="555" formatCode="#,##0.0">
                  <c:v>9</c:v>
                </c:pt>
                <c:pt idx="556" formatCode="#,##0.0">
                  <c:v>0</c:v>
                </c:pt>
                <c:pt idx="557" formatCode="#,##0.0">
                  <c:v>8</c:v>
                </c:pt>
                <c:pt idx="558" formatCode="#,##0.0">
                  <c:v>71</c:v>
                </c:pt>
                <c:pt idx="559" formatCode="#,##0.0">
                  <c:v>67.84</c:v>
                </c:pt>
                <c:pt idx="560" formatCode="#,##0.0">
                  <c:v>60</c:v>
                </c:pt>
                <c:pt idx="561" formatCode="#,##0.0">
                  <c:v>0</c:v>
                </c:pt>
                <c:pt idx="562" formatCode="#,##0.0">
                  <c:v>50</c:v>
                </c:pt>
                <c:pt idx="563" formatCode="#,##0.0">
                  <c:v>24.4</c:v>
                </c:pt>
                <c:pt idx="564" formatCode="#,##0.0">
                  <c:v>0</c:v>
                </c:pt>
                <c:pt idx="565" formatCode="#,##0.0">
                  <c:v>10</c:v>
                </c:pt>
                <c:pt idx="566" formatCode="#,##0.0">
                  <c:v>7</c:v>
                </c:pt>
                <c:pt idx="567" formatCode="#,##0.0">
                  <c:v>41</c:v>
                </c:pt>
                <c:pt idx="568" formatCode="#,##0.0">
                  <c:v>84</c:v>
                </c:pt>
                <c:pt idx="569" formatCode="#,##0.0">
                  <c:v>24</c:v>
                </c:pt>
                <c:pt idx="570" formatCode="#,##0.0">
                  <c:v>90</c:v>
                </c:pt>
                <c:pt idx="571" formatCode="#,##0.0">
                  <c:v>52</c:v>
                </c:pt>
                <c:pt idx="572" formatCode="#,##0.0">
                  <c:v>33</c:v>
                </c:pt>
                <c:pt idx="573" formatCode="#,##0.0">
                  <c:v>75</c:v>
                </c:pt>
                <c:pt idx="574" formatCode="#,##0.0">
                  <c:v>90</c:v>
                </c:pt>
                <c:pt idx="575" formatCode="#,##0.0">
                  <c:v>0</c:v>
                </c:pt>
                <c:pt idx="576" formatCode="#,##0.0">
                  <c:v>77</c:v>
                </c:pt>
                <c:pt idx="577" formatCode="#,##0.0">
                  <c:v>85</c:v>
                </c:pt>
                <c:pt idx="578" formatCode="#,##0.0">
                  <c:v>0</c:v>
                </c:pt>
                <c:pt idx="579" formatCode="#,##0.0">
                  <c:v>0</c:v>
                </c:pt>
                <c:pt idx="580" formatCode="#,##0.0">
                  <c:v>95</c:v>
                </c:pt>
                <c:pt idx="581" formatCode="#,##0.0">
                  <c:v>31</c:v>
                </c:pt>
                <c:pt idx="582" formatCode="#,##0.0">
                  <c:v>16</c:v>
                </c:pt>
                <c:pt idx="583" formatCode="#,##0.0">
                  <c:v>5</c:v>
                </c:pt>
                <c:pt idx="584" formatCode="#,##0.0">
                  <c:v>56</c:v>
                </c:pt>
                <c:pt idx="585" formatCode="#,##0.0">
                  <c:v>36</c:v>
                </c:pt>
                <c:pt idx="586" formatCode="#,##0.0">
                  <c:v>68</c:v>
                </c:pt>
                <c:pt idx="587" formatCode="#,##0.0">
                  <c:v>13</c:v>
                </c:pt>
                <c:pt idx="588" formatCode="#,##0.0">
                  <c:v>70</c:v>
                </c:pt>
                <c:pt idx="589" formatCode="#,##0.0">
                  <c:v>0</c:v>
                </c:pt>
                <c:pt idx="590" formatCode="#,##0.0">
                  <c:v>0</c:v>
                </c:pt>
                <c:pt idx="591" formatCode="#,##0.0">
                  <c:v>75.5</c:v>
                </c:pt>
                <c:pt idx="592" formatCode="#,##0.0">
                  <c:v>34</c:v>
                </c:pt>
                <c:pt idx="593" formatCode="#,##0.0">
                  <c:v>75</c:v>
                </c:pt>
                <c:pt idx="594" formatCode="#,##0.0">
                  <c:v>0</c:v>
                </c:pt>
                <c:pt idx="595" formatCode="#,##0.0">
                  <c:v>7</c:v>
                </c:pt>
                <c:pt idx="596" formatCode="#,##0.0">
                  <c:v>0</c:v>
                </c:pt>
                <c:pt idx="597" formatCode="#,##0.0">
                  <c:v>76</c:v>
                </c:pt>
                <c:pt idx="598" formatCode="#,##0.0">
                  <c:v>60</c:v>
                </c:pt>
                <c:pt idx="599" formatCode="#,##0.0">
                  <c:v>19</c:v>
                </c:pt>
                <c:pt idx="600" formatCode="#,##0.0">
                  <c:v>1.4</c:v>
                </c:pt>
                <c:pt idx="601" formatCode="#,##0.0">
                  <c:v>0</c:v>
                </c:pt>
                <c:pt idx="602" formatCode="#,##0.0">
                  <c:v>97</c:v>
                </c:pt>
                <c:pt idx="603" formatCode="#,##0.0">
                  <c:v>0</c:v>
                </c:pt>
                <c:pt idx="604" formatCode="#,##0.0">
                  <c:v>20</c:v>
                </c:pt>
                <c:pt idx="605" formatCode="#,##0.0">
                  <c:v>61</c:v>
                </c:pt>
                <c:pt idx="606" formatCode="#,##0.0">
                  <c:v>26</c:v>
                </c:pt>
                <c:pt idx="607" formatCode="#,##0.0">
                  <c:v>52</c:v>
                </c:pt>
                <c:pt idx="608" formatCode="#,##0.0">
                  <c:v>97</c:v>
                </c:pt>
                <c:pt idx="609" formatCode="#,##0.0">
                  <c:v>65</c:v>
                </c:pt>
                <c:pt idx="610" formatCode="#,##0.0">
                  <c:v>1</c:v>
                </c:pt>
                <c:pt idx="611" formatCode="#,##0.0">
                  <c:v>40</c:v>
                </c:pt>
                <c:pt idx="612" formatCode="#,##0.0">
                  <c:v>7</c:v>
                </c:pt>
                <c:pt idx="613" formatCode="#,##0.0">
                  <c:v>0</c:v>
                </c:pt>
                <c:pt idx="614" formatCode="#,##0.0">
                  <c:v>80</c:v>
                </c:pt>
                <c:pt idx="615" formatCode="#,##0.0">
                  <c:v>100</c:v>
                </c:pt>
                <c:pt idx="616" formatCode="#,##0.0">
                  <c:v>3</c:v>
                </c:pt>
                <c:pt idx="617" formatCode="#,##0.0">
                  <c:v>0</c:v>
                </c:pt>
                <c:pt idx="618" formatCode="#,##0.0">
                  <c:v>20</c:v>
                </c:pt>
                <c:pt idx="619" formatCode="#,##0.0">
                  <c:v>75</c:v>
                </c:pt>
                <c:pt idx="620" formatCode="#,##0.0">
                  <c:v>50</c:v>
                </c:pt>
                <c:pt idx="621" formatCode="#,##0.0">
                  <c:v>7</c:v>
                </c:pt>
                <c:pt idx="622" formatCode="#,##0.0">
                  <c:v>3.3</c:v>
                </c:pt>
                <c:pt idx="623" formatCode="#,##0.0">
                  <c:v>0</c:v>
                </c:pt>
                <c:pt idx="624" formatCode="#,##0.0">
                  <c:v>95</c:v>
                </c:pt>
                <c:pt idx="625" formatCode="#,##0.0">
                  <c:v>0</c:v>
                </c:pt>
                <c:pt idx="626" formatCode="#,##0.0">
                  <c:v>5</c:v>
                </c:pt>
                <c:pt idx="627" formatCode="#,##0.0">
                  <c:v>0</c:v>
                </c:pt>
                <c:pt idx="628" formatCode="#,##0.0">
                  <c:v>73</c:v>
                </c:pt>
                <c:pt idx="629" formatCode="#,##0.0">
                  <c:v>0</c:v>
                </c:pt>
                <c:pt idx="630" formatCode="#,##0.0">
                  <c:v>0</c:v>
                </c:pt>
                <c:pt idx="631" formatCode="#,##0.0">
                  <c:v>42</c:v>
                </c:pt>
                <c:pt idx="632" formatCode="#,##0.0">
                  <c:v>6</c:v>
                </c:pt>
                <c:pt idx="633" formatCode="#,##0.0">
                  <c:v>100</c:v>
                </c:pt>
                <c:pt idx="634" formatCode="#,##0.0">
                  <c:v>0</c:v>
                </c:pt>
                <c:pt idx="635" formatCode="#,##0.0">
                  <c:v>60</c:v>
                </c:pt>
                <c:pt idx="636" formatCode="#,##0.0">
                  <c:v>0</c:v>
                </c:pt>
                <c:pt idx="637" formatCode="#,##0.0">
                  <c:v>92</c:v>
                </c:pt>
                <c:pt idx="638" formatCode="#,##0.0">
                  <c:v>52</c:v>
                </c:pt>
                <c:pt idx="639" formatCode="#,##0.0">
                  <c:v>90</c:v>
                </c:pt>
                <c:pt idx="640" formatCode="#,##0.0">
                  <c:v>0</c:v>
                </c:pt>
                <c:pt idx="641" formatCode="#,##0.0">
                  <c:v>3</c:v>
                </c:pt>
                <c:pt idx="642" formatCode="#,##0.0">
                  <c:v>78</c:v>
                </c:pt>
                <c:pt idx="643" formatCode="#,##0.0">
                  <c:v>0</c:v>
                </c:pt>
                <c:pt idx="644" formatCode="#,##0.0">
                  <c:v>20</c:v>
                </c:pt>
                <c:pt idx="645" formatCode="#,##0.0">
                  <c:v>0</c:v>
                </c:pt>
                <c:pt idx="646" formatCode="#,##0.0">
                  <c:v>0</c:v>
                </c:pt>
                <c:pt idx="647" formatCode="#,##0.0">
                  <c:v>0</c:v>
                </c:pt>
                <c:pt idx="648" formatCode="#,##0.0">
                  <c:v>97</c:v>
                </c:pt>
                <c:pt idx="649" formatCode="#,##0.0">
                  <c:v>25</c:v>
                </c:pt>
                <c:pt idx="650" formatCode="#,##0.0">
                  <c:v>0</c:v>
                </c:pt>
                <c:pt idx="651" formatCode="#,##0.0">
                  <c:v>80</c:v>
                </c:pt>
                <c:pt idx="652" formatCode="#,##0.0">
                  <c:v>75</c:v>
                </c:pt>
                <c:pt idx="653" formatCode="#,##0.0">
                  <c:v>14</c:v>
                </c:pt>
                <c:pt idx="654" formatCode="#,##0.0">
                  <c:v>11</c:v>
                </c:pt>
                <c:pt idx="655" formatCode="#,##0.0">
                  <c:v>1</c:v>
                </c:pt>
                <c:pt idx="656" formatCode="#,##0.0">
                  <c:v>1</c:v>
                </c:pt>
                <c:pt idx="657" formatCode="#,##0.0">
                  <c:v>0</c:v>
                </c:pt>
                <c:pt idx="658" formatCode="#,##0.0">
                  <c:v>0</c:v>
                </c:pt>
                <c:pt idx="659" formatCode="#,##0.0">
                  <c:v>35</c:v>
                </c:pt>
                <c:pt idx="660" formatCode="#,##0.0">
                  <c:v>33</c:v>
                </c:pt>
                <c:pt idx="661" formatCode="#,##0.0">
                  <c:v>5</c:v>
                </c:pt>
                <c:pt idx="662" formatCode="#,##0.0">
                  <c:v>0</c:v>
                </c:pt>
                <c:pt idx="663" formatCode="#,##0.0">
                  <c:v>0.3</c:v>
                </c:pt>
                <c:pt idx="664" formatCode="#,##0.0">
                  <c:v>9</c:v>
                </c:pt>
                <c:pt idx="665" formatCode="#,##0.0">
                  <c:v>5</c:v>
                </c:pt>
                <c:pt idx="666" formatCode="#,##0.0">
                  <c:v>0</c:v>
                </c:pt>
                <c:pt idx="667" formatCode="#,##0.0">
                  <c:v>8</c:v>
                </c:pt>
                <c:pt idx="668" formatCode="#,##0.0">
                  <c:v>0</c:v>
                </c:pt>
                <c:pt idx="669" formatCode="#,##0.0">
                  <c:v>0</c:v>
                </c:pt>
                <c:pt idx="670" formatCode="#,##0.0">
                  <c:v>66</c:v>
                </c:pt>
                <c:pt idx="671" formatCode="#,##0.0">
                  <c:v>10</c:v>
                </c:pt>
                <c:pt idx="672" formatCode="#,##0.0">
                  <c:v>0</c:v>
                </c:pt>
                <c:pt idx="673" formatCode="#,##0.0">
                  <c:v>93</c:v>
                </c:pt>
                <c:pt idx="674" formatCode="#,##0.0">
                  <c:v>99</c:v>
                </c:pt>
                <c:pt idx="675" formatCode="#,##0.0">
                  <c:v>84</c:v>
                </c:pt>
                <c:pt idx="676" formatCode="#,##0.0">
                  <c:v>2</c:v>
                </c:pt>
                <c:pt idx="677" formatCode="#,##0.0">
                  <c:v>0</c:v>
                </c:pt>
                <c:pt idx="678" formatCode="#,##0.0">
                  <c:v>70</c:v>
                </c:pt>
                <c:pt idx="679" formatCode="#,##0.0">
                  <c:v>5</c:v>
                </c:pt>
                <c:pt idx="680" formatCode="#,##0.0">
                  <c:v>0</c:v>
                </c:pt>
                <c:pt idx="681" formatCode="#,##0.0">
                  <c:v>80</c:v>
                </c:pt>
                <c:pt idx="682" formatCode="#,##0.0">
                  <c:v>55</c:v>
                </c:pt>
                <c:pt idx="683" formatCode="#,##0.0">
                  <c:v>95</c:v>
                </c:pt>
                <c:pt idx="684" formatCode="#,##0.0">
                  <c:v>93.3</c:v>
                </c:pt>
                <c:pt idx="685" formatCode="#,##0.0">
                  <c:v>0</c:v>
                </c:pt>
                <c:pt idx="686" formatCode="#,##0.0">
                  <c:v>69</c:v>
                </c:pt>
                <c:pt idx="687" formatCode="#,##0.0">
                  <c:v>35</c:v>
                </c:pt>
                <c:pt idx="688" formatCode="#,##0.0">
                  <c:v>2</c:v>
                </c:pt>
                <c:pt idx="689" formatCode="#,##0.0">
                  <c:v>0</c:v>
                </c:pt>
                <c:pt idx="690" formatCode="#,##0.0">
                  <c:v>20</c:v>
                </c:pt>
                <c:pt idx="691" formatCode="#,##0.0">
                  <c:v>3</c:v>
                </c:pt>
                <c:pt idx="692" formatCode="#,##0.0">
                  <c:v>62</c:v>
                </c:pt>
                <c:pt idx="693" formatCode="#,##0.0">
                  <c:v>0</c:v>
                </c:pt>
                <c:pt idx="694" formatCode="#,##0.0">
                  <c:v>96</c:v>
                </c:pt>
                <c:pt idx="695" formatCode="#,##0.0">
                  <c:v>43</c:v>
                </c:pt>
                <c:pt idx="696" formatCode="#,##0.0">
                  <c:v>20</c:v>
                </c:pt>
                <c:pt idx="697" formatCode="#,##0.0">
                  <c:v>56.2</c:v>
                </c:pt>
                <c:pt idx="698" formatCode="#,##0.0">
                  <c:v>50</c:v>
                </c:pt>
                <c:pt idx="699" formatCode="#,##0.0">
                  <c:v>0</c:v>
                </c:pt>
                <c:pt idx="700" formatCode="#,##0.0">
                  <c:v>1.8</c:v>
                </c:pt>
                <c:pt idx="701" formatCode="#,##0.0">
                  <c:v>20</c:v>
                </c:pt>
                <c:pt idx="702" formatCode="#,##0.0">
                  <c:v>0</c:v>
                </c:pt>
                <c:pt idx="703" formatCode="#,##0.0">
                  <c:v>5</c:v>
                </c:pt>
                <c:pt idx="704" formatCode="#,##0.0">
                  <c:v>0</c:v>
                </c:pt>
                <c:pt idx="705" formatCode="#,##0.0">
                  <c:v>5</c:v>
                </c:pt>
                <c:pt idx="706" formatCode="#,##0.0">
                  <c:v>0</c:v>
                </c:pt>
                <c:pt idx="707" formatCode="#,##0.0">
                  <c:v>34</c:v>
                </c:pt>
                <c:pt idx="708" formatCode="#,##0.0">
                  <c:v>5</c:v>
                </c:pt>
                <c:pt idx="709" formatCode="#,##0.0">
                  <c:v>15</c:v>
                </c:pt>
                <c:pt idx="710" formatCode="#,##0.0">
                  <c:v>14</c:v>
                </c:pt>
                <c:pt idx="711" formatCode="#,##0.0">
                  <c:v>0</c:v>
                </c:pt>
                <c:pt idx="712" formatCode="#,##0.0">
                  <c:v>8</c:v>
                </c:pt>
                <c:pt idx="713" formatCode="#,##0.0">
                  <c:v>1</c:v>
                </c:pt>
                <c:pt idx="714" formatCode="#,##0.0">
                  <c:v>65</c:v>
                </c:pt>
                <c:pt idx="715" formatCode="#,##0.0">
                  <c:v>43</c:v>
                </c:pt>
                <c:pt idx="716" formatCode="#,##0.0">
                  <c:v>0</c:v>
                </c:pt>
                <c:pt idx="717" formatCode="#,##0.0">
                  <c:v>48</c:v>
                </c:pt>
                <c:pt idx="718" formatCode="#,##0.0">
                  <c:v>2</c:v>
                </c:pt>
                <c:pt idx="719" formatCode="#,##0.0">
                  <c:v>0</c:v>
                </c:pt>
                <c:pt idx="720" formatCode="#,##0.0">
                  <c:v>0</c:v>
                </c:pt>
                <c:pt idx="721" formatCode="#,##0.0">
                  <c:v>42</c:v>
                </c:pt>
                <c:pt idx="722" formatCode="#,##0.0">
                  <c:v>40</c:v>
                </c:pt>
                <c:pt idx="723" formatCode="#,##0.0">
                  <c:v>5</c:v>
                </c:pt>
                <c:pt idx="724" formatCode="#,##0.0">
                  <c:v>3</c:v>
                </c:pt>
                <c:pt idx="725" formatCode="#,##0.0">
                  <c:v>0</c:v>
                </c:pt>
                <c:pt idx="726" formatCode="#,##0.0">
                  <c:v>74</c:v>
                </c:pt>
                <c:pt idx="727" formatCode="#,##0.0">
                  <c:v>90</c:v>
                </c:pt>
                <c:pt idx="728" formatCode="#,##0.0">
                  <c:v>90</c:v>
                </c:pt>
                <c:pt idx="729" formatCode="#,##0.0">
                  <c:v>0.5</c:v>
                </c:pt>
                <c:pt idx="730" formatCode="#,##0.0">
                  <c:v>50</c:v>
                </c:pt>
                <c:pt idx="731" formatCode="#,##0.0">
                  <c:v>45</c:v>
                </c:pt>
                <c:pt idx="732" formatCode="#,##0.0">
                  <c:v>63</c:v>
                </c:pt>
                <c:pt idx="733" formatCode="#,##0.0">
                  <c:v>0</c:v>
                </c:pt>
                <c:pt idx="734" formatCode="#,##0.0">
                  <c:v>0</c:v>
                </c:pt>
                <c:pt idx="735" formatCode="#,##0.0">
                  <c:v>3</c:v>
                </c:pt>
                <c:pt idx="736" formatCode="#,##0.0">
                  <c:v>0</c:v>
                </c:pt>
                <c:pt idx="737" formatCode="#,##0.0">
                  <c:v>0</c:v>
                </c:pt>
                <c:pt idx="738" formatCode="#,##0.0">
                  <c:v>1</c:v>
                </c:pt>
                <c:pt idx="739" formatCode="#,##0.0">
                  <c:v>10</c:v>
                </c:pt>
                <c:pt idx="740" formatCode="#,##0.0">
                  <c:v>40</c:v>
                </c:pt>
                <c:pt idx="741" formatCode="#,##0.0">
                  <c:v>58</c:v>
                </c:pt>
                <c:pt idx="742" formatCode="#,##0.0">
                  <c:v>0</c:v>
                </c:pt>
                <c:pt idx="743" formatCode="#,##0.0">
                  <c:v>85</c:v>
                </c:pt>
                <c:pt idx="744" formatCode="#,##0.0">
                  <c:v>5</c:v>
                </c:pt>
                <c:pt idx="745" formatCode="#,##0.0">
                  <c:v>4</c:v>
                </c:pt>
                <c:pt idx="746" formatCode="#,##0.0">
                  <c:v>5.2</c:v>
                </c:pt>
                <c:pt idx="747" formatCode="#,##0.0">
                  <c:v>58.8</c:v>
                </c:pt>
                <c:pt idx="748" formatCode="#,##0.0">
                  <c:v>0</c:v>
                </c:pt>
                <c:pt idx="749" formatCode="#,##0.0">
                  <c:v>6.2</c:v>
                </c:pt>
                <c:pt idx="750" formatCode="#,##0.0">
                  <c:v>95</c:v>
                </c:pt>
                <c:pt idx="751" formatCode="#,##0.0">
                  <c:v>1</c:v>
                </c:pt>
                <c:pt idx="752" formatCode="#,##0.0">
                  <c:v>9</c:v>
                </c:pt>
                <c:pt idx="753" formatCode="#,##0.0">
                  <c:v>43</c:v>
                </c:pt>
                <c:pt idx="754" formatCode="#,##0.0">
                  <c:v>52</c:v>
                </c:pt>
                <c:pt idx="755" formatCode="#,##0.0">
                  <c:v>10</c:v>
                </c:pt>
                <c:pt idx="756" formatCode="#,##0.0">
                  <c:v>0</c:v>
                </c:pt>
                <c:pt idx="757" formatCode="#,##0.0">
                  <c:v>0</c:v>
                </c:pt>
                <c:pt idx="758" formatCode="#,##0.0">
                  <c:v>2</c:v>
                </c:pt>
                <c:pt idx="759" formatCode="#,##0.0">
                  <c:v>0</c:v>
                </c:pt>
                <c:pt idx="760" formatCode="#,##0.0">
                  <c:v>99</c:v>
                </c:pt>
                <c:pt idx="761" formatCode="#,##0.0">
                  <c:v>78</c:v>
                </c:pt>
                <c:pt idx="762" formatCode="#,##0.0">
                  <c:v>0</c:v>
                </c:pt>
                <c:pt idx="763" formatCode="#,##0.0">
                  <c:v>1.54</c:v>
                </c:pt>
                <c:pt idx="764" formatCode="#,##0.0">
                  <c:v>0</c:v>
                </c:pt>
                <c:pt idx="765" formatCode="#,##0.0">
                  <c:v>5</c:v>
                </c:pt>
                <c:pt idx="766" formatCode="#,##0.0">
                  <c:v>25</c:v>
                </c:pt>
                <c:pt idx="767" formatCode="#,##0.0">
                  <c:v>2.8</c:v>
                </c:pt>
                <c:pt idx="768" formatCode="#,##0.0">
                  <c:v>4.5</c:v>
                </c:pt>
                <c:pt idx="769" formatCode="#,##0.0">
                  <c:v>2</c:v>
                </c:pt>
                <c:pt idx="770" formatCode="#,##0.0">
                  <c:v>70</c:v>
                </c:pt>
                <c:pt idx="771" formatCode="#,##0.0">
                  <c:v>24</c:v>
                </c:pt>
                <c:pt idx="772" formatCode="#,##0.0">
                  <c:v>77</c:v>
                </c:pt>
                <c:pt idx="773" formatCode="#,##0.0">
                  <c:v>19</c:v>
                </c:pt>
                <c:pt idx="774" formatCode="#,##0.0">
                  <c:v>0</c:v>
                </c:pt>
                <c:pt idx="775" formatCode="#,##0.0">
                  <c:v>50</c:v>
                </c:pt>
                <c:pt idx="776" formatCode="#,##0.0">
                  <c:v>0</c:v>
                </c:pt>
                <c:pt idx="777" formatCode="#,##0.0">
                  <c:v>70</c:v>
                </c:pt>
                <c:pt idx="778" formatCode="#,##0.0">
                  <c:v>7</c:v>
                </c:pt>
                <c:pt idx="779" formatCode="#,##0.0">
                  <c:v>0</c:v>
                </c:pt>
                <c:pt idx="780" formatCode="#,##0.0">
                  <c:v>81</c:v>
                </c:pt>
                <c:pt idx="781" formatCode="#,##0.0">
                  <c:v>10</c:v>
                </c:pt>
                <c:pt idx="782" formatCode="#,##0.0">
                  <c:v>90</c:v>
                </c:pt>
                <c:pt idx="783" formatCode="#,##0.0">
                  <c:v>75</c:v>
                </c:pt>
                <c:pt idx="784" formatCode="#,##0.0">
                  <c:v>6</c:v>
                </c:pt>
                <c:pt idx="785" formatCode="#,##0.0">
                  <c:v>45</c:v>
                </c:pt>
                <c:pt idx="786" formatCode="#,##0.0">
                  <c:v>92</c:v>
                </c:pt>
                <c:pt idx="787" formatCode="#,##0.0">
                  <c:v>1</c:v>
                </c:pt>
                <c:pt idx="788" formatCode="#,##0.0">
                  <c:v>0</c:v>
                </c:pt>
                <c:pt idx="789" formatCode="#,##0.0">
                  <c:v>37</c:v>
                </c:pt>
                <c:pt idx="790" formatCode="#,##0.0">
                  <c:v>95</c:v>
                </c:pt>
                <c:pt idx="791" formatCode="#,##0.0">
                  <c:v>17</c:v>
                </c:pt>
                <c:pt idx="792" formatCode="#,##0.0">
                  <c:v>0</c:v>
                </c:pt>
                <c:pt idx="793" formatCode="#,##0.0">
                  <c:v>5</c:v>
                </c:pt>
                <c:pt idx="794" formatCode="#,##0.0">
                  <c:v>14.7</c:v>
                </c:pt>
                <c:pt idx="795" formatCode="#,##0.0">
                  <c:v>20</c:v>
                </c:pt>
                <c:pt idx="796" formatCode="#,##0.0">
                  <c:v>35</c:v>
                </c:pt>
                <c:pt idx="797" formatCode="#,##0.0">
                  <c:v>25.4</c:v>
                </c:pt>
                <c:pt idx="798" formatCode="#,##0.0">
                  <c:v>12</c:v>
                </c:pt>
                <c:pt idx="799" formatCode="#,##0.0">
                  <c:v>58</c:v>
                </c:pt>
                <c:pt idx="800" formatCode="#,##0.0">
                  <c:v>54</c:v>
                </c:pt>
                <c:pt idx="801" formatCode="#,##0.0">
                  <c:v>85</c:v>
                </c:pt>
                <c:pt idx="802" formatCode="#,##0.0">
                  <c:v>83</c:v>
                </c:pt>
                <c:pt idx="803" formatCode="#,##0.0">
                  <c:v>0</c:v>
                </c:pt>
                <c:pt idx="804" formatCode="#,##0.0">
                  <c:v>0</c:v>
                </c:pt>
                <c:pt idx="805" formatCode="#,##0.0">
                  <c:v>5</c:v>
                </c:pt>
                <c:pt idx="806" formatCode="#,##0.0">
                  <c:v>90</c:v>
                </c:pt>
                <c:pt idx="807" formatCode="#,##0.0">
                  <c:v>66</c:v>
                </c:pt>
                <c:pt idx="808" formatCode="#,##0.0">
                  <c:v>85</c:v>
                </c:pt>
                <c:pt idx="809" formatCode="#,##0.0">
                  <c:v>28.67</c:v>
                </c:pt>
                <c:pt idx="810" formatCode="#,##0.0">
                  <c:v>77</c:v>
                </c:pt>
                <c:pt idx="811" formatCode="#,##0.0">
                  <c:v>20</c:v>
                </c:pt>
                <c:pt idx="812" formatCode="#,##0.0">
                  <c:v>5</c:v>
                </c:pt>
                <c:pt idx="813" formatCode="#,##0.0">
                  <c:v>70</c:v>
                </c:pt>
                <c:pt idx="814" formatCode="#,##0.0">
                  <c:v>99</c:v>
                </c:pt>
                <c:pt idx="815" formatCode="#,##0.0">
                  <c:v>5</c:v>
                </c:pt>
                <c:pt idx="816" formatCode="#,##0.0">
                  <c:v>100</c:v>
                </c:pt>
                <c:pt idx="817" formatCode="#,##0.0">
                  <c:v>80</c:v>
                </c:pt>
                <c:pt idx="818" formatCode="#,##0.0">
                  <c:v>52</c:v>
                </c:pt>
                <c:pt idx="819" formatCode="#,##0.0">
                  <c:v>2</c:v>
                </c:pt>
                <c:pt idx="820" formatCode="#,##0.0">
                  <c:v>60</c:v>
                </c:pt>
                <c:pt idx="821" formatCode="#,##0.0">
                  <c:v>10</c:v>
                </c:pt>
                <c:pt idx="822" formatCode="#,##0.0">
                  <c:v>0</c:v>
                </c:pt>
                <c:pt idx="823" formatCode="#,##0.0">
                  <c:v>41</c:v>
                </c:pt>
                <c:pt idx="824" formatCode="#,##0.0">
                  <c:v>7</c:v>
                </c:pt>
                <c:pt idx="825" formatCode="#,##0.0">
                  <c:v>4</c:v>
                </c:pt>
                <c:pt idx="826" formatCode="#,##0.0">
                  <c:v>80</c:v>
                </c:pt>
                <c:pt idx="827" formatCode="#,##0.0">
                  <c:v>100</c:v>
                </c:pt>
                <c:pt idx="828" formatCode="#,##0.0">
                  <c:v>30</c:v>
                </c:pt>
                <c:pt idx="829" formatCode="#,##0.0">
                  <c:v>96</c:v>
                </c:pt>
                <c:pt idx="830" formatCode="#,##0.0">
                  <c:v>97</c:v>
                </c:pt>
                <c:pt idx="831" formatCode="#,##0.0">
                  <c:v>4</c:v>
                </c:pt>
                <c:pt idx="832" formatCode="#,##0.0">
                  <c:v>0</c:v>
                </c:pt>
                <c:pt idx="833" formatCode="#,##0.0">
                  <c:v>8</c:v>
                </c:pt>
                <c:pt idx="834" formatCode="#,##0.0">
                  <c:v>88</c:v>
                </c:pt>
                <c:pt idx="835" formatCode="#,##0.0">
                  <c:v>0</c:v>
                </c:pt>
                <c:pt idx="836" formatCode="#,##0.0">
                  <c:v>0</c:v>
                </c:pt>
                <c:pt idx="837" formatCode="#,##0.0">
                  <c:v>14</c:v>
                </c:pt>
                <c:pt idx="838" formatCode="#,##0.0">
                  <c:v>69</c:v>
                </c:pt>
                <c:pt idx="839" formatCode="#,##0.0">
                  <c:v>18</c:v>
                </c:pt>
                <c:pt idx="840" formatCode="#,##0.0">
                  <c:v>99</c:v>
                </c:pt>
                <c:pt idx="841" formatCode="#,##0.0">
                  <c:v>29</c:v>
                </c:pt>
                <c:pt idx="842" formatCode="#,##0.0">
                  <c:v>0</c:v>
                </c:pt>
                <c:pt idx="843" formatCode="#,##0.0">
                  <c:v>58</c:v>
                </c:pt>
                <c:pt idx="844" formatCode="#,##0.0">
                  <c:v>7.5</c:v>
                </c:pt>
                <c:pt idx="845" formatCode="#,##0.0">
                  <c:v>15</c:v>
                </c:pt>
                <c:pt idx="846" formatCode="#,##0.0">
                  <c:v>52.48</c:v>
                </c:pt>
                <c:pt idx="847" formatCode="#,##0.0">
                  <c:v>1</c:v>
                </c:pt>
                <c:pt idx="848" formatCode="#,##0.0">
                  <c:v>80</c:v>
                </c:pt>
                <c:pt idx="849" formatCode="#,##0.0">
                  <c:v>0</c:v>
                </c:pt>
                <c:pt idx="850" formatCode="#,##0.0">
                  <c:v>14.8</c:v>
                </c:pt>
                <c:pt idx="851" formatCode="#,##0.0">
                  <c:v>5</c:v>
                </c:pt>
                <c:pt idx="852" formatCode="#,##0.0">
                  <c:v>9</c:v>
                </c:pt>
                <c:pt idx="853" formatCode="#,##0.0">
                  <c:v>0</c:v>
                </c:pt>
                <c:pt idx="854" formatCode="#,##0.0">
                  <c:v>0</c:v>
                </c:pt>
                <c:pt idx="855" formatCode="#,##0.0">
                  <c:v>56</c:v>
                </c:pt>
                <c:pt idx="856" formatCode="#,##0.0">
                  <c:v>98</c:v>
                </c:pt>
                <c:pt idx="857" formatCode="#,##0.0">
                  <c:v>1</c:v>
                </c:pt>
                <c:pt idx="858" formatCode="#,##0.0">
                  <c:v>21</c:v>
                </c:pt>
                <c:pt idx="859" formatCode="#,##0.0">
                  <c:v>84</c:v>
                </c:pt>
                <c:pt idx="860" formatCode="#,##0.0">
                  <c:v>18</c:v>
                </c:pt>
                <c:pt idx="861" formatCode="#,##0.0">
                  <c:v>0</c:v>
                </c:pt>
                <c:pt idx="862" formatCode="#,##0.0">
                  <c:v>30</c:v>
                </c:pt>
                <c:pt idx="863" formatCode="#,##0.0">
                  <c:v>4</c:v>
                </c:pt>
                <c:pt idx="864" formatCode="#,##0.0">
                  <c:v>6</c:v>
                </c:pt>
                <c:pt idx="865" formatCode="#,##0.0">
                  <c:v>88</c:v>
                </c:pt>
                <c:pt idx="866" formatCode="#,##0.0">
                  <c:v>63</c:v>
                </c:pt>
                <c:pt idx="867" formatCode="#,##0.0">
                  <c:v>50</c:v>
                </c:pt>
                <c:pt idx="868" formatCode="#,##0.0">
                  <c:v>95</c:v>
                </c:pt>
                <c:pt idx="869" formatCode="#,##0.0">
                  <c:v>95</c:v>
                </c:pt>
                <c:pt idx="870" formatCode="#,##0.0">
                  <c:v>8</c:v>
                </c:pt>
                <c:pt idx="871" formatCode="#,##0.0">
                  <c:v>24</c:v>
                </c:pt>
                <c:pt idx="872" formatCode="#,##0.0">
                  <c:v>0</c:v>
                </c:pt>
                <c:pt idx="873" formatCode="#,##0.0">
                  <c:v>0</c:v>
                </c:pt>
                <c:pt idx="874" formatCode="#,##0.0">
                  <c:v>1</c:v>
                </c:pt>
                <c:pt idx="875" formatCode="#,##0.0">
                  <c:v>2</c:v>
                </c:pt>
                <c:pt idx="876" formatCode="#,##0.0">
                  <c:v>5</c:v>
                </c:pt>
                <c:pt idx="877" formatCode="#,##0.0">
                  <c:v>0</c:v>
                </c:pt>
                <c:pt idx="878" formatCode="#,##0.0">
                  <c:v>77</c:v>
                </c:pt>
                <c:pt idx="879" formatCode="#,##0.0">
                  <c:v>5.95</c:v>
                </c:pt>
                <c:pt idx="880" formatCode="#,##0.0">
                  <c:v>25</c:v>
                </c:pt>
                <c:pt idx="881" formatCode="#,##0.0">
                  <c:v>94</c:v>
                </c:pt>
                <c:pt idx="882" formatCode="#,##0.0">
                  <c:v>53</c:v>
                </c:pt>
                <c:pt idx="883" formatCode="#,##0.0">
                  <c:v>54</c:v>
                </c:pt>
                <c:pt idx="884" formatCode="#,##0.0">
                  <c:v>30</c:v>
                </c:pt>
                <c:pt idx="885" formatCode="#,##0.0">
                  <c:v>5</c:v>
                </c:pt>
                <c:pt idx="886" formatCode="#,##0.0">
                  <c:v>65</c:v>
                </c:pt>
                <c:pt idx="887" formatCode="#,##0.0">
                  <c:v>3</c:v>
                </c:pt>
                <c:pt idx="888" formatCode="#,##0.0">
                  <c:v>2.7</c:v>
                </c:pt>
                <c:pt idx="889" formatCode="#,##0.0">
                  <c:v>95.3</c:v>
                </c:pt>
                <c:pt idx="890" formatCode="#,##0.0">
                  <c:v>0</c:v>
                </c:pt>
                <c:pt idx="891" formatCode="#,##0.0">
                  <c:v>15</c:v>
                </c:pt>
                <c:pt idx="893" formatCode="#,##0.0">
                  <c:v>0</c:v>
                </c:pt>
                <c:pt idx="894" formatCode="#,##0.0">
                  <c:v>58</c:v>
                </c:pt>
                <c:pt idx="895" formatCode="#,##0.0">
                  <c:v>12</c:v>
                </c:pt>
                <c:pt idx="896" formatCode="#,##0.0">
                  <c:v>1</c:v>
                </c:pt>
                <c:pt idx="897" formatCode="#,##0.0">
                  <c:v>5</c:v>
                </c:pt>
                <c:pt idx="898" formatCode="#,##0.0">
                  <c:v>25</c:v>
                </c:pt>
                <c:pt idx="899" formatCode="#,##0.0">
                  <c:v>10</c:v>
                </c:pt>
                <c:pt idx="900" formatCode="#,##0.0">
                  <c:v>1</c:v>
                </c:pt>
                <c:pt idx="901" formatCode="#,##0.0">
                  <c:v>67</c:v>
                </c:pt>
                <c:pt idx="902" formatCode="#,##0.0">
                  <c:v>3</c:v>
                </c:pt>
                <c:pt idx="903" formatCode="#,##0.0">
                  <c:v>5</c:v>
                </c:pt>
                <c:pt idx="904" formatCode="#,##0.0">
                  <c:v>1</c:v>
                </c:pt>
                <c:pt idx="905" formatCode="#,##0.0">
                  <c:v>0</c:v>
                </c:pt>
                <c:pt idx="906" formatCode="#,##0.0">
                  <c:v>10</c:v>
                </c:pt>
                <c:pt idx="907" formatCode="#,##0.0">
                  <c:v>58</c:v>
                </c:pt>
                <c:pt idx="908" formatCode="#,##0.0">
                  <c:v>30</c:v>
                </c:pt>
                <c:pt idx="909" formatCode="#,##0.0">
                  <c:v>17</c:v>
                </c:pt>
                <c:pt idx="910" formatCode="#,##0.0">
                  <c:v>87</c:v>
                </c:pt>
                <c:pt idx="911" formatCode="#,##0.0">
                  <c:v>0</c:v>
                </c:pt>
                <c:pt idx="912" formatCode="#,##0.0">
                  <c:v>2</c:v>
                </c:pt>
                <c:pt idx="913" formatCode="#,##0.0">
                  <c:v>0</c:v>
                </c:pt>
                <c:pt idx="914" formatCode="#,##0.0">
                  <c:v>85</c:v>
                </c:pt>
                <c:pt idx="915" formatCode="#,##0.0">
                  <c:v>2</c:v>
                </c:pt>
                <c:pt idx="916" formatCode="#,##0.0">
                  <c:v>1.75</c:v>
                </c:pt>
                <c:pt idx="917" formatCode="#,##0.0">
                  <c:v>3</c:v>
                </c:pt>
                <c:pt idx="918" formatCode="#,##0.0">
                  <c:v>2</c:v>
                </c:pt>
                <c:pt idx="919" formatCode="#,##0.0">
                  <c:v>0.5</c:v>
                </c:pt>
                <c:pt idx="920" formatCode="#,##0.0">
                  <c:v>2</c:v>
                </c:pt>
                <c:pt idx="921" formatCode="#,##0.0">
                  <c:v>50</c:v>
                </c:pt>
                <c:pt idx="922" formatCode="#,##0.0">
                  <c:v>65</c:v>
                </c:pt>
                <c:pt idx="923" formatCode="#,##0.0">
                  <c:v>0</c:v>
                </c:pt>
                <c:pt idx="924" formatCode="#,##0.0">
                  <c:v>1</c:v>
                </c:pt>
                <c:pt idx="925" formatCode="#,##0.0">
                  <c:v>1</c:v>
                </c:pt>
                <c:pt idx="926" formatCode="#,##0.0">
                  <c:v>12</c:v>
                </c:pt>
                <c:pt idx="927" formatCode="#,##0.0">
                  <c:v>2</c:v>
                </c:pt>
                <c:pt idx="928" formatCode="#,##0.0">
                  <c:v>63</c:v>
                </c:pt>
                <c:pt idx="929" formatCode="#,##0.0">
                  <c:v>1</c:v>
                </c:pt>
                <c:pt idx="930" formatCode="#,##0.0">
                  <c:v>1.6</c:v>
                </c:pt>
                <c:pt idx="931" formatCode="#,##0.0">
                  <c:v>0</c:v>
                </c:pt>
                <c:pt idx="932" formatCode="#,##0.0">
                  <c:v>10</c:v>
                </c:pt>
                <c:pt idx="933" formatCode="#,##0.0">
                  <c:v>37</c:v>
                </c:pt>
                <c:pt idx="934" formatCode="#,##0.0">
                  <c:v>49</c:v>
                </c:pt>
                <c:pt idx="935" formatCode="#,##0.0">
                  <c:v>10</c:v>
                </c:pt>
                <c:pt idx="936" formatCode="#,##0.0">
                  <c:v>90.8</c:v>
                </c:pt>
                <c:pt idx="937" formatCode="#,##0.0">
                  <c:v>80</c:v>
                </c:pt>
                <c:pt idx="938" formatCode="#,##0.0">
                  <c:v>0</c:v>
                </c:pt>
                <c:pt idx="939" formatCode="#,##0.0">
                  <c:v>0</c:v>
                </c:pt>
                <c:pt idx="940" formatCode="#,##0.0">
                  <c:v>1.88</c:v>
                </c:pt>
                <c:pt idx="941" formatCode="#,##0.0">
                  <c:v>52</c:v>
                </c:pt>
                <c:pt idx="942" formatCode="#,##0.0">
                  <c:v>0</c:v>
                </c:pt>
                <c:pt idx="943" formatCode="#,##0.0">
                  <c:v>20</c:v>
                </c:pt>
                <c:pt idx="944" formatCode="#,##0.0">
                  <c:v>3</c:v>
                </c:pt>
                <c:pt idx="945" formatCode="#,##0.0">
                  <c:v>68</c:v>
                </c:pt>
                <c:pt idx="946" formatCode="#,##0.0">
                  <c:v>40</c:v>
                </c:pt>
                <c:pt idx="947" formatCode="#,##0.0">
                  <c:v>17</c:v>
                </c:pt>
                <c:pt idx="948" formatCode="#,##0.0">
                  <c:v>44</c:v>
                </c:pt>
                <c:pt idx="949" formatCode="#,##0.0">
                  <c:v>99</c:v>
                </c:pt>
                <c:pt idx="950" formatCode="#,##0.0">
                  <c:v>80.900000000000006</c:v>
                </c:pt>
                <c:pt idx="951" formatCode="#,##0.0">
                  <c:v>0</c:v>
                </c:pt>
                <c:pt idx="952" formatCode="#,##0.0">
                  <c:v>4.49</c:v>
                </c:pt>
                <c:pt idx="953" formatCode="#,##0.0">
                  <c:v>20</c:v>
                </c:pt>
                <c:pt idx="954" formatCode="#,##0.0">
                  <c:v>70</c:v>
                </c:pt>
                <c:pt idx="955" formatCode="#,##0.0">
                  <c:v>0</c:v>
                </c:pt>
                <c:pt idx="956" formatCode="#,##0.0">
                  <c:v>2.0699999999999998</c:v>
                </c:pt>
                <c:pt idx="957" formatCode="#,##0.0">
                  <c:v>40</c:v>
                </c:pt>
                <c:pt idx="958" formatCode="#,##0.0">
                  <c:v>59</c:v>
                </c:pt>
                <c:pt idx="959" formatCode="#,##0.0">
                  <c:v>3</c:v>
                </c:pt>
                <c:pt idx="960" formatCode="#,##0.0">
                  <c:v>4</c:v>
                </c:pt>
                <c:pt idx="961" formatCode="#,##0.0">
                  <c:v>5</c:v>
                </c:pt>
                <c:pt idx="962" formatCode="#,##0.0">
                  <c:v>68</c:v>
                </c:pt>
                <c:pt idx="963" formatCode="#,##0.0">
                  <c:v>90</c:v>
                </c:pt>
                <c:pt idx="964" formatCode="#,##0.0">
                  <c:v>4</c:v>
                </c:pt>
                <c:pt idx="965" formatCode="#,##0.0">
                  <c:v>5.9</c:v>
                </c:pt>
                <c:pt idx="966" formatCode="#,##0.0">
                  <c:v>50</c:v>
                </c:pt>
                <c:pt idx="967" formatCode="#,##0.0">
                  <c:v>20</c:v>
                </c:pt>
                <c:pt idx="968" formatCode="#,##0.0">
                  <c:v>88</c:v>
                </c:pt>
                <c:pt idx="969" formatCode="#,##0.0">
                  <c:v>65</c:v>
                </c:pt>
                <c:pt idx="970" formatCode="#,##0.0">
                  <c:v>0</c:v>
                </c:pt>
                <c:pt idx="971" formatCode="#,##0.0">
                  <c:v>0</c:v>
                </c:pt>
                <c:pt idx="972" formatCode="#,##0.0">
                  <c:v>1</c:v>
                </c:pt>
                <c:pt idx="973" formatCode="#,##0.0">
                  <c:v>85</c:v>
                </c:pt>
                <c:pt idx="974" formatCode="#,##0.0">
                  <c:v>1.3</c:v>
                </c:pt>
                <c:pt idx="975" formatCode="#,##0.0">
                  <c:v>4</c:v>
                </c:pt>
                <c:pt idx="976" formatCode="#,##0.0">
                  <c:v>95</c:v>
                </c:pt>
                <c:pt idx="977" formatCode="#,##0.0">
                  <c:v>90</c:v>
                </c:pt>
                <c:pt idx="978" formatCode="#,##0.0">
                  <c:v>0</c:v>
                </c:pt>
                <c:pt idx="979" formatCode="#,##0.0">
                  <c:v>50</c:v>
                </c:pt>
                <c:pt idx="980" formatCode="#,##0.0">
                  <c:v>0</c:v>
                </c:pt>
                <c:pt idx="981" formatCode="#,##0.0">
                  <c:v>0</c:v>
                </c:pt>
                <c:pt idx="982" formatCode="#,##0.0">
                  <c:v>4</c:v>
                </c:pt>
                <c:pt idx="983" formatCode="#,##0.0">
                  <c:v>10</c:v>
                </c:pt>
                <c:pt idx="984" formatCode="#,##0.0">
                  <c:v>13</c:v>
                </c:pt>
                <c:pt idx="985" formatCode="#,##0.0">
                  <c:v>4.5999999999999996</c:v>
                </c:pt>
                <c:pt idx="986" formatCode="#,##0.0">
                  <c:v>30</c:v>
                </c:pt>
                <c:pt idx="987" formatCode="#,##0.0">
                  <c:v>54</c:v>
                </c:pt>
                <c:pt idx="988" formatCode="#,##0.0">
                  <c:v>38</c:v>
                </c:pt>
                <c:pt idx="989" formatCode="#,##0.0">
                  <c:v>0</c:v>
                </c:pt>
                <c:pt idx="990" formatCode="#,##0.0">
                  <c:v>50</c:v>
                </c:pt>
                <c:pt idx="991" formatCode="#,##0.0">
                  <c:v>49</c:v>
                </c:pt>
                <c:pt idx="992" formatCode="#,##0.0">
                  <c:v>52</c:v>
                </c:pt>
                <c:pt idx="993" formatCode="#,##0.0">
                  <c:v>70</c:v>
                </c:pt>
                <c:pt idx="994" formatCode="#,##0.0">
                  <c:v>0</c:v>
                </c:pt>
                <c:pt idx="995" formatCode="#,##0.0">
                  <c:v>10</c:v>
                </c:pt>
                <c:pt idx="996" formatCode="#,##0.0">
                  <c:v>10</c:v>
                </c:pt>
                <c:pt idx="997" formatCode="#,##0.0">
                  <c:v>5</c:v>
                </c:pt>
                <c:pt idx="998" formatCode="#,##0.0">
                  <c:v>0.5</c:v>
                </c:pt>
                <c:pt idx="999" formatCode="#,##0.0">
                  <c:v>0</c:v>
                </c:pt>
                <c:pt idx="1000" formatCode="#,##0.0">
                  <c:v>5</c:v>
                </c:pt>
                <c:pt idx="1001" formatCode="#,##0.0">
                  <c:v>0.5</c:v>
                </c:pt>
                <c:pt idx="1002" formatCode="#,##0.0">
                  <c:v>40</c:v>
                </c:pt>
                <c:pt idx="1003" formatCode="#,##0.0">
                  <c:v>0</c:v>
                </c:pt>
                <c:pt idx="1004" formatCode="#,##0.0">
                  <c:v>0</c:v>
                </c:pt>
                <c:pt idx="1005" formatCode="#,##0.0">
                  <c:v>80</c:v>
                </c:pt>
                <c:pt idx="1006" formatCode="#,##0.0">
                  <c:v>80</c:v>
                </c:pt>
                <c:pt idx="1007" formatCode="#,##0.0">
                  <c:v>12.73</c:v>
                </c:pt>
                <c:pt idx="1008" formatCode="#,##0.0">
                  <c:v>2</c:v>
                </c:pt>
                <c:pt idx="1009" formatCode="#,##0.0">
                  <c:v>100</c:v>
                </c:pt>
                <c:pt idx="1010" formatCode="#,##0.0">
                  <c:v>0</c:v>
                </c:pt>
                <c:pt idx="1011" formatCode="#,##0.0">
                  <c:v>0</c:v>
                </c:pt>
                <c:pt idx="1012" formatCode="#,##0.0">
                  <c:v>30</c:v>
                </c:pt>
                <c:pt idx="1013" formatCode="#,##0.0">
                  <c:v>5</c:v>
                </c:pt>
                <c:pt idx="1014" formatCode="#,##0.0">
                  <c:v>98</c:v>
                </c:pt>
                <c:pt idx="1015" formatCode="#,##0.0">
                  <c:v>0</c:v>
                </c:pt>
                <c:pt idx="1016" formatCode="#,##0.0">
                  <c:v>3</c:v>
                </c:pt>
                <c:pt idx="1017" formatCode="#,##0.0">
                  <c:v>0</c:v>
                </c:pt>
                <c:pt idx="1018" formatCode="#,##0.0">
                  <c:v>41</c:v>
                </c:pt>
                <c:pt idx="1019" formatCode="#,##0.0">
                  <c:v>45</c:v>
                </c:pt>
                <c:pt idx="1020" formatCode="#,##0.0">
                  <c:v>97</c:v>
                </c:pt>
                <c:pt idx="1021" formatCode="#,##0.0">
                  <c:v>4</c:v>
                </c:pt>
                <c:pt idx="1022" formatCode="#,##0.0">
                  <c:v>80</c:v>
                </c:pt>
                <c:pt idx="1023" formatCode="#,##0.0">
                  <c:v>0</c:v>
                </c:pt>
                <c:pt idx="1024" formatCode="#,##0.0">
                  <c:v>35</c:v>
                </c:pt>
                <c:pt idx="1025" formatCode="#,##0.0">
                  <c:v>10</c:v>
                </c:pt>
                <c:pt idx="1026" formatCode="#,##0.0">
                  <c:v>0</c:v>
                </c:pt>
                <c:pt idx="1027" formatCode="#,##0.0">
                  <c:v>9</c:v>
                </c:pt>
                <c:pt idx="1028" formatCode="#,##0.0">
                  <c:v>0</c:v>
                </c:pt>
                <c:pt idx="1029" formatCode="#,##0.0">
                  <c:v>8</c:v>
                </c:pt>
                <c:pt idx="1030" formatCode="#,##0.0">
                  <c:v>53.1</c:v>
                </c:pt>
                <c:pt idx="1031" formatCode="#,##0.0">
                  <c:v>0</c:v>
                </c:pt>
                <c:pt idx="1032" formatCode="#,##0.0">
                  <c:v>7.65</c:v>
                </c:pt>
                <c:pt idx="1033" formatCode="#,##0.0">
                  <c:v>5</c:v>
                </c:pt>
                <c:pt idx="1034" formatCode="#,##0.0">
                  <c:v>80</c:v>
                </c:pt>
                <c:pt idx="1035" formatCode="#,##0.0">
                  <c:v>5</c:v>
                </c:pt>
                <c:pt idx="1036" formatCode="#,##0.0">
                  <c:v>0</c:v>
                </c:pt>
                <c:pt idx="1037" formatCode="#,##0.0">
                  <c:v>0</c:v>
                </c:pt>
                <c:pt idx="1038" formatCode="#,##0.0">
                  <c:v>0.5</c:v>
                </c:pt>
                <c:pt idx="1039" formatCode="#,##0.0">
                  <c:v>0</c:v>
                </c:pt>
                <c:pt idx="1040" formatCode="#,##0.0">
                  <c:v>99</c:v>
                </c:pt>
                <c:pt idx="1041" formatCode="#,##0.0">
                  <c:v>80</c:v>
                </c:pt>
                <c:pt idx="1042" formatCode="#,##0.0">
                  <c:v>44</c:v>
                </c:pt>
                <c:pt idx="1043" formatCode="#,##0.0">
                  <c:v>0.8</c:v>
                </c:pt>
                <c:pt idx="1044" formatCode="#,##0.0">
                  <c:v>24</c:v>
                </c:pt>
                <c:pt idx="1045" formatCode="#,##0.0">
                  <c:v>0</c:v>
                </c:pt>
                <c:pt idx="1046" formatCode="#,##0.0">
                  <c:v>0</c:v>
                </c:pt>
                <c:pt idx="1047" formatCode="#,##0.0">
                  <c:v>0</c:v>
                </c:pt>
                <c:pt idx="1048" formatCode="#,##0.0">
                  <c:v>0.6</c:v>
                </c:pt>
                <c:pt idx="1049" formatCode="#,##0.0">
                  <c:v>96.5</c:v>
                </c:pt>
                <c:pt idx="1050" formatCode="#,##0.0">
                  <c:v>28</c:v>
                </c:pt>
                <c:pt idx="1051" formatCode="#,##0.0">
                  <c:v>7</c:v>
                </c:pt>
                <c:pt idx="1052" formatCode="#,##0.0">
                  <c:v>100</c:v>
                </c:pt>
                <c:pt idx="1053" formatCode="#,##0.0">
                  <c:v>0</c:v>
                </c:pt>
                <c:pt idx="1054" formatCode="#,##0.0">
                  <c:v>20</c:v>
                </c:pt>
                <c:pt idx="1055" formatCode="#,##0.0">
                  <c:v>22</c:v>
                </c:pt>
                <c:pt idx="1056" formatCode="#,##0.0">
                  <c:v>1</c:v>
                </c:pt>
                <c:pt idx="1057" formatCode="#,##0.0">
                  <c:v>0</c:v>
                </c:pt>
                <c:pt idx="1058" formatCode="#,##0.0">
                  <c:v>35</c:v>
                </c:pt>
                <c:pt idx="1059" formatCode="#,##0.0">
                  <c:v>84</c:v>
                </c:pt>
                <c:pt idx="1060" formatCode="#,##0.0">
                  <c:v>21.9</c:v>
                </c:pt>
                <c:pt idx="1061" formatCode="#,##0.0">
                  <c:v>10.1</c:v>
                </c:pt>
                <c:pt idx="1062" formatCode="#,##0.0">
                  <c:v>13.4</c:v>
                </c:pt>
                <c:pt idx="1063" formatCode="#,##0.0">
                  <c:v>0.28999999999999998</c:v>
                </c:pt>
                <c:pt idx="1064" formatCode="#,##0.0">
                  <c:v>2</c:v>
                </c:pt>
                <c:pt idx="1065" formatCode="#,##0.0">
                  <c:v>22</c:v>
                </c:pt>
                <c:pt idx="1066" formatCode="#,##0.0">
                  <c:v>40</c:v>
                </c:pt>
                <c:pt idx="1067" formatCode="#,##0.0">
                  <c:v>38</c:v>
                </c:pt>
                <c:pt idx="1068" formatCode="#,##0.0">
                  <c:v>5</c:v>
                </c:pt>
                <c:pt idx="1069" formatCode="#,##0.0">
                  <c:v>55</c:v>
                </c:pt>
                <c:pt idx="1070" formatCode="#,##0.0">
                  <c:v>30</c:v>
                </c:pt>
                <c:pt idx="1071" formatCode="#,##0.0">
                  <c:v>95</c:v>
                </c:pt>
                <c:pt idx="1072" formatCode="#,##0.0">
                  <c:v>1</c:v>
                </c:pt>
                <c:pt idx="1073" formatCode="#,##0.0">
                  <c:v>1</c:v>
                </c:pt>
                <c:pt idx="1074" formatCode="#,##0.0">
                  <c:v>0</c:v>
                </c:pt>
                <c:pt idx="1075" formatCode="#,##0.0">
                  <c:v>14.84</c:v>
                </c:pt>
                <c:pt idx="1076" formatCode="#,##0.0">
                  <c:v>30</c:v>
                </c:pt>
                <c:pt idx="1077" formatCode="#,##0.0">
                  <c:v>42</c:v>
                </c:pt>
                <c:pt idx="1078" formatCode="#,##0.0">
                  <c:v>99.5</c:v>
                </c:pt>
                <c:pt idx="1079" formatCode="#,##0.0">
                  <c:v>10</c:v>
                </c:pt>
                <c:pt idx="1080" formatCode="#,##0.0">
                  <c:v>26.2</c:v>
                </c:pt>
                <c:pt idx="1081" formatCode="#,##0.0">
                  <c:v>34</c:v>
                </c:pt>
                <c:pt idx="1082" formatCode="#,##0.0">
                  <c:v>5</c:v>
                </c:pt>
                <c:pt idx="1083" formatCode="#,##0.0">
                  <c:v>93</c:v>
                </c:pt>
                <c:pt idx="1084" formatCode="#,##0.0">
                  <c:v>93</c:v>
                </c:pt>
                <c:pt idx="1085" formatCode="#,##0.0">
                  <c:v>5</c:v>
                </c:pt>
                <c:pt idx="1086" formatCode="#,##0.0">
                  <c:v>20</c:v>
                </c:pt>
                <c:pt idx="1087" formatCode="#,##0.0">
                  <c:v>41</c:v>
                </c:pt>
                <c:pt idx="1088" formatCode="#,##0.0">
                  <c:v>22</c:v>
                </c:pt>
                <c:pt idx="1089" formatCode="#,##0.0">
                  <c:v>3</c:v>
                </c:pt>
                <c:pt idx="1090" formatCode="#,##0.0">
                  <c:v>0</c:v>
                </c:pt>
                <c:pt idx="1091" formatCode="#,##0.0">
                  <c:v>90</c:v>
                </c:pt>
                <c:pt idx="1092" formatCode="#,##0.0">
                  <c:v>0</c:v>
                </c:pt>
                <c:pt idx="1093" formatCode="#,##0.0">
                  <c:v>10</c:v>
                </c:pt>
                <c:pt idx="1094" formatCode="#,##0.0">
                  <c:v>50</c:v>
                </c:pt>
                <c:pt idx="1095" formatCode="#,##0.0">
                  <c:v>51</c:v>
                </c:pt>
                <c:pt idx="1096" formatCode="#,##0.0">
                  <c:v>80</c:v>
                </c:pt>
                <c:pt idx="1097" formatCode="#,##0.0">
                  <c:v>20</c:v>
                </c:pt>
                <c:pt idx="1098" formatCode="#,##0.0">
                  <c:v>0</c:v>
                </c:pt>
                <c:pt idx="1099" formatCode="#,##0.0">
                  <c:v>80</c:v>
                </c:pt>
                <c:pt idx="1100" formatCode="#,##0.0">
                  <c:v>1</c:v>
                </c:pt>
                <c:pt idx="1101" formatCode="#,##0.0">
                  <c:v>70</c:v>
                </c:pt>
                <c:pt idx="1102" formatCode="#,##0.0">
                  <c:v>19</c:v>
                </c:pt>
                <c:pt idx="1103" formatCode="#,##0.0">
                  <c:v>8</c:v>
                </c:pt>
                <c:pt idx="1104" formatCode="#,##0.0">
                  <c:v>94</c:v>
                </c:pt>
                <c:pt idx="1105" formatCode="#,##0.0">
                  <c:v>0</c:v>
                </c:pt>
                <c:pt idx="1106" formatCode="#,##0.0">
                  <c:v>50.9</c:v>
                </c:pt>
                <c:pt idx="1107" formatCode="#,##0.0">
                  <c:v>0</c:v>
                </c:pt>
                <c:pt idx="1108" formatCode="#,##0.0">
                  <c:v>85</c:v>
                </c:pt>
                <c:pt idx="1109" formatCode="#,##0.0">
                  <c:v>65</c:v>
                </c:pt>
                <c:pt idx="1110" formatCode="#,##0.0">
                  <c:v>3</c:v>
                </c:pt>
                <c:pt idx="1111" formatCode="#,##0.0">
                  <c:v>0</c:v>
                </c:pt>
                <c:pt idx="1112" formatCode="#,##0.0">
                  <c:v>40</c:v>
                </c:pt>
                <c:pt idx="1113" formatCode="#,##0.0">
                  <c:v>25</c:v>
                </c:pt>
                <c:pt idx="1114" formatCode="#,##0.0">
                  <c:v>15</c:v>
                </c:pt>
                <c:pt idx="1115" formatCode="#,##0.0">
                  <c:v>3</c:v>
                </c:pt>
                <c:pt idx="1116" formatCode="#,##0.0">
                  <c:v>80</c:v>
                </c:pt>
                <c:pt idx="1117" formatCode="#,##0.0">
                  <c:v>80</c:v>
                </c:pt>
                <c:pt idx="1118" formatCode="#,##0.0">
                  <c:v>0</c:v>
                </c:pt>
                <c:pt idx="1119" formatCode="#,##0.0">
                  <c:v>32</c:v>
                </c:pt>
                <c:pt idx="1120" formatCode="#,##0.0">
                  <c:v>10</c:v>
                </c:pt>
                <c:pt idx="1121" formatCode="#,##0.0">
                  <c:v>20</c:v>
                </c:pt>
                <c:pt idx="1122" formatCode="#,##0.0">
                  <c:v>50</c:v>
                </c:pt>
                <c:pt idx="1123" formatCode="#,##0.0">
                  <c:v>10</c:v>
                </c:pt>
                <c:pt idx="1124" formatCode="#,##0.0">
                  <c:v>10</c:v>
                </c:pt>
                <c:pt idx="1125" formatCode="#,##0.0">
                  <c:v>0</c:v>
                </c:pt>
                <c:pt idx="1126" formatCode="#,##0.0">
                  <c:v>100</c:v>
                </c:pt>
                <c:pt idx="1127" formatCode="#,##0.0">
                  <c:v>80</c:v>
                </c:pt>
                <c:pt idx="1128" formatCode="#,##0.0">
                  <c:v>0</c:v>
                </c:pt>
                <c:pt idx="1129" formatCode="#,##0.0">
                  <c:v>50</c:v>
                </c:pt>
                <c:pt idx="1130" formatCode="#,##0.0">
                  <c:v>100</c:v>
                </c:pt>
                <c:pt idx="1131" formatCode="#,##0.0">
                  <c:v>3</c:v>
                </c:pt>
                <c:pt idx="1132" formatCode="#,##0.0">
                  <c:v>11</c:v>
                </c:pt>
                <c:pt idx="1133" formatCode="#,##0.0">
                  <c:v>0</c:v>
                </c:pt>
                <c:pt idx="1134" formatCode="#,##0.0">
                  <c:v>9</c:v>
                </c:pt>
                <c:pt idx="1135" formatCode="#,##0.0">
                  <c:v>0</c:v>
                </c:pt>
                <c:pt idx="1136" formatCode="#,##0.0">
                  <c:v>90</c:v>
                </c:pt>
                <c:pt idx="1137" formatCode="#,##0.0">
                  <c:v>0</c:v>
                </c:pt>
                <c:pt idx="1138" formatCode="#,##0.0">
                  <c:v>90</c:v>
                </c:pt>
                <c:pt idx="1139" formatCode="#,##0.0">
                  <c:v>16</c:v>
                </c:pt>
                <c:pt idx="1140" formatCode="#,##0.0">
                  <c:v>41</c:v>
                </c:pt>
                <c:pt idx="1141" formatCode="#,##0.0">
                  <c:v>99</c:v>
                </c:pt>
                <c:pt idx="1142" formatCode="#,##0.0">
                  <c:v>5</c:v>
                </c:pt>
                <c:pt idx="1143" formatCode="#,##0.0">
                  <c:v>60</c:v>
                </c:pt>
                <c:pt idx="1144" formatCode="#,##0.0">
                  <c:v>0</c:v>
                </c:pt>
                <c:pt idx="1145" formatCode="#,##0.0">
                  <c:v>3</c:v>
                </c:pt>
                <c:pt idx="1146" formatCode="#,##0.0">
                  <c:v>0</c:v>
                </c:pt>
                <c:pt idx="1147" formatCode="#,##0.0">
                  <c:v>80</c:v>
                </c:pt>
                <c:pt idx="1148" formatCode="#,##0.0">
                  <c:v>0</c:v>
                </c:pt>
                <c:pt idx="1149" formatCode="#,##0.0">
                  <c:v>10</c:v>
                </c:pt>
                <c:pt idx="1150" formatCode="#,##0.0">
                  <c:v>55</c:v>
                </c:pt>
                <c:pt idx="1151" formatCode="#,##0.0">
                  <c:v>85</c:v>
                </c:pt>
                <c:pt idx="1152" formatCode="#,##0.0">
                  <c:v>96</c:v>
                </c:pt>
                <c:pt idx="1153" formatCode="#,##0.0">
                  <c:v>67</c:v>
                </c:pt>
                <c:pt idx="1154" formatCode="#,##0.0">
                  <c:v>45</c:v>
                </c:pt>
                <c:pt idx="1155" formatCode="#,##0.0">
                  <c:v>28</c:v>
                </c:pt>
                <c:pt idx="1156" formatCode="#,##0.0">
                  <c:v>99</c:v>
                </c:pt>
                <c:pt idx="1157" formatCode="#,##0.0">
                  <c:v>10</c:v>
                </c:pt>
                <c:pt idx="1158" formatCode="#,##0.0">
                  <c:v>0</c:v>
                </c:pt>
                <c:pt idx="1159" formatCode="#,##0.0">
                  <c:v>0</c:v>
                </c:pt>
                <c:pt idx="1160" formatCode="#,##0.0">
                  <c:v>80</c:v>
                </c:pt>
                <c:pt idx="1161" formatCode="#,##0.0">
                  <c:v>22</c:v>
                </c:pt>
                <c:pt idx="1162" formatCode="#,##0.0">
                  <c:v>61</c:v>
                </c:pt>
                <c:pt idx="1163" formatCode="#,##0.0">
                  <c:v>50</c:v>
                </c:pt>
                <c:pt idx="1164" formatCode="#,##0.0">
                  <c:v>1</c:v>
                </c:pt>
                <c:pt idx="1165" formatCode="#,##0.0">
                  <c:v>70</c:v>
                </c:pt>
                <c:pt idx="1166" formatCode="#,##0.0">
                  <c:v>6</c:v>
                </c:pt>
                <c:pt idx="1167" formatCode="#,##0.0">
                  <c:v>60</c:v>
                </c:pt>
                <c:pt idx="1168" formatCode="#,##0.0">
                  <c:v>95</c:v>
                </c:pt>
                <c:pt idx="1169" formatCode="#,##0.0">
                  <c:v>93</c:v>
                </c:pt>
                <c:pt idx="1170" formatCode="#,##0.0">
                  <c:v>0</c:v>
                </c:pt>
                <c:pt idx="1171" formatCode="#,##0.0">
                  <c:v>20</c:v>
                </c:pt>
                <c:pt idx="1172" formatCode="#,##0.0">
                  <c:v>50</c:v>
                </c:pt>
                <c:pt idx="1173" formatCode="#,##0.0">
                  <c:v>20</c:v>
                </c:pt>
                <c:pt idx="1174" formatCode="#,##0.0">
                  <c:v>1</c:v>
                </c:pt>
                <c:pt idx="1175" formatCode="#,##0.0">
                  <c:v>80</c:v>
                </c:pt>
                <c:pt idx="1176" formatCode="#,##0.0">
                  <c:v>5</c:v>
                </c:pt>
                <c:pt idx="1177" formatCode="#,##0.0">
                  <c:v>90</c:v>
                </c:pt>
                <c:pt idx="1178" formatCode="#,##0.0">
                  <c:v>6</c:v>
                </c:pt>
                <c:pt idx="1179" formatCode="#,##0.0">
                  <c:v>10</c:v>
                </c:pt>
                <c:pt idx="1180" formatCode="#,##0.0">
                  <c:v>0</c:v>
                </c:pt>
                <c:pt idx="1181" formatCode="#,##0.0">
                  <c:v>50</c:v>
                </c:pt>
                <c:pt idx="1182" formatCode="#,##0.0">
                  <c:v>3</c:v>
                </c:pt>
                <c:pt idx="1183" formatCode="#,##0.0">
                  <c:v>1</c:v>
                </c:pt>
                <c:pt idx="1184" formatCode="#,##0.0">
                  <c:v>10</c:v>
                </c:pt>
                <c:pt idx="1185" formatCode="#,##0.0">
                  <c:v>15</c:v>
                </c:pt>
                <c:pt idx="1186" formatCode="#,##0.0">
                  <c:v>98</c:v>
                </c:pt>
                <c:pt idx="1187" formatCode="#,##0.0">
                  <c:v>59.4</c:v>
                </c:pt>
                <c:pt idx="1188" formatCode="#,##0.0">
                  <c:v>35</c:v>
                </c:pt>
                <c:pt idx="1189" formatCode="#,##0.0">
                  <c:v>30</c:v>
                </c:pt>
                <c:pt idx="1190" formatCode="#,##0.0">
                  <c:v>86</c:v>
                </c:pt>
                <c:pt idx="1191" formatCode="#,##0.0">
                  <c:v>6</c:v>
                </c:pt>
                <c:pt idx="1192" formatCode="#,##0.0">
                  <c:v>10</c:v>
                </c:pt>
                <c:pt idx="1193" formatCode="#,##0.0">
                  <c:v>25</c:v>
                </c:pt>
                <c:pt idx="1194" formatCode="#,##0.0">
                  <c:v>95</c:v>
                </c:pt>
                <c:pt idx="1195" formatCode="#,##0.0">
                  <c:v>95</c:v>
                </c:pt>
                <c:pt idx="1196" formatCode="#,##0.0">
                  <c:v>0</c:v>
                </c:pt>
                <c:pt idx="1197" formatCode="#,##0.0">
                  <c:v>3</c:v>
                </c:pt>
                <c:pt idx="1198" formatCode="#,##0.0">
                  <c:v>9</c:v>
                </c:pt>
                <c:pt idx="1199" formatCode="#,##0.0">
                  <c:v>1</c:v>
                </c:pt>
                <c:pt idx="1200" formatCode="#,##0.0">
                  <c:v>94</c:v>
                </c:pt>
                <c:pt idx="1201" formatCode="#,##0.0">
                  <c:v>0</c:v>
                </c:pt>
                <c:pt idx="1202" formatCode="#,##0.0">
                  <c:v>50</c:v>
                </c:pt>
                <c:pt idx="1203" formatCode="#,##0.0">
                  <c:v>1</c:v>
                </c:pt>
                <c:pt idx="1204" formatCode="#,##0.0">
                  <c:v>1</c:v>
                </c:pt>
                <c:pt idx="1205" formatCode="#,##0.0">
                  <c:v>100</c:v>
                </c:pt>
                <c:pt idx="1206" formatCode="#,##0.0">
                  <c:v>4</c:v>
                </c:pt>
                <c:pt idx="1207" formatCode="#,##0.0">
                  <c:v>95</c:v>
                </c:pt>
                <c:pt idx="1208" formatCode="#,##0.0">
                  <c:v>5</c:v>
                </c:pt>
                <c:pt idx="1209" formatCode="#,##0.0">
                  <c:v>42</c:v>
                </c:pt>
                <c:pt idx="1210" formatCode="#,##0.0">
                  <c:v>0</c:v>
                </c:pt>
                <c:pt idx="1211" formatCode="#,##0.0">
                  <c:v>11</c:v>
                </c:pt>
                <c:pt idx="1212" formatCode="#,##0.0">
                  <c:v>41</c:v>
                </c:pt>
                <c:pt idx="1213" formatCode="#,##0.0">
                  <c:v>0</c:v>
                </c:pt>
                <c:pt idx="1214" formatCode="#,##0.0">
                  <c:v>1</c:v>
                </c:pt>
                <c:pt idx="1215" formatCode="#,##0.0">
                  <c:v>2</c:v>
                </c:pt>
                <c:pt idx="1216" formatCode="#,##0.0">
                  <c:v>1</c:v>
                </c:pt>
                <c:pt idx="1217" formatCode="#,##0.0">
                  <c:v>14</c:v>
                </c:pt>
                <c:pt idx="1218" formatCode="#,##0.0">
                  <c:v>4</c:v>
                </c:pt>
                <c:pt idx="1219" formatCode="#,##0.0">
                  <c:v>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1813496"/>
        <c:axId val="511813888"/>
      </c:scatterChart>
      <c:valAx>
        <c:axId val="511813496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511813888"/>
        <c:crosses val="autoZero"/>
        <c:crossBetween val="midCat"/>
      </c:valAx>
      <c:valAx>
        <c:axId val="511813888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18134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84522019337891E-2"/>
          <c:y val="4.14882287384735E-2"/>
          <c:w val="0.87671290829405835"/>
          <c:h val="0.88838379242200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Työlliset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1421.4</c:v>
                </c:pt>
                <c:pt idx="1">
                  <c:v>1450.7</c:v>
                </c:pt>
                <c:pt idx="2">
                  <c:v>1497.7</c:v>
                </c:pt>
                <c:pt idx="3">
                  <c:v>1542.7</c:v>
                </c:pt>
                <c:pt idx="4">
                  <c:v>1473.2</c:v>
                </c:pt>
                <c:pt idx="5">
                  <c:v>1449.9</c:v>
                </c:pt>
                <c:pt idx="6">
                  <c:v>1475</c:v>
                </c:pt>
                <c:pt idx="7">
                  <c:v>1496.4</c:v>
                </c:pt>
                <c:pt idx="8">
                  <c:v>1483.1</c:v>
                </c:pt>
                <c:pt idx="9">
                  <c:v>1467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Ennuste</c:v>
                </c:pt>
              </c:strCache>
            </c:strRef>
          </c:tx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1815848"/>
        <c:axId val="511816240"/>
      </c:barChart>
      <c:catAx>
        <c:axId val="511815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511816240"/>
        <c:crosses val="autoZero"/>
        <c:auto val="1"/>
        <c:lblAlgn val="ctr"/>
        <c:lblOffset val="100"/>
        <c:noMultiLvlLbl val="0"/>
      </c:catAx>
      <c:valAx>
        <c:axId val="511816240"/>
        <c:scaling>
          <c:orientation val="minMax"/>
          <c:max val="1550"/>
          <c:min val="13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511815848"/>
        <c:crosses val="autoZero"/>
        <c:crossBetween val="between"/>
        <c:majorUnit val="5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28804313120907E-2"/>
          <c:y val="6.1611374407582936E-2"/>
          <c:w val="0.89883655155549047"/>
          <c:h val="0.735947169181764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Suhteessa Belgiaan</c:v>
                </c:pt>
              </c:strCache>
            </c:strRef>
          </c:tx>
          <c:spPr>
            <a:ln w="50800">
              <a:solidFill>
                <a:srgbClr val="FF33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100</c:v>
                </c:pt>
                <c:pt idx="1">
                  <c:v>101.2236</c:v>
                </c:pt>
                <c:pt idx="2">
                  <c:v>101.42789999999999</c:v>
                </c:pt>
                <c:pt idx="3">
                  <c:v>101.0231</c:v>
                </c:pt>
                <c:pt idx="4">
                  <c:v>99.692959999999999</c:v>
                </c:pt>
                <c:pt idx="5">
                  <c:v>99.703659999999999</c:v>
                </c:pt>
                <c:pt idx="6">
                  <c:v>100.00409999999999</c:v>
                </c:pt>
                <c:pt idx="7">
                  <c:v>99.599220000000003</c:v>
                </c:pt>
                <c:pt idx="8">
                  <c:v>98.894360000000006</c:v>
                </c:pt>
                <c:pt idx="9">
                  <c:v>96.831199999999995</c:v>
                </c:pt>
                <c:pt idx="10">
                  <c:v>97.90634</c:v>
                </c:pt>
                <c:pt idx="11">
                  <c:v>96.95102</c:v>
                </c:pt>
                <c:pt idx="12">
                  <c:v>98.644990000000007</c:v>
                </c:pt>
                <c:pt idx="13">
                  <c:v>99.341440000000006</c:v>
                </c:pt>
                <c:pt idx="14">
                  <c:v>97.698040000000006</c:v>
                </c:pt>
                <c:pt idx="15">
                  <c:v>98.164420000000007</c:v>
                </c:pt>
                <c:pt idx="16">
                  <c:v>104.3172</c:v>
                </c:pt>
                <c:pt idx="17">
                  <c:v>104.2046</c:v>
                </c:pt>
                <c:pt idx="18">
                  <c:v>103.8184</c:v>
                </c:pt>
                <c:pt idx="19">
                  <c:v>104.8777</c:v>
                </c:pt>
                <c:pt idx="20">
                  <c:v>103.7765</c:v>
                </c:pt>
                <c:pt idx="21">
                  <c:v>101.82640000000001</c:v>
                </c:pt>
                <c:pt idx="22">
                  <c:v>103.1476</c:v>
                </c:pt>
                <c:pt idx="23">
                  <c:v>101.2034</c:v>
                </c:pt>
                <c:pt idx="24">
                  <c:v>100.30710000000001</c:v>
                </c:pt>
                <c:pt idx="25">
                  <c:v>101.3918</c:v>
                </c:pt>
                <c:pt idx="26">
                  <c:v>101.389</c:v>
                </c:pt>
                <c:pt idx="27">
                  <c:v>100.9021</c:v>
                </c:pt>
                <c:pt idx="28">
                  <c:v>102.3104</c:v>
                </c:pt>
                <c:pt idx="29">
                  <c:v>102.6066</c:v>
                </c:pt>
                <c:pt idx="30">
                  <c:v>101.41759999999999</c:v>
                </c:pt>
                <c:pt idx="31">
                  <c:v>101.8094</c:v>
                </c:pt>
                <c:pt idx="32">
                  <c:v>100.99769999999999</c:v>
                </c:pt>
                <c:pt idx="33">
                  <c:v>100.70099999999999</c:v>
                </c:pt>
                <c:pt idx="34">
                  <c:v>100.309</c:v>
                </c:pt>
                <c:pt idx="35">
                  <c:v>100.2123</c:v>
                </c:pt>
                <c:pt idx="36">
                  <c:v>101.4757</c:v>
                </c:pt>
                <c:pt idx="37">
                  <c:v>102.16970000000001</c:v>
                </c:pt>
                <c:pt idx="38">
                  <c:v>102.4859</c:v>
                </c:pt>
                <c:pt idx="39">
                  <c:v>103.2067</c:v>
                </c:pt>
                <c:pt idx="40">
                  <c:v>103.49590000000001</c:v>
                </c:pt>
                <c:pt idx="41">
                  <c:v>103.54089999999999</c:v>
                </c:pt>
                <c:pt idx="42">
                  <c:v>104.4813</c:v>
                </c:pt>
                <c:pt idx="43">
                  <c:v>104.82689999999999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Suhteessa Saksaan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100</c:v>
                </c:pt>
                <c:pt idx="1">
                  <c:v>103.0228</c:v>
                </c:pt>
                <c:pt idx="2">
                  <c:v>105.53749999999999</c:v>
                </c:pt>
                <c:pt idx="3">
                  <c:v>105.89449999999999</c:v>
                </c:pt>
                <c:pt idx="4">
                  <c:v>105.47539999999999</c:v>
                </c:pt>
                <c:pt idx="5">
                  <c:v>107.581</c:v>
                </c:pt>
                <c:pt idx="6">
                  <c:v>107.8121</c:v>
                </c:pt>
                <c:pt idx="7">
                  <c:v>109.2961</c:v>
                </c:pt>
                <c:pt idx="8">
                  <c:v>108.25360000000001</c:v>
                </c:pt>
                <c:pt idx="9">
                  <c:v>107.7165</c:v>
                </c:pt>
                <c:pt idx="10">
                  <c:v>109.1728</c:v>
                </c:pt>
                <c:pt idx="11">
                  <c:v>108.616</c:v>
                </c:pt>
                <c:pt idx="12">
                  <c:v>111.6216</c:v>
                </c:pt>
                <c:pt idx="13">
                  <c:v>112.6964</c:v>
                </c:pt>
                <c:pt idx="14">
                  <c:v>112.3663</c:v>
                </c:pt>
                <c:pt idx="15">
                  <c:v>113.2244</c:v>
                </c:pt>
                <c:pt idx="16">
                  <c:v>115.07380000000001</c:v>
                </c:pt>
                <c:pt idx="17">
                  <c:v>115.2667</c:v>
                </c:pt>
                <c:pt idx="18">
                  <c:v>114.3396</c:v>
                </c:pt>
                <c:pt idx="19">
                  <c:v>115.4517</c:v>
                </c:pt>
                <c:pt idx="20">
                  <c:v>114.3429</c:v>
                </c:pt>
                <c:pt idx="21">
                  <c:v>114.51130000000001</c:v>
                </c:pt>
                <c:pt idx="22">
                  <c:v>116.1585</c:v>
                </c:pt>
                <c:pt idx="23">
                  <c:v>114.91549999999999</c:v>
                </c:pt>
                <c:pt idx="24">
                  <c:v>115.2197</c:v>
                </c:pt>
                <c:pt idx="25">
                  <c:v>115.69799999999999</c:v>
                </c:pt>
                <c:pt idx="26">
                  <c:v>117.5639</c:v>
                </c:pt>
                <c:pt idx="27">
                  <c:v>116.66759999999999</c:v>
                </c:pt>
                <c:pt idx="28">
                  <c:v>118.1503</c:v>
                </c:pt>
                <c:pt idx="29">
                  <c:v>119.0184</c:v>
                </c:pt>
                <c:pt idx="30">
                  <c:v>118.2247</c:v>
                </c:pt>
                <c:pt idx="31">
                  <c:v>117.8584</c:v>
                </c:pt>
                <c:pt idx="32">
                  <c:v>116.4875</c:v>
                </c:pt>
                <c:pt idx="33">
                  <c:v>117.0205</c:v>
                </c:pt>
                <c:pt idx="34">
                  <c:v>116.5244</c:v>
                </c:pt>
                <c:pt idx="35">
                  <c:v>115.6253</c:v>
                </c:pt>
                <c:pt idx="36">
                  <c:v>115.7428</c:v>
                </c:pt>
                <c:pt idx="37">
                  <c:v>115.4973</c:v>
                </c:pt>
                <c:pt idx="38">
                  <c:v>115.2825</c:v>
                </c:pt>
                <c:pt idx="39">
                  <c:v>116.1726</c:v>
                </c:pt>
                <c:pt idx="40">
                  <c:v>116.8674</c:v>
                </c:pt>
                <c:pt idx="41">
                  <c:v>115.9482</c:v>
                </c:pt>
                <c:pt idx="42">
                  <c:v>115.7201</c:v>
                </c:pt>
                <c:pt idx="43">
                  <c:v>114.6991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Suhteessa Espanjaan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100</c:v>
                </c:pt>
                <c:pt idx="1">
                  <c:v>100.1545</c:v>
                </c:pt>
                <c:pt idx="2">
                  <c:v>100.17189999999999</c:v>
                </c:pt>
                <c:pt idx="3">
                  <c:v>99.163150000000002</c:v>
                </c:pt>
                <c:pt idx="4">
                  <c:v>97.937970000000007</c:v>
                </c:pt>
                <c:pt idx="5">
                  <c:v>98.184749999999994</c:v>
                </c:pt>
                <c:pt idx="6">
                  <c:v>97.667150000000007</c:v>
                </c:pt>
                <c:pt idx="7">
                  <c:v>96.719359999999995</c:v>
                </c:pt>
                <c:pt idx="8">
                  <c:v>94.692809999999994</c:v>
                </c:pt>
                <c:pt idx="9">
                  <c:v>93.537279999999996</c:v>
                </c:pt>
                <c:pt idx="10">
                  <c:v>93.268230000000003</c:v>
                </c:pt>
                <c:pt idx="11">
                  <c:v>92.748230000000007</c:v>
                </c:pt>
                <c:pt idx="12">
                  <c:v>92.263530000000003</c:v>
                </c:pt>
                <c:pt idx="13">
                  <c:v>93.911090000000002</c:v>
                </c:pt>
                <c:pt idx="14">
                  <c:v>92.911929999999998</c:v>
                </c:pt>
                <c:pt idx="15">
                  <c:v>95.60351</c:v>
                </c:pt>
                <c:pt idx="16">
                  <c:v>101.6519</c:v>
                </c:pt>
                <c:pt idx="17">
                  <c:v>101.1468</c:v>
                </c:pt>
                <c:pt idx="18">
                  <c:v>99.9846</c:v>
                </c:pt>
                <c:pt idx="19">
                  <c:v>101.29900000000001</c:v>
                </c:pt>
                <c:pt idx="20">
                  <c:v>100.886</c:v>
                </c:pt>
                <c:pt idx="21">
                  <c:v>98.561409999999995</c:v>
                </c:pt>
                <c:pt idx="22">
                  <c:v>100.82259999999999</c:v>
                </c:pt>
                <c:pt idx="23">
                  <c:v>100.27809999999999</c:v>
                </c:pt>
                <c:pt idx="24">
                  <c:v>100.6746</c:v>
                </c:pt>
                <c:pt idx="25">
                  <c:v>101.6527</c:v>
                </c:pt>
                <c:pt idx="26">
                  <c:v>103.72450000000001</c:v>
                </c:pt>
                <c:pt idx="27">
                  <c:v>103.93689999999999</c:v>
                </c:pt>
                <c:pt idx="28">
                  <c:v>107.0337</c:v>
                </c:pt>
                <c:pt idx="29">
                  <c:v>109.3348</c:v>
                </c:pt>
                <c:pt idx="30">
                  <c:v>109.3275</c:v>
                </c:pt>
                <c:pt idx="31">
                  <c:v>113.9151</c:v>
                </c:pt>
                <c:pt idx="32">
                  <c:v>110.84399999999999</c:v>
                </c:pt>
                <c:pt idx="33">
                  <c:v>111.502</c:v>
                </c:pt>
                <c:pt idx="34">
                  <c:v>111.828</c:v>
                </c:pt>
                <c:pt idx="35">
                  <c:v>112.60039999999999</c:v>
                </c:pt>
                <c:pt idx="36">
                  <c:v>114.47929999999999</c:v>
                </c:pt>
                <c:pt idx="37">
                  <c:v>114.1413</c:v>
                </c:pt>
                <c:pt idx="38">
                  <c:v>114.6388</c:v>
                </c:pt>
                <c:pt idx="39">
                  <c:v>115.2377</c:v>
                </c:pt>
                <c:pt idx="40">
                  <c:v>114.91419999999999</c:v>
                </c:pt>
                <c:pt idx="41">
                  <c:v>114.6283</c:v>
                </c:pt>
                <c:pt idx="42">
                  <c:v>115.5474</c:v>
                </c:pt>
                <c:pt idx="43">
                  <c:v>115.20659999999999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Suhteessa Italiaan 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Sheet1!$E$2:$E$45</c:f>
              <c:numCache>
                <c:formatCode>General</c:formatCode>
                <c:ptCount val="44"/>
                <c:pt idx="0">
                  <c:v>100</c:v>
                </c:pt>
                <c:pt idx="1">
                  <c:v>101.83459999999999</c:v>
                </c:pt>
                <c:pt idx="2">
                  <c:v>103.58029999999999</c:v>
                </c:pt>
                <c:pt idx="3">
                  <c:v>98.898480000000006</c:v>
                </c:pt>
                <c:pt idx="4">
                  <c:v>100.4054</c:v>
                </c:pt>
                <c:pt idx="5">
                  <c:v>99.182590000000005</c:v>
                </c:pt>
                <c:pt idx="6">
                  <c:v>100.1875</c:v>
                </c:pt>
                <c:pt idx="7">
                  <c:v>100.3049</c:v>
                </c:pt>
                <c:pt idx="8">
                  <c:v>99.786839999999998</c:v>
                </c:pt>
                <c:pt idx="9">
                  <c:v>98.004429999999999</c:v>
                </c:pt>
                <c:pt idx="10">
                  <c:v>97.96123</c:v>
                </c:pt>
                <c:pt idx="11">
                  <c:v>95.664199999999994</c:v>
                </c:pt>
                <c:pt idx="12">
                  <c:v>99.423419999999993</c:v>
                </c:pt>
                <c:pt idx="13">
                  <c:v>99.599559999999997</c:v>
                </c:pt>
                <c:pt idx="14">
                  <c:v>99.531899999999993</c:v>
                </c:pt>
                <c:pt idx="15">
                  <c:v>100.67189999999999</c:v>
                </c:pt>
                <c:pt idx="16">
                  <c:v>105.431</c:v>
                </c:pt>
                <c:pt idx="17">
                  <c:v>105.0701</c:v>
                </c:pt>
                <c:pt idx="18">
                  <c:v>103.38549999999999</c:v>
                </c:pt>
                <c:pt idx="19">
                  <c:v>103.7427</c:v>
                </c:pt>
                <c:pt idx="20">
                  <c:v>103.54730000000001</c:v>
                </c:pt>
                <c:pt idx="21">
                  <c:v>100.8278</c:v>
                </c:pt>
                <c:pt idx="22">
                  <c:v>103.53749999999999</c:v>
                </c:pt>
                <c:pt idx="23">
                  <c:v>102.4049</c:v>
                </c:pt>
                <c:pt idx="24">
                  <c:v>102.0716</c:v>
                </c:pt>
                <c:pt idx="25">
                  <c:v>102.9644</c:v>
                </c:pt>
                <c:pt idx="26">
                  <c:v>104.7817</c:v>
                </c:pt>
                <c:pt idx="27">
                  <c:v>104.12520000000001</c:v>
                </c:pt>
                <c:pt idx="28">
                  <c:v>105.7032</c:v>
                </c:pt>
                <c:pt idx="29">
                  <c:v>107.02249999999999</c:v>
                </c:pt>
                <c:pt idx="30">
                  <c:v>106.3287</c:v>
                </c:pt>
                <c:pt idx="31">
                  <c:v>107.7068</c:v>
                </c:pt>
                <c:pt idx="32">
                  <c:v>106.8175</c:v>
                </c:pt>
                <c:pt idx="33">
                  <c:v>107.02249999999999</c:v>
                </c:pt>
                <c:pt idx="34">
                  <c:v>107.0326</c:v>
                </c:pt>
                <c:pt idx="35">
                  <c:v>106.74209999999999</c:v>
                </c:pt>
                <c:pt idx="36">
                  <c:v>107.4806</c:v>
                </c:pt>
                <c:pt idx="37">
                  <c:v>108.1835</c:v>
                </c:pt>
                <c:pt idx="38">
                  <c:v>107.96129999999999</c:v>
                </c:pt>
                <c:pt idx="39">
                  <c:v>108.5702</c:v>
                </c:pt>
                <c:pt idx="40">
                  <c:v>109.05</c:v>
                </c:pt>
                <c:pt idx="41">
                  <c:v>109.0288</c:v>
                </c:pt>
                <c:pt idx="42">
                  <c:v>109.0425</c:v>
                </c:pt>
                <c:pt idx="43">
                  <c:v>109.14449999999999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Suhteessa Alankomaihin 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Sheet1!$F$2:$F$45</c:f>
              <c:numCache>
                <c:formatCode>General</c:formatCode>
                <c:ptCount val="44"/>
                <c:pt idx="0">
                  <c:v>100</c:v>
                </c:pt>
                <c:pt idx="1">
                  <c:v>101.76049999999999</c:v>
                </c:pt>
                <c:pt idx="2">
                  <c:v>103.43510000000001</c:v>
                </c:pt>
                <c:pt idx="3">
                  <c:v>104.7068</c:v>
                </c:pt>
                <c:pt idx="4">
                  <c:v>103.5639</c:v>
                </c:pt>
                <c:pt idx="5">
                  <c:v>103.83410000000001</c:v>
                </c:pt>
                <c:pt idx="6">
                  <c:v>103.8385</c:v>
                </c:pt>
                <c:pt idx="7">
                  <c:v>102.7114</c:v>
                </c:pt>
                <c:pt idx="8">
                  <c:v>101.5026</c:v>
                </c:pt>
                <c:pt idx="9">
                  <c:v>100.0228</c:v>
                </c:pt>
                <c:pt idx="10">
                  <c:v>100.5282</c:v>
                </c:pt>
                <c:pt idx="11">
                  <c:v>99.424019999999999</c:v>
                </c:pt>
                <c:pt idx="12">
                  <c:v>100.9256</c:v>
                </c:pt>
                <c:pt idx="13">
                  <c:v>102.44410000000001</c:v>
                </c:pt>
                <c:pt idx="14">
                  <c:v>101.8784</c:v>
                </c:pt>
                <c:pt idx="15">
                  <c:v>104.7927</c:v>
                </c:pt>
                <c:pt idx="16">
                  <c:v>107.82859999999999</c:v>
                </c:pt>
                <c:pt idx="17">
                  <c:v>106.2504</c:v>
                </c:pt>
                <c:pt idx="18">
                  <c:v>105.5605</c:v>
                </c:pt>
                <c:pt idx="19">
                  <c:v>106.5586</c:v>
                </c:pt>
                <c:pt idx="20">
                  <c:v>107.4091</c:v>
                </c:pt>
                <c:pt idx="21">
                  <c:v>105.59520000000001</c:v>
                </c:pt>
                <c:pt idx="22">
                  <c:v>107.1692</c:v>
                </c:pt>
                <c:pt idx="23">
                  <c:v>105.93259999999999</c:v>
                </c:pt>
                <c:pt idx="24">
                  <c:v>106.6383</c:v>
                </c:pt>
                <c:pt idx="25">
                  <c:v>107.2881</c:v>
                </c:pt>
                <c:pt idx="26">
                  <c:v>108.435</c:v>
                </c:pt>
                <c:pt idx="27">
                  <c:v>107.1716</c:v>
                </c:pt>
                <c:pt idx="28">
                  <c:v>109.1835</c:v>
                </c:pt>
                <c:pt idx="29">
                  <c:v>110.81100000000001</c:v>
                </c:pt>
                <c:pt idx="30">
                  <c:v>110.0812</c:v>
                </c:pt>
                <c:pt idx="31">
                  <c:v>109.8404</c:v>
                </c:pt>
                <c:pt idx="32">
                  <c:v>108.85980000000001</c:v>
                </c:pt>
                <c:pt idx="33">
                  <c:v>108.6467</c:v>
                </c:pt>
                <c:pt idx="34">
                  <c:v>108.85809999999999</c:v>
                </c:pt>
                <c:pt idx="35">
                  <c:v>110.5779</c:v>
                </c:pt>
                <c:pt idx="36">
                  <c:v>109.1669</c:v>
                </c:pt>
                <c:pt idx="37">
                  <c:v>109.69710000000001</c:v>
                </c:pt>
                <c:pt idx="38">
                  <c:v>109.8143</c:v>
                </c:pt>
                <c:pt idx="39">
                  <c:v>111.3481</c:v>
                </c:pt>
                <c:pt idx="40">
                  <c:v>113.6362</c:v>
                </c:pt>
                <c:pt idx="41">
                  <c:v>113.59310000000001</c:v>
                </c:pt>
                <c:pt idx="42">
                  <c:v>113.42570000000001</c:v>
                </c:pt>
                <c:pt idx="43">
                  <c:v>113.8053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Suhteessa Itävaltaan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Sheet1!$G$2:$G$45</c:f>
              <c:numCache>
                <c:formatCode>General</c:formatCode>
                <c:ptCount val="44"/>
                <c:pt idx="0">
                  <c:v>100</c:v>
                </c:pt>
                <c:pt idx="1">
                  <c:v>101.3584</c:v>
                </c:pt>
                <c:pt idx="2">
                  <c:v>101.7809</c:v>
                </c:pt>
                <c:pt idx="3">
                  <c:v>101.1902</c:v>
                </c:pt>
                <c:pt idx="4">
                  <c:v>99.92174</c:v>
                </c:pt>
                <c:pt idx="5">
                  <c:v>100.5936</c:v>
                </c:pt>
                <c:pt idx="6">
                  <c:v>100.37560000000001</c:v>
                </c:pt>
                <c:pt idx="7">
                  <c:v>100.4117</c:v>
                </c:pt>
                <c:pt idx="8">
                  <c:v>99.272679999999994</c:v>
                </c:pt>
                <c:pt idx="9">
                  <c:v>99.402609999999996</c:v>
                </c:pt>
                <c:pt idx="10">
                  <c:v>98.652280000000005</c:v>
                </c:pt>
                <c:pt idx="11">
                  <c:v>98.229259999999996</c:v>
                </c:pt>
                <c:pt idx="12">
                  <c:v>100.7246</c:v>
                </c:pt>
                <c:pt idx="13">
                  <c:v>102.4161</c:v>
                </c:pt>
                <c:pt idx="14">
                  <c:v>101.136</c:v>
                </c:pt>
                <c:pt idx="15">
                  <c:v>101.6883</c:v>
                </c:pt>
                <c:pt idx="16">
                  <c:v>106.3976</c:v>
                </c:pt>
                <c:pt idx="17">
                  <c:v>105.92270000000001</c:v>
                </c:pt>
                <c:pt idx="18">
                  <c:v>105.3186</c:v>
                </c:pt>
                <c:pt idx="19">
                  <c:v>107.1468</c:v>
                </c:pt>
                <c:pt idx="20">
                  <c:v>104.07729999999999</c:v>
                </c:pt>
                <c:pt idx="21">
                  <c:v>102.1412</c:v>
                </c:pt>
                <c:pt idx="22">
                  <c:v>104.02670000000001</c:v>
                </c:pt>
                <c:pt idx="23">
                  <c:v>102.92359999999999</c:v>
                </c:pt>
                <c:pt idx="24">
                  <c:v>103.86660000000001</c:v>
                </c:pt>
                <c:pt idx="25">
                  <c:v>104.6845</c:v>
                </c:pt>
                <c:pt idx="26">
                  <c:v>105.10169999999999</c:v>
                </c:pt>
                <c:pt idx="27">
                  <c:v>103.23560000000001</c:v>
                </c:pt>
                <c:pt idx="28">
                  <c:v>104.9888</c:v>
                </c:pt>
                <c:pt idx="29">
                  <c:v>105.61660000000001</c:v>
                </c:pt>
                <c:pt idx="30">
                  <c:v>104.0337</c:v>
                </c:pt>
                <c:pt idx="31">
                  <c:v>104.7</c:v>
                </c:pt>
                <c:pt idx="32">
                  <c:v>104.27760000000001</c:v>
                </c:pt>
                <c:pt idx="33">
                  <c:v>103.9366</c:v>
                </c:pt>
                <c:pt idx="34">
                  <c:v>103.47239999999999</c:v>
                </c:pt>
                <c:pt idx="35">
                  <c:v>103.339</c:v>
                </c:pt>
                <c:pt idx="36">
                  <c:v>104.1041</c:v>
                </c:pt>
                <c:pt idx="37">
                  <c:v>103.2499</c:v>
                </c:pt>
                <c:pt idx="38">
                  <c:v>103.099</c:v>
                </c:pt>
                <c:pt idx="39">
                  <c:v>102.9075</c:v>
                </c:pt>
                <c:pt idx="40">
                  <c:v>102.9004</c:v>
                </c:pt>
                <c:pt idx="41">
                  <c:v>102.1237</c:v>
                </c:pt>
                <c:pt idx="42">
                  <c:v>102.0603</c:v>
                </c:pt>
                <c:pt idx="43">
                  <c:v>101.9789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Suhteessa Suomeen</c:v>
                </c:pt>
              </c:strCache>
            </c:strRef>
          </c:tx>
          <c:spPr>
            <a:ln w="50800">
              <a:solidFill>
                <a:schemeClr val="accent3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Sheet1!$H$2:$H$45</c:f>
              <c:numCache>
                <c:formatCode>General</c:formatCode>
                <c:ptCount val="4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1818984"/>
        <c:axId val="511819376"/>
      </c:lineChart>
      <c:catAx>
        <c:axId val="511818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511819376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511819376"/>
        <c:scaling>
          <c:orientation val="minMax"/>
          <c:max val="120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11818984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6840222295918875E-2"/>
          <c:y val="0.86485084507095344"/>
          <c:w val="0.89861303582985963"/>
          <c:h val="0.13514915492904656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71196296175781E-2"/>
          <c:y val="5.846535934704921E-2"/>
          <c:w val="0.93403533487171742"/>
          <c:h val="0.7134249887829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Suomi suhteessa euromaihin, toteutunut kehitys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100</c:v>
                </c:pt>
                <c:pt idx="1">
                  <c:v>103.0626</c:v>
                </c:pt>
                <c:pt idx="2">
                  <c:v>105.634</c:v>
                </c:pt>
                <c:pt idx="3">
                  <c:v>105.30370000000001</c:v>
                </c:pt>
                <c:pt idx="4">
                  <c:v>104.7681</c:v>
                </c:pt>
                <c:pt idx="5">
                  <c:v>104.38760000000001</c:v>
                </c:pt>
                <c:pt idx="6">
                  <c:v>104.3901</c:v>
                </c:pt>
                <c:pt idx="7">
                  <c:v>104.9958</c:v>
                </c:pt>
                <c:pt idx="8">
                  <c:v>103.0248</c:v>
                </c:pt>
                <c:pt idx="9">
                  <c:v>101.3986</c:v>
                </c:pt>
                <c:pt idx="10">
                  <c:v>101.7157</c:v>
                </c:pt>
                <c:pt idx="11">
                  <c:v>99.607380000000006</c:v>
                </c:pt>
                <c:pt idx="12">
                  <c:v>100.81</c:v>
                </c:pt>
                <c:pt idx="13">
                  <c:v>100.541</c:v>
                </c:pt>
                <c:pt idx="14">
                  <c:v>101.1046</c:v>
                </c:pt>
                <c:pt idx="15">
                  <c:v>104.5232</c:v>
                </c:pt>
                <c:pt idx="16">
                  <c:v>104.46299999999999</c:v>
                </c:pt>
                <c:pt idx="17">
                  <c:v>103.5243</c:v>
                </c:pt>
                <c:pt idx="18">
                  <c:v>101.8424</c:v>
                </c:pt>
                <c:pt idx="19">
                  <c:v>101.905</c:v>
                </c:pt>
                <c:pt idx="20">
                  <c:v>103.8361</c:v>
                </c:pt>
                <c:pt idx="21">
                  <c:v>105.544</c:v>
                </c:pt>
                <c:pt idx="22">
                  <c:v>108.1884</c:v>
                </c:pt>
                <c:pt idx="23">
                  <c:v>105.9718</c:v>
                </c:pt>
                <c:pt idx="24">
                  <c:v>106.5936</c:v>
                </c:pt>
                <c:pt idx="25">
                  <c:v>105.9836</c:v>
                </c:pt>
                <c:pt idx="26">
                  <c:v>108.3809</c:v>
                </c:pt>
                <c:pt idx="27">
                  <c:v>108.6177</c:v>
                </c:pt>
                <c:pt idx="28">
                  <c:v>111.8398</c:v>
                </c:pt>
                <c:pt idx="29">
                  <c:v>113.78660000000001</c:v>
                </c:pt>
                <c:pt idx="30">
                  <c:v>114.93170000000001</c:v>
                </c:pt>
                <c:pt idx="31">
                  <c:v>114.8215</c:v>
                </c:pt>
                <c:pt idx="32">
                  <c:v>111.592</c:v>
                </c:pt>
                <c:pt idx="33">
                  <c:v>112.0432</c:v>
                </c:pt>
                <c:pt idx="34">
                  <c:v>111.3471</c:v>
                </c:pt>
                <c:pt idx="35">
                  <c:v>110.7748</c:v>
                </c:pt>
                <c:pt idx="36">
                  <c:v>109.5335</c:v>
                </c:pt>
                <c:pt idx="37">
                  <c:v>109.85980000000001</c:v>
                </c:pt>
                <c:pt idx="38">
                  <c:v>110.9854</c:v>
                </c:pt>
                <c:pt idx="39">
                  <c:v>113.0448</c:v>
                </c:pt>
                <c:pt idx="40">
                  <c:v>116.6614</c:v>
                </c:pt>
                <c:pt idx="41">
                  <c:v>117.5898</c:v>
                </c:pt>
                <c:pt idx="42">
                  <c:v>116.97</c:v>
                </c:pt>
                <c:pt idx="43">
                  <c:v>117.0142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KIKY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ysDot"/>
            </a:ln>
          </c:spPr>
          <c:marker>
            <c:symbol val="none"/>
          </c:marker>
          <c:dPt>
            <c:idx val="58"/>
            <c:bubble3D val="0"/>
            <c:spPr>
              <a:ln w="50800" cmpd="sng">
                <a:solidFill>
                  <a:srgbClr val="FF0000"/>
                </a:solidFill>
                <a:prstDash val="sysDot"/>
              </a:ln>
            </c:spPr>
          </c:dPt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Sheet1!$C$2:$C$61</c:f>
              <c:numCache>
                <c:formatCode>General</c:formatCode>
                <c:ptCount val="60"/>
                <c:pt idx="41">
                  <c:v>117.05880000000001</c:v>
                </c:pt>
                <c:pt idx="42">
                  <c:v>116.83110000000001</c:v>
                </c:pt>
                <c:pt idx="43">
                  <c:v>116.6035</c:v>
                </c:pt>
                <c:pt idx="44">
                  <c:v>116.3759</c:v>
                </c:pt>
                <c:pt idx="45">
                  <c:v>116.14830000000001</c:v>
                </c:pt>
                <c:pt idx="46">
                  <c:v>115.9207</c:v>
                </c:pt>
                <c:pt idx="47">
                  <c:v>115.693</c:v>
                </c:pt>
                <c:pt idx="48">
                  <c:v>115.4654</c:v>
                </c:pt>
                <c:pt idx="49">
                  <c:v>115.23779999999999</c:v>
                </c:pt>
                <c:pt idx="50">
                  <c:v>115.0102</c:v>
                </c:pt>
                <c:pt idx="51">
                  <c:v>114.7826</c:v>
                </c:pt>
                <c:pt idx="52">
                  <c:v>114.5549</c:v>
                </c:pt>
                <c:pt idx="53">
                  <c:v>114.32729999999999</c:v>
                </c:pt>
                <c:pt idx="54">
                  <c:v>114.0997</c:v>
                </c:pt>
                <c:pt idx="55">
                  <c:v>113.8721</c:v>
                </c:pt>
                <c:pt idx="56">
                  <c:v>113.64449999999999</c:v>
                </c:pt>
                <c:pt idx="57">
                  <c:v>113.41679999999999</c:v>
                </c:pt>
                <c:pt idx="58">
                  <c:v>113.1892</c:v>
                </c:pt>
                <c:pt idx="59">
                  <c:v>112.9616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Yhteiskuntasopimuksella 5 %:n alenema suhteessa euromaihin</c:v>
                </c:pt>
              </c:strCache>
            </c:strRef>
          </c:tx>
          <c:spPr>
            <a:ln w="50800" cap="rnd">
              <a:solidFill>
                <a:srgbClr val="00B0F0"/>
              </a:solidFill>
              <a:prstDash val="sysDot"/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Sheet1!$D$2:$D$61</c:f>
              <c:numCache>
                <c:formatCode>General</c:formatCode>
                <c:ptCount val="60"/>
                <c:pt idx="41">
                  <c:v>117.05880000000001</c:v>
                </c:pt>
                <c:pt idx="42">
                  <c:v>116.7336</c:v>
                </c:pt>
                <c:pt idx="43">
                  <c:v>116.4084</c:v>
                </c:pt>
                <c:pt idx="44">
                  <c:v>116.08329999999999</c:v>
                </c:pt>
                <c:pt idx="45">
                  <c:v>115.7581</c:v>
                </c:pt>
                <c:pt idx="46">
                  <c:v>115.43300000000001</c:v>
                </c:pt>
                <c:pt idx="47">
                  <c:v>115.1078</c:v>
                </c:pt>
                <c:pt idx="48">
                  <c:v>114.7826</c:v>
                </c:pt>
                <c:pt idx="49">
                  <c:v>114.4575</c:v>
                </c:pt>
                <c:pt idx="50">
                  <c:v>114.1323</c:v>
                </c:pt>
                <c:pt idx="51">
                  <c:v>113.80719999999999</c:v>
                </c:pt>
                <c:pt idx="52">
                  <c:v>113.482</c:v>
                </c:pt>
                <c:pt idx="53">
                  <c:v>113.1568</c:v>
                </c:pt>
                <c:pt idx="54">
                  <c:v>112.8317</c:v>
                </c:pt>
                <c:pt idx="55">
                  <c:v>112.5065</c:v>
                </c:pt>
                <c:pt idx="56">
                  <c:v>112.1814</c:v>
                </c:pt>
                <c:pt idx="57">
                  <c:v>111.8562</c:v>
                </c:pt>
                <c:pt idx="58">
                  <c:v>111.53100000000001</c:v>
                </c:pt>
                <c:pt idx="59">
                  <c:v>111.2059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Lisäksi vuosien 2015-2019 palkkamaltilla 5 %:n alenema suhteessa euromaihin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chemeClr val="accent6"/>
              </a:solidFill>
              <a:ln cap="rnd">
                <a:solidFill>
                  <a:schemeClr val="accent2">
                    <a:shade val="95000"/>
                    <a:satMod val="105000"/>
                    <a:alpha val="93000"/>
                  </a:schemeClr>
                </a:solidFill>
                <a:prstDash val="sysDot"/>
              </a:ln>
            </c:spPr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Sheet1!$E$2:$E$61</c:f>
              <c:numCache>
                <c:formatCode>General</c:formatCode>
                <c:ptCount val="60"/>
                <c:pt idx="41">
                  <c:v>117.05880000000001</c:v>
                </c:pt>
                <c:pt idx="42">
                  <c:v>116.4084</c:v>
                </c:pt>
                <c:pt idx="43">
                  <c:v>115.7581</c:v>
                </c:pt>
                <c:pt idx="44">
                  <c:v>115.1078</c:v>
                </c:pt>
                <c:pt idx="45">
                  <c:v>114.45740000000001</c:v>
                </c:pt>
                <c:pt idx="46">
                  <c:v>113.80710000000001</c:v>
                </c:pt>
                <c:pt idx="47">
                  <c:v>113.1568</c:v>
                </c:pt>
                <c:pt idx="48">
                  <c:v>112.5064</c:v>
                </c:pt>
                <c:pt idx="49">
                  <c:v>111.8561</c:v>
                </c:pt>
                <c:pt idx="50">
                  <c:v>111.2058</c:v>
                </c:pt>
                <c:pt idx="51">
                  <c:v>110.55549999999999</c:v>
                </c:pt>
                <c:pt idx="52">
                  <c:v>109.9051</c:v>
                </c:pt>
                <c:pt idx="53">
                  <c:v>109.2548</c:v>
                </c:pt>
                <c:pt idx="54">
                  <c:v>108.6045</c:v>
                </c:pt>
                <c:pt idx="55">
                  <c:v>107.9541</c:v>
                </c:pt>
                <c:pt idx="56">
                  <c:v>107.3038</c:v>
                </c:pt>
                <c:pt idx="57">
                  <c:v>106.65349999999999</c:v>
                </c:pt>
                <c:pt idx="58">
                  <c:v>106.0031</c:v>
                </c:pt>
                <c:pt idx="59">
                  <c:v>105.3528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Lisäksi työpaikkatason tuottavuuden parantamisella 5 %:n alenema suhteessa euromaihin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Sheet1!$F$2:$F$61</c:f>
              <c:numCache>
                <c:formatCode>General</c:formatCode>
                <c:ptCount val="60"/>
                <c:pt idx="41">
                  <c:v>117.05880000000001</c:v>
                </c:pt>
                <c:pt idx="42">
                  <c:v>116.08329999999999</c:v>
                </c:pt>
                <c:pt idx="43">
                  <c:v>115.1078</c:v>
                </c:pt>
                <c:pt idx="44">
                  <c:v>114.1323</c:v>
                </c:pt>
                <c:pt idx="45">
                  <c:v>113.1568</c:v>
                </c:pt>
                <c:pt idx="46">
                  <c:v>112.18129999999999</c:v>
                </c:pt>
                <c:pt idx="47">
                  <c:v>111.2058</c:v>
                </c:pt>
                <c:pt idx="48">
                  <c:v>110.2303</c:v>
                </c:pt>
                <c:pt idx="49">
                  <c:v>109.2548</c:v>
                </c:pt>
                <c:pt idx="50">
                  <c:v>108.27930000000001</c:v>
                </c:pt>
                <c:pt idx="51">
                  <c:v>107.3039</c:v>
                </c:pt>
                <c:pt idx="52">
                  <c:v>106.3284</c:v>
                </c:pt>
                <c:pt idx="53">
                  <c:v>105.35290000000001</c:v>
                </c:pt>
                <c:pt idx="54">
                  <c:v>104.37739999999999</c:v>
                </c:pt>
                <c:pt idx="55">
                  <c:v>103.4019</c:v>
                </c:pt>
                <c:pt idx="56">
                  <c:v>102.4264</c:v>
                </c:pt>
                <c:pt idx="57">
                  <c:v>101.4509</c:v>
                </c:pt>
                <c:pt idx="58">
                  <c:v>100.47539999999999</c:v>
                </c:pt>
                <c:pt idx="59">
                  <c:v>99.499930000000006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7857320"/>
        <c:axId val="517857712"/>
      </c:lineChart>
      <c:catAx>
        <c:axId val="51785732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517857712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517857712"/>
        <c:scaling>
          <c:orientation val="minMax"/>
          <c:max val="125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17857320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3948923707930446E-2"/>
          <c:y val="0.82831340186347757"/>
          <c:w val="0.92287730780368671"/>
          <c:h val="0.1716865981365224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90831330848094372"/>
          <c:h val="0.71699638446851088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Teollisuuden tuotanto (jalostusarvo kiintein hinnoin)</c:v>
                </c:pt>
              </c:strCache>
            </c:strRef>
          </c:tx>
          <c:spPr>
            <a:ln w="4762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Taul1!$B$2:$B$45</c:f>
              <c:numCache>
                <c:formatCode>General</c:formatCode>
                <c:ptCount val="44"/>
                <c:pt idx="0">
                  <c:v>100.5</c:v>
                </c:pt>
                <c:pt idx="1">
                  <c:v>97.5</c:v>
                </c:pt>
                <c:pt idx="2">
                  <c:v>101.2</c:v>
                </c:pt>
                <c:pt idx="3">
                  <c:v>100.8</c:v>
                </c:pt>
                <c:pt idx="4">
                  <c:v>109.1</c:v>
                </c:pt>
                <c:pt idx="5">
                  <c:v>110.6</c:v>
                </c:pt>
                <c:pt idx="6">
                  <c:v>112</c:v>
                </c:pt>
                <c:pt idx="7">
                  <c:v>114</c:v>
                </c:pt>
                <c:pt idx="8">
                  <c:v>119.3</c:v>
                </c:pt>
                <c:pt idx="9">
                  <c:v>122.6</c:v>
                </c:pt>
                <c:pt idx="10">
                  <c:v>123.9</c:v>
                </c:pt>
                <c:pt idx="11">
                  <c:v>124.9</c:v>
                </c:pt>
                <c:pt idx="12">
                  <c:v>123.7</c:v>
                </c:pt>
                <c:pt idx="13">
                  <c:v>120.5</c:v>
                </c:pt>
                <c:pt idx="14">
                  <c:v>119.8</c:v>
                </c:pt>
                <c:pt idx="15">
                  <c:v>113.8</c:v>
                </c:pt>
                <c:pt idx="16">
                  <c:v>90.1</c:v>
                </c:pt>
                <c:pt idx="17">
                  <c:v>90.8</c:v>
                </c:pt>
                <c:pt idx="18">
                  <c:v>93</c:v>
                </c:pt>
                <c:pt idx="19">
                  <c:v>92.9</c:v>
                </c:pt>
                <c:pt idx="20">
                  <c:v>95</c:v>
                </c:pt>
                <c:pt idx="21">
                  <c:v>99.2</c:v>
                </c:pt>
                <c:pt idx="22">
                  <c:v>97.8</c:v>
                </c:pt>
                <c:pt idx="23">
                  <c:v>102.9</c:v>
                </c:pt>
                <c:pt idx="24">
                  <c:v>102.1</c:v>
                </c:pt>
                <c:pt idx="25">
                  <c:v>98.9</c:v>
                </c:pt>
                <c:pt idx="26">
                  <c:v>97.9</c:v>
                </c:pt>
                <c:pt idx="27">
                  <c:v>95.7</c:v>
                </c:pt>
                <c:pt idx="28">
                  <c:v>91.2</c:v>
                </c:pt>
                <c:pt idx="29">
                  <c:v>87.9</c:v>
                </c:pt>
                <c:pt idx="30">
                  <c:v>85.4</c:v>
                </c:pt>
                <c:pt idx="31">
                  <c:v>84.9</c:v>
                </c:pt>
                <c:pt idx="32">
                  <c:v>86.2</c:v>
                </c:pt>
                <c:pt idx="33">
                  <c:v>87.6</c:v>
                </c:pt>
                <c:pt idx="34">
                  <c:v>89.5</c:v>
                </c:pt>
                <c:pt idx="35">
                  <c:v>89.1</c:v>
                </c:pt>
                <c:pt idx="36">
                  <c:v>85.8</c:v>
                </c:pt>
                <c:pt idx="37">
                  <c:v>86.1</c:v>
                </c:pt>
                <c:pt idx="38">
                  <c:v>86.4</c:v>
                </c:pt>
                <c:pt idx="39">
                  <c:v>85.3</c:v>
                </c:pt>
                <c:pt idx="40">
                  <c:v>85.9</c:v>
                </c:pt>
                <c:pt idx="41">
                  <c:v>85.7</c:v>
                </c:pt>
                <c:pt idx="42">
                  <c:v>84.7</c:v>
                </c:pt>
                <c:pt idx="43">
                  <c:v>85.1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Teollisuuden tuottavuus</c:v>
                </c:pt>
              </c:strCache>
            </c:strRef>
          </c:tx>
          <c:spPr>
            <a:ln w="4762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Taul1!$C$2:$C$45</c:f>
              <c:numCache>
                <c:formatCode>General</c:formatCode>
                <c:ptCount val="44"/>
                <c:pt idx="0">
                  <c:v>101.3046073</c:v>
                </c:pt>
                <c:pt idx="1">
                  <c:v>98.817967800000005</c:v>
                </c:pt>
                <c:pt idx="2">
                  <c:v>102.567983</c:v>
                </c:pt>
                <c:pt idx="3">
                  <c:v>97.427346470000003</c:v>
                </c:pt>
                <c:pt idx="4">
                  <c:v>105.9406723</c:v>
                </c:pt>
                <c:pt idx="5">
                  <c:v>110.3519438</c:v>
                </c:pt>
                <c:pt idx="6">
                  <c:v>110.0376914</c:v>
                </c:pt>
                <c:pt idx="7">
                  <c:v>114.4287004</c:v>
                </c:pt>
                <c:pt idx="8">
                  <c:v>116.93432730000001</c:v>
                </c:pt>
                <c:pt idx="9">
                  <c:v>119.119074</c:v>
                </c:pt>
                <c:pt idx="10">
                  <c:v>123.6221142</c:v>
                </c:pt>
                <c:pt idx="11">
                  <c:v>119.88747119999999</c:v>
                </c:pt>
                <c:pt idx="12">
                  <c:v>120.398206</c:v>
                </c:pt>
                <c:pt idx="13">
                  <c:v>118.2494853</c:v>
                </c:pt>
                <c:pt idx="14">
                  <c:v>113.94318699999999</c:v>
                </c:pt>
                <c:pt idx="15">
                  <c:v>114.02213209999999</c:v>
                </c:pt>
                <c:pt idx="16">
                  <c:v>100.13945699999999</c:v>
                </c:pt>
                <c:pt idx="17">
                  <c:v>102.8357773</c:v>
                </c:pt>
                <c:pt idx="18">
                  <c:v>102.54279579999999</c:v>
                </c:pt>
                <c:pt idx="19">
                  <c:v>105.4288605</c:v>
                </c:pt>
                <c:pt idx="20">
                  <c:v>109.6014869</c:v>
                </c:pt>
                <c:pt idx="21">
                  <c:v>112.4255435</c:v>
                </c:pt>
                <c:pt idx="22">
                  <c:v>115.54876059999999</c:v>
                </c:pt>
                <c:pt idx="23">
                  <c:v>117.81944059999999</c:v>
                </c:pt>
                <c:pt idx="24">
                  <c:v>116.02746930000001</c:v>
                </c:pt>
                <c:pt idx="25">
                  <c:v>112.5442872</c:v>
                </c:pt>
                <c:pt idx="26">
                  <c:v>110.72655930000001</c:v>
                </c:pt>
                <c:pt idx="27">
                  <c:v>108.6804118</c:v>
                </c:pt>
                <c:pt idx="28">
                  <c:v>102.5923129</c:v>
                </c:pt>
                <c:pt idx="29">
                  <c:v>98.349547279999996</c:v>
                </c:pt>
                <c:pt idx="30">
                  <c:v>99.558735150000004</c:v>
                </c:pt>
                <c:pt idx="31">
                  <c:v>100.66412579999999</c:v>
                </c:pt>
                <c:pt idx="32">
                  <c:v>101.9880496</c:v>
                </c:pt>
                <c:pt idx="33">
                  <c:v>104.5341202</c:v>
                </c:pt>
                <c:pt idx="34">
                  <c:v>109.7855699</c:v>
                </c:pt>
                <c:pt idx="35">
                  <c:v>109.1344163</c:v>
                </c:pt>
                <c:pt idx="36">
                  <c:v>106.7381432</c:v>
                </c:pt>
                <c:pt idx="37">
                  <c:v>108.4047736</c:v>
                </c:pt>
                <c:pt idx="38">
                  <c:v>108.0485757</c:v>
                </c:pt>
                <c:pt idx="39">
                  <c:v>105.6434484</c:v>
                </c:pt>
                <c:pt idx="40">
                  <c:v>107.6654207</c:v>
                </c:pt>
                <c:pt idx="41">
                  <c:v>108.9702934</c:v>
                </c:pt>
                <c:pt idx="42">
                  <c:v>106.1613636</c:v>
                </c:pt>
                <c:pt idx="43">
                  <c:v>108.9547774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Taul1!$D$1</c:f>
              <c:strCache>
                <c:ptCount val="1"/>
                <c:pt idx="0">
                  <c:v>Teollisuuden työn hinta </c:v>
                </c:pt>
              </c:strCache>
            </c:strRef>
          </c:tx>
          <c:spPr>
            <a:ln w="4762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Taul1!$D$2:$D$45</c:f>
              <c:numCache>
                <c:formatCode>General</c:formatCode>
                <c:ptCount val="44"/>
                <c:pt idx="0">
                  <c:v>98.2</c:v>
                </c:pt>
                <c:pt idx="1">
                  <c:v>99.5</c:v>
                </c:pt>
                <c:pt idx="2">
                  <c:v>100.5</c:v>
                </c:pt>
                <c:pt idx="3">
                  <c:v>101.9</c:v>
                </c:pt>
                <c:pt idx="4">
                  <c:v>101.8</c:v>
                </c:pt>
                <c:pt idx="5">
                  <c:v>102.4</c:v>
                </c:pt>
                <c:pt idx="6">
                  <c:v>104.2</c:v>
                </c:pt>
                <c:pt idx="7">
                  <c:v>105.2</c:v>
                </c:pt>
                <c:pt idx="8">
                  <c:v>110.5</c:v>
                </c:pt>
                <c:pt idx="9">
                  <c:v>110.3</c:v>
                </c:pt>
                <c:pt idx="10">
                  <c:v>112.9</c:v>
                </c:pt>
                <c:pt idx="11">
                  <c:v>114.5</c:v>
                </c:pt>
                <c:pt idx="12">
                  <c:v>114.5</c:v>
                </c:pt>
                <c:pt idx="13">
                  <c:v>115.4</c:v>
                </c:pt>
                <c:pt idx="14">
                  <c:v>116.3</c:v>
                </c:pt>
                <c:pt idx="15">
                  <c:v>117.6</c:v>
                </c:pt>
                <c:pt idx="16">
                  <c:v>118.6</c:v>
                </c:pt>
                <c:pt idx="17">
                  <c:v>123.5</c:v>
                </c:pt>
                <c:pt idx="18">
                  <c:v>124.6</c:v>
                </c:pt>
                <c:pt idx="19">
                  <c:v>121.9</c:v>
                </c:pt>
                <c:pt idx="20">
                  <c:v>121.4</c:v>
                </c:pt>
                <c:pt idx="21">
                  <c:v>119.9</c:v>
                </c:pt>
                <c:pt idx="22">
                  <c:v>121.4</c:v>
                </c:pt>
                <c:pt idx="23">
                  <c:v>123.2</c:v>
                </c:pt>
                <c:pt idx="24">
                  <c:v>124.1</c:v>
                </c:pt>
                <c:pt idx="25">
                  <c:v>123.5</c:v>
                </c:pt>
                <c:pt idx="26">
                  <c:v>124.1</c:v>
                </c:pt>
                <c:pt idx="27">
                  <c:v>126.2</c:v>
                </c:pt>
                <c:pt idx="28">
                  <c:v>128.69999999999999</c:v>
                </c:pt>
                <c:pt idx="29">
                  <c:v>127.7</c:v>
                </c:pt>
                <c:pt idx="30">
                  <c:v>128.69999999999999</c:v>
                </c:pt>
                <c:pt idx="31">
                  <c:v>130.19999999999999</c:v>
                </c:pt>
                <c:pt idx="32">
                  <c:v>129.69999999999999</c:v>
                </c:pt>
                <c:pt idx="33">
                  <c:v>131.5</c:v>
                </c:pt>
                <c:pt idx="34">
                  <c:v>131</c:v>
                </c:pt>
                <c:pt idx="35">
                  <c:v>129.5</c:v>
                </c:pt>
                <c:pt idx="36">
                  <c:v>131.1</c:v>
                </c:pt>
                <c:pt idx="37">
                  <c:v>134.5</c:v>
                </c:pt>
                <c:pt idx="38">
                  <c:v>132.6</c:v>
                </c:pt>
                <c:pt idx="39">
                  <c:v>132.80000000000001</c:v>
                </c:pt>
                <c:pt idx="40">
                  <c:v>135.4</c:v>
                </c:pt>
                <c:pt idx="41">
                  <c:v>134.9</c:v>
                </c:pt>
                <c:pt idx="42">
                  <c:v>135.9</c:v>
                </c:pt>
                <c:pt idx="43">
                  <c:v>138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7858888"/>
        <c:axId val="517859280"/>
      </c:lineChart>
      <c:catAx>
        <c:axId val="5178588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517859280"/>
        <c:crosses val="autoZero"/>
        <c:auto val="1"/>
        <c:lblAlgn val="ctr"/>
        <c:lblOffset val="100"/>
        <c:tickMarkSkip val="4"/>
        <c:noMultiLvlLbl val="0"/>
      </c:catAx>
      <c:valAx>
        <c:axId val="517859280"/>
        <c:scaling>
          <c:orientation val="minMax"/>
          <c:max val="140"/>
          <c:min val="75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517858888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4.6684469481102664E-2"/>
          <c:y val="0.83599025305676411"/>
          <c:w val="0.90930112515776362"/>
          <c:h val="0.149512614787988"/>
        </c:manualLayout>
      </c:layout>
      <c:overlay val="0"/>
      <c:txPr>
        <a:bodyPr/>
        <a:lstStyle/>
        <a:p>
          <a:pPr>
            <a:defRPr sz="11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90247240"/>
        <c:axId val="490247632"/>
      </c:barChart>
      <c:catAx>
        <c:axId val="4902472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490247632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490247632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490247240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599080268658374E-2"/>
          <c:y val="3.5329054459751624E-2"/>
          <c:w val="0.84314918536953676"/>
          <c:h val="0.80809672308455782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Suomi suhteessa Saksaan</c:v>
                </c:pt>
              </c:strCache>
            </c:strRef>
          </c:tx>
          <c:spPr>
            <a:ln w="4762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Taul1!$B$2:$B$45</c:f>
              <c:numCache>
                <c:formatCode>0.0</c:formatCode>
                <c:ptCount val="44"/>
                <c:pt idx="0">
                  <c:v>100</c:v>
                </c:pt>
                <c:pt idx="1">
                  <c:v>103.4</c:v>
                </c:pt>
                <c:pt idx="2">
                  <c:v>102.5</c:v>
                </c:pt>
                <c:pt idx="3">
                  <c:v>109.4</c:v>
                </c:pt>
                <c:pt idx="4">
                  <c:v>102.2</c:v>
                </c:pt>
                <c:pt idx="5">
                  <c:v>101.4</c:v>
                </c:pt>
                <c:pt idx="6">
                  <c:v>103.2</c:v>
                </c:pt>
                <c:pt idx="7">
                  <c:v>102.3</c:v>
                </c:pt>
                <c:pt idx="8">
                  <c:v>105.9</c:v>
                </c:pt>
                <c:pt idx="9">
                  <c:v>102.8</c:v>
                </c:pt>
                <c:pt idx="10">
                  <c:v>102.9</c:v>
                </c:pt>
                <c:pt idx="11">
                  <c:v>106.6</c:v>
                </c:pt>
                <c:pt idx="12">
                  <c:v>103.5</c:v>
                </c:pt>
                <c:pt idx="13">
                  <c:v>104</c:v>
                </c:pt>
                <c:pt idx="14">
                  <c:v>107.7</c:v>
                </c:pt>
                <c:pt idx="15">
                  <c:v>99.1</c:v>
                </c:pt>
                <c:pt idx="16">
                  <c:v>102.9</c:v>
                </c:pt>
                <c:pt idx="17">
                  <c:v>108.8</c:v>
                </c:pt>
                <c:pt idx="18">
                  <c:v>112.8</c:v>
                </c:pt>
                <c:pt idx="19">
                  <c:v>109.2</c:v>
                </c:pt>
                <c:pt idx="20">
                  <c:v>114.6</c:v>
                </c:pt>
                <c:pt idx="21">
                  <c:v>113</c:v>
                </c:pt>
                <c:pt idx="22">
                  <c:v>111.4</c:v>
                </c:pt>
                <c:pt idx="23">
                  <c:v>110.3</c:v>
                </c:pt>
                <c:pt idx="24">
                  <c:v>114.8</c:v>
                </c:pt>
                <c:pt idx="25">
                  <c:v>116.6</c:v>
                </c:pt>
                <c:pt idx="26">
                  <c:v>120.1</c:v>
                </c:pt>
                <c:pt idx="27">
                  <c:v>121.1</c:v>
                </c:pt>
                <c:pt idx="28">
                  <c:v>130.80000000000001</c:v>
                </c:pt>
                <c:pt idx="29">
                  <c:v>133.69999999999999</c:v>
                </c:pt>
                <c:pt idx="30">
                  <c:v>133.80000000000001</c:v>
                </c:pt>
                <c:pt idx="31">
                  <c:v>128.80000000000001</c:v>
                </c:pt>
                <c:pt idx="32">
                  <c:v>126.9</c:v>
                </c:pt>
                <c:pt idx="33">
                  <c:v>125.6</c:v>
                </c:pt>
                <c:pt idx="34">
                  <c:v>118.5</c:v>
                </c:pt>
                <c:pt idx="35">
                  <c:v>118.6</c:v>
                </c:pt>
                <c:pt idx="36">
                  <c:v>121.9</c:v>
                </c:pt>
                <c:pt idx="37">
                  <c:v>121.2</c:v>
                </c:pt>
                <c:pt idx="38">
                  <c:v>120.6</c:v>
                </c:pt>
                <c:pt idx="39">
                  <c:v>122.7</c:v>
                </c:pt>
                <c:pt idx="40" formatCode="General">
                  <c:v>121.2</c:v>
                </c:pt>
                <c:pt idx="41" formatCode="General">
                  <c:v>118.5</c:v>
                </c:pt>
                <c:pt idx="42" formatCode="General">
                  <c:v>123.9</c:v>
                </c:pt>
                <c:pt idx="43" formatCode="General">
                  <c:v>119.6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Suomi suhteessa Ruotsiin</c:v>
                </c:pt>
              </c:strCache>
            </c:strRef>
          </c:tx>
          <c:spPr>
            <a:ln w="4762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Taul1!$C$2:$C$45</c:f>
              <c:numCache>
                <c:formatCode>0.0</c:formatCode>
                <c:ptCount val="44"/>
                <c:pt idx="0">
                  <c:v>100</c:v>
                </c:pt>
                <c:pt idx="1">
                  <c:v>104.8</c:v>
                </c:pt>
                <c:pt idx="2">
                  <c:v>104.2</c:v>
                </c:pt>
                <c:pt idx="3">
                  <c:v>111.3</c:v>
                </c:pt>
                <c:pt idx="4">
                  <c:v>109</c:v>
                </c:pt>
                <c:pt idx="5">
                  <c:v>106.8</c:v>
                </c:pt>
                <c:pt idx="6">
                  <c:v>107.9</c:v>
                </c:pt>
                <c:pt idx="7">
                  <c:v>103.6</c:v>
                </c:pt>
                <c:pt idx="8">
                  <c:v>106.9</c:v>
                </c:pt>
                <c:pt idx="9">
                  <c:v>104.4</c:v>
                </c:pt>
                <c:pt idx="10">
                  <c:v>100.1</c:v>
                </c:pt>
                <c:pt idx="11">
                  <c:v>106.4</c:v>
                </c:pt>
                <c:pt idx="12">
                  <c:v>103.6</c:v>
                </c:pt>
                <c:pt idx="13">
                  <c:v>101.7</c:v>
                </c:pt>
                <c:pt idx="14">
                  <c:v>106.3</c:v>
                </c:pt>
                <c:pt idx="15">
                  <c:v>100.6</c:v>
                </c:pt>
                <c:pt idx="16">
                  <c:v>110.8</c:v>
                </c:pt>
                <c:pt idx="17">
                  <c:v>109.8</c:v>
                </c:pt>
                <c:pt idx="18">
                  <c:v>108.8</c:v>
                </c:pt>
                <c:pt idx="19">
                  <c:v>103.3</c:v>
                </c:pt>
                <c:pt idx="20">
                  <c:v>116.7</c:v>
                </c:pt>
                <c:pt idx="21">
                  <c:v>115</c:v>
                </c:pt>
                <c:pt idx="22">
                  <c:v>112.6</c:v>
                </c:pt>
                <c:pt idx="23">
                  <c:v>115.7</c:v>
                </c:pt>
                <c:pt idx="24">
                  <c:v>120</c:v>
                </c:pt>
                <c:pt idx="25">
                  <c:v>118.2</c:v>
                </c:pt>
                <c:pt idx="26">
                  <c:v>120.2</c:v>
                </c:pt>
                <c:pt idx="27">
                  <c:v>121.9</c:v>
                </c:pt>
                <c:pt idx="28">
                  <c:v>124.6</c:v>
                </c:pt>
                <c:pt idx="29">
                  <c:v>129.69999999999999</c:v>
                </c:pt>
                <c:pt idx="30">
                  <c:v>129.69999999999999</c:v>
                </c:pt>
                <c:pt idx="31">
                  <c:v>126</c:v>
                </c:pt>
                <c:pt idx="32">
                  <c:v>130.19999999999999</c:v>
                </c:pt>
                <c:pt idx="33">
                  <c:v>121.3</c:v>
                </c:pt>
                <c:pt idx="34">
                  <c:v>119.3</c:v>
                </c:pt>
                <c:pt idx="35">
                  <c:v>118.1</c:v>
                </c:pt>
                <c:pt idx="36">
                  <c:v>120.5</c:v>
                </c:pt>
                <c:pt idx="37">
                  <c:v>122.3</c:v>
                </c:pt>
                <c:pt idx="38">
                  <c:v>116.9</c:v>
                </c:pt>
                <c:pt idx="39">
                  <c:v>123.5</c:v>
                </c:pt>
                <c:pt idx="40" formatCode="General">
                  <c:v>122.8</c:v>
                </c:pt>
                <c:pt idx="41" formatCode="General">
                  <c:v>123.3</c:v>
                </c:pt>
                <c:pt idx="42" formatCode="General">
                  <c:v>128</c:v>
                </c:pt>
                <c:pt idx="43" formatCode="General">
                  <c:v>127.9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Taul1!#REF!</c:f>
              <c:strCache>
                <c:ptCount val="1"/>
                <c:pt idx="0">
                  <c:v>#REF!</c:v>
                </c:pt>
              </c:strCache>
            </c:strRef>
          </c:tx>
          <c:spPr>
            <a:ln w="476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7860064"/>
        <c:axId val="517860456"/>
      </c:lineChart>
      <c:catAx>
        <c:axId val="517860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400" b="1"/>
            </a:pPr>
            <a:endParaRPr lang="fi-FI"/>
          </a:p>
        </c:txPr>
        <c:crossAx val="517860456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517860456"/>
        <c:scaling>
          <c:orientation val="minMax"/>
          <c:max val="140"/>
          <c:min val="95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i-FI"/>
          </a:p>
        </c:txPr>
        <c:crossAx val="517860064"/>
        <c:crosses val="autoZero"/>
        <c:crossBetween val="between"/>
        <c:majorUnit val="5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4.3653026818677935E-2"/>
          <c:y val="0.91814066860316912"/>
          <c:w val="0.84951932461833513"/>
          <c:h val="7.9443142704289704E-2"/>
        </c:manualLayout>
      </c:layout>
      <c:overlay val="0"/>
      <c:txPr>
        <a:bodyPr/>
        <a:lstStyle/>
        <a:p>
          <a:pPr>
            <a:defRPr sz="1200" b="1" baseline="0"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TES-korotus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2.5</c:v>
                </c:pt>
                <c:pt idx="1">
                  <c:v>1.8</c:v>
                </c:pt>
                <c:pt idx="2">
                  <c:v>2.1</c:v>
                </c:pt>
                <c:pt idx="3">
                  <c:v>4.2</c:v>
                </c:pt>
                <c:pt idx="4">
                  <c:v>3.6</c:v>
                </c:pt>
                <c:pt idx="5">
                  <c:v>2</c:v>
                </c:pt>
                <c:pt idx="6">
                  <c:v>2</c:v>
                </c:pt>
                <c:pt idx="7">
                  <c:v>2.6</c:v>
                </c:pt>
                <c:pt idx="8">
                  <c:v>1.8</c:v>
                </c:pt>
                <c:pt idx="9">
                  <c:v>0.7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Toteutunut palkankorotus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3.9</c:v>
                </c:pt>
                <c:pt idx="1">
                  <c:v>2.9</c:v>
                </c:pt>
                <c:pt idx="2">
                  <c:v>3.4</c:v>
                </c:pt>
                <c:pt idx="3">
                  <c:v>5.5</c:v>
                </c:pt>
                <c:pt idx="4">
                  <c:v>4</c:v>
                </c:pt>
                <c:pt idx="5">
                  <c:v>2.6</c:v>
                </c:pt>
                <c:pt idx="6">
                  <c:v>2.7</c:v>
                </c:pt>
                <c:pt idx="7">
                  <c:v>3.2</c:v>
                </c:pt>
                <c:pt idx="8">
                  <c:v>2.1</c:v>
                </c:pt>
                <c:pt idx="9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7"/>
        <c:axId val="517861240"/>
        <c:axId val="517861632"/>
      </c:barChart>
      <c:lineChart>
        <c:grouping val="standard"/>
        <c:varyColors val="0"/>
        <c:ser>
          <c:idx val="2"/>
          <c:order val="2"/>
          <c:tx>
            <c:strRef>
              <c:f>Taul1!$D$1</c:f>
              <c:strCache>
                <c:ptCount val="1"/>
                <c:pt idx="0">
                  <c:v>TES-korotukset ylittävät palkankorotukset kumulatiivisesti 2005-2014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1.3736999999999999</c:v>
                </c:pt>
                <c:pt idx="1">
                  <c:v>2.5116000000000001</c:v>
                </c:pt>
                <c:pt idx="2">
                  <c:v>3.8153999999999999</c:v>
                </c:pt>
                <c:pt idx="3">
                  <c:v>5.165</c:v>
                </c:pt>
                <c:pt idx="4">
                  <c:v>5.5857000000000001</c:v>
                </c:pt>
                <c:pt idx="5">
                  <c:v>6.2191999999999998</c:v>
                </c:pt>
                <c:pt idx="6">
                  <c:v>6.9626999999999999</c:v>
                </c:pt>
                <c:pt idx="7">
                  <c:v>7.6044999999999998</c:v>
                </c:pt>
                <c:pt idx="8">
                  <c:v>7.9272999999999998</c:v>
                </c:pt>
                <c:pt idx="9">
                  <c:v>8.6828000000000003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7861240"/>
        <c:axId val="517861632"/>
      </c:lineChart>
      <c:catAx>
        <c:axId val="517861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7861632"/>
        <c:crosses val="autoZero"/>
        <c:auto val="1"/>
        <c:lblAlgn val="ctr"/>
        <c:lblOffset val="100"/>
        <c:noMultiLvlLbl val="0"/>
      </c:catAx>
      <c:valAx>
        <c:axId val="51786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7861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473956291714793E-2"/>
          <c:y val="0.81012416764504391"/>
          <c:w val="0.89031867007268928"/>
          <c:h val="0.17224169186951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TES-korotus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1.6</c:v>
                </c:pt>
                <c:pt idx="1">
                  <c:v>1.5</c:v>
                </c:pt>
                <c:pt idx="2">
                  <c:v>2.2000000000000002</c:v>
                </c:pt>
                <c:pt idx="3">
                  <c:v>2.9</c:v>
                </c:pt>
                <c:pt idx="4">
                  <c:v>2.6</c:v>
                </c:pt>
                <c:pt idx="5">
                  <c:v>1.8</c:v>
                </c:pt>
                <c:pt idx="6">
                  <c:v>2</c:v>
                </c:pt>
                <c:pt idx="7">
                  <c:v>2.7</c:v>
                </c:pt>
                <c:pt idx="8">
                  <c:v>2.7</c:v>
                </c:pt>
                <c:pt idx="9">
                  <c:v>2.8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Toteutunut palkankorotus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0.3</c:v>
                </c:pt>
                <c:pt idx="1">
                  <c:v>0.8</c:v>
                </c:pt>
                <c:pt idx="2">
                  <c:v>1.5</c:v>
                </c:pt>
                <c:pt idx="3">
                  <c:v>3.1</c:v>
                </c:pt>
                <c:pt idx="4">
                  <c:v>0.1</c:v>
                </c:pt>
                <c:pt idx="5">
                  <c:v>2.7</c:v>
                </c:pt>
                <c:pt idx="6">
                  <c:v>3.3</c:v>
                </c:pt>
                <c:pt idx="7">
                  <c:v>2.5</c:v>
                </c:pt>
                <c:pt idx="8">
                  <c:v>1.4</c:v>
                </c:pt>
                <c:pt idx="9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7"/>
        <c:axId val="517862416"/>
        <c:axId val="517862808"/>
      </c:barChart>
      <c:lineChart>
        <c:grouping val="standard"/>
        <c:varyColors val="0"/>
        <c:ser>
          <c:idx val="2"/>
          <c:order val="2"/>
          <c:tx>
            <c:strRef>
              <c:f>Taul1!$D$1</c:f>
              <c:strCache>
                <c:ptCount val="1"/>
                <c:pt idx="0">
                  <c:v>TES-korotukset ylittävät/alittavat palkankorotukset kumulatiivisesti 2005-2014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-1.3</c:v>
                </c:pt>
                <c:pt idx="1">
                  <c:v>-1.9908999999999999</c:v>
                </c:pt>
                <c:pt idx="2">
                  <c:v>-2.677</c:v>
                </c:pt>
                <c:pt idx="3">
                  <c:v>-2.4823</c:v>
                </c:pt>
                <c:pt idx="4">
                  <c:v>-4.9203000000000001</c:v>
                </c:pt>
                <c:pt idx="5">
                  <c:v>-4.0644999999999998</c:v>
                </c:pt>
                <c:pt idx="6">
                  <c:v>-2.8174000000000001</c:v>
                </c:pt>
                <c:pt idx="7">
                  <c:v>-3.0116999999999998</c:v>
                </c:pt>
                <c:pt idx="8">
                  <c:v>-4.2725999999999997</c:v>
                </c:pt>
                <c:pt idx="9">
                  <c:v>-4.3682999999999996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7862416"/>
        <c:axId val="517862808"/>
      </c:lineChart>
      <c:catAx>
        <c:axId val="51786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7862808"/>
        <c:crosses val="autoZero"/>
        <c:auto val="1"/>
        <c:lblAlgn val="ctr"/>
        <c:lblOffset val="100"/>
        <c:noMultiLvlLbl val="0"/>
      </c:catAx>
      <c:valAx>
        <c:axId val="517862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786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455245967625255E-2"/>
          <c:y val="0.81635967069142079"/>
          <c:w val="0.93948862306010616"/>
          <c:h val="0.16600623672959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32372495222155E-2"/>
          <c:y val="3.7678177810433505E-2"/>
          <c:w val="0.93634790050977357"/>
          <c:h val="0.81221565893535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1.3737446197991501</c:v>
                </c:pt>
                <c:pt idx="1">
                  <c:v>2.5115934198546963</c:v>
                </c:pt>
                <c:pt idx="2">
                  <c:v>3.8154197892750208</c:v>
                </c:pt>
                <c:pt idx="3">
                  <c:v>5.1650202465355788</c:v>
                </c:pt>
                <c:pt idx="4">
                  <c:v>5.5856803275217137</c:v>
                </c:pt>
                <c:pt idx="5">
                  <c:v>6.219194409486839</c:v>
                </c:pt>
                <c:pt idx="6">
                  <c:v>6.9627287703532437</c:v>
                </c:pt>
                <c:pt idx="7">
                  <c:v>7.6045051429753707</c:v>
                </c:pt>
                <c:pt idx="8">
                  <c:v>7.927318658404281</c:v>
                </c:pt>
                <c:pt idx="9">
                  <c:v>8.6828098890131109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Saksa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-1.3</c:v>
                </c:pt>
                <c:pt idx="1">
                  <c:v>-1.9909000000000066</c:v>
                </c:pt>
                <c:pt idx="2">
                  <c:v>-2.6769637000000124</c:v>
                </c:pt>
                <c:pt idx="3">
                  <c:v>-2.4823176274000103</c:v>
                </c:pt>
                <c:pt idx="4">
                  <c:v>-4.9202596867150117</c:v>
                </c:pt>
                <c:pt idx="5">
                  <c:v>-4.0645420238954566</c:v>
                </c:pt>
                <c:pt idx="6">
                  <c:v>-2.8173810702061042</c:v>
                </c:pt>
                <c:pt idx="7">
                  <c:v>-3.0117463080656881</c:v>
                </c:pt>
                <c:pt idx="8">
                  <c:v>-4.2725936060608376</c:v>
                </c:pt>
                <c:pt idx="9">
                  <c:v>-4.3683210124547784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100"/>
        <c:axId val="517863592"/>
        <c:axId val="517863984"/>
      </c:barChart>
      <c:catAx>
        <c:axId val="517863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7863984"/>
        <c:crosses val="autoZero"/>
        <c:auto val="1"/>
        <c:lblAlgn val="ctr"/>
        <c:lblOffset val="100"/>
        <c:noMultiLvlLbl val="0"/>
      </c:catAx>
      <c:valAx>
        <c:axId val="51786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7863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44705778970871"/>
          <c:y val="0.93098127245482998"/>
          <c:w val="0.53684560562572514"/>
          <c:h val="6.3140696685507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3624678054568E-2"/>
          <c:y val="6.6671680734985278E-2"/>
          <c:w val="0.94506278429195678"/>
          <c:h val="0.89898580825817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dLbl>
              <c:idx val="14"/>
              <c:layout>
                <c:manualLayout>
                  <c:x val="-9.8005327350745278E-17"/>
                  <c:y val="-7.0536138897406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Taul1!$A$2:$A$17</c:f>
              <c:strCache>
                <c:ptCount val="16"/>
                <c:pt idx="0">
                  <c:v>Suomi</c:v>
                </c:pt>
                <c:pt idx="1">
                  <c:v>Ruotsi</c:v>
                </c:pt>
                <c:pt idx="2">
                  <c:v>Belgia</c:v>
                </c:pt>
                <c:pt idx="3">
                  <c:v>Tanska</c:v>
                </c:pt>
                <c:pt idx="4">
                  <c:v>Alankomaat</c:v>
                </c:pt>
                <c:pt idx="5">
                  <c:v>Itävalta</c:v>
                </c:pt>
                <c:pt idx="6">
                  <c:v>Italia</c:v>
                </c:pt>
                <c:pt idx="7">
                  <c:v>Euroalue</c:v>
                </c:pt>
                <c:pt idx="8">
                  <c:v>EU</c:v>
                </c:pt>
                <c:pt idx="9">
                  <c:v>Espanja</c:v>
                </c:pt>
                <c:pt idx="10">
                  <c:v>Portugali</c:v>
                </c:pt>
                <c:pt idx="11">
                  <c:v>Saksa</c:v>
                </c:pt>
                <c:pt idx="12">
                  <c:v>Ranska</c:v>
                </c:pt>
                <c:pt idx="13">
                  <c:v>Iso-Britannia</c:v>
                </c:pt>
                <c:pt idx="14">
                  <c:v>Puola</c:v>
                </c:pt>
                <c:pt idx="15">
                  <c:v>Kreikka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18.5</c:v>
                </c:pt>
                <c:pt idx="1">
                  <c:v>17.7</c:v>
                </c:pt>
                <c:pt idx="2">
                  <c:v>17.600000000000001</c:v>
                </c:pt>
                <c:pt idx="3">
                  <c:v>14.8</c:v>
                </c:pt>
                <c:pt idx="4">
                  <c:v>13.4</c:v>
                </c:pt>
                <c:pt idx="5">
                  <c:v>12.7</c:v>
                </c:pt>
                <c:pt idx="6">
                  <c:v>11.9</c:v>
                </c:pt>
                <c:pt idx="7">
                  <c:v>11.8</c:v>
                </c:pt>
                <c:pt idx="8">
                  <c:v>11.6</c:v>
                </c:pt>
                <c:pt idx="9">
                  <c:v>10.1</c:v>
                </c:pt>
                <c:pt idx="10">
                  <c:v>9.9</c:v>
                </c:pt>
                <c:pt idx="11">
                  <c:v>8.9</c:v>
                </c:pt>
                <c:pt idx="12">
                  <c:v>7.1</c:v>
                </c:pt>
                <c:pt idx="13">
                  <c:v>1.1000000000000001</c:v>
                </c:pt>
                <c:pt idx="14">
                  <c:v>-0.7</c:v>
                </c:pt>
                <c:pt idx="15">
                  <c:v>-3.2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864768"/>
        <c:axId val="517865160"/>
      </c:barChart>
      <c:catAx>
        <c:axId val="51786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7865160"/>
        <c:crosses val="autoZero"/>
        <c:auto val="1"/>
        <c:lblAlgn val="ctr"/>
        <c:lblOffset val="100"/>
        <c:noMultiLvlLbl val="0"/>
      </c:catAx>
      <c:valAx>
        <c:axId val="517865160"/>
        <c:scaling>
          <c:orientation val="minMax"/>
          <c:max val="20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7864768"/>
        <c:crosses val="autoZero"/>
        <c:crossBetween val="between"/>
        <c:majorUnit val="2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Taul1!$A$2:$A$29</c:f>
              <c:strCache>
                <c:ptCount val="28"/>
                <c:pt idx="0">
                  <c:v>Ruotsi</c:v>
                </c:pt>
                <c:pt idx="1">
                  <c:v>Belgia</c:v>
                </c:pt>
                <c:pt idx="2">
                  <c:v>Tanska</c:v>
                </c:pt>
                <c:pt idx="3">
                  <c:v>Saksa</c:v>
                </c:pt>
                <c:pt idx="4">
                  <c:v>Ranska</c:v>
                </c:pt>
                <c:pt idx="5">
                  <c:v>Suomi</c:v>
                </c:pt>
                <c:pt idx="6">
                  <c:v>Itävalta</c:v>
                </c:pt>
                <c:pt idx="7">
                  <c:v>Euroalue</c:v>
                </c:pt>
                <c:pt idx="8">
                  <c:v>Alankomaat</c:v>
                </c:pt>
                <c:pt idx="9">
                  <c:v>Irlanti</c:v>
                </c:pt>
                <c:pt idx="10">
                  <c:v>Italia</c:v>
                </c:pt>
                <c:pt idx="11">
                  <c:v>EU</c:v>
                </c:pt>
                <c:pt idx="12">
                  <c:v>Espanja</c:v>
                </c:pt>
                <c:pt idx="13">
                  <c:v>Iso-Britannia</c:v>
                </c:pt>
                <c:pt idx="14">
                  <c:v>Kreikka</c:v>
                </c:pt>
                <c:pt idx="15">
                  <c:v>Slovenia</c:v>
                </c:pt>
                <c:pt idx="16">
                  <c:v>Portugali</c:v>
                </c:pt>
                <c:pt idx="17">
                  <c:v>Kypros</c:v>
                </c:pt>
                <c:pt idx="18">
                  <c:v>Tšekki</c:v>
                </c:pt>
                <c:pt idx="19">
                  <c:v>Viro</c:v>
                </c:pt>
                <c:pt idx="20">
                  <c:v>Slovakia</c:v>
                </c:pt>
                <c:pt idx="21">
                  <c:v>Kroatia</c:v>
                </c:pt>
                <c:pt idx="22">
                  <c:v>Unkari</c:v>
                </c:pt>
                <c:pt idx="23">
                  <c:v>Puola</c:v>
                </c:pt>
                <c:pt idx="24">
                  <c:v>Latvia</c:v>
                </c:pt>
                <c:pt idx="25">
                  <c:v>Liettua</c:v>
                </c:pt>
                <c:pt idx="26">
                  <c:v>Romania</c:v>
                </c:pt>
                <c:pt idx="27">
                  <c:v>Bulgaria</c:v>
                </c:pt>
              </c:strCache>
            </c:strRef>
          </c:cat>
          <c:val>
            <c:numRef>
              <c:f>Taul1!$B$2:$B$29</c:f>
              <c:numCache>
                <c:formatCode>General</c:formatCode>
                <c:ptCount val="28"/>
                <c:pt idx="0">
                  <c:v>42.5</c:v>
                </c:pt>
                <c:pt idx="1">
                  <c:v>41.5</c:v>
                </c:pt>
                <c:pt idx="2">
                  <c:v>40.6</c:v>
                </c:pt>
                <c:pt idx="3">
                  <c:v>38.5</c:v>
                </c:pt>
                <c:pt idx="4">
                  <c:v>37</c:v>
                </c:pt>
                <c:pt idx="5">
                  <c:v>36.299999999999997</c:v>
                </c:pt>
                <c:pt idx="6">
                  <c:v>35.6</c:v>
                </c:pt>
                <c:pt idx="7">
                  <c:v>33.200000000000003</c:v>
                </c:pt>
                <c:pt idx="8">
                  <c:v>31.9</c:v>
                </c:pt>
                <c:pt idx="9">
                  <c:v>30.9</c:v>
                </c:pt>
                <c:pt idx="10">
                  <c:v>27.5</c:v>
                </c:pt>
                <c:pt idx="11">
                  <c:v>27.3</c:v>
                </c:pt>
                <c:pt idx="12">
                  <c:v>23.4</c:v>
                </c:pt>
                <c:pt idx="13">
                  <c:v>22.9</c:v>
                </c:pt>
                <c:pt idx="14">
                  <c:v>14.7</c:v>
                </c:pt>
                <c:pt idx="15">
                  <c:v>14.6</c:v>
                </c:pt>
                <c:pt idx="16">
                  <c:v>12.4</c:v>
                </c:pt>
                <c:pt idx="17">
                  <c:v>11.8</c:v>
                </c:pt>
                <c:pt idx="18">
                  <c:v>10.199999999999999</c:v>
                </c:pt>
                <c:pt idx="19">
                  <c:v>9.3000000000000007</c:v>
                </c:pt>
                <c:pt idx="20">
                  <c:v>9.1</c:v>
                </c:pt>
                <c:pt idx="21">
                  <c:v>8.6999999999999993</c:v>
                </c:pt>
                <c:pt idx="22">
                  <c:v>7.9</c:v>
                </c:pt>
                <c:pt idx="23">
                  <c:v>7.4</c:v>
                </c:pt>
                <c:pt idx="24">
                  <c:v>6.5</c:v>
                </c:pt>
                <c:pt idx="25">
                  <c:v>6.3</c:v>
                </c:pt>
                <c:pt idx="26">
                  <c:v>4.5</c:v>
                </c:pt>
                <c:pt idx="27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865944"/>
        <c:axId val="517866336"/>
      </c:barChart>
      <c:catAx>
        <c:axId val="51786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7866336"/>
        <c:crosses val="autoZero"/>
        <c:auto val="1"/>
        <c:lblAlgn val="ctr"/>
        <c:lblOffset val="100"/>
        <c:noMultiLvlLbl val="0"/>
      </c:catAx>
      <c:valAx>
        <c:axId val="517866336"/>
        <c:scaling>
          <c:orientation val="minMax"/>
          <c:max val="4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7865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727828541706"/>
          <c:y val="1.1468939757596334E-2"/>
          <c:w val="0.92328350027769002"/>
          <c:h val="0.896769568310874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EUR/h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 w="3175">
                <a:solidFill>
                  <a:schemeClr val="bg1"/>
                </a:solidFill>
              </a:ln>
            </c:spPr>
          </c:dPt>
          <c:dPt>
            <c:idx val="8"/>
            <c:invertIfNegative val="0"/>
            <c:bubble3D val="0"/>
          </c:dPt>
          <c:cat>
            <c:strRef>
              <c:f>Taul1!$A$2:$A$43</c:f>
              <c:strCache>
                <c:ptCount val="42"/>
                <c:pt idx="0">
                  <c:v>Norja</c:v>
                </c:pt>
                <c:pt idx="1">
                  <c:v>Sveitsi*</c:v>
                </c:pt>
                <c:pt idx="2">
                  <c:v>Belgia</c:v>
                </c:pt>
                <c:pt idx="3">
                  <c:v>Tanska</c:v>
                </c:pt>
                <c:pt idx="4">
                  <c:v>Ruotsi</c:v>
                </c:pt>
                <c:pt idx="5">
                  <c:v>Saksa</c:v>
                </c:pt>
                <c:pt idx="6">
                  <c:v>Ranska</c:v>
                </c:pt>
                <c:pt idx="7">
                  <c:v>Suomi</c:v>
                </c:pt>
                <c:pt idx="8">
                  <c:v>Australia*</c:v>
                </c:pt>
                <c:pt idx="9">
                  <c:v>Alankomaat</c:v>
                </c:pt>
                <c:pt idx="10">
                  <c:v>Itävalta</c:v>
                </c:pt>
                <c:pt idx="11">
                  <c:v>Irlanti</c:v>
                </c:pt>
                <c:pt idx="12">
                  <c:v>Luxemburg</c:v>
                </c:pt>
                <c:pt idx="13">
                  <c:v>Italia</c:v>
                </c:pt>
                <c:pt idx="14">
                  <c:v>USA *</c:v>
                </c:pt>
                <c:pt idx="15">
                  <c:v>Kanada*</c:v>
                </c:pt>
                <c:pt idx="16">
                  <c:v>Espanja</c:v>
                </c:pt>
                <c:pt idx="17">
                  <c:v>Iso-Britannia</c:v>
                </c:pt>
                <c:pt idx="18">
                  <c:v>Japani*</c:v>
                </c:pt>
                <c:pt idx="19">
                  <c:v>Uusi Seelanti*</c:v>
                </c:pt>
                <c:pt idx="20">
                  <c:v>Singapore*</c:v>
                </c:pt>
                <c:pt idx="21">
                  <c:v>Israel*</c:v>
                </c:pt>
                <c:pt idx="22">
                  <c:v>Etelä-Korea*</c:v>
                </c:pt>
                <c:pt idx="23">
                  <c:v>Slovenia</c:v>
                </c:pt>
                <c:pt idx="24">
                  <c:v>Kreikka</c:v>
                </c:pt>
                <c:pt idx="25">
                  <c:v>Argentiina*</c:v>
                </c:pt>
                <c:pt idx="26">
                  <c:v>Cypros</c:v>
                </c:pt>
                <c:pt idx="27">
                  <c:v>Malta</c:v>
                </c:pt>
                <c:pt idx="28">
                  <c:v>Portugali</c:v>
                </c:pt>
                <c:pt idx="29">
                  <c:v>Slovakia</c:v>
                </c:pt>
                <c:pt idx="30">
                  <c:v>Viro</c:v>
                </c:pt>
                <c:pt idx="31">
                  <c:v>Tšekin tasavalta</c:v>
                </c:pt>
                <c:pt idx="32">
                  <c:v>Puola</c:v>
                </c:pt>
                <c:pt idx="33">
                  <c:v>Brasilia*</c:v>
                </c:pt>
                <c:pt idx="34">
                  <c:v>Unkari</c:v>
                </c:pt>
                <c:pt idx="35">
                  <c:v>Taiwan*</c:v>
                </c:pt>
                <c:pt idx="36">
                  <c:v>Liettua</c:v>
                </c:pt>
                <c:pt idx="37">
                  <c:v>Latvia</c:v>
                </c:pt>
                <c:pt idx="38">
                  <c:v>Meksiko*</c:v>
                </c:pt>
                <c:pt idx="39">
                  <c:v>Romania</c:v>
                </c:pt>
                <c:pt idx="40">
                  <c:v>Bulgaria</c:v>
                </c:pt>
                <c:pt idx="41">
                  <c:v>Filippiinit*</c:v>
                </c:pt>
              </c:strCache>
            </c:strRef>
          </c:cat>
          <c:val>
            <c:numRef>
              <c:f>Taul1!$B$2:$B$43</c:f>
              <c:numCache>
                <c:formatCode>0.0</c:formatCode>
                <c:ptCount val="42"/>
                <c:pt idx="0">
                  <c:v>63.8</c:v>
                </c:pt>
                <c:pt idx="1">
                  <c:v>47.4</c:v>
                </c:pt>
                <c:pt idx="2">
                  <c:v>44.1</c:v>
                </c:pt>
                <c:pt idx="3">
                  <c:v>42.1</c:v>
                </c:pt>
                <c:pt idx="4">
                  <c:v>41.8</c:v>
                </c:pt>
                <c:pt idx="5">
                  <c:v>37.1</c:v>
                </c:pt>
                <c:pt idx="6">
                  <c:v>37</c:v>
                </c:pt>
                <c:pt idx="7">
                  <c:v>35.9</c:v>
                </c:pt>
                <c:pt idx="8">
                  <c:v>35.299999999999997</c:v>
                </c:pt>
                <c:pt idx="9">
                  <c:v>35.200000000000003</c:v>
                </c:pt>
                <c:pt idx="10">
                  <c:v>34.9</c:v>
                </c:pt>
                <c:pt idx="11">
                  <c:v>32.1</c:v>
                </c:pt>
                <c:pt idx="12">
                  <c:v>32</c:v>
                </c:pt>
                <c:pt idx="13">
                  <c:v>28</c:v>
                </c:pt>
                <c:pt idx="14">
                  <c:v>27.3</c:v>
                </c:pt>
                <c:pt idx="15">
                  <c:v>27.2</c:v>
                </c:pt>
                <c:pt idx="16">
                  <c:v>23.5</c:v>
                </c:pt>
                <c:pt idx="17">
                  <c:v>22.6</c:v>
                </c:pt>
                <c:pt idx="18">
                  <c:v>21.8</c:v>
                </c:pt>
                <c:pt idx="19">
                  <c:v>19.399999999999999</c:v>
                </c:pt>
                <c:pt idx="20">
                  <c:v>18</c:v>
                </c:pt>
                <c:pt idx="21">
                  <c:v>16.7</c:v>
                </c:pt>
                <c:pt idx="22">
                  <c:v>16.5</c:v>
                </c:pt>
                <c:pt idx="23">
                  <c:v>15.8</c:v>
                </c:pt>
                <c:pt idx="24">
                  <c:v>15.6</c:v>
                </c:pt>
                <c:pt idx="25">
                  <c:v>15</c:v>
                </c:pt>
                <c:pt idx="26">
                  <c:v>14.8</c:v>
                </c:pt>
                <c:pt idx="27">
                  <c:v>11.8</c:v>
                </c:pt>
                <c:pt idx="28">
                  <c:v>10.7</c:v>
                </c:pt>
                <c:pt idx="29">
                  <c:v>10.1</c:v>
                </c:pt>
                <c:pt idx="30">
                  <c:v>9.8000000000000007</c:v>
                </c:pt>
                <c:pt idx="31">
                  <c:v>9.6</c:v>
                </c:pt>
                <c:pt idx="32">
                  <c:v>8.4</c:v>
                </c:pt>
                <c:pt idx="33">
                  <c:v>8</c:v>
                </c:pt>
                <c:pt idx="34">
                  <c:v>7.7</c:v>
                </c:pt>
                <c:pt idx="35">
                  <c:v>7</c:v>
                </c:pt>
                <c:pt idx="36">
                  <c:v>6.3</c:v>
                </c:pt>
                <c:pt idx="37">
                  <c:v>6.2</c:v>
                </c:pt>
                <c:pt idx="38">
                  <c:v>5.0999999999999996</c:v>
                </c:pt>
                <c:pt idx="39">
                  <c:v>4.7</c:v>
                </c:pt>
                <c:pt idx="40">
                  <c:v>3.6</c:v>
                </c:pt>
                <c:pt idx="41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17867120"/>
        <c:axId val="517867512"/>
      </c:barChart>
      <c:catAx>
        <c:axId val="517867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fi-FI"/>
          </a:p>
        </c:txPr>
        <c:crossAx val="517867512"/>
        <c:crosses val="autoZero"/>
        <c:auto val="1"/>
        <c:lblAlgn val="ctr"/>
        <c:lblOffset val="100"/>
        <c:noMultiLvlLbl val="0"/>
      </c:catAx>
      <c:valAx>
        <c:axId val="517867512"/>
        <c:scaling>
          <c:orientation val="minMax"/>
          <c:max val="65"/>
          <c:min val="0"/>
        </c:scaling>
        <c:delete val="0"/>
        <c:axPos val="b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 algn="r">
                  <a:defRPr/>
                </a:pPr>
                <a:r>
                  <a:rPr lang="fi-FI"/>
                  <a:t>Euroa/tunti</a:t>
                </a:r>
              </a:p>
            </c:rich>
          </c:tx>
          <c:layout>
            <c:manualLayout>
              <c:xMode val="edge"/>
              <c:yMode val="edge"/>
              <c:x val="8.5897119525612256E-2"/>
              <c:y val="0.952588464938653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517867120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600" baseline="0"/>
      </a:pPr>
      <a:endParaRPr lang="fi-FI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cat>
            <c:strRef>
              <c:f>Taul1!$A$2:$A$31</c:f>
              <c:strCache>
                <c:ptCount val="30"/>
                <c:pt idx="0">
                  <c:v>Suomi</c:v>
                </c:pt>
                <c:pt idx="1">
                  <c:v>Italia</c:v>
                </c:pt>
                <c:pt idx="2">
                  <c:v>Ranska</c:v>
                </c:pt>
                <c:pt idx="3">
                  <c:v>Irlanti</c:v>
                </c:pt>
                <c:pt idx="4">
                  <c:v>Ruotsi</c:v>
                </c:pt>
                <c:pt idx="5">
                  <c:v>Norja</c:v>
                </c:pt>
                <c:pt idx="6">
                  <c:v>Belgia</c:v>
                </c:pt>
                <c:pt idx="7">
                  <c:v>Tanska</c:v>
                </c:pt>
                <c:pt idx="8">
                  <c:v>Espanja</c:v>
                </c:pt>
                <c:pt idx="9">
                  <c:v>Kypros</c:v>
                </c:pt>
                <c:pt idx="10">
                  <c:v>Liettua</c:v>
                </c:pt>
                <c:pt idx="11">
                  <c:v>Kreikka</c:v>
                </c:pt>
                <c:pt idx="12">
                  <c:v>Malta</c:v>
                </c:pt>
                <c:pt idx="13">
                  <c:v>Kroatia</c:v>
                </c:pt>
                <c:pt idx="14">
                  <c:v>Latvia</c:v>
                </c:pt>
                <c:pt idx="15">
                  <c:v>Slovakia</c:v>
                </c:pt>
                <c:pt idx="16">
                  <c:v>EU28</c:v>
                </c:pt>
                <c:pt idx="17">
                  <c:v>Viro</c:v>
                </c:pt>
                <c:pt idx="18">
                  <c:v>Itävalta</c:v>
                </c:pt>
                <c:pt idx="19">
                  <c:v>Hollanti</c:v>
                </c:pt>
                <c:pt idx="20">
                  <c:v>Bulgaria</c:v>
                </c:pt>
                <c:pt idx="21">
                  <c:v>Puola</c:v>
                </c:pt>
                <c:pt idx="22">
                  <c:v>Tsekki</c:v>
                </c:pt>
                <c:pt idx="23">
                  <c:v>Unkari</c:v>
                </c:pt>
                <c:pt idx="24">
                  <c:v>Slovenia</c:v>
                </c:pt>
                <c:pt idx="25">
                  <c:v>Saksa</c:v>
                </c:pt>
                <c:pt idx="26">
                  <c:v>Portugali</c:v>
                </c:pt>
                <c:pt idx="27">
                  <c:v>Romania</c:v>
                </c:pt>
                <c:pt idx="28">
                  <c:v>Iso-Britannia</c:v>
                </c:pt>
                <c:pt idx="29">
                  <c:v>Luxemburg</c:v>
                </c:pt>
              </c:strCache>
            </c:strRef>
          </c:cat>
          <c:val>
            <c:numRef>
              <c:f>Taul1!$B$2:$B$31</c:f>
              <c:numCache>
                <c:formatCode>General</c:formatCode>
                <c:ptCount val="30"/>
                <c:pt idx="0">
                  <c:v>37.4</c:v>
                </c:pt>
                <c:pt idx="1">
                  <c:v>37.6</c:v>
                </c:pt>
                <c:pt idx="2">
                  <c:v>38</c:v>
                </c:pt>
                <c:pt idx="3">
                  <c:v>38.1</c:v>
                </c:pt>
                <c:pt idx="4">
                  <c:v>38.4</c:v>
                </c:pt>
                <c:pt idx="5">
                  <c:v>38.4</c:v>
                </c:pt>
                <c:pt idx="6">
                  <c:v>38.5</c:v>
                </c:pt>
                <c:pt idx="7">
                  <c:v>38.5</c:v>
                </c:pt>
                <c:pt idx="8">
                  <c:v>38.9</c:v>
                </c:pt>
                <c:pt idx="9">
                  <c:v>39</c:v>
                </c:pt>
                <c:pt idx="10">
                  <c:v>39.1</c:v>
                </c:pt>
                <c:pt idx="11">
                  <c:v>39.299999999999997</c:v>
                </c:pt>
                <c:pt idx="12">
                  <c:v>39.299999999999997</c:v>
                </c:pt>
                <c:pt idx="13">
                  <c:v>39.4</c:v>
                </c:pt>
                <c:pt idx="14">
                  <c:v>39.5</c:v>
                </c:pt>
                <c:pt idx="15">
                  <c:v>39.5</c:v>
                </c:pt>
                <c:pt idx="16">
                  <c:v>39.5</c:v>
                </c:pt>
                <c:pt idx="17">
                  <c:v>39.700000000000003</c:v>
                </c:pt>
                <c:pt idx="18">
                  <c:v>39.799999999999997</c:v>
                </c:pt>
                <c:pt idx="19">
                  <c:v>39.9</c:v>
                </c:pt>
                <c:pt idx="20">
                  <c:v>40.1</c:v>
                </c:pt>
                <c:pt idx="21">
                  <c:v>40.1</c:v>
                </c:pt>
                <c:pt idx="22">
                  <c:v>40.200000000000003</c:v>
                </c:pt>
                <c:pt idx="23">
                  <c:v>40.200000000000003</c:v>
                </c:pt>
                <c:pt idx="24">
                  <c:v>40.299999999999997</c:v>
                </c:pt>
                <c:pt idx="25">
                  <c:v>40.299999999999997</c:v>
                </c:pt>
                <c:pt idx="26">
                  <c:v>40.4</c:v>
                </c:pt>
                <c:pt idx="27">
                  <c:v>40.700000000000003</c:v>
                </c:pt>
                <c:pt idx="28">
                  <c:v>40.9</c:v>
                </c:pt>
                <c:pt idx="29">
                  <c:v>41.3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69"/>
        <c:axId val="517868296"/>
        <c:axId val="517868688"/>
      </c:barChart>
      <c:catAx>
        <c:axId val="517868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7868688"/>
        <c:crosses val="autoZero"/>
        <c:auto val="1"/>
        <c:lblAlgn val="ctr"/>
        <c:lblOffset val="100"/>
        <c:noMultiLvlLbl val="0"/>
      </c:catAx>
      <c:valAx>
        <c:axId val="517868688"/>
        <c:scaling>
          <c:orientation val="minMax"/>
          <c:min val="3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17868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04039168169368E-2"/>
          <c:y val="2.8281583771735234E-2"/>
          <c:w val="0.90345725289574341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Jalostusarvo/työntekijä 2014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Taul1!$B$2:$B$1453</c:f>
              <c:numCache>
                <c:formatCode>General</c:formatCode>
                <c:ptCount val="1452"/>
                <c:pt idx="2" formatCode="#,##0\ &quot;€&quot;">
                  <c:v>759348.33</c:v>
                </c:pt>
                <c:pt idx="3" formatCode="#,##0\ &quot;€&quot;">
                  <c:v>105424.08</c:v>
                </c:pt>
                <c:pt idx="4" formatCode="#,##0\ &quot;€&quot;">
                  <c:v>-596577.02</c:v>
                </c:pt>
                <c:pt idx="5" formatCode="#,##0\ &quot;€&quot;">
                  <c:v>58249.63</c:v>
                </c:pt>
                <c:pt idx="6" formatCode="#,##0\ &quot;€&quot;">
                  <c:v>-33372.89</c:v>
                </c:pt>
                <c:pt idx="7" formatCode="#,##0\ &quot;€&quot;">
                  <c:v>-411185.71</c:v>
                </c:pt>
                <c:pt idx="8" formatCode="#,##0\ &quot;€&quot;">
                  <c:v>68706.44</c:v>
                </c:pt>
                <c:pt idx="9" formatCode="#,##0\ &quot;€&quot;">
                  <c:v>64709</c:v>
                </c:pt>
                <c:pt idx="10" formatCode="#,##0\ &quot;€&quot;">
                  <c:v>72721.61</c:v>
                </c:pt>
                <c:pt idx="11" formatCode="#,##0\ &quot;€&quot;">
                  <c:v>76955.710000000006</c:v>
                </c:pt>
                <c:pt idx="12" formatCode="#,##0\ &quot;€&quot;">
                  <c:v>62215.28</c:v>
                </c:pt>
                <c:pt idx="13" formatCode="#,##0\ &quot;€&quot;">
                  <c:v>92811.79</c:v>
                </c:pt>
                <c:pt idx="14" formatCode="#,##0\ &quot;€&quot;">
                  <c:v>83154.14</c:v>
                </c:pt>
                <c:pt idx="15" formatCode="#,##0\ &quot;€&quot;">
                  <c:v>91612.15</c:v>
                </c:pt>
                <c:pt idx="16" formatCode="#,##0\ &quot;€&quot;">
                  <c:v>74794.66</c:v>
                </c:pt>
                <c:pt idx="17" formatCode="#,##0\ &quot;€&quot;">
                  <c:v>58278.89</c:v>
                </c:pt>
                <c:pt idx="18" formatCode="#,##0\ &quot;€&quot;">
                  <c:v>49011.92</c:v>
                </c:pt>
                <c:pt idx="19" formatCode="#,##0\ &quot;€&quot;">
                  <c:v>76540.820000000007</c:v>
                </c:pt>
                <c:pt idx="20" formatCode="#,##0\ &quot;€&quot;">
                  <c:v>97219.77</c:v>
                </c:pt>
                <c:pt idx="21" formatCode="#,##0\ &quot;€&quot;">
                  <c:v>73420.53</c:v>
                </c:pt>
                <c:pt idx="22" formatCode="#,##0\ &quot;€&quot;">
                  <c:v>41007.5</c:v>
                </c:pt>
                <c:pt idx="23" formatCode="#,##0\ &quot;€&quot;">
                  <c:v>127084.5</c:v>
                </c:pt>
                <c:pt idx="24" formatCode="#,##0\ &quot;€&quot;">
                  <c:v>99997.75</c:v>
                </c:pt>
                <c:pt idx="25" formatCode="#,##0\ &quot;€&quot;">
                  <c:v>81882.31</c:v>
                </c:pt>
                <c:pt idx="26" formatCode="#,##0\ &quot;€&quot;">
                  <c:v>64000.82</c:v>
                </c:pt>
                <c:pt idx="27" formatCode="#,##0\ &quot;€&quot;">
                  <c:v>73178.5</c:v>
                </c:pt>
                <c:pt idx="28" formatCode="#,##0\ &quot;€&quot;">
                  <c:v>77452.56</c:v>
                </c:pt>
                <c:pt idx="29" formatCode="#,##0\ &quot;€&quot;">
                  <c:v>62210.04</c:v>
                </c:pt>
                <c:pt idx="30" formatCode="#,##0\ &quot;€&quot;">
                  <c:v>79090.39</c:v>
                </c:pt>
                <c:pt idx="31" formatCode="#,##0\ &quot;€&quot;">
                  <c:v>63052.43</c:v>
                </c:pt>
                <c:pt idx="32" formatCode="#,##0\ &quot;€&quot;">
                  <c:v>91373.42</c:v>
                </c:pt>
                <c:pt idx="33" formatCode="#,##0\ &quot;€&quot;">
                  <c:v>63259.33</c:v>
                </c:pt>
                <c:pt idx="34" formatCode="#,##0\ &quot;€&quot;">
                  <c:v>61684.93</c:v>
                </c:pt>
                <c:pt idx="35" formatCode="#,##0\ &quot;€&quot;">
                  <c:v>110654.24</c:v>
                </c:pt>
                <c:pt idx="36" formatCode="#,##0\ &quot;€&quot;">
                  <c:v>41378.85</c:v>
                </c:pt>
                <c:pt idx="37" formatCode="#,##0\ &quot;€&quot;">
                  <c:v>120636.97</c:v>
                </c:pt>
                <c:pt idx="38" formatCode="#,##0\ &quot;€&quot;">
                  <c:v>163482.35</c:v>
                </c:pt>
                <c:pt idx="39" formatCode="#,##0\ &quot;€&quot;">
                  <c:v>55800</c:v>
                </c:pt>
                <c:pt idx="40" formatCode="#,##0\ &quot;€&quot;">
                  <c:v>66010.62</c:v>
                </c:pt>
                <c:pt idx="41" formatCode="#,##0\ &quot;€&quot;">
                  <c:v>87282.99</c:v>
                </c:pt>
                <c:pt idx="42" formatCode="#,##0\ &quot;€&quot;">
                  <c:v>57758.7</c:v>
                </c:pt>
                <c:pt idx="43" formatCode="#,##0\ &quot;€&quot;">
                  <c:v>109646.57</c:v>
                </c:pt>
                <c:pt idx="44" formatCode="#,##0\ &quot;€&quot;">
                  <c:v>77652.83</c:v>
                </c:pt>
                <c:pt idx="45" formatCode="#,##0\ &quot;€&quot;">
                  <c:v>47888.59</c:v>
                </c:pt>
                <c:pt idx="46" formatCode="#,##0\ &quot;€&quot;">
                  <c:v>74271.929999999993</c:v>
                </c:pt>
                <c:pt idx="47" formatCode="#,##0\ &quot;€&quot;">
                  <c:v>45673.4</c:v>
                </c:pt>
                <c:pt idx="48" formatCode="#,##0\ &quot;€&quot;">
                  <c:v>235170.77</c:v>
                </c:pt>
                <c:pt idx="49" formatCode="#,##0\ &quot;€&quot;">
                  <c:v>28614.75</c:v>
                </c:pt>
                <c:pt idx="50" formatCode="#,##0\ &quot;€&quot;">
                  <c:v>112133.03</c:v>
                </c:pt>
                <c:pt idx="51" formatCode="#,##0\ &quot;€&quot;">
                  <c:v>95044.76</c:v>
                </c:pt>
                <c:pt idx="52" formatCode="#,##0\ &quot;€&quot;">
                  <c:v>50434.87</c:v>
                </c:pt>
                <c:pt idx="53" formatCode="#,##0\ &quot;€&quot;">
                  <c:v>22685.71</c:v>
                </c:pt>
                <c:pt idx="54" formatCode="#,##0\ &quot;€&quot;">
                  <c:v>74924.28</c:v>
                </c:pt>
                <c:pt idx="55" formatCode="#,##0\ &quot;€&quot;">
                  <c:v>48827.46</c:v>
                </c:pt>
                <c:pt idx="56" formatCode="#,##0\ &quot;€&quot;">
                  <c:v>66447.06</c:v>
                </c:pt>
                <c:pt idx="57" formatCode="#,##0\ &quot;€&quot;">
                  <c:v>60854.76</c:v>
                </c:pt>
                <c:pt idx="58" formatCode="#,##0\ &quot;€&quot;">
                  <c:v>139347.51999999999</c:v>
                </c:pt>
                <c:pt idx="59" formatCode="#,##0\ &quot;€&quot;">
                  <c:v>93218.18</c:v>
                </c:pt>
                <c:pt idx="60" formatCode="#,##0\ &quot;€&quot;">
                  <c:v>41447.550000000003</c:v>
                </c:pt>
                <c:pt idx="61" formatCode="#,##0\ &quot;€&quot;">
                  <c:v>274617.03999999998</c:v>
                </c:pt>
                <c:pt idx="62" formatCode="#,##0\ &quot;€&quot;">
                  <c:v>70938.94</c:v>
                </c:pt>
                <c:pt idx="63" formatCode="#,##0\ &quot;€&quot;">
                  <c:v>44178.5</c:v>
                </c:pt>
                <c:pt idx="64" formatCode="#,##0\ &quot;€&quot;">
                  <c:v>17500.75</c:v>
                </c:pt>
                <c:pt idx="65" formatCode="#,##0\ &quot;€&quot;">
                  <c:v>29802.82</c:v>
                </c:pt>
                <c:pt idx="66" formatCode="#,##0\ &quot;€&quot;">
                  <c:v>79308.62</c:v>
                </c:pt>
                <c:pt idx="67" formatCode="#,##0\ &quot;€&quot;">
                  <c:v>65601.009999999995</c:v>
                </c:pt>
                <c:pt idx="68" formatCode="#,##0\ &quot;€&quot;">
                  <c:v>169817.97</c:v>
                </c:pt>
                <c:pt idx="69" formatCode="#,##0\ &quot;€&quot;">
                  <c:v>84088.320000000007</c:v>
                </c:pt>
                <c:pt idx="70" formatCode="#,##0\ &quot;€&quot;">
                  <c:v>49784.33</c:v>
                </c:pt>
                <c:pt idx="71" formatCode="#,##0\ &quot;€&quot;">
                  <c:v>55493.48</c:v>
                </c:pt>
                <c:pt idx="72" formatCode="#,##0\ &quot;€&quot;">
                  <c:v>51646.8</c:v>
                </c:pt>
                <c:pt idx="73" formatCode="#,##0\ &quot;€&quot;">
                  <c:v>52940.38</c:v>
                </c:pt>
                <c:pt idx="74" formatCode="#,##0\ &quot;€&quot;">
                  <c:v>46170.35</c:v>
                </c:pt>
                <c:pt idx="75" formatCode="#,##0\ &quot;€&quot;">
                  <c:v>61760.26</c:v>
                </c:pt>
                <c:pt idx="76" formatCode="#,##0\ &quot;€&quot;">
                  <c:v>279512.2</c:v>
                </c:pt>
                <c:pt idx="77" formatCode="#,##0\ &quot;€&quot;">
                  <c:v>46859.06</c:v>
                </c:pt>
                <c:pt idx="78" formatCode="#,##0\ &quot;€&quot;">
                  <c:v>49922.46</c:v>
                </c:pt>
                <c:pt idx="79" formatCode="#,##0\ &quot;€&quot;">
                  <c:v>55657.09</c:v>
                </c:pt>
                <c:pt idx="80" formatCode="#,##0\ &quot;€&quot;">
                  <c:v>64249.120000000003</c:v>
                </c:pt>
                <c:pt idx="81" formatCode="#,##0\ &quot;€&quot;">
                  <c:v>43820.66</c:v>
                </c:pt>
                <c:pt idx="82" formatCode="#,##0\ &quot;€&quot;">
                  <c:v>80430</c:v>
                </c:pt>
                <c:pt idx="83" formatCode="#,##0\ &quot;€&quot;">
                  <c:v>51537.93</c:v>
                </c:pt>
                <c:pt idx="84" formatCode="#,##0\ &quot;€&quot;">
                  <c:v>199150.4</c:v>
                </c:pt>
                <c:pt idx="85" formatCode="#,##0\ &quot;€&quot;">
                  <c:v>65376.56</c:v>
                </c:pt>
                <c:pt idx="86" formatCode="#,##0\ &quot;€&quot;">
                  <c:v>41133.53</c:v>
                </c:pt>
                <c:pt idx="87" formatCode="#,##0\ &quot;€&quot;">
                  <c:v>49072.97</c:v>
                </c:pt>
                <c:pt idx="88" formatCode="#,##0\ &quot;€&quot;">
                  <c:v>74691</c:v>
                </c:pt>
                <c:pt idx="89" formatCode="#,##0\ &quot;€&quot;">
                  <c:v>55038.95</c:v>
                </c:pt>
                <c:pt idx="90" formatCode="#,##0\ &quot;€&quot;">
                  <c:v>78811.320000000007</c:v>
                </c:pt>
                <c:pt idx="91" formatCode="#,##0\ &quot;€&quot;">
                  <c:v>87479.83</c:v>
                </c:pt>
                <c:pt idx="92" formatCode="#,##0\ &quot;€&quot;">
                  <c:v>102439.03999999999</c:v>
                </c:pt>
                <c:pt idx="93" formatCode="#,##0\ &quot;€&quot;">
                  <c:v>124233.33</c:v>
                </c:pt>
                <c:pt idx="94" formatCode="#,##0\ &quot;€&quot;">
                  <c:v>54786.42</c:v>
                </c:pt>
                <c:pt idx="95" formatCode="#,##0\ &quot;€&quot;">
                  <c:v>34643.24</c:v>
                </c:pt>
                <c:pt idx="96" formatCode="#,##0\ &quot;€&quot;">
                  <c:v>73339.41</c:v>
                </c:pt>
                <c:pt idx="97" formatCode="#,##0\ &quot;€&quot;">
                  <c:v>47279.31</c:v>
                </c:pt>
                <c:pt idx="98" formatCode="#,##0\ &quot;€&quot;">
                  <c:v>55315.66</c:v>
                </c:pt>
                <c:pt idx="99" formatCode="#,##0\ &quot;€&quot;">
                  <c:v>83285.460000000006</c:v>
                </c:pt>
                <c:pt idx="100" formatCode="#,##0\ &quot;€&quot;">
                  <c:v>63180.44</c:v>
                </c:pt>
                <c:pt idx="101" formatCode="#,##0\ &quot;€&quot;">
                  <c:v>58340.27</c:v>
                </c:pt>
                <c:pt idx="102" formatCode="#,##0\ &quot;€&quot;">
                  <c:v>56116.26</c:v>
                </c:pt>
                <c:pt idx="103" formatCode="#,##0\ &quot;€&quot;">
                  <c:v>63678.46</c:v>
                </c:pt>
                <c:pt idx="104" formatCode="#,##0\ &quot;€&quot;">
                  <c:v>72474.17</c:v>
                </c:pt>
                <c:pt idx="105" formatCode="#,##0\ &quot;€&quot;">
                  <c:v>38901.22</c:v>
                </c:pt>
                <c:pt idx="106" formatCode="#,##0\ &quot;€&quot;">
                  <c:v>51546.29</c:v>
                </c:pt>
                <c:pt idx="107" formatCode="#,##0\ &quot;€&quot;">
                  <c:v>39528.26</c:v>
                </c:pt>
                <c:pt idx="108" formatCode="#,##0\ &quot;€&quot;">
                  <c:v>115695.29</c:v>
                </c:pt>
                <c:pt idx="109" formatCode="#,##0\ &quot;€&quot;">
                  <c:v>51608.25</c:v>
                </c:pt>
                <c:pt idx="110" formatCode="#,##0\ &quot;€&quot;">
                  <c:v>45162.75</c:v>
                </c:pt>
                <c:pt idx="111" formatCode="#,##0\ &quot;€&quot;">
                  <c:v>65222.25</c:v>
                </c:pt>
                <c:pt idx="112" formatCode="#,##0\ &quot;€&quot;">
                  <c:v>62005.77</c:v>
                </c:pt>
                <c:pt idx="113" formatCode="#,##0\ &quot;€&quot;">
                  <c:v>116307.34</c:v>
                </c:pt>
                <c:pt idx="114" formatCode="#,##0\ &quot;€&quot;">
                  <c:v>280127.65000000002</c:v>
                </c:pt>
                <c:pt idx="115" formatCode="#,##0\ &quot;€&quot;">
                  <c:v>90527.72</c:v>
                </c:pt>
                <c:pt idx="116" formatCode="#,##0\ &quot;€&quot;">
                  <c:v>71588.67</c:v>
                </c:pt>
                <c:pt idx="117" formatCode="#,##0\ &quot;€&quot;">
                  <c:v>52160</c:v>
                </c:pt>
                <c:pt idx="118" formatCode="#,##0\ &quot;€&quot;">
                  <c:v>75189.679999999993</c:v>
                </c:pt>
                <c:pt idx="119" formatCode="#,##0\ &quot;€&quot;">
                  <c:v>463809.5</c:v>
                </c:pt>
                <c:pt idx="120" formatCode="#,##0\ &quot;€&quot;">
                  <c:v>63930.36</c:v>
                </c:pt>
                <c:pt idx="121" formatCode="#,##0\ &quot;€&quot;">
                  <c:v>53585.48</c:v>
                </c:pt>
                <c:pt idx="122" formatCode="#,##0\ &quot;€&quot;">
                  <c:v>49628.99</c:v>
                </c:pt>
                <c:pt idx="123" formatCode="#,##0\ &quot;€&quot;">
                  <c:v>64631.23</c:v>
                </c:pt>
                <c:pt idx="124" formatCode="#,##0\ &quot;€&quot;">
                  <c:v>52426.09</c:v>
                </c:pt>
                <c:pt idx="125" formatCode="#,##0\ &quot;€&quot;">
                  <c:v>87785.14</c:v>
                </c:pt>
                <c:pt idx="126" formatCode="#,##0\ &quot;€&quot;">
                  <c:v>104954.78</c:v>
                </c:pt>
                <c:pt idx="127" formatCode="#,##0\ &quot;€&quot;">
                  <c:v>483022.73</c:v>
                </c:pt>
                <c:pt idx="128" formatCode="#,##0\ &quot;€&quot;">
                  <c:v>52376.76</c:v>
                </c:pt>
                <c:pt idx="129" formatCode="#,##0\ &quot;€&quot;">
                  <c:v>52263</c:v>
                </c:pt>
                <c:pt idx="130" formatCode="#,##0\ &quot;€&quot;">
                  <c:v>83558.58</c:v>
                </c:pt>
                <c:pt idx="131" formatCode="#,##0\ &quot;€&quot;">
                  <c:v>49894.05</c:v>
                </c:pt>
                <c:pt idx="132" formatCode="#,##0\ &quot;€&quot;">
                  <c:v>94024.91</c:v>
                </c:pt>
                <c:pt idx="133" formatCode="#,##0\ &quot;€&quot;">
                  <c:v>101527.63</c:v>
                </c:pt>
                <c:pt idx="134" formatCode="#,##0\ &quot;€&quot;">
                  <c:v>60374.080000000002</c:v>
                </c:pt>
                <c:pt idx="135" formatCode="#,##0\ &quot;€&quot;">
                  <c:v>50955.28</c:v>
                </c:pt>
                <c:pt idx="136" formatCode="#,##0\ &quot;€&quot;">
                  <c:v>41536.480000000003</c:v>
                </c:pt>
                <c:pt idx="137" formatCode="#,##0\ &quot;€&quot;">
                  <c:v>27775.77</c:v>
                </c:pt>
                <c:pt idx="138" formatCode="#,##0\ &quot;€&quot;">
                  <c:v>68963</c:v>
                </c:pt>
                <c:pt idx="139" formatCode="#,##0\ &quot;€&quot;">
                  <c:v>22057.59</c:v>
                </c:pt>
                <c:pt idx="140" formatCode="#,##0\ &quot;€&quot;">
                  <c:v>51646.33</c:v>
                </c:pt>
                <c:pt idx="141" formatCode="#,##0\ &quot;€&quot;">
                  <c:v>57559.85</c:v>
                </c:pt>
                <c:pt idx="142" formatCode="#,##0\ &quot;€&quot;">
                  <c:v>70596.31</c:v>
                </c:pt>
                <c:pt idx="143" formatCode="#,##0\ &quot;€&quot;">
                  <c:v>77610.61</c:v>
                </c:pt>
                <c:pt idx="144" formatCode="#,##0\ &quot;€&quot;">
                  <c:v>79512.320000000007</c:v>
                </c:pt>
                <c:pt idx="145" formatCode="#,##0\ &quot;€&quot;">
                  <c:v>54790.61</c:v>
                </c:pt>
                <c:pt idx="146" formatCode="#,##0\ &quot;€&quot;">
                  <c:v>56352.24</c:v>
                </c:pt>
                <c:pt idx="147" formatCode="#,##0\ &quot;€&quot;">
                  <c:v>42766.09</c:v>
                </c:pt>
                <c:pt idx="148" formatCode="#,##0\ &quot;€&quot;">
                  <c:v>109142.44</c:v>
                </c:pt>
                <c:pt idx="149" formatCode="#,##0\ &quot;€&quot;">
                  <c:v>67361.67</c:v>
                </c:pt>
                <c:pt idx="150" formatCode="#,##0\ &quot;€&quot;">
                  <c:v>67689.710000000006</c:v>
                </c:pt>
                <c:pt idx="151" formatCode="#,##0\ &quot;€&quot;">
                  <c:v>104278.45</c:v>
                </c:pt>
                <c:pt idx="152" formatCode="#,##0\ &quot;€&quot;">
                  <c:v>711463.58</c:v>
                </c:pt>
                <c:pt idx="153" formatCode="#,##0\ &quot;€&quot;">
                  <c:v>115871.43</c:v>
                </c:pt>
                <c:pt idx="154" formatCode="#,##0\ &quot;€&quot;">
                  <c:v>44836.88</c:v>
                </c:pt>
                <c:pt idx="155" formatCode="#,##0\ &quot;€&quot;">
                  <c:v>52662.66</c:v>
                </c:pt>
                <c:pt idx="156" formatCode="#,##0\ &quot;€&quot;">
                  <c:v>85615.25</c:v>
                </c:pt>
                <c:pt idx="157" formatCode="#,##0\ &quot;€&quot;">
                  <c:v>67578.990000000005</c:v>
                </c:pt>
                <c:pt idx="158" formatCode="#,##0\ &quot;€&quot;">
                  <c:v>10056.5</c:v>
                </c:pt>
                <c:pt idx="159" formatCode="#,##0\ &quot;€&quot;">
                  <c:v>72702.59</c:v>
                </c:pt>
                <c:pt idx="160" formatCode="#,##0\ &quot;€&quot;">
                  <c:v>19624.46</c:v>
                </c:pt>
                <c:pt idx="161" formatCode="#,##0\ &quot;€&quot;">
                  <c:v>-45633.36</c:v>
                </c:pt>
                <c:pt idx="162" formatCode="#,##0\ &quot;€&quot;">
                  <c:v>175529.71</c:v>
                </c:pt>
                <c:pt idx="163" formatCode="#,##0\ &quot;€&quot;">
                  <c:v>101463.06</c:v>
                </c:pt>
                <c:pt idx="164" formatCode="#,##0\ &quot;€&quot;">
                  <c:v>95539.16</c:v>
                </c:pt>
                <c:pt idx="165" formatCode="#,##0\ &quot;€&quot;">
                  <c:v>-667053.14</c:v>
                </c:pt>
                <c:pt idx="166" formatCode="#,##0\ &quot;€&quot;">
                  <c:v>74316.09</c:v>
                </c:pt>
                <c:pt idx="167" formatCode="#,##0\ &quot;€&quot;">
                  <c:v>57119.13</c:v>
                </c:pt>
                <c:pt idx="168" formatCode="#,##0\ &quot;€&quot;">
                  <c:v>60243.95</c:v>
                </c:pt>
                <c:pt idx="169" formatCode="#,##0\ &quot;€&quot;">
                  <c:v>49563.31</c:v>
                </c:pt>
                <c:pt idx="170" formatCode="#,##0\ &quot;€&quot;">
                  <c:v>31545.56</c:v>
                </c:pt>
                <c:pt idx="171" formatCode="#,##0\ &quot;€&quot;">
                  <c:v>110610.51</c:v>
                </c:pt>
                <c:pt idx="172" formatCode="#,##0\ &quot;€&quot;">
                  <c:v>116477.25</c:v>
                </c:pt>
                <c:pt idx="173" formatCode="#,##0\ &quot;€&quot;">
                  <c:v>-19893.73</c:v>
                </c:pt>
                <c:pt idx="174" formatCode="#,##0\ &quot;€&quot;">
                  <c:v>60211.43</c:v>
                </c:pt>
                <c:pt idx="175" formatCode="#,##0\ &quot;€&quot;">
                  <c:v>45250.14</c:v>
                </c:pt>
                <c:pt idx="176" formatCode="#,##0\ &quot;€&quot;">
                  <c:v>42435.79</c:v>
                </c:pt>
                <c:pt idx="177" formatCode="#,##0\ &quot;€&quot;">
                  <c:v>56819.67</c:v>
                </c:pt>
                <c:pt idx="178" formatCode="#,##0\ &quot;€&quot;">
                  <c:v>85865.58</c:v>
                </c:pt>
                <c:pt idx="179" formatCode="#,##0\ &quot;€&quot;">
                  <c:v>31533.59</c:v>
                </c:pt>
                <c:pt idx="180" formatCode="#,##0\ &quot;€&quot;">
                  <c:v>48668.29</c:v>
                </c:pt>
                <c:pt idx="181" formatCode="#,##0\ &quot;€&quot;">
                  <c:v>68355.97</c:v>
                </c:pt>
                <c:pt idx="182" formatCode="#,##0\ &quot;€&quot;">
                  <c:v>92830.59</c:v>
                </c:pt>
                <c:pt idx="183" formatCode="#,##0\ &quot;€&quot;">
                  <c:v>93886.95</c:v>
                </c:pt>
                <c:pt idx="184" formatCode="#,##0\ &quot;€&quot;">
                  <c:v>52735.3</c:v>
                </c:pt>
                <c:pt idx="185" formatCode="#,##0\ &quot;€&quot;">
                  <c:v>44195.519999999997</c:v>
                </c:pt>
                <c:pt idx="186" formatCode="#,##0\ &quot;€&quot;">
                  <c:v>49055.27</c:v>
                </c:pt>
                <c:pt idx="187" formatCode="#,##0\ &quot;€&quot;">
                  <c:v>41450.9</c:v>
                </c:pt>
                <c:pt idx="188" formatCode="#,##0\ &quot;€&quot;">
                  <c:v>68641.42</c:v>
                </c:pt>
                <c:pt idx="189" formatCode="#,##0\ &quot;€&quot;">
                  <c:v>44217.01</c:v>
                </c:pt>
                <c:pt idx="190" formatCode="#,##0\ &quot;€&quot;">
                  <c:v>940979.39</c:v>
                </c:pt>
                <c:pt idx="191" formatCode="#,##0\ &quot;€&quot;">
                  <c:v>-14542.5</c:v>
                </c:pt>
                <c:pt idx="192" formatCode="#,##0\ &quot;€&quot;">
                  <c:v>70806.880000000005</c:v>
                </c:pt>
                <c:pt idx="193" formatCode="#,##0\ &quot;€&quot;">
                  <c:v>62358.77</c:v>
                </c:pt>
                <c:pt idx="194" formatCode="#,##0\ &quot;€&quot;">
                  <c:v>60850</c:v>
                </c:pt>
                <c:pt idx="195" formatCode="#,##0\ &quot;€&quot;">
                  <c:v>55110.29</c:v>
                </c:pt>
                <c:pt idx="196" formatCode="#,##0\ &quot;€&quot;">
                  <c:v>62939.44</c:v>
                </c:pt>
                <c:pt idx="197" formatCode="#,##0\ &quot;€&quot;">
                  <c:v>46810.83</c:v>
                </c:pt>
                <c:pt idx="198" formatCode="#,##0\ &quot;€&quot;">
                  <c:v>59352.45</c:v>
                </c:pt>
                <c:pt idx="199" formatCode="#,##0\ &quot;€&quot;">
                  <c:v>63982.8</c:v>
                </c:pt>
                <c:pt idx="200" formatCode="#,##0\ &quot;€&quot;">
                  <c:v>45120.67</c:v>
                </c:pt>
                <c:pt idx="201" formatCode="#,##0\ &quot;€&quot;">
                  <c:v>61274.32</c:v>
                </c:pt>
                <c:pt idx="202" formatCode="#,##0\ &quot;€&quot;">
                  <c:v>89117.45</c:v>
                </c:pt>
                <c:pt idx="203" formatCode="#,##0\ &quot;€&quot;">
                  <c:v>69374.289999999994</c:v>
                </c:pt>
                <c:pt idx="204" formatCode="#,##0\ &quot;€&quot;">
                  <c:v>176800</c:v>
                </c:pt>
                <c:pt idx="205" formatCode="#,##0\ &quot;€&quot;">
                  <c:v>80282.16</c:v>
                </c:pt>
                <c:pt idx="206" formatCode="#,##0\ &quot;€&quot;">
                  <c:v>39615.78</c:v>
                </c:pt>
                <c:pt idx="207" formatCode="#,##0\ &quot;€&quot;">
                  <c:v>59047</c:v>
                </c:pt>
                <c:pt idx="208" formatCode="#,##0\ &quot;€&quot;">
                  <c:v>51290.64</c:v>
                </c:pt>
                <c:pt idx="209" formatCode="#,##0\ &quot;€&quot;">
                  <c:v>48367</c:v>
                </c:pt>
                <c:pt idx="210" formatCode="#,##0\ &quot;€&quot;">
                  <c:v>54445</c:v>
                </c:pt>
                <c:pt idx="211" formatCode="#,##0\ &quot;€&quot;">
                  <c:v>46729.98</c:v>
                </c:pt>
                <c:pt idx="212" formatCode="#,##0\ &quot;€&quot;">
                  <c:v>96869.5</c:v>
                </c:pt>
                <c:pt idx="213" formatCode="#,##0\ &quot;€&quot;">
                  <c:v>64448.800000000003</c:v>
                </c:pt>
                <c:pt idx="214" formatCode="#,##0\ &quot;€&quot;">
                  <c:v>50303.16</c:v>
                </c:pt>
                <c:pt idx="215" formatCode="#,##0\ &quot;€&quot;">
                  <c:v>65678.009999999995</c:v>
                </c:pt>
                <c:pt idx="216" formatCode="#,##0\ &quot;€&quot;">
                  <c:v>-10073.200000000001</c:v>
                </c:pt>
                <c:pt idx="217" formatCode="#,##0\ &quot;€&quot;">
                  <c:v>105251.96</c:v>
                </c:pt>
                <c:pt idx="218" formatCode="#,##0\ &quot;€&quot;">
                  <c:v>123162.41</c:v>
                </c:pt>
                <c:pt idx="219" formatCode="#,##0\ &quot;€&quot;">
                  <c:v>28526.95</c:v>
                </c:pt>
                <c:pt idx="220" formatCode="#,##0\ &quot;€&quot;">
                  <c:v>133750</c:v>
                </c:pt>
                <c:pt idx="221" formatCode="#,##0\ &quot;€&quot;">
                  <c:v>16654.5</c:v>
                </c:pt>
                <c:pt idx="222" formatCode="#,##0\ &quot;€&quot;">
                  <c:v>36659.550000000003</c:v>
                </c:pt>
                <c:pt idx="223" formatCode="#,##0\ &quot;€&quot;">
                  <c:v>46639.8</c:v>
                </c:pt>
                <c:pt idx="224" formatCode="#,##0\ &quot;€&quot;">
                  <c:v>68701.09</c:v>
                </c:pt>
                <c:pt idx="225" formatCode="#,##0\ &quot;€&quot;">
                  <c:v>70652.3</c:v>
                </c:pt>
                <c:pt idx="226" formatCode="#,##0\ &quot;€&quot;">
                  <c:v>34617.67</c:v>
                </c:pt>
                <c:pt idx="227" formatCode="#,##0\ &quot;€&quot;">
                  <c:v>145877.6</c:v>
                </c:pt>
                <c:pt idx="228" formatCode="#,##0\ &quot;€&quot;">
                  <c:v>48736</c:v>
                </c:pt>
                <c:pt idx="229" formatCode="#,##0\ &quot;€&quot;">
                  <c:v>37514.730000000003</c:v>
                </c:pt>
                <c:pt idx="230" formatCode="#,##0\ &quot;€&quot;">
                  <c:v>43657.05</c:v>
                </c:pt>
                <c:pt idx="231" formatCode="#,##0\ &quot;€&quot;">
                  <c:v>147587.82</c:v>
                </c:pt>
                <c:pt idx="232" formatCode="#,##0\ &quot;€&quot;">
                  <c:v>57104.38</c:v>
                </c:pt>
                <c:pt idx="233" formatCode="#,##0\ &quot;€&quot;">
                  <c:v>68459.44</c:v>
                </c:pt>
                <c:pt idx="234" formatCode="#,##0\ &quot;€&quot;">
                  <c:v>38838.129999999997</c:v>
                </c:pt>
                <c:pt idx="235" formatCode="#,##0\ &quot;€&quot;">
                  <c:v>95735.2</c:v>
                </c:pt>
                <c:pt idx="236" formatCode="#,##0\ &quot;€&quot;">
                  <c:v>71117.039999999994</c:v>
                </c:pt>
                <c:pt idx="237" formatCode="#,##0\ &quot;€&quot;">
                  <c:v>44356.25</c:v>
                </c:pt>
                <c:pt idx="238" formatCode="#,##0\ &quot;€&quot;">
                  <c:v>48760.39</c:v>
                </c:pt>
                <c:pt idx="239" formatCode="#,##0\ &quot;€&quot;">
                  <c:v>79392.33</c:v>
                </c:pt>
                <c:pt idx="240" formatCode="#,##0\ &quot;€&quot;">
                  <c:v>43343.95</c:v>
                </c:pt>
                <c:pt idx="241" formatCode="#,##0\ &quot;€&quot;">
                  <c:v>91762.95</c:v>
                </c:pt>
                <c:pt idx="242" formatCode="#,##0\ &quot;€&quot;">
                  <c:v>51969.73</c:v>
                </c:pt>
                <c:pt idx="243" formatCode="#,##0\ &quot;€&quot;">
                  <c:v>68041.53</c:v>
                </c:pt>
                <c:pt idx="244" formatCode="#,##0\ &quot;€&quot;">
                  <c:v>68936.479999999996</c:v>
                </c:pt>
                <c:pt idx="245" formatCode="#,##0\ &quot;€&quot;">
                  <c:v>33549.03</c:v>
                </c:pt>
                <c:pt idx="246" formatCode="#,##0\ &quot;€&quot;">
                  <c:v>67667.17</c:v>
                </c:pt>
                <c:pt idx="247" formatCode="#,##0\ &quot;€&quot;">
                  <c:v>87417.27</c:v>
                </c:pt>
                <c:pt idx="248" formatCode="#,##0\ &quot;€&quot;">
                  <c:v>63485.78</c:v>
                </c:pt>
                <c:pt idx="249" formatCode="#,##0\ &quot;€&quot;">
                  <c:v>58447.6</c:v>
                </c:pt>
                <c:pt idx="250" formatCode="#,##0\ &quot;€&quot;">
                  <c:v>59836.31</c:v>
                </c:pt>
                <c:pt idx="251" formatCode="#,##0\ &quot;€&quot;">
                  <c:v>112323.51</c:v>
                </c:pt>
                <c:pt idx="252" formatCode="#,##0\ &quot;€&quot;">
                  <c:v>-33347.46</c:v>
                </c:pt>
                <c:pt idx="253" formatCode="#,##0\ &quot;€&quot;">
                  <c:v>191723.91</c:v>
                </c:pt>
                <c:pt idx="254" formatCode="#,##0\ &quot;€&quot;">
                  <c:v>33040.800000000003</c:v>
                </c:pt>
                <c:pt idx="255" formatCode="#,##0\ &quot;€&quot;">
                  <c:v>63735.6</c:v>
                </c:pt>
                <c:pt idx="256" formatCode="#,##0\ &quot;€&quot;">
                  <c:v>19455.740000000002</c:v>
                </c:pt>
                <c:pt idx="257" formatCode="#,##0\ &quot;€&quot;">
                  <c:v>50619.75</c:v>
                </c:pt>
                <c:pt idx="258" formatCode="#,##0\ &quot;€&quot;">
                  <c:v>64780.11</c:v>
                </c:pt>
                <c:pt idx="259" formatCode="#,##0\ &quot;€&quot;">
                  <c:v>62581</c:v>
                </c:pt>
                <c:pt idx="260" formatCode="#,##0\ &quot;€&quot;">
                  <c:v>50077.96</c:v>
                </c:pt>
                <c:pt idx="261" formatCode="#,##0\ &quot;€&quot;">
                  <c:v>47570.21</c:v>
                </c:pt>
                <c:pt idx="262" formatCode="#,##0\ &quot;€&quot;">
                  <c:v>44396.77</c:v>
                </c:pt>
                <c:pt idx="263" formatCode="#,##0\ &quot;€&quot;">
                  <c:v>27837.279999999999</c:v>
                </c:pt>
                <c:pt idx="264" formatCode="#,##0\ &quot;€&quot;">
                  <c:v>47061.94</c:v>
                </c:pt>
                <c:pt idx="265" formatCode="#,##0\ &quot;€&quot;">
                  <c:v>57737.93</c:v>
                </c:pt>
                <c:pt idx="266" formatCode="#,##0\ &quot;€&quot;">
                  <c:v>29650.45</c:v>
                </c:pt>
                <c:pt idx="267" formatCode="#,##0\ &quot;€&quot;">
                  <c:v>51268.91</c:v>
                </c:pt>
                <c:pt idx="268" formatCode="#,##0\ &quot;€&quot;">
                  <c:v>63878.44</c:v>
                </c:pt>
                <c:pt idx="269" formatCode="#,##0\ &quot;€&quot;">
                  <c:v>92921.31</c:v>
                </c:pt>
                <c:pt idx="270" formatCode="#,##0\ &quot;€&quot;">
                  <c:v>51649.120000000003</c:v>
                </c:pt>
                <c:pt idx="271" formatCode="#,##0\ &quot;€&quot;">
                  <c:v>38127.32</c:v>
                </c:pt>
                <c:pt idx="272" formatCode="#,##0\ &quot;€&quot;">
                  <c:v>85083.83</c:v>
                </c:pt>
                <c:pt idx="273" formatCode="#,##0\ &quot;€&quot;">
                  <c:v>41617.97</c:v>
                </c:pt>
                <c:pt idx="274" formatCode="#,##0\ &quot;€&quot;">
                  <c:v>80925.460000000006</c:v>
                </c:pt>
                <c:pt idx="275" formatCode="#,##0\ &quot;€&quot;">
                  <c:v>54447.38</c:v>
                </c:pt>
                <c:pt idx="276" formatCode="#,##0\ &quot;€&quot;">
                  <c:v>52808.04</c:v>
                </c:pt>
                <c:pt idx="277" formatCode="#,##0\ &quot;€&quot;">
                  <c:v>93198.48</c:v>
                </c:pt>
                <c:pt idx="278" formatCode="#,##0\ &quot;€&quot;">
                  <c:v>71116.63</c:v>
                </c:pt>
                <c:pt idx="279" formatCode="#,##0\ &quot;€&quot;">
                  <c:v>54788.29</c:v>
                </c:pt>
                <c:pt idx="280" formatCode="#,##0\ &quot;€&quot;">
                  <c:v>69828.67</c:v>
                </c:pt>
                <c:pt idx="281" formatCode="#,##0\ &quot;€&quot;">
                  <c:v>65144.18</c:v>
                </c:pt>
                <c:pt idx="282" formatCode="#,##0\ &quot;€&quot;">
                  <c:v>67756.350000000006</c:v>
                </c:pt>
                <c:pt idx="283" formatCode="#,##0\ &quot;€&quot;">
                  <c:v>59266</c:v>
                </c:pt>
                <c:pt idx="284" formatCode="#,##0\ &quot;€&quot;">
                  <c:v>46138.81</c:v>
                </c:pt>
                <c:pt idx="285" formatCode="#,##0\ &quot;€&quot;">
                  <c:v>133558.65</c:v>
                </c:pt>
                <c:pt idx="286" formatCode="#,##0\ &quot;€&quot;">
                  <c:v>117981.79</c:v>
                </c:pt>
                <c:pt idx="287" formatCode="#,##0\ &quot;€&quot;">
                  <c:v>47164.49</c:v>
                </c:pt>
                <c:pt idx="288" formatCode="#,##0\ &quot;€&quot;">
                  <c:v>97444.29</c:v>
                </c:pt>
                <c:pt idx="289" formatCode="#,##0\ &quot;€&quot;">
                  <c:v>33042</c:v>
                </c:pt>
                <c:pt idx="290" formatCode="#,##0\ &quot;€&quot;">
                  <c:v>64684.47</c:v>
                </c:pt>
                <c:pt idx="291" formatCode="#,##0\ &quot;€&quot;">
                  <c:v>72758.59</c:v>
                </c:pt>
                <c:pt idx="292" formatCode="#,##0\ &quot;€&quot;">
                  <c:v>72831.88</c:v>
                </c:pt>
                <c:pt idx="293" formatCode="#,##0\ &quot;€&quot;">
                  <c:v>45886.5</c:v>
                </c:pt>
                <c:pt idx="294" formatCode="#,##0\ &quot;€&quot;">
                  <c:v>33640.21</c:v>
                </c:pt>
                <c:pt idx="295" formatCode="#,##0\ &quot;€&quot;">
                  <c:v>138210.66</c:v>
                </c:pt>
                <c:pt idx="296" formatCode="#,##0\ &quot;€&quot;">
                  <c:v>117318.74</c:v>
                </c:pt>
                <c:pt idx="297" formatCode="#,##0\ &quot;€&quot;">
                  <c:v>54262.79</c:v>
                </c:pt>
                <c:pt idx="298" formatCode="#,##0\ &quot;€&quot;">
                  <c:v>45369.81</c:v>
                </c:pt>
                <c:pt idx="299" formatCode="#,##0\ &quot;€&quot;">
                  <c:v>54098.18</c:v>
                </c:pt>
                <c:pt idx="300" formatCode="#,##0\ &quot;€&quot;">
                  <c:v>105357.91</c:v>
                </c:pt>
                <c:pt idx="301" formatCode="#,##0\ &quot;€&quot;">
                  <c:v>65927.28</c:v>
                </c:pt>
                <c:pt idx="302" formatCode="#,##0\ &quot;€&quot;">
                  <c:v>2005.5</c:v>
                </c:pt>
                <c:pt idx="303" formatCode="#,##0\ &quot;€&quot;">
                  <c:v>86673.39</c:v>
                </c:pt>
                <c:pt idx="304" formatCode="#,##0\ &quot;€&quot;">
                  <c:v>54192.03</c:v>
                </c:pt>
                <c:pt idx="305" formatCode="#,##0\ &quot;€&quot;">
                  <c:v>100665.47</c:v>
                </c:pt>
                <c:pt idx="306" formatCode="#,##0\ &quot;€&quot;">
                  <c:v>70916.2</c:v>
                </c:pt>
                <c:pt idx="307" formatCode="#,##0\ &quot;€&quot;">
                  <c:v>51612.37</c:v>
                </c:pt>
                <c:pt idx="308" formatCode="#,##0\ &quot;€&quot;">
                  <c:v>82778.679999999993</c:v>
                </c:pt>
                <c:pt idx="309" formatCode="#,##0\ &quot;€&quot;">
                  <c:v>149348.29</c:v>
                </c:pt>
                <c:pt idx="310" formatCode="#,##0\ &quot;€&quot;">
                  <c:v>84758.89</c:v>
                </c:pt>
                <c:pt idx="311" formatCode="#,##0\ &quot;€&quot;">
                  <c:v>154652</c:v>
                </c:pt>
                <c:pt idx="312" formatCode="#,##0\ &quot;€&quot;">
                  <c:v>81948.33</c:v>
                </c:pt>
                <c:pt idx="313" formatCode="#,##0\ &quot;€&quot;">
                  <c:v>82120.41</c:v>
                </c:pt>
                <c:pt idx="314" formatCode="#,##0\ &quot;€&quot;">
                  <c:v>70618.81</c:v>
                </c:pt>
                <c:pt idx="315" formatCode="#,##0\ &quot;€&quot;">
                  <c:v>47070</c:v>
                </c:pt>
                <c:pt idx="316" formatCode="#,##0\ &quot;€&quot;">
                  <c:v>28497.05</c:v>
                </c:pt>
                <c:pt idx="317" formatCode="#,##0\ &quot;€&quot;">
                  <c:v>92366.71</c:v>
                </c:pt>
                <c:pt idx="318" formatCode="#,##0\ &quot;€&quot;">
                  <c:v>54984.08</c:v>
                </c:pt>
                <c:pt idx="319" formatCode="#,##0\ &quot;€&quot;">
                  <c:v>47485.96</c:v>
                </c:pt>
                <c:pt idx="320" formatCode="#,##0\ &quot;€&quot;">
                  <c:v>84208.75</c:v>
                </c:pt>
                <c:pt idx="321" formatCode="#,##0\ &quot;€&quot;">
                  <c:v>37066.85</c:v>
                </c:pt>
                <c:pt idx="322" formatCode="#,##0\ &quot;€&quot;">
                  <c:v>53650.31</c:v>
                </c:pt>
                <c:pt idx="323" formatCode="#,##0\ &quot;€&quot;">
                  <c:v>72169.36</c:v>
                </c:pt>
                <c:pt idx="324" formatCode="#,##0\ &quot;€&quot;">
                  <c:v>58472.74</c:v>
                </c:pt>
                <c:pt idx="325" formatCode="#,##0\ &quot;€&quot;">
                  <c:v>80959</c:v>
                </c:pt>
                <c:pt idx="326" formatCode="#,##0\ &quot;€&quot;">
                  <c:v>25559.08</c:v>
                </c:pt>
                <c:pt idx="327" formatCode="#,##0\ &quot;€&quot;">
                  <c:v>56875.4</c:v>
                </c:pt>
                <c:pt idx="328" formatCode="#,##0\ &quot;€&quot;">
                  <c:v>60501.9</c:v>
                </c:pt>
                <c:pt idx="329" formatCode="#,##0\ &quot;€&quot;">
                  <c:v>67375.5</c:v>
                </c:pt>
                <c:pt idx="330" formatCode="#,##0\ &quot;€&quot;">
                  <c:v>84042.59</c:v>
                </c:pt>
                <c:pt idx="331" formatCode="#,##0\ &quot;€&quot;">
                  <c:v>71009.05</c:v>
                </c:pt>
                <c:pt idx="332" formatCode="#,##0\ &quot;€&quot;">
                  <c:v>82880.77</c:v>
                </c:pt>
                <c:pt idx="333" formatCode="#,##0\ &quot;€&quot;">
                  <c:v>39465.660000000003</c:v>
                </c:pt>
                <c:pt idx="334" formatCode="#,##0\ &quot;€&quot;">
                  <c:v>66152.53</c:v>
                </c:pt>
                <c:pt idx="335" formatCode="#,##0\ &quot;€&quot;">
                  <c:v>43290.68</c:v>
                </c:pt>
                <c:pt idx="336" formatCode="#,##0\ &quot;€&quot;">
                  <c:v>55779.38</c:v>
                </c:pt>
                <c:pt idx="337" formatCode="#,##0\ &quot;€&quot;">
                  <c:v>99623.31</c:v>
                </c:pt>
                <c:pt idx="338" formatCode="#,##0\ &quot;€&quot;">
                  <c:v>36909.599999999999</c:v>
                </c:pt>
                <c:pt idx="339" formatCode="#,##0\ &quot;€&quot;">
                  <c:v>103020.34</c:v>
                </c:pt>
                <c:pt idx="340" formatCode="#,##0\ &quot;€&quot;">
                  <c:v>151613.54999999999</c:v>
                </c:pt>
                <c:pt idx="341" formatCode="#,##0\ &quot;€&quot;">
                  <c:v>107358.6</c:v>
                </c:pt>
                <c:pt idx="342" formatCode="#,##0\ &quot;€&quot;">
                  <c:v>57711.57</c:v>
                </c:pt>
                <c:pt idx="343" formatCode="#,##0\ &quot;€&quot;">
                  <c:v>48561.29</c:v>
                </c:pt>
                <c:pt idx="344" formatCode="#,##0\ &quot;€&quot;">
                  <c:v>59747.81</c:v>
                </c:pt>
                <c:pt idx="345" formatCode="#,##0\ &quot;€&quot;">
                  <c:v>93415.45</c:v>
                </c:pt>
                <c:pt idx="346" formatCode="#,##0\ &quot;€&quot;">
                  <c:v>49888.75</c:v>
                </c:pt>
                <c:pt idx="347" formatCode="#,##0\ &quot;€&quot;">
                  <c:v>66155.33</c:v>
                </c:pt>
                <c:pt idx="348" formatCode="#,##0\ &quot;€&quot;">
                  <c:v>96975.46</c:v>
                </c:pt>
                <c:pt idx="349" formatCode="#,##0\ &quot;€&quot;">
                  <c:v>89918.68</c:v>
                </c:pt>
                <c:pt idx="350" formatCode="#,##0\ &quot;€&quot;">
                  <c:v>95348.36</c:v>
                </c:pt>
                <c:pt idx="351" formatCode="#,##0\ &quot;€&quot;">
                  <c:v>65093.21</c:v>
                </c:pt>
                <c:pt idx="352" formatCode="#,##0\ &quot;€&quot;">
                  <c:v>100220.79</c:v>
                </c:pt>
                <c:pt idx="353" formatCode="#,##0\ &quot;€&quot;">
                  <c:v>55727</c:v>
                </c:pt>
                <c:pt idx="354" formatCode="#,##0\ &quot;€&quot;">
                  <c:v>64930.07</c:v>
                </c:pt>
                <c:pt idx="355" formatCode="#,##0\ &quot;€&quot;">
                  <c:v>44449.16</c:v>
                </c:pt>
                <c:pt idx="356" formatCode="#,##0\ &quot;€&quot;">
                  <c:v>69356.31</c:v>
                </c:pt>
                <c:pt idx="357" formatCode="#,##0\ &quot;€&quot;">
                  <c:v>45045</c:v>
                </c:pt>
                <c:pt idx="358" formatCode="#,##0\ &quot;€&quot;">
                  <c:v>64929.14</c:v>
                </c:pt>
                <c:pt idx="359" formatCode="#,##0\ &quot;€&quot;">
                  <c:v>275708.40000000002</c:v>
                </c:pt>
                <c:pt idx="360" formatCode="#,##0\ &quot;€&quot;">
                  <c:v>104811.6</c:v>
                </c:pt>
                <c:pt idx="361" formatCode="#,##0\ &quot;€&quot;">
                  <c:v>85002.67</c:v>
                </c:pt>
                <c:pt idx="362" formatCode="#,##0\ &quot;€&quot;">
                  <c:v>56639.53</c:v>
                </c:pt>
                <c:pt idx="363" formatCode="#,##0\ &quot;€&quot;">
                  <c:v>130514.05</c:v>
                </c:pt>
                <c:pt idx="364" formatCode="#,##0\ &quot;€&quot;">
                  <c:v>43232.51</c:v>
                </c:pt>
                <c:pt idx="365" formatCode="#,##0\ &quot;€&quot;">
                  <c:v>52734.05</c:v>
                </c:pt>
                <c:pt idx="366" formatCode="#,##0\ &quot;€&quot;">
                  <c:v>83294.38</c:v>
                </c:pt>
                <c:pt idx="367" formatCode="#,##0\ &quot;€&quot;">
                  <c:v>48831</c:v>
                </c:pt>
                <c:pt idx="368" formatCode="#,##0\ &quot;€&quot;">
                  <c:v>98331.58</c:v>
                </c:pt>
                <c:pt idx="369" formatCode="#,##0\ &quot;€&quot;">
                  <c:v>52628.959999999999</c:v>
                </c:pt>
                <c:pt idx="370" formatCode="#,##0\ &quot;€&quot;">
                  <c:v>89499.16</c:v>
                </c:pt>
                <c:pt idx="371" formatCode="#,##0\ &quot;€&quot;">
                  <c:v>124392.33</c:v>
                </c:pt>
                <c:pt idx="372" formatCode="#,##0\ &quot;€&quot;">
                  <c:v>75980.039999999994</c:v>
                </c:pt>
                <c:pt idx="373" formatCode="#,##0\ &quot;€&quot;">
                  <c:v>10125.42</c:v>
                </c:pt>
                <c:pt idx="374" formatCode="#,##0\ &quot;€&quot;">
                  <c:v>66390.149999999994</c:v>
                </c:pt>
                <c:pt idx="375" formatCode="#,##0\ &quot;€&quot;">
                  <c:v>79585.42</c:v>
                </c:pt>
                <c:pt idx="376" formatCode="#,##0\ &quot;€&quot;">
                  <c:v>50915.35</c:v>
                </c:pt>
                <c:pt idx="377" formatCode="#,##0\ &quot;€&quot;">
                  <c:v>36304.86</c:v>
                </c:pt>
                <c:pt idx="378" formatCode="#,##0\ &quot;€&quot;">
                  <c:v>81086.67</c:v>
                </c:pt>
                <c:pt idx="379" formatCode="#,##0\ &quot;€&quot;">
                  <c:v>59194.78</c:v>
                </c:pt>
                <c:pt idx="380" formatCode="#,##0\ &quot;€&quot;">
                  <c:v>32059.26</c:v>
                </c:pt>
                <c:pt idx="381" formatCode="#,##0\ &quot;€&quot;">
                  <c:v>39912.43</c:v>
                </c:pt>
                <c:pt idx="382" formatCode="#,##0\ &quot;€&quot;">
                  <c:v>38036.620000000003</c:v>
                </c:pt>
                <c:pt idx="383" formatCode="#,##0\ &quot;€&quot;">
                  <c:v>64921.83</c:v>
                </c:pt>
                <c:pt idx="384" formatCode="#,##0\ &quot;€&quot;">
                  <c:v>78707.64</c:v>
                </c:pt>
                <c:pt idx="385" formatCode="#,##0\ &quot;€&quot;">
                  <c:v>70747.570000000007</c:v>
                </c:pt>
                <c:pt idx="386" formatCode="#,##0\ &quot;€&quot;">
                  <c:v>104465.1</c:v>
                </c:pt>
                <c:pt idx="387" formatCode="#,##0\ &quot;€&quot;">
                  <c:v>446122.71</c:v>
                </c:pt>
                <c:pt idx="388" formatCode="#,##0\ &quot;€&quot;">
                  <c:v>59423.28</c:v>
                </c:pt>
                <c:pt idx="389" formatCode="#,##0\ &quot;€&quot;">
                  <c:v>42798.37</c:v>
                </c:pt>
                <c:pt idx="390" formatCode="#,##0\ &quot;€&quot;">
                  <c:v>27816.75</c:v>
                </c:pt>
                <c:pt idx="391" formatCode="#,##0\ &quot;€&quot;">
                  <c:v>62974.84</c:v>
                </c:pt>
                <c:pt idx="392" formatCode="#,##0\ &quot;€&quot;">
                  <c:v>40558.089999999997</c:v>
                </c:pt>
                <c:pt idx="393" formatCode="#,##0\ &quot;€&quot;">
                  <c:v>70712.33</c:v>
                </c:pt>
                <c:pt idx="394" formatCode="#,##0\ &quot;€&quot;">
                  <c:v>72794.44</c:v>
                </c:pt>
                <c:pt idx="395" formatCode="#,##0\ &quot;€&quot;">
                  <c:v>66549.850000000006</c:v>
                </c:pt>
                <c:pt idx="396" formatCode="#,##0\ &quot;€&quot;">
                  <c:v>53508.87</c:v>
                </c:pt>
                <c:pt idx="397" formatCode="#,##0\ &quot;€&quot;">
                  <c:v>69430.53</c:v>
                </c:pt>
                <c:pt idx="398" formatCode="#,##0\ &quot;€&quot;">
                  <c:v>76252.86</c:v>
                </c:pt>
                <c:pt idx="399" formatCode="#,##0\ &quot;€&quot;">
                  <c:v>52941</c:v>
                </c:pt>
                <c:pt idx="400" formatCode="#,##0\ &quot;€&quot;">
                  <c:v>39002.9</c:v>
                </c:pt>
                <c:pt idx="401" formatCode="#,##0\ &quot;€&quot;">
                  <c:v>52423.83</c:v>
                </c:pt>
                <c:pt idx="402" formatCode="#,##0\ &quot;€&quot;">
                  <c:v>105644.19</c:v>
                </c:pt>
                <c:pt idx="403" formatCode="#,##0\ &quot;€&quot;">
                  <c:v>67069.509999999995</c:v>
                </c:pt>
                <c:pt idx="404" formatCode="#,##0\ &quot;€&quot;">
                  <c:v>104076.72</c:v>
                </c:pt>
                <c:pt idx="405" formatCode="#,##0\ &quot;€&quot;">
                  <c:v>107589.05</c:v>
                </c:pt>
                <c:pt idx="406" formatCode="#,##0\ &quot;€&quot;">
                  <c:v>53508.34</c:v>
                </c:pt>
                <c:pt idx="407" formatCode="#,##0\ &quot;€&quot;">
                  <c:v>68511.67</c:v>
                </c:pt>
                <c:pt idx="408" formatCode="#,##0\ &quot;€&quot;">
                  <c:v>88763.69</c:v>
                </c:pt>
                <c:pt idx="409" formatCode="#,##0\ &quot;€&quot;">
                  <c:v>66677.539999999994</c:v>
                </c:pt>
                <c:pt idx="410" formatCode="#,##0\ &quot;€&quot;">
                  <c:v>103572.37</c:v>
                </c:pt>
                <c:pt idx="411" formatCode="#,##0\ &quot;€&quot;">
                  <c:v>57997.33</c:v>
                </c:pt>
                <c:pt idx="412" formatCode="#,##0\ &quot;€&quot;">
                  <c:v>76048.600000000006</c:v>
                </c:pt>
                <c:pt idx="413" formatCode="#,##0\ &quot;€&quot;">
                  <c:v>77667.81</c:v>
                </c:pt>
                <c:pt idx="414" formatCode="#,##0\ &quot;€&quot;">
                  <c:v>144997.06</c:v>
                </c:pt>
                <c:pt idx="415" formatCode="#,##0\ &quot;€&quot;">
                  <c:v>51657.57</c:v>
                </c:pt>
                <c:pt idx="416" formatCode="#,##0\ &quot;€&quot;">
                  <c:v>51616.47</c:v>
                </c:pt>
                <c:pt idx="417" formatCode="#,##0\ &quot;€&quot;">
                  <c:v>118548.5</c:v>
                </c:pt>
                <c:pt idx="418" formatCode="#,##0\ &quot;€&quot;">
                  <c:v>135294.45000000001</c:v>
                </c:pt>
                <c:pt idx="419" formatCode="#,##0\ &quot;€&quot;">
                  <c:v>64004.2</c:v>
                </c:pt>
                <c:pt idx="420" formatCode="#,##0\ &quot;€&quot;">
                  <c:v>52706.61</c:v>
                </c:pt>
                <c:pt idx="421" formatCode="#,##0\ &quot;€&quot;">
                  <c:v>41192.11</c:v>
                </c:pt>
                <c:pt idx="422" formatCode="#,##0\ &quot;€&quot;">
                  <c:v>47951.87</c:v>
                </c:pt>
                <c:pt idx="423" formatCode="#,##0\ &quot;€&quot;">
                  <c:v>50039.83</c:v>
                </c:pt>
                <c:pt idx="424" formatCode="#,##0\ &quot;€&quot;">
                  <c:v>15176.03</c:v>
                </c:pt>
                <c:pt idx="425" formatCode="#,##0\ &quot;€&quot;">
                  <c:v>67460.14</c:v>
                </c:pt>
                <c:pt idx="426" formatCode="#,##0\ &quot;€&quot;">
                  <c:v>100024.14</c:v>
                </c:pt>
                <c:pt idx="427" formatCode="#,##0\ &quot;€&quot;">
                  <c:v>48373.53</c:v>
                </c:pt>
                <c:pt idx="428" formatCode="#,##0\ &quot;€&quot;">
                  <c:v>56043.92</c:v>
                </c:pt>
                <c:pt idx="429" formatCode="#,##0\ &quot;€&quot;">
                  <c:v>46579.8</c:v>
                </c:pt>
                <c:pt idx="430" formatCode="#,##0\ &quot;€&quot;">
                  <c:v>50590.58</c:v>
                </c:pt>
                <c:pt idx="431" formatCode="#,##0\ &quot;€&quot;">
                  <c:v>228565.77</c:v>
                </c:pt>
                <c:pt idx="432" formatCode="#,##0\ &quot;€&quot;">
                  <c:v>91714.29</c:v>
                </c:pt>
                <c:pt idx="433" formatCode="#,##0\ &quot;€&quot;">
                  <c:v>89478.67</c:v>
                </c:pt>
                <c:pt idx="434" formatCode="#,##0\ &quot;€&quot;">
                  <c:v>25231</c:v>
                </c:pt>
                <c:pt idx="435" formatCode="#,##0\ &quot;€&quot;">
                  <c:v>49157.34</c:v>
                </c:pt>
                <c:pt idx="436" formatCode="#,##0\ &quot;€&quot;">
                  <c:v>77426.31</c:v>
                </c:pt>
                <c:pt idx="437" formatCode="#,##0\ &quot;€&quot;">
                  <c:v>49233.13</c:v>
                </c:pt>
                <c:pt idx="438" formatCode="#,##0\ &quot;€&quot;">
                  <c:v>83476.570000000007</c:v>
                </c:pt>
                <c:pt idx="439" formatCode="#,##0\ &quot;€&quot;">
                  <c:v>69519.259999999995</c:v>
                </c:pt>
                <c:pt idx="440" formatCode="#,##0\ &quot;€&quot;">
                  <c:v>58481.120000000003</c:v>
                </c:pt>
                <c:pt idx="441" formatCode="#,##0\ &quot;€&quot;">
                  <c:v>314993.2</c:v>
                </c:pt>
                <c:pt idx="442" formatCode="#,##0\ &quot;€&quot;">
                  <c:v>193887.07</c:v>
                </c:pt>
                <c:pt idx="443" formatCode="#,##0\ &quot;€&quot;">
                  <c:v>76568.12</c:v>
                </c:pt>
                <c:pt idx="444" formatCode="#,##0\ &quot;€&quot;">
                  <c:v>47387.24</c:v>
                </c:pt>
                <c:pt idx="445" formatCode="#,##0\ &quot;€&quot;">
                  <c:v>-163632.76999999999</c:v>
                </c:pt>
                <c:pt idx="446" formatCode="#,##0\ &quot;€&quot;">
                  <c:v>55740.83</c:v>
                </c:pt>
                <c:pt idx="447" formatCode="#,##0\ &quot;€&quot;">
                  <c:v>87178.07</c:v>
                </c:pt>
                <c:pt idx="448" formatCode="#,##0\ &quot;€&quot;">
                  <c:v>37297.660000000003</c:v>
                </c:pt>
                <c:pt idx="449" formatCode="#,##0\ &quot;€&quot;">
                  <c:v>180734.33</c:v>
                </c:pt>
                <c:pt idx="450" formatCode="#,##0\ &quot;€&quot;">
                  <c:v>78376.86</c:v>
                </c:pt>
                <c:pt idx="451" formatCode="#,##0\ &quot;€&quot;">
                  <c:v>131900.45000000001</c:v>
                </c:pt>
                <c:pt idx="452" formatCode="#,##0\ &quot;€&quot;">
                  <c:v>76258.61</c:v>
                </c:pt>
                <c:pt idx="453" formatCode="#,##0\ &quot;€&quot;">
                  <c:v>83744.42</c:v>
                </c:pt>
                <c:pt idx="454" formatCode="#,##0\ &quot;€&quot;">
                  <c:v>115180.22</c:v>
                </c:pt>
                <c:pt idx="455" formatCode="#,##0\ &quot;€&quot;">
                  <c:v>93691.98</c:v>
                </c:pt>
                <c:pt idx="456" formatCode="#,##0\ &quot;€&quot;">
                  <c:v>66438.22</c:v>
                </c:pt>
                <c:pt idx="457" formatCode="#,##0\ &quot;€&quot;">
                  <c:v>45741.67</c:v>
                </c:pt>
                <c:pt idx="458" formatCode="#,##0\ &quot;€&quot;">
                  <c:v>55737.82</c:v>
                </c:pt>
                <c:pt idx="459" formatCode="#,##0\ &quot;€&quot;">
                  <c:v>88081.43</c:v>
                </c:pt>
                <c:pt idx="460" formatCode="#,##0\ &quot;€&quot;">
                  <c:v>44846.31</c:v>
                </c:pt>
                <c:pt idx="461" formatCode="#,##0\ &quot;€&quot;">
                  <c:v>113455.72</c:v>
                </c:pt>
                <c:pt idx="462" formatCode="#,##0\ &quot;€&quot;">
                  <c:v>78088.23</c:v>
                </c:pt>
                <c:pt idx="463" formatCode="#,##0\ &quot;€&quot;">
                  <c:v>82249.56</c:v>
                </c:pt>
                <c:pt idx="464" formatCode="#,##0\ &quot;€&quot;">
                  <c:v>12714.21</c:v>
                </c:pt>
                <c:pt idx="465" formatCode="#,##0\ &quot;€&quot;">
                  <c:v>77733</c:v>
                </c:pt>
                <c:pt idx="466" formatCode="#,##0\ &quot;€&quot;">
                  <c:v>48226.239999999998</c:v>
                </c:pt>
                <c:pt idx="467" formatCode="#,##0\ &quot;€&quot;">
                  <c:v>77721.100000000006</c:v>
                </c:pt>
                <c:pt idx="468" formatCode="#,##0\ &quot;€&quot;">
                  <c:v>91453.04</c:v>
                </c:pt>
                <c:pt idx="469" formatCode="#,##0\ &quot;€&quot;">
                  <c:v>45569.21</c:v>
                </c:pt>
                <c:pt idx="470" formatCode="#,##0\ &quot;€&quot;">
                  <c:v>149735.26999999999</c:v>
                </c:pt>
                <c:pt idx="471" formatCode="#,##0\ &quot;€&quot;">
                  <c:v>145608.29999999999</c:v>
                </c:pt>
                <c:pt idx="472" formatCode="#,##0\ &quot;€&quot;">
                  <c:v>52187.08</c:v>
                </c:pt>
                <c:pt idx="473" formatCode="#,##0\ &quot;€&quot;">
                  <c:v>-87249.03</c:v>
                </c:pt>
                <c:pt idx="474" formatCode="#,##0\ &quot;€&quot;">
                  <c:v>95130.84</c:v>
                </c:pt>
                <c:pt idx="475" formatCode="#,##0\ &quot;€&quot;">
                  <c:v>48146.34</c:v>
                </c:pt>
                <c:pt idx="476" formatCode="#,##0\ &quot;€&quot;">
                  <c:v>61117.54</c:v>
                </c:pt>
                <c:pt idx="477" formatCode="#,##0\ &quot;€&quot;">
                  <c:v>163538.70000000001</c:v>
                </c:pt>
                <c:pt idx="478" formatCode="#,##0\ &quot;€&quot;">
                  <c:v>50576.27</c:v>
                </c:pt>
                <c:pt idx="479" formatCode="#,##0\ &quot;€&quot;">
                  <c:v>70715.11</c:v>
                </c:pt>
                <c:pt idx="480" formatCode="#,##0\ &quot;€&quot;">
                  <c:v>65846.559999999998</c:v>
                </c:pt>
                <c:pt idx="481" formatCode="#,##0\ &quot;€&quot;">
                  <c:v>53892.79</c:v>
                </c:pt>
                <c:pt idx="482" formatCode="#,##0\ &quot;€&quot;">
                  <c:v>92641.2</c:v>
                </c:pt>
                <c:pt idx="483" formatCode="#,##0\ &quot;€&quot;">
                  <c:v>77369.789999999994</c:v>
                </c:pt>
                <c:pt idx="484" formatCode="#,##0\ &quot;€&quot;">
                  <c:v>60827.63</c:v>
                </c:pt>
                <c:pt idx="485" formatCode="#,##0\ &quot;€&quot;">
                  <c:v>23830.82</c:v>
                </c:pt>
                <c:pt idx="486" formatCode="#,##0\ &quot;€&quot;">
                  <c:v>56188.02</c:v>
                </c:pt>
                <c:pt idx="487" formatCode="#,##0\ &quot;€&quot;">
                  <c:v>42879.38</c:v>
                </c:pt>
                <c:pt idx="488" formatCode="#,##0\ &quot;€&quot;">
                  <c:v>73748.679999999993</c:v>
                </c:pt>
                <c:pt idx="489" formatCode="#,##0\ &quot;€&quot;">
                  <c:v>438367.56</c:v>
                </c:pt>
                <c:pt idx="490" formatCode="#,##0\ &quot;€&quot;">
                  <c:v>62169.78</c:v>
                </c:pt>
                <c:pt idx="491" formatCode="#,##0\ &quot;€&quot;">
                  <c:v>49812.36</c:v>
                </c:pt>
                <c:pt idx="492" formatCode="#,##0\ &quot;€&quot;">
                  <c:v>81214.8</c:v>
                </c:pt>
                <c:pt idx="493" formatCode="#,##0\ &quot;€&quot;">
                  <c:v>44250.25</c:v>
                </c:pt>
                <c:pt idx="494" formatCode="#,##0\ &quot;€&quot;">
                  <c:v>56410.09</c:v>
                </c:pt>
                <c:pt idx="495" formatCode="#,##0\ &quot;€&quot;">
                  <c:v>77273.63</c:v>
                </c:pt>
                <c:pt idx="496" formatCode="#,##0\ &quot;€&quot;">
                  <c:v>44947.91</c:v>
                </c:pt>
                <c:pt idx="497" formatCode="#,##0\ &quot;€&quot;">
                  <c:v>69164.63</c:v>
                </c:pt>
                <c:pt idx="498" formatCode="#,##0\ &quot;€&quot;">
                  <c:v>57269.440000000002</c:v>
                </c:pt>
                <c:pt idx="499" formatCode="#,##0\ &quot;€&quot;">
                  <c:v>79767</c:v>
                </c:pt>
                <c:pt idx="500" formatCode="#,##0\ &quot;€&quot;">
                  <c:v>96637.05</c:v>
                </c:pt>
                <c:pt idx="501" formatCode="#,##0\ &quot;€&quot;">
                  <c:v>59694.43</c:v>
                </c:pt>
                <c:pt idx="502" formatCode="#,##0\ &quot;€&quot;">
                  <c:v>65334.91</c:v>
                </c:pt>
                <c:pt idx="503" formatCode="#,##0\ &quot;€&quot;">
                  <c:v>78955.490000000005</c:v>
                </c:pt>
                <c:pt idx="504" formatCode="#,##0\ &quot;€&quot;">
                  <c:v>56314.59</c:v>
                </c:pt>
                <c:pt idx="505" formatCode="#,##0\ &quot;€&quot;">
                  <c:v>124831.63</c:v>
                </c:pt>
                <c:pt idx="506" formatCode="#,##0\ &quot;€&quot;">
                  <c:v>25300</c:v>
                </c:pt>
                <c:pt idx="507" formatCode="#,##0\ &quot;€&quot;">
                  <c:v>73815.88</c:v>
                </c:pt>
                <c:pt idx="508" formatCode="#,##0\ &quot;€&quot;">
                  <c:v>89649.65</c:v>
                </c:pt>
                <c:pt idx="509" formatCode="#,##0\ &quot;€&quot;">
                  <c:v>88228.38</c:v>
                </c:pt>
                <c:pt idx="510" formatCode="#,##0\ &quot;€&quot;">
                  <c:v>67258.7</c:v>
                </c:pt>
                <c:pt idx="511" formatCode="#,##0\ &quot;€&quot;">
                  <c:v>78961.67</c:v>
                </c:pt>
                <c:pt idx="512" formatCode="#,##0\ &quot;€&quot;">
                  <c:v>84198.6</c:v>
                </c:pt>
                <c:pt idx="513" formatCode="#,##0\ &quot;€&quot;">
                  <c:v>37733.379999999997</c:v>
                </c:pt>
                <c:pt idx="514" formatCode="#,##0\ &quot;€&quot;">
                  <c:v>48329.67</c:v>
                </c:pt>
                <c:pt idx="515" formatCode="#,##0\ &quot;€&quot;">
                  <c:v>90927.82</c:v>
                </c:pt>
                <c:pt idx="516" formatCode="#,##0\ &quot;€&quot;">
                  <c:v>113870.36</c:v>
                </c:pt>
                <c:pt idx="517" formatCode="#,##0\ &quot;€&quot;">
                  <c:v>84785.04</c:v>
                </c:pt>
                <c:pt idx="518" formatCode="#,##0\ &quot;€&quot;">
                  <c:v>41695.5</c:v>
                </c:pt>
                <c:pt idx="519" formatCode="#,##0\ &quot;€&quot;">
                  <c:v>45034.1</c:v>
                </c:pt>
                <c:pt idx="520" formatCode="#,##0\ &quot;€&quot;">
                  <c:v>50709.3</c:v>
                </c:pt>
                <c:pt idx="521" formatCode="#,##0\ &quot;€&quot;">
                  <c:v>57805</c:v>
                </c:pt>
                <c:pt idx="522" formatCode="#,##0\ &quot;€&quot;">
                  <c:v>80978.53</c:v>
                </c:pt>
                <c:pt idx="523" formatCode="#,##0\ &quot;€&quot;">
                  <c:v>69020.83</c:v>
                </c:pt>
                <c:pt idx="524" formatCode="#,##0\ &quot;€&quot;">
                  <c:v>68663.19</c:v>
                </c:pt>
                <c:pt idx="525" formatCode="#,##0\ &quot;€&quot;">
                  <c:v>100956.71</c:v>
                </c:pt>
                <c:pt idx="526" formatCode="#,##0\ &quot;€&quot;">
                  <c:v>70837.63</c:v>
                </c:pt>
                <c:pt idx="527" formatCode="#,##0\ &quot;€&quot;">
                  <c:v>100000.96000000001</c:v>
                </c:pt>
                <c:pt idx="528" formatCode="#,##0\ &quot;€&quot;">
                  <c:v>293722.19</c:v>
                </c:pt>
                <c:pt idx="529" formatCode="#,##0\ &quot;€&quot;">
                  <c:v>110711.51</c:v>
                </c:pt>
                <c:pt idx="530" formatCode="#,##0\ &quot;€&quot;">
                  <c:v>56446</c:v>
                </c:pt>
                <c:pt idx="531" formatCode="#,##0\ &quot;€&quot;">
                  <c:v>61483.89</c:v>
                </c:pt>
                <c:pt idx="532" formatCode="#,##0\ &quot;€&quot;">
                  <c:v>75079.710000000006</c:v>
                </c:pt>
                <c:pt idx="533" formatCode="#,##0\ &quot;€&quot;">
                  <c:v>76329.22</c:v>
                </c:pt>
                <c:pt idx="534" formatCode="#,##0\ &quot;€&quot;">
                  <c:v>59018.95</c:v>
                </c:pt>
                <c:pt idx="535" formatCode="#,##0\ &quot;€&quot;">
                  <c:v>97706.07</c:v>
                </c:pt>
                <c:pt idx="536" formatCode="#,##0\ &quot;€&quot;">
                  <c:v>56350.31</c:v>
                </c:pt>
                <c:pt idx="537" formatCode="#,##0\ &quot;€&quot;">
                  <c:v>56358.13</c:v>
                </c:pt>
                <c:pt idx="538" formatCode="#,##0\ &quot;€&quot;">
                  <c:v>30755.59</c:v>
                </c:pt>
                <c:pt idx="539" formatCode="#,##0\ &quot;€&quot;">
                  <c:v>122988.88</c:v>
                </c:pt>
                <c:pt idx="540" formatCode="#,##0\ &quot;€&quot;">
                  <c:v>79947.92</c:v>
                </c:pt>
                <c:pt idx="541" formatCode="#,##0\ &quot;€&quot;">
                  <c:v>124563</c:v>
                </c:pt>
                <c:pt idx="542" formatCode="#,##0\ &quot;€&quot;">
                  <c:v>91970.82</c:v>
                </c:pt>
                <c:pt idx="543" formatCode="#,##0\ &quot;€&quot;">
                  <c:v>74463.360000000001</c:v>
                </c:pt>
                <c:pt idx="544" formatCode="#,##0\ &quot;€&quot;">
                  <c:v>102464.3</c:v>
                </c:pt>
                <c:pt idx="545" formatCode="#,##0\ &quot;€&quot;">
                  <c:v>46080</c:v>
                </c:pt>
                <c:pt idx="546" formatCode="#,##0\ &quot;€&quot;">
                  <c:v>39038.68</c:v>
                </c:pt>
                <c:pt idx="547" formatCode="#,##0\ &quot;€&quot;">
                  <c:v>98178.07</c:v>
                </c:pt>
                <c:pt idx="548" formatCode="#,##0\ &quot;€&quot;">
                  <c:v>57678.32</c:v>
                </c:pt>
                <c:pt idx="549" formatCode="#,##0\ &quot;€&quot;">
                  <c:v>55423.73</c:v>
                </c:pt>
                <c:pt idx="550" formatCode="#,##0\ &quot;€&quot;">
                  <c:v>113080.21</c:v>
                </c:pt>
                <c:pt idx="551" formatCode="#,##0\ &quot;€&quot;">
                  <c:v>113951.78</c:v>
                </c:pt>
                <c:pt idx="552" formatCode="#,##0\ &quot;€&quot;">
                  <c:v>77656.600000000006</c:v>
                </c:pt>
                <c:pt idx="553" formatCode="#,##0\ &quot;€&quot;">
                  <c:v>88366.09</c:v>
                </c:pt>
                <c:pt idx="554" formatCode="#,##0\ &quot;€&quot;">
                  <c:v>2307990</c:v>
                </c:pt>
                <c:pt idx="555" formatCode="#,##0\ &quot;€&quot;">
                  <c:v>83000.22</c:v>
                </c:pt>
                <c:pt idx="556" formatCode="#,##0\ &quot;€&quot;">
                  <c:v>53662.46</c:v>
                </c:pt>
                <c:pt idx="557" formatCode="#,##0\ &quot;€&quot;">
                  <c:v>125077.7</c:v>
                </c:pt>
                <c:pt idx="558" formatCode="#,##0\ &quot;€&quot;">
                  <c:v>79736.039999999994</c:v>
                </c:pt>
                <c:pt idx="559" formatCode="#,##0\ &quot;€&quot;">
                  <c:v>61067.26</c:v>
                </c:pt>
                <c:pt idx="560" formatCode="#,##0\ &quot;€&quot;">
                  <c:v>52396.47</c:v>
                </c:pt>
                <c:pt idx="561" formatCode="#,##0\ &quot;€&quot;">
                  <c:v>50763.3</c:v>
                </c:pt>
                <c:pt idx="562" formatCode="#,##0\ &quot;€&quot;">
                  <c:v>55520.81</c:v>
                </c:pt>
                <c:pt idx="563" formatCode="#,##0\ &quot;€&quot;">
                  <c:v>38069.199999999997</c:v>
                </c:pt>
                <c:pt idx="564" formatCode="#,##0\ &quot;€&quot;">
                  <c:v>51290.14</c:v>
                </c:pt>
                <c:pt idx="565" formatCode="#,##0\ &quot;€&quot;">
                  <c:v>61607.5</c:v>
                </c:pt>
                <c:pt idx="566" formatCode="#,##0\ &quot;€&quot;">
                  <c:v>116085.27</c:v>
                </c:pt>
                <c:pt idx="567" formatCode="#,##0\ &quot;€&quot;">
                  <c:v>65887.67</c:v>
                </c:pt>
                <c:pt idx="568" formatCode="#,##0\ &quot;€&quot;">
                  <c:v>54794.22</c:v>
                </c:pt>
                <c:pt idx="569" formatCode="#,##0\ &quot;€&quot;">
                  <c:v>59523.45</c:v>
                </c:pt>
                <c:pt idx="570" formatCode="#,##0\ &quot;€&quot;">
                  <c:v>70366.98</c:v>
                </c:pt>
                <c:pt idx="571" formatCode="#,##0\ &quot;€&quot;">
                  <c:v>-600084.14</c:v>
                </c:pt>
                <c:pt idx="572" formatCode="#,##0\ &quot;€&quot;">
                  <c:v>75897.5</c:v>
                </c:pt>
                <c:pt idx="573" formatCode="#,##0\ &quot;€&quot;">
                  <c:v>56971.14</c:v>
                </c:pt>
                <c:pt idx="574" formatCode="#,##0\ &quot;€&quot;">
                  <c:v>42232.75</c:v>
                </c:pt>
                <c:pt idx="575" formatCode="#,##0\ &quot;€&quot;">
                  <c:v>60091.93</c:v>
                </c:pt>
                <c:pt idx="576" formatCode="#,##0\ &quot;€&quot;">
                  <c:v>70117.97</c:v>
                </c:pt>
                <c:pt idx="577" formatCode="#,##0\ &quot;€&quot;">
                  <c:v>242564.68</c:v>
                </c:pt>
                <c:pt idx="578" formatCode="#,##0\ &quot;€&quot;">
                  <c:v>64054</c:v>
                </c:pt>
                <c:pt idx="579" formatCode="#,##0\ &quot;€&quot;">
                  <c:v>263189.95</c:v>
                </c:pt>
                <c:pt idx="580" formatCode="#,##0\ &quot;€&quot;">
                  <c:v>566107.6</c:v>
                </c:pt>
                <c:pt idx="581" formatCode="#,##0\ &quot;€&quot;">
                  <c:v>88099.4</c:v>
                </c:pt>
                <c:pt idx="582" formatCode="#,##0\ &quot;€&quot;">
                  <c:v>78192</c:v>
                </c:pt>
                <c:pt idx="583" formatCode="#,##0\ &quot;€&quot;">
                  <c:v>23931.360000000001</c:v>
                </c:pt>
                <c:pt idx="584" formatCode="#,##0\ &quot;€&quot;">
                  <c:v>43860.5</c:v>
                </c:pt>
                <c:pt idx="585" formatCode="#,##0\ &quot;€&quot;">
                  <c:v>99991.88</c:v>
                </c:pt>
                <c:pt idx="586" formatCode="#,##0\ &quot;€&quot;">
                  <c:v>90228.71</c:v>
                </c:pt>
                <c:pt idx="587" formatCode="#,##0\ &quot;€&quot;">
                  <c:v>105362</c:v>
                </c:pt>
                <c:pt idx="588" formatCode="#,##0\ &quot;€&quot;">
                  <c:v>180653.5</c:v>
                </c:pt>
                <c:pt idx="589" formatCode="#,##0\ &quot;€&quot;">
                  <c:v>59773.64</c:v>
                </c:pt>
                <c:pt idx="590" formatCode="#,##0\ &quot;€&quot;">
                  <c:v>298974.49</c:v>
                </c:pt>
                <c:pt idx="591" formatCode="#,##0\ &quot;€&quot;">
                  <c:v>61661.9</c:v>
                </c:pt>
                <c:pt idx="592" formatCode="#,##0\ &quot;€&quot;">
                  <c:v>49704.78</c:v>
                </c:pt>
                <c:pt idx="593" formatCode="#,##0\ &quot;€&quot;">
                  <c:v>56368.61</c:v>
                </c:pt>
                <c:pt idx="594" formatCode="#,##0\ &quot;€&quot;">
                  <c:v>52193.31</c:v>
                </c:pt>
                <c:pt idx="595" formatCode="#,##0\ &quot;€&quot;">
                  <c:v>68393.16</c:v>
                </c:pt>
                <c:pt idx="596" formatCode="#,##0\ &quot;€&quot;">
                  <c:v>93010.87</c:v>
                </c:pt>
                <c:pt idx="597" formatCode="#,##0\ &quot;€&quot;">
                  <c:v>69424.95</c:v>
                </c:pt>
                <c:pt idx="598" formatCode="#,##0\ &quot;€&quot;">
                  <c:v>60600</c:v>
                </c:pt>
                <c:pt idx="599" formatCode="#,##0\ &quot;€&quot;">
                  <c:v>33250.33</c:v>
                </c:pt>
                <c:pt idx="600" formatCode="#,##0\ &quot;€&quot;">
                  <c:v>47112</c:v>
                </c:pt>
                <c:pt idx="601" formatCode="#,##0\ &quot;€&quot;">
                  <c:v>94177.19</c:v>
                </c:pt>
                <c:pt idx="602" formatCode="#,##0\ &quot;€&quot;">
                  <c:v>64191.74</c:v>
                </c:pt>
                <c:pt idx="603" formatCode="#,##0\ &quot;€&quot;">
                  <c:v>4554.2</c:v>
                </c:pt>
                <c:pt idx="604" formatCode="#,##0\ &quot;€&quot;">
                  <c:v>26950.44</c:v>
                </c:pt>
                <c:pt idx="605" formatCode="#,##0\ &quot;€&quot;">
                  <c:v>61250.879999999997</c:v>
                </c:pt>
                <c:pt idx="606" formatCode="#,##0\ &quot;€&quot;">
                  <c:v>80581.05</c:v>
                </c:pt>
                <c:pt idx="607" formatCode="#,##0\ &quot;€&quot;">
                  <c:v>76786.289999999994</c:v>
                </c:pt>
                <c:pt idx="608" formatCode="#,##0\ &quot;€&quot;">
                  <c:v>56998.92</c:v>
                </c:pt>
                <c:pt idx="609" formatCode="#,##0\ &quot;€&quot;">
                  <c:v>43743.65</c:v>
                </c:pt>
                <c:pt idx="610" formatCode="#,##0\ &quot;€&quot;">
                  <c:v>166222.22</c:v>
                </c:pt>
                <c:pt idx="611" formatCode="#,##0\ &quot;€&quot;">
                  <c:v>67996.55</c:v>
                </c:pt>
                <c:pt idx="612" formatCode="#,##0\ &quot;€&quot;">
                  <c:v>135266</c:v>
                </c:pt>
                <c:pt idx="613" formatCode="#,##0\ &quot;€&quot;">
                  <c:v>66131.570000000007</c:v>
                </c:pt>
                <c:pt idx="614" formatCode="#,##0\ &quot;€&quot;">
                  <c:v>78078.09</c:v>
                </c:pt>
                <c:pt idx="615" formatCode="#,##0\ &quot;€&quot;">
                  <c:v>60743.43</c:v>
                </c:pt>
                <c:pt idx="616" formatCode="#,##0\ &quot;€&quot;">
                  <c:v>80791.59</c:v>
                </c:pt>
                <c:pt idx="617" formatCode="#,##0\ &quot;€&quot;">
                  <c:v>67259.429999999993</c:v>
                </c:pt>
                <c:pt idx="618" formatCode="#,##0\ &quot;€&quot;">
                  <c:v>88282.97</c:v>
                </c:pt>
                <c:pt idx="619" formatCode="#,##0\ &quot;€&quot;">
                  <c:v>791849.82</c:v>
                </c:pt>
                <c:pt idx="620" formatCode="#,##0\ &quot;€&quot;">
                  <c:v>84112.72</c:v>
                </c:pt>
                <c:pt idx="621" formatCode="#,##0\ &quot;€&quot;">
                  <c:v>56202.12</c:v>
                </c:pt>
                <c:pt idx="622" formatCode="#,##0\ &quot;€&quot;">
                  <c:v>65500</c:v>
                </c:pt>
                <c:pt idx="623" formatCode="#,##0\ &quot;€&quot;">
                  <c:v>70625.039999999994</c:v>
                </c:pt>
                <c:pt idx="624" formatCode="#,##0\ &quot;€&quot;">
                  <c:v>45912.27</c:v>
                </c:pt>
                <c:pt idx="625" formatCode="#,##0\ &quot;€&quot;">
                  <c:v>38322</c:v>
                </c:pt>
                <c:pt idx="626" formatCode="#,##0\ &quot;€&quot;">
                  <c:v>51087.75</c:v>
                </c:pt>
                <c:pt idx="627" formatCode="#,##0\ &quot;€&quot;">
                  <c:v>108188.48</c:v>
                </c:pt>
                <c:pt idx="628" formatCode="#,##0\ &quot;€&quot;">
                  <c:v>4226.5200000000004</c:v>
                </c:pt>
                <c:pt idx="629" formatCode="#,##0\ &quot;€&quot;">
                  <c:v>11168.07</c:v>
                </c:pt>
                <c:pt idx="630" formatCode="#,##0\ &quot;€&quot;">
                  <c:v>49147.49</c:v>
                </c:pt>
                <c:pt idx="631" formatCode="#,##0\ &quot;€&quot;">
                  <c:v>79108.3</c:v>
                </c:pt>
                <c:pt idx="632" formatCode="#,##0\ &quot;€&quot;">
                  <c:v>30938.799999999999</c:v>
                </c:pt>
                <c:pt idx="633" formatCode="#,##0\ &quot;€&quot;">
                  <c:v>91101.440000000002</c:v>
                </c:pt>
                <c:pt idx="634" formatCode="#,##0\ &quot;€&quot;">
                  <c:v>51513.13</c:v>
                </c:pt>
                <c:pt idx="635" formatCode="#,##0\ &quot;€&quot;">
                  <c:v>62942.86</c:v>
                </c:pt>
                <c:pt idx="636" formatCode="#,##0\ &quot;€&quot;">
                  <c:v>64588.45</c:v>
                </c:pt>
                <c:pt idx="637" formatCode="#,##0\ &quot;€&quot;">
                  <c:v>48027.03</c:v>
                </c:pt>
                <c:pt idx="638" formatCode="#,##0\ &quot;€&quot;">
                  <c:v>61296.58</c:v>
                </c:pt>
                <c:pt idx="639" formatCode="#,##0\ &quot;€&quot;">
                  <c:v>78818.47</c:v>
                </c:pt>
                <c:pt idx="640" formatCode="#,##0\ &quot;€&quot;">
                  <c:v>70444.259999999995</c:v>
                </c:pt>
                <c:pt idx="641" formatCode="#,##0\ &quot;€&quot;">
                  <c:v>54945.38</c:v>
                </c:pt>
                <c:pt idx="642" formatCode="#,##0\ &quot;€&quot;">
                  <c:v>31327.42</c:v>
                </c:pt>
                <c:pt idx="643" formatCode="#,##0\ &quot;€&quot;">
                  <c:v>52194.44</c:v>
                </c:pt>
                <c:pt idx="644" formatCode="#,##0\ &quot;€&quot;">
                  <c:v>73979.38</c:v>
                </c:pt>
                <c:pt idx="645" formatCode="#,##0\ &quot;€&quot;">
                  <c:v>90961.24</c:v>
                </c:pt>
                <c:pt idx="646" formatCode="#,##0\ &quot;€&quot;">
                  <c:v>57937</c:v>
                </c:pt>
                <c:pt idx="647" formatCode="#,##0\ &quot;€&quot;">
                  <c:v>74264.710000000006</c:v>
                </c:pt>
                <c:pt idx="648" formatCode="#,##0\ &quot;€&quot;">
                  <c:v>42068.47</c:v>
                </c:pt>
                <c:pt idx="649" formatCode="#,##0\ &quot;€&quot;">
                  <c:v>69598.67</c:v>
                </c:pt>
                <c:pt idx="650" formatCode="#,##0\ &quot;€&quot;">
                  <c:v>216626.37</c:v>
                </c:pt>
                <c:pt idx="651" formatCode="#,##0\ &quot;€&quot;">
                  <c:v>124380.28</c:v>
                </c:pt>
                <c:pt idx="652" formatCode="#,##0\ &quot;€&quot;">
                  <c:v>81035</c:v>
                </c:pt>
                <c:pt idx="653" formatCode="#,##0\ &quot;€&quot;">
                  <c:v>126680.69</c:v>
                </c:pt>
                <c:pt idx="654" formatCode="#,##0\ &quot;€&quot;">
                  <c:v>71912.11</c:v>
                </c:pt>
                <c:pt idx="655" formatCode="#,##0\ &quot;€&quot;">
                  <c:v>73962.8</c:v>
                </c:pt>
                <c:pt idx="656" formatCode="#,##0\ &quot;€&quot;">
                  <c:v>55771.38</c:v>
                </c:pt>
                <c:pt idx="657" formatCode="#,##0\ &quot;€&quot;">
                  <c:v>46182.58</c:v>
                </c:pt>
                <c:pt idx="658" formatCode="#,##0\ &quot;€&quot;">
                  <c:v>73165.8</c:v>
                </c:pt>
                <c:pt idx="659" formatCode="#,##0\ &quot;€&quot;">
                  <c:v>72809.52</c:v>
                </c:pt>
                <c:pt idx="660" formatCode="#,##0\ &quot;€&quot;">
                  <c:v>50070.63</c:v>
                </c:pt>
                <c:pt idx="661" formatCode="#,##0\ &quot;€&quot;">
                  <c:v>59306.05</c:v>
                </c:pt>
                <c:pt idx="662" formatCode="#,##0\ &quot;€&quot;">
                  <c:v>75765.5</c:v>
                </c:pt>
                <c:pt idx="663" formatCode="#,##0\ &quot;€&quot;">
                  <c:v>44250.55</c:v>
                </c:pt>
                <c:pt idx="664" formatCode="#,##0\ &quot;€&quot;">
                  <c:v>94017.279999999999</c:v>
                </c:pt>
                <c:pt idx="665" formatCode="#,##0\ &quot;€&quot;">
                  <c:v>126820.25</c:v>
                </c:pt>
                <c:pt idx="666" formatCode="#,##0\ &quot;€&quot;">
                  <c:v>35932.5</c:v>
                </c:pt>
                <c:pt idx="667" formatCode="#,##0\ &quot;€&quot;">
                  <c:v>93792.83</c:v>
                </c:pt>
                <c:pt idx="668" formatCode="#,##0\ &quot;€&quot;">
                  <c:v>83263.63</c:v>
                </c:pt>
                <c:pt idx="669" formatCode="#,##0\ &quot;€&quot;">
                  <c:v>62829</c:v>
                </c:pt>
                <c:pt idx="670" formatCode="#,##0\ &quot;€&quot;">
                  <c:v>80608.800000000003</c:v>
                </c:pt>
                <c:pt idx="671" formatCode="#,##0\ &quot;€&quot;">
                  <c:v>59731.5</c:v>
                </c:pt>
                <c:pt idx="672" formatCode="#,##0\ &quot;€&quot;">
                  <c:v>125057</c:v>
                </c:pt>
                <c:pt idx="673" formatCode="#,##0\ &quot;€&quot;">
                  <c:v>58580</c:v>
                </c:pt>
                <c:pt idx="674" formatCode="#,##0\ &quot;€&quot;">
                  <c:v>69659.09</c:v>
                </c:pt>
                <c:pt idx="675" formatCode="#,##0\ &quot;€&quot;">
                  <c:v>144513.74</c:v>
                </c:pt>
                <c:pt idx="676" formatCode="#,##0\ &quot;€&quot;">
                  <c:v>60317.63</c:v>
                </c:pt>
                <c:pt idx="677" formatCode="#,##0\ &quot;€&quot;">
                  <c:v>60811.48</c:v>
                </c:pt>
                <c:pt idx="678" formatCode="#,##0\ &quot;€&quot;">
                  <c:v>87370.25</c:v>
                </c:pt>
                <c:pt idx="679" formatCode="#,##0\ &quot;€&quot;">
                  <c:v>92976.22</c:v>
                </c:pt>
                <c:pt idx="680" formatCode="#,##0\ &quot;€&quot;">
                  <c:v>80088</c:v>
                </c:pt>
                <c:pt idx="681" formatCode="#,##0\ &quot;€&quot;">
                  <c:v>101872</c:v>
                </c:pt>
                <c:pt idx="682" formatCode="#,##0\ &quot;€&quot;">
                  <c:v>51413.29</c:v>
                </c:pt>
                <c:pt idx="683" formatCode="#,##0\ &quot;€&quot;">
                  <c:v>58826</c:v>
                </c:pt>
                <c:pt idx="684" formatCode="#,##0\ &quot;€&quot;">
                  <c:v>52827.32</c:v>
                </c:pt>
                <c:pt idx="685" formatCode="#,##0\ &quot;€&quot;">
                  <c:v>49069.67</c:v>
                </c:pt>
                <c:pt idx="686" formatCode="#,##0\ &quot;€&quot;">
                  <c:v>110725.03</c:v>
                </c:pt>
                <c:pt idx="687" formatCode="#,##0\ &quot;€&quot;">
                  <c:v>42455.81</c:v>
                </c:pt>
                <c:pt idx="688" formatCode="#,##0\ &quot;€&quot;">
                  <c:v>101125.13</c:v>
                </c:pt>
                <c:pt idx="689" formatCode="#,##0\ &quot;€&quot;">
                  <c:v>79842.16</c:v>
                </c:pt>
                <c:pt idx="690" formatCode="#,##0\ &quot;€&quot;">
                  <c:v>128714.84</c:v>
                </c:pt>
                <c:pt idx="691" formatCode="#,##0\ &quot;€&quot;">
                  <c:v>85315.94</c:v>
                </c:pt>
                <c:pt idx="692" formatCode="#,##0\ &quot;€&quot;">
                  <c:v>19299.12</c:v>
                </c:pt>
                <c:pt idx="693" formatCode="#,##0\ &quot;€&quot;">
                  <c:v>58322.04</c:v>
                </c:pt>
                <c:pt idx="694" formatCode="#,##0\ &quot;€&quot;">
                  <c:v>28096.29</c:v>
                </c:pt>
                <c:pt idx="695" formatCode="#,##0\ &quot;€&quot;">
                  <c:v>104187.32</c:v>
                </c:pt>
                <c:pt idx="696" formatCode="#,##0\ &quot;€&quot;">
                  <c:v>21529.88</c:v>
                </c:pt>
                <c:pt idx="697" formatCode="#,##0\ &quot;€&quot;">
                  <c:v>37405.379999999997</c:v>
                </c:pt>
                <c:pt idx="698" formatCode="#,##0\ &quot;€&quot;">
                  <c:v>76414.11</c:v>
                </c:pt>
                <c:pt idx="699" formatCode="#,##0\ &quot;€&quot;">
                  <c:v>187074.45</c:v>
                </c:pt>
                <c:pt idx="700" formatCode="#,##0\ &quot;€&quot;">
                  <c:v>74411.429999999993</c:v>
                </c:pt>
                <c:pt idx="701" formatCode="#,##0\ &quot;€&quot;">
                  <c:v>87650.19</c:v>
                </c:pt>
                <c:pt idx="702" formatCode="#,##0\ &quot;€&quot;">
                  <c:v>145782.88</c:v>
                </c:pt>
                <c:pt idx="703" formatCode="#,##0\ &quot;€&quot;">
                  <c:v>208000</c:v>
                </c:pt>
                <c:pt idx="704" formatCode="#,##0\ &quot;€&quot;">
                  <c:v>69887.11</c:v>
                </c:pt>
                <c:pt idx="705" formatCode="#,##0\ &quot;€&quot;">
                  <c:v>85959.679999999993</c:v>
                </c:pt>
                <c:pt idx="706" formatCode="#,##0\ &quot;€&quot;">
                  <c:v>52830.45</c:v>
                </c:pt>
                <c:pt idx="707" formatCode="#,##0\ &quot;€&quot;">
                  <c:v>78540.320000000007</c:v>
                </c:pt>
                <c:pt idx="708" formatCode="#,##0\ &quot;€&quot;">
                  <c:v>40838.57</c:v>
                </c:pt>
                <c:pt idx="709" formatCode="#,##0\ &quot;€&quot;">
                  <c:v>77440.75</c:v>
                </c:pt>
                <c:pt idx="710" formatCode="#,##0\ &quot;€&quot;">
                  <c:v>124269.44</c:v>
                </c:pt>
                <c:pt idx="711" formatCode="#,##0\ &quot;€&quot;">
                  <c:v>64755</c:v>
                </c:pt>
                <c:pt idx="712" formatCode="#,##0\ &quot;€&quot;">
                  <c:v>57758.62</c:v>
                </c:pt>
                <c:pt idx="713" formatCode="#,##0\ &quot;€&quot;">
                  <c:v>46452.21</c:v>
                </c:pt>
                <c:pt idx="714" formatCode="#,##0\ &quot;€&quot;">
                  <c:v>80377.5</c:v>
                </c:pt>
                <c:pt idx="715" formatCode="#,##0\ &quot;€&quot;">
                  <c:v>56381.59</c:v>
                </c:pt>
                <c:pt idx="716" formatCode="#,##0\ &quot;€&quot;">
                  <c:v>69849.34</c:v>
                </c:pt>
                <c:pt idx="717" formatCode="#,##0\ &quot;€&quot;">
                  <c:v>42656.03</c:v>
                </c:pt>
                <c:pt idx="718" formatCode="#,##0\ &quot;€&quot;">
                  <c:v>45333.5</c:v>
                </c:pt>
                <c:pt idx="719" formatCode="#,##0\ &quot;€&quot;">
                  <c:v>54208.73</c:v>
                </c:pt>
                <c:pt idx="720" formatCode="#,##0\ &quot;€&quot;">
                  <c:v>46253.43</c:v>
                </c:pt>
                <c:pt idx="721" formatCode="#,##0\ &quot;€&quot;">
                  <c:v>42200</c:v>
                </c:pt>
                <c:pt idx="722" formatCode="#,##0\ &quot;€&quot;">
                  <c:v>64918.06</c:v>
                </c:pt>
                <c:pt idx="723" formatCode="#,##0\ &quot;€&quot;">
                  <c:v>56257.08</c:v>
                </c:pt>
                <c:pt idx="724" formatCode="#,##0\ &quot;€&quot;">
                  <c:v>107689.49</c:v>
                </c:pt>
                <c:pt idx="725" formatCode="#,##0\ &quot;€&quot;">
                  <c:v>70382.09</c:v>
                </c:pt>
                <c:pt idx="726" formatCode="#,##0\ &quot;€&quot;">
                  <c:v>85136.42</c:v>
                </c:pt>
                <c:pt idx="727" formatCode="#,##0\ &quot;€&quot;">
                  <c:v>58532.74</c:v>
                </c:pt>
                <c:pt idx="728" formatCode="#,##0\ &quot;€&quot;">
                  <c:v>84185.8</c:v>
                </c:pt>
                <c:pt idx="729" formatCode="#,##0\ &quot;€&quot;">
                  <c:v>112806.23</c:v>
                </c:pt>
                <c:pt idx="730" formatCode="#,##0\ &quot;€&quot;">
                  <c:v>43174.91</c:v>
                </c:pt>
                <c:pt idx="731" formatCode="#,##0\ &quot;€&quot;">
                  <c:v>57335.31</c:v>
                </c:pt>
                <c:pt idx="732" formatCode="#,##0\ &quot;€&quot;">
                  <c:v>75963.44</c:v>
                </c:pt>
                <c:pt idx="733" formatCode="#,##0\ &quot;€&quot;">
                  <c:v>39460.78</c:v>
                </c:pt>
                <c:pt idx="734" formatCode="#,##0\ &quot;€&quot;">
                  <c:v>87011.67</c:v>
                </c:pt>
                <c:pt idx="735" formatCode="#,##0\ &quot;€&quot;">
                  <c:v>58572.97</c:v>
                </c:pt>
                <c:pt idx="736" formatCode="#,##0\ &quot;€&quot;">
                  <c:v>50611</c:v>
                </c:pt>
                <c:pt idx="737" formatCode="#,##0\ &quot;€&quot;">
                  <c:v>61317.63</c:v>
                </c:pt>
                <c:pt idx="738" formatCode="#,##0\ &quot;€&quot;">
                  <c:v>40387.379999999997</c:v>
                </c:pt>
                <c:pt idx="739" formatCode="#,##0\ &quot;€&quot;">
                  <c:v>119359</c:v>
                </c:pt>
                <c:pt idx="740" formatCode="#,##0\ &quot;€&quot;">
                  <c:v>47107.54</c:v>
                </c:pt>
                <c:pt idx="741" formatCode="#,##0\ &quot;€&quot;">
                  <c:v>65306.32</c:v>
                </c:pt>
                <c:pt idx="742" formatCode="#,##0\ &quot;€&quot;">
                  <c:v>139598.76999999999</c:v>
                </c:pt>
                <c:pt idx="743" formatCode="#,##0\ &quot;€&quot;">
                  <c:v>45914.2</c:v>
                </c:pt>
                <c:pt idx="744" formatCode="#,##0\ &quot;€&quot;">
                  <c:v>364466.91</c:v>
                </c:pt>
                <c:pt idx="745" formatCode="#,##0\ &quot;€&quot;">
                  <c:v>55344.3</c:v>
                </c:pt>
                <c:pt idx="746" formatCode="#,##0\ &quot;€&quot;">
                  <c:v>105616.85</c:v>
                </c:pt>
                <c:pt idx="747" formatCode="#,##0\ &quot;€&quot;">
                  <c:v>65139.64</c:v>
                </c:pt>
                <c:pt idx="748" formatCode="#,##0\ &quot;€&quot;">
                  <c:v>133616.35</c:v>
                </c:pt>
                <c:pt idx="749" formatCode="#,##0\ &quot;€&quot;">
                  <c:v>42184.01</c:v>
                </c:pt>
                <c:pt idx="750" formatCode="#,##0\ &quot;€&quot;">
                  <c:v>79889.7</c:v>
                </c:pt>
                <c:pt idx="751" formatCode="#,##0\ &quot;€&quot;">
                  <c:v>66002.929999999993</c:v>
                </c:pt>
                <c:pt idx="752" formatCode="#,##0\ &quot;€&quot;">
                  <c:v>37468</c:v>
                </c:pt>
                <c:pt idx="753" formatCode="#,##0\ &quot;€&quot;">
                  <c:v>70783.039999999994</c:v>
                </c:pt>
                <c:pt idx="754" formatCode="#,##0\ &quot;€&quot;">
                  <c:v>152167.20000000001</c:v>
                </c:pt>
                <c:pt idx="755" formatCode="#,##0\ &quot;€&quot;">
                  <c:v>153166.32999999999</c:v>
                </c:pt>
                <c:pt idx="756" formatCode="#,##0\ &quot;€&quot;">
                  <c:v>56911.55</c:v>
                </c:pt>
                <c:pt idx="757" formatCode="#,##0\ &quot;€&quot;">
                  <c:v>69763.759999999995</c:v>
                </c:pt>
                <c:pt idx="758" formatCode="#,##0\ &quot;€&quot;">
                  <c:v>67029.039999999994</c:v>
                </c:pt>
                <c:pt idx="759" formatCode="#,##0\ &quot;€&quot;">
                  <c:v>41231.39</c:v>
                </c:pt>
                <c:pt idx="760" formatCode="#,##0\ &quot;€&quot;">
                  <c:v>88398.2</c:v>
                </c:pt>
                <c:pt idx="761" formatCode="#,##0\ &quot;€&quot;">
                  <c:v>49370.67</c:v>
                </c:pt>
                <c:pt idx="762" formatCode="#,##0\ &quot;€&quot;">
                  <c:v>78483.47</c:v>
                </c:pt>
                <c:pt idx="763" formatCode="#,##0\ &quot;€&quot;">
                  <c:v>76854.14</c:v>
                </c:pt>
                <c:pt idx="764" formatCode="#,##0\ &quot;€&quot;">
                  <c:v>66715.53</c:v>
                </c:pt>
                <c:pt idx="765" formatCode="#,##0\ &quot;€&quot;">
                  <c:v>152658.82</c:v>
                </c:pt>
                <c:pt idx="766" formatCode="#,##0\ &quot;€&quot;">
                  <c:v>77507.23</c:v>
                </c:pt>
                <c:pt idx="767" formatCode="#,##0\ &quot;€&quot;">
                  <c:v>68640</c:v>
                </c:pt>
                <c:pt idx="768" formatCode="#,##0\ &quot;€&quot;">
                  <c:v>53125.14</c:v>
                </c:pt>
                <c:pt idx="769" formatCode="#,##0\ &quot;€&quot;">
                  <c:v>125933</c:v>
                </c:pt>
                <c:pt idx="770" formatCode="#,##0\ &quot;€&quot;">
                  <c:v>77730.100000000006</c:v>
                </c:pt>
                <c:pt idx="771" formatCode="#,##0\ &quot;€&quot;">
                  <c:v>45211.360000000001</c:v>
                </c:pt>
                <c:pt idx="772" formatCode="#,##0\ &quot;€&quot;">
                  <c:v>69368.27</c:v>
                </c:pt>
                <c:pt idx="773" formatCode="#,##0\ &quot;€&quot;">
                  <c:v>29686.23</c:v>
                </c:pt>
                <c:pt idx="774" formatCode="#,##0\ &quot;€&quot;">
                  <c:v>46222.76</c:v>
                </c:pt>
                <c:pt idx="775" formatCode="#,##0\ &quot;€&quot;">
                  <c:v>66858.820000000007</c:v>
                </c:pt>
                <c:pt idx="776" formatCode="#,##0\ &quot;€&quot;">
                  <c:v>58799.06</c:v>
                </c:pt>
                <c:pt idx="777" formatCode="#,##0\ &quot;€&quot;">
                  <c:v>83096.3</c:v>
                </c:pt>
                <c:pt idx="778" formatCode="#,##0\ &quot;€&quot;">
                  <c:v>77867.839999999997</c:v>
                </c:pt>
                <c:pt idx="779" formatCode="#,##0\ &quot;€&quot;">
                  <c:v>171948.23</c:v>
                </c:pt>
                <c:pt idx="780" formatCode="#,##0\ &quot;€&quot;">
                  <c:v>68872.5</c:v>
                </c:pt>
                <c:pt idx="781" formatCode="#,##0\ &quot;€&quot;">
                  <c:v>85585.45</c:v>
                </c:pt>
                <c:pt idx="782" formatCode="#,##0\ &quot;€&quot;">
                  <c:v>61448.97</c:v>
                </c:pt>
                <c:pt idx="783" formatCode="#,##0\ &quot;€&quot;">
                  <c:v>73189.179999999993</c:v>
                </c:pt>
                <c:pt idx="784" formatCode="#,##0\ &quot;€&quot;">
                  <c:v>44736</c:v>
                </c:pt>
                <c:pt idx="785" formatCode="#,##0\ &quot;€&quot;">
                  <c:v>28857.86</c:v>
                </c:pt>
                <c:pt idx="786" formatCode="#,##0\ &quot;€&quot;">
                  <c:v>87456.88</c:v>
                </c:pt>
                <c:pt idx="787" formatCode="#,##0\ &quot;€&quot;">
                  <c:v>54712.36</c:v>
                </c:pt>
                <c:pt idx="788" formatCode="#,##0\ &quot;€&quot;">
                  <c:v>46364.53</c:v>
                </c:pt>
                <c:pt idx="789" formatCode="#,##0\ &quot;€&quot;">
                  <c:v>41389</c:v>
                </c:pt>
                <c:pt idx="790" formatCode="#,##0\ &quot;€&quot;">
                  <c:v>317158.84000000003</c:v>
                </c:pt>
                <c:pt idx="791" formatCode="#,##0\ &quot;€&quot;">
                  <c:v>86331.42</c:v>
                </c:pt>
                <c:pt idx="792" formatCode="#,##0\ &quot;€&quot;">
                  <c:v>65591.87</c:v>
                </c:pt>
                <c:pt idx="793" formatCode="#,##0\ &quot;€&quot;">
                  <c:v>77729.2</c:v>
                </c:pt>
                <c:pt idx="794" formatCode="#,##0\ &quot;€&quot;">
                  <c:v>54653.94</c:v>
                </c:pt>
                <c:pt idx="795" formatCode="#,##0\ &quot;€&quot;">
                  <c:v>90392.52</c:v>
                </c:pt>
                <c:pt idx="796" formatCode="#,##0\ &quot;€&quot;">
                  <c:v>122013.78</c:v>
                </c:pt>
                <c:pt idx="797" formatCode="#,##0\ &quot;€&quot;">
                  <c:v>44364.67</c:v>
                </c:pt>
                <c:pt idx="798" formatCode="#,##0\ &quot;€&quot;">
                  <c:v>74763.350000000006</c:v>
                </c:pt>
                <c:pt idx="799" formatCode="#,##0\ &quot;€&quot;">
                  <c:v>51332.72</c:v>
                </c:pt>
                <c:pt idx="800" formatCode="#,##0\ &quot;€&quot;">
                  <c:v>62675.8</c:v>
                </c:pt>
                <c:pt idx="801" formatCode="#,##0\ &quot;€&quot;">
                  <c:v>123037.78</c:v>
                </c:pt>
                <c:pt idx="802" formatCode="#,##0\ &quot;€&quot;">
                  <c:v>92139.85</c:v>
                </c:pt>
                <c:pt idx="803" formatCode="#,##0\ &quot;€&quot;">
                  <c:v>247907.09</c:v>
                </c:pt>
                <c:pt idx="804" formatCode="#,##0\ &quot;€&quot;">
                  <c:v>1141599.67</c:v>
                </c:pt>
                <c:pt idx="805" formatCode="#,##0\ &quot;€&quot;">
                  <c:v>48656</c:v>
                </c:pt>
                <c:pt idx="806" formatCode="#,##0\ &quot;€&quot;">
                  <c:v>32300.2</c:v>
                </c:pt>
                <c:pt idx="807" formatCode="#,##0\ &quot;€&quot;">
                  <c:v>101624.09</c:v>
                </c:pt>
                <c:pt idx="808" formatCode="#,##0\ &quot;€&quot;">
                  <c:v>51969.45</c:v>
                </c:pt>
                <c:pt idx="809" formatCode="#,##0\ &quot;€&quot;">
                  <c:v>242026.33</c:v>
                </c:pt>
                <c:pt idx="810" formatCode="#,##0\ &quot;€&quot;">
                  <c:v>62988.51</c:v>
                </c:pt>
                <c:pt idx="811" formatCode="#,##0\ &quot;€&quot;">
                  <c:v>85490.19</c:v>
                </c:pt>
                <c:pt idx="812" formatCode="#,##0\ &quot;€&quot;">
                  <c:v>38697.040000000001</c:v>
                </c:pt>
                <c:pt idx="813" formatCode="#,##0\ &quot;€&quot;">
                  <c:v>64295.06</c:v>
                </c:pt>
                <c:pt idx="814" formatCode="#,##0\ &quot;€&quot;">
                  <c:v>63391.74</c:v>
                </c:pt>
                <c:pt idx="815" formatCode="#,##0\ &quot;€&quot;">
                  <c:v>43964.06</c:v>
                </c:pt>
                <c:pt idx="816" formatCode="#,##0\ &quot;€&quot;">
                  <c:v>50084.86</c:v>
                </c:pt>
                <c:pt idx="817" formatCode="#,##0\ &quot;€&quot;">
                  <c:v>93084.43</c:v>
                </c:pt>
                <c:pt idx="818" formatCode="#,##0\ &quot;€&quot;">
                  <c:v>30738.18</c:v>
                </c:pt>
                <c:pt idx="819" formatCode="#,##0\ &quot;€&quot;">
                  <c:v>93635.44</c:v>
                </c:pt>
                <c:pt idx="820" formatCode="#,##0\ &quot;€&quot;">
                  <c:v>133583.19</c:v>
                </c:pt>
                <c:pt idx="821" formatCode="#,##0\ &quot;€&quot;">
                  <c:v>88696.55</c:v>
                </c:pt>
                <c:pt idx="822" formatCode="#,##0\ &quot;€&quot;">
                  <c:v>51141.58</c:v>
                </c:pt>
                <c:pt idx="823" formatCode="#,##0\ &quot;€&quot;">
                  <c:v>28369.17</c:v>
                </c:pt>
                <c:pt idx="824" formatCode="#,##0\ &quot;€&quot;">
                  <c:v>72505.440000000002</c:v>
                </c:pt>
                <c:pt idx="825" formatCode="#,##0\ &quot;€&quot;">
                  <c:v>-22205.67</c:v>
                </c:pt>
                <c:pt idx="826" formatCode="#,##0\ &quot;€&quot;">
                  <c:v>57412.23</c:v>
                </c:pt>
                <c:pt idx="827" formatCode="#,##0\ &quot;€&quot;">
                  <c:v>135831.79999999999</c:v>
                </c:pt>
                <c:pt idx="828" formatCode="#,##0\ &quot;€&quot;">
                  <c:v>73395.570000000007</c:v>
                </c:pt>
                <c:pt idx="829" formatCode="#,##0\ &quot;€&quot;">
                  <c:v>91965.119999999995</c:v>
                </c:pt>
                <c:pt idx="830" formatCode="#,##0\ &quot;€&quot;">
                  <c:v>82788.97</c:v>
                </c:pt>
                <c:pt idx="831" formatCode="#,##0\ &quot;€&quot;">
                  <c:v>72882.350000000006</c:v>
                </c:pt>
                <c:pt idx="832" formatCode="#,##0\ &quot;€&quot;">
                  <c:v>68050.240000000005</c:v>
                </c:pt>
                <c:pt idx="833" formatCode="#,##0\ &quot;€&quot;">
                  <c:v>76087.47</c:v>
                </c:pt>
                <c:pt idx="834" formatCode="#,##0\ &quot;€&quot;">
                  <c:v>36949.129999999997</c:v>
                </c:pt>
                <c:pt idx="835" formatCode="#,##0\ &quot;€&quot;">
                  <c:v>68505.39</c:v>
                </c:pt>
                <c:pt idx="836" formatCode="#,##0\ &quot;€&quot;">
                  <c:v>49807.4</c:v>
                </c:pt>
                <c:pt idx="837" formatCode="#,##0\ &quot;€&quot;">
                  <c:v>218148.15</c:v>
                </c:pt>
                <c:pt idx="838" formatCode="#,##0\ &quot;€&quot;">
                  <c:v>64603.11</c:v>
                </c:pt>
                <c:pt idx="839" formatCode="#,##0\ &quot;€&quot;">
                  <c:v>56627.27</c:v>
                </c:pt>
                <c:pt idx="840" formatCode="#,##0\ &quot;€&quot;">
                  <c:v>58882.69</c:v>
                </c:pt>
                <c:pt idx="841" formatCode="#,##0\ &quot;€&quot;">
                  <c:v>31882.959999999999</c:v>
                </c:pt>
                <c:pt idx="842" formatCode="#,##0\ &quot;€&quot;">
                  <c:v>87560.38</c:v>
                </c:pt>
                <c:pt idx="843" formatCode="#,##0\ &quot;€&quot;">
                  <c:v>111415.75</c:v>
                </c:pt>
                <c:pt idx="844" formatCode="#,##0\ &quot;€&quot;">
                  <c:v>64289.67</c:v>
                </c:pt>
                <c:pt idx="845" formatCode="#,##0\ &quot;€&quot;">
                  <c:v>45390.69</c:v>
                </c:pt>
                <c:pt idx="846" formatCode="#,##0\ &quot;€&quot;">
                  <c:v>176512.63</c:v>
                </c:pt>
                <c:pt idx="847" formatCode="#,##0\ &quot;€&quot;">
                  <c:v>62354.55</c:v>
                </c:pt>
                <c:pt idx="848" formatCode="#,##0\ &quot;€&quot;">
                  <c:v>88185.06</c:v>
                </c:pt>
                <c:pt idx="849" formatCode="#,##0\ &quot;€&quot;">
                  <c:v>333984.93</c:v>
                </c:pt>
                <c:pt idx="850" formatCode="#,##0\ &quot;€&quot;">
                  <c:v>175079.1</c:v>
                </c:pt>
                <c:pt idx="851" formatCode="#,##0\ &quot;€&quot;">
                  <c:v>57866</c:v>
                </c:pt>
                <c:pt idx="852" formatCode="#,##0\ &quot;€&quot;">
                  <c:v>55200.68</c:v>
                </c:pt>
                <c:pt idx="853" formatCode="#,##0\ &quot;€&quot;">
                  <c:v>72877.84</c:v>
                </c:pt>
                <c:pt idx="854" formatCode="#,##0\ &quot;€&quot;">
                  <c:v>186760.6</c:v>
                </c:pt>
                <c:pt idx="855" formatCode="#,##0\ &quot;€&quot;">
                  <c:v>35708.629999999997</c:v>
                </c:pt>
                <c:pt idx="856" formatCode="#,##0\ &quot;€&quot;">
                  <c:v>27352.25</c:v>
                </c:pt>
                <c:pt idx="857" formatCode="#,##0\ &quot;€&quot;">
                  <c:v>71298.73</c:v>
                </c:pt>
                <c:pt idx="858" formatCode="#,##0\ &quot;€&quot;">
                  <c:v>65444.480000000003</c:v>
                </c:pt>
                <c:pt idx="859" formatCode="#,##0\ &quot;€&quot;">
                  <c:v>116469.45</c:v>
                </c:pt>
                <c:pt idx="860" formatCode="#,##0\ &quot;€&quot;">
                  <c:v>-654717.5</c:v>
                </c:pt>
                <c:pt idx="861" formatCode="#,##0\ &quot;€&quot;">
                  <c:v>40867.33</c:v>
                </c:pt>
                <c:pt idx="862" formatCode="#,##0\ &quot;€&quot;">
                  <c:v>49967.75</c:v>
                </c:pt>
                <c:pt idx="863" formatCode="#,##0\ &quot;€&quot;">
                  <c:v>96800.85</c:v>
                </c:pt>
                <c:pt idx="864" formatCode="#,##0\ &quot;€&quot;">
                  <c:v>63560.34</c:v>
                </c:pt>
                <c:pt idx="865" formatCode="#,##0\ &quot;€&quot;">
                  <c:v>76273.759999999995</c:v>
                </c:pt>
                <c:pt idx="866" formatCode="#,##0\ &quot;€&quot;">
                  <c:v>51077</c:v>
                </c:pt>
                <c:pt idx="867" formatCode="#,##0\ &quot;€&quot;">
                  <c:v>65785.09</c:v>
                </c:pt>
                <c:pt idx="868" formatCode="#,##0\ &quot;€&quot;">
                  <c:v>68998.64</c:v>
                </c:pt>
                <c:pt idx="869" formatCode="#,##0\ &quot;€&quot;">
                  <c:v>85272.56</c:v>
                </c:pt>
                <c:pt idx="870" formatCode="#,##0\ &quot;€&quot;">
                  <c:v>45596.67</c:v>
                </c:pt>
                <c:pt idx="871" formatCode="#,##0\ &quot;€&quot;">
                  <c:v>39493.980000000003</c:v>
                </c:pt>
                <c:pt idx="872" formatCode="#,##0\ &quot;€&quot;">
                  <c:v>124616.55</c:v>
                </c:pt>
                <c:pt idx="873" formatCode="#,##0\ &quot;€&quot;">
                  <c:v>69864.649999999994</c:v>
                </c:pt>
                <c:pt idx="874" formatCode="#,##0\ &quot;€&quot;">
                  <c:v>34604.269999999997</c:v>
                </c:pt>
                <c:pt idx="875" formatCode="#,##0\ &quot;€&quot;">
                  <c:v>81386.399999999994</c:v>
                </c:pt>
                <c:pt idx="876" formatCode="#,##0\ &quot;€&quot;">
                  <c:v>107265.52</c:v>
                </c:pt>
                <c:pt idx="877" formatCode="#,##0\ &quot;€&quot;">
                  <c:v>88424.85</c:v>
                </c:pt>
                <c:pt idx="878" formatCode="#,##0\ &quot;€&quot;">
                  <c:v>48269.3</c:v>
                </c:pt>
                <c:pt idx="879" formatCode="#,##0\ &quot;€&quot;">
                  <c:v>202327.67</c:v>
                </c:pt>
                <c:pt idx="880" formatCode="#,##0\ &quot;€&quot;">
                  <c:v>60960.54</c:v>
                </c:pt>
                <c:pt idx="881" formatCode="#,##0\ &quot;€&quot;">
                  <c:v>104491.82</c:v>
                </c:pt>
                <c:pt idx="882" formatCode="#,##0\ &quot;€&quot;">
                  <c:v>50330.11</c:v>
                </c:pt>
                <c:pt idx="883" formatCode="#,##0\ &quot;€&quot;">
                  <c:v>62110.23</c:v>
                </c:pt>
                <c:pt idx="884" formatCode="#,##0\ &quot;€&quot;">
                  <c:v>68508.679999999993</c:v>
                </c:pt>
                <c:pt idx="885" formatCode="#,##0\ &quot;€&quot;">
                  <c:v>63721.72</c:v>
                </c:pt>
                <c:pt idx="886" formatCode="#,##0\ &quot;€&quot;">
                  <c:v>37534.14</c:v>
                </c:pt>
                <c:pt idx="887" formatCode="#,##0\ &quot;€&quot;">
                  <c:v>73535.240000000005</c:v>
                </c:pt>
                <c:pt idx="888" formatCode="#,##0\ &quot;€&quot;">
                  <c:v>61498.78</c:v>
                </c:pt>
                <c:pt idx="889" formatCode="#,##0\ &quot;€&quot;">
                  <c:v>75954.33</c:v>
                </c:pt>
                <c:pt idx="890" formatCode="#,##0\ &quot;€&quot;">
                  <c:v>67517.95</c:v>
                </c:pt>
                <c:pt idx="891" formatCode="#,##0\ &quot;€&quot;">
                  <c:v>224926.55</c:v>
                </c:pt>
                <c:pt idx="892" formatCode="#,##0\ &quot;€&quot;">
                  <c:v>88458.75</c:v>
                </c:pt>
                <c:pt idx="893" formatCode="#,##0\ &quot;€&quot;">
                  <c:v>77198.679999999993</c:v>
                </c:pt>
                <c:pt idx="894" formatCode="#,##0\ &quot;€&quot;">
                  <c:v>52425.06</c:v>
                </c:pt>
                <c:pt idx="895" formatCode="#,##0\ &quot;€&quot;">
                  <c:v>77388</c:v>
                </c:pt>
                <c:pt idx="896" formatCode="#,##0\ &quot;€&quot;">
                  <c:v>136030.39000000001</c:v>
                </c:pt>
                <c:pt idx="897" formatCode="#,##0\ &quot;€&quot;">
                  <c:v>91329.73</c:v>
                </c:pt>
                <c:pt idx="898" formatCode="#,##0\ &quot;€&quot;">
                  <c:v>63411.59</c:v>
                </c:pt>
                <c:pt idx="899" formatCode="#,##0\ &quot;€&quot;">
                  <c:v>88490.3</c:v>
                </c:pt>
                <c:pt idx="900" formatCode="#,##0\ &quot;€&quot;">
                  <c:v>126231.14</c:v>
                </c:pt>
                <c:pt idx="901" formatCode="#,##0\ &quot;€&quot;">
                  <c:v>62680.23</c:v>
                </c:pt>
                <c:pt idx="902" formatCode="#,##0\ &quot;€&quot;">
                  <c:v>37755.1</c:v>
                </c:pt>
                <c:pt idx="903" formatCode="#,##0\ &quot;€&quot;">
                  <c:v>54499.12</c:v>
                </c:pt>
                <c:pt idx="904" formatCode="#,##0\ &quot;€&quot;">
                  <c:v>144426.15</c:v>
                </c:pt>
                <c:pt idx="905" formatCode="#,##0\ &quot;€&quot;">
                  <c:v>9550.6299999999992</c:v>
                </c:pt>
                <c:pt idx="906" formatCode="#,##0\ &quot;€&quot;">
                  <c:v>84352.960000000006</c:v>
                </c:pt>
                <c:pt idx="907" formatCode="#,##0\ &quot;€&quot;">
                  <c:v>52800</c:v>
                </c:pt>
                <c:pt idx="908" formatCode="#,##0\ &quot;€&quot;">
                  <c:v>79205.710000000006</c:v>
                </c:pt>
                <c:pt idx="909" formatCode="#,##0\ &quot;€&quot;">
                  <c:v>106374.01</c:v>
                </c:pt>
                <c:pt idx="910" formatCode="#,##0\ &quot;€&quot;">
                  <c:v>128600.95</c:v>
                </c:pt>
                <c:pt idx="911" formatCode="#,##0\ &quot;€&quot;">
                  <c:v>87450.28</c:v>
                </c:pt>
                <c:pt idx="912" formatCode="#,##0\ &quot;€&quot;">
                  <c:v>26432.43</c:v>
                </c:pt>
                <c:pt idx="913" formatCode="#,##0\ &quot;€&quot;">
                  <c:v>44844.06</c:v>
                </c:pt>
                <c:pt idx="914" formatCode="#,##0\ &quot;€&quot;">
                  <c:v>42729.33</c:v>
                </c:pt>
                <c:pt idx="915" formatCode="#,##0\ &quot;€&quot;">
                  <c:v>55920.52</c:v>
                </c:pt>
                <c:pt idx="916" formatCode="#,##0\ &quot;€&quot;">
                  <c:v>235493.43</c:v>
                </c:pt>
                <c:pt idx="917" formatCode="#,##0\ &quot;€&quot;">
                  <c:v>80159.94</c:v>
                </c:pt>
                <c:pt idx="918" formatCode="#,##0\ &quot;€&quot;">
                  <c:v>114943.99</c:v>
                </c:pt>
                <c:pt idx="919" formatCode="#,##0\ &quot;€&quot;">
                  <c:v>83233.62</c:v>
                </c:pt>
                <c:pt idx="920" formatCode="#,##0\ &quot;€&quot;">
                  <c:v>125718.31</c:v>
                </c:pt>
                <c:pt idx="921" formatCode="#,##0\ &quot;€&quot;">
                  <c:v>94603.85</c:v>
                </c:pt>
                <c:pt idx="922" formatCode="#,##0\ &quot;€&quot;">
                  <c:v>158585.28</c:v>
                </c:pt>
                <c:pt idx="923" formatCode="#,##0\ &quot;€&quot;">
                  <c:v>127597.96</c:v>
                </c:pt>
                <c:pt idx="924" formatCode="#,##0\ &quot;€&quot;">
                  <c:v>43966.13</c:v>
                </c:pt>
                <c:pt idx="925" formatCode="#,##0\ &quot;€&quot;">
                  <c:v>81042.52</c:v>
                </c:pt>
                <c:pt idx="926" formatCode="#,##0\ &quot;€&quot;">
                  <c:v>70214.490000000005</c:v>
                </c:pt>
                <c:pt idx="927" formatCode="#,##0\ &quot;€&quot;">
                  <c:v>157333.32999999999</c:v>
                </c:pt>
                <c:pt idx="928" formatCode="#,##0\ &quot;€&quot;">
                  <c:v>88438.57</c:v>
                </c:pt>
                <c:pt idx="929" formatCode="#,##0\ &quot;€&quot;">
                  <c:v>106538</c:v>
                </c:pt>
                <c:pt idx="930" formatCode="#,##0\ &quot;€&quot;">
                  <c:v>-101156.33</c:v>
                </c:pt>
                <c:pt idx="931" formatCode="#,##0\ &quot;€&quot;">
                  <c:v>166848.35</c:v>
                </c:pt>
                <c:pt idx="932" formatCode="#,##0\ &quot;€&quot;">
                  <c:v>80416.240000000005</c:v>
                </c:pt>
                <c:pt idx="933" formatCode="#,##0\ &quot;€&quot;">
                  <c:v>84867.76</c:v>
                </c:pt>
                <c:pt idx="934" formatCode="#,##0\ &quot;€&quot;">
                  <c:v>89026.73</c:v>
                </c:pt>
                <c:pt idx="935" formatCode="#,##0\ &quot;€&quot;">
                  <c:v>82901.600000000006</c:v>
                </c:pt>
                <c:pt idx="936" formatCode="#,##0\ &quot;€&quot;">
                  <c:v>72207.7</c:v>
                </c:pt>
                <c:pt idx="937" formatCode="#,##0\ &quot;€&quot;">
                  <c:v>83001.539999999994</c:v>
                </c:pt>
                <c:pt idx="938" formatCode="#,##0\ &quot;€&quot;">
                  <c:v>159882.57999999999</c:v>
                </c:pt>
                <c:pt idx="939" formatCode="#,##0\ &quot;€&quot;">
                  <c:v>64008.480000000003</c:v>
                </c:pt>
                <c:pt idx="940" formatCode="#,##0\ &quot;€&quot;">
                  <c:v>70818.22</c:v>
                </c:pt>
                <c:pt idx="941" formatCode="#,##0\ &quot;€&quot;">
                  <c:v>51688.57</c:v>
                </c:pt>
                <c:pt idx="942" formatCode="#,##0\ &quot;€&quot;">
                  <c:v>85603.57</c:v>
                </c:pt>
                <c:pt idx="943" formatCode="#,##0\ &quot;€&quot;">
                  <c:v>128719.5</c:v>
                </c:pt>
                <c:pt idx="944" formatCode="#,##0\ &quot;€&quot;">
                  <c:v>97690.27</c:v>
                </c:pt>
                <c:pt idx="945" formatCode="#,##0\ &quot;€&quot;">
                  <c:v>104680.2</c:v>
                </c:pt>
                <c:pt idx="946" formatCode="#,##0\ &quot;€&quot;">
                  <c:v>150814.82999999999</c:v>
                </c:pt>
                <c:pt idx="947" formatCode="#,##0\ &quot;€&quot;">
                  <c:v>174144.65</c:v>
                </c:pt>
                <c:pt idx="948" formatCode="#,##0\ &quot;€&quot;">
                  <c:v>136451.56</c:v>
                </c:pt>
                <c:pt idx="949" formatCode="#,##0\ &quot;€&quot;">
                  <c:v>52117.47</c:v>
                </c:pt>
                <c:pt idx="950" formatCode="#,##0\ &quot;€&quot;">
                  <c:v>74970.399999999994</c:v>
                </c:pt>
                <c:pt idx="951" formatCode="#,##0\ &quot;€&quot;">
                  <c:v>78659.600000000006</c:v>
                </c:pt>
                <c:pt idx="952" formatCode="#,##0\ &quot;€&quot;">
                  <c:v>65655.149999999994</c:v>
                </c:pt>
                <c:pt idx="953" formatCode="#,##0\ &quot;€&quot;">
                  <c:v>49533.14</c:v>
                </c:pt>
                <c:pt idx="954" formatCode="#,##0\ &quot;€&quot;">
                  <c:v>84968.29</c:v>
                </c:pt>
                <c:pt idx="955" formatCode="#,##0\ &quot;€&quot;">
                  <c:v>83908.13</c:v>
                </c:pt>
                <c:pt idx="956" formatCode="#,##0\ &quot;€&quot;">
                  <c:v>127660.38</c:v>
                </c:pt>
                <c:pt idx="957" formatCode="#,##0\ &quot;€&quot;">
                  <c:v>40760.230000000003</c:v>
                </c:pt>
                <c:pt idx="958" formatCode="#,##0\ &quot;€&quot;">
                  <c:v>138628.32</c:v>
                </c:pt>
                <c:pt idx="959" formatCode="#,##0\ &quot;€&quot;">
                  <c:v>74630.13</c:v>
                </c:pt>
                <c:pt idx="960" formatCode="#,##0\ &quot;€&quot;">
                  <c:v>46362.65</c:v>
                </c:pt>
                <c:pt idx="961" formatCode="#,##0\ &quot;€&quot;">
                  <c:v>74665</c:v>
                </c:pt>
                <c:pt idx="962" formatCode="#,##0\ &quot;€&quot;">
                  <c:v>92516.800000000003</c:v>
                </c:pt>
                <c:pt idx="963" formatCode="#,##0\ &quot;€&quot;">
                  <c:v>100415.6</c:v>
                </c:pt>
                <c:pt idx="964" formatCode="#,##0\ &quot;€&quot;">
                  <c:v>71481.070000000007</c:v>
                </c:pt>
                <c:pt idx="965" formatCode="#,##0\ &quot;€&quot;">
                  <c:v>86266.44</c:v>
                </c:pt>
                <c:pt idx="966" formatCode="#,##0\ &quot;€&quot;">
                  <c:v>77044</c:v>
                </c:pt>
                <c:pt idx="967" formatCode="#,##0\ &quot;€&quot;">
                  <c:v>49217.13</c:v>
                </c:pt>
                <c:pt idx="968" formatCode="#,##0\ &quot;€&quot;">
                  <c:v>77454.86</c:v>
                </c:pt>
                <c:pt idx="969" formatCode="#,##0\ &quot;€&quot;">
                  <c:v>93709.93</c:v>
                </c:pt>
                <c:pt idx="970" formatCode="#,##0\ &quot;€&quot;">
                  <c:v>56896.75</c:v>
                </c:pt>
                <c:pt idx="971" formatCode="#,##0\ &quot;€&quot;">
                  <c:v>62185.25</c:v>
                </c:pt>
                <c:pt idx="972" formatCode="#,##0\ &quot;€&quot;">
                  <c:v>67109.399999999994</c:v>
                </c:pt>
                <c:pt idx="973" formatCode="#,##0\ &quot;€&quot;">
                  <c:v>68852.899999999994</c:v>
                </c:pt>
                <c:pt idx="974" formatCode="#,##0\ &quot;€&quot;">
                  <c:v>119575.05</c:v>
                </c:pt>
                <c:pt idx="975" formatCode="#,##0\ &quot;€&quot;">
                  <c:v>148134.34</c:v>
                </c:pt>
                <c:pt idx="976" formatCode="#,##0\ &quot;€&quot;">
                  <c:v>45063.95</c:v>
                </c:pt>
                <c:pt idx="977" formatCode="#,##0\ &quot;€&quot;">
                  <c:v>101263.13</c:v>
                </c:pt>
                <c:pt idx="978" formatCode="#,##0\ &quot;€&quot;">
                  <c:v>99156.71</c:v>
                </c:pt>
                <c:pt idx="979" formatCode="#,##0\ &quot;€&quot;">
                  <c:v>133694</c:v>
                </c:pt>
                <c:pt idx="980" formatCode="#,##0\ &quot;€&quot;">
                  <c:v>103557.15</c:v>
                </c:pt>
                <c:pt idx="981" formatCode="#,##0\ &quot;€&quot;">
                  <c:v>94886.36</c:v>
                </c:pt>
                <c:pt idx="982" formatCode="#,##0\ &quot;€&quot;">
                  <c:v>123876.82</c:v>
                </c:pt>
                <c:pt idx="983" formatCode="#,##0\ &quot;€&quot;">
                  <c:v>63495.57</c:v>
                </c:pt>
                <c:pt idx="984" formatCode="#,##0\ &quot;€&quot;">
                  <c:v>127759.71</c:v>
                </c:pt>
                <c:pt idx="985" formatCode="#,##0\ &quot;€&quot;">
                  <c:v>86135.88</c:v>
                </c:pt>
                <c:pt idx="986" formatCode="#,##0\ &quot;€&quot;">
                  <c:v>69107.240000000005</c:v>
                </c:pt>
                <c:pt idx="987" formatCode="#,##0\ &quot;€&quot;">
                  <c:v>88412.29</c:v>
                </c:pt>
                <c:pt idx="988" formatCode="#,##0\ &quot;€&quot;">
                  <c:v>44024.67</c:v>
                </c:pt>
                <c:pt idx="989" formatCode="#,##0\ &quot;€&quot;">
                  <c:v>67995.88</c:v>
                </c:pt>
                <c:pt idx="990" formatCode="#,##0\ &quot;€&quot;">
                  <c:v>90302.43</c:v>
                </c:pt>
                <c:pt idx="991" formatCode="#,##0\ &quot;€&quot;">
                  <c:v>53883.47</c:v>
                </c:pt>
                <c:pt idx="992" formatCode="#,##0\ &quot;€&quot;">
                  <c:v>89167.88</c:v>
                </c:pt>
                <c:pt idx="993" formatCode="#,##0\ &quot;€&quot;">
                  <c:v>63441.79</c:v>
                </c:pt>
                <c:pt idx="994" formatCode="#,##0\ &quot;€&quot;">
                  <c:v>31353</c:v>
                </c:pt>
                <c:pt idx="995" formatCode="#,##0\ &quot;€&quot;">
                  <c:v>25017</c:v>
                </c:pt>
                <c:pt idx="996" formatCode="#,##0\ &quot;€&quot;">
                  <c:v>456005.47</c:v>
                </c:pt>
                <c:pt idx="997" formatCode="#,##0\ &quot;€&quot;">
                  <c:v>116764.89</c:v>
                </c:pt>
                <c:pt idx="998" formatCode="#,##0\ &quot;€&quot;">
                  <c:v>57259.38</c:v>
                </c:pt>
                <c:pt idx="999" formatCode="#,##0\ &quot;€&quot;">
                  <c:v>57126.18</c:v>
                </c:pt>
                <c:pt idx="1000" formatCode="#,##0\ &quot;€&quot;">
                  <c:v>58524.24</c:v>
                </c:pt>
                <c:pt idx="1001" formatCode="#,##0\ &quot;€&quot;">
                  <c:v>60231.96</c:v>
                </c:pt>
                <c:pt idx="1002" formatCode="#,##0\ &quot;€&quot;">
                  <c:v>61425.760000000002</c:v>
                </c:pt>
                <c:pt idx="1003" formatCode="#,##0\ &quot;€&quot;">
                  <c:v>222898.26</c:v>
                </c:pt>
                <c:pt idx="1004" formatCode="#,##0\ &quot;€&quot;">
                  <c:v>37023.760000000002</c:v>
                </c:pt>
                <c:pt idx="1005" formatCode="#,##0\ &quot;€&quot;">
                  <c:v>73623</c:v>
                </c:pt>
                <c:pt idx="1006" formatCode="#,##0\ &quot;€&quot;">
                  <c:v>42996.44</c:v>
                </c:pt>
                <c:pt idx="1007" formatCode="#,##0\ &quot;€&quot;">
                  <c:v>67840.97</c:v>
                </c:pt>
                <c:pt idx="1008" formatCode="#,##0\ &quot;€&quot;">
                  <c:v>49140.56</c:v>
                </c:pt>
                <c:pt idx="1009" formatCode="#,##0\ &quot;€&quot;">
                  <c:v>103676.07</c:v>
                </c:pt>
                <c:pt idx="1010" formatCode="#,##0\ &quot;€&quot;">
                  <c:v>200183.46</c:v>
                </c:pt>
                <c:pt idx="1011" formatCode="#,##0\ &quot;€&quot;">
                  <c:v>87995.87</c:v>
                </c:pt>
                <c:pt idx="1012" formatCode="#,##0\ &quot;€&quot;">
                  <c:v>93629.23</c:v>
                </c:pt>
                <c:pt idx="1013" formatCode="#,##0\ &quot;€&quot;">
                  <c:v>58500</c:v>
                </c:pt>
                <c:pt idx="1014" formatCode="#,##0\ &quot;€&quot;">
                  <c:v>70343.33</c:v>
                </c:pt>
                <c:pt idx="1015" formatCode="#,##0\ &quot;€&quot;">
                  <c:v>22455.18</c:v>
                </c:pt>
                <c:pt idx="1016" formatCode="#,##0\ &quot;€&quot;">
                  <c:v>73644.81</c:v>
                </c:pt>
                <c:pt idx="1017" formatCode="#,##0\ &quot;€&quot;">
                  <c:v>98393.69</c:v>
                </c:pt>
                <c:pt idx="1018" formatCode="#,##0\ &quot;€&quot;">
                  <c:v>69243.61</c:v>
                </c:pt>
                <c:pt idx="1019" formatCode="#,##0\ &quot;€&quot;">
                  <c:v>79164.78</c:v>
                </c:pt>
                <c:pt idx="1020" formatCode="#,##0\ &quot;€&quot;">
                  <c:v>30498</c:v>
                </c:pt>
                <c:pt idx="1021" formatCode="#,##0\ &quot;€&quot;">
                  <c:v>81334.25</c:v>
                </c:pt>
                <c:pt idx="1022" formatCode="#,##0\ &quot;€&quot;">
                  <c:v>92491.8</c:v>
                </c:pt>
                <c:pt idx="1023" formatCode="#,##0\ &quot;€&quot;">
                  <c:v>76614.05</c:v>
                </c:pt>
                <c:pt idx="1024" formatCode="#,##0\ &quot;€&quot;">
                  <c:v>33133.1</c:v>
                </c:pt>
                <c:pt idx="1025" formatCode="#,##0\ &quot;€&quot;">
                  <c:v>17326.43</c:v>
                </c:pt>
                <c:pt idx="1026" formatCode="#,##0\ &quot;€&quot;">
                  <c:v>71532.08</c:v>
                </c:pt>
                <c:pt idx="1027" formatCode="#,##0\ &quot;€&quot;">
                  <c:v>126818.45</c:v>
                </c:pt>
                <c:pt idx="1028" formatCode="#,##0\ &quot;€&quot;">
                  <c:v>48437.88</c:v>
                </c:pt>
                <c:pt idx="1029" formatCode="#,##0\ &quot;€&quot;">
                  <c:v>90235.55</c:v>
                </c:pt>
                <c:pt idx="1030" formatCode="#,##0\ &quot;€&quot;">
                  <c:v>141699.25</c:v>
                </c:pt>
                <c:pt idx="1031" formatCode="#,##0\ &quot;€&quot;">
                  <c:v>89352</c:v>
                </c:pt>
                <c:pt idx="1032" formatCode="#,##0\ &quot;€&quot;">
                  <c:v>62406.41</c:v>
                </c:pt>
                <c:pt idx="1033" formatCode="#,##0\ &quot;€&quot;">
                  <c:v>64271.29</c:v>
                </c:pt>
                <c:pt idx="1034" formatCode="#,##0\ &quot;€&quot;">
                  <c:v>92453.98</c:v>
                </c:pt>
                <c:pt idx="1035" formatCode="#,##0\ &quot;€&quot;">
                  <c:v>75073.77</c:v>
                </c:pt>
                <c:pt idx="1036" formatCode="#,##0\ &quot;€&quot;">
                  <c:v>51099.49</c:v>
                </c:pt>
                <c:pt idx="1037" formatCode="#,##0\ &quot;€&quot;">
                  <c:v>83202.13</c:v>
                </c:pt>
                <c:pt idx="1038" formatCode="#,##0\ &quot;€&quot;">
                  <c:v>125282.24000000001</c:v>
                </c:pt>
                <c:pt idx="1039" formatCode="#,##0\ &quot;€&quot;">
                  <c:v>57093.57</c:v>
                </c:pt>
                <c:pt idx="1040" formatCode="#,##0\ &quot;€&quot;">
                  <c:v>68585.259999999995</c:v>
                </c:pt>
                <c:pt idx="1041" formatCode="#,##0\ &quot;€&quot;">
                  <c:v>78336.61</c:v>
                </c:pt>
                <c:pt idx="1042" formatCode="#,##0\ &quot;€&quot;">
                  <c:v>55719.46</c:v>
                </c:pt>
                <c:pt idx="1043" formatCode="#,##0\ &quot;€&quot;">
                  <c:v>78545.399999999994</c:v>
                </c:pt>
                <c:pt idx="1044" formatCode="#,##0\ &quot;€&quot;">
                  <c:v>78586.25</c:v>
                </c:pt>
                <c:pt idx="1045" formatCode="#,##0\ &quot;€&quot;">
                  <c:v>44829.89</c:v>
                </c:pt>
                <c:pt idx="1046" formatCode="#,##0\ &quot;€&quot;">
                  <c:v>54597.25</c:v>
                </c:pt>
                <c:pt idx="1047" formatCode="#,##0\ &quot;€&quot;">
                  <c:v>26289</c:v>
                </c:pt>
                <c:pt idx="1048" formatCode="#,##0\ &quot;€&quot;">
                  <c:v>113676.96</c:v>
                </c:pt>
                <c:pt idx="1049" formatCode="#,##0\ &quot;€&quot;">
                  <c:v>58306.89</c:v>
                </c:pt>
                <c:pt idx="1050" formatCode="#,##0\ &quot;€&quot;">
                  <c:v>53307.95</c:v>
                </c:pt>
                <c:pt idx="1051" formatCode="#,##0\ &quot;€&quot;">
                  <c:v>129263.81</c:v>
                </c:pt>
                <c:pt idx="1052" formatCode="#,##0\ &quot;€&quot;">
                  <c:v>8683.1299999999992</c:v>
                </c:pt>
                <c:pt idx="1053" formatCode="#,##0\ &quot;€&quot;">
                  <c:v>54111.97</c:v>
                </c:pt>
                <c:pt idx="1054" formatCode="#,##0\ &quot;€&quot;">
                  <c:v>70351.67</c:v>
                </c:pt>
                <c:pt idx="1055" formatCode="#,##0\ &quot;€&quot;">
                  <c:v>41200</c:v>
                </c:pt>
                <c:pt idx="1056" formatCode="#,##0\ &quot;€&quot;">
                  <c:v>77344.36</c:v>
                </c:pt>
                <c:pt idx="1057" formatCode="#,##0\ &quot;€&quot;">
                  <c:v>53761.25</c:v>
                </c:pt>
                <c:pt idx="1058" formatCode="#,##0\ &quot;€&quot;">
                  <c:v>43088.56</c:v>
                </c:pt>
                <c:pt idx="1059" formatCode="#,##0\ &quot;€&quot;">
                  <c:v>56653.43</c:v>
                </c:pt>
                <c:pt idx="1060" formatCode="#,##0\ &quot;€&quot;">
                  <c:v>72144.28</c:v>
                </c:pt>
                <c:pt idx="1061" formatCode="#,##0\ &quot;€&quot;">
                  <c:v>-1168</c:v>
                </c:pt>
                <c:pt idx="1062" formatCode="#,##0\ &quot;€&quot;">
                  <c:v>86121.29</c:v>
                </c:pt>
                <c:pt idx="1063" formatCode="#,##0\ &quot;€&quot;">
                  <c:v>162173.28</c:v>
                </c:pt>
                <c:pt idx="1064" formatCode="#,##0\ &quot;€&quot;">
                  <c:v>93210.92</c:v>
                </c:pt>
                <c:pt idx="1065" formatCode="#,##0\ &quot;€&quot;">
                  <c:v>70950.67</c:v>
                </c:pt>
                <c:pt idx="1066" formatCode="#,##0\ &quot;€&quot;">
                  <c:v>73166.25</c:v>
                </c:pt>
                <c:pt idx="1067" formatCode="#,##0\ &quot;€&quot;">
                  <c:v>79788.78</c:v>
                </c:pt>
                <c:pt idx="1068" formatCode="#,##0\ &quot;€&quot;">
                  <c:v>140083.82999999999</c:v>
                </c:pt>
                <c:pt idx="1069" formatCode="#,##0\ &quot;€&quot;">
                  <c:v>68585.460000000006</c:v>
                </c:pt>
                <c:pt idx="1070" formatCode="#,##0\ &quot;€&quot;">
                  <c:v>92657.31</c:v>
                </c:pt>
                <c:pt idx="1071" formatCode="#,##0\ &quot;€&quot;">
                  <c:v>25547.66</c:v>
                </c:pt>
                <c:pt idx="1072" formatCode="#,##0\ &quot;€&quot;">
                  <c:v>80640.47</c:v>
                </c:pt>
                <c:pt idx="1073" formatCode="#,##0\ &quot;€&quot;">
                  <c:v>141670.73000000001</c:v>
                </c:pt>
                <c:pt idx="1074" formatCode="#,##0\ &quot;€&quot;">
                  <c:v>161849.82999999999</c:v>
                </c:pt>
                <c:pt idx="1075" formatCode="#,##0\ &quot;€&quot;">
                  <c:v>154749.62</c:v>
                </c:pt>
                <c:pt idx="1076" formatCode="#,##0\ &quot;€&quot;">
                  <c:v>115488.69</c:v>
                </c:pt>
                <c:pt idx="1077" formatCode="#,##0\ &quot;€&quot;">
                  <c:v>98255.88</c:v>
                </c:pt>
                <c:pt idx="1078" formatCode="#,##0\ &quot;€&quot;">
                  <c:v>52392.23</c:v>
                </c:pt>
                <c:pt idx="1079" formatCode="#,##0\ &quot;€&quot;">
                  <c:v>76552.350000000006</c:v>
                </c:pt>
                <c:pt idx="1080" formatCode="#,##0\ &quot;€&quot;">
                  <c:v>83709.850000000006</c:v>
                </c:pt>
                <c:pt idx="1081" formatCode="#,##0\ &quot;€&quot;">
                  <c:v>118686.44</c:v>
                </c:pt>
                <c:pt idx="1082" formatCode="#,##0\ &quot;€&quot;">
                  <c:v>82303.92</c:v>
                </c:pt>
                <c:pt idx="1083" formatCode="#,##0\ &quot;€&quot;">
                  <c:v>67447.95</c:v>
                </c:pt>
                <c:pt idx="1084" formatCode="#,##0\ &quot;€&quot;">
                  <c:v>46839.1</c:v>
                </c:pt>
                <c:pt idx="1085" formatCode="#,##0\ &quot;€&quot;">
                  <c:v>103187.71</c:v>
                </c:pt>
                <c:pt idx="1086" formatCode="#,##0\ &quot;€&quot;">
                  <c:v>79547.5</c:v>
                </c:pt>
                <c:pt idx="1087" formatCode="#,##0\ &quot;€&quot;">
                  <c:v>74293.429999999993</c:v>
                </c:pt>
                <c:pt idx="1088" formatCode="#,##0\ &quot;€&quot;">
                  <c:v>45052.04</c:v>
                </c:pt>
                <c:pt idx="1089" formatCode="#,##0\ &quot;€&quot;">
                  <c:v>119358.76</c:v>
                </c:pt>
                <c:pt idx="1090" formatCode="#,##0\ &quot;€&quot;">
                  <c:v>96105.26</c:v>
                </c:pt>
                <c:pt idx="1091" formatCode="#,##0\ &quot;€&quot;">
                  <c:v>64898.27</c:v>
                </c:pt>
                <c:pt idx="1092" formatCode="#,##0\ &quot;€&quot;">
                  <c:v>47407.7</c:v>
                </c:pt>
                <c:pt idx="1093" formatCode="#,##0\ &quot;€&quot;">
                  <c:v>142709.10999999999</c:v>
                </c:pt>
                <c:pt idx="1094" formatCode="#,##0\ &quot;€&quot;">
                  <c:v>68242.77</c:v>
                </c:pt>
                <c:pt idx="1095" formatCode="#,##0\ &quot;€&quot;">
                  <c:v>76221.259999999995</c:v>
                </c:pt>
                <c:pt idx="1096" formatCode="#,##0\ &quot;€&quot;">
                  <c:v>72448</c:v>
                </c:pt>
                <c:pt idx="1097" formatCode="#,##0\ &quot;€&quot;">
                  <c:v>50020.53</c:v>
                </c:pt>
                <c:pt idx="1098" formatCode="#,##0\ &quot;€&quot;">
                  <c:v>68276.929999999993</c:v>
                </c:pt>
                <c:pt idx="1099" formatCode="#,##0\ &quot;€&quot;">
                  <c:v>85132.25</c:v>
                </c:pt>
                <c:pt idx="1100" formatCode="#,##0\ &quot;€&quot;">
                  <c:v>43742.93</c:v>
                </c:pt>
                <c:pt idx="1101" formatCode="#,##0\ &quot;€&quot;">
                  <c:v>44615.56</c:v>
                </c:pt>
                <c:pt idx="1102" formatCode="#,##0\ &quot;€&quot;">
                  <c:v>43348.26</c:v>
                </c:pt>
                <c:pt idx="1103" formatCode="#,##0\ &quot;€&quot;">
                  <c:v>176606.24</c:v>
                </c:pt>
                <c:pt idx="1104" formatCode="#,##0\ &quot;€&quot;">
                  <c:v>51073.83</c:v>
                </c:pt>
                <c:pt idx="1105" formatCode="#,##0\ &quot;€&quot;">
                  <c:v>169012.88</c:v>
                </c:pt>
                <c:pt idx="1106" formatCode="#,##0\ &quot;€&quot;">
                  <c:v>271774.28999999998</c:v>
                </c:pt>
                <c:pt idx="1107" formatCode="#,##0\ &quot;€&quot;">
                  <c:v>56039.38</c:v>
                </c:pt>
                <c:pt idx="1108" formatCode="#,##0\ &quot;€&quot;">
                  <c:v>47307.14</c:v>
                </c:pt>
                <c:pt idx="1109" formatCode="#,##0\ &quot;€&quot;">
                  <c:v>146975.20000000001</c:v>
                </c:pt>
                <c:pt idx="1110" formatCode="#,##0\ &quot;€&quot;">
                  <c:v>32629.919999999998</c:v>
                </c:pt>
                <c:pt idx="1111" formatCode="#,##0\ &quot;€&quot;">
                  <c:v>82200.61</c:v>
                </c:pt>
                <c:pt idx="1112" formatCode="#,##0\ &quot;€&quot;">
                  <c:v>105702</c:v>
                </c:pt>
                <c:pt idx="1113" formatCode="#,##0\ &quot;€&quot;">
                  <c:v>197220.23</c:v>
                </c:pt>
                <c:pt idx="1114" formatCode="#,##0\ &quot;€&quot;">
                  <c:v>64636.73</c:v>
                </c:pt>
                <c:pt idx="1115" formatCode="#,##0\ &quot;€&quot;">
                  <c:v>102563</c:v>
                </c:pt>
                <c:pt idx="1116" formatCode="#,##0\ &quot;€&quot;">
                  <c:v>102755.2</c:v>
                </c:pt>
                <c:pt idx="1117" formatCode="#,##0\ &quot;€&quot;">
                  <c:v>93345.600000000006</c:v>
                </c:pt>
                <c:pt idx="1118" formatCode="#,##0\ &quot;€&quot;">
                  <c:v>296828</c:v>
                </c:pt>
                <c:pt idx="1119" formatCode="#,##0\ &quot;€&quot;">
                  <c:v>41500.65</c:v>
                </c:pt>
                <c:pt idx="1120" formatCode="#,##0\ &quot;€&quot;">
                  <c:v>234694.1</c:v>
                </c:pt>
                <c:pt idx="1121" formatCode="#,##0\ &quot;€&quot;">
                  <c:v>101749.22</c:v>
                </c:pt>
                <c:pt idx="1122" formatCode="#,##0\ &quot;€&quot;">
                  <c:v>59359.97</c:v>
                </c:pt>
                <c:pt idx="1123" formatCode="#,##0\ &quot;€&quot;">
                  <c:v>212932.43</c:v>
                </c:pt>
                <c:pt idx="1124" formatCode="#,##0\ &quot;€&quot;">
                  <c:v>87987.75</c:v>
                </c:pt>
                <c:pt idx="1125" formatCode="#,##0\ &quot;€&quot;">
                  <c:v>53500</c:v>
                </c:pt>
                <c:pt idx="1126" formatCode="#,##0\ &quot;€&quot;">
                  <c:v>285926.71000000002</c:v>
                </c:pt>
                <c:pt idx="1127" formatCode="#,##0\ &quot;€&quot;">
                  <c:v>54238.879999999997</c:v>
                </c:pt>
                <c:pt idx="1128" formatCode="#,##0\ &quot;€&quot;">
                  <c:v>87122.84</c:v>
                </c:pt>
                <c:pt idx="1129" formatCode="#,##0\ &quot;€&quot;">
                  <c:v>70236.240000000005</c:v>
                </c:pt>
                <c:pt idx="1130" formatCode="#,##0\ &quot;€&quot;">
                  <c:v>64656.11</c:v>
                </c:pt>
                <c:pt idx="1131" formatCode="#,##0\ &quot;€&quot;">
                  <c:v>64799.6</c:v>
                </c:pt>
                <c:pt idx="1132" formatCode="#,##0\ &quot;€&quot;">
                  <c:v>62642.67</c:v>
                </c:pt>
                <c:pt idx="1133" formatCode="#,##0\ &quot;€&quot;">
                  <c:v>55531.89</c:v>
                </c:pt>
                <c:pt idx="1134" formatCode="#,##0\ &quot;€&quot;">
                  <c:v>-13133998.109999999</c:v>
                </c:pt>
                <c:pt idx="1135" formatCode="#,##0\ &quot;€&quot;">
                  <c:v>63707.67</c:v>
                </c:pt>
                <c:pt idx="1136" formatCode="#,##0\ &quot;€&quot;">
                  <c:v>53976.87</c:v>
                </c:pt>
                <c:pt idx="1137" formatCode="#,##0\ &quot;€&quot;">
                  <c:v>77079.289999999994</c:v>
                </c:pt>
                <c:pt idx="1138" formatCode="#,##0\ &quot;€&quot;">
                  <c:v>68031</c:v>
                </c:pt>
                <c:pt idx="1139" formatCode="#,##0\ &quot;€&quot;">
                  <c:v>81874.27</c:v>
                </c:pt>
                <c:pt idx="1140" formatCode="#,##0\ &quot;€&quot;">
                  <c:v>93289.04</c:v>
                </c:pt>
                <c:pt idx="1141" formatCode="#,##0\ &quot;€&quot;">
                  <c:v>103688.44</c:v>
                </c:pt>
                <c:pt idx="1142" formatCode="#,##0\ &quot;€&quot;">
                  <c:v>37897.15</c:v>
                </c:pt>
                <c:pt idx="1143" formatCode="#,##0\ &quot;€&quot;">
                  <c:v>86946.77</c:v>
                </c:pt>
                <c:pt idx="1144" formatCode="#,##0\ &quot;€&quot;">
                  <c:v>86430.94</c:v>
                </c:pt>
                <c:pt idx="1145" formatCode="#,##0\ &quot;€&quot;">
                  <c:v>87205.85</c:v>
                </c:pt>
                <c:pt idx="1146" formatCode="#,##0\ &quot;€&quot;">
                  <c:v>50493.760000000002</c:v>
                </c:pt>
                <c:pt idx="1147" formatCode="#,##0\ &quot;€&quot;">
                  <c:v>78589.33</c:v>
                </c:pt>
                <c:pt idx="1148" formatCode="#,##0\ &quot;€&quot;">
                  <c:v>107692.31</c:v>
                </c:pt>
                <c:pt idx="1149" formatCode="#,##0\ &quot;€&quot;">
                  <c:v>50342.96</c:v>
                </c:pt>
                <c:pt idx="1150" formatCode="#,##0\ &quot;€&quot;">
                  <c:v>132573.5</c:v>
                </c:pt>
                <c:pt idx="1151" formatCode="#,##0\ &quot;€&quot;">
                  <c:v>86875.6</c:v>
                </c:pt>
                <c:pt idx="1152" formatCode="#,##0\ &quot;€&quot;">
                  <c:v>89719.5</c:v>
                </c:pt>
                <c:pt idx="1153" formatCode="#,##0\ &quot;€&quot;">
                  <c:v>186077.13</c:v>
                </c:pt>
                <c:pt idx="1154" formatCode="#,##0\ &quot;€&quot;">
                  <c:v>59866.66</c:v>
                </c:pt>
                <c:pt idx="1155" formatCode="#,##0\ &quot;€&quot;">
                  <c:v>89857.279999999999</c:v>
                </c:pt>
                <c:pt idx="1156" formatCode="#,##0\ &quot;€&quot;">
                  <c:v>59767.86</c:v>
                </c:pt>
                <c:pt idx="1157" formatCode="#,##0\ &quot;€&quot;">
                  <c:v>515192.45</c:v>
                </c:pt>
                <c:pt idx="1158" formatCode="#,##0\ &quot;€&quot;">
                  <c:v>217376.56</c:v>
                </c:pt>
                <c:pt idx="1159" formatCode="#,##0\ &quot;€&quot;">
                  <c:v>32631.41</c:v>
                </c:pt>
                <c:pt idx="1160" formatCode="#,##0\ &quot;€&quot;">
                  <c:v>84520.24</c:v>
                </c:pt>
                <c:pt idx="1161" formatCode="#,##0\ &quot;€&quot;">
                  <c:v>48751.6</c:v>
                </c:pt>
                <c:pt idx="1162" formatCode="#,##0\ &quot;€&quot;">
                  <c:v>108141.61</c:v>
                </c:pt>
                <c:pt idx="1163" formatCode="#,##0\ &quot;€&quot;">
                  <c:v>97792.21</c:v>
                </c:pt>
                <c:pt idx="1164" formatCode="#,##0\ &quot;€&quot;">
                  <c:v>43853.79</c:v>
                </c:pt>
                <c:pt idx="1165" formatCode="#,##0\ &quot;€&quot;">
                  <c:v>103527.19</c:v>
                </c:pt>
                <c:pt idx="1166" formatCode="#,##0\ &quot;€&quot;">
                  <c:v>97854.25</c:v>
                </c:pt>
                <c:pt idx="1167" formatCode="#,##0\ &quot;€&quot;">
                  <c:v>66006</c:v>
                </c:pt>
                <c:pt idx="1168" formatCode="#,##0\ &quot;€&quot;">
                  <c:v>90449.91</c:v>
                </c:pt>
                <c:pt idx="1169" formatCode="#,##0\ &quot;€&quot;">
                  <c:v>64990.17</c:v>
                </c:pt>
                <c:pt idx="1170" formatCode="#,##0\ &quot;€&quot;">
                  <c:v>20266.71</c:v>
                </c:pt>
                <c:pt idx="1171" formatCode="#,##0\ &quot;€&quot;">
                  <c:v>47216.95</c:v>
                </c:pt>
                <c:pt idx="1172" formatCode="#,##0\ &quot;€&quot;">
                  <c:v>56502.85</c:v>
                </c:pt>
                <c:pt idx="1173" formatCode="#,##0\ &quot;€&quot;">
                  <c:v>62416.75</c:v>
                </c:pt>
                <c:pt idx="1174" formatCode="#,##0\ &quot;€&quot;">
                  <c:v>65179.26</c:v>
                </c:pt>
                <c:pt idx="1175" formatCode="#,##0\ &quot;€&quot;">
                  <c:v>88937</c:v>
                </c:pt>
                <c:pt idx="1176" formatCode="#,##0\ &quot;€&quot;">
                  <c:v>133814.39999999999</c:v>
                </c:pt>
                <c:pt idx="1177" formatCode="#,##0\ &quot;€&quot;">
                  <c:v>67600</c:v>
                </c:pt>
                <c:pt idx="1178" formatCode="#,##0\ &quot;€&quot;">
                  <c:v>54043.81</c:v>
                </c:pt>
                <c:pt idx="1179" formatCode="#,##0\ &quot;€&quot;">
                  <c:v>-44241.81</c:v>
                </c:pt>
                <c:pt idx="1180" formatCode="#,##0\ &quot;€&quot;">
                  <c:v>82448.33</c:v>
                </c:pt>
                <c:pt idx="1181" formatCode="#,##0\ &quot;€&quot;">
                  <c:v>107328.28</c:v>
                </c:pt>
                <c:pt idx="1182" formatCode="#,##0\ &quot;€&quot;">
                  <c:v>65155.74</c:v>
                </c:pt>
                <c:pt idx="1183" formatCode="#,##0\ &quot;€&quot;">
                  <c:v>71578.95</c:v>
                </c:pt>
                <c:pt idx="1184" formatCode="#,##0\ &quot;€&quot;">
                  <c:v>-122916.29</c:v>
                </c:pt>
                <c:pt idx="1185" formatCode="#,##0\ &quot;€&quot;">
                  <c:v>185691.68</c:v>
                </c:pt>
                <c:pt idx="1186" formatCode="#,##0\ &quot;€&quot;">
                  <c:v>70555.33</c:v>
                </c:pt>
                <c:pt idx="1187" formatCode="#,##0\ &quot;€&quot;">
                  <c:v>123076.53</c:v>
                </c:pt>
                <c:pt idx="1188" formatCode="#,##0\ &quot;€&quot;">
                  <c:v>82554.64</c:v>
                </c:pt>
                <c:pt idx="1189" formatCode="#,##0\ &quot;€&quot;">
                  <c:v>63020.4</c:v>
                </c:pt>
                <c:pt idx="1190" formatCode="#,##0\ &quot;€&quot;">
                  <c:v>-24114.22</c:v>
                </c:pt>
                <c:pt idx="1191" formatCode="#,##0\ &quot;€&quot;">
                  <c:v>66439.350000000006</c:v>
                </c:pt>
                <c:pt idx="1192" formatCode="#,##0\ &quot;€&quot;">
                  <c:v>43513.78</c:v>
                </c:pt>
                <c:pt idx="1193" formatCode="#,##0\ &quot;€&quot;">
                  <c:v>72384.09</c:v>
                </c:pt>
                <c:pt idx="1194" formatCode="#,##0\ &quot;€&quot;">
                  <c:v>76161.210000000006</c:v>
                </c:pt>
                <c:pt idx="1195" formatCode="#,##0\ &quot;€&quot;">
                  <c:v>48455.93</c:v>
                </c:pt>
                <c:pt idx="1196" formatCode="#,##0\ &quot;€&quot;">
                  <c:v>126908.41</c:v>
                </c:pt>
                <c:pt idx="1197" formatCode="#,##0\ &quot;€&quot;">
                  <c:v>118211</c:v>
                </c:pt>
                <c:pt idx="1198" formatCode="#,##0\ &quot;€&quot;">
                  <c:v>56553.65</c:v>
                </c:pt>
                <c:pt idx="1199" formatCode="#,##0\ &quot;€&quot;">
                  <c:v>198098.76</c:v>
                </c:pt>
                <c:pt idx="1200" formatCode="#,##0\ &quot;€&quot;">
                  <c:v>51469</c:v>
                </c:pt>
                <c:pt idx="1201" formatCode="#,##0\ &quot;€&quot;">
                  <c:v>68180.149999999994</c:v>
                </c:pt>
                <c:pt idx="1202" formatCode="#,##0\ &quot;€&quot;">
                  <c:v>40608.379999999997</c:v>
                </c:pt>
                <c:pt idx="1203" formatCode="#,##0\ &quot;€&quot;">
                  <c:v>298269.19</c:v>
                </c:pt>
                <c:pt idx="1204" formatCode="#,##0\ &quot;€&quot;">
                  <c:v>326698.76</c:v>
                </c:pt>
                <c:pt idx="1205" formatCode="#,##0\ &quot;€&quot;">
                  <c:v>54328.6</c:v>
                </c:pt>
                <c:pt idx="1206" formatCode="#,##0\ &quot;€&quot;">
                  <c:v>8518.7000000000007</c:v>
                </c:pt>
                <c:pt idx="1207" formatCode="#,##0\ &quot;€&quot;">
                  <c:v>69796.47</c:v>
                </c:pt>
                <c:pt idx="1208" formatCode="#,##0\ &quot;€&quot;">
                  <c:v>267098.83</c:v>
                </c:pt>
                <c:pt idx="1209" formatCode="#,##0\ &quot;€&quot;">
                  <c:v>54759.18</c:v>
                </c:pt>
                <c:pt idx="1210" formatCode="#,##0\ &quot;€&quot;">
                  <c:v>63327.69</c:v>
                </c:pt>
                <c:pt idx="1211" formatCode="#,##0\ &quot;€&quot;">
                  <c:v>68541.84</c:v>
                </c:pt>
                <c:pt idx="1212" formatCode="#,##0\ &quot;€&quot;">
                  <c:v>41619.4</c:v>
                </c:pt>
                <c:pt idx="1213" formatCode="#,##0\ &quot;€&quot;">
                  <c:v>204067</c:v>
                </c:pt>
                <c:pt idx="1214" formatCode="#,##0\ &quot;€&quot;">
                  <c:v>155317.38</c:v>
                </c:pt>
                <c:pt idx="1215" formatCode="#,##0\ &quot;€&quot;">
                  <c:v>61902.8</c:v>
                </c:pt>
                <c:pt idx="1216" formatCode="#,##0\ &quot;€&quot;">
                  <c:v>129552.44</c:v>
                </c:pt>
                <c:pt idx="1217" formatCode="#,##0\ &quot;€&quot;">
                  <c:v>68922.350000000006</c:v>
                </c:pt>
                <c:pt idx="1218" formatCode="#,##0\ &quot;€&quot;">
                  <c:v>91659.06</c:v>
                </c:pt>
                <c:pt idx="1219" formatCode="#,##0\ &quot;€&quot;">
                  <c:v>71344.45</c:v>
                </c:pt>
                <c:pt idx="1220" formatCode="#,##0\ &quot;€&quot;">
                  <c:v>150283.6</c:v>
                </c:pt>
                <c:pt idx="1221" formatCode="#,##0\ &quot;€&quot;">
                  <c:v>47474.82</c:v>
                </c:pt>
                <c:pt idx="1222" formatCode="#,##0\ &quot;€&quot;">
                  <c:v>1257407</c:v>
                </c:pt>
                <c:pt idx="1223" formatCode="#,##0\ &quot;€&quot;">
                  <c:v>66193.97</c:v>
                </c:pt>
                <c:pt idx="1224" formatCode="#,##0\ &quot;€&quot;">
                  <c:v>101590.59</c:v>
                </c:pt>
                <c:pt idx="1225" formatCode="#,##0\ &quot;€&quot;">
                  <c:v>57772.25</c:v>
                </c:pt>
                <c:pt idx="1226" formatCode="#,##0\ &quot;€&quot;">
                  <c:v>56289.57</c:v>
                </c:pt>
                <c:pt idx="1227" formatCode="#,##0\ &quot;€&quot;">
                  <c:v>75630.64</c:v>
                </c:pt>
                <c:pt idx="1228" formatCode="#,##0\ &quot;€&quot;">
                  <c:v>63896.92</c:v>
                </c:pt>
                <c:pt idx="1229" formatCode="#,##0\ &quot;€&quot;">
                  <c:v>80789.78</c:v>
                </c:pt>
                <c:pt idx="1230" formatCode="#,##0\ &quot;€&quot;">
                  <c:v>57417.82</c:v>
                </c:pt>
                <c:pt idx="1231" formatCode="#,##0\ &quot;€&quot;">
                  <c:v>154062.54999999999</c:v>
                </c:pt>
                <c:pt idx="1232" formatCode="#,##0\ &quot;€&quot;">
                  <c:v>86960.5</c:v>
                </c:pt>
                <c:pt idx="1233" formatCode="#,##0\ &quot;€&quot;">
                  <c:v>95731.56</c:v>
                </c:pt>
                <c:pt idx="1234" formatCode="#,##0\ &quot;€&quot;">
                  <c:v>173847.28</c:v>
                </c:pt>
                <c:pt idx="1235" formatCode="#,##0\ &quot;€&quot;">
                  <c:v>125298.73</c:v>
                </c:pt>
                <c:pt idx="1236" formatCode="#,##0\ &quot;€&quot;">
                  <c:v>67561.72</c:v>
                </c:pt>
                <c:pt idx="1237" formatCode="#,##0\ &quot;€&quot;">
                  <c:v>160211.9</c:v>
                </c:pt>
                <c:pt idx="1238" formatCode="#,##0\ &quot;€&quot;">
                  <c:v>-50680.67</c:v>
                </c:pt>
                <c:pt idx="1239" formatCode="#,##0\ &quot;€&quot;">
                  <c:v>69360.960000000006</c:v>
                </c:pt>
                <c:pt idx="1240" formatCode="#,##0\ &quot;€&quot;">
                  <c:v>52433.58</c:v>
                </c:pt>
                <c:pt idx="1241" formatCode="#,##0\ &quot;€&quot;">
                  <c:v>-14885.26</c:v>
                </c:pt>
                <c:pt idx="1242" formatCode="#,##0\ &quot;€&quot;">
                  <c:v>58911.5</c:v>
                </c:pt>
                <c:pt idx="1243" formatCode="#,##0\ &quot;€&quot;">
                  <c:v>52574.45</c:v>
                </c:pt>
                <c:pt idx="1244" formatCode="#,##0\ &quot;€&quot;">
                  <c:v>88699.09</c:v>
                </c:pt>
                <c:pt idx="1245" formatCode="#,##0\ &quot;€&quot;">
                  <c:v>125785.76</c:v>
                </c:pt>
                <c:pt idx="1246" formatCode="#,##0\ &quot;€&quot;">
                  <c:v>115598.82</c:v>
                </c:pt>
                <c:pt idx="1247" formatCode="#,##0\ &quot;€&quot;">
                  <c:v>37534</c:v>
                </c:pt>
                <c:pt idx="1248" formatCode="#,##0\ &quot;€&quot;">
                  <c:v>126661</c:v>
                </c:pt>
                <c:pt idx="1249" formatCode="#,##0\ &quot;€&quot;">
                  <c:v>194190.43</c:v>
                </c:pt>
                <c:pt idx="1250" formatCode="#,##0\ &quot;€&quot;">
                  <c:v>68851.23</c:v>
                </c:pt>
                <c:pt idx="1251" formatCode="#,##0\ &quot;€&quot;">
                  <c:v>44333</c:v>
                </c:pt>
                <c:pt idx="1252" formatCode="#,##0\ &quot;€&quot;">
                  <c:v>82295.88</c:v>
                </c:pt>
                <c:pt idx="1253" formatCode="#,##0\ &quot;€&quot;">
                  <c:v>94455.67</c:v>
                </c:pt>
                <c:pt idx="1254" formatCode="#,##0\ &quot;€&quot;">
                  <c:v>152156.93</c:v>
                </c:pt>
                <c:pt idx="1255" formatCode="#,##0\ &quot;€&quot;">
                  <c:v>84946.13</c:v>
                </c:pt>
                <c:pt idx="1256" formatCode="#,##0\ &quot;€&quot;">
                  <c:v>54816.46</c:v>
                </c:pt>
                <c:pt idx="1257" formatCode="#,##0\ &quot;€&quot;">
                  <c:v>33658.800000000003</c:v>
                </c:pt>
                <c:pt idx="1258" formatCode="#,##0\ &quot;€&quot;">
                  <c:v>65045.35</c:v>
                </c:pt>
                <c:pt idx="1259" formatCode="#,##0\ &quot;€&quot;">
                  <c:v>69643.850000000006</c:v>
                </c:pt>
                <c:pt idx="1260" formatCode="#,##0\ &quot;€&quot;">
                  <c:v>64023.13</c:v>
                </c:pt>
                <c:pt idx="1261" formatCode="#,##0\ &quot;€&quot;">
                  <c:v>164048.81</c:v>
                </c:pt>
                <c:pt idx="1262" formatCode="#,##0\ &quot;€&quot;">
                  <c:v>96172.61</c:v>
                </c:pt>
                <c:pt idx="1263" formatCode="#,##0\ &quot;€&quot;">
                  <c:v>44435.88</c:v>
                </c:pt>
                <c:pt idx="1264" formatCode="#,##0\ &quot;€&quot;">
                  <c:v>77412.84</c:v>
                </c:pt>
                <c:pt idx="1265" formatCode="#,##0\ &quot;€&quot;">
                  <c:v>55519.38</c:v>
                </c:pt>
                <c:pt idx="1266" formatCode="#,##0\ &quot;€&quot;">
                  <c:v>63308.06</c:v>
                </c:pt>
                <c:pt idx="1267" formatCode="#,##0\ &quot;€&quot;">
                  <c:v>53206.37</c:v>
                </c:pt>
                <c:pt idx="1268" formatCode="#,##0\ &quot;€&quot;">
                  <c:v>-148610.53</c:v>
                </c:pt>
                <c:pt idx="1269" formatCode="#,##0\ &quot;€&quot;">
                  <c:v>58906.59</c:v>
                </c:pt>
                <c:pt idx="1270" formatCode="#,##0\ &quot;€&quot;">
                  <c:v>63615.88</c:v>
                </c:pt>
                <c:pt idx="1271" formatCode="#,##0\ &quot;€&quot;">
                  <c:v>342578.67</c:v>
                </c:pt>
                <c:pt idx="1272" formatCode="#,##0\ &quot;€&quot;">
                  <c:v>60948.800000000003</c:v>
                </c:pt>
                <c:pt idx="1273" formatCode="#,##0\ &quot;€&quot;">
                  <c:v>71845.36</c:v>
                </c:pt>
                <c:pt idx="1274" formatCode="#,##0\ &quot;€&quot;">
                  <c:v>59147</c:v>
                </c:pt>
                <c:pt idx="1275" formatCode="#,##0\ &quot;€&quot;">
                  <c:v>44761.08</c:v>
                </c:pt>
                <c:pt idx="1276" formatCode="#,##0\ &quot;€&quot;">
                  <c:v>44233.4</c:v>
                </c:pt>
                <c:pt idx="1277" formatCode="#,##0\ &quot;€&quot;">
                  <c:v>7521.24</c:v>
                </c:pt>
                <c:pt idx="1278" formatCode="#,##0\ &quot;€&quot;">
                  <c:v>101400.76</c:v>
                </c:pt>
                <c:pt idx="1279" formatCode="#,##0\ &quot;€&quot;">
                  <c:v>52955</c:v>
                </c:pt>
                <c:pt idx="1280" formatCode="#,##0\ &quot;€&quot;">
                  <c:v>60615.87</c:v>
                </c:pt>
                <c:pt idx="1281" formatCode="#,##0\ &quot;€&quot;">
                  <c:v>3179.05</c:v>
                </c:pt>
                <c:pt idx="1282" formatCode="#,##0\ &quot;€&quot;">
                  <c:v>400084.5</c:v>
                </c:pt>
                <c:pt idx="1283" formatCode="#,##0\ &quot;€&quot;">
                  <c:v>95038.87</c:v>
                </c:pt>
                <c:pt idx="1284" formatCode="#,##0\ &quot;€&quot;">
                  <c:v>63690.85</c:v>
                </c:pt>
                <c:pt idx="1285" formatCode="#,##0\ &quot;€&quot;">
                  <c:v>23158.15</c:v>
                </c:pt>
                <c:pt idx="1286" formatCode="#,##0\ &quot;€&quot;">
                  <c:v>66288.039999999994</c:v>
                </c:pt>
                <c:pt idx="1287" formatCode="#,##0\ &quot;€&quot;">
                  <c:v>40296.28</c:v>
                </c:pt>
                <c:pt idx="1288" formatCode="#,##0\ &quot;€&quot;">
                  <c:v>96946.9</c:v>
                </c:pt>
                <c:pt idx="1289" formatCode="#,##0\ &quot;€&quot;">
                  <c:v>40042.239999999998</c:v>
                </c:pt>
                <c:pt idx="1290" formatCode="#,##0\ &quot;€&quot;">
                  <c:v>61689.36</c:v>
                </c:pt>
                <c:pt idx="1291" formatCode="#,##0\ &quot;€&quot;">
                  <c:v>84843.68</c:v>
                </c:pt>
                <c:pt idx="1292" formatCode="#,##0\ &quot;€&quot;">
                  <c:v>60504.89</c:v>
                </c:pt>
                <c:pt idx="1293" formatCode="#,##0\ &quot;€&quot;">
                  <c:v>35345.879999999997</c:v>
                </c:pt>
                <c:pt idx="1294" formatCode="#,##0\ &quot;€&quot;">
                  <c:v>81996.58</c:v>
                </c:pt>
                <c:pt idx="1295" formatCode="#,##0\ &quot;€&quot;">
                  <c:v>68818.179999999993</c:v>
                </c:pt>
                <c:pt idx="1296" formatCode="#,##0\ &quot;€&quot;">
                  <c:v>122769.88</c:v>
                </c:pt>
                <c:pt idx="1297" formatCode="#,##0\ &quot;€&quot;">
                  <c:v>30981.33</c:v>
                </c:pt>
                <c:pt idx="1298" formatCode="#,##0\ &quot;€&quot;">
                  <c:v>234431.4</c:v>
                </c:pt>
                <c:pt idx="1299" formatCode="#,##0\ &quot;€&quot;">
                  <c:v>3033.6</c:v>
                </c:pt>
                <c:pt idx="1300" formatCode="#,##0\ &quot;€&quot;">
                  <c:v>91675.9</c:v>
                </c:pt>
                <c:pt idx="1301" formatCode="#,##0\ &quot;€&quot;">
                  <c:v>45653.67</c:v>
                </c:pt>
                <c:pt idx="1302" formatCode="#,##0\ &quot;€&quot;">
                  <c:v>41246</c:v>
                </c:pt>
                <c:pt idx="1303" formatCode="#,##0\ &quot;€&quot;">
                  <c:v>65587.3</c:v>
                </c:pt>
                <c:pt idx="1304" formatCode="#,##0\ &quot;€&quot;">
                  <c:v>67233.2</c:v>
                </c:pt>
                <c:pt idx="1305" formatCode="#,##0\ &quot;€&quot;">
                  <c:v>154930.85999999999</c:v>
                </c:pt>
                <c:pt idx="1306" formatCode="#,##0\ &quot;€&quot;">
                  <c:v>34608.620000000003</c:v>
                </c:pt>
                <c:pt idx="1307" formatCode="#,##0\ &quot;€&quot;">
                  <c:v>150227.5</c:v>
                </c:pt>
                <c:pt idx="1308" formatCode="#,##0\ &quot;€&quot;">
                  <c:v>62995.46</c:v>
                </c:pt>
                <c:pt idx="1309" formatCode="#,##0\ &quot;€&quot;">
                  <c:v>54407.83</c:v>
                </c:pt>
                <c:pt idx="1310" formatCode="#,##0\ &quot;€&quot;">
                  <c:v>506314.33</c:v>
                </c:pt>
                <c:pt idx="1311" formatCode="#,##0\ &quot;€&quot;">
                  <c:v>96003.82</c:v>
                </c:pt>
                <c:pt idx="1312" formatCode="#,##0\ &quot;€&quot;">
                  <c:v>141363.38</c:v>
                </c:pt>
                <c:pt idx="1313" formatCode="#,##0\ &quot;€&quot;">
                  <c:v>93026</c:v>
                </c:pt>
                <c:pt idx="1314" formatCode="#,##0\ &quot;€&quot;">
                  <c:v>103618.99</c:v>
                </c:pt>
                <c:pt idx="1315" formatCode="#,##0\ &quot;€&quot;">
                  <c:v>64748.69</c:v>
                </c:pt>
                <c:pt idx="1316" formatCode="#,##0\ &quot;€&quot;">
                  <c:v>173408.23</c:v>
                </c:pt>
                <c:pt idx="1317" formatCode="#,##0\ &quot;€&quot;">
                  <c:v>69791.5</c:v>
                </c:pt>
                <c:pt idx="1318" formatCode="#,##0\ &quot;€&quot;">
                  <c:v>23026.51</c:v>
                </c:pt>
                <c:pt idx="1319" formatCode="#,##0\ &quot;€&quot;">
                  <c:v>166684</c:v>
                </c:pt>
                <c:pt idx="1320" formatCode="#,##0\ &quot;€&quot;">
                  <c:v>73960.5</c:v>
                </c:pt>
                <c:pt idx="1321" formatCode="#,##0\ &quot;€&quot;">
                  <c:v>83685.789999999994</c:v>
                </c:pt>
                <c:pt idx="1322" formatCode="#,##0\ &quot;€&quot;">
                  <c:v>73705.56</c:v>
                </c:pt>
                <c:pt idx="1323" formatCode="#,##0\ &quot;€&quot;">
                  <c:v>61972.41</c:v>
                </c:pt>
                <c:pt idx="1324" formatCode="#,##0\ &quot;€&quot;">
                  <c:v>62674.95</c:v>
                </c:pt>
                <c:pt idx="1325" formatCode="#,##0\ &quot;€&quot;">
                  <c:v>65028.57</c:v>
                </c:pt>
                <c:pt idx="1326" formatCode="#,##0\ &quot;€&quot;">
                  <c:v>69793</c:v>
                </c:pt>
                <c:pt idx="1327" formatCode="#,##0\ &quot;€&quot;">
                  <c:v>65553.34</c:v>
                </c:pt>
                <c:pt idx="1328" formatCode="#,##0\ &quot;€&quot;">
                  <c:v>52644.33</c:v>
                </c:pt>
                <c:pt idx="1329" formatCode="#,##0\ &quot;€&quot;">
                  <c:v>54238.03</c:v>
                </c:pt>
                <c:pt idx="1330" formatCode="#,##0\ &quot;€&quot;">
                  <c:v>58567.3</c:v>
                </c:pt>
                <c:pt idx="1331" formatCode="#,##0\ &quot;€&quot;">
                  <c:v>77920.69</c:v>
                </c:pt>
                <c:pt idx="1332" formatCode="#,##0\ &quot;€&quot;">
                  <c:v>-35760</c:v>
                </c:pt>
                <c:pt idx="1333" formatCode="#,##0\ &quot;€&quot;">
                  <c:v>49020.2</c:v>
                </c:pt>
                <c:pt idx="1334" formatCode="#,##0\ &quot;€&quot;">
                  <c:v>110912.8</c:v>
                </c:pt>
                <c:pt idx="1335" formatCode="#,##0\ &quot;€&quot;">
                  <c:v>59851.519999999997</c:v>
                </c:pt>
                <c:pt idx="1336" formatCode="#,##0\ &quot;€&quot;">
                  <c:v>63919.87</c:v>
                </c:pt>
                <c:pt idx="1337" formatCode="#,##0\ &quot;€&quot;">
                  <c:v>40334.800000000003</c:v>
                </c:pt>
                <c:pt idx="1338" formatCode="#,##0\ &quot;€&quot;">
                  <c:v>49803</c:v>
                </c:pt>
                <c:pt idx="1339" formatCode="#,##0\ &quot;€&quot;">
                  <c:v>50204.39</c:v>
                </c:pt>
                <c:pt idx="1340" formatCode="#,##0\ &quot;€&quot;">
                  <c:v>51541.4</c:v>
                </c:pt>
                <c:pt idx="1341" formatCode="#,##0\ &quot;€&quot;">
                  <c:v>67652.460000000006</c:v>
                </c:pt>
                <c:pt idx="1342" formatCode="#,##0\ &quot;€&quot;">
                  <c:v>94637.81</c:v>
                </c:pt>
                <c:pt idx="1343" formatCode="#,##0\ &quot;€&quot;">
                  <c:v>68168.13</c:v>
                </c:pt>
                <c:pt idx="1344" formatCode="#,##0\ &quot;€&quot;">
                  <c:v>56553.85</c:v>
                </c:pt>
                <c:pt idx="1345" formatCode="#,##0\ &quot;€&quot;">
                  <c:v>51424.5</c:v>
                </c:pt>
                <c:pt idx="1346" formatCode="#,##0\ &quot;€&quot;">
                  <c:v>50224.97</c:v>
                </c:pt>
                <c:pt idx="1347" formatCode="#,##0\ &quot;€&quot;">
                  <c:v>69193.960000000006</c:v>
                </c:pt>
                <c:pt idx="1348" formatCode="#,##0\ &quot;€&quot;">
                  <c:v>60933.13</c:v>
                </c:pt>
                <c:pt idx="1349" formatCode="#,##0\ &quot;€&quot;">
                  <c:v>56694.66</c:v>
                </c:pt>
                <c:pt idx="1350" formatCode="#,##0\ &quot;€&quot;">
                  <c:v>133289.42000000001</c:v>
                </c:pt>
                <c:pt idx="1351" formatCode="#,##0\ &quot;€&quot;">
                  <c:v>79110</c:v>
                </c:pt>
                <c:pt idx="1352" formatCode="#,##0\ &quot;€&quot;">
                  <c:v>49749.5</c:v>
                </c:pt>
                <c:pt idx="1353" formatCode="#,##0\ &quot;€&quot;">
                  <c:v>46408.35</c:v>
                </c:pt>
                <c:pt idx="1354" formatCode="#,##0\ &quot;€&quot;">
                  <c:v>59584.6</c:v>
                </c:pt>
                <c:pt idx="1355" formatCode="#,##0\ &quot;€&quot;">
                  <c:v>80005.94</c:v>
                </c:pt>
                <c:pt idx="1356" formatCode="#,##0\ &quot;€&quot;">
                  <c:v>102516.6</c:v>
                </c:pt>
                <c:pt idx="1357" formatCode="#,##0\ &quot;€&quot;">
                  <c:v>59586.25</c:v>
                </c:pt>
                <c:pt idx="1358" formatCode="#,##0\ &quot;€&quot;">
                  <c:v>67790</c:v>
                </c:pt>
                <c:pt idx="1359" formatCode="#,##0\ &quot;€&quot;">
                  <c:v>90942</c:v>
                </c:pt>
                <c:pt idx="1360" formatCode="#,##0\ &quot;€&quot;">
                  <c:v>71915.570000000007</c:v>
                </c:pt>
                <c:pt idx="1361" formatCode="#,##0\ &quot;€&quot;">
                  <c:v>-91228.67</c:v>
                </c:pt>
                <c:pt idx="1362" formatCode="#,##0\ &quot;€&quot;">
                  <c:v>66203.23</c:v>
                </c:pt>
                <c:pt idx="1363" formatCode="#,##0\ &quot;€&quot;">
                  <c:v>63475.51</c:v>
                </c:pt>
                <c:pt idx="1364" formatCode="#,##0\ &quot;€&quot;">
                  <c:v>48320.3</c:v>
                </c:pt>
                <c:pt idx="1365" formatCode="#,##0\ &quot;€&quot;">
                  <c:v>70710.03</c:v>
                </c:pt>
                <c:pt idx="1366" formatCode="#,##0\ &quot;€&quot;">
                  <c:v>24076.92</c:v>
                </c:pt>
                <c:pt idx="1367" formatCode="#,##0\ &quot;€&quot;">
                  <c:v>66653.27</c:v>
                </c:pt>
                <c:pt idx="1368" formatCode="#,##0\ &quot;€&quot;">
                  <c:v>27800.34</c:v>
                </c:pt>
                <c:pt idx="1369" formatCode="#,##0\ &quot;€&quot;">
                  <c:v>63194.3</c:v>
                </c:pt>
                <c:pt idx="1370" formatCode="#,##0\ &quot;€&quot;">
                  <c:v>87019.93</c:v>
                </c:pt>
                <c:pt idx="1371" formatCode="#,##0\ &quot;€&quot;">
                  <c:v>17812.330000000002</c:v>
                </c:pt>
                <c:pt idx="1372" formatCode="#,##0\ &quot;€&quot;">
                  <c:v>68079.5</c:v>
                </c:pt>
                <c:pt idx="1373" formatCode="#,##0\ &quot;€&quot;">
                  <c:v>98801.35</c:v>
                </c:pt>
                <c:pt idx="1374" formatCode="#,##0\ &quot;€&quot;">
                  <c:v>126461.78</c:v>
                </c:pt>
                <c:pt idx="1375" formatCode="#,##0\ &quot;€&quot;">
                  <c:v>129021.44</c:v>
                </c:pt>
                <c:pt idx="1376" formatCode="#,##0\ &quot;€&quot;">
                  <c:v>110670.58</c:v>
                </c:pt>
                <c:pt idx="1377" formatCode="#,##0\ &quot;€&quot;">
                  <c:v>53251.72</c:v>
                </c:pt>
                <c:pt idx="1378" formatCode="#,##0\ &quot;€&quot;">
                  <c:v>46291.5</c:v>
                </c:pt>
                <c:pt idx="1379" formatCode="#,##0\ &quot;€&quot;">
                  <c:v>85043.55</c:v>
                </c:pt>
                <c:pt idx="1380" formatCode="#,##0\ &quot;€&quot;">
                  <c:v>134135.93</c:v>
                </c:pt>
                <c:pt idx="1381" formatCode="#,##0\ &quot;€&quot;">
                  <c:v>95769.84</c:v>
                </c:pt>
                <c:pt idx="1382" formatCode="#,##0\ &quot;€&quot;">
                  <c:v>71671</c:v>
                </c:pt>
                <c:pt idx="1383" formatCode="#,##0\ &quot;€&quot;">
                  <c:v>30729.01</c:v>
                </c:pt>
                <c:pt idx="1384" formatCode="#,##0\ &quot;€&quot;">
                  <c:v>55086</c:v>
                </c:pt>
                <c:pt idx="1385" formatCode="#,##0\ &quot;€&quot;">
                  <c:v>56338.92</c:v>
                </c:pt>
                <c:pt idx="1386" formatCode="#,##0\ &quot;€&quot;">
                  <c:v>94297.5</c:v>
                </c:pt>
                <c:pt idx="1387" formatCode="#,##0\ &quot;€&quot;">
                  <c:v>107263.29</c:v>
                </c:pt>
                <c:pt idx="1388" formatCode="#,##0\ &quot;€&quot;">
                  <c:v>94722.36</c:v>
                </c:pt>
                <c:pt idx="1389" formatCode="#,##0\ &quot;€&quot;">
                  <c:v>116218.42</c:v>
                </c:pt>
                <c:pt idx="1390" formatCode="#,##0\ &quot;€&quot;">
                  <c:v>71396.800000000003</c:v>
                </c:pt>
                <c:pt idx="1391" formatCode="#,##0\ &quot;€&quot;">
                  <c:v>49777.78</c:v>
                </c:pt>
                <c:pt idx="1392" formatCode="#,##0\ &quot;€&quot;">
                  <c:v>78059.23</c:v>
                </c:pt>
                <c:pt idx="1393" formatCode="#,##0\ &quot;€&quot;">
                  <c:v>54987.92</c:v>
                </c:pt>
                <c:pt idx="1394" formatCode="#,##0\ &quot;€&quot;">
                  <c:v>76825.69</c:v>
                </c:pt>
                <c:pt idx="1395" formatCode="#,##0\ &quot;€&quot;">
                  <c:v>181348.21</c:v>
                </c:pt>
                <c:pt idx="1396" formatCode="#,##0\ &quot;€&quot;">
                  <c:v>73080.94</c:v>
                </c:pt>
                <c:pt idx="1397" formatCode="#,##0\ &quot;€&quot;">
                  <c:v>98503.41</c:v>
                </c:pt>
                <c:pt idx="1398" formatCode="#,##0\ &quot;€&quot;">
                  <c:v>89839.3</c:v>
                </c:pt>
                <c:pt idx="1399" formatCode="#,##0\ &quot;€&quot;">
                  <c:v>115435.87</c:v>
                </c:pt>
                <c:pt idx="1400" formatCode="#,##0\ &quot;€&quot;">
                  <c:v>92391.14</c:v>
                </c:pt>
                <c:pt idx="1401" formatCode="#,##0\ &quot;€&quot;">
                  <c:v>-30605.08</c:v>
                </c:pt>
                <c:pt idx="1402" formatCode="#,##0\ &quot;€&quot;">
                  <c:v>89341.07</c:v>
                </c:pt>
                <c:pt idx="1403" formatCode="#,##0\ &quot;€&quot;">
                  <c:v>89021.5</c:v>
                </c:pt>
                <c:pt idx="1404" formatCode="#,##0\ &quot;€&quot;">
                  <c:v>114960.65</c:v>
                </c:pt>
                <c:pt idx="1405" formatCode="#,##0\ &quot;€&quot;">
                  <c:v>84782.05</c:v>
                </c:pt>
                <c:pt idx="1406" formatCode="#,##0\ &quot;€&quot;">
                  <c:v>55459.59</c:v>
                </c:pt>
                <c:pt idx="1407" formatCode="#,##0\ &quot;€&quot;">
                  <c:v>88529.41</c:v>
                </c:pt>
                <c:pt idx="1408" formatCode="#,##0\ &quot;€&quot;">
                  <c:v>131727.15</c:v>
                </c:pt>
                <c:pt idx="1409" formatCode="#,##0\ &quot;€&quot;">
                  <c:v>37560.75</c:v>
                </c:pt>
                <c:pt idx="1410" formatCode="#,##0\ &quot;€&quot;">
                  <c:v>89201.52</c:v>
                </c:pt>
                <c:pt idx="1411" formatCode="#,##0\ &quot;€&quot;">
                  <c:v>110535.3</c:v>
                </c:pt>
                <c:pt idx="1412" formatCode="#,##0\ &quot;€&quot;">
                  <c:v>44329.88</c:v>
                </c:pt>
                <c:pt idx="1413" formatCode="#,##0\ &quot;€&quot;">
                  <c:v>4980.84</c:v>
                </c:pt>
                <c:pt idx="1414" formatCode="#,##0\ &quot;€&quot;">
                  <c:v>75228.95</c:v>
                </c:pt>
                <c:pt idx="1415" formatCode="#,##0\ &quot;€&quot;">
                  <c:v>73044</c:v>
                </c:pt>
                <c:pt idx="1416" formatCode="#,##0\ &quot;€&quot;">
                  <c:v>72541.710000000006</c:v>
                </c:pt>
                <c:pt idx="1417" formatCode="#,##0\ &quot;€&quot;">
                  <c:v>89472.04</c:v>
                </c:pt>
                <c:pt idx="1418" formatCode="#,##0\ &quot;€&quot;">
                  <c:v>43948</c:v>
                </c:pt>
                <c:pt idx="1419" formatCode="#,##0\ &quot;€&quot;">
                  <c:v>58784.639999999999</c:v>
                </c:pt>
                <c:pt idx="1420" formatCode="#,##0\ &quot;€&quot;">
                  <c:v>99251.67</c:v>
                </c:pt>
                <c:pt idx="1421" formatCode="#,##0\ &quot;€&quot;">
                  <c:v>35658.5</c:v>
                </c:pt>
                <c:pt idx="1422" formatCode="#,##0\ &quot;€&quot;">
                  <c:v>89106.77</c:v>
                </c:pt>
                <c:pt idx="1423" formatCode="#,##0\ &quot;€&quot;">
                  <c:v>58191.69</c:v>
                </c:pt>
                <c:pt idx="1424" formatCode="#,##0\ &quot;€&quot;">
                  <c:v>129218.24000000001</c:v>
                </c:pt>
                <c:pt idx="1425" formatCode="#,##0\ &quot;€&quot;">
                  <c:v>41128.25</c:v>
                </c:pt>
                <c:pt idx="1426" formatCode="#,##0\ &quot;€&quot;">
                  <c:v>41847.03</c:v>
                </c:pt>
                <c:pt idx="1427" formatCode="#,##0\ &quot;€&quot;">
                  <c:v>77982.11</c:v>
                </c:pt>
                <c:pt idx="1428" formatCode="#,##0\ &quot;€&quot;">
                  <c:v>79711.429999999993</c:v>
                </c:pt>
                <c:pt idx="1429" formatCode="#,##0\ &quot;€&quot;">
                  <c:v>40305.07</c:v>
                </c:pt>
                <c:pt idx="1430" formatCode="#,##0\ &quot;€&quot;">
                  <c:v>44100.44</c:v>
                </c:pt>
                <c:pt idx="1431" formatCode="#,##0\ &quot;€&quot;">
                  <c:v>125230.35</c:v>
                </c:pt>
                <c:pt idx="1432" formatCode="#,##0\ &quot;€&quot;">
                  <c:v>37500.26</c:v>
                </c:pt>
                <c:pt idx="1433" formatCode="#,##0\ &quot;€&quot;">
                  <c:v>50800.52</c:v>
                </c:pt>
                <c:pt idx="1434" formatCode="#,##0\ &quot;€&quot;">
                  <c:v>63580.57</c:v>
                </c:pt>
                <c:pt idx="1435" formatCode="#,##0\ &quot;€&quot;">
                  <c:v>47920.38</c:v>
                </c:pt>
                <c:pt idx="1436" formatCode="#,##0\ &quot;€&quot;">
                  <c:v>53054.34</c:v>
                </c:pt>
                <c:pt idx="1437" formatCode="#,##0\ &quot;€&quot;">
                  <c:v>10930</c:v>
                </c:pt>
                <c:pt idx="1438" formatCode="#,##0\ &quot;€&quot;">
                  <c:v>56992</c:v>
                </c:pt>
                <c:pt idx="1439" formatCode="#,##0\ &quot;€&quot;">
                  <c:v>75377.5</c:v>
                </c:pt>
                <c:pt idx="1440" formatCode="#,##0\ &quot;€&quot;">
                  <c:v>117439.2</c:v>
                </c:pt>
                <c:pt idx="1441" formatCode="#,##0\ &quot;€&quot;">
                  <c:v>68240.97</c:v>
                </c:pt>
                <c:pt idx="1442" formatCode="#,##0\ &quot;€&quot;">
                  <c:v>152206.21</c:v>
                </c:pt>
                <c:pt idx="1443" formatCode="#,##0\ &quot;€&quot;">
                  <c:v>41924.639999999999</c:v>
                </c:pt>
                <c:pt idx="1444" formatCode="#,##0\ &quot;€&quot;">
                  <c:v>64373</c:v>
                </c:pt>
                <c:pt idx="1445" formatCode="#,##0\ &quot;€&quot;">
                  <c:v>84104.4</c:v>
                </c:pt>
                <c:pt idx="1446" formatCode="#,##0\ &quot;€&quot;">
                  <c:v>65303.53</c:v>
                </c:pt>
                <c:pt idx="1447" formatCode="#,##0\ &quot;€&quot;">
                  <c:v>76267.44</c:v>
                </c:pt>
                <c:pt idx="1448" formatCode="#,##0\ &quot;€&quot;">
                  <c:v>48680.97</c:v>
                </c:pt>
                <c:pt idx="1449" formatCode="#,##0\ &quot;€&quot;">
                  <c:v>106044.26</c:v>
                </c:pt>
                <c:pt idx="1450" formatCode="#,##0\ &quot;€&quot;">
                  <c:v>47356.2</c:v>
                </c:pt>
                <c:pt idx="1451" formatCode="#,##0\ &quot;€&quot;">
                  <c:v>66731.360000000001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7869472"/>
        <c:axId val="517869864"/>
      </c:scatterChart>
      <c:valAx>
        <c:axId val="51786947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517869864"/>
        <c:crosses val="autoZero"/>
        <c:crossBetween val="midCat"/>
      </c:valAx>
      <c:valAx>
        <c:axId val="517869864"/>
        <c:scaling>
          <c:orientation val="minMax"/>
          <c:max val="1500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\ &quot;€&quot;" sourceLinked="0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2060"/>
                </a:solidFill>
              </a:defRPr>
            </a:pPr>
            <a:endParaRPr lang="fi-FI"/>
          </a:p>
        </c:txPr>
        <c:crossAx val="517869472"/>
        <c:crosses val="autoZero"/>
        <c:crossBetween val="midCat"/>
        <c:majorUnit val="10000"/>
        <c:minorUnit val="500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28353101459425E-2"/>
          <c:y val="2.8281583771735234E-2"/>
          <c:w val="0.92173299472869974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Työvoimakustannukset/jalostusarvo 2012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Taul1!$B$2:$B$1451</c:f>
              <c:numCache>
                <c:formatCode>General</c:formatCode>
                <c:ptCount val="1450"/>
                <c:pt idx="2" formatCode="0.00">
                  <c:v>68.86</c:v>
                </c:pt>
                <c:pt idx="3" formatCode="0.00">
                  <c:v>62.99</c:v>
                </c:pt>
                <c:pt idx="4" formatCode="0.00">
                  <c:v>-83.61</c:v>
                </c:pt>
                <c:pt idx="5" formatCode="0.00">
                  <c:v>74.78</c:v>
                </c:pt>
                <c:pt idx="6" formatCode="0.00">
                  <c:v>-375.67</c:v>
                </c:pt>
                <c:pt idx="7" formatCode="0.00">
                  <c:v>-42.68</c:v>
                </c:pt>
                <c:pt idx="8" formatCode="0.00">
                  <c:v>78.900000000000006</c:v>
                </c:pt>
                <c:pt idx="9" formatCode="0.00">
                  <c:v>93.87</c:v>
                </c:pt>
                <c:pt idx="10" formatCode="0.00">
                  <c:v>77.17</c:v>
                </c:pt>
                <c:pt idx="11" formatCode="0.00">
                  <c:v>74.459999999999994</c:v>
                </c:pt>
                <c:pt idx="12" formatCode="0.00">
                  <c:v>77.569999999999993</c:v>
                </c:pt>
                <c:pt idx="13" formatCode="0.00">
                  <c:v>70.599999999999994</c:v>
                </c:pt>
                <c:pt idx="14" formatCode="0.00">
                  <c:v>73.34</c:v>
                </c:pt>
                <c:pt idx="15" formatCode="0.00">
                  <c:v>72.14</c:v>
                </c:pt>
                <c:pt idx="16" formatCode="0.00">
                  <c:v>84.98</c:v>
                </c:pt>
                <c:pt idx="17" formatCode="0.00">
                  <c:v>86.02</c:v>
                </c:pt>
                <c:pt idx="18" formatCode="0.00">
                  <c:v>77.5</c:v>
                </c:pt>
                <c:pt idx="19" formatCode="0.00">
                  <c:v>60.39</c:v>
                </c:pt>
                <c:pt idx="20" formatCode="0.00">
                  <c:v>81.010000000000005</c:v>
                </c:pt>
                <c:pt idx="21" formatCode="0.00">
                  <c:v>88.25</c:v>
                </c:pt>
                <c:pt idx="22" formatCode="0.00">
                  <c:v>116.98</c:v>
                </c:pt>
                <c:pt idx="23" formatCode="0.00">
                  <c:v>57.47</c:v>
                </c:pt>
                <c:pt idx="24" formatCode="0.00">
                  <c:v>48.81</c:v>
                </c:pt>
                <c:pt idx="25" formatCode="0.00">
                  <c:v>81.02</c:v>
                </c:pt>
                <c:pt idx="26" formatCode="0.00">
                  <c:v>81.430000000000007</c:v>
                </c:pt>
                <c:pt idx="27" formatCode="0.00">
                  <c:v>73.89</c:v>
                </c:pt>
                <c:pt idx="28" formatCode="0.00">
                  <c:v>80.62</c:v>
                </c:pt>
                <c:pt idx="29" formatCode="0.00">
                  <c:v>91.02</c:v>
                </c:pt>
                <c:pt idx="30" formatCode="0.00">
                  <c:v>75.73</c:v>
                </c:pt>
                <c:pt idx="31" formatCode="0.00">
                  <c:v>89.92</c:v>
                </c:pt>
                <c:pt idx="32" formatCode="0.00">
                  <c:v>65.59</c:v>
                </c:pt>
                <c:pt idx="33" formatCode="0.00">
                  <c:v>89.38</c:v>
                </c:pt>
                <c:pt idx="34" formatCode="0.00">
                  <c:v>76.180000000000007</c:v>
                </c:pt>
                <c:pt idx="35" formatCode="0.00">
                  <c:v>52.89</c:v>
                </c:pt>
                <c:pt idx="36" formatCode="0.00">
                  <c:v>45.98</c:v>
                </c:pt>
                <c:pt idx="37" formatCode="0.00">
                  <c:v>64.61</c:v>
                </c:pt>
                <c:pt idx="38" formatCode="0.00">
                  <c:v>37.61</c:v>
                </c:pt>
                <c:pt idx="39" formatCode="0.00">
                  <c:v>82.95</c:v>
                </c:pt>
                <c:pt idx="40" formatCode="0.00">
                  <c:v>60.15</c:v>
                </c:pt>
                <c:pt idx="41" formatCode="0.00">
                  <c:v>76.27</c:v>
                </c:pt>
                <c:pt idx="42" formatCode="0.00">
                  <c:v>91.22</c:v>
                </c:pt>
                <c:pt idx="43" formatCode="0.00">
                  <c:v>58.64</c:v>
                </c:pt>
                <c:pt idx="44" formatCode="0.00">
                  <c:v>75.599999999999994</c:v>
                </c:pt>
                <c:pt idx="45" formatCode="0.00">
                  <c:v>96.28</c:v>
                </c:pt>
                <c:pt idx="46" formatCode="0.00">
                  <c:v>94.72</c:v>
                </c:pt>
                <c:pt idx="47" formatCode="0.00">
                  <c:v>82</c:v>
                </c:pt>
                <c:pt idx="48" formatCode="0.00">
                  <c:v>42.09</c:v>
                </c:pt>
                <c:pt idx="49" formatCode="0.00">
                  <c:v>84.6</c:v>
                </c:pt>
                <c:pt idx="50" formatCode="0.00">
                  <c:v>48.77</c:v>
                </c:pt>
                <c:pt idx="51" formatCode="0.00">
                  <c:v>59.15</c:v>
                </c:pt>
                <c:pt idx="52" formatCode="0.00">
                  <c:v>75.09</c:v>
                </c:pt>
                <c:pt idx="53" formatCode="0.00">
                  <c:v>104.28</c:v>
                </c:pt>
                <c:pt idx="54" formatCode="0.00">
                  <c:v>74.56</c:v>
                </c:pt>
                <c:pt idx="55" formatCode="0.00">
                  <c:v>98.96</c:v>
                </c:pt>
                <c:pt idx="56" formatCode="0.00">
                  <c:v>76.87</c:v>
                </c:pt>
                <c:pt idx="57" formatCode="0.00">
                  <c:v>79.56</c:v>
                </c:pt>
                <c:pt idx="58" formatCode="0.00">
                  <c:v>60.1</c:v>
                </c:pt>
                <c:pt idx="59" formatCode="0.00">
                  <c:v>61.54</c:v>
                </c:pt>
                <c:pt idx="60" formatCode="0.00">
                  <c:v>99.77</c:v>
                </c:pt>
                <c:pt idx="61" formatCode="0.00">
                  <c:v>31.65</c:v>
                </c:pt>
                <c:pt idx="62" formatCode="0.00">
                  <c:v>62.39</c:v>
                </c:pt>
                <c:pt idx="63" formatCode="0.00">
                  <c:v>110.48</c:v>
                </c:pt>
                <c:pt idx="64" formatCode="0.00">
                  <c:v>204.7</c:v>
                </c:pt>
                <c:pt idx="65" formatCode="0.00">
                  <c:v>142.53</c:v>
                </c:pt>
                <c:pt idx="66" formatCode="0.00">
                  <c:v>81.19</c:v>
                </c:pt>
                <c:pt idx="67" formatCode="0.00">
                  <c:v>78.459999999999994</c:v>
                </c:pt>
                <c:pt idx="68" formatCode="0.00">
                  <c:v>54.37</c:v>
                </c:pt>
                <c:pt idx="69" formatCode="0.00">
                  <c:v>70.88</c:v>
                </c:pt>
                <c:pt idx="70" formatCode="0.00">
                  <c:v>81.2</c:v>
                </c:pt>
                <c:pt idx="71" formatCode="0.00">
                  <c:v>84.22</c:v>
                </c:pt>
                <c:pt idx="72" formatCode="0.00">
                  <c:v>72.55</c:v>
                </c:pt>
                <c:pt idx="73" formatCode="0.00">
                  <c:v>93.35</c:v>
                </c:pt>
                <c:pt idx="74" formatCode="0.00">
                  <c:v>87.08</c:v>
                </c:pt>
                <c:pt idx="75" formatCode="0.00">
                  <c:v>66.78</c:v>
                </c:pt>
                <c:pt idx="76" formatCode="0.00">
                  <c:v>23.9</c:v>
                </c:pt>
                <c:pt idx="77" formatCode="0.00">
                  <c:v>93.56</c:v>
                </c:pt>
                <c:pt idx="78" formatCode="0.00">
                  <c:v>97.01</c:v>
                </c:pt>
                <c:pt idx="79" formatCode="0.00">
                  <c:v>85.49</c:v>
                </c:pt>
                <c:pt idx="80" formatCode="0.00">
                  <c:v>79.03</c:v>
                </c:pt>
                <c:pt idx="81" formatCode="0.00">
                  <c:v>97.74</c:v>
                </c:pt>
                <c:pt idx="82" formatCode="0.00">
                  <c:v>50.27</c:v>
                </c:pt>
                <c:pt idx="83" formatCode="0.00">
                  <c:v>87.52</c:v>
                </c:pt>
                <c:pt idx="84" formatCode="0.00">
                  <c:v>31.05</c:v>
                </c:pt>
                <c:pt idx="85" formatCode="0.00">
                  <c:v>83.65</c:v>
                </c:pt>
                <c:pt idx="86" formatCode="0.00">
                  <c:v>112.93</c:v>
                </c:pt>
                <c:pt idx="87" formatCode="0.00">
                  <c:v>86</c:v>
                </c:pt>
                <c:pt idx="88" formatCode="0.00">
                  <c:v>78.53</c:v>
                </c:pt>
                <c:pt idx="89" formatCode="0.00">
                  <c:v>96.63</c:v>
                </c:pt>
                <c:pt idx="90" formatCode="0.00">
                  <c:v>83.06</c:v>
                </c:pt>
                <c:pt idx="91" formatCode="0.00">
                  <c:v>84.03</c:v>
                </c:pt>
                <c:pt idx="92" formatCode="0.00">
                  <c:v>68.290000000000006</c:v>
                </c:pt>
                <c:pt idx="93" formatCode="0.00">
                  <c:v>80.14</c:v>
                </c:pt>
                <c:pt idx="94" formatCode="0.00">
                  <c:v>82.42</c:v>
                </c:pt>
                <c:pt idx="95" formatCode="0.00">
                  <c:v>73.52</c:v>
                </c:pt>
                <c:pt idx="96" formatCode="0.00">
                  <c:v>62.68</c:v>
                </c:pt>
                <c:pt idx="97" formatCode="0.00">
                  <c:v>76.819999999999993</c:v>
                </c:pt>
                <c:pt idx="98" formatCode="0.00">
                  <c:v>73.069999999999993</c:v>
                </c:pt>
                <c:pt idx="99" formatCode="0.00">
                  <c:v>60.06</c:v>
                </c:pt>
                <c:pt idx="100" formatCode="0.00">
                  <c:v>72.42</c:v>
                </c:pt>
                <c:pt idx="101" formatCode="0.00">
                  <c:v>87.52</c:v>
                </c:pt>
                <c:pt idx="102" formatCode="0.00">
                  <c:v>93.63</c:v>
                </c:pt>
                <c:pt idx="103" formatCode="0.00">
                  <c:v>73.349999999999994</c:v>
                </c:pt>
                <c:pt idx="104" formatCode="0.00">
                  <c:v>66.150000000000006</c:v>
                </c:pt>
                <c:pt idx="105" formatCode="0.00">
                  <c:v>94.44</c:v>
                </c:pt>
                <c:pt idx="106" formatCode="0.00">
                  <c:v>83.19</c:v>
                </c:pt>
                <c:pt idx="107" formatCode="0.00">
                  <c:v>83.47</c:v>
                </c:pt>
                <c:pt idx="108" formatCode="0.00">
                  <c:v>49.38</c:v>
                </c:pt>
                <c:pt idx="109" formatCode="0.00">
                  <c:v>89.38</c:v>
                </c:pt>
                <c:pt idx="110" formatCode="0.00">
                  <c:v>85.92</c:v>
                </c:pt>
                <c:pt idx="111" formatCode="0.00">
                  <c:v>76.48</c:v>
                </c:pt>
                <c:pt idx="112" formatCode="0.00">
                  <c:v>88.21</c:v>
                </c:pt>
                <c:pt idx="113" formatCode="0.00">
                  <c:v>49.98</c:v>
                </c:pt>
                <c:pt idx="114" formatCode="0.00">
                  <c:v>35.14</c:v>
                </c:pt>
                <c:pt idx="115" formatCode="0.00">
                  <c:v>56.61</c:v>
                </c:pt>
                <c:pt idx="116" formatCode="0.00">
                  <c:v>48.78</c:v>
                </c:pt>
                <c:pt idx="117" formatCode="0.00">
                  <c:v>97.93</c:v>
                </c:pt>
                <c:pt idx="118" formatCode="0.00">
                  <c:v>70.8</c:v>
                </c:pt>
                <c:pt idx="119" formatCode="0.00">
                  <c:v>40.82</c:v>
                </c:pt>
                <c:pt idx="120" formatCode="0.00">
                  <c:v>107.65</c:v>
                </c:pt>
                <c:pt idx="121" formatCode="0.00">
                  <c:v>79.05</c:v>
                </c:pt>
                <c:pt idx="122" formatCode="0.00">
                  <c:v>84.34</c:v>
                </c:pt>
                <c:pt idx="123" formatCode="0.00">
                  <c:v>86.86</c:v>
                </c:pt>
                <c:pt idx="124" formatCode="0.00">
                  <c:v>71.39</c:v>
                </c:pt>
                <c:pt idx="125" formatCode="0.00">
                  <c:v>79.25</c:v>
                </c:pt>
                <c:pt idx="126" formatCode="0.00">
                  <c:v>175.54</c:v>
                </c:pt>
                <c:pt idx="127" formatCode="0.00">
                  <c:v>67.349999999999994</c:v>
                </c:pt>
                <c:pt idx="128" formatCode="0.00">
                  <c:v>79.459999999999994</c:v>
                </c:pt>
                <c:pt idx="129" formatCode="0.00">
                  <c:v>95.03</c:v>
                </c:pt>
                <c:pt idx="130" formatCode="0.00">
                  <c:v>60.59</c:v>
                </c:pt>
                <c:pt idx="131" formatCode="0.00">
                  <c:v>88.76</c:v>
                </c:pt>
                <c:pt idx="132" formatCode="0.00">
                  <c:v>71.58</c:v>
                </c:pt>
                <c:pt idx="133" formatCode="0.00">
                  <c:v>58.74</c:v>
                </c:pt>
                <c:pt idx="134" formatCode="0.00">
                  <c:v>72.319999999999993</c:v>
                </c:pt>
                <c:pt idx="135" formatCode="0.00">
                  <c:v>71.97</c:v>
                </c:pt>
                <c:pt idx="136" formatCode="0.00">
                  <c:v>90.54</c:v>
                </c:pt>
                <c:pt idx="137" formatCode="0.00">
                  <c:v>119.91</c:v>
                </c:pt>
                <c:pt idx="138" formatCode="0.00">
                  <c:v>45.67</c:v>
                </c:pt>
                <c:pt idx="139" formatCode="0.00">
                  <c:v>194.51</c:v>
                </c:pt>
                <c:pt idx="140" formatCode="0.00">
                  <c:v>71.650000000000006</c:v>
                </c:pt>
                <c:pt idx="141" formatCode="0.00">
                  <c:v>88.44</c:v>
                </c:pt>
                <c:pt idx="142" formatCode="0.00">
                  <c:v>100.85</c:v>
                </c:pt>
                <c:pt idx="143" formatCode="0.00">
                  <c:v>63.35</c:v>
                </c:pt>
                <c:pt idx="144" formatCode="0.00">
                  <c:v>62.83</c:v>
                </c:pt>
                <c:pt idx="145" formatCode="0.00">
                  <c:v>67.760000000000005</c:v>
                </c:pt>
                <c:pt idx="146" formatCode="0.00">
                  <c:v>84.3</c:v>
                </c:pt>
                <c:pt idx="147" formatCode="0.00">
                  <c:v>106.75</c:v>
                </c:pt>
                <c:pt idx="148" formatCode="0.00">
                  <c:v>46.46</c:v>
                </c:pt>
                <c:pt idx="149" formatCode="0.00">
                  <c:v>70.06</c:v>
                </c:pt>
                <c:pt idx="150" formatCode="0.00">
                  <c:v>56.57</c:v>
                </c:pt>
                <c:pt idx="151" formatCode="0.00">
                  <c:v>66.84</c:v>
                </c:pt>
                <c:pt idx="152" formatCode="0.00">
                  <c:v>31.89</c:v>
                </c:pt>
                <c:pt idx="153" formatCode="0.00">
                  <c:v>53.44</c:v>
                </c:pt>
                <c:pt idx="154" formatCode="0.00">
                  <c:v>76.989999999999995</c:v>
                </c:pt>
                <c:pt idx="155" formatCode="0.00">
                  <c:v>86.55</c:v>
                </c:pt>
                <c:pt idx="156" formatCode="0.00">
                  <c:v>89.38</c:v>
                </c:pt>
                <c:pt idx="157" formatCode="0.00">
                  <c:v>71.849999999999994</c:v>
                </c:pt>
                <c:pt idx="158" formatCode="0.00">
                  <c:v>40.229999999999997</c:v>
                </c:pt>
                <c:pt idx="159" formatCode="0.00">
                  <c:v>77.37</c:v>
                </c:pt>
                <c:pt idx="160" formatCode="0.00">
                  <c:v>148.16999999999999</c:v>
                </c:pt>
                <c:pt idx="161" formatCode="0.00">
                  <c:v>-208.89</c:v>
                </c:pt>
                <c:pt idx="162" formatCode="0.00">
                  <c:v>60.42</c:v>
                </c:pt>
                <c:pt idx="163" formatCode="0.00">
                  <c:v>59.76</c:v>
                </c:pt>
                <c:pt idx="164" formatCode="0.00">
                  <c:v>85.12</c:v>
                </c:pt>
                <c:pt idx="165" formatCode="0.00">
                  <c:v>-17.71</c:v>
                </c:pt>
                <c:pt idx="166" formatCode="0.00">
                  <c:v>68.52</c:v>
                </c:pt>
                <c:pt idx="167" formatCode="0.00">
                  <c:v>64.66</c:v>
                </c:pt>
                <c:pt idx="168" formatCode="0.00">
                  <c:v>114.33</c:v>
                </c:pt>
                <c:pt idx="169" formatCode="0.00">
                  <c:v>99.2</c:v>
                </c:pt>
                <c:pt idx="170" formatCode="0.00">
                  <c:v>68.42</c:v>
                </c:pt>
                <c:pt idx="171" formatCode="0.00">
                  <c:v>79.06</c:v>
                </c:pt>
                <c:pt idx="172" formatCode="0.00">
                  <c:v>46.22</c:v>
                </c:pt>
                <c:pt idx="173" formatCode="0.00">
                  <c:v>-328.4</c:v>
                </c:pt>
                <c:pt idx="174" formatCode="0.00">
                  <c:v>66.400000000000006</c:v>
                </c:pt>
                <c:pt idx="175" formatCode="0.00">
                  <c:v>97.88</c:v>
                </c:pt>
                <c:pt idx="176" formatCode="0.00">
                  <c:v>87.69</c:v>
                </c:pt>
                <c:pt idx="177" formatCode="0.00">
                  <c:v>81.48</c:v>
                </c:pt>
                <c:pt idx="178" formatCode="0.00">
                  <c:v>55.7</c:v>
                </c:pt>
                <c:pt idx="179" formatCode="0.00">
                  <c:v>88.23</c:v>
                </c:pt>
                <c:pt idx="180" formatCode="0.00">
                  <c:v>74.290000000000006</c:v>
                </c:pt>
                <c:pt idx="181" formatCode="0.00">
                  <c:v>67.959999999999994</c:v>
                </c:pt>
                <c:pt idx="182" formatCode="0.00">
                  <c:v>51.31</c:v>
                </c:pt>
                <c:pt idx="183" formatCode="0.00">
                  <c:v>72.459999999999994</c:v>
                </c:pt>
                <c:pt idx="184" formatCode="0.00">
                  <c:v>78.97</c:v>
                </c:pt>
                <c:pt idx="185" formatCode="0.00">
                  <c:v>101.19</c:v>
                </c:pt>
                <c:pt idx="186" formatCode="0.00">
                  <c:v>87.98</c:v>
                </c:pt>
                <c:pt idx="187" formatCode="0.00">
                  <c:v>103.92</c:v>
                </c:pt>
                <c:pt idx="188" formatCode="0.00">
                  <c:v>69.41</c:v>
                </c:pt>
                <c:pt idx="189" formatCode="0.00">
                  <c:v>104.01</c:v>
                </c:pt>
                <c:pt idx="190" formatCode="0.00">
                  <c:v>7.59</c:v>
                </c:pt>
                <c:pt idx="191" formatCode="0.00">
                  <c:v>-633.62</c:v>
                </c:pt>
                <c:pt idx="192" formatCode="0.00">
                  <c:v>59.47</c:v>
                </c:pt>
                <c:pt idx="193" formatCode="0.00">
                  <c:v>72.98</c:v>
                </c:pt>
                <c:pt idx="194" formatCode="0.00">
                  <c:v>82.09</c:v>
                </c:pt>
                <c:pt idx="195" formatCode="0.00">
                  <c:v>87.25</c:v>
                </c:pt>
                <c:pt idx="196" formatCode="0.00">
                  <c:v>67.05</c:v>
                </c:pt>
                <c:pt idx="197" formatCode="0.00">
                  <c:v>76.349999999999994</c:v>
                </c:pt>
                <c:pt idx="198" formatCode="0.00">
                  <c:v>74.27</c:v>
                </c:pt>
                <c:pt idx="199" formatCode="0.00">
                  <c:v>92.45</c:v>
                </c:pt>
                <c:pt idx="200" formatCode="0.00">
                  <c:v>117.93</c:v>
                </c:pt>
                <c:pt idx="201" formatCode="0.00">
                  <c:v>76.58</c:v>
                </c:pt>
                <c:pt idx="202" formatCode="0.00">
                  <c:v>51.23</c:v>
                </c:pt>
                <c:pt idx="203" formatCode="0.00">
                  <c:v>66.569999999999993</c:v>
                </c:pt>
                <c:pt idx="204" formatCode="0.00">
                  <c:v>45.93</c:v>
                </c:pt>
                <c:pt idx="205" formatCode="0.00">
                  <c:v>69.61</c:v>
                </c:pt>
                <c:pt idx="206" formatCode="0.00">
                  <c:v>73.180000000000007</c:v>
                </c:pt>
                <c:pt idx="207" formatCode="0.00">
                  <c:v>72.37</c:v>
                </c:pt>
                <c:pt idx="208" formatCode="0.00">
                  <c:v>79.58</c:v>
                </c:pt>
                <c:pt idx="209" formatCode="0.00">
                  <c:v>89.92</c:v>
                </c:pt>
                <c:pt idx="210" formatCode="0.00">
                  <c:v>74.91</c:v>
                </c:pt>
                <c:pt idx="211" formatCode="0.00">
                  <c:v>83.48</c:v>
                </c:pt>
                <c:pt idx="212" formatCode="0.00">
                  <c:v>63.83</c:v>
                </c:pt>
                <c:pt idx="213" formatCode="0.00">
                  <c:v>71.959999999999994</c:v>
                </c:pt>
                <c:pt idx="214" formatCode="0.00">
                  <c:v>72.760000000000005</c:v>
                </c:pt>
                <c:pt idx="215" formatCode="0.00">
                  <c:v>54.26</c:v>
                </c:pt>
                <c:pt idx="216" formatCode="0.00">
                  <c:v>-195.99</c:v>
                </c:pt>
                <c:pt idx="217" formatCode="0.00">
                  <c:v>63.46</c:v>
                </c:pt>
                <c:pt idx="218" formatCode="0.00">
                  <c:v>60.85</c:v>
                </c:pt>
                <c:pt idx="219" formatCode="0.00">
                  <c:v>139.81</c:v>
                </c:pt>
                <c:pt idx="220" formatCode="0.00">
                  <c:v>79.31</c:v>
                </c:pt>
                <c:pt idx="221" formatCode="0.00">
                  <c:v>119.82</c:v>
                </c:pt>
                <c:pt idx="222" formatCode="0.00">
                  <c:v>105.33</c:v>
                </c:pt>
                <c:pt idx="223" formatCode="0.00">
                  <c:v>76.989999999999995</c:v>
                </c:pt>
                <c:pt idx="224" formatCode="0.00">
                  <c:v>96.03</c:v>
                </c:pt>
                <c:pt idx="225" formatCode="0.00">
                  <c:v>63.25</c:v>
                </c:pt>
                <c:pt idx="226" formatCode="0.00">
                  <c:v>78.849999999999994</c:v>
                </c:pt>
                <c:pt idx="227" formatCode="0.00">
                  <c:v>80.53</c:v>
                </c:pt>
                <c:pt idx="228" formatCode="0.00">
                  <c:v>80.099999999999994</c:v>
                </c:pt>
                <c:pt idx="229" formatCode="0.00">
                  <c:v>96.36</c:v>
                </c:pt>
                <c:pt idx="230" formatCode="0.00">
                  <c:v>95.13</c:v>
                </c:pt>
                <c:pt idx="231" formatCode="0.00">
                  <c:v>53.86</c:v>
                </c:pt>
                <c:pt idx="232" formatCode="0.00">
                  <c:v>69.97</c:v>
                </c:pt>
                <c:pt idx="233" formatCode="0.00">
                  <c:v>81.02</c:v>
                </c:pt>
                <c:pt idx="234" formatCode="0.00">
                  <c:v>102.26</c:v>
                </c:pt>
                <c:pt idx="235" formatCode="0.00">
                  <c:v>85.89</c:v>
                </c:pt>
                <c:pt idx="236" formatCode="0.00">
                  <c:v>74.930000000000007</c:v>
                </c:pt>
                <c:pt idx="237" formatCode="0.00">
                  <c:v>74.28</c:v>
                </c:pt>
                <c:pt idx="238" formatCode="0.00">
                  <c:v>88.9</c:v>
                </c:pt>
                <c:pt idx="239" formatCode="0.00">
                  <c:v>61.01</c:v>
                </c:pt>
                <c:pt idx="240" formatCode="0.00">
                  <c:v>110.32</c:v>
                </c:pt>
                <c:pt idx="241" formatCode="0.00">
                  <c:v>60.98</c:v>
                </c:pt>
                <c:pt idx="242" formatCode="0.00">
                  <c:v>94.02</c:v>
                </c:pt>
                <c:pt idx="243" formatCode="0.00">
                  <c:v>74.290000000000006</c:v>
                </c:pt>
                <c:pt idx="244" formatCode="0.00">
                  <c:v>56.88</c:v>
                </c:pt>
                <c:pt idx="245" formatCode="0.00">
                  <c:v>109.13</c:v>
                </c:pt>
                <c:pt idx="246" formatCode="0.00">
                  <c:v>67.8</c:v>
                </c:pt>
                <c:pt idx="247" formatCode="0.00">
                  <c:v>59.94</c:v>
                </c:pt>
                <c:pt idx="248" formatCode="0.00">
                  <c:v>77.739999999999995</c:v>
                </c:pt>
                <c:pt idx="249" formatCode="0.00">
                  <c:v>77.569999999999993</c:v>
                </c:pt>
                <c:pt idx="250" formatCode="0.00">
                  <c:v>86.92</c:v>
                </c:pt>
                <c:pt idx="251" formatCode="0.00">
                  <c:v>61.18</c:v>
                </c:pt>
                <c:pt idx="252" formatCode="0.00">
                  <c:v>-219.82</c:v>
                </c:pt>
                <c:pt idx="253" formatCode="0.00">
                  <c:v>28.72</c:v>
                </c:pt>
                <c:pt idx="254" formatCode="0.00">
                  <c:v>82.44</c:v>
                </c:pt>
                <c:pt idx="255" formatCode="0.00">
                  <c:v>65.97</c:v>
                </c:pt>
                <c:pt idx="256" formatCode="0.00">
                  <c:v>174.33</c:v>
                </c:pt>
                <c:pt idx="257" formatCode="0.00">
                  <c:v>87.5</c:v>
                </c:pt>
                <c:pt idx="258" formatCode="0.00">
                  <c:v>67.61</c:v>
                </c:pt>
                <c:pt idx="259" formatCode="0.00">
                  <c:v>79.599999999999994</c:v>
                </c:pt>
                <c:pt idx="260" formatCode="0.00">
                  <c:v>67.010000000000005</c:v>
                </c:pt>
                <c:pt idx="261" formatCode="0.00">
                  <c:v>109.21</c:v>
                </c:pt>
                <c:pt idx="262" formatCode="0.00">
                  <c:v>77.02</c:v>
                </c:pt>
                <c:pt idx="263" formatCode="0.00">
                  <c:v>119.26</c:v>
                </c:pt>
                <c:pt idx="264" formatCode="0.00">
                  <c:v>80.42</c:v>
                </c:pt>
                <c:pt idx="265" formatCode="0.00">
                  <c:v>80.569999999999993</c:v>
                </c:pt>
                <c:pt idx="266" formatCode="0.00">
                  <c:v>122.88</c:v>
                </c:pt>
                <c:pt idx="267" formatCode="0.00">
                  <c:v>89.94</c:v>
                </c:pt>
                <c:pt idx="268" formatCode="0.00">
                  <c:v>91.87</c:v>
                </c:pt>
                <c:pt idx="269" formatCode="0.00">
                  <c:v>64.400000000000006</c:v>
                </c:pt>
                <c:pt idx="270" formatCode="0.00">
                  <c:v>97.84</c:v>
                </c:pt>
                <c:pt idx="271" formatCode="0.00">
                  <c:v>85.79</c:v>
                </c:pt>
                <c:pt idx="272" formatCode="0.00">
                  <c:v>77.989999999999995</c:v>
                </c:pt>
                <c:pt idx="273" formatCode="0.00">
                  <c:v>98.76</c:v>
                </c:pt>
                <c:pt idx="274" formatCode="0.00">
                  <c:v>90.05</c:v>
                </c:pt>
                <c:pt idx="275" formatCode="0.00">
                  <c:v>72.19</c:v>
                </c:pt>
                <c:pt idx="276" formatCode="0.00">
                  <c:v>69.209999999999994</c:v>
                </c:pt>
                <c:pt idx="277" formatCode="0.00">
                  <c:v>64.38</c:v>
                </c:pt>
                <c:pt idx="278" formatCode="0.00">
                  <c:v>70.72</c:v>
                </c:pt>
                <c:pt idx="279" formatCode="0.00">
                  <c:v>73.5</c:v>
                </c:pt>
                <c:pt idx="280" formatCode="0.00">
                  <c:v>67.31</c:v>
                </c:pt>
                <c:pt idx="281" formatCode="0.00">
                  <c:v>90.53</c:v>
                </c:pt>
                <c:pt idx="282" formatCode="0.00">
                  <c:v>71.900000000000006</c:v>
                </c:pt>
                <c:pt idx="283" formatCode="0.00">
                  <c:v>84.58</c:v>
                </c:pt>
                <c:pt idx="284" formatCode="0.00">
                  <c:v>90.78</c:v>
                </c:pt>
                <c:pt idx="285" formatCode="0.00">
                  <c:v>69.84</c:v>
                </c:pt>
                <c:pt idx="286" formatCode="0.00">
                  <c:v>55.86</c:v>
                </c:pt>
                <c:pt idx="287" formatCode="0.00">
                  <c:v>88.26</c:v>
                </c:pt>
                <c:pt idx="288" formatCode="0.00">
                  <c:v>56.12</c:v>
                </c:pt>
                <c:pt idx="289" formatCode="0.00">
                  <c:v>91.56</c:v>
                </c:pt>
                <c:pt idx="290" formatCode="0.00">
                  <c:v>67.3</c:v>
                </c:pt>
                <c:pt idx="291" formatCode="0.00">
                  <c:v>82.03</c:v>
                </c:pt>
                <c:pt idx="292" formatCode="0.00">
                  <c:v>62.4</c:v>
                </c:pt>
                <c:pt idx="293" formatCode="0.00">
                  <c:v>89.49</c:v>
                </c:pt>
                <c:pt idx="294" formatCode="0.00">
                  <c:v>115.5</c:v>
                </c:pt>
                <c:pt idx="295" formatCode="0.00">
                  <c:v>35.83</c:v>
                </c:pt>
                <c:pt idx="296" formatCode="0.00">
                  <c:v>44.46</c:v>
                </c:pt>
                <c:pt idx="297" formatCode="0.00">
                  <c:v>79.72</c:v>
                </c:pt>
                <c:pt idx="298" formatCode="0.00">
                  <c:v>84.68</c:v>
                </c:pt>
                <c:pt idx="299" formatCode="0.00">
                  <c:v>76.39</c:v>
                </c:pt>
                <c:pt idx="300" formatCode="0.00">
                  <c:v>61.87</c:v>
                </c:pt>
                <c:pt idx="301" formatCode="0.00">
                  <c:v>69.650000000000006</c:v>
                </c:pt>
                <c:pt idx="302" formatCode="0.00">
                  <c:v>1885.12</c:v>
                </c:pt>
                <c:pt idx="303" formatCode="0.00">
                  <c:v>72.7</c:v>
                </c:pt>
                <c:pt idx="304" formatCode="0.00">
                  <c:v>79.290000000000006</c:v>
                </c:pt>
                <c:pt idx="305" formatCode="0.00">
                  <c:v>68.58</c:v>
                </c:pt>
                <c:pt idx="306" formatCode="0.00">
                  <c:v>58.75</c:v>
                </c:pt>
                <c:pt idx="307" formatCode="0.00">
                  <c:v>82.61</c:v>
                </c:pt>
                <c:pt idx="308" formatCode="0.00">
                  <c:v>66.87</c:v>
                </c:pt>
                <c:pt idx="309" formatCode="0.00">
                  <c:v>51.27</c:v>
                </c:pt>
                <c:pt idx="310" formatCode="0.00">
                  <c:v>84.58</c:v>
                </c:pt>
                <c:pt idx="311" formatCode="0.00">
                  <c:v>40.229999999999997</c:v>
                </c:pt>
                <c:pt idx="312" formatCode="0.00">
                  <c:v>77.36</c:v>
                </c:pt>
                <c:pt idx="313" formatCode="0.00">
                  <c:v>81</c:v>
                </c:pt>
                <c:pt idx="314" formatCode="0.00">
                  <c:v>69.87</c:v>
                </c:pt>
                <c:pt idx="315" formatCode="0.00">
                  <c:v>71.17</c:v>
                </c:pt>
                <c:pt idx="316" formatCode="0.00">
                  <c:v>122.86</c:v>
                </c:pt>
                <c:pt idx="317" formatCode="0.00">
                  <c:v>54.58</c:v>
                </c:pt>
                <c:pt idx="318" formatCode="0.00">
                  <c:v>71.78</c:v>
                </c:pt>
                <c:pt idx="319" formatCode="0.00">
                  <c:v>88.59</c:v>
                </c:pt>
                <c:pt idx="320" formatCode="0.00">
                  <c:v>55.92</c:v>
                </c:pt>
                <c:pt idx="321" formatCode="0.00">
                  <c:v>102.8</c:v>
                </c:pt>
                <c:pt idx="322" formatCode="0.00">
                  <c:v>72.77</c:v>
                </c:pt>
                <c:pt idx="323" formatCode="0.00">
                  <c:v>67.09</c:v>
                </c:pt>
                <c:pt idx="324" formatCode="0.00">
                  <c:v>88.26</c:v>
                </c:pt>
                <c:pt idx="325" formatCode="0.00">
                  <c:v>73.040000000000006</c:v>
                </c:pt>
                <c:pt idx="326" formatCode="0.00">
                  <c:v>87.74</c:v>
                </c:pt>
                <c:pt idx="327" formatCode="0.00">
                  <c:v>115.65</c:v>
                </c:pt>
                <c:pt idx="328" formatCode="0.00">
                  <c:v>87.55</c:v>
                </c:pt>
                <c:pt idx="329" formatCode="0.00">
                  <c:v>67.41</c:v>
                </c:pt>
                <c:pt idx="330" formatCode="0.00">
                  <c:v>49.36</c:v>
                </c:pt>
                <c:pt idx="331" formatCode="0.00">
                  <c:v>54.87</c:v>
                </c:pt>
                <c:pt idx="332" formatCode="0.00">
                  <c:v>57.11</c:v>
                </c:pt>
                <c:pt idx="333" formatCode="0.00">
                  <c:v>234.09</c:v>
                </c:pt>
                <c:pt idx="334" formatCode="0.00">
                  <c:v>86.9</c:v>
                </c:pt>
                <c:pt idx="335" formatCode="0.00">
                  <c:v>90.52</c:v>
                </c:pt>
                <c:pt idx="336" formatCode="0.00">
                  <c:v>78.44</c:v>
                </c:pt>
                <c:pt idx="337" formatCode="0.00">
                  <c:v>58.75</c:v>
                </c:pt>
                <c:pt idx="338" formatCode="0.00">
                  <c:v>90.76</c:v>
                </c:pt>
                <c:pt idx="339" formatCode="0.00">
                  <c:v>61.12</c:v>
                </c:pt>
                <c:pt idx="340" formatCode="0.00">
                  <c:v>47.17</c:v>
                </c:pt>
                <c:pt idx="341" formatCode="0.00">
                  <c:v>52.66</c:v>
                </c:pt>
                <c:pt idx="342" formatCode="0.00">
                  <c:v>88.36</c:v>
                </c:pt>
                <c:pt idx="343" formatCode="0.00">
                  <c:v>82.17</c:v>
                </c:pt>
                <c:pt idx="344" formatCode="0.00">
                  <c:v>60.9</c:v>
                </c:pt>
                <c:pt idx="345" formatCode="0.00">
                  <c:v>72.62</c:v>
                </c:pt>
                <c:pt idx="346" formatCode="0.00">
                  <c:v>86.57</c:v>
                </c:pt>
                <c:pt idx="347" formatCode="0.00">
                  <c:v>81.11</c:v>
                </c:pt>
                <c:pt idx="348" formatCode="0.00">
                  <c:v>60.3</c:v>
                </c:pt>
                <c:pt idx="349" formatCode="0.00">
                  <c:v>64.489999999999995</c:v>
                </c:pt>
                <c:pt idx="350" formatCode="0.00">
                  <c:v>71.13</c:v>
                </c:pt>
                <c:pt idx="351" formatCode="0.00">
                  <c:v>62.23</c:v>
                </c:pt>
                <c:pt idx="352" formatCode="0.00">
                  <c:v>76.31</c:v>
                </c:pt>
                <c:pt idx="353" formatCode="0.00">
                  <c:v>84.44</c:v>
                </c:pt>
                <c:pt idx="354" formatCode="0.00">
                  <c:v>76.41</c:v>
                </c:pt>
                <c:pt idx="355" formatCode="0.00">
                  <c:v>106.92</c:v>
                </c:pt>
                <c:pt idx="356" formatCode="0.00">
                  <c:v>52.94</c:v>
                </c:pt>
                <c:pt idx="357" formatCode="0.00">
                  <c:v>91.4</c:v>
                </c:pt>
                <c:pt idx="358" formatCode="0.00">
                  <c:v>68.25</c:v>
                </c:pt>
                <c:pt idx="359" formatCode="0.00">
                  <c:v>24.18</c:v>
                </c:pt>
                <c:pt idx="360" formatCode="0.00">
                  <c:v>26.61</c:v>
                </c:pt>
                <c:pt idx="361" formatCode="0.00">
                  <c:v>72.11</c:v>
                </c:pt>
                <c:pt idx="362" formatCode="0.00">
                  <c:v>94.02</c:v>
                </c:pt>
                <c:pt idx="363" formatCode="0.00">
                  <c:v>40.75</c:v>
                </c:pt>
                <c:pt idx="364" formatCode="0.00">
                  <c:v>107.91</c:v>
                </c:pt>
                <c:pt idx="365" formatCode="0.00">
                  <c:v>84.71</c:v>
                </c:pt>
                <c:pt idx="366" formatCode="0.00">
                  <c:v>74.11</c:v>
                </c:pt>
                <c:pt idx="367" formatCode="0.00">
                  <c:v>84.33</c:v>
                </c:pt>
                <c:pt idx="368" formatCode="0.00">
                  <c:v>53.82</c:v>
                </c:pt>
                <c:pt idx="369" formatCode="0.00">
                  <c:v>119.73</c:v>
                </c:pt>
                <c:pt idx="370" formatCode="0.00">
                  <c:v>79.87</c:v>
                </c:pt>
                <c:pt idx="371" formatCode="0.00">
                  <c:v>44.97</c:v>
                </c:pt>
                <c:pt idx="372" formatCode="0.00">
                  <c:v>66.400000000000006</c:v>
                </c:pt>
                <c:pt idx="373" formatCode="0.00">
                  <c:v>65.56</c:v>
                </c:pt>
                <c:pt idx="374" formatCode="0.00">
                  <c:v>105.97</c:v>
                </c:pt>
                <c:pt idx="375" formatCode="0.00">
                  <c:v>96.76</c:v>
                </c:pt>
                <c:pt idx="376" formatCode="0.00">
                  <c:v>152.33000000000001</c:v>
                </c:pt>
                <c:pt idx="377" formatCode="0.00">
                  <c:v>92.3</c:v>
                </c:pt>
                <c:pt idx="378" formatCode="0.00">
                  <c:v>57.3</c:v>
                </c:pt>
                <c:pt idx="379" formatCode="0.00">
                  <c:v>92.34</c:v>
                </c:pt>
                <c:pt idx="380" formatCode="0.00">
                  <c:v>212.13</c:v>
                </c:pt>
                <c:pt idx="381" formatCode="0.00">
                  <c:v>74.099999999999994</c:v>
                </c:pt>
                <c:pt idx="382" formatCode="0.00">
                  <c:v>132.99</c:v>
                </c:pt>
                <c:pt idx="383" formatCode="0.00">
                  <c:v>65.61</c:v>
                </c:pt>
                <c:pt idx="384" formatCode="0.00">
                  <c:v>73.010000000000005</c:v>
                </c:pt>
                <c:pt idx="385" formatCode="0.00">
                  <c:v>73.05</c:v>
                </c:pt>
                <c:pt idx="386" formatCode="0.00">
                  <c:v>61.23</c:v>
                </c:pt>
                <c:pt idx="387" formatCode="0.00">
                  <c:v>95.72</c:v>
                </c:pt>
                <c:pt idx="388" formatCode="0.00">
                  <c:v>85.41</c:v>
                </c:pt>
                <c:pt idx="389" formatCode="0.00">
                  <c:v>107.06</c:v>
                </c:pt>
                <c:pt idx="390" formatCode="0.00">
                  <c:v>84.76</c:v>
                </c:pt>
                <c:pt idx="391" formatCode="0.00">
                  <c:v>75.03</c:v>
                </c:pt>
                <c:pt idx="392" formatCode="0.00">
                  <c:v>109.08</c:v>
                </c:pt>
                <c:pt idx="393" formatCode="0.00">
                  <c:v>77.989999999999995</c:v>
                </c:pt>
                <c:pt idx="394" formatCode="0.00">
                  <c:v>60.87</c:v>
                </c:pt>
                <c:pt idx="395" formatCode="0.00">
                  <c:v>70.86</c:v>
                </c:pt>
                <c:pt idx="396" formatCode="0.00">
                  <c:v>84.88</c:v>
                </c:pt>
                <c:pt idx="397" formatCode="0.00">
                  <c:v>148.79</c:v>
                </c:pt>
                <c:pt idx="398" formatCode="0.00">
                  <c:v>62.77</c:v>
                </c:pt>
                <c:pt idx="399" formatCode="0.00">
                  <c:v>72.95</c:v>
                </c:pt>
                <c:pt idx="400" formatCode="0.00">
                  <c:v>106.58</c:v>
                </c:pt>
                <c:pt idx="401" formatCode="0.00">
                  <c:v>77.069999999999993</c:v>
                </c:pt>
                <c:pt idx="402" formatCode="0.00">
                  <c:v>73.84</c:v>
                </c:pt>
                <c:pt idx="403" formatCode="0.00">
                  <c:v>66.56</c:v>
                </c:pt>
                <c:pt idx="404" formatCode="0.00">
                  <c:v>64.69</c:v>
                </c:pt>
                <c:pt idx="405" formatCode="0.00">
                  <c:v>51.29</c:v>
                </c:pt>
                <c:pt idx="406" formatCode="0.00">
                  <c:v>78.92</c:v>
                </c:pt>
                <c:pt idx="407" formatCode="0.00">
                  <c:v>71.08</c:v>
                </c:pt>
                <c:pt idx="408" formatCode="0.00">
                  <c:v>74.53</c:v>
                </c:pt>
                <c:pt idx="409" formatCode="0.00">
                  <c:v>68.28</c:v>
                </c:pt>
                <c:pt idx="410" formatCode="0.00">
                  <c:v>58.38</c:v>
                </c:pt>
                <c:pt idx="411" formatCode="0.00">
                  <c:v>56.58</c:v>
                </c:pt>
                <c:pt idx="412" formatCode="0.00">
                  <c:v>67.55</c:v>
                </c:pt>
                <c:pt idx="413" formatCode="0.00">
                  <c:v>50.78</c:v>
                </c:pt>
                <c:pt idx="414" formatCode="0.00">
                  <c:v>59.6</c:v>
                </c:pt>
                <c:pt idx="415" formatCode="0.00">
                  <c:v>82.58</c:v>
                </c:pt>
                <c:pt idx="416" formatCode="0.00">
                  <c:v>93.57</c:v>
                </c:pt>
                <c:pt idx="417" formatCode="0.00">
                  <c:v>54.3</c:v>
                </c:pt>
                <c:pt idx="418" formatCode="0.00">
                  <c:v>50.99</c:v>
                </c:pt>
                <c:pt idx="419" formatCode="0.00">
                  <c:v>87.57</c:v>
                </c:pt>
                <c:pt idx="420" formatCode="0.00">
                  <c:v>82.74</c:v>
                </c:pt>
                <c:pt idx="421" formatCode="0.00">
                  <c:v>93.44</c:v>
                </c:pt>
                <c:pt idx="422" formatCode="0.00">
                  <c:v>63.06</c:v>
                </c:pt>
                <c:pt idx="423" formatCode="0.00">
                  <c:v>92.63</c:v>
                </c:pt>
                <c:pt idx="424" formatCode="0.00">
                  <c:v>106.58</c:v>
                </c:pt>
                <c:pt idx="425" formatCode="0.00">
                  <c:v>76.3</c:v>
                </c:pt>
                <c:pt idx="426" formatCode="0.00">
                  <c:v>61.43</c:v>
                </c:pt>
                <c:pt idx="427" formatCode="0.00">
                  <c:v>76.7</c:v>
                </c:pt>
                <c:pt idx="428" formatCode="0.00">
                  <c:v>81.77</c:v>
                </c:pt>
                <c:pt idx="429" formatCode="0.00">
                  <c:v>117.15</c:v>
                </c:pt>
                <c:pt idx="430" formatCode="0.00">
                  <c:v>90.56</c:v>
                </c:pt>
                <c:pt idx="431" formatCode="0.00">
                  <c:v>34.15</c:v>
                </c:pt>
                <c:pt idx="432" formatCode="0.00">
                  <c:v>63.05</c:v>
                </c:pt>
                <c:pt idx="433" formatCode="0.00">
                  <c:v>77.069999999999993</c:v>
                </c:pt>
                <c:pt idx="434" formatCode="0.00">
                  <c:v>83.32</c:v>
                </c:pt>
                <c:pt idx="435" formatCode="0.00">
                  <c:v>79.790000000000006</c:v>
                </c:pt>
                <c:pt idx="436" formatCode="0.00">
                  <c:v>62.52</c:v>
                </c:pt>
                <c:pt idx="437" formatCode="0.00">
                  <c:v>88.58</c:v>
                </c:pt>
                <c:pt idx="438" formatCode="0.00">
                  <c:v>74.87</c:v>
                </c:pt>
                <c:pt idx="439" formatCode="0.00">
                  <c:v>89.78</c:v>
                </c:pt>
                <c:pt idx="440" formatCode="0.00">
                  <c:v>90.21</c:v>
                </c:pt>
                <c:pt idx="441" formatCode="0.00">
                  <c:v>21.18</c:v>
                </c:pt>
                <c:pt idx="442" formatCode="0.00">
                  <c:v>31.91</c:v>
                </c:pt>
                <c:pt idx="443" formatCode="0.00">
                  <c:v>66.56</c:v>
                </c:pt>
                <c:pt idx="444" formatCode="0.00">
                  <c:v>80.98</c:v>
                </c:pt>
                <c:pt idx="445" formatCode="0.00">
                  <c:v>-81.39</c:v>
                </c:pt>
                <c:pt idx="446" formatCode="0.00">
                  <c:v>81.81</c:v>
                </c:pt>
                <c:pt idx="447" formatCode="0.00">
                  <c:v>61.3</c:v>
                </c:pt>
                <c:pt idx="448" formatCode="0.00">
                  <c:v>144.38999999999999</c:v>
                </c:pt>
                <c:pt idx="449" formatCode="0.00">
                  <c:v>33.549999999999997</c:v>
                </c:pt>
                <c:pt idx="450" formatCode="0.00">
                  <c:v>61.26</c:v>
                </c:pt>
                <c:pt idx="451" formatCode="0.00">
                  <c:v>60.78</c:v>
                </c:pt>
                <c:pt idx="452" formatCode="0.00">
                  <c:v>58.07</c:v>
                </c:pt>
                <c:pt idx="453" formatCode="0.00">
                  <c:v>56.65</c:v>
                </c:pt>
                <c:pt idx="454" formatCode="0.00">
                  <c:v>63.98</c:v>
                </c:pt>
                <c:pt idx="455" formatCode="0.00">
                  <c:v>90.41</c:v>
                </c:pt>
                <c:pt idx="456" formatCode="0.00">
                  <c:v>92.34</c:v>
                </c:pt>
                <c:pt idx="457" formatCode="0.00">
                  <c:v>82.63</c:v>
                </c:pt>
                <c:pt idx="458" formatCode="0.00">
                  <c:v>82.49</c:v>
                </c:pt>
                <c:pt idx="459" formatCode="0.00">
                  <c:v>62.01</c:v>
                </c:pt>
                <c:pt idx="460" formatCode="0.00">
                  <c:v>85.33</c:v>
                </c:pt>
                <c:pt idx="461" formatCode="0.00">
                  <c:v>57.48</c:v>
                </c:pt>
                <c:pt idx="462" formatCode="0.00">
                  <c:v>54.08</c:v>
                </c:pt>
                <c:pt idx="463" formatCode="0.00">
                  <c:v>69.739999999999995</c:v>
                </c:pt>
                <c:pt idx="464" formatCode="0.00">
                  <c:v>3430.57</c:v>
                </c:pt>
                <c:pt idx="465" formatCode="0.00">
                  <c:v>78.05</c:v>
                </c:pt>
                <c:pt idx="466" formatCode="0.00">
                  <c:v>126.2</c:v>
                </c:pt>
                <c:pt idx="467" formatCode="0.00">
                  <c:v>84.36</c:v>
                </c:pt>
                <c:pt idx="468" formatCode="0.00">
                  <c:v>67</c:v>
                </c:pt>
                <c:pt idx="469" formatCode="0.00">
                  <c:v>83.44</c:v>
                </c:pt>
                <c:pt idx="470" formatCode="0.00">
                  <c:v>43.32</c:v>
                </c:pt>
                <c:pt idx="471" formatCode="0.00">
                  <c:v>43.13</c:v>
                </c:pt>
                <c:pt idx="472" formatCode="0.00">
                  <c:v>126.41</c:v>
                </c:pt>
                <c:pt idx="473" formatCode="0.00">
                  <c:v>-125.86</c:v>
                </c:pt>
                <c:pt idx="474" formatCode="0.00">
                  <c:v>80.349999999999994</c:v>
                </c:pt>
                <c:pt idx="475" formatCode="0.00">
                  <c:v>86.12</c:v>
                </c:pt>
                <c:pt idx="476" formatCode="0.00">
                  <c:v>72.02</c:v>
                </c:pt>
                <c:pt idx="477" formatCode="0.00">
                  <c:v>53.25</c:v>
                </c:pt>
                <c:pt idx="478" formatCode="0.00">
                  <c:v>89.61</c:v>
                </c:pt>
                <c:pt idx="479" formatCode="0.00">
                  <c:v>85.41</c:v>
                </c:pt>
                <c:pt idx="480" formatCode="0.00">
                  <c:v>70.44</c:v>
                </c:pt>
                <c:pt idx="481" formatCode="0.00">
                  <c:v>84.12</c:v>
                </c:pt>
                <c:pt idx="482" formatCode="0.00">
                  <c:v>54.56</c:v>
                </c:pt>
                <c:pt idx="483" formatCode="0.00">
                  <c:v>74.819999999999993</c:v>
                </c:pt>
                <c:pt idx="484" formatCode="0.00">
                  <c:v>79.650000000000006</c:v>
                </c:pt>
                <c:pt idx="485" formatCode="0.00">
                  <c:v>269.57</c:v>
                </c:pt>
                <c:pt idx="486" formatCode="0.00">
                  <c:v>73.27</c:v>
                </c:pt>
                <c:pt idx="487" formatCode="0.00">
                  <c:v>84.78</c:v>
                </c:pt>
                <c:pt idx="488" formatCode="0.00">
                  <c:v>78.760000000000005</c:v>
                </c:pt>
                <c:pt idx="489" formatCode="0.00">
                  <c:v>97.25</c:v>
                </c:pt>
                <c:pt idx="490" formatCode="0.00">
                  <c:v>84.83</c:v>
                </c:pt>
                <c:pt idx="491" formatCode="0.00">
                  <c:v>101.9</c:v>
                </c:pt>
                <c:pt idx="492" formatCode="0.00">
                  <c:v>65.66</c:v>
                </c:pt>
                <c:pt idx="493" formatCode="0.00">
                  <c:v>79.290000000000006</c:v>
                </c:pt>
                <c:pt idx="494" formatCode="0.00">
                  <c:v>92.38</c:v>
                </c:pt>
                <c:pt idx="495" formatCode="0.00">
                  <c:v>62.35</c:v>
                </c:pt>
                <c:pt idx="496" formatCode="0.00">
                  <c:v>91.05</c:v>
                </c:pt>
                <c:pt idx="497" formatCode="0.00">
                  <c:v>58.7</c:v>
                </c:pt>
                <c:pt idx="498" formatCode="0.00">
                  <c:v>82.88</c:v>
                </c:pt>
                <c:pt idx="499" formatCode="0.00">
                  <c:v>67.48</c:v>
                </c:pt>
                <c:pt idx="500" formatCode="0.00">
                  <c:v>52.13</c:v>
                </c:pt>
                <c:pt idx="501" formatCode="0.00">
                  <c:v>71.400000000000006</c:v>
                </c:pt>
                <c:pt idx="502" formatCode="0.00">
                  <c:v>90.14</c:v>
                </c:pt>
                <c:pt idx="503" formatCode="0.00">
                  <c:v>75.47</c:v>
                </c:pt>
                <c:pt idx="504" formatCode="0.00">
                  <c:v>74.23</c:v>
                </c:pt>
                <c:pt idx="505" formatCode="0.00">
                  <c:v>41.81</c:v>
                </c:pt>
                <c:pt idx="506" formatCode="0.00">
                  <c:v>96.05</c:v>
                </c:pt>
                <c:pt idx="507" formatCode="0.00">
                  <c:v>88.33</c:v>
                </c:pt>
                <c:pt idx="508" formatCode="0.00">
                  <c:v>69.03</c:v>
                </c:pt>
                <c:pt idx="509" formatCode="0.00">
                  <c:v>72.91</c:v>
                </c:pt>
                <c:pt idx="510" formatCode="0.00">
                  <c:v>75.67</c:v>
                </c:pt>
                <c:pt idx="511" formatCode="0.00">
                  <c:v>87.75</c:v>
                </c:pt>
                <c:pt idx="512" formatCode="0.00">
                  <c:v>58.55</c:v>
                </c:pt>
                <c:pt idx="513" formatCode="0.00">
                  <c:v>125.17</c:v>
                </c:pt>
                <c:pt idx="514" formatCode="0.00">
                  <c:v>83.19</c:v>
                </c:pt>
                <c:pt idx="515" formatCode="0.00">
                  <c:v>52.46</c:v>
                </c:pt>
                <c:pt idx="516" formatCode="0.00">
                  <c:v>47.63</c:v>
                </c:pt>
                <c:pt idx="517" formatCode="0.00">
                  <c:v>73.209999999999994</c:v>
                </c:pt>
                <c:pt idx="518" formatCode="0.00">
                  <c:v>58.46</c:v>
                </c:pt>
                <c:pt idx="519" formatCode="0.00">
                  <c:v>139.07</c:v>
                </c:pt>
                <c:pt idx="520" formatCode="0.00">
                  <c:v>80.34</c:v>
                </c:pt>
                <c:pt idx="521" formatCode="0.00">
                  <c:v>90.52</c:v>
                </c:pt>
                <c:pt idx="522" formatCode="0.00">
                  <c:v>71.03</c:v>
                </c:pt>
                <c:pt idx="523" formatCode="0.00">
                  <c:v>83.25</c:v>
                </c:pt>
                <c:pt idx="524" formatCode="0.00">
                  <c:v>64.62</c:v>
                </c:pt>
                <c:pt idx="525" formatCode="0.00">
                  <c:v>83.87</c:v>
                </c:pt>
                <c:pt idx="526" formatCode="0.00">
                  <c:v>101.66</c:v>
                </c:pt>
                <c:pt idx="527" formatCode="0.00">
                  <c:v>78.55</c:v>
                </c:pt>
                <c:pt idx="528" formatCode="0.00">
                  <c:v>76.36</c:v>
                </c:pt>
                <c:pt idx="529" formatCode="0.00">
                  <c:v>40.68</c:v>
                </c:pt>
                <c:pt idx="530" formatCode="0.00">
                  <c:v>72.22</c:v>
                </c:pt>
                <c:pt idx="531" formatCode="0.00">
                  <c:v>76.88</c:v>
                </c:pt>
                <c:pt idx="532" formatCode="0.00">
                  <c:v>74.53</c:v>
                </c:pt>
                <c:pt idx="533" formatCode="0.00">
                  <c:v>63.36</c:v>
                </c:pt>
                <c:pt idx="534" formatCode="0.00">
                  <c:v>92.64</c:v>
                </c:pt>
                <c:pt idx="535" formatCode="0.00">
                  <c:v>63.27</c:v>
                </c:pt>
                <c:pt idx="536" formatCode="0.00">
                  <c:v>83.63</c:v>
                </c:pt>
                <c:pt idx="537" formatCode="0.00">
                  <c:v>90.4</c:v>
                </c:pt>
                <c:pt idx="538" formatCode="0.00">
                  <c:v>186.39</c:v>
                </c:pt>
                <c:pt idx="539" formatCode="0.00">
                  <c:v>50.26</c:v>
                </c:pt>
                <c:pt idx="540" formatCode="0.00">
                  <c:v>71.709999999999994</c:v>
                </c:pt>
                <c:pt idx="541" formatCode="0.00">
                  <c:v>94.1</c:v>
                </c:pt>
                <c:pt idx="542" formatCode="0.00">
                  <c:v>84.49</c:v>
                </c:pt>
                <c:pt idx="543" formatCode="0.00">
                  <c:v>66.06</c:v>
                </c:pt>
                <c:pt idx="544" formatCode="0.00">
                  <c:v>61.66</c:v>
                </c:pt>
                <c:pt idx="545" formatCode="0.00">
                  <c:v>88.64</c:v>
                </c:pt>
                <c:pt idx="546" formatCode="0.00">
                  <c:v>96.44</c:v>
                </c:pt>
                <c:pt idx="547" formatCode="0.00">
                  <c:v>63.87</c:v>
                </c:pt>
                <c:pt idx="548" formatCode="0.00">
                  <c:v>74.400000000000006</c:v>
                </c:pt>
                <c:pt idx="549" formatCode="0.00">
                  <c:v>61.71</c:v>
                </c:pt>
                <c:pt idx="550" formatCode="0.00">
                  <c:v>90.46</c:v>
                </c:pt>
                <c:pt idx="551" formatCode="0.00">
                  <c:v>50.16</c:v>
                </c:pt>
                <c:pt idx="552" formatCode="0.00">
                  <c:v>102.94</c:v>
                </c:pt>
                <c:pt idx="553" formatCode="0.00">
                  <c:v>84.42</c:v>
                </c:pt>
                <c:pt idx="554" formatCode="0.00">
                  <c:v>43.73</c:v>
                </c:pt>
                <c:pt idx="555" formatCode="0.00">
                  <c:v>55.33</c:v>
                </c:pt>
                <c:pt idx="556" formatCode="0.00">
                  <c:v>73.7</c:v>
                </c:pt>
                <c:pt idx="557" formatCode="0.00">
                  <c:v>82.95</c:v>
                </c:pt>
                <c:pt idx="558" formatCode="0.00">
                  <c:v>64.819999999999993</c:v>
                </c:pt>
                <c:pt idx="559" formatCode="0.00">
                  <c:v>74.62</c:v>
                </c:pt>
                <c:pt idx="560" formatCode="0.00">
                  <c:v>91.83</c:v>
                </c:pt>
                <c:pt idx="561" formatCode="0.00">
                  <c:v>88.58</c:v>
                </c:pt>
                <c:pt idx="562" formatCode="0.00">
                  <c:v>75</c:v>
                </c:pt>
                <c:pt idx="563" formatCode="0.00">
                  <c:v>87.85</c:v>
                </c:pt>
                <c:pt idx="564" formatCode="0.00">
                  <c:v>97.51</c:v>
                </c:pt>
                <c:pt idx="565" formatCode="0.00">
                  <c:v>84.08</c:v>
                </c:pt>
                <c:pt idx="566" formatCode="0.00">
                  <c:v>60.02</c:v>
                </c:pt>
                <c:pt idx="567" formatCode="0.00">
                  <c:v>78.45</c:v>
                </c:pt>
                <c:pt idx="568" formatCode="0.00">
                  <c:v>97.45</c:v>
                </c:pt>
                <c:pt idx="569" formatCode="0.00">
                  <c:v>74.55</c:v>
                </c:pt>
                <c:pt idx="570" formatCode="0.00">
                  <c:v>57.92</c:v>
                </c:pt>
                <c:pt idx="571" formatCode="0.00">
                  <c:v>-38.29</c:v>
                </c:pt>
                <c:pt idx="572" formatCode="0.00">
                  <c:v>67.349999999999994</c:v>
                </c:pt>
                <c:pt idx="573" formatCode="0.00">
                  <c:v>79.91</c:v>
                </c:pt>
                <c:pt idx="574" formatCode="0.00">
                  <c:v>89.42</c:v>
                </c:pt>
                <c:pt idx="575" formatCode="0.00">
                  <c:v>77.489999999999995</c:v>
                </c:pt>
                <c:pt idx="576" formatCode="0.00">
                  <c:v>73.73</c:v>
                </c:pt>
                <c:pt idx="577" formatCode="0.00">
                  <c:v>60.48</c:v>
                </c:pt>
                <c:pt idx="578" formatCode="0.00">
                  <c:v>116.89</c:v>
                </c:pt>
                <c:pt idx="579" formatCode="0.00">
                  <c:v>23.08</c:v>
                </c:pt>
                <c:pt idx="580" formatCode="0.00">
                  <c:v>83.05</c:v>
                </c:pt>
                <c:pt idx="581" formatCode="0.00">
                  <c:v>86.97</c:v>
                </c:pt>
                <c:pt idx="582" formatCode="0.00">
                  <c:v>63.44</c:v>
                </c:pt>
                <c:pt idx="583" formatCode="0.00">
                  <c:v>264.5</c:v>
                </c:pt>
                <c:pt idx="584" formatCode="0.00">
                  <c:v>83.92</c:v>
                </c:pt>
                <c:pt idx="585" formatCode="0.00">
                  <c:v>62.38</c:v>
                </c:pt>
                <c:pt idx="586" formatCode="0.00">
                  <c:v>60.15</c:v>
                </c:pt>
                <c:pt idx="587" formatCode="0.00">
                  <c:v>43.13</c:v>
                </c:pt>
                <c:pt idx="588" formatCode="0.00">
                  <c:v>17.27</c:v>
                </c:pt>
                <c:pt idx="589" formatCode="0.00">
                  <c:v>71.28</c:v>
                </c:pt>
                <c:pt idx="590" formatCode="0.00">
                  <c:v>24.21</c:v>
                </c:pt>
                <c:pt idx="591" formatCode="0.00">
                  <c:v>71.86</c:v>
                </c:pt>
                <c:pt idx="592" formatCode="0.00">
                  <c:v>94.98</c:v>
                </c:pt>
                <c:pt idx="593" formatCode="0.00">
                  <c:v>81.489999999999995</c:v>
                </c:pt>
                <c:pt idx="594" formatCode="0.00">
                  <c:v>89.32</c:v>
                </c:pt>
                <c:pt idx="595" formatCode="0.00">
                  <c:v>77.03</c:v>
                </c:pt>
                <c:pt idx="596" formatCode="0.00">
                  <c:v>81.31</c:v>
                </c:pt>
                <c:pt idx="597" formatCode="0.00">
                  <c:v>58.34</c:v>
                </c:pt>
                <c:pt idx="598" formatCode="0.00">
                  <c:v>84.98</c:v>
                </c:pt>
                <c:pt idx="599" formatCode="0.00">
                  <c:v>82.77</c:v>
                </c:pt>
                <c:pt idx="600" formatCode="0.00">
                  <c:v>81.010000000000005</c:v>
                </c:pt>
                <c:pt idx="601" formatCode="0.00">
                  <c:v>82.67</c:v>
                </c:pt>
                <c:pt idx="602" formatCode="0.00">
                  <c:v>79.05</c:v>
                </c:pt>
                <c:pt idx="603" formatCode="0.00">
                  <c:v>110.26</c:v>
                </c:pt>
                <c:pt idx="604" formatCode="0.00">
                  <c:v>154.94</c:v>
                </c:pt>
                <c:pt idx="605" formatCode="0.00">
                  <c:v>67.12</c:v>
                </c:pt>
                <c:pt idx="606" formatCode="0.00">
                  <c:v>66.83</c:v>
                </c:pt>
                <c:pt idx="607" formatCode="0.00">
                  <c:v>74.260000000000005</c:v>
                </c:pt>
                <c:pt idx="608" formatCode="0.00">
                  <c:v>104.15</c:v>
                </c:pt>
                <c:pt idx="609" formatCode="0.00">
                  <c:v>86.2</c:v>
                </c:pt>
                <c:pt idx="610" formatCode="0.00">
                  <c:v>110.53</c:v>
                </c:pt>
                <c:pt idx="611" formatCode="0.00">
                  <c:v>67.98</c:v>
                </c:pt>
                <c:pt idx="612" formatCode="0.00">
                  <c:v>56.37</c:v>
                </c:pt>
                <c:pt idx="613" formatCode="0.00">
                  <c:v>84.65</c:v>
                </c:pt>
                <c:pt idx="614" formatCode="0.00">
                  <c:v>79.47</c:v>
                </c:pt>
                <c:pt idx="615" formatCode="0.00">
                  <c:v>60.51</c:v>
                </c:pt>
                <c:pt idx="616" formatCode="0.00">
                  <c:v>91.36</c:v>
                </c:pt>
                <c:pt idx="617" formatCode="0.00">
                  <c:v>77.88</c:v>
                </c:pt>
                <c:pt idx="618" formatCode="0.00">
                  <c:v>55.69</c:v>
                </c:pt>
                <c:pt idx="619" formatCode="0.00">
                  <c:v>21.71</c:v>
                </c:pt>
                <c:pt idx="620" formatCode="0.00">
                  <c:v>58.52</c:v>
                </c:pt>
                <c:pt idx="621" formatCode="0.00">
                  <c:v>82.68</c:v>
                </c:pt>
                <c:pt idx="622" formatCode="0.00">
                  <c:v>56.3</c:v>
                </c:pt>
                <c:pt idx="623" formatCode="0.00">
                  <c:v>97.86</c:v>
                </c:pt>
                <c:pt idx="624" formatCode="0.00">
                  <c:v>100.34</c:v>
                </c:pt>
                <c:pt idx="625" formatCode="0.00">
                  <c:v>73.94</c:v>
                </c:pt>
                <c:pt idx="626" formatCode="0.00">
                  <c:v>85.88</c:v>
                </c:pt>
                <c:pt idx="627" formatCode="0.00">
                  <c:v>88.87</c:v>
                </c:pt>
                <c:pt idx="628" formatCode="0.00">
                  <c:v>506.2</c:v>
                </c:pt>
                <c:pt idx="629" formatCode="0.00">
                  <c:v>88.6</c:v>
                </c:pt>
                <c:pt idx="630" formatCode="0.00">
                  <c:v>64.83</c:v>
                </c:pt>
                <c:pt idx="631" formatCode="0.00">
                  <c:v>48.24</c:v>
                </c:pt>
                <c:pt idx="632" formatCode="0.00">
                  <c:v>119.23</c:v>
                </c:pt>
                <c:pt idx="633" formatCode="0.00">
                  <c:v>79.11</c:v>
                </c:pt>
                <c:pt idx="634" formatCode="0.00">
                  <c:v>79.599999999999994</c:v>
                </c:pt>
                <c:pt idx="635" formatCode="0.00">
                  <c:v>85.88</c:v>
                </c:pt>
                <c:pt idx="636" formatCode="0.00">
                  <c:v>73.5</c:v>
                </c:pt>
                <c:pt idx="637" formatCode="0.00">
                  <c:v>80.099999999999994</c:v>
                </c:pt>
                <c:pt idx="638" formatCode="0.00">
                  <c:v>68.739999999999995</c:v>
                </c:pt>
                <c:pt idx="639" formatCode="0.00">
                  <c:v>78.73</c:v>
                </c:pt>
                <c:pt idx="640" formatCode="0.00">
                  <c:v>62.36</c:v>
                </c:pt>
                <c:pt idx="641" formatCode="0.00">
                  <c:v>88.06</c:v>
                </c:pt>
                <c:pt idx="642" formatCode="0.00">
                  <c:v>103.91</c:v>
                </c:pt>
                <c:pt idx="643" formatCode="0.00">
                  <c:v>86.64</c:v>
                </c:pt>
                <c:pt idx="644" formatCode="0.00">
                  <c:v>78.22</c:v>
                </c:pt>
                <c:pt idx="645" formatCode="0.00">
                  <c:v>72.61</c:v>
                </c:pt>
                <c:pt idx="646" formatCode="0.00">
                  <c:v>63.35</c:v>
                </c:pt>
                <c:pt idx="647" formatCode="0.00">
                  <c:v>58.92</c:v>
                </c:pt>
                <c:pt idx="648" formatCode="0.00">
                  <c:v>91.85</c:v>
                </c:pt>
                <c:pt idx="649" formatCode="0.00">
                  <c:v>79.63</c:v>
                </c:pt>
                <c:pt idx="650" formatCode="0.00">
                  <c:v>52.73</c:v>
                </c:pt>
                <c:pt idx="651" formatCode="0.00">
                  <c:v>43.76</c:v>
                </c:pt>
                <c:pt idx="652" formatCode="0.00">
                  <c:v>6.7</c:v>
                </c:pt>
                <c:pt idx="653" formatCode="0.00">
                  <c:v>52.41</c:v>
                </c:pt>
                <c:pt idx="654" formatCode="0.00">
                  <c:v>61.1</c:v>
                </c:pt>
                <c:pt idx="655" formatCode="0.00">
                  <c:v>84</c:v>
                </c:pt>
                <c:pt idx="656" formatCode="0.00">
                  <c:v>81.34</c:v>
                </c:pt>
                <c:pt idx="657" formatCode="0.00">
                  <c:v>59.95</c:v>
                </c:pt>
                <c:pt idx="658" formatCode="0.00">
                  <c:v>71.14</c:v>
                </c:pt>
                <c:pt idx="659" formatCode="0.00">
                  <c:v>78.739999999999995</c:v>
                </c:pt>
                <c:pt idx="660" formatCode="0.00">
                  <c:v>81.13</c:v>
                </c:pt>
                <c:pt idx="661" formatCode="0.00">
                  <c:v>90.08</c:v>
                </c:pt>
                <c:pt idx="662" formatCode="0.00">
                  <c:v>78.02</c:v>
                </c:pt>
                <c:pt idx="663" formatCode="0.00">
                  <c:v>92.49</c:v>
                </c:pt>
                <c:pt idx="664" formatCode="0.00">
                  <c:v>78.86</c:v>
                </c:pt>
                <c:pt idx="665" formatCode="0.00">
                  <c:v>79.239999999999995</c:v>
                </c:pt>
                <c:pt idx="666" formatCode="0.00">
                  <c:v>98.86</c:v>
                </c:pt>
                <c:pt idx="667" formatCode="0.00">
                  <c:v>58.79</c:v>
                </c:pt>
                <c:pt idx="668" formatCode="0.00">
                  <c:v>65.61</c:v>
                </c:pt>
                <c:pt idx="669" formatCode="0.00">
                  <c:v>66</c:v>
                </c:pt>
                <c:pt idx="670" formatCode="0.00">
                  <c:v>63.56</c:v>
                </c:pt>
                <c:pt idx="671" formatCode="0.00">
                  <c:v>78.239999999999995</c:v>
                </c:pt>
                <c:pt idx="672" formatCode="0.00">
                  <c:v>46.6</c:v>
                </c:pt>
                <c:pt idx="673" formatCode="0.00">
                  <c:v>71.92</c:v>
                </c:pt>
                <c:pt idx="674" formatCode="0.00">
                  <c:v>76.650000000000006</c:v>
                </c:pt>
                <c:pt idx="675" formatCode="0.00">
                  <c:v>62.17</c:v>
                </c:pt>
                <c:pt idx="676" formatCode="0.00">
                  <c:v>74.89</c:v>
                </c:pt>
                <c:pt idx="677" formatCode="0.00">
                  <c:v>82.59</c:v>
                </c:pt>
                <c:pt idx="678" formatCode="0.00">
                  <c:v>91.47</c:v>
                </c:pt>
                <c:pt idx="679" formatCode="0.00">
                  <c:v>61.03</c:v>
                </c:pt>
                <c:pt idx="680" formatCode="0.00">
                  <c:v>57.68</c:v>
                </c:pt>
                <c:pt idx="681" formatCode="0.00">
                  <c:v>82.88</c:v>
                </c:pt>
                <c:pt idx="682" formatCode="0.00">
                  <c:v>91.83</c:v>
                </c:pt>
                <c:pt idx="683" formatCode="0.00">
                  <c:v>100.29</c:v>
                </c:pt>
                <c:pt idx="684" formatCode="0.00">
                  <c:v>103.73</c:v>
                </c:pt>
                <c:pt idx="685" formatCode="0.00">
                  <c:v>85.03</c:v>
                </c:pt>
                <c:pt idx="686" formatCode="0.00">
                  <c:v>47.48</c:v>
                </c:pt>
                <c:pt idx="687" formatCode="0.00">
                  <c:v>93.14</c:v>
                </c:pt>
                <c:pt idx="688" formatCode="0.00">
                  <c:v>50.98</c:v>
                </c:pt>
                <c:pt idx="689" formatCode="0.00">
                  <c:v>62.13</c:v>
                </c:pt>
                <c:pt idx="690" formatCode="0.00">
                  <c:v>52.57</c:v>
                </c:pt>
                <c:pt idx="691" formatCode="0.00">
                  <c:v>76.78</c:v>
                </c:pt>
                <c:pt idx="692" formatCode="0.00">
                  <c:v>275.86</c:v>
                </c:pt>
                <c:pt idx="693" formatCode="0.00">
                  <c:v>83.91</c:v>
                </c:pt>
                <c:pt idx="694" formatCode="0.00">
                  <c:v>128.13</c:v>
                </c:pt>
                <c:pt idx="695" formatCode="0.00">
                  <c:v>55.64</c:v>
                </c:pt>
                <c:pt idx="696" formatCode="0.00">
                  <c:v>391.22</c:v>
                </c:pt>
                <c:pt idx="697" formatCode="0.00">
                  <c:v>90.46</c:v>
                </c:pt>
                <c:pt idx="698" formatCode="0.00">
                  <c:v>79.97</c:v>
                </c:pt>
                <c:pt idx="699" formatCode="0.00">
                  <c:v>41.08</c:v>
                </c:pt>
                <c:pt idx="700" formatCode="0.00">
                  <c:v>75.64</c:v>
                </c:pt>
                <c:pt idx="701" formatCode="0.00">
                  <c:v>59.66</c:v>
                </c:pt>
                <c:pt idx="702" formatCode="0.00">
                  <c:v>80.489999999999995</c:v>
                </c:pt>
                <c:pt idx="703" formatCode="0.00">
                  <c:v>31.83</c:v>
                </c:pt>
                <c:pt idx="704" formatCode="0.00">
                  <c:v>103.3</c:v>
                </c:pt>
                <c:pt idx="705" formatCode="0.00">
                  <c:v>62.64</c:v>
                </c:pt>
                <c:pt idx="706" formatCode="0.00">
                  <c:v>58.86</c:v>
                </c:pt>
                <c:pt idx="707" formatCode="0.00">
                  <c:v>62.09</c:v>
                </c:pt>
                <c:pt idx="708" formatCode="0.00">
                  <c:v>100.66</c:v>
                </c:pt>
                <c:pt idx="709" formatCode="0.00">
                  <c:v>85.7</c:v>
                </c:pt>
                <c:pt idx="710" formatCode="0.00">
                  <c:v>46.13</c:v>
                </c:pt>
                <c:pt idx="711" formatCode="0.00">
                  <c:v>72.62</c:v>
                </c:pt>
                <c:pt idx="712" formatCode="0.00">
                  <c:v>86.65</c:v>
                </c:pt>
                <c:pt idx="713" formatCode="0.00">
                  <c:v>108.69</c:v>
                </c:pt>
                <c:pt idx="714" formatCode="0.00">
                  <c:v>59.05</c:v>
                </c:pt>
                <c:pt idx="715" formatCode="0.00">
                  <c:v>95</c:v>
                </c:pt>
                <c:pt idx="716" formatCode="0.00">
                  <c:v>93.69</c:v>
                </c:pt>
                <c:pt idx="717" formatCode="0.00">
                  <c:v>72.45</c:v>
                </c:pt>
                <c:pt idx="718" formatCode="0.00">
                  <c:v>91.23</c:v>
                </c:pt>
                <c:pt idx="719" formatCode="0.00">
                  <c:v>105.18</c:v>
                </c:pt>
                <c:pt idx="720" formatCode="0.00">
                  <c:v>79.41</c:v>
                </c:pt>
                <c:pt idx="721" formatCode="0.00">
                  <c:v>85.51</c:v>
                </c:pt>
                <c:pt idx="722" formatCode="0.00">
                  <c:v>80.91</c:v>
                </c:pt>
                <c:pt idx="723" formatCode="0.00">
                  <c:v>67.5</c:v>
                </c:pt>
                <c:pt idx="724" formatCode="0.00">
                  <c:v>58.56</c:v>
                </c:pt>
                <c:pt idx="725" formatCode="0.00">
                  <c:v>71.7</c:v>
                </c:pt>
                <c:pt idx="726" formatCode="0.00">
                  <c:v>52.22</c:v>
                </c:pt>
                <c:pt idx="727" formatCode="0.00">
                  <c:v>75.13</c:v>
                </c:pt>
                <c:pt idx="728" formatCode="0.00">
                  <c:v>47.03</c:v>
                </c:pt>
                <c:pt idx="729" formatCode="0.00">
                  <c:v>44.98</c:v>
                </c:pt>
                <c:pt idx="730" formatCode="0.00">
                  <c:v>86.49</c:v>
                </c:pt>
                <c:pt idx="731" formatCode="0.00">
                  <c:v>67.55</c:v>
                </c:pt>
                <c:pt idx="732" formatCode="0.00">
                  <c:v>56.54</c:v>
                </c:pt>
                <c:pt idx="733" formatCode="0.00">
                  <c:v>209.99</c:v>
                </c:pt>
                <c:pt idx="734" formatCode="0.00">
                  <c:v>77.709999999999994</c:v>
                </c:pt>
                <c:pt idx="735" formatCode="0.00">
                  <c:v>100</c:v>
                </c:pt>
                <c:pt idx="736" formatCode="0.00">
                  <c:v>99.7</c:v>
                </c:pt>
                <c:pt idx="737" formatCode="0.00">
                  <c:v>81.91</c:v>
                </c:pt>
                <c:pt idx="738" formatCode="0.00">
                  <c:v>96.78</c:v>
                </c:pt>
                <c:pt idx="739" formatCode="0.00">
                  <c:v>54.67</c:v>
                </c:pt>
                <c:pt idx="740" formatCode="0.00">
                  <c:v>90.16</c:v>
                </c:pt>
                <c:pt idx="741" formatCode="0.00">
                  <c:v>67.55</c:v>
                </c:pt>
                <c:pt idx="742" formatCode="0.00">
                  <c:v>40.92</c:v>
                </c:pt>
                <c:pt idx="743" formatCode="0.00">
                  <c:v>71.83</c:v>
                </c:pt>
                <c:pt idx="744" formatCode="0.00">
                  <c:v>19.3</c:v>
                </c:pt>
                <c:pt idx="745" formatCode="0.00">
                  <c:v>83.71</c:v>
                </c:pt>
                <c:pt idx="746" formatCode="0.00">
                  <c:v>64.709999999999994</c:v>
                </c:pt>
                <c:pt idx="747" formatCode="0.00">
                  <c:v>82.1</c:v>
                </c:pt>
                <c:pt idx="748" formatCode="0.00">
                  <c:v>49.58</c:v>
                </c:pt>
                <c:pt idx="749" formatCode="0.00">
                  <c:v>81.23</c:v>
                </c:pt>
                <c:pt idx="750" formatCode="0.00">
                  <c:v>53.17</c:v>
                </c:pt>
                <c:pt idx="751" formatCode="0.00">
                  <c:v>86.17</c:v>
                </c:pt>
                <c:pt idx="752" formatCode="0.00">
                  <c:v>132.02000000000001</c:v>
                </c:pt>
                <c:pt idx="753" formatCode="0.00">
                  <c:v>63.69</c:v>
                </c:pt>
                <c:pt idx="754" formatCode="0.00">
                  <c:v>48.96</c:v>
                </c:pt>
                <c:pt idx="755" formatCode="0.00">
                  <c:v>56.64</c:v>
                </c:pt>
                <c:pt idx="756" formatCode="0.00">
                  <c:v>83.47</c:v>
                </c:pt>
                <c:pt idx="757" formatCode="0.00">
                  <c:v>73.87</c:v>
                </c:pt>
                <c:pt idx="758" formatCode="0.00">
                  <c:v>77.02</c:v>
                </c:pt>
                <c:pt idx="759" formatCode="0.00">
                  <c:v>86.89</c:v>
                </c:pt>
                <c:pt idx="760" formatCode="0.00">
                  <c:v>57.6</c:v>
                </c:pt>
                <c:pt idx="761" formatCode="0.00">
                  <c:v>81.48</c:v>
                </c:pt>
                <c:pt idx="762" formatCode="0.00">
                  <c:v>78.239999999999995</c:v>
                </c:pt>
                <c:pt idx="763" formatCode="0.00">
                  <c:v>74.209999999999994</c:v>
                </c:pt>
                <c:pt idx="764" formatCode="0.00">
                  <c:v>60.9</c:v>
                </c:pt>
                <c:pt idx="765" formatCode="0.00">
                  <c:v>49.42</c:v>
                </c:pt>
                <c:pt idx="766" formatCode="0.00">
                  <c:v>79.73</c:v>
                </c:pt>
                <c:pt idx="767" formatCode="0.00">
                  <c:v>79.98</c:v>
                </c:pt>
                <c:pt idx="768" formatCode="0.00">
                  <c:v>54.24</c:v>
                </c:pt>
                <c:pt idx="769" formatCode="0.00">
                  <c:v>57.33</c:v>
                </c:pt>
                <c:pt idx="770" formatCode="0.00">
                  <c:v>60.87</c:v>
                </c:pt>
                <c:pt idx="771" formatCode="0.00">
                  <c:v>84.63</c:v>
                </c:pt>
                <c:pt idx="772" formatCode="0.00">
                  <c:v>60.34</c:v>
                </c:pt>
                <c:pt idx="773" formatCode="0.00">
                  <c:v>67.19</c:v>
                </c:pt>
                <c:pt idx="774" formatCode="0.00">
                  <c:v>85.72</c:v>
                </c:pt>
                <c:pt idx="775" formatCode="0.00">
                  <c:v>79.62</c:v>
                </c:pt>
                <c:pt idx="776" formatCode="0.00">
                  <c:v>100.25</c:v>
                </c:pt>
                <c:pt idx="777" formatCode="0.00">
                  <c:v>70.91</c:v>
                </c:pt>
                <c:pt idx="778" formatCode="0.00">
                  <c:v>64.81</c:v>
                </c:pt>
                <c:pt idx="779" formatCode="0.00">
                  <c:v>35.6</c:v>
                </c:pt>
                <c:pt idx="780" formatCode="0.00">
                  <c:v>72.33</c:v>
                </c:pt>
                <c:pt idx="781" formatCode="0.00">
                  <c:v>51.18</c:v>
                </c:pt>
                <c:pt idx="782" formatCode="0.00">
                  <c:v>78.23</c:v>
                </c:pt>
                <c:pt idx="783" formatCode="0.00">
                  <c:v>74</c:v>
                </c:pt>
                <c:pt idx="784" formatCode="0.00">
                  <c:v>57.42</c:v>
                </c:pt>
                <c:pt idx="785" formatCode="0.00">
                  <c:v>188.36</c:v>
                </c:pt>
                <c:pt idx="786" formatCode="0.00">
                  <c:v>80.09</c:v>
                </c:pt>
                <c:pt idx="787" formatCode="0.00">
                  <c:v>71.14</c:v>
                </c:pt>
                <c:pt idx="788" formatCode="0.00">
                  <c:v>87.4</c:v>
                </c:pt>
                <c:pt idx="789" formatCode="0.00">
                  <c:v>92.53</c:v>
                </c:pt>
                <c:pt idx="790" formatCode="0.00">
                  <c:v>28.27</c:v>
                </c:pt>
                <c:pt idx="791" formatCode="0.00">
                  <c:v>55.64</c:v>
                </c:pt>
                <c:pt idx="792" formatCode="0.00">
                  <c:v>75.3</c:v>
                </c:pt>
                <c:pt idx="793" formatCode="0.00">
                  <c:v>50.13</c:v>
                </c:pt>
                <c:pt idx="794" formatCode="0.00">
                  <c:v>104.99</c:v>
                </c:pt>
                <c:pt idx="795" formatCode="0.00">
                  <c:v>62.55</c:v>
                </c:pt>
                <c:pt idx="796" formatCode="0.00">
                  <c:v>71.959999999999994</c:v>
                </c:pt>
                <c:pt idx="797" formatCode="0.00">
                  <c:v>97.6</c:v>
                </c:pt>
                <c:pt idx="798" formatCode="0.00">
                  <c:v>72.900000000000006</c:v>
                </c:pt>
                <c:pt idx="799" formatCode="0.00">
                  <c:v>77.510000000000005</c:v>
                </c:pt>
                <c:pt idx="800" formatCode="0.00">
                  <c:v>74.17</c:v>
                </c:pt>
                <c:pt idx="801" formatCode="0.00">
                  <c:v>50.4</c:v>
                </c:pt>
                <c:pt idx="802" formatCode="0.00">
                  <c:v>57.66</c:v>
                </c:pt>
                <c:pt idx="803" formatCode="0.00">
                  <c:v>27.63</c:v>
                </c:pt>
                <c:pt idx="804" formatCode="0.00">
                  <c:v>10.71</c:v>
                </c:pt>
                <c:pt idx="805" formatCode="0.00">
                  <c:v>78.39</c:v>
                </c:pt>
                <c:pt idx="806" formatCode="0.00">
                  <c:v>118.87</c:v>
                </c:pt>
                <c:pt idx="807" formatCode="0.00">
                  <c:v>90.76</c:v>
                </c:pt>
                <c:pt idx="808" formatCode="0.00">
                  <c:v>81.69</c:v>
                </c:pt>
                <c:pt idx="809" formatCode="0.00">
                  <c:v>30.31</c:v>
                </c:pt>
                <c:pt idx="810" formatCode="0.00">
                  <c:v>78.739999999999995</c:v>
                </c:pt>
                <c:pt idx="811" formatCode="0.00">
                  <c:v>75.430000000000007</c:v>
                </c:pt>
                <c:pt idx="812" formatCode="0.00">
                  <c:v>121.4</c:v>
                </c:pt>
                <c:pt idx="813" formatCode="0.00">
                  <c:v>72.459999999999994</c:v>
                </c:pt>
                <c:pt idx="814" formatCode="0.00">
                  <c:v>64.7</c:v>
                </c:pt>
                <c:pt idx="815" formatCode="0.00">
                  <c:v>90.67</c:v>
                </c:pt>
                <c:pt idx="816" formatCode="0.00">
                  <c:v>80.8</c:v>
                </c:pt>
                <c:pt idx="817" formatCode="0.00">
                  <c:v>82.54</c:v>
                </c:pt>
                <c:pt idx="818" formatCode="0.00">
                  <c:v>169.72</c:v>
                </c:pt>
                <c:pt idx="819" formatCode="0.00">
                  <c:v>71.22</c:v>
                </c:pt>
                <c:pt idx="820" formatCode="0.00">
                  <c:v>48.51</c:v>
                </c:pt>
                <c:pt idx="821" formatCode="0.00">
                  <c:v>75.52</c:v>
                </c:pt>
                <c:pt idx="822" formatCode="0.00">
                  <c:v>108.87</c:v>
                </c:pt>
                <c:pt idx="823" formatCode="0.00">
                  <c:v>82.6</c:v>
                </c:pt>
                <c:pt idx="824" formatCode="0.00">
                  <c:v>79.3</c:v>
                </c:pt>
                <c:pt idx="825" formatCode="0.00">
                  <c:v>-24.15</c:v>
                </c:pt>
                <c:pt idx="826" formatCode="0.00">
                  <c:v>82.45</c:v>
                </c:pt>
                <c:pt idx="827" formatCode="0.00">
                  <c:v>54.8</c:v>
                </c:pt>
                <c:pt idx="828" formatCode="0.00">
                  <c:v>68.42</c:v>
                </c:pt>
                <c:pt idx="829" formatCode="0.00">
                  <c:v>53.61</c:v>
                </c:pt>
                <c:pt idx="830" formatCode="0.00">
                  <c:v>64.430000000000007</c:v>
                </c:pt>
                <c:pt idx="831" formatCode="0.00">
                  <c:v>64</c:v>
                </c:pt>
                <c:pt idx="832" formatCode="0.00">
                  <c:v>62.97</c:v>
                </c:pt>
                <c:pt idx="833" formatCode="0.00">
                  <c:v>67.83</c:v>
                </c:pt>
                <c:pt idx="834" formatCode="0.00">
                  <c:v>89.86</c:v>
                </c:pt>
                <c:pt idx="835" formatCode="0.00">
                  <c:v>70.62</c:v>
                </c:pt>
                <c:pt idx="836" formatCode="0.00">
                  <c:v>76.010000000000005</c:v>
                </c:pt>
                <c:pt idx="837" formatCode="0.00">
                  <c:v>55.46</c:v>
                </c:pt>
                <c:pt idx="838" formatCode="0.00">
                  <c:v>80.59</c:v>
                </c:pt>
                <c:pt idx="839" formatCode="0.00">
                  <c:v>91.07</c:v>
                </c:pt>
                <c:pt idx="840" formatCode="0.00">
                  <c:v>76.040000000000006</c:v>
                </c:pt>
                <c:pt idx="841" formatCode="0.00">
                  <c:v>115.11</c:v>
                </c:pt>
                <c:pt idx="842" formatCode="0.00">
                  <c:v>73.989999999999995</c:v>
                </c:pt>
                <c:pt idx="843" formatCode="0.00">
                  <c:v>67.25</c:v>
                </c:pt>
                <c:pt idx="844" formatCode="0.00">
                  <c:v>61.53</c:v>
                </c:pt>
                <c:pt idx="845" formatCode="0.00">
                  <c:v>78.180000000000007</c:v>
                </c:pt>
                <c:pt idx="846" formatCode="0.00">
                  <c:v>60.66</c:v>
                </c:pt>
                <c:pt idx="847" formatCode="0.00">
                  <c:v>87.31</c:v>
                </c:pt>
                <c:pt idx="848" formatCode="0.00">
                  <c:v>88.62</c:v>
                </c:pt>
                <c:pt idx="849" formatCode="0.00">
                  <c:v>19.559999999999999</c:v>
                </c:pt>
                <c:pt idx="850" formatCode="0.00">
                  <c:v>75.430000000000007</c:v>
                </c:pt>
                <c:pt idx="851" formatCode="0.00">
                  <c:v>85.92</c:v>
                </c:pt>
                <c:pt idx="852" formatCode="0.00">
                  <c:v>45.25</c:v>
                </c:pt>
                <c:pt idx="853" formatCode="0.00">
                  <c:v>83.93</c:v>
                </c:pt>
                <c:pt idx="854" formatCode="0.00">
                  <c:v>47.65</c:v>
                </c:pt>
                <c:pt idx="855" formatCode="0.00">
                  <c:v>83.84</c:v>
                </c:pt>
                <c:pt idx="856" formatCode="0.00">
                  <c:v>83.94</c:v>
                </c:pt>
                <c:pt idx="857" formatCode="0.00">
                  <c:v>73.62</c:v>
                </c:pt>
                <c:pt idx="858" formatCode="0.00">
                  <c:v>63.92</c:v>
                </c:pt>
                <c:pt idx="859" formatCode="0.00">
                  <c:v>48.36</c:v>
                </c:pt>
                <c:pt idx="860" formatCode="0.00">
                  <c:v>-33.74</c:v>
                </c:pt>
                <c:pt idx="861" formatCode="0.00">
                  <c:v>94.41</c:v>
                </c:pt>
                <c:pt idx="862" formatCode="0.00">
                  <c:v>84.15</c:v>
                </c:pt>
                <c:pt idx="863" formatCode="0.00">
                  <c:v>83.69</c:v>
                </c:pt>
                <c:pt idx="864" formatCode="0.00">
                  <c:v>83.96</c:v>
                </c:pt>
                <c:pt idx="865" formatCode="0.00">
                  <c:v>85.79</c:v>
                </c:pt>
                <c:pt idx="866" formatCode="0.00">
                  <c:v>92.78</c:v>
                </c:pt>
                <c:pt idx="867" formatCode="0.00">
                  <c:v>76.41</c:v>
                </c:pt>
                <c:pt idx="868" formatCode="0.00">
                  <c:v>92.43</c:v>
                </c:pt>
                <c:pt idx="869" formatCode="0.00">
                  <c:v>74.260000000000005</c:v>
                </c:pt>
                <c:pt idx="870" formatCode="0.00">
                  <c:v>79.19</c:v>
                </c:pt>
                <c:pt idx="871" formatCode="0.00">
                  <c:v>227.28</c:v>
                </c:pt>
                <c:pt idx="872" formatCode="0.00">
                  <c:v>54.5</c:v>
                </c:pt>
                <c:pt idx="873" formatCode="0.00">
                  <c:v>70.28</c:v>
                </c:pt>
                <c:pt idx="874" formatCode="0.00">
                  <c:v>108.31</c:v>
                </c:pt>
                <c:pt idx="875" formatCode="0.00">
                  <c:v>51.75</c:v>
                </c:pt>
                <c:pt idx="876" formatCode="0.00">
                  <c:v>59.5</c:v>
                </c:pt>
                <c:pt idx="877" formatCode="0.00">
                  <c:v>101.97</c:v>
                </c:pt>
                <c:pt idx="878" formatCode="0.00">
                  <c:v>80.75</c:v>
                </c:pt>
                <c:pt idx="879" formatCode="0.00">
                  <c:v>79.790000000000006</c:v>
                </c:pt>
                <c:pt idx="880" formatCode="0.00">
                  <c:v>92.28</c:v>
                </c:pt>
                <c:pt idx="881" formatCode="0.00">
                  <c:v>76.89</c:v>
                </c:pt>
                <c:pt idx="882" formatCode="0.00">
                  <c:v>117.65</c:v>
                </c:pt>
                <c:pt idx="883" formatCode="0.00">
                  <c:v>54.71</c:v>
                </c:pt>
                <c:pt idx="884" formatCode="0.00">
                  <c:v>77.61</c:v>
                </c:pt>
                <c:pt idx="885" formatCode="0.00">
                  <c:v>82.63</c:v>
                </c:pt>
                <c:pt idx="886" formatCode="0.00">
                  <c:v>103.69</c:v>
                </c:pt>
                <c:pt idx="887" formatCode="0.00">
                  <c:v>76.92</c:v>
                </c:pt>
                <c:pt idx="888" formatCode="0.00">
                  <c:v>76.75</c:v>
                </c:pt>
                <c:pt idx="889" formatCode="0.00">
                  <c:v>57.92</c:v>
                </c:pt>
                <c:pt idx="890" formatCode="0.00">
                  <c:v>84.85</c:v>
                </c:pt>
                <c:pt idx="891" formatCode="0.00">
                  <c:v>45.77</c:v>
                </c:pt>
                <c:pt idx="892" formatCode="0.00">
                  <c:v>95.32</c:v>
                </c:pt>
                <c:pt idx="893" formatCode="0.00">
                  <c:v>53.57</c:v>
                </c:pt>
                <c:pt idx="894" formatCode="0.00">
                  <c:v>65.290000000000006</c:v>
                </c:pt>
                <c:pt idx="895" formatCode="0.00">
                  <c:v>85.09</c:v>
                </c:pt>
                <c:pt idx="896" formatCode="0.00">
                  <c:v>50.49</c:v>
                </c:pt>
                <c:pt idx="897" formatCode="0.00">
                  <c:v>103.27</c:v>
                </c:pt>
                <c:pt idx="898" formatCode="0.00">
                  <c:v>85.99</c:v>
                </c:pt>
                <c:pt idx="899" formatCode="0.00">
                  <c:v>77.98</c:v>
                </c:pt>
                <c:pt idx="900" formatCode="0.00">
                  <c:v>53.99</c:v>
                </c:pt>
                <c:pt idx="901" formatCode="0.00">
                  <c:v>68.19</c:v>
                </c:pt>
                <c:pt idx="902" formatCode="0.00">
                  <c:v>87.19</c:v>
                </c:pt>
                <c:pt idx="903" formatCode="0.00">
                  <c:v>87.52</c:v>
                </c:pt>
                <c:pt idx="904" formatCode="0.00">
                  <c:v>44.98</c:v>
                </c:pt>
                <c:pt idx="905" formatCode="0.00">
                  <c:v>1700.34</c:v>
                </c:pt>
                <c:pt idx="906" formatCode="0.00">
                  <c:v>51.02</c:v>
                </c:pt>
                <c:pt idx="907" formatCode="0.00">
                  <c:v>58.09</c:v>
                </c:pt>
                <c:pt idx="908" formatCode="0.00">
                  <c:v>83.04</c:v>
                </c:pt>
                <c:pt idx="909" formatCode="0.00">
                  <c:v>63.95</c:v>
                </c:pt>
                <c:pt idx="910" formatCode="0.00">
                  <c:v>49.18</c:v>
                </c:pt>
                <c:pt idx="911" formatCode="0.00">
                  <c:v>83.21</c:v>
                </c:pt>
                <c:pt idx="912" formatCode="0.00">
                  <c:v>129.72</c:v>
                </c:pt>
                <c:pt idx="913" formatCode="0.00">
                  <c:v>90.05</c:v>
                </c:pt>
                <c:pt idx="914" formatCode="0.00">
                  <c:v>96.32</c:v>
                </c:pt>
                <c:pt idx="915" formatCode="0.00">
                  <c:v>94.08</c:v>
                </c:pt>
                <c:pt idx="916" formatCode="0.00">
                  <c:v>48.67</c:v>
                </c:pt>
                <c:pt idx="917" formatCode="0.00">
                  <c:v>81.93</c:v>
                </c:pt>
                <c:pt idx="918" formatCode="0.00">
                  <c:v>54.64</c:v>
                </c:pt>
                <c:pt idx="919" formatCode="0.00">
                  <c:v>77.3</c:v>
                </c:pt>
                <c:pt idx="920" formatCode="0.00">
                  <c:v>68.900000000000006</c:v>
                </c:pt>
                <c:pt idx="921" formatCode="0.00">
                  <c:v>68.510000000000005</c:v>
                </c:pt>
                <c:pt idx="922" formatCode="0.00">
                  <c:v>72.180000000000007</c:v>
                </c:pt>
                <c:pt idx="923" formatCode="0.00">
                  <c:v>62.55</c:v>
                </c:pt>
                <c:pt idx="924" formatCode="0.00">
                  <c:v>350.89</c:v>
                </c:pt>
                <c:pt idx="925" formatCode="0.00">
                  <c:v>82.99</c:v>
                </c:pt>
                <c:pt idx="926" formatCode="0.00">
                  <c:v>114.31</c:v>
                </c:pt>
                <c:pt idx="927" formatCode="0.00">
                  <c:v>61.23</c:v>
                </c:pt>
                <c:pt idx="928" formatCode="0.00">
                  <c:v>112.68</c:v>
                </c:pt>
                <c:pt idx="929" formatCode="0.00">
                  <c:v>85.09</c:v>
                </c:pt>
                <c:pt idx="930" formatCode="0.00">
                  <c:v>-119.98</c:v>
                </c:pt>
                <c:pt idx="931" formatCode="0.00">
                  <c:v>31.58</c:v>
                </c:pt>
                <c:pt idx="932" formatCode="0.00">
                  <c:v>78.73</c:v>
                </c:pt>
                <c:pt idx="933" formatCode="0.00">
                  <c:v>69.8</c:v>
                </c:pt>
                <c:pt idx="934" formatCode="0.00">
                  <c:v>77.3</c:v>
                </c:pt>
                <c:pt idx="935" formatCode="0.00">
                  <c:v>58.54</c:v>
                </c:pt>
                <c:pt idx="936" formatCode="0.00">
                  <c:v>85.62</c:v>
                </c:pt>
                <c:pt idx="937" formatCode="0.00">
                  <c:v>76.25</c:v>
                </c:pt>
                <c:pt idx="938" formatCode="0.00">
                  <c:v>60.89</c:v>
                </c:pt>
                <c:pt idx="939" formatCode="0.00">
                  <c:v>38.1</c:v>
                </c:pt>
                <c:pt idx="940" formatCode="0.00">
                  <c:v>97.04</c:v>
                </c:pt>
                <c:pt idx="941" formatCode="0.00">
                  <c:v>91.21</c:v>
                </c:pt>
                <c:pt idx="942" formatCode="0.00">
                  <c:v>78.84</c:v>
                </c:pt>
                <c:pt idx="943" formatCode="0.00">
                  <c:v>79.88</c:v>
                </c:pt>
                <c:pt idx="944" formatCode="0.00">
                  <c:v>74.55</c:v>
                </c:pt>
                <c:pt idx="945" formatCode="0.00">
                  <c:v>73.95</c:v>
                </c:pt>
                <c:pt idx="946" formatCode="0.00">
                  <c:v>83.61</c:v>
                </c:pt>
                <c:pt idx="947" formatCode="0.00">
                  <c:v>52.86</c:v>
                </c:pt>
                <c:pt idx="948" formatCode="0.00">
                  <c:v>52.32</c:v>
                </c:pt>
                <c:pt idx="949" formatCode="0.00">
                  <c:v>130.99</c:v>
                </c:pt>
                <c:pt idx="950" formatCode="0.00">
                  <c:v>80.41</c:v>
                </c:pt>
                <c:pt idx="951" formatCode="0.00">
                  <c:v>81.58</c:v>
                </c:pt>
                <c:pt idx="952" formatCode="0.00">
                  <c:v>84</c:v>
                </c:pt>
                <c:pt idx="953" formatCode="0.00">
                  <c:v>140.81</c:v>
                </c:pt>
                <c:pt idx="954" formatCode="0.00">
                  <c:v>63.44</c:v>
                </c:pt>
                <c:pt idx="955" formatCode="0.00">
                  <c:v>80.39</c:v>
                </c:pt>
                <c:pt idx="956" formatCode="0.00">
                  <c:v>69.239999999999995</c:v>
                </c:pt>
                <c:pt idx="957" formatCode="0.00">
                  <c:v>146.91</c:v>
                </c:pt>
                <c:pt idx="958" formatCode="0.00">
                  <c:v>39.5</c:v>
                </c:pt>
                <c:pt idx="959" formatCode="0.00">
                  <c:v>79.83</c:v>
                </c:pt>
                <c:pt idx="960" formatCode="0.00">
                  <c:v>101.24</c:v>
                </c:pt>
                <c:pt idx="961" formatCode="0.00">
                  <c:v>100.21</c:v>
                </c:pt>
                <c:pt idx="962" formatCode="0.00">
                  <c:v>88.01</c:v>
                </c:pt>
                <c:pt idx="963" formatCode="0.00">
                  <c:v>82.09</c:v>
                </c:pt>
                <c:pt idx="964" formatCode="0.00">
                  <c:v>90.74</c:v>
                </c:pt>
                <c:pt idx="965" formatCode="0.00">
                  <c:v>59.95</c:v>
                </c:pt>
                <c:pt idx="966" formatCode="0.00">
                  <c:v>84.47</c:v>
                </c:pt>
                <c:pt idx="967" formatCode="0.00">
                  <c:v>86.8</c:v>
                </c:pt>
                <c:pt idx="968" formatCode="0.00">
                  <c:v>122.49</c:v>
                </c:pt>
                <c:pt idx="969" formatCode="0.00">
                  <c:v>69.37</c:v>
                </c:pt>
                <c:pt idx="970" formatCode="0.00">
                  <c:v>89.13</c:v>
                </c:pt>
                <c:pt idx="971" formatCode="0.00">
                  <c:v>82.15</c:v>
                </c:pt>
                <c:pt idx="972" formatCode="0.00">
                  <c:v>102.89</c:v>
                </c:pt>
                <c:pt idx="973" formatCode="0.00">
                  <c:v>100</c:v>
                </c:pt>
                <c:pt idx="974" formatCode="0.00">
                  <c:v>64.099999999999994</c:v>
                </c:pt>
                <c:pt idx="975" formatCode="0.00">
                  <c:v>86.95</c:v>
                </c:pt>
                <c:pt idx="976" formatCode="0.00">
                  <c:v>86.1</c:v>
                </c:pt>
                <c:pt idx="977" formatCode="0.00">
                  <c:v>91.42</c:v>
                </c:pt>
                <c:pt idx="978" formatCode="0.00">
                  <c:v>67.73</c:v>
                </c:pt>
                <c:pt idx="979" formatCode="0.00">
                  <c:v>65.12</c:v>
                </c:pt>
                <c:pt idx="980" formatCode="0.00">
                  <c:v>78.069999999999993</c:v>
                </c:pt>
                <c:pt idx="981" formatCode="0.00">
                  <c:v>67.17</c:v>
                </c:pt>
                <c:pt idx="982" formatCode="0.00">
                  <c:v>71.37</c:v>
                </c:pt>
                <c:pt idx="983" formatCode="0.00">
                  <c:v>69.08</c:v>
                </c:pt>
                <c:pt idx="984" formatCode="0.00">
                  <c:v>70.08</c:v>
                </c:pt>
                <c:pt idx="985" formatCode="0.00">
                  <c:v>59.61</c:v>
                </c:pt>
                <c:pt idx="986" formatCode="0.00">
                  <c:v>72.14</c:v>
                </c:pt>
                <c:pt idx="987" formatCode="0.00">
                  <c:v>43.5</c:v>
                </c:pt>
                <c:pt idx="988" formatCode="0.00">
                  <c:v>73.06</c:v>
                </c:pt>
                <c:pt idx="989" formatCode="0.00">
                  <c:v>62.93</c:v>
                </c:pt>
                <c:pt idx="990" formatCode="0.00">
                  <c:v>90.32</c:v>
                </c:pt>
                <c:pt idx="991" formatCode="0.00">
                  <c:v>75.11</c:v>
                </c:pt>
                <c:pt idx="992" formatCode="0.00">
                  <c:v>82.03</c:v>
                </c:pt>
                <c:pt idx="993" formatCode="0.00">
                  <c:v>84.65</c:v>
                </c:pt>
                <c:pt idx="994" formatCode="0.00">
                  <c:v>69.7</c:v>
                </c:pt>
                <c:pt idx="995" formatCode="0.00">
                  <c:v>41.48</c:v>
                </c:pt>
                <c:pt idx="996" formatCode="0.00">
                  <c:v>18.91</c:v>
                </c:pt>
                <c:pt idx="997" formatCode="0.00">
                  <c:v>72.56</c:v>
                </c:pt>
                <c:pt idx="998" formatCode="0.00">
                  <c:v>78.47</c:v>
                </c:pt>
                <c:pt idx="999" formatCode="0.00">
                  <c:v>92.16</c:v>
                </c:pt>
                <c:pt idx="1000" formatCode="0.00">
                  <c:v>56.97</c:v>
                </c:pt>
                <c:pt idx="1001" formatCode="0.00">
                  <c:v>83.24</c:v>
                </c:pt>
                <c:pt idx="1002" formatCode="0.00">
                  <c:v>86.34</c:v>
                </c:pt>
                <c:pt idx="1003" formatCode="0.00">
                  <c:v>60.39</c:v>
                </c:pt>
                <c:pt idx="1004" formatCode="0.00">
                  <c:v>109.54</c:v>
                </c:pt>
                <c:pt idx="1005" formatCode="0.00">
                  <c:v>66.3</c:v>
                </c:pt>
                <c:pt idx="1006" formatCode="0.00">
                  <c:v>94.49</c:v>
                </c:pt>
                <c:pt idx="1007" formatCode="0.00">
                  <c:v>79.03</c:v>
                </c:pt>
                <c:pt idx="1008" formatCode="0.00">
                  <c:v>101.65</c:v>
                </c:pt>
                <c:pt idx="1009" formatCode="0.00">
                  <c:v>73.319999999999993</c:v>
                </c:pt>
                <c:pt idx="1010" formatCode="0.00">
                  <c:v>35.61</c:v>
                </c:pt>
                <c:pt idx="1011" formatCode="0.00">
                  <c:v>76.48</c:v>
                </c:pt>
                <c:pt idx="1012" formatCode="0.00">
                  <c:v>79.760000000000005</c:v>
                </c:pt>
                <c:pt idx="1013" formatCode="0.00">
                  <c:v>97.44</c:v>
                </c:pt>
                <c:pt idx="1014" formatCode="0.00">
                  <c:v>88.77</c:v>
                </c:pt>
                <c:pt idx="1015" formatCode="0.00">
                  <c:v>162.43</c:v>
                </c:pt>
                <c:pt idx="1016" formatCode="0.00">
                  <c:v>87.6</c:v>
                </c:pt>
                <c:pt idx="1017" formatCode="0.00">
                  <c:v>66.59</c:v>
                </c:pt>
                <c:pt idx="1018" formatCode="0.00">
                  <c:v>114.73</c:v>
                </c:pt>
                <c:pt idx="1019" formatCode="0.00">
                  <c:v>65.52</c:v>
                </c:pt>
                <c:pt idx="1020" formatCode="0.00">
                  <c:v>158.44</c:v>
                </c:pt>
                <c:pt idx="1021" formatCode="0.00">
                  <c:v>120.12</c:v>
                </c:pt>
                <c:pt idx="1022" formatCode="0.00">
                  <c:v>75.25</c:v>
                </c:pt>
                <c:pt idx="1023" formatCode="0.00">
                  <c:v>74.430000000000007</c:v>
                </c:pt>
                <c:pt idx="1024" formatCode="0.00">
                  <c:v>73.19</c:v>
                </c:pt>
                <c:pt idx="1025" formatCode="0.00">
                  <c:v>110.54</c:v>
                </c:pt>
                <c:pt idx="1026" formatCode="0.00">
                  <c:v>66.3</c:v>
                </c:pt>
                <c:pt idx="1027" formatCode="0.00">
                  <c:v>80.739999999999995</c:v>
                </c:pt>
                <c:pt idx="1028" formatCode="0.00">
                  <c:v>123.31</c:v>
                </c:pt>
                <c:pt idx="1029" formatCode="0.00">
                  <c:v>86.11</c:v>
                </c:pt>
                <c:pt idx="1030" formatCode="0.00">
                  <c:v>46.62</c:v>
                </c:pt>
                <c:pt idx="1031" formatCode="0.00">
                  <c:v>66.77</c:v>
                </c:pt>
                <c:pt idx="1032" formatCode="0.00">
                  <c:v>66.319999999999993</c:v>
                </c:pt>
                <c:pt idx="1033" formatCode="0.00">
                  <c:v>74.19</c:v>
                </c:pt>
                <c:pt idx="1034" formatCode="0.00">
                  <c:v>61.84</c:v>
                </c:pt>
                <c:pt idx="1035" formatCode="0.00">
                  <c:v>63.85</c:v>
                </c:pt>
                <c:pt idx="1036" formatCode="0.00">
                  <c:v>94.26</c:v>
                </c:pt>
                <c:pt idx="1037" formatCode="0.00">
                  <c:v>109.73</c:v>
                </c:pt>
                <c:pt idx="1038" formatCode="0.00">
                  <c:v>58.66</c:v>
                </c:pt>
                <c:pt idx="1039" formatCode="0.00">
                  <c:v>92.05</c:v>
                </c:pt>
                <c:pt idx="1040" formatCode="0.00">
                  <c:v>73.28</c:v>
                </c:pt>
                <c:pt idx="1041" formatCode="0.00">
                  <c:v>62.46</c:v>
                </c:pt>
                <c:pt idx="1042" formatCode="0.00">
                  <c:v>81.64</c:v>
                </c:pt>
                <c:pt idx="1043" formatCode="0.00">
                  <c:v>79.959999999999994</c:v>
                </c:pt>
                <c:pt idx="1044" formatCode="0.00">
                  <c:v>62.12</c:v>
                </c:pt>
                <c:pt idx="1045" formatCode="0.00">
                  <c:v>82.71</c:v>
                </c:pt>
                <c:pt idx="1046" formatCode="0.00">
                  <c:v>93.04</c:v>
                </c:pt>
                <c:pt idx="1047" formatCode="0.00">
                  <c:v>309.12</c:v>
                </c:pt>
                <c:pt idx="1048" formatCode="0.00">
                  <c:v>76.36</c:v>
                </c:pt>
                <c:pt idx="1049" formatCode="0.00">
                  <c:v>85.5</c:v>
                </c:pt>
                <c:pt idx="1050" formatCode="0.00">
                  <c:v>90.07</c:v>
                </c:pt>
                <c:pt idx="1051" formatCode="0.00">
                  <c:v>31.55</c:v>
                </c:pt>
                <c:pt idx="1052" formatCode="0.00">
                  <c:v>328.49</c:v>
                </c:pt>
                <c:pt idx="1053" formatCode="0.00">
                  <c:v>67.03</c:v>
                </c:pt>
                <c:pt idx="1054" formatCode="0.00">
                  <c:v>71.23</c:v>
                </c:pt>
                <c:pt idx="1055" formatCode="0.00">
                  <c:v>86.41</c:v>
                </c:pt>
                <c:pt idx="1056" formatCode="0.00">
                  <c:v>84.04</c:v>
                </c:pt>
                <c:pt idx="1057" formatCode="0.00">
                  <c:v>55.87</c:v>
                </c:pt>
                <c:pt idx="1058" formatCode="0.00">
                  <c:v>73.55</c:v>
                </c:pt>
                <c:pt idx="1059" formatCode="0.00">
                  <c:v>83.81</c:v>
                </c:pt>
                <c:pt idx="1060" formatCode="0.00">
                  <c:v>74.72</c:v>
                </c:pt>
                <c:pt idx="1061" formatCode="0.00">
                  <c:v>75.81</c:v>
                </c:pt>
                <c:pt idx="1062" formatCode="0.00">
                  <c:v>65.95</c:v>
                </c:pt>
                <c:pt idx="1063" formatCode="0.00">
                  <c:v>75.12</c:v>
                </c:pt>
                <c:pt idx="1064" formatCode="0.00">
                  <c:v>79.23</c:v>
                </c:pt>
                <c:pt idx="1065" formatCode="0.00">
                  <c:v>86.74</c:v>
                </c:pt>
                <c:pt idx="1066" formatCode="0.00">
                  <c:v>68.290000000000006</c:v>
                </c:pt>
                <c:pt idx="1067" formatCode="0.00">
                  <c:v>67.099999999999994</c:v>
                </c:pt>
                <c:pt idx="1068" formatCode="0.00">
                  <c:v>108.14</c:v>
                </c:pt>
                <c:pt idx="1069" formatCode="0.00">
                  <c:v>81.17</c:v>
                </c:pt>
                <c:pt idx="1070" formatCode="0.00">
                  <c:v>92.1</c:v>
                </c:pt>
                <c:pt idx="1071" formatCode="0.00">
                  <c:v>69.400000000000006</c:v>
                </c:pt>
                <c:pt idx="1072" formatCode="0.00">
                  <c:v>86.76</c:v>
                </c:pt>
                <c:pt idx="1073" formatCode="0.00">
                  <c:v>42.31</c:v>
                </c:pt>
                <c:pt idx="1074" formatCode="0.00">
                  <c:v>43.91</c:v>
                </c:pt>
                <c:pt idx="1075" formatCode="0.00">
                  <c:v>54.22</c:v>
                </c:pt>
                <c:pt idx="1076" formatCode="0.00">
                  <c:v>62.09</c:v>
                </c:pt>
                <c:pt idx="1077" formatCode="0.00">
                  <c:v>84.71</c:v>
                </c:pt>
                <c:pt idx="1078" formatCode="0.00">
                  <c:v>72.5</c:v>
                </c:pt>
                <c:pt idx="1079" formatCode="0.00">
                  <c:v>81.790000000000006</c:v>
                </c:pt>
                <c:pt idx="1080" formatCode="0.00">
                  <c:v>74.3</c:v>
                </c:pt>
                <c:pt idx="1081" formatCode="0.00">
                  <c:v>56.97</c:v>
                </c:pt>
                <c:pt idx="1082" formatCode="0.00">
                  <c:v>71.48</c:v>
                </c:pt>
                <c:pt idx="1083" formatCode="0.00">
                  <c:v>86.21</c:v>
                </c:pt>
                <c:pt idx="1084" formatCode="0.00">
                  <c:v>65.040000000000006</c:v>
                </c:pt>
                <c:pt idx="1085" formatCode="0.00">
                  <c:v>69.739999999999995</c:v>
                </c:pt>
                <c:pt idx="1086" formatCode="0.00">
                  <c:v>85.83</c:v>
                </c:pt>
                <c:pt idx="1087" formatCode="0.00">
                  <c:v>76.849999999999994</c:v>
                </c:pt>
                <c:pt idx="1088" formatCode="0.00">
                  <c:v>77.069999999999993</c:v>
                </c:pt>
                <c:pt idx="1089" formatCode="0.00">
                  <c:v>78.05</c:v>
                </c:pt>
                <c:pt idx="1090" formatCode="0.00">
                  <c:v>80.28</c:v>
                </c:pt>
                <c:pt idx="1091" formatCode="0.00">
                  <c:v>93.85</c:v>
                </c:pt>
                <c:pt idx="1092" formatCode="0.00">
                  <c:v>88.97</c:v>
                </c:pt>
                <c:pt idx="1093" formatCode="0.00">
                  <c:v>73.16</c:v>
                </c:pt>
                <c:pt idx="1094" formatCode="0.00">
                  <c:v>58.81</c:v>
                </c:pt>
                <c:pt idx="1095" formatCode="0.00">
                  <c:v>82.78</c:v>
                </c:pt>
                <c:pt idx="1096" formatCode="0.00">
                  <c:v>96.65</c:v>
                </c:pt>
                <c:pt idx="1097" formatCode="0.00">
                  <c:v>78.209999999999994</c:v>
                </c:pt>
                <c:pt idx="1098" formatCode="0.00">
                  <c:v>84.53</c:v>
                </c:pt>
                <c:pt idx="1099" formatCode="0.00">
                  <c:v>81.42</c:v>
                </c:pt>
                <c:pt idx="1100" formatCode="0.00">
                  <c:v>87.48</c:v>
                </c:pt>
                <c:pt idx="1101" formatCode="0.00">
                  <c:v>84.13</c:v>
                </c:pt>
                <c:pt idx="1102" formatCode="0.00">
                  <c:v>47.63</c:v>
                </c:pt>
                <c:pt idx="1103" formatCode="0.00">
                  <c:v>72.599999999999994</c:v>
                </c:pt>
                <c:pt idx="1104" formatCode="0.00">
                  <c:v>81.69</c:v>
                </c:pt>
                <c:pt idx="1105" formatCode="0.00">
                  <c:v>33.71</c:v>
                </c:pt>
                <c:pt idx="1106" formatCode="0.00">
                  <c:v>101.44</c:v>
                </c:pt>
                <c:pt idx="1107" formatCode="0.00">
                  <c:v>69.650000000000006</c:v>
                </c:pt>
                <c:pt idx="1108" formatCode="0.00">
                  <c:v>73.099999999999994</c:v>
                </c:pt>
                <c:pt idx="1109" formatCode="0.00">
                  <c:v>69.75</c:v>
                </c:pt>
                <c:pt idx="1110" formatCode="0.00">
                  <c:v>55.06</c:v>
                </c:pt>
                <c:pt idx="1111" formatCode="0.00">
                  <c:v>47.71</c:v>
                </c:pt>
                <c:pt idx="1112" formatCode="0.00">
                  <c:v>45.86</c:v>
                </c:pt>
                <c:pt idx="1113" formatCode="0.00">
                  <c:v>108.08</c:v>
                </c:pt>
                <c:pt idx="1114" formatCode="0.00">
                  <c:v>64.260000000000005</c:v>
                </c:pt>
                <c:pt idx="1115" formatCode="0.00">
                  <c:v>71.760000000000005</c:v>
                </c:pt>
                <c:pt idx="1116" formatCode="0.00">
                  <c:v>70.540000000000006</c:v>
                </c:pt>
                <c:pt idx="1117" formatCode="0.00">
                  <c:v>59.72</c:v>
                </c:pt>
                <c:pt idx="1118" formatCode="0.00">
                  <c:v>136.28</c:v>
                </c:pt>
                <c:pt idx="1119" formatCode="0.00">
                  <c:v>35.79</c:v>
                </c:pt>
                <c:pt idx="1120" formatCode="0.00">
                  <c:v>186.1</c:v>
                </c:pt>
                <c:pt idx="1121" formatCode="0.00">
                  <c:v>83.06</c:v>
                </c:pt>
                <c:pt idx="1122" formatCode="0.00">
                  <c:v>93.22</c:v>
                </c:pt>
                <c:pt idx="1123" formatCode="0.00">
                  <c:v>63.42</c:v>
                </c:pt>
                <c:pt idx="1124" formatCode="0.00">
                  <c:v>77.569999999999993</c:v>
                </c:pt>
                <c:pt idx="1125" formatCode="0.00">
                  <c:v>26.58</c:v>
                </c:pt>
                <c:pt idx="1126" formatCode="0.00">
                  <c:v>75.3</c:v>
                </c:pt>
                <c:pt idx="1127" formatCode="0.00">
                  <c:v>59.72</c:v>
                </c:pt>
                <c:pt idx="1128" formatCode="0.00">
                  <c:v>73.930000000000007</c:v>
                </c:pt>
                <c:pt idx="1129" formatCode="0.00">
                  <c:v>51.68</c:v>
                </c:pt>
                <c:pt idx="1130" formatCode="0.00">
                  <c:v>92.1</c:v>
                </c:pt>
                <c:pt idx="1131" formatCode="0.00">
                  <c:v>97.82</c:v>
                </c:pt>
                <c:pt idx="1132" formatCode="0.00">
                  <c:v>59.88</c:v>
                </c:pt>
                <c:pt idx="1133" formatCode="0.00">
                  <c:v>-0.76</c:v>
                </c:pt>
                <c:pt idx="1134" formatCode="0.00">
                  <c:v>74.180000000000007</c:v>
                </c:pt>
                <c:pt idx="1135" formatCode="0.00">
                  <c:v>109.74</c:v>
                </c:pt>
                <c:pt idx="1136" formatCode="0.00">
                  <c:v>86.14</c:v>
                </c:pt>
                <c:pt idx="1137" formatCode="0.00">
                  <c:v>75.099999999999994</c:v>
                </c:pt>
                <c:pt idx="1138" formatCode="0.00">
                  <c:v>100.8</c:v>
                </c:pt>
                <c:pt idx="1139" formatCode="0.00">
                  <c:v>85.71</c:v>
                </c:pt>
                <c:pt idx="1140" formatCode="0.00">
                  <c:v>67.430000000000007</c:v>
                </c:pt>
                <c:pt idx="1141" formatCode="0.00">
                  <c:v>98.73</c:v>
                </c:pt>
                <c:pt idx="1142" formatCode="0.00">
                  <c:v>87.75</c:v>
                </c:pt>
                <c:pt idx="1143" formatCode="0.00">
                  <c:v>59.91</c:v>
                </c:pt>
                <c:pt idx="1144" formatCode="0.00">
                  <c:v>74.209999999999994</c:v>
                </c:pt>
                <c:pt idx="1145" formatCode="0.00">
                  <c:v>94.41</c:v>
                </c:pt>
                <c:pt idx="1146" formatCode="0.00">
                  <c:v>71.41</c:v>
                </c:pt>
                <c:pt idx="1147" formatCode="0.00">
                  <c:v>75.430000000000007</c:v>
                </c:pt>
                <c:pt idx="1148" formatCode="0.00">
                  <c:v>81.92</c:v>
                </c:pt>
                <c:pt idx="1149" formatCode="0.00">
                  <c:v>52.77</c:v>
                </c:pt>
                <c:pt idx="1150" formatCode="0.00">
                  <c:v>78.36</c:v>
                </c:pt>
                <c:pt idx="1151" formatCode="0.00">
                  <c:v>76.05</c:v>
                </c:pt>
                <c:pt idx="1152" formatCode="0.00">
                  <c:v>46.02</c:v>
                </c:pt>
                <c:pt idx="1153" formatCode="0.00">
                  <c:v>77.459999999999994</c:v>
                </c:pt>
                <c:pt idx="1154" formatCode="0.00">
                  <c:v>80.91</c:v>
                </c:pt>
                <c:pt idx="1155" formatCode="0.00">
                  <c:v>75.239999999999995</c:v>
                </c:pt>
                <c:pt idx="1156" formatCode="0.00">
                  <c:v>16.22</c:v>
                </c:pt>
                <c:pt idx="1157" formatCode="0.00">
                  <c:v>59.08</c:v>
                </c:pt>
                <c:pt idx="1158" formatCode="0.00">
                  <c:v>103.84</c:v>
                </c:pt>
                <c:pt idx="1159" formatCode="0.00">
                  <c:v>75.92</c:v>
                </c:pt>
                <c:pt idx="1160" formatCode="0.00">
                  <c:v>96.94</c:v>
                </c:pt>
                <c:pt idx="1161" formatCode="0.00">
                  <c:v>63.14</c:v>
                </c:pt>
                <c:pt idx="1162" formatCode="0.00">
                  <c:v>68.58</c:v>
                </c:pt>
                <c:pt idx="1163" formatCode="0.00">
                  <c:v>98.13</c:v>
                </c:pt>
                <c:pt idx="1164" formatCode="0.00">
                  <c:v>81.13</c:v>
                </c:pt>
                <c:pt idx="1165" formatCode="0.00">
                  <c:v>82.99</c:v>
                </c:pt>
                <c:pt idx="1166" formatCode="0.00">
                  <c:v>69.040000000000006</c:v>
                </c:pt>
                <c:pt idx="1167" formatCode="0.00">
                  <c:v>70.38</c:v>
                </c:pt>
                <c:pt idx="1168" formatCode="0.00">
                  <c:v>80.489999999999995</c:v>
                </c:pt>
                <c:pt idx="1169" formatCode="0.00">
                  <c:v>300.47000000000003</c:v>
                </c:pt>
                <c:pt idx="1170" formatCode="0.00">
                  <c:v>80.95</c:v>
                </c:pt>
                <c:pt idx="1171" formatCode="0.00">
                  <c:v>64.47</c:v>
                </c:pt>
                <c:pt idx="1172" formatCode="0.00">
                  <c:v>85.69</c:v>
                </c:pt>
                <c:pt idx="1173" formatCode="0.00">
                  <c:v>88.44</c:v>
                </c:pt>
                <c:pt idx="1174" formatCode="0.00">
                  <c:v>67.92</c:v>
                </c:pt>
                <c:pt idx="1175" formatCode="0.00">
                  <c:v>73.05</c:v>
                </c:pt>
                <c:pt idx="1176" formatCode="0.00">
                  <c:v>63.12</c:v>
                </c:pt>
                <c:pt idx="1177" formatCode="0.00">
                  <c:v>89.13</c:v>
                </c:pt>
                <c:pt idx="1178" formatCode="0.00">
                  <c:v>-105.47</c:v>
                </c:pt>
                <c:pt idx="1179" formatCode="0.00">
                  <c:v>52.94</c:v>
                </c:pt>
                <c:pt idx="1180" formatCode="0.00">
                  <c:v>63.15</c:v>
                </c:pt>
                <c:pt idx="1181" formatCode="0.00">
                  <c:v>82.72</c:v>
                </c:pt>
                <c:pt idx="1182" formatCode="0.00">
                  <c:v>70.400000000000006</c:v>
                </c:pt>
                <c:pt idx="1183" formatCode="0.00">
                  <c:v>-25.26</c:v>
                </c:pt>
                <c:pt idx="1184" formatCode="0.00">
                  <c:v>33.020000000000003</c:v>
                </c:pt>
                <c:pt idx="1185" formatCode="0.00">
                  <c:v>59.83</c:v>
                </c:pt>
                <c:pt idx="1186" formatCode="0.00">
                  <c:v>36.58</c:v>
                </c:pt>
                <c:pt idx="1187" formatCode="0.00">
                  <c:v>58.33</c:v>
                </c:pt>
                <c:pt idx="1188" formatCode="0.00">
                  <c:v>82.86</c:v>
                </c:pt>
                <c:pt idx="1189" formatCode="0.00">
                  <c:v>-183.47</c:v>
                </c:pt>
                <c:pt idx="1190" formatCode="0.00">
                  <c:v>75.290000000000006</c:v>
                </c:pt>
                <c:pt idx="1191" formatCode="0.00">
                  <c:v>111.12</c:v>
                </c:pt>
                <c:pt idx="1192" formatCode="0.00">
                  <c:v>87.8</c:v>
                </c:pt>
                <c:pt idx="1193" formatCode="0.00">
                  <c:v>61.45</c:v>
                </c:pt>
                <c:pt idx="1194" formatCode="0.00">
                  <c:v>92.53</c:v>
                </c:pt>
                <c:pt idx="1195" formatCode="0.00">
                  <c:v>49.47</c:v>
                </c:pt>
                <c:pt idx="1196" formatCode="0.00">
                  <c:v>50.83</c:v>
                </c:pt>
                <c:pt idx="1197" formatCode="0.00">
                  <c:v>79.64</c:v>
                </c:pt>
                <c:pt idx="1198" formatCode="0.00">
                  <c:v>31.64</c:v>
                </c:pt>
                <c:pt idx="1199" formatCode="0.00">
                  <c:v>85.32</c:v>
                </c:pt>
                <c:pt idx="1200" formatCode="0.00">
                  <c:v>70.78</c:v>
                </c:pt>
                <c:pt idx="1201" formatCode="0.00">
                  <c:v>66.63</c:v>
                </c:pt>
                <c:pt idx="1202" formatCode="0.00">
                  <c:v>60.81</c:v>
                </c:pt>
                <c:pt idx="1203" formatCode="0.00">
                  <c:v>18.899999999999999</c:v>
                </c:pt>
                <c:pt idx="1204" formatCode="0.00">
                  <c:v>55.84</c:v>
                </c:pt>
                <c:pt idx="1205" formatCode="0.00">
                  <c:v>587.70000000000005</c:v>
                </c:pt>
                <c:pt idx="1206" formatCode="0.00">
                  <c:v>71.36</c:v>
                </c:pt>
                <c:pt idx="1207" formatCode="0.00">
                  <c:v>24.57</c:v>
                </c:pt>
                <c:pt idx="1208" formatCode="0.00">
                  <c:v>103.43</c:v>
                </c:pt>
                <c:pt idx="1209" formatCode="0.00">
                  <c:v>92.59</c:v>
                </c:pt>
                <c:pt idx="1210" formatCode="0.00">
                  <c:v>63.15</c:v>
                </c:pt>
                <c:pt idx="1211" formatCode="0.00">
                  <c:v>103.45</c:v>
                </c:pt>
                <c:pt idx="1212" formatCode="0.00">
                  <c:v>30.01</c:v>
                </c:pt>
                <c:pt idx="1213" formatCode="0.00">
                  <c:v>33.61</c:v>
                </c:pt>
                <c:pt idx="1214" formatCode="0.00">
                  <c:v>75.88</c:v>
                </c:pt>
                <c:pt idx="1215" formatCode="0.00">
                  <c:v>79.25</c:v>
                </c:pt>
                <c:pt idx="1216" formatCode="0.00">
                  <c:v>75.430000000000007</c:v>
                </c:pt>
                <c:pt idx="1217" formatCode="0.00">
                  <c:v>55.76</c:v>
                </c:pt>
                <c:pt idx="1218" formatCode="0.00">
                  <c:v>70.25</c:v>
                </c:pt>
                <c:pt idx="1219" formatCode="0.00">
                  <c:v>47.89</c:v>
                </c:pt>
                <c:pt idx="1220" formatCode="0.00">
                  <c:v>91.51</c:v>
                </c:pt>
                <c:pt idx="1221" formatCode="0.00">
                  <c:v>52.56</c:v>
                </c:pt>
                <c:pt idx="1222" formatCode="0.00">
                  <c:v>78.12</c:v>
                </c:pt>
                <c:pt idx="1223" formatCode="0.00">
                  <c:v>66.430000000000007</c:v>
                </c:pt>
                <c:pt idx="1224" formatCode="0.00">
                  <c:v>78.77</c:v>
                </c:pt>
                <c:pt idx="1225" formatCode="0.00">
                  <c:v>85.77</c:v>
                </c:pt>
                <c:pt idx="1226" formatCode="0.00">
                  <c:v>63.66</c:v>
                </c:pt>
                <c:pt idx="1227" formatCode="0.00">
                  <c:v>82.64</c:v>
                </c:pt>
                <c:pt idx="1228" formatCode="0.00">
                  <c:v>57.79</c:v>
                </c:pt>
                <c:pt idx="1229" formatCode="0.00">
                  <c:v>91.03</c:v>
                </c:pt>
                <c:pt idx="1230" formatCode="0.00">
                  <c:v>41.76</c:v>
                </c:pt>
                <c:pt idx="1231" formatCode="0.00">
                  <c:v>45.05</c:v>
                </c:pt>
                <c:pt idx="1232" formatCode="0.00">
                  <c:v>80.459999999999994</c:v>
                </c:pt>
                <c:pt idx="1233" formatCode="0.00">
                  <c:v>53.73</c:v>
                </c:pt>
                <c:pt idx="1234" formatCode="0.00">
                  <c:v>75.319999999999993</c:v>
                </c:pt>
                <c:pt idx="1235" formatCode="0.00">
                  <c:v>83.83</c:v>
                </c:pt>
                <c:pt idx="1236" formatCode="0.00">
                  <c:v>56.38</c:v>
                </c:pt>
                <c:pt idx="1237" formatCode="0.00">
                  <c:v>-126.63</c:v>
                </c:pt>
                <c:pt idx="1238" formatCode="0.00">
                  <c:v>72.73</c:v>
                </c:pt>
                <c:pt idx="1239" formatCode="0.00">
                  <c:v>89.89</c:v>
                </c:pt>
                <c:pt idx="1240" formatCode="0.00">
                  <c:v>-479.18</c:v>
                </c:pt>
                <c:pt idx="1241" formatCode="0.00">
                  <c:v>96.01</c:v>
                </c:pt>
                <c:pt idx="1242" formatCode="0.00">
                  <c:v>66.069999999999993</c:v>
                </c:pt>
                <c:pt idx="1243" formatCode="0.00">
                  <c:v>76.08</c:v>
                </c:pt>
                <c:pt idx="1244" formatCode="0.00">
                  <c:v>59.8</c:v>
                </c:pt>
                <c:pt idx="1245" formatCode="0.00">
                  <c:v>94.26</c:v>
                </c:pt>
                <c:pt idx="1246" formatCode="0.00">
                  <c:v>86.34</c:v>
                </c:pt>
                <c:pt idx="1247" formatCode="0.00">
                  <c:v>31.81</c:v>
                </c:pt>
                <c:pt idx="1248" formatCode="0.00">
                  <c:v>77.569999999999993</c:v>
                </c:pt>
                <c:pt idx="1249" formatCode="0.00">
                  <c:v>220.06</c:v>
                </c:pt>
                <c:pt idx="1250" formatCode="0.00">
                  <c:v>66.98</c:v>
                </c:pt>
                <c:pt idx="1251" formatCode="0.00">
                  <c:v>117.12</c:v>
                </c:pt>
                <c:pt idx="1252" formatCode="0.00">
                  <c:v>32.69</c:v>
                </c:pt>
                <c:pt idx="1253" formatCode="0.00">
                  <c:v>69.53</c:v>
                </c:pt>
                <c:pt idx="1254" formatCode="0.00">
                  <c:v>63.53</c:v>
                </c:pt>
                <c:pt idx="1255" formatCode="0.00">
                  <c:v>87.96</c:v>
                </c:pt>
                <c:pt idx="1256" formatCode="0.00">
                  <c:v>128.26</c:v>
                </c:pt>
                <c:pt idx="1257" formatCode="0.00">
                  <c:v>79.23</c:v>
                </c:pt>
                <c:pt idx="1258" formatCode="0.00">
                  <c:v>83.82</c:v>
                </c:pt>
                <c:pt idx="1259" formatCode="0.00">
                  <c:v>83.11</c:v>
                </c:pt>
                <c:pt idx="1260" formatCode="0.00">
                  <c:v>68.88</c:v>
                </c:pt>
                <c:pt idx="1261" formatCode="0.00">
                  <c:v>108.09</c:v>
                </c:pt>
                <c:pt idx="1262" formatCode="0.00">
                  <c:v>80.760000000000005</c:v>
                </c:pt>
                <c:pt idx="1263" formatCode="0.00">
                  <c:v>91.48</c:v>
                </c:pt>
                <c:pt idx="1264" formatCode="0.00">
                  <c:v>55.05</c:v>
                </c:pt>
                <c:pt idx="1265" formatCode="0.00">
                  <c:v>118.46</c:v>
                </c:pt>
                <c:pt idx="1266" formatCode="0.00">
                  <c:v>-97.48</c:v>
                </c:pt>
                <c:pt idx="1267" formatCode="0.00">
                  <c:v>78.98</c:v>
                </c:pt>
                <c:pt idx="1268" formatCode="0.00">
                  <c:v>77.72</c:v>
                </c:pt>
                <c:pt idx="1269" formatCode="0.00">
                  <c:v>18.12</c:v>
                </c:pt>
                <c:pt idx="1270" formatCode="0.00">
                  <c:v>89.01</c:v>
                </c:pt>
                <c:pt idx="1271" formatCode="0.00">
                  <c:v>73.84</c:v>
                </c:pt>
                <c:pt idx="1272" formatCode="0.00">
                  <c:v>70.3</c:v>
                </c:pt>
                <c:pt idx="1273" formatCode="0.00">
                  <c:v>77.709999999999994</c:v>
                </c:pt>
                <c:pt idx="1274" formatCode="0.00">
                  <c:v>80.23</c:v>
                </c:pt>
                <c:pt idx="1275" formatCode="0.00">
                  <c:v>576.33000000000004</c:v>
                </c:pt>
                <c:pt idx="1276" formatCode="0.00">
                  <c:v>94.43</c:v>
                </c:pt>
                <c:pt idx="1277" formatCode="0.00">
                  <c:v>80.36</c:v>
                </c:pt>
                <c:pt idx="1278" formatCode="0.00">
                  <c:v>73.959999999999994</c:v>
                </c:pt>
                <c:pt idx="1279" formatCode="0.00">
                  <c:v>1519.23</c:v>
                </c:pt>
                <c:pt idx="1280" formatCode="0.00">
                  <c:v>19.78</c:v>
                </c:pt>
                <c:pt idx="1281" formatCode="0.00">
                  <c:v>68.099999999999994</c:v>
                </c:pt>
                <c:pt idx="1282" formatCode="0.00">
                  <c:v>109.21</c:v>
                </c:pt>
                <c:pt idx="1283" formatCode="0.00">
                  <c:v>43</c:v>
                </c:pt>
                <c:pt idx="1284" formatCode="0.00">
                  <c:v>74.209999999999994</c:v>
                </c:pt>
                <c:pt idx="1285" formatCode="0.00">
                  <c:v>86.82</c:v>
                </c:pt>
                <c:pt idx="1286" formatCode="0.00">
                  <c:v>72.5</c:v>
                </c:pt>
                <c:pt idx="1287" formatCode="0.00">
                  <c:v>102.1</c:v>
                </c:pt>
                <c:pt idx="1288" formatCode="0.00">
                  <c:v>50.62</c:v>
                </c:pt>
                <c:pt idx="1289" formatCode="0.00">
                  <c:v>82.23</c:v>
                </c:pt>
                <c:pt idx="1290" formatCode="0.00">
                  <c:v>97.77</c:v>
                </c:pt>
                <c:pt idx="1291" formatCode="0.00">
                  <c:v>147.76</c:v>
                </c:pt>
                <c:pt idx="1292" formatCode="0.00">
                  <c:v>75.86</c:v>
                </c:pt>
                <c:pt idx="1293" formatCode="0.00">
                  <c:v>80.209999999999994</c:v>
                </c:pt>
                <c:pt idx="1294" formatCode="0.00">
                  <c:v>37.630000000000003</c:v>
                </c:pt>
                <c:pt idx="1295" formatCode="0.00">
                  <c:v>212.16</c:v>
                </c:pt>
                <c:pt idx="1296" formatCode="0.00">
                  <c:v>42.5</c:v>
                </c:pt>
                <c:pt idx="1297" formatCode="0.00">
                  <c:v>2421.23</c:v>
                </c:pt>
                <c:pt idx="1298" formatCode="0.00">
                  <c:v>80.86</c:v>
                </c:pt>
                <c:pt idx="1299" formatCode="0.00">
                  <c:v>176.89</c:v>
                </c:pt>
                <c:pt idx="1300" formatCode="0.00">
                  <c:v>78.930000000000007</c:v>
                </c:pt>
                <c:pt idx="1301" formatCode="0.00">
                  <c:v>76.680000000000007</c:v>
                </c:pt>
                <c:pt idx="1302" formatCode="0.00">
                  <c:v>85.6</c:v>
                </c:pt>
                <c:pt idx="1303" formatCode="0.00">
                  <c:v>95.51</c:v>
                </c:pt>
                <c:pt idx="1304" formatCode="0.00">
                  <c:v>192.22</c:v>
                </c:pt>
                <c:pt idx="1305" formatCode="0.00">
                  <c:v>78.97</c:v>
                </c:pt>
                <c:pt idx="1306" formatCode="0.00">
                  <c:v>77.64</c:v>
                </c:pt>
                <c:pt idx="1307" formatCode="0.00">
                  <c:v>113.96</c:v>
                </c:pt>
                <c:pt idx="1308" formatCode="0.00">
                  <c:v>40.71</c:v>
                </c:pt>
                <c:pt idx="1309" formatCode="0.00">
                  <c:v>48.32</c:v>
                </c:pt>
                <c:pt idx="1310" formatCode="0.00">
                  <c:v>62.5</c:v>
                </c:pt>
                <c:pt idx="1311" formatCode="0.00">
                  <c:v>54.37</c:v>
                </c:pt>
                <c:pt idx="1312" formatCode="0.00">
                  <c:v>79.17</c:v>
                </c:pt>
                <c:pt idx="1313" formatCode="0.00">
                  <c:v>92.94</c:v>
                </c:pt>
                <c:pt idx="1314" formatCode="0.00">
                  <c:v>86.32</c:v>
                </c:pt>
                <c:pt idx="1315" formatCode="0.00">
                  <c:v>62.14</c:v>
                </c:pt>
                <c:pt idx="1316" formatCode="0.00">
                  <c:v>86.79</c:v>
                </c:pt>
                <c:pt idx="1317" formatCode="0.00">
                  <c:v>86.72</c:v>
                </c:pt>
                <c:pt idx="1318" formatCode="0.00">
                  <c:v>71</c:v>
                </c:pt>
                <c:pt idx="1319" formatCode="0.00">
                  <c:v>72.239999999999995</c:v>
                </c:pt>
                <c:pt idx="1320" formatCode="0.00">
                  <c:v>88.09</c:v>
                </c:pt>
                <c:pt idx="1321" formatCode="0.00">
                  <c:v>84.73</c:v>
                </c:pt>
                <c:pt idx="1322" formatCode="0.00">
                  <c:v>70.11</c:v>
                </c:pt>
                <c:pt idx="1323" formatCode="0.00">
                  <c:v>80.400000000000006</c:v>
                </c:pt>
                <c:pt idx="1324" formatCode="0.00">
                  <c:v>81.02</c:v>
                </c:pt>
                <c:pt idx="1325" formatCode="0.00">
                  <c:v>74.08</c:v>
                </c:pt>
                <c:pt idx="1326" formatCode="0.00">
                  <c:v>88.9</c:v>
                </c:pt>
                <c:pt idx="1327" formatCode="0.00">
                  <c:v>91.45</c:v>
                </c:pt>
                <c:pt idx="1328" formatCode="0.00">
                  <c:v>74.63</c:v>
                </c:pt>
                <c:pt idx="1329" formatCode="0.00">
                  <c:v>83.24</c:v>
                </c:pt>
                <c:pt idx="1330" formatCode="0.00">
                  <c:v>-219.46</c:v>
                </c:pt>
                <c:pt idx="1331" formatCode="0.00">
                  <c:v>84.5</c:v>
                </c:pt>
                <c:pt idx="1332" formatCode="0.00">
                  <c:v>51.01</c:v>
                </c:pt>
                <c:pt idx="1333" formatCode="0.00">
                  <c:v>124.64</c:v>
                </c:pt>
                <c:pt idx="1334" formatCode="0.00">
                  <c:v>81.540000000000006</c:v>
                </c:pt>
                <c:pt idx="1335" formatCode="0.00">
                  <c:v>83.73</c:v>
                </c:pt>
                <c:pt idx="1336" formatCode="0.00">
                  <c:v>103.49</c:v>
                </c:pt>
                <c:pt idx="1337" formatCode="0.00">
                  <c:v>99.49</c:v>
                </c:pt>
                <c:pt idx="1338" formatCode="0.00">
                  <c:v>76.34</c:v>
                </c:pt>
                <c:pt idx="1339" formatCode="0.00">
                  <c:v>93.43</c:v>
                </c:pt>
                <c:pt idx="1340" formatCode="0.00">
                  <c:v>76.42</c:v>
                </c:pt>
                <c:pt idx="1341" formatCode="0.00">
                  <c:v>94.25</c:v>
                </c:pt>
                <c:pt idx="1342" formatCode="0.00">
                  <c:v>80.52</c:v>
                </c:pt>
                <c:pt idx="1343" formatCode="0.00">
                  <c:v>218.71</c:v>
                </c:pt>
                <c:pt idx="1344" formatCode="0.00">
                  <c:v>94.02</c:v>
                </c:pt>
                <c:pt idx="1345" formatCode="0.00">
                  <c:v>74.430000000000007</c:v>
                </c:pt>
                <c:pt idx="1346" formatCode="0.00">
                  <c:v>90.83</c:v>
                </c:pt>
                <c:pt idx="1347" formatCode="0.00">
                  <c:v>75.77</c:v>
                </c:pt>
                <c:pt idx="1348" formatCode="0.00">
                  <c:v>52.75</c:v>
                </c:pt>
                <c:pt idx="1349" formatCode="0.00">
                  <c:v>77.12</c:v>
                </c:pt>
                <c:pt idx="1350" formatCode="0.00">
                  <c:v>86.31</c:v>
                </c:pt>
                <c:pt idx="1351" formatCode="0.00">
                  <c:v>86.77</c:v>
                </c:pt>
                <c:pt idx="1352" formatCode="0.00">
                  <c:v>97.86</c:v>
                </c:pt>
                <c:pt idx="1353" formatCode="0.00">
                  <c:v>76.77</c:v>
                </c:pt>
                <c:pt idx="1354" formatCode="0.00">
                  <c:v>44.31</c:v>
                </c:pt>
                <c:pt idx="1355" formatCode="0.00">
                  <c:v>75.05</c:v>
                </c:pt>
                <c:pt idx="1356" formatCode="0.00">
                  <c:v>62.83</c:v>
                </c:pt>
                <c:pt idx="1357" formatCode="0.00">
                  <c:v>56.04</c:v>
                </c:pt>
                <c:pt idx="1358" formatCode="0.00">
                  <c:v>163.32</c:v>
                </c:pt>
                <c:pt idx="1359" formatCode="0.00">
                  <c:v>-67.58</c:v>
                </c:pt>
                <c:pt idx="1360" formatCode="0.00">
                  <c:v>81.540000000000006</c:v>
                </c:pt>
                <c:pt idx="1361" formatCode="0.00">
                  <c:v>101.99</c:v>
                </c:pt>
                <c:pt idx="1362" formatCode="0.00">
                  <c:v>90.98</c:v>
                </c:pt>
                <c:pt idx="1363" formatCode="0.00">
                  <c:v>77.72</c:v>
                </c:pt>
                <c:pt idx="1364" formatCode="0.00">
                  <c:v>92.97</c:v>
                </c:pt>
                <c:pt idx="1365" formatCode="0.00">
                  <c:v>79.11</c:v>
                </c:pt>
                <c:pt idx="1366" formatCode="0.00">
                  <c:v>126.13</c:v>
                </c:pt>
                <c:pt idx="1367" formatCode="0.00">
                  <c:v>80.3</c:v>
                </c:pt>
                <c:pt idx="1368" formatCode="0.00">
                  <c:v>65.62</c:v>
                </c:pt>
                <c:pt idx="1369" formatCode="0.00">
                  <c:v>674.7</c:v>
                </c:pt>
                <c:pt idx="1370" formatCode="0.00">
                  <c:v>86.21</c:v>
                </c:pt>
                <c:pt idx="1371" formatCode="0.00">
                  <c:v>44.97</c:v>
                </c:pt>
                <c:pt idx="1372" formatCode="0.00">
                  <c:v>79.63</c:v>
                </c:pt>
                <c:pt idx="1373" formatCode="0.00">
                  <c:v>67.91</c:v>
                </c:pt>
                <c:pt idx="1374" formatCode="0.00">
                  <c:v>53.44</c:v>
                </c:pt>
                <c:pt idx="1375" formatCode="0.00">
                  <c:v>96.5</c:v>
                </c:pt>
                <c:pt idx="1376" formatCode="0.00">
                  <c:v>101.16</c:v>
                </c:pt>
                <c:pt idx="1377" formatCode="0.00">
                  <c:v>73.790000000000006</c:v>
                </c:pt>
                <c:pt idx="1378" formatCode="0.00">
                  <c:v>61.62</c:v>
                </c:pt>
                <c:pt idx="1379" formatCode="0.00">
                  <c:v>90.67</c:v>
                </c:pt>
                <c:pt idx="1380" formatCode="0.00">
                  <c:v>65.62</c:v>
                </c:pt>
                <c:pt idx="1381" formatCode="0.00">
                  <c:v>79.02</c:v>
                </c:pt>
                <c:pt idx="1382" formatCode="0.00">
                  <c:v>84.09</c:v>
                </c:pt>
                <c:pt idx="1383" formatCode="0.00">
                  <c:v>61.13</c:v>
                </c:pt>
                <c:pt idx="1384" formatCode="0.00">
                  <c:v>60.45</c:v>
                </c:pt>
                <c:pt idx="1385" formatCode="0.00">
                  <c:v>90.12</c:v>
                </c:pt>
                <c:pt idx="1386" formatCode="0.00">
                  <c:v>75.77</c:v>
                </c:pt>
                <c:pt idx="1387" formatCode="0.00">
                  <c:v>68.11</c:v>
                </c:pt>
                <c:pt idx="1388" formatCode="0.00">
                  <c:v>83.21</c:v>
                </c:pt>
                <c:pt idx="1389" formatCode="0.00">
                  <c:v>80.28</c:v>
                </c:pt>
                <c:pt idx="1390" formatCode="0.00">
                  <c:v>72.33</c:v>
                </c:pt>
                <c:pt idx="1391" formatCode="0.00">
                  <c:v>72.400000000000006</c:v>
                </c:pt>
                <c:pt idx="1392" formatCode="0.00">
                  <c:v>69.75</c:v>
                </c:pt>
                <c:pt idx="1393" formatCode="0.00">
                  <c:v>34.950000000000003</c:v>
                </c:pt>
                <c:pt idx="1394" formatCode="0.00">
                  <c:v>61.4</c:v>
                </c:pt>
                <c:pt idx="1395" formatCode="0.00">
                  <c:v>19.37</c:v>
                </c:pt>
                <c:pt idx="1396" formatCode="0.00">
                  <c:v>85.99</c:v>
                </c:pt>
                <c:pt idx="1397" formatCode="0.00">
                  <c:v>69.540000000000006</c:v>
                </c:pt>
                <c:pt idx="1398" formatCode="0.00">
                  <c:v>70.349999999999994</c:v>
                </c:pt>
                <c:pt idx="1399" formatCode="0.00">
                  <c:v>-472.9</c:v>
                </c:pt>
                <c:pt idx="1400" formatCode="0.00">
                  <c:v>54.04</c:v>
                </c:pt>
                <c:pt idx="1401" formatCode="0.00">
                  <c:v>82.53</c:v>
                </c:pt>
                <c:pt idx="1402" formatCode="0.00">
                  <c:v>52.18</c:v>
                </c:pt>
                <c:pt idx="1403" formatCode="0.00">
                  <c:v>60</c:v>
                </c:pt>
                <c:pt idx="1404" formatCode="0.00">
                  <c:v>93.94</c:v>
                </c:pt>
                <c:pt idx="1405" formatCode="0.00">
                  <c:v>72.150000000000006</c:v>
                </c:pt>
                <c:pt idx="1406" formatCode="0.00">
                  <c:v>42.02</c:v>
                </c:pt>
                <c:pt idx="1407" formatCode="0.00">
                  <c:v>78.25</c:v>
                </c:pt>
                <c:pt idx="1408" formatCode="0.00">
                  <c:v>76.77</c:v>
                </c:pt>
                <c:pt idx="1409" formatCode="0.00">
                  <c:v>74.150000000000006</c:v>
                </c:pt>
                <c:pt idx="1410" formatCode="0.00">
                  <c:v>108.28</c:v>
                </c:pt>
                <c:pt idx="1411" formatCode="0.00">
                  <c:v>833.87</c:v>
                </c:pt>
                <c:pt idx="1412" formatCode="0.00">
                  <c:v>72.05</c:v>
                </c:pt>
                <c:pt idx="1413" formatCode="0.00">
                  <c:v>66.81</c:v>
                </c:pt>
                <c:pt idx="1414" formatCode="0.00">
                  <c:v>81.89</c:v>
                </c:pt>
                <c:pt idx="1415" formatCode="0.00">
                  <c:v>81.33</c:v>
                </c:pt>
                <c:pt idx="1416" formatCode="0.00">
                  <c:v>84.06</c:v>
                </c:pt>
                <c:pt idx="1417" formatCode="0.00">
                  <c:v>81.91</c:v>
                </c:pt>
                <c:pt idx="1418" formatCode="0.00">
                  <c:v>95.48</c:v>
                </c:pt>
                <c:pt idx="1419" formatCode="0.00">
                  <c:v>112.06</c:v>
                </c:pt>
                <c:pt idx="1420" formatCode="0.00">
                  <c:v>78.73</c:v>
                </c:pt>
                <c:pt idx="1421" formatCode="0.00">
                  <c:v>73.22</c:v>
                </c:pt>
                <c:pt idx="1422" formatCode="0.00">
                  <c:v>90.31</c:v>
                </c:pt>
                <c:pt idx="1423" formatCode="0.00">
                  <c:v>78.510000000000005</c:v>
                </c:pt>
                <c:pt idx="1424" formatCode="0.00">
                  <c:v>85.95</c:v>
                </c:pt>
                <c:pt idx="1425" formatCode="0.00">
                  <c:v>88.77</c:v>
                </c:pt>
                <c:pt idx="1426" formatCode="0.00">
                  <c:v>73.55</c:v>
                </c:pt>
                <c:pt idx="1427" formatCode="0.00">
                  <c:v>89.47</c:v>
                </c:pt>
                <c:pt idx="1428" formatCode="0.00">
                  <c:v>99.9</c:v>
                </c:pt>
                <c:pt idx="1429" formatCode="0.00">
                  <c:v>38.93</c:v>
                </c:pt>
                <c:pt idx="1430" formatCode="0.00">
                  <c:v>85.44</c:v>
                </c:pt>
                <c:pt idx="1431" formatCode="0.00">
                  <c:v>80.23</c:v>
                </c:pt>
                <c:pt idx="1432" formatCode="0.00">
                  <c:v>74.19</c:v>
                </c:pt>
                <c:pt idx="1433" formatCode="0.00">
                  <c:v>77.459999999999994</c:v>
                </c:pt>
                <c:pt idx="1434" formatCode="0.00">
                  <c:v>98.71</c:v>
                </c:pt>
                <c:pt idx="1435" formatCode="0.00">
                  <c:v>107.5</c:v>
                </c:pt>
                <c:pt idx="1436" formatCode="0.00">
                  <c:v>73.52</c:v>
                </c:pt>
                <c:pt idx="1437" formatCode="0.00">
                  <c:v>67.73</c:v>
                </c:pt>
                <c:pt idx="1438" formatCode="0.00">
                  <c:v>79.59</c:v>
                </c:pt>
                <c:pt idx="1439" formatCode="0.00">
                  <c:v>70.12</c:v>
                </c:pt>
                <c:pt idx="1440" formatCode="0.00">
                  <c:v>89.5</c:v>
                </c:pt>
                <c:pt idx="1441" formatCode="0.00">
                  <c:v>75.23</c:v>
                </c:pt>
                <c:pt idx="1442" formatCode="0.00">
                  <c:v>71.790000000000006</c:v>
                </c:pt>
                <c:pt idx="1443" formatCode="0.00">
                  <c:v>33.729999999999997</c:v>
                </c:pt>
                <c:pt idx="1444" formatCode="0.00">
                  <c:v>59.1</c:v>
                </c:pt>
                <c:pt idx="1445" formatCode="#,##0.00">
                  <c:v>65.56</c:v>
                </c:pt>
                <c:pt idx="1446" formatCode="#,##0.00">
                  <c:v>87.43</c:v>
                </c:pt>
                <c:pt idx="1447" formatCode="#,##0.00">
                  <c:v>55.34</c:v>
                </c:pt>
                <c:pt idx="1448" formatCode="#,##0.00">
                  <c:v>79.3</c:v>
                </c:pt>
                <c:pt idx="1449" formatCode="#,##0.00">
                  <c:v>70.08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7870648"/>
        <c:axId val="517871040"/>
      </c:scatterChart>
      <c:valAx>
        <c:axId val="517870648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517871040"/>
        <c:crosses val="autoZero"/>
        <c:crossBetween val="midCat"/>
      </c:valAx>
      <c:valAx>
        <c:axId val="517871040"/>
        <c:scaling>
          <c:orientation val="minMax"/>
          <c:max val="12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7870648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60933615801912E-2"/>
          <c:y val="8.3809523809523806E-2"/>
          <c:w val="0.94731732405922042"/>
          <c:h val="0.773333333333333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Euroalue</c:v>
                </c:pt>
              </c:strCache>
            </c:strRef>
          </c:tx>
          <c:spPr>
            <a:solidFill>
              <a:schemeClr val="tx1"/>
            </a:solidFill>
            <a:ln w="318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1.5</c:v>
                </c:pt>
                <c:pt idx="1">
                  <c:v>1.7</c:v>
                </c:pt>
                <c:pt idx="2">
                  <c:v>1.6</c:v>
                </c:pt>
                <c:pt idx="3">
                  <c:v>1.5</c:v>
                </c:pt>
                <c:pt idx="4">
                  <c:v>1.5</c:v>
                </c:pt>
                <c:pt idx="5">
                  <c:v>1.4</c:v>
                </c:pt>
                <c:pt idx="6">
                  <c:v>1.3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Saksa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Sheet1!$C$2:$C$8</c:f>
              <c:numCache>
                <c:formatCode>#,##0.0</c:formatCode>
                <c:ptCount val="7"/>
                <c:pt idx="0">
                  <c:v>1.8</c:v>
                </c:pt>
                <c:pt idx="1">
                  <c:v>1.9</c:v>
                </c:pt>
                <c:pt idx="2">
                  <c:v>1.6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Venäjä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-3.9</c:v>
                </c:pt>
                <c:pt idx="1">
                  <c:v>-0.1</c:v>
                </c:pt>
                <c:pt idx="2">
                  <c:v>1.5</c:v>
                </c:pt>
                <c:pt idx="3">
                  <c:v>1.9</c:v>
                </c:pt>
                <c:pt idx="4">
                  <c:v>2</c:v>
                </c:pt>
                <c:pt idx="5">
                  <c:v>2.2999999999999998</c:v>
                </c:pt>
                <c:pt idx="6">
                  <c:v>2.2999999999999998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2.5</c:v>
                </c:pt>
                <c:pt idx="1">
                  <c:v>2.6</c:v>
                </c:pt>
                <c:pt idx="2">
                  <c:v>2.5</c:v>
                </c:pt>
                <c:pt idx="3">
                  <c:v>2.5</c:v>
                </c:pt>
                <c:pt idx="4">
                  <c:v>2.2999999999999998</c:v>
                </c:pt>
                <c:pt idx="5">
                  <c:v>2.2999999999999998</c:v>
                </c:pt>
                <c:pt idx="6">
                  <c:v>2.2000000000000002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Brasilia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-2.8</c:v>
                </c:pt>
                <c:pt idx="1">
                  <c:v>-1</c:v>
                </c:pt>
                <c:pt idx="2">
                  <c:v>1.2</c:v>
                </c:pt>
                <c:pt idx="3">
                  <c:v>2</c:v>
                </c:pt>
                <c:pt idx="4">
                  <c:v>2.5</c:v>
                </c:pt>
                <c:pt idx="5">
                  <c:v>2.7</c:v>
                </c:pt>
                <c:pt idx="6">
                  <c:v>2.7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Kiina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6.8</c:v>
                </c:pt>
                <c:pt idx="1">
                  <c:v>6.5</c:v>
                </c:pt>
                <c:pt idx="2">
                  <c:v>6.3</c:v>
                </c:pt>
                <c:pt idx="3">
                  <c:v>6.2</c:v>
                </c:pt>
                <c:pt idx="4">
                  <c:v>6</c:v>
                </c:pt>
                <c:pt idx="5">
                  <c:v>6</c:v>
                </c:pt>
                <c:pt idx="6">
                  <c:v>5.6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Intia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7.5</c:v>
                </c:pt>
                <c:pt idx="1">
                  <c:v>7.8</c:v>
                </c:pt>
                <c:pt idx="2">
                  <c:v>7.9</c:v>
                </c:pt>
                <c:pt idx="3">
                  <c:v>7.6</c:v>
                </c:pt>
                <c:pt idx="4">
                  <c:v>7.7</c:v>
                </c:pt>
                <c:pt idx="5">
                  <c:v>7.7</c:v>
                </c:pt>
                <c:pt idx="6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90248416"/>
        <c:axId val="236269424"/>
      </c:barChart>
      <c:catAx>
        <c:axId val="490248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5" b="1" i="0" u="none" strike="noStrike" baseline="0">
                <a:solidFill>
                  <a:srgbClr val="002060"/>
                </a:solidFill>
                <a:latin typeface="Arial Narrow"/>
                <a:ea typeface="Arial Narrow"/>
                <a:cs typeface="Arial Narrow"/>
              </a:defRPr>
            </a:pPr>
            <a:endParaRPr lang="fi-FI"/>
          </a:p>
        </c:txPr>
        <c:crossAx val="236269424"/>
        <c:crosses val="autoZero"/>
        <c:auto val="1"/>
        <c:lblAlgn val="ctr"/>
        <c:lblOffset val="100"/>
        <c:tickLblSkip val="1"/>
        <c:noMultiLvlLbl val="0"/>
      </c:catAx>
      <c:valAx>
        <c:axId val="236269424"/>
        <c:scaling>
          <c:orientation val="minMax"/>
          <c:max val="8.5"/>
          <c:min val="-4.5"/>
        </c:scaling>
        <c:delete val="0"/>
        <c:axPos val="b"/>
        <c:majorGridlines>
          <c:spPr>
            <a:ln w="3187">
              <a:solidFill>
                <a:schemeClr val="tx1"/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 w="3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5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90248416"/>
        <c:crosses val="autoZero"/>
        <c:crossBetween val="between"/>
        <c:majorUnit val="1"/>
        <c:minorUnit val="0.5"/>
      </c:valAx>
      <c:spPr>
        <a:noFill/>
        <a:ln w="25400">
          <a:noFill/>
        </a:ln>
      </c:spPr>
    </c:plotArea>
    <c:legend>
      <c:legendPos val="b"/>
      <c:legendEntry>
        <c:idx val="5"/>
        <c:txPr>
          <a:bodyPr/>
          <a:lstStyle/>
          <a:p>
            <a:pPr>
              <a:defRPr sz="1400" b="1" i="0" u="none" strike="noStrike" baseline="0">
                <a:solidFill>
                  <a:srgbClr val="002060"/>
                </a:solidFill>
                <a:latin typeface="Arial Narrow"/>
                <a:ea typeface="Arial Narrow"/>
                <a:cs typeface="Arial Narrow"/>
              </a:defRPr>
            </a:pPr>
            <a:endParaRPr lang="fi-FI"/>
          </a:p>
        </c:txPr>
      </c:legendEntry>
      <c:layout>
        <c:manualLayout>
          <c:xMode val="edge"/>
          <c:yMode val="edge"/>
          <c:x val="9.0101272333182311E-2"/>
          <c:y val="0.94857142857142862"/>
          <c:w val="0.62986223533877861"/>
          <c:h val="5.1259779568606764E-2"/>
        </c:manualLayout>
      </c:layout>
      <c:overlay val="0"/>
      <c:spPr>
        <a:noFill/>
        <a:ln w="2549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 Narrow"/>
              <a:ea typeface="Arial Narrow"/>
              <a:cs typeface="Arial Narrow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31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fi-FI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251700</c:v>
                </c:pt>
                <c:pt idx="1">
                  <c:v>264100</c:v>
                </c:pt>
                <c:pt idx="2">
                  <c:v>279400</c:v>
                </c:pt>
                <c:pt idx="3">
                  <c:v>294000</c:v>
                </c:pt>
                <c:pt idx="4">
                  <c:v>290900</c:v>
                </c:pt>
                <c:pt idx="5">
                  <c:v>285600</c:v>
                </c:pt>
                <c:pt idx="6">
                  <c:v>281800</c:v>
                </c:pt>
                <c:pt idx="7">
                  <c:v>291600</c:v>
                </c:pt>
                <c:pt idx="8">
                  <c:v>302300</c:v>
                </c:pt>
                <c:pt idx="9">
                  <c:v>311000</c:v>
                </c:pt>
                <c:pt idx="10">
                  <c:v>326300</c:v>
                </c:pt>
                <c:pt idx="11">
                  <c:v>299000</c:v>
                </c:pt>
                <c:pt idx="12">
                  <c:v>283900</c:v>
                </c:pt>
                <c:pt idx="13">
                  <c:v>289800</c:v>
                </c:pt>
                <c:pt idx="14">
                  <c:v>296300</c:v>
                </c:pt>
                <c:pt idx="15">
                  <c:v>290100</c:v>
                </c:pt>
                <c:pt idx="16">
                  <c:v>284800</c:v>
                </c:pt>
                <c:pt idx="17">
                  <c:v>281774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113540</c:v>
                </c:pt>
                <c:pt idx="1">
                  <c:v>133632</c:v>
                </c:pt>
                <c:pt idx="2">
                  <c:v>138173</c:v>
                </c:pt>
                <c:pt idx="3">
                  <c:v>145000</c:v>
                </c:pt>
                <c:pt idx="4">
                  <c:v>162104</c:v>
                </c:pt>
                <c:pt idx="5">
                  <c:v>165457</c:v>
                </c:pt>
                <c:pt idx="6">
                  <c:v>173950.3</c:v>
                </c:pt>
                <c:pt idx="7">
                  <c:v>188884</c:v>
                </c:pt>
                <c:pt idx="8">
                  <c:v>218801</c:v>
                </c:pt>
                <c:pt idx="9">
                  <c:v>284004</c:v>
                </c:pt>
                <c:pt idx="10">
                  <c:v>297345</c:v>
                </c:pt>
                <c:pt idx="11">
                  <c:v>284683</c:v>
                </c:pt>
                <c:pt idx="12">
                  <c:v>304473</c:v>
                </c:pt>
                <c:pt idx="13">
                  <c:v>327105</c:v>
                </c:pt>
                <c:pt idx="14">
                  <c:v>302967</c:v>
                </c:pt>
                <c:pt idx="15">
                  <c:v>287327</c:v>
                </c:pt>
                <c:pt idx="16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17871824"/>
        <c:axId val="523202496"/>
      </c:barChart>
      <c:catAx>
        <c:axId val="51787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02496"/>
        <c:crosses val="autoZero"/>
        <c:auto val="1"/>
        <c:lblAlgn val="ctr"/>
        <c:lblOffset val="100"/>
        <c:noMultiLvlLbl val="0"/>
      </c:catAx>
      <c:valAx>
        <c:axId val="52320249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17871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56200</c:v>
                </c:pt>
                <c:pt idx="1">
                  <c:v>60599.999999999993</c:v>
                </c:pt>
                <c:pt idx="2">
                  <c:v>62800.000000000007</c:v>
                </c:pt>
                <c:pt idx="3">
                  <c:v>62599.999999999993</c:v>
                </c:pt>
                <c:pt idx="4">
                  <c:v>59200</c:v>
                </c:pt>
                <c:pt idx="5">
                  <c:v>57200</c:v>
                </c:pt>
                <c:pt idx="6">
                  <c:v>57700</c:v>
                </c:pt>
                <c:pt idx="7">
                  <c:v>59900</c:v>
                </c:pt>
                <c:pt idx="8">
                  <c:v>59199.999999999993</c:v>
                </c:pt>
                <c:pt idx="9">
                  <c:v>60400</c:v>
                </c:pt>
                <c:pt idx="10">
                  <c:v>60900</c:v>
                </c:pt>
                <c:pt idx="11">
                  <c:v>54800.000000000007</c:v>
                </c:pt>
                <c:pt idx="12">
                  <c:v>51199.999999999993</c:v>
                </c:pt>
                <c:pt idx="13">
                  <c:v>47500</c:v>
                </c:pt>
                <c:pt idx="14">
                  <c:v>48800</c:v>
                </c:pt>
                <c:pt idx="15">
                  <c:v>43500</c:v>
                </c:pt>
                <c:pt idx="16">
                  <c:v>42099.999999999993</c:v>
                </c:pt>
                <c:pt idx="17">
                  <c:v>40522.074491996682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124000</c:v>
                </c:pt>
                <c:pt idx="1">
                  <c:v>124699.99999999999</c:v>
                </c:pt>
                <c:pt idx="2">
                  <c:v>130299.99999999999</c:v>
                </c:pt>
                <c:pt idx="3">
                  <c:v>136600</c:v>
                </c:pt>
                <c:pt idx="4">
                  <c:v>135300</c:v>
                </c:pt>
                <c:pt idx="5">
                  <c:v>132900</c:v>
                </c:pt>
                <c:pt idx="6">
                  <c:v>128399.99999999997</c:v>
                </c:pt>
                <c:pt idx="7">
                  <c:v>132599.99999999997</c:v>
                </c:pt>
                <c:pt idx="8">
                  <c:v>137700.00000000003</c:v>
                </c:pt>
                <c:pt idx="9">
                  <c:v>144299.99999999997</c:v>
                </c:pt>
                <c:pt idx="10">
                  <c:v>150100</c:v>
                </c:pt>
                <c:pt idx="11">
                  <c:v>133200</c:v>
                </c:pt>
                <c:pt idx="12">
                  <c:v>123299.99999999999</c:v>
                </c:pt>
                <c:pt idx="13">
                  <c:v>127100</c:v>
                </c:pt>
                <c:pt idx="14">
                  <c:v>130500</c:v>
                </c:pt>
                <c:pt idx="15">
                  <c:v>126800</c:v>
                </c:pt>
                <c:pt idx="16">
                  <c:v>122300</c:v>
                </c:pt>
                <c:pt idx="17">
                  <c:v>121031.3012594771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Taul1!$D$2:$D$19</c:f>
              <c:numCache>
                <c:formatCode>#,##0</c:formatCode>
                <c:ptCount val="18"/>
                <c:pt idx="0">
                  <c:v>17900.000000000004</c:v>
                </c:pt>
                <c:pt idx="1">
                  <c:v>17900</c:v>
                </c:pt>
                <c:pt idx="2">
                  <c:v>17599.999999999996</c:v>
                </c:pt>
                <c:pt idx="3">
                  <c:v>17600</c:v>
                </c:pt>
                <c:pt idx="4">
                  <c:v>17100</c:v>
                </c:pt>
                <c:pt idx="5">
                  <c:v>16400.000000000004</c:v>
                </c:pt>
                <c:pt idx="6">
                  <c:v>16100.000000000002</c:v>
                </c:pt>
                <c:pt idx="7">
                  <c:v>17100</c:v>
                </c:pt>
                <c:pt idx="8">
                  <c:v>17200.000000000004</c:v>
                </c:pt>
                <c:pt idx="9">
                  <c:v>17300</c:v>
                </c:pt>
                <c:pt idx="10">
                  <c:v>18100</c:v>
                </c:pt>
                <c:pt idx="11">
                  <c:v>17200</c:v>
                </c:pt>
                <c:pt idx="12">
                  <c:v>16700</c:v>
                </c:pt>
                <c:pt idx="13">
                  <c:v>17799.999999999996</c:v>
                </c:pt>
                <c:pt idx="14">
                  <c:v>17000</c:v>
                </c:pt>
                <c:pt idx="15">
                  <c:v>16300</c:v>
                </c:pt>
                <c:pt idx="16">
                  <c:v>15700</c:v>
                </c:pt>
                <c:pt idx="17">
                  <c:v>15096.167284981464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Taul1!$E$2:$E$19</c:f>
              <c:numCache>
                <c:formatCode>#,##0</c:formatCode>
                <c:ptCount val="18"/>
                <c:pt idx="0">
                  <c:v>28000</c:v>
                </c:pt>
                <c:pt idx="1">
                  <c:v>30200</c:v>
                </c:pt>
                <c:pt idx="2">
                  <c:v>31300</c:v>
                </c:pt>
                <c:pt idx="3">
                  <c:v>33500</c:v>
                </c:pt>
                <c:pt idx="4">
                  <c:v>34400</c:v>
                </c:pt>
                <c:pt idx="5">
                  <c:v>35199.999999999993</c:v>
                </c:pt>
                <c:pt idx="6">
                  <c:v>35699.999999999993</c:v>
                </c:pt>
                <c:pt idx="7">
                  <c:v>36699.999999999993</c:v>
                </c:pt>
                <c:pt idx="8">
                  <c:v>39199.999999999993</c:v>
                </c:pt>
                <c:pt idx="9">
                  <c:v>40900</c:v>
                </c:pt>
                <c:pt idx="10">
                  <c:v>45500</c:v>
                </c:pt>
                <c:pt idx="11">
                  <c:v>44300.000000000007</c:v>
                </c:pt>
                <c:pt idx="12">
                  <c:v>42600</c:v>
                </c:pt>
                <c:pt idx="13">
                  <c:v>44900.000000000007</c:v>
                </c:pt>
                <c:pt idx="14">
                  <c:v>46099.999999999993</c:v>
                </c:pt>
                <c:pt idx="15">
                  <c:v>46500</c:v>
                </c:pt>
                <c:pt idx="16">
                  <c:v>46199.999999999993</c:v>
                </c:pt>
                <c:pt idx="17">
                  <c:v>47250.165123258434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Taul1!$F$2:$F$19</c:f>
              <c:numCache>
                <c:formatCode>#,##0</c:formatCode>
                <c:ptCount val="18"/>
                <c:pt idx="0">
                  <c:v>25600</c:v>
                </c:pt>
                <c:pt idx="1">
                  <c:v>30700</c:v>
                </c:pt>
                <c:pt idx="2">
                  <c:v>37400</c:v>
                </c:pt>
                <c:pt idx="3">
                  <c:v>43699.999999999993</c:v>
                </c:pt>
                <c:pt idx="4">
                  <c:v>44900</c:v>
                </c:pt>
                <c:pt idx="5">
                  <c:v>43900</c:v>
                </c:pt>
                <c:pt idx="6">
                  <c:v>43900</c:v>
                </c:pt>
                <c:pt idx="7">
                  <c:v>45300</c:v>
                </c:pt>
                <c:pt idx="8">
                  <c:v>49000</c:v>
                </c:pt>
                <c:pt idx="9">
                  <c:v>48100</c:v>
                </c:pt>
                <c:pt idx="10">
                  <c:v>51699.999999999993</c:v>
                </c:pt>
                <c:pt idx="11">
                  <c:v>49500</c:v>
                </c:pt>
                <c:pt idx="12">
                  <c:v>50099.999999999993</c:v>
                </c:pt>
                <c:pt idx="13">
                  <c:v>52500</c:v>
                </c:pt>
                <c:pt idx="14">
                  <c:v>53900</c:v>
                </c:pt>
                <c:pt idx="15">
                  <c:v>57000</c:v>
                </c:pt>
                <c:pt idx="16">
                  <c:v>58500</c:v>
                </c:pt>
                <c:pt idx="17">
                  <c:v>57874.086145206966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3203280"/>
        <c:axId val="523203672"/>
      </c:barChart>
      <c:catAx>
        <c:axId val="52320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03672"/>
        <c:crosses val="autoZero"/>
        <c:auto val="1"/>
        <c:lblAlgn val="ctr"/>
        <c:lblOffset val="100"/>
        <c:noMultiLvlLbl val="0"/>
      </c:catAx>
      <c:valAx>
        <c:axId val="52320367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03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404662420902826E-2"/>
          <c:y val="0.90907694283968443"/>
          <c:w val="0.79447392998360999"/>
          <c:h val="9.0922954983308935E-2"/>
        </c:manualLayout>
      </c:layout>
      <c:overlay val="0"/>
      <c:txPr>
        <a:bodyPr/>
        <a:lstStyle/>
        <a:p>
          <a:pPr>
            <a:defRPr sz="12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32636</c:v>
                </c:pt>
                <c:pt idx="1">
                  <c:v>43841</c:v>
                </c:pt>
                <c:pt idx="2">
                  <c:v>54659</c:v>
                </c:pt>
                <c:pt idx="3">
                  <c:v>49589</c:v>
                </c:pt>
                <c:pt idx="4">
                  <c:v>52521</c:v>
                </c:pt>
                <c:pt idx="5">
                  <c:v>59919</c:v>
                </c:pt>
                <c:pt idx="6">
                  <c:v>69050</c:v>
                </c:pt>
                <c:pt idx="7">
                  <c:v>75936</c:v>
                </c:pt>
                <c:pt idx="8">
                  <c:v>92573</c:v>
                </c:pt>
                <c:pt idx="9">
                  <c:v>137201</c:v>
                </c:pt>
                <c:pt idx="10">
                  <c:v>144312</c:v>
                </c:pt>
                <c:pt idx="11">
                  <c:v>142257</c:v>
                </c:pt>
                <c:pt idx="12">
                  <c:v>157319</c:v>
                </c:pt>
                <c:pt idx="13">
                  <c:v>172596</c:v>
                </c:pt>
                <c:pt idx="14">
                  <c:v>138590</c:v>
                </c:pt>
                <c:pt idx="15">
                  <c:v>124638</c:v>
                </c:pt>
                <c:pt idx="16">
                  <c:v>113997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60204</c:v>
                </c:pt>
                <c:pt idx="1">
                  <c:v>68342</c:v>
                </c:pt>
                <c:pt idx="2">
                  <c:v>62536</c:v>
                </c:pt>
                <c:pt idx="3">
                  <c:v>67635</c:v>
                </c:pt>
                <c:pt idx="4">
                  <c:v>77288</c:v>
                </c:pt>
                <c:pt idx="5">
                  <c:v>74332</c:v>
                </c:pt>
                <c:pt idx="6">
                  <c:v>70753.3</c:v>
                </c:pt>
                <c:pt idx="7">
                  <c:v>74035</c:v>
                </c:pt>
                <c:pt idx="8">
                  <c:v>87144</c:v>
                </c:pt>
                <c:pt idx="9">
                  <c:v>101024</c:v>
                </c:pt>
                <c:pt idx="10">
                  <c:v>105301</c:v>
                </c:pt>
                <c:pt idx="11">
                  <c:v>99061</c:v>
                </c:pt>
                <c:pt idx="12">
                  <c:v>100718</c:v>
                </c:pt>
                <c:pt idx="13">
                  <c:v>106789</c:v>
                </c:pt>
                <c:pt idx="14">
                  <c:v>113027</c:v>
                </c:pt>
                <c:pt idx="15">
                  <c:v>117471</c:v>
                </c:pt>
                <c:pt idx="16">
                  <c:v>118707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12669</c:v>
                </c:pt>
                <c:pt idx="1">
                  <c:v>11806</c:v>
                </c:pt>
                <c:pt idx="2">
                  <c:v>12461</c:v>
                </c:pt>
                <c:pt idx="3">
                  <c:v>19395</c:v>
                </c:pt>
                <c:pt idx="4">
                  <c:v>22464</c:v>
                </c:pt>
                <c:pt idx="5">
                  <c:v>22250</c:v>
                </c:pt>
                <c:pt idx="6">
                  <c:v>23375</c:v>
                </c:pt>
                <c:pt idx="7">
                  <c:v>25274</c:v>
                </c:pt>
                <c:pt idx="8">
                  <c:v>22964</c:v>
                </c:pt>
                <c:pt idx="9">
                  <c:v>25672</c:v>
                </c:pt>
                <c:pt idx="10">
                  <c:v>25631</c:v>
                </c:pt>
                <c:pt idx="11">
                  <c:v>22059</c:v>
                </c:pt>
                <c:pt idx="12">
                  <c:v>23461</c:v>
                </c:pt>
                <c:pt idx="13">
                  <c:v>23233</c:v>
                </c:pt>
                <c:pt idx="14">
                  <c:v>27731</c:v>
                </c:pt>
                <c:pt idx="15">
                  <c:v>23948</c:v>
                </c:pt>
                <c:pt idx="16">
                  <c:v>20220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1380</c:v>
                </c:pt>
                <c:pt idx="1">
                  <c:v>2977</c:v>
                </c:pt>
                <c:pt idx="2">
                  <c:v>3116</c:v>
                </c:pt>
                <c:pt idx="3">
                  <c:v>3138</c:v>
                </c:pt>
                <c:pt idx="4">
                  <c:v>3245</c:v>
                </c:pt>
                <c:pt idx="5">
                  <c:v>3451</c:v>
                </c:pt>
                <c:pt idx="6">
                  <c:v>4109</c:v>
                </c:pt>
                <c:pt idx="7">
                  <c:v>4590</c:v>
                </c:pt>
                <c:pt idx="8">
                  <c:v>5694</c:v>
                </c:pt>
                <c:pt idx="9">
                  <c:v>6910</c:v>
                </c:pt>
                <c:pt idx="10">
                  <c:v>7167</c:v>
                </c:pt>
                <c:pt idx="11">
                  <c:v>5467</c:v>
                </c:pt>
                <c:pt idx="12">
                  <c:v>5802</c:v>
                </c:pt>
                <c:pt idx="13">
                  <c:v>6638</c:v>
                </c:pt>
                <c:pt idx="14">
                  <c:v>6289</c:v>
                </c:pt>
                <c:pt idx="15">
                  <c:v>6089</c:v>
                </c:pt>
                <c:pt idx="16">
                  <c:v>6150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6651</c:v>
                </c:pt>
                <c:pt idx="1">
                  <c:v>6666</c:v>
                </c:pt>
                <c:pt idx="2">
                  <c:v>5401</c:v>
                </c:pt>
                <c:pt idx="3">
                  <c:v>5243</c:v>
                </c:pt>
                <c:pt idx="4">
                  <c:v>6586</c:v>
                </c:pt>
                <c:pt idx="5">
                  <c:v>5505</c:v>
                </c:pt>
                <c:pt idx="6">
                  <c:v>6663</c:v>
                </c:pt>
                <c:pt idx="7">
                  <c:v>9049</c:v>
                </c:pt>
                <c:pt idx="8">
                  <c:v>10426</c:v>
                </c:pt>
                <c:pt idx="9">
                  <c:v>13197</c:v>
                </c:pt>
                <c:pt idx="10">
                  <c:v>14934</c:v>
                </c:pt>
                <c:pt idx="11">
                  <c:v>15839</c:v>
                </c:pt>
                <c:pt idx="12">
                  <c:v>17173</c:v>
                </c:pt>
                <c:pt idx="13">
                  <c:v>18945</c:v>
                </c:pt>
                <c:pt idx="14">
                  <c:v>17202</c:v>
                </c:pt>
                <c:pt idx="15">
                  <c:v>15181</c:v>
                </c:pt>
                <c:pt idx="16">
                  <c:v>14066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3204456"/>
        <c:axId val="523204848"/>
      </c:barChart>
      <c:catAx>
        <c:axId val="523204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04848"/>
        <c:crosses val="autoZero"/>
        <c:auto val="1"/>
        <c:lblAlgn val="ctr"/>
        <c:lblOffset val="100"/>
        <c:noMultiLvlLbl val="0"/>
      </c:catAx>
      <c:valAx>
        <c:axId val="52320484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04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404662420902826E-2"/>
          <c:y val="0.90907694283968443"/>
          <c:w val="0.92186025022607732"/>
          <c:h val="7.9899976391512043E-2"/>
        </c:manualLayout>
      </c:layout>
      <c:overlay val="0"/>
      <c:txPr>
        <a:bodyPr/>
        <a:lstStyle/>
        <a:p>
          <a:pPr>
            <a:defRPr sz="12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57125</c:v>
                </c:pt>
                <c:pt idx="1">
                  <c:v>65932</c:v>
                </c:pt>
                <c:pt idx="2">
                  <c:v>61892</c:v>
                </c:pt>
                <c:pt idx="3">
                  <c:v>70309</c:v>
                </c:pt>
                <c:pt idx="4">
                  <c:v>77315</c:v>
                </c:pt>
                <c:pt idx="5">
                  <c:v>73955</c:v>
                </c:pt>
                <c:pt idx="6">
                  <c:v>71882</c:v>
                </c:pt>
                <c:pt idx="7">
                  <c:v>74016</c:v>
                </c:pt>
                <c:pt idx="8">
                  <c:v>74130</c:v>
                </c:pt>
                <c:pt idx="9">
                  <c:v>98281</c:v>
                </c:pt>
                <c:pt idx="10">
                  <c:v>98165</c:v>
                </c:pt>
                <c:pt idx="11">
                  <c:v>88253</c:v>
                </c:pt>
                <c:pt idx="12">
                  <c:v>86620</c:v>
                </c:pt>
                <c:pt idx="13">
                  <c:v>84977</c:v>
                </c:pt>
                <c:pt idx="14">
                  <c:v>81490</c:v>
                </c:pt>
                <c:pt idx="15">
                  <c:v>74327</c:v>
                </c:pt>
                <c:pt idx="16">
                  <c:v>71725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8829</c:v>
                </c:pt>
                <c:pt idx="1">
                  <c:v>11708</c:v>
                </c:pt>
                <c:pt idx="2">
                  <c:v>15714</c:v>
                </c:pt>
                <c:pt idx="3">
                  <c:v>12971</c:v>
                </c:pt>
                <c:pt idx="4">
                  <c:v>16214</c:v>
                </c:pt>
                <c:pt idx="5">
                  <c:v>18683</c:v>
                </c:pt>
                <c:pt idx="6">
                  <c:v>22717</c:v>
                </c:pt>
                <c:pt idx="7">
                  <c:v>26887</c:v>
                </c:pt>
                <c:pt idx="8">
                  <c:v>33765</c:v>
                </c:pt>
                <c:pt idx="9">
                  <c:v>45443</c:v>
                </c:pt>
                <c:pt idx="10">
                  <c:v>46333</c:v>
                </c:pt>
                <c:pt idx="11">
                  <c:v>39288</c:v>
                </c:pt>
                <c:pt idx="12">
                  <c:v>42532</c:v>
                </c:pt>
                <c:pt idx="13">
                  <c:v>40904</c:v>
                </c:pt>
                <c:pt idx="14">
                  <c:v>36314</c:v>
                </c:pt>
                <c:pt idx="15">
                  <c:v>36895</c:v>
                </c:pt>
                <c:pt idx="16">
                  <c:v>34121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25394</c:v>
                </c:pt>
                <c:pt idx="1">
                  <c:v>28874</c:v>
                </c:pt>
                <c:pt idx="2">
                  <c:v>29429</c:v>
                </c:pt>
                <c:pt idx="3">
                  <c:v>28476</c:v>
                </c:pt>
                <c:pt idx="4">
                  <c:v>30011</c:v>
                </c:pt>
                <c:pt idx="5">
                  <c:v>27315</c:v>
                </c:pt>
                <c:pt idx="6">
                  <c:v>26675</c:v>
                </c:pt>
                <c:pt idx="7">
                  <c:v>24931</c:v>
                </c:pt>
                <c:pt idx="8">
                  <c:v>25014</c:v>
                </c:pt>
                <c:pt idx="9">
                  <c:v>26506</c:v>
                </c:pt>
                <c:pt idx="10">
                  <c:v>29044</c:v>
                </c:pt>
                <c:pt idx="11">
                  <c:v>25967</c:v>
                </c:pt>
                <c:pt idx="12">
                  <c:v>25728</c:v>
                </c:pt>
                <c:pt idx="13">
                  <c:v>26828</c:v>
                </c:pt>
                <c:pt idx="14">
                  <c:v>26859</c:v>
                </c:pt>
                <c:pt idx="15">
                  <c:v>25695</c:v>
                </c:pt>
                <c:pt idx="16">
                  <c:v>25194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12521</c:v>
                </c:pt>
                <c:pt idx="1">
                  <c:v>15745</c:v>
                </c:pt>
                <c:pt idx="2">
                  <c:v>19704</c:v>
                </c:pt>
                <c:pt idx="3">
                  <c:v>21772</c:v>
                </c:pt>
                <c:pt idx="4">
                  <c:v>25587</c:v>
                </c:pt>
                <c:pt idx="5">
                  <c:v>30978</c:v>
                </c:pt>
                <c:pt idx="6">
                  <c:v>36452</c:v>
                </c:pt>
                <c:pt idx="7">
                  <c:v>45165</c:v>
                </c:pt>
                <c:pt idx="8">
                  <c:v>61533</c:v>
                </c:pt>
                <c:pt idx="9">
                  <c:v>80359</c:v>
                </c:pt>
                <c:pt idx="10">
                  <c:v>86105</c:v>
                </c:pt>
                <c:pt idx="11">
                  <c:v>96037</c:v>
                </c:pt>
                <c:pt idx="12">
                  <c:v>112565</c:v>
                </c:pt>
                <c:pt idx="13">
                  <c:v>124325</c:v>
                </c:pt>
                <c:pt idx="14">
                  <c:v>110977</c:v>
                </c:pt>
                <c:pt idx="15">
                  <c:v>112147</c:v>
                </c:pt>
                <c:pt idx="16">
                  <c:v>101226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5474</c:v>
                </c:pt>
                <c:pt idx="1">
                  <c:v>5433</c:v>
                </c:pt>
                <c:pt idx="2">
                  <c:v>4672</c:v>
                </c:pt>
                <c:pt idx="3">
                  <c:v>5018</c:v>
                </c:pt>
                <c:pt idx="4">
                  <c:v>4461</c:v>
                </c:pt>
                <c:pt idx="5">
                  <c:v>5354</c:v>
                </c:pt>
                <c:pt idx="6">
                  <c:v>2941</c:v>
                </c:pt>
                <c:pt idx="7">
                  <c:v>4951</c:v>
                </c:pt>
                <c:pt idx="8">
                  <c:v>6842</c:v>
                </c:pt>
                <c:pt idx="9">
                  <c:v>8197</c:v>
                </c:pt>
                <c:pt idx="10">
                  <c:v>9439</c:v>
                </c:pt>
                <c:pt idx="11">
                  <c:v>8258</c:v>
                </c:pt>
                <c:pt idx="12">
                  <c:v>8844</c:v>
                </c:pt>
                <c:pt idx="13">
                  <c:v>8860</c:v>
                </c:pt>
                <c:pt idx="14">
                  <c:v>8262</c:v>
                </c:pt>
                <c:pt idx="15">
                  <c:v>7221</c:v>
                </c:pt>
                <c:pt idx="16">
                  <c:v>8185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4197</c:v>
                </c:pt>
                <c:pt idx="1">
                  <c:v>5940</c:v>
                </c:pt>
                <c:pt idx="2">
                  <c:v>6762</c:v>
                </c:pt>
                <c:pt idx="3">
                  <c:v>6454</c:v>
                </c:pt>
                <c:pt idx="4">
                  <c:v>8516</c:v>
                </c:pt>
                <c:pt idx="5">
                  <c:v>9172</c:v>
                </c:pt>
                <c:pt idx="6">
                  <c:v>13283</c:v>
                </c:pt>
                <c:pt idx="7">
                  <c:v>12934</c:v>
                </c:pt>
                <c:pt idx="8">
                  <c:v>17517</c:v>
                </c:pt>
                <c:pt idx="9">
                  <c:v>25218</c:v>
                </c:pt>
                <c:pt idx="10">
                  <c:v>28261</c:v>
                </c:pt>
                <c:pt idx="11">
                  <c:v>26882</c:v>
                </c:pt>
                <c:pt idx="12">
                  <c:v>28183</c:v>
                </c:pt>
                <c:pt idx="13">
                  <c:v>40734</c:v>
                </c:pt>
                <c:pt idx="14">
                  <c:v>36001</c:v>
                </c:pt>
                <c:pt idx="15">
                  <c:v>31042</c:v>
                </c:pt>
                <c:pt idx="16">
                  <c:v>32692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3205632"/>
        <c:axId val="523206024"/>
      </c:barChart>
      <c:catAx>
        <c:axId val="52320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06024"/>
        <c:crosses val="autoZero"/>
        <c:auto val="1"/>
        <c:lblAlgn val="ctr"/>
        <c:lblOffset val="100"/>
        <c:noMultiLvlLbl val="0"/>
      </c:catAx>
      <c:valAx>
        <c:axId val="52320602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05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 ja Pohjois-Amerikka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82519</c:v>
                </c:pt>
                <c:pt idx="1">
                  <c:v>94806</c:v>
                </c:pt>
                <c:pt idx="2">
                  <c:v>91321</c:v>
                </c:pt>
                <c:pt idx="3">
                  <c:v>98785</c:v>
                </c:pt>
                <c:pt idx="4">
                  <c:v>107326</c:v>
                </c:pt>
                <c:pt idx="5">
                  <c:v>101270</c:v>
                </c:pt>
                <c:pt idx="6">
                  <c:v>98557</c:v>
                </c:pt>
                <c:pt idx="7">
                  <c:v>98947</c:v>
                </c:pt>
                <c:pt idx="8">
                  <c:v>99144</c:v>
                </c:pt>
                <c:pt idx="9">
                  <c:v>124787</c:v>
                </c:pt>
                <c:pt idx="10">
                  <c:v>127209</c:v>
                </c:pt>
                <c:pt idx="11">
                  <c:v>114220</c:v>
                </c:pt>
                <c:pt idx="12">
                  <c:v>112348</c:v>
                </c:pt>
                <c:pt idx="13">
                  <c:v>112542</c:v>
                </c:pt>
                <c:pt idx="14">
                  <c:v>110444</c:v>
                </c:pt>
                <c:pt idx="15">
                  <c:v>100022</c:v>
                </c:pt>
                <c:pt idx="16">
                  <c:v>96919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Aasia, Oseania, Keski- ja Itä-Eurooppa sekä Latinalainen Amerikka</c:v>
                </c:pt>
              </c:strCache>
            </c:strRef>
          </c:tx>
          <c:spPr>
            <a:solidFill>
              <a:srgbClr val="F04B0D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25547</c:v>
                </c:pt>
                <c:pt idx="1">
                  <c:v>33393</c:v>
                </c:pt>
                <c:pt idx="2">
                  <c:v>42180</c:v>
                </c:pt>
                <c:pt idx="3">
                  <c:v>41197</c:v>
                </c:pt>
                <c:pt idx="4">
                  <c:v>50317</c:v>
                </c:pt>
                <c:pt idx="5">
                  <c:v>58833</c:v>
                </c:pt>
                <c:pt idx="6">
                  <c:v>72452</c:v>
                </c:pt>
                <c:pt idx="7">
                  <c:v>84986</c:v>
                </c:pt>
                <c:pt idx="8">
                  <c:v>112815</c:v>
                </c:pt>
                <c:pt idx="9">
                  <c:v>151020</c:v>
                </c:pt>
                <c:pt idx="10">
                  <c:v>160699</c:v>
                </c:pt>
                <c:pt idx="11">
                  <c:v>162207</c:v>
                </c:pt>
                <c:pt idx="12">
                  <c:v>183280</c:v>
                </c:pt>
                <c:pt idx="13">
                  <c:v>205801</c:v>
                </c:pt>
                <c:pt idx="14">
                  <c:v>184690</c:v>
                </c:pt>
                <c:pt idx="15">
                  <c:v>180084</c:v>
                </c:pt>
                <c:pt idx="16">
                  <c:v>168039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Afrikka ja Lähi-itä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5474</c:v>
                </c:pt>
                <c:pt idx="1">
                  <c:v>5433</c:v>
                </c:pt>
                <c:pt idx="2">
                  <c:v>4672</c:v>
                </c:pt>
                <c:pt idx="3">
                  <c:v>5018</c:v>
                </c:pt>
                <c:pt idx="4">
                  <c:v>4461</c:v>
                </c:pt>
                <c:pt idx="5">
                  <c:v>5354</c:v>
                </c:pt>
                <c:pt idx="6">
                  <c:v>2941</c:v>
                </c:pt>
                <c:pt idx="7">
                  <c:v>4951</c:v>
                </c:pt>
                <c:pt idx="8">
                  <c:v>6842</c:v>
                </c:pt>
                <c:pt idx="9">
                  <c:v>8197</c:v>
                </c:pt>
                <c:pt idx="10">
                  <c:v>9439</c:v>
                </c:pt>
                <c:pt idx="11">
                  <c:v>8258</c:v>
                </c:pt>
                <c:pt idx="12">
                  <c:v>8844</c:v>
                </c:pt>
                <c:pt idx="13">
                  <c:v>8762</c:v>
                </c:pt>
                <c:pt idx="14">
                  <c:v>7833</c:v>
                </c:pt>
                <c:pt idx="15">
                  <c:v>7221</c:v>
                </c:pt>
                <c:pt idx="16">
                  <c:v>8185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3206808"/>
        <c:axId val="523207200"/>
      </c:barChart>
      <c:catAx>
        <c:axId val="523206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07200"/>
        <c:crosses val="autoZero"/>
        <c:auto val="1"/>
        <c:lblAlgn val="ctr"/>
        <c:lblOffset val="100"/>
        <c:noMultiLvlLbl val="0"/>
      </c:catAx>
      <c:valAx>
        <c:axId val="52320720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06808"/>
        <c:crosses val="autoZero"/>
        <c:crossBetween val="between"/>
        <c:majorUnit val="20000"/>
      </c:valAx>
    </c:plotArea>
    <c:legend>
      <c:legendPos val="b"/>
      <c:layout>
        <c:manualLayout>
          <c:xMode val="edge"/>
          <c:yMode val="edge"/>
          <c:x val="0.13848168549757861"/>
          <c:y val="0.89120957046439286"/>
          <c:w val="0.8427583498621426"/>
          <c:h val="0.10879042953560715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dPt>
            <c:idx val="13"/>
            <c:bubble3D val="0"/>
            <c:explosion val="4"/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797014919808824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125411447405721E-17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7.3979249461291257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Kiina</c:v>
                </c:pt>
                <c:pt idx="1">
                  <c:v>Intia</c:v>
                </c:pt>
                <c:pt idx="2">
                  <c:v>Yhdysvallat</c:v>
                </c:pt>
                <c:pt idx="3">
                  <c:v>Saksa</c:v>
                </c:pt>
                <c:pt idx="4">
                  <c:v>Meksiko</c:v>
                </c:pt>
                <c:pt idx="5">
                  <c:v>Ruotsi</c:v>
                </c:pt>
                <c:pt idx="6">
                  <c:v>Brasilia</c:v>
                </c:pt>
                <c:pt idx="7">
                  <c:v>Vietnam</c:v>
                </c:pt>
                <c:pt idx="8">
                  <c:v>Puola</c:v>
                </c:pt>
                <c:pt idx="9">
                  <c:v>Iso-Britannia</c:v>
                </c:pt>
                <c:pt idx="10">
                  <c:v>Ranska</c:v>
                </c:pt>
                <c:pt idx="11">
                  <c:v>Italia</c:v>
                </c:pt>
                <c:pt idx="12">
                  <c:v>Venäjä</c:v>
                </c:pt>
                <c:pt idx="13">
                  <c:v>Muut maat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45314</c:v>
                </c:pt>
                <c:pt idx="1">
                  <c:v>28302</c:v>
                </c:pt>
                <c:pt idx="2">
                  <c:v>22074</c:v>
                </c:pt>
                <c:pt idx="3">
                  <c:v>18660</c:v>
                </c:pt>
                <c:pt idx="4">
                  <c:v>15633</c:v>
                </c:pt>
                <c:pt idx="5">
                  <c:v>14434</c:v>
                </c:pt>
                <c:pt idx="6">
                  <c:v>13445</c:v>
                </c:pt>
                <c:pt idx="7">
                  <c:v>10240</c:v>
                </c:pt>
                <c:pt idx="8">
                  <c:v>9947</c:v>
                </c:pt>
                <c:pt idx="9">
                  <c:v>7199</c:v>
                </c:pt>
                <c:pt idx="10">
                  <c:v>6350</c:v>
                </c:pt>
                <c:pt idx="11">
                  <c:v>5533</c:v>
                </c:pt>
                <c:pt idx="12">
                  <c:v>5339</c:v>
                </c:pt>
                <c:pt idx="13">
                  <c:v>70673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56200</c:v>
                </c:pt>
                <c:pt idx="1">
                  <c:v>60599.999999999993</c:v>
                </c:pt>
                <c:pt idx="2">
                  <c:v>62800.000000000007</c:v>
                </c:pt>
                <c:pt idx="3">
                  <c:v>62599.999999999993</c:v>
                </c:pt>
                <c:pt idx="4">
                  <c:v>59200</c:v>
                </c:pt>
                <c:pt idx="5">
                  <c:v>57200</c:v>
                </c:pt>
                <c:pt idx="6">
                  <c:v>57700</c:v>
                </c:pt>
                <c:pt idx="7">
                  <c:v>59900</c:v>
                </c:pt>
                <c:pt idx="8">
                  <c:v>59199.999999999993</c:v>
                </c:pt>
                <c:pt idx="9">
                  <c:v>60400</c:v>
                </c:pt>
                <c:pt idx="10">
                  <c:v>60900</c:v>
                </c:pt>
                <c:pt idx="11">
                  <c:v>54800.000000000007</c:v>
                </c:pt>
                <c:pt idx="12">
                  <c:v>51200</c:v>
                </c:pt>
                <c:pt idx="13">
                  <c:v>47500</c:v>
                </c:pt>
                <c:pt idx="14">
                  <c:v>48800</c:v>
                </c:pt>
                <c:pt idx="15">
                  <c:v>43500</c:v>
                </c:pt>
                <c:pt idx="16">
                  <c:v>42100</c:v>
                </c:pt>
                <c:pt idx="17">
                  <c:v>40522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32636</c:v>
                </c:pt>
                <c:pt idx="1">
                  <c:v>43841</c:v>
                </c:pt>
                <c:pt idx="2">
                  <c:v>54659</c:v>
                </c:pt>
                <c:pt idx="3">
                  <c:v>49589</c:v>
                </c:pt>
                <c:pt idx="4">
                  <c:v>52521</c:v>
                </c:pt>
                <c:pt idx="5">
                  <c:v>59919</c:v>
                </c:pt>
                <c:pt idx="6">
                  <c:v>69050</c:v>
                </c:pt>
                <c:pt idx="7">
                  <c:v>75936</c:v>
                </c:pt>
                <c:pt idx="8">
                  <c:v>92573</c:v>
                </c:pt>
                <c:pt idx="9">
                  <c:v>137201</c:v>
                </c:pt>
                <c:pt idx="10">
                  <c:v>144312</c:v>
                </c:pt>
                <c:pt idx="11">
                  <c:v>142257</c:v>
                </c:pt>
                <c:pt idx="12">
                  <c:v>157319</c:v>
                </c:pt>
                <c:pt idx="13">
                  <c:v>172596</c:v>
                </c:pt>
                <c:pt idx="14">
                  <c:v>138590</c:v>
                </c:pt>
                <c:pt idx="15">
                  <c:v>124638</c:v>
                </c:pt>
                <c:pt idx="16">
                  <c:v>113997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23208376"/>
        <c:axId val="523208768"/>
      </c:barChart>
      <c:catAx>
        <c:axId val="523208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08768"/>
        <c:crosses val="autoZero"/>
        <c:auto val="1"/>
        <c:lblAlgn val="ctr"/>
        <c:lblOffset val="100"/>
        <c:noMultiLvlLbl val="0"/>
      </c:catAx>
      <c:valAx>
        <c:axId val="52320876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08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9873</c:v>
                </c:pt>
                <c:pt idx="1">
                  <c:v>12197</c:v>
                </c:pt>
                <c:pt idx="2">
                  <c:v>13772</c:v>
                </c:pt>
                <c:pt idx="3">
                  <c:v>12101</c:v>
                </c:pt>
                <c:pt idx="4">
                  <c:v>11140</c:v>
                </c:pt>
                <c:pt idx="5">
                  <c:v>11396</c:v>
                </c:pt>
                <c:pt idx="6">
                  <c:v>11023</c:v>
                </c:pt>
                <c:pt idx="7">
                  <c:v>11385</c:v>
                </c:pt>
                <c:pt idx="8">
                  <c:v>11177</c:v>
                </c:pt>
                <c:pt idx="9">
                  <c:v>28649</c:v>
                </c:pt>
                <c:pt idx="10">
                  <c:v>28352</c:v>
                </c:pt>
                <c:pt idx="11">
                  <c:v>25591</c:v>
                </c:pt>
                <c:pt idx="12">
                  <c:v>24606</c:v>
                </c:pt>
                <c:pt idx="13">
                  <c:v>23624</c:v>
                </c:pt>
                <c:pt idx="14">
                  <c:v>17071</c:v>
                </c:pt>
                <c:pt idx="15">
                  <c:v>12864</c:v>
                </c:pt>
                <c:pt idx="16">
                  <c:v>13140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4935</c:v>
                </c:pt>
                <c:pt idx="1">
                  <c:v>6736</c:v>
                </c:pt>
                <c:pt idx="2">
                  <c:v>10355</c:v>
                </c:pt>
                <c:pt idx="3">
                  <c:v>8029</c:v>
                </c:pt>
                <c:pt idx="4">
                  <c:v>9150</c:v>
                </c:pt>
                <c:pt idx="5">
                  <c:v>11736</c:v>
                </c:pt>
                <c:pt idx="6">
                  <c:v>14634</c:v>
                </c:pt>
                <c:pt idx="7">
                  <c:v>16452</c:v>
                </c:pt>
                <c:pt idx="8">
                  <c:v>19128</c:v>
                </c:pt>
                <c:pt idx="9">
                  <c:v>21681</c:v>
                </c:pt>
                <c:pt idx="10">
                  <c:v>23708</c:v>
                </c:pt>
                <c:pt idx="11">
                  <c:v>18796</c:v>
                </c:pt>
                <c:pt idx="12">
                  <c:v>20214</c:v>
                </c:pt>
                <c:pt idx="13">
                  <c:v>18078</c:v>
                </c:pt>
                <c:pt idx="14">
                  <c:v>14521</c:v>
                </c:pt>
                <c:pt idx="15">
                  <c:v>14268</c:v>
                </c:pt>
                <c:pt idx="16">
                  <c:v>14508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7462</c:v>
                </c:pt>
                <c:pt idx="1">
                  <c:v>10078</c:v>
                </c:pt>
                <c:pt idx="2">
                  <c:v>11631</c:v>
                </c:pt>
                <c:pt idx="3">
                  <c:v>10038</c:v>
                </c:pt>
                <c:pt idx="4">
                  <c:v>10235</c:v>
                </c:pt>
                <c:pt idx="5">
                  <c:v>9665</c:v>
                </c:pt>
                <c:pt idx="6">
                  <c:v>9211</c:v>
                </c:pt>
                <c:pt idx="7">
                  <c:v>7575</c:v>
                </c:pt>
                <c:pt idx="8">
                  <c:v>5966</c:v>
                </c:pt>
                <c:pt idx="9">
                  <c:v>6302</c:v>
                </c:pt>
                <c:pt idx="10">
                  <c:v>9605</c:v>
                </c:pt>
                <c:pt idx="11">
                  <c:v>8636</c:v>
                </c:pt>
                <c:pt idx="12">
                  <c:v>8805</c:v>
                </c:pt>
                <c:pt idx="13">
                  <c:v>9355</c:v>
                </c:pt>
                <c:pt idx="14">
                  <c:v>8040</c:v>
                </c:pt>
                <c:pt idx="15">
                  <c:v>7373</c:v>
                </c:pt>
                <c:pt idx="16">
                  <c:v>6321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6692</c:v>
                </c:pt>
                <c:pt idx="1">
                  <c:v>9143</c:v>
                </c:pt>
                <c:pt idx="2">
                  <c:v>12920</c:v>
                </c:pt>
                <c:pt idx="3">
                  <c:v>13980</c:v>
                </c:pt>
                <c:pt idx="4">
                  <c:v>16449</c:v>
                </c:pt>
                <c:pt idx="5">
                  <c:v>20690</c:v>
                </c:pt>
                <c:pt idx="6">
                  <c:v>23953</c:v>
                </c:pt>
                <c:pt idx="7">
                  <c:v>29414</c:v>
                </c:pt>
                <c:pt idx="8">
                  <c:v>42193</c:v>
                </c:pt>
                <c:pt idx="9">
                  <c:v>56233</c:v>
                </c:pt>
                <c:pt idx="10">
                  <c:v>55776</c:v>
                </c:pt>
                <c:pt idx="11">
                  <c:v>64529</c:v>
                </c:pt>
                <c:pt idx="12">
                  <c:v>77986</c:v>
                </c:pt>
                <c:pt idx="13">
                  <c:v>83955</c:v>
                </c:pt>
                <c:pt idx="14">
                  <c:v>69544</c:v>
                </c:pt>
                <c:pt idx="15">
                  <c:v>67786</c:v>
                </c:pt>
                <c:pt idx="16">
                  <c:v>55394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1492</c:v>
                </c:pt>
                <c:pt idx="1">
                  <c:v>1497</c:v>
                </c:pt>
                <c:pt idx="2">
                  <c:v>1162</c:v>
                </c:pt>
                <c:pt idx="3">
                  <c:v>1123</c:v>
                </c:pt>
                <c:pt idx="4">
                  <c:v>1352</c:v>
                </c:pt>
                <c:pt idx="5">
                  <c:v>1353</c:v>
                </c:pt>
                <c:pt idx="6">
                  <c:v>515</c:v>
                </c:pt>
                <c:pt idx="7">
                  <c:v>2139</c:v>
                </c:pt>
                <c:pt idx="8">
                  <c:v>1583</c:v>
                </c:pt>
                <c:pt idx="9">
                  <c:v>4522</c:v>
                </c:pt>
                <c:pt idx="10">
                  <c:v>5170</c:v>
                </c:pt>
                <c:pt idx="11">
                  <c:v>4068</c:v>
                </c:pt>
                <c:pt idx="12">
                  <c:v>4581</c:v>
                </c:pt>
                <c:pt idx="13">
                  <c:v>4334</c:v>
                </c:pt>
                <c:pt idx="14">
                  <c:v>3104</c:v>
                </c:pt>
                <c:pt idx="15">
                  <c:v>1721</c:v>
                </c:pt>
                <c:pt idx="16">
                  <c:v>2177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2182</c:v>
                </c:pt>
                <c:pt idx="1">
                  <c:v>4190</c:v>
                </c:pt>
                <c:pt idx="2">
                  <c:v>4819</c:v>
                </c:pt>
                <c:pt idx="3">
                  <c:v>4318</c:v>
                </c:pt>
                <c:pt idx="4">
                  <c:v>4195</c:v>
                </c:pt>
                <c:pt idx="5">
                  <c:v>5079</c:v>
                </c:pt>
                <c:pt idx="6">
                  <c:v>9714</c:v>
                </c:pt>
                <c:pt idx="7">
                  <c:v>8971</c:v>
                </c:pt>
                <c:pt idx="8">
                  <c:v>12526</c:v>
                </c:pt>
                <c:pt idx="9">
                  <c:v>19815</c:v>
                </c:pt>
                <c:pt idx="10">
                  <c:v>21701</c:v>
                </c:pt>
                <c:pt idx="11">
                  <c:v>20638</c:v>
                </c:pt>
                <c:pt idx="12">
                  <c:v>21127</c:v>
                </c:pt>
                <c:pt idx="13">
                  <c:v>33250</c:v>
                </c:pt>
                <c:pt idx="14">
                  <c:v>26310</c:v>
                </c:pt>
                <c:pt idx="15">
                  <c:v>20626</c:v>
                </c:pt>
                <c:pt idx="16">
                  <c:v>22457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3209552"/>
        <c:axId val="523209944"/>
      </c:barChart>
      <c:catAx>
        <c:axId val="52320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09944"/>
        <c:crosses val="autoZero"/>
        <c:auto val="1"/>
        <c:lblAlgn val="ctr"/>
        <c:lblOffset val="100"/>
        <c:noMultiLvlLbl val="0"/>
      </c:catAx>
      <c:valAx>
        <c:axId val="52320994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09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124000</c:v>
                </c:pt>
                <c:pt idx="1">
                  <c:v>124700</c:v>
                </c:pt>
                <c:pt idx="2">
                  <c:v>130300</c:v>
                </c:pt>
                <c:pt idx="3">
                  <c:v>136600</c:v>
                </c:pt>
                <c:pt idx="4">
                  <c:v>135300</c:v>
                </c:pt>
                <c:pt idx="5">
                  <c:v>132900</c:v>
                </c:pt>
                <c:pt idx="6">
                  <c:v>128400</c:v>
                </c:pt>
                <c:pt idx="7">
                  <c:v>132600</c:v>
                </c:pt>
                <c:pt idx="8">
                  <c:v>137700</c:v>
                </c:pt>
                <c:pt idx="9">
                  <c:v>144300</c:v>
                </c:pt>
                <c:pt idx="10">
                  <c:v>150100</c:v>
                </c:pt>
                <c:pt idx="11">
                  <c:v>133200</c:v>
                </c:pt>
                <c:pt idx="12">
                  <c:v>123300</c:v>
                </c:pt>
                <c:pt idx="13">
                  <c:v>127100</c:v>
                </c:pt>
                <c:pt idx="14">
                  <c:v>130500</c:v>
                </c:pt>
                <c:pt idx="15">
                  <c:v>126800</c:v>
                </c:pt>
                <c:pt idx="16">
                  <c:v>122300</c:v>
                </c:pt>
                <c:pt idx="17">
                  <c:v>121031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60204</c:v>
                </c:pt>
                <c:pt idx="1">
                  <c:v>68342</c:v>
                </c:pt>
                <c:pt idx="2">
                  <c:v>62536</c:v>
                </c:pt>
                <c:pt idx="3">
                  <c:v>67635</c:v>
                </c:pt>
                <c:pt idx="4">
                  <c:v>77288</c:v>
                </c:pt>
                <c:pt idx="5">
                  <c:v>74332</c:v>
                </c:pt>
                <c:pt idx="6">
                  <c:v>70753</c:v>
                </c:pt>
                <c:pt idx="7">
                  <c:v>74035</c:v>
                </c:pt>
                <c:pt idx="8">
                  <c:v>87144</c:v>
                </c:pt>
                <c:pt idx="9">
                  <c:v>101024</c:v>
                </c:pt>
                <c:pt idx="10">
                  <c:v>105301</c:v>
                </c:pt>
                <c:pt idx="11">
                  <c:v>99061</c:v>
                </c:pt>
                <c:pt idx="12">
                  <c:v>100718</c:v>
                </c:pt>
                <c:pt idx="13">
                  <c:v>106789</c:v>
                </c:pt>
                <c:pt idx="14">
                  <c:v>113027</c:v>
                </c:pt>
                <c:pt idx="15">
                  <c:v>117471</c:v>
                </c:pt>
                <c:pt idx="16">
                  <c:v>118707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23210728"/>
        <c:axId val="523211120"/>
      </c:barChart>
      <c:catAx>
        <c:axId val="523210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11120"/>
        <c:crosses val="autoZero"/>
        <c:auto val="1"/>
        <c:lblAlgn val="ctr"/>
        <c:lblOffset val="100"/>
        <c:noMultiLvlLbl val="0"/>
      </c:catAx>
      <c:valAx>
        <c:axId val="52321112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107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31380</c:v>
                </c:pt>
                <c:pt idx="1">
                  <c:v>37870</c:v>
                </c:pt>
                <c:pt idx="2">
                  <c:v>33350</c:v>
                </c:pt>
                <c:pt idx="3">
                  <c:v>37443</c:v>
                </c:pt>
                <c:pt idx="4">
                  <c:v>43553</c:v>
                </c:pt>
                <c:pt idx="5">
                  <c:v>41226</c:v>
                </c:pt>
                <c:pt idx="6">
                  <c:v>38168</c:v>
                </c:pt>
                <c:pt idx="7">
                  <c:v>37634</c:v>
                </c:pt>
                <c:pt idx="8">
                  <c:v>43035</c:v>
                </c:pt>
                <c:pt idx="9">
                  <c:v>47355</c:v>
                </c:pt>
                <c:pt idx="10">
                  <c:v>46361</c:v>
                </c:pt>
                <c:pt idx="11">
                  <c:v>42325</c:v>
                </c:pt>
                <c:pt idx="12">
                  <c:v>41359</c:v>
                </c:pt>
                <c:pt idx="13">
                  <c:v>40844</c:v>
                </c:pt>
                <c:pt idx="14">
                  <c:v>41821</c:v>
                </c:pt>
                <c:pt idx="15">
                  <c:v>41637</c:v>
                </c:pt>
                <c:pt idx="16">
                  <c:v>40247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2767</c:v>
                </c:pt>
                <c:pt idx="1">
                  <c:v>3104</c:v>
                </c:pt>
                <c:pt idx="2">
                  <c:v>3160</c:v>
                </c:pt>
                <c:pt idx="3">
                  <c:v>2638</c:v>
                </c:pt>
                <c:pt idx="4">
                  <c:v>3845</c:v>
                </c:pt>
                <c:pt idx="5">
                  <c:v>3488</c:v>
                </c:pt>
                <c:pt idx="6">
                  <c:v>3864</c:v>
                </c:pt>
                <c:pt idx="7">
                  <c:v>4306</c:v>
                </c:pt>
                <c:pt idx="8">
                  <c:v>5644</c:v>
                </c:pt>
                <c:pt idx="9">
                  <c:v>9888</c:v>
                </c:pt>
                <c:pt idx="10">
                  <c:v>8968</c:v>
                </c:pt>
                <c:pt idx="11">
                  <c:v>8480</c:v>
                </c:pt>
                <c:pt idx="12">
                  <c:v>9769</c:v>
                </c:pt>
                <c:pt idx="13">
                  <c:v>9491</c:v>
                </c:pt>
                <c:pt idx="14">
                  <c:v>10352</c:v>
                </c:pt>
                <c:pt idx="15">
                  <c:v>11605</c:v>
                </c:pt>
                <c:pt idx="16">
                  <c:v>11656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15656</c:v>
                </c:pt>
                <c:pt idx="1">
                  <c:v>16705</c:v>
                </c:pt>
                <c:pt idx="2">
                  <c:v>15662</c:v>
                </c:pt>
                <c:pt idx="3">
                  <c:v>16011</c:v>
                </c:pt>
                <c:pt idx="4">
                  <c:v>15592</c:v>
                </c:pt>
                <c:pt idx="5">
                  <c:v>13706</c:v>
                </c:pt>
                <c:pt idx="6">
                  <c:v>13332</c:v>
                </c:pt>
                <c:pt idx="7">
                  <c:v>13730</c:v>
                </c:pt>
                <c:pt idx="8">
                  <c:v>15302</c:v>
                </c:pt>
                <c:pt idx="9">
                  <c:v>16014</c:v>
                </c:pt>
                <c:pt idx="10">
                  <c:v>15855</c:v>
                </c:pt>
                <c:pt idx="11">
                  <c:v>14294</c:v>
                </c:pt>
                <c:pt idx="12">
                  <c:v>13663</c:v>
                </c:pt>
                <c:pt idx="13">
                  <c:v>14261</c:v>
                </c:pt>
                <c:pt idx="14">
                  <c:v>15218</c:v>
                </c:pt>
                <c:pt idx="15">
                  <c:v>15014</c:v>
                </c:pt>
                <c:pt idx="16">
                  <c:v>15424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5035</c:v>
                </c:pt>
                <c:pt idx="1">
                  <c:v>5518</c:v>
                </c:pt>
                <c:pt idx="2">
                  <c:v>5363</c:v>
                </c:pt>
                <c:pt idx="3">
                  <c:v>6240</c:v>
                </c:pt>
                <c:pt idx="4">
                  <c:v>7581</c:v>
                </c:pt>
                <c:pt idx="5">
                  <c:v>8487</c:v>
                </c:pt>
                <c:pt idx="6">
                  <c:v>10082</c:v>
                </c:pt>
                <c:pt idx="7">
                  <c:v>12522</c:v>
                </c:pt>
                <c:pt idx="8">
                  <c:v>15978</c:v>
                </c:pt>
                <c:pt idx="9">
                  <c:v>19506</c:v>
                </c:pt>
                <c:pt idx="10">
                  <c:v>24539</c:v>
                </c:pt>
                <c:pt idx="11">
                  <c:v>24686</c:v>
                </c:pt>
                <c:pt idx="12">
                  <c:v>26055</c:v>
                </c:pt>
                <c:pt idx="13">
                  <c:v>31835</c:v>
                </c:pt>
                <c:pt idx="14">
                  <c:v>33743</c:v>
                </c:pt>
                <c:pt idx="15">
                  <c:v>36581</c:v>
                </c:pt>
                <c:pt idx="16">
                  <c:v>38529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3912</c:v>
                </c:pt>
                <c:pt idx="1">
                  <c:v>3735</c:v>
                </c:pt>
                <c:pt idx="2">
                  <c:v>3339</c:v>
                </c:pt>
                <c:pt idx="3">
                  <c:v>3624</c:v>
                </c:pt>
                <c:pt idx="4">
                  <c:v>2930</c:v>
                </c:pt>
                <c:pt idx="5">
                  <c:v>3792</c:v>
                </c:pt>
                <c:pt idx="6">
                  <c:v>2199</c:v>
                </c:pt>
                <c:pt idx="7">
                  <c:v>2651</c:v>
                </c:pt>
                <c:pt idx="8">
                  <c:v>3021</c:v>
                </c:pt>
                <c:pt idx="9">
                  <c:v>3461</c:v>
                </c:pt>
                <c:pt idx="10">
                  <c:v>4004</c:v>
                </c:pt>
                <c:pt idx="11">
                  <c:v>3907</c:v>
                </c:pt>
                <c:pt idx="12">
                  <c:v>3986</c:v>
                </c:pt>
                <c:pt idx="13">
                  <c:v>4196</c:v>
                </c:pt>
                <c:pt idx="14">
                  <c:v>4471</c:v>
                </c:pt>
                <c:pt idx="15">
                  <c:v>5212</c:v>
                </c:pt>
                <c:pt idx="16">
                  <c:v>5675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1454</c:v>
                </c:pt>
                <c:pt idx="1">
                  <c:v>1410</c:v>
                </c:pt>
                <c:pt idx="2">
                  <c:v>1662</c:v>
                </c:pt>
                <c:pt idx="3">
                  <c:v>1679</c:v>
                </c:pt>
                <c:pt idx="4">
                  <c:v>3787</c:v>
                </c:pt>
                <c:pt idx="5">
                  <c:v>3633</c:v>
                </c:pt>
                <c:pt idx="6">
                  <c:v>3108</c:v>
                </c:pt>
                <c:pt idx="7">
                  <c:v>3192</c:v>
                </c:pt>
                <c:pt idx="8">
                  <c:v>4164</c:v>
                </c:pt>
                <c:pt idx="9">
                  <c:v>4800</c:v>
                </c:pt>
                <c:pt idx="10">
                  <c:v>5576</c:v>
                </c:pt>
                <c:pt idx="11">
                  <c:v>5369</c:v>
                </c:pt>
                <c:pt idx="12">
                  <c:v>5885</c:v>
                </c:pt>
                <c:pt idx="13">
                  <c:v>6162</c:v>
                </c:pt>
                <c:pt idx="14">
                  <c:v>6970</c:v>
                </c:pt>
                <c:pt idx="15">
                  <c:v>7422</c:v>
                </c:pt>
                <c:pt idx="16">
                  <c:v>7179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3211904"/>
        <c:axId val="523212296"/>
      </c:barChart>
      <c:catAx>
        <c:axId val="52321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12296"/>
        <c:crosses val="autoZero"/>
        <c:auto val="1"/>
        <c:lblAlgn val="ctr"/>
        <c:lblOffset val="100"/>
        <c:noMultiLvlLbl val="0"/>
      </c:catAx>
      <c:valAx>
        <c:axId val="52321229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11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138823437413"/>
          <c:y val="7.0765493196747867E-2"/>
          <c:w val="0.71995212031015243"/>
          <c:h val="0.835561753954721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7279.7</c:v>
                </c:pt>
                <c:pt idx="2">
                  <c:v>8187.8</c:v>
                </c:pt>
                <c:pt idx="3">
                  <c:v>8072.5</c:v>
                </c:pt>
                <c:pt idx="4">
                  <c:v>8660.4</c:v>
                </c:pt>
                <c:pt idx="5">
                  <c:v>9131.4</c:v>
                </c:pt>
                <c:pt idx="6">
                  <c:v>8589.6</c:v>
                </c:pt>
                <c:pt idx="7">
                  <c:v>8682.1</c:v>
                </c:pt>
                <c:pt idx="8">
                  <c:v>9359.6</c:v>
                </c:pt>
                <c:pt idx="9">
                  <c:v>9217.7000000000007</c:v>
                </c:pt>
                <c:pt idx="10">
                  <c:v>10763.1</c:v>
                </c:pt>
                <c:pt idx="11">
                  <c:v>9596.5</c:v>
                </c:pt>
                <c:pt idx="12">
                  <c:v>11009.7</c:v>
                </c:pt>
                <c:pt idx="13">
                  <c:v>10952.7</c:v>
                </c:pt>
                <c:pt idx="14">
                  <c:v>10486.5</c:v>
                </c:pt>
                <c:pt idx="15">
                  <c:v>11002.2</c:v>
                </c:pt>
                <c:pt idx="16">
                  <c:v>9672.5</c:v>
                </c:pt>
                <c:pt idx="17">
                  <c:v>6349.2</c:v>
                </c:pt>
                <c:pt idx="18">
                  <c:v>6595.6</c:v>
                </c:pt>
                <c:pt idx="19">
                  <c:v>6759.1</c:v>
                </c:pt>
                <c:pt idx="20">
                  <c:v>7814.4</c:v>
                </c:pt>
                <c:pt idx="21">
                  <c:v>7152.9</c:v>
                </c:pt>
                <c:pt idx="22">
                  <c:v>7209.4</c:v>
                </c:pt>
                <c:pt idx="23">
                  <c:v>7168.3</c:v>
                </c:pt>
                <c:pt idx="24">
                  <c:v>9393.6</c:v>
                </c:pt>
                <c:pt idx="25">
                  <c:v>8412.1</c:v>
                </c:pt>
                <c:pt idx="26">
                  <c:v>8416.4</c:v>
                </c:pt>
                <c:pt idx="27">
                  <c:v>7642.9</c:v>
                </c:pt>
                <c:pt idx="28">
                  <c:v>9619.4</c:v>
                </c:pt>
                <c:pt idx="29">
                  <c:v>8167.4</c:v>
                </c:pt>
                <c:pt idx="30">
                  <c:v>8605.5</c:v>
                </c:pt>
                <c:pt idx="31">
                  <c:v>7537.6</c:v>
                </c:pt>
                <c:pt idx="32">
                  <c:v>8868.9</c:v>
                </c:pt>
                <c:pt idx="33">
                  <c:v>6972.2</c:v>
                </c:pt>
                <c:pt idx="34">
                  <c:v>7313.1</c:v>
                </c:pt>
                <c:pt idx="35">
                  <c:v>6676.2</c:v>
                </c:pt>
                <c:pt idx="36">
                  <c:v>7581.3</c:v>
                </c:pt>
                <c:pt idx="37">
                  <c:v>7365.3</c:v>
                </c:pt>
                <c:pt idx="38">
                  <c:v>7500.7</c:v>
                </c:pt>
                <c:pt idx="39">
                  <c:v>8795.7000000000007</c:v>
                </c:pt>
                <c:pt idx="40">
                  <c:v>7778.7</c:v>
                </c:pt>
                <c:pt idx="41">
                  <c:v>6715.4</c:v>
                </c:pt>
                <c:pt idx="42">
                  <c:v>8534.2000000000007</c:v>
                </c:pt>
                <c:pt idx="43">
                  <c:v>7013.6</c:v>
                </c:pt>
                <c:pt idx="44">
                  <c:v>7146.2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5963.4</c:v>
                </c:pt>
                <c:pt idx="2">
                  <c:v>7004.1</c:v>
                </c:pt>
                <c:pt idx="3">
                  <c:v>6917.3</c:v>
                </c:pt>
                <c:pt idx="4">
                  <c:v>7204</c:v>
                </c:pt>
                <c:pt idx="5">
                  <c:v>7915.8</c:v>
                </c:pt>
                <c:pt idx="6">
                  <c:v>7052.8</c:v>
                </c:pt>
                <c:pt idx="7">
                  <c:v>7248.7</c:v>
                </c:pt>
                <c:pt idx="8">
                  <c:v>8069.3</c:v>
                </c:pt>
                <c:pt idx="9">
                  <c:v>7720.9</c:v>
                </c:pt>
                <c:pt idx="10">
                  <c:v>9103</c:v>
                </c:pt>
                <c:pt idx="11">
                  <c:v>8131.1</c:v>
                </c:pt>
                <c:pt idx="12">
                  <c:v>9296.1</c:v>
                </c:pt>
                <c:pt idx="13">
                  <c:v>9061.9</c:v>
                </c:pt>
                <c:pt idx="14">
                  <c:v>8339.1</c:v>
                </c:pt>
                <c:pt idx="15">
                  <c:v>9215.7000000000007</c:v>
                </c:pt>
                <c:pt idx="16">
                  <c:v>7883.8</c:v>
                </c:pt>
                <c:pt idx="17">
                  <c:v>5065</c:v>
                </c:pt>
                <c:pt idx="18">
                  <c:v>5107.2</c:v>
                </c:pt>
                <c:pt idx="19">
                  <c:v>5354.3</c:v>
                </c:pt>
                <c:pt idx="20">
                  <c:v>6121.7</c:v>
                </c:pt>
                <c:pt idx="21">
                  <c:v>5388.3</c:v>
                </c:pt>
                <c:pt idx="22">
                  <c:v>5725.8</c:v>
                </c:pt>
                <c:pt idx="23">
                  <c:v>5602.6</c:v>
                </c:pt>
                <c:pt idx="24">
                  <c:v>7045.4</c:v>
                </c:pt>
                <c:pt idx="25">
                  <c:v>5979.4</c:v>
                </c:pt>
                <c:pt idx="26">
                  <c:v>6595.9</c:v>
                </c:pt>
                <c:pt idx="27">
                  <c:v>5791.9</c:v>
                </c:pt>
                <c:pt idx="28">
                  <c:v>7338.8</c:v>
                </c:pt>
                <c:pt idx="29">
                  <c:v>6137.3</c:v>
                </c:pt>
                <c:pt idx="30">
                  <c:v>6705.9</c:v>
                </c:pt>
                <c:pt idx="31">
                  <c:v>6132.2</c:v>
                </c:pt>
                <c:pt idx="32">
                  <c:v>7179.6</c:v>
                </c:pt>
                <c:pt idx="33">
                  <c:v>5198.7</c:v>
                </c:pt>
                <c:pt idx="34">
                  <c:v>5561.1</c:v>
                </c:pt>
                <c:pt idx="35">
                  <c:v>5242.3</c:v>
                </c:pt>
                <c:pt idx="36">
                  <c:v>5970.5</c:v>
                </c:pt>
                <c:pt idx="37">
                  <c:v>5382.6</c:v>
                </c:pt>
                <c:pt idx="38">
                  <c:v>5608.5</c:v>
                </c:pt>
                <c:pt idx="39">
                  <c:v>6669</c:v>
                </c:pt>
                <c:pt idx="40">
                  <c:v>5884.5</c:v>
                </c:pt>
                <c:pt idx="41">
                  <c:v>4766.3999999999996</c:v>
                </c:pt>
                <c:pt idx="42">
                  <c:v>6388.4</c:v>
                </c:pt>
                <c:pt idx="43">
                  <c:v>5392.1</c:v>
                </c:pt>
                <c:pt idx="44">
                  <c:v>5149.1000000000004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1309.9000000000001</c:v>
                </c:pt>
                <c:pt idx="2">
                  <c:v>1184.5999999999999</c:v>
                </c:pt>
                <c:pt idx="3">
                  <c:v>1163.3</c:v>
                </c:pt>
                <c:pt idx="4">
                  <c:v>1459.7</c:v>
                </c:pt>
                <c:pt idx="5">
                  <c:v>1214.0999999999999</c:v>
                </c:pt>
                <c:pt idx="6">
                  <c:v>1535.9</c:v>
                </c:pt>
                <c:pt idx="7">
                  <c:v>1433.1</c:v>
                </c:pt>
                <c:pt idx="8">
                  <c:v>1279.5999999999999</c:v>
                </c:pt>
                <c:pt idx="9">
                  <c:v>1475.6</c:v>
                </c:pt>
                <c:pt idx="10">
                  <c:v>1646.7</c:v>
                </c:pt>
                <c:pt idx="11">
                  <c:v>1443.6</c:v>
                </c:pt>
                <c:pt idx="12">
                  <c:v>1709.4</c:v>
                </c:pt>
                <c:pt idx="13">
                  <c:v>1848.2</c:v>
                </c:pt>
                <c:pt idx="14">
                  <c:v>2128.3000000000002</c:v>
                </c:pt>
                <c:pt idx="15">
                  <c:v>1736.7</c:v>
                </c:pt>
                <c:pt idx="16">
                  <c:v>1759.5</c:v>
                </c:pt>
                <c:pt idx="17">
                  <c:v>1246.8</c:v>
                </c:pt>
                <c:pt idx="18">
                  <c:v>1465.6</c:v>
                </c:pt>
                <c:pt idx="19">
                  <c:v>1373.4</c:v>
                </c:pt>
                <c:pt idx="20">
                  <c:v>1674.3</c:v>
                </c:pt>
                <c:pt idx="21">
                  <c:v>1745.7</c:v>
                </c:pt>
                <c:pt idx="22">
                  <c:v>1458.3</c:v>
                </c:pt>
                <c:pt idx="23">
                  <c:v>1514.1</c:v>
                </c:pt>
                <c:pt idx="24">
                  <c:v>2260.5</c:v>
                </c:pt>
                <c:pt idx="25">
                  <c:v>2319.1999999999998</c:v>
                </c:pt>
                <c:pt idx="26">
                  <c:v>1750.6</c:v>
                </c:pt>
                <c:pt idx="27">
                  <c:v>1751.2</c:v>
                </c:pt>
                <c:pt idx="28">
                  <c:v>2183.1</c:v>
                </c:pt>
                <c:pt idx="29">
                  <c:v>1880.6</c:v>
                </c:pt>
                <c:pt idx="30">
                  <c:v>1803.9</c:v>
                </c:pt>
                <c:pt idx="31">
                  <c:v>1335.2</c:v>
                </c:pt>
                <c:pt idx="32">
                  <c:v>1613.9</c:v>
                </c:pt>
                <c:pt idx="33">
                  <c:v>1655.3</c:v>
                </c:pt>
                <c:pt idx="34">
                  <c:v>1650.2</c:v>
                </c:pt>
                <c:pt idx="35">
                  <c:v>1337.7</c:v>
                </c:pt>
                <c:pt idx="36">
                  <c:v>1505.5</c:v>
                </c:pt>
                <c:pt idx="37">
                  <c:v>1860.1</c:v>
                </c:pt>
                <c:pt idx="38">
                  <c:v>1772.6</c:v>
                </c:pt>
                <c:pt idx="39">
                  <c:v>2040.4</c:v>
                </c:pt>
                <c:pt idx="40">
                  <c:v>1732.5</c:v>
                </c:pt>
                <c:pt idx="41">
                  <c:v>1788.1</c:v>
                </c:pt>
                <c:pt idx="42">
                  <c:v>1987.7</c:v>
                </c:pt>
                <c:pt idx="43">
                  <c:v>1500.6</c:v>
                </c:pt>
                <c:pt idx="44">
                  <c:v>1864.9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275696"/>
        <c:axId val="236276088"/>
      </c:lineChart>
      <c:catAx>
        <c:axId val="23627569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3627608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236276088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36275696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999113409376055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17900.000000000004</c:v>
                </c:pt>
                <c:pt idx="1">
                  <c:v>17900</c:v>
                </c:pt>
                <c:pt idx="2">
                  <c:v>17600</c:v>
                </c:pt>
                <c:pt idx="3">
                  <c:v>17600</c:v>
                </c:pt>
                <c:pt idx="4">
                  <c:v>17100</c:v>
                </c:pt>
                <c:pt idx="5">
                  <c:v>16400</c:v>
                </c:pt>
                <c:pt idx="6">
                  <c:v>16100</c:v>
                </c:pt>
                <c:pt idx="7">
                  <c:v>17100</c:v>
                </c:pt>
                <c:pt idx="8">
                  <c:v>17200</c:v>
                </c:pt>
                <c:pt idx="9">
                  <c:v>17300</c:v>
                </c:pt>
                <c:pt idx="10">
                  <c:v>18100</c:v>
                </c:pt>
                <c:pt idx="11">
                  <c:v>17200</c:v>
                </c:pt>
                <c:pt idx="12">
                  <c:v>16700</c:v>
                </c:pt>
                <c:pt idx="13">
                  <c:v>17800</c:v>
                </c:pt>
                <c:pt idx="14">
                  <c:v>17000</c:v>
                </c:pt>
                <c:pt idx="15">
                  <c:v>16300</c:v>
                </c:pt>
                <c:pt idx="16">
                  <c:v>15700</c:v>
                </c:pt>
                <c:pt idx="17">
                  <c:v>15096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12669</c:v>
                </c:pt>
                <c:pt idx="1">
                  <c:v>11806</c:v>
                </c:pt>
                <c:pt idx="2">
                  <c:v>12461</c:v>
                </c:pt>
                <c:pt idx="3">
                  <c:v>19395</c:v>
                </c:pt>
                <c:pt idx="4">
                  <c:v>22464</c:v>
                </c:pt>
                <c:pt idx="5">
                  <c:v>22250</c:v>
                </c:pt>
                <c:pt idx="6">
                  <c:v>23375</c:v>
                </c:pt>
                <c:pt idx="7">
                  <c:v>25274</c:v>
                </c:pt>
                <c:pt idx="8">
                  <c:v>22964</c:v>
                </c:pt>
                <c:pt idx="9">
                  <c:v>25672</c:v>
                </c:pt>
                <c:pt idx="10">
                  <c:v>25631</c:v>
                </c:pt>
                <c:pt idx="11">
                  <c:v>22059</c:v>
                </c:pt>
                <c:pt idx="12">
                  <c:v>23461</c:v>
                </c:pt>
                <c:pt idx="13">
                  <c:v>23233</c:v>
                </c:pt>
                <c:pt idx="14">
                  <c:v>27731</c:v>
                </c:pt>
                <c:pt idx="15">
                  <c:v>23948</c:v>
                </c:pt>
                <c:pt idx="16">
                  <c:v>20220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23213080"/>
        <c:axId val="523213472"/>
      </c:barChart>
      <c:catAx>
        <c:axId val="52321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13472"/>
        <c:crosses val="autoZero"/>
        <c:auto val="1"/>
        <c:lblAlgn val="ctr"/>
        <c:lblOffset val="100"/>
        <c:noMultiLvlLbl val="0"/>
      </c:catAx>
      <c:valAx>
        <c:axId val="52321347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130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8520</c:v>
                </c:pt>
                <c:pt idx="1">
                  <c:v>7913</c:v>
                </c:pt>
                <c:pt idx="2">
                  <c:v>8149</c:v>
                </c:pt>
                <c:pt idx="3">
                  <c:v>14381</c:v>
                </c:pt>
                <c:pt idx="4">
                  <c:v>15226</c:v>
                </c:pt>
                <c:pt idx="5">
                  <c:v>14807</c:v>
                </c:pt>
                <c:pt idx="6">
                  <c:v>14842</c:v>
                </c:pt>
                <c:pt idx="7">
                  <c:v>15291</c:v>
                </c:pt>
                <c:pt idx="8">
                  <c:v>9410</c:v>
                </c:pt>
                <c:pt idx="9">
                  <c:v>9931</c:v>
                </c:pt>
                <c:pt idx="10">
                  <c:v>10785</c:v>
                </c:pt>
                <c:pt idx="11">
                  <c:v>9147</c:v>
                </c:pt>
                <c:pt idx="12">
                  <c:v>9322</c:v>
                </c:pt>
                <c:pt idx="13">
                  <c:v>8795</c:v>
                </c:pt>
                <c:pt idx="14">
                  <c:v>13996</c:v>
                </c:pt>
                <c:pt idx="15">
                  <c:v>10744</c:v>
                </c:pt>
                <c:pt idx="16">
                  <c:v>9686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761</c:v>
                </c:pt>
                <c:pt idx="1">
                  <c:v>1149</c:v>
                </c:pt>
                <c:pt idx="2">
                  <c:v>1457</c:v>
                </c:pt>
                <c:pt idx="3">
                  <c:v>1546</c:v>
                </c:pt>
                <c:pt idx="4">
                  <c:v>2211</c:v>
                </c:pt>
                <c:pt idx="5">
                  <c:v>2470</c:v>
                </c:pt>
                <c:pt idx="6">
                  <c:v>2834</c:v>
                </c:pt>
                <c:pt idx="7">
                  <c:v>4070</c:v>
                </c:pt>
                <c:pt idx="8">
                  <c:v>5919</c:v>
                </c:pt>
                <c:pt idx="9">
                  <c:v>9535</c:v>
                </c:pt>
                <c:pt idx="10">
                  <c:v>8502</c:v>
                </c:pt>
                <c:pt idx="11">
                  <c:v>6947</c:v>
                </c:pt>
                <c:pt idx="12">
                  <c:v>7143</c:v>
                </c:pt>
                <c:pt idx="13">
                  <c:v>7320</c:v>
                </c:pt>
                <c:pt idx="14">
                  <c:v>5997</c:v>
                </c:pt>
                <c:pt idx="15">
                  <c:v>5717</c:v>
                </c:pt>
                <c:pt idx="16">
                  <c:v>2936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2218</c:v>
                </c:pt>
                <c:pt idx="1">
                  <c:v>1893</c:v>
                </c:pt>
                <c:pt idx="2">
                  <c:v>1859</c:v>
                </c:pt>
                <c:pt idx="3">
                  <c:v>2202</c:v>
                </c:pt>
                <c:pt idx="4">
                  <c:v>3756</c:v>
                </c:pt>
                <c:pt idx="5">
                  <c:v>3493</c:v>
                </c:pt>
                <c:pt idx="6">
                  <c:v>3753</c:v>
                </c:pt>
                <c:pt idx="7">
                  <c:v>3254</c:v>
                </c:pt>
                <c:pt idx="8">
                  <c:v>3273</c:v>
                </c:pt>
                <c:pt idx="9">
                  <c:v>3529</c:v>
                </c:pt>
                <c:pt idx="10">
                  <c:v>2896</c:v>
                </c:pt>
                <c:pt idx="11">
                  <c:v>2397</c:v>
                </c:pt>
                <c:pt idx="12">
                  <c:v>2631</c:v>
                </c:pt>
                <c:pt idx="13">
                  <c:v>2659</c:v>
                </c:pt>
                <c:pt idx="14">
                  <c:v>3175</c:v>
                </c:pt>
                <c:pt idx="15">
                  <c:v>2989</c:v>
                </c:pt>
                <c:pt idx="16">
                  <c:v>3084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676</c:v>
                </c:pt>
                <c:pt idx="1">
                  <c:v>622</c:v>
                </c:pt>
                <c:pt idx="2">
                  <c:v>818</c:v>
                </c:pt>
                <c:pt idx="3">
                  <c:v>987</c:v>
                </c:pt>
                <c:pt idx="4">
                  <c:v>1003</c:v>
                </c:pt>
                <c:pt idx="5">
                  <c:v>1214</c:v>
                </c:pt>
                <c:pt idx="6">
                  <c:v>1703</c:v>
                </c:pt>
                <c:pt idx="7">
                  <c:v>2212</c:v>
                </c:pt>
                <c:pt idx="8">
                  <c:v>2071</c:v>
                </c:pt>
                <c:pt idx="9">
                  <c:v>2672</c:v>
                </c:pt>
                <c:pt idx="10">
                  <c:v>3111</c:v>
                </c:pt>
                <c:pt idx="11">
                  <c:v>3071</c:v>
                </c:pt>
                <c:pt idx="12">
                  <c:v>3802</c:v>
                </c:pt>
                <c:pt idx="13">
                  <c:v>3843</c:v>
                </c:pt>
                <c:pt idx="14">
                  <c:v>2596</c:v>
                </c:pt>
                <c:pt idx="15">
                  <c:v>2450</c:v>
                </c:pt>
                <c:pt idx="16">
                  <c:v>2318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43</c:v>
                </c:pt>
                <c:pt idx="1">
                  <c:v>48</c:v>
                </c:pt>
                <c:pt idx="2">
                  <c:v>43</c:v>
                </c:pt>
                <c:pt idx="3">
                  <c:v>147</c:v>
                </c:pt>
                <c:pt idx="4">
                  <c:v>43</c:v>
                </c:pt>
                <c:pt idx="5">
                  <c:v>66</c:v>
                </c:pt>
                <c:pt idx="6">
                  <c:v>71</c:v>
                </c:pt>
                <c:pt idx="7">
                  <c:v>2</c:v>
                </c:pt>
                <c:pt idx="8">
                  <c:v>2007</c:v>
                </c:pt>
                <c:pt idx="9">
                  <c:v>5</c:v>
                </c:pt>
                <c:pt idx="10">
                  <c:v>5</c:v>
                </c:pt>
                <c:pt idx="11">
                  <c:v>58</c:v>
                </c:pt>
                <c:pt idx="12">
                  <c:v>67</c:v>
                </c:pt>
                <c:pt idx="13">
                  <c:v>82</c:v>
                </c:pt>
                <c:pt idx="14">
                  <c:v>87</c:v>
                </c:pt>
                <c:pt idx="15">
                  <c:v>9</c:v>
                </c:pt>
                <c:pt idx="16">
                  <c:v>9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451</c:v>
                </c:pt>
                <c:pt idx="1">
                  <c:v>181</c:v>
                </c:pt>
                <c:pt idx="2">
                  <c:v>135</c:v>
                </c:pt>
                <c:pt idx="3">
                  <c:v>132</c:v>
                </c:pt>
                <c:pt idx="4">
                  <c:v>225</c:v>
                </c:pt>
                <c:pt idx="5">
                  <c:v>200</c:v>
                </c:pt>
                <c:pt idx="6">
                  <c:v>172</c:v>
                </c:pt>
                <c:pt idx="7">
                  <c:v>445</c:v>
                </c:pt>
                <c:pt idx="8">
                  <c:v>284</c:v>
                </c:pt>
                <c:pt idx="9">
                  <c:v>0</c:v>
                </c:pt>
                <c:pt idx="10">
                  <c:v>332</c:v>
                </c:pt>
                <c:pt idx="11">
                  <c:v>439</c:v>
                </c:pt>
                <c:pt idx="12">
                  <c:v>496</c:v>
                </c:pt>
                <c:pt idx="13">
                  <c:v>534</c:v>
                </c:pt>
                <c:pt idx="14">
                  <c:v>1880</c:v>
                </c:pt>
                <c:pt idx="15">
                  <c:v>2039</c:v>
                </c:pt>
                <c:pt idx="16">
                  <c:v>2187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3214256"/>
        <c:axId val="523214648"/>
      </c:barChart>
      <c:catAx>
        <c:axId val="52321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14648"/>
        <c:crosses val="autoZero"/>
        <c:auto val="1"/>
        <c:lblAlgn val="ctr"/>
        <c:lblOffset val="100"/>
        <c:noMultiLvlLbl val="0"/>
      </c:catAx>
      <c:valAx>
        <c:axId val="52321464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14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28000</c:v>
                </c:pt>
                <c:pt idx="1">
                  <c:v>30200</c:v>
                </c:pt>
                <c:pt idx="2">
                  <c:v>31300</c:v>
                </c:pt>
                <c:pt idx="3">
                  <c:v>33500</c:v>
                </c:pt>
                <c:pt idx="4">
                  <c:v>34400</c:v>
                </c:pt>
                <c:pt idx="5">
                  <c:v>35200</c:v>
                </c:pt>
                <c:pt idx="6">
                  <c:v>35700</c:v>
                </c:pt>
                <c:pt idx="7">
                  <c:v>36700</c:v>
                </c:pt>
                <c:pt idx="8">
                  <c:v>39200</c:v>
                </c:pt>
                <c:pt idx="9">
                  <c:v>40900</c:v>
                </c:pt>
                <c:pt idx="10">
                  <c:v>45500</c:v>
                </c:pt>
                <c:pt idx="11">
                  <c:v>44300</c:v>
                </c:pt>
                <c:pt idx="12">
                  <c:v>42600</c:v>
                </c:pt>
                <c:pt idx="13">
                  <c:v>44900</c:v>
                </c:pt>
                <c:pt idx="14">
                  <c:v>46100</c:v>
                </c:pt>
                <c:pt idx="15">
                  <c:v>46500</c:v>
                </c:pt>
                <c:pt idx="16">
                  <c:v>46200</c:v>
                </c:pt>
                <c:pt idx="17">
                  <c:v>47250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1380</c:v>
                </c:pt>
                <c:pt idx="1">
                  <c:v>2977</c:v>
                </c:pt>
                <c:pt idx="2">
                  <c:v>3116</c:v>
                </c:pt>
                <c:pt idx="3">
                  <c:v>3138</c:v>
                </c:pt>
                <c:pt idx="4">
                  <c:v>3245</c:v>
                </c:pt>
                <c:pt idx="5">
                  <c:v>3451</c:v>
                </c:pt>
                <c:pt idx="6">
                  <c:v>4109</c:v>
                </c:pt>
                <c:pt idx="7">
                  <c:v>4590</c:v>
                </c:pt>
                <c:pt idx="8">
                  <c:v>5694</c:v>
                </c:pt>
                <c:pt idx="9">
                  <c:v>6910</c:v>
                </c:pt>
                <c:pt idx="10">
                  <c:v>7167</c:v>
                </c:pt>
                <c:pt idx="11">
                  <c:v>5467</c:v>
                </c:pt>
                <c:pt idx="12">
                  <c:v>5802</c:v>
                </c:pt>
                <c:pt idx="13">
                  <c:v>6638</c:v>
                </c:pt>
                <c:pt idx="14">
                  <c:v>6289</c:v>
                </c:pt>
                <c:pt idx="15">
                  <c:v>6089</c:v>
                </c:pt>
                <c:pt idx="16">
                  <c:v>6150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23215432"/>
        <c:axId val="523215824"/>
      </c:barChart>
      <c:catAx>
        <c:axId val="523215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15824"/>
        <c:crosses val="autoZero"/>
        <c:auto val="1"/>
        <c:lblAlgn val="ctr"/>
        <c:lblOffset val="100"/>
        <c:noMultiLvlLbl val="0"/>
      </c:catAx>
      <c:valAx>
        <c:axId val="523215824"/>
        <c:scaling>
          <c:orientation val="minMax"/>
          <c:max val="50000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15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907</c:v>
                </c:pt>
                <c:pt idx="1">
                  <c:v>1522</c:v>
                </c:pt>
                <c:pt idx="2">
                  <c:v>1594</c:v>
                </c:pt>
                <c:pt idx="3">
                  <c:v>1612</c:v>
                </c:pt>
                <c:pt idx="4">
                  <c:v>1664</c:v>
                </c:pt>
                <c:pt idx="5">
                  <c:v>1804</c:v>
                </c:pt>
                <c:pt idx="6">
                  <c:v>2267</c:v>
                </c:pt>
                <c:pt idx="7">
                  <c:v>2647</c:v>
                </c:pt>
                <c:pt idx="8">
                  <c:v>3178</c:v>
                </c:pt>
                <c:pt idx="9">
                  <c:v>3950</c:v>
                </c:pt>
                <c:pt idx="10">
                  <c:v>4039</c:v>
                </c:pt>
                <c:pt idx="11">
                  <c:v>3084</c:v>
                </c:pt>
                <c:pt idx="12">
                  <c:v>3207</c:v>
                </c:pt>
                <c:pt idx="13">
                  <c:v>3524</c:v>
                </c:pt>
                <c:pt idx="14">
                  <c:v>3207</c:v>
                </c:pt>
                <c:pt idx="15">
                  <c:v>2961</c:v>
                </c:pt>
                <c:pt idx="16">
                  <c:v>3004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181</c:v>
                </c:pt>
                <c:pt idx="1">
                  <c:v>537</c:v>
                </c:pt>
                <c:pt idx="2">
                  <c:v>525</c:v>
                </c:pt>
                <c:pt idx="3">
                  <c:v>511</c:v>
                </c:pt>
                <c:pt idx="4">
                  <c:v>513</c:v>
                </c:pt>
                <c:pt idx="5">
                  <c:v>547</c:v>
                </c:pt>
                <c:pt idx="6">
                  <c:v>683</c:v>
                </c:pt>
                <c:pt idx="7">
                  <c:v>823</c:v>
                </c:pt>
                <c:pt idx="8">
                  <c:v>933</c:v>
                </c:pt>
                <c:pt idx="9">
                  <c:v>1145</c:v>
                </c:pt>
                <c:pt idx="10">
                  <c:v>1167</c:v>
                </c:pt>
                <c:pt idx="11">
                  <c:v>933</c:v>
                </c:pt>
                <c:pt idx="12">
                  <c:v>962</c:v>
                </c:pt>
                <c:pt idx="13">
                  <c:v>931</c:v>
                </c:pt>
                <c:pt idx="14">
                  <c:v>915</c:v>
                </c:pt>
                <c:pt idx="15">
                  <c:v>868</c:v>
                </c:pt>
                <c:pt idx="16">
                  <c:v>752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39</c:v>
                </c:pt>
                <c:pt idx="1">
                  <c:v>158</c:v>
                </c:pt>
                <c:pt idx="2">
                  <c:v>182</c:v>
                </c:pt>
                <c:pt idx="3">
                  <c:v>165</c:v>
                </c:pt>
                <c:pt idx="4">
                  <c:v>255</c:v>
                </c:pt>
                <c:pt idx="5">
                  <c:v>292</c:v>
                </c:pt>
                <c:pt idx="6">
                  <c:v>226</c:v>
                </c:pt>
                <c:pt idx="7">
                  <c:v>189</c:v>
                </c:pt>
                <c:pt idx="8">
                  <c:v>258</c:v>
                </c:pt>
                <c:pt idx="9">
                  <c:v>327</c:v>
                </c:pt>
                <c:pt idx="10">
                  <c:v>332</c:v>
                </c:pt>
                <c:pt idx="11">
                  <c:v>213</c:v>
                </c:pt>
                <c:pt idx="12">
                  <c:v>215</c:v>
                </c:pt>
                <c:pt idx="13">
                  <c:v>244</c:v>
                </c:pt>
                <c:pt idx="14">
                  <c:v>231</c:v>
                </c:pt>
                <c:pt idx="15">
                  <c:v>153</c:v>
                </c:pt>
                <c:pt idx="16">
                  <c:v>186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116</c:v>
                </c:pt>
                <c:pt idx="1">
                  <c:v>448</c:v>
                </c:pt>
                <c:pt idx="2">
                  <c:v>541</c:v>
                </c:pt>
                <c:pt idx="3">
                  <c:v>447</c:v>
                </c:pt>
                <c:pt idx="4">
                  <c:v>419</c:v>
                </c:pt>
                <c:pt idx="5">
                  <c:v>462</c:v>
                </c:pt>
                <c:pt idx="6">
                  <c:v>572</c:v>
                </c:pt>
                <c:pt idx="7">
                  <c:v>547</c:v>
                </c:pt>
                <c:pt idx="8">
                  <c:v>657</c:v>
                </c:pt>
                <c:pt idx="9">
                  <c:v>795</c:v>
                </c:pt>
                <c:pt idx="10">
                  <c:v>843</c:v>
                </c:pt>
                <c:pt idx="11">
                  <c:v>688</c:v>
                </c:pt>
                <c:pt idx="12">
                  <c:v>652</c:v>
                </c:pt>
                <c:pt idx="13">
                  <c:v>1046</c:v>
                </c:pt>
                <c:pt idx="14">
                  <c:v>1052</c:v>
                </c:pt>
                <c:pt idx="15">
                  <c:v>1061</c:v>
                </c:pt>
                <c:pt idx="16">
                  <c:v>1202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27</c:v>
                </c:pt>
                <c:pt idx="1">
                  <c:v>153</c:v>
                </c:pt>
                <c:pt idx="2">
                  <c:v>128</c:v>
                </c:pt>
                <c:pt idx="3">
                  <c:v>114</c:v>
                </c:pt>
                <c:pt idx="4">
                  <c:v>123</c:v>
                </c:pt>
                <c:pt idx="5">
                  <c:v>130</c:v>
                </c:pt>
                <c:pt idx="6">
                  <c:v>138</c:v>
                </c:pt>
                <c:pt idx="7">
                  <c:v>133</c:v>
                </c:pt>
                <c:pt idx="8">
                  <c:v>202</c:v>
                </c:pt>
                <c:pt idx="9">
                  <c:v>170</c:v>
                </c:pt>
                <c:pt idx="10">
                  <c:v>216</c:v>
                </c:pt>
                <c:pt idx="11">
                  <c:v>179</c:v>
                </c:pt>
                <c:pt idx="12">
                  <c:v>151</c:v>
                </c:pt>
                <c:pt idx="13">
                  <c:v>181</c:v>
                </c:pt>
                <c:pt idx="14">
                  <c:v>129</c:v>
                </c:pt>
                <c:pt idx="15">
                  <c:v>187</c:v>
                </c:pt>
                <c:pt idx="16">
                  <c:v>222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110</c:v>
                </c:pt>
                <c:pt idx="1">
                  <c:v>159</c:v>
                </c:pt>
                <c:pt idx="2">
                  <c:v>146</c:v>
                </c:pt>
                <c:pt idx="3">
                  <c:v>289</c:v>
                </c:pt>
                <c:pt idx="4">
                  <c:v>271</c:v>
                </c:pt>
                <c:pt idx="5">
                  <c:v>216</c:v>
                </c:pt>
                <c:pt idx="6">
                  <c:v>223</c:v>
                </c:pt>
                <c:pt idx="7">
                  <c:v>251</c:v>
                </c:pt>
                <c:pt idx="8">
                  <c:v>466</c:v>
                </c:pt>
                <c:pt idx="9">
                  <c:v>523</c:v>
                </c:pt>
                <c:pt idx="10">
                  <c:v>570</c:v>
                </c:pt>
                <c:pt idx="11">
                  <c:v>370</c:v>
                </c:pt>
                <c:pt idx="12">
                  <c:v>615</c:v>
                </c:pt>
                <c:pt idx="13">
                  <c:v>712</c:v>
                </c:pt>
                <c:pt idx="14">
                  <c:v>755</c:v>
                </c:pt>
                <c:pt idx="15">
                  <c:v>859</c:v>
                </c:pt>
                <c:pt idx="16">
                  <c:v>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3216608"/>
        <c:axId val="523217000"/>
      </c:barChart>
      <c:catAx>
        <c:axId val="52321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17000"/>
        <c:crosses val="autoZero"/>
        <c:auto val="1"/>
        <c:lblAlgn val="ctr"/>
        <c:lblOffset val="100"/>
        <c:noMultiLvlLbl val="0"/>
      </c:catAx>
      <c:valAx>
        <c:axId val="52321700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16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25600</c:v>
                </c:pt>
                <c:pt idx="1">
                  <c:v>30700</c:v>
                </c:pt>
                <c:pt idx="2">
                  <c:v>37400</c:v>
                </c:pt>
                <c:pt idx="3">
                  <c:v>43700</c:v>
                </c:pt>
                <c:pt idx="4">
                  <c:v>44900</c:v>
                </c:pt>
                <c:pt idx="5">
                  <c:v>43900</c:v>
                </c:pt>
                <c:pt idx="6">
                  <c:v>43900</c:v>
                </c:pt>
                <c:pt idx="7">
                  <c:v>45300</c:v>
                </c:pt>
                <c:pt idx="8">
                  <c:v>49000</c:v>
                </c:pt>
                <c:pt idx="9">
                  <c:v>48100</c:v>
                </c:pt>
                <c:pt idx="10">
                  <c:v>51700</c:v>
                </c:pt>
                <c:pt idx="11">
                  <c:v>49500</c:v>
                </c:pt>
                <c:pt idx="12">
                  <c:v>50100</c:v>
                </c:pt>
                <c:pt idx="13">
                  <c:v>52500</c:v>
                </c:pt>
                <c:pt idx="14">
                  <c:v>53900</c:v>
                </c:pt>
                <c:pt idx="15">
                  <c:v>57000</c:v>
                </c:pt>
                <c:pt idx="16">
                  <c:v>58500</c:v>
                </c:pt>
                <c:pt idx="17">
                  <c:v>57874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6651</c:v>
                </c:pt>
                <c:pt idx="1">
                  <c:v>6666</c:v>
                </c:pt>
                <c:pt idx="2">
                  <c:v>5401</c:v>
                </c:pt>
                <c:pt idx="3">
                  <c:v>5243</c:v>
                </c:pt>
                <c:pt idx="4">
                  <c:v>6586</c:v>
                </c:pt>
                <c:pt idx="5">
                  <c:v>5505</c:v>
                </c:pt>
                <c:pt idx="6">
                  <c:v>6663</c:v>
                </c:pt>
                <c:pt idx="7">
                  <c:v>9049</c:v>
                </c:pt>
                <c:pt idx="8">
                  <c:v>10426</c:v>
                </c:pt>
                <c:pt idx="9">
                  <c:v>13197</c:v>
                </c:pt>
                <c:pt idx="10">
                  <c:v>14934</c:v>
                </c:pt>
                <c:pt idx="11">
                  <c:v>15839</c:v>
                </c:pt>
                <c:pt idx="12">
                  <c:v>17173</c:v>
                </c:pt>
                <c:pt idx="13">
                  <c:v>18945</c:v>
                </c:pt>
                <c:pt idx="14">
                  <c:v>17202</c:v>
                </c:pt>
                <c:pt idx="15">
                  <c:v>15181</c:v>
                </c:pt>
                <c:pt idx="16">
                  <c:v>14066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23217784"/>
        <c:axId val="523218176"/>
      </c:barChart>
      <c:catAx>
        <c:axId val="523217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18176"/>
        <c:crosses val="autoZero"/>
        <c:auto val="1"/>
        <c:lblAlgn val="ctr"/>
        <c:lblOffset val="100"/>
        <c:noMultiLvlLbl val="0"/>
      </c:catAx>
      <c:valAx>
        <c:axId val="52321817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217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6445</c:v>
                </c:pt>
                <c:pt idx="1">
                  <c:v>6430</c:v>
                </c:pt>
                <c:pt idx="2">
                  <c:v>5027</c:v>
                </c:pt>
                <c:pt idx="3">
                  <c:v>4772</c:v>
                </c:pt>
                <c:pt idx="4">
                  <c:v>5732</c:v>
                </c:pt>
                <c:pt idx="5">
                  <c:v>4722</c:v>
                </c:pt>
                <c:pt idx="6">
                  <c:v>5582</c:v>
                </c:pt>
                <c:pt idx="7">
                  <c:v>7059</c:v>
                </c:pt>
                <c:pt idx="8">
                  <c:v>7330</c:v>
                </c:pt>
                <c:pt idx="9">
                  <c:v>8396</c:v>
                </c:pt>
                <c:pt idx="10">
                  <c:v>8628</c:v>
                </c:pt>
                <c:pt idx="11">
                  <c:v>8106</c:v>
                </c:pt>
                <c:pt idx="12">
                  <c:v>8126</c:v>
                </c:pt>
                <c:pt idx="13">
                  <c:v>8292</c:v>
                </c:pt>
                <c:pt idx="14">
                  <c:v>7254</c:v>
                </c:pt>
                <c:pt idx="15">
                  <c:v>6121</c:v>
                </c:pt>
                <c:pt idx="16">
                  <c:v>5648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185</c:v>
                </c:pt>
                <c:pt idx="1">
                  <c:v>182</c:v>
                </c:pt>
                <c:pt idx="2">
                  <c:v>217</c:v>
                </c:pt>
                <c:pt idx="3">
                  <c:v>247</c:v>
                </c:pt>
                <c:pt idx="4">
                  <c:v>495</c:v>
                </c:pt>
                <c:pt idx="5">
                  <c:v>442</c:v>
                </c:pt>
                <c:pt idx="6">
                  <c:v>702</c:v>
                </c:pt>
                <c:pt idx="7">
                  <c:v>1236</c:v>
                </c:pt>
                <c:pt idx="8">
                  <c:v>2141</c:v>
                </c:pt>
                <c:pt idx="9">
                  <c:v>3194</c:v>
                </c:pt>
                <c:pt idx="10">
                  <c:v>3988</c:v>
                </c:pt>
                <c:pt idx="11">
                  <c:v>4132</c:v>
                </c:pt>
                <c:pt idx="12">
                  <c:v>4444</c:v>
                </c:pt>
                <c:pt idx="13">
                  <c:v>5681</c:v>
                </c:pt>
                <c:pt idx="14">
                  <c:v>5156</c:v>
                </c:pt>
                <c:pt idx="15">
                  <c:v>4437</c:v>
                </c:pt>
                <c:pt idx="16">
                  <c:v>4269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19</c:v>
                </c:pt>
                <c:pt idx="1">
                  <c:v>40</c:v>
                </c:pt>
                <c:pt idx="2">
                  <c:v>95</c:v>
                </c:pt>
                <c:pt idx="3">
                  <c:v>60</c:v>
                </c:pt>
                <c:pt idx="4">
                  <c:v>173</c:v>
                </c:pt>
                <c:pt idx="5">
                  <c:v>159</c:v>
                </c:pt>
                <c:pt idx="6">
                  <c:v>153</c:v>
                </c:pt>
                <c:pt idx="7">
                  <c:v>183</c:v>
                </c:pt>
                <c:pt idx="8">
                  <c:v>215</c:v>
                </c:pt>
                <c:pt idx="9">
                  <c:v>334</c:v>
                </c:pt>
                <c:pt idx="10">
                  <c:v>356</c:v>
                </c:pt>
                <c:pt idx="11">
                  <c:v>427</c:v>
                </c:pt>
                <c:pt idx="12">
                  <c:v>414</c:v>
                </c:pt>
                <c:pt idx="13">
                  <c:v>361</c:v>
                </c:pt>
                <c:pt idx="14">
                  <c:v>342</c:v>
                </c:pt>
                <c:pt idx="15">
                  <c:v>166</c:v>
                </c:pt>
                <c:pt idx="16">
                  <c:v>179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2</c:v>
                </c:pt>
                <c:pt idx="1">
                  <c:v>14</c:v>
                </c:pt>
                <c:pt idx="2">
                  <c:v>62</c:v>
                </c:pt>
                <c:pt idx="3">
                  <c:v>118</c:v>
                </c:pt>
                <c:pt idx="4">
                  <c:v>135</c:v>
                </c:pt>
                <c:pt idx="5">
                  <c:v>125</c:v>
                </c:pt>
                <c:pt idx="6">
                  <c:v>142</c:v>
                </c:pt>
                <c:pt idx="7">
                  <c:v>470</c:v>
                </c:pt>
                <c:pt idx="8">
                  <c:v>634</c:v>
                </c:pt>
                <c:pt idx="9">
                  <c:v>1153</c:v>
                </c:pt>
                <c:pt idx="10">
                  <c:v>1836</c:v>
                </c:pt>
                <c:pt idx="11">
                  <c:v>3063</c:v>
                </c:pt>
                <c:pt idx="12">
                  <c:v>4070</c:v>
                </c:pt>
                <c:pt idx="13">
                  <c:v>4473</c:v>
                </c:pt>
                <c:pt idx="14">
                  <c:v>4258</c:v>
                </c:pt>
                <c:pt idx="15">
                  <c:v>4269</c:v>
                </c:pt>
                <c:pt idx="16">
                  <c:v>3783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13</c:v>
                </c:pt>
                <c:pt idx="5">
                  <c:v>13</c:v>
                </c:pt>
                <c:pt idx="6">
                  <c:v>18</c:v>
                </c:pt>
                <c:pt idx="7">
                  <c:v>26</c:v>
                </c:pt>
                <c:pt idx="8">
                  <c:v>29</c:v>
                </c:pt>
                <c:pt idx="9">
                  <c:v>39</c:v>
                </c:pt>
                <c:pt idx="10">
                  <c:v>44</c:v>
                </c:pt>
                <c:pt idx="11">
                  <c:v>46</c:v>
                </c:pt>
                <c:pt idx="12">
                  <c:v>59</c:v>
                </c:pt>
                <c:pt idx="13">
                  <c:v>62</c:v>
                </c:pt>
                <c:pt idx="14">
                  <c:v>101</c:v>
                </c:pt>
                <c:pt idx="15">
                  <c:v>92</c:v>
                </c:pt>
                <c:pt idx="16">
                  <c:v>102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36</c:v>
                </c:pt>
                <c:pt idx="4">
                  <c:v>38</c:v>
                </c:pt>
                <c:pt idx="5">
                  <c:v>44</c:v>
                </c:pt>
                <c:pt idx="6">
                  <c:v>66</c:v>
                </c:pt>
                <c:pt idx="7">
                  <c:v>75</c:v>
                </c:pt>
                <c:pt idx="8">
                  <c:v>77</c:v>
                </c:pt>
                <c:pt idx="9">
                  <c:v>80</c:v>
                </c:pt>
                <c:pt idx="10">
                  <c:v>82</c:v>
                </c:pt>
                <c:pt idx="11">
                  <c:v>66</c:v>
                </c:pt>
                <c:pt idx="12">
                  <c:v>60</c:v>
                </c:pt>
                <c:pt idx="13">
                  <c:v>76</c:v>
                </c:pt>
                <c:pt idx="14">
                  <c:v>91</c:v>
                </c:pt>
                <c:pt idx="15">
                  <c:v>96</c:v>
                </c:pt>
                <c:pt idx="16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4118080"/>
        <c:axId val="524118472"/>
      </c:barChart>
      <c:catAx>
        <c:axId val="52411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4118472"/>
        <c:crosses val="autoZero"/>
        <c:auto val="1"/>
        <c:lblAlgn val="ctr"/>
        <c:lblOffset val="100"/>
        <c:noMultiLvlLbl val="0"/>
      </c:catAx>
      <c:valAx>
        <c:axId val="52411847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41180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03541862351988E-2"/>
          <c:y val="5.4502466874448915E-2"/>
          <c:w val="0.89992105254298349"/>
          <c:h val="0.7553651172812477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Toteutunut eläköityminen </c:v>
                </c:pt>
              </c:strCache>
            </c:strRef>
          </c:tx>
          <c:spPr>
            <a:solidFill>
              <a:schemeClr val="folHlink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3506</c:v>
                </c:pt>
                <c:pt idx="1">
                  <c:v>3893</c:v>
                </c:pt>
                <c:pt idx="2">
                  <c:v>4263</c:v>
                </c:pt>
                <c:pt idx="3">
                  <c:v>4416</c:v>
                </c:pt>
                <c:pt idx="4">
                  <c:v>4508</c:v>
                </c:pt>
                <c:pt idx="5">
                  <c:v>4964</c:v>
                </c:pt>
                <c:pt idx="6">
                  <c:v>4828</c:v>
                </c:pt>
                <c:pt idx="7">
                  <c:v>5279</c:v>
                </c:pt>
                <c:pt idx="8">
                  <c:v>6241</c:v>
                </c:pt>
                <c:pt idx="9">
                  <c:v>6506</c:v>
                </c:pt>
                <c:pt idx="10">
                  <c:v>5305</c:v>
                </c:pt>
                <c:pt idx="11">
                  <c:v>4932</c:v>
                </c:pt>
                <c:pt idx="12">
                  <c:v>5355</c:v>
                </c:pt>
                <c:pt idx="13">
                  <c:v>5625</c:v>
                </c:pt>
                <c:pt idx="14">
                  <c:v>5202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Arvioitu eläköityminen</c:v>
                </c:pt>
              </c:strCache>
            </c:strRef>
          </c:tx>
          <c:spPr>
            <a:solidFill>
              <a:srgbClr val="FFFF99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15">
                  <c:v>5172</c:v>
                </c:pt>
                <c:pt idx="16">
                  <c:v>5639</c:v>
                </c:pt>
                <c:pt idx="17">
                  <c:v>6084</c:v>
                </c:pt>
                <c:pt idx="18">
                  <c:v>6236</c:v>
                </c:pt>
                <c:pt idx="19">
                  <c:v>6594</c:v>
                </c:pt>
                <c:pt idx="20">
                  <c:v>6710</c:v>
                </c:pt>
                <c:pt idx="21">
                  <c:v>6733</c:v>
                </c:pt>
                <c:pt idx="22">
                  <c:v>7015</c:v>
                </c:pt>
                <c:pt idx="23">
                  <c:v>7157</c:v>
                </c:pt>
                <c:pt idx="24">
                  <c:v>7364</c:v>
                </c:pt>
                <c:pt idx="25">
                  <c:v>7513</c:v>
                </c:pt>
                <c:pt idx="26">
                  <c:v>7554</c:v>
                </c:pt>
                <c:pt idx="27">
                  <c:v>7721</c:v>
                </c:pt>
                <c:pt idx="28">
                  <c:v>7761</c:v>
                </c:pt>
                <c:pt idx="29">
                  <c:v>7802</c:v>
                </c:pt>
                <c:pt idx="30">
                  <c:v>7823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24119256"/>
        <c:axId val="524119648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9244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1720</c:v>
                </c:pt>
                <c:pt idx="1">
                  <c:v>1868</c:v>
                </c:pt>
                <c:pt idx="2">
                  <c:v>2061</c:v>
                </c:pt>
                <c:pt idx="3">
                  <c:v>2124</c:v>
                </c:pt>
                <c:pt idx="4">
                  <c:v>2230</c:v>
                </c:pt>
                <c:pt idx="5">
                  <c:v>2454</c:v>
                </c:pt>
                <c:pt idx="6">
                  <c:v>2297</c:v>
                </c:pt>
                <c:pt idx="7">
                  <c:v>2526</c:v>
                </c:pt>
                <c:pt idx="8">
                  <c:v>3030</c:v>
                </c:pt>
                <c:pt idx="9">
                  <c:v>3113</c:v>
                </c:pt>
                <c:pt idx="10">
                  <c:v>2237</c:v>
                </c:pt>
                <c:pt idx="11">
                  <c:v>2078</c:v>
                </c:pt>
                <c:pt idx="12">
                  <c:v>2077</c:v>
                </c:pt>
                <c:pt idx="13">
                  <c:v>2384</c:v>
                </c:pt>
                <c:pt idx="14">
                  <c:v>2234</c:v>
                </c:pt>
                <c:pt idx="15">
                  <c:v>2219</c:v>
                </c:pt>
                <c:pt idx="16">
                  <c:v>2388</c:v>
                </c:pt>
                <c:pt idx="17">
                  <c:v>2539</c:v>
                </c:pt>
                <c:pt idx="18">
                  <c:v>2598</c:v>
                </c:pt>
                <c:pt idx="19">
                  <c:v>2693</c:v>
                </c:pt>
                <c:pt idx="20">
                  <c:v>2648</c:v>
                </c:pt>
                <c:pt idx="21">
                  <c:v>2603</c:v>
                </c:pt>
                <c:pt idx="22">
                  <c:v>2650</c:v>
                </c:pt>
                <c:pt idx="23">
                  <c:v>2639</c:v>
                </c:pt>
                <c:pt idx="24">
                  <c:v>2653</c:v>
                </c:pt>
                <c:pt idx="25">
                  <c:v>2648</c:v>
                </c:pt>
                <c:pt idx="26">
                  <c:v>2646</c:v>
                </c:pt>
                <c:pt idx="27">
                  <c:v>2629</c:v>
                </c:pt>
                <c:pt idx="28">
                  <c:v>2607</c:v>
                </c:pt>
                <c:pt idx="29">
                  <c:v>2553</c:v>
                </c:pt>
                <c:pt idx="30">
                  <c:v>2524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4119256"/>
        <c:axId val="524119648"/>
      </c:lineChart>
      <c:catAx>
        <c:axId val="524119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2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2411964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24119648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7" b="1" i="0" u="none" strike="noStrike" baseline="0">
                <a:solidFill>
                  <a:srgbClr val="002060"/>
                </a:solidFill>
                <a:latin typeface="Univers 45 Light"/>
                <a:ea typeface="Univers 45 Light"/>
                <a:cs typeface="Univers 45 Light"/>
              </a:defRPr>
            </a:pPr>
            <a:endParaRPr lang="fi-FI"/>
          </a:p>
        </c:txPr>
        <c:crossAx val="524119256"/>
        <c:crosses val="autoZero"/>
        <c:crossBetween val="between"/>
      </c:valAx>
      <c:spPr>
        <a:noFill/>
        <a:ln w="13081">
          <a:solidFill>
            <a:schemeClr val="tx1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8050132476862867E-2"/>
          <c:y val="0.87203791469194314"/>
          <c:w val="0.87866552285436306"/>
          <c:h val="8.7677725118483416E-2"/>
        </c:manualLayout>
      </c:layout>
      <c:overlay val="0"/>
      <c:spPr>
        <a:solidFill>
          <a:schemeClr val="bg1"/>
        </a:solidFill>
        <a:ln w="3270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85228189234294E-2"/>
          <c:y val="2.4742948211505619E-2"/>
          <c:w val="0.90742822468411055"/>
          <c:h val="0.78827131438467912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Kone- ja metallituoteteollisuus </c:v>
                </c:pt>
              </c:strCache>
            </c:strRef>
          </c:tx>
          <c:spPr>
            <a:solidFill>
              <a:schemeClr val="folHlink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1171</c:v>
                </c:pt>
                <c:pt idx="1">
                  <c:v>1290</c:v>
                </c:pt>
                <c:pt idx="2">
                  <c:v>1419</c:v>
                </c:pt>
                <c:pt idx="3">
                  <c:v>1505</c:v>
                </c:pt>
                <c:pt idx="4">
                  <c:v>1642</c:v>
                </c:pt>
                <c:pt idx="5">
                  <c:v>1816</c:v>
                </c:pt>
                <c:pt idx="6">
                  <c:v>1671</c:v>
                </c:pt>
                <c:pt idx="7">
                  <c:v>1871</c:v>
                </c:pt>
                <c:pt idx="8">
                  <c:v>2309</c:v>
                </c:pt>
                <c:pt idx="9">
                  <c:v>2391</c:v>
                </c:pt>
                <c:pt idx="10">
                  <c:v>1747</c:v>
                </c:pt>
                <c:pt idx="11">
                  <c:v>1561</c:v>
                </c:pt>
                <c:pt idx="12">
                  <c:v>1543</c:v>
                </c:pt>
                <c:pt idx="13">
                  <c:v>1752</c:v>
                </c:pt>
                <c:pt idx="14">
                  <c:v>1664</c:v>
                </c:pt>
                <c:pt idx="15">
                  <c:v>1660</c:v>
                </c:pt>
                <c:pt idx="16">
                  <c:v>1791</c:v>
                </c:pt>
                <c:pt idx="17">
                  <c:v>1910</c:v>
                </c:pt>
                <c:pt idx="18">
                  <c:v>1948</c:v>
                </c:pt>
                <c:pt idx="19">
                  <c:v>2018</c:v>
                </c:pt>
                <c:pt idx="20">
                  <c:v>1975</c:v>
                </c:pt>
                <c:pt idx="21">
                  <c:v>1940</c:v>
                </c:pt>
                <c:pt idx="22">
                  <c:v>1976</c:v>
                </c:pt>
                <c:pt idx="23">
                  <c:v>1967</c:v>
                </c:pt>
                <c:pt idx="24">
                  <c:v>1979</c:v>
                </c:pt>
                <c:pt idx="25">
                  <c:v>1979</c:v>
                </c:pt>
                <c:pt idx="26">
                  <c:v>1956</c:v>
                </c:pt>
                <c:pt idx="27">
                  <c:v>1956</c:v>
                </c:pt>
                <c:pt idx="28">
                  <c:v>1923</c:v>
                </c:pt>
                <c:pt idx="29">
                  <c:v>1873</c:v>
                </c:pt>
                <c:pt idx="30">
                  <c:v>1840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Metallien jalostus </c:v>
                </c:pt>
              </c:strCache>
            </c:strRef>
          </c:tx>
          <c:spPr>
            <a:solidFill>
              <a:srgbClr val="FFFF99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184</c:v>
                </c:pt>
                <c:pt idx="1">
                  <c:v>199</c:v>
                </c:pt>
                <c:pt idx="2">
                  <c:v>224</c:v>
                </c:pt>
                <c:pt idx="3">
                  <c:v>238</c:v>
                </c:pt>
                <c:pt idx="4">
                  <c:v>220</c:v>
                </c:pt>
                <c:pt idx="5">
                  <c:v>252</c:v>
                </c:pt>
                <c:pt idx="6">
                  <c:v>271</c:v>
                </c:pt>
                <c:pt idx="7">
                  <c:v>268</c:v>
                </c:pt>
                <c:pt idx="8">
                  <c:v>303</c:v>
                </c:pt>
                <c:pt idx="9">
                  <c:v>296</c:v>
                </c:pt>
                <c:pt idx="10">
                  <c:v>228</c:v>
                </c:pt>
                <c:pt idx="11">
                  <c:v>227</c:v>
                </c:pt>
                <c:pt idx="12">
                  <c:v>264</c:v>
                </c:pt>
                <c:pt idx="13">
                  <c:v>266</c:v>
                </c:pt>
                <c:pt idx="14">
                  <c:v>248</c:v>
                </c:pt>
                <c:pt idx="15">
                  <c:v>239</c:v>
                </c:pt>
                <c:pt idx="16">
                  <c:v>251</c:v>
                </c:pt>
                <c:pt idx="17">
                  <c:v>273</c:v>
                </c:pt>
                <c:pt idx="18">
                  <c:v>276</c:v>
                </c:pt>
                <c:pt idx="19">
                  <c:v>298</c:v>
                </c:pt>
                <c:pt idx="20">
                  <c:v>292</c:v>
                </c:pt>
                <c:pt idx="21">
                  <c:v>292</c:v>
                </c:pt>
                <c:pt idx="22">
                  <c:v>293</c:v>
                </c:pt>
                <c:pt idx="23">
                  <c:v>284</c:v>
                </c:pt>
                <c:pt idx="24">
                  <c:v>277</c:v>
                </c:pt>
                <c:pt idx="25">
                  <c:v>275</c:v>
                </c:pt>
                <c:pt idx="26">
                  <c:v>279</c:v>
                </c:pt>
                <c:pt idx="27">
                  <c:v>270</c:v>
                </c:pt>
                <c:pt idx="28">
                  <c:v>276</c:v>
                </c:pt>
                <c:pt idx="29">
                  <c:v>282</c:v>
                </c:pt>
                <c:pt idx="30">
                  <c:v>294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Elektroniikka- ja sähköteollisuus </c:v>
                </c:pt>
              </c:strCache>
            </c:strRef>
          </c:tx>
          <c:spPr>
            <a:solidFill>
              <a:schemeClr val="accent2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365</c:v>
                </c:pt>
                <c:pt idx="1">
                  <c:v>379</c:v>
                </c:pt>
                <c:pt idx="2">
                  <c:v>418</c:v>
                </c:pt>
                <c:pt idx="3">
                  <c:v>381</c:v>
                </c:pt>
                <c:pt idx="4">
                  <c:v>368</c:v>
                </c:pt>
                <c:pt idx="5">
                  <c:v>386</c:v>
                </c:pt>
                <c:pt idx="6">
                  <c:v>355</c:v>
                </c:pt>
                <c:pt idx="7">
                  <c:v>387</c:v>
                </c:pt>
                <c:pt idx="8">
                  <c:v>418</c:v>
                </c:pt>
                <c:pt idx="9">
                  <c:v>426</c:v>
                </c:pt>
                <c:pt idx="10">
                  <c:v>262</c:v>
                </c:pt>
                <c:pt idx="11">
                  <c:v>290</c:v>
                </c:pt>
                <c:pt idx="12">
                  <c:v>270</c:v>
                </c:pt>
                <c:pt idx="13">
                  <c:v>366</c:v>
                </c:pt>
                <c:pt idx="14">
                  <c:v>322</c:v>
                </c:pt>
                <c:pt idx="15">
                  <c:v>320</c:v>
                </c:pt>
                <c:pt idx="16">
                  <c:v>346</c:v>
                </c:pt>
                <c:pt idx="17">
                  <c:v>356</c:v>
                </c:pt>
                <c:pt idx="18">
                  <c:v>374</c:v>
                </c:pt>
                <c:pt idx="19">
                  <c:v>377</c:v>
                </c:pt>
                <c:pt idx="20">
                  <c:v>381</c:v>
                </c:pt>
                <c:pt idx="21">
                  <c:v>371</c:v>
                </c:pt>
                <c:pt idx="22">
                  <c:v>381</c:v>
                </c:pt>
                <c:pt idx="23">
                  <c:v>388</c:v>
                </c:pt>
                <c:pt idx="24">
                  <c:v>397</c:v>
                </c:pt>
                <c:pt idx="25">
                  <c:v>394</c:v>
                </c:pt>
                <c:pt idx="26">
                  <c:v>411</c:v>
                </c:pt>
                <c:pt idx="27">
                  <c:v>403</c:v>
                </c:pt>
                <c:pt idx="28">
                  <c:v>408</c:v>
                </c:pt>
                <c:pt idx="29">
                  <c:v>398</c:v>
                </c:pt>
                <c:pt idx="30">
                  <c:v>390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24120432"/>
        <c:axId val="524120824"/>
      </c:barChart>
      <c:catAx>
        <c:axId val="52412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1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2412082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24120824"/>
        <c:scaling>
          <c:orientation val="minMax"/>
          <c:max val="3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0" b="1" i="0" u="none" strike="noStrike" baseline="0">
                <a:solidFill>
                  <a:srgbClr val="002060"/>
                </a:solidFill>
                <a:latin typeface="Univers 45 Light"/>
                <a:ea typeface="Univers 45 Light"/>
                <a:cs typeface="Univers 45 Light"/>
              </a:defRPr>
            </a:pPr>
            <a:endParaRPr lang="fi-FI"/>
          </a:p>
        </c:txPr>
        <c:crossAx val="524120432"/>
        <c:crosses val="autoZero"/>
        <c:crossBetween val="between"/>
      </c:valAx>
      <c:spPr>
        <a:noFill/>
        <a:ln w="1262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4938662455655905E-2"/>
          <c:y val="0.88514756323370913"/>
          <c:w val="0.90823909726739438"/>
          <c:h val="0.11485243676629089"/>
        </c:manualLayout>
      </c:layout>
      <c:overlay val="0"/>
      <c:spPr>
        <a:solidFill>
          <a:schemeClr val="bg1"/>
        </a:solidFill>
        <a:ln w="3155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456198321016752E-2"/>
          <c:y val="3.4342511006844205E-2"/>
          <c:w val="0.80964812909913164"/>
          <c:h val="0.93131497798631158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92D05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Taul1!$A$2:$A$141</c:f>
              <c:strCache>
                <c:ptCount val="136"/>
                <c:pt idx="0">
                  <c:v>Yritys 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</c:strCache>
            </c:strRef>
          </c:xVal>
          <c:yVal>
            <c:numRef>
              <c:f>Taul1!$B$2:$B$141</c:f>
              <c:numCache>
                <c:formatCode>General</c:formatCode>
                <c:ptCount val="140"/>
                <c:pt idx="0">
                  <c:v>800</c:v>
                </c:pt>
                <c:pt idx="1">
                  <c:v>94.51</c:v>
                </c:pt>
                <c:pt idx="2">
                  <c:v>-8.73</c:v>
                </c:pt>
                <c:pt idx="3">
                  <c:v>-7.94</c:v>
                </c:pt>
                <c:pt idx="4">
                  <c:v>-12.71</c:v>
                </c:pt>
                <c:pt idx="5">
                  <c:v>49.44</c:v>
                </c:pt>
                <c:pt idx="6">
                  <c:v>170.59</c:v>
                </c:pt>
                <c:pt idx="7">
                  <c:v>17.010000000000002</c:v>
                </c:pt>
                <c:pt idx="8">
                  <c:v>3.27</c:v>
                </c:pt>
                <c:pt idx="9">
                  <c:v>42.31</c:v>
                </c:pt>
                <c:pt idx="10">
                  <c:v>113.56</c:v>
                </c:pt>
                <c:pt idx="11">
                  <c:v>-7.57</c:v>
                </c:pt>
                <c:pt idx="12">
                  <c:v>-20.62</c:v>
                </c:pt>
                <c:pt idx="13">
                  <c:v>0</c:v>
                </c:pt>
                <c:pt idx="14">
                  <c:v>-4.5</c:v>
                </c:pt>
                <c:pt idx="15">
                  <c:v>30</c:v>
                </c:pt>
                <c:pt idx="16">
                  <c:v>10.26</c:v>
                </c:pt>
                <c:pt idx="17">
                  <c:v>17.239999999999998</c:v>
                </c:pt>
                <c:pt idx="18">
                  <c:v>9.76</c:v>
                </c:pt>
                <c:pt idx="19">
                  <c:v>30.71</c:v>
                </c:pt>
                <c:pt idx="20">
                  <c:v>-10.19</c:v>
                </c:pt>
                <c:pt idx="21">
                  <c:v>31.48</c:v>
                </c:pt>
                <c:pt idx="22">
                  <c:v>-30.99</c:v>
                </c:pt>
                <c:pt idx="23">
                  <c:v>30</c:v>
                </c:pt>
                <c:pt idx="24">
                  <c:v>57.72</c:v>
                </c:pt>
                <c:pt idx="25">
                  <c:v>-3.13</c:v>
                </c:pt>
                <c:pt idx="26">
                  <c:v>-14.81</c:v>
                </c:pt>
                <c:pt idx="27">
                  <c:v>-14.49</c:v>
                </c:pt>
                <c:pt idx="28">
                  <c:v>100</c:v>
                </c:pt>
                <c:pt idx="29">
                  <c:v>-2.08</c:v>
                </c:pt>
                <c:pt idx="30">
                  <c:v>44.32</c:v>
                </c:pt>
                <c:pt idx="31">
                  <c:v>-12.9</c:v>
                </c:pt>
                <c:pt idx="32">
                  <c:v>0</c:v>
                </c:pt>
                <c:pt idx="33">
                  <c:v>-29.23</c:v>
                </c:pt>
                <c:pt idx="34">
                  <c:v>0</c:v>
                </c:pt>
                <c:pt idx="35">
                  <c:v>18.97</c:v>
                </c:pt>
                <c:pt idx="36">
                  <c:v>18.399999999999999</c:v>
                </c:pt>
                <c:pt idx="37">
                  <c:v>6.32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Taul1!$A$2:$A$141</c:f>
              <c:strCache>
                <c:ptCount val="136"/>
                <c:pt idx="0">
                  <c:v>Yritys 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</c:strCache>
            </c:strRef>
          </c:xVal>
          <c:yVal>
            <c:numRef>
              <c:f>Taul1!$C$2:$C$141</c:f>
              <c:numCache>
                <c:formatCode>General</c:formatCode>
                <c:ptCount val="140"/>
                <c:pt idx="0">
                  <c:v>-99.02</c:v>
                </c:pt>
                <c:pt idx="1">
                  <c:v>-34.090000000000003</c:v>
                </c:pt>
                <c:pt idx="2">
                  <c:v>98.05</c:v>
                </c:pt>
                <c:pt idx="3">
                  <c:v>625</c:v>
                </c:pt>
                <c:pt idx="4">
                  <c:v>-59.65</c:v>
                </c:pt>
                <c:pt idx="5">
                  <c:v>156.52000000000001</c:v>
                </c:pt>
                <c:pt idx="6">
                  <c:v>-5.61</c:v>
                </c:pt>
                <c:pt idx="7">
                  <c:v>-18.420000000000002</c:v>
                </c:pt>
                <c:pt idx="8">
                  <c:v>-14.81</c:v>
                </c:pt>
                <c:pt idx="9">
                  <c:v>-11.46</c:v>
                </c:pt>
                <c:pt idx="10">
                  <c:v>-38.549999999999997</c:v>
                </c:pt>
                <c:pt idx="11">
                  <c:v>-1.84</c:v>
                </c:pt>
                <c:pt idx="12">
                  <c:v>-9.09</c:v>
                </c:pt>
                <c:pt idx="13">
                  <c:v>-32</c:v>
                </c:pt>
                <c:pt idx="14">
                  <c:v>-3.14</c:v>
                </c:pt>
                <c:pt idx="15">
                  <c:v>-11.11</c:v>
                </c:pt>
                <c:pt idx="16">
                  <c:v>-60</c:v>
                </c:pt>
                <c:pt idx="17">
                  <c:v>-20.97</c:v>
                </c:pt>
                <c:pt idx="18">
                  <c:v>-44</c:v>
                </c:pt>
                <c:pt idx="19">
                  <c:v>41.51</c:v>
                </c:pt>
                <c:pt idx="20">
                  <c:v>-20.83</c:v>
                </c:pt>
                <c:pt idx="21">
                  <c:v>38.299999999999997</c:v>
                </c:pt>
                <c:pt idx="22">
                  <c:v>-37.5</c:v>
                </c:pt>
                <c:pt idx="23">
                  <c:v>5.56</c:v>
                </c:pt>
                <c:pt idx="24">
                  <c:v>216.67</c:v>
                </c:pt>
                <c:pt idx="25">
                  <c:v>-24.05</c:v>
                </c:pt>
                <c:pt idx="26">
                  <c:v>-50</c:v>
                </c:pt>
                <c:pt idx="27">
                  <c:v>20</c:v>
                </c:pt>
                <c:pt idx="28">
                  <c:v>0</c:v>
                </c:pt>
                <c:pt idx="29">
                  <c:v>-44.12</c:v>
                </c:pt>
                <c:pt idx="30">
                  <c:v>0</c:v>
                </c:pt>
                <c:pt idx="31">
                  <c:v>-93.75</c:v>
                </c:pt>
                <c:pt idx="32">
                  <c:v>17.07</c:v>
                </c:pt>
                <c:pt idx="33">
                  <c:v>-92.86</c:v>
                </c:pt>
                <c:pt idx="34">
                  <c:v>59.68</c:v>
                </c:pt>
                <c:pt idx="35">
                  <c:v>-8.33</c:v>
                </c:pt>
                <c:pt idx="36">
                  <c:v>-48</c:v>
                </c:pt>
                <c:pt idx="37">
                  <c:v>-3.45</c:v>
                </c:pt>
                <c:pt idx="38">
                  <c:v>0</c:v>
                </c:pt>
                <c:pt idx="39">
                  <c:v>-62.65</c:v>
                </c:pt>
                <c:pt idx="40">
                  <c:v>0</c:v>
                </c:pt>
                <c:pt idx="41">
                  <c:v>16.670000000000002</c:v>
                </c:pt>
                <c:pt idx="42">
                  <c:v>-50</c:v>
                </c:pt>
                <c:pt idx="43">
                  <c:v>-1.08</c:v>
                </c:pt>
                <c:pt idx="44">
                  <c:v>-25.93</c:v>
                </c:pt>
                <c:pt idx="45">
                  <c:v>15.13</c:v>
                </c:pt>
                <c:pt idx="46">
                  <c:v>8.33</c:v>
                </c:pt>
                <c:pt idx="47">
                  <c:v>-21.43</c:v>
                </c:pt>
                <c:pt idx="48">
                  <c:v>-53.85</c:v>
                </c:pt>
                <c:pt idx="49">
                  <c:v>-50</c:v>
                </c:pt>
                <c:pt idx="50">
                  <c:v>7.41</c:v>
                </c:pt>
                <c:pt idx="51">
                  <c:v>-31.82</c:v>
                </c:pt>
                <c:pt idx="52">
                  <c:v>-39.130000000000003</c:v>
                </c:pt>
                <c:pt idx="53">
                  <c:v>23.53</c:v>
                </c:pt>
                <c:pt idx="54">
                  <c:v>-25</c:v>
                </c:pt>
                <c:pt idx="55">
                  <c:v>137.5</c:v>
                </c:pt>
                <c:pt idx="56">
                  <c:v>-11.54</c:v>
                </c:pt>
                <c:pt idx="57">
                  <c:v>5.88</c:v>
                </c:pt>
                <c:pt idx="58">
                  <c:v>-11.11</c:v>
                </c:pt>
                <c:pt idx="59">
                  <c:v>-80</c:v>
                </c:pt>
                <c:pt idx="60">
                  <c:v>-14.29</c:v>
                </c:pt>
                <c:pt idx="61">
                  <c:v>17.649999999999999</c:v>
                </c:pt>
                <c:pt idx="62">
                  <c:v>10.01</c:v>
                </c:pt>
                <c:pt idx="63">
                  <c:v>-66.22</c:v>
                </c:pt>
                <c:pt idx="64">
                  <c:v>-25.64</c:v>
                </c:pt>
                <c:pt idx="65">
                  <c:v>28.53</c:v>
                </c:pt>
                <c:pt idx="66">
                  <c:v>-1204.97</c:v>
                </c:pt>
                <c:pt idx="67">
                  <c:v>-125</c:v>
                </c:pt>
                <c:pt idx="68">
                  <c:v>-38.94</c:v>
                </c:pt>
                <c:pt idx="69">
                  <c:v>-11.86</c:v>
                </c:pt>
                <c:pt idx="70">
                  <c:v>-84.84</c:v>
                </c:pt>
                <c:pt idx="71">
                  <c:v>-8.57</c:v>
                </c:pt>
                <c:pt idx="72">
                  <c:v>-38.1</c:v>
                </c:pt>
                <c:pt idx="73">
                  <c:v>-3.64</c:v>
                </c:pt>
                <c:pt idx="74">
                  <c:v>2500</c:v>
                </c:pt>
                <c:pt idx="75">
                  <c:v>-48.02</c:v>
                </c:pt>
                <c:pt idx="76">
                  <c:v>-40.75</c:v>
                </c:pt>
                <c:pt idx="77">
                  <c:v>58.62</c:v>
                </c:pt>
                <c:pt idx="78">
                  <c:v>19.23</c:v>
                </c:pt>
                <c:pt idx="79">
                  <c:v>-10.78</c:v>
                </c:pt>
                <c:pt idx="80">
                  <c:v>2</c:v>
                </c:pt>
                <c:pt idx="81">
                  <c:v>-28</c:v>
                </c:pt>
                <c:pt idx="82">
                  <c:v>69.34</c:v>
                </c:pt>
                <c:pt idx="83">
                  <c:v>9.7200000000000006</c:v>
                </c:pt>
                <c:pt idx="84">
                  <c:v>-8.33</c:v>
                </c:pt>
                <c:pt idx="85">
                  <c:v>1.98</c:v>
                </c:pt>
                <c:pt idx="86">
                  <c:v>4.55</c:v>
                </c:pt>
                <c:pt idx="87">
                  <c:v>-59.21</c:v>
                </c:pt>
                <c:pt idx="88">
                  <c:v>16.670000000000002</c:v>
                </c:pt>
                <c:pt idx="89">
                  <c:v>-42.19</c:v>
                </c:pt>
                <c:pt idx="90">
                  <c:v>20</c:v>
                </c:pt>
                <c:pt idx="91">
                  <c:v>-25.93</c:v>
                </c:pt>
                <c:pt idx="92">
                  <c:v>-29.09</c:v>
                </c:pt>
                <c:pt idx="93">
                  <c:v>-9.6199999999999992</c:v>
                </c:pt>
                <c:pt idx="94">
                  <c:v>104.35</c:v>
                </c:pt>
                <c:pt idx="95">
                  <c:v>120.78</c:v>
                </c:pt>
                <c:pt idx="96">
                  <c:v>-40.54</c:v>
                </c:pt>
                <c:pt idx="97">
                  <c:v>-73.680000000000007</c:v>
                </c:pt>
                <c:pt idx="98">
                  <c:v>-18.75</c:v>
                </c:pt>
                <c:pt idx="99">
                  <c:v>3.32</c:v>
                </c:pt>
                <c:pt idx="100">
                  <c:v>10</c:v>
                </c:pt>
                <c:pt idx="101">
                  <c:v>31.82</c:v>
                </c:pt>
                <c:pt idx="102">
                  <c:v>275</c:v>
                </c:pt>
                <c:pt idx="103">
                  <c:v>65.790000000000006</c:v>
                </c:pt>
                <c:pt idx="104">
                  <c:v>114.81</c:v>
                </c:pt>
                <c:pt idx="105">
                  <c:v>28.57</c:v>
                </c:pt>
                <c:pt idx="106">
                  <c:v>-6.38</c:v>
                </c:pt>
                <c:pt idx="107">
                  <c:v>-12</c:v>
                </c:pt>
                <c:pt idx="108">
                  <c:v>-70</c:v>
                </c:pt>
                <c:pt idx="109">
                  <c:v>13.85</c:v>
                </c:pt>
                <c:pt idx="110">
                  <c:v>100</c:v>
                </c:pt>
                <c:pt idx="111">
                  <c:v>-41.18</c:v>
                </c:pt>
                <c:pt idx="112">
                  <c:v>-2.5</c:v>
                </c:pt>
                <c:pt idx="113">
                  <c:v>-22.76</c:v>
                </c:pt>
                <c:pt idx="114">
                  <c:v>-15.38</c:v>
                </c:pt>
                <c:pt idx="115">
                  <c:v>32.229999999999997</c:v>
                </c:pt>
                <c:pt idx="116">
                  <c:v>42.64</c:v>
                </c:pt>
                <c:pt idx="117">
                  <c:v>-100</c:v>
                </c:pt>
                <c:pt idx="118">
                  <c:v>-8.33</c:v>
                </c:pt>
                <c:pt idx="119">
                  <c:v>-3.66</c:v>
                </c:pt>
                <c:pt idx="120">
                  <c:v>-6.32</c:v>
                </c:pt>
                <c:pt idx="121">
                  <c:v>26.61</c:v>
                </c:pt>
                <c:pt idx="122">
                  <c:v>6.45</c:v>
                </c:pt>
                <c:pt idx="123">
                  <c:v>-55.56</c:v>
                </c:pt>
                <c:pt idx="124">
                  <c:v>-32.979999999999997</c:v>
                </c:pt>
                <c:pt idx="125">
                  <c:v>-7.27</c:v>
                </c:pt>
                <c:pt idx="126">
                  <c:v>0</c:v>
                </c:pt>
                <c:pt idx="127">
                  <c:v>191.87</c:v>
                </c:pt>
                <c:pt idx="128">
                  <c:v>-98.17</c:v>
                </c:pt>
                <c:pt idx="129">
                  <c:v>74500</c:v>
                </c:pt>
                <c:pt idx="130">
                  <c:v>-93.06</c:v>
                </c:pt>
                <c:pt idx="131">
                  <c:v>-83.2</c:v>
                </c:pt>
                <c:pt idx="132">
                  <c:v>-38</c:v>
                </c:pt>
                <c:pt idx="133">
                  <c:v>62.86</c:v>
                </c:pt>
                <c:pt idx="134">
                  <c:v>-5.33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Taul1!$A$2:$A$141</c:f>
              <c:strCache>
                <c:ptCount val="136"/>
                <c:pt idx="0">
                  <c:v>Yritys 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</c:strCache>
            </c:strRef>
          </c:xVal>
          <c:yVal>
            <c:numRef>
              <c:f>Taul1!$D$2:$D$141</c:f>
              <c:numCache>
                <c:formatCode>General</c:formatCode>
                <c:ptCount val="140"/>
                <c:pt idx="0">
                  <c:v>66.67</c:v>
                </c:pt>
                <c:pt idx="1">
                  <c:v>0</c:v>
                </c:pt>
                <c:pt idx="2">
                  <c:v>50</c:v>
                </c:pt>
                <c:pt idx="3">
                  <c:v>166.67</c:v>
                </c:pt>
                <c:pt idx="4">
                  <c:v>50</c:v>
                </c:pt>
                <c:pt idx="5">
                  <c:v>4400</c:v>
                </c:pt>
                <c:pt idx="6">
                  <c:v>-0.43</c:v>
                </c:pt>
                <c:pt idx="7">
                  <c:v>50</c:v>
                </c:pt>
                <c:pt idx="8">
                  <c:v>33.33</c:v>
                </c:pt>
                <c:pt idx="9">
                  <c:v>0</c:v>
                </c:pt>
                <c:pt idx="10">
                  <c:v>50</c:v>
                </c:pt>
                <c:pt idx="11">
                  <c:v>-15.38</c:v>
                </c:pt>
                <c:pt idx="12">
                  <c:v>100</c:v>
                </c:pt>
                <c:pt idx="13">
                  <c:v>-3.33</c:v>
                </c:pt>
                <c:pt idx="14">
                  <c:v>-96.15</c:v>
                </c:pt>
                <c:pt idx="15">
                  <c:v>0</c:v>
                </c:pt>
                <c:pt idx="16">
                  <c:v>8.5500000000000007</c:v>
                </c:pt>
                <c:pt idx="17">
                  <c:v>133.33000000000001</c:v>
                </c:pt>
                <c:pt idx="18">
                  <c:v>-78.260000000000005</c:v>
                </c:pt>
                <c:pt idx="19">
                  <c:v>0</c:v>
                </c:pt>
                <c:pt idx="20">
                  <c:v>100</c:v>
                </c:pt>
                <c:pt idx="21">
                  <c:v>0</c:v>
                </c:pt>
                <c:pt idx="22">
                  <c:v>100</c:v>
                </c:pt>
                <c:pt idx="23">
                  <c:v>200</c:v>
                </c:pt>
                <c:pt idx="24">
                  <c:v>28.57</c:v>
                </c:pt>
                <c:pt idx="25">
                  <c:v>-75</c:v>
                </c:pt>
                <c:pt idx="26">
                  <c:v>-50</c:v>
                </c:pt>
                <c:pt idx="27">
                  <c:v>0</c:v>
                </c:pt>
                <c:pt idx="28">
                  <c:v>-25</c:v>
                </c:pt>
                <c:pt idx="29">
                  <c:v>0</c:v>
                </c:pt>
                <c:pt idx="30">
                  <c:v>-50</c:v>
                </c:pt>
                <c:pt idx="31">
                  <c:v>-75</c:v>
                </c:pt>
                <c:pt idx="32">
                  <c:v>200</c:v>
                </c:pt>
                <c:pt idx="33">
                  <c:v>50</c:v>
                </c:pt>
                <c:pt idx="34">
                  <c:v>133.33000000000001</c:v>
                </c:pt>
                <c:pt idx="35">
                  <c:v>-33.33</c:v>
                </c:pt>
                <c:pt idx="36">
                  <c:v>-62.5</c:v>
                </c:pt>
                <c:pt idx="37">
                  <c:v>0</c:v>
                </c:pt>
                <c:pt idx="38">
                  <c:v>-60</c:v>
                </c:pt>
                <c:pt idx="39">
                  <c:v>0</c:v>
                </c:pt>
                <c:pt idx="40">
                  <c:v>33.33</c:v>
                </c:pt>
                <c:pt idx="41">
                  <c:v>-50.17</c:v>
                </c:pt>
                <c:pt idx="42">
                  <c:v>200</c:v>
                </c:pt>
                <c:pt idx="43">
                  <c:v>-20</c:v>
                </c:pt>
                <c:pt idx="44">
                  <c:v>15</c:v>
                </c:pt>
                <c:pt idx="45">
                  <c:v>0</c:v>
                </c:pt>
                <c:pt idx="46">
                  <c:v>490</c:v>
                </c:pt>
                <c:pt idx="47">
                  <c:v>-44.55</c:v>
                </c:pt>
                <c:pt idx="48">
                  <c:v>-99.48</c:v>
                </c:pt>
                <c:pt idx="49">
                  <c:v>-48.53</c:v>
                </c:pt>
                <c:pt idx="50">
                  <c:v>-14.15</c:v>
                </c:pt>
                <c:pt idx="51">
                  <c:v>0</c:v>
                </c:pt>
                <c:pt idx="52">
                  <c:v>57.89</c:v>
                </c:pt>
                <c:pt idx="53">
                  <c:v>-50</c:v>
                </c:pt>
                <c:pt idx="54">
                  <c:v>-56.06</c:v>
                </c:pt>
                <c:pt idx="55">
                  <c:v>4.26</c:v>
                </c:pt>
                <c:pt idx="56">
                  <c:v>20.74</c:v>
                </c:pt>
                <c:pt idx="57">
                  <c:v>-68.97</c:v>
                </c:pt>
                <c:pt idx="58">
                  <c:v>0</c:v>
                </c:pt>
                <c:pt idx="59">
                  <c:v>-40.74</c:v>
                </c:pt>
                <c:pt idx="60">
                  <c:v>-50</c:v>
                </c:pt>
                <c:pt idx="61">
                  <c:v>7.41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Taul1!$A$2:$A$141</c:f>
              <c:strCache>
                <c:ptCount val="136"/>
                <c:pt idx="0">
                  <c:v>Yritys 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</c:strCache>
            </c:strRef>
          </c:xVal>
          <c:yVal>
            <c:numRef>
              <c:f>Taul1!$E$2:$E$141</c:f>
              <c:numCache>
                <c:formatCode>General</c:formatCode>
                <c:ptCount val="140"/>
                <c:pt idx="0">
                  <c:v>-55.56</c:v>
                </c:pt>
                <c:pt idx="1">
                  <c:v>-1.32</c:v>
                </c:pt>
                <c:pt idx="2">
                  <c:v>-50</c:v>
                </c:pt>
                <c:pt idx="3">
                  <c:v>-3.85</c:v>
                </c:pt>
                <c:pt idx="4">
                  <c:v>-37.5</c:v>
                </c:pt>
                <c:pt idx="5">
                  <c:v>-25</c:v>
                </c:pt>
                <c:pt idx="6">
                  <c:v>0.84</c:v>
                </c:pt>
                <c:pt idx="7">
                  <c:v>300</c:v>
                </c:pt>
                <c:pt idx="8">
                  <c:v>25.74</c:v>
                </c:pt>
                <c:pt idx="9">
                  <c:v>117.07</c:v>
                </c:pt>
                <c:pt idx="10">
                  <c:v>9.8000000000000007</c:v>
                </c:pt>
                <c:pt idx="11">
                  <c:v>-1.63</c:v>
                </c:pt>
                <c:pt idx="12">
                  <c:v>-34.01</c:v>
                </c:pt>
                <c:pt idx="13">
                  <c:v>256.25</c:v>
                </c:pt>
                <c:pt idx="14">
                  <c:v>5.56</c:v>
                </c:pt>
                <c:pt idx="15">
                  <c:v>4.76</c:v>
                </c:pt>
                <c:pt idx="16">
                  <c:v>-20</c:v>
                </c:pt>
                <c:pt idx="17">
                  <c:v>-100</c:v>
                </c:pt>
                <c:pt idx="18">
                  <c:v>0</c:v>
                </c:pt>
                <c:pt idx="19">
                  <c:v>-35.71</c:v>
                </c:pt>
                <c:pt idx="20">
                  <c:v>-50.21</c:v>
                </c:pt>
                <c:pt idx="21">
                  <c:v>0</c:v>
                </c:pt>
                <c:pt idx="22">
                  <c:v>23.81</c:v>
                </c:pt>
                <c:pt idx="23">
                  <c:v>-53.21</c:v>
                </c:pt>
                <c:pt idx="24">
                  <c:v>-13.19</c:v>
                </c:pt>
                <c:pt idx="25">
                  <c:v>0</c:v>
                </c:pt>
                <c:pt idx="26">
                  <c:v>-80</c:v>
                </c:pt>
                <c:pt idx="27">
                  <c:v>20.83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276872"/>
        <c:axId val="238768320"/>
      </c:scatterChart>
      <c:valAx>
        <c:axId val="23627687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38768320"/>
        <c:crosses val="autoZero"/>
        <c:crossBetween val="midCat"/>
      </c:valAx>
      <c:valAx>
        <c:axId val="238768320"/>
        <c:scaling>
          <c:orientation val="minMax"/>
          <c:max val="200"/>
          <c:min val="-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accent1">
                <a:alpha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236276872"/>
        <c:crosses val="autoZero"/>
        <c:crossBetween val="midCat"/>
        <c:majorUnit val="20"/>
        <c:min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474577162986601"/>
          <c:y val="2.7245830127222342E-2"/>
          <c:w val="0.23525422837013399"/>
          <c:h val="0.39069651194408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39731759127838E-2"/>
          <c:y val="7.0765493196747867E-2"/>
          <c:w val="0.76333266891913976"/>
          <c:h val="0.882698085988216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4">
                  <c:v>100</c:v>
                </c:pt>
                <c:pt idx="5">
                  <c:v>103.3</c:v>
                </c:pt>
                <c:pt idx="6">
                  <c:v>107.7</c:v>
                </c:pt>
                <c:pt idx="7">
                  <c:v>110.9</c:v>
                </c:pt>
                <c:pt idx="8">
                  <c:v>114.9</c:v>
                </c:pt>
                <c:pt idx="9">
                  <c:v>118.6</c:v>
                </c:pt>
                <c:pt idx="10">
                  <c:v>122.2</c:v>
                </c:pt>
                <c:pt idx="11">
                  <c:v>125.2</c:v>
                </c:pt>
                <c:pt idx="12">
                  <c:v>131.30000000000001</c:v>
                </c:pt>
                <c:pt idx="13">
                  <c:v>137.1</c:v>
                </c:pt>
                <c:pt idx="14">
                  <c:v>139.6</c:v>
                </c:pt>
                <c:pt idx="15">
                  <c:v>143.1</c:v>
                </c:pt>
                <c:pt idx="16">
                  <c:v>138.6</c:v>
                </c:pt>
                <c:pt idx="17">
                  <c:v>123.2</c:v>
                </c:pt>
                <c:pt idx="18">
                  <c:v>110.3</c:v>
                </c:pt>
                <c:pt idx="19">
                  <c:v>97.29</c:v>
                </c:pt>
                <c:pt idx="20">
                  <c:v>90.71</c:v>
                </c:pt>
                <c:pt idx="21">
                  <c:v>93.38</c:v>
                </c:pt>
                <c:pt idx="22">
                  <c:v>95.36</c:v>
                </c:pt>
                <c:pt idx="23">
                  <c:v>96.81</c:v>
                </c:pt>
                <c:pt idx="24">
                  <c:v>101.6</c:v>
                </c:pt>
                <c:pt idx="25">
                  <c:v>105.7</c:v>
                </c:pt>
                <c:pt idx="26">
                  <c:v>109.6</c:v>
                </c:pt>
                <c:pt idx="27">
                  <c:v>111.1</c:v>
                </c:pt>
                <c:pt idx="28">
                  <c:v>111</c:v>
                </c:pt>
                <c:pt idx="29">
                  <c:v>109.7</c:v>
                </c:pt>
                <c:pt idx="30">
                  <c:v>110.4</c:v>
                </c:pt>
                <c:pt idx="31">
                  <c:v>110</c:v>
                </c:pt>
                <c:pt idx="32">
                  <c:v>107.5</c:v>
                </c:pt>
                <c:pt idx="33">
                  <c:v>103.9</c:v>
                </c:pt>
                <c:pt idx="34">
                  <c:v>99.51</c:v>
                </c:pt>
                <c:pt idx="35">
                  <c:v>96.35</c:v>
                </c:pt>
                <c:pt idx="36">
                  <c:v>93.76</c:v>
                </c:pt>
                <c:pt idx="37">
                  <c:v>94.84</c:v>
                </c:pt>
                <c:pt idx="38">
                  <c:v>94.21</c:v>
                </c:pt>
                <c:pt idx="39">
                  <c:v>98.49</c:v>
                </c:pt>
                <c:pt idx="40">
                  <c:v>98.95</c:v>
                </c:pt>
                <c:pt idx="41">
                  <c:v>96.24</c:v>
                </c:pt>
                <c:pt idx="42">
                  <c:v>94.79</c:v>
                </c:pt>
                <c:pt idx="43">
                  <c:v>88.53</c:v>
                </c:pt>
                <c:pt idx="44">
                  <c:v>86.36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9227480"/>
        <c:axId val="499227872"/>
      </c:lineChart>
      <c:catAx>
        <c:axId val="49922748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9922787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499227872"/>
        <c:scaling>
          <c:orientation val="minMax"/>
          <c:max val="150"/>
          <c:min val="8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99227480"/>
        <c:crosses val="autoZero"/>
        <c:crossBetween val="midCat"/>
        <c:majorUnit val="5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85997031784050137"/>
          <c:y val="0.18284100301260087"/>
          <c:w val="0.14002968215949863"/>
          <c:h val="0.6999113409376055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0.62286</cdr:x>
      <cdr:y>0.83518</cdr:y>
    </cdr:from>
    <cdr:to>
      <cdr:x>0.74244</cdr:x>
      <cdr:y>0.91101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5740935" y="3758017"/>
          <a:ext cx="1102172" cy="3412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 smtClean="0">
              <a:solidFill>
                <a:srgbClr val="0070C0"/>
              </a:solidFill>
            </a:rPr>
            <a:t>-22 %</a:t>
          </a:r>
          <a:endParaRPr lang="fi-FI" sz="1600" dirty="0">
            <a:solidFill>
              <a:srgbClr val="0070C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69027" y="133453"/>
            <a:ext cx="1591608" cy="267654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r">
              <a:defRPr sz="1200"/>
            </a:lvl1pPr>
          </a:lstStyle>
          <a:p>
            <a:fld id="{C00E7FB0-2770-FE42-B382-AF1968F826D3}" type="datetimeFigureOut">
              <a:t>18.4.2016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3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0" y="240513"/>
            <a:ext cx="1557229" cy="1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r">
              <a:defRPr sz="1200"/>
            </a:lvl1pPr>
          </a:lstStyle>
          <a:p>
            <a:fld id="{6D9F4054-DE9B-4A8C-8F44-032462D0368C}" type="datetimeFigureOut">
              <a:rPr lang="fi-FI" smtClean="0"/>
              <a:t>18.4.2016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9588" y="509588"/>
            <a:ext cx="3827462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1" rIns="91404" bIns="45701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7"/>
            <a:ext cx="7941310" cy="3058953"/>
          </a:xfrm>
          <a:prstGeom prst="rect">
            <a:avLst/>
          </a:prstGeom>
        </p:spPr>
        <p:txBody>
          <a:bodyPr vert="horz" lIns="91404" tIns="45701" rIns="91404" bIns="4570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r">
              <a:defRPr sz="1200"/>
            </a:lvl1pPr>
          </a:lstStyle>
          <a:p>
            <a:fld id="{B5A0B3B4-F971-4AD3-B530-DE860EFC07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7854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65E00D-85A8-40DE-A50B-F7A9AF42EB3E}" type="datetime1">
              <a:rPr lang="fi-FI" smtClean="0">
                <a:solidFill>
                  <a:prstClr val="black"/>
                </a:solidFill>
              </a:rPr>
              <a:pPr/>
              <a:t>18.4.2016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39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04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93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09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84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93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90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28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1625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91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50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101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75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102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53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120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0271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>
                <a:solidFill>
                  <a:prstClr val="black"/>
                </a:solidFill>
              </a:rPr>
              <a:pPr/>
              <a:t>11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34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35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77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21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46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60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65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35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68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9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6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6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6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7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7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7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8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8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8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9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9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9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0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0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0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1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1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1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1.xml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2.xml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2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2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2.xml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3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3.xml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3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4.xml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4.xml"/></Relationships>
</file>

<file path=ppt/slideLayouts/_rels/slideLayout4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4.xml"/></Relationships>
</file>

<file path=ppt/slideLayouts/_rels/slideLayout4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4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4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4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4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4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4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5.xml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5.xml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5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5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5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5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5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5.xml"/></Relationships>
</file>

<file path=ppt/slideLayouts/_rels/slideLayout4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6.xml"/></Relationships>
</file>

<file path=ppt/slideLayouts/_rels/slideLayout4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6.xml"/></Relationships>
</file>

<file path=ppt/slideLayouts/_rels/slideLayout4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6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6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6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6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6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6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6.xml"/></Relationships>
</file>

<file path=ppt/slideLayouts/_rels/slideLayout4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7.xml"/></Relationships>
</file>

<file path=ppt/slideLayouts/_rels/slideLayout4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7.xml"/></Relationships>
</file>

<file path=ppt/slideLayouts/_rels/slideLayout4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7.xml"/></Relationships>
</file>

<file path=ppt/slideLayouts/_rels/slideLayout4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7.xml"/></Relationships>
</file>

<file path=ppt/slideLayouts/_rels/slideLayout4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7.xml"/></Relationships>
</file>

<file path=ppt/slideLayouts/_rels/slideLayout4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7.xml"/></Relationships>
</file>

<file path=ppt/slideLayouts/_rels/slideLayout4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7.xml"/></Relationships>
</file>

<file path=ppt/slideLayouts/_rels/slideLayout4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7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7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7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7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7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7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7.xml"/></Relationships>
</file>

<file path=ppt/slideLayouts/_rels/slideLayout4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8.xml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8.xml"/></Relationships>
</file>

<file path=ppt/slideLayouts/_rels/slideLayout4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8.xml"/></Relationships>
</file>

<file path=ppt/slideLayouts/_rels/slideLayout4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8.xml"/></Relationships>
</file>

<file path=ppt/slideLayouts/_rels/slideLayout4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8.xml"/></Relationships>
</file>

<file path=ppt/slideLayouts/_rels/slideLayout4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8.xml"/></Relationships>
</file>

<file path=ppt/slideLayouts/_rels/slideLayout4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8.xml"/></Relationships>
</file>

<file path=ppt/slideLayouts/_rels/slideLayout4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8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8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8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8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8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8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8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9.xml"/></Relationships>
</file>

<file path=ppt/slideLayouts/_rels/slideLayout5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9.xml"/></Relationships>
</file>

<file path=ppt/slideLayouts/_rels/slideLayout5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9.xml"/></Relationships>
</file>

<file path=ppt/slideLayouts/_rels/slideLayout5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9.xml"/></Relationships>
</file>

<file path=ppt/slideLayouts/_rels/slideLayout5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9.xml"/></Relationships>
</file>

<file path=ppt/slideLayouts/_rels/slideLayout5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9.xml"/></Relationships>
</file>

<file path=ppt/slideLayouts/_rels/slideLayout5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9.xml"/></Relationships>
</file>

<file path=ppt/slideLayouts/_rels/slideLayout5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9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9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9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9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9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0.xml"/></Relationships>
</file>

<file path=ppt/slideLayouts/_rels/slideLayout5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0.xml"/></Relationships>
</file>

<file path=ppt/slideLayouts/_rels/slideLayout5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0.xml"/></Relationships>
</file>

<file path=ppt/slideLayouts/_rels/slideLayout5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0.xml"/></Relationships>
</file>

<file path=ppt/slideLayouts/_rels/slideLayout5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0.xml"/></Relationships>
</file>

<file path=ppt/slideLayouts/_rels/slideLayout5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0.xml"/></Relationships>
</file>

<file path=ppt/slideLayouts/_rels/slideLayout5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0.xml"/></Relationships>
</file>

<file path=ppt/slideLayouts/_rels/slideLayout5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0.xml"/></Relationships>
</file>

<file path=ppt/slideLayouts/_rels/slideLayout5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0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0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0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0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0.xml"/></Relationships>
</file>

<file path=ppt/slideLayouts/_rels/slideLayout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1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3334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58992AE-04F4-4B57-94F2-1C227A44C51C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77336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B487A2F-8B98-4D2C-98B7-4F4F10E953E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8724065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DEFFB4-AE7B-4FE1-9170-770CECB85D76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5916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DC8BB1F-D129-47FB-8B2E-FAB3908A787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1172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83489F5-468C-4C64-9C05-63092255EC84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52279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AA85D3-8185-46BC-B409-08387BD53009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03195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87574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54539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FA48F7-57C7-4A5F-AFAD-A627BEC75649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20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385F207A-830A-42A6-B1F5-53516D96EC22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83497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00CE094D-A7DE-4FB5-AB6F-CEDEB75635F7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970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86A6F48-C2FD-42B2-95C7-9EEA53421ACD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3434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38FBAEFA-A2CA-4582-962D-BB14E42467CC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60729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775F865A-8B55-4B1D-9F37-C382116CA334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99694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00BBDF8-A20D-4B3D-80E5-B4F086C05433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42500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26E8B881-30E0-41E9-912C-CFAD66C0664D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97665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D3CC3C9-F484-4A28-9CDF-50F525A21B02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9571164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61353FA-DAAB-495F-893A-8B7196248C83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282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372DFA3-C07D-46E7-98C3-6149F902336D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0122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64A635A-726A-4548-9C0C-FD47522FF80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3706327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49637-8B64-4302-8697-1452D46579AE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843728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398158-E2B9-40F7-83ED-FE7DC2526E38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0204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itle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533C93-220B-4D8A-9C48-4FB5DE18D59B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4750435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F4190C6-8E22-4F7E-A84E-3D90978B8BA9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18161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B267F1A-B219-4430-A8A2-C874413B59E5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34491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16080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86309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D588C6-FF16-4B3E-AD67-3A0611361B27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65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1E4C8734-840A-47FC-9408-73D473684FB7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02078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CA68A5E-A4C6-4649-B94A-684CFABFC4DC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57727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95972535-18F1-4118-A3A1-7EF8C10447D8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74439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576B114D-4DEF-41EA-A9E5-3C6EA92FE0E1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05664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65C5560B-4D65-4235-B5B4-C683FB46C181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5616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Content_ 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FDA8CF9-9F57-4D8D-8D35-FB10D6BAD8D2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3077390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49FCE34F-0E30-4349-AC33-BADF03A8AA57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39856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F0AFC25-863C-47BD-AF2D-312A2EE6398A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7013348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3C8229C-8C76-44E5-A9BE-C6A22D0E5194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1020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49A9177-E59D-4F40-B1B1-6F8913B5A968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59144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FBD6DD5-5D79-41B2-B856-974B0AC1DEF6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806984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F65CD5-C346-4F3E-944B-B1B3DD1B6296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701611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EE7989-428E-4C91-8ECA-65EA5058653E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4318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B4CAA4C-1166-4194-A7B3-9D09C3BF7625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9377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FB6A233-3E87-4DF3-9B85-31934F219562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61079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78498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Content_and_Picture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33EA792-F97D-4D69-884D-80398C318352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8243123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2186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449D40-93B1-4F92-8895-D16952612B9A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123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6D9C70E7-5D08-43ED-B843-D27FEE6322FC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73357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30B16CE4-45C3-40F1-A950-25B2D457C57E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6000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A7D8309-CC32-478C-AD23-58BDDDF57572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39756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AB631581-EA10-4303-940C-80E71CBFEDB6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5373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9A152288-A409-43C8-B0B4-CDFA6E927C83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97927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8F4677B-28AF-4E40-B213-EB911FDDC01D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52382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223FCE3-0BBE-4DEC-A0B9-BEE702ABA3CC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8604503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A5BEC22-FDC1-492D-A5EB-C1A449E2BD3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172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8EC90F-072A-4633-A7D9-2ADC32073766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760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F2BDF83-EC4A-4CDB-B791-E7BB5FB1CA9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18568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1259968-284A-4AA8-9F92-FC7C63B1F486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6424035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77C7FCB-24B1-40CD-90AF-3B41D2132B5A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8818704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63BD83-56D5-4C30-912F-31EC081F235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7244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33D13E9-42AD-414C-8F9B-ABE257F239C4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81034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6567A72-5FDF-4C22-A6A9-175A5E3E0BFD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42547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999902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23254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891F94-6204-4A4F-A559-C5837BC3669A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67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F9BDAE64-B7DB-4DC0-91C2-0DA4CB3C5E9C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2832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3974278-2CAB-4432-B61E-31BA3DECF1AA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8781764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AE8071B6-5584-4D79-ACF2-F37E2D6AEB1A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8463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14E871FF-5901-4F8F-A012-EB0F9DA90969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89516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BA97BE14-F943-44F8-819F-E78C16A67314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47709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97D92E71-35A3-4774-A9EA-F529C35006B6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73964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39D8D5C5-69A0-4E24-B9E0-230D2263CBDC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604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032055A-815B-403C-8832-55C931C024F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9410392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229340F-30DC-407D-B33D-C163119034E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5004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1C92EEB-389B-41A8-9F6C-06FEA938B0BC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61677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D9677FB-6A8C-483D-BC30-387920439E24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8882477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5A22D50-5FB2-4BB9-BBDF-0A5E79771817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695253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172C79E-F47A-47DB-9814-EA9E60006045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638535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652901-D9C7-4FB3-A9D6-58D3CCD0F62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65282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2E23281-0D11-47D1-9C0F-C7992211C44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43878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C53F49F-EF04-4140-AA64-37E9204795D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54266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605FB518-92E0-418B-A7D7-629244EFDA32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45505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1BEDD-E9EF-4D5C-977C-1D49A43693DA}" type="datetime1">
              <a:rPr lang="fi-FI" smtClean="0">
                <a:solidFill>
                  <a:srgbClr val="002664"/>
                </a:solidFill>
              </a:rPr>
              <a:t>18.4.2016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9336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07168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35840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F8D5C8-7B5D-4F4E-AEB0-7B515DE81EC7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17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25CFC8E2-070E-49CF-933F-DD24533DB464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46758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ADABC160-BCFF-483B-A6C4-45294191B699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8945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33D2A-A860-4044-A7BF-DDEC57D30BED}" type="datetime1">
              <a:rPr lang="fi-FI" smtClean="0">
                <a:solidFill>
                  <a:srgbClr val="002664"/>
                </a:solidFill>
              </a:rPr>
              <a:t>18.4.2016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7560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13E645E3-0218-4A9D-BE25-2C916F156520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4271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F7B22ABF-F730-4059-8A29-3ABF54AD41A5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47036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10E2764B-C4E3-4984-B18B-9F6F6106574D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95282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B362028A-942F-4B11-BDEA-ABCF59D8532D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26469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116FC63-296A-41F7-BE64-087A9C08DA1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6118721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9396A15-9C1B-4C82-B03D-CEB807FC8B53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0741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783F804-44B6-4F74-A26C-84EA1BEF500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31819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233517B-A7A7-4211-A320-67AECBEBF95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0487674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CB00F51-B7F5-4A93-9FDE-FE8E139ADD25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4954718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7010C6-A1C8-407B-910A-A61F8504F09C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7965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22384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E884491-6C92-4751-A1D0-EBD62674E2B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25378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424102E-E13E-4FE7-8C99-A73E864D5FF7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24813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02515837-AFAA-4A51-BF3E-A374D66E5DD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0469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AE8376-1C05-4CF5-A22F-9F62E7F68165}" type="datetime1">
              <a:rPr lang="fi-FI" smtClean="0">
                <a:solidFill>
                  <a:srgbClr val="002664"/>
                </a:solidFill>
              </a:rPr>
              <a:t>18.4.2016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9194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81324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61376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B1B14-5531-494B-9966-E752CB78879C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396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251B968C-71AD-4071-A799-090D7FC3627A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42777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AB9ECCE6-1F95-46EE-B1D4-8A8B3116940D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08783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1C47C8C-20E5-42DE-B5FA-9ADCF1C62ECE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709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2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47254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43878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425F4629-EC4D-49C2-9CFB-92C577B07D12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43347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2D643AD7-44E0-4A7B-BB06-4F16BE113243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41875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9A52D661-B2EF-49FD-9DBB-0AAA020DB078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04916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6208F90-DAD5-4E24-A63E-618DE047749E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9622419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F882FB9-42A0-41F6-9B5B-021BDDCBAAC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0631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054FB2F-1990-45EC-AE0D-C935A0996A4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34314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C0AF888-6C64-4194-A005-8E5D1C867BA2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2193278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C2F9763-DB5C-4B47-9BBB-17DC412FB8F2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0039839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FE0669-7E99-4110-BEAC-38DEDA136C4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89658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D35BC0F-4226-44EF-9137-C291941456D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7295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2485DE-BE19-40B5-9AF5-C06A42CF1D92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57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642E14E-DC8C-4548-9D4B-F831232E8875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05704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74870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38293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DD0463-1AFD-493D-A868-EFEE08514A7A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1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6E9F1312-C367-43ED-83EB-E3E75C503F38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4182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F9F213C-446A-4482-BE0D-52D4B32F602F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67096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0F96FFA3-97BD-4807-BE5E-A66972B318AC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58880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93EF4E08-D157-49AB-91CD-6E4280720D50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2473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AEEF31BC-0101-4C78-9AB0-3107E13DFCE6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35278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6C3682D-F48D-4303-86E9-C730171B6DBD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8329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A1A2E39C-EAF7-4D35-B3A1-626542F1897D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86602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39C353F-17BF-4307-A061-37D84ACF004A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929347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EE929F9-401E-4018-BC10-F9DE8C60F097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0060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DEF9C6-83FC-435B-B636-50E4A57E670D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67285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605DA1F-2E57-4E47-93E2-2137CB7D00D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7122686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99C2915-CFD7-45F5-9221-99B7195F587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2576678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660CFE-EF1D-40CD-AE04-2F6D344693B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1470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9BA3AB5-640E-4753-8F4E-D0AB0A2695BA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64993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3830087-8986-4F45-A67C-7E3BB7C750FC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12853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AF5B997F-17FD-4C1E-A222-5501F3EBBEB6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8832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52775-8CCD-41AE-A87F-332D7D7EFE32}" type="datetime1">
              <a:rPr lang="fi-FI" smtClean="0">
                <a:solidFill>
                  <a:srgbClr val="002664"/>
                </a:solidFill>
              </a:rPr>
              <a:t>18.4.2016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6550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18C2ED6A-7774-4A4A-AA66-521987CBF6B1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0458"/>
      </p:ext>
    </p:extLst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11612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24801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988679-FA7E-4416-A577-D251C8EE3A86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37681A34-7157-4BCE-8C96-16FE508FFD89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23838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FCC93F26-7594-485D-A089-6ED784B51D4D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84378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97ABC196-02E2-4DBA-B525-58B5704A9BC9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49541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F678014D-21CB-4C2A-8F7E-06DD9BD2C710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81386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BBC31D99-270C-42FF-B9BF-7C4B0ABF808E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7084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9071124-5B4A-4517-9744-007DBE71E774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71510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22B44B9-EE38-42F7-BC63-72D9F6C267C6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912666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E71E5245-C7B5-4322-AE5A-24FB2D266772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72198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837F8BE-5F59-4E73-9953-31830A8E5AA6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7646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7A466AC-C3C2-4646-9D17-B608AE869A58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98248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7C82C57-1242-486E-9DB5-F0461C770F7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0823827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56D3339-F1F3-4619-8683-F02EAF279278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588992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D5304F-CA80-4A03-B304-2E8DC4C41799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0201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1D35A78-95B7-4008-A27B-CB5D99FC5D0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67502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396C698-CC99-41F7-A00D-F7D7A3E5E0E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53623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7C38B-16AF-4BCC-B588-AC1D91EF6AD8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1913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59114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86072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F2904E49-4035-4BA8-BC36-65875E103DE2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01060"/>
      </p:ext>
    </p:extLst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0F72CF-CCA5-41F0-979D-5E84EC2596BC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09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EC8A9884-60AF-497A-BBB8-775716CF5151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88666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043C94B-BDCE-437A-8876-F6A5A45E6995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50977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EE484703-B478-4707-9DD9-BD7BD0247894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38223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20DEC9A9-8B15-422E-914E-5158889A3D46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23107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BACA72FA-B06E-465C-9053-91CFF57DEC7A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32765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BF479264-F47F-4C5C-9ED9-C269512B66E5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89553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5510578-3494-45A7-9EB6-7A4E13B91A9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5748895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2A2B483-875A-4A15-BA67-F99CC3563A5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8393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C7098F4-E84A-4F53-A062-6A2EB973752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8425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27E22097-7999-4E48-9DF7-6D120AD02028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47621"/>
      </p:ext>
    </p:extLst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136914A-7717-4C32-80B4-E8C24C2D7A8E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9229314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311781F-F1BC-46D1-851C-F0B58E33854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4431480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7C3C95-8D32-4020-A118-0590C36C04D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9338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A622125-3D6A-457D-B4C5-FE12A7BAF54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65970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002C790-A024-4983-8B06-8544BFBE1F06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96433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38D340-ED91-4A40-A913-B2F9F74F28E8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91423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90514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74063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D7B673-7FB9-47DF-B945-87682EDE0464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8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21E86C94-3A23-4BF4-A29E-F900B421F2B2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65704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33FA7B1D-5116-4086-B9FC-15299384B45A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80401"/>
      </p:ext>
    </p:extLst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D840843D-FDB5-4B3A-AB2F-1BDAF903D849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85736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3230AF7E-75A5-446A-8059-CF287A17B9C7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70931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40600CC1-97F6-4878-952D-8B6653DF5C70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56997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C6519B47-D2C5-4332-998F-607404D57E33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22668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CFA707A-56FB-4B19-98EC-7B3D9F3C4B2A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08414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4945E95-8A55-4123-9084-8C1C1A1A715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939839"/>
      </p:ext>
    </p:extLst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EACA481-A6CF-4C7B-944E-0659464583BE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9577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8F46543-894A-4FA3-AB58-A66A4B80CE6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34564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EB344D5-CC2B-4D0E-BE5C-2642FE6B78D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2377239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2530013-E454-4095-A25C-D411D7A091AA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159160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997D773-C221-4F17-AF4B-9547FB08D118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424689"/>
      </p:ext>
    </p:extLst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379D09-1C48-4D0A-874E-7E831C8A8EC3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6092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2819873-6628-464D-A0E5-2601793FE822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04840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B9EDD2F-9103-4D64-9045-583B47B08645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1563"/>
      </p:ext>
    </p:extLst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8023B-F730-45AE-B677-4131AEEBA21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2016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60529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7870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51BE9B-45EE-40EB-AF7B-7F06A7ED7D45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09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D206D76-5696-4402-A13D-EAB9B13056F8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08380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A6E08326-96D6-4A28-8F0F-3162EDC5F5D8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32125"/>
      </p:ext>
    </p:extLst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BD709CEF-D26C-40C7-A5F9-73464927979F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66301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E4E5364-ACB9-42E7-9B09-6371DAA55EB2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305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4EB062C4-E618-4256-B184-5EA2C5B16458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86012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5473573C-F2EE-494D-AA8B-2E3178995DC6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91265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B1A02C4F-5ED9-4953-BDD3-216D3DA0FE55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14232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34F40D8-2928-45B6-8B23-EF8DA5FAC6BD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4971079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A3F7E7B-1E54-44D7-9D32-7FA06AD6A9BC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9867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A0E9C42-8836-4285-8097-8C0F2DE3D903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55920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78105E6-EAC8-477C-92F9-381AA935A4ED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1214984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DA80374-2373-4A64-86B4-D2CB93E890D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6615086"/>
      </p:ext>
    </p:extLst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7476CD-D0F6-497C-84AE-CB6261F40B4C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0942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F66E8BD-5A85-435F-83E0-9CD719C208CE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2685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Thank-you_Polygon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B7E11E-5E03-4E9D-A97B-06600C6722A8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96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02A6C29-7828-46FB-93E0-AE802EA7812E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24828"/>
      </p:ext>
    </p:extLst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EF5D770-5C62-424B-9368-9EACC445432E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309"/>
      </p:ext>
    </p:extLst>
  </p:cSld>
  <p:clrMapOvr>
    <a:masterClrMapping/>
  </p:clrMapOvr>
  <p:transition spd="med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0509C0-0B53-43E7-9EA6-69751ACD9A9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3952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57238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824223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D67D29-9032-4687-9005-DFC798EE7B3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43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B0819376-43FD-4941-973C-9927CAC88FB5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38659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5CF3D61-D8E2-49A7-8B74-DE1AE88E915D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35913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9167D19B-455E-48B5-B821-1374688B6D12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43460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1D68001D-3F27-4C52-90C7-3D6891797BD9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84244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12780DFB-7808-401A-84F2-0E3EEFF2F431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17112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3B7F772-5237-4D5E-A917-37AB030C2E6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8773318"/>
      </p:ext>
    </p:extLst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D1652D3A-868A-4C94-ACC8-B0B74437C445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22509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FEFCF43-4E1D-4A51-9FAC-B649841A6DD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3392497"/>
      </p:ext>
    </p:extLst>
  </p:cSld>
  <p:clrMapOvr>
    <a:masterClrMapping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284E2E7-B1EA-4734-B5C4-A5317E91C9BD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9860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B6E6D7B-DEF6-4A8B-9752-C79F29B1806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63400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C84FA77-C3EC-49E8-BD52-742C8FB69916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884132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39B9602-773B-4BDF-9D66-D5D7F7775CE2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8986547"/>
      </p:ext>
    </p:extLst>
  </p:cSld>
  <p:clrMapOvr>
    <a:masterClrMapping/>
  </p:clrMapOvr>
  <p:transition spd="med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18E6FF-848F-4376-9312-987FACE73AED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0030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B1810CA-B5D6-43AF-884E-D28B95ACC545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87483"/>
      </p:ext>
    </p:extLst>
  </p:cSld>
  <p:clrMapOvr>
    <a:masterClrMapping/>
  </p:clrMapOvr>
  <p:transition spd="med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AB9D087-B39C-4828-B2F9-263B0A06D1C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25115"/>
      </p:ext>
    </p:extLst>
  </p:cSld>
  <p:clrMapOvr>
    <a:masterClrMapping/>
  </p:clrMapOvr>
  <p:transition spd="med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78DF0-337D-4E10-A49B-289FF1CD19F4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0765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EE76C00-CA86-4615-B0C2-E701A52CAAFC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7794627"/>
      </p:ext>
    </p:extLst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04500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95253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9FAA15-9B6E-451D-80FD-4570686DA68E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53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E39A3B23-A6D6-4F8F-AA77-05CCD78787F8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94958"/>
      </p:ext>
    </p:extLst>
  </p:cSld>
  <p:clrMapOvr>
    <a:masterClrMapping/>
  </p:clrMapOvr>
  <p:transition spd="med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77A34CA-1B27-4FFF-A8E6-AB279A83B24A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13537"/>
      </p:ext>
    </p:extLst>
  </p:cSld>
  <p:clrMapOvr>
    <a:masterClrMapping/>
  </p:clrMapOvr>
  <p:transition spd="med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54FCB1F2-94C5-47CD-B035-2159532DC3C8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1670"/>
      </p:ext>
    </p:extLst>
  </p:cSld>
  <p:clrMapOvr>
    <a:masterClrMapping/>
  </p:clrMapOvr>
  <p:transition spd="med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5002B762-0F3F-4DA6-9ACF-06353B84FB13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02125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E268A181-36D2-4E7F-BF15-5307CDD89FE1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02790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BA2D0470-9E15-429F-AD84-7BD7581365F0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8732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E745F55-737B-472C-B00B-4D9ABCA93DF9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878727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24E7D8-4115-4D7F-BB21-2D31CDBECED6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6169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1BCA511-5AB5-41C3-BA54-1771C4363315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6993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4C8C65D-54E7-4F86-9691-3E84DCE9C899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38210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A7D411D-8AF7-49C8-819D-5AF08BBB6B58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0411108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B141B22-7DD3-4F91-88C3-46E632D6A6F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075136"/>
      </p:ext>
    </p:extLst>
  </p:cSld>
  <p:clrMapOvr>
    <a:masterClrMapping/>
  </p:clrMapOvr>
  <p:transition spd="med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218582-51A1-4874-93F3-D774F84D7947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2650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C0FF336-32BF-4F5D-9E47-38CA62C5AAEC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09735"/>
      </p:ext>
    </p:extLst>
  </p:cSld>
  <p:clrMapOvr>
    <a:masterClrMapping/>
  </p:clrMapOvr>
  <p:transition spd="med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C874D09-6820-468B-BD95-2C5DE5273C09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53321"/>
      </p:ext>
    </p:extLst>
  </p:cSld>
  <p:clrMapOvr>
    <a:masterClrMapping/>
  </p:clrMapOvr>
  <p:transition spd="med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DC8E3-948C-4CE2-BD9D-81A8C95CA5F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1475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52337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5843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CB5DD1A-5EA0-4D4B-BC60-F035D4FD1645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40303"/>
      </p:ext>
    </p:extLst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39AB5D-6192-49A7-84D5-35485CBCA474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11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62F950A9-0A2A-4276-BF22-89391C2968B9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43966"/>
      </p:ext>
    </p:extLst>
  </p:cSld>
  <p:clrMapOvr>
    <a:masterClrMapping/>
  </p:clrMapOvr>
  <p:transition spd="med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A1EDB301-51CB-4409-AAE6-67954AE0B61F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60890"/>
      </p:ext>
    </p:extLst>
  </p:cSld>
  <p:clrMapOvr>
    <a:masterClrMapping/>
  </p:clrMapOvr>
  <p:transition spd="med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FE4E559-1266-4565-AA8B-14E102DFCA4A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86559"/>
      </p:ext>
    </p:extLst>
  </p:cSld>
  <p:clrMapOvr>
    <a:masterClrMapping/>
  </p:clrMapOvr>
  <p:transition spd="med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3CDE927F-7E7E-4519-841D-436D06640098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59571"/>
      </p:ext>
    </p:extLst>
  </p:cSld>
  <p:clrMapOvr>
    <a:masterClrMapping/>
  </p:clrMapOvr>
  <p:transition spd="med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FFC0FA2-208A-42BA-9D0C-FBAE2F9B13C3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9390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3444F110-4BB0-4591-BB2E-BE2CD48F0619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02772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72B2085-496C-4068-96F6-0C1409AC831A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9891555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D9BD87F-E75E-4FA2-AE59-5214F861A8FE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0720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63DF090-9614-4177-A2A2-EE54808AD0B8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0212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303351C-DECD-4AA2-9B62-151A2965846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70645"/>
      </p:ext>
    </p:extLst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A9ADF34-9EAF-4124-88B4-1FFFFD339DE2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2516362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2F93EE9-8E13-4D61-9E92-DB67A9AC4298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1084074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7D4223-7AC1-4086-BFCD-61FEE6306D7C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8940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4455CE9-D2E8-4E61-85B7-54ADA3866E05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11784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0E8B8E7-C1D4-45D2-9E82-9B347AA23657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70995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6489E9-FDD2-4B18-B6F6-3F904980C80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4825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69598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30707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67DE09-DAEA-41FB-BAFF-8E149F9AD26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637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CA89F46A-93ED-40E9-9058-2CFCCC2C281D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86298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16642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5C094E66-9698-4793-80E1-A0C2E7E38E84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82535"/>
      </p:ext>
    </p:extLst>
  </p:cSld>
  <p:clrMapOvr>
    <a:masterClrMapping/>
  </p:clrMapOvr>
  <p:transition spd="med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D335D075-8680-48DF-9AFD-2CE5418696DD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87720"/>
      </p:ext>
    </p:extLst>
  </p:cSld>
  <p:clrMapOvr>
    <a:masterClrMapping/>
  </p:clrMapOvr>
  <p:transition spd="med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C340C279-467D-4589-8982-BAB094853797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50476"/>
      </p:ext>
    </p:extLst>
  </p:cSld>
  <p:clrMapOvr>
    <a:masterClrMapping/>
  </p:clrMapOvr>
  <p:transition spd="med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41A088D6-B2DF-465D-A512-B3C17D21EB2B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13545"/>
      </p:ext>
    </p:extLst>
  </p:cSld>
  <p:clrMapOvr>
    <a:masterClrMapping/>
  </p:clrMapOvr>
  <p:transition spd="med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E222E120-7056-44F8-8251-CCAD9EE8C15F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74735"/>
      </p:ext>
    </p:extLst>
  </p:cSld>
  <p:clrMapOvr>
    <a:masterClrMapping/>
  </p:clrMapOvr>
  <p:transition spd="med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8F37797-2BF7-44E1-8CF7-CB79561B5564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3228858"/>
      </p:ext>
    </p:extLst>
  </p:cSld>
  <p:clrMapOvr>
    <a:masterClrMapping/>
  </p:clrMapOvr>
  <p:transition spd="med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08897EA-BAEC-449A-83A5-93C1DDD6F44E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13880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A65985F-6DE6-4394-82DC-BFE267D6B13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98361"/>
      </p:ext>
    </p:extLst>
  </p:cSld>
  <p:clrMapOvr>
    <a:masterClrMapping/>
  </p:clrMapOvr>
  <p:transition spd="med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5ABEAE0-4342-4276-9467-D1C48F67F31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3774669"/>
      </p:ext>
    </p:extLst>
  </p:cSld>
  <p:clrMapOvr>
    <a:masterClrMapping/>
  </p:clrMapOvr>
  <p:transition spd="med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FD17A16-FB63-4E87-AC80-2DCD0FB0073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4085647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67188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F24D32-F62C-4EBD-9B71-C7E4C796842C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1297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F00066D-60E9-4C02-BDEA-ABD759451048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48217"/>
      </p:ext>
    </p:extLst>
  </p:cSld>
  <p:clrMapOvr>
    <a:masterClrMapping/>
  </p:clrMapOvr>
  <p:transition spd="med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D442D72-2A6C-43C6-A701-E208807792BD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07496"/>
      </p:ext>
    </p:extLst>
  </p:cSld>
  <p:clrMapOvr>
    <a:masterClrMapping/>
  </p:clrMapOvr>
  <p:transition spd="med"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9B552723-A283-4578-9958-5DDBE4E9306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6116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D74A2B-CEC4-4D28-AC73-5A6B04EB84FC}" type="datetime1">
              <a:rPr lang="fi-FI" smtClean="0">
                <a:solidFill>
                  <a:srgbClr val="002664"/>
                </a:solidFill>
              </a:rPr>
              <a:t>18.4.2016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9815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05223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54173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2D2AB0-CE21-47BB-AF8C-4CAE6EAB8118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39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A0C10F7-1D65-452D-85A4-1C820361A97F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32731"/>
      </p:ext>
    </p:extLst>
  </p:cSld>
  <p:clrMapOvr>
    <a:masterClrMapping/>
  </p:clrMapOvr>
  <p:transition spd="med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3EF026CA-0C01-4730-BB85-FEB25CBE41C8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65054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AE915C-82FC-409F-AFF3-DA17BE72B4C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24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482AB4C4-81AD-421D-BBDD-15AC0CD25958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04018"/>
      </p:ext>
    </p:extLst>
  </p:cSld>
  <p:clrMapOvr>
    <a:masterClrMapping/>
  </p:clrMapOvr>
  <p:transition spd="med">
    <p:fade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1C9B4094-90A0-4F2D-9728-20FF9D5402A9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2896"/>
      </p:ext>
    </p:extLst>
  </p:cSld>
  <p:clrMapOvr>
    <a:masterClrMapping/>
  </p:clrMapOvr>
  <p:transition spd="med">
    <p:fade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0E7EC65-DF0A-4DCB-BB67-80F7E2A213B5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35770"/>
      </p:ext>
    </p:extLst>
  </p:cSld>
  <p:clrMapOvr>
    <a:masterClrMapping/>
  </p:clrMapOvr>
  <p:transition spd="med">
    <p:fade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E8DF6689-736C-45E8-B5C8-FEE421F77454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00466"/>
      </p:ext>
    </p:extLst>
  </p:cSld>
  <p:clrMapOvr>
    <a:masterClrMapping/>
  </p:clrMapOvr>
  <p:transition spd="med">
    <p:fade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D87D3BB-5310-40DC-B739-9E0ED0D4A644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0943619"/>
      </p:ext>
    </p:extLst>
  </p:cSld>
  <p:clrMapOvr>
    <a:masterClrMapping/>
  </p:clrMapOvr>
  <p:transition spd="med">
    <p:fade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411839F-1D9A-4044-A532-31DB0AF6111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2310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B45C2BE-0AB7-4875-AE9E-B6A2963DF728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87396"/>
      </p:ext>
    </p:extLst>
  </p:cSld>
  <p:clrMapOvr>
    <a:masterClrMapping/>
  </p:clrMapOvr>
  <p:transition spd="med">
    <p:fade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A349C85-193B-4183-86D6-B835172E122D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4998533"/>
      </p:ext>
    </p:extLst>
  </p:cSld>
  <p:clrMapOvr>
    <a:masterClrMapping/>
  </p:clrMapOvr>
  <p:transition spd="med">
    <p:fade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4275214-2438-4BF5-8324-EFB345C406A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9263963"/>
      </p:ext>
    </p:extLst>
  </p:cSld>
  <p:clrMapOvr>
    <a:masterClrMapping/>
  </p:clrMapOvr>
  <p:transition spd="med">
    <p:fade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E29A0E-EBA0-4D23-9927-8C34156D279E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7077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F845B23-8718-4BD1-BCF0-9BD7FC4124F9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7660"/>
      </p:ext>
    </p:extLst>
  </p:cSld>
  <p:clrMapOvr>
    <a:masterClrMapping/>
  </p:clrMapOvr>
  <p:transition spd="med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6BDFF41-65C4-4823-AE32-928C3F88CF7A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79834"/>
      </p:ext>
    </p:extLst>
  </p:cSld>
  <p:clrMapOvr>
    <a:masterClrMapping/>
  </p:clrMapOvr>
  <p:transition spd="med">
    <p:fade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E866597-C3A0-4D40-8574-19AADAC3C9D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31513"/>
      </p:ext>
    </p:extLst>
  </p:cSld>
  <p:clrMapOvr>
    <a:masterClrMapping/>
  </p:clrMapOvr>
  <p:transition spd="med">
    <p:fade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3FCFC4D0-2401-4B77-89D3-283F1A5B7E58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8732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55432D-ACF2-4EAE-9A9B-640D3DB51377}" type="datetime1">
              <a:rPr lang="fi-FI" smtClean="0">
                <a:solidFill>
                  <a:srgbClr val="002664"/>
                </a:solidFill>
              </a:rPr>
              <a:t>18.4.2016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2214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94993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02562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1A0A56-FC9E-40D8-A106-821BC968431C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121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9702F3A1-1452-4C58-86F1-3CE1A61A2CE2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3171"/>
      </p:ext>
    </p:extLst>
  </p:cSld>
  <p:clrMapOvr>
    <a:masterClrMapping/>
  </p:clrMapOvr>
  <p:transition spd="med">
    <p:fade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C18DB981-F3F8-4A50-914C-1D00E54E9A14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93280"/>
      </p:ext>
    </p:extLst>
  </p:cSld>
  <p:clrMapOvr>
    <a:masterClrMapping/>
  </p:clrMapOvr>
  <p:transition spd="med">
    <p:fade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9CB88521-D104-4AE3-B8DB-B6B6AB2DF15B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2061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ection_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E4C0FC28-C96E-4279-B017-771F40F3B09E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9021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4242CF8E-52AD-4C49-BEC4-87BE46530925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54153"/>
      </p:ext>
    </p:extLst>
  </p:cSld>
  <p:clrMapOvr>
    <a:masterClrMapping/>
  </p:clrMapOvr>
  <p:transition spd="med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3069B5CF-D7FA-450E-9F32-CD73B2549163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91254"/>
      </p:ext>
    </p:extLst>
  </p:cSld>
  <p:clrMapOvr>
    <a:masterClrMapping/>
  </p:clrMapOvr>
  <p:transition spd="med"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A924DB7A-ECF0-4897-8BD0-A37363F6C225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92184"/>
      </p:ext>
    </p:extLst>
  </p:cSld>
  <p:clrMapOvr>
    <a:masterClrMapping/>
  </p:clrMapOvr>
  <p:transition spd="med"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BF9ED875-64EB-4D85-8053-117852F784E0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04272"/>
      </p:ext>
    </p:extLst>
  </p:cSld>
  <p:clrMapOvr>
    <a:masterClrMapping/>
  </p:clrMapOvr>
  <p:transition spd="med"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872E9B8-D188-43D8-8FEE-CA51B2DCB1C7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6568693"/>
      </p:ext>
    </p:extLst>
  </p:cSld>
  <p:clrMapOvr>
    <a:masterClrMapping/>
  </p:clrMapOvr>
  <p:transition spd="med"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57DD591-226C-4E8A-A778-95117CF86572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4318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26F5AC3-8422-44D3-98D0-B326B4F2A9B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59794"/>
      </p:ext>
    </p:extLst>
  </p:cSld>
  <p:clrMapOvr>
    <a:masterClrMapping/>
  </p:clrMapOvr>
  <p:transition spd="med"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90DAC11-D314-46C0-BBE6-C12E329B64B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9684546"/>
      </p:ext>
    </p:extLst>
  </p:cSld>
  <p:clrMapOvr>
    <a:masterClrMapping/>
  </p:clrMapOvr>
  <p:transition spd="med"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97FF3EE-1F65-418D-8794-13129AD9EF24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9359269"/>
      </p:ext>
    </p:extLst>
  </p:cSld>
  <p:clrMapOvr>
    <a:masterClrMapping/>
  </p:clrMapOvr>
  <p:transition spd="med"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795598-EF52-44F6-A29F-216864C8CEA3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552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F5BA6A1-2F4B-4537-8735-4EFD91FD1093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47867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AAF0486D-7E25-4440-82D5-0ED61A69FCE8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03211"/>
      </p:ext>
    </p:extLst>
  </p:cSld>
  <p:clrMapOvr>
    <a:masterClrMapping/>
  </p:clrMapOvr>
  <p:transition spd="med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C841CB1-F546-4455-ABD4-2630FCDF5C06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34721"/>
      </p:ext>
    </p:extLst>
  </p:cSld>
  <p:clrMapOvr>
    <a:masterClrMapping/>
  </p:clrMapOvr>
  <p:transition spd="med"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79C46-49A1-4C10-A499-79D6963592FC}" type="datetime1">
              <a:rPr lang="fi-FI" smtClean="0">
                <a:solidFill>
                  <a:srgbClr val="002664"/>
                </a:solidFill>
              </a:rPr>
              <a:t>18.4.2016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0074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68035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40048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F96BDC-09B0-4069-8966-A5DE6B758215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08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D7D7D6A3-19E1-41A2-B71B-C9CEA20CF491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47754"/>
      </p:ext>
    </p:extLst>
  </p:cSld>
  <p:clrMapOvr>
    <a:masterClrMapping/>
  </p:clrMapOvr>
  <p:transition spd="med"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2EA8295A-E2CC-402C-9117-A505205F9270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20874"/>
      </p:ext>
    </p:extLst>
  </p:cSld>
  <p:clrMapOvr>
    <a:masterClrMapping/>
  </p:clrMapOvr>
  <p:transition spd="med"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509F911B-05F9-4A39-9CE7-CF1D81225F51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07699"/>
      </p:ext>
    </p:extLst>
  </p:cSld>
  <p:clrMapOvr>
    <a:masterClrMapping/>
  </p:clrMapOvr>
  <p:transition spd="med"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DBAA2E8F-1E6E-4F0A-A2E6-D7CAA440C9D4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62626"/>
      </p:ext>
    </p:extLst>
  </p:cSld>
  <p:clrMapOvr>
    <a:masterClrMapping/>
  </p:clrMapOvr>
  <p:transition spd="med"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D0C1263D-247D-4CD2-AFAC-48179A6F2BA1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59711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B67DF3D1-62E8-4DA8-81BD-B0D31761BA2C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23165"/>
      </p:ext>
    </p:extLst>
  </p:cSld>
  <p:clrMapOvr>
    <a:masterClrMapping/>
  </p:clrMapOvr>
  <p:transition spd="med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B243773-A942-4303-9A00-479F25C3A262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89729"/>
      </p:ext>
    </p:extLst>
  </p:cSld>
  <p:clrMapOvr>
    <a:masterClrMapping/>
  </p:clrMapOvr>
  <p:transition spd="med"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200C0C2-C47C-4207-A47E-CC73342CEE17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4526449"/>
      </p:ext>
    </p:extLst>
  </p:cSld>
  <p:clrMapOvr>
    <a:masterClrMapping/>
  </p:clrMapOvr>
  <p:transition spd="med"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4C55884-9A19-4A75-9042-1CAE5789BD7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9826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CCA8798-6F11-4A2A-AE6F-5ECE9E9F48A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72918"/>
      </p:ext>
    </p:extLst>
  </p:cSld>
  <p:clrMapOvr>
    <a:masterClrMapping/>
  </p:clrMapOvr>
  <p:transition spd="med"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1AFA92C-753B-4619-B24C-DA7EFD074535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4132469"/>
      </p:ext>
    </p:extLst>
  </p:cSld>
  <p:clrMapOvr>
    <a:masterClrMapping/>
  </p:clrMapOvr>
  <p:transition spd="med"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C85D4D7-AA40-4DD4-9B26-F3985A7B373A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8245931"/>
      </p:ext>
    </p:extLst>
  </p:cSld>
  <p:clrMapOvr>
    <a:masterClrMapping/>
  </p:clrMapOvr>
  <p:transition spd="med"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339450-67D5-46E8-9F8A-3A9DD716DE26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6418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2198C3F-47D6-4222-87BE-4784215A686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90745"/>
      </p:ext>
    </p:extLst>
  </p:cSld>
  <p:clrMapOvr>
    <a:masterClrMapping/>
  </p:clrMapOvr>
  <p:transition spd="med"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378291F-B18D-49DD-8E4E-42AF447FF815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83254"/>
      </p:ext>
    </p:extLst>
  </p:cSld>
  <p:clrMapOvr>
    <a:masterClrMapping/>
  </p:clrMapOvr>
  <p:transition spd="med"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8A45CB-BE5B-4D49-9DB0-0507EAFD4BA8}" type="datetime1">
              <a:rPr lang="fi-FI" smtClean="0">
                <a:solidFill>
                  <a:srgbClr val="002664"/>
                </a:solidFill>
              </a:rPr>
              <a:t>18.4.2016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7699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0D67E1E0-54E3-4FAF-9EF5-EBF224A38141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63346"/>
      </p:ext>
    </p:extLst>
  </p:cSld>
  <p:clrMapOvr>
    <a:masterClrMapping/>
  </p:clrMapOvr>
  <p:transition spd="med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840125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11377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5DFA6C-6390-4650-AE15-F5C7349FF0EC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6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E5C00F3A-BDE9-4F97-9E6A-15871395FFB9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44696"/>
      </p:ext>
    </p:extLst>
  </p:cSld>
  <p:clrMapOvr>
    <a:masterClrMapping/>
  </p:clrMapOvr>
  <p:transition spd="med">
    <p:fade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AF97CA7A-4344-4E2B-8604-3530C35E702E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48373"/>
      </p:ext>
    </p:extLst>
  </p:cSld>
  <p:clrMapOvr>
    <a:masterClrMapping/>
  </p:clrMapOvr>
  <p:transition spd="med">
    <p:fade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9A971B69-D1D8-47A2-833E-5B0E31388285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28342"/>
      </p:ext>
    </p:extLst>
  </p:cSld>
  <p:clrMapOvr>
    <a:masterClrMapping/>
  </p:clrMapOvr>
  <p:transition spd="med">
    <p:fade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DA3F4E9D-D8D5-423B-B948-57D2B2C98367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99648"/>
      </p:ext>
    </p:extLst>
  </p:cSld>
  <p:clrMapOvr>
    <a:masterClrMapping/>
  </p:clrMapOvr>
  <p:transition spd="med">
    <p:fade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3C0F1595-1809-406C-9810-7E3980AAB7E0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91398"/>
      </p:ext>
    </p:extLst>
  </p:cSld>
  <p:clrMapOvr>
    <a:masterClrMapping/>
  </p:clrMapOvr>
  <p:transition spd="med">
    <p:fade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EA158D6F-4E7A-4269-9DAE-DAFBD76B6130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13285"/>
      </p:ext>
    </p:extLst>
  </p:cSld>
  <p:clrMapOvr>
    <a:masterClrMapping/>
  </p:clrMapOvr>
  <p:transition spd="med">
    <p:fade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12C49D4-EE64-4266-87F0-1B7EFDDC7FF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1583997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BF4B99C7-6461-4FE1-B0B7-E861F87063D4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46611"/>
      </p:ext>
    </p:extLst>
  </p:cSld>
  <p:clrMapOvr>
    <a:masterClrMapping/>
  </p:clrMapOvr>
  <p:transition spd="med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8CD5A9B-1FBA-4833-B253-628A26512FCA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09637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9D50E70-294F-49AB-9A83-3B6AB12F4BB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13763"/>
      </p:ext>
    </p:extLst>
  </p:cSld>
  <p:clrMapOvr>
    <a:masterClrMapping/>
  </p:clrMapOvr>
  <p:transition spd="med">
    <p:fade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185A860-800A-4740-A9BB-97B6E006E29E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8385740"/>
      </p:ext>
    </p:extLst>
  </p:cSld>
  <p:clrMapOvr>
    <a:masterClrMapping/>
  </p:clrMapOvr>
  <p:transition spd="med">
    <p:fade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D4B4598-FD46-4138-8CEB-644B7635E163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9809289"/>
      </p:ext>
    </p:extLst>
  </p:cSld>
  <p:clrMapOvr>
    <a:masterClrMapping/>
  </p:clrMapOvr>
  <p:transition spd="med">
    <p:fade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B8E0B8-AA21-44D8-9A2C-AEED75A6C44D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5847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3352A16-5721-45A1-8665-5B666224408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71677"/>
      </p:ext>
    </p:extLst>
  </p:cSld>
  <p:clrMapOvr>
    <a:masterClrMapping/>
  </p:clrMapOvr>
  <p:transition spd="med">
    <p:fade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B1C488F-D591-4EC4-A848-D1676506981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43639"/>
      </p:ext>
    </p:extLst>
  </p:cSld>
  <p:clrMapOvr>
    <a:masterClrMapping/>
  </p:clrMapOvr>
  <p:transition spd="med">
    <p:fade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70947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93557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974498-5F34-465D-B4BD-77A00FBF222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66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30D427-D224-4872-84F7-572E88E5443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2646869"/>
      </p:ext>
    </p:extLst>
  </p:cSld>
  <p:clrMapOvr>
    <a:masterClrMapping/>
  </p:clrMapOvr>
  <p:transition spd="med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23B4B5A8-93F4-49FB-A724-189A232AE2B4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0725"/>
      </p:ext>
    </p:extLst>
  </p:cSld>
  <p:clrMapOvr>
    <a:masterClrMapping/>
  </p:clrMapOvr>
  <p:transition spd="med">
    <p:fade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FDB00509-4321-41E6-9FD0-6E3F365D0962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62458"/>
      </p:ext>
    </p:extLst>
  </p:cSld>
  <p:clrMapOvr>
    <a:masterClrMapping/>
  </p:clrMapOvr>
  <p:transition spd="med">
    <p:fade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E8D66EBE-F36D-45DD-99E7-FBC027F19D3F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44960"/>
      </p:ext>
    </p:extLst>
  </p:cSld>
  <p:clrMapOvr>
    <a:masterClrMapping/>
  </p:clrMapOvr>
  <p:transition spd="med">
    <p:fade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3E8A40E1-5C80-43E4-8CCF-A0B91A477D81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65265"/>
      </p:ext>
    </p:extLst>
  </p:cSld>
  <p:clrMapOvr>
    <a:masterClrMapping/>
  </p:clrMapOvr>
  <p:transition spd="med">
    <p:fade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A89DD96A-E31D-4A07-99DB-EEE7E205E6D1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4026"/>
      </p:ext>
    </p:extLst>
  </p:cSld>
  <p:clrMapOvr>
    <a:masterClrMapping/>
  </p:clrMapOvr>
  <p:transition spd="med">
    <p:fade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F683A7B1-25D6-48B7-9650-D60F951261B4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18442"/>
      </p:ext>
    </p:extLst>
  </p:cSld>
  <p:clrMapOvr>
    <a:masterClrMapping/>
  </p:clrMapOvr>
  <p:transition spd="med">
    <p:fade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BF6A804-6E89-482F-AF7F-271B67B7217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2732403"/>
      </p:ext>
    </p:extLst>
  </p:cSld>
  <p:clrMapOvr>
    <a:masterClrMapping/>
  </p:clrMapOvr>
  <p:transition spd="med">
    <p:fade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6B31A4B-2731-485D-B7E6-43474FAABF73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145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A8D7A61-0D54-4C45-8486-48285A02629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82328"/>
      </p:ext>
    </p:extLst>
  </p:cSld>
  <p:clrMapOvr>
    <a:masterClrMapping/>
  </p:clrMapOvr>
  <p:transition spd="med"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14B9854-4D04-4BAA-A484-8C4E85F1BF0C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417779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D9301AD-8244-4ABC-9A28-F001A0F7C305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867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14AB1A7-C579-4D91-B1B0-EC3A8F48AAB9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6251870"/>
      </p:ext>
    </p:extLst>
  </p:cSld>
  <p:clrMapOvr>
    <a:masterClrMapping/>
  </p:clrMapOvr>
  <p:transition spd="med"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7D55AA-A0FE-4401-A086-F0D181904A2D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2209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E2E1E06-33D1-4230-9C57-5F914B74ED3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44949"/>
      </p:ext>
    </p:extLst>
  </p:cSld>
  <p:clrMapOvr>
    <a:masterClrMapping/>
  </p:clrMapOvr>
  <p:transition spd="med"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FFAB457-CE0C-4530-905F-1547F8634C27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66787"/>
      </p:ext>
    </p:extLst>
  </p:cSld>
  <p:clrMapOvr>
    <a:masterClrMapping/>
  </p:clrMapOvr>
  <p:transition spd="med"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C0AE88-D781-45C3-A59E-D412B70D18F3}" type="datetime1">
              <a:rPr lang="fi-FI" smtClean="0">
                <a:solidFill>
                  <a:srgbClr val="002664"/>
                </a:solidFill>
              </a:rPr>
              <a:t>18.4.2016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8229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87468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25926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21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48993"/>
      </p:ext>
    </p:extLst>
  </p:cSld>
  <p:clrMapOvr>
    <a:masterClrMapping/>
  </p:clrMapOvr>
  <p:transition spd="med">
    <p:fade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67604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714884A-8810-4E61-A4B6-3FA60CCAB5B6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74919"/>
      </p:ext>
    </p:extLst>
  </p:cSld>
  <p:clrMapOvr>
    <a:masterClrMapping/>
  </p:clrMapOvr>
  <p:transition spd="med"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12575"/>
      </p:ext>
    </p:extLst>
  </p:cSld>
  <p:clrMapOvr>
    <a:masterClrMapping/>
  </p:clrMapOvr>
  <p:transition spd="med">
    <p:fade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2354"/>
      </p:ext>
    </p:extLst>
  </p:cSld>
  <p:clrMapOvr>
    <a:masterClrMapping/>
  </p:clrMapOvr>
  <p:transition spd="med">
    <p:fade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49257"/>
      </p:ext>
    </p:extLst>
  </p:cSld>
  <p:clrMapOvr>
    <a:masterClrMapping/>
  </p:clrMapOvr>
  <p:transition spd="med">
    <p:fade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3473"/>
      </p:ext>
    </p:extLst>
  </p:cSld>
  <p:clrMapOvr>
    <a:masterClrMapping/>
  </p:clrMapOvr>
  <p:transition spd="med">
    <p:fade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6318873"/>
      </p:ext>
    </p:extLst>
  </p:cSld>
  <p:clrMapOvr>
    <a:masterClrMapping/>
  </p:clrMapOvr>
  <p:transition spd="med">
    <p:fade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9951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56842"/>
      </p:ext>
    </p:extLst>
  </p:cSld>
  <p:clrMapOvr>
    <a:masterClrMapping/>
  </p:clrMapOvr>
  <p:transition spd="med">
    <p:fade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2194366"/>
      </p:ext>
    </p:extLst>
  </p:cSld>
  <p:clrMapOvr>
    <a:masterClrMapping/>
  </p:clrMapOvr>
  <p:transition spd="med"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3175201"/>
      </p:ext>
    </p:extLst>
  </p:cSld>
  <p:clrMapOvr>
    <a:masterClrMapping/>
  </p:clrMapOvr>
  <p:transition spd="med"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3015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162AAAF-2FF1-40C6-88DC-345B600D5D4A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812647"/>
      </p:ext>
    </p:extLst>
  </p:cSld>
  <p:clrMapOvr>
    <a:masterClrMapping/>
  </p:clrMapOvr>
  <p:transition spd="med">
    <p:fad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49158"/>
      </p:ext>
    </p:extLst>
  </p:cSld>
  <p:clrMapOvr>
    <a:masterClrMapping/>
  </p:clrMapOvr>
  <p:transition spd="med"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34297"/>
      </p:ext>
    </p:extLst>
  </p:cSld>
  <p:clrMapOvr>
    <a:masterClrMapping/>
  </p:clrMapOvr>
  <p:transition spd="med"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18.4.2016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766054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05394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336854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60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01185"/>
      </p:ext>
    </p:extLst>
  </p:cSld>
  <p:clrMapOvr>
    <a:masterClrMapping/>
  </p:clrMapOvr>
  <p:transition spd="med"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51883"/>
      </p:ext>
    </p:extLst>
  </p:cSld>
  <p:clrMapOvr>
    <a:masterClrMapping/>
  </p:clrMapOvr>
  <p:transition spd="med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39628"/>
      </p:ext>
    </p:extLst>
  </p:cSld>
  <p:clrMapOvr>
    <a:masterClrMapping/>
  </p:clrMapOvr>
  <p:transition spd="med"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41824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84BE3FA-7D79-462C-8171-A8490E82B96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8725159"/>
      </p:ext>
    </p:extLst>
  </p:cSld>
  <p:clrMapOvr>
    <a:masterClrMapping/>
  </p:clrMapOvr>
  <p:transition spd="med"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95925"/>
      </p:ext>
    </p:extLst>
  </p:cSld>
  <p:clrMapOvr>
    <a:masterClrMapping/>
  </p:clrMapOvr>
  <p:transition spd="med"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82240"/>
      </p:ext>
    </p:extLst>
  </p:cSld>
  <p:clrMapOvr>
    <a:masterClrMapping/>
  </p:clrMapOvr>
  <p:transition spd="med"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7196353"/>
      </p:ext>
    </p:extLst>
  </p:cSld>
  <p:clrMapOvr>
    <a:masterClrMapping/>
  </p:clrMapOvr>
  <p:transition spd="med"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9611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39734"/>
      </p:ext>
    </p:extLst>
  </p:cSld>
  <p:clrMapOvr>
    <a:masterClrMapping/>
  </p:clrMapOvr>
  <p:transition spd="med"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921878"/>
      </p:ext>
    </p:extLst>
  </p:cSld>
  <p:clrMapOvr>
    <a:masterClrMapping/>
  </p:clrMapOvr>
  <p:transition spd="med"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9790830"/>
      </p:ext>
    </p:extLst>
  </p:cSld>
  <p:clrMapOvr>
    <a:masterClrMapping/>
  </p:clrMapOvr>
  <p:transition spd="med"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1000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43653"/>
      </p:ext>
    </p:extLst>
  </p:cSld>
  <p:clrMapOvr>
    <a:masterClrMapping/>
  </p:clrMapOvr>
  <p:transition spd="med">
    <p:fade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7184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Section_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330D34BA-D67E-4252-83DA-FE4CB91686A6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42446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A3A7D5-D401-4679-BB89-BA6832E38B05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4573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FA3F5479-FCD8-4615-945B-BFE740F0377C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2009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18.4.2016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88337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553" y="1710565"/>
            <a:ext cx="3745584" cy="25227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ts val="3427"/>
              </a:lnSpc>
              <a:defRPr sz="3225" b="1" i="0" spc="-131">
                <a:solidFill>
                  <a:srgbClr val="565656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8788669"/>
      </p:ext>
    </p:extLst>
  </p:cSld>
  <p:clrMapOvr>
    <a:masterClrMapping/>
  </p:clrMapOvr>
  <p:transition>
    <p:wipe dir="r"/>
  </p:transition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95481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59795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65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24.3.2016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01677"/>
      </p:ext>
    </p:extLst>
  </p:cSld>
  <p:clrMapOvr>
    <a:masterClrMapping/>
  </p:clrMapOvr>
  <p:transition spd="med">
    <p:fade/>
  </p:transition>
  <p:hf hdr="0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24.3.2016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60963"/>
      </p:ext>
    </p:extLst>
  </p:cSld>
  <p:clrMapOvr>
    <a:masterClrMapping/>
  </p:clrMapOvr>
  <p:transition spd="med">
    <p:fade/>
  </p:transition>
  <p:hf hdr="0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24.3.2016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4711"/>
      </p:ext>
    </p:extLst>
  </p:cSld>
  <p:clrMapOvr>
    <a:masterClrMapping/>
  </p:clrMapOvr>
  <p:transition spd="med">
    <p:fade/>
  </p:transition>
  <p:hf hdr="0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24.3.2016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2572"/>
      </p:ext>
    </p:extLst>
  </p:cSld>
  <p:clrMapOvr>
    <a:masterClrMapping/>
  </p:clrMapOvr>
  <p:transition spd="med">
    <p:fade/>
  </p:transition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E86E347-4F3D-4C88-8DD8-9784081AA997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79222"/>
      </p:ext>
    </p:extLst>
  </p:cSld>
  <p:clrMapOvr>
    <a:masterClrMapping/>
  </p:clrMapOvr>
  <p:transition spd="med"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24.3.2016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76146"/>
      </p:ext>
    </p:extLst>
  </p:cSld>
  <p:clrMapOvr>
    <a:masterClrMapping/>
  </p:clrMapOvr>
  <p:transition spd="med">
    <p:fade/>
  </p:transition>
  <p:hf hdr="0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24.3.2016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50333"/>
      </p:ext>
    </p:extLst>
  </p:cSld>
  <p:clrMapOvr>
    <a:masterClrMapping/>
  </p:clrMapOvr>
  <p:transition spd="med">
    <p:fade/>
  </p:transition>
  <p:hf hdr="0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2863282"/>
      </p:ext>
    </p:extLst>
  </p:cSld>
  <p:clrMapOvr>
    <a:masterClrMapping/>
  </p:clrMapOvr>
  <p:transition spd="med">
    <p:fade/>
  </p:transition>
  <p:hf hdr="0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88198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99683"/>
      </p:ext>
    </p:extLst>
  </p:cSld>
  <p:clrMapOvr>
    <a:masterClrMapping/>
  </p:clrMapOvr>
  <p:transition spd="med">
    <p:fade/>
  </p:transition>
  <p:hf hdr="0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1036245"/>
      </p:ext>
    </p:extLst>
  </p:cSld>
  <p:clrMapOvr>
    <a:masterClrMapping/>
  </p:clrMapOvr>
  <p:transition spd="med">
    <p:fade/>
  </p:transition>
  <p:hf hdr="0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5878518"/>
      </p:ext>
    </p:extLst>
  </p:cSld>
  <p:clrMapOvr>
    <a:masterClrMapping/>
  </p:clrMapOvr>
  <p:transition spd="med">
    <p:fade/>
  </p:transition>
  <p:hf hdr="0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9943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72891"/>
      </p:ext>
    </p:extLst>
  </p:cSld>
  <p:clrMapOvr>
    <a:masterClrMapping/>
  </p:clrMapOvr>
  <p:transition spd="med">
    <p:fade/>
  </p:transition>
  <p:hf hdr="0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28069"/>
      </p:ext>
    </p:extLst>
  </p:cSld>
  <p:clrMapOvr>
    <a:masterClrMapping/>
  </p:clrMapOvr>
  <p:transition spd="med">
    <p:fade/>
  </p:transition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29A9DC0-FE2A-4260-AA12-1166C301DF57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32018"/>
      </p:ext>
    </p:extLst>
  </p:cSld>
  <p:clrMapOvr>
    <a:masterClrMapping/>
  </p:clrMapOvr>
  <p:transition spd="med"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58113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03877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28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8.3.2016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82323"/>
      </p:ext>
    </p:extLst>
  </p:cSld>
  <p:clrMapOvr>
    <a:masterClrMapping/>
  </p:clrMapOvr>
  <p:transition spd="med">
    <p:fade/>
  </p:transition>
  <p:hf hdr="0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8.3.2016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0135"/>
      </p:ext>
    </p:extLst>
  </p:cSld>
  <p:clrMapOvr>
    <a:masterClrMapping/>
  </p:clrMapOvr>
  <p:transition spd="med">
    <p:fade/>
  </p:transition>
  <p:hf hdr="0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8.3.2016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25456"/>
      </p:ext>
    </p:extLst>
  </p:cSld>
  <p:clrMapOvr>
    <a:masterClrMapping/>
  </p:clrMapOvr>
  <p:transition spd="med">
    <p:fade/>
  </p:transition>
  <p:hf hdr="0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8.3.2016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00413"/>
      </p:ext>
    </p:extLst>
  </p:cSld>
  <p:clrMapOvr>
    <a:masterClrMapping/>
  </p:clrMapOvr>
  <p:transition spd="med">
    <p:fade/>
  </p:transition>
  <p:hf hdr="0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8.3.2016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46205"/>
      </p:ext>
    </p:extLst>
  </p:cSld>
  <p:clrMapOvr>
    <a:masterClrMapping/>
  </p:clrMapOvr>
  <p:transition spd="med">
    <p:fade/>
  </p:transition>
  <p:hf hdr="0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8.3.2016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658"/>
      </p:ext>
    </p:extLst>
  </p:cSld>
  <p:clrMapOvr>
    <a:masterClrMapping/>
  </p:clrMapOvr>
  <p:transition spd="med">
    <p:fade/>
  </p:transition>
  <p:hf hdr="0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723467"/>
      </p:ext>
    </p:extLst>
  </p:cSld>
  <p:clrMapOvr>
    <a:masterClrMapping/>
  </p:clrMapOvr>
  <p:transition spd="med">
    <p:fade/>
  </p:transition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61678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2087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34297"/>
      </p:ext>
    </p:extLst>
  </p:cSld>
  <p:clrMapOvr>
    <a:masterClrMapping/>
  </p:clrMapOvr>
  <p:transition spd="med">
    <p:fade/>
  </p:transition>
  <p:hf hdr="0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5366532"/>
      </p:ext>
    </p:extLst>
  </p:cSld>
  <p:clrMapOvr>
    <a:masterClrMapping/>
  </p:clrMapOvr>
  <p:transition spd="med">
    <p:fade/>
  </p:transition>
  <p:hf hdr="0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1774482"/>
      </p:ext>
    </p:extLst>
  </p:cSld>
  <p:clrMapOvr>
    <a:masterClrMapping/>
  </p:clrMapOvr>
  <p:transition spd="med">
    <p:fade/>
  </p:transition>
  <p:hf hdr="0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9035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33133"/>
      </p:ext>
    </p:extLst>
  </p:cSld>
  <p:clrMapOvr>
    <a:masterClrMapping/>
  </p:clrMapOvr>
  <p:transition spd="med">
    <p:fade/>
  </p:transition>
  <p:hf hdr="0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78990"/>
      </p:ext>
    </p:extLst>
  </p:cSld>
  <p:clrMapOvr>
    <a:masterClrMapping/>
  </p:clrMapOvr>
  <p:transition spd="med">
    <p:fade/>
  </p:transition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92485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63E8EF-E316-4D31-B810-4843720A60F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55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181027D2-D9C5-4F8A-B2C7-DB247C334248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48453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E779EB6D-20C9-4ED2-A425-4083B0EB9E25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69215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BB5B61A3-E7C9-4B8C-9B3A-24AECEB36A66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08962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B60C6B28-7F24-463D-92B4-07C39FA99003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6364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Section_gre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35252AE8-B7F8-47F6-A78C-A7227E68FC90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80055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706A444-68AC-46AC-945F-83CA05493E85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55862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C2EF97C-BD3F-4389-87E6-84030533F448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8534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C3CBAA6-E949-4FAB-BDC2-3EBC24CB72CD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6299573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782BECB-0219-4E86-B5A0-27CDF02D0D8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712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9F0CE95-B9D1-45AD-B60D-A2CB1C6F236E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98426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FD7E7D7-F1B5-4EF8-9EA3-D19AF7003D54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5589848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AECDDF4-510E-477F-B151-368D3CDBDED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02292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A9AC77-AE6F-4B75-923D-0F876A474C8E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7014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671E994-284C-4C83-9698-3BCB8C402FFC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46924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6433D8E-0835-447F-8DC8-10C8F6C94EC9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7820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Section_yellow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E637BA27-47CF-492B-9115-641F91271C65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15704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25834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68626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FA5F2C-40E0-4032-9601-677523510B7E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76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DC99F4FE-DB33-4551-AEB2-F77C84218947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08288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AC0C658B-F0FE-4DA4-BFF1-1C0A7AD7D5E9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92312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DA75484D-6A4E-4995-BC3F-9139ADACCCFE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6685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CF0A5F8-38D8-4C32-B34E-66BC9C274F1D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67372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1114568C-40C8-4631-B8A2-99A05B8C157C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42506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B1BFEE9C-B3E6-40FD-B4B1-0A943919E3FB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8948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FC1EF0C-94EC-4A45-AE21-3913B0A81187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720382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section_dark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DE23D4A2-A96B-4577-ACFB-D261DD5E0DBD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30171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036D31E-E3A4-429B-88F5-E038790AED9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0288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2982536-A88C-43A6-B363-70807B17D353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35440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0DFEDDB-F1BE-43C1-9AEA-E7EE80301F2A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0058344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5BA3194-AF53-44C7-97C9-5CA794431D63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1128946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E08A48-CF35-4750-964D-7720D2844CEC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297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5D1BF82-A875-494F-B323-5C29DFAB21F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7471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0E1819E-2AC8-458B-989C-D65C9404F5E9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00448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830482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04758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A289FB-6E1E-48DC-A6AA-25495A8D8274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41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section_dark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E1F98EE2-D7BF-4CCF-9A8E-022984B027E2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7227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6FC7F32D-C58A-4EB4-B581-3EF5FCB75CB9}" type="datetime1">
              <a:rPr lang="fi-FI" smtClean="0">
                <a:solidFill>
                  <a:srgbClr val="002964"/>
                </a:solidFill>
              </a:rPr>
              <a:t>18.4.2016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65671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C1961D17-A13F-4F6D-BF94-A9A0B2D51EBD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40875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68161602-6DA6-4CE9-A9C4-0D12F59FBEAB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16009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AB891147-E767-441C-9903-18CC4F36BFD3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82827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9A833213-30EB-44F3-B6B6-0665C3A2E457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16232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93B7A46A-09D4-4A63-B1C0-3C8C945A7729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4228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8185DE4-C262-4FF6-B129-EFA16BDDC582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8162175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4F36EDD-067D-4C9E-9024-9B3C736BFE35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482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61D8B8-C32E-4F54-8EAB-7CAED410E42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43240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F8C43FA-ADE8-4ED6-8430-41F3E6055276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269414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58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65.xml"/><Relationship Id="rId19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77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3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1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1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17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26.xml"/><Relationship Id="rId20" Type="http://schemas.openxmlformats.org/officeDocument/2006/relationships/theme" Target="../theme/theme13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20.xml"/><Relationship Id="rId19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slideLayout" Target="../slideLayouts/slideLayout242.xml"/><Relationship Id="rId18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17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1.xml"/><Relationship Id="rId16" Type="http://schemas.openxmlformats.org/officeDocument/2006/relationships/slideLayout" Target="../slideLayouts/slideLayout245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39.xml"/><Relationship Id="rId19" Type="http://schemas.openxmlformats.org/officeDocument/2006/relationships/theme" Target="../theme/theme14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Relationship Id="rId14" Type="http://schemas.openxmlformats.org/officeDocument/2006/relationships/slideLayout" Target="../slideLayouts/slideLayout24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260.xml"/><Relationship Id="rId18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17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49.xml"/><Relationship Id="rId16" Type="http://schemas.openxmlformats.org/officeDocument/2006/relationships/slideLayout" Target="../slideLayouts/slideLayout26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57.xml"/><Relationship Id="rId19" Type="http://schemas.openxmlformats.org/officeDocument/2006/relationships/theme" Target="../theme/theme15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slideLayout" Target="../slideLayouts/slideLayout26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slideLayout" Target="../slideLayouts/slideLayout278.xml"/><Relationship Id="rId1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17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67.xml"/><Relationship Id="rId16" Type="http://schemas.openxmlformats.org/officeDocument/2006/relationships/slideLayout" Target="../slideLayouts/slideLayout28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75.xml"/><Relationship Id="rId19" Type="http://schemas.openxmlformats.org/officeDocument/2006/relationships/theme" Target="../theme/theme16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slideLayout" Target="../slideLayouts/slideLayout27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slideLayout" Target="../slideLayouts/slideLayout296.xml"/><Relationship Id="rId18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17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85.xml"/><Relationship Id="rId16" Type="http://schemas.openxmlformats.org/officeDocument/2006/relationships/slideLayout" Target="../slideLayouts/slideLayout299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5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293.xml"/><Relationship Id="rId19" Type="http://schemas.openxmlformats.org/officeDocument/2006/relationships/theme" Target="../theme/theme17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Relationship Id="rId14" Type="http://schemas.openxmlformats.org/officeDocument/2006/relationships/slideLayout" Target="../slideLayouts/slideLayout2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13" Type="http://schemas.openxmlformats.org/officeDocument/2006/relationships/slideLayout" Target="../slideLayouts/slideLayout314.xml"/><Relationship Id="rId1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slideLayout" Target="../slideLayouts/slideLayout313.xml"/><Relationship Id="rId17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03.xml"/><Relationship Id="rId16" Type="http://schemas.openxmlformats.org/officeDocument/2006/relationships/slideLayout" Target="../slideLayouts/slideLayout31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11.xml"/><Relationship Id="rId19" Type="http://schemas.openxmlformats.org/officeDocument/2006/relationships/theme" Target="../theme/theme18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Relationship Id="rId14" Type="http://schemas.openxmlformats.org/officeDocument/2006/relationships/slideLayout" Target="../slideLayouts/slideLayout31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slideLayout" Target="../slideLayouts/slideLayout332.xml"/><Relationship Id="rId18" Type="http://schemas.openxmlformats.org/officeDocument/2006/relationships/slideLayout" Target="../slideLayouts/slideLayout33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slideLayout" Target="../slideLayouts/slideLayout331.xml"/><Relationship Id="rId17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21.xml"/><Relationship Id="rId16" Type="http://schemas.openxmlformats.org/officeDocument/2006/relationships/slideLayout" Target="../slideLayouts/slideLayout335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5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29.xml"/><Relationship Id="rId19" Type="http://schemas.openxmlformats.org/officeDocument/2006/relationships/theme" Target="../theme/theme1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Relationship Id="rId14" Type="http://schemas.openxmlformats.org/officeDocument/2006/relationships/slideLayout" Target="../slideLayouts/slideLayout3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slideLayout" Target="../slideLayouts/slideLayout350.xml"/><Relationship Id="rId18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1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39.xml"/><Relationship Id="rId16" Type="http://schemas.openxmlformats.org/officeDocument/2006/relationships/slideLayout" Target="../slideLayouts/slideLayout35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47.xml"/><Relationship Id="rId19" Type="http://schemas.openxmlformats.org/officeDocument/2006/relationships/theme" Target="../theme/theme20.xml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slideLayout" Target="../slideLayouts/slideLayout35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3.xml"/><Relationship Id="rId13" Type="http://schemas.openxmlformats.org/officeDocument/2006/relationships/slideLayout" Target="../slideLayouts/slideLayout368.xml"/><Relationship Id="rId18" Type="http://schemas.openxmlformats.org/officeDocument/2006/relationships/slideLayout" Target="../slideLayouts/slideLayout373.xml"/><Relationship Id="rId3" Type="http://schemas.openxmlformats.org/officeDocument/2006/relationships/slideLayout" Target="../slideLayouts/slideLayout358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362.xml"/><Relationship Id="rId12" Type="http://schemas.openxmlformats.org/officeDocument/2006/relationships/slideLayout" Target="../slideLayouts/slideLayout367.xml"/><Relationship Id="rId17" Type="http://schemas.openxmlformats.org/officeDocument/2006/relationships/slideLayout" Target="../slideLayouts/slideLayout372.xml"/><Relationship Id="rId2" Type="http://schemas.openxmlformats.org/officeDocument/2006/relationships/slideLayout" Target="../slideLayouts/slideLayout357.xml"/><Relationship Id="rId16" Type="http://schemas.openxmlformats.org/officeDocument/2006/relationships/slideLayout" Target="../slideLayouts/slideLayout371.xml"/><Relationship Id="rId20" Type="http://schemas.openxmlformats.org/officeDocument/2006/relationships/theme" Target="../theme/theme21.xml"/><Relationship Id="rId1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61.xml"/><Relationship Id="rId11" Type="http://schemas.openxmlformats.org/officeDocument/2006/relationships/slideLayout" Target="../slideLayouts/slideLayout366.xml"/><Relationship Id="rId5" Type="http://schemas.openxmlformats.org/officeDocument/2006/relationships/slideLayout" Target="../slideLayouts/slideLayout360.xml"/><Relationship Id="rId1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65.xml"/><Relationship Id="rId19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4.xml"/><Relationship Id="rId14" Type="http://schemas.openxmlformats.org/officeDocument/2006/relationships/slideLayout" Target="../slideLayouts/slideLayout36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slideLayout" Target="../slideLayouts/slideLayout387.xml"/><Relationship Id="rId18" Type="http://schemas.openxmlformats.org/officeDocument/2006/relationships/slideLayout" Target="../slideLayouts/slideLayout392.xml"/><Relationship Id="rId3" Type="http://schemas.openxmlformats.org/officeDocument/2006/relationships/slideLayout" Target="../slideLayouts/slideLayout377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381.xml"/><Relationship Id="rId12" Type="http://schemas.openxmlformats.org/officeDocument/2006/relationships/slideLayout" Target="../slideLayouts/slideLayout386.xml"/><Relationship Id="rId17" Type="http://schemas.openxmlformats.org/officeDocument/2006/relationships/slideLayout" Target="../slideLayouts/slideLayout391.xml"/><Relationship Id="rId2" Type="http://schemas.openxmlformats.org/officeDocument/2006/relationships/slideLayout" Target="../slideLayouts/slideLayout376.xml"/><Relationship Id="rId16" Type="http://schemas.openxmlformats.org/officeDocument/2006/relationships/slideLayout" Target="../slideLayouts/slideLayout390.xml"/><Relationship Id="rId20" Type="http://schemas.openxmlformats.org/officeDocument/2006/relationships/theme" Target="../theme/theme22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5" Type="http://schemas.openxmlformats.org/officeDocument/2006/relationships/slideLayout" Target="../slideLayouts/slideLayout389.xml"/><Relationship Id="rId10" Type="http://schemas.openxmlformats.org/officeDocument/2006/relationships/slideLayout" Target="../slideLayouts/slideLayout384.xml"/><Relationship Id="rId19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Relationship Id="rId14" Type="http://schemas.openxmlformats.org/officeDocument/2006/relationships/slideLayout" Target="../slideLayouts/slideLayout388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1.xml"/><Relationship Id="rId13" Type="http://schemas.openxmlformats.org/officeDocument/2006/relationships/slideLayout" Target="../slideLayouts/slideLayout406.xml"/><Relationship Id="rId18" Type="http://schemas.openxmlformats.org/officeDocument/2006/relationships/slideLayout" Target="../slideLayouts/slideLayout411.xml"/><Relationship Id="rId3" Type="http://schemas.openxmlformats.org/officeDocument/2006/relationships/slideLayout" Target="../slideLayouts/slideLayout396.xml"/><Relationship Id="rId7" Type="http://schemas.openxmlformats.org/officeDocument/2006/relationships/slideLayout" Target="../slideLayouts/slideLayout400.xml"/><Relationship Id="rId12" Type="http://schemas.openxmlformats.org/officeDocument/2006/relationships/slideLayout" Target="../slideLayouts/slideLayout405.xml"/><Relationship Id="rId17" Type="http://schemas.openxmlformats.org/officeDocument/2006/relationships/slideLayout" Target="../slideLayouts/slideLayout410.xml"/><Relationship Id="rId2" Type="http://schemas.openxmlformats.org/officeDocument/2006/relationships/slideLayout" Target="../slideLayouts/slideLayout395.xml"/><Relationship Id="rId16" Type="http://schemas.openxmlformats.org/officeDocument/2006/relationships/slideLayout" Target="../slideLayouts/slideLayout409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94.xml"/><Relationship Id="rId6" Type="http://schemas.openxmlformats.org/officeDocument/2006/relationships/slideLayout" Target="../slideLayouts/slideLayout399.xml"/><Relationship Id="rId11" Type="http://schemas.openxmlformats.org/officeDocument/2006/relationships/slideLayout" Target="../slideLayouts/slideLayout404.xml"/><Relationship Id="rId5" Type="http://schemas.openxmlformats.org/officeDocument/2006/relationships/slideLayout" Target="../slideLayouts/slideLayout398.xml"/><Relationship Id="rId15" Type="http://schemas.openxmlformats.org/officeDocument/2006/relationships/slideLayout" Target="../slideLayouts/slideLayout408.xml"/><Relationship Id="rId10" Type="http://schemas.openxmlformats.org/officeDocument/2006/relationships/slideLayout" Target="../slideLayouts/slideLayout403.xml"/><Relationship Id="rId19" Type="http://schemas.openxmlformats.org/officeDocument/2006/relationships/theme" Target="../theme/theme23.xml"/><Relationship Id="rId4" Type="http://schemas.openxmlformats.org/officeDocument/2006/relationships/slideLayout" Target="../slideLayouts/slideLayout397.xml"/><Relationship Id="rId9" Type="http://schemas.openxmlformats.org/officeDocument/2006/relationships/slideLayout" Target="../slideLayouts/slideLayout402.xml"/><Relationship Id="rId14" Type="http://schemas.openxmlformats.org/officeDocument/2006/relationships/slideLayout" Target="../slideLayouts/slideLayout40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9.xml"/><Relationship Id="rId13" Type="http://schemas.openxmlformats.org/officeDocument/2006/relationships/slideLayout" Target="../slideLayouts/slideLayout424.xml"/><Relationship Id="rId18" Type="http://schemas.openxmlformats.org/officeDocument/2006/relationships/slideLayout" Target="../slideLayouts/slideLayout429.xml"/><Relationship Id="rId3" Type="http://schemas.openxmlformats.org/officeDocument/2006/relationships/slideLayout" Target="../slideLayouts/slideLayout414.xml"/><Relationship Id="rId7" Type="http://schemas.openxmlformats.org/officeDocument/2006/relationships/slideLayout" Target="../slideLayouts/slideLayout418.xml"/><Relationship Id="rId12" Type="http://schemas.openxmlformats.org/officeDocument/2006/relationships/slideLayout" Target="../slideLayouts/slideLayout423.xml"/><Relationship Id="rId17" Type="http://schemas.openxmlformats.org/officeDocument/2006/relationships/slideLayout" Target="../slideLayouts/slideLayout428.xml"/><Relationship Id="rId2" Type="http://schemas.openxmlformats.org/officeDocument/2006/relationships/slideLayout" Target="../slideLayouts/slideLayout413.xml"/><Relationship Id="rId16" Type="http://schemas.openxmlformats.org/officeDocument/2006/relationships/slideLayout" Target="../slideLayouts/slideLayout42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7.xml"/><Relationship Id="rId11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16.xml"/><Relationship Id="rId15" Type="http://schemas.openxmlformats.org/officeDocument/2006/relationships/slideLayout" Target="../slideLayouts/slideLayout426.xml"/><Relationship Id="rId10" Type="http://schemas.openxmlformats.org/officeDocument/2006/relationships/slideLayout" Target="../slideLayouts/slideLayout421.xml"/><Relationship Id="rId19" Type="http://schemas.openxmlformats.org/officeDocument/2006/relationships/theme" Target="../theme/theme24.xml"/><Relationship Id="rId4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20.xml"/><Relationship Id="rId14" Type="http://schemas.openxmlformats.org/officeDocument/2006/relationships/slideLayout" Target="../slideLayouts/slideLayout42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slideLayout" Target="../slideLayouts/slideLayout442.xml"/><Relationship Id="rId18" Type="http://schemas.openxmlformats.org/officeDocument/2006/relationships/theme" Target="../theme/theme25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slideLayout" Target="../slideLayouts/slideLayout441.xml"/><Relationship Id="rId17" Type="http://schemas.openxmlformats.org/officeDocument/2006/relationships/slideLayout" Target="../slideLayouts/slideLayout446.xml"/><Relationship Id="rId2" Type="http://schemas.openxmlformats.org/officeDocument/2006/relationships/slideLayout" Target="../slideLayouts/slideLayout431.xml"/><Relationship Id="rId16" Type="http://schemas.openxmlformats.org/officeDocument/2006/relationships/slideLayout" Target="../slideLayouts/slideLayout445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5" Type="http://schemas.openxmlformats.org/officeDocument/2006/relationships/slideLayout" Target="../slideLayouts/slideLayout444.xml"/><Relationship Id="rId10" Type="http://schemas.openxmlformats.org/officeDocument/2006/relationships/slideLayout" Target="../slideLayouts/slideLayout43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Relationship Id="rId14" Type="http://schemas.openxmlformats.org/officeDocument/2006/relationships/slideLayout" Target="../slideLayouts/slideLayout44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4.xml"/><Relationship Id="rId13" Type="http://schemas.openxmlformats.org/officeDocument/2006/relationships/slideLayout" Target="../slideLayouts/slideLayout459.xml"/><Relationship Id="rId18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49.xml"/><Relationship Id="rId7" Type="http://schemas.openxmlformats.org/officeDocument/2006/relationships/slideLayout" Target="../slideLayouts/slideLayout453.xml"/><Relationship Id="rId12" Type="http://schemas.openxmlformats.org/officeDocument/2006/relationships/slideLayout" Target="../slideLayouts/slideLayout458.xml"/><Relationship Id="rId17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48.xml"/><Relationship Id="rId16" Type="http://schemas.openxmlformats.org/officeDocument/2006/relationships/slideLayout" Target="../slideLayouts/slideLayout46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447.xml"/><Relationship Id="rId6" Type="http://schemas.openxmlformats.org/officeDocument/2006/relationships/slideLayout" Target="../slideLayouts/slideLayout452.xml"/><Relationship Id="rId11" Type="http://schemas.openxmlformats.org/officeDocument/2006/relationships/slideLayout" Target="../slideLayouts/slideLayout457.xml"/><Relationship Id="rId5" Type="http://schemas.openxmlformats.org/officeDocument/2006/relationships/slideLayout" Target="../slideLayouts/slideLayout451.xml"/><Relationship Id="rId1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56.xml"/><Relationship Id="rId19" Type="http://schemas.openxmlformats.org/officeDocument/2006/relationships/theme" Target="../theme/theme26.xml"/><Relationship Id="rId4" Type="http://schemas.openxmlformats.org/officeDocument/2006/relationships/slideLayout" Target="../slideLayouts/slideLayout450.xml"/><Relationship Id="rId9" Type="http://schemas.openxmlformats.org/officeDocument/2006/relationships/slideLayout" Target="../slideLayouts/slideLayout455.xml"/><Relationship Id="rId14" Type="http://schemas.openxmlformats.org/officeDocument/2006/relationships/slideLayout" Target="../slideLayouts/slideLayout460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2.xml"/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3" Type="http://schemas.openxmlformats.org/officeDocument/2006/relationships/slideLayout" Target="../slideLayouts/slideLayout467.xml"/><Relationship Id="rId7" Type="http://schemas.openxmlformats.org/officeDocument/2006/relationships/slideLayout" Target="../slideLayouts/slideLayout471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10" Type="http://schemas.openxmlformats.org/officeDocument/2006/relationships/slideLayout" Target="../slideLayouts/slideLayout474.xml"/><Relationship Id="rId19" Type="http://schemas.openxmlformats.org/officeDocument/2006/relationships/theme" Target="../theme/theme27.xm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0.xml"/><Relationship Id="rId13" Type="http://schemas.openxmlformats.org/officeDocument/2006/relationships/slideLayout" Target="../slideLayouts/slideLayout495.xml"/><Relationship Id="rId18" Type="http://schemas.openxmlformats.org/officeDocument/2006/relationships/slideLayout" Target="../slideLayouts/slideLayout500.xml"/><Relationship Id="rId3" Type="http://schemas.openxmlformats.org/officeDocument/2006/relationships/slideLayout" Target="../slideLayouts/slideLayout485.xml"/><Relationship Id="rId21" Type="http://schemas.openxmlformats.org/officeDocument/2006/relationships/theme" Target="../theme/theme28.xml"/><Relationship Id="rId7" Type="http://schemas.openxmlformats.org/officeDocument/2006/relationships/slideLayout" Target="../slideLayouts/slideLayout489.xml"/><Relationship Id="rId12" Type="http://schemas.openxmlformats.org/officeDocument/2006/relationships/slideLayout" Target="../slideLayouts/slideLayout494.xml"/><Relationship Id="rId17" Type="http://schemas.openxmlformats.org/officeDocument/2006/relationships/slideLayout" Target="../slideLayouts/slideLayout499.xml"/><Relationship Id="rId2" Type="http://schemas.openxmlformats.org/officeDocument/2006/relationships/slideLayout" Target="../slideLayouts/slideLayout484.xml"/><Relationship Id="rId16" Type="http://schemas.openxmlformats.org/officeDocument/2006/relationships/slideLayout" Target="../slideLayouts/slideLayout498.xml"/><Relationship Id="rId20" Type="http://schemas.openxmlformats.org/officeDocument/2006/relationships/slideLayout" Target="../slideLayouts/slideLayout502.xml"/><Relationship Id="rId1" Type="http://schemas.openxmlformats.org/officeDocument/2006/relationships/slideLayout" Target="../slideLayouts/slideLayout483.xml"/><Relationship Id="rId6" Type="http://schemas.openxmlformats.org/officeDocument/2006/relationships/slideLayout" Target="../slideLayouts/slideLayout488.xml"/><Relationship Id="rId11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87.xml"/><Relationship Id="rId15" Type="http://schemas.openxmlformats.org/officeDocument/2006/relationships/slideLayout" Target="../slideLayouts/slideLayout497.xml"/><Relationship Id="rId10" Type="http://schemas.openxmlformats.org/officeDocument/2006/relationships/slideLayout" Target="../slideLayouts/slideLayout492.xml"/><Relationship Id="rId19" Type="http://schemas.openxmlformats.org/officeDocument/2006/relationships/slideLayout" Target="../slideLayouts/slideLayout501.xml"/><Relationship Id="rId4" Type="http://schemas.openxmlformats.org/officeDocument/2006/relationships/slideLayout" Target="../slideLayouts/slideLayout486.xml"/><Relationship Id="rId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96.xml"/><Relationship Id="rId22" Type="http://schemas.openxmlformats.org/officeDocument/2006/relationships/image" Target="../media/image1.emf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0.xml"/><Relationship Id="rId13" Type="http://schemas.openxmlformats.org/officeDocument/2006/relationships/slideLayout" Target="../slideLayouts/slideLayout515.xml"/><Relationship Id="rId18" Type="http://schemas.openxmlformats.org/officeDocument/2006/relationships/theme" Target="../theme/theme29.xml"/><Relationship Id="rId3" Type="http://schemas.openxmlformats.org/officeDocument/2006/relationships/slideLayout" Target="../slideLayouts/slideLayout505.xml"/><Relationship Id="rId7" Type="http://schemas.openxmlformats.org/officeDocument/2006/relationships/slideLayout" Target="../slideLayouts/slideLayout509.xml"/><Relationship Id="rId12" Type="http://schemas.openxmlformats.org/officeDocument/2006/relationships/slideLayout" Target="../slideLayouts/slideLayout514.xml"/><Relationship Id="rId17" Type="http://schemas.openxmlformats.org/officeDocument/2006/relationships/slideLayout" Target="../slideLayouts/slideLayout519.xml"/><Relationship Id="rId2" Type="http://schemas.openxmlformats.org/officeDocument/2006/relationships/slideLayout" Target="../slideLayouts/slideLayout504.xml"/><Relationship Id="rId16" Type="http://schemas.openxmlformats.org/officeDocument/2006/relationships/slideLayout" Target="../slideLayouts/slideLayout518.xml"/><Relationship Id="rId1" Type="http://schemas.openxmlformats.org/officeDocument/2006/relationships/slideLayout" Target="../slideLayouts/slideLayout503.xml"/><Relationship Id="rId6" Type="http://schemas.openxmlformats.org/officeDocument/2006/relationships/slideLayout" Target="../slideLayouts/slideLayout508.xml"/><Relationship Id="rId11" Type="http://schemas.openxmlformats.org/officeDocument/2006/relationships/slideLayout" Target="../slideLayouts/slideLayout513.xml"/><Relationship Id="rId5" Type="http://schemas.openxmlformats.org/officeDocument/2006/relationships/slideLayout" Target="../slideLayouts/slideLayout507.xml"/><Relationship Id="rId15" Type="http://schemas.openxmlformats.org/officeDocument/2006/relationships/slideLayout" Target="../slideLayouts/slideLayout517.xml"/><Relationship Id="rId10" Type="http://schemas.openxmlformats.org/officeDocument/2006/relationships/slideLayout" Target="../slideLayouts/slideLayout51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06.xml"/><Relationship Id="rId9" Type="http://schemas.openxmlformats.org/officeDocument/2006/relationships/slideLayout" Target="../slideLayouts/slideLayout511.xml"/><Relationship Id="rId14" Type="http://schemas.openxmlformats.org/officeDocument/2006/relationships/slideLayout" Target="../slideLayouts/slideLayout5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7.xml"/><Relationship Id="rId13" Type="http://schemas.openxmlformats.org/officeDocument/2006/relationships/slideLayout" Target="../slideLayouts/slideLayout532.xml"/><Relationship Id="rId18" Type="http://schemas.openxmlformats.org/officeDocument/2006/relationships/theme" Target="../theme/theme30.xml"/><Relationship Id="rId3" Type="http://schemas.openxmlformats.org/officeDocument/2006/relationships/slideLayout" Target="../slideLayouts/slideLayout522.xml"/><Relationship Id="rId7" Type="http://schemas.openxmlformats.org/officeDocument/2006/relationships/slideLayout" Target="../slideLayouts/slideLayout526.xml"/><Relationship Id="rId12" Type="http://schemas.openxmlformats.org/officeDocument/2006/relationships/slideLayout" Target="../slideLayouts/slideLayout531.xml"/><Relationship Id="rId17" Type="http://schemas.openxmlformats.org/officeDocument/2006/relationships/slideLayout" Target="../slideLayouts/slideLayout536.xml"/><Relationship Id="rId2" Type="http://schemas.openxmlformats.org/officeDocument/2006/relationships/slideLayout" Target="../slideLayouts/slideLayout521.xml"/><Relationship Id="rId16" Type="http://schemas.openxmlformats.org/officeDocument/2006/relationships/slideLayout" Target="../slideLayouts/slideLayout535.xml"/><Relationship Id="rId1" Type="http://schemas.openxmlformats.org/officeDocument/2006/relationships/slideLayout" Target="../slideLayouts/slideLayout520.xml"/><Relationship Id="rId6" Type="http://schemas.openxmlformats.org/officeDocument/2006/relationships/slideLayout" Target="../slideLayouts/slideLayout525.xml"/><Relationship Id="rId11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524.xml"/><Relationship Id="rId15" Type="http://schemas.openxmlformats.org/officeDocument/2006/relationships/slideLayout" Target="../slideLayouts/slideLayout534.xml"/><Relationship Id="rId10" Type="http://schemas.openxmlformats.org/officeDocument/2006/relationships/slideLayout" Target="../slideLayouts/slideLayout52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23.xml"/><Relationship Id="rId9" Type="http://schemas.openxmlformats.org/officeDocument/2006/relationships/slideLayout" Target="../slideLayouts/slideLayout528.xml"/><Relationship Id="rId14" Type="http://schemas.openxmlformats.org/officeDocument/2006/relationships/slideLayout" Target="../slideLayouts/slideLayout5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AF4FDFE-EA56-4750-97EF-7944D57822C2}" type="datetime1">
              <a:rPr lang="fi-FI" smtClean="0"/>
              <a:t>18.4.2016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0" r:id="rId2"/>
    <p:sldLayoutId id="2147484047" r:id="rId3"/>
    <p:sldLayoutId id="2147484044" r:id="rId4"/>
    <p:sldLayoutId id="2147484043" r:id="rId5"/>
    <p:sldLayoutId id="2147484042" r:id="rId6"/>
    <p:sldLayoutId id="2147484032" r:id="rId7"/>
    <p:sldLayoutId id="2147484052" r:id="rId8"/>
    <p:sldLayoutId id="2147484053" r:id="rId9"/>
    <p:sldLayoutId id="2147484050" r:id="rId10"/>
    <p:sldLayoutId id="2147484051" r:id="rId11"/>
    <p:sldLayoutId id="2147484008" r:id="rId12"/>
    <p:sldLayoutId id="2147484010" r:id="rId13"/>
    <p:sldLayoutId id="2147484011" r:id="rId14"/>
    <p:sldLayoutId id="2147484016" r:id="rId15"/>
    <p:sldLayoutId id="2147484014" r:id="rId16"/>
    <p:sldLayoutId id="2147484015" r:id="rId17"/>
    <p:sldLayoutId id="2147484056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0492081-3200-41DA-939C-D1C60D59632C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  <p:sldLayoutId id="2147484216" r:id="rId14"/>
    <p:sldLayoutId id="2147484217" r:id="rId15"/>
    <p:sldLayoutId id="2147484218" r:id="rId16"/>
    <p:sldLayoutId id="2147484219" r:id="rId17"/>
    <p:sldLayoutId id="2147484220" r:id="rId18"/>
    <p:sldLayoutId id="2147484221" r:id="rId1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B8A9C54-4F8C-4834-BF9B-AC9B8E58DCBE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1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  <p:sldLayoutId id="2147484235" r:id="rId13"/>
    <p:sldLayoutId id="2147484236" r:id="rId14"/>
    <p:sldLayoutId id="2147484237" r:id="rId15"/>
    <p:sldLayoutId id="2147484238" r:id="rId16"/>
    <p:sldLayoutId id="2147484239" r:id="rId17"/>
    <p:sldLayoutId id="2147484240" r:id="rId18"/>
    <p:sldLayoutId id="2147484241" r:id="rId1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8FF5A2D-F551-43A0-BC86-8D38A696BF68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9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  <p:sldLayoutId id="2147484255" r:id="rId13"/>
    <p:sldLayoutId id="2147484256" r:id="rId14"/>
    <p:sldLayoutId id="2147484257" r:id="rId15"/>
    <p:sldLayoutId id="2147484258" r:id="rId16"/>
    <p:sldLayoutId id="2147484259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CFE9980-BC6E-4221-A56A-F4A307FFAD0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1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  <p:sldLayoutId id="2147484274" r:id="rId14"/>
    <p:sldLayoutId id="2147484275" r:id="rId15"/>
    <p:sldLayoutId id="2147484276" r:id="rId16"/>
    <p:sldLayoutId id="2147484277" r:id="rId17"/>
    <p:sldLayoutId id="2147484278" r:id="rId18"/>
    <p:sldLayoutId id="2147484279" r:id="rId1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D0D7AB6-44D1-4863-A939-D6E0E6E395D4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9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292" r:id="rId12"/>
    <p:sldLayoutId id="2147484293" r:id="rId13"/>
    <p:sldLayoutId id="2147484294" r:id="rId14"/>
    <p:sldLayoutId id="2147484295" r:id="rId15"/>
    <p:sldLayoutId id="2147484296" r:id="rId16"/>
    <p:sldLayoutId id="2147484297" r:id="rId17"/>
    <p:sldLayoutId id="2147484298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BA94DB8-30A7-4D14-8379-9F22E1C67CA4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3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  <p:sldLayoutId id="2147484312" r:id="rId13"/>
    <p:sldLayoutId id="2147484313" r:id="rId14"/>
    <p:sldLayoutId id="2147484314" r:id="rId15"/>
    <p:sldLayoutId id="2147484315" r:id="rId16"/>
    <p:sldLayoutId id="2147484316" r:id="rId17"/>
    <p:sldLayoutId id="2147484317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F3D8D89-C0FD-477B-9923-FD1977B722F5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1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  <p:sldLayoutId id="2147484330" r:id="rId12"/>
    <p:sldLayoutId id="2147484331" r:id="rId13"/>
    <p:sldLayoutId id="2147484332" r:id="rId14"/>
    <p:sldLayoutId id="2147484333" r:id="rId15"/>
    <p:sldLayoutId id="2147484334" r:id="rId16"/>
    <p:sldLayoutId id="2147484335" r:id="rId17"/>
    <p:sldLayoutId id="2147484336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E072306-6F62-4467-A06E-04CCE7B4094D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  <p:sldLayoutId id="2147484350" r:id="rId13"/>
    <p:sldLayoutId id="2147484351" r:id="rId14"/>
    <p:sldLayoutId id="2147484352" r:id="rId15"/>
    <p:sldLayoutId id="2147484353" r:id="rId16"/>
    <p:sldLayoutId id="2147484354" r:id="rId17"/>
    <p:sldLayoutId id="2147484355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300B1EF-FE3F-47AB-8013-5A95355C3C22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2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  <p:sldLayoutId id="2147484371" r:id="rId15"/>
    <p:sldLayoutId id="2147484372" r:id="rId16"/>
    <p:sldLayoutId id="2147484373" r:id="rId17"/>
    <p:sldLayoutId id="2147484374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958CD19-27E7-48EC-99F9-BC0B18C6C734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  <p:sldLayoutId id="2147484389" r:id="rId14"/>
    <p:sldLayoutId id="2147484390" r:id="rId15"/>
    <p:sldLayoutId id="2147484391" r:id="rId16"/>
    <p:sldLayoutId id="2147484392" r:id="rId17"/>
    <p:sldLayoutId id="2147484393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4462FE2-9B1B-4504-A5F0-2FD2E512BCD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6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21214DF-B5DC-4769-B76A-3AF47305D1A9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1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  <p:sldLayoutId id="2147484406" r:id="rId12"/>
    <p:sldLayoutId id="2147484407" r:id="rId13"/>
    <p:sldLayoutId id="2147484408" r:id="rId14"/>
    <p:sldLayoutId id="2147484409" r:id="rId15"/>
    <p:sldLayoutId id="2147484410" r:id="rId16"/>
    <p:sldLayoutId id="2147484411" r:id="rId17"/>
    <p:sldLayoutId id="2147484412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DB188AE-D51A-4214-A3B7-D2BCFFC03117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3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  <p:sldLayoutId id="2147484425" r:id="rId12"/>
    <p:sldLayoutId id="2147484426" r:id="rId13"/>
    <p:sldLayoutId id="2147484427" r:id="rId14"/>
    <p:sldLayoutId id="2147484428" r:id="rId15"/>
    <p:sldLayoutId id="2147484429" r:id="rId16"/>
    <p:sldLayoutId id="2147484430" r:id="rId17"/>
    <p:sldLayoutId id="2147484431" r:id="rId18"/>
    <p:sldLayoutId id="2147484432" r:id="rId1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D458453-2139-4D76-8171-1ACB2E6374AD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5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  <p:sldLayoutId id="2147484446" r:id="rId13"/>
    <p:sldLayoutId id="2147484447" r:id="rId14"/>
    <p:sldLayoutId id="2147484448" r:id="rId15"/>
    <p:sldLayoutId id="2147484449" r:id="rId16"/>
    <p:sldLayoutId id="2147484450" r:id="rId17"/>
    <p:sldLayoutId id="2147484451" r:id="rId18"/>
    <p:sldLayoutId id="2147484452" r:id="rId19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8BD8F63-09ED-4470-A115-01D186F55AAD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  <p:sldLayoutId id="2147484465" r:id="rId12"/>
    <p:sldLayoutId id="2147484466" r:id="rId13"/>
    <p:sldLayoutId id="2147484467" r:id="rId14"/>
    <p:sldLayoutId id="2147484468" r:id="rId15"/>
    <p:sldLayoutId id="2147484469" r:id="rId16"/>
    <p:sldLayoutId id="2147484470" r:id="rId17"/>
    <p:sldLayoutId id="2147484471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80FA4E6-1A25-4D7C-A616-E5EF534B539A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1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  <p:sldLayoutId id="2147484484" r:id="rId12"/>
    <p:sldLayoutId id="2147484485" r:id="rId13"/>
    <p:sldLayoutId id="2147484486" r:id="rId14"/>
    <p:sldLayoutId id="2147484487" r:id="rId15"/>
    <p:sldLayoutId id="2147484488" r:id="rId16"/>
    <p:sldLayoutId id="2147484489" r:id="rId17"/>
    <p:sldLayoutId id="2147484490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79C69E0-022D-435C-A5B0-2B1C249FDD3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  <p:sldLayoutId id="2147484503" r:id="rId12"/>
    <p:sldLayoutId id="2147484504" r:id="rId13"/>
    <p:sldLayoutId id="2147484505" r:id="rId14"/>
    <p:sldLayoutId id="2147484506" r:id="rId15"/>
    <p:sldLayoutId id="2147484507" r:id="rId16"/>
    <p:sldLayoutId id="2147484508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5AD4750-8049-4EFC-9532-4B22EC2D74F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  <p:sldLayoutId id="2147484521" r:id="rId12"/>
    <p:sldLayoutId id="2147484522" r:id="rId13"/>
    <p:sldLayoutId id="2147484523" r:id="rId14"/>
    <p:sldLayoutId id="2147484524" r:id="rId15"/>
    <p:sldLayoutId id="2147484525" r:id="rId16"/>
    <p:sldLayoutId id="2147484526" r:id="rId17"/>
    <p:sldLayoutId id="2147484527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  <p:sldLayoutId id="2147484540" r:id="rId12"/>
    <p:sldLayoutId id="2147484541" r:id="rId13"/>
    <p:sldLayoutId id="2147484542" r:id="rId14"/>
    <p:sldLayoutId id="2147484543" r:id="rId15"/>
    <p:sldLayoutId id="2147484544" r:id="rId16"/>
    <p:sldLayoutId id="2147484545" r:id="rId17"/>
    <p:sldLayoutId id="2147484546" r:id="rId18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7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  <p:sldLayoutId id="2147484559" r:id="rId12"/>
    <p:sldLayoutId id="2147484560" r:id="rId13"/>
    <p:sldLayoutId id="2147484561" r:id="rId14"/>
    <p:sldLayoutId id="2147484562" r:id="rId15"/>
    <p:sldLayoutId id="2147484563" r:id="rId16"/>
    <p:sldLayoutId id="2147484564" r:id="rId17"/>
    <p:sldLayoutId id="2147484565" r:id="rId18"/>
    <p:sldLayoutId id="2147484566" r:id="rId19"/>
    <p:sldLayoutId id="2147484567" r:id="rId20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9" r:id="rId1"/>
    <p:sldLayoutId id="2147484570" r:id="rId2"/>
    <p:sldLayoutId id="2147484571" r:id="rId3"/>
    <p:sldLayoutId id="2147484572" r:id="rId4"/>
    <p:sldLayoutId id="2147484573" r:id="rId5"/>
    <p:sldLayoutId id="2147484574" r:id="rId6"/>
    <p:sldLayoutId id="2147484575" r:id="rId7"/>
    <p:sldLayoutId id="2147484576" r:id="rId8"/>
    <p:sldLayoutId id="2147484577" r:id="rId9"/>
    <p:sldLayoutId id="2147484578" r:id="rId10"/>
    <p:sldLayoutId id="2147484579" r:id="rId11"/>
    <p:sldLayoutId id="2147484580" r:id="rId12"/>
    <p:sldLayoutId id="2147484581" r:id="rId13"/>
    <p:sldLayoutId id="2147484582" r:id="rId14"/>
    <p:sldLayoutId id="2147484583" r:id="rId15"/>
    <p:sldLayoutId id="2147484584" r:id="rId16"/>
    <p:sldLayoutId id="2147484585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ECAB5CE-9646-4BF3-85B3-1A866AF77BB4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3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8.3.2016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5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7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  <p:sldLayoutId id="2147484598" r:id="rId12"/>
    <p:sldLayoutId id="2147484599" r:id="rId13"/>
    <p:sldLayoutId id="2147484600" r:id="rId14"/>
    <p:sldLayoutId id="2147484601" r:id="rId15"/>
    <p:sldLayoutId id="2147484602" r:id="rId16"/>
    <p:sldLayoutId id="2147484603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20F673E-ECC5-4E95-A97B-84268D54134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0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8" r:id="rId15"/>
    <p:sldLayoutId id="2147484109" r:id="rId16"/>
    <p:sldLayoutId id="2147484110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EECD593-E5E0-414D-A0AA-1E98D52EFFA4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  <p:sldLayoutId id="2147484127" r:id="rId16"/>
    <p:sldLayoutId id="2147484128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27AB4C9-58AC-434A-B874-CB532B8BA64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8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  <p:sldLayoutId id="2147484146" r:id="rId17"/>
    <p:sldLayoutId id="2147484147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FD823AD-F5BA-47E6-BF28-29BF0DB03B9A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3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161" r:id="rId13"/>
    <p:sldLayoutId id="2147484162" r:id="rId14"/>
    <p:sldLayoutId id="2147484163" r:id="rId15"/>
    <p:sldLayoutId id="2147484164" r:id="rId16"/>
    <p:sldLayoutId id="2147484165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B5A969F-E062-4E89-B361-900DE103BAF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7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  <p:sldLayoutId id="2147484181" r:id="rId15"/>
    <p:sldLayoutId id="2147484182" r:id="rId16"/>
    <p:sldLayoutId id="2147484183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59942A5-4F5F-4F25-9068-C504A7B54267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3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  <p:sldLayoutId id="2147484197" r:id="rId13"/>
    <p:sldLayoutId id="2147484198" r:id="rId14"/>
    <p:sldLayoutId id="2147484199" r:id="rId15"/>
    <p:sldLayoutId id="2147484200" r:id="rId16"/>
    <p:sldLayoutId id="2147484201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1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3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439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9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9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9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7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9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9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9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31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9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329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9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34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10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0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7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3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8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8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6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5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5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5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5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5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5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56.xml"/><Relationship Id="rId1" Type="http://schemas.openxmlformats.org/officeDocument/2006/relationships/vmlDrawing" Target="../drawings/vmlDrawing23.vml"/><Relationship Id="rId5" Type="http://schemas.openxmlformats.org/officeDocument/2006/relationships/chart" Target="../charts/chart23.xml"/><Relationship Id="rId4" Type="http://schemas.openxmlformats.org/officeDocument/2006/relationships/image" Target="../media/image34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0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0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5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6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7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8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4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9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1.e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2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2.e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7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7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7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0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960953" y="1600134"/>
            <a:ext cx="7271961" cy="1983916"/>
          </a:xfrm>
        </p:spPr>
        <p:txBody>
          <a:bodyPr/>
          <a:lstStyle/>
          <a:p>
            <a:r>
              <a:rPr lang="fi-FI" sz="4800" smtClean="0"/>
              <a:t>Teknologiateollisuuden / Suomen taloustilanne ja näkymät</a:t>
            </a:r>
            <a:endParaRPr lang="fi-FI" sz="4800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962559" y="3903969"/>
            <a:ext cx="4608027" cy="1407784"/>
          </a:xfrm>
        </p:spPr>
        <p:txBody>
          <a:bodyPr/>
          <a:lstStyle/>
          <a:p>
            <a:r>
              <a:rPr lang="fi-FI" sz="2133" dirty="0" smtClean="0"/>
              <a:t>Huhtikuu 2016</a:t>
            </a:r>
            <a:endParaRPr lang="fi-FI" sz="2133" dirty="0"/>
          </a:p>
        </p:txBody>
      </p:sp>
    </p:spTree>
    <p:extLst>
      <p:ext uri="{BB962C8B-B14F-4D97-AF65-F5344CB8AC3E}">
        <p14:creationId xmlns:p14="http://schemas.microsoft.com/office/powerpoint/2010/main" val="2195491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6B9E29-0989-46AF-BBB7-6561A377B7C8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Bruttokansantuote on kasvanut useimmissa Euroopan maissa ja USA:ssa, mutta ei juurikaan Suomessa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1510461" y="6479939"/>
            <a:ext cx="15841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771916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9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6477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61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C1480E-93DB-42AD-8B93-9A3C057C8C84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smtClean="0"/>
              <a:t>Suomalaisten työaika on Euroopan lyhyin</a:t>
            </a:r>
            <a:br>
              <a:rPr lang="fi-FI" dirty="0" smtClean="0"/>
            </a:br>
            <a:r>
              <a:rPr lang="fi-FI" sz="2000" b="0" dirty="0" smtClean="0"/>
              <a:t>Kokoaikatyössä olevien palkansaajien keskimääräinen toteutunut viikkotyöaika Q1/2015*</a:t>
            </a:r>
            <a:endParaRPr lang="fi-FI" sz="2000" b="0" dirty="0"/>
          </a:p>
        </p:txBody>
      </p:sp>
      <p:sp>
        <p:nvSpPr>
          <p:cNvPr id="9" name="Tekstiruutu 8"/>
          <p:cNvSpPr txBox="1"/>
          <p:nvPr/>
        </p:nvSpPr>
        <p:spPr>
          <a:xfrm>
            <a:off x="1490511" y="6346705"/>
            <a:ext cx="6408713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060"/>
                </a:solidFill>
              </a:rPr>
              <a:t>*) Kokoaikatyötä tekevien osuus palkansaajista oli Suomessa 85 %. </a:t>
            </a:r>
          </a:p>
          <a:p>
            <a:r>
              <a:rPr lang="fi-FI" sz="1100" spc="-40" dirty="0" smtClean="0">
                <a:solidFill>
                  <a:srgbClr val="002060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060"/>
                </a:solidFill>
              </a:rPr>
              <a:t>Eurostat</a:t>
            </a:r>
            <a:endParaRPr lang="fi-FI" sz="1100" spc="-40" dirty="0" smtClean="0">
              <a:solidFill>
                <a:srgbClr val="002060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64294" y="1583779"/>
            <a:ext cx="360040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b="1" spc="-40" dirty="0" smtClean="0">
                <a:solidFill>
                  <a:srgbClr val="002964"/>
                </a:solidFill>
              </a:rPr>
              <a:t>Tuntia</a:t>
            </a:r>
          </a:p>
        </p:txBody>
      </p:sp>
    </p:spTree>
    <p:extLst>
      <p:ext uri="{BB962C8B-B14F-4D97-AF65-F5344CB8AC3E}">
        <p14:creationId xmlns:p14="http://schemas.microsoft.com/office/powerpoint/2010/main" val="3830308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504255" y="2034879"/>
          <a:ext cx="8280920" cy="401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Päivämäärän paikkamerkki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FECDD9-B934-47F7-B1B2-D5D9C478FBD7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287635"/>
            <a:ext cx="9506249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Paikallinen sopiminen on ainut tapa pitää huolta myös heikommista yrityksistä ja </a:t>
            </a:r>
            <a:r>
              <a:rPr lang="fi-FI" dirty="0" smtClean="0">
                <a:solidFill>
                  <a:srgbClr val="002664"/>
                </a:solidFill>
              </a:rPr>
              <a:t>työllisyydestä</a:t>
            </a:r>
            <a:br>
              <a:rPr lang="fi-FI" dirty="0" smtClean="0">
                <a:solidFill>
                  <a:srgbClr val="002664"/>
                </a:solidFill>
              </a:rPr>
            </a:br>
            <a:r>
              <a:rPr lang="fi-FI" sz="2000" b="0" dirty="0" smtClean="0">
                <a:solidFill>
                  <a:srgbClr val="002664"/>
                </a:solidFill>
              </a:rPr>
              <a:t>Teknologiateollisuus ry:n jäsenyritysten jalostusarvo / työntekijä 2014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440359" y="6328490"/>
            <a:ext cx="6822025" cy="447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Tuloslaskelman mukainen liikevoitto oli negatiivinen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25 </a:t>
            </a:r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%:ssa yrityksistä vuonna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2014.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83892" y="5904259"/>
            <a:ext cx="6945299" cy="49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0" dirty="0">
                <a:solidFill>
                  <a:srgbClr val="002664"/>
                </a:solidFill>
                <a:ea typeface="Arial Unicode MS" pitchFamily="34" charset="-128"/>
              </a:rPr>
              <a:t>(pl. negatiivisen jalostusarvon sekä jalostusarvoltaan 150 000 euroa / työntekijä ylittävät yritykset)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90313" y="1583779"/>
            <a:ext cx="8257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 smtClean="0">
                <a:solidFill>
                  <a:srgbClr val="002664"/>
                </a:solidFill>
              </a:rPr>
              <a:t>Jalostusarvo </a:t>
            </a:r>
            <a:r>
              <a:rPr lang="fi-FI" sz="1400" dirty="0">
                <a:solidFill>
                  <a:srgbClr val="002664"/>
                </a:solidFill>
              </a:rPr>
              <a:t>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srgbClr val="002664"/>
                </a:solidFill>
              </a:rPr>
              <a:t>Jalostusarvo = työvoimakustannukset + vuokrat + poistot + liikevoitto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857183" y="3313641"/>
            <a:ext cx="1310590" cy="139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Työvoima-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kustannusten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jalostusarvosta: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- mediaani 77 %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525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2087835"/>
          <a:ext cx="8338929" cy="396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6A53EFC-B12E-426E-9C56-0D2CD8B8D5D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280131"/>
            <a:ext cx="9506249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Työvoimakustannuksilla on erityisen suuri merkitys </a:t>
            </a:r>
            <a:r>
              <a:rPr lang="fi-FI" dirty="0" smtClean="0">
                <a:solidFill>
                  <a:srgbClr val="002664"/>
                </a:solidFill>
              </a:rPr>
              <a:t>alihankkijayrityksissä</a:t>
            </a:r>
            <a:br>
              <a:rPr lang="fi-FI" dirty="0" smtClean="0">
                <a:solidFill>
                  <a:srgbClr val="002664"/>
                </a:solidFill>
              </a:rPr>
            </a:br>
            <a:r>
              <a:rPr lang="fi-FI" sz="2000" b="0" dirty="0" smtClean="0">
                <a:solidFill>
                  <a:srgbClr val="002664"/>
                </a:solidFill>
              </a:rPr>
              <a:t>Teknologiateollisuus ry:n jäsenyritysten työvoimakustannukset / jalostusarvo 2014    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510461" y="6320091"/>
            <a:ext cx="6822025" cy="464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Tuloslaskelman mukainen liikevoitto oli negatiivinen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25 </a:t>
            </a:r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%:ssa yrityksistä vuonna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2014.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12127" y="5891388"/>
            <a:ext cx="6945299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</a:t>
            </a:r>
            <a:endParaRPr lang="fi-FI" sz="1209" b="0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72407" y="1610778"/>
            <a:ext cx="86363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 smtClean="0">
                <a:solidFill>
                  <a:srgbClr val="002664"/>
                </a:solidFill>
              </a:rPr>
              <a:t>Jalostusarvo </a:t>
            </a:r>
            <a:r>
              <a:rPr lang="fi-FI" sz="1400" dirty="0">
                <a:solidFill>
                  <a:srgbClr val="002664"/>
                </a:solidFill>
              </a:rPr>
              <a:t>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srgbClr val="002664"/>
                </a:solidFill>
              </a:rPr>
              <a:t>Jalostusarvo = yrityksen työvoimakustannukset + vuokrat + poistot + liikevoitto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785175" y="3190033"/>
            <a:ext cx="1310590" cy="139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Työvoima-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kustannusten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jalostusarvosta: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- mediaani 77 %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936303" y="1880893"/>
            <a:ext cx="392918" cy="372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  <a:ea typeface="ＭＳ Ｐゴシック" pitchFamily="34" charset="-128"/>
              </a:rPr>
              <a:t>%</a:t>
            </a:r>
            <a:endParaRPr lang="fi-FI" sz="1814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26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17"/>
          <p:cNvSpPr>
            <a:spLocks noGrp="1"/>
          </p:cNvSpPr>
          <p:nvPr>
            <p:ph type="ctrTitle"/>
          </p:nvPr>
        </p:nvSpPr>
        <p:spPr>
          <a:xfrm>
            <a:off x="1307664" y="2004493"/>
            <a:ext cx="7680913" cy="2232249"/>
          </a:xfrm>
        </p:spPr>
        <p:txBody>
          <a:bodyPr/>
          <a:lstStyle/>
          <a:p>
            <a:r>
              <a:rPr lang="fi-FI" dirty="0" smtClean="0"/>
              <a:t>Teknologiateollisuuden henkilöstökehitys Suomessa ja maailmalla</a:t>
            </a:r>
            <a:endParaRPr lang="fi-FI" dirty="0"/>
          </a:p>
        </p:txBody>
      </p:sp>
      <p:sp>
        <p:nvSpPr>
          <p:cNvPr id="20" name="Päivämäärän paikkamerkki 1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84F92B-4D1E-4963-87B6-ECB3E60D6628}" type="datetime1">
              <a:rPr lang="fi-FI" smtClean="0">
                <a:solidFill>
                  <a:srgbClr val="F04B0D"/>
                </a:solidFill>
              </a:rPr>
              <a:t>18.4.2016</a:t>
            </a:fld>
            <a:endParaRPr lang="fi-FI" dirty="0">
              <a:solidFill>
                <a:srgbClr val="F04B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51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403854"/>
              </p:ext>
            </p:extLst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E3040C-F7C5-4D87-B38C-16E1EE00E20E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677082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4DFC5E-5A2A-4DE4-A416-2E6893E5C5B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Suomessa päätoimialoittain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98772168"/>
      </p:ext>
    </p:extLst>
  </p:cSld>
  <p:clrMapOvr>
    <a:masterClrMapping/>
  </p:clrMapOvr>
  <p:transition spd="med"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351794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FC25FB-A6A2-4711-9C78-020AB7F38F17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päätoimialoittain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68351" y="6528343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560866139"/>
      </p:ext>
    </p:extLst>
  </p:cSld>
  <p:clrMapOvr>
    <a:masterClrMapping/>
  </p:clrMapOvr>
  <p:transition spd="med"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509017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FB4187-88C2-49F5-86A6-D017F08DB806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alueittain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440359" y="6511090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160974765"/>
      </p:ext>
    </p:extLst>
  </p:cSld>
  <p:clrMapOvr>
    <a:masterClrMapping/>
  </p:clrMapOvr>
  <p:transition spd="med"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934288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A7D80CF-427E-43DF-9A94-2CD72754DF18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kern="0" spc="0" dirty="0">
                <a:solidFill>
                  <a:srgbClr val="002664"/>
                </a:solidFill>
                <a:ea typeface="Arial Unicode MS"/>
                <a:cs typeface="Arial Unicode MS"/>
              </a:rPr>
              <a:t>Teknologiateollisuuden henkilöstö tytäryrityksissä ulkomailla alueittain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415020348"/>
      </p:ext>
    </p:extLst>
  </p:cSld>
  <p:clrMapOvr>
    <a:masterClrMapping/>
  </p:clrMapOvr>
  <p:transition spd="med"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587E11-E5B3-4B2C-A1C5-12515D9108B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</a:t>
            </a:r>
            <a:r>
              <a:rPr lang="fi-FI" dirty="0" smtClean="0"/>
              <a:t>maittain vuonna 2014</a:t>
            </a:r>
            <a:endParaRPr lang="fi-FI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79916124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1F266FB-14A5-478F-BA8B-95D0EA4152D9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431763"/>
            <a:ext cx="9505056" cy="1008000"/>
          </a:xfrm>
        </p:spPr>
        <p:txBody>
          <a:bodyPr/>
          <a:lstStyle/>
          <a:p>
            <a:r>
              <a:rPr lang="fi-FI" dirty="0" smtClean="0">
                <a:solidFill>
                  <a:srgbClr val="002664"/>
                </a:solidFill>
              </a:rPr>
              <a:t>Bruttokansantuotteen kasvu Euroalueella on jatkunut myös tammi-maaliskuussa   </a:t>
            </a:r>
            <a:r>
              <a:rPr lang="fi-FI" sz="3225" dirty="0">
                <a:solidFill>
                  <a:srgbClr val="002664"/>
                </a:solidFill>
              </a:rPr>
              <a:t/>
            </a:r>
            <a:br>
              <a:rPr lang="fi-FI" sz="3225" dirty="0">
                <a:solidFill>
                  <a:srgbClr val="002664"/>
                </a:solidFill>
              </a:rPr>
            </a:br>
            <a:r>
              <a:rPr lang="fi-FI" sz="2016" b="0" dirty="0" smtClean="0">
                <a:solidFill>
                  <a:srgbClr val="002664"/>
                </a:solidFill>
              </a:rPr>
              <a:t>Teollisuuden ja palvelujen </a:t>
            </a:r>
            <a:r>
              <a:rPr lang="fi-FI" sz="2016" b="0" dirty="0" smtClean="0"/>
              <a:t>ostopäällikköindeksi</a:t>
            </a:r>
            <a:r>
              <a:rPr lang="fi-FI" sz="2016" b="0" dirty="0"/>
              <a:t>, 50 = ei muutosta edelliskuukaudesta </a:t>
            </a:r>
            <a:br>
              <a:rPr lang="fi-FI" sz="2016" b="0" dirty="0"/>
            </a:br>
            <a:r>
              <a:rPr lang="fi-FI" sz="2016" b="0" dirty="0">
                <a:solidFill>
                  <a:srgbClr val="002664"/>
                </a:solidFill>
              </a:rPr>
              <a:t>  </a:t>
            </a:r>
            <a:endParaRPr lang="fi-FI" sz="2016" b="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96343" y="6391518"/>
            <a:ext cx="22381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maaliskuu 2016.   </a:t>
            </a:r>
            <a:endParaRPr lang="fi-FI" sz="1100" dirty="0">
              <a:solidFill>
                <a:srgbClr val="00266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231" y="1727200"/>
            <a:ext cx="9937104" cy="455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589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AF8D5DB-627F-4E9A-97EE-4936492B72F7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Elektroniikka- ja sähköteollisuuden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731264"/>
              </p:ext>
            </p:extLst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82892156"/>
      </p:ext>
    </p:extLst>
  </p:cSld>
  <p:clrMapOvr>
    <a:masterClrMapping/>
  </p:clrMapOvr>
  <p:transition spd="med"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7C6A1C-2517-4DF5-ABA4-7FFE0E1D8DD9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Elektroniikka- ja sähköteollisuuden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771549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678581924"/>
      </p:ext>
    </p:extLst>
  </p:cSld>
  <p:clrMapOvr>
    <a:masterClrMapping/>
  </p:clrMapOvr>
  <p:transition spd="med"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946919-B116-41AB-937A-D4E2746FD67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Kone- ja metallituoteteollisuuden henkilöstö</a:t>
            </a:r>
          </a:p>
        </p:txBody>
      </p:sp>
      <p:graphicFrame>
        <p:nvGraphicFramePr>
          <p:cNvPr id="11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400414"/>
              </p:ext>
            </p:extLst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ruutu 11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239517446"/>
      </p:ext>
    </p:extLst>
  </p:cSld>
  <p:clrMapOvr>
    <a:masterClrMapping/>
  </p:clrMapOvr>
  <p:transition spd="med"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7C312F-F03E-4CBB-BB12-22BCDEF91128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Kone- ja metallituoteteollisuuden henkilöstö tytäryrityksissä ulkomailla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679650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1368351" y="6519717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178900018"/>
      </p:ext>
    </p:extLst>
  </p:cSld>
  <p:clrMapOvr>
    <a:masterClrMapping/>
  </p:clrMapOvr>
  <p:transition spd="med"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A1266EC-ADD8-4AC9-B1B1-E752264B0E1A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Metallien jalostuksen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436135"/>
              </p:ext>
            </p:extLst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116300806"/>
      </p:ext>
    </p:extLst>
  </p:cSld>
  <p:clrMapOvr>
    <a:masterClrMapping/>
  </p:clrMapOvr>
  <p:transition spd="med"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3604531-9865-44CB-952E-B7BD7D40F5C6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Metallien jalostuksen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523038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440359" y="6480326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894950386"/>
      </p:ext>
    </p:extLst>
  </p:cSld>
  <p:clrMapOvr>
    <a:masterClrMapping/>
  </p:clrMapOvr>
  <p:transition spd="med"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AAAC86-61B7-46EA-8527-54CAF9B03B58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Suunnittelu- ja konsultointialan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342307"/>
              </p:ext>
            </p:extLst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58885562"/>
      </p:ext>
    </p:extLst>
  </p:cSld>
  <p:clrMapOvr>
    <a:masterClrMapping/>
  </p:clrMapOvr>
  <p:transition spd="med"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0E6AA1-C0C3-41EE-A1CB-8F93DD0482FC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Suunnittelu- ja konsultointialan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392981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550464302"/>
      </p:ext>
    </p:extLst>
  </p:cSld>
  <p:clrMapOvr>
    <a:masterClrMapping/>
  </p:clrMapOvr>
  <p:transition spd="med"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06AE928-044E-4D8E-AD1D-C0939DE91FED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Tietotekniikka-alan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367131"/>
              </p:ext>
            </p:extLst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88636365"/>
      </p:ext>
    </p:extLst>
  </p:cSld>
  <p:clrMapOvr>
    <a:masterClrMapping/>
  </p:clrMapOvr>
  <p:transition spd="med"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72D33F-067C-464C-A8CC-331E0BD810BE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Tietotekniikka-alan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952523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02225403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6A9497-78ED-46FA-9A5B-255456894356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649666" cy="1008000"/>
          </a:xfrm>
        </p:spPr>
        <p:txBody>
          <a:bodyPr/>
          <a:lstStyle/>
          <a:p>
            <a:r>
              <a:rPr lang="fi-FI" dirty="0"/>
              <a:t>Teollisuustuotanto Suomessa on </a:t>
            </a:r>
            <a:r>
              <a:rPr lang="fi-FI" dirty="0" smtClean="0"/>
              <a:t>vuoden 2009 tasolla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latin typeface="+mj-lt"/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latin typeface="+mj-lt"/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latin typeface="+mj-lt"/>
              <a:ea typeface="Arial Unicode MS"/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418513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064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Teknologiateollisuuden</a:t>
            </a:r>
            <a:r>
              <a:rPr lang="en-GB" dirty="0" smtClean="0"/>
              <a:t> </a:t>
            </a:r>
            <a:r>
              <a:rPr lang="en-GB" dirty="0" err="1" smtClean="0"/>
              <a:t>henkilöstön</a:t>
            </a:r>
            <a:r>
              <a:rPr lang="en-GB" dirty="0" smtClean="0"/>
              <a:t> </a:t>
            </a:r>
            <a:r>
              <a:rPr lang="en-GB" dirty="0" err="1" smtClean="0"/>
              <a:t>eläkkeelle</a:t>
            </a:r>
            <a:r>
              <a:rPr lang="en-GB" dirty="0" smtClean="0"/>
              <a:t> </a:t>
            </a:r>
            <a:r>
              <a:rPr lang="en-GB" dirty="0" err="1" smtClean="0"/>
              <a:t>siirtyminen</a:t>
            </a:r>
            <a:endParaRPr lang="en-GB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60239" y="1727204"/>
          <a:ext cx="9505056" cy="463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440359" y="6480326"/>
            <a:ext cx="734481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latin typeface="Arial"/>
                <a:ea typeface="ＭＳ Ｐゴシック" pitchFamily="34" charset="-128"/>
                <a:cs typeface="Arial Unicode MS"/>
              </a:rPr>
              <a:t>Lähde: Teknologiateollisuus ry:n palkkatiedustelu, Eläketurvakeskus, Tilastokeskus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008311" y="1634143"/>
            <a:ext cx="1510927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dirty="0">
                <a:solidFill>
                  <a:srgbClr val="002060"/>
                </a:solidFill>
              </a:rPr>
              <a:t>Henkilöä / vuosi 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515975" y="36648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5704774" y="37544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5775174" y="2903249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2" name="Tekstiruutu 1"/>
          <p:cNvSpPr txBox="1">
            <a:spLocks noChangeArrowheads="1"/>
          </p:cNvSpPr>
          <p:nvPr/>
        </p:nvSpPr>
        <p:spPr bwMode="auto">
          <a:xfrm>
            <a:off x="6140815" y="3661329"/>
            <a:ext cx="1394085" cy="3101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1" dirty="0">
                <a:solidFill>
                  <a:srgbClr val="002664"/>
                </a:solidFill>
              </a:rPr>
              <a:t>Toimihenkilöt </a:t>
            </a:r>
          </a:p>
        </p:txBody>
      </p:sp>
      <p:sp>
        <p:nvSpPr>
          <p:cNvPr id="3083" name="Tekstiruutu 10"/>
          <p:cNvSpPr txBox="1">
            <a:spLocks noChangeArrowheads="1"/>
          </p:cNvSpPr>
          <p:nvPr/>
        </p:nvSpPr>
        <p:spPr bwMode="auto">
          <a:xfrm>
            <a:off x="6140815" y="4807727"/>
            <a:ext cx="1159196" cy="3103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1" dirty="0">
                <a:solidFill>
                  <a:srgbClr val="002664"/>
                </a:solidFill>
              </a:rPr>
              <a:t>Työntekijät 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C138960-BE08-4ACC-A94F-BDB86231AA8F}" type="datetime1">
              <a:rPr lang="fi-FI" smtClean="0"/>
              <a:t>18.4.2016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4586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23CFC3-F26E-4418-B1F2-8171BF1BED8C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431763"/>
            <a:ext cx="9506249" cy="1008000"/>
          </a:xfrm>
        </p:spPr>
        <p:txBody>
          <a:bodyPr/>
          <a:lstStyle/>
          <a:p>
            <a:r>
              <a:rPr lang="fi-FI" dirty="0"/>
              <a:t>Teknologiateollisuuden työntekijöiden          (toimihenkilöt pl.) eläkkeelle siirtyminen </a:t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432247" y="1727203"/>
          <a:ext cx="9433048" cy="455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68351" y="6480326"/>
            <a:ext cx="626469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3976"/>
                </a:solidFill>
              </a:rPr>
              <a:t>Lähde: Teknologiateollisuus ry:n palkkatiedustelu</a:t>
            </a:r>
            <a:r>
              <a:rPr lang="fi-FI" sz="1100" dirty="0" smtClean="0">
                <a:solidFill>
                  <a:srgbClr val="003976"/>
                </a:solidFill>
              </a:rPr>
              <a:t>, Eläketurvakeskus</a:t>
            </a:r>
            <a:r>
              <a:rPr lang="fi-FI" sz="1100" dirty="0">
                <a:solidFill>
                  <a:srgbClr val="003976"/>
                </a:solidFill>
              </a:rPr>
              <a:t>, Tilastokeskus</a:t>
            </a:r>
          </a:p>
        </p:txBody>
      </p:sp>
    </p:spTree>
    <p:extLst>
      <p:ext uri="{BB962C8B-B14F-4D97-AF65-F5344CB8AC3E}">
        <p14:creationId xmlns:p14="http://schemas.microsoft.com/office/powerpoint/2010/main" val="2796088543"/>
      </p:ext>
    </p:extLst>
  </p:cSld>
  <p:clrMapOvr>
    <a:masterClrMapping/>
  </p:clrMapOvr>
  <p:transition spd="med">
    <p:fade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t_prese_suomi_nousuun2014_ppt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0369550" cy="6911975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1008311" y="1583779"/>
            <a:ext cx="5333747" cy="2183458"/>
          </a:xfrm>
          <a:prstGeom prst="rect">
            <a:avLst/>
          </a:prstGeom>
        </p:spPr>
        <p:txBody>
          <a:bodyPr vert="horz" lIns="92160" tIns="46080" rIns="92160" bIns="46080" rtlCol="0" anchor="ctr">
            <a:noAutofit/>
          </a:bodyPr>
          <a:lstStyle/>
          <a:p>
            <a:pPr defTabSz="460812">
              <a:lnSpc>
                <a:spcPts val="4939"/>
              </a:lnSpc>
              <a:spcBef>
                <a:spcPct val="0"/>
              </a:spcBef>
            </a:pPr>
            <a:r>
              <a:rPr lang="en-US" sz="5040" b="1" spc="-343" dirty="0" smtClean="0">
                <a:solidFill>
                  <a:prstClr val="white"/>
                </a:solidFill>
              </a:rPr>
              <a:t>Suomi </a:t>
            </a:r>
            <a:r>
              <a:rPr lang="en-US" sz="5040" b="1" spc="-343" dirty="0" err="1" smtClean="0">
                <a:solidFill>
                  <a:prstClr val="white"/>
                </a:solidFill>
              </a:rPr>
              <a:t>uuteen</a:t>
            </a:r>
            <a:r>
              <a:rPr lang="en-US" sz="5040" b="1" spc="-343" dirty="0" smtClean="0">
                <a:solidFill>
                  <a:prstClr val="white"/>
                </a:solidFill>
              </a:rPr>
              <a:t> </a:t>
            </a:r>
            <a:r>
              <a:rPr lang="en-US" sz="5040" b="1" spc="-343" dirty="0" err="1" smtClean="0">
                <a:solidFill>
                  <a:prstClr val="white"/>
                </a:solidFill>
              </a:rPr>
              <a:t>nousuun</a:t>
            </a:r>
            <a:r>
              <a:rPr lang="en-US" sz="5040" b="1" spc="-343" dirty="0" smtClean="0">
                <a:solidFill>
                  <a:prstClr val="white"/>
                </a:solidFill>
              </a:rPr>
              <a:t>!</a:t>
            </a:r>
          </a:p>
          <a:p>
            <a:pPr defTabSz="460812">
              <a:lnSpc>
                <a:spcPts val="4939"/>
              </a:lnSpc>
              <a:spcBef>
                <a:spcPct val="0"/>
              </a:spcBef>
            </a:pPr>
            <a:endParaRPr lang="en-US" sz="5040" b="1" spc="-343" dirty="0">
              <a:solidFill>
                <a:prstClr val="white"/>
              </a:solidFill>
            </a:endParaRPr>
          </a:p>
          <a:p>
            <a:pPr defTabSz="460812">
              <a:lnSpc>
                <a:spcPts val="4939"/>
              </a:lnSpc>
              <a:spcBef>
                <a:spcPct val="0"/>
              </a:spcBef>
            </a:pPr>
            <a:r>
              <a:rPr lang="en-US" sz="5040" b="1" spc="-343" dirty="0" smtClean="0">
                <a:solidFill>
                  <a:prstClr val="white"/>
                </a:solidFill>
              </a:rPr>
              <a:t>On </a:t>
            </a:r>
            <a:r>
              <a:rPr lang="en-US" sz="5040" b="1" spc="-343" dirty="0" err="1">
                <a:solidFill>
                  <a:prstClr val="white"/>
                </a:solidFill>
              </a:rPr>
              <a:t>aika</a:t>
            </a:r>
            <a:r>
              <a:rPr lang="en-US" sz="5040" b="1" spc="-343" dirty="0">
                <a:solidFill>
                  <a:prstClr val="white"/>
                </a:solidFill>
              </a:rPr>
              <a:t> </a:t>
            </a:r>
            <a:r>
              <a:rPr lang="en-US" sz="5040" b="1" spc="-343" dirty="0" err="1">
                <a:solidFill>
                  <a:prstClr val="white"/>
                </a:solidFill>
              </a:rPr>
              <a:t>uudelle</a:t>
            </a:r>
            <a:r>
              <a:rPr lang="en-US" sz="5040" b="1" spc="-343" dirty="0">
                <a:solidFill>
                  <a:prstClr val="white"/>
                </a:solidFill>
              </a:rPr>
              <a:t> </a:t>
            </a:r>
            <a:br>
              <a:rPr lang="en-US" sz="5040" b="1" spc="-343" dirty="0">
                <a:solidFill>
                  <a:prstClr val="white"/>
                </a:solidFill>
              </a:rPr>
            </a:br>
            <a:r>
              <a:rPr lang="en-US" sz="5040" b="1" spc="-343" dirty="0" err="1">
                <a:solidFill>
                  <a:prstClr val="white"/>
                </a:solidFill>
              </a:rPr>
              <a:t>ajattelulle</a:t>
            </a:r>
            <a:r>
              <a:rPr lang="en-US" sz="5040" b="1" spc="-343" dirty="0">
                <a:solidFill>
                  <a:prstClr val="white"/>
                </a:solidFill>
              </a:rPr>
              <a:t> ja</a:t>
            </a:r>
          </a:p>
          <a:p>
            <a:pPr defTabSz="460812">
              <a:lnSpc>
                <a:spcPts val="4939"/>
              </a:lnSpc>
              <a:spcBef>
                <a:spcPct val="0"/>
              </a:spcBef>
            </a:pPr>
            <a:r>
              <a:rPr lang="en-US" sz="5040" b="1" spc="-343" dirty="0" err="1">
                <a:solidFill>
                  <a:prstClr val="white"/>
                </a:solidFill>
              </a:rPr>
              <a:t>toimenpiteille</a:t>
            </a:r>
            <a:r>
              <a:rPr lang="en-US" sz="5040" b="1" spc="-343" dirty="0">
                <a:solidFill>
                  <a:prstClr val="white"/>
                </a:solidFill>
              </a:rPr>
              <a:t>.</a:t>
            </a:r>
            <a:endParaRPr lang="en-US" sz="5040" b="1" spc="-343" dirty="0" err="1">
              <a:solidFill>
                <a:prstClr val="white"/>
              </a:solidFill>
            </a:endParaRPr>
          </a:p>
        </p:txBody>
      </p:sp>
      <p:pic>
        <p:nvPicPr>
          <p:cNvPr id="5" name="Picture 4" descr="logo_harma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379" y="6335973"/>
            <a:ext cx="1500795" cy="3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97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B4AE4B7-1C65-450D-8BDB-0757EFBC97B2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Teollisuustuotanto Suomessa on pudonnut </a:t>
            </a:r>
            <a:br>
              <a:rPr lang="fi-FI" dirty="0" smtClean="0"/>
            </a:br>
            <a:r>
              <a:rPr lang="fi-FI" dirty="0" smtClean="0"/>
              <a:t>EU-maista eniten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368351" y="6480326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547775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3803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F883BA-35D7-45D0-AF54-81690818735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Euroalueella</a:t>
            </a:r>
            <a:r>
              <a:rPr lang="en-GB" dirty="0" smtClean="0"/>
              <a:t> </a:t>
            </a:r>
            <a:r>
              <a:rPr lang="en-GB" dirty="0" err="1" smtClean="0"/>
              <a:t>kuluttajien</a:t>
            </a:r>
            <a:r>
              <a:rPr lang="en-GB" dirty="0" smtClean="0"/>
              <a:t> </a:t>
            </a:r>
            <a:r>
              <a:rPr lang="en-GB" dirty="0" err="1" smtClean="0"/>
              <a:t>luottamus</a:t>
            </a:r>
            <a:r>
              <a:rPr lang="en-GB" dirty="0" smtClean="0"/>
              <a:t> on </a:t>
            </a:r>
            <a:r>
              <a:rPr lang="en-GB" dirty="0" err="1" smtClean="0"/>
              <a:t>heikentynyt</a:t>
            </a:r>
            <a:r>
              <a:rPr lang="en-GB" dirty="0" smtClean="0"/>
              <a:t> </a:t>
            </a:r>
            <a:r>
              <a:rPr lang="en-GB" dirty="0" err="1" smtClean="0"/>
              <a:t>alkuvuonna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064796"/>
              </p:ext>
            </p:extLst>
          </p:nvPr>
        </p:nvGraphicFramePr>
        <p:xfrm>
          <a:off x="431800" y="1745733"/>
          <a:ext cx="9502775" cy="4518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8" name="Macrobond document" r:id="rId3" imgW="12573938" imgH="5669124" progId="Mbnd.mbnd">
                  <p:embed/>
                </p:oleObj>
              </mc:Choice>
              <mc:Fallback>
                <p:oleObj name="Macrobond document" r:id="rId3" imgW="12573938" imgH="566912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5733"/>
                        <a:ext cx="9502775" cy="4518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510461" y="6479939"/>
            <a:ext cx="453841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597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CAE111-7131-40CB-903D-92EAAD63F52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Suomessa</a:t>
            </a:r>
            <a:r>
              <a:rPr lang="en-GB" dirty="0" smtClean="0"/>
              <a:t> </a:t>
            </a:r>
            <a:r>
              <a:rPr lang="en-GB" dirty="0" err="1" smtClean="0"/>
              <a:t>kuluttajien</a:t>
            </a:r>
            <a:r>
              <a:rPr lang="en-GB" dirty="0" smtClean="0"/>
              <a:t> </a:t>
            </a:r>
            <a:r>
              <a:rPr lang="en-GB" dirty="0" err="1" smtClean="0"/>
              <a:t>luottamus</a:t>
            </a:r>
            <a:r>
              <a:rPr lang="en-GB" dirty="0" smtClean="0"/>
              <a:t> on </a:t>
            </a:r>
            <a:r>
              <a:rPr lang="en-GB" dirty="0" err="1" smtClean="0"/>
              <a:t>parantunut</a:t>
            </a:r>
            <a:r>
              <a:rPr lang="en-GB" dirty="0" smtClean="0"/>
              <a:t> </a:t>
            </a:r>
            <a:r>
              <a:rPr lang="en-GB" dirty="0" err="1" smtClean="0"/>
              <a:t>alkuvuonna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43725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510461" y="6479939"/>
            <a:ext cx="453841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r>
              <a:rPr lang="fi-FI" sz="1100" spc="-40" dirty="0" smtClean="0">
                <a:solidFill>
                  <a:srgbClr val="002964"/>
                </a:solidFill>
              </a:rPr>
              <a:t>, Tilastokeskus (kuluttajien luottamusindeksi)</a:t>
            </a:r>
          </a:p>
        </p:txBody>
      </p:sp>
    </p:spTree>
    <p:extLst>
      <p:ext uri="{BB962C8B-B14F-4D97-AF65-F5344CB8AC3E}">
        <p14:creationId xmlns:p14="http://schemas.microsoft.com/office/powerpoint/2010/main" val="14684739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A2505E-5185-4FDC-AEA2-E7D268D717ED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err="1" smtClean="0">
                <a:solidFill>
                  <a:srgbClr val="002060"/>
                </a:solidFill>
              </a:rPr>
              <a:t>Kiinassa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kasvu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hidastuu</a:t>
            </a:r>
            <a:r>
              <a:rPr lang="en-GB" dirty="0" smtClean="0">
                <a:solidFill>
                  <a:srgbClr val="002060"/>
                </a:solidFill>
              </a:rPr>
              <a:t>, </a:t>
            </a:r>
            <a:r>
              <a:rPr lang="en-GB" dirty="0" err="1" smtClean="0">
                <a:solidFill>
                  <a:srgbClr val="002060"/>
                </a:solidFill>
              </a:rPr>
              <a:t>Intiassa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jatkuu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vahvana</a:t>
            </a:r>
            <a:r>
              <a:rPr lang="en-GB" dirty="0">
                <a:solidFill>
                  <a:srgbClr val="002060"/>
                </a:solidFill>
              </a:rPr>
              <a:t/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 err="1" smtClean="0">
                <a:solidFill>
                  <a:srgbClr val="002060"/>
                </a:solidFill>
              </a:rPr>
              <a:t>Venäjä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ja</a:t>
            </a:r>
            <a:r>
              <a:rPr lang="en-GB" dirty="0" smtClean="0">
                <a:solidFill>
                  <a:srgbClr val="002060"/>
                </a:solidFill>
              </a:rPr>
              <a:t> Brasilia </a:t>
            </a:r>
            <a:r>
              <a:rPr lang="en-GB" dirty="0" err="1" smtClean="0">
                <a:solidFill>
                  <a:srgbClr val="002060"/>
                </a:solidFill>
              </a:rPr>
              <a:t>ovat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taantumassa</a:t>
            </a:r>
            <a:r>
              <a:rPr lang="en-GB" dirty="0" smtClean="0">
                <a:solidFill>
                  <a:srgbClr val="002060"/>
                </a:solidFill>
              </a:rPr>
              <a:t/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2000" b="0" dirty="0" err="1" smtClean="0">
                <a:solidFill>
                  <a:srgbClr val="002060"/>
                </a:solidFill>
              </a:rPr>
              <a:t>Kiinan</a:t>
            </a:r>
            <a:r>
              <a:rPr lang="en-GB" sz="2000" b="0" dirty="0" smtClean="0">
                <a:solidFill>
                  <a:srgbClr val="002060"/>
                </a:solidFill>
              </a:rPr>
              <a:t>, </a:t>
            </a:r>
            <a:r>
              <a:rPr lang="en-GB" sz="2000" b="0" dirty="0" err="1" smtClean="0">
                <a:solidFill>
                  <a:srgbClr val="002060"/>
                </a:solidFill>
              </a:rPr>
              <a:t>Brasilian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ja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Venäjän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osuus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maailmantaloudesta</a:t>
            </a:r>
            <a:r>
              <a:rPr lang="en-GB" sz="2000" b="0" dirty="0" smtClean="0">
                <a:solidFill>
                  <a:srgbClr val="002060"/>
                </a:solidFill>
              </a:rPr>
              <a:t> on </a:t>
            </a:r>
            <a:r>
              <a:rPr lang="en-GB" sz="2000" b="0" dirty="0" err="1" smtClean="0">
                <a:solidFill>
                  <a:srgbClr val="002060"/>
                </a:solidFill>
              </a:rPr>
              <a:t>ostovoimakorjattuna</a:t>
            </a:r>
            <a:r>
              <a:rPr lang="en-GB" sz="2000" b="0" dirty="0" smtClean="0">
                <a:solidFill>
                  <a:srgbClr val="002060"/>
                </a:solidFill>
              </a:rPr>
              <a:t> 23 %</a:t>
            </a:r>
            <a:endParaRPr lang="en-GB" sz="2000" b="0" dirty="0">
              <a:solidFill>
                <a:srgbClr val="002060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8" name="Sisällön paikkamerkki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422030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129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2F1C2-1C16-48EC-898E-787E84198714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215739"/>
            <a:ext cx="9217024" cy="1008000"/>
          </a:xfrm>
        </p:spPr>
        <p:txBody>
          <a:bodyPr/>
          <a:lstStyle/>
          <a:p>
            <a:r>
              <a:rPr lang="fi-FI" dirty="0" smtClean="0"/>
              <a:t>Kiinan taloudessa vähän parempaa maaliskuussa   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 smtClean="0"/>
              <a:t>Teollisuuden ja palvelualojen </a:t>
            </a:r>
            <a:r>
              <a:rPr lang="fi-FI" sz="2016" b="0" dirty="0"/>
              <a:t>ostopäällikköindeksi, 50 = ei muutosta edelliskuukaudesta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27017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maaliskuu 2016.   </a:t>
            </a:r>
            <a:endParaRPr lang="fi-FI" sz="1100" dirty="0">
              <a:solidFill>
                <a:srgbClr val="00266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15" y="1727200"/>
            <a:ext cx="9721080" cy="4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57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083D4F-40BD-48D0-82C0-A8201E9933C6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215739"/>
            <a:ext cx="8723853" cy="1008000"/>
          </a:xfrm>
        </p:spPr>
        <p:txBody>
          <a:bodyPr/>
          <a:lstStyle/>
          <a:p>
            <a:r>
              <a:rPr lang="fi-FI" dirty="0"/>
              <a:t>Venäjän teollisuudessa </a:t>
            </a:r>
            <a:r>
              <a:rPr lang="fi-FI" dirty="0" smtClean="0"/>
              <a:t>tuotanto vähenee   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Teollisuuden ostopäällikköindeksi, 50 = ei muutosta edelliskuukaudesta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27017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maaliskuu 2016.   </a:t>
            </a:r>
            <a:endParaRPr lang="fi-FI" sz="1100" dirty="0">
              <a:solidFill>
                <a:srgbClr val="00266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15" y="1727200"/>
            <a:ext cx="10081120" cy="4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34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D73C52-C2A7-4776-9038-365813B1AEBC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Brasilian teollisuudessa tuotanto vähenee  </a:t>
            </a:r>
            <a:r>
              <a:rPr lang="fi-FI" sz="4400" dirty="0"/>
              <a:t/>
            </a:r>
            <a:br>
              <a:rPr lang="fi-FI" sz="4400" dirty="0"/>
            </a:br>
            <a:r>
              <a:rPr lang="fi-FI" sz="2000" b="0" dirty="0"/>
              <a:t>Teollisuuden ostopäällikköindeksi, 50 = ei muutosta edelliskuukaudesta </a:t>
            </a:r>
            <a:endParaRPr lang="en-GB" sz="20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27017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maaliskuu 2016.   </a:t>
            </a:r>
            <a:endParaRPr lang="fi-FI" sz="1100" dirty="0">
              <a:solidFill>
                <a:srgbClr val="00266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239" y="1727200"/>
            <a:ext cx="9721080" cy="4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8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smtClean="0"/>
              <a:t>Teknologiateollisuus on viiden toimialan kokonaisuus</a:t>
            </a:r>
            <a:endParaRPr lang="fi-FI" dirty="0"/>
          </a:p>
        </p:txBody>
      </p:sp>
      <p:sp>
        <p:nvSpPr>
          <p:cNvPr id="6" name="Ylänuoli 10"/>
          <p:cNvSpPr>
            <a:spLocks noChangeArrowheads="1"/>
          </p:cNvSpPr>
          <p:nvPr/>
        </p:nvSpPr>
        <p:spPr bwMode="auto">
          <a:xfrm>
            <a:off x="4668590" y="4074451"/>
            <a:ext cx="813384" cy="1916855"/>
          </a:xfrm>
          <a:prstGeom prst="upArrow">
            <a:avLst>
              <a:gd name="adj1" fmla="val 51398"/>
              <a:gd name="adj2" fmla="val 68637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12394"/>
            <a:endParaRPr lang="fi-FI" sz="1613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7" name="Ylänuoli 6"/>
          <p:cNvSpPr/>
          <p:nvPr/>
        </p:nvSpPr>
        <p:spPr bwMode="auto">
          <a:xfrm rot="17274224">
            <a:off x="6498702" y="2767633"/>
            <a:ext cx="813384" cy="3503807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98B600"/>
              </a:gs>
              <a:gs pos="10000">
                <a:srgbClr val="98B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>
              <a:solidFill>
                <a:srgbClr val="29282E"/>
              </a:solidFill>
            </a:endParaRPr>
          </a:p>
        </p:txBody>
      </p:sp>
      <p:sp>
        <p:nvSpPr>
          <p:cNvPr id="8" name="Ylänuoli 7"/>
          <p:cNvSpPr/>
          <p:nvPr/>
        </p:nvSpPr>
        <p:spPr bwMode="auto">
          <a:xfrm rot="12971679">
            <a:off x="5322710" y="2099294"/>
            <a:ext cx="813384" cy="1871351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FF6600"/>
              </a:gs>
              <a:gs pos="40000">
                <a:srgbClr val="FF6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>
              <a:solidFill>
                <a:srgbClr val="29282E"/>
              </a:solidFill>
            </a:endParaRPr>
          </a:p>
        </p:txBody>
      </p:sp>
      <p:sp>
        <p:nvSpPr>
          <p:cNvPr id="9" name="Ylänuoli 8"/>
          <p:cNvSpPr/>
          <p:nvPr/>
        </p:nvSpPr>
        <p:spPr bwMode="auto">
          <a:xfrm rot="8640000">
            <a:off x="4024424" y="2099294"/>
            <a:ext cx="813384" cy="1871351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00A5FF"/>
              </a:gs>
              <a:gs pos="40000">
                <a:srgbClr val="00A5FF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>
              <a:solidFill>
                <a:srgbClr val="29282E"/>
              </a:solidFill>
            </a:endParaRPr>
          </a:p>
        </p:txBody>
      </p:sp>
      <p:sp>
        <p:nvSpPr>
          <p:cNvPr id="10" name="Ylänuoli 9"/>
          <p:cNvSpPr/>
          <p:nvPr/>
        </p:nvSpPr>
        <p:spPr bwMode="auto">
          <a:xfrm rot="4320000">
            <a:off x="2864072" y="2767633"/>
            <a:ext cx="813384" cy="3503807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800000"/>
              </a:gs>
              <a:gs pos="10000">
                <a:srgbClr val="8000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>
              <a:solidFill>
                <a:srgbClr val="29282E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22475" y="3706878"/>
            <a:ext cx="3047344" cy="159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822433"/>
                </a:solidFill>
              </a:rPr>
              <a:t>Kone</a:t>
            </a:r>
            <a:r>
              <a:rPr lang="en-GB" sz="1411" dirty="0">
                <a:solidFill>
                  <a:srgbClr val="822433"/>
                </a:solidFill>
              </a:rPr>
              <a:t>- </a:t>
            </a:r>
            <a:r>
              <a:rPr lang="en-GB" sz="1411" dirty="0" err="1">
                <a:solidFill>
                  <a:srgbClr val="822433"/>
                </a:solidFill>
              </a:rPr>
              <a:t>ja</a:t>
            </a:r>
            <a:r>
              <a:rPr lang="en-GB" sz="1411" dirty="0">
                <a:solidFill>
                  <a:srgbClr val="822433"/>
                </a:solidFill>
              </a:rPr>
              <a:t> </a:t>
            </a:r>
            <a:r>
              <a:rPr lang="en-GB" sz="1411" dirty="0" err="1">
                <a:solidFill>
                  <a:srgbClr val="822433"/>
                </a:solidFill>
              </a:rPr>
              <a:t>metallituoteteollisuus</a:t>
            </a:r>
            <a:endParaRPr lang="en-GB" sz="1411" dirty="0">
              <a:solidFill>
                <a:srgbClr val="822433"/>
              </a:solidFill>
            </a:endParaRPr>
          </a:p>
          <a:p>
            <a:r>
              <a:rPr lang="en-GB" sz="1411" b="0" dirty="0" err="1">
                <a:solidFill>
                  <a:srgbClr val="002664"/>
                </a:solidFill>
              </a:rPr>
              <a:t>Abloy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Cargotec</a:t>
            </a:r>
            <a:r>
              <a:rPr lang="en-GB" sz="1411" b="0" dirty="0">
                <a:solidFill>
                  <a:srgbClr val="002664"/>
                </a:solidFill>
              </a:rPr>
              <a:t>, Finn-Power, </a:t>
            </a:r>
            <a:r>
              <a:rPr lang="en-GB" sz="1411" b="0" dirty="0" err="1">
                <a:solidFill>
                  <a:srgbClr val="002664"/>
                </a:solidFill>
              </a:rPr>
              <a:t>Fiskars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Glaston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Kone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Konecranes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Metso</a:t>
            </a:r>
            <a:r>
              <a:rPr lang="en-GB" sz="1411" b="0" dirty="0">
                <a:solidFill>
                  <a:srgbClr val="002664"/>
                </a:solidFill>
              </a:rPr>
              <a:t>, Meyer Turku, </a:t>
            </a:r>
            <a:r>
              <a:rPr lang="en-GB" sz="1411" b="0" dirty="0" err="1">
                <a:solidFill>
                  <a:srgbClr val="002664"/>
                </a:solidFill>
              </a:rPr>
              <a:t>Normet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Oras</a:t>
            </a:r>
            <a:r>
              <a:rPr lang="en-GB" sz="1411" b="0" dirty="0">
                <a:solidFill>
                  <a:srgbClr val="002664"/>
                </a:solidFill>
              </a:rPr>
              <a:t>, Patria, </a:t>
            </a:r>
            <a:r>
              <a:rPr lang="en-GB" sz="1411" b="0" dirty="0" err="1">
                <a:solidFill>
                  <a:srgbClr val="002664"/>
                </a:solidFill>
              </a:rPr>
              <a:t>Pemamek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Ponsse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Stala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Valmet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Valtra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Wärtsilä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232330" y="1855998"/>
            <a:ext cx="2706063" cy="137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00A1DE"/>
                </a:solidFill>
              </a:rPr>
              <a:t>Elektroniikka</a:t>
            </a:r>
            <a:r>
              <a:rPr lang="en-GB" sz="1411" dirty="0">
                <a:solidFill>
                  <a:srgbClr val="00A1DE"/>
                </a:solidFill>
              </a:rPr>
              <a:t>- </a:t>
            </a:r>
            <a:r>
              <a:rPr lang="en-GB" sz="1411" dirty="0" err="1">
                <a:solidFill>
                  <a:srgbClr val="00A1DE"/>
                </a:solidFill>
              </a:rPr>
              <a:t>ja</a:t>
            </a:r>
            <a:r>
              <a:rPr lang="en-GB" sz="1411" dirty="0">
                <a:solidFill>
                  <a:srgbClr val="00A1DE"/>
                </a:solidFill>
              </a:rPr>
              <a:t> </a:t>
            </a:r>
            <a:r>
              <a:rPr lang="en-GB" sz="1411" dirty="0" err="1">
                <a:solidFill>
                  <a:srgbClr val="00A1DE"/>
                </a:solidFill>
              </a:rPr>
              <a:t>sähköteollisuus</a:t>
            </a:r>
            <a:endParaRPr lang="en-GB" sz="1411" dirty="0">
              <a:solidFill>
                <a:srgbClr val="00A1DE"/>
              </a:solidFill>
            </a:endParaRPr>
          </a:p>
          <a:p>
            <a:r>
              <a:rPr lang="en-GB" sz="1411" b="0" dirty="0">
                <a:solidFill>
                  <a:srgbClr val="002664"/>
                </a:solidFill>
              </a:rPr>
              <a:t>ABB, </a:t>
            </a:r>
            <a:r>
              <a:rPr lang="en-GB" sz="1411" b="0" dirty="0" err="1">
                <a:solidFill>
                  <a:srgbClr val="002664"/>
                </a:solidFill>
              </a:rPr>
              <a:t>Ensto</a:t>
            </a:r>
            <a:r>
              <a:rPr lang="en-GB" sz="1411" b="0" dirty="0">
                <a:solidFill>
                  <a:srgbClr val="002664"/>
                </a:solidFill>
              </a:rPr>
              <a:t>, Microsoft Mobile, Murata Electronics, Nokia, </a:t>
            </a:r>
            <a:r>
              <a:rPr lang="en-GB" sz="1411" b="0" dirty="0" err="1">
                <a:solidFill>
                  <a:srgbClr val="002664"/>
                </a:solidFill>
              </a:rPr>
              <a:t>Planmeca</a:t>
            </a:r>
            <a:r>
              <a:rPr lang="en-GB" sz="1411" b="0" dirty="0">
                <a:solidFill>
                  <a:srgbClr val="002664"/>
                </a:solidFill>
              </a:rPr>
              <a:t>, Polar Electro, </a:t>
            </a:r>
            <a:r>
              <a:rPr lang="en-GB" sz="1411" b="0" dirty="0" err="1">
                <a:solidFill>
                  <a:srgbClr val="002664"/>
                </a:solidFill>
              </a:rPr>
              <a:t>Suunto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Vacon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Vaisala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43009" y="3591382"/>
            <a:ext cx="2525471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A2AD00"/>
                </a:solidFill>
              </a:rPr>
              <a:t>Tietotekniikka-ala</a:t>
            </a:r>
            <a:endParaRPr lang="en-GB" sz="1411" dirty="0">
              <a:solidFill>
                <a:srgbClr val="A2AD00"/>
              </a:solidFill>
            </a:endParaRPr>
          </a:p>
          <a:p>
            <a:r>
              <a:rPr lang="en-GB" sz="1411" b="0" dirty="0" err="1">
                <a:solidFill>
                  <a:srgbClr val="002664"/>
                </a:solidFill>
              </a:rPr>
              <a:t>Affecto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Basware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Bilot</a:t>
            </a:r>
            <a:r>
              <a:rPr lang="en-GB" sz="1411" b="0" dirty="0">
                <a:solidFill>
                  <a:srgbClr val="002664"/>
                </a:solidFill>
              </a:rPr>
              <a:t>, CGI</a:t>
            </a:r>
            <a:r>
              <a:rPr lang="en-GB" sz="1411" b="0" dirty="0" smtClean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Comptel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Digia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Efecte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Enfo</a:t>
            </a:r>
            <a:r>
              <a:rPr lang="en-GB" sz="1411" b="0" dirty="0">
                <a:solidFill>
                  <a:srgbClr val="002664"/>
                </a:solidFill>
              </a:rPr>
              <a:t>, F-Secure, Fujitsu Finland, IBM, </a:t>
            </a:r>
            <a:r>
              <a:rPr lang="en-GB" sz="1411" b="0" dirty="0" err="1">
                <a:solidFill>
                  <a:srgbClr val="002664"/>
                </a:solidFill>
              </a:rPr>
              <a:t>Innofactor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Knowit</a:t>
            </a:r>
            <a:r>
              <a:rPr lang="en-GB" sz="1411" b="0" dirty="0">
                <a:solidFill>
                  <a:srgbClr val="002664"/>
                </a:solidFill>
              </a:rPr>
              <a:t>, Microsoft, </a:t>
            </a:r>
            <a:r>
              <a:rPr lang="en-GB" sz="1411" b="0" dirty="0" err="1">
                <a:solidFill>
                  <a:srgbClr val="002664"/>
                </a:solidFill>
              </a:rPr>
              <a:t>Nixu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Tieto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367166" y="2021084"/>
            <a:ext cx="2525471" cy="11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FF6600"/>
                </a:solidFill>
              </a:rPr>
              <a:t>Metallien</a:t>
            </a:r>
            <a:r>
              <a:rPr lang="en-GB" sz="1411" dirty="0">
                <a:solidFill>
                  <a:srgbClr val="FF6600"/>
                </a:solidFill>
              </a:rPr>
              <a:t> </a:t>
            </a:r>
            <a:r>
              <a:rPr lang="en-GB" sz="1411" dirty="0" err="1">
                <a:solidFill>
                  <a:srgbClr val="FF6600"/>
                </a:solidFill>
              </a:rPr>
              <a:t>jalostus</a:t>
            </a:r>
            <a:endParaRPr lang="en-GB" sz="1411" dirty="0">
              <a:solidFill>
                <a:srgbClr val="FF6600"/>
              </a:solidFill>
            </a:endParaRPr>
          </a:p>
          <a:p>
            <a:r>
              <a:rPr lang="en-GB" sz="1411" b="0" dirty="0">
                <a:solidFill>
                  <a:srgbClr val="002664"/>
                </a:solidFill>
              </a:rPr>
              <a:t>Boliden, Componenta, </a:t>
            </a:r>
            <a:r>
              <a:rPr lang="en-GB" sz="1411" b="0" dirty="0" err="1">
                <a:solidFill>
                  <a:srgbClr val="002664"/>
                </a:solidFill>
              </a:rPr>
              <a:t>Kuusakoski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Luvata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Outokumpu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Outotec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Ovako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Sacotec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>
                <a:solidFill>
                  <a:srgbClr val="002664"/>
                </a:solidFill>
              </a:rPr>
              <a:t>SSAB 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789376" y="5250111"/>
            <a:ext cx="2717440" cy="11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660066"/>
                </a:solidFill>
              </a:rPr>
              <a:t>Suunnittelu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ja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konsultointi</a:t>
            </a:r>
            <a:endParaRPr lang="en-GB" sz="1411" dirty="0">
              <a:solidFill>
                <a:srgbClr val="660066"/>
              </a:solidFill>
            </a:endParaRPr>
          </a:p>
          <a:p>
            <a:r>
              <a:rPr lang="fi-FI" sz="1411" b="0" dirty="0">
                <a:solidFill>
                  <a:srgbClr val="002664"/>
                </a:solidFill>
              </a:rPr>
              <a:t>A-Insinöörit, </a:t>
            </a:r>
            <a:r>
              <a:rPr lang="fi-FI" sz="1411" b="0" dirty="0" err="1">
                <a:solidFill>
                  <a:srgbClr val="002664"/>
                </a:solidFill>
              </a:rPr>
              <a:t>Citec</a:t>
            </a:r>
            <a:r>
              <a:rPr lang="fi-FI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 err="1">
                <a:solidFill>
                  <a:srgbClr val="002664"/>
                </a:solidFill>
              </a:rPr>
              <a:t>Elomatic</a:t>
            </a:r>
            <a:r>
              <a:rPr lang="fi-FI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 err="1">
                <a:solidFill>
                  <a:srgbClr val="002664"/>
                </a:solidFill>
              </a:rPr>
              <a:t>Etteplan</a:t>
            </a:r>
            <a:r>
              <a:rPr lang="fi-FI" sz="1411" b="0" dirty="0">
                <a:solidFill>
                  <a:srgbClr val="002664"/>
                </a:solidFill>
              </a:rPr>
              <a:t>, FCG, Granlund, Neste </a:t>
            </a:r>
            <a:r>
              <a:rPr lang="fi-FI" sz="1411" b="0" dirty="0" err="1">
                <a:solidFill>
                  <a:srgbClr val="002664"/>
                </a:solidFill>
              </a:rPr>
              <a:t>Jacobs</a:t>
            </a:r>
            <a:r>
              <a:rPr lang="fi-FI" sz="1411" b="0" dirty="0">
                <a:solidFill>
                  <a:srgbClr val="002664"/>
                </a:solidFill>
              </a:rPr>
              <a:t>, Pöyry, Ramboll, </a:t>
            </a:r>
          </a:p>
          <a:p>
            <a:r>
              <a:rPr lang="fi-FI" sz="1411" b="0" dirty="0" err="1">
                <a:solidFill>
                  <a:srgbClr val="002664"/>
                </a:solidFill>
              </a:rPr>
              <a:t>Rejlers</a:t>
            </a:r>
            <a:r>
              <a:rPr lang="fi-FI" sz="1411" b="0" dirty="0">
                <a:solidFill>
                  <a:srgbClr val="002664"/>
                </a:solidFill>
              </a:rPr>
              <a:t>, SITO, SWECO, WSP...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A546DC-773D-4946-8E84-B5CCAC437862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05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43E5F8-1C2E-4C0C-9201-EE4B5F6B721D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Yhdysvaltain teollisuudessa </a:t>
            </a:r>
            <a:r>
              <a:rPr lang="fi-FI" dirty="0"/>
              <a:t>tuotanto </a:t>
            </a:r>
            <a:r>
              <a:rPr lang="fi-FI" dirty="0" smtClean="0"/>
              <a:t>kasvaa taas  </a:t>
            </a:r>
            <a:r>
              <a:rPr lang="fi-FI" sz="6000" dirty="0"/>
              <a:t/>
            </a:r>
            <a:br>
              <a:rPr lang="fi-FI" sz="6000" dirty="0"/>
            </a:br>
            <a:r>
              <a:rPr lang="fi-FI" sz="2000" b="0" dirty="0"/>
              <a:t>Teollisuuden ostopäällikköindeksi, 50 = ei muutosta edelliskuukaudesta </a:t>
            </a:r>
            <a:endParaRPr lang="en-GB" sz="2000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515181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68351" y="6480326"/>
            <a:ext cx="143661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664"/>
                </a:solidFill>
              </a:rPr>
              <a:t>Lähde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 smtClean="0">
                <a:solidFill>
                  <a:srgbClr val="002664"/>
                </a:solidFill>
              </a:rPr>
              <a:t>Macrobond</a:t>
            </a:r>
            <a:r>
              <a:rPr lang="fi-FI" sz="1100" dirty="0" smtClean="0">
                <a:solidFill>
                  <a:srgbClr val="002664"/>
                </a:solidFill>
              </a:rPr>
              <a:t>  </a:t>
            </a:r>
            <a:endParaRPr lang="fi-FI" sz="110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2794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3546A6-980B-4C2E-9F9B-6D74AF123349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Teollisuustuotannon</a:t>
            </a:r>
            <a:r>
              <a:rPr lang="en-GB" dirty="0" smtClean="0"/>
              <a:t> </a:t>
            </a:r>
            <a:r>
              <a:rPr lang="en-GB" dirty="0" err="1" smtClean="0"/>
              <a:t>kasvu</a:t>
            </a:r>
            <a:r>
              <a:rPr lang="en-GB" dirty="0" smtClean="0"/>
              <a:t> </a:t>
            </a:r>
            <a:r>
              <a:rPr lang="en-GB" dirty="0" err="1" smtClean="0"/>
              <a:t>maailmassa</a:t>
            </a:r>
            <a:r>
              <a:rPr lang="en-GB" dirty="0" smtClean="0"/>
              <a:t> </a:t>
            </a:r>
            <a:r>
              <a:rPr lang="en-GB" dirty="0" err="1" smtClean="0"/>
              <a:t>jatkuu</a:t>
            </a:r>
            <a:r>
              <a:rPr lang="en-GB" dirty="0" smtClean="0"/>
              <a:t> </a:t>
            </a:r>
            <a:r>
              <a:rPr lang="en-GB" dirty="0" err="1" smtClean="0"/>
              <a:t>hitaana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" name="Tekstiruutu 10"/>
          <p:cNvSpPr txBox="1"/>
          <p:nvPr/>
        </p:nvSpPr>
        <p:spPr>
          <a:xfrm>
            <a:off x="1440359" y="6479940"/>
            <a:ext cx="6768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Macrobond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, The CPB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Netherlands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Bureau for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Economic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Policy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Analysis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03303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620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11DDF40-9616-4FC9-ACA1-66B2B5633B5A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Maailmankauppa</a:t>
            </a:r>
            <a:r>
              <a:rPr lang="en-GB" dirty="0" smtClean="0"/>
              <a:t> on </a:t>
            </a:r>
            <a:r>
              <a:rPr lang="en-GB" dirty="0" err="1" smtClean="0"/>
              <a:t>piristynyt</a:t>
            </a:r>
            <a:r>
              <a:rPr lang="en-GB" dirty="0" smtClean="0"/>
              <a:t> </a:t>
            </a:r>
            <a:r>
              <a:rPr lang="en-GB" dirty="0" err="1" smtClean="0"/>
              <a:t>jonkin</a:t>
            </a:r>
            <a:r>
              <a:rPr lang="en-GB" dirty="0" smtClean="0"/>
              <a:t> </a:t>
            </a:r>
            <a:r>
              <a:rPr lang="en-GB" dirty="0" err="1" smtClean="0"/>
              <a:t>verran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Tuonnin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määrän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kehitys</a:t>
            </a:r>
            <a:r>
              <a:rPr lang="en-GB" sz="2000" b="0" dirty="0" smtClean="0"/>
              <a:t>  </a:t>
            </a:r>
            <a:endParaRPr lang="en-GB" sz="2000" b="0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6768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Macrobond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, The CPB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Netherlands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Bureau for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Economic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Policy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Analysis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616976"/>
              </p:ext>
            </p:extLst>
          </p:nvPr>
        </p:nvGraphicFramePr>
        <p:xfrm>
          <a:off x="431800" y="1746334"/>
          <a:ext cx="9502775" cy="46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9091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D97E44-541D-4091-A208-C38BAAA22A42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Tuonti</a:t>
            </a:r>
            <a:r>
              <a:rPr lang="en-GB" dirty="0" smtClean="0"/>
              <a:t> </a:t>
            </a:r>
            <a:r>
              <a:rPr lang="en-GB" dirty="0" err="1" smtClean="0"/>
              <a:t>Kiinaan</a:t>
            </a:r>
            <a:r>
              <a:rPr lang="en-GB" dirty="0" smtClean="0"/>
              <a:t> on </a:t>
            </a:r>
            <a:r>
              <a:rPr lang="en-GB" dirty="0" err="1" smtClean="0"/>
              <a:t>vähentynyt</a:t>
            </a:r>
            <a:r>
              <a:rPr lang="en-GB" dirty="0" smtClean="0"/>
              <a:t> </a:t>
            </a:r>
            <a:r>
              <a:rPr lang="en-GB" dirty="0" err="1" smtClean="0"/>
              <a:t>useista</a:t>
            </a:r>
            <a:r>
              <a:rPr lang="en-GB" dirty="0" smtClean="0"/>
              <a:t> </a:t>
            </a:r>
            <a:r>
              <a:rPr lang="en-GB" dirty="0" err="1" smtClean="0"/>
              <a:t>maista</a:t>
            </a:r>
            <a:endParaRPr lang="en-GB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215274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933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Tuonti</a:t>
            </a:r>
            <a:r>
              <a:rPr lang="en-GB" dirty="0" smtClean="0"/>
              <a:t> </a:t>
            </a:r>
            <a:r>
              <a:rPr lang="en-GB" dirty="0" err="1" smtClean="0"/>
              <a:t>Kiinaan</a:t>
            </a:r>
            <a:r>
              <a:rPr lang="en-GB" dirty="0" smtClean="0"/>
              <a:t> on </a:t>
            </a:r>
            <a:r>
              <a:rPr lang="en-GB" dirty="0" err="1" smtClean="0"/>
              <a:t>vähentynyt</a:t>
            </a:r>
            <a:r>
              <a:rPr lang="en-GB" dirty="0" smtClean="0"/>
              <a:t> </a:t>
            </a:r>
            <a:r>
              <a:rPr lang="en-GB" dirty="0" err="1" smtClean="0"/>
              <a:t>useista</a:t>
            </a:r>
            <a:r>
              <a:rPr lang="en-GB" dirty="0" smtClean="0"/>
              <a:t> </a:t>
            </a:r>
            <a:r>
              <a:rPr lang="en-GB" dirty="0" err="1" smtClean="0"/>
              <a:t>maista</a:t>
            </a:r>
            <a:endParaRPr lang="en-GB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353804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54168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4636CC-871E-4542-91C4-455255073203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2060"/>
                </a:solidFill>
              </a:rPr>
              <a:t>Rakentamisen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kasvu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Kiinassa</a:t>
            </a:r>
            <a:r>
              <a:rPr lang="en-GB" dirty="0" smtClean="0">
                <a:solidFill>
                  <a:srgbClr val="002060"/>
                </a:solidFill>
              </a:rPr>
              <a:t> on </a:t>
            </a:r>
            <a:r>
              <a:rPr lang="en-GB" dirty="0" err="1" smtClean="0">
                <a:solidFill>
                  <a:srgbClr val="002060"/>
                </a:solidFill>
              </a:rPr>
              <a:t>hidastunut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2000" b="0" dirty="0" err="1" smtClean="0">
                <a:solidFill>
                  <a:srgbClr val="002060"/>
                </a:solidFill>
              </a:rPr>
              <a:t>Kiinan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osuus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Aasian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bkt:sta</a:t>
            </a:r>
            <a:r>
              <a:rPr lang="en-GB" sz="2000" b="0" dirty="0" smtClean="0">
                <a:solidFill>
                  <a:srgbClr val="002060"/>
                </a:solidFill>
              </a:rPr>
              <a:t> on </a:t>
            </a:r>
            <a:r>
              <a:rPr lang="en-GB" sz="2000" b="0" dirty="0" err="1" smtClean="0">
                <a:solidFill>
                  <a:srgbClr val="002060"/>
                </a:solidFill>
              </a:rPr>
              <a:t>ostovoimakorjattuna</a:t>
            </a:r>
            <a:r>
              <a:rPr lang="en-GB" sz="2000" b="0" dirty="0" smtClean="0">
                <a:solidFill>
                  <a:srgbClr val="002060"/>
                </a:solidFill>
              </a:rPr>
              <a:t> 42 %</a:t>
            </a:r>
            <a:endParaRPr lang="en-GB" sz="2000" b="0" dirty="0">
              <a:solidFill>
                <a:srgbClr val="00206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247895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7887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8FF1D4E-F355-412C-A147-A65F08C56C26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err="1" smtClean="0"/>
              <a:t>Kiinteät</a:t>
            </a:r>
            <a:r>
              <a:rPr lang="en-GB" dirty="0" smtClean="0"/>
              <a:t> </a:t>
            </a:r>
            <a:r>
              <a:rPr lang="en-GB" dirty="0" err="1" smtClean="0"/>
              <a:t>investoinnit</a:t>
            </a:r>
            <a:r>
              <a:rPr lang="en-GB" dirty="0" smtClean="0"/>
              <a:t> </a:t>
            </a:r>
            <a:r>
              <a:rPr lang="en-GB" dirty="0" err="1" smtClean="0"/>
              <a:t>vähenevät</a:t>
            </a:r>
            <a:r>
              <a:rPr lang="en-GB" dirty="0" smtClean="0"/>
              <a:t> </a:t>
            </a:r>
            <a:r>
              <a:rPr lang="en-GB" dirty="0" err="1" smtClean="0"/>
              <a:t>Venäjällä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Brasiliassa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Venäjän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osuus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Euroopan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bkt:sta</a:t>
            </a:r>
            <a:r>
              <a:rPr lang="en-GB" sz="2000" b="0" dirty="0" smtClean="0"/>
              <a:t> on </a:t>
            </a:r>
            <a:r>
              <a:rPr lang="en-GB" sz="2000" b="0" dirty="0" err="1" smtClean="0"/>
              <a:t>ostovoimakorjattuna</a:t>
            </a:r>
            <a:r>
              <a:rPr lang="en-GB" sz="2000" b="0" dirty="0" smtClean="0"/>
              <a:t> 13 %</a:t>
            </a:r>
            <a:br>
              <a:rPr lang="en-GB" sz="2000" b="0" dirty="0" smtClean="0"/>
            </a:br>
            <a:r>
              <a:rPr lang="en-GB" sz="2000" b="0" dirty="0" err="1" smtClean="0"/>
              <a:t>Brasilian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osuus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Keski</a:t>
            </a:r>
            <a:r>
              <a:rPr lang="en-GB" sz="2000" b="0" dirty="0" smtClean="0"/>
              <a:t>- </a:t>
            </a:r>
            <a:r>
              <a:rPr lang="en-GB" sz="2000" b="0" dirty="0" err="1" smtClean="0"/>
              <a:t>ja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Etelä-Amerikan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bkt:sta</a:t>
            </a:r>
            <a:r>
              <a:rPr lang="en-GB" sz="2000" b="0" dirty="0" smtClean="0"/>
              <a:t> on </a:t>
            </a:r>
            <a:r>
              <a:rPr lang="en-GB" sz="2000" b="0" dirty="0" err="1" smtClean="0"/>
              <a:t>ostovoimakorjattuna</a:t>
            </a:r>
            <a:r>
              <a:rPr lang="en-GB" sz="2000" b="0" dirty="0" smtClean="0"/>
              <a:t> 35 % </a:t>
            </a:r>
            <a:endParaRPr lang="en-GB" sz="2000" b="0" dirty="0"/>
          </a:p>
        </p:txBody>
      </p:sp>
      <p:sp>
        <p:nvSpPr>
          <p:cNvPr id="10" name="Tekstiruutu 9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973349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47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038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8A7263-7E7B-43CB-AC46-C32684568E9B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EU-maiden vienti Venäjälle jatkaa supistumistaan</a:t>
            </a:r>
            <a:endParaRPr lang="en-GB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8032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665055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0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167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273062"/>
              </p:ext>
            </p:extLst>
          </p:nvPr>
        </p:nvGraphicFramePr>
        <p:xfrm>
          <a:off x="556430" y="1727993"/>
          <a:ext cx="8948825" cy="459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äivämäärän paikkamerkki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4FFAA9-1DA3-46DF-A365-96F1E9123BA1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04255" y="262700"/>
            <a:ext cx="8448705" cy="1008000"/>
          </a:xfrm>
        </p:spPr>
        <p:txBody>
          <a:bodyPr/>
          <a:lstStyle/>
          <a:p>
            <a:r>
              <a:rPr lang="fi-FI" dirty="0"/>
              <a:t>Venäjän* osuus teknologiateollisuuden Suomen viennistä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Osuus </a:t>
            </a:r>
            <a:r>
              <a:rPr lang="fi-FI" sz="2016" b="0" dirty="0" smtClean="0"/>
              <a:t>vähentynyt noin </a:t>
            </a:r>
            <a:r>
              <a:rPr lang="fi-FI" sz="2016" b="0" dirty="0"/>
              <a:t>viiden prosentin tasolle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006528" y="1786768"/>
            <a:ext cx="725747" cy="37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</a:rPr>
              <a:t>%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58884" y="6336890"/>
            <a:ext cx="2361544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i-FI"/>
            </a:defPPr>
            <a:lvl1pPr>
              <a:defRPr sz="1200">
                <a:solidFill>
                  <a:srgbClr val="000066"/>
                </a:solidFill>
                <a:ea typeface="ＭＳ Ｐゴシック" pitchFamily="34" charset="-128"/>
              </a:defRPr>
            </a:lvl1pPr>
          </a:lstStyle>
          <a:p>
            <a:r>
              <a:rPr lang="fi-FI" sz="1100" dirty="0"/>
              <a:t>*) Neuvostoliitto vuoteen 1991 asti.</a:t>
            </a:r>
          </a:p>
          <a:p>
            <a:r>
              <a:rPr lang="fi-FI" sz="1100" dirty="0"/>
              <a:t>Lähde: Tulli </a:t>
            </a:r>
          </a:p>
        </p:txBody>
      </p:sp>
    </p:spTree>
    <p:extLst>
      <p:ext uri="{BB962C8B-B14F-4D97-AF65-F5344CB8AC3E}">
        <p14:creationId xmlns:p14="http://schemas.microsoft.com/office/powerpoint/2010/main" val="3684240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42D0F5-996E-432A-B1D5-3659D0D32E52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Uusien omakotitalojen myynti ja rakentaminen USA:ssa ovat </a:t>
            </a:r>
            <a:r>
              <a:rPr lang="fi-FI" dirty="0" smtClean="0"/>
              <a:t>elpyneet 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1368351" y="648032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>
                <a:solidFill>
                  <a:srgbClr val="000066"/>
                </a:solidFill>
                <a:ea typeface="ＭＳ Ｐゴシック" pitchFamily="34" charset="-128"/>
              </a:rPr>
              <a:t>Lähde: </a:t>
            </a:r>
            <a:r>
              <a:rPr lang="fi-FI" sz="1100" dirty="0" err="1">
                <a:solidFill>
                  <a:srgbClr val="000066"/>
                </a:solidFill>
                <a:ea typeface="ＭＳ Ｐゴシック" pitchFamily="34" charset="-128"/>
              </a:rPr>
              <a:t>Macrobond</a:t>
            </a:r>
            <a:endParaRPr lang="fi-FI" sz="110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825962"/>
              </p:ext>
            </p:extLst>
          </p:nvPr>
        </p:nvGraphicFramePr>
        <p:xfrm>
          <a:off x="431800" y="1746334"/>
          <a:ext cx="9502775" cy="46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082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3FCA7DB-1F4C-4494-8D6B-EE8F78C26A71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en-GB" dirty="0"/>
              <a:t>Teknologiateollisuus </a:t>
            </a:r>
            <a:r>
              <a:rPr lang="en-GB" dirty="0" smtClean="0"/>
              <a:t>on </a:t>
            </a:r>
            <a:r>
              <a:rPr lang="en-GB" dirty="0" err="1" smtClean="0"/>
              <a:t>viiden</a:t>
            </a:r>
            <a:r>
              <a:rPr lang="en-GB" dirty="0" smtClean="0"/>
              <a:t> </a:t>
            </a:r>
            <a:r>
              <a:rPr lang="en-GB" dirty="0" err="1" smtClean="0"/>
              <a:t>toimialan</a:t>
            </a:r>
            <a:r>
              <a:rPr lang="en-GB" dirty="0" smtClean="0"/>
              <a:t> </a:t>
            </a:r>
            <a:r>
              <a:rPr lang="en-GB" dirty="0" err="1"/>
              <a:t>kokonaisuus</a:t>
            </a:r>
            <a:endParaRPr lang="fi-FI" dirty="0"/>
          </a:p>
        </p:txBody>
      </p:sp>
      <p:sp>
        <p:nvSpPr>
          <p:cNvPr id="6" name="Ylänuoli 5"/>
          <p:cNvSpPr/>
          <p:nvPr/>
        </p:nvSpPr>
        <p:spPr bwMode="auto">
          <a:xfrm rot="8640000">
            <a:off x="3755484" y="1932239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00A5FF"/>
              </a:gs>
              <a:gs pos="40000">
                <a:srgbClr val="00A5FF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7" name="Ylänuoli 6"/>
          <p:cNvSpPr/>
          <p:nvPr/>
        </p:nvSpPr>
        <p:spPr bwMode="auto">
          <a:xfrm rot="4320000">
            <a:off x="2449888" y="2684236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800000"/>
              </a:gs>
              <a:gs pos="10000">
                <a:srgbClr val="8000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64295" y="2109838"/>
            <a:ext cx="3044788" cy="11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00A1DE"/>
                </a:solidFill>
              </a:rPr>
              <a:t>Elektroniikka</a:t>
            </a:r>
            <a:r>
              <a:rPr lang="en-GB" sz="1411" dirty="0">
                <a:solidFill>
                  <a:srgbClr val="00A1DE"/>
                </a:solidFill>
              </a:rPr>
              <a:t>- </a:t>
            </a:r>
            <a:r>
              <a:rPr lang="en-GB" sz="1411" dirty="0" err="1">
                <a:solidFill>
                  <a:srgbClr val="00A1DE"/>
                </a:solidFill>
              </a:rPr>
              <a:t>ja</a:t>
            </a:r>
            <a:r>
              <a:rPr lang="en-GB" sz="1411" dirty="0">
                <a:solidFill>
                  <a:srgbClr val="00A1DE"/>
                </a:solidFill>
              </a:rPr>
              <a:t> </a:t>
            </a:r>
            <a:r>
              <a:rPr lang="en-GB" sz="1411" dirty="0" err="1">
                <a:solidFill>
                  <a:srgbClr val="00A1DE"/>
                </a:solidFill>
              </a:rPr>
              <a:t>sähköteollisuus</a:t>
            </a:r>
            <a:endParaRPr lang="en-GB" sz="1411" dirty="0">
              <a:solidFill>
                <a:srgbClr val="00A1DE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tietoliikennelaitteet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sähkökoneet</a:t>
            </a:r>
            <a:r>
              <a:rPr lang="en-GB" sz="1411" b="0" dirty="0" smtClean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terveysteknologia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13,2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40 500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9" name="Ylänuoli 10"/>
          <p:cNvSpPr>
            <a:spLocks noChangeArrowheads="1"/>
          </p:cNvSpPr>
          <p:nvPr/>
        </p:nvSpPr>
        <p:spPr bwMode="auto">
          <a:xfrm>
            <a:off x="4507350" y="4154630"/>
            <a:ext cx="915197" cy="2156792"/>
          </a:xfrm>
          <a:prstGeom prst="upArrow">
            <a:avLst>
              <a:gd name="adj1" fmla="val 51398"/>
              <a:gd name="adj2" fmla="val 68637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Ylänuoli 9"/>
          <p:cNvSpPr/>
          <p:nvPr/>
        </p:nvSpPr>
        <p:spPr bwMode="auto">
          <a:xfrm rot="17274224">
            <a:off x="6566542" y="2684236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98B600"/>
              </a:gs>
              <a:gs pos="10000">
                <a:srgbClr val="98B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1" name="Ylänuoli 10"/>
          <p:cNvSpPr/>
          <p:nvPr/>
        </p:nvSpPr>
        <p:spPr bwMode="auto">
          <a:xfrm rot="12971679">
            <a:off x="5243348" y="1932239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FF6600"/>
              </a:gs>
              <a:gs pos="40000">
                <a:srgbClr val="FF6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52642" y="3756353"/>
            <a:ext cx="3428787" cy="95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822433"/>
                </a:solidFill>
              </a:rPr>
              <a:t>Kone</a:t>
            </a:r>
            <a:r>
              <a:rPr lang="en-GB" sz="1411" dirty="0">
                <a:solidFill>
                  <a:srgbClr val="822433"/>
                </a:solidFill>
              </a:rPr>
              <a:t>- </a:t>
            </a:r>
            <a:r>
              <a:rPr lang="en-GB" sz="1411" dirty="0" err="1">
                <a:solidFill>
                  <a:srgbClr val="822433"/>
                </a:solidFill>
              </a:rPr>
              <a:t>ja</a:t>
            </a:r>
            <a:r>
              <a:rPr lang="en-GB" sz="1411" dirty="0">
                <a:solidFill>
                  <a:srgbClr val="822433"/>
                </a:solidFill>
              </a:rPr>
              <a:t> </a:t>
            </a:r>
            <a:r>
              <a:rPr lang="en-GB" sz="1411" dirty="0" err="1">
                <a:solidFill>
                  <a:srgbClr val="822433"/>
                </a:solidFill>
              </a:rPr>
              <a:t>metallituoteteollisuus</a:t>
            </a:r>
            <a:endParaRPr lang="en-GB" sz="1411" dirty="0">
              <a:solidFill>
                <a:srgbClr val="822433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koneet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metallituotteet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kulkuneuvot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27,7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121 000 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42204" y="3781458"/>
            <a:ext cx="3052789" cy="95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A2AD00"/>
                </a:solidFill>
              </a:rPr>
              <a:t>Tietotekniikka-ala</a:t>
            </a:r>
            <a:endParaRPr lang="en-GB" sz="1411" dirty="0">
              <a:solidFill>
                <a:srgbClr val="A2AD00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tietotekniikkapalvelut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ohjelmistot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10,7 </a:t>
            </a:r>
            <a:r>
              <a:rPr lang="en-GB" sz="1411" b="0" dirty="0" err="1" smtClean="0">
                <a:solidFill>
                  <a:srgbClr val="002664"/>
                </a:solidFill>
              </a:rPr>
              <a:t>mrd</a:t>
            </a:r>
            <a:r>
              <a:rPr lang="en-GB" sz="1411" b="0" dirty="0" smtClean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57 900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316944" y="2143439"/>
            <a:ext cx="3126389" cy="11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FF6600"/>
                </a:solidFill>
              </a:rPr>
              <a:t>Metallien</a:t>
            </a:r>
            <a:r>
              <a:rPr lang="en-GB" sz="1411" dirty="0">
                <a:solidFill>
                  <a:srgbClr val="FF6600"/>
                </a:solidFill>
              </a:rPr>
              <a:t> </a:t>
            </a:r>
            <a:r>
              <a:rPr lang="en-GB" sz="1411" dirty="0" err="1">
                <a:solidFill>
                  <a:srgbClr val="FF6600"/>
                </a:solidFill>
              </a:rPr>
              <a:t>jalostus</a:t>
            </a:r>
            <a:endParaRPr lang="en-GB" sz="1411" dirty="0">
              <a:solidFill>
                <a:srgbClr val="FF6600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terästuotteet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värimetallit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valut</a:t>
            </a:r>
            <a:r>
              <a:rPr lang="en-GB" sz="1411" b="0" dirty="0">
                <a:solidFill>
                  <a:srgbClr val="002664"/>
                </a:solidFill>
              </a:rPr>
              <a:t>,  </a:t>
            </a:r>
          </a:p>
          <a:p>
            <a:r>
              <a:rPr lang="en-GB" sz="1411" b="0" dirty="0">
                <a:solidFill>
                  <a:srgbClr val="002664"/>
                </a:solidFill>
              </a:rPr>
              <a:t>  </a:t>
            </a:r>
            <a:r>
              <a:rPr lang="en-GB" sz="1411" b="0" dirty="0" err="1">
                <a:solidFill>
                  <a:srgbClr val="002664"/>
                </a:solidFill>
              </a:rPr>
              <a:t>metallimalmikaivokset</a:t>
            </a:r>
            <a:r>
              <a:rPr lang="en-GB" sz="1411" b="0" dirty="0">
                <a:solidFill>
                  <a:srgbClr val="002664"/>
                </a:solidFill>
              </a:rPr>
              <a:t>                      </a:t>
            </a: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9,1 </a:t>
            </a:r>
            <a:r>
              <a:rPr lang="en-GB" sz="1411" b="0" dirty="0" err="1" smtClean="0">
                <a:solidFill>
                  <a:srgbClr val="002664"/>
                </a:solidFill>
              </a:rPr>
              <a:t>mrd</a:t>
            </a:r>
            <a:r>
              <a:rPr lang="en-GB" sz="1411" b="0" dirty="0" smtClean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15 100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27354" y="5169027"/>
            <a:ext cx="3064590" cy="116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660066"/>
                </a:solidFill>
              </a:rPr>
              <a:t>Suunnittelu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ja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konsultointi</a:t>
            </a:r>
            <a:endParaRPr lang="en-GB" sz="1411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noProof="1">
                <a:solidFill>
                  <a:srgbClr val="002664"/>
                </a:solidFill>
              </a:rPr>
              <a:t>teollisuuden, yhteiskunnan ja</a:t>
            </a:r>
          </a:p>
          <a:p>
            <a:r>
              <a:rPr lang="fi-FI" sz="1411" b="0" dirty="0">
                <a:solidFill>
                  <a:srgbClr val="002664"/>
                </a:solidFill>
              </a:rPr>
              <a:t>  </a:t>
            </a:r>
            <a:r>
              <a:rPr lang="fi-FI" sz="1411" b="0" noProof="1">
                <a:solidFill>
                  <a:srgbClr val="002664"/>
                </a:solidFill>
              </a:rPr>
              <a:t>rakentamisen </a:t>
            </a:r>
            <a:r>
              <a:rPr lang="fi-FI" sz="1411" b="0" dirty="0">
                <a:solidFill>
                  <a:srgbClr val="002664"/>
                </a:solidFill>
              </a:rPr>
              <a:t>a</a:t>
            </a:r>
            <a:r>
              <a:rPr lang="fi-FI" sz="1411" b="0" noProof="1">
                <a:solidFill>
                  <a:srgbClr val="002664"/>
                </a:solidFill>
              </a:rPr>
              <a:t>siantuntijapalvelut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5,5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</a:t>
            </a:r>
            <a:r>
              <a:rPr lang="en-GB" sz="1411" b="0" dirty="0" smtClean="0">
                <a:solidFill>
                  <a:srgbClr val="002664"/>
                </a:solidFill>
              </a:rPr>
              <a:t>2015): 47 300 </a:t>
            </a:r>
            <a:endParaRPr lang="en-GB" sz="1411" b="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894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9EEE91-BCDB-492D-BECE-3EC00D258F3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Kehittyvien</a:t>
            </a:r>
            <a:r>
              <a:rPr lang="en-GB" dirty="0" smtClean="0"/>
              <a:t> maiden </a:t>
            </a:r>
            <a:r>
              <a:rPr lang="en-GB" dirty="0" err="1" smtClean="0"/>
              <a:t>valuutat</a:t>
            </a:r>
            <a:r>
              <a:rPr lang="en-GB" dirty="0" smtClean="0"/>
              <a:t> </a:t>
            </a:r>
            <a:r>
              <a:rPr lang="en-GB" dirty="0" err="1" smtClean="0"/>
              <a:t>heittelehtivät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Euron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kurssimuutos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suhteessa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muihin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valuuttoihin</a:t>
            </a:r>
            <a:r>
              <a:rPr lang="en-GB" sz="2000" b="0" dirty="0" smtClean="0"/>
              <a:t> </a:t>
            </a:r>
            <a:endParaRPr lang="en-GB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8032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14" name="Sisällön paikkamerkki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89098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134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äivämäärän paikkamerkki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E70648-1394-443E-B11A-8846443162C4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04255" y="259826"/>
            <a:ext cx="9433048" cy="1008000"/>
          </a:xfrm>
        </p:spPr>
        <p:txBody>
          <a:bodyPr/>
          <a:lstStyle/>
          <a:p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Suomen heikko talouskehitys erottautuu maailmalla </a:t>
            </a:r>
            <a:b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16" b="0" dirty="0" smtClean="0">
                <a:solidFill>
                  <a:srgbClr val="002664"/>
                </a:solidFill>
                <a:ea typeface="ＭＳ Ｐゴシック" pitchFamily="34" charset="-128"/>
              </a:rPr>
              <a:t>Bkt:n </a:t>
            </a:r>
            <a:r>
              <a:rPr lang="fi-FI" sz="2016" b="0" dirty="0">
                <a:solidFill>
                  <a:srgbClr val="002664"/>
                </a:solidFill>
                <a:ea typeface="ＭＳ Ｐゴシック" pitchFamily="34" charset="-128"/>
              </a:rPr>
              <a:t>kehitys </a:t>
            </a:r>
            <a:r>
              <a:rPr lang="fi-FI" sz="2016" b="0" dirty="0" smtClean="0">
                <a:solidFill>
                  <a:srgbClr val="002664"/>
                </a:solidFill>
                <a:ea typeface="ＭＳ Ｐゴシック" pitchFamily="34" charset="-128"/>
              </a:rPr>
              <a:t>2016 </a:t>
            </a:r>
            <a:r>
              <a:rPr lang="fi-FI" sz="2016" b="0" dirty="0">
                <a:solidFill>
                  <a:srgbClr val="002664"/>
                </a:solidFill>
                <a:ea typeface="ＭＳ Ｐゴシック" pitchFamily="34" charset="-128"/>
              </a:rPr>
              <a:t>/ </a:t>
            </a:r>
            <a:r>
              <a:rPr lang="fi-FI" sz="2016" b="0" dirty="0" smtClean="0">
                <a:solidFill>
                  <a:srgbClr val="002664"/>
                </a:solidFill>
                <a:ea typeface="ＭＳ Ｐゴシック" pitchFamily="34" charset="-128"/>
              </a:rPr>
              <a:t>2015, </a:t>
            </a:r>
            <a:r>
              <a:rPr lang="fi-FI" sz="2016" b="0" dirty="0">
                <a:solidFill>
                  <a:srgbClr val="002664"/>
                </a:solidFill>
                <a:ea typeface="ＭＳ Ｐゴシック" pitchFamily="34" charset="-128"/>
              </a:rPr>
              <a:t>%</a:t>
            </a:r>
            <a:endParaRPr lang="fi-FI" sz="2016" b="0" dirty="0"/>
          </a:p>
        </p:txBody>
      </p:sp>
      <p:grpSp>
        <p:nvGrpSpPr>
          <p:cNvPr id="44" name="Group 3"/>
          <p:cNvGrpSpPr>
            <a:grpSpLocks/>
          </p:cNvGrpSpPr>
          <p:nvPr/>
        </p:nvGrpSpPr>
        <p:grpSpPr bwMode="auto">
          <a:xfrm>
            <a:off x="576263" y="1792058"/>
            <a:ext cx="9145016" cy="4401397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45" name="Freeform 4"/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1" name="Freeform 20"/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2" name="Freeform 21"/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5" name="Freeform 24"/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6" name="Freeform 25"/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7" name="Freeform 26"/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8" name="Freeform 27"/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</p:grp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252723" y="2804476"/>
            <a:ext cx="1855921" cy="5843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Pohjois-Amerikka: +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2,1 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USA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2,2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Kanada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+1,4 %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0" name="Text Box 32"/>
          <p:cNvSpPr txBox="1">
            <a:spLocks noChangeArrowheads="1"/>
          </p:cNvSpPr>
          <p:nvPr/>
        </p:nvSpPr>
        <p:spPr bwMode="auto">
          <a:xfrm>
            <a:off x="3479412" y="1811797"/>
            <a:ext cx="1727927" cy="2880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Länsi-Eurooppa: +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1,6 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Saksa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Iso-Britannia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2,0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Ranska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1,3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Italia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1,1 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Espanja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+2,7 %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Alankomaat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1,6 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Sveitsi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Ruotsi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3,4 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Belgia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1,3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Norja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1,3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Itävalta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1,3 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Tanska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1,7 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Kreikka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1,1 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dirty="0">
                <a:solidFill>
                  <a:srgbClr val="0070C0"/>
                </a:solidFill>
                <a:ea typeface="ＭＳ Ｐゴシック" pitchFamily="34" charset="-128"/>
              </a:rPr>
              <a:t>Suomi	+</a:t>
            </a:r>
            <a:r>
              <a:rPr lang="fi-FI" sz="1066" dirty="0" smtClean="0">
                <a:solidFill>
                  <a:srgbClr val="0070C0"/>
                </a:solidFill>
                <a:ea typeface="ＭＳ Ｐゴシック" pitchFamily="34" charset="-128"/>
              </a:rPr>
              <a:t>0,6 </a:t>
            </a:r>
            <a:r>
              <a:rPr lang="fi-FI" sz="1066" dirty="0">
                <a:solidFill>
                  <a:srgbClr val="0070C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Portugali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Irlanti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+4,3 %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1" name="Text Box 33"/>
          <p:cNvSpPr txBox="1">
            <a:spLocks noChangeArrowheads="1"/>
          </p:cNvSpPr>
          <p:nvPr/>
        </p:nvSpPr>
        <p:spPr bwMode="auto">
          <a:xfrm>
            <a:off x="5412548" y="4138517"/>
            <a:ext cx="1486531" cy="5843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 err="1">
                <a:solidFill>
                  <a:srgbClr val="000066"/>
                </a:solidFill>
                <a:ea typeface="ＭＳ Ｐゴシック" pitchFamily="34" charset="-128"/>
              </a:rPr>
              <a:t>Lähi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- ja Keski-Itä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Saudi Arabia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+0,7 % 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Israel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2,8 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2" name="Text Box 34"/>
          <p:cNvSpPr txBox="1">
            <a:spLocks noChangeArrowheads="1"/>
          </p:cNvSpPr>
          <p:nvPr/>
        </p:nvSpPr>
        <p:spPr bwMode="auto">
          <a:xfrm>
            <a:off x="7632251" y="3008067"/>
            <a:ext cx="1434367" cy="23886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Aasia: +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4,4 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Kiina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6,5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Japani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+0,6 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Intia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7,6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Australia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Etelä-Korea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2,6 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Indonesia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+5,0 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Taiwan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1,4 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Thaimaa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Malesia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4,2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Singapore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+1,8 %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Uusi Seelanti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Filippiinit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+6,0 %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Vietnam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6,4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73" name="Text Box 35"/>
          <p:cNvSpPr txBox="1">
            <a:spLocks noChangeArrowheads="1"/>
          </p:cNvSpPr>
          <p:nvPr/>
        </p:nvSpPr>
        <p:spPr bwMode="auto">
          <a:xfrm>
            <a:off x="4210047" y="4851879"/>
            <a:ext cx="1458490" cy="7484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Afrikka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Etelä-Afrikka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1,0 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Nigeria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3,6 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Egypti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3,2 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4" name="Text Box 36"/>
          <p:cNvSpPr txBox="1">
            <a:spLocks noChangeArrowheads="1"/>
          </p:cNvSpPr>
          <p:nvPr/>
        </p:nvSpPr>
        <p:spPr bwMode="auto">
          <a:xfrm>
            <a:off x="1126979" y="4444685"/>
            <a:ext cx="2173657" cy="14044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Etelä- ja Väli-Amerikka: 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-0,5 %</a:t>
            </a:r>
            <a:endParaRPr lang="fi-FI" sz="1066" dirty="0">
              <a:solidFill>
                <a:srgbClr val="000066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Brasilia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-3,5 %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Meksiko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Argentiina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-0,7 %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Venezuela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-8,3 %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Kolumbia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+2,5 %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Chile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Peru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+3,4 %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5" name="Text Box 37"/>
          <p:cNvSpPr txBox="1">
            <a:spLocks noChangeArrowheads="1"/>
          </p:cNvSpPr>
          <p:nvPr/>
        </p:nvSpPr>
        <p:spPr bwMode="auto">
          <a:xfrm>
            <a:off x="5758504" y="1664064"/>
            <a:ext cx="1556219" cy="23886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Keski- ja </a:t>
            </a:r>
          </a:p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Itä-Eurooppa: 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+1,0 %</a:t>
            </a:r>
            <a:endParaRPr lang="fi-FI" sz="1066" dirty="0">
              <a:solidFill>
                <a:srgbClr val="000066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Venäjä 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-1,5 %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Turkki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+3,2 %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Puola 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3,5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Tšekki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+2,5 %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Romania 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+4,1 %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Ukraina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+0,1 %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Unkari 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Slovakia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+3,2 %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Slovenia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Liettua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+2,7 %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Latvia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Viro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+2,2 %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1420707" y="6336890"/>
            <a:ext cx="53120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060"/>
                </a:solidFill>
                <a:ea typeface="ＭＳ Ｐゴシック" pitchFamily="34" charset="-128"/>
              </a:rPr>
              <a:t>Consensus</a:t>
            </a:r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060"/>
                </a:solidFill>
                <a:ea typeface="ＭＳ Ｐゴシック" pitchFamily="34" charset="-128"/>
              </a:rPr>
              <a:t>Forecasts</a:t>
            </a:r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  <a:r>
              <a:rPr lang="fi-FI" sz="1100" b="0" dirty="0" err="1" smtClean="0">
                <a:solidFill>
                  <a:srgbClr val="002060"/>
                </a:solidFill>
                <a:ea typeface="ＭＳ Ｐゴシック" pitchFamily="34" charset="-128"/>
              </a:rPr>
              <a:t>March</a:t>
            </a:r>
            <a:r>
              <a:rPr lang="fi-FI" sz="1100" b="0" dirty="0" smtClean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b="0" dirty="0" err="1" smtClean="0">
                <a:solidFill>
                  <a:srgbClr val="002060"/>
                </a:solidFill>
                <a:ea typeface="ＭＳ Ｐゴシック" pitchFamily="34" charset="-128"/>
              </a:rPr>
              <a:t>or</a:t>
            </a:r>
            <a:r>
              <a:rPr lang="fi-FI" sz="1100" b="0" dirty="0" smtClean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b="0" dirty="0" err="1" smtClean="0">
                <a:solidFill>
                  <a:srgbClr val="002060"/>
                </a:solidFill>
                <a:ea typeface="ＭＳ Ｐゴシック" pitchFamily="34" charset="-128"/>
              </a:rPr>
              <a:t>April</a:t>
            </a:r>
            <a:r>
              <a:rPr lang="fi-FI" sz="1100" b="0" dirty="0" smtClean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b="0" dirty="0" smtClean="0">
                <a:solidFill>
                  <a:srgbClr val="002060"/>
                </a:solidFill>
                <a:ea typeface="ＭＳ Ｐゴシック" pitchFamily="34" charset="-128"/>
              </a:rPr>
              <a:t>2016</a:t>
            </a:r>
            <a:endParaRPr lang="fi-FI" sz="1100" b="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defTabSz="812394"/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Bkt-ennusteiden keskiarvot koottu </a:t>
            </a:r>
            <a:r>
              <a:rPr lang="fi-FI" sz="1100" b="0" dirty="0" smtClean="0">
                <a:solidFill>
                  <a:srgbClr val="002060"/>
                </a:solidFill>
                <a:ea typeface="ＭＳ Ｐゴシック" pitchFamily="34" charset="-128"/>
              </a:rPr>
              <a:t>maaliskuussa tai huhtikuussa </a:t>
            </a:r>
            <a:r>
              <a:rPr lang="fi-FI" sz="1100" b="0" dirty="0" smtClean="0">
                <a:solidFill>
                  <a:srgbClr val="002060"/>
                </a:solidFill>
                <a:ea typeface="ＭＳ Ｐゴシック" pitchFamily="34" charset="-128"/>
              </a:rPr>
              <a:t>2016.</a:t>
            </a:r>
            <a:endParaRPr lang="fi-FI" sz="1100" b="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53148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2CAFDCA-F9E8-4C00-BC7C-087B80506D38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76263" y="286819"/>
            <a:ext cx="9506249" cy="1008000"/>
          </a:xfrm>
        </p:spPr>
        <p:txBody>
          <a:bodyPr/>
          <a:lstStyle/>
          <a:p>
            <a:r>
              <a:rPr lang="fi-FI" dirty="0"/>
              <a:t>Maailmantalouden ennustetaan kasvavan </a:t>
            </a:r>
            <a:r>
              <a:rPr lang="fi-FI" dirty="0" smtClean="0"/>
              <a:t>3,2 </a:t>
            </a:r>
            <a:r>
              <a:rPr lang="fi-FI" dirty="0"/>
              <a:t>% vuonna </a:t>
            </a:r>
            <a:r>
              <a:rPr lang="fi-FI" dirty="0" smtClean="0"/>
              <a:t>2016</a:t>
            </a:r>
            <a:br>
              <a:rPr lang="fi-FI" dirty="0" smtClean="0"/>
            </a:br>
            <a:r>
              <a:rPr lang="fi-FI" sz="2000" b="0" dirty="0">
                <a:solidFill>
                  <a:srgbClr val="002664"/>
                </a:solidFill>
              </a:rPr>
              <a:t>Bkt:n kasvu </a:t>
            </a:r>
            <a:r>
              <a:rPr lang="fi-FI" sz="2000" b="0" dirty="0" smtClean="0">
                <a:solidFill>
                  <a:srgbClr val="002664"/>
                </a:solidFill>
              </a:rPr>
              <a:t>2016 </a:t>
            </a:r>
            <a:r>
              <a:rPr lang="fi-FI" sz="2000" b="0" dirty="0">
                <a:solidFill>
                  <a:srgbClr val="002664"/>
                </a:solidFill>
              </a:rPr>
              <a:t>/ </a:t>
            </a:r>
            <a:r>
              <a:rPr lang="fi-FI" sz="2000" b="0" dirty="0" smtClean="0">
                <a:solidFill>
                  <a:srgbClr val="002664"/>
                </a:solidFill>
              </a:rPr>
              <a:t>2015, </a:t>
            </a:r>
            <a:r>
              <a:rPr lang="fi-FI" sz="2000" b="0" dirty="0">
                <a:solidFill>
                  <a:srgbClr val="002664"/>
                </a:solidFill>
              </a:rPr>
              <a:t>%</a:t>
            </a:r>
            <a:endParaRPr lang="fi-FI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err="1">
                <a:solidFill>
                  <a:srgbClr val="002664"/>
                </a:solidFill>
              </a:rPr>
              <a:t>Lähde</a:t>
            </a:r>
            <a:r>
              <a:rPr lang="en-US" sz="1100" dirty="0">
                <a:solidFill>
                  <a:srgbClr val="002664"/>
                </a:solidFill>
              </a:rPr>
              <a:t>: IMF </a:t>
            </a:r>
            <a:r>
              <a:rPr lang="en-US" sz="1100" dirty="0" smtClean="0">
                <a:solidFill>
                  <a:srgbClr val="002664"/>
                </a:solidFill>
              </a:rPr>
              <a:t>(April 2016</a:t>
            </a:r>
            <a:r>
              <a:rPr lang="en-US" sz="1100" dirty="0" smtClean="0">
                <a:solidFill>
                  <a:srgbClr val="002664"/>
                </a:solidFill>
              </a:rPr>
              <a:t>)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546246"/>
              </p:ext>
            </p:extLst>
          </p:nvPr>
        </p:nvGraphicFramePr>
        <p:xfrm>
          <a:off x="432247" y="1439763"/>
          <a:ext cx="943304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64929" y="3806389"/>
            <a:ext cx="1458058" cy="797764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2422986" y="4116969"/>
            <a:ext cx="1300976" cy="488539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722770" y="4420021"/>
            <a:ext cx="383775" cy="18413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106545" y="2517057"/>
            <a:ext cx="1458327" cy="208709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117007" y="3306110"/>
            <a:ext cx="1481595" cy="46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C00000"/>
                </a:solidFill>
              </a:rPr>
              <a:t>Pohjois-Amerikka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432702" y="3837557"/>
            <a:ext cx="136875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Länsi-Eurooppa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670676" y="4055647"/>
            <a:ext cx="720889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C000"/>
                </a:solidFill>
              </a:rPr>
              <a:t>Japani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4464470" y="2228775"/>
            <a:ext cx="56579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D95E16"/>
                </a:solidFill>
              </a:rPr>
              <a:t>Kiina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5574588" y="2159843"/>
            <a:ext cx="581878" cy="2432536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6170874" y="3479971"/>
            <a:ext cx="942461" cy="110740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5524089" y="1904489"/>
            <a:ext cx="50601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7030A0"/>
                </a:solidFill>
              </a:rPr>
              <a:t>Intia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293402" y="3032062"/>
            <a:ext cx="604565" cy="4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F0"/>
                </a:solidFill>
              </a:rPr>
              <a:t>Muu </a:t>
            </a:r>
          </a:p>
          <a:p>
            <a:r>
              <a:rPr lang="fi-FI" sz="1209" b="1" dirty="0">
                <a:solidFill>
                  <a:srgbClr val="00B0F0"/>
                </a:solidFill>
              </a:rPr>
              <a:t>Aasia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7113334" y="4595833"/>
            <a:ext cx="280601" cy="59123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309558" y="3032062"/>
            <a:ext cx="724798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endParaRPr lang="fi-FI" sz="1209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7395485" y="3632966"/>
            <a:ext cx="447098" cy="95441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6675957" y="2532756"/>
            <a:ext cx="1852793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50"/>
                </a:solidFill>
              </a:rPr>
              <a:t>Muu it. Eurooppa</a:t>
            </a:r>
            <a:r>
              <a:rPr lang="fi-FI" sz="1209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7851411" y="4604154"/>
            <a:ext cx="257419" cy="12268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8123093" y="3822230"/>
            <a:ext cx="122324" cy="78192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8259680" y="3500204"/>
            <a:ext cx="365864" cy="1095629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8637192" y="3612735"/>
            <a:ext cx="862406" cy="98389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6546645" y="3712891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FFFF">
                    <a:lumMod val="50000"/>
                  </a:srgbClr>
                </a:solidFill>
              </a:rPr>
              <a:t>Venäjä</a:t>
            </a:r>
            <a:r>
              <a:rPr lang="fi-FI" sz="1209" b="1" dirty="0">
                <a:solidFill>
                  <a:srgbClr val="92D050"/>
                </a:solidFill>
              </a:rPr>
              <a:t> 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7587236" y="4065442"/>
            <a:ext cx="796823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Brasilia</a:t>
            </a:r>
            <a:r>
              <a:rPr lang="fi-FI" sz="1209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7444705" y="2978226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BC3D"/>
                </a:solidFill>
              </a:rPr>
              <a:t>Meksiko</a:t>
            </a:r>
            <a:r>
              <a:rPr lang="fi-FI" sz="1209" dirty="0">
                <a:solidFill>
                  <a:srgbClr val="FFBC3D"/>
                </a:solidFill>
              </a:rPr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7580894" y="2488913"/>
            <a:ext cx="173420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0000"/>
                </a:solidFill>
              </a:rPr>
              <a:t>Muu Lat. Am. 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8310152" y="2670490"/>
            <a:ext cx="1516485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70C0"/>
                </a:solidFill>
              </a:rPr>
              <a:t>Lähi-itä ja Afrikka 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1802329" y="6156299"/>
            <a:ext cx="638668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Pylvään leveys kuvaa osuutta (ostovoimapariteetilla korjatusta) maailman bkt:stä vuonna </a:t>
            </a:r>
            <a:r>
              <a:rPr lang="fi-FI" sz="1100" dirty="0" smtClean="0">
                <a:solidFill>
                  <a:srgbClr val="002664"/>
                </a:solidFill>
              </a:rPr>
              <a:t>2015, </a:t>
            </a:r>
            <a:r>
              <a:rPr lang="fi-FI" sz="1100" dirty="0">
                <a:solidFill>
                  <a:srgbClr val="002664"/>
                </a:solidFill>
              </a:rPr>
              <a:t>%.</a:t>
            </a: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2006384" y="2572632"/>
            <a:ext cx="1688283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Kasvu keskimäärin: 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r>
              <a:rPr lang="fi-FI" sz="1209" b="1" dirty="0" smtClean="0">
                <a:solidFill>
                  <a:srgbClr val="002060"/>
                </a:solidFill>
              </a:rPr>
              <a:t>+</a:t>
            </a:r>
            <a:r>
              <a:rPr lang="fi-FI" sz="1209" b="1" dirty="0" smtClean="0">
                <a:solidFill>
                  <a:srgbClr val="002060"/>
                </a:solidFill>
              </a:rPr>
              <a:t>3,2 </a:t>
            </a:r>
            <a:r>
              <a:rPr lang="fi-FI" sz="1209" b="1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76575" y="3540181"/>
            <a:ext cx="8534670" cy="32577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766144" y="3010370"/>
            <a:ext cx="200368" cy="4513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7636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A4C2F8-EBDF-4FDF-AF02-0BACCA5BD378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76263" y="260931"/>
            <a:ext cx="9506249" cy="1008000"/>
          </a:xfrm>
        </p:spPr>
        <p:txBody>
          <a:bodyPr/>
          <a:lstStyle/>
          <a:p>
            <a: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  <a:t>Teknologiateollisuuden kysyntä maailmalla kasvaa </a:t>
            </a:r>
            <a:r>
              <a:rPr lang="fi-FI" altLang="fi-FI" dirty="0" smtClean="0">
                <a:solidFill>
                  <a:srgbClr val="002664"/>
                </a:solidFill>
                <a:ea typeface="ＭＳ Ｐゴシック" pitchFamily="-128" charset="-128"/>
              </a:rPr>
              <a:t>2,0 </a:t>
            </a:r>
            <a: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  <a:t>% vuonna 2016 </a:t>
            </a:r>
            <a:b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</a:br>
            <a:r>
              <a:rPr lang="fi-FI" altLang="fi-FI" sz="2000" b="0" dirty="0">
                <a:solidFill>
                  <a:srgbClr val="002664"/>
                </a:solidFill>
                <a:ea typeface="ＭＳ Ｐゴシック" pitchFamily="-128" charset="-128"/>
              </a:rPr>
              <a:t>Bkt:n kasvu 2016 / 2015, % </a:t>
            </a:r>
            <a:endParaRPr lang="fi-FI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err="1">
                <a:solidFill>
                  <a:srgbClr val="002664"/>
                </a:solidFill>
              </a:rPr>
              <a:t>Lähde</a:t>
            </a:r>
            <a:r>
              <a:rPr lang="en-US" sz="1100" dirty="0">
                <a:solidFill>
                  <a:srgbClr val="002664"/>
                </a:solidFill>
              </a:rPr>
              <a:t>: IMF </a:t>
            </a:r>
            <a:r>
              <a:rPr lang="en-US" sz="1100" dirty="0" smtClean="0">
                <a:solidFill>
                  <a:srgbClr val="002664"/>
                </a:solidFill>
              </a:rPr>
              <a:t>(April 2016</a:t>
            </a:r>
            <a:r>
              <a:rPr lang="en-US" sz="1100" dirty="0" smtClean="0">
                <a:solidFill>
                  <a:srgbClr val="002664"/>
                </a:solidFill>
              </a:rPr>
              <a:t>), </a:t>
            </a:r>
            <a:r>
              <a:rPr lang="en-US" sz="1100" dirty="0" err="1" smtClean="0">
                <a:solidFill>
                  <a:srgbClr val="002664"/>
                </a:solidFill>
              </a:rPr>
              <a:t>Tullihallitus</a:t>
            </a:r>
            <a:r>
              <a:rPr lang="en-US" sz="1100" dirty="0" smtClean="0">
                <a:solidFill>
                  <a:srgbClr val="002664"/>
                </a:solidFill>
              </a:rPr>
              <a:t>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432247" y="1439763"/>
          <a:ext cx="943304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64929" y="3778368"/>
            <a:ext cx="813288" cy="825783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1778217" y="4118697"/>
            <a:ext cx="4571378" cy="47174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6346935" y="4382882"/>
            <a:ext cx="166183" cy="21295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6531837" y="2514800"/>
            <a:ext cx="406711" cy="208709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954677" y="3314550"/>
            <a:ext cx="1481595" cy="46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C00000"/>
                </a:solidFill>
              </a:rPr>
              <a:t>Pohjois-Amerikka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079136" y="3915569"/>
            <a:ext cx="136875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Länsi-Eurooppa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923318" y="3691370"/>
            <a:ext cx="720889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C000"/>
                </a:solidFill>
              </a:rPr>
              <a:t>Japani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6434789" y="2264413"/>
            <a:ext cx="56579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D95E16"/>
                </a:solidFill>
              </a:rPr>
              <a:t>Kiina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6933875" y="2151069"/>
            <a:ext cx="95687" cy="243599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7034111" y="3440417"/>
            <a:ext cx="603420" cy="115541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729514" y="1868126"/>
            <a:ext cx="50601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7030A0"/>
                </a:solidFill>
              </a:rPr>
              <a:t>Intia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991730" y="3029364"/>
            <a:ext cx="604565" cy="4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F0"/>
                </a:solidFill>
              </a:rPr>
              <a:t>Muu </a:t>
            </a:r>
          </a:p>
          <a:p>
            <a:r>
              <a:rPr lang="fi-FI" sz="1209" b="1" dirty="0">
                <a:solidFill>
                  <a:srgbClr val="00B0F0"/>
                </a:solidFill>
              </a:rPr>
              <a:t>Aasia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7649477" y="4595832"/>
            <a:ext cx="373252" cy="5829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8041416" y="3652267"/>
            <a:ext cx="813049" cy="93479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7538893" y="2630637"/>
            <a:ext cx="1852793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50"/>
                </a:solidFill>
              </a:rPr>
              <a:t>Muu it. Eurooppa</a:t>
            </a:r>
            <a:r>
              <a:rPr lang="fi-FI" sz="1209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8864438" y="4595832"/>
            <a:ext cx="108270" cy="1228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8990249" y="3804085"/>
            <a:ext cx="58860" cy="79781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9049109" y="3469472"/>
            <a:ext cx="109979" cy="1126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9167778" y="3645759"/>
            <a:ext cx="338531" cy="95087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7128430" y="3811933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FFFF">
                    <a:lumMod val="50000"/>
                  </a:srgbClr>
                </a:solidFill>
              </a:rPr>
              <a:t>Venäjä</a:t>
            </a:r>
            <a:r>
              <a:rPr lang="fi-FI" sz="1209" b="1" dirty="0">
                <a:solidFill>
                  <a:srgbClr val="92D050"/>
                </a:solidFill>
              </a:rPr>
              <a:t> 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8501598" y="3157613"/>
            <a:ext cx="796823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Brasilia</a:t>
            </a:r>
            <a:r>
              <a:rPr lang="fi-FI" sz="1209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8281880" y="2989512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BC3D"/>
                </a:solidFill>
              </a:rPr>
              <a:t>Meksiko</a:t>
            </a:r>
            <a:r>
              <a:rPr lang="fi-FI" sz="1209" dirty="0">
                <a:solidFill>
                  <a:srgbClr val="FFBC3D"/>
                </a:solidFill>
              </a:rPr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8229555" y="2257305"/>
            <a:ext cx="173420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0000"/>
                </a:solidFill>
              </a:rPr>
              <a:t>Muu Lat. Am. 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8601765" y="2764381"/>
            <a:ext cx="1516485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70C0"/>
                </a:solidFill>
              </a:rPr>
              <a:t>Lähi-itä ja Afrikka 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1802329" y="6156299"/>
            <a:ext cx="597631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Pylvään leveys kuvaa osuutta teknologiateollisuuden Suomen viennistä vuonna </a:t>
            </a:r>
            <a:r>
              <a:rPr lang="fi-FI" sz="1100" dirty="0" smtClean="0">
                <a:solidFill>
                  <a:srgbClr val="002664"/>
                </a:solidFill>
              </a:rPr>
              <a:t>2015, </a:t>
            </a:r>
            <a:r>
              <a:rPr lang="fi-FI" sz="1100" dirty="0">
                <a:solidFill>
                  <a:srgbClr val="002664"/>
                </a:solidFill>
              </a:rPr>
              <a:t>%. </a:t>
            </a: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944216" y="2921555"/>
            <a:ext cx="1688283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Kasvu keskimäärin: 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r>
              <a:rPr lang="fi-FI" sz="1209" b="1" dirty="0" smtClean="0">
                <a:solidFill>
                  <a:srgbClr val="002060"/>
                </a:solidFill>
              </a:rPr>
              <a:t>+</a:t>
            </a:r>
            <a:r>
              <a:rPr lang="fi-FI" sz="1209" b="1" dirty="0" smtClean="0">
                <a:solidFill>
                  <a:srgbClr val="002060"/>
                </a:solidFill>
              </a:rPr>
              <a:t>2,0 </a:t>
            </a:r>
            <a:r>
              <a:rPr lang="fi-FI" sz="1209" b="1" dirty="0" smtClean="0">
                <a:solidFill>
                  <a:srgbClr val="002060"/>
                </a:solidFill>
              </a:rPr>
              <a:t>%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64927" y="3952234"/>
            <a:ext cx="8534670" cy="32577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490537" y="3433892"/>
            <a:ext cx="200368" cy="4513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94944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6151EC-FCC3-4D47-90E7-B43A161C3508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503771"/>
            <a:ext cx="9506249" cy="1008000"/>
          </a:xfrm>
        </p:spPr>
        <p:txBody>
          <a:bodyPr/>
          <a:lstStyle/>
          <a:p>
            <a:r>
              <a:rPr lang="fi-FI" dirty="0"/>
              <a:t>Pitkän ajan konsensus-ennusteet lupaavat </a:t>
            </a:r>
            <a:br>
              <a:rPr lang="fi-FI" dirty="0"/>
            </a:br>
            <a:r>
              <a:rPr lang="fi-FI" dirty="0"/>
              <a:t>Euroalueelle heikkoa kasvua</a:t>
            </a:r>
            <a:br>
              <a:rPr lang="fi-FI" dirty="0"/>
            </a:br>
            <a:r>
              <a:rPr lang="fi-FI" sz="2000" b="0" dirty="0"/>
              <a:t>Bkt:n vuosimuutos, % </a:t>
            </a:r>
            <a:r>
              <a:rPr lang="fi-FI" b="0" dirty="0"/>
              <a:t/>
            </a:r>
            <a:br>
              <a:rPr lang="fi-FI" b="0" dirty="0"/>
            </a:br>
            <a:endParaRPr lang="fi-FI" b="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68351" y="6480326"/>
            <a:ext cx="3919035" cy="36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85" tIns="43693" rIns="87385" bIns="43693"/>
          <a:lstStyle>
            <a:lvl1pPr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Consensus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Forecasts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October 2015</a:t>
            </a:r>
            <a:endParaRPr lang="en-US" sz="1100" b="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393573"/>
              </p:ext>
            </p:extLst>
          </p:nvPr>
        </p:nvGraphicFramePr>
        <p:xfrm>
          <a:off x="431654" y="1428949"/>
          <a:ext cx="9289626" cy="485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0832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Päivämäärän paikkamerkki 3"/>
          <p:cNvSpPr>
            <a:spLocks noGrp="1"/>
          </p:cNvSpPr>
          <p:nvPr>
            <p:ph type="dt" sz="half" idx="2"/>
          </p:nvPr>
        </p:nvSpPr>
        <p:spPr>
          <a:noFill/>
        </p:spPr>
        <p:txBody>
          <a:bodyPr/>
          <a:lstStyle>
            <a:lvl1pPr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8819" indent="-288007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030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2842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3653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B3C73EFB-3DC4-4FDC-B5FC-168E946A8621}" type="datetime1">
              <a:rPr lang="fi-FI" sz="6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18.4.2016</a:t>
            </a:fld>
            <a:endParaRPr lang="fi-FI" sz="6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0532" name="Rectangle 2"/>
          <p:cNvSpPr>
            <a:spLocks noChangeArrowheads="1"/>
          </p:cNvSpPr>
          <p:nvPr/>
        </p:nvSpPr>
        <p:spPr bwMode="auto">
          <a:xfrm>
            <a:off x="432247" y="486398"/>
            <a:ext cx="8743968" cy="44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 anchor="ctr"/>
          <a:lstStyle/>
          <a:p>
            <a:pPr defTabSz="1124830"/>
            <a:r>
              <a:rPr lang="fi-FI" sz="3000" b="1" dirty="0">
                <a:solidFill>
                  <a:srgbClr val="002664"/>
                </a:solidFill>
              </a:rPr>
              <a:t>Globaali rakennemuutos on siirtänyt työtä ja pääomia Aasiaan</a:t>
            </a:r>
          </a:p>
          <a:p>
            <a:pPr defTabSz="1124830"/>
            <a:r>
              <a:rPr lang="fi-FI" sz="2000" dirty="0">
                <a:solidFill>
                  <a:srgbClr val="002664"/>
                </a:solidFill>
              </a:rPr>
              <a:t>Teollisuustuotannon jakauma maailmassa 1950-2010, %</a:t>
            </a:r>
          </a:p>
        </p:txBody>
      </p:sp>
      <p:graphicFrame>
        <p:nvGraphicFramePr>
          <p:cNvPr id="1505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333945"/>
              </p:ext>
            </p:extLst>
          </p:nvPr>
        </p:nvGraphicFramePr>
        <p:xfrm>
          <a:off x="0" y="1423895"/>
          <a:ext cx="9865295" cy="486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" name="Kaavio" r:id="rId4" imgW="7772535" imgH="4114800" progId="MSGraph.Chart.8">
                  <p:embed followColorScheme="full"/>
                </p:oleObj>
              </mc:Choice>
              <mc:Fallback>
                <p:oleObj name="Kaavio" r:id="rId4" imgW="7772535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23895"/>
                        <a:ext cx="9865295" cy="4862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4" name="Text Box 4"/>
          <p:cNvSpPr txBox="1">
            <a:spLocks noChangeArrowheads="1"/>
          </p:cNvSpPr>
          <p:nvPr/>
        </p:nvSpPr>
        <p:spPr bwMode="auto">
          <a:xfrm>
            <a:off x="1919188" y="5705579"/>
            <a:ext cx="6023978" cy="35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613" b="0">
                <a:solidFill>
                  <a:srgbClr val="002664"/>
                </a:solidFill>
                <a:ea typeface="ＭＳ Ｐゴシック" pitchFamily="34" charset="-128"/>
              </a:rPr>
              <a:t>   </a:t>
            </a:r>
          </a:p>
        </p:txBody>
      </p:sp>
      <p:sp>
        <p:nvSpPr>
          <p:cNvPr id="150535" name="Text Box 5"/>
          <p:cNvSpPr txBox="1">
            <a:spLocks noChangeArrowheads="1"/>
          </p:cNvSpPr>
          <p:nvPr/>
        </p:nvSpPr>
        <p:spPr bwMode="auto">
          <a:xfrm>
            <a:off x="1296343" y="6334543"/>
            <a:ext cx="5116781" cy="44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Teollisuustuotannon ostovoimakorjatut osuudet. </a:t>
            </a:r>
          </a:p>
          <a:p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</a:rPr>
              <a:t>Maddison</a:t>
            </a:r>
            <a:r>
              <a:rPr lang="fi-FI" sz="1100" b="0" dirty="0">
                <a:solidFill>
                  <a:srgbClr val="002664"/>
                </a:solidFill>
              </a:rPr>
              <a:t> (</a:t>
            </a:r>
            <a:r>
              <a:rPr lang="fi-FI" sz="1100" b="0" dirty="0" err="1">
                <a:solidFill>
                  <a:srgbClr val="002664"/>
                </a:solidFill>
              </a:rPr>
              <a:t>Historical</a:t>
            </a:r>
            <a:r>
              <a:rPr lang="fi-FI" sz="1100" b="0" dirty="0">
                <a:solidFill>
                  <a:srgbClr val="002664"/>
                </a:solidFill>
              </a:rPr>
              <a:t> </a:t>
            </a:r>
            <a:r>
              <a:rPr lang="fi-FI" sz="1100" b="0" dirty="0" err="1">
                <a:solidFill>
                  <a:srgbClr val="002664"/>
                </a:solidFill>
              </a:rPr>
              <a:t>Statistics</a:t>
            </a:r>
            <a:r>
              <a:rPr lang="fi-FI" sz="1100" b="0" dirty="0">
                <a:solidFill>
                  <a:srgbClr val="002664"/>
                </a:solidFill>
              </a:rPr>
              <a:t>), IMF ja ETLA 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50537" name="Text Box 7"/>
          <p:cNvSpPr txBox="1">
            <a:spLocks noChangeArrowheads="1"/>
          </p:cNvSpPr>
          <p:nvPr/>
        </p:nvSpPr>
        <p:spPr bwMode="auto">
          <a:xfrm>
            <a:off x="5402374" y="4689583"/>
            <a:ext cx="41855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>
                <a:solidFill>
                  <a:srgbClr val="002664"/>
                </a:solidFill>
                <a:ea typeface="ＭＳ Ｐゴシック" pitchFamily="34" charset="-128"/>
              </a:rPr>
              <a:t>  </a:t>
            </a:r>
            <a:endParaRPr lang="fi-FI" sz="1310">
              <a:solidFill>
                <a:srgbClr val="002664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50539" name="Text Box 9"/>
          <p:cNvSpPr txBox="1">
            <a:spLocks noChangeArrowheads="1"/>
          </p:cNvSpPr>
          <p:nvPr/>
        </p:nvSpPr>
        <p:spPr bwMode="auto">
          <a:xfrm>
            <a:off x="8667963" y="3527988"/>
            <a:ext cx="1124795" cy="30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fi-FI" sz="1411" b="0">
              <a:solidFill>
                <a:srgbClr val="0026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916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36C793B-9A19-4200-8B26-CD219B9439FC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Teollisuustuotannon kasvu Kiinassa on </a:t>
            </a:r>
            <a:r>
              <a:rPr lang="fi-FI" dirty="0" smtClean="0">
                <a:solidFill>
                  <a:srgbClr val="002060"/>
                </a:solidFill>
                <a:ea typeface="ＭＳ Ｐゴシック" pitchFamily="34" charset="-128"/>
              </a:rPr>
              <a:t>ollut omassa </a:t>
            </a:r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luokassaan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919487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/>
          <p:cNvSpPr/>
          <p:nvPr/>
        </p:nvSpPr>
        <p:spPr>
          <a:xfrm>
            <a:off x="1296343" y="6460792"/>
            <a:ext cx="28007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17626"/>
            <a:r>
              <a:rPr lang="fi-FI" sz="1100" dirty="0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Lähde: </a:t>
            </a:r>
            <a:r>
              <a:rPr lang="fi-FI" sz="1100" dirty="0" err="1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, </a:t>
            </a:r>
            <a:r>
              <a:rPr lang="fi-FI" sz="1100" dirty="0" err="1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Consensus</a:t>
            </a:r>
            <a:r>
              <a:rPr lang="fi-FI" sz="1100" dirty="0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Forecasts</a:t>
            </a:r>
            <a:endParaRPr lang="fi-FI" sz="1100" dirty="0">
              <a:solidFill>
                <a:srgbClr val="002664"/>
              </a:solidFill>
              <a:latin typeface="Arial" charset="0"/>
              <a:ea typeface="ＭＳ Ｐゴシック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0152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17"/>
          <p:cNvSpPr>
            <a:spLocks noGrp="1"/>
          </p:cNvSpPr>
          <p:nvPr>
            <p:ph type="ctrTitle"/>
          </p:nvPr>
        </p:nvSpPr>
        <p:spPr>
          <a:xfrm>
            <a:off x="1307664" y="2004493"/>
            <a:ext cx="7680913" cy="2232249"/>
          </a:xfrm>
        </p:spPr>
        <p:txBody>
          <a:bodyPr/>
          <a:lstStyle/>
          <a:p>
            <a:r>
              <a:rPr lang="fi-FI" dirty="0" smtClean="0"/>
              <a:t>Teknologiateollisuuden näkymät Suomessa</a:t>
            </a:r>
            <a:endParaRPr lang="fi-FI" dirty="0"/>
          </a:p>
        </p:txBody>
      </p:sp>
      <p:sp>
        <p:nvSpPr>
          <p:cNvPr id="20" name="Päivämäärän paikkamerkki 1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1D6FA80-CE4B-4A65-AA6C-A79783541E77}" type="datetime1">
              <a:rPr lang="fi-FI" smtClean="0"/>
              <a:t>18.4.2016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5795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0421747-0DB7-46B9-B207-10EB9E477BE7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liikevaihto* </a:t>
            </a:r>
            <a:r>
              <a:rPr lang="fi-FI" dirty="0" smtClean="0"/>
              <a:t>Suomessa oli viime vuonna hieman pienempi kuin vuonna 2014 </a:t>
            </a:r>
            <a:endParaRPr lang="en-GB" dirty="0"/>
          </a:p>
        </p:txBody>
      </p:sp>
      <p:sp>
        <p:nvSpPr>
          <p:cNvPr id="6" name="Tekstiruutu 5"/>
          <p:cNvSpPr txBox="1"/>
          <p:nvPr/>
        </p:nvSpPr>
        <p:spPr>
          <a:xfrm>
            <a:off x="1367409" y="6493534"/>
            <a:ext cx="5311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Tilastokeskus / Kansantalouden tilinpito</a:t>
            </a:r>
          </a:p>
        </p:txBody>
      </p:sp>
      <p:sp>
        <p:nvSpPr>
          <p:cNvPr id="7" name="Suorakulmio 6"/>
          <p:cNvSpPr/>
          <p:nvPr/>
        </p:nvSpPr>
        <p:spPr>
          <a:xfrm>
            <a:off x="645907" y="6042715"/>
            <a:ext cx="7990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200" b="1" dirty="0">
                <a:solidFill>
                  <a:srgbClr val="002060"/>
                </a:solidFill>
              </a:rPr>
              <a:t>*) Teknologiateollisuuden liikevaihto Suomessa oli </a:t>
            </a:r>
            <a:r>
              <a:rPr lang="fi-FI" sz="1200" b="1" dirty="0" smtClean="0">
                <a:solidFill>
                  <a:srgbClr val="002060"/>
                </a:solidFill>
              </a:rPr>
              <a:t>noin 66 miljardia </a:t>
            </a:r>
            <a:r>
              <a:rPr lang="fi-FI" sz="1200" b="1" dirty="0">
                <a:solidFill>
                  <a:srgbClr val="002060"/>
                </a:solidFill>
              </a:rPr>
              <a:t>euroa vuonna </a:t>
            </a:r>
            <a:r>
              <a:rPr lang="fi-FI" sz="1200" b="1" dirty="0" smtClean="0">
                <a:solidFill>
                  <a:srgbClr val="002060"/>
                </a:solidFill>
              </a:rPr>
              <a:t>2015 ja </a:t>
            </a:r>
            <a:r>
              <a:rPr lang="fi-FI" sz="1200" b="1" dirty="0">
                <a:solidFill>
                  <a:srgbClr val="002060"/>
                </a:solidFill>
              </a:rPr>
              <a:t>86 miljardia euroa vuonna </a:t>
            </a:r>
            <a:r>
              <a:rPr lang="fi-FI" sz="1200" b="1" dirty="0" smtClean="0">
                <a:solidFill>
                  <a:srgbClr val="002060"/>
                </a:solidFill>
              </a:rPr>
              <a:t>2008.</a:t>
            </a:r>
            <a:endParaRPr lang="fi-FI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562627"/>
              </p:ext>
            </p:extLst>
          </p:nvPr>
        </p:nvGraphicFramePr>
        <p:xfrm>
          <a:off x="431800" y="1746334"/>
          <a:ext cx="9502775" cy="428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282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3028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15D1DD-A79B-4E04-88DB-F2BE333FD0E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801" y="503771"/>
            <a:ext cx="9505501" cy="1008000"/>
          </a:xfrm>
        </p:spPr>
        <p:txBody>
          <a:bodyPr/>
          <a:lstStyle/>
          <a:p>
            <a:r>
              <a:rPr lang="fi-FI" dirty="0"/>
              <a:t>Teknologiateollisuuden </a:t>
            </a:r>
            <a:r>
              <a:rPr lang="fi-FI" dirty="0" smtClean="0"/>
              <a:t>liikevaihto Suomessa* oli laskusuunnassa syksyllä 2015</a:t>
            </a:r>
            <a:r>
              <a:rPr lang="fi-FI" sz="1814" b="0" dirty="0"/>
              <a:t/>
            </a:r>
            <a:br>
              <a:rPr lang="fi-FI" sz="1814" b="0" dirty="0"/>
            </a:b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1368351" y="6355424"/>
            <a:ext cx="67136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*) Liikevaihtotiedot saattavat sisältää jonkin verran globaalien suomalaisyritysten ulkomaantoimintoja.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, Tilastokeskus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068717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9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93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fi-FI" dirty="0" smtClean="0">
                <a:solidFill>
                  <a:schemeClr val="accent1"/>
                </a:solidFill>
              </a:rPr>
              <a:t>50 % </a:t>
            </a:r>
            <a:r>
              <a:rPr lang="fi-FI" dirty="0">
                <a:solidFill>
                  <a:schemeClr val="bg2"/>
                </a:solidFill>
              </a:rPr>
              <a:t>Suomen koko </a:t>
            </a:r>
            <a:r>
              <a:rPr lang="fi-FI" dirty="0" smtClean="0">
                <a:solidFill>
                  <a:schemeClr val="bg2"/>
                </a:solidFill>
              </a:rPr>
              <a:t>viennistä</a:t>
            </a:r>
            <a:endParaRPr lang="fi-FI" sz="889" dirty="0">
              <a:solidFill>
                <a:schemeClr val="bg2"/>
              </a:solidFill>
            </a:endParaRPr>
          </a:p>
          <a:p>
            <a:pPr>
              <a:spcAft>
                <a:spcPct val="20000"/>
              </a:spcAft>
            </a:pPr>
            <a:r>
              <a:rPr lang="fi-FI" dirty="0" smtClean="0">
                <a:solidFill>
                  <a:schemeClr val="accent1"/>
                </a:solidFill>
              </a:rPr>
              <a:t>75 % </a:t>
            </a:r>
            <a:r>
              <a:rPr lang="fi-FI" dirty="0">
                <a:solidFill>
                  <a:schemeClr val="bg2"/>
                </a:solidFill>
              </a:rPr>
              <a:t>Suomen koko elinkeinoelämän </a:t>
            </a:r>
            <a:br>
              <a:rPr lang="fi-FI" dirty="0">
                <a:solidFill>
                  <a:schemeClr val="bg2"/>
                </a:solidFill>
              </a:rPr>
            </a:br>
            <a:r>
              <a:rPr lang="fi-FI" dirty="0" err="1" smtClean="0">
                <a:solidFill>
                  <a:schemeClr val="bg2"/>
                </a:solidFill>
              </a:rPr>
              <a:t>t&amp;k-investoinneista</a:t>
            </a:r>
            <a:endParaRPr lang="fi-FI" sz="889" dirty="0">
              <a:solidFill>
                <a:schemeClr val="bg2"/>
              </a:solidFill>
            </a:endParaRPr>
          </a:p>
          <a:p>
            <a:pPr>
              <a:spcAft>
                <a:spcPct val="20000"/>
              </a:spcAft>
            </a:pPr>
            <a:r>
              <a:rPr lang="fi-FI" dirty="0">
                <a:solidFill>
                  <a:schemeClr val="bg2"/>
                </a:solidFill>
              </a:rPr>
              <a:t>Alan yritykset työllistävät suoraan </a:t>
            </a:r>
            <a:r>
              <a:rPr lang="fi-FI" dirty="0" smtClean="0">
                <a:solidFill>
                  <a:schemeClr val="bg2"/>
                </a:solidFill>
              </a:rPr>
              <a:t>noin </a:t>
            </a:r>
            <a:r>
              <a:rPr lang="fi-FI" dirty="0" smtClean="0">
                <a:solidFill>
                  <a:schemeClr val="accent1"/>
                </a:solidFill>
              </a:rPr>
              <a:t>280 000</a:t>
            </a:r>
            <a:r>
              <a:rPr lang="fi-FI" dirty="0" smtClean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ihmistä, välillinen työllistämisvaikutus mukaan lukien </a:t>
            </a:r>
            <a:r>
              <a:rPr lang="fi-FI" dirty="0" smtClean="0">
                <a:solidFill>
                  <a:schemeClr val="bg2"/>
                </a:solidFill>
              </a:rPr>
              <a:t>   </a:t>
            </a:r>
            <a:r>
              <a:rPr lang="fi-FI" dirty="0">
                <a:solidFill>
                  <a:schemeClr val="accent1"/>
                </a:solidFill>
              </a:rPr>
              <a:t>700 000 </a:t>
            </a:r>
            <a:r>
              <a:rPr lang="fi-FI" dirty="0">
                <a:solidFill>
                  <a:schemeClr val="bg2"/>
                </a:solidFill>
              </a:rPr>
              <a:t>henkilöä eli </a:t>
            </a:r>
            <a:r>
              <a:rPr lang="fi-FI" dirty="0" smtClean="0">
                <a:solidFill>
                  <a:schemeClr val="accent1"/>
                </a:solidFill>
              </a:rPr>
              <a:t>30 %</a:t>
            </a:r>
            <a:r>
              <a:rPr lang="fi-FI" dirty="0" smtClean="0">
                <a:solidFill>
                  <a:schemeClr val="bg2"/>
                </a:solidFill>
              </a:rPr>
              <a:t> Suomen </a:t>
            </a:r>
            <a:r>
              <a:rPr lang="fi-FI" dirty="0">
                <a:solidFill>
                  <a:schemeClr val="bg2"/>
                </a:solidFill>
              </a:rPr>
              <a:t>koko </a:t>
            </a:r>
            <a:r>
              <a:rPr lang="fi-FI" dirty="0" smtClean="0">
                <a:solidFill>
                  <a:schemeClr val="bg2"/>
                </a:solidFill>
              </a:rPr>
              <a:t>työvoimasta.</a:t>
            </a:r>
            <a:endParaRPr lang="fi-FI" dirty="0">
              <a:solidFill>
                <a:schemeClr val="bg2"/>
              </a:solidFill>
            </a:endParaRPr>
          </a:p>
          <a:p>
            <a:r>
              <a:rPr lang="fi-FI" dirty="0" smtClean="0">
                <a:solidFill>
                  <a:schemeClr val="bg2"/>
                </a:solidFill>
              </a:rPr>
              <a:t>Teknologiateollisuus ry on </a:t>
            </a:r>
            <a:r>
              <a:rPr lang="fi-FI" dirty="0" err="1" smtClean="0">
                <a:solidFill>
                  <a:schemeClr val="bg2"/>
                </a:solidFill>
              </a:rPr>
              <a:t>EK:n</a:t>
            </a:r>
            <a:r>
              <a:rPr lang="fi-FI" dirty="0" smtClean="0">
                <a:solidFill>
                  <a:schemeClr val="bg2"/>
                </a:solidFill>
              </a:rPr>
              <a:t> suurin jäsenliitto – yli </a:t>
            </a:r>
            <a:r>
              <a:rPr lang="fi-FI" dirty="0">
                <a:solidFill>
                  <a:schemeClr val="accent1"/>
                </a:solidFill>
              </a:rPr>
              <a:t>1 600 </a:t>
            </a:r>
            <a:r>
              <a:rPr lang="fi-FI" dirty="0" smtClean="0">
                <a:solidFill>
                  <a:schemeClr val="bg2"/>
                </a:solidFill>
              </a:rPr>
              <a:t>jäsenyritystä.</a:t>
            </a:r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8CF3-5429-4A95-8444-162166EDCB1D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0" name="Kuvan paikkamerkki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r="18578"/>
          <a:stretch>
            <a:fillRect/>
          </a:stretch>
        </p:blipFill>
        <p:spPr/>
      </p:pic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i-FI" dirty="0"/>
              <a:t>Teknologiateollisuus – Suomen merkittävin elinkeino</a:t>
            </a:r>
          </a:p>
        </p:txBody>
      </p:sp>
    </p:spTree>
    <p:extLst>
      <p:ext uri="{BB962C8B-B14F-4D97-AF65-F5344CB8AC3E}">
        <p14:creationId xmlns:p14="http://schemas.microsoft.com/office/powerpoint/2010/main" val="469133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B6A746B-EB80-47C1-82DE-CD8FF212B17E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</a:t>
            </a:r>
            <a:r>
              <a:rPr lang="fi-FI" dirty="0" smtClean="0"/>
              <a:t>päätoimialojen liikevaihto Suomessa* on kehittynyt epäyhtenäisesti</a:t>
            </a: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048275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Osuudet liikevaihdosta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2015: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kone-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 ja metallituoteteollisuus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42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%, elektroniikka- ja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sähköteollisuus 20 %, tietotekniikka-ala 16 %, metallien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jalostus 14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%, suunnittelu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ja konsultointi 8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%.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*) Liikevaihtotiedot saattavat sisältää jonkin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verran globaalien suomalaisyritysten ulkomaantoimintoja.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Lähde: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, Tilastokeskus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710090"/>
              </p:ext>
            </p:extLst>
          </p:nvPr>
        </p:nvGraphicFramePr>
        <p:xfrm>
          <a:off x="431800" y="1746334"/>
          <a:ext cx="9502775" cy="4373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373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307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246D7C-037A-4A64-B606-376B4E48EC0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Teknologiateollisuuden* uudet tilaukset </a:t>
            </a:r>
            <a:r>
              <a:rPr lang="fi-FI" dirty="0" smtClean="0"/>
              <a:t>Suomessa vähenivät loka-joulukuussa 8 % edellisvuotisesta</a:t>
            </a:r>
            <a:endParaRPr lang="fi-FI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0563"/>
              </p:ext>
            </p:extLst>
          </p:nvPr>
        </p:nvGraphicFramePr>
        <p:xfrm>
          <a:off x="216223" y="1600066"/>
          <a:ext cx="9577064" cy="390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96343" y="6344597"/>
            <a:ext cx="6397842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loka-joulukuu </a:t>
            </a:r>
            <a:r>
              <a:rPr lang="fi-FI" sz="1100" dirty="0">
                <a:solidFill>
                  <a:srgbClr val="002060"/>
                </a:solidFill>
              </a:rPr>
              <a:t>2015.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80919" y="5616227"/>
            <a:ext cx="152164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*) Pl. metallien jalostus ja pelialan yritykset.  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224335" y="5507920"/>
          <a:ext cx="5128715" cy="803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5414"/>
                <a:gridCol w="1282177"/>
                <a:gridCol w="1221124"/>
              </a:tblGrid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IV,2014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296343" y="5172044"/>
          <a:ext cx="6840759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1887"/>
                <a:gridCol w="668824"/>
                <a:gridCol w="568193"/>
                <a:gridCol w="669205"/>
                <a:gridCol w="594848"/>
                <a:gridCol w="594848"/>
                <a:gridCol w="669205"/>
                <a:gridCol w="594848"/>
                <a:gridCol w="669205"/>
                <a:gridCol w="594848"/>
                <a:gridCol w="594848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52327" y="158377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3654975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19894"/>
              </p:ext>
            </p:extLst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8992AE-04F4-4B57-94F2-1C227A44C51C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</a:rPr>
              <a:t>Teknologiateollisuuden uudet tilaukset yrityksittäin </a:t>
            </a:r>
            <a:r>
              <a:rPr lang="fi-FI" dirty="0" smtClean="0">
                <a:solidFill>
                  <a:srgbClr val="002664"/>
                </a:solidFill>
              </a:rPr>
              <a:t>Suomessa vaihtelevat merkittävästi</a:t>
            </a:r>
            <a:br>
              <a:rPr lang="fi-FI" dirty="0" smtClean="0">
                <a:solidFill>
                  <a:srgbClr val="002664"/>
                </a:solidFill>
              </a:rPr>
            </a:br>
            <a:r>
              <a:rPr lang="fi-FI" sz="2000" b="0" dirty="0" smtClean="0">
                <a:solidFill>
                  <a:srgbClr val="002664"/>
                </a:solidFill>
              </a:rPr>
              <a:t>Uusien tilausten muutos yrityksittäin: Q4,2015 / Q4,2014, %</a:t>
            </a:r>
            <a:endParaRPr lang="en-GB" sz="2000" b="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168551" y="5956573"/>
            <a:ext cx="28135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i-FI" sz="1400" b="0" dirty="0">
                <a:solidFill>
                  <a:srgbClr val="002664"/>
                </a:solidFill>
                <a:ea typeface="Arial Unicode MS" pitchFamily="34" charset="-128"/>
              </a:rPr>
              <a:t>Yritykset satunnaisjärjestyksessä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368351" y="6462224"/>
            <a:ext cx="7488832" cy="24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Lähde: Teknologiateollisuus ry:n tilauskantatiedustelun </a:t>
            </a:r>
            <a:r>
              <a:rPr lang="fi-FI" sz="1100" dirty="0" smtClean="0">
                <a:solidFill>
                  <a:srgbClr val="002060"/>
                </a:solidFill>
              </a:rPr>
              <a:t>vastaajayritykset </a:t>
            </a:r>
            <a:endParaRPr lang="fi-FI" sz="1100" dirty="0">
              <a:solidFill>
                <a:srgbClr val="002060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944326" y="4669909"/>
            <a:ext cx="8545511" cy="1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814">
              <a:solidFill>
                <a:srgbClr val="000000"/>
              </a:solidFill>
              <a:latin typeface="Arial"/>
              <a:ea typeface="Arial Unicode M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657816" y="4669369"/>
            <a:ext cx="14398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i-FI" sz="1400" b="0" dirty="0">
                <a:solidFill>
                  <a:srgbClr val="FF0000"/>
                </a:solidFill>
                <a:ea typeface="Arial Unicode MS" pitchFamily="34" charset="-128"/>
              </a:rPr>
              <a:t>Keskiarvo: </a:t>
            </a:r>
            <a:r>
              <a:rPr lang="fi-FI" sz="1400" b="0" dirty="0" smtClean="0">
                <a:solidFill>
                  <a:srgbClr val="FF0000"/>
                </a:solidFill>
                <a:ea typeface="Arial Unicode MS" pitchFamily="34" charset="-128"/>
              </a:rPr>
              <a:t>-8 %</a:t>
            </a:r>
            <a:endParaRPr lang="fi-FI" sz="1400" b="0" dirty="0">
              <a:solidFill>
                <a:srgbClr val="FF0000"/>
              </a:solidFill>
              <a:ea typeface="Arial Unicode MS" pitchFamily="34" charset="-128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944326" y="4608115"/>
            <a:ext cx="8545511" cy="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814">
              <a:solidFill>
                <a:srgbClr val="000000"/>
              </a:solidFill>
              <a:latin typeface="Arial"/>
              <a:ea typeface="Arial Unicode MS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655994" y="4308542"/>
            <a:ext cx="1667685" cy="30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i-FI" sz="1400" b="0" dirty="0">
                <a:solidFill>
                  <a:srgbClr val="002664"/>
                </a:solidFill>
                <a:ea typeface="Arial Unicode MS" pitchFamily="34" charset="-128"/>
              </a:rPr>
              <a:t>Mediaani: </a:t>
            </a:r>
            <a:r>
              <a:rPr lang="fi-FI" sz="1400" b="0" dirty="0" smtClean="0">
                <a:solidFill>
                  <a:srgbClr val="002664"/>
                </a:solidFill>
                <a:ea typeface="Arial Unicode MS" pitchFamily="34" charset="-128"/>
              </a:rPr>
              <a:t>-1,6 %</a:t>
            </a:r>
            <a:endParaRPr lang="fi-FI" sz="1400" b="0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860420" y="156963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2664"/>
                </a:solidFill>
              </a:rPr>
              <a:t>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135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C343897-0973-40B7-9212-7480AD2F8A4D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653" y="287635"/>
            <a:ext cx="9649666" cy="1008000"/>
          </a:xfrm>
        </p:spPr>
        <p:txBody>
          <a:bodyPr/>
          <a:lstStyle/>
          <a:p>
            <a:r>
              <a:rPr lang="fi-FI" dirty="0" smtClean="0"/>
              <a:t>Ilman laivatilauksia teknologiateollisuuden</a:t>
            </a:r>
            <a:r>
              <a:rPr lang="fi-FI" dirty="0"/>
              <a:t>* uudet tilaukset </a:t>
            </a:r>
            <a:r>
              <a:rPr lang="fi-FI" dirty="0" smtClean="0"/>
              <a:t>Suomessa olisivat hyvin matalalla tasolla</a:t>
            </a:r>
            <a:br>
              <a:rPr lang="fi-FI" dirty="0" smtClean="0"/>
            </a:br>
            <a:r>
              <a:rPr lang="fi-FI" sz="2000" b="0" dirty="0" smtClean="0"/>
              <a:t>Laivatilausten vaikutus tuotantoon on hidas ja ulottuu aina vuoteen 2020 asti</a:t>
            </a:r>
            <a:endParaRPr lang="fi-FI" sz="2000" b="0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944023"/>
              </p:ext>
            </p:extLst>
          </p:nvPr>
        </p:nvGraphicFramePr>
        <p:xfrm>
          <a:off x="216223" y="1600065"/>
          <a:ext cx="9793088" cy="4310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96343" y="6344597"/>
            <a:ext cx="6397842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loka-joulukuu </a:t>
            </a:r>
            <a:r>
              <a:rPr lang="fi-FI" sz="1100" dirty="0">
                <a:solidFill>
                  <a:srgbClr val="002060"/>
                </a:solidFill>
              </a:rPr>
              <a:t>2015.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296343" y="6150125"/>
            <a:ext cx="669674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*) Pl. t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elakat, metallien </a:t>
            </a:r>
            <a:r>
              <a:rPr lang="fi-FI" sz="1100" dirty="0">
                <a:solidFill>
                  <a:srgbClr val="002060"/>
                </a:solidFill>
                <a:ea typeface="Arial Unicode MS"/>
              </a:rPr>
              <a:t>jalostus ja pelialan yritykset.  </a:t>
            </a:r>
          </a:p>
        </p:txBody>
      </p:sp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8310" y="5739288"/>
          <a:ext cx="7488833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0803"/>
                <a:gridCol w="732186"/>
                <a:gridCol w="622022"/>
                <a:gridCol w="732604"/>
                <a:gridCol w="651202"/>
                <a:gridCol w="651202"/>
                <a:gridCol w="732604"/>
                <a:gridCol w="651202"/>
                <a:gridCol w="732604"/>
                <a:gridCol w="651202"/>
                <a:gridCol w="651202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36303" y="1600065"/>
            <a:ext cx="5051137" cy="30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 smtClean="0">
                <a:solidFill>
                  <a:srgbClr val="002664"/>
                </a:solidFill>
                <a:ea typeface="ＭＳ Ｐゴシック" pitchFamily="34" charset="-128"/>
              </a:rPr>
              <a:t>Neljän vuosineljänneksen liukuva summa, indeksi 2005=100 </a:t>
            </a:r>
            <a:endParaRPr lang="fi-FI" sz="141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9570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3E6929A-2F40-4DF8-BA43-CB4BDE4F5B65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60239" y="287635"/>
            <a:ext cx="9865096" cy="1008000"/>
          </a:xfrm>
        </p:spPr>
        <p:txBody>
          <a:bodyPr/>
          <a:lstStyle/>
          <a:p>
            <a:r>
              <a:rPr lang="fi-FI" dirty="0"/>
              <a:t>Teknologiateollisuuden* </a:t>
            </a:r>
            <a:r>
              <a:rPr lang="fi-FI" dirty="0" smtClean="0"/>
              <a:t>tilauskanta Suomessa </a:t>
            </a:r>
            <a:br>
              <a:rPr lang="fi-FI" dirty="0" smtClean="0"/>
            </a:br>
            <a:r>
              <a:rPr lang="fi-FI" sz="2000" b="0" dirty="0" smtClean="0"/>
              <a:t>Tilauskannan </a:t>
            </a:r>
            <a:r>
              <a:rPr lang="fi-FI" sz="2000" b="0" dirty="0"/>
              <a:t>kasvu johtuu lähinnä </a:t>
            </a:r>
            <a:r>
              <a:rPr lang="fi-FI" sz="2000" b="0" dirty="0" smtClean="0"/>
              <a:t>aiemmin saaduista laivatilauksista</a:t>
            </a:r>
            <a:r>
              <a:rPr lang="fi-FI" sz="2000" b="0" dirty="0"/>
              <a:t>, jotka vaikuttavat tuotantoon aina vuoteen 2020 asti</a:t>
            </a:r>
            <a:endParaRPr lang="fi-FI" sz="200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216224" y="1641619"/>
          <a:ext cx="9650264" cy="385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09134" y="6344597"/>
            <a:ext cx="5912299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31.12.2015</a:t>
            </a:r>
            <a:r>
              <a:rPr lang="fi-FI" sz="1100" dirty="0">
                <a:solidFill>
                  <a:srgbClr val="002664"/>
                </a:solidFill>
              </a:rPr>
              <a:t>.        </a:t>
            </a:r>
            <a:r>
              <a:rPr lang="fi-FI" sz="1109" dirty="0">
                <a:solidFill>
                  <a:srgbClr val="002664"/>
                </a:solidFill>
              </a:rPr>
              <a:t>	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91309" y="5544219"/>
            <a:ext cx="1055327" cy="7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*) Pl. metallien jalostus ja pelialan yritykset. </a:t>
            </a:r>
            <a:endParaRPr lang="fi-FI" sz="1100" dirty="0">
              <a:solidFill>
                <a:srgbClr val="002060"/>
              </a:solidFill>
              <a:latin typeface="Frutiger LT 45 Light" pitchFamily="34" charset="0"/>
            </a:endParaRP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152327" y="5448537"/>
          <a:ext cx="5551942" cy="896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2025"/>
                <a:gridCol w="1692666"/>
                <a:gridCol w="1557251"/>
              </a:tblGrid>
              <a:tr h="29319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31.12.2014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30.9.2015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152326" y="5192090"/>
          <a:ext cx="7066245" cy="3020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2386"/>
                <a:gridCol w="690868"/>
                <a:gridCol w="610963"/>
                <a:gridCol w="648072"/>
                <a:gridCol w="576064"/>
                <a:gridCol w="648072"/>
                <a:gridCol w="648072"/>
                <a:gridCol w="648072"/>
                <a:gridCol w="648072"/>
                <a:gridCol w="576064"/>
                <a:gridCol w="729540"/>
              </a:tblGrid>
              <a:tr h="30205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84975" y="2447875"/>
            <a:ext cx="1233596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859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814807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10401F-D01B-470F-BB7C-068EE4FFD33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 smtClean="0"/>
              <a:t>Tarjouspyyntöjen* perusteella teknologiateollisuuden markkinatilanteessa ei ole tapahtunut oleellisia muutoksia viime kuukausina  </a:t>
            </a:r>
            <a:endParaRPr lang="fi-FI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68351" y="6345920"/>
            <a:ext cx="5977146" cy="41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55" tIns="36777" rIns="73555" bIns="3677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Lähde: Teknologiateollisuus ry:n tilauskantatiedustelu,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viimeisin </a:t>
            </a:r>
            <a:r>
              <a:rPr lang="fi-FI" sz="1100" dirty="0" smtClean="0">
                <a:solidFill>
                  <a:srgbClr val="002664"/>
                </a:solidFill>
              </a:rPr>
              <a:t>kyselyajankohta tammikuu 2016. </a:t>
            </a:r>
            <a:endParaRPr lang="fi-FI" sz="1100" dirty="0">
              <a:solidFill>
                <a:srgbClr val="002664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36303" y="5755719"/>
            <a:ext cx="7647228" cy="58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55" tIns="36777" rIns="73555" bIns="3677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</a:t>
            </a:r>
          </a:p>
        </p:txBody>
      </p:sp>
      <p:graphicFrame>
        <p:nvGraphicFramePr>
          <p:cNvPr id="7" name="Kaavio 6"/>
          <p:cNvGraphicFramePr/>
          <p:nvPr>
            <p:extLst/>
          </p:nvPr>
        </p:nvGraphicFramePr>
        <p:xfrm>
          <a:off x="360239" y="1711679"/>
          <a:ext cx="9145016" cy="4016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860013" y="3383979"/>
          <a:ext cx="8645241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4556"/>
                <a:gridCol w="697161"/>
                <a:gridCol w="742606"/>
                <a:gridCol w="742606"/>
                <a:gridCol w="742606"/>
                <a:gridCol w="742606"/>
                <a:gridCol w="675096"/>
                <a:gridCol w="810116"/>
                <a:gridCol w="675096"/>
                <a:gridCol w="742606"/>
                <a:gridCol w="675093"/>
                <a:gridCol w="675093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018523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487699-0E7C-4C27-9651-3733E6B9D59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22961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1231" y="441773"/>
            <a:ext cx="9464064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uudet tilaukset Suomessa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38163" y="10831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360239" y="1607459"/>
          <a:ext cx="9433048" cy="379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859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52328" y="5112171"/>
          <a:ext cx="7056784" cy="3481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1526"/>
                <a:gridCol w="648907"/>
                <a:gridCol w="640706"/>
                <a:gridCol w="640706"/>
                <a:gridCol w="640706"/>
                <a:gridCol w="640706"/>
                <a:gridCol w="640706"/>
                <a:gridCol w="640706"/>
                <a:gridCol w="639063"/>
                <a:gridCol w="641526"/>
                <a:gridCol w="641526"/>
              </a:tblGrid>
              <a:tr h="34813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85986" y="5400203"/>
          <a:ext cx="5660829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7807"/>
                <a:gridCol w="1415206"/>
                <a:gridCol w="1347816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IV,2014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+15 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96343" y="6339621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loka-joulukuu 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1295416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A6CB9C-FD69-4A1E-B07F-5FA06466DD6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tilauskanta Suomessa </a:t>
            </a:r>
            <a:endParaRPr lang="fi-FI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80220" y="1079996"/>
            <a:ext cx="6910376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360240" y="1714194"/>
          <a:ext cx="9577662" cy="3541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056983" y="2952353"/>
            <a:ext cx="1233596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12845" y="1644345"/>
            <a:ext cx="6164778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1085420" y="5480222"/>
          <a:ext cx="6168851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690"/>
                <a:gridCol w="1745737"/>
                <a:gridCol w="1810424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31.12.2014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30.9.2015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</a:t>
                      </a:r>
                      <a:r>
                        <a:rPr lang="en-GB" sz="1100" b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010327" y="6369749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9" dirty="0" smtClean="0">
                <a:solidFill>
                  <a:srgbClr val="002664"/>
                </a:solidFill>
                <a:ea typeface="ＭＳ Ｐゴシック" pitchFamily="34" charset="-128"/>
              </a:rPr>
              <a:t>31.12.2015</a:t>
            </a:r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.      	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155368" y="5153218"/>
          <a:ext cx="7053742" cy="3102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7190"/>
                <a:gridCol w="601947"/>
                <a:gridCol w="658704"/>
                <a:gridCol w="697624"/>
                <a:gridCol w="620109"/>
                <a:gridCol w="620109"/>
                <a:gridCol w="620109"/>
                <a:gridCol w="697624"/>
                <a:gridCol w="620109"/>
                <a:gridCol w="620109"/>
                <a:gridCol w="620108"/>
              </a:tblGrid>
              <a:tr h="31027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487342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E3E08BC-912C-4E1E-93EB-6A1CE8B2386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258169" y="9359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1801" y="503725"/>
            <a:ext cx="9675921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uudet tilaukset Suomessa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74971" y="11023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432247" y="1569045"/>
          <a:ext cx="9505056" cy="405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57994" y="164161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258169" y="5184179"/>
          <a:ext cx="6806921" cy="3353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</a:tblGrid>
              <a:tr h="33536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256036" y="5515025"/>
          <a:ext cx="5805703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968"/>
                <a:gridCol w="1451425"/>
                <a:gridCol w="1382310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IV,2014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411626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loka-joulukuu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5206681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FA6216-327B-414E-986B-D33D302FD6E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72488" y="1007996"/>
            <a:ext cx="6911975" cy="10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60239" y="1641620"/>
          <a:ext cx="9361040" cy="361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31801" y="196151"/>
            <a:ext cx="9433494" cy="10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tilauskanta Suomessa </a:t>
            </a:r>
            <a:endParaRPr lang="fi-FI" sz="3000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056983" y="2175167"/>
            <a:ext cx="981030" cy="3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b="1" dirty="0">
                <a:solidFill>
                  <a:srgbClr val="002060"/>
                </a:solidFill>
                <a:ea typeface="ＭＳ Ｐゴシック" pitchFamily="34" charset="-128"/>
              </a:rPr>
              <a:t>Yhteensä</a:t>
            </a:r>
            <a:endParaRPr lang="fi-FI" sz="1209" b="1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75770" y="1547994"/>
            <a:ext cx="2385002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52327" y="5494864"/>
          <a:ext cx="6241426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65"/>
                <a:gridCol w="1724438"/>
                <a:gridCol w="1831723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31.12.2014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30.9.2015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68351" y="6411626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31.12.2015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/>
          </p:nvPr>
        </p:nvGraphicFramePr>
        <p:xfrm>
          <a:off x="1224336" y="5147526"/>
          <a:ext cx="6912766" cy="3797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434"/>
                <a:gridCol w="587372"/>
                <a:gridCol w="656402"/>
                <a:gridCol w="630923"/>
                <a:gridCol w="643662"/>
                <a:gridCol w="643662"/>
                <a:gridCol w="572144"/>
                <a:gridCol w="643662"/>
                <a:gridCol w="643662"/>
                <a:gridCol w="643662"/>
                <a:gridCol w="619181"/>
              </a:tblGrid>
              <a:tr h="37977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249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B2C253-4C01-4DA7-A0D6-A07956EB3A79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Teknologiateollisuuden, metsäteollisuuden ja kemianteollisuuden osuudet Suomen viennistä 2014</a:t>
            </a:r>
            <a:br>
              <a:rPr lang="fi-FI" dirty="0" smtClean="0"/>
            </a:br>
            <a:r>
              <a:rPr lang="fi-FI" sz="2000" b="0" dirty="0" smtClean="0"/>
              <a:t>Tavara- ja palveluvienti: miljardia euroa ja osuus viennistä</a:t>
            </a:r>
            <a:endParaRPr lang="fi-FI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655788"/>
          <a:ext cx="950277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Tulli, Tilastokeskus (palvelujen ulkomaankauppa)</a:t>
            </a:r>
            <a:endParaRPr lang="fi-FI" sz="1100" spc="-40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29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40A8981-EC26-4BD5-A066-6D3D0D5E941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165961" y="9359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31801" y="480423"/>
            <a:ext cx="9853533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uudet tilaukset Suomessa 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482763" y="11023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463564" y="1496469"/>
          <a:ext cx="9545747" cy="41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0657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65964" y="5073381"/>
          <a:ext cx="6911971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65786" y="5398566"/>
          <a:ext cx="6023427" cy="865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0078"/>
                <a:gridCol w="1721831"/>
                <a:gridCol w="1741518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IV,2014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+42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339621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loka-joulukuu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9374071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652C28-8A83-4C23-9FB6-3B9231D29E80}" type="datetime1">
              <a:rPr lang="fi-FI" smtClean="0">
                <a:solidFill>
                  <a:srgbClr val="002664"/>
                </a:solidFill>
              </a:rPr>
              <a:t>18.4.2016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183894" y="1007996"/>
            <a:ext cx="6911975" cy="10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504256" y="1641619"/>
          <a:ext cx="9217023" cy="349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04256" y="215627"/>
            <a:ext cx="8994216" cy="10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tilauskanta Suomessa </a:t>
            </a:r>
            <a:endParaRPr lang="fi-FI" sz="3000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6912967" y="1936490"/>
            <a:ext cx="1031113" cy="3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67937" y="1547994"/>
            <a:ext cx="2385002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58247" y="6363263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31.12.2015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/>
          </p:nvPr>
        </p:nvGraphicFramePr>
        <p:xfrm>
          <a:off x="1183894" y="5378097"/>
          <a:ext cx="6431551" cy="952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240"/>
                <a:gridCol w="1813791"/>
                <a:gridCol w="1887520"/>
              </a:tblGrid>
              <a:tr h="29029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31.12.2014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30.9.2015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152330" y="5055260"/>
          <a:ext cx="6984771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4980"/>
                <a:gridCol w="679589"/>
                <a:gridCol w="596863"/>
                <a:gridCol w="671471"/>
                <a:gridCol w="671471"/>
                <a:gridCol w="634055"/>
                <a:gridCol w="576064"/>
                <a:gridCol w="648072"/>
                <a:gridCol w="648072"/>
                <a:gridCol w="627268"/>
                <a:gridCol w="596866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i="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5761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F7D040-2E70-424C-94C0-3745D7931842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281852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en-US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04255" y="434717"/>
            <a:ext cx="8743731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Tietotekniikka-alan* uudet tilaukset Suomessa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97054" y="10831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504255" y="1619303"/>
          <a:ext cx="9145016" cy="373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80319" y="160160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894647" y="6276777"/>
            <a:ext cx="6414376" cy="27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209">
              <a:solidFill>
                <a:srgbClr val="003976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152327" y="5304874"/>
          <a:ext cx="6912774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80319" y="5808348"/>
          <a:ext cx="5805703" cy="44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968"/>
                <a:gridCol w="1451425"/>
                <a:gridCol w="1382310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IV,2014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440359" y="6366697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loka-joulukuu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6768951" y="5797136"/>
            <a:ext cx="2348720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</a:rPr>
              <a:t> </a:t>
            </a:r>
            <a:r>
              <a:rPr lang="fi-FI" sz="1100" dirty="0">
                <a:solidFill>
                  <a:srgbClr val="002664"/>
                </a:solidFill>
              </a:rPr>
              <a:t>*) Pl. pelialan ohjelmistoyritykset. </a:t>
            </a:r>
          </a:p>
        </p:txBody>
      </p:sp>
    </p:spTree>
    <p:extLst>
      <p:ext uri="{BB962C8B-B14F-4D97-AF65-F5344CB8AC3E}">
        <p14:creationId xmlns:p14="http://schemas.microsoft.com/office/powerpoint/2010/main" val="26666766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221458-9269-4636-B876-459028BE4F15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149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en-US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32247" y="437273"/>
            <a:ext cx="8846558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Tietotekniikka-alan* tilauskanta Suomessa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/>
          </p:nvPr>
        </p:nvGraphicFramePr>
        <p:xfrm>
          <a:off x="-431849" y="1031996"/>
          <a:ext cx="7590373" cy="451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4" name="Chart" r:id="rId3" imgW="8031376" imgH="4777704" progId="MSGraph.Chart.8">
                  <p:embed followColorScheme="full"/>
                </p:oleObj>
              </mc:Choice>
              <mc:Fallback>
                <p:oleObj name="Chart" r:id="rId3" imgW="8031376" imgH="47777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49" y="1031996"/>
                        <a:ext cx="7590373" cy="4511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504254" y="1626908"/>
          <a:ext cx="8352929" cy="403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80319" y="1615146"/>
            <a:ext cx="4935983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224334" y="5436548"/>
          <a:ext cx="6984775" cy="4348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4773"/>
                <a:gridCol w="863254"/>
                <a:gridCol w="706298"/>
                <a:gridCol w="784776"/>
                <a:gridCol w="784776"/>
                <a:gridCol w="756644"/>
                <a:gridCol w="851976"/>
                <a:gridCol w="660192"/>
                <a:gridCol w="792086"/>
              </a:tblGrid>
              <a:tr h="43489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152327" y="5832251"/>
          <a:ext cx="5588279" cy="44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9750"/>
                <a:gridCol w="1808490"/>
                <a:gridCol w="1640039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31.12.2014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30.9.2015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433760" y="6339620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31.12.2015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.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6768951" y="5906395"/>
            <a:ext cx="26642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*) Pl. pelialan ohjelmistoyritykset. </a:t>
            </a:r>
          </a:p>
        </p:txBody>
      </p:sp>
    </p:spTree>
    <p:extLst>
      <p:ext uri="{BB962C8B-B14F-4D97-AF65-F5344CB8AC3E}">
        <p14:creationId xmlns:p14="http://schemas.microsoft.com/office/powerpoint/2010/main" val="3796685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66E7A90-B6CC-48EF-99CC-2561BD8BFDEA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28326" y="502866"/>
            <a:ext cx="9506249" cy="1008000"/>
          </a:xfrm>
        </p:spPr>
        <p:txBody>
          <a:bodyPr/>
          <a:lstStyle/>
          <a:p>
            <a:r>
              <a:rPr lang="fi-FI" dirty="0">
                <a:ea typeface="ＭＳ Ｐゴシック" pitchFamily="34" charset="-128"/>
              </a:rPr>
              <a:t>Teknologiateollisuuden henkilöstö  Suomessa </a:t>
            </a:r>
            <a:r>
              <a:rPr lang="fi-FI" dirty="0" smtClean="0">
                <a:ea typeface="ＭＳ Ｐゴシック" pitchFamily="34" charset="-128"/>
              </a:rPr>
              <a:t>väheni prosentin eli 3 000:lla vuonna 2015</a:t>
            </a:r>
            <a:br>
              <a:rPr lang="fi-FI" dirty="0" smtClean="0">
                <a:ea typeface="ＭＳ Ｐゴシック" pitchFamily="34" charset="-128"/>
              </a:rPr>
            </a:br>
            <a:endParaRPr lang="fi-FI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016423" y="6289858"/>
            <a:ext cx="5481327" cy="26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058" tIns="38529" rIns="77058" bIns="38529">
            <a:spAutoFit/>
          </a:bodyPr>
          <a:lstStyle>
            <a:defPPr>
              <a:defRPr lang="fi-FI"/>
            </a:defPPr>
            <a:lvl1pPr marL="0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3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7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07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4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78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Lähde</a:t>
            </a:r>
            <a:r>
              <a:rPr lang="en-GB" sz="12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:</a:t>
            </a: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 Tilastokeskus, Teknologiateollisuus ry:n henkilöstötiedustelu</a:t>
            </a:r>
            <a:endParaRPr lang="en-GB" sz="1200" dirty="0">
              <a:solidFill>
                <a:srgbClr val="002664"/>
              </a:solidFill>
              <a:ea typeface="ＭＳ Ｐゴシック" pitchFamily="34" charset="-128"/>
              <a:cs typeface="Arial Unicode MS"/>
            </a:endParaRPr>
          </a:p>
        </p:txBody>
      </p:sp>
      <p:sp useBgFill="1">
        <p:nvSpPr>
          <p:cNvPr id="8" name="Pyöristetty kuvaselitesuorakulmio 7"/>
          <p:cNvSpPr/>
          <p:nvPr/>
        </p:nvSpPr>
        <p:spPr bwMode="auto">
          <a:xfrm>
            <a:off x="7993087" y="1922620"/>
            <a:ext cx="2175908" cy="628126"/>
          </a:xfrm>
          <a:prstGeom prst="wedgeRoundRectCallout">
            <a:avLst>
              <a:gd name="adj1" fmla="val -3311"/>
              <a:gd name="adj2" fmla="val 119810"/>
              <a:gd name="adj3" fmla="val 16667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268" tIns="40633" rIns="81268" bIns="40633" numCol="1" rtlCol="0" anchor="t" anchorCtr="0" compatLnSpc="1">
            <a:prstTxWarp prst="textNoShape">
              <a:avLst/>
            </a:prstTxWarp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45">
              <a:solidFill>
                <a:srgbClr val="002664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7993087" y="1922620"/>
            <a:ext cx="2387169" cy="66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Henkilöstöstä noin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17 000</a:t>
            </a:r>
            <a:endParaRPr lang="fi-FI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lomautusjärjestelyjen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piirissä 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31.12.2015 </a:t>
            </a:r>
            <a:endParaRPr lang="en-GB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65665671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159213"/>
              </p:ext>
            </p:extLst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BACEDD3-25A2-4D3E-941A-4EC7D270DB8A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Teknologiateollisuuden henkilöstön vähenemisestä huolimatta uusia rekrytointeja Suomessa tehtiin kaikkiaan 28 500 vuonna 2015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2160438" y="6264299"/>
            <a:ext cx="4248473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 smtClean="0">
                <a:solidFill>
                  <a:srgbClr val="002964"/>
                </a:solidFill>
              </a:rPr>
              <a:t>Lähde: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329764232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Päivämäärän paikkamerkki 1"/>
          <p:cNvSpPr>
            <a:spLocks noGrp="1"/>
          </p:cNvSpPr>
          <p:nvPr>
            <p:ph type="dt" sz="half" idx="2"/>
          </p:nvPr>
        </p:nvSpPr>
        <p:spPr>
          <a:noFill/>
        </p:spPr>
        <p:txBody>
          <a:bodyPr/>
          <a:lstStyle>
            <a:lvl1pPr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8819" indent="-288007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030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2842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3653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26A215AB-BE00-45E8-B9A4-014B029FF58B}" type="datetime1">
              <a:rPr lang="fi-FI" sz="600" smtClean="0">
                <a:solidFill>
                  <a:srgbClr val="B1BEB9"/>
                </a:solidFill>
                <a:latin typeface="Arial"/>
              </a:rPr>
              <a:t>18.4.2016</a:t>
            </a:fld>
            <a:endParaRPr lang="fi-FI" sz="600" dirty="0">
              <a:solidFill>
                <a:srgbClr val="B1BEB9"/>
              </a:solidFill>
              <a:latin typeface="Arial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535306" y="1714194"/>
          <a:ext cx="9329989" cy="444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908" name="Rectangle 3"/>
          <p:cNvSpPr>
            <a:spLocks noChangeArrowheads="1"/>
          </p:cNvSpPr>
          <p:nvPr/>
        </p:nvSpPr>
        <p:spPr bwMode="auto">
          <a:xfrm>
            <a:off x="504255" y="355206"/>
            <a:ext cx="9361040" cy="77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13" tIns="41707" rIns="83413" bIns="41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3000" b="1" dirty="0">
                <a:solidFill>
                  <a:srgbClr val="002664"/>
                </a:solidFill>
              </a:rPr>
              <a:t>Teknologiateollisuuden liikevaihdosta Suomessa noin kolmannes on alihankintaa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814" dirty="0">
                <a:solidFill>
                  <a:srgbClr val="002664"/>
                </a:solidFill>
              </a:rPr>
              <a:t>Teknologiateollisuuden tuotteiden käyttö välituotteina* eri toimialoilla Suomessa   </a:t>
            </a:r>
            <a:endParaRPr lang="en-GB" sz="1814" dirty="0">
              <a:solidFill>
                <a:srgbClr val="002664"/>
              </a:solidFill>
            </a:endParaRPr>
          </a:p>
        </p:txBody>
      </p:sp>
      <p:sp>
        <p:nvSpPr>
          <p:cNvPr id="123909" name="Text Box 4"/>
          <p:cNvSpPr txBox="1">
            <a:spLocks noChangeArrowheads="1"/>
          </p:cNvSpPr>
          <p:nvPr/>
        </p:nvSpPr>
        <p:spPr bwMode="auto">
          <a:xfrm>
            <a:off x="1378578" y="6184296"/>
            <a:ext cx="5645727" cy="59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13" tIns="41707" rIns="83413" bIns="41707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</a:rPr>
              <a:t>*) Välituotekäyttö koostuu tuotantoprosessissa panoksina kulutettavien tavaroiden ja palveluiden arvosta, pl. kiinteät varat. </a:t>
            </a:r>
          </a:p>
          <a:p>
            <a:r>
              <a:rPr lang="fi-FI" sz="1100" b="0" dirty="0">
                <a:solidFill>
                  <a:srgbClr val="002664"/>
                </a:solidFill>
              </a:rPr>
              <a:t>Lähde: Tilastokeskus, Panos-tuotos –laskelmat 2012</a:t>
            </a:r>
            <a:endParaRPr lang="fi-FI" sz="1100" b="0" dirty="0">
              <a:solidFill>
                <a:srgbClr val="002664"/>
              </a:solidFill>
              <a:latin typeface="Frutiger LT 45 Light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680719" y="2187847"/>
            <a:ext cx="3515910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(=25 % alan liikevaihdosta Suomessa) 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438674" y="2784234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(39 %)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535229" y="3378942"/>
            <a:ext cx="667574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(7 %) 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202803" y="3959083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(62 %)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5112767" y="4539224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(82 %) </a:t>
            </a:r>
          </a:p>
        </p:txBody>
      </p:sp>
      <p:sp>
        <p:nvSpPr>
          <p:cNvPr id="9" name="Suorakulmio 8"/>
          <p:cNvSpPr/>
          <p:nvPr/>
        </p:nvSpPr>
        <p:spPr>
          <a:xfrm>
            <a:off x="8713167" y="5112171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(31 %) 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3825810" y="1608820"/>
            <a:ext cx="141883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</a:rPr>
              <a:t>Miljardia euroa</a:t>
            </a:r>
          </a:p>
        </p:txBody>
      </p:sp>
    </p:spTree>
    <p:extLst>
      <p:ext uri="{BB962C8B-B14F-4D97-AF65-F5344CB8AC3E}">
        <p14:creationId xmlns:p14="http://schemas.microsoft.com/office/powerpoint/2010/main" val="2880724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Päivämäärän paikkamerkki 1"/>
          <p:cNvSpPr>
            <a:spLocks noGrp="1"/>
          </p:cNvSpPr>
          <p:nvPr>
            <p:ph type="dt" sz="half" idx="2"/>
          </p:nvPr>
        </p:nvSpPr>
        <p:spPr>
          <a:noFill/>
        </p:spPr>
        <p:txBody>
          <a:bodyPr/>
          <a:lstStyle>
            <a:lvl1pPr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8819" indent="-288007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030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2842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3653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6F33F221-8616-4B4F-9284-E79E0565B2D0}" type="datetime1">
              <a:rPr lang="fi-FI" sz="600" smtClean="0">
                <a:solidFill>
                  <a:srgbClr val="B1BEB9"/>
                </a:solidFill>
                <a:latin typeface="Arial"/>
              </a:rPr>
              <a:t>18.4.2016</a:t>
            </a:fld>
            <a:endParaRPr lang="fi-FI" sz="600" dirty="0">
              <a:solidFill>
                <a:srgbClr val="B1BEB9"/>
              </a:solidFill>
              <a:latin typeface="Arial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288231" y="1620743"/>
          <a:ext cx="9577064" cy="464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908" name="Rectangle 3"/>
          <p:cNvSpPr>
            <a:spLocks noChangeArrowheads="1"/>
          </p:cNvSpPr>
          <p:nvPr/>
        </p:nvSpPr>
        <p:spPr bwMode="auto">
          <a:xfrm>
            <a:off x="530113" y="372755"/>
            <a:ext cx="9191165" cy="77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13" tIns="41707" rIns="83413" bIns="41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3000" b="1" dirty="0">
                <a:solidFill>
                  <a:srgbClr val="002664"/>
                </a:solidFill>
              </a:rPr>
              <a:t>Teknologiateollisuuden työpaikoista Suomessa puolet suuntautuu alihankintaan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rgbClr val="002664"/>
                </a:solidFill>
              </a:rPr>
              <a:t>Suomessa valmistettujen välituotteiden* tuomat välittömät työpaikat Suomessa   </a:t>
            </a:r>
            <a:endParaRPr lang="en-GB" sz="2000" dirty="0">
              <a:solidFill>
                <a:srgbClr val="002664"/>
              </a:solidFill>
            </a:endParaRPr>
          </a:p>
        </p:txBody>
      </p:sp>
      <p:sp>
        <p:nvSpPr>
          <p:cNvPr id="123909" name="Text Box 4"/>
          <p:cNvSpPr txBox="1">
            <a:spLocks noChangeArrowheads="1"/>
          </p:cNvSpPr>
          <p:nvPr/>
        </p:nvSpPr>
        <p:spPr bwMode="auto">
          <a:xfrm>
            <a:off x="1486976" y="6184296"/>
            <a:ext cx="5645727" cy="59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13" tIns="41707" rIns="83413" bIns="41707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</a:rPr>
              <a:t>*) Välituotekäyttö koostuu tuotantoprosessissa panoksina kulutettavien tavaroiden ja palveluiden arvosta, pl. kiinteät varat. </a:t>
            </a:r>
          </a:p>
          <a:p>
            <a:r>
              <a:rPr lang="fi-FI" sz="1100" b="0" dirty="0">
                <a:solidFill>
                  <a:srgbClr val="002664"/>
                </a:solidFill>
              </a:rPr>
              <a:t>Lähde: Tilastokeskus, Panos-tuotos –laskelmat 2012</a:t>
            </a:r>
            <a:endParaRPr lang="fi-FI" sz="1100" b="0" dirty="0">
              <a:solidFill>
                <a:srgbClr val="002664"/>
              </a:solidFill>
              <a:latin typeface="Frutiger LT 45 Light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373882" y="1970331"/>
            <a:ext cx="4095918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(=28 % alan kaikista työpaikoista Suomessa) 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264895" y="2634720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(53 %)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345022" y="3275954"/>
            <a:ext cx="667574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(9 %) 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256783" y="3923053"/>
            <a:ext cx="762469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(63 %)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5400799" y="4608115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(80 %) </a:t>
            </a:r>
          </a:p>
        </p:txBody>
      </p:sp>
      <p:sp>
        <p:nvSpPr>
          <p:cNvPr id="9" name="Suorakulmio 8"/>
          <p:cNvSpPr/>
          <p:nvPr/>
        </p:nvSpPr>
        <p:spPr>
          <a:xfrm>
            <a:off x="8641159" y="5256187"/>
            <a:ext cx="71765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(51%) </a:t>
            </a:r>
          </a:p>
        </p:txBody>
      </p:sp>
    </p:spTree>
    <p:extLst>
      <p:ext uri="{BB962C8B-B14F-4D97-AF65-F5344CB8AC3E}">
        <p14:creationId xmlns:p14="http://schemas.microsoft.com/office/powerpoint/2010/main" val="2550978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31653" y="1727795"/>
            <a:ext cx="9502362" cy="44651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1900" dirty="0">
                <a:solidFill>
                  <a:srgbClr val="002664"/>
                </a:solidFill>
              </a:rPr>
              <a:t>Liikevaihto Suomessa </a:t>
            </a:r>
            <a:r>
              <a:rPr lang="fi-FI" sz="1900" dirty="0" smtClean="0">
                <a:solidFill>
                  <a:srgbClr val="002664"/>
                </a:solidFill>
              </a:rPr>
              <a:t>oli vuonna 2015 hieman pienempi kuin vuonna 2014. Verrattuna vuoteen 2008 liikevaihto on vähentynyt noin viidenneksen.     </a:t>
            </a:r>
            <a:endParaRPr lang="fi-FI" sz="1900" dirty="0">
              <a:solidFill>
                <a:srgbClr val="002664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Toimialojen ja erityisesti yritysten välillä liikevaihto </a:t>
            </a:r>
            <a:r>
              <a:rPr lang="fi-FI" sz="1900" dirty="0">
                <a:solidFill>
                  <a:srgbClr val="002664"/>
                </a:solidFill>
              </a:rPr>
              <a:t>on kehittynyt </a:t>
            </a:r>
            <a:r>
              <a:rPr lang="fi-FI" sz="1900" dirty="0" smtClean="0">
                <a:solidFill>
                  <a:srgbClr val="002664"/>
                </a:solidFill>
              </a:rPr>
              <a:t>epäyhtenäisesti. </a:t>
            </a:r>
            <a:endParaRPr lang="fi-FI" sz="1900" dirty="0">
              <a:solidFill>
                <a:srgbClr val="002664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Alan yritykset Suomessa </a:t>
            </a:r>
            <a:r>
              <a:rPr lang="fi-FI" sz="1900" dirty="0">
                <a:solidFill>
                  <a:srgbClr val="002664"/>
                </a:solidFill>
              </a:rPr>
              <a:t>saivat uusia tilauksia </a:t>
            </a:r>
            <a:r>
              <a:rPr lang="fi-FI" sz="1900" dirty="0" smtClean="0">
                <a:solidFill>
                  <a:srgbClr val="002664"/>
                </a:solidFill>
              </a:rPr>
              <a:t>loka-joulukuussa </a:t>
            </a:r>
            <a:r>
              <a:rPr lang="fi-FI" sz="1900" dirty="0">
                <a:solidFill>
                  <a:srgbClr val="002664"/>
                </a:solidFill>
              </a:rPr>
              <a:t>euromääräisesti </a:t>
            </a:r>
            <a:r>
              <a:rPr lang="fi-FI" sz="1900" dirty="0" smtClean="0">
                <a:solidFill>
                  <a:srgbClr val="002664"/>
                </a:solidFill>
              </a:rPr>
              <a:t>8 prosenttia vähemmän kuin </a:t>
            </a:r>
            <a:r>
              <a:rPr lang="fi-FI" sz="1900" dirty="0">
                <a:solidFill>
                  <a:srgbClr val="002664"/>
                </a:solidFill>
              </a:rPr>
              <a:t>vastaavalla ajanjaksolla vuonna </a:t>
            </a:r>
            <a:r>
              <a:rPr lang="fi-FI" sz="1900" dirty="0" smtClean="0">
                <a:solidFill>
                  <a:srgbClr val="002664"/>
                </a:solidFill>
              </a:rPr>
              <a:t>2014, mutta 2 prosenttia enemmän kuin heinä-syyskuussa</a:t>
            </a:r>
            <a:r>
              <a:rPr lang="fi-FI" sz="1900" dirty="0">
                <a:solidFill>
                  <a:srgbClr val="002664"/>
                </a:solidFill>
              </a:rPr>
              <a:t>.   </a:t>
            </a:r>
          </a:p>
          <a:p>
            <a:pPr>
              <a:lnSpc>
                <a:spcPct val="90000"/>
              </a:lnSpc>
            </a:pPr>
            <a:r>
              <a:rPr lang="fi-FI" sz="1900" dirty="0">
                <a:solidFill>
                  <a:srgbClr val="002664"/>
                </a:solidFill>
              </a:rPr>
              <a:t>Tilauskannan arvo oli </a:t>
            </a:r>
            <a:r>
              <a:rPr lang="fi-FI" sz="1900" dirty="0" smtClean="0">
                <a:solidFill>
                  <a:srgbClr val="002664"/>
                </a:solidFill>
              </a:rPr>
              <a:t>joulukuun </a:t>
            </a:r>
            <a:r>
              <a:rPr lang="fi-FI" sz="1900" dirty="0">
                <a:solidFill>
                  <a:srgbClr val="002664"/>
                </a:solidFill>
              </a:rPr>
              <a:t>lopussa </a:t>
            </a:r>
            <a:r>
              <a:rPr lang="fi-FI" sz="1900" dirty="0" smtClean="0">
                <a:solidFill>
                  <a:srgbClr val="002664"/>
                </a:solidFill>
              </a:rPr>
              <a:t>15 prosenttia suurempi </a:t>
            </a:r>
            <a:r>
              <a:rPr lang="fi-FI" sz="1900" dirty="0">
                <a:solidFill>
                  <a:srgbClr val="002664"/>
                </a:solidFill>
              </a:rPr>
              <a:t>kuin samaan aikaan vuonna </a:t>
            </a:r>
            <a:r>
              <a:rPr lang="fi-FI" sz="1900" dirty="0" smtClean="0">
                <a:solidFill>
                  <a:srgbClr val="002664"/>
                </a:solidFill>
              </a:rPr>
              <a:t>2014 ja 3 prosenttia suurempi kuin syyskuun </a:t>
            </a:r>
            <a:r>
              <a:rPr lang="fi-FI" sz="1900" dirty="0">
                <a:solidFill>
                  <a:srgbClr val="002664"/>
                </a:solidFill>
              </a:rPr>
              <a:t>lopussa</a:t>
            </a:r>
            <a:r>
              <a:rPr lang="fi-FI" sz="1900" dirty="0" smtClean="0">
                <a:solidFill>
                  <a:srgbClr val="002664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Tilauskannan kasvu vuoden 2014 alun jälkeen koostuu ennen kaikkea suurista laivatilauksista, joiden vaikutus koko teknologiateollisuuden tuotantoon jaksottuu aina vuoteen 2020 asti.  </a:t>
            </a:r>
            <a:endParaRPr lang="fi-FI" sz="1900" dirty="0">
              <a:solidFill>
                <a:srgbClr val="002664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900" dirty="0">
                <a:solidFill>
                  <a:srgbClr val="002664"/>
                </a:solidFill>
              </a:rPr>
              <a:t>Liikevaihto on </a:t>
            </a:r>
            <a:r>
              <a:rPr lang="fi-FI" sz="1900" dirty="0" smtClean="0">
                <a:solidFill>
                  <a:srgbClr val="002664"/>
                </a:solidFill>
              </a:rPr>
              <a:t>alkuvuonna 2016 samalla tai hieman alemmalla tasolla kuin viime vuonna vastaavaan </a:t>
            </a:r>
            <a:r>
              <a:rPr lang="fi-FI" sz="1900" dirty="0">
                <a:solidFill>
                  <a:srgbClr val="002664"/>
                </a:solidFill>
              </a:rPr>
              <a:t>aikaan.  </a:t>
            </a: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Alan yritykset rekrytoivat uutta henkilöstöä vuonna 2015 kaikkiaan 28 500. Verrattuna vuoteen 2008 henkilöstö </a:t>
            </a:r>
            <a:r>
              <a:rPr lang="fi-FI" sz="1900" dirty="0">
                <a:solidFill>
                  <a:srgbClr val="002664"/>
                </a:solidFill>
              </a:rPr>
              <a:t>Suomessa on </a:t>
            </a:r>
            <a:r>
              <a:rPr lang="fi-FI" sz="1900" dirty="0" smtClean="0">
                <a:solidFill>
                  <a:srgbClr val="002664"/>
                </a:solidFill>
              </a:rPr>
              <a:t>kuitenkin vähentynyt kaikkiaan 44 000:lla. Vuonna 2015 henkilöstöä oli keskimäärin 282 </a:t>
            </a:r>
            <a:r>
              <a:rPr lang="fi-FI" sz="1900" dirty="0">
                <a:solidFill>
                  <a:srgbClr val="002664"/>
                </a:solidFill>
              </a:rPr>
              <a:t>000. </a:t>
            </a:r>
            <a:endParaRPr lang="fi-FI" sz="19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194253-D462-42E1-9377-5F3021D16E8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Yhteenveto teknologiateollisuuden tilanteesta ja alkuvuoden 2016 näkymistä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5013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1296343" y="3311971"/>
            <a:ext cx="7680913" cy="2232249"/>
          </a:xfrm>
        </p:spPr>
        <p:txBody>
          <a:bodyPr/>
          <a:lstStyle/>
          <a:p>
            <a:r>
              <a:rPr lang="fi-FI" dirty="0"/>
              <a:t>Hallituksen tulee laittaa pikaisesti toimeen ohjelmansa kasvua tukevat </a:t>
            </a:r>
            <a:r>
              <a:rPr lang="fi-FI" dirty="0" smtClean="0"/>
              <a:t>toimet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3B22AC-07B4-4BA1-9E00-8B1E8EA86312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85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587E11-E5B3-4B2C-A1C5-12515D9108B0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 smtClean="0"/>
              <a:t>Suomen vahvuutena on vientituotteiden ja –palvelujen laaja-alaisuus, ongelmana kapasiteetti ja kasvun puute</a:t>
            </a:r>
            <a:br>
              <a:rPr lang="fi-FI" dirty="0" smtClean="0"/>
            </a:br>
            <a:r>
              <a:rPr lang="fi-FI" sz="2000" b="0" dirty="0" smtClean="0"/>
              <a:t>Tavara- ja palveluviennin arvo vuonna 2015, miljardia euroa </a:t>
            </a:r>
            <a:endParaRPr lang="fi-FI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144215" y="1741177"/>
          <a:ext cx="96463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Tullihallitus, Tilastokeskus </a:t>
            </a:r>
            <a:endParaRPr lang="fi-FI" sz="1100" spc="-40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43015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>
          <a:xfrm>
            <a:off x="408437" y="1727795"/>
            <a:ext cx="4608959" cy="4752528"/>
          </a:xfrm>
        </p:spPr>
        <p:txBody>
          <a:bodyPr/>
          <a:lstStyle/>
          <a:p>
            <a:r>
              <a:rPr lang="fi-FI" sz="2000" dirty="0">
                <a:solidFill>
                  <a:srgbClr val="002060"/>
                </a:solidFill>
              </a:rPr>
              <a:t>Elinkeinoelämälle ei enää yhtään EU-tason tai kansallisen tason lisärasitetta, jolla heikennetään kilpailukykyä.</a:t>
            </a:r>
          </a:p>
          <a:p>
            <a:r>
              <a:rPr lang="fi-FI" sz="2000" dirty="0" smtClean="0">
                <a:solidFill>
                  <a:srgbClr val="002060"/>
                </a:solidFill>
              </a:rPr>
              <a:t>Sääntelyä </a:t>
            </a:r>
            <a:r>
              <a:rPr lang="fi-FI" sz="2000" dirty="0">
                <a:solidFill>
                  <a:srgbClr val="002060"/>
                </a:solidFill>
              </a:rPr>
              <a:t>pitää purkaa ja julkisen sektorin palveluita sujuvoittaa </a:t>
            </a:r>
          </a:p>
          <a:p>
            <a:r>
              <a:rPr lang="fi-FI" sz="2000" dirty="0" smtClean="0">
                <a:solidFill>
                  <a:srgbClr val="002060"/>
                </a:solidFill>
              </a:rPr>
              <a:t>Tuottavuusloikka </a:t>
            </a:r>
            <a:r>
              <a:rPr lang="fi-FI" sz="2000" dirty="0" err="1">
                <a:solidFill>
                  <a:srgbClr val="002060"/>
                </a:solidFill>
              </a:rPr>
              <a:t>digitalisaation</a:t>
            </a:r>
            <a:r>
              <a:rPr lang="fi-FI" sz="2000" dirty="0">
                <a:solidFill>
                  <a:srgbClr val="002060"/>
                </a:solidFill>
              </a:rPr>
              <a:t> avulla</a:t>
            </a:r>
            <a:r>
              <a:rPr lang="fi-FI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fi-FI" sz="2000" dirty="0">
                <a:solidFill>
                  <a:srgbClr val="002060"/>
                </a:solidFill>
              </a:rPr>
              <a:t>Panostuksia kasvuun, osaamiseen ja uudistumiseen.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</a:rPr>
              <a:t>Koulutuksen tulee vastata paremmin yritysten tarpeisiin</a:t>
            </a:r>
            <a:r>
              <a:rPr lang="fi-FI" sz="2000" dirty="0" smtClean="0">
                <a:solidFill>
                  <a:srgbClr val="002060"/>
                </a:solidFill>
              </a:rPr>
              <a:t>.</a:t>
            </a:r>
            <a:endParaRPr lang="fi-FI" sz="2000" dirty="0">
              <a:solidFill>
                <a:srgbClr val="002060"/>
              </a:solidFill>
            </a:endParaRP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4"/>
          </p:nvPr>
        </p:nvSpPr>
        <p:spPr>
          <a:xfrm>
            <a:off x="5472807" y="1727795"/>
            <a:ext cx="4608960" cy="4536504"/>
          </a:xfrm>
        </p:spPr>
        <p:txBody>
          <a:bodyPr/>
          <a:lstStyle/>
          <a:p>
            <a:r>
              <a:rPr lang="fi-FI" sz="2000" dirty="0" smtClean="0">
                <a:solidFill>
                  <a:srgbClr val="002060"/>
                </a:solidFill>
              </a:rPr>
              <a:t>Teollisuuden </a:t>
            </a:r>
            <a:r>
              <a:rPr lang="fi-FI" sz="2000" dirty="0">
                <a:solidFill>
                  <a:srgbClr val="002060"/>
                </a:solidFill>
              </a:rPr>
              <a:t>uudistumista on tuettava </a:t>
            </a:r>
          </a:p>
          <a:p>
            <a:pPr lvl="1"/>
            <a:r>
              <a:rPr lang="fi-FI" sz="2000" dirty="0" err="1">
                <a:solidFill>
                  <a:srgbClr val="002060"/>
                </a:solidFill>
              </a:rPr>
              <a:t>T&amp;k-investoinnit</a:t>
            </a:r>
            <a:r>
              <a:rPr lang="fi-FI" sz="2000" dirty="0">
                <a:solidFill>
                  <a:srgbClr val="002060"/>
                </a:solidFill>
              </a:rPr>
              <a:t> saatava uudelleen </a:t>
            </a:r>
            <a:r>
              <a:rPr lang="fi-FI" sz="2000" dirty="0" smtClean="0">
                <a:solidFill>
                  <a:srgbClr val="002060"/>
                </a:solidFill>
              </a:rPr>
              <a:t>kasvuun</a:t>
            </a:r>
          </a:p>
          <a:p>
            <a:r>
              <a:rPr lang="fi-FI" sz="2000" dirty="0">
                <a:solidFill>
                  <a:srgbClr val="002060"/>
                </a:solidFill>
              </a:rPr>
              <a:t>Yritysverojärjestelmä on ajanmukaistettava</a:t>
            </a:r>
            <a:r>
              <a:rPr lang="fi-FI" sz="2000" dirty="0" smtClean="0">
                <a:solidFill>
                  <a:srgbClr val="002060"/>
                </a:solidFill>
              </a:rPr>
              <a:t>.</a:t>
            </a:r>
            <a:endParaRPr lang="fi-FI" sz="2000" dirty="0">
              <a:solidFill>
                <a:srgbClr val="002060"/>
              </a:solidFill>
            </a:endParaRPr>
          </a:p>
          <a:p>
            <a:r>
              <a:rPr lang="fi-FI" sz="2000" dirty="0" smtClean="0">
                <a:solidFill>
                  <a:srgbClr val="002060"/>
                </a:solidFill>
              </a:rPr>
              <a:t>Työmarkkinaratkaisuilla on palautettava kustannuskilpailukyky.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</a:rPr>
              <a:t>Neuvottelu- ja sopimusjärjestelmä remontoitava vastaamaan kilpailijamaita, yrityskohtaisuutta lisättävä oleellisesti</a:t>
            </a:r>
            <a:r>
              <a:rPr lang="fi-FI" sz="2000" dirty="0" smtClean="0">
                <a:solidFill>
                  <a:srgbClr val="002060"/>
                </a:solidFill>
              </a:rPr>
              <a:t>. </a:t>
            </a:r>
            <a:endParaRPr lang="fi-FI" sz="2000" dirty="0">
              <a:solidFill>
                <a:srgbClr val="002060"/>
              </a:solidFill>
            </a:endParaRPr>
          </a:p>
          <a:p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Elinkeinoelämän usko </a:t>
            </a:r>
            <a:r>
              <a:rPr lang="fi-FI" dirty="0" smtClean="0"/>
              <a:t>Suomeen on palautettava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1ADC-A1AB-4206-A7F5-A4FE2FDF4791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7243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0DF0B1-C79E-4FF2-808E-EFB9BC54AE31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vienti on romahtanut, vientituloja puuttuu noin 30 miljardia euroa vuodessa</a:t>
            </a:r>
            <a:br>
              <a:rPr lang="fi-FI" dirty="0"/>
            </a:br>
            <a:r>
              <a:rPr lang="fi-FI" sz="2000" b="0" dirty="0"/>
              <a:t>Teollisuus tuo </a:t>
            </a:r>
            <a:r>
              <a:rPr lang="fi-FI" sz="2000" b="0" dirty="0" smtClean="0"/>
              <a:t>80 </a:t>
            </a:r>
            <a:r>
              <a:rPr lang="fi-FI" sz="2000" b="0" dirty="0"/>
              <a:t>% Suomen </a:t>
            </a:r>
            <a:r>
              <a:rPr lang="fi-FI" sz="2000" b="0" dirty="0" smtClean="0"/>
              <a:t>vientituloista</a:t>
            </a:r>
            <a:endParaRPr lang="en-GB" dirty="0"/>
          </a:p>
        </p:txBody>
      </p:sp>
      <p:sp>
        <p:nvSpPr>
          <p:cNvPr id="11" name="Suorakulmio 10"/>
          <p:cNvSpPr/>
          <p:nvPr/>
        </p:nvSpPr>
        <p:spPr>
          <a:xfrm>
            <a:off x="1368351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135527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7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189781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473B3F-2B9E-42E2-8868-BD15174F210D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vienti on jäänyt kilpailijamaiden kehityksestä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79946"/>
            <a:ext cx="4095358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800112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610419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1DA6399-70EE-4C44-812C-5AEEDF12B187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</a:rPr>
              <a:t>Viennin suhde bkt:hen on pudonnut merkittävästi Suomessa 2008 jälkeen</a:t>
            </a:r>
            <a:endParaRPr lang="en-GB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76032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059894"/>
              </p:ext>
            </p:extLst>
          </p:nvPr>
        </p:nvGraphicFramePr>
        <p:xfrm>
          <a:off x="431800" y="1746334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151088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159677-9B63-40F5-9CE4-98709E80F5A3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Palveluvienti ei ole korvannut tavaraviennin pudotusta </a:t>
            </a:r>
            <a:endParaRPr lang="en-GB" dirty="0"/>
          </a:p>
        </p:txBody>
      </p:sp>
      <p:sp>
        <p:nvSpPr>
          <p:cNvPr id="11" name="Suorakulmio 10"/>
          <p:cNvSpPr/>
          <p:nvPr/>
        </p:nvSpPr>
        <p:spPr>
          <a:xfrm>
            <a:off x="1368351" y="6476032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67862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0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254947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701497"/>
              </p:ext>
            </p:extLst>
          </p:nvPr>
        </p:nvGraphicFramePr>
        <p:xfrm>
          <a:off x="360239" y="1727993"/>
          <a:ext cx="9433048" cy="459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804D40-A079-43CB-B6BF-BA276396213C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449769"/>
            <a:ext cx="9433494" cy="1008000"/>
          </a:xfrm>
        </p:spPr>
        <p:txBody>
          <a:bodyPr/>
          <a:lstStyle/>
          <a:p>
            <a:pPr defTabSz="1124830"/>
            <a:r>
              <a:rPr lang="fi-FI" dirty="0">
                <a:solidFill>
                  <a:srgbClr val="002664"/>
                </a:solidFill>
              </a:rPr>
              <a:t>Teollisuuden palveluvienti on </a:t>
            </a:r>
            <a:r>
              <a:rPr lang="fi-FI" dirty="0" smtClean="0">
                <a:solidFill>
                  <a:srgbClr val="002664"/>
                </a:solidFill>
              </a:rPr>
              <a:t>ollut laskussa</a:t>
            </a:r>
            <a:r>
              <a:rPr lang="fi-FI" sz="2419" dirty="0">
                <a:solidFill>
                  <a:srgbClr val="002664"/>
                </a:solidFill>
              </a:rPr>
              <a:t/>
            </a:r>
            <a:br>
              <a:rPr lang="fi-FI" sz="2419" dirty="0">
                <a:solidFill>
                  <a:srgbClr val="002664"/>
                </a:solidFill>
              </a:rPr>
            </a:br>
            <a:r>
              <a:rPr lang="fi-FI" sz="2016" b="0" dirty="0">
                <a:solidFill>
                  <a:srgbClr val="002664"/>
                </a:solidFill>
              </a:rPr>
              <a:t>Teollisuus </a:t>
            </a:r>
            <a:r>
              <a:rPr lang="fi-FI" sz="2016" b="0" dirty="0" smtClean="0">
                <a:solidFill>
                  <a:srgbClr val="002664"/>
                </a:solidFill>
              </a:rPr>
              <a:t>tuo lähes 60 % </a:t>
            </a:r>
            <a:r>
              <a:rPr lang="fi-FI" sz="2016" b="0" dirty="0">
                <a:solidFill>
                  <a:srgbClr val="002664"/>
                </a:solidFill>
              </a:rPr>
              <a:t>Suomen </a:t>
            </a:r>
            <a:r>
              <a:rPr lang="fi-FI" sz="2016" b="0" dirty="0" smtClean="0">
                <a:solidFill>
                  <a:srgbClr val="002664"/>
                </a:solidFill>
              </a:rPr>
              <a:t>palveluviennin tuloista</a:t>
            </a: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r>
              <a:rPr lang="fi-FI" sz="2016" b="0" dirty="0" smtClean="0">
                <a:solidFill>
                  <a:srgbClr val="002664"/>
                </a:solidFill>
              </a:rPr>
              <a:t>Peliteollisuuden kasvu selittää muiden toimialojen palveluviennin lisäyksen </a:t>
            </a: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endParaRPr lang="fi-FI" sz="1613" b="0" dirty="0">
              <a:solidFill>
                <a:srgbClr val="002664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1440359" y="6336890"/>
            <a:ext cx="55156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Tilastokeskus, Palvelujen ulkomaankauppa (palvelujen vienti Suomesta pl.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matkailu-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kuljetus- ja finanssipalvelut)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792287" y="1598496"/>
            <a:ext cx="7184898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  <a:ea typeface="ＭＳ Ｐゴシック" pitchFamily="34" charset="-128"/>
              </a:rPr>
              <a:t>Miljardia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1406898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265B83C-9E60-4114-ADAC-0C42EB116CE2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Teollisuuden osuus bruttokansantuotteesta </a:t>
            </a:r>
            <a:r>
              <a:rPr lang="fi-FI" dirty="0" smtClean="0"/>
              <a:t>on </a:t>
            </a:r>
            <a:r>
              <a:rPr lang="fi-FI" dirty="0"/>
              <a:t>Suomessa historiallisen matalalla tasolla </a:t>
            </a:r>
          </a:p>
        </p:txBody>
      </p:sp>
      <p:graphicFrame>
        <p:nvGraphicFramePr>
          <p:cNvPr id="6" name="Kaavio 5"/>
          <p:cNvGraphicFramePr/>
          <p:nvPr>
            <p:extLst/>
          </p:nvPr>
        </p:nvGraphicFramePr>
        <p:xfrm>
          <a:off x="431653" y="1714193"/>
          <a:ext cx="9217618" cy="45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336890"/>
            <a:ext cx="7184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*) Vuosina 1900-1974 teollisuuteen kuuluvat myös kaivostoiminta, energia-, vesi- ja jätehuolto.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3139270582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0993E8-EAA7-460F-8B46-4B24E98ECE5F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Teollisuus tuo </a:t>
            </a:r>
            <a:r>
              <a:rPr lang="fi-FI" dirty="0" smtClean="0"/>
              <a:t>80 prosenttia </a:t>
            </a:r>
            <a:r>
              <a:rPr lang="fi-FI" dirty="0"/>
              <a:t>Suomen viennistä, mutta ei pysty enää rahoittamaan nykyistä julkista sektoria</a:t>
            </a:r>
          </a:p>
        </p:txBody>
      </p:sp>
      <p:graphicFrame>
        <p:nvGraphicFramePr>
          <p:cNvPr id="6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879080"/>
              </p:ext>
            </p:extLst>
          </p:nvPr>
        </p:nvGraphicFramePr>
        <p:xfrm>
          <a:off x="504255" y="1811727"/>
          <a:ext cx="9001000" cy="447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orakulmio 6"/>
          <p:cNvSpPr/>
          <p:nvPr/>
        </p:nvSpPr>
        <p:spPr>
          <a:xfrm>
            <a:off x="1510461" y="6480326"/>
            <a:ext cx="55156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Tilastokeskus / Kansantalouden tilinpito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152327" y="1655787"/>
            <a:ext cx="2780416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Työpaikkojen määrä Suomessa </a:t>
            </a:r>
          </a:p>
        </p:txBody>
      </p:sp>
    </p:spTree>
    <p:extLst>
      <p:ext uri="{BB962C8B-B14F-4D97-AF65-F5344CB8AC3E}">
        <p14:creationId xmlns:p14="http://schemas.microsoft.com/office/powerpoint/2010/main" val="1518471786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946012"/>
              </p:ext>
            </p:extLst>
          </p:nvPr>
        </p:nvGraphicFramePr>
        <p:xfrm>
          <a:off x="431653" y="1727795"/>
          <a:ext cx="9073602" cy="455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5799C9-65EE-4930-A4B5-A73CC3895716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124830"/>
            <a:r>
              <a:rPr lang="fi-FI" dirty="0">
                <a:solidFill>
                  <a:srgbClr val="002664"/>
                </a:solidFill>
              </a:rPr>
              <a:t>Teollisuuden yritysten lukumäärä Suomessa on vähentynyt merkittävästi</a:t>
            </a:r>
            <a:r>
              <a:rPr lang="fi-FI" sz="3225" dirty="0">
                <a:solidFill>
                  <a:srgbClr val="002664"/>
                </a:solidFill>
              </a:rPr>
              <a:t/>
            </a:r>
            <a:br>
              <a:rPr lang="fi-FI" sz="3225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Vähintään viiden henkilön yritykset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510461" y="6480326"/>
            <a:ext cx="55156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Tilastokeskus  </a:t>
            </a:r>
          </a:p>
        </p:txBody>
      </p:sp>
    </p:spTree>
    <p:extLst>
      <p:ext uri="{BB962C8B-B14F-4D97-AF65-F5344CB8AC3E}">
        <p14:creationId xmlns:p14="http://schemas.microsoft.com/office/powerpoint/2010/main" val="69038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32AAAD-ACEE-49A7-B4E0-A5FA76D60998}" type="datetime1">
              <a:rPr lang="fi-FI" smtClean="0">
                <a:solidFill>
                  <a:srgbClr val="B1BEB9"/>
                </a:solidFill>
              </a:rPr>
              <a:pPr/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smtClean="0"/>
              <a:t>Vientisektorin eli teollisuuden tuotantokapasiteetti Suomessa on vähentynyt noin 20 %</a:t>
            </a:r>
            <a:endParaRPr lang="fi-FI" sz="2000" b="0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751993"/>
              </p:ext>
            </p:extLst>
          </p:nvPr>
        </p:nvGraphicFramePr>
        <p:xfrm>
          <a:off x="504255" y="1714194"/>
          <a:ext cx="9217024" cy="449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16481" y="6496396"/>
            <a:ext cx="4773074" cy="25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770" tIns="42885" rIns="85770" bIns="42885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Lähde: Tilastokeskus / Teollisuustuotannon volyymi-indeksi 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080317" y="6120083"/>
          <a:ext cx="5976667" cy="2969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75385"/>
                <a:gridCol w="716316"/>
                <a:gridCol w="765713"/>
                <a:gridCol w="765713"/>
                <a:gridCol w="738385"/>
                <a:gridCol w="738385"/>
                <a:gridCol w="738385"/>
                <a:gridCol w="738385"/>
              </a:tblGrid>
              <a:tr h="29694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264895" y="4320083"/>
            <a:ext cx="870897" cy="341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9108"/>
            <a:r>
              <a:rPr lang="fi-FI" sz="1613" dirty="0">
                <a:solidFill>
                  <a:srgbClr val="0070C0"/>
                </a:solidFill>
              </a:rPr>
              <a:t>-</a:t>
            </a:r>
            <a:r>
              <a:rPr lang="fi-FI" sz="1613" dirty="0" smtClean="0">
                <a:solidFill>
                  <a:srgbClr val="0070C0"/>
                </a:solidFill>
              </a:rPr>
              <a:t>21 </a:t>
            </a:r>
            <a:r>
              <a:rPr lang="fi-FI" sz="1613" dirty="0">
                <a:solidFill>
                  <a:srgbClr val="0070C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7790165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6751F19-E334-46E5-B033-A2EA21B0606A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tavaravienti Suomesta alueittain </a:t>
            </a:r>
            <a:r>
              <a:rPr lang="fi-FI" dirty="0" smtClean="0"/>
              <a:t>2015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Tavaravienti yhteensä </a:t>
            </a:r>
            <a:r>
              <a:rPr lang="fi-FI" sz="2016" b="0" dirty="0" smtClean="0"/>
              <a:t>26,7 </a:t>
            </a:r>
            <a:r>
              <a:rPr lang="fi-FI" sz="2016" b="0" dirty="0"/>
              <a:t>mrd. euroa*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76792" y="1453465"/>
            <a:ext cx="9220767" cy="4789931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939102" y="2545110"/>
            <a:ext cx="1591708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Pohjois-Amerikka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2,6 mrd. €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9,6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348918" y="2420260"/>
            <a:ext cx="1477000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Länsi-Eurooppa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14,4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mrd. €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53,7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861310" y="3409077"/>
            <a:ext cx="1548794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Lähi- ja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Keski-Itä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0,7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mrd. € 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2,5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972582" y="3745105"/>
            <a:ext cx="998991" cy="743665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Aasia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3,8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mrd. €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14,4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466412" y="3766145"/>
            <a:ext cx="997160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Afrikka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0,5 mrd. €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1,9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1411693" y="5006773"/>
            <a:ext cx="2013385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Etelä- ja Väli-Amerikka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0,9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3,3 %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5650018" y="2498714"/>
            <a:ext cx="1990767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Keski- ja Itä-Eurooppa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3,8 mrd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. €</a:t>
            </a:r>
          </a:p>
          <a:p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14,6 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1327989" y="6392005"/>
            <a:ext cx="60239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*) Tavaraviennin lisäksi alan yrityksillä oli </a:t>
            </a:r>
            <a:r>
              <a:rPr lang="fi-FI" sz="1100" b="0" dirty="0" smtClean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palveluvientiä noin 10 miljardia </a:t>
            </a: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euroa.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Lähde: Tullihallitus, Tilastokeskus </a:t>
            </a:r>
          </a:p>
        </p:txBody>
      </p:sp>
    </p:spTree>
    <p:extLst>
      <p:ext uri="{BB962C8B-B14F-4D97-AF65-F5344CB8AC3E}">
        <p14:creationId xmlns:p14="http://schemas.microsoft.com/office/powerpoint/2010/main" val="672368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1"/>
          <a:ext cx="9577511" cy="411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wrap="square" anchor="t" anchorCtr="0"/>
          <a:lstStyle/>
          <a:p>
            <a:pPr defTabSz="873623"/>
            <a:r>
              <a:rPr lang="fi-FI" dirty="0"/>
              <a:t>Tuottavuuskehityksen* taitekohta Suomessa </a:t>
            </a:r>
            <a:r>
              <a:rPr lang="fi-FI" sz="3225" b="0" dirty="0"/>
              <a:t/>
            </a:r>
            <a:br>
              <a:rPr lang="fi-FI" sz="3225" b="0" dirty="0"/>
            </a:br>
            <a:r>
              <a:rPr lang="fi-FI" sz="2000" b="0" dirty="0"/>
              <a:t>2008 jälkeen Suomesta on hävinnyt pysyvästi merkittävää volyymituotantoa elektroniikka-, metsä- ja </a:t>
            </a:r>
            <a:r>
              <a:rPr lang="fi-FI" sz="2000" b="0" dirty="0" smtClean="0"/>
              <a:t>koneteollisuudesta**   </a:t>
            </a:r>
            <a:endParaRPr lang="fi-FI" sz="2000" b="0" dirty="0"/>
          </a:p>
        </p:txBody>
      </p:sp>
      <p:sp>
        <p:nvSpPr>
          <p:cNvPr id="6" name="Suorakulmio 5"/>
          <p:cNvSpPr/>
          <p:nvPr/>
        </p:nvSpPr>
        <p:spPr>
          <a:xfrm>
            <a:off x="1296343" y="6480326"/>
            <a:ext cx="41004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Lähde: Tilastokeskus / Kansantalouden tilinpito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60013" y="5744316"/>
            <a:ext cx="71848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*) Työn tuottavuudella tarkoitetaan kiinteähintaista jalostusarvoa työtuntia kohden. Jos tuottavuus paranee (käyrä nousee), jalostusarvo lisääntyy enemmän kuin tehdyt työtunnit.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työvoimakustannukset + vuokrat + poistot + liikevoitto </a:t>
            </a:r>
            <a:endParaRPr lang="en-GB" sz="1100" dirty="0">
              <a:solidFill>
                <a:srgbClr val="002060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4896743" y="4742822"/>
            <a:ext cx="2921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1" dirty="0">
                <a:solidFill>
                  <a:srgbClr val="002060"/>
                </a:solidFill>
              </a:rPr>
              <a:t>**) Teollisuuden nykyinen  </a:t>
            </a:r>
            <a:r>
              <a:rPr lang="fi-FI" sz="1100" b="1" dirty="0" smtClean="0">
                <a:solidFill>
                  <a:srgbClr val="002060"/>
                </a:solidFill>
              </a:rPr>
              <a:t>tuotantokapasiteetti ei </a:t>
            </a:r>
            <a:r>
              <a:rPr lang="fi-FI" sz="1100" b="1" dirty="0">
                <a:solidFill>
                  <a:srgbClr val="002060"/>
                </a:solidFill>
              </a:rPr>
              <a:t>enää mahdollista vastaavaa tuottavuuskehitystä kuin vuosina 2000-2008. 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B7F582-1DE4-4AA2-81F2-6C8DBF20BB94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37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2" y="1727993"/>
          <a:ext cx="9433492" cy="412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äivämäärän paikkamerkki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663291-8D8F-44E2-8C28-4D3B20644856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9805" y="575779"/>
            <a:ext cx="9375489" cy="1008000"/>
          </a:xfrm>
        </p:spPr>
        <p:txBody>
          <a:bodyPr wrap="square" anchor="t" anchorCtr="0"/>
          <a:lstStyle/>
          <a:p>
            <a:pPr defTabSz="873623"/>
            <a:r>
              <a:rPr lang="fi-FI" dirty="0"/>
              <a:t>Tuottavuuskehitys* teknologiateollisuudessa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60013" y="5760243"/>
            <a:ext cx="71872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Arial Unicode MS"/>
              </a:rPr>
              <a:t>*) Työn tuottavuudella tarkoitetaan kiinteähintaista jalostusarvoa työtuntia kohden. Jos tuottavuus paranee (käyrä nousee), jalostusarvo lisääntyy enemmän kuin tehdyt työtunnit.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työvoimakustannukset + vuokrat + poistot + liikevoitto </a:t>
            </a:r>
          </a:p>
          <a:p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296343" y="6502320"/>
            <a:ext cx="35936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 / Kansantalouden tilinpito</a:t>
            </a:r>
          </a:p>
        </p:txBody>
      </p:sp>
    </p:spTree>
    <p:extLst>
      <p:ext uri="{BB962C8B-B14F-4D97-AF65-F5344CB8AC3E}">
        <p14:creationId xmlns:p14="http://schemas.microsoft.com/office/powerpoint/2010/main" val="1140209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417B2FF-630B-4E71-B229-7998D8EB94EA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Investoinnit Suomessa on saatava </a:t>
            </a:r>
            <a:r>
              <a:rPr lang="fi-FI" dirty="0" smtClean="0"/>
              <a:t>uuteen kasvuun</a:t>
            </a:r>
            <a:r>
              <a:rPr lang="fi-FI" dirty="0"/>
              <a:t/>
            </a:r>
            <a:br>
              <a:rPr lang="fi-FI" dirty="0"/>
            </a:br>
            <a:r>
              <a:rPr lang="fi-FI" sz="2000" b="0" dirty="0"/>
              <a:t>Robotiikka, automaatio, digitaalisuus, uusi tuotanto, </a:t>
            </a:r>
            <a:r>
              <a:rPr lang="fi-FI" sz="2000" b="0" dirty="0" err="1"/>
              <a:t>t&amp;k</a:t>
            </a:r>
            <a:endParaRPr lang="en-GB" sz="20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68351" y="6480326"/>
            <a:ext cx="4716783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069" fontAlgn="base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Arial"/>
                <a:ea typeface="Arial Unicode MS"/>
              </a:rPr>
              <a:t>Lähde: OECD, </a:t>
            </a:r>
            <a:r>
              <a:rPr lang="fi-FI" sz="1100" b="0" dirty="0" err="1">
                <a:solidFill>
                  <a:srgbClr val="002664"/>
                </a:solidFill>
                <a:latin typeface="Arial"/>
                <a:ea typeface="Arial Unicode MS"/>
              </a:rPr>
              <a:t>Economic</a:t>
            </a:r>
            <a:r>
              <a:rPr lang="fi-FI" sz="1100" b="0" dirty="0">
                <a:solidFill>
                  <a:srgbClr val="002664"/>
                </a:solidFill>
                <a:latin typeface="Arial"/>
                <a:ea typeface="Arial Unicode MS"/>
              </a:rPr>
              <a:t> Outlook </a:t>
            </a:r>
            <a:r>
              <a:rPr lang="fi-FI" sz="1100" b="0" dirty="0" smtClean="0">
                <a:solidFill>
                  <a:srgbClr val="002664"/>
                </a:solidFill>
                <a:latin typeface="Arial"/>
                <a:ea typeface="Arial Unicode MS"/>
              </a:rPr>
              <a:t>2015</a:t>
            </a:r>
            <a:endParaRPr lang="fi-FI" sz="1100" b="0" dirty="0">
              <a:solidFill>
                <a:srgbClr val="002664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989371903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/>
          </p:nvPr>
        </p:nvGraphicFramePr>
        <p:xfrm>
          <a:off x="431653" y="1727200"/>
          <a:ext cx="4681114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Yritysten investoinnit Suomessa alittavat pääomien kulumisen</a:t>
            </a:r>
            <a:endParaRPr lang="fi-FI" sz="2000" b="0" dirty="0"/>
          </a:p>
        </p:txBody>
      </p:sp>
      <p:sp>
        <p:nvSpPr>
          <p:cNvPr id="2" name="Tekstiruutu 1"/>
          <p:cNvSpPr txBox="1"/>
          <p:nvPr/>
        </p:nvSpPr>
        <p:spPr>
          <a:xfrm>
            <a:off x="934939" y="1661331"/>
            <a:ext cx="302433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 smtClean="0">
                <a:solidFill>
                  <a:srgbClr val="002964"/>
                </a:solidFill>
              </a:rPr>
              <a:t>Kiintein hinnoin, indeksi 2005=100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510461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Tilastokeskus, Kansantalouden tilinpito</a:t>
            </a:r>
          </a:p>
        </p:txBody>
      </p:sp>
      <p:graphicFrame>
        <p:nvGraphicFramePr>
          <p:cNvPr id="9" name="Sisällön paikkamerkki 9"/>
          <p:cNvGraphicFramePr>
            <a:graphicFrameLocks/>
          </p:cNvGraphicFramePr>
          <p:nvPr>
            <p:extLst/>
          </p:nvPr>
        </p:nvGraphicFramePr>
        <p:xfrm>
          <a:off x="5112767" y="1722233"/>
          <a:ext cx="4896544" cy="461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iruutu 10"/>
          <p:cNvSpPr txBox="1"/>
          <p:nvPr/>
        </p:nvSpPr>
        <p:spPr>
          <a:xfrm>
            <a:off x="5616053" y="1621924"/>
            <a:ext cx="302433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 smtClean="0">
                <a:solidFill>
                  <a:srgbClr val="002964"/>
                </a:solidFill>
              </a:rPr>
              <a:t>Kiintein hinnoin, indeksi 2005=100</a:t>
            </a:r>
          </a:p>
        </p:txBody>
      </p:sp>
    </p:spTree>
    <p:extLst>
      <p:ext uri="{BB962C8B-B14F-4D97-AF65-F5344CB8AC3E}">
        <p14:creationId xmlns:p14="http://schemas.microsoft.com/office/powerpoint/2010/main" val="731304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0602E2-37C5-4954-BCBB-8C68702D7CEC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/>
              <a:t>T</a:t>
            </a:r>
            <a:r>
              <a:rPr lang="fi-FI" dirty="0" smtClean="0"/>
              <a:t>eollisuuden investointisuunnitelmat ennakoivat investointien kasvaneen vuonna 2015 ja edelleen 2016  </a:t>
            </a:r>
            <a:br>
              <a:rPr lang="fi-FI" dirty="0" smtClean="0"/>
            </a:br>
            <a:r>
              <a:rPr lang="fi-FI" sz="2000" b="0" dirty="0" smtClean="0"/>
              <a:t>Teollisuuden tuotannolliset sekä tutkimus- ja kehitysinvestoinnit Suomessa</a:t>
            </a:r>
            <a:endParaRPr lang="fi-FI" sz="2000" b="0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713581"/>
              </p:ext>
            </p:extLst>
          </p:nvPr>
        </p:nvGraphicFramePr>
        <p:xfrm>
          <a:off x="431653" y="1583779"/>
          <a:ext cx="9217618" cy="477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472601"/>
            <a:ext cx="6749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Tilastokeskus, </a:t>
            </a:r>
            <a:r>
              <a:rPr lang="fi-FI" sz="1100" dirty="0" err="1">
                <a:solidFill>
                  <a:srgbClr val="002664"/>
                </a:solidFill>
                <a:ea typeface="Arial Unicode MS"/>
              </a:rPr>
              <a:t>EK:n</a:t>
            </a:r>
            <a:r>
              <a:rPr lang="fi-FI" sz="1100" dirty="0">
                <a:solidFill>
                  <a:srgbClr val="002664"/>
                </a:solidFill>
                <a:ea typeface="Arial Unicode MS"/>
              </a:rPr>
              <a:t> investointitiedustelu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(tammikuu 2016), Teknologiateollisuus ry</a:t>
            </a:r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8" name="Tekstiruutu 1"/>
          <p:cNvSpPr txBox="1"/>
          <p:nvPr/>
        </p:nvSpPr>
        <p:spPr>
          <a:xfrm>
            <a:off x="1224335" y="1655787"/>
            <a:ext cx="268181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spc="-40" dirty="0" smtClean="0">
                <a:solidFill>
                  <a:srgbClr val="002060"/>
                </a:solidFill>
              </a:rPr>
              <a:t>Miljoonaa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251905730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655503"/>
              </p:ext>
            </p:extLst>
          </p:nvPr>
        </p:nvGraphicFramePr>
        <p:xfrm>
          <a:off x="431652" y="1727993"/>
          <a:ext cx="9145611" cy="455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25" dirty="0"/>
              <a:t>Suomi ei </a:t>
            </a:r>
            <a:r>
              <a:rPr lang="fi-FI" sz="3225" dirty="0" smtClean="0"/>
              <a:t>ole houkutellut myöskään </a:t>
            </a:r>
            <a:r>
              <a:rPr lang="fi-FI" sz="3225" dirty="0"/>
              <a:t>ulkomaisia investointeja (vrt. Viro, Puola, Ruotsi,…)  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368351" y="6336890"/>
            <a:ext cx="6749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Leino Topias: Ulkomaisten yritysten investoinnit Suomessa; viimeaikainen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Arial Unicode MS"/>
              </a:rPr>
              <a:t>kehitys ja sen tulkintoja, Suomen Pankki (2015)</a:t>
            </a:r>
          </a:p>
        </p:txBody>
      </p:sp>
      <p:sp>
        <p:nvSpPr>
          <p:cNvPr id="9" name="Suorakulmio 8"/>
          <p:cNvSpPr/>
          <p:nvPr/>
        </p:nvSpPr>
        <p:spPr>
          <a:xfrm>
            <a:off x="761233" y="1569044"/>
            <a:ext cx="1039166" cy="341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13" dirty="0">
                <a:solidFill>
                  <a:srgbClr val="002664"/>
                </a:solidFill>
                <a:ea typeface="ＭＳ Ｐゴシック" pitchFamily="34" charset="-128"/>
              </a:rPr>
              <a:t>% </a:t>
            </a:r>
            <a:r>
              <a:rPr lang="fi-FI" sz="1613" dirty="0" err="1">
                <a:solidFill>
                  <a:srgbClr val="002664"/>
                </a:solidFill>
                <a:ea typeface="ＭＳ Ｐゴシック" pitchFamily="34" charset="-128"/>
              </a:rPr>
              <a:t>bkt:sta</a:t>
            </a:r>
            <a:endParaRPr lang="fi-FI" sz="1613" dirty="0">
              <a:solidFill>
                <a:srgbClr val="002664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017FF23-283D-43C7-BD47-B2D0935B65FC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37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431652" y="1727993"/>
          <a:ext cx="9289627" cy="456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25" dirty="0" smtClean="0"/>
              <a:t>Suomessa on vähän ulkomaisia yrityksiä ja pääkonttoreita</a:t>
            </a:r>
            <a:br>
              <a:rPr lang="fi-FI" sz="3225" dirty="0" smtClean="0"/>
            </a:br>
            <a:r>
              <a:rPr lang="fi-FI" sz="2000" b="0" dirty="0" smtClean="0"/>
              <a:t>Ulkomaisten yritysten osuus henkilöstöstä teollisuudessa ja kaupan alalla Suomessa </a:t>
            </a:r>
            <a:endParaRPr lang="fi-FI" sz="2000" b="0" dirty="0"/>
          </a:p>
        </p:txBody>
      </p:sp>
      <p:sp>
        <p:nvSpPr>
          <p:cNvPr id="6" name="Tekstiruutu 5"/>
          <p:cNvSpPr txBox="1"/>
          <p:nvPr/>
        </p:nvSpPr>
        <p:spPr>
          <a:xfrm>
            <a:off x="1440359" y="6493534"/>
            <a:ext cx="6749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</a:t>
            </a:r>
            <a:r>
              <a:rPr lang="fi-FI" sz="1100" dirty="0" err="1" smtClean="0">
                <a:solidFill>
                  <a:srgbClr val="002664"/>
                </a:solidFill>
                <a:ea typeface="Arial Unicode MS"/>
              </a:rPr>
              <a:t>Eurostat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 (tiedot vuodelta 2011)</a:t>
            </a:r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B356C2-5CD6-4090-B2F0-82F5EB47A666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90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0463A4-611B-47C3-9A69-C4369A495BCD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/>
              <a:t>Yritysten </a:t>
            </a:r>
            <a:r>
              <a:rPr lang="fi-FI" dirty="0" smtClean="0"/>
              <a:t>investointimahdollisuuksia jarruttaa kannattavuuden putoaminen</a:t>
            </a:r>
            <a:r>
              <a:rPr lang="fi-FI" dirty="0"/>
              <a:t/>
            </a:r>
            <a:br>
              <a:rPr lang="fi-FI" dirty="0"/>
            </a:br>
            <a:r>
              <a:rPr lang="fi-FI" sz="2000" b="0" dirty="0"/>
              <a:t>Koko yrityssektorin ja teknologiateollisuuden nettotulos</a:t>
            </a:r>
            <a:r>
              <a:rPr lang="fi-FI" sz="2000" b="0" dirty="0" smtClean="0"/>
              <a:t>* Suomessa verotuksen jälkeen </a:t>
            </a:r>
            <a:endParaRPr lang="fi-FI" sz="2000" b="0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504255" y="1727993"/>
          <a:ext cx="9073008" cy="439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180244"/>
            <a:ext cx="6822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*) Nettotulos / liikevaihto. Nettotulos tarkoittaa yritysten tulosta rahoitustuottojen ja –kulujen, satunnaisten erien sekä verotuksen jälkeen.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3883169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590858C-EE6F-4FF4-8FA6-2EC084764DC8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Julkiset menot, julkinen velka ja veroaste ovat kasvaneet hallitsemattomasti</a:t>
            </a:r>
            <a:br>
              <a:rPr lang="fi-FI" dirty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00" b="0" dirty="0">
                <a:solidFill>
                  <a:srgbClr val="002060"/>
                </a:solidFill>
                <a:ea typeface="ＭＳ Ｐゴシック" pitchFamily="34" charset="-128"/>
              </a:rPr>
              <a:t>Kustannustaakka on paisunut, siksi julkista sektoria on karsittava 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447529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01456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C12EB9D-CB23-44CA-9B87-52386F8AEBA3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Suomen kokonaisveroaste jatkaa nousuaan 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/>
            </a:r>
            <a:br>
              <a:rPr lang="fi-FI" dirty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00" b="0" dirty="0" smtClean="0">
                <a:solidFill>
                  <a:srgbClr val="002060"/>
                </a:solidFill>
                <a:ea typeface="ＭＳ Ｐゴシック" pitchFamily="34" charset="-128"/>
              </a:rPr>
              <a:t>Verotuksen kiristäminen on este talouskasvulle 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93534"/>
            <a:ext cx="35894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smtClean="0">
                <a:solidFill>
                  <a:srgbClr val="002664"/>
                </a:solidFill>
              </a:rPr>
              <a:t>OECD, VM (ennuste 18.12.2015)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092896"/>
              </p:ext>
            </p:extLst>
          </p:nvPr>
        </p:nvGraphicFramePr>
        <p:xfrm>
          <a:off x="431800" y="1746334"/>
          <a:ext cx="9502775" cy="460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03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5653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1440359" y="3600003"/>
            <a:ext cx="7680913" cy="1983917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Suomi ei ole päässyt kasvuun </a:t>
            </a:r>
            <a:br>
              <a:rPr lang="fi-FI" dirty="0" smtClean="0"/>
            </a:br>
            <a:r>
              <a:rPr lang="fi-FI" dirty="0" smtClean="0"/>
              <a:t>– talouskasvun palauttaminen on ensiarvoisen tärkeää </a:t>
            </a:r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98EE53-1656-4E0C-87F9-F1C034F08653}" type="datetime1">
              <a:rPr lang="fi-FI" smtClean="0">
                <a:solidFill>
                  <a:srgbClr val="FFFFFF"/>
                </a:solidFill>
              </a:rPr>
              <a:t>18.4.2016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566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C15CCE-97E1-4678-9E18-CFD73F504908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</a:rPr>
              <a:t>Julkisen sektorin bkt-suhteen palauttaminen vaatii 10-15 miljardin euron menoleikkauksia</a:t>
            </a:r>
            <a:r>
              <a:rPr lang="fi-FI" sz="3200" dirty="0">
                <a:solidFill>
                  <a:srgbClr val="002664"/>
                </a:solidFill>
              </a:rPr>
              <a:t/>
            </a:r>
            <a:br>
              <a:rPr lang="fi-FI" sz="3200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Verojen kiristäminen on ollut väärä ratkaisu tähän ongelmaan </a:t>
            </a:r>
            <a:endParaRPr lang="fi-FI" sz="2000" dirty="0"/>
          </a:p>
        </p:txBody>
      </p:sp>
      <p:graphicFrame>
        <p:nvGraphicFramePr>
          <p:cNvPr id="5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688239"/>
              </p:ext>
            </p:extLst>
          </p:nvPr>
        </p:nvGraphicFramePr>
        <p:xfrm>
          <a:off x="432247" y="1859343"/>
          <a:ext cx="9145016" cy="442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orakulmio 5"/>
          <p:cNvSpPr/>
          <p:nvPr/>
        </p:nvSpPr>
        <p:spPr>
          <a:xfrm>
            <a:off x="1440359" y="6480326"/>
            <a:ext cx="49020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OECD,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Economic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Outlook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2015 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792287" y="1655787"/>
            <a:ext cx="4507901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Julkiset menot suhteessa bruttokansantuotteeseen, %</a:t>
            </a:r>
          </a:p>
        </p:txBody>
      </p:sp>
    </p:spTree>
    <p:extLst>
      <p:ext uri="{BB962C8B-B14F-4D97-AF65-F5344CB8AC3E}">
        <p14:creationId xmlns:p14="http://schemas.microsoft.com/office/powerpoint/2010/main" val="4141788657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903334-3FA0-476D-B251-F2CC5599CFA5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</a:t>
            </a:r>
            <a:r>
              <a:rPr lang="fi-FI" dirty="0" smtClean="0"/>
              <a:t>vaihtotase on jäänyt kilpailijamaista</a:t>
            </a:r>
            <a:br>
              <a:rPr lang="fi-FI" dirty="0" smtClean="0"/>
            </a:br>
            <a:r>
              <a:rPr lang="fi-FI" sz="2000" b="0" dirty="0" smtClean="0"/>
              <a:t>Tuontihintojen alaneminen kaunistaa nyt Suomenkin vaihtotasetta </a:t>
            </a:r>
            <a:endParaRPr lang="en-GB" sz="2000" b="0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642120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844098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1BEB9"/>
                </a:solidFill>
              </a:rPr>
              <a:t>8.3.2016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Pk-yritysten suoraa ulkomaanvientiä on </a:t>
            </a:r>
            <a:r>
              <a:rPr lang="fi-FI" dirty="0" smtClean="0"/>
              <a:t>kasvatettava</a:t>
            </a:r>
            <a:br>
              <a:rPr lang="fi-FI" dirty="0" smtClean="0"/>
            </a:br>
            <a:r>
              <a:rPr lang="fi-FI" sz="2000" b="0" dirty="0">
                <a:solidFill>
                  <a:srgbClr val="002060"/>
                </a:solidFill>
              </a:rPr>
              <a:t>Erikokoisten yritysten* osuus tavaraviennin arvosta </a:t>
            </a:r>
            <a:r>
              <a:rPr lang="fi-FI" sz="2000" b="0" dirty="0" smtClean="0">
                <a:solidFill>
                  <a:srgbClr val="002060"/>
                </a:solidFill>
              </a:rPr>
              <a:t>2013</a:t>
            </a:r>
            <a:endParaRPr lang="fi-FI" b="0" dirty="0">
              <a:solidFill>
                <a:srgbClr val="002060"/>
              </a:solidFill>
            </a:endParaRP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9001199" y="3095947"/>
            <a:ext cx="1187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i-FI" sz="1400" dirty="0" smtClean="0">
                <a:solidFill>
                  <a:srgbClr val="002664"/>
                </a:solidFill>
                <a:ea typeface="Arial Unicode MS"/>
                <a:cs typeface="Arial Unicode MS"/>
              </a:rPr>
              <a:t>Henkilöstöä</a:t>
            </a:r>
            <a:endParaRPr lang="fi-FI" sz="1400" dirty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52327" y="1628151"/>
            <a:ext cx="31454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dirty="0">
                <a:solidFill>
                  <a:srgbClr val="002664"/>
                </a:solidFill>
                <a:ea typeface="Arial Unicode MS"/>
                <a:cs typeface="Arial Unicode MS"/>
              </a:rPr>
              <a:t>Osuus maan koko </a:t>
            </a:r>
            <a:r>
              <a:rPr lang="fi-FI" sz="1200" dirty="0" smtClean="0">
                <a:solidFill>
                  <a:srgbClr val="002664"/>
                </a:solidFill>
                <a:ea typeface="Arial Unicode MS"/>
                <a:cs typeface="Arial Unicode MS"/>
              </a:rPr>
              <a:t>tavaraviennin arvosta, </a:t>
            </a:r>
            <a:r>
              <a:rPr lang="fi-FI" sz="1200" dirty="0">
                <a:solidFill>
                  <a:srgbClr val="002664"/>
                </a:solidFill>
                <a:ea typeface="Arial Unicode MS"/>
                <a:cs typeface="Arial Unicode MS"/>
              </a:rPr>
              <a:t>%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68351" y="6179858"/>
            <a:ext cx="629691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*) Vertailussa yritysten koko perustuu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niiden </a:t>
            </a:r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henkilöstön määrään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. Niitä vientiyrityksiä, joilta ei ole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tiedossa henkilöstön määrää, ei ole otettu vertailussa huomioon.</a:t>
            </a:r>
          </a:p>
          <a:p>
            <a:r>
              <a:rPr lang="fi-FI" sz="1100" dirty="0" smtClean="0">
                <a:solidFill>
                  <a:srgbClr val="003976"/>
                </a:solidFill>
                <a:ea typeface="Arial Unicode MS"/>
                <a:cs typeface="Arial Unicode MS"/>
              </a:rPr>
              <a:t>Lähde</a:t>
            </a:r>
            <a:r>
              <a:rPr lang="fi-FI" sz="1100" dirty="0">
                <a:solidFill>
                  <a:srgbClr val="003976"/>
                </a:solidFill>
                <a:ea typeface="Arial Unicode MS"/>
                <a:cs typeface="Arial Unicode MS"/>
              </a:rPr>
              <a:t>: </a:t>
            </a:r>
            <a:r>
              <a:rPr lang="fi-FI" sz="1100" dirty="0" smtClean="0">
                <a:solidFill>
                  <a:srgbClr val="003976"/>
                </a:solidFill>
                <a:ea typeface="Arial Unicode MS"/>
                <a:cs typeface="Arial Unicode MS"/>
              </a:rPr>
              <a:t>OECD, Trade </a:t>
            </a:r>
            <a:r>
              <a:rPr lang="fi-FI" sz="1100" dirty="0" err="1">
                <a:solidFill>
                  <a:srgbClr val="003976"/>
                </a:solidFill>
                <a:ea typeface="Arial Unicode MS"/>
                <a:cs typeface="Arial Unicode MS"/>
              </a:rPr>
              <a:t>by</a:t>
            </a:r>
            <a:r>
              <a:rPr lang="fi-FI" sz="1100" dirty="0">
                <a:solidFill>
                  <a:srgbClr val="003976"/>
                </a:solidFill>
                <a:ea typeface="Arial Unicode MS"/>
                <a:cs typeface="Arial Unicode MS"/>
              </a:rPr>
              <a:t> Enterprise </a:t>
            </a:r>
            <a:r>
              <a:rPr lang="fi-FI" sz="1100" dirty="0" err="1" smtClean="0">
                <a:solidFill>
                  <a:srgbClr val="003976"/>
                </a:solidFill>
                <a:ea typeface="Arial Unicode MS"/>
                <a:cs typeface="Arial Unicode MS"/>
              </a:rPr>
              <a:t>Characteristics</a:t>
            </a:r>
            <a:endParaRPr lang="fi-FI" sz="1100" dirty="0">
              <a:solidFill>
                <a:srgbClr val="003976"/>
              </a:solidFill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84686912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742575"/>
              </p:ext>
            </p:extLst>
          </p:nvPr>
        </p:nvGraphicFramePr>
        <p:xfrm>
          <a:off x="360239" y="1626548"/>
          <a:ext cx="9505056" cy="406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5B45074-E644-4266-9862-6EC5A49EDB60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255" y="262700"/>
            <a:ext cx="9433047" cy="1008000"/>
          </a:xfrm>
        </p:spPr>
        <p:txBody>
          <a:bodyPr/>
          <a:lstStyle/>
          <a:p>
            <a:r>
              <a:rPr lang="fi-FI" dirty="0"/>
              <a:t>Pk-yrityksiä on kannustettava lisäämään omaa vientiään ulkomaille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00" b="0" dirty="0"/>
              <a:t>Erikokoisten yritysten osuus Suomen koko tavaraviennistä, %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10972" y="5688235"/>
            <a:ext cx="5925763" cy="114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060"/>
                </a:solidFill>
              </a:rPr>
              <a:t>*) Vertailussa yritysten koko perustuu Tilastokeskuksen määritelmiin: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Mikroyritys</a:t>
            </a:r>
            <a:r>
              <a:rPr lang="fi-FI" sz="1100" b="0" dirty="0">
                <a:solidFill>
                  <a:srgbClr val="002060"/>
                </a:solidFill>
              </a:rPr>
              <a:t>: henkilöstöä 0-9, liikevaihto 0-2 milj. euroa tai tase 0-2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Pieni yritys</a:t>
            </a:r>
            <a:r>
              <a:rPr lang="fi-FI" sz="1100" b="0" dirty="0">
                <a:solidFill>
                  <a:srgbClr val="002060"/>
                </a:solidFill>
              </a:rPr>
              <a:t>: henkilöstöä 10-49, liikevaihto 2-10 milj. euroa tai tase 2-10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Keskisuuri yritys</a:t>
            </a:r>
            <a:r>
              <a:rPr lang="fi-FI" sz="1100" b="0" dirty="0">
                <a:solidFill>
                  <a:srgbClr val="002060"/>
                </a:solidFill>
              </a:rPr>
              <a:t>: henkilöstöä 50-249, liikevaihto 10-50 milj. euroa tai tase 10-43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Suuri yritys</a:t>
            </a:r>
            <a:r>
              <a:rPr lang="fi-FI" sz="1100" b="0" dirty="0">
                <a:solidFill>
                  <a:srgbClr val="002060"/>
                </a:solidFill>
              </a:rPr>
              <a:t>: henkilöstöä 250-, liikevaihto yli 50 milj. euroa tai tase yli 43 milj. euroa.   </a:t>
            </a:r>
          </a:p>
          <a:p>
            <a:r>
              <a:rPr lang="fi-FI" sz="1100" b="0" dirty="0">
                <a:solidFill>
                  <a:srgbClr val="002060"/>
                </a:solidFill>
              </a:rPr>
              <a:t>Lähde: Tullihallitus, Tavaroiden ulkomaankauppa yritysten kokoluokittain</a:t>
            </a:r>
          </a:p>
        </p:txBody>
      </p:sp>
    </p:spTree>
    <p:extLst>
      <p:ext uri="{BB962C8B-B14F-4D97-AF65-F5344CB8AC3E}">
        <p14:creationId xmlns:p14="http://schemas.microsoft.com/office/powerpoint/2010/main" val="349450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197960"/>
              </p:ext>
            </p:extLst>
          </p:nvPr>
        </p:nvGraphicFramePr>
        <p:xfrm>
          <a:off x="437640" y="1727795"/>
          <a:ext cx="8444769" cy="450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96561-5440-4F1B-87F3-4C3FE8FA1DAD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255" y="262700"/>
            <a:ext cx="9269213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Viennin osuus liikevaihdosta vaihtelee paljon teknologiateollisuudessa Suomessa</a:t>
            </a:r>
            <a:br>
              <a:rPr lang="fi-FI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Teknologiateollisuus ry:n jäsenyritysten vientiosuus vuonna </a:t>
            </a:r>
            <a:r>
              <a:rPr lang="fi-FI" sz="2000" b="0" dirty="0" smtClean="0">
                <a:solidFill>
                  <a:srgbClr val="002664"/>
                </a:solidFill>
              </a:rPr>
              <a:t>2014, </a:t>
            </a:r>
            <a:r>
              <a:rPr lang="fi-FI" sz="2000" b="0" dirty="0">
                <a:solidFill>
                  <a:srgbClr val="002664"/>
                </a:solidFill>
              </a:rPr>
              <a:t>%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80326"/>
            <a:ext cx="68220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00399" y="6124252"/>
            <a:ext cx="5001713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</a:t>
            </a:r>
            <a:endParaRPr lang="fi-FI" sz="1209" b="0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8641159" y="2807915"/>
            <a:ext cx="1451038" cy="2325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Viennin 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liikevaihdosta: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mediaani </a:t>
            </a:r>
            <a:r>
              <a:rPr lang="fi-FI" sz="1209" dirty="0" smtClean="0">
                <a:solidFill>
                  <a:srgbClr val="002060"/>
                </a:solidFill>
                <a:ea typeface="ＭＳ Ｐゴシック" pitchFamily="34" charset="-128"/>
              </a:rPr>
              <a:t>14 </a:t>
            </a: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%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22 %:lla ei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lainkaan omaa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vientiä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35 %:lla omaa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vientiä </a:t>
            </a:r>
            <a:r>
              <a:rPr lang="fi-FI" sz="1209" dirty="0" smtClean="0">
                <a:solidFill>
                  <a:srgbClr val="002060"/>
                </a:solidFill>
                <a:ea typeface="ＭＳ Ｐゴシック" pitchFamily="34" charset="-128"/>
              </a:rPr>
              <a:t>0-5 </a:t>
            </a: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liikevaihdosta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2013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Cleantech</a:t>
            </a:r>
            <a:endParaRPr lang="fi-FI" dirty="0"/>
          </a:p>
          <a:p>
            <a:pPr lvl="1"/>
            <a:r>
              <a:rPr lang="fi-FI" dirty="0"/>
              <a:t>energiaa säästävät ja vähäpäästöisemmät teknologiat</a:t>
            </a:r>
          </a:p>
          <a:p>
            <a:pPr lvl="1"/>
            <a:r>
              <a:rPr lang="fi-FI" dirty="0"/>
              <a:t>puhtaan käyttöveden ja jätevesien tehokkaamman puhdistuksen mahdollistavat teknologiat</a:t>
            </a:r>
          </a:p>
          <a:p>
            <a:r>
              <a:rPr lang="fi-FI" dirty="0"/>
              <a:t>Kaivosteollisuuden ja malmien jatkojalostuksen tuomat uudet mahdollisuudet </a:t>
            </a:r>
          </a:p>
          <a:p>
            <a:r>
              <a:rPr lang="fi-FI" dirty="0"/>
              <a:t>Ohjelmistot ja pelit</a:t>
            </a:r>
          </a:p>
          <a:p>
            <a:r>
              <a:rPr lang="fi-FI" dirty="0"/>
              <a:t>Lääketieteellinen teknologia ja palvelut</a:t>
            </a:r>
          </a:p>
          <a:p>
            <a:r>
              <a:rPr lang="fi-FI" dirty="0"/>
              <a:t>Suomi globaalien konesalien sijaintipaikkana (pilvipalvelut)</a:t>
            </a:r>
          </a:p>
          <a:p>
            <a:r>
              <a:rPr lang="fi-FI" dirty="0"/>
              <a:t>Teollisuutta palveleva suunnittelutyö</a:t>
            </a:r>
          </a:p>
          <a:p>
            <a:r>
              <a:rPr lang="fi-FI" dirty="0"/>
              <a:t>Autoteollisuuden murros</a:t>
            </a:r>
          </a:p>
          <a:p>
            <a:r>
              <a:rPr lang="fi-FI" dirty="0"/>
              <a:t>Älyä tuotteissa, pakkauksissa, koneissa ja laitteissa (anturointi, </a:t>
            </a:r>
            <a:r>
              <a:rPr lang="fi-FI" dirty="0" err="1"/>
              <a:t>gps</a:t>
            </a:r>
            <a:r>
              <a:rPr lang="fi-FI" dirty="0"/>
              <a:t>, ohjattavuus, valvonta...) </a:t>
            </a:r>
          </a:p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7D1236-BF17-4F43-96D1-0ADCDC42CDA3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Uusia liiketoimintamahdollisuuksia</a:t>
            </a:r>
          </a:p>
        </p:txBody>
      </p:sp>
    </p:spTree>
    <p:extLst>
      <p:ext uri="{BB962C8B-B14F-4D97-AF65-F5344CB8AC3E}">
        <p14:creationId xmlns:p14="http://schemas.microsoft.com/office/powerpoint/2010/main" val="760402887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44514" y="2879923"/>
            <a:ext cx="8642350" cy="2232249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Suomen jäykkä palkkamalli ja työlainsäädäntö heikentävät jatkuvasti kustannuskilpailukykyä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3599C5-A32A-4480-95FA-EBD20DE1EAD3}" type="datetime1">
              <a:rPr lang="fi-FI" smtClean="0"/>
              <a:t>18.4.2016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5474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D114EE-B035-4D1B-87D2-7E5995240479}" type="datetime1">
              <a:rPr lang="fi-FI" smtClean="0"/>
              <a:t>18.4.2016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Teollisuuden työpaikkoja Suomessa on kadonnut lähes 100 000 vuoden 2008 jälkeen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00" b="0" dirty="0"/>
              <a:t>Teollisuus tuo kuitenkin </a:t>
            </a:r>
            <a:r>
              <a:rPr lang="fi-FI" sz="2000" b="0" dirty="0" smtClean="0"/>
              <a:t>80 </a:t>
            </a:r>
            <a:r>
              <a:rPr lang="fi-FI" sz="2000" b="0" dirty="0"/>
              <a:t>% Suomen vientituloista </a:t>
            </a:r>
            <a:endParaRPr lang="en-GB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92828"/>
            <a:ext cx="4935082" cy="2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96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Macrobond</a:t>
            </a: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fi-FI" sz="1100" dirty="0" err="1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Eurostat</a:t>
            </a: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/ Kansantalouden tilinpito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487889"/>
              </p:ext>
            </p:extLst>
          </p:nvPr>
        </p:nvGraphicFramePr>
        <p:xfrm>
          <a:off x="431800" y="1746334"/>
          <a:ext cx="9502775" cy="451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2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17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9098089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2ECE29-C7EE-4E37-B75E-C2CD8B18B2BA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Koko elinkeinoelämän työpaikat Suomessa ovat vähentyneet tuntuvasti</a:t>
            </a:r>
            <a:endParaRPr lang="fi-FI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852027"/>
              </p:ext>
            </p:extLst>
          </p:nvPr>
        </p:nvGraphicFramePr>
        <p:xfrm>
          <a:off x="360239" y="1727795"/>
          <a:ext cx="9145016" cy="458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440359" y="6480326"/>
            <a:ext cx="4499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 / Kansantalouden tilinpito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008311" y="1641619"/>
            <a:ext cx="170292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</a:rPr>
              <a:t>Tuhatta työpaikkaa</a:t>
            </a:r>
            <a:endParaRPr lang="fi-FI" sz="1411" dirty="0">
              <a:solidFill>
                <a:srgbClr val="002060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60412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D01B84-6321-4CE8-93D8-4E48D7CF3AC9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Työttömien</a:t>
            </a:r>
            <a:r>
              <a:rPr lang="en-GB" dirty="0" smtClean="0"/>
              <a:t> </a:t>
            </a:r>
            <a:r>
              <a:rPr lang="en-GB" dirty="0" err="1" smtClean="0"/>
              <a:t>työnhakijoiden</a:t>
            </a:r>
            <a:r>
              <a:rPr lang="en-GB" dirty="0" smtClean="0"/>
              <a:t> </a:t>
            </a:r>
            <a:r>
              <a:rPr lang="en-GB" dirty="0" err="1" smtClean="0"/>
              <a:t>määrä</a:t>
            </a:r>
            <a:r>
              <a:rPr lang="en-GB" dirty="0" smtClean="0"/>
              <a:t> </a:t>
            </a:r>
            <a:r>
              <a:rPr lang="en-GB" dirty="0" err="1" smtClean="0"/>
              <a:t>Suomessa</a:t>
            </a:r>
            <a:r>
              <a:rPr lang="en-GB" dirty="0" smtClean="0"/>
              <a:t> on </a:t>
            </a:r>
            <a:r>
              <a:rPr lang="en-GB" dirty="0" err="1" smtClean="0"/>
              <a:t>korkealla</a:t>
            </a:r>
            <a:r>
              <a:rPr lang="en-GB" dirty="0" smtClean="0"/>
              <a:t> </a:t>
            </a:r>
            <a:r>
              <a:rPr lang="en-GB" dirty="0" err="1" smtClean="0"/>
              <a:t>tasolla</a:t>
            </a:r>
            <a:endParaRPr lang="en-GB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92828"/>
            <a:ext cx="4935082" cy="2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96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Macrobond</a:t>
            </a:r>
            <a:r>
              <a:rPr lang="fi-FI" sz="110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fi-FI" sz="110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TEM</a:t>
            </a:r>
            <a:endParaRPr lang="fi-FI" sz="1100" dirty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599101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893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4A1970B-B236-471D-ADA4-96C276A5A9E8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Bruttokansantuote on kasvanut Euroalueella, mutta ei juurikaan Suomessa</a:t>
            </a:r>
            <a:r>
              <a:rPr lang="fi-FI" sz="2000" b="0" dirty="0" smtClean="0"/>
              <a:t> </a:t>
            </a:r>
            <a:endParaRPr lang="fi-FI" sz="2000" b="0" dirty="0"/>
          </a:p>
        </p:txBody>
      </p:sp>
      <p:sp>
        <p:nvSpPr>
          <p:cNvPr id="8" name="Tekstiruutu 7"/>
          <p:cNvSpPr txBox="1"/>
          <p:nvPr/>
        </p:nvSpPr>
        <p:spPr>
          <a:xfrm>
            <a:off x="1510461" y="6479939"/>
            <a:ext cx="15841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287459"/>
              </p:ext>
            </p:extLst>
          </p:nvPr>
        </p:nvGraphicFramePr>
        <p:xfrm>
          <a:off x="431653" y="1655787"/>
          <a:ext cx="9502775" cy="4608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653" y="1655787"/>
                        <a:ext cx="9502775" cy="4608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857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10199"/>
              </p:ext>
            </p:extLst>
          </p:nvPr>
        </p:nvGraphicFramePr>
        <p:xfrm>
          <a:off x="431653" y="1658433"/>
          <a:ext cx="8657109" cy="4410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038" name="Text Box 5"/>
          <p:cNvSpPr txBox="1">
            <a:spLocks noChangeArrowheads="1"/>
          </p:cNvSpPr>
          <p:nvPr/>
        </p:nvSpPr>
        <p:spPr bwMode="auto">
          <a:xfrm>
            <a:off x="1304008" y="6048275"/>
            <a:ext cx="7257574" cy="78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74" tIns="50886" rIns="101774" bIns="50886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*) EKP:n harmonisoidussa kustannuskilpailukykymittarissa kunkin maan keskimääräinen </a:t>
            </a:r>
            <a:r>
              <a:rPr lang="fi-FI" sz="1100" dirty="0" smtClean="0">
                <a:solidFill>
                  <a:srgbClr val="002664"/>
                </a:solidFill>
              </a:rPr>
              <a:t>toteutunut valuuttakurssi </a:t>
            </a:r>
            <a:r>
              <a:rPr lang="fi-FI" sz="1100" dirty="0">
                <a:solidFill>
                  <a:srgbClr val="002664"/>
                </a:solidFill>
              </a:rPr>
              <a:t>lasketaan 20-30 tärkeimmän vientimaan valuuttakurssipainoilla sekä koko talouden yksikkötyökustannusten kehityksellä.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heinä-syyskuu 2015, </a:t>
            </a:r>
            <a:r>
              <a:rPr lang="fi-FI" sz="1100" dirty="0">
                <a:solidFill>
                  <a:srgbClr val="002060"/>
                </a:solidFill>
              </a:rPr>
              <a:t>Lähde: Euroopan keskuspankki </a:t>
            </a:r>
          </a:p>
        </p:txBody>
      </p:sp>
      <p:sp>
        <p:nvSpPr>
          <p:cNvPr id="172039" name="Text Box 6"/>
          <p:cNvSpPr txBox="1">
            <a:spLocks noChangeArrowheads="1"/>
          </p:cNvSpPr>
          <p:nvPr/>
        </p:nvSpPr>
        <p:spPr bwMode="auto">
          <a:xfrm>
            <a:off x="8648763" y="1489595"/>
            <a:ext cx="652798" cy="33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74" tIns="50886" rIns="101774" bIns="50886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512">
                <a:solidFill>
                  <a:srgbClr val="000000"/>
                </a:solidFill>
              </a:rPr>
              <a:t>  </a:t>
            </a:r>
            <a:endParaRPr lang="fi-FI" sz="1512">
              <a:solidFill>
                <a:srgbClr val="000066"/>
              </a:solidFill>
            </a:endParaRPr>
          </a:p>
        </p:txBody>
      </p:sp>
      <p:sp>
        <p:nvSpPr>
          <p:cNvPr id="172040" name="Text Box 7"/>
          <p:cNvSpPr txBox="1">
            <a:spLocks noChangeArrowheads="1"/>
          </p:cNvSpPr>
          <p:nvPr/>
        </p:nvSpPr>
        <p:spPr bwMode="auto">
          <a:xfrm>
            <a:off x="5402374" y="4689584"/>
            <a:ext cx="4185585" cy="31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28" tIns="46064" rIns="92128" bIns="46064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dirty="0">
                <a:solidFill>
                  <a:srgbClr val="000000"/>
                </a:solidFill>
              </a:rPr>
              <a:t>       </a:t>
            </a:r>
            <a:endParaRPr lang="fi-FI" sz="1310" b="1" dirty="0">
              <a:solidFill>
                <a:srgbClr val="002664"/>
              </a:solidFill>
              <a:latin typeface="Times" pitchFamily="18" charset="0"/>
            </a:endParaRPr>
          </a:p>
        </p:txBody>
      </p:sp>
      <p:sp>
        <p:nvSpPr>
          <p:cNvPr id="172041" name="Line 8"/>
          <p:cNvSpPr>
            <a:spLocks noChangeShapeType="1"/>
          </p:cNvSpPr>
          <p:nvPr/>
        </p:nvSpPr>
        <p:spPr bwMode="auto">
          <a:xfrm>
            <a:off x="8876762" y="3383988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72042" name="Line 9"/>
          <p:cNvSpPr>
            <a:spLocks noChangeShapeType="1"/>
          </p:cNvSpPr>
          <p:nvPr/>
        </p:nvSpPr>
        <p:spPr bwMode="auto">
          <a:xfrm flipV="1">
            <a:off x="8876762" y="1961419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72043" name="Text Box 10"/>
          <p:cNvSpPr txBox="1">
            <a:spLocks noChangeArrowheads="1"/>
          </p:cNvSpPr>
          <p:nvPr/>
        </p:nvSpPr>
        <p:spPr bwMode="auto">
          <a:xfrm>
            <a:off x="8895961" y="2310949"/>
            <a:ext cx="1403195" cy="8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hinta</a:t>
            </a:r>
            <a:r>
              <a:rPr lang="en-US" sz="1209" b="1" dirty="0" smtClean="0">
                <a:solidFill>
                  <a:srgbClr val="002060"/>
                </a:solidFill>
              </a:rPr>
              <a:t>- ja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heikkenee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72044" name="Text Box 11"/>
          <p:cNvSpPr txBox="1">
            <a:spLocks noChangeArrowheads="1"/>
          </p:cNvSpPr>
          <p:nvPr/>
        </p:nvSpPr>
        <p:spPr bwMode="auto">
          <a:xfrm>
            <a:off x="860013" y="1631186"/>
            <a:ext cx="1137705" cy="30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003976"/>
                </a:solidFill>
              </a:rPr>
              <a:t>2005,I =100</a:t>
            </a:r>
          </a:p>
        </p:txBody>
      </p:sp>
      <p:sp>
        <p:nvSpPr>
          <p:cNvPr id="172045" name="Text Box 12"/>
          <p:cNvSpPr txBox="1">
            <a:spLocks noChangeArrowheads="1"/>
          </p:cNvSpPr>
          <p:nvPr/>
        </p:nvSpPr>
        <p:spPr bwMode="auto">
          <a:xfrm>
            <a:off x="8886361" y="3429193"/>
            <a:ext cx="1422394" cy="8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hinta</a:t>
            </a:r>
            <a:r>
              <a:rPr lang="en-US" sz="1209" b="1" dirty="0" smtClean="0">
                <a:solidFill>
                  <a:srgbClr val="002060"/>
                </a:solidFill>
              </a:rPr>
              <a:t>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smtClean="0">
                <a:solidFill>
                  <a:srgbClr val="002060"/>
                </a:solidFill>
              </a:rPr>
              <a:t>ja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paranee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72046" name="Rectangle 2"/>
          <p:cNvSpPr>
            <a:spLocks noChangeArrowheads="1"/>
          </p:cNvSpPr>
          <p:nvPr/>
        </p:nvSpPr>
        <p:spPr bwMode="auto">
          <a:xfrm>
            <a:off x="1202393" y="368497"/>
            <a:ext cx="8743968" cy="44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74" tIns="50886" rIns="101774" bIns="50886" anchor="ctr"/>
          <a:lstStyle/>
          <a:p>
            <a:pPr defTabSz="1124439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2016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Suomen</a:t>
            </a:r>
            <a:r>
              <a:rPr lang="en-GB" dirty="0" smtClean="0"/>
              <a:t> </a:t>
            </a:r>
            <a:r>
              <a:rPr lang="en-GB" dirty="0" err="1" smtClean="0"/>
              <a:t>kustannuskilpailukyky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parane</a:t>
            </a:r>
            <a:r>
              <a:rPr lang="en-GB" dirty="0" smtClean="0"/>
              <a:t> </a:t>
            </a:r>
            <a:r>
              <a:rPr lang="en-GB" dirty="0" err="1" smtClean="0"/>
              <a:t>toivotusti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Yksikkötyökustannukset</a:t>
            </a:r>
            <a:r>
              <a:rPr lang="en-GB" sz="2000" b="0" dirty="0" smtClean="0"/>
              <a:t> = </a:t>
            </a:r>
            <a:r>
              <a:rPr lang="en-GB" sz="2000" b="0" dirty="0" err="1" smtClean="0"/>
              <a:t>työvoimakustannukset</a:t>
            </a:r>
            <a:r>
              <a:rPr lang="en-GB" sz="2000" b="0" dirty="0" smtClean="0"/>
              <a:t> / </a:t>
            </a:r>
            <a:r>
              <a:rPr lang="en-GB" sz="2000" b="0" dirty="0" err="1" smtClean="0"/>
              <a:t>tuottavuus</a:t>
            </a:r>
            <a:r>
              <a:rPr lang="en-GB" sz="2000" b="0" dirty="0" smtClean="0"/>
              <a:t>, ml. </a:t>
            </a:r>
            <a:r>
              <a:rPr lang="en-GB" sz="2000" b="0" dirty="0" err="1" smtClean="0"/>
              <a:t>kunkin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maan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toteutuneet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valuuttakurssit</a:t>
            </a:r>
            <a:endParaRPr lang="en-GB" sz="2000" b="0" dirty="0"/>
          </a:p>
        </p:txBody>
      </p:sp>
      <p:graphicFrame>
        <p:nvGraphicFramePr>
          <p:cNvPr id="16" name="Taulukk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831826"/>
              </p:ext>
            </p:extLst>
          </p:nvPr>
        </p:nvGraphicFramePr>
        <p:xfrm>
          <a:off x="936305" y="5181289"/>
          <a:ext cx="7776861" cy="311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2603"/>
                <a:gridCol w="732603"/>
                <a:gridCol w="732603"/>
                <a:gridCol w="732603"/>
                <a:gridCol w="676247"/>
                <a:gridCol w="732603"/>
                <a:gridCol w="732603"/>
                <a:gridCol w="676249"/>
                <a:gridCol w="676249"/>
                <a:gridCol w="676249"/>
                <a:gridCol w="676249"/>
              </a:tblGrid>
              <a:tr h="31158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Päivämäärän paikkamerkki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6C31D9-FF19-40DE-9E94-C5AA73664E25}" type="datetime1">
              <a:rPr lang="fi-FI" smtClean="0"/>
              <a:t>18.4.2016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1634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88895"/>
              </p:ext>
            </p:extLst>
          </p:nvPr>
        </p:nvGraphicFramePr>
        <p:xfrm>
          <a:off x="504255" y="1632060"/>
          <a:ext cx="8784976" cy="457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038" name="Text Box 5"/>
          <p:cNvSpPr txBox="1">
            <a:spLocks noChangeArrowheads="1"/>
          </p:cNvSpPr>
          <p:nvPr/>
        </p:nvSpPr>
        <p:spPr bwMode="auto">
          <a:xfrm>
            <a:off x="1260338" y="6205233"/>
            <a:ext cx="7704856" cy="59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52" tIns="45225" rIns="90452" bIns="45225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*) EKP:n harmonisoidussa kustannuskilpailukykymittarissa kunkin maan keskimääräinen </a:t>
            </a:r>
            <a:r>
              <a:rPr lang="fi-FI" sz="1100" dirty="0" smtClean="0">
                <a:solidFill>
                  <a:srgbClr val="002664"/>
                </a:solidFill>
              </a:rPr>
              <a:t>toteutunut valuuttakurssi </a:t>
            </a:r>
            <a:r>
              <a:rPr lang="fi-FI" sz="1100" dirty="0">
                <a:solidFill>
                  <a:srgbClr val="002664"/>
                </a:solidFill>
              </a:rPr>
              <a:t>lasketaan 20-30 tärkeimmän vientimaan valuuttakurssipainoilla sekä koko talouden yksikkötyökustannusten kehityksellä.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heinä-syyskuu 2015, </a:t>
            </a:r>
            <a:r>
              <a:rPr lang="fi-FI" sz="1100" dirty="0">
                <a:solidFill>
                  <a:srgbClr val="002060"/>
                </a:solidFill>
              </a:rPr>
              <a:t>Lähde: Euroopan keskuspankki </a:t>
            </a:r>
          </a:p>
        </p:txBody>
      </p:sp>
      <p:sp>
        <p:nvSpPr>
          <p:cNvPr id="172039" name="Text Box 6"/>
          <p:cNvSpPr txBox="1">
            <a:spLocks noChangeArrowheads="1"/>
          </p:cNvSpPr>
          <p:nvPr/>
        </p:nvSpPr>
        <p:spPr bwMode="auto">
          <a:xfrm>
            <a:off x="8263404" y="1708351"/>
            <a:ext cx="580177" cy="29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52" tIns="45225" rIns="90452" bIns="45225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344">
                <a:solidFill>
                  <a:srgbClr val="000000"/>
                </a:solidFill>
              </a:rPr>
              <a:t>  </a:t>
            </a:r>
            <a:endParaRPr lang="fi-FI" sz="1344">
              <a:solidFill>
                <a:srgbClr val="000066"/>
              </a:solidFill>
            </a:endParaRPr>
          </a:p>
        </p:txBody>
      </p:sp>
      <p:sp>
        <p:nvSpPr>
          <p:cNvPr id="172040" name="Text Box 7"/>
          <p:cNvSpPr txBox="1">
            <a:spLocks noChangeArrowheads="1"/>
          </p:cNvSpPr>
          <p:nvPr/>
        </p:nvSpPr>
        <p:spPr bwMode="auto">
          <a:xfrm>
            <a:off x="5378167" y="4552349"/>
            <a:ext cx="3719951" cy="27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879" tIns="40940" rIns="81879" bIns="4094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54" dirty="0">
                <a:solidFill>
                  <a:srgbClr val="000000"/>
                </a:solidFill>
              </a:rPr>
              <a:t>       </a:t>
            </a:r>
            <a:endParaRPr lang="fi-FI" sz="1164" b="1" dirty="0">
              <a:solidFill>
                <a:srgbClr val="002664"/>
              </a:solidFill>
              <a:latin typeface="Times" pitchFamily="18" charset="0"/>
            </a:endParaRPr>
          </a:p>
        </p:txBody>
      </p:sp>
      <p:sp>
        <p:nvSpPr>
          <p:cNvPr id="172041" name="Line 8"/>
          <p:cNvSpPr>
            <a:spLocks noChangeShapeType="1"/>
          </p:cNvSpPr>
          <p:nvPr/>
        </p:nvSpPr>
        <p:spPr bwMode="auto">
          <a:xfrm>
            <a:off x="9316383" y="3378952"/>
            <a:ext cx="0" cy="902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80" tIns="37039" rIns="74080" bIns="37039">
            <a:spAutoFit/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54">
              <a:solidFill>
                <a:srgbClr val="002664"/>
              </a:solidFill>
            </a:endParaRPr>
          </a:p>
        </p:txBody>
      </p:sp>
      <p:sp>
        <p:nvSpPr>
          <p:cNvPr id="172042" name="Line 9"/>
          <p:cNvSpPr>
            <a:spLocks noChangeShapeType="1"/>
          </p:cNvSpPr>
          <p:nvPr/>
        </p:nvSpPr>
        <p:spPr bwMode="auto">
          <a:xfrm flipV="1">
            <a:off x="9316383" y="2135620"/>
            <a:ext cx="0" cy="10323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80" tIns="37039" rIns="74080" bIns="37039">
            <a:spAutoFit/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54">
              <a:solidFill>
                <a:srgbClr val="002664"/>
              </a:solidFill>
            </a:endParaRPr>
          </a:p>
        </p:txBody>
      </p:sp>
      <p:sp>
        <p:nvSpPr>
          <p:cNvPr id="172043" name="Text Box 10"/>
          <p:cNvSpPr txBox="1">
            <a:spLocks noChangeArrowheads="1"/>
          </p:cNvSpPr>
          <p:nvPr/>
        </p:nvSpPr>
        <p:spPr bwMode="auto">
          <a:xfrm>
            <a:off x="9288701" y="2265019"/>
            <a:ext cx="1247093" cy="90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Suomen</a:t>
            </a:r>
            <a:r>
              <a:rPr lang="en-US" sz="1074" b="1" dirty="0" smtClean="0">
                <a:solidFill>
                  <a:srgbClr val="00206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hinta</a:t>
            </a:r>
            <a:r>
              <a:rPr lang="en-US" sz="1074" b="1" dirty="0" smtClean="0">
                <a:solidFill>
                  <a:srgbClr val="002060"/>
                </a:solidFill>
              </a:rPr>
              <a:t>- ja 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kustannus</a:t>
            </a:r>
            <a:r>
              <a:rPr lang="en-US" sz="1074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kilpailukyky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heikkenee</a:t>
            </a:r>
            <a:endParaRPr lang="fi-FI" sz="1074" b="1" dirty="0">
              <a:solidFill>
                <a:srgbClr val="002060"/>
              </a:solidFill>
            </a:endParaRPr>
          </a:p>
        </p:txBody>
      </p:sp>
      <p:sp>
        <p:nvSpPr>
          <p:cNvPr id="172044" name="Text Box 11"/>
          <p:cNvSpPr txBox="1">
            <a:spLocks noChangeArrowheads="1"/>
          </p:cNvSpPr>
          <p:nvPr/>
        </p:nvSpPr>
        <p:spPr bwMode="auto">
          <a:xfrm>
            <a:off x="961168" y="1616472"/>
            <a:ext cx="1098585" cy="29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002060"/>
                </a:solidFill>
              </a:rPr>
              <a:t>2005,I =100</a:t>
            </a:r>
          </a:p>
        </p:txBody>
      </p:sp>
      <p:sp>
        <p:nvSpPr>
          <p:cNvPr id="172045" name="Text Box 12"/>
          <p:cNvSpPr txBox="1">
            <a:spLocks noChangeArrowheads="1"/>
          </p:cNvSpPr>
          <p:nvPr/>
        </p:nvSpPr>
        <p:spPr bwMode="auto">
          <a:xfrm>
            <a:off x="9299167" y="3380611"/>
            <a:ext cx="1264157" cy="90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Suomen</a:t>
            </a:r>
            <a:endParaRPr lang="en-US" sz="1074" b="1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hinta</a:t>
            </a:r>
            <a:r>
              <a:rPr lang="en-US" sz="1074" b="1" dirty="0" smtClean="0">
                <a:solidFill>
                  <a:srgbClr val="002060"/>
                </a:solidFill>
              </a:rPr>
              <a:t>- ja 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kustannus</a:t>
            </a:r>
            <a:r>
              <a:rPr lang="en-US" sz="1074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kilpailukyky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paranee</a:t>
            </a:r>
            <a:endParaRPr lang="fi-FI" sz="1074" b="1" dirty="0">
              <a:solidFill>
                <a:srgbClr val="002060"/>
              </a:solidFill>
            </a:endParaRPr>
          </a:p>
        </p:txBody>
      </p:sp>
      <p:sp>
        <p:nvSpPr>
          <p:cNvPr id="172046" name="Rectangle 2"/>
          <p:cNvSpPr>
            <a:spLocks noChangeArrowheads="1"/>
          </p:cNvSpPr>
          <p:nvPr/>
        </p:nvSpPr>
        <p:spPr bwMode="auto">
          <a:xfrm>
            <a:off x="1645422" y="711972"/>
            <a:ext cx="7771226" cy="39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2" tIns="45225" rIns="90452" bIns="45225" anchor="ctr"/>
          <a:lstStyle/>
          <a:p>
            <a:pPr defTabSz="9993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1792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2478E6-95F8-496C-A968-0410B33189AC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err="1" smtClean="0"/>
              <a:t>KIKY:n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hallitusohjelman</a:t>
            </a:r>
            <a:r>
              <a:rPr lang="en-GB" dirty="0" smtClean="0"/>
              <a:t> </a:t>
            </a:r>
            <a:r>
              <a:rPr lang="en-GB" dirty="0" err="1" smtClean="0"/>
              <a:t>tavoite</a:t>
            </a:r>
            <a:r>
              <a:rPr lang="en-GB" dirty="0" smtClean="0"/>
              <a:t> </a:t>
            </a:r>
            <a:r>
              <a:rPr lang="en-GB" dirty="0" err="1" smtClean="0"/>
              <a:t>kilpailukyvylle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sz="2000" b="0" dirty="0" smtClean="0"/>
              <a:t>Koko </a:t>
            </a:r>
            <a:r>
              <a:rPr lang="en-GB" sz="2000" b="0" dirty="0" err="1" smtClean="0"/>
              <a:t>kansantalouden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yksikkötyökustannukset</a:t>
            </a:r>
            <a:r>
              <a:rPr lang="en-GB" sz="2000" b="0" dirty="0" smtClean="0"/>
              <a:t> </a:t>
            </a:r>
            <a:r>
              <a:rPr lang="en-GB" sz="2000" b="0" dirty="0"/>
              <a:t>= </a:t>
            </a:r>
            <a:r>
              <a:rPr lang="en-GB" sz="2000" b="0" dirty="0" err="1"/>
              <a:t>työvoimakustannukset</a:t>
            </a:r>
            <a:r>
              <a:rPr lang="en-GB" sz="2000" b="0" dirty="0"/>
              <a:t> / </a:t>
            </a:r>
            <a:r>
              <a:rPr lang="en-GB" sz="2000" b="0" dirty="0" err="1"/>
              <a:t>tuottavuus</a:t>
            </a:r>
            <a:r>
              <a:rPr lang="en-GB" sz="2000" b="0" dirty="0"/>
              <a:t>, ml. </a:t>
            </a:r>
            <a:r>
              <a:rPr lang="en-GB" sz="2000" b="0" dirty="0" err="1"/>
              <a:t>kunkin</a:t>
            </a:r>
            <a:r>
              <a:rPr lang="en-GB" sz="2000" b="0" dirty="0"/>
              <a:t> </a:t>
            </a:r>
            <a:r>
              <a:rPr lang="en-GB" sz="2000" b="0" dirty="0" err="1"/>
              <a:t>maan</a:t>
            </a:r>
            <a:r>
              <a:rPr lang="en-GB" sz="2000" b="0" dirty="0"/>
              <a:t> </a:t>
            </a:r>
            <a:r>
              <a:rPr lang="en-GB" sz="2000" b="0" dirty="0" err="1" smtClean="0"/>
              <a:t>toteutuneet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valuuttakurssit</a:t>
            </a:r>
            <a:endParaRPr lang="en-GB" sz="2000" b="0" dirty="0"/>
          </a:p>
        </p:txBody>
      </p:sp>
      <p:graphicFrame>
        <p:nvGraphicFramePr>
          <p:cNvPr id="16" name="Taulukko 15"/>
          <p:cNvGraphicFramePr>
            <a:graphicFrameLocks noGrp="1"/>
          </p:cNvGraphicFramePr>
          <p:nvPr>
            <p:extLst/>
          </p:nvPr>
        </p:nvGraphicFramePr>
        <p:xfrm>
          <a:off x="1080318" y="5115145"/>
          <a:ext cx="8136903" cy="4991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942"/>
                <a:gridCol w="571011"/>
                <a:gridCol w="571011"/>
                <a:gridCol w="571011"/>
                <a:gridCol w="499634"/>
                <a:gridCol w="571011"/>
                <a:gridCol w="499634"/>
                <a:gridCol w="571011"/>
                <a:gridCol w="499634"/>
                <a:gridCol w="571011"/>
                <a:gridCol w="571011"/>
                <a:gridCol w="499634"/>
                <a:gridCol w="571011"/>
                <a:gridCol w="538257"/>
                <a:gridCol w="532080"/>
              </a:tblGrid>
              <a:tr h="499125"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2014</a:t>
                      </a:r>
                      <a:endParaRPr lang="fi-FI" sz="1300" b="1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155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555520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61F49D-737C-45A3-9CD1-F591942D3B05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Työmarkkinaratkaisuilla on palautettava myös teollisuuden kustannuskilpailukyky </a:t>
            </a:r>
            <a:r>
              <a:rPr lang="fi-FI" sz="4032" b="0" dirty="0"/>
              <a:t/>
            </a:r>
            <a:br>
              <a:rPr lang="fi-FI" sz="4032" b="0" dirty="0"/>
            </a:br>
            <a:r>
              <a:rPr lang="fi-FI" sz="2000" b="0" dirty="0"/>
              <a:t>Työn hinnan kehitys on ristiriidassa tuottavuuden kehityksen kanssa </a:t>
            </a:r>
            <a:endParaRPr lang="fi-FI" sz="20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64750" y="6331655"/>
            <a:ext cx="5925763" cy="44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loka-joulukuu 2015.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Eurostat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Quarterly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National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Accounts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/ Labour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Cost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Index</a:t>
            </a:r>
            <a:endParaRPr lang="fi-FI" sz="1209" b="0" dirty="0">
              <a:solidFill>
                <a:srgbClr val="002664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60013" y="1583779"/>
            <a:ext cx="1005239" cy="311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</a:rPr>
              <a:t>2005=100</a:t>
            </a:r>
          </a:p>
        </p:txBody>
      </p:sp>
    </p:spTree>
    <p:extLst>
      <p:ext uri="{BB962C8B-B14F-4D97-AF65-F5344CB8AC3E}">
        <p14:creationId xmlns:p14="http://schemas.microsoft.com/office/powerpoint/2010/main" val="3603842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089218"/>
              </p:ext>
            </p:extLst>
          </p:nvPr>
        </p:nvGraphicFramePr>
        <p:xfrm>
          <a:off x="431800" y="1727200"/>
          <a:ext cx="9502775" cy="443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7AC318-6D8B-4DD9-BCE1-793D29B6AC3E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Yksikkötyökustannusten ongelma koskee yhtälailla teollisuutta </a:t>
            </a:r>
            <a:br>
              <a:rPr lang="fi-FI" dirty="0" smtClean="0"/>
            </a:br>
            <a:r>
              <a:rPr lang="fi-FI" sz="2000" b="0" dirty="0" smtClean="0"/>
              <a:t>Yksikkötyökustannukset = työvoimakustannukset / tuottavuus</a:t>
            </a:r>
            <a:endParaRPr lang="fi-FI" sz="2000" b="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68350" y="6321858"/>
            <a:ext cx="5925763" cy="44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loka-joulukuu 2015.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Eurostat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Quarterly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National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Accounts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/ Labour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Cost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Index</a:t>
            </a:r>
            <a:endParaRPr lang="fi-FI" sz="1100" b="0" dirty="0">
              <a:solidFill>
                <a:srgbClr val="002664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65731" y="1610103"/>
            <a:ext cx="1096775" cy="309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11" dirty="0" smtClean="0">
                <a:solidFill>
                  <a:srgbClr val="002664"/>
                </a:solidFill>
              </a:rPr>
              <a:t>2005,I=100</a:t>
            </a:r>
            <a:endParaRPr lang="fi-FI" sz="1411" dirty="0">
              <a:solidFill>
                <a:srgbClr val="002664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9064139" y="3817000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9064139" y="2292192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9061084" y="2366515"/>
            <a:ext cx="1161196" cy="10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teollisuuden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heikkenee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9073207" y="3817000"/>
            <a:ext cx="1170087" cy="10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teollisuuden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paranee</a:t>
            </a:r>
            <a:endParaRPr lang="fi-FI" sz="1209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85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396181" y="1724469"/>
          <a:ext cx="9502775" cy="453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0AD2E8-FFB8-4C30-AB3E-D396EC669110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palkankorotusten muutos Suomessa 2005-2014</a:t>
            </a:r>
            <a:endParaRPr lang="fi-FI" sz="2000" dirty="0">
              <a:solidFill>
                <a:srgbClr val="002060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499137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792287" y="1583779"/>
            <a:ext cx="83529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dirty="0" smtClean="0">
                <a:solidFill>
                  <a:srgbClr val="002964"/>
                </a:solidFill>
              </a:rPr>
              <a:t>%-yksikköä</a:t>
            </a:r>
            <a:endParaRPr lang="fi-FI" sz="14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63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6200ADE-707D-4461-9896-649C93ED9C5F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</a:t>
            </a:r>
            <a:r>
              <a:rPr lang="fi-FI" dirty="0">
                <a:solidFill>
                  <a:schemeClr val="accent2"/>
                </a:solidFill>
              </a:rPr>
              <a:t>palkankorotusten muutos </a:t>
            </a:r>
            <a:r>
              <a:rPr lang="fi-FI" dirty="0" smtClean="0">
                <a:solidFill>
                  <a:schemeClr val="accent2"/>
                </a:solidFill>
              </a:rPr>
              <a:t>Saksassa 2005-2014</a:t>
            </a:r>
            <a:endParaRPr lang="fi-FI" sz="1800" dirty="0">
              <a:solidFill>
                <a:schemeClr val="accent1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510461" y="6464595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792287" y="1583779"/>
            <a:ext cx="83529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dirty="0" smtClean="0">
                <a:solidFill>
                  <a:srgbClr val="002964"/>
                </a:solidFill>
              </a:rPr>
              <a:t>%-yksikköä</a:t>
            </a:r>
            <a:endParaRPr lang="fi-FI" sz="14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09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001447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99033C-AA04-4A66-B541-48EE92AEA2E8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palkankorotusten muutos Suomessa ja Saksassa</a:t>
            </a:r>
            <a:br>
              <a:rPr lang="fi-FI" dirty="0" smtClean="0">
                <a:solidFill>
                  <a:schemeClr val="accent2"/>
                </a:solidFill>
              </a:rPr>
            </a:br>
            <a:r>
              <a:rPr lang="fi-FI" sz="2000" b="0" dirty="0" smtClean="0">
                <a:solidFill>
                  <a:schemeClr val="accent2"/>
                </a:solidFill>
              </a:rPr>
              <a:t>Suomen jäykkä palkkamalli on heikentänyt Suomen kustannuskilpailukykyä</a:t>
            </a:r>
            <a:endParaRPr lang="fi-FI" sz="1800" dirty="0">
              <a:solidFill>
                <a:schemeClr val="accent1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519751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cxnSp>
        <p:nvCxnSpPr>
          <p:cNvPr id="11" name="Suora nuoliyhdysviiva 10"/>
          <p:cNvCxnSpPr/>
          <p:nvPr/>
        </p:nvCxnSpPr>
        <p:spPr>
          <a:xfrm>
            <a:off x="9279187" y="2175957"/>
            <a:ext cx="0" cy="302433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/>
          <p:cNvSpPr txBox="1"/>
          <p:nvPr/>
        </p:nvSpPr>
        <p:spPr>
          <a:xfrm>
            <a:off x="9289231" y="3458040"/>
            <a:ext cx="86409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spc="-40" dirty="0" smtClean="0">
                <a:solidFill>
                  <a:srgbClr val="002964"/>
                </a:solidFill>
              </a:rPr>
              <a:t>13 %-yks. 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860013" y="1628577"/>
            <a:ext cx="8645242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dirty="0" smtClean="0">
                <a:solidFill>
                  <a:srgbClr val="002964"/>
                </a:solidFill>
              </a:rPr>
              <a:t>TES-korotukset ylittävät/alittavat palkankorotukset kumulatiivisesti 2005-2014, %-yksikköä.</a:t>
            </a:r>
            <a:endParaRPr lang="fi-FI" sz="14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92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Teknologiateollisuudessa* työvoimakustannukset ovat nousseet eniten Suomessa 2008-2012</a:t>
            </a:r>
            <a:endParaRPr lang="fi-FI" sz="1600" dirty="0">
              <a:solidFill>
                <a:schemeClr val="accent1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4E7DEF-60CA-4E2C-83D6-5933F416B214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642488"/>
              </p:ext>
            </p:extLst>
          </p:nvPr>
        </p:nvGraphicFramePr>
        <p:xfrm>
          <a:off x="431800" y="1727200"/>
          <a:ext cx="9502775" cy="446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/>
          <p:cNvSpPr txBox="1"/>
          <p:nvPr/>
        </p:nvSpPr>
        <p:spPr>
          <a:xfrm>
            <a:off x="720279" y="1588928"/>
            <a:ext cx="194421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400" spc="-40" dirty="0" err="1" smtClean="0">
                <a:solidFill>
                  <a:srgbClr val="002964"/>
                </a:solidFill>
              </a:rPr>
              <a:t>Muutos</a:t>
            </a:r>
            <a:r>
              <a:rPr lang="en-GB" sz="1400" spc="-40" dirty="0" smtClean="0">
                <a:solidFill>
                  <a:srgbClr val="002964"/>
                </a:solidFill>
              </a:rPr>
              <a:t> 2008-2012, %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68351" y="6336890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*)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Pl</a:t>
            </a:r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. metallien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jalostus, tietotekniikka-ala sekä suunnittelu- ja konsultointi</a:t>
            </a:r>
          </a:p>
          <a:p>
            <a:pPr defTabSz="914400"/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Lähde: </a:t>
            </a:r>
            <a:r>
              <a:rPr lang="fi-FI" sz="1100" dirty="0" err="1" smtClean="0">
                <a:solidFill>
                  <a:srgbClr val="002664"/>
                </a:solidFill>
                <a:ea typeface="Arial Unicode MS"/>
                <a:cs typeface="Arial Unicode MS"/>
              </a:rPr>
              <a:t>Eurostat</a:t>
            </a:r>
            <a:endParaRPr lang="fi-FI" sz="1100" dirty="0" smtClean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734258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Työvoimakustannukset ovat korkealla tasolla teknologiateollisuudessa* Suomessa 2012</a:t>
            </a:r>
            <a:endParaRPr lang="fi-FI" sz="1600" dirty="0">
              <a:solidFill>
                <a:schemeClr val="accent1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444B4A-2EF4-4484-B520-83F54450794B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936155"/>
              </p:ext>
            </p:extLst>
          </p:nvPr>
        </p:nvGraphicFramePr>
        <p:xfrm>
          <a:off x="431800" y="1727200"/>
          <a:ext cx="9502775" cy="460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/>
          <p:cNvSpPr txBox="1"/>
          <p:nvPr/>
        </p:nvSpPr>
        <p:spPr>
          <a:xfrm>
            <a:off x="792287" y="1655672"/>
            <a:ext cx="1656184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400" spc="-40" dirty="0" err="1" smtClean="0">
                <a:solidFill>
                  <a:srgbClr val="002964"/>
                </a:solidFill>
              </a:rPr>
              <a:t>Euroa</a:t>
            </a:r>
            <a:r>
              <a:rPr lang="en-GB" sz="1400" spc="-40" dirty="0" smtClean="0">
                <a:solidFill>
                  <a:srgbClr val="002964"/>
                </a:solidFill>
              </a:rPr>
              <a:t>/</a:t>
            </a:r>
            <a:r>
              <a:rPr lang="en-GB" sz="1400" spc="-40" dirty="0" err="1" smtClean="0">
                <a:solidFill>
                  <a:srgbClr val="002964"/>
                </a:solidFill>
              </a:rPr>
              <a:t>tunti</a:t>
            </a:r>
            <a:endParaRPr lang="en-GB" sz="1400" spc="-40" dirty="0" smtClean="0">
              <a:solidFill>
                <a:srgbClr val="002964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368351" y="6336890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*)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Pl</a:t>
            </a:r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. metallien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jalostus, tietotekniikka-ala sekä suunnittelu- ja konsultointi</a:t>
            </a:r>
          </a:p>
          <a:p>
            <a:pPr defTabSz="914400"/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Lähde: </a:t>
            </a:r>
            <a:r>
              <a:rPr lang="fi-FI" sz="1100" dirty="0" err="1" smtClean="0">
                <a:solidFill>
                  <a:srgbClr val="002664"/>
                </a:solidFill>
                <a:ea typeface="Arial Unicode MS"/>
                <a:cs typeface="Arial Unicode MS"/>
              </a:rPr>
              <a:t>Eurostat</a:t>
            </a:r>
            <a:endParaRPr lang="fi-FI" sz="1100" dirty="0" smtClean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98016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3733E1-A4BB-47DE-BB03-B2077CC8A938}" type="datetime1">
              <a:rPr lang="fi-FI" smtClean="0">
                <a:solidFill>
                  <a:srgbClr val="B1BEB9"/>
                </a:solidFill>
              </a:rPr>
              <a:t>18.4.2016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Työn hinnalla mitaten Suomen pahimmat kilpailijat ovat itäisessä Euroopassa</a:t>
            </a:r>
            <a:br>
              <a:rPr lang="fi-FI" dirty="0" smtClean="0"/>
            </a:br>
            <a:r>
              <a:rPr lang="fi-FI" sz="2000" b="0" dirty="0" smtClean="0"/>
              <a:t>Teollisuuden työn hinta eri maissa</a:t>
            </a:r>
            <a:endParaRPr lang="fi-FI" b="0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112584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orakulmio 6"/>
          <p:cNvSpPr/>
          <p:nvPr/>
        </p:nvSpPr>
        <p:spPr>
          <a:xfrm>
            <a:off x="4971288" y="2591891"/>
            <a:ext cx="4607983" cy="7444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822433"/>
              </a:buClr>
            </a:pPr>
            <a:r>
              <a:rPr lang="fi-FI" sz="1411" dirty="0" err="1">
                <a:solidFill>
                  <a:srgbClr val="002664"/>
                </a:solidFill>
              </a:rPr>
              <a:t>Huom</a:t>
            </a:r>
            <a:r>
              <a:rPr lang="fi-FI" sz="1411" dirty="0">
                <a:solidFill>
                  <a:srgbClr val="002664"/>
                </a:solidFill>
              </a:rPr>
              <a:t>! Valuuttakursseilla voi olla merkittävä vaikutus euroiksi muutettuihin työvoimakustannuksiin (esim. Ruotsi ja Norja) 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368351" y="6408548"/>
            <a:ext cx="6749450" cy="431582"/>
          </a:xfrm>
          <a:prstGeom prst="rect">
            <a:avLst/>
          </a:prstGeom>
          <a:noFill/>
        </p:spPr>
        <p:txBody>
          <a:bodyPr wrap="square" lIns="92128" tIns="46064" rIns="92128" bIns="46064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*) Tieto vuodelta 2013, muuten vuodelta 2014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Lähde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Eurostat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The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Conference Board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589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0.xml><?xml version="1.0" encoding="utf-8"?>
<a:theme xmlns:a="http://schemas.openxmlformats.org/drawingml/2006/main" name="9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1.xml><?xml version="1.0" encoding="utf-8"?>
<a:theme xmlns:a="http://schemas.openxmlformats.org/drawingml/2006/main" name="10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2.xml><?xml version="1.0" encoding="utf-8"?>
<a:theme xmlns:a="http://schemas.openxmlformats.org/drawingml/2006/main" name="1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3.xml><?xml version="1.0" encoding="utf-8"?>
<a:theme xmlns:a="http://schemas.openxmlformats.org/drawingml/2006/main" name="1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4.xml><?xml version="1.0" encoding="utf-8"?>
<a:theme xmlns:a="http://schemas.openxmlformats.org/drawingml/2006/main" name="1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5.xml><?xml version="1.0" encoding="utf-8"?>
<a:theme xmlns:a="http://schemas.openxmlformats.org/drawingml/2006/main" name="1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6.xml><?xml version="1.0" encoding="utf-8"?>
<a:theme xmlns:a="http://schemas.openxmlformats.org/drawingml/2006/main" name="1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7.xml><?xml version="1.0" encoding="utf-8"?>
<a:theme xmlns:a="http://schemas.openxmlformats.org/drawingml/2006/main" name="16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8.xml><?xml version="1.0" encoding="utf-8"?>
<a:theme xmlns:a="http://schemas.openxmlformats.org/drawingml/2006/main" name="17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9.xml><?xml version="1.0" encoding="utf-8"?>
<a:theme xmlns:a="http://schemas.openxmlformats.org/drawingml/2006/main" name="18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.xml><?xml version="1.0" encoding="utf-8"?>
<a:theme xmlns:a="http://schemas.openxmlformats.org/drawingml/2006/main" name="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0.xml><?xml version="1.0" encoding="utf-8"?>
<a:theme xmlns:a="http://schemas.openxmlformats.org/drawingml/2006/main" name="19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1.xml><?xml version="1.0" encoding="utf-8"?>
<a:theme xmlns:a="http://schemas.openxmlformats.org/drawingml/2006/main" name="20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2.xml><?xml version="1.0" encoding="utf-8"?>
<a:theme xmlns:a="http://schemas.openxmlformats.org/drawingml/2006/main" name="2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3.xml><?xml version="1.0" encoding="utf-8"?>
<a:theme xmlns:a="http://schemas.openxmlformats.org/drawingml/2006/main" name="2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4.xml><?xml version="1.0" encoding="utf-8"?>
<a:theme xmlns:a="http://schemas.openxmlformats.org/drawingml/2006/main" name="2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5.xml><?xml version="1.0" encoding="utf-8"?>
<a:theme xmlns:a="http://schemas.openxmlformats.org/drawingml/2006/main" name="2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6.xml><?xml version="1.0" encoding="utf-8"?>
<a:theme xmlns:a="http://schemas.openxmlformats.org/drawingml/2006/main" name="2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7.xml><?xml version="1.0" encoding="utf-8"?>
<a:theme xmlns:a="http://schemas.openxmlformats.org/drawingml/2006/main" name="26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8.xml><?xml version="1.0" encoding="utf-8"?>
<a:theme xmlns:a="http://schemas.openxmlformats.org/drawingml/2006/main" name="27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9.xml><?xml version="1.0" encoding="utf-8"?>
<a:theme xmlns:a="http://schemas.openxmlformats.org/drawingml/2006/main" name="3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.xml><?xml version="1.0" encoding="utf-8"?>
<a:theme xmlns:a="http://schemas.openxmlformats.org/drawingml/2006/main" name="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0.xml><?xml version="1.0" encoding="utf-8"?>
<a:theme xmlns:a="http://schemas.openxmlformats.org/drawingml/2006/main" name="28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5.xml><?xml version="1.0" encoding="utf-8"?>
<a:theme xmlns:a="http://schemas.openxmlformats.org/drawingml/2006/main" name="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6.xml><?xml version="1.0" encoding="utf-8"?>
<a:theme xmlns:a="http://schemas.openxmlformats.org/drawingml/2006/main" name="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7.xml><?xml version="1.0" encoding="utf-8"?>
<a:theme xmlns:a="http://schemas.openxmlformats.org/drawingml/2006/main" name="7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8.xml><?xml version="1.0" encoding="utf-8"?>
<a:theme xmlns:a="http://schemas.openxmlformats.org/drawingml/2006/main" name="6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9.xml><?xml version="1.0" encoding="utf-8"?>
<a:theme xmlns:a="http://schemas.openxmlformats.org/drawingml/2006/main" name="8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Tekno_fi</Template>
  <TotalTime>3812</TotalTime>
  <Words>3925</Words>
  <Application>Microsoft Office PowerPoint</Application>
  <PresentationFormat>Mukautettu</PresentationFormat>
  <Paragraphs>1034</Paragraphs>
  <Slides>122</Slides>
  <Notes>19</Notes>
  <HiddenSlides>0</HiddenSlides>
  <MMClips>0</MMClips>
  <ScaleCrop>false</ScaleCrop>
  <HeadingPairs>
    <vt:vector size="8" baseType="variant">
      <vt:variant>
        <vt:lpstr>Käytetyt fontit</vt:lpstr>
      </vt:variant>
      <vt:variant>
        <vt:i4>9</vt:i4>
      </vt:variant>
      <vt:variant>
        <vt:lpstr>Teema</vt:lpstr>
      </vt:variant>
      <vt:variant>
        <vt:i4>30</vt:i4>
      </vt:variant>
      <vt:variant>
        <vt:lpstr>Upotetut OLE-palvelimet</vt:lpstr>
      </vt:variant>
      <vt:variant>
        <vt:i4>3</vt:i4>
      </vt:variant>
      <vt:variant>
        <vt:lpstr>Dian otsikot</vt:lpstr>
      </vt:variant>
      <vt:variant>
        <vt:i4>122</vt:i4>
      </vt:variant>
    </vt:vector>
  </HeadingPairs>
  <TitlesOfParts>
    <vt:vector size="164" baseType="lpstr">
      <vt:lpstr>Arial Unicode MS</vt:lpstr>
      <vt:lpstr>ＭＳ Ｐゴシック</vt:lpstr>
      <vt:lpstr>Arial</vt:lpstr>
      <vt:lpstr>Arial Narrow</vt:lpstr>
      <vt:lpstr>Calibri</vt:lpstr>
      <vt:lpstr>Frutiger LT 45 Light</vt:lpstr>
      <vt:lpstr>HandelGothic BT</vt:lpstr>
      <vt:lpstr>Times</vt:lpstr>
      <vt:lpstr>Wingdings</vt:lpstr>
      <vt:lpstr>Teknologiateollisuus_template_20141218</vt:lpstr>
      <vt:lpstr>1_Teknologiateollisuus_template_20141218</vt:lpstr>
      <vt:lpstr>2_Teknologiateollisuus_template_20141218</vt:lpstr>
      <vt:lpstr>3_Teknologiateollisuus_template_20141218</vt:lpstr>
      <vt:lpstr>4_Teknologiateollisuus_template_20141218</vt:lpstr>
      <vt:lpstr>5_Teknologiateollisuus_template_20141218</vt:lpstr>
      <vt:lpstr>7_Teknologiateollisuus_template_20141218</vt:lpstr>
      <vt:lpstr>6_Teknologiateollisuus_template_20141218</vt:lpstr>
      <vt:lpstr>8_Teknologiateollisuus_template_20141218</vt:lpstr>
      <vt:lpstr>9_Teknologiateollisuus_template_20141218</vt:lpstr>
      <vt:lpstr>10_Teknologiateollisuus_template_20141218</vt:lpstr>
      <vt:lpstr>11_Teknologiateollisuus_template_20141218</vt:lpstr>
      <vt:lpstr>12_Teknologiateollisuus_template_20141218</vt:lpstr>
      <vt:lpstr>13_Teknologiateollisuus_template_20141218</vt:lpstr>
      <vt:lpstr>14_Teknologiateollisuus_template_20141218</vt:lpstr>
      <vt:lpstr>15_Teknologiateollisuus_template_20141218</vt:lpstr>
      <vt:lpstr>16_Teknologiateollisuus_template_20141218</vt:lpstr>
      <vt:lpstr>17_Teknologiateollisuus_template_20141218</vt:lpstr>
      <vt:lpstr>18_Teknologiateollisuus_template_20141218</vt:lpstr>
      <vt:lpstr>19_Teknologiateollisuus_template_20141218</vt:lpstr>
      <vt:lpstr>20_Teknologiateollisuus_template_20141218</vt:lpstr>
      <vt:lpstr>21_Teknologiateollisuus_template_20141218</vt:lpstr>
      <vt:lpstr>22_Teknologiateollisuus_template_20141218</vt:lpstr>
      <vt:lpstr>23_Teknologiateollisuus_template_20141218</vt:lpstr>
      <vt:lpstr>24_Teknologiateollisuus_template_20141218</vt:lpstr>
      <vt:lpstr>25_Teknologiateollisuus_template_20141218</vt:lpstr>
      <vt:lpstr>26_Teknologiateollisuus_template_20141218</vt:lpstr>
      <vt:lpstr>27_Teknologiateollisuus_template_20141218</vt:lpstr>
      <vt:lpstr>32_Teknologiateollisuus_template_20141218</vt:lpstr>
      <vt:lpstr>28_Teknologiateollisuus_template_20141218</vt:lpstr>
      <vt:lpstr>Macrobond document</vt:lpstr>
      <vt:lpstr>Kaavio</vt:lpstr>
      <vt:lpstr>Chart</vt:lpstr>
      <vt:lpstr>Teknologiateollisuuden / Suomen taloustilanne ja näkymät</vt:lpstr>
      <vt:lpstr>Teknologiateollisuus on viiden toimialan kokonaisuus</vt:lpstr>
      <vt:lpstr>Teknologiateollisuus on viiden toimialan kokonaisuus</vt:lpstr>
      <vt:lpstr>Teknologiateollisuus – Suomen merkittävin elinkeino</vt:lpstr>
      <vt:lpstr>Teknologiateollisuuden, metsäteollisuuden ja kemianteollisuuden osuudet Suomen viennistä 2014 Tavara- ja palveluvienti: miljardia euroa ja osuus viennistä</vt:lpstr>
      <vt:lpstr>Suomen vahvuutena on vientituotteiden ja –palvelujen laaja-alaisuus, ongelmana kapasiteetti ja kasvun puute Tavara- ja palveluviennin arvo vuonna 2015, miljardia euroa </vt:lpstr>
      <vt:lpstr>Teknologiateollisuuden tavaravienti Suomesta alueittain 2015 Tavaravienti yhteensä 26,7 mrd. euroa*</vt:lpstr>
      <vt:lpstr> Suomi ei ole päässyt kasvuun  – talouskasvun palauttaminen on ensiarvoisen tärkeää </vt:lpstr>
      <vt:lpstr>Bruttokansantuote on kasvanut Euroalueella, mutta ei juurikaan Suomessa </vt:lpstr>
      <vt:lpstr>Bruttokansantuote on kasvanut useimmissa Euroopan maissa ja USA:ssa, mutta ei juurikaan Suomessa</vt:lpstr>
      <vt:lpstr>Bruttokansantuotteen kasvu Euroalueella on jatkunut myös tammi-maaliskuussa    Teollisuuden ja palvelujen ostopäällikköindeksi, 50 = ei muutosta edelliskuukaudesta    </vt:lpstr>
      <vt:lpstr>Teollisuustuotanto Suomessa on vuoden 2009 tasolla</vt:lpstr>
      <vt:lpstr>Teollisuustuotanto Suomessa on pudonnut  EU-maista eniten</vt:lpstr>
      <vt:lpstr>Euroalueella kuluttajien luottamus on heikentynyt alkuvuonna</vt:lpstr>
      <vt:lpstr>Suomessa kuluttajien luottamus on parantunut alkuvuonna</vt:lpstr>
      <vt:lpstr>Kiinassa kasvu hidastuu, Intiassa jatkuu vahvana Venäjä ja Brasilia ovat taantumassa Kiinan, Brasilian ja Venäjän osuus maailmantaloudesta on ostovoimakorjattuna 23 %</vt:lpstr>
      <vt:lpstr>Kiinan taloudessa vähän parempaa maaliskuussa    Teollisuuden ja palvelualojen ostopäällikköindeksi, 50 = ei muutosta edelliskuukaudesta </vt:lpstr>
      <vt:lpstr>Venäjän teollisuudessa tuotanto vähenee    Teollisuuden ostopäällikköindeksi, 50 = ei muutosta edelliskuukaudesta </vt:lpstr>
      <vt:lpstr>Brasilian teollisuudessa tuotanto vähenee   Teollisuuden ostopäällikköindeksi, 50 = ei muutosta edelliskuukaudesta </vt:lpstr>
      <vt:lpstr>Yhdysvaltain teollisuudessa tuotanto kasvaa taas   Teollisuuden ostopäällikköindeksi, 50 = ei muutosta edelliskuukaudesta </vt:lpstr>
      <vt:lpstr>Teollisuustuotannon kasvu maailmassa jatkuu hitaana </vt:lpstr>
      <vt:lpstr>Maailmankauppa on piristynyt jonkin verran Tuonnin määrän kehitys  </vt:lpstr>
      <vt:lpstr>Tuonti Kiinaan on vähentynyt useista maista</vt:lpstr>
      <vt:lpstr>Tuonti Kiinaan on vähentynyt useista maista</vt:lpstr>
      <vt:lpstr>Rakentamisen kasvu Kiinassa on hidastunut  Kiinan osuus Aasian bkt:sta on ostovoimakorjattuna 42 %</vt:lpstr>
      <vt:lpstr>Kiinteät investoinnit vähenevät Venäjällä ja Brasiliassa Venäjän osuus Euroopan bkt:sta on ostovoimakorjattuna 13 % Brasilian osuus Keski- ja Etelä-Amerikan bkt:sta on ostovoimakorjattuna 35 % </vt:lpstr>
      <vt:lpstr>EU-maiden vienti Venäjälle jatkaa supistumistaan</vt:lpstr>
      <vt:lpstr>Venäjän* osuus teknologiateollisuuden Suomen viennistä Osuus vähentynyt noin viiden prosentin tasolle</vt:lpstr>
      <vt:lpstr>Uusien omakotitalojen myynti ja rakentaminen USA:ssa ovat elpyneet </vt:lpstr>
      <vt:lpstr>Kehittyvien maiden valuutat heittelehtivät Euron kurssimuutos suhteessa muihin valuuttoihin </vt:lpstr>
      <vt:lpstr>Suomen heikko talouskehitys erottautuu maailmalla  Bkt:n kehitys 2016 / 2015, %</vt:lpstr>
      <vt:lpstr>Maailmantalouden ennustetaan kasvavan 3,2 % vuonna 2016 Bkt:n kasvu 2016 / 2015, %</vt:lpstr>
      <vt:lpstr>Teknologiateollisuuden kysyntä maailmalla kasvaa 2,0 % vuonna 2016  Bkt:n kasvu 2016 / 2015, % </vt:lpstr>
      <vt:lpstr>Pitkän ajan konsensus-ennusteet lupaavat  Euroalueelle heikkoa kasvua Bkt:n vuosimuutos, %  </vt:lpstr>
      <vt:lpstr>PowerPoint-esitys</vt:lpstr>
      <vt:lpstr>Teollisuustuotannon kasvu Kiinassa on ollut omassa luokassaan</vt:lpstr>
      <vt:lpstr>Teknologiateollisuuden näkymät Suomessa</vt:lpstr>
      <vt:lpstr>Teknologiateollisuuden liikevaihto* Suomessa oli viime vuonna hieman pienempi kuin vuonna 2014 </vt:lpstr>
      <vt:lpstr>Teknologiateollisuuden liikevaihto Suomessa* oli laskusuunnassa syksyllä 2015 </vt:lpstr>
      <vt:lpstr>Teknologiateollisuuden päätoimialojen liikevaihto Suomessa* on kehittynyt epäyhtenäisesti</vt:lpstr>
      <vt:lpstr>Teknologiateollisuuden* uudet tilaukset Suomessa vähenivät loka-joulukuussa 8 % edellisvuotisesta</vt:lpstr>
      <vt:lpstr>Teknologiateollisuuden uudet tilaukset yrityksittäin Suomessa vaihtelevat merkittävästi Uusien tilausten muutos yrityksittäin: Q4,2015 / Q4,2014, %</vt:lpstr>
      <vt:lpstr>Ilman laivatilauksia teknologiateollisuuden* uudet tilaukset Suomessa olisivat hyvin matalalla tasolla Laivatilausten vaikutus tuotantoon on hidas ja ulottuu aina vuoteen 2020 asti</vt:lpstr>
      <vt:lpstr>Teknologiateollisuuden* tilauskanta Suomessa  Tilauskannan kasvu johtuu lähinnä aiemmin saaduista laivatilauksista, jotka vaikuttavat tuotantoon aina vuoteen 2020 asti</vt:lpstr>
      <vt:lpstr>Tarjouspyyntöjen* perusteella teknologiateollisuuden markkinatilanteessa ei ole tapahtunut oleellisia muutoksia viime kuukausina  </vt:lpstr>
      <vt:lpstr>PowerPoint-esitys</vt:lpstr>
      <vt:lpstr>Elektroniikka- ja sähköteollisuuden tilauskanta Suomessa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Teknologiateollisuuden henkilöstö  Suomessa väheni prosentin eli 3 000:lla vuonna 2015 </vt:lpstr>
      <vt:lpstr>Teknologiateollisuuden henkilöstön vähenemisestä huolimatta uusia rekrytointeja Suomessa tehtiin kaikkiaan 28 500 vuonna 2015</vt:lpstr>
      <vt:lpstr>PowerPoint-esitys</vt:lpstr>
      <vt:lpstr>PowerPoint-esitys</vt:lpstr>
      <vt:lpstr>Yhteenveto teknologiateollisuuden tilanteesta ja alkuvuoden 2016 näkymistä </vt:lpstr>
      <vt:lpstr>Hallituksen tulee laittaa pikaisesti toimeen ohjelmansa kasvua tukevat toimet </vt:lpstr>
      <vt:lpstr>Elinkeinoelämän usko Suomeen on palautettava</vt:lpstr>
      <vt:lpstr>Suomen vienti on romahtanut, vientituloja puuttuu noin 30 miljardia euroa vuodessa Teollisuus tuo 80 % Suomen vientituloista</vt:lpstr>
      <vt:lpstr>Suomen vienti on jäänyt kilpailijamaiden kehityksestä</vt:lpstr>
      <vt:lpstr>Viennin suhde bkt:hen on pudonnut merkittävästi Suomessa 2008 jälkeen</vt:lpstr>
      <vt:lpstr>Palveluvienti ei ole korvannut tavaraviennin pudotusta </vt:lpstr>
      <vt:lpstr>Teollisuuden palveluvienti on ollut laskussa Teollisuus tuo lähes 60 % Suomen palveluviennin tuloista Peliteollisuuden kasvu selittää muiden toimialojen palveluviennin lisäyksen   </vt:lpstr>
      <vt:lpstr>Teollisuuden osuus bruttokansantuotteesta on Suomessa historiallisen matalalla tasolla </vt:lpstr>
      <vt:lpstr>Teollisuus tuo 80 prosenttia Suomen viennistä, mutta ei pysty enää rahoittamaan nykyistä julkista sektoria</vt:lpstr>
      <vt:lpstr>Teollisuuden yritysten lukumäärä Suomessa on vähentynyt merkittävästi Vähintään viiden henkilön yritykset</vt:lpstr>
      <vt:lpstr>Vientisektorin eli teollisuuden tuotantokapasiteetti Suomessa on vähentynyt noin 20 %</vt:lpstr>
      <vt:lpstr>Tuottavuuskehityksen* taitekohta Suomessa  2008 jälkeen Suomesta on hävinnyt pysyvästi merkittävää volyymituotantoa elektroniikka-, metsä- ja koneteollisuudesta**   </vt:lpstr>
      <vt:lpstr>Tuottavuuskehitys* teknologiateollisuudessa</vt:lpstr>
      <vt:lpstr>Investoinnit Suomessa on saatava uuteen kasvuun Robotiikka, automaatio, digitaalisuus, uusi tuotanto, t&amp;k</vt:lpstr>
      <vt:lpstr>Yritysten investoinnit Suomessa alittavat pääomien kulumisen</vt:lpstr>
      <vt:lpstr>Teollisuuden investointisuunnitelmat ennakoivat investointien kasvaneen vuonna 2015 ja edelleen 2016   Teollisuuden tuotannolliset sekä tutkimus- ja kehitysinvestoinnit Suomessa</vt:lpstr>
      <vt:lpstr>Suomi ei ole houkutellut myöskään ulkomaisia investointeja (vrt. Viro, Puola, Ruotsi,…)  </vt:lpstr>
      <vt:lpstr>Suomessa on vähän ulkomaisia yrityksiä ja pääkonttoreita Ulkomaisten yritysten osuus henkilöstöstä teollisuudessa ja kaupan alalla Suomessa </vt:lpstr>
      <vt:lpstr>Yritysten investointimahdollisuuksia jarruttaa kannattavuuden putoaminen Koko yrityssektorin ja teknologiateollisuuden nettotulos* Suomessa verotuksen jälkeen </vt:lpstr>
      <vt:lpstr>Julkiset menot, julkinen velka ja veroaste ovat kasvaneet hallitsemattomasti Kustannustaakka on paisunut, siksi julkista sektoria on karsittava </vt:lpstr>
      <vt:lpstr>Suomen kokonaisveroaste jatkaa nousuaan  Verotuksen kiristäminen on este talouskasvulle </vt:lpstr>
      <vt:lpstr>Julkisen sektorin bkt-suhteen palauttaminen vaatii 10-15 miljardin euron menoleikkauksia Verojen kiristäminen on ollut väärä ratkaisu tähän ongelmaan </vt:lpstr>
      <vt:lpstr>Suomen vaihtotase on jäänyt kilpailijamaista Tuontihintojen alaneminen kaunistaa nyt Suomenkin vaihtotasetta </vt:lpstr>
      <vt:lpstr>Pk-yritysten suoraa ulkomaanvientiä on kasvatettava Erikokoisten yritysten* osuus tavaraviennin arvosta 2013</vt:lpstr>
      <vt:lpstr>Pk-yrityksiä on kannustettava lisäämään omaa vientiään ulkomaille Erikokoisten yritysten osuus Suomen koko tavaraviennistä, %</vt:lpstr>
      <vt:lpstr>Viennin osuus liikevaihdosta vaihtelee paljon teknologiateollisuudessa Suomessa Teknologiateollisuus ry:n jäsenyritysten vientiosuus vuonna 2014, %</vt:lpstr>
      <vt:lpstr>Uusia liiketoimintamahdollisuuksia</vt:lpstr>
      <vt:lpstr>  Suomen jäykkä palkkamalli ja työlainsäädäntö heikentävät jatkuvasti kustannuskilpailukykyä</vt:lpstr>
      <vt:lpstr>Teollisuuden työpaikkoja Suomessa on kadonnut lähes 100 000 vuoden 2008 jälkeen Teollisuus tuo kuitenkin 80 % Suomen vientituloista </vt:lpstr>
      <vt:lpstr>Koko elinkeinoelämän työpaikat Suomessa ovat vähentyneet tuntuvasti</vt:lpstr>
      <vt:lpstr>Työttömien työnhakijoiden määrä Suomessa on korkealla tasolla</vt:lpstr>
      <vt:lpstr>Suomen kustannuskilpailukyky ei parane toivotusti Yksikkötyökustannukset = työvoimakustannukset / tuottavuus, ml. kunkin maan toteutuneet valuuttakurssit</vt:lpstr>
      <vt:lpstr>KIKY:n ja hallitusohjelman tavoite kilpailukyvylle  Koko kansantalouden yksikkötyökustannukset = työvoimakustannukset / tuottavuus, ml. kunkin maan toteutuneet valuuttakurssit</vt:lpstr>
      <vt:lpstr>Työmarkkinaratkaisuilla on palautettava myös teollisuuden kustannuskilpailukyky  Työn hinnan kehitys on ristiriidassa tuottavuuden kehityksen kanssa </vt:lpstr>
      <vt:lpstr>Yksikkötyökustannusten ongelma koskee yhtälailla teollisuutta  Yksikkötyökustannukset = työvoimakustannukset / tuottavuus</vt:lpstr>
      <vt:lpstr>TES-korotusten ja toteutuneiden palkankorotusten muutos Suomessa 2005-2014</vt:lpstr>
      <vt:lpstr>TES-korotusten ja toteutuneiden palkankorotusten muutos Saksassa 2005-2014</vt:lpstr>
      <vt:lpstr>TES-korotusten ja toteutuneiden palkankorotusten muutos Suomessa ja Saksassa Suomen jäykkä palkkamalli on heikentänyt Suomen kustannuskilpailukykyä</vt:lpstr>
      <vt:lpstr>Teknologiateollisuudessa* työvoimakustannukset ovat nousseet eniten Suomessa 2008-2012</vt:lpstr>
      <vt:lpstr>Työvoimakustannukset ovat korkealla tasolla teknologiateollisuudessa* Suomessa 2012</vt:lpstr>
      <vt:lpstr>Työn hinnalla mitaten Suomen pahimmat kilpailijat ovat itäisessä Euroopassa Teollisuuden työn hinta eri maissa</vt:lpstr>
      <vt:lpstr>Suomalaisten työaika on Euroopan lyhyin Kokoaikatyössä olevien palkansaajien keskimääräinen toteutunut viikkotyöaika Q1/2015*</vt:lpstr>
      <vt:lpstr>Paikallinen sopiminen on ainut tapa pitää huolta myös heikommista yrityksistä ja työllisyydestä Teknologiateollisuus ry:n jäsenyritysten jalostusarvo / työntekijä 2014</vt:lpstr>
      <vt:lpstr>Työvoimakustannuksilla on erityisen suuri merkitys alihankkijayrityksissä Teknologiateollisuus ry:n jäsenyritysten työvoimakustannukset / jalostusarvo 2014    </vt:lpstr>
      <vt:lpstr>Teknologiateollisuuden henkilöstökehitys Suomessa ja maailmalla</vt:lpstr>
      <vt:lpstr>Teknologiateollisuuden henkilöstö</vt:lpstr>
      <vt:lpstr>Teknologiateollisuuden henkilöstö Suomessa päätoimialoittain</vt:lpstr>
      <vt:lpstr>Teknologiateollisuuden henkilöstö tytäryrityksissä ulkomailla päätoimialoittain</vt:lpstr>
      <vt:lpstr>Teknologiateollisuuden henkilöstö tytäryrityksissä ulkomailla alueittain</vt:lpstr>
      <vt:lpstr>Teknologiateollisuuden henkilöstö tytäryrityksissä ulkomailla alueittain</vt:lpstr>
      <vt:lpstr>Teknologiateollisuuden henkilöstö tytäryrityksissä ulkomailla maittain vuonna 2014</vt:lpstr>
      <vt:lpstr>Elektroniikka- ja sähköteollisuuden henkilöstö</vt:lpstr>
      <vt:lpstr>Elektroniikka- ja sähköteollisuuden henkilöstö tytäryrityksissä ulkomailla</vt:lpstr>
      <vt:lpstr>Kone- ja metallituoteteollisuuden henkilöstö</vt:lpstr>
      <vt:lpstr>Kone- ja metallituoteteollisuuden henkilöstö tytäryrityksissä ulkomailla</vt:lpstr>
      <vt:lpstr>Metallien jalostuksen henkilöstö</vt:lpstr>
      <vt:lpstr>Metallien jalostuksen henkilöstö tytäryrityksissä ulkomailla</vt:lpstr>
      <vt:lpstr>Suunnittelu- ja konsultointialan henkilöstö</vt:lpstr>
      <vt:lpstr>Suunnittelu- ja konsultointialan henkilöstö tytäryrityksissä ulkomailla</vt:lpstr>
      <vt:lpstr>Tietotekniikka-alan henkilöstö</vt:lpstr>
      <vt:lpstr>Tietotekniikka-alan henkilöstö tytäryrityksissä ulkomailla</vt:lpstr>
      <vt:lpstr>Teknologiateollisuuden henkilöstön eläkkeelle siirtyminen</vt:lpstr>
      <vt:lpstr>Teknologiateollisuuden työntekijöiden          (toimihenkilöt pl.) eläkkeelle siirtyminen  </vt:lpstr>
      <vt:lpstr>PowerPoint-esitys</vt:lpstr>
    </vt:vector>
  </TitlesOfParts>
  <Company>Teknologiateollisuus ry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Teknologiateollisuuden / Suomen taloustilanne ja näkymät</dc:title>
  <dc:creator>Kaukonen Sini</dc:creator>
  <cp:keywords>Kesäkuu 2015</cp:keywords>
  <cp:lastModifiedBy>Palokangas Jukka</cp:lastModifiedBy>
  <cp:revision>345</cp:revision>
  <cp:lastPrinted>2016-04-05T10:46:33Z</cp:lastPrinted>
  <dcterms:created xsi:type="dcterms:W3CDTF">2015-06-10T08:56:30Z</dcterms:created>
  <dcterms:modified xsi:type="dcterms:W3CDTF">2016-04-18T11:59:39Z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482.21.02.004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TEKN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>teknologiateollisuus_fi.jpg</vt:lpwstr>
  </property>
</Properties>
</file>