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3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1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8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9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0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21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22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23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24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25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9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notesSlides/notesSlide11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4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5.xml" ContentType="application/vnd.openxmlformats-officedocument.presentationml.notesSlide+xml"/>
  <Override PartName="/ppt/charts/chart45.xml" ContentType="application/vnd.openxmlformats-officedocument.drawingml.chart+xml"/>
  <Override PartName="/ppt/notesSlides/notesSlide16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56.xml" ContentType="application/vnd.openxmlformats-officedocument.drawingml.chart+xml"/>
  <Override PartName="/ppt/notesSlides/notesSlide18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theme/themeOverride2.xml" ContentType="application/vnd.openxmlformats-officedocument.themeOverride+xml"/>
  <Override PartName="/ppt/charts/chart59.xml" ContentType="application/vnd.openxmlformats-officedocument.drawingml.chart+xml"/>
  <Override PartName="/ppt/theme/themeOverride3.xml" ContentType="application/vnd.openxmlformats-officedocument.themeOverride+xml"/>
  <Override PartName="/ppt/charts/chart60.xml" ContentType="application/vnd.openxmlformats-officedocument.drawingml.chart+xml"/>
  <Override PartName="/ppt/theme/themeOverride4.xml" ContentType="application/vnd.openxmlformats-officedocument.themeOverride+xml"/>
  <Override PartName="/ppt/charts/chart61.xml" ContentType="application/vnd.openxmlformats-officedocument.drawingml.chart+xml"/>
  <Override PartName="/ppt/theme/themeOverride5.xml" ContentType="application/vnd.openxmlformats-officedocument.themeOverride+xml"/>
  <Override PartName="/ppt/charts/chart62.xml" ContentType="application/vnd.openxmlformats-officedocument.drawingml.chart+xml"/>
  <Override PartName="/ppt/theme/themeOverride6.xml" ContentType="application/vnd.openxmlformats-officedocument.themeOverride+xml"/>
  <Override PartName="/ppt/charts/chart63.xml" ContentType="application/vnd.openxmlformats-officedocument.drawingml.chart+xml"/>
  <Override PartName="/ppt/theme/themeOverride7.xml" ContentType="application/vnd.openxmlformats-officedocument.themeOverride+xml"/>
  <Override PartName="/ppt/charts/chart64.xml" ContentType="application/vnd.openxmlformats-officedocument.drawingml.chart+xml"/>
  <Override PartName="/ppt/theme/themeOverride8.xml" ContentType="application/vnd.openxmlformats-officedocument.themeOverride+xml"/>
  <Override PartName="/ppt/charts/chart65.xml" ContentType="application/vnd.openxmlformats-officedocument.drawingml.chart+xml"/>
  <Override PartName="/ppt/theme/themeOverride9.xml" ContentType="application/vnd.openxmlformats-officedocument.themeOverride+xml"/>
  <Override PartName="/ppt/charts/chart66.xml" ContentType="application/vnd.openxmlformats-officedocument.drawingml.chart+xml"/>
  <Override PartName="/ppt/theme/themeOverride10.xml" ContentType="application/vnd.openxmlformats-officedocument.themeOverr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theme/themeOverride11.xml" ContentType="application/vnd.openxmlformats-officedocument.themeOverride+xml"/>
  <Override PartName="/ppt/charts/chart69.xml" ContentType="application/vnd.openxmlformats-officedocument.drawingml.chart+xml"/>
  <Override PartName="/ppt/theme/themeOverride12.xml" ContentType="application/vnd.openxmlformats-officedocument.themeOverride+xml"/>
  <Override PartName="/ppt/charts/chart70.xml" ContentType="application/vnd.openxmlformats-officedocument.drawingml.chart+xml"/>
  <Override PartName="/ppt/theme/themeOverride13.xml" ContentType="application/vnd.openxmlformats-officedocument.themeOverride+xml"/>
  <Override PartName="/ppt/charts/chart71.xml" ContentType="application/vnd.openxmlformats-officedocument.drawingml.chart+xml"/>
  <Override PartName="/ppt/theme/themeOverride14.xml" ContentType="application/vnd.openxmlformats-officedocument.themeOverride+xml"/>
  <Override PartName="/ppt/charts/chart72.xml" ContentType="application/vnd.openxmlformats-officedocument.drawingml.chart+xml"/>
  <Override PartName="/ppt/theme/themeOverride15.xml" ContentType="application/vnd.openxmlformats-officedocument.themeOverride+xml"/>
  <Override PartName="/ppt/charts/chart73.xml" ContentType="application/vnd.openxmlformats-officedocument.drawingml.chart+xml"/>
  <Override PartName="/ppt/theme/themeOverride16.xml" ContentType="application/vnd.openxmlformats-officedocument.themeOverride+xml"/>
  <Override PartName="/ppt/notesSlides/notesSlide19.xml" ContentType="application/vnd.openxmlformats-officedocument.presentationml.notesSl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  <p:sldMasterId id="2147484148" r:id="rId7"/>
    <p:sldMasterId id="2147484166" r:id="rId8"/>
    <p:sldMasterId id="2147484184" r:id="rId9"/>
    <p:sldMasterId id="2147484202" r:id="rId10"/>
    <p:sldMasterId id="2147484222" r:id="rId11"/>
    <p:sldMasterId id="2147484242" r:id="rId12"/>
    <p:sldMasterId id="2147484260" r:id="rId13"/>
    <p:sldMasterId id="2147484280" r:id="rId14"/>
    <p:sldMasterId id="2147484299" r:id="rId15"/>
    <p:sldMasterId id="2147484318" r:id="rId16"/>
    <p:sldMasterId id="2147484337" r:id="rId17"/>
    <p:sldMasterId id="2147484356" r:id="rId18"/>
    <p:sldMasterId id="2147484375" r:id="rId19"/>
    <p:sldMasterId id="2147484394" r:id="rId20"/>
    <p:sldMasterId id="2147484413" r:id="rId21"/>
    <p:sldMasterId id="2147484433" r:id="rId22"/>
    <p:sldMasterId id="2147484453" r:id="rId23"/>
    <p:sldMasterId id="2147484472" r:id="rId24"/>
    <p:sldMasterId id="2147484491" r:id="rId25"/>
    <p:sldMasterId id="2147484509" r:id="rId26"/>
  </p:sldMasterIdLst>
  <p:notesMasterIdLst>
    <p:notesMasterId r:id="rId147"/>
  </p:notesMasterIdLst>
  <p:handoutMasterIdLst>
    <p:handoutMasterId r:id="rId148"/>
  </p:handoutMasterIdLst>
  <p:sldIdLst>
    <p:sldId id="257" r:id="rId27"/>
    <p:sldId id="502" r:id="rId28"/>
    <p:sldId id="361" r:id="rId29"/>
    <p:sldId id="503" r:id="rId30"/>
    <p:sldId id="487" r:id="rId31"/>
    <p:sldId id="261" r:id="rId32"/>
    <p:sldId id="554" r:id="rId33"/>
    <p:sldId id="541" r:id="rId34"/>
    <p:sldId id="467" r:id="rId35"/>
    <p:sldId id="542" r:id="rId36"/>
    <p:sldId id="263" r:id="rId37"/>
    <p:sldId id="362" r:id="rId38"/>
    <p:sldId id="540" r:id="rId39"/>
    <p:sldId id="539" r:id="rId40"/>
    <p:sldId id="456" r:id="rId41"/>
    <p:sldId id="543" r:id="rId42"/>
    <p:sldId id="544" r:id="rId43"/>
    <p:sldId id="545" r:id="rId44"/>
    <p:sldId id="548" r:id="rId45"/>
    <p:sldId id="482" r:id="rId46"/>
    <p:sldId id="458" r:id="rId47"/>
    <p:sldId id="488" r:id="rId48"/>
    <p:sldId id="549" r:id="rId49"/>
    <p:sldId id="460" r:id="rId50"/>
    <p:sldId id="388" r:id="rId51"/>
    <p:sldId id="268" r:id="rId52"/>
    <p:sldId id="364" r:id="rId53"/>
    <p:sldId id="470" r:id="rId54"/>
    <p:sldId id="365" r:id="rId55"/>
    <p:sldId id="552" r:id="rId56"/>
    <p:sldId id="366" r:id="rId57"/>
    <p:sldId id="274" r:id="rId58"/>
    <p:sldId id="389" r:id="rId59"/>
    <p:sldId id="464" r:id="rId60"/>
    <p:sldId id="550" r:id="rId61"/>
    <p:sldId id="490" r:id="rId62"/>
    <p:sldId id="277" r:id="rId63"/>
    <p:sldId id="555" r:id="rId64"/>
    <p:sldId id="413" r:id="rId65"/>
    <p:sldId id="414" r:id="rId66"/>
    <p:sldId id="556" r:id="rId67"/>
    <p:sldId id="569" r:id="rId68"/>
    <p:sldId id="557" r:id="rId69"/>
    <p:sldId id="558" r:id="rId70"/>
    <p:sldId id="580" r:id="rId71"/>
    <p:sldId id="581" r:id="rId72"/>
    <p:sldId id="582" r:id="rId73"/>
    <p:sldId id="583" r:id="rId74"/>
    <p:sldId id="584" r:id="rId75"/>
    <p:sldId id="585" r:id="rId76"/>
    <p:sldId id="586" r:id="rId77"/>
    <p:sldId id="587" r:id="rId78"/>
    <p:sldId id="560" r:id="rId79"/>
    <p:sldId id="559" r:id="rId80"/>
    <p:sldId id="498" r:id="rId81"/>
    <p:sldId id="499" r:id="rId82"/>
    <p:sldId id="578" r:id="rId83"/>
    <p:sldId id="523" r:id="rId84"/>
    <p:sldId id="524" r:id="rId85"/>
    <p:sldId id="398" r:id="rId86"/>
    <p:sldId id="392" r:id="rId87"/>
    <p:sldId id="393" r:id="rId88"/>
    <p:sldId id="394" r:id="rId89"/>
    <p:sldId id="301" r:id="rId90"/>
    <p:sldId id="408" r:id="rId91"/>
    <p:sldId id="374" r:id="rId92"/>
    <p:sldId id="304" r:id="rId93"/>
    <p:sldId id="536" r:id="rId94"/>
    <p:sldId id="473" r:id="rId95"/>
    <p:sldId id="474" r:id="rId96"/>
    <p:sldId id="551" r:id="rId97"/>
    <p:sldId id="379" r:id="rId98"/>
    <p:sldId id="314" r:id="rId99"/>
    <p:sldId id="317" r:id="rId100"/>
    <p:sldId id="471" r:id="rId101"/>
    <p:sldId id="528" r:id="rId102"/>
    <p:sldId id="396" r:id="rId103"/>
    <p:sldId id="538" r:id="rId104"/>
    <p:sldId id="376" r:id="rId105"/>
    <p:sldId id="397" r:id="rId106"/>
    <p:sldId id="377" r:id="rId107"/>
    <p:sldId id="310" r:id="rId108"/>
    <p:sldId id="311" r:id="rId109"/>
    <p:sldId id="378" r:id="rId110"/>
    <p:sldId id="455" r:id="rId111"/>
    <p:sldId id="402" r:id="rId112"/>
    <p:sldId id="319" r:id="rId113"/>
    <p:sldId id="494" r:id="rId114"/>
    <p:sldId id="400" r:id="rId115"/>
    <p:sldId id="525" r:id="rId116"/>
    <p:sldId id="475" r:id="rId117"/>
    <p:sldId id="500" r:id="rId118"/>
    <p:sldId id="431" r:id="rId119"/>
    <p:sldId id="432" r:id="rId120"/>
    <p:sldId id="433" r:id="rId121"/>
    <p:sldId id="496" r:id="rId122"/>
    <p:sldId id="495" r:id="rId123"/>
    <p:sldId id="477" r:id="rId124"/>
    <p:sldId id="478" r:id="rId125"/>
    <p:sldId id="479" r:id="rId126"/>
    <p:sldId id="480" r:id="rId127"/>
    <p:sldId id="497" r:id="rId128"/>
    <p:sldId id="529" r:id="rId129"/>
    <p:sldId id="579" r:id="rId130"/>
    <p:sldId id="437" r:id="rId131"/>
    <p:sldId id="438" r:id="rId132"/>
    <p:sldId id="439" r:id="rId133"/>
    <p:sldId id="440" r:id="rId134"/>
    <p:sldId id="531" r:id="rId135"/>
    <p:sldId id="442" r:id="rId136"/>
    <p:sldId id="532" r:id="rId137"/>
    <p:sldId id="444" r:id="rId138"/>
    <p:sldId id="533" r:id="rId139"/>
    <p:sldId id="446" r:id="rId140"/>
    <p:sldId id="534" r:id="rId141"/>
    <p:sldId id="448" r:id="rId142"/>
    <p:sldId id="535" r:id="rId143"/>
    <p:sldId id="450" r:id="rId144"/>
    <p:sldId id="404" r:id="rId145"/>
    <p:sldId id="405" r:id="rId146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1D3"/>
    <a:srgbClr val="0EC501"/>
    <a:srgbClr val="FF4770"/>
    <a:srgbClr val="9F01FF"/>
    <a:srgbClr val="F0F0F0"/>
    <a:srgbClr val="2F20EC"/>
    <a:srgbClr val="FCEE21"/>
    <a:srgbClr val="C11A4D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116" d="100"/>
          <a:sy n="116" d="100"/>
        </p:scale>
        <p:origin x="1932" y="108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9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84" Type="http://schemas.openxmlformats.org/officeDocument/2006/relationships/slide" Target="slides/slide58.xml"/><Relationship Id="rId89" Type="http://schemas.openxmlformats.org/officeDocument/2006/relationships/slide" Target="slides/slide63.xml"/><Relationship Id="rId112" Type="http://schemas.openxmlformats.org/officeDocument/2006/relationships/slide" Target="slides/slide86.xml"/><Relationship Id="rId133" Type="http://schemas.openxmlformats.org/officeDocument/2006/relationships/slide" Target="slides/slide107.xml"/><Relationship Id="rId138" Type="http://schemas.openxmlformats.org/officeDocument/2006/relationships/slide" Target="slides/slide11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102" Type="http://schemas.openxmlformats.org/officeDocument/2006/relationships/slide" Target="slides/slide76.xml"/><Relationship Id="rId123" Type="http://schemas.openxmlformats.org/officeDocument/2006/relationships/slide" Target="slides/slide97.xml"/><Relationship Id="rId128" Type="http://schemas.openxmlformats.org/officeDocument/2006/relationships/slide" Target="slides/slide102.xml"/><Relationship Id="rId144" Type="http://schemas.openxmlformats.org/officeDocument/2006/relationships/slide" Target="slides/slide118.xml"/><Relationship Id="rId14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4.xml"/><Relationship Id="rId95" Type="http://schemas.openxmlformats.org/officeDocument/2006/relationships/slide" Target="slides/slide69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113" Type="http://schemas.openxmlformats.org/officeDocument/2006/relationships/slide" Target="slides/slide87.xml"/><Relationship Id="rId118" Type="http://schemas.openxmlformats.org/officeDocument/2006/relationships/slide" Target="slides/slide92.xml"/><Relationship Id="rId134" Type="http://schemas.openxmlformats.org/officeDocument/2006/relationships/slide" Target="slides/slide108.xml"/><Relationship Id="rId139" Type="http://schemas.openxmlformats.org/officeDocument/2006/relationships/slide" Target="slides/slide113.xml"/><Relationship Id="rId80" Type="http://schemas.openxmlformats.org/officeDocument/2006/relationships/slide" Target="slides/slide54.xml"/><Relationship Id="rId85" Type="http://schemas.openxmlformats.org/officeDocument/2006/relationships/slide" Target="slides/slide59.xml"/><Relationship Id="rId150" Type="http://schemas.openxmlformats.org/officeDocument/2006/relationships/viewProps" Target="view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103" Type="http://schemas.openxmlformats.org/officeDocument/2006/relationships/slide" Target="slides/slide77.xml"/><Relationship Id="rId108" Type="http://schemas.openxmlformats.org/officeDocument/2006/relationships/slide" Target="slides/slide82.xml"/><Relationship Id="rId116" Type="http://schemas.openxmlformats.org/officeDocument/2006/relationships/slide" Target="slides/slide90.xml"/><Relationship Id="rId124" Type="http://schemas.openxmlformats.org/officeDocument/2006/relationships/slide" Target="slides/slide98.xml"/><Relationship Id="rId129" Type="http://schemas.openxmlformats.org/officeDocument/2006/relationships/slide" Target="slides/slide103.xml"/><Relationship Id="rId137" Type="http://schemas.openxmlformats.org/officeDocument/2006/relationships/slide" Target="slides/slide11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91" Type="http://schemas.openxmlformats.org/officeDocument/2006/relationships/slide" Target="slides/slide65.xml"/><Relationship Id="rId96" Type="http://schemas.openxmlformats.org/officeDocument/2006/relationships/slide" Target="slides/slide70.xml"/><Relationship Id="rId111" Type="http://schemas.openxmlformats.org/officeDocument/2006/relationships/slide" Target="slides/slide85.xml"/><Relationship Id="rId132" Type="http://schemas.openxmlformats.org/officeDocument/2006/relationships/slide" Target="slides/slide106.xml"/><Relationship Id="rId140" Type="http://schemas.openxmlformats.org/officeDocument/2006/relationships/slide" Target="slides/slide114.xml"/><Relationship Id="rId145" Type="http://schemas.openxmlformats.org/officeDocument/2006/relationships/slide" Target="slides/slide1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6" Type="http://schemas.openxmlformats.org/officeDocument/2006/relationships/slide" Target="slides/slide80.xml"/><Relationship Id="rId114" Type="http://schemas.openxmlformats.org/officeDocument/2006/relationships/slide" Target="slides/slide88.xml"/><Relationship Id="rId119" Type="http://schemas.openxmlformats.org/officeDocument/2006/relationships/slide" Target="slides/slide93.xml"/><Relationship Id="rId127" Type="http://schemas.openxmlformats.org/officeDocument/2006/relationships/slide" Target="slides/slide10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94" Type="http://schemas.openxmlformats.org/officeDocument/2006/relationships/slide" Target="slides/slide68.xml"/><Relationship Id="rId99" Type="http://schemas.openxmlformats.org/officeDocument/2006/relationships/slide" Target="slides/slide73.xml"/><Relationship Id="rId101" Type="http://schemas.openxmlformats.org/officeDocument/2006/relationships/slide" Target="slides/slide75.xml"/><Relationship Id="rId122" Type="http://schemas.openxmlformats.org/officeDocument/2006/relationships/slide" Target="slides/slide96.xml"/><Relationship Id="rId130" Type="http://schemas.openxmlformats.org/officeDocument/2006/relationships/slide" Target="slides/slide104.xml"/><Relationship Id="rId135" Type="http://schemas.openxmlformats.org/officeDocument/2006/relationships/slide" Target="slides/slide109.xml"/><Relationship Id="rId143" Type="http://schemas.openxmlformats.org/officeDocument/2006/relationships/slide" Target="slides/slide117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Relationship Id="rId109" Type="http://schemas.openxmlformats.org/officeDocument/2006/relationships/slide" Target="slides/slide8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6" Type="http://schemas.openxmlformats.org/officeDocument/2006/relationships/slide" Target="slides/slide50.xml"/><Relationship Id="rId97" Type="http://schemas.openxmlformats.org/officeDocument/2006/relationships/slide" Target="slides/slide71.xml"/><Relationship Id="rId104" Type="http://schemas.openxmlformats.org/officeDocument/2006/relationships/slide" Target="slides/slide78.xml"/><Relationship Id="rId120" Type="http://schemas.openxmlformats.org/officeDocument/2006/relationships/slide" Target="slides/slide94.xml"/><Relationship Id="rId125" Type="http://schemas.openxmlformats.org/officeDocument/2006/relationships/slide" Target="slides/slide99.xml"/><Relationship Id="rId141" Type="http://schemas.openxmlformats.org/officeDocument/2006/relationships/slide" Target="slides/slide115.xml"/><Relationship Id="rId146" Type="http://schemas.openxmlformats.org/officeDocument/2006/relationships/slide" Target="slides/slide12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3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66" Type="http://schemas.openxmlformats.org/officeDocument/2006/relationships/slide" Target="slides/slide40.xml"/><Relationship Id="rId87" Type="http://schemas.openxmlformats.org/officeDocument/2006/relationships/slide" Target="slides/slide61.xml"/><Relationship Id="rId110" Type="http://schemas.openxmlformats.org/officeDocument/2006/relationships/slide" Target="slides/slide84.xml"/><Relationship Id="rId115" Type="http://schemas.openxmlformats.org/officeDocument/2006/relationships/slide" Target="slides/slide89.xml"/><Relationship Id="rId131" Type="http://schemas.openxmlformats.org/officeDocument/2006/relationships/slide" Target="slides/slide105.xml"/><Relationship Id="rId136" Type="http://schemas.openxmlformats.org/officeDocument/2006/relationships/slide" Target="slides/slide110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15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56" Type="http://schemas.openxmlformats.org/officeDocument/2006/relationships/slide" Target="slides/slide30.xml"/><Relationship Id="rId77" Type="http://schemas.openxmlformats.org/officeDocument/2006/relationships/slide" Target="slides/slide51.xml"/><Relationship Id="rId100" Type="http://schemas.openxmlformats.org/officeDocument/2006/relationships/slide" Target="slides/slide74.xml"/><Relationship Id="rId105" Type="http://schemas.openxmlformats.org/officeDocument/2006/relationships/slide" Target="slides/slide79.xml"/><Relationship Id="rId126" Type="http://schemas.openxmlformats.org/officeDocument/2006/relationships/slide" Target="slides/slide100.xml"/><Relationship Id="rId14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93" Type="http://schemas.openxmlformats.org/officeDocument/2006/relationships/slide" Target="slides/slide67.xml"/><Relationship Id="rId98" Type="http://schemas.openxmlformats.org/officeDocument/2006/relationships/slide" Target="slides/slide72.xml"/><Relationship Id="rId121" Type="http://schemas.openxmlformats.org/officeDocument/2006/relationships/slide" Target="slides/slide95.xml"/><Relationship Id="rId142" Type="http://schemas.openxmlformats.org/officeDocument/2006/relationships/slide" Target="slides/slide11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2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4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5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7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8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9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0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1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1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3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4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15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6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2F20E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38.75</c:v>
                </c:pt>
                <c:pt idx="1">
                  <c:v>11.69</c:v>
                </c:pt>
                <c:pt idx="2">
                  <c:v>13.38</c:v>
                </c:pt>
                <c:pt idx="3">
                  <c:v>13.99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14767519269513"/>
          <c:y val="0.234119773176254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8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  <c:pt idx="44">
                  <c:v>16(1)</c:v>
                </c:pt>
                <c:pt idx="45">
                  <c:v>16(4)</c:v>
                </c:pt>
                <c:pt idx="46">
                  <c:v>16(7)</c:v>
                </c:pt>
                <c:pt idx="47">
                  <c:v>16(10)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-3</c:v>
                </c:pt>
                <c:pt idx="4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519320"/>
        <c:axId val="373519712"/>
      </c:lineChart>
      <c:catAx>
        <c:axId val="37351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37351971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519712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373519320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520496"/>
        <c:axId val="373520888"/>
      </c:lineChart>
      <c:catAx>
        <c:axId val="3735204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73520888"/>
        <c:crosses val="autoZero"/>
        <c:auto val="1"/>
        <c:lblAlgn val="ctr"/>
        <c:lblOffset val="100"/>
        <c:noMultiLvlLbl val="0"/>
      </c:catAx>
      <c:valAx>
        <c:axId val="3735208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5204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5052.5</c:v>
                </c:pt>
                <c:pt idx="2">
                  <c:v>4962.5</c:v>
                </c:pt>
                <c:pt idx="3">
                  <c:v>5785.8</c:v>
                </c:pt>
                <c:pt idx="4">
                  <c:v>5242.3</c:v>
                </c:pt>
                <c:pt idx="5">
                  <c:v>5562.4</c:v>
                </c:pt>
                <c:pt idx="6">
                  <c:v>5988.7</c:v>
                </c:pt>
                <c:pt idx="7">
                  <c:v>6098.8</c:v>
                </c:pt>
                <c:pt idx="8">
                  <c:v>6188.2</c:v>
                </c:pt>
                <c:pt idx="9">
                  <c:v>5969.8</c:v>
                </c:pt>
                <c:pt idx="10">
                  <c:v>6323.7</c:v>
                </c:pt>
                <c:pt idx="11">
                  <c:v>6532.6</c:v>
                </c:pt>
                <c:pt idx="12">
                  <c:v>7326.1</c:v>
                </c:pt>
                <c:pt idx="13">
                  <c:v>6698</c:v>
                </c:pt>
                <c:pt idx="14">
                  <c:v>6765.1</c:v>
                </c:pt>
                <c:pt idx="15">
                  <c:v>7017.5</c:v>
                </c:pt>
                <c:pt idx="16">
                  <c:v>7348.5</c:v>
                </c:pt>
                <c:pt idx="17">
                  <c:v>4370.1000000000004</c:v>
                </c:pt>
                <c:pt idx="18">
                  <c:v>4666.8999999999996</c:v>
                </c:pt>
                <c:pt idx="19">
                  <c:v>4668.8999999999996</c:v>
                </c:pt>
                <c:pt idx="20">
                  <c:v>5198.3</c:v>
                </c:pt>
                <c:pt idx="21">
                  <c:v>4893.7</c:v>
                </c:pt>
                <c:pt idx="22">
                  <c:v>4658.5</c:v>
                </c:pt>
                <c:pt idx="23">
                  <c:v>4786.8</c:v>
                </c:pt>
                <c:pt idx="24">
                  <c:v>6073.4</c:v>
                </c:pt>
                <c:pt idx="25">
                  <c:v>4890</c:v>
                </c:pt>
                <c:pt idx="26">
                  <c:v>4410.3</c:v>
                </c:pt>
                <c:pt idx="27">
                  <c:v>4518.7</c:v>
                </c:pt>
                <c:pt idx="28">
                  <c:v>5759.8</c:v>
                </c:pt>
                <c:pt idx="29">
                  <c:v>4473.6000000000004</c:v>
                </c:pt>
                <c:pt idx="30">
                  <c:v>5026.2</c:v>
                </c:pt>
                <c:pt idx="31">
                  <c:v>4467.8</c:v>
                </c:pt>
                <c:pt idx="32">
                  <c:v>4992.8</c:v>
                </c:pt>
                <c:pt idx="33">
                  <c:v>3539.7</c:v>
                </c:pt>
                <c:pt idx="34">
                  <c:v>3835</c:v>
                </c:pt>
                <c:pt idx="35">
                  <c:v>3456.1</c:v>
                </c:pt>
                <c:pt idx="36">
                  <c:v>4199.6000000000004</c:v>
                </c:pt>
                <c:pt idx="37">
                  <c:v>3366</c:v>
                </c:pt>
                <c:pt idx="38">
                  <c:v>3426.6</c:v>
                </c:pt>
                <c:pt idx="39">
                  <c:v>4148.5</c:v>
                </c:pt>
                <c:pt idx="40">
                  <c:v>3769.9</c:v>
                </c:pt>
                <c:pt idx="41">
                  <c:v>3095.1</c:v>
                </c:pt>
                <c:pt idx="42">
                  <c:v>3028.7</c:v>
                </c:pt>
                <c:pt idx="43">
                  <c:v>2704.6</c:v>
                </c:pt>
                <c:pt idx="44">
                  <c:v>3109.4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4550.5</c:v>
                </c:pt>
                <c:pt idx="2">
                  <c:v>4596</c:v>
                </c:pt>
                <c:pt idx="3">
                  <c:v>5331.4</c:v>
                </c:pt>
                <c:pt idx="4">
                  <c:v>4851.6000000000004</c:v>
                </c:pt>
                <c:pt idx="5">
                  <c:v>5191.2</c:v>
                </c:pt>
                <c:pt idx="6">
                  <c:v>5303.3</c:v>
                </c:pt>
                <c:pt idx="7">
                  <c:v>5458.2</c:v>
                </c:pt>
                <c:pt idx="8">
                  <c:v>5754</c:v>
                </c:pt>
                <c:pt idx="9">
                  <c:v>5336.8</c:v>
                </c:pt>
                <c:pt idx="10">
                  <c:v>5537.5</c:v>
                </c:pt>
                <c:pt idx="11">
                  <c:v>5876.4</c:v>
                </c:pt>
                <c:pt idx="12">
                  <c:v>6630.4</c:v>
                </c:pt>
                <c:pt idx="13">
                  <c:v>5886.4</c:v>
                </c:pt>
                <c:pt idx="14">
                  <c:v>5766.9</c:v>
                </c:pt>
                <c:pt idx="15">
                  <c:v>6076</c:v>
                </c:pt>
                <c:pt idx="16">
                  <c:v>6457.6</c:v>
                </c:pt>
                <c:pt idx="17">
                  <c:v>3844.2</c:v>
                </c:pt>
                <c:pt idx="18">
                  <c:v>3992.2</c:v>
                </c:pt>
                <c:pt idx="19">
                  <c:v>3966.3</c:v>
                </c:pt>
                <c:pt idx="20">
                  <c:v>4439.1000000000004</c:v>
                </c:pt>
                <c:pt idx="21">
                  <c:v>3917.9</c:v>
                </c:pt>
                <c:pt idx="22">
                  <c:v>3944.9</c:v>
                </c:pt>
                <c:pt idx="23">
                  <c:v>3889.3</c:v>
                </c:pt>
                <c:pt idx="24">
                  <c:v>5008.3</c:v>
                </c:pt>
                <c:pt idx="25">
                  <c:v>3826.3</c:v>
                </c:pt>
                <c:pt idx="26">
                  <c:v>3705.8</c:v>
                </c:pt>
                <c:pt idx="27">
                  <c:v>3576.5</c:v>
                </c:pt>
                <c:pt idx="28">
                  <c:v>4689.5</c:v>
                </c:pt>
                <c:pt idx="29">
                  <c:v>3718.7</c:v>
                </c:pt>
                <c:pt idx="30">
                  <c:v>4346.1000000000004</c:v>
                </c:pt>
                <c:pt idx="31">
                  <c:v>4008.8</c:v>
                </c:pt>
                <c:pt idx="32">
                  <c:v>4404.1000000000004</c:v>
                </c:pt>
                <c:pt idx="33">
                  <c:v>3037.9</c:v>
                </c:pt>
                <c:pt idx="34">
                  <c:v>3369.4</c:v>
                </c:pt>
                <c:pt idx="35">
                  <c:v>3056</c:v>
                </c:pt>
                <c:pt idx="36">
                  <c:v>3828.6</c:v>
                </c:pt>
                <c:pt idx="37">
                  <c:v>2885.2</c:v>
                </c:pt>
                <c:pt idx="38">
                  <c:v>2929.4</c:v>
                </c:pt>
                <c:pt idx="39">
                  <c:v>3655.3</c:v>
                </c:pt>
                <c:pt idx="40">
                  <c:v>3292.3</c:v>
                </c:pt>
                <c:pt idx="41">
                  <c:v>2492.6</c:v>
                </c:pt>
                <c:pt idx="42">
                  <c:v>2486.4</c:v>
                </c:pt>
                <c:pt idx="43">
                  <c:v>2253.9</c:v>
                </c:pt>
                <c:pt idx="44">
                  <c:v>2590.5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502</c:v>
                </c:pt>
                <c:pt idx="2">
                  <c:v>366.4</c:v>
                </c:pt>
                <c:pt idx="3">
                  <c:v>454.4</c:v>
                </c:pt>
                <c:pt idx="4">
                  <c:v>390.8</c:v>
                </c:pt>
                <c:pt idx="5">
                  <c:v>371.2</c:v>
                </c:pt>
                <c:pt idx="6">
                  <c:v>685.4</c:v>
                </c:pt>
                <c:pt idx="7">
                  <c:v>640.6</c:v>
                </c:pt>
                <c:pt idx="8">
                  <c:v>434.2</c:v>
                </c:pt>
                <c:pt idx="9">
                  <c:v>633</c:v>
                </c:pt>
                <c:pt idx="10">
                  <c:v>786.2</c:v>
                </c:pt>
                <c:pt idx="11">
                  <c:v>656.2</c:v>
                </c:pt>
                <c:pt idx="12">
                  <c:v>695.8</c:v>
                </c:pt>
                <c:pt idx="13">
                  <c:v>811.5</c:v>
                </c:pt>
                <c:pt idx="14">
                  <c:v>998.2</c:v>
                </c:pt>
                <c:pt idx="15">
                  <c:v>941.5</c:v>
                </c:pt>
                <c:pt idx="16">
                  <c:v>890.8</c:v>
                </c:pt>
                <c:pt idx="17">
                  <c:v>525.9</c:v>
                </c:pt>
                <c:pt idx="18">
                  <c:v>674.6</c:v>
                </c:pt>
                <c:pt idx="19">
                  <c:v>702.6</c:v>
                </c:pt>
                <c:pt idx="20">
                  <c:v>759.3</c:v>
                </c:pt>
                <c:pt idx="21">
                  <c:v>975.8</c:v>
                </c:pt>
                <c:pt idx="22">
                  <c:v>713.5</c:v>
                </c:pt>
                <c:pt idx="23">
                  <c:v>897.5</c:v>
                </c:pt>
                <c:pt idx="24">
                  <c:v>1065.0999999999999</c:v>
                </c:pt>
                <c:pt idx="25">
                  <c:v>1063.7</c:v>
                </c:pt>
                <c:pt idx="26">
                  <c:v>704.5</c:v>
                </c:pt>
                <c:pt idx="27">
                  <c:v>942.2</c:v>
                </c:pt>
                <c:pt idx="28">
                  <c:v>1070.3</c:v>
                </c:pt>
                <c:pt idx="29">
                  <c:v>754.9</c:v>
                </c:pt>
                <c:pt idx="30">
                  <c:v>680.1</c:v>
                </c:pt>
                <c:pt idx="31">
                  <c:v>459</c:v>
                </c:pt>
                <c:pt idx="32">
                  <c:v>588.70000000000005</c:v>
                </c:pt>
                <c:pt idx="33">
                  <c:v>501.8</c:v>
                </c:pt>
                <c:pt idx="34">
                  <c:v>465.6</c:v>
                </c:pt>
                <c:pt idx="35">
                  <c:v>400.1</c:v>
                </c:pt>
                <c:pt idx="36">
                  <c:v>371</c:v>
                </c:pt>
                <c:pt idx="37">
                  <c:v>480.8</c:v>
                </c:pt>
                <c:pt idx="38">
                  <c:v>497.2</c:v>
                </c:pt>
                <c:pt idx="39">
                  <c:v>493.2</c:v>
                </c:pt>
                <c:pt idx="40">
                  <c:v>477.6</c:v>
                </c:pt>
                <c:pt idx="41">
                  <c:v>602.5</c:v>
                </c:pt>
                <c:pt idx="42">
                  <c:v>542.4</c:v>
                </c:pt>
                <c:pt idx="43">
                  <c:v>450.7</c:v>
                </c:pt>
                <c:pt idx="44">
                  <c:v>518.9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521672"/>
        <c:axId val="373522064"/>
      </c:lineChart>
      <c:catAx>
        <c:axId val="3735216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5220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73522064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521672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567.29999999999995</c:v>
                </c:pt>
                <c:pt idx="1">
                  <c:v>668.3</c:v>
                </c:pt>
                <c:pt idx="2">
                  <c:v>584.79999999999995</c:v>
                </c:pt>
                <c:pt idx="3">
                  <c:v>588.9</c:v>
                </c:pt>
                <c:pt idx="4">
                  <c:v>695.4</c:v>
                </c:pt>
                <c:pt idx="5">
                  <c:v>533.4</c:v>
                </c:pt>
                <c:pt idx="6">
                  <c:v>533.4</c:v>
                </c:pt>
                <c:pt idx="7">
                  <c:v>548.1</c:v>
                </c:pt>
                <c:pt idx="8">
                  <c:v>390.6</c:v>
                </c:pt>
                <c:pt idx="9">
                  <c:v>487.9</c:v>
                </c:pt>
                <c:pt idx="10">
                  <c:v>635.5</c:v>
                </c:pt>
                <c:pt idx="11">
                  <c:v>586</c:v>
                </c:pt>
                <c:pt idx="12">
                  <c:v>601.9</c:v>
                </c:pt>
                <c:pt idx="13">
                  <c:v>670</c:v>
                </c:pt>
                <c:pt idx="14">
                  <c:v>927.3</c:v>
                </c:pt>
                <c:pt idx="15">
                  <c:v>898.3</c:v>
                </c:pt>
                <c:pt idx="16">
                  <c:v>915.2</c:v>
                </c:pt>
                <c:pt idx="17">
                  <c:v>568.6</c:v>
                </c:pt>
                <c:pt idx="18">
                  <c:v>582.5</c:v>
                </c:pt>
                <c:pt idx="19">
                  <c:v>610.4</c:v>
                </c:pt>
                <c:pt idx="20">
                  <c:v>633.4</c:v>
                </c:pt>
                <c:pt idx="21">
                  <c:v>786</c:v>
                </c:pt>
                <c:pt idx="22">
                  <c:v>582.79999999999995</c:v>
                </c:pt>
                <c:pt idx="23">
                  <c:v>736.2</c:v>
                </c:pt>
                <c:pt idx="24">
                  <c:v>734.1</c:v>
                </c:pt>
                <c:pt idx="25">
                  <c:v>790.6</c:v>
                </c:pt>
                <c:pt idx="26">
                  <c:v>723</c:v>
                </c:pt>
                <c:pt idx="27">
                  <c:v>835.4</c:v>
                </c:pt>
                <c:pt idx="28">
                  <c:v>894</c:v>
                </c:pt>
                <c:pt idx="29">
                  <c:v>619.70000000000005</c:v>
                </c:pt>
                <c:pt idx="30">
                  <c:v>643</c:v>
                </c:pt>
                <c:pt idx="31">
                  <c:v>529.1</c:v>
                </c:pt>
                <c:pt idx="32">
                  <c:v>594.70000000000005</c:v>
                </c:pt>
                <c:pt idx="33">
                  <c:v>581.9</c:v>
                </c:pt>
                <c:pt idx="34">
                  <c:v>482.8</c:v>
                </c:pt>
                <c:pt idx="35">
                  <c:v>414.9</c:v>
                </c:pt>
                <c:pt idx="36">
                  <c:v>396.6</c:v>
                </c:pt>
                <c:pt idx="37">
                  <c:v>482.7</c:v>
                </c:pt>
                <c:pt idx="38">
                  <c:v>522.6</c:v>
                </c:pt>
                <c:pt idx="39">
                  <c:v>575.20000000000005</c:v>
                </c:pt>
                <c:pt idx="40">
                  <c:v>555.79999999999995</c:v>
                </c:pt>
                <c:pt idx="41">
                  <c:v>740.1</c:v>
                </c:pt>
                <c:pt idx="42">
                  <c:v>644.29999999999995</c:v>
                </c:pt>
                <c:pt idx="43">
                  <c:v>565.6</c:v>
                </c:pt>
                <c:pt idx="44">
                  <c:v>588.79999999999995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5255.9</c:v>
                </c:pt>
                <c:pt idx="1">
                  <c:v>5828.8</c:v>
                </c:pt>
                <c:pt idx="2">
                  <c:v>5881.3</c:v>
                </c:pt>
                <c:pt idx="3">
                  <c:v>6775.2</c:v>
                </c:pt>
                <c:pt idx="4">
                  <c:v>5603.1</c:v>
                </c:pt>
                <c:pt idx="5">
                  <c:v>5905.7</c:v>
                </c:pt>
                <c:pt idx="6">
                  <c:v>6033.8</c:v>
                </c:pt>
                <c:pt idx="7">
                  <c:v>6322.3</c:v>
                </c:pt>
                <c:pt idx="8">
                  <c:v>6706</c:v>
                </c:pt>
                <c:pt idx="9">
                  <c:v>6141.4</c:v>
                </c:pt>
                <c:pt idx="10">
                  <c:v>6361.8</c:v>
                </c:pt>
                <c:pt idx="11">
                  <c:v>6734.6</c:v>
                </c:pt>
                <c:pt idx="12">
                  <c:v>7589.3</c:v>
                </c:pt>
                <c:pt idx="13">
                  <c:v>6742.3</c:v>
                </c:pt>
                <c:pt idx="14">
                  <c:v>6487.4</c:v>
                </c:pt>
                <c:pt idx="15">
                  <c:v>6885.8</c:v>
                </c:pt>
                <c:pt idx="16">
                  <c:v>7234.2</c:v>
                </c:pt>
                <c:pt idx="17">
                  <c:v>4421.5</c:v>
                </c:pt>
                <c:pt idx="18">
                  <c:v>4520.1000000000004</c:v>
                </c:pt>
                <c:pt idx="19">
                  <c:v>4430.2</c:v>
                </c:pt>
                <c:pt idx="20">
                  <c:v>4900.2</c:v>
                </c:pt>
                <c:pt idx="21">
                  <c:v>4343.6000000000004</c:v>
                </c:pt>
                <c:pt idx="22">
                  <c:v>4397</c:v>
                </c:pt>
                <c:pt idx="23">
                  <c:v>4338.1000000000004</c:v>
                </c:pt>
                <c:pt idx="24">
                  <c:v>5367.5</c:v>
                </c:pt>
                <c:pt idx="25">
                  <c:v>4144.8</c:v>
                </c:pt>
                <c:pt idx="26">
                  <c:v>3928.4</c:v>
                </c:pt>
                <c:pt idx="27">
                  <c:v>3969.7</c:v>
                </c:pt>
                <c:pt idx="28">
                  <c:v>4839.8</c:v>
                </c:pt>
                <c:pt idx="29">
                  <c:v>3960.9</c:v>
                </c:pt>
                <c:pt idx="30">
                  <c:v>4627.8999999999996</c:v>
                </c:pt>
                <c:pt idx="31">
                  <c:v>4330.8</c:v>
                </c:pt>
                <c:pt idx="32">
                  <c:v>4651.3</c:v>
                </c:pt>
                <c:pt idx="33">
                  <c:v>3328</c:v>
                </c:pt>
                <c:pt idx="34">
                  <c:v>3715.7</c:v>
                </c:pt>
                <c:pt idx="35">
                  <c:v>3370.2</c:v>
                </c:pt>
                <c:pt idx="36">
                  <c:v>3957.9</c:v>
                </c:pt>
                <c:pt idx="37">
                  <c:v>3133.1</c:v>
                </c:pt>
                <c:pt idx="38">
                  <c:v>3167.5</c:v>
                </c:pt>
                <c:pt idx="39">
                  <c:v>3765.6</c:v>
                </c:pt>
                <c:pt idx="40">
                  <c:v>3754.7</c:v>
                </c:pt>
                <c:pt idx="41">
                  <c:v>3093.1</c:v>
                </c:pt>
                <c:pt idx="42">
                  <c:v>3212.8</c:v>
                </c:pt>
                <c:pt idx="43">
                  <c:v>3054.4</c:v>
                </c:pt>
                <c:pt idx="44">
                  <c:v>3264.9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936664"/>
        <c:axId val="475937056"/>
      </c:areaChart>
      <c:catAx>
        <c:axId val="4759366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9370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5937056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936664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937840"/>
        <c:axId val="475938232"/>
      </c:lineChart>
      <c:catAx>
        <c:axId val="47593784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75938232"/>
        <c:crosses val="autoZero"/>
        <c:auto val="1"/>
        <c:lblAlgn val="ctr"/>
        <c:lblOffset val="100"/>
        <c:noMultiLvlLbl val="0"/>
      </c:catAx>
      <c:valAx>
        <c:axId val="47593823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93784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1782.2</c:v>
                </c:pt>
                <c:pt idx="2">
                  <c:v>2781.9</c:v>
                </c:pt>
                <c:pt idx="3">
                  <c:v>1844.9</c:v>
                </c:pt>
                <c:pt idx="4">
                  <c:v>2965.2</c:v>
                </c:pt>
                <c:pt idx="5">
                  <c:v>3105.1</c:v>
                </c:pt>
                <c:pt idx="6">
                  <c:v>2147.6999999999998</c:v>
                </c:pt>
                <c:pt idx="7">
                  <c:v>2140.8000000000002</c:v>
                </c:pt>
                <c:pt idx="8">
                  <c:v>2717.7</c:v>
                </c:pt>
                <c:pt idx="9">
                  <c:v>2783</c:v>
                </c:pt>
                <c:pt idx="10">
                  <c:v>3979.5</c:v>
                </c:pt>
                <c:pt idx="11">
                  <c:v>2655.7</c:v>
                </c:pt>
                <c:pt idx="12">
                  <c:v>3110.8</c:v>
                </c:pt>
                <c:pt idx="13">
                  <c:v>3619.4</c:v>
                </c:pt>
                <c:pt idx="14">
                  <c:v>3018.8</c:v>
                </c:pt>
                <c:pt idx="15">
                  <c:v>3542.5</c:v>
                </c:pt>
                <c:pt idx="16">
                  <c:v>1733.2</c:v>
                </c:pt>
                <c:pt idx="17">
                  <c:v>1457.5</c:v>
                </c:pt>
                <c:pt idx="18">
                  <c:v>1356</c:v>
                </c:pt>
                <c:pt idx="19">
                  <c:v>1578.7</c:v>
                </c:pt>
                <c:pt idx="20">
                  <c:v>1971.8</c:v>
                </c:pt>
                <c:pt idx="21">
                  <c:v>1705.5</c:v>
                </c:pt>
                <c:pt idx="22">
                  <c:v>2091.9</c:v>
                </c:pt>
                <c:pt idx="23">
                  <c:v>1929.5</c:v>
                </c:pt>
                <c:pt idx="24">
                  <c:v>2610.1</c:v>
                </c:pt>
                <c:pt idx="25">
                  <c:v>2675.3</c:v>
                </c:pt>
                <c:pt idx="26">
                  <c:v>3432</c:v>
                </c:pt>
                <c:pt idx="27">
                  <c:v>2582</c:v>
                </c:pt>
                <c:pt idx="28">
                  <c:v>3094.5</c:v>
                </c:pt>
                <c:pt idx="29">
                  <c:v>2882.4</c:v>
                </c:pt>
                <c:pt idx="30">
                  <c:v>2722.6</c:v>
                </c:pt>
                <c:pt idx="31">
                  <c:v>2495.6999999999998</c:v>
                </c:pt>
                <c:pt idx="32">
                  <c:v>3173</c:v>
                </c:pt>
                <c:pt idx="33">
                  <c:v>2506.6</c:v>
                </c:pt>
                <c:pt idx="34">
                  <c:v>2681.5</c:v>
                </c:pt>
                <c:pt idx="35">
                  <c:v>2537.9</c:v>
                </c:pt>
                <c:pt idx="36">
                  <c:v>2499.4</c:v>
                </c:pt>
                <c:pt idx="37">
                  <c:v>3075.8</c:v>
                </c:pt>
                <c:pt idx="38">
                  <c:v>3317.2</c:v>
                </c:pt>
                <c:pt idx="39">
                  <c:v>3893.7</c:v>
                </c:pt>
                <c:pt idx="40">
                  <c:v>3089.4</c:v>
                </c:pt>
                <c:pt idx="41">
                  <c:v>2812.7</c:v>
                </c:pt>
                <c:pt idx="42">
                  <c:v>4629.1000000000004</c:v>
                </c:pt>
                <c:pt idx="43">
                  <c:v>3538.6</c:v>
                </c:pt>
                <c:pt idx="44">
                  <c:v>3142.7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1272.5999999999999</c:v>
                </c:pt>
                <c:pt idx="2">
                  <c:v>2262.1999999999998</c:v>
                </c:pt>
                <c:pt idx="3">
                  <c:v>1434.3</c:v>
                </c:pt>
                <c:pt idx="4">
                  <c:v>2194.6</c:v>
                </c:pt>
                <c:pt idx="5">
                  <c:v>2560.6</c:v>
                </c:pt>
                <c:pt idx="6">
                  <c:v>1595.6</c:v>
                </c:pt>
                <c:pt idx="7">
                  <c:v>1646.7</c:v>
                </c:pt>
                <c:pt idx="8">
                  <c:v>2170.6999999999998</c:v>
                </c:pt>
                <c:pt idx="9">
                  <c:v>2238.8000000000002</c:v>
                </c:pt>
                <c:pt idx="10">
                  <c:v>3417.3</c:v>
                </c:pt>
                <c:pt idx="11">
                  <c:v>2119.9</c:v>
                </c:pt>
                <c:pt idx="12">
                  <c:v>2504.3000000000002</c:v>
                </c:pt>
                <c:pt idx="13">
                  <c:v>3043.4</c:v>
                </c:pt>
                <c:pt idx="14">
                  <c:v>2428.5</c:v>
                </c:pt>
                <c:pt idx="15">
                  <c:v>3038.5</c:v>
                </c:pt>
                <c:pt idx="16">
                  <c:v>1312.1</c:v>
                </c:pt>
                <c:pt idx="17">
                  <c:v>1122.4000000000001</c:v>
                </c:pt>
                <c:pt idx="18">
                  <c:v>1011.9</c:v>
                </c:pt>
                <c:pt idx="19">
                  <c:v>1303.4000000000001</c:v>
                </c:pt>
                <c:pt idx="20">
                  <c:v>1580.4</c:v>
                </c:pt>
                <c:pt idx="21">
                  <c:v>1364.1</c:v>
                </c:pt>
                <c:pt idx="22">
                  <c:v>1677.6</c:v>
                </c:pt>
                <c:pt idx="23">
                  <c:v>1632.9</c:v>
                </c:pt>
                <c:pt idx="24">
                  <c:v>1937.3</c:v>
                </c:pt>
                <c:pt idx="25">
                  <c:v>2049.5</c:v>
                </c:pt>
                <c:pt idx="26">
                  <c:v>2776.4</c:v>
                </c:pt>
                <c:pt idx="27">
                  <c:v>2122</c:v>
                </c:pt>
                <c:pt idx="28">
                  <c:v>2503.5</c:v>
                </c:pt>
                <c:pt idx="29">
                  <c:v>2320.4</c:v>
                </c:pt>
                <c:pt idx="30">
                  <c:v>2173.1</c:v>
                </c:pt>
                <c:pt idx="31">
                  <c:v>2012.8</c:v>
                </c:pt>
                <c:pt idx="32">
                  <c:v>2646.4</c:v>
                </c:pt>
                <c:pt idx="33">
                  <c:v>2048.3000000000002</c:v>
                </c:pt>
                <c:pt idx="34">
                  <c:v>2088</c:v>
                </c:pt>
                <c:pt idx="35">
                  <c:v>2090.4</c:v>
                </c:pt>
                <c:pt idx="36">
                  <c:v>2004.4</c:v>
                </c:pt>
                <c:pt idx="37">
                  <c:v>2371.6999999999998</c:v>
                </c:pt>
                <c:pt idx="38">
                  <c:v>2559.9</c:v>
                </c:pt>
                <c:pt idx="39">
                  <c:v>2918</c:v>
                </c:pt>
                <c:pt idx="40">
                  <c:v>2459.6999999999998</c:v>
                </c:pt>
                <c:pt idx="41">
                  <c:v>2182.1999999999998</c:v>
                </c:pt>
                <c:pt idx="42">
                  <c:v>3775.8</c:v>
                </c:pt>
                <c:pt idx="43">
                  <c:v>3055.2</c:v>
                </c:pt>
                <c:pt idx="44">
                  <c:v>2440.9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509.6</c:v>
                </c:pt>
                <c:pt idx="2">
                  <c:v>519.79999999999995</c:v>
                </c:pt>
                <c:pt idx="3">
                  <c:v>410.6</c:v>
                </c:pt>
                <c:pt idx="4">
                  <c:v>770.6</c:v>
                </c:pt>
                <c:pt idx="5">
                  <c:v>544.5</c:v>
                </c:pt>
                <c:pt idx="6">
                  <c:v>552.1</c:v>
                </c:pt>
                <c:pt idx="7">
                  <c:v>494.1</c:v>
                </c:pt>
                <c:pt idx="8">
                  <c:v>547</c:v>
                </c:pt>
                <c:pt idx="9">
                  <c:v>544.29999999999995</c:v>
                </c:pt>
                <c:pt idx="10">
                  <c:v>562.20000000000005</c:v>
                </c:pt>
                <c:pt idx="11">
                  <c:v>535.79999999999995</c:v>
                </c:pt>
                <c:pt idx="12">
                  <c:v>606.6</c:v>
                </c:pt>
                <c:pt idx="13">
                  <c:v>575.9</c:v>
                </c:pt>
                <c:pt idx="14">
                  <c:v>590.4</c:v>
                </c:pt>
                <c:pt idx="15">
                  <c:v>504</c:v>
                </c:pt>
                <c:pt idx="16">
                  <c:v>421.2</c:v>
                </c:pt>
                <c:pt idx="17">
                  <c:v>335.1</c:v>
                </c:pt>
                <c:pt idx="18">
                  <c:v>344.1</c:v>
                </c:pt>
                <c:pt idx="19">
                  <c:v>275.3</c:v>
                </c:pt>
                <c:pt idx="20">
                  <c:v>391.4</c:v>
                </c:pt>
                <c:pt idx="21">
                  <c:v>341.4</c:v>
                </c:pt>
                <c:pt idx="22">
                  <c:v>414.3</c:v>
                </c:pt>
                <c:pt idx="23">
                  <c:v>296.60000000000002</c:v>
                </c:pt>
                <c:pt idx="24">
                  <c:v>672.8</c:v>
                </c:pt>
                <c:pt idx="25">
                  <c:v>625.79999999999995</c:v>
                </c:pt>
                <c:pt idx="26">
                  <c:v>655.6</c:v>
                </c:pt>
                <c:pt idx="27">
                  <c:v>460</c:v>
                </c:pt>
                <c:pt idx="28">
                  <c:v>591</c:v>
                </c:pt>
                <c:pt idx="29">
                  <c:v>562</c:v>
                </c:pt>
                <c:pt idx="30">
                  <c:v>549.6</c:v>
                </c:pt>
                <c:pt idx="31">
                  <c:v>482.9</c:v>
                </c:pt>
                <c:pt idx="32">
                  <c:v>526.6</c:v>
                </c:pt>
                <c:pt idx="33">
                  <c:v>458.4</c:v>
                </c:pt>
                <c:pt idx="34">
                  <c:v>593.5</c:v>
                </c:pt>
                <c:pt idx="35">
                  <c:v>447.5</c:v>
                </c:pt>
                <c:pt idx="36">
                  <c:v>495.1</c:v>
                </c:pt>
                <c:pt idx="37">
                  <c:v>704.1</c:v>
                </c:pt>
                <c:pt idx="38">
                  <c:v>757.3</c:v>
                </c:pt>
                <c:pt idx="39">
                  <c:v>975.7</c:v>
                </c:pt>
                <c:pt idx="40">
                  <c:v>629.70000000000005</c:v>
                </c:pt>
                <c:pt idx="41">
                  <c:v>630.5</c:v>
                </c:pt>
                <c:pt idx="42">
                  <c:v>853.3</c:v>
                </c:pt>
                <c:pt idx="43">
                  <c:v>483.4</c:v>
                </c:pt>
                <c:pt idx="44">
                  <c:v>701.8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522456"/>
        <c:axId val="475939016"/>
      </c:lineChart>
      <c:catAx>
        <c:axId val="3735224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9390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5939016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522456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1064.9000000000001</c:v>
                </c:pt>
                <c:pt idx="1">
                  <c:v>1153.3</c:v>
                </c:pt>
                <c:pt idx="2">
                  <c:v>1144.0999999999999</c:v>
                </c:pt>
                <c:pt idx="3">
                  <c:v>1102.9000000000001</c:v>
                </c:pt>
                <c:pt idx="4">
                  <c:v>1310.0999999999999</c:v>
                </c:pt>
                <c:pt idx="5">
                  <c:v>1360.8</c:v>
                </c:pt>
                <c:pt idx="6">
                  <c:v>1721.4</c:v>
                </c:pt>
                <c:pt idx="7">
                  <c:v>1598.9</c:v>
                </c:pt>
                <c:pt idx="8">
                  <c:v>1581.3</c:v>
                </c:pt>
                <c:pt idx="9">
                  <c:v>1758.3</c:v>
                </c:pt>
                <c:pt idx="10">
                  <c:v>1860.9</c:v>
                </c:pt>
                <c:pt idx="11">
                  <c:v>2030.5</c:v>
                </c:pt>
                <c:pt idx="12">
                  <c:v>1794.9</c:v>
                </c:pt>
                <c:pt idx="13">
                  <c:v>1674.7</c:v>
                </c:pt>
                <c:pt idx="14">
                  <c:v>1571.6</c:v>
                </c:pt>
                <c:pt idx="15">
                  <c:v>1559.8</c:v>
                </c:pt>
                <c:pt idx="16">
                  <c:v>1359.9</c:v>
                </c:pt>
                <c:pt idx="17">
                  <c:v>1288.0999999999999</c:v>
                </c:pt>
                <c:pt idx="18">
                  <c:v>1116.9000000000001</c:v>
                </c:pt>
                <c:pt idx="19">
                  <c:v>1077.0999999999999</c:v>
                </c:pt>
                <c:pt idx="20">
                  <c:v>1058.7</c:v>
                </c:pt>
                <c:pt idx="21">
                  <c:v>1024</c:v>
                </c:pt>
                <c:pt idx="22">
                  <c:v>1102.8</c:v>
                </c:pt>
                <c:pt idx="23">
                  <c:v>955.3</c:v>
                </c:pt>
                <c:pt idx="24">
                  <c:v>1255.9000000000001</c:v>
                </c:pt>
                <c:pt idx="25">
                  <c:v>1564</c:v>
                </c:pt>
                <c:pt idx="26">
                  <c:v>1729</c:v>
                </c:pt>
                <c:pt idx="27">
                  <c:v>1678.6</c:v>
                </c:pt>
                <c:pt idx="28">
                  <c:v>1587.6</c:v>
                </c:pt>
                <c:pt idx="29">
                  <c:v>1644.2</c:v>
                </c:pt>
                <c:pt idx="30">
                  <c:v>1867.1</c:v>
                </c:pt>
                <c:pt idx="31">
                  <c:v>1516.8</c:v>
                </c:pt>
                <c:pt idx="32">
                  <c:v>1532.9</c:v>
                </c:pt>
                <c:pt idx="33">
                  <c:v>1311.2</c:v>
                </c:pt>
                <c:pt idx="34">
                  <c:v>1410.7</c:v>
                </c:pt>
                <c:pt idx="35">
                  <c:v>1424.6</c:v>
                </c:pt>
                <c:pt idx="36">
                  <c:v>1261.8</c:v>
                </c:pt>
                <c:pt idx="37">
                  <c:v>1447.8</c:v>
                </c:pt>
                <c:pt idx="38">
                  <c:v>1507.3</c:v>
                </c:pt>
                <c:pt idx="39">
                  <c:v>1903.4</c:v>
                </c:pt>
                <c:pt idx="40">
                  <c:v>1973</c:v>
                </c:pt>
                <c:pt idx="41">
                  <c:v>2069.3000000000002</c:v>
                </c:pt>
                <c:pt idx="42">
                  <c:v>2173.8000000000002</c:v>
                </c:pt>
                <c:pt idx="43">
                  <c:v>1985.5</c:v>
                </c:pt>
                <c:pt idx="44">
                  <c:v>2023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4174.2</c:v>
                </c:pt>
                <c:pt idx="1">
                  <c:v>4517.2</c:v>
                </c:pt>
                <c:pt idx="2">
                  <c:v>5598.2</c:v>
                </c:pt>
                <c:pt idx="3">
                  <c:v>6286.5</c:v>
                </c:pt>
                <c:pt idx="4">
                  <c:v>7066.3</c:v>
                </c:pt>
                <c:pt idx="5">
                  <c:v>8395.2000000000007</c:v>
                </c:pt>
                <c:pt idx="6">
                  <c:v>7658.5</c:v>
                </c:pt>
                <c:pt idx="7">
                  <c:v>8121.6</c:v>
                </c:pt>
                <c:pt idx="8">
                  <c:v>8501.9</c:v>
                </c:pt>
                <c:pt idx="9">
                  <c:v>8711.7000000000007</c:v>
                </c:pt>
                <c:pt idx="10">
                  <c:v>9907.4</c:v>
                </c:pt>
                <c:pt idx="11">
                  <c:v>9847.7000000000007</c:v>
                </c:pt>
                <c:pt idx="12">
                  <c:v>10029.700000000001</c:v>
                </c:pt>
                <c:pt idx="13">
                  <c:v>10702.4</c:v>
                </c:pt>
                <c:pt idx="14">
                  <c:v>10466.299999999999</c:v>
                </c:pt>
                <c:pt idx="15">
                  <c:v>11371.5</c:v>
                </c:pt>
                <c:pt idx="16">
                  <c:v>10071.299999999999</c:v>
                </c:pt>
                <c:pt idx="17">
                  <c:v>9019.2000000000007</c:v>
                </c:pt>
                <c:pt idx="18">
                  <c:v>7865.5</c:v>
                </c:pt>
                <c:pt idx="19">
                  <c:v>7639.9</c:v>
                </c:pt>
                <c:pt idx="20">
                  <c:v>6449.8</c:v>
                </c:pt>
                <c:pt idx="21">
                  <c:v>6206.2</c:v>
                </c:pt>
                <c:pt idx="22">
                  <c:v>6214.2</c:v>
                </c:pt>
                <c:pt idx="23">
                  <c:v>6155.8</c:v>
                </c:pt>
                <c:pt idx="24">
                  <c:v>5188</c:v>
                </c:pt>
                <c:pt idx="25">
                  <c:v>5182</c:v>
                </c:pt>
                <c:pt idx="26">
                  <c:v>5834.2</c:v>
                </c:pt>
                <c:pt idx="27">
                  <c:v>6137.7</c:v>
                </c:pt>
                <c:pt idx="28">
                  <c:v>6236.9</c:v>
                </c:pt>
                <c:pt idx="29">
                  <c:v>6308.6</c:v>
                </c:pt>
                <c:pt idx="30">
                  <c:v>6000.6</c:v>
                </c:pt>
                <c:pt idx="31">
                  <c:v>5727.8</c:v>
                </c:pt>
                <c:pt idx="32">
                  <c:v>6071.2</c:v>
                </c:pt>
                <c:pt idx="33">
                  <c:v>6311.1</c:v>
                </c:pt>
                <c:pt idx="34">
                  <c:v>6069.8</c:v>
                </c:pt>
                <c:pt idx="35">
                  <c:v>6117.7</c:v>
                </c:pt>
                <c:pt idx="36">
                  <c:v>5557.5</c:v>
                </c:pt>
                <c:pt idx="37">
                  <c:v>6014</c:v>
                </c:pt>
                <c:pt idx="38">
                  <c:v>6010.1</c:v>
                </c:pt>
                <c:pt idx="39">
                  <c:v>6669.8</c:v>
                </c:pt>
                <c:pt idx="40">
                  <c:v>6751</c:v>
                </c:pt>
                <c:pt idx="41">
                  <c:v>6973.7</c:v>
                </c:pt>
                <c:pt idx="42">
                  <c:v>7991.5</c:v>
                </c:pt>
                <c:pt idx="43">
                  <c:v>9007</c:v>
                </c:pt>
                <c:pt idx="44">
                  <c:v>9179.7999999999993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939800"/>
        <c:axId val="475908216"/>
      </c:areaChart>
      <c:catAx>
        <c:axId val="4759398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90821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590821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939800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909392"/>
        <c:axId val="475909784"/>
      </c:lineChart>
      <c:catAx>
        <c:axId val="47590939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75909784"/>
        <c:crosses val="autoZero"/>
        <c:auto val="1"/>
        <c:lblAlgn val="ctr"/>
        <c:lblOffset val="100"/>
        <c:noMultiLvlLbl val="0"/>
      </c:catAx>
      <c:valAx>
        <c:axId val="47590978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90939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146.69999999999999</c:v>
                </c:pt>
                <c:pt idx="2">
                  <c:v>145.1</c:v>
                </c:pt>
                <c:pt idx="3">
                  <c:v>143.4</c:v>
                </c:pt>
                <c:pt idx="4">
                  <c:v>154.5</c:v>
                </c:pt>
                <c:pt idx="5">
                  <c:v>165.5</c:v>
                </c:pt>
                <c:pt idx="6">
                  <c:v>154.80000000000001</c:v>
                </c:pt>
                <c:pt idx="7">
                  <c:v>144.1</c:v>
                </c:pt>
                <c:pt idx="8">
                  <c:v>155.30000000000001</c:v>
                </c:pt>
                <c:pt idx="9">
                  <c:v>166.4</c:v>
                </c:pt>
                <c:pt idx="10">
                  <c:v>161.5</c:v>
                </c:pt>
                <c:pt idx="11">
                  <c:v>156.6</c:v>
                </c:pt>
                <c:pt idx="12">
                  <c:v>165.6</c:v>
                </c:pt>
                <c:pt idx="13">
                  <c:v>174.6</c:v>
                </c:pt>
                <c:pt idx="14">
                  <c:v>162.80000000000001</c:v>
                </c:pt>
                <c:pt idx="15">
                  <c:v>151</c:v>
                </c:pt>
                <c:pt idx="16">
                  <c:v>143.4</c:v>
                </c:pt>
                <c:pt idx="17">
                  <c:v>135.69999999999999</c:v>
                </c:pt>
                <c:pt idx="18">
                  <c:v>125.9</c:v>
                </c:pt>
                <c:pt idx="19">
                  <c:v>116</c:v>
                </c:pt>
                <c:pt idx="20">
                  <c:v>120.6</c:v>
                </c:pt>
                <c:pt idx="21">
                  <c:v>125.2</c:v>
                </c:pt>
                <c:pt idx="22">
                  <c:v>128.6</c:v>
                </c:pt>
                <c:pt idx="23">
                  <c:v>132</c:v>
                </c:pt>
                <c:pt idx="24">
                  <c:v>187.5</c:v>
                </c:pt>
                <c:pt idx="25">
                  <c:v>217.1</c:v>
                </c:pt>
                <c:pt idx="26">
                  <c:v>183.6</c:v>
                </c:pt>
                <c:pt idx="27">
                  <c:v>193.3</c:v>
                </c:pt>
                <c:pt idx="28">
                  <c:v>243.4</c:v>
                </c:pt>
                <c:pt idx="29">
                  <c:v>247.7</c:v>
                </c:pt>
                <c:pt idx="30">
                  <c:v>282.39999999999998</c:v>
                </c:pt>
                <c:pt idx="31">
                  <c:v>180.8</c:v>
                </c:pt>
                <c:pt idx="32">
                  <c:v>204.4</c:v>
                </c:pt>
                <c:pt idx="33">
                  <c:v>230.7</c:v>
                </c:pt>
                <c:pt idx="34">
                  <c:v>205.5</c:v>
                </c:pt>
                <c:pt idx="35">
                  <c:v>192</c:v>
                </c:pt>
                <c:pt idx="36">
                  <c:v>242.8</c:v>
                </c:pt>
                <c:pt idx="37">
                  <c:v>248.2</c:v>
                </c:pt>
                <c:pt idx="38">
                  <c:v>238.8</c:v>
                </c:pt>
                <c:pt idx="39">
                  <c:v>182</c:v>
                </c:pt>
                <c:pt idx="40">
                  <c:v>294.2</c:v>
                </c:pt>
                <c:pt idx="41">
                  <c:v>252.6</c:v>
                </c:pt>
                <c:pt idx="42">
                  <c:v>284.3</c:v>
                </c:pt>
                <c:pt idx="43">
                  <c:v>203.9</c:v>
                </c:pt>
                <c:pt idx="44">
                  <c:v>249.9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38.5</c:v>
                </c:pt>
                <c:pt idx="2">
                  <c:v>44.1</c:v>
                </c:pt>
                <c:pt idx="3">
                  <c:v>49.8</c:v>
                </c:pt>
                <c:pt idx="4">
                  <c:v>56</c:v>
                </c:pt>
                <c:pt idx="5">
                  <c:v>62.2</c:v>
                </c:pt>
                <c:pt idx="6">
                  <c:v>52.1</c:v>
                </c:pt>
                <c:pt idx="7">
                  <c:v>42.1</c:v>
                </c:pt>
                <c:pt idx="8">
                  <c:v>42.8</c:v>
                </c:pt>
                <c:pt idx="9">
                  <c:v>43.5</c:v>
                </c:pt>
                <c:pt idx="10">
                  <c:v>46.4</c:v>
                </c:pt>
                <c:pt idx="11">
                  <c:v>49.3</c:v>
                </c:pt>
                <c:pt idx="12">
                  <c:v>49.6</c:v>
                </c:pt>
                <c:pt idx="13">
                  <c:v>49.8</c:v>
                </c:pt>
                <c:pt idx="14">
                  <c:v>42</c:v>
                </c:pt>
                <c:pt idx="15">
                  <c:v>34.200000000000003</c:v>
                </c:pt>
                <c:pt idx="16">
                  <c:v>33</c:v>
                </c:pt>
                <c:pt idx="17">
                  <c:v>31.7</c:v>
                </c:pt>
                <c:pt idx="18">
                  <c:v>29.4</c:v>
                </c:pt>
                <c:pt idx="19">
                  <c:v>27.1</c:v>
                </c:pt>
                <c:pt idx="20">
                  <c:v>26.8</c:v>
                </c:pt>
                <c:pt idx="21">
                  <c:v>26.5</c:v>
                </c:pt>
                <c:pt idx="22">
                  <c:v>27.7</c:v>
                </c:pt>
                <c:pt idx="23">
                  <c:v>28.9</c:v>
                </c:pt>
                <c:pt idx="24">
                  <c:v>18.899999999999999</c:v>
                </c:pt>
                <c:pt idx="25">
                  <c:v>34.4</c:v>
                </c:pt>
                <c:pt idx="26">
                  <c:v>29.7</c:v>
                </c:pt>
                <c:pt idx="27">
                  <c:v>20.7</c:v>
                </c:pt>
                <c:pt idx="28">
                  <c:v>28</c:v>
                </c:pt>
                <c:pt idx="29">
                  <c:v>35.1</c:v>
                </c:pt>
                <c:pt idx="30">
                  <c:v>66.7</c:v>
                </c:pt>
                <c:pt idx="31">
                  <c:v>27.8</c:v>
                </c:pt>
                <c:pt idx="32">
                  <c:v>24.9</c:v>
                </c:pt>
                <c:pt idx="33">
                  <c:v>33.4</c:v>
                </c:pt>
                <c:pt idx="34">
                  <c:v>32.4</c:v>
                </c:pt>
                <c:pt idx="35">
                  <c:v>25.1</c:v>
                </c:pt>
                <c:pt idx="36">
                  <c:v>32.5</c:v>
                </c:pt>
                <c:pt idx="37">
                  <c:v>31.5</c:v>
                </c:pt>
                <c:pt idx="38">
                  <c:v>40.799999999999997</c:v>
                </c:pt>
                <c:pt idx="39">
                  <c:v>27.3</c:v>
                </c:pt>
                <c:pt idx="40">
                  <c:v>38.1</c:v>
                </c:pt>
                <c:pt idx="41">
                  <c:v>27.4</c:v>
                </c:pt>
                <c:pt idx="42">
                  <c:v>37.799999999999997</c:v>
                </c:pt>
                <c:pt idx="43">
                  <c:v>19.899999999999999</c:v>
                </c:pt>
                <c:pt idx="44">
                  <c:v>28.3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108.2</c:v>
                </c:pt>
                <c:pt idx="2">
                  <c:v>100.9</c:v>
                </c:pt>
                <c:pt idx="3">
                  <c:v>93.6</c:v>
                </c:pt>
                <c:pt idx="4">
                  <c:v>98.5</c:v>
                </c:pt>
                <c:pt idx="5">
                  <c:v>103.3</c:v>
                </c:pt>
                <c:pt idx="6">
                  <c:v>102.7</c:v>
                </c:pt>
                <c:pt idx="7">
                  <c:v>102.1</c:v>
                </c:pt>
                <c:pt idx="8">
                  <c:v>112.5</c:v>
                </c:pt>
                <c:pt idx="9">
                  <c:v>122.9</c:v>
                </c:pt>
                <c:pt idx="10">
                  <c:v>115.1</c:v>
                </c:pt>
                <c:pt idx="11">
                  <c:v>107.3</c:v>
                </c:pt>
                <c:pt idx="12">
                  <c:v>116</c:v>
                </c:pt>
                <c:pt idx="13">
                  <c:v>124.8</c:v>
                </c:pt>
                <c:pt idx="14">
                  <c:v>120.8</c:v>
                </c:pt>
                <c:pt idx="15">
                  <c:v>116.8</c:v>
                </c:pt>
                <c:pt idx="16">
                  <c:v>110.4</c:v>
                </c:pt>
                <c:pt idx="17">
                  <c:v>104</c:v>
                </c:pt>
                <c:pt idx="18">
                  <c:v>96.5</c:v>
                </c:pt>
                <c:pt idx="19">
                  <c:v>88.9</c:v>
                </c:pt>
                <c:pt idx="20">
                  <c:v>93.8</c:v>
                </c:pt>
                <c:pt idx="21">
                  <c:v>98.7</c:v>
                </c:pt>
                <c:pt idx="22">
                  <c:v>100.9</c:v>
                </c:pt>
                <c:pt idx="23">
                  <c:v>103.1</c:v>
                </c:pt>
                <c:pt idx="24">
                  <c:v>168.6</c:v>
                </c:pt>
                <c:pt idx="25">
                  <c:v>182.7</c:v>
                </c:pt>
                <c:pt idx="26">
                  <c:v>153.9</c:v>
                </c:pt>
                <c:pt idx="27">
                  <c:v>172.6</c:v>
                </c:pt>
                <c:pt idx="28">
                  <c:v>215.4</c:v>
                </c:pt>
                <c:pt idx="29">
                  <c:v>212.6</c:v>
                </c:pt>
                <c:pt idx="30">
                  <c:v>215.7</c:v>
                </c:pt>
                <c:pt idx="31">
                  <c:v>153</c:v>
                </c:pt>
                <c:pt idx="32">
                  <c:v>179.5</c:v>
                </c:pt>
                <c:pt idx="33">
                  <c:v>197.3</c:v>
                </c:pt>
                <c:pt idx="34">
                  <c:v>173.1</c:v>
                </c:pt>
                <c:pt idx="35">
                  <c:v>166.9</c:v>
                </c:pt>
                <c:pt idx="36">
                  <c:v>210.3</c:v>
                </c:pt>
                <c:pt idx="37">
                  <c:v>216.7</c:v>
                </c:pt>
                <c:pt idx="38">
                  <c:v>198.1</c:v>
                </c:pt>
                <c:pt idx="39">
                  <c:v>154.69999999999999</c:v>
                </c:pt>
                <c:pt idx="40">
                  <c:v>256.10000000000002</c:v>
                </c:pt>
                <c:pt idx="41">
                  <c:v>225.2</c:v>
                </c:pt>
                <c:pt idx="42">
                  <c:v>246.6</c:v>
                </c:pt>
                <c:pt idx="43">
                  <c:v>184</c:v>
                </c:pt>
                <c:pt idx="44">
                  <c:v>221.6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224120"/>
        <c:axId val="375224512"/>
      </c:lineChart>
      <c:catAx>
        <c:axId val="3752241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522451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75224512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5224120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169.4</c:v>
                </c:pt>
                <c:pt idx="1">
                  <c:v>191.2</c:v>
                </c:pt>
                <c:pt idx="2">
                  <c:v>191.5</c:v>
                </c:pt>
                <c:pt idx="3">
                  <c:v>191.8</c:v>
                </c:pt>
                <c:pt idx="4">
                  <c:v>193.1</c:v>
                </c:pt>
                <c:pt idx="5">
                  <c:v>194.5</c:v>
                </c:pt>
                <c:pt idx="6">
                  <c:v>202.4</c:v>
                </c:pt>
                <c:pt idx="7">
                  <c:v>210.4</c:v>
                </c:pt>
                <c:pt idx="8">
                  <c:v>217</c:v>
                </c:pt>
                <c:pt idx="9">
                  <c:v>223.6</c:v>
                </c:pt>
                <c:pt idx="10">
                  <c:v>222.7</c:v>
                </c:pt>
                <c:pt idx="11">
                  <c:v>221.8</c:v>
                </c:pt>
                <c:pt idx="12">
                  <c:v>231.3</c:v>
                </c:pt>
                <c:pt idx="13">
                  <c:v>240.7</c:v>
                </c:pt>
                <c:pt idx="14">
                  <c:v>244.9</c:v>
                </c:pt>
                <c:pt idx="15">
                  <c:v>249</c:v>
                </c:pt>
                <c:pt idx="16">
                  <c:v>233.9</c:v>
                </c:pt>
                <c:pt idx="17">
                  <c:v>218.8</c:v>
                </c:pt>
                <c:pt idx="18">
                  <c:v>218.1</c:v>
                </c:pt>
                <c:pt idx="19">
                  <c:v>217.5</c:v>
                </c:pt>
                <c:pt idx="20">
                  <c:v>216.5</c:v>
                </c:pt>
                <c:pt idx="21">
                  <c:v>215.4</c:v>
                </c:pt>
                <c:pt idx="22">
                  <c:v>215.1</c:v>
                </c:pt>
                <c:pt idx="23">
                  <c:v>214.8</c:v>
                </c:pt>
                <c:pt idx="24">
                  <c:v>238.6</c:v>
                </c:pt>
                <c:pt idx="25">
                  <c:v>262.5</c:v>
                </c:pt>
                <c:pt idx="26">
                  <c:v>274.2</c:v>
                </c:pt>
                <c:pt idx="27">
                  <c:v>285.39999999999998</c:v>
                </c:pt>
                <c:pt idx="28">
                  <c:v>270.89999999999998</c:v>
                </c:pt>
                <c:pt idx="29">
                  <c:v>290.5</c:v>
                </c:pt>
                <c:pt idx="30">
                  <c:v>339.9</c:v>
                </c:pt>
                <c:pt idx="31">
                  <c:v>284.2</c:v>
                </c:pt>
                <c:pt idx="32">
                  <c:v>282.7</c:v>
                </c:pt>
                <c:pt idx="33">
                  <c:v>327.39999999999998</c:v>
                </c:pt>
                <c:pt idx="34">
                  <c:v>355.9</c:v>
                </c:pt>
                <c:pt idx="35">
                  <c:v>345.8</c:v>
                </c:pt>
                <c:pt idx="36">
                  <c:v>351.9</c:v>
                </c:pt>
                <c:pt idx="37">
                  <c:v>383.5</c:v>
                </c:pt>
                <c:pt idx="38">
                  <c:v>408.2</c:v>
                </c:pt>
                <c:pt idx="39">
                  <c:v>392.9</c:v>
                </c:pt>
                <c:pt idx="40">
                  <c:v>424.9</c:v>
                </c:pt>
                <c:pt idx="41">
                  <c:v>440.3</c:v>
                </c:pt>
                <c:pt idx="42">
                  <c:v>483</c:v>
                </c:pt>
                <c:pt idx="43">
                  <c:v>495.1</c:v>
                </c:pt>
                <c:pt idx="44">
                  <c:v>492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186.4</c:v>
                </c:pt>
                <c:pt idx="1">
                  <c:v>190.3</c:v>
                </c:pt>
                <c:pt idx="2">
                  <c:v>218.5</c:v>
                </c:pt>
                <c:pt idx="3">
                  <c:v>246.8</c:v>
                </c:pt>
                <c:pt idx="4">
                  <c:v>282.89999999999998</c:v>
                </c:pt>
                <c:pt idx="5">
                  <c:v>319.10000000000002</c:v>
                </c:pt>
                <c:pt idx="6">
                  <c:v>302.60000000000002</c:v>
                </c:pt>
                <c:pt idx="7">
                  <c:v>286.2</c:v>
                </c:pt>
                <c:pt idx="8">
                  <c:v>272.5</c:v>
                </c:pt>
                <c:pt idx="9">
                  <c:v>258.89999999999998</c:v>
                </c:pt>
                <c:pt idx="10">
                  <c:v>270.2</c:v>
                </c:pt>
                <c:pt idx="11">
                  <c:v>281.5</c:v>
                </c:pt>
                <c:pt idx="12">
                  <c:v>285.10000000000002</c:v>
                </c:pt>
                <c:pt idx="13">
                  <c:v>288.60000000000002</c:v>
                </c:pt>
                <c:pt idx="14">
                  <c:v>268.39999999999998</c:v>
                </c:pt>
                <c:pt idx="15">
                  <c:v>248.3</c:v>
                </c:pt>
                <c:pt idx="16">
                  <c:v>203.7</c:v>
                </c:pt>
                <c:pt idx="17">
                  <c:v>159.19999999999999</c:v>
                </c:pt>
                <c:pt idx="18">
                  <c:v>147.4</c:v>
                </c:pt>
                <c:pt idx="19">
                  <c:v>135.6</c:v>
                </c:pt>
                <c:pt idx="20">
                  <c:v>124.8</c:v>
                </c:pt>
                <c:pt idx="21">
                  <c:v>114</c:v>
                </c:pt>
                <c:pt idx="22">
                  <c:v>124</c:v>
                </c:pt>
                <c:pt idx="23">
                  <c:v>134.1</c:v>
                </c:pt>
                <c:pt idx="24">
                  <c:v>117.5</c:v>
                </c:pt>
                <c:pt idx="25">
                  <c:v>123.6</c:v>
                </c:pt>
                <c:pt idx="26">
                  <c:v>121.1</c:v>
                </c:pt>
                <c:pt idx="27">
                  <c:v>109.5</c:v>
                </c:pt>
                <c:pt idx="28">
                  <c:v>100.2</c:v>
                </c:pt>
                <c:pt idx="29">
                  <c:v>103.2</c:v>
                </c:pt>
                <c:pt idx="30">
                  <c:v>116.8</c:v>
                </c:pt>
                <c:pt idx="31">
                  <c:v>94.4</c:v>
                </c:pt>
                <c:pt idx="32">
                  <c:v>85.9</c:v>
                </c:pt>
                <c:pt idx="33">
                  <c:v>93.4</c:v>
                </c:pt>
                <c:pt idx="34">
                  <c:v>104.5</c:v>
                </c:pt>
                <c:pt idx="35">
                  <c:v>90.3</c:v>
                </c:pt>
                <c:pt idx="36">
                  <c:v>95.6</c:v>
                </c:pt>
                <c:pt idx="37">
                  <c:v>96.7</c:v>
                </c:pt>
                <c:pt idx="38">
                  <c:v>100.9</c:v>
                </c:pt>
                <c:pt idx="39">
                  <c:v>98.4</c:v>
                </c:pt>
                <c:pt idx="40">
                  <c:v>101.1</c:v>
                </c:pt>
                <c:pt idx="41">
                  <c:v>91.8</c:v>
                </c:pt>
                <c:pt idx="42">
                  <c:v>91.4</c:v>
                </c:pt>
                <c:pt idx="43">
                  <c:v>89.7</c:v>
                </c:pt>
                <c:pt idx="4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224904"/>
        <c:axId val="375225296"/>
      </c:areaChart>
      <c:catAx>
        <c:axId val="37522490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522529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5225296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5224904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255456"/>
        <c:axId val="372255848"/>
      </c:lineChart>
      <c:catAx>
        <c:axId val="37225545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372255848"/>
        <c:crosses val="autoZero"/>
        <c:auto val="1"/>
        <c:lblAlgn val="ctr"/>
        <c:lblOffset val="100"/>
        <c:noMultiLvlLbl val="0"/>
      </c:catAx>
      <c:valAx>
        <c:axId val="372255848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7225545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166520"/>
        <c:axId val="475166912"/>
      </c:lineChart>
      <c:catAx>
        <c:axId val="47516652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75166912"/>
        <c:crosses val="autoZero"/>
        <c:auto val="1"/>
        <c:lblAlgn val="ctr"/>
        <c:lblOffset val="100"/>
        <c:noMultiLvlLbl val="0"/>
      </c:catAx>
      <c:valAx>
        <c:axId val="47516691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16652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298.39999999999998</c:v>
                </c:pt>
                <c:pt idx="11">
                  <c:v>251.6</c:v>
                </c:pt>
                <c:pt idx="12">
                  <c:v>407.1</c:v>
                </c:pt>
                <c:pt idx="13">
                  <c:v>460.7</c:v>
                </c:pt>
                <c:pt idx="14">
                  <c:v>539.79999999999995</c:v>
                </c:pt>
                <c:pt idx="15">
                  <c:v>291.2</c:v>
                </c:pt>
                <c:pt idx="16">
                  <c:v>447.5</c:v>
                </c:pt>
                <c:pt idx="17">
                  <c:v>385.8</c:v>
                </c:pt>
                <c:pt idx="18">
                  <c:v>446.9</c:v>
                </c:pt>
                <c:pt idx="19">
                  <c:v>395.5</c:v>
                </c:pt>
                <c:pt idx="20">
                  <c:v>523.6</c:v>
                </c:pt>
                <c:pt idx="21">
                  <c:v>428.5</c:v>
                </c:pt>
                <c:pt idx="22">
                  <c:v>330.5</c:v>
                </c:pt>
                <c:pt idx="23">
                  <c:v>320</c:v>
                </c:pt>
                <c:pt idx="24">
                  <c:v>522.70000000000005</c:v>
                </c:pt>
                <c:pt idx="25">
                  <c:v>629.6</c:v>
                </c:pt>
                <c:pt idx="26">
                  <c:v>390.6</c:v>
                </c:pt>
                <c:pt idx="27">
                  <c:v>349</c:v>
                </c:pt>
                <c:pt idx="28">
                  <c:v>521.70000000000005</c:v>
                </c:pt>
                <c:pt idx="29">
                  <c:v>563.70000000000005</c:v>
                </c:pt>
                <c:pt idx="30">
                  <c:v>574.20000000000005</c:v>
                </c:pt>
                <c:pt idx="31">
                  <c:v>393.3</c:v>
                </c:pt>
                <c:pt idx="32">
                  <c:v>498.6</c:v>
                </c:pt>
                <c:pt idx="33">
                  <c:v>695.1</c:v>
                </c:pt>
                <c:pt idx="34">
                  <c:v>591.1</c:v>
                </c:pt>
                <c:pt idx="35">
                  <c:v>490.1</c:v>
                </c:pt>
                <c:pt idx="36">
                  <c:v>639.4</c:v>
                </c:pt>
                <c:pt idx="37">
                  <c:v>675.2</c:v>
                </c:pt>
                <c:pt idx="38">
                  <c:v>518.1</c:v>
                </c:pt>
                <c:pt idx="39">
                  <c:v>571.4</c:v>
                </c:pt>
                <c:pt idx="40">
                  <c:v>625.20000000000005</c:v>
                </c:pt>
                <c:pt idx="41">
                  <c:v>555.1</c:v>
                </c:pt>
                <c:pt idx="42">
                  <c:v>592.1</c:v>
                </c:pt>
                <c:pt idx="43">
                  <c:v>566.5</c:v>
                </c:pt>
                <c:pt idx="44">
                  <c:v>644.20000000000005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268352"/>
        <c:axId val="367268744"/>
      </c:lineChart>
      <c:catAx>
        <c:axId val="367268352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726874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67268744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7268352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995.9</c:v>
                </c:pt>
                <c:pt idx="1">
                  <c:v>995.9</c:v>
                </c:pt>
                <c:pt idx="2">
                  <c:v>995.9</c:v>
                </c:pt>
                <c:pt idx="3">
                  <c:v>932.5</c:v>
                </c:pt>
                <c:pt idx="4">
                  <c:v>912.4</c:v>
                </c:pt>
                <c:pt idx="5">
                  <c:v>949</c:v>
                </c:pt>
                <c:pt idx="6">
                  <c:v>1077.2</c:v>
                </c:pt>
                <c:pt idx="7">
                  <c:v>995.8</c:v>
                </c:pt>
                <c:pt idx="8">
                  <c:v>970.2</c:v>
                </c:pt>
                <c:pt idx="9">
                  <c:v>959.9</c:v>
                </c:pt>
                <c:pt idx="10">
                  <c:v>991.5</c:v>
                </c:pt>
                <c:pt idx="11">
                  <c:v>1033.5999999999999</c:v>
                </c:pt>
                <c:pt idx="12">
                  <c:v>1119.5999999999999</c:v>
                </c:pt>
                <c:pt idx="13">
                  <c:v>1142.3</c:v>
                </c:pt>
                <c:pt idx="14">
                  <c:v>1026.7</c:v>
                </c:pt>
                <c:pt idx="15">
                  <c:v>1006.9</c:v>
                </c:pt>
                <c:pt idx="16">
                  <c:v>1070.3</c:v>
                </c:pt>
                <c:pt idx="17">
                  <c:v>1298.4000000000001</c:v>
                </c:pt>
                <c:pt idx="18">
                  <c:v>1265.8</c:v>
                </c:pt>
                <c:pt idx="19">
                  <c:v>1223.4000000000001</c:v>
                </c:pt>
                <c:pt idx="20">
                  <c:v>1285</c:v>
                </c:pt>
                <c:pt idx="21">
                  <c:v>1400.6</c:v>
                </c:pt>
                <c:pt idx="22">
                  <c:v>1537.7</c:v>
                </c:pt>
                <c:pt idx="23">
                  <c:v>1481.3</c:v>
                </c:pt>
                <c:pt idx="24">
                  <c:v>1418.9</c:v>
                </c:pt>
                <c:pt idx="25">
                  <c:v>1440.3</c:v>
                </c:pt>
                <c:pt idx="26">
                  <c:v>1467.6</c:v>
                </c:pt>
                <c:pt idx="27">
                  <c:v>1427.5</c:v>
                </c:pt>
                <c:pt idx="28">
                  <c:v>1398.8</c:v>
                </c:pt>
                <c:pt idx="29">
                  <c:v>1473.1</c:v>
                </c:pt>
                <c:pt idx="30">
                  <c:v>1449.2</c:v>
                </c:pt>
                <c:pt idx="31">
                  <c:v>1519.6</c:v>
                </c:pt>
                <c:pt idx="32">
                  <c:v>1575.9</c:v>
                </c:pt>
                <c:pt idx="33">
                  <c:v>1582.6</c:v>
                </c:pt>
                <c:pt idx="34">
                  <c:v>1539.6</c:v>
                </c:pt>
                <c:pt idx="35">
                  <c:v>1641.2</c:v>
                </c:pt>
                <c:pt idx="36">
                  <c:v>1752.8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167304"/>
        <c:axId val="367269528"/>
      </c:areaChart>
      <c:catAx>
        <c:axId val="47516730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7269528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367269528"/>
        <c:scaling>
          <c:orientation val="minMax"/>
          <c:max val="19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5167304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281773.79430492065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77026920"/>
        <c:axId val="477027312"/>
      </c:barChart>
      <c:catAx>
        <c:axId val="477026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7027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702731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7026920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  <c:pt idx="4">
                  <c:v>-1024</c:v>
                </c:pt>
                <c:pt idx="5">
                  <c:v>-3448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</c:strCache>
            </c:strRef>
          </c:cat>
          <c:val>
            <c:numRef>
              <c:f>Taul1!$C$2:$C$7</c:f>
              <c:numCache>
                <c:formatCode>#,##0</c:formatCode>
                <c:ptCount val="6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477028488"/>
        <c:axId val="477028880"/>
      </c:barChart>
      <c:catAx>
        <c:axId val="4770284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7028880"/>
        <c:crosses val="autoZero"/>
        <c:auto val="1"/>
        <c:lblAlgn val="ctr"/>
        <c:lblOffset val="0"/>
        <c:noMultiLvlLbl val="0"/>
      </c:catAx>
      <c:valAx>
        <c:axId val="47702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702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77029664"/>
        <c:axId val="477030056"/>
      </c:barChart>
      <c:catAx>
        <c:axId val="477029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030056"/>
        <c:crosses val="autoZero"/>
        <c:auto val="1"/>
        <c:lblAlgn val="ctr"/>
        <c:lblOffset val="100"/>
        <c:noMultiLvlLbl val="0"/>
      </c:catAx>
      <c:valAx>
        <c:axId val="477030056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029664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79411152"/>
        <c:axId val="479411544"/>
      </c:barChart>
      <c:catAx>
        <c:axId val="479411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9411544"/>
        <c:crosses val="autoZero"/>
        <c:auto val="1"/>
        <c:lblAlgn val="ctr"/>
        <c:lblOffset val="100"/>
        <c:noMultiLvlLbl val="0"/>
      </c:catAx>
      <c:valAx>
        <c:axId val="4794115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941115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Teollisuuden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13.516</c:v>
                </c:pt>
                <c:pt idx="1">
                  <c:v>12.869</c:v>
                </c:pt>
                <c:pt idx="2">
                  <c:v>12.595000000000001</c:v>
                </c:pt>
                <c:pt idx="3">
                  <c:v>12.137</c:v>
                </c:pt>
                <c:pt idx="4">
                  <c:v>11.502000000000001</c:v>
                </c:pt>
                <c:pt idx="5">
                  <c:v>10.96</c:v>
                </c:pt>
                <c:pt idx="6">
                  <c:v>8.8949999999999996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3.0230000000000015</c:v>
                </c:pt>
                <c:pt idx="1">
                  <c:v>2.6289999999999996</c:v>
                </c:pt>
                <c:pt idx="2">
                  <c:v>2.7509999999999994</c:v>
                </c:pt>
                <c:pt idx="3">
                  <c:v>3.2419999999999991</c:v>
                </c:pt>
                <c:pt idx="4">
                  <c:v>4.8879999999999999</c:v>
                </c:pt>
                <c:pt idx="5">
                  <c:v>4.3959999999999999</c:v>
                </c:pt>
                <c:pt idx="6">
                  <c:v>6.463000000000001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411936"/>
        <c:axId val="479412328"/>
      </c:lineChart>
      <c:catAx>
        <c:axId val="4794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941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412328"/>
        <c:scaling>
          <c:orientation val="minMax"/>
          <c:max val="1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9411936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7892663527028072"/>
          <c:y val="8.0294007096391534E-2"/>
          <c:w val="0.22107336472971931"/>
          <c:h val="0.7492197526164458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413112"/>
        <c:axId val="479413504"/>
      </c:lineChart>
      <c:catAx>
        <c:axId val="47941311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9413504"/>
        <c:crosses val="autoZero"/>
        <c:auto val="1"/>
        <c:lblAlgn val="ctr"/>
        <c:lblOffset val="100"/>
        <c:tickMarkSkip val="10"/>
        <c:noMultiLvlLbl val="0"/>
      </c:catAx>
      <c:valAx>
        <c:axId val="47941350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9413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General</c:formatCode>
                <c:ptCount val="15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414288"/>
        <c:axId val="479414680"/>
      </c:lineChart>
      <c:catAx>
        <c:axId val="47941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9414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414680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9414288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2256240"/>
        <c:axId val="373315136"/>
      </c:barChart>
      <c:catAx>
        <c:axId val="372256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73315136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373315136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72256240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6457</c:v>
                </c:pt>
                <c:pt idx="1">
                  <c:v>6348</c:v>
                </c:pt>
                <c:pt idx="2">
                  <c:v>6005</c:v>
                </c:pt>
                <c:pt idx="3">
                  <c:v>5806</c:v>
                </c:pt>
                <c:pt idx="4">
                  <c:v>5908</c:v>
                </c:pt>
                <c:pt idx="5">
                  <c:v>5702</c:v>
                </c:pt>
                <c:pt idx="6">
                  <c:v>5732</c:v>
                </c:pt>
                <c:pt idx="7">
                  <c:v>5523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415856"/>
        <c:axId val="479416248"/>
      </c:lineChart>
      <c:catAx>
        <c:axId val="47941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9416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416248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79415856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122.89118740000001</c:v>
                </c:pt>
                <c:pt idx="1">
                  <c:v>118.78222100000001</c:v>
                </c:pt>
                <c:pt idx="2">
                  <c:v>122.1658537</c:v>
                </c:pt>
                <c:pt idx="3">
                  <c:v>118.6685303</c:v>
                </c:pt>
                <c:pt idx="4">
                  <c:v>105.467496</c:v>
                </c:pt>
                <c:pt idx="5">
                  <c:v>105.6363408</c:v>
                </c:pt>
                <c:pt idx="6">
                  <c:v>106.9379272</c:v>
                </c:pt>
                <c:pt idx="7">
                  <c:v>104.584024</c:v>
                </c:pt>
                <c:pt idx="8">
                  <c:v>100.74540500000001</c:v>
                </c:pt>
                <c:pt idx="9">
                  <c:v>104.55028299999999</c:v>
                </c:pt>
                <c:pt idx="10">
                  <c:v>105.7548955</c:v>
                </c:pt>
                <c:pt idx="11">
                  <c:v>104.6550003</c:v>
                </c:pt>
                <c:pt idx="12">
                  <c:v>102.54603400000001</c:v>
                </c:pt>
                <c:pt idx="13">
                  <c:v>100.00810679999999</c:v>
                </c:pt>
                <c:pt idx="14">
                  <c:v>104.5670277</c:v>
                </c:pt>
                <c:pt idx="15">
                  <c:v>103.51812150000001</c:v>
                </c:pt>
                <c:pt idx="16">
                  <c:v>102.13068699999999</c:v>
                </c:pt>
                <c:pt idx="17">
                  <c:v>100.500636</c:v>
                </c:pt>
                <c:pt idx="18">
                  <c:v>102.0851213</c:v>
                </c:pt>
                <c:pt idx="19">
                  <c:v>100.3399259</c:v>
                </c:pt>
                <c:pt idx="20">
                  <c:v>98.956936189999993</c:v>
                </c:pt>
                <c:pt idx="21">
                  <c:v>96.641721989999994</c:v>
                </c:pt>
                <c:pt idx="22">
                  <c:v>99.171123069999993</c:v>
                </c:pt>
                <c:pt idx="23">
                  <c:v>97.789503109999998</c:v>
                </c:pt>
                <c:pt idx="24">
                  <c:v>97.257502270000003</c:v>
                </c:pt>
                <c:pt idx="25">
                  <c:v>95.643972329999997</c:v>
                </c:pt>
                <c:pt idx="26">
                  <c:v>97.246739809999994</c:v>
                </c:pt>
                <c:pt idx="27">
                  <c:v>96.372772380000001</c:v>
                </c:pt>
                <c:pt idx="28">
                  <c:v>94.657320569999996</c:v>
                </c:pt>
                <c:pt idx="29">
                  <c:v>94.580921099999998</c:v>
                </c:pt>
                <c:pt idx="30">
                  <c:v>96.557103920000003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103.12390000000001</c:v>
                </c:pt>
                <c:pt idx="1">
                  <c:v>101.72620000000001</c:v>
                </c:pt>
                <c:pt idx="2">
                  <c:v>100.8596</c:v>
                </c:pt>
                <c:pt idx="3">
                  <c:v>94.290310000000005</c:v>
                </c:pt>
                <c:pt idx="4">
                  <c:v>80.760360000000006</c:v>
                </c:pt>
                <c:pt idx="5">
                  <c:v>78.971279999999993</c:v>
                </c:pt>
                <c:pt idx="6">
                  <c:v>79.698089999999993</c:v>
                </c:pt>
                <c:pt idx="7">
                  <c:v>79.558319999999995</c:v>
                </c:pt>
                <c:pt idx="8">
                  <c:v>79.586269999999999</c:v>
                </c:pt>
                <c:pt idx="9">
                  <c:v>83.332170000000005</c:v>
                </c:pt>
                <c:pt idx="10">
                  <c:v>84.198759999999993</c:v>
                </c:pt>
                <c:pt idx="11">
                  <c:v>85.428749999999994</c:v>
                </c:pt>
                <c:pt idx="12">
                  <c:v>86.239429999999999</c:v>
                </c:pt>
                <c:pt idx="13">
                  <c:v>85.59648</c:v>
                </c:pt>
                <c:pt idx="14">
                  <c:v>85.59648</c:v>
                </c:pt>
                <c:pt idx="15">
                  <c:v>86.043750000000003</c:v>
                </c:pt>
                <c:pt idx="16">
                  <c:v>85.736249999999998</c:v>
                </c:pt>
                <c:pt idx="17">
                  <c:v>85.876019999999997</c:v>
                </c:pt>
                <c:pt idx="18">
                  <c:v>84.282619999999994</c:v>
                </c:pt>
                <c:pt idx="19">
                  <c:v>83.499899999999997</c:v>
                </c:pt>
                <c:pt idx="20">
                  <c:v>82.213989999999995</c:v>
                </c:pt>
                <c:pt idx="21">
                  <c:v>81.207629999999995</c:v>
                </c:pt>
                <c:pt idx="22">
                  <c:v>81.571039999999996</c:v>
                </c:pt>
                <c:pt idx="23">
                  <c:v>81.263540000000006</c:v>
                </c:pt>
                <c:pt idx="24">
                  <c:v>80.536730000000006</c:v>
                </c:pt>
                <c:pt idx="25">
                  <c:v>80.173320000000004</c:v>
                </c:pt>
                <c:pt idx="26">
                  <c:v>79.670140000000004</c:v>
                </c:pt>
                <c:pt idx="27">
                  <c:v>79.781959999999998</c:v>
                </c:pt>
                <c:pt idx="28">
                  <c:v>78.859459999999999</c:v>
                </c:pt>
                <c:pt idx="29">
                  <c:v>78.971279999999993</c:v>
                </c:pt>
                <c:pt idx="30">
                  <c:v>79.362639999999999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417424"/>
        <c:axId val="47941781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79.97</c:v>
                </c:pt>
                <c:pt idx="29">
                  <c:v>80.23</c:v>
                </c:pt>
                <c:pt idx="30">
                  <c:v>78.33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418600"/>
        <c:axId val="479418208"/>
      </c:lineChart>
      <c:catAx>
        <c:axId val="47941742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7941781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7941781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9417424"/>
        <c:crosses val="autoZero"/>
        <c:crossBetween val="between"/>
        <c:majorUnit val="5"/>
      </c:valAx>
      <c:valAx>
        <c:axId val="479418208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479418600"/>
        <c:crosses val="max"/>
        <c:crossBetween val="between"/>
      </c:valAx>
      <c:catAx>
        <c:axId val="479418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418208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8557552"/>
        <c:axId val="478557944"/>
      </c:lineChart>
      <c:catAx>
        <c:axId val="47855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478557944"/>
        <c:crosses val="autoZero"/>
        <c:auto val="1"/>
        <c:lblAlgn val="ctr"/>
        <c:lblOffset val="100"/>
        <c:noMultiLvlLbl val="0"/>
      </c:catAx>
      <c:valAx>
        <c:axId val="478557944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855755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5.8843646312358111E-2"/>
          <c:w val="0.68226118639493138"/>
          <c:h val="0.86674733627600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98.7</c:v>
                </c:pt>
                <c:pt idx="2">
                  <c:v>100.3</c:v>
                </c:pt>
                <c:pt idx="3">
                  <c:v>114.5</c:v>
                </c:pt>
                <c:pt idx="4">
                  <c:v>149.1</c:v>
                </c:pt>
                <c:pt idx="5">
                  <c:v>147.9</c:v>
                </c:pt>
                <c:pt idx="6">
                  <c:v>191.1</c:v>
                </c:pt>
                <c:pt idx="7">
                  <c:v>169.9</c:v>
                </c:pt>
                <c:pt idx="8">
                  <c:v>98.4</c:v>
                </c:pt>
                <c:pt idx="9">
                  <c:v>72.7</c:v>
                </c:pt>
                <c:pt idx="10">
                  <c:v>121.1</c:v>
                </c:pt>
                <c:pt idx="11">
                  <c:v>100.1</c:v>
                </c:pt>
                <c:pt idx="12">
                  <c:v>118.7</c:v>
                </c:pt>
                <c:pt idx="13">
                  <c:v>137.6</c:v>
                </c:pt>
                <c:pt idx="14">
                  <c:v>152.30000000000001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106.6</c:v>
                </c:pt>
                <c:pt idx="2">
                  <c:v>103</c:v>
                </c:pt>
                <c:pt idx="3">
                  <c:v>106.9</c:v>
                </c:pt>
                <c:pt idx="4">
                  <c:v>109.6</c:v>
                </c:pt>
                <c:pt idx="5">
                  <c:v>112.3</c:v>
                </c:pt>
                <c:pt idx="6">
                  <c:v>103.5</c:v>
                </c:pt>
                <c:pt idx="7">
                  <c:v>123.6</c:v>
                </c:pt>
                <c:pt idx="8">
                  <c:v>116.3</c:v>
                </c:pt>
                <c:pt idx="9">
                  <c:v>113.4</c:v>
                </c:pt>
                <c:pt idx="10">
                  <c:v>116.4</c:v>
                </c:pt>
                <c:pt idx="11">
                  <c:v>127</c:v>
                </c:pt>
                <c:pt idx="12">
                  <c:v>137.9</c:v>
                </c:pt>
                <c:pt idx="13">
                  <c:v>138.30000000000001</c:v>
                </c:pt>
                <c:pt idx="14">
                  <c:v>147.9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98.6</c:v>
                </c:pt>
                <c:pt idx="2">
                  <c:v>116.1</c:v>
                </c:pt>
                <c:pt idx="3">
                  <c:v>135.4</c:v>
                </c:pt>
                <c:pt idx="4">
                  <c:v>142.6</c:v>
                </c:pt>
                <c:pt idx="5">
                  <c:v>159.4</c:v>
                </c:pt>
                <c:pt idx="6">
                  <c:v>186.1</c:v>
                </c:pt>
                <c:pt idx="7">
                  <c:v>219.4</c:v>
                </c:pt>
                <c:pt idx="8">
                  <c:v>237</c:v>
                </c:pt>
                <c:pt idx="9">
                  <c:v>190.2</c:v>
                </c:pt>
                <c:pt idx="10">
                  <c:v>209.8</c:v>
                </c:pt>
                <c:pt idx="11">
                  <c:v>181.7</c:v>
                </c:pt>
                <c:pt idx="12">
                  <c:v>110.8</c:v>
                </c:pt>
                <c:pt idx="13">
                  <c:v>156.19999999999999</c:v>
                </c:pt>
                <c:pt idx="14">
                  <c:v>169.1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Taul1!$E$2:$E$16</c:f>
              <c:numCache>
                <c:formatCode>#,##0.0</c:formatCode>
                <c:ptCount val="15"/>
                <c:pt idx="0">
                  <c:v>100</c:v>
                </c:pt>
                <c:pt idx="1">
                  <c:v>103.9</c:v>
                </c:pt>
                <c:pt idx="2">
                  <c:v>101.7</c:v>
                </c:pt>
                <c:pt idx="3">
                  <c:v>104.8</c:v>
                </c:pt>
                <c:pt idx="4">
                  <c:v>108.4</c:v>
                </c:pt>
                <c:pt idx="5">
                  <c:v>114.2</c:v>
                </c:pt>
                <c:pt idx="6">
                  <c:v>120.5</c:v>
                </c:pt>
                <c:pt idx="7">
                  <c:v>130.5</c:v>
                </c:pt>
                <c:pt idx="8">
                  <c:v>127.4</c:v>
                </c:pt>
                <c:pt idx="9">
                  <c:v>115.6</c:v>
                </c:pt>
                <c:pt idx="10">
                  <c:v>123.3</c:v>
                </c:pt>
                <c:pt idx="11">
                  <c:v>131</c:v>
                </c:pt>
                <c:pt idx="12">
                  <c:v>123.2</c:v>
                </c:pt>
                <c:pt idx="13">
                  <c:v>112.8</c:v>
                </c:pt>
                <c:pt idx="14">
                  <c:v>115.2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Taul1!$F$2:$F$16</c:f>
              <c:numCache>
                <c:formatCode>#,##0.0</c:formatCode>
                <c:ptCount val="15"/>
                <c:pt idx="0">
                  <c:v>100</c:v>
                </c:pt>
                <c:pt idx="1">
                  <c:v>99.8</c:v>
                </c:pt>
                <c:pt idx="2">
                  <c:v>91.5</c:v>
                </c:pt>
                <c:pt idx="3">
                  <c:v>89.3</c:v>
                </c:pt>
                <c:pt idx="4">
                  <c:v>89.7</c:v>
                </c:pt>
                <c:pt idx="5">
                  <c:v>88</c:v>
                </c:pt>
                <c:pt idx="6">
                  <c:v>89.7</c:v>
                </c:pt>
                <c:pt idx="7">
                  <c:v>96.4</c:v>
                </c:pt>
                <c:pt idx="8">
                  <c:v>82.7</c:v>
                </c:pt>
                <c:pt idx="9">
                  <c:v>77.8</c:v>
                </c:pt>
                <c:pt idx="10">
                  <c:v>77.3</c:v>
                </c:pt>
                <c:pt idx="11">
                  <c:v>76.400000000000006</c:v>
                </c:pt>
                <c:pt idx="12">
                  <c:v>78.900000000000006</c:v>
                </c:pt>
                <c:pt idx="13">
                  <c:v>78.099999999999994</c:v>
                </c:pt>
                <c:pt idx="14">
                  <c:v>77.099999999999994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8558728"/>
        <c:axId val="478559120"/>
      </c:lineChart>
      <c:catAx>
        <c:axId val="47855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478559120"/>
        <c:crosses val="autoZero"/>
        <c:auto val="1"/>
        <c:lblAlgn val="ctr"/>
        <c:lblOffset val="100"/>
        <c:noMultiLvlLbl val="0"/>
      </c:catAx>
      <c:valAx>
        <c:axId val="478559120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2000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6.2988299250251623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47855872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dirty="0" err="1" smtClean="0">
                <a:solidFill>
                  <a:srgbClr val="002060"/>
                </a:solidFill>
              </a:rPr>
              <a:t>Yritysten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kiinteät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investoinnit</a:t>
            </a:r>
            <a:r>
              <a:rPr lang="en-GB" sz="1400" b="0" dirty="0" smtClean="0">
                <a:solidFill>
                  <a:srgbClr val="002060"/>
                </a:solidFill>
              </a:rPr>
              <a:t>, </a:t>
            </a:r>
            <a:r>
              <a:rPr lang="en-GB" sz="1400" b="0" dirty="0" err="1" smtClean="0">
                <a:solidFill>
                  <a:srgbClr val="002060"/>
                </a:solidFill>
              </a:rPr>
              <a:t>indeksi</a:t>
            </a:r>
            <a:r>
              <a:rPr lang="en-GB" sz="1400" b="0" dirty="0" smtClean="0">
                <a:solidFill>
                  <a:srgbClr val="002060"/>
                </a:solidFill>
              </a:rPr>
              <a:t> 2005=100</a:t>
            </a:r>
            <a:endParaRPr lang="en-GB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5332442365519567E-2"/>
          <c:y val="2.79914544514016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 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109.6</c:v>
                </c:pt>
                <c:pt idx="2">
                  <c:v>120.7792</c:v>
                </c:pt>
                <c:pt idx="3">
                  <c:v>125.4896</c:v>
                </c:pt>
                <c:pt idx="4">
                  <c:v>106.4152</c:v>
                </c:pt>
                <c:pt idx="5">
                  <c:v>110.0333</c:v>
                </c:pt>
                <c:pt idx="6">
                  <c:v>117.95569999999999</c:v>
                </c:pt>
                <c:pt idx="7">
                  <c:v>121.4944</c:v>
                </c:pt>
                <c:pt idx="8">
                  <c:v>122.4663</c:v>
                </c:pt>
                <c:pt idx="9">
                  <c:v>130.18170000000001</c:v>
                </c:pt>
                <c:pt idx="10">
                  <c:v>135.64930000000001</c:v>
                </c:pt>
                <c:pt idx="11">
                  <c:v>142.43180000000001</c:v>
                </c:pt>
                <c:pt idx="12">
                  <c:v>149.69579999999999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</c:v>
                </c:pt>
                <c:pt idx="2">
                  <c:v>116.523</c:v>
                </c:pt>
                <c:pt idx="3">
                  <c:v>123.51439999999999</c:v>
                </c:pt>
                <c:pt idx="4">
                  <c:v>110.0513</c:v>
                </c:pt>
                <c:pt idx="5">
                  <c:v>106.74979999999999</c:v>
                </c:pt>
                <c:pt idx="6">
                  <c:v>120.5205</c:v>
                </c:pt>
                <c:pt idx="7">
                  <c:v>115.8202</c:v>
                </c:pt>
                <c:pt idx="8">
                  <c:v>112.3456</c:v>
                </c:pt>
                <c:pt idx="9">
                  <c:v>117.28879999999999</c:v>
                </c:pt>
                <c:pt idx="10">
                  <c:v>126.0855</c:v>
                </c:pt>
                <c:pt idx="11">
                  <c:v>134.53319999999999</c:v>
                </c:pt>
                <c:pt idx="12">
                  <c:v>143.27780000000001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114.37820000000001</c:v>
                </c:pt>
                <c:pt idx="8">
                  <c:v>117.8095</c:v>
                </c:pt>
                <c:pt idx="9">
                  <c:v>125.11369999999999</c:v>
                </c:pt>
                <c:pt idx="10">
                  <c:v>129.24250000000001</c:v>
                </c:pt>
                <c:pt idx="11">
                  <c:v>135.7046</c:v>
                </c:pt>
                <c:pt idx="12">
                  <c:v>143.16829999999999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119.4192</c:v>
                </c:pt>
                <c:pt idx="4">
                  <c:v>100.9092</c:v>
                </c:pt>
                <c:pt idx="5">
                  <c:v>107.1656</c:v>
                </c:pt>
                <c:pt idx="6">
                  <c:v>114.98869999999999</c:v>
                </c:pt>
                <c:pt idx="7">
                  <c:v>113.3789</c:v>
                </c:pt>
                <c:pt idx="8">
                  <c:v>111.45140000000001</c:v>
                </c:pt>
                <c:pt idx="9">
                  <c:v>116.4667</c:v>
                </c:pt>
                <c:pt idx="10">
                  <c:v>119.029</c:v>
                </c:pt>
                <c:pt idx="11">
                  <c:v>122.3618</c:v>
                </c:pt>
                <c:pt idx="12">
                  <c:v>127.6234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106.9</c:v>
                </c:pt>
                <c:pt idx="2">
                  <c:v>114.7037</c:v>
                </c:pt>
                <c:pt idx="3">
                  <c:v>115.50660000000001</c:v>
                </c:pt>
                <c:pt idx="4">
                  <c:v>103.2629</c:v>
                </c:pt>
                <c:pt idx="5">
                  <c:v>107.6</c:v>
                </c:pt>
                <c:pt idx="6">
                  <c:v>113.08759999999999</c:v>
                </c:pt>
                <c:pt idx="7">
                  <c:v>117.3849</c:v>
                </c:pt>
                <c:pt idx="8">
                  <c:v>119.0283</c:v>
                </c:pt>
                <c:pt idx="9">
                  <c:v>121.5279</c:v>
                </c:pt>
                <c:pt idx="10">
                  <c:v>122.37860000000001</c:v>
                </c:pt>
                <c:pt idx="11">
                  <c:v>123.7247</c:v>
                </c:pt>
                <c:pt idx="12">
                  <c:v>125.2094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 cap="rnd">
              <a:solidFill>
                <a:srgbClr val="30BEFE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119.1652</c:v>
                </c:pt>
                <c:pt idx="3">
                  <c:v>125.0043</c:v>
                </c:pt>
                <c:pt idx="4">
                  <c:v>105.37860000000001</c:v>
                </c:pt>
                <c:pt idx="5">
                  <c:v>98.739769999999993</c:v>
                </c:pt>
                <c:pt idx="6">
                  <c:v>101.702</c:v>
                </c:pt>
                <c:pt idx="7">
                  <c:v>98.549199999999999</c:v>
                </c:pt>
                <c:pt idx="8">
                  <c:v>90.468170000000001</c:v>
                </c:pt>
                <c:pt idx="9">
                  <c:v>87.844589999999997</c:v>
                </c:pt>
                <c:pt idx="10">
                  <c:v>87.405370000000005</c:v>
                </c:pt>
                <c:pt idx="11">
                  <c:v>90.901579999999996</c:v>
                </c:pt>
                <c:pt idx="12">
                  <c:v>93.628630000000001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8560296"/>
        <c:axId val="478560688"/>
      </c:lineChart>
      <c:catAx>
        <c:axId val="478560296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78560688"/>
        <c:crosses val="autoZero"/>
        <c:auto val="1"/>
        <c:lblAlgn val="ctr"/>
        <c:lblOffset val="100"/>
        <c:noMultiLvlLbl val="0"/>
      </c:catAx>
      <c:valAx>
        <c:axId val="478560688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78560296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7.6035483085939534E-2"/>
          <c:w val="0.87671290829405835"/>
          <c:h val="0.766957323078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6041</c:v>
                </c:pt>
                <c:pt idx="10">
                  <c:v>6327</c:v>
                </c:pt>
                <c:pt idx="11">
                  <c:v>6683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5481</c:v>
                </c:pt>
                <c:pt idx="10">
                  <c:v>5573</c:v>
                </c:pt>
                <c:pt idx="11">
                  <c:v>5783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561080"/>
        <c:axId val="480083736"/>
      </c:barChart>
      <c:catAx>
        <c:axId val="47856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80083736"/>
        <c:crosses val="autoZero"/>
        <c:auto val="1"/>
        <c:lblAlgn val="ctr"/>
        <c:lblOffset val="100"/>
        <c:noMultiLvlLbl val="0"/>
      </c:catAx>
      <c:valAx>
        <c:axId val="4800837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8561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7598171874026E-2"/>
          <c:y val="6.3142289745583821E-2"/>
          <c:w val="0.88882988828213327"/>
          <c:h val="0.8663375510359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Investoinnit yhteensä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84520"/>
        <c:axId val="480084912"/>
      </c:barChart>
      <c:catAx>
        <c:axId val="480084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480084912"/>
        <c:crosses val="autoZero"/>
        <c:auto val="1"/>
        <c:lblAlgn val="ctr"/>
        <c:lblOffset val="100"/>
        <c:noMultiLvlLbl val="0"/>
      </c:catAx>
      <c:valAx>
        <c:axId val="480084912"/>
        <c:scaling>
          <c:orientation val="minMax"/>
          <c:max val="28000"/>
          <c:min val="1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480084520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002060"/>
          </a:solidFill>
        </a:defRPr>
      </a:pPr>
      <a:endParaRPr lang="fi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86088"/>
        <c:axId val="480086480"/>
      </c:barChart>
      <c:catAx>
        <c:axId val="480086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80086480"/>
        <c:crosses val="autoZero"/>
        <c:auto val="1"/>
        <c:lblAlgn val="ctr"/>
        <c:lblOffset val="100"/>
        <c:noMultiLvlLbl val="0"/>
      </c:catAx>
      <c:valAx>
        <c:axId val="480086480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80086088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0.35</c:v>
                </c:pt>
                <c:pt idx="8">
                  <c:v>0.36</c:v>
                </c:pt>
                <c:pt idx="9">
                  <c:v>0.37</c:v>
                </c:pt>
                <c:pt idx="1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0.16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0.14000000000000001</c:v>
                </c:pt>
                <c:pt idx="1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087264"/>
        <c:axId val="480087656"/>
      </c:barChart>
      <c:catAx>
        <c:axId val="48008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80087656"/>
        <c:crosses val="autoZero"/>
        <c:auto val="1"/>
        <c:lblAlgn val="ctr"/>
        <c:lblOffset val="100"/>
        <c:noMultiLvlLbl val="0"/>
      </c:catAx>
      <c:valAx>
        <c:axId val="480087656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80087264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0.0\ %</c:formatCode>
                <c:ptCount val="15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  <c:pt idx="14">
                  <c:v>2.7E-2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0.0\ %</c:formatCode>
                <c:ptCount val="15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-1E-3</c:v>
                </c:pt>
                <c:pt idx="14">
                  <c:v>1.6E-2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088048"/>
        <c:axId val="480088440"/>
      </c:lineChart>
      <c:catAx>
        <c:axId val="48008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80088440"/>
        <c:crosses val="autoZero"/>
        <c:auto val="1"/>
        <c:lblAlgn val="ctr"/>
        <c:lblOffset val="100"/>
        <c:noMultiLvlLbl val="0"/>
      </c:catAx>
      <c:valAx>
        <c:axId val="4800884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8008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3316312"/>
        <c:axId val="373316704"/>
      </c:barChart>
      <c:catAx>
        <c:axId val="373316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7331670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37331670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73316312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56.1</c:v>
                </c:pt>
                <c:pt idx="5">
                  <c:v>57.8</c:v>
                </c:pt>
                <c:pt idx="6">
                  <c:v>58.7</c:v>
                </c:pt>
                <c:pt idx="7">
                  <c:v>59.3</c:v>
                </c:pt>
                <c:pt idx="8">
                  <c:v>59.1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58.8</c:v>
                </c:pt>
                <c:pt idx="5">
                  <c:v>57.1</c:v>
                </c:pt>
                <c:pt idx="6">
                  <c:v>57.2</c:v>
                </c:pt>
                <c:pt idx="7">
                  <c:v>57.5</c:v>
                </c:pt>
                <c:pt idx="8">
                  <c:v>56.9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50.4</c:v>
                </c:pt>
                <c:pt idx="1">
                  <c:v>53.1</c:v>
                </c:pt>
                <c:pt idx="2">
                  <c:v>52.1</c:v>
                </c:pt>
                <c:pt idx="3">
                  <c:v>51.5</c:v>
                </c:pt>
                <c:pt idx="4">
                  <c:v>52.5</c:v>
                </c:pt>
                <c:pt idx="5">
                  <c:v>53.2</c:v>
                </c:pt>
                <c:pt idx="6">
                  <c:v>52.9</c:v>
                </c:pt>
                <c:pt idx="7">
                  <c:v>52.2</c:v>
                </c:pt>
                <c:pt idx="8">
                  <c:v>51.8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43.5</c:v>
                </c:pt>
                <c:pt idx="1">
                  <c:v>47.5</c:v>
                </c:pt>
                <c:pt idx="2">
                  <c:v>47.3</c:v>
                </c:pt>
                <c:pt idx="3">
                  <c:v>44.6</c:v>
                </c:pt>
                <c:pt idx="4">
                  <c:v>44.2</c:v>
                </c:pt>
                <c:pt idx="5">
                  <c:v>44.3</c:v>
                </c:pt>
                <c:pt idx="6">
                  <c:v>43.8</c:v>
                </c:pt>
                <c:pt idx="7">
                  <c:v>43.7</c:v>
                </c:pt>
                <c:pt idx="8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089616"/>
        <c:axId val="480090008"/>
      </c:lineChart>
      <c:catAx>
        <c:axId val="48008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8009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090008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80089616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9346050578463E-2"/>
          <c:y val="3.5889751226935981E-2"/>
          <c:w val="0.79126722375199821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0.00</c:formatCode>
                <c:ptCount val="12"/>
                <c:pt idx="0">
                  <c:v>3.1431518375766792</c:v>
                </c:pt>
                <c:pt idx="1">
                  <c:v>14.242747029793733</c:v>
                </c:pt>
                <c:pt idx="2">
                  <c:v>4.9042821925312712</c:v>
                </c:pt>
                <c:pt idx="3">
                  <c:v>3.9800640162626273</c:v>
                </c:pt>
                <c:pt idx="4">
                  <c:v>10.902427096440954</c:v>
                </c:pt>
                <c:pt idx="5">
                  <c:v>8.3420891854875521</c:v>
                </c:pt>
                <c:pt idx="6">
                  <c:v>15.031310708587926</c:v>
                </c:pt>
                <c:pt idx="7">
                  <c:v>15.01178247247625</c:v>
                </c:pt>
                <c:pt idx="8">
                  <c:v>18.49937521299557</c:v>
                </c:pt>
                <c:pt idx="9">
                  <c:v>14.461029155534904</c:v>
                </c:pt>
                <c:pt idx="10">
                  <c:v>6.9434594287042266</c:v>
                </c:pt>
                <c:pt idx="11">
                  <c:v>14.287616511318243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0.00</c:formatCode>
                <c:ptCount val="12"/>
                <c:pt idx="0">
                  <c:v>8.3355952445578421</c:v>
                </c:pt>
                <c:pt idx="1">
                  <c:v>6.2089091793427285</c:v>
                </c:pt>
                <c:pt idx="2">
                  <c:v>8.5029065343762369</c:v>
                </c:pt>
                <c:pt idx="3">
                  <c:v>8.3381627867580832</c:v>
                </c:pt>
                <c:pt idx="4">
                  <c:v>8.4528015737387836</c:v>
                </c:pt>
                <c:pt idx="5">
                  <c:v>10.412778285039074</c:v>
                </c:pt>
                <c:pt idx="6">
                  <c:v>9.0129258419161928</c:v>
                </c:pt>
                <c:pt idx="7">
                  <c:v>10.296109547470749</c:v>
                </c:pt>
                <c:pt idx="8">
                  <c:v>11.636184634026279</c:v>
                </c:pt>
                <c:pt idx="9">
                  <c:v>11.251597165756767</c:v>
                </c:pt>
                <c:pt idx="10">
                  <c:v>18.413049488526404</c:v>
                </c:pt>
                <c:pt idx="11">
                  <c:v>17.822902796271638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0.00</c:formatCode>
                <c:ptCount val="12"/>
                <c:pt idx="0">
                  <c:v>15.737473535638674</c:v>
                </c:pt>
                <c:pt idx="1">
                  <c:v>9.1257797691110678</c:v>
                </c:pt>
                <c:pt idx="2">
                  <c:v>19.403475667285512</c:v>
                </c:pt>
                <c:pt idx="3">
                  <c:v>20.918517461817597</c:v>
                </c:pt>
                <c:pt idx="4">
                  <c:v>16.642397533889781</c:v>
                </c:pt>
                <c:pt idx="5">
                  <c:v>17.694010661438892</c:v>
                </c:pt>
                <c:pt idx="6">
                  <c:v>13.876558752346945</c:v>
                </c:pt>
                <c:pt idx="7">
                  <c:v>14.660187052342092</c:v>
                </c:pt>
                <c:pt idx="8">
                  <c:v>15.701086750728917</c:v>
                </c:pt>
                <c:pt idx="9">
                  <c:v>22.680915321175512</c:v>
                </c:pt>
                <c:pt idx="10">
                  <c:v>28.749303810909034</c:v>
                </c:pt>
                <c:pt idx="11">
                  <c:v>40.692410119840211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0.00</c:formatCode>
                <c:ptCount val="12"/>
                <c:pt idx="0">
                  <c:v>72.783779382226811</c:v>
                </c:pt>
                <c:pt idx="1">
                  <c:v>70.422564021752478</c:v>
                </c:pt>
                <c:pt idx="2">
                  <c:v>67.189335605806974</c:v>
                </c:pt>
                <c:pt idx="3">
                  <c:v>66.763255735161692</c:v>
                </c:pt>
                <c:pt idx="4">
                  <c:v>64.002373795930481</c:v>
                </c:pt>
                <c:pt idx="5">
                  <c:v>63.551121868034478</c:v>
                </c:pt>
                <c:pt idx="6">
                  <c:v>62.079204697148938</c:v>
                </c:pt>
                <c:pt idx="7">
                  <c:v>60.031920927710914</c:v>
                </c:pt>
                <c:pt idx="8">
                  <c:v>54.163353402249236</c:v>
                </c:pt>
                <c:pt idx="9">
                  <c:v>51.606458357532816</c:v>
                </c:pt>
                <c:pt idx="10">
                  <c:v>45.894187271860339</c:v>
                </c:pt>
                <c:pt idx="11">
                  <c:v>27.19707057256991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0090400"/>
        <c:axId val="480090792"/>
      </c:barChart>
      <c:catAx>
        <c:axId val="48009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80090792"/>
        <c:crosses val="autoZero"/>
        <c:auto val="1"/>
        <c:lblAlgn val="ctr"/>
        <c:lblOffset val="100"/>
        <c:noMultiLvlLbl val="0"/>
      </c:catAx>
      <c:valAx>
        <c:axId val="480090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8009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64211675518"/>
          <c:y val="0.39367480327999688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  <c:pt idx="41">
                  <c:v>0.85440000000000005</c:v>
                </c:pt>
                <c:pt idx="42">
                  <c:v>0.85880000000000001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  <c:pt idx="41">
                  <c:v>8.9099999999999999E-2</c:v>
                </c:pt>
                <c:pt idx="42">
                  <c:v>8.6699999999999999E-2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  <c:pt idx="41">
                  <c:v>4.2099999999999999E-2</c:v>
                </c:pt>
                <c:pt idx="42">
                  <c:v>3.8399999999999997E-2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  <c:pt idx="41">
                  <c:v>1.44E-2</c:v>
                </c:pt>
                <c:pt idx="42">
                  <c:v>1.61E-2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716200"/>
        <c:axId val="479716592"/>
      </c:lineChart>
      <c:catAx>
        <c:axId val="479716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971659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79716592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9716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717768"/>
        <c:axId val="479718160"/>
      </c:scatterChart>
      <c:valAx>
        <c:axId val="47971776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79718160"/>
        <c:crosses val="autoZero"/>
        <c:crossBetween val="midCat"/>
      </c:valAx>
      <c:valAx>
        <c:axId val="479718160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79717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718552"/>
        <c:axId val="479718944"/>
      </c:barChart>
      <c:catAx>
        <c:axId val="479718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79718944"/>
        <c:crosses val="autoZero"/>
        <c:auto val="1"/>
        <c:lblAlgn val="ctr"/>
        <c:lblOffset val="100"/>
        <c:noMultiLvlLbl val="0"/>
      </c:catAx>
      <c:valAx>
        <c:axId val="479718944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79718552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101.2236</c:v>
                </c:pt>
                <c:pt idx="2">
                  <c:v>101.42789999999999</c:v>
                </c:pt>
                <c:pt idx="3">
                  <c:v>101.0231</c:v>
                </c:pt>
                <c:pt idx="4">
                  <c:v>99.692959999999999</c:v>
                </c:pt>
                <c:pt idx="5">
                  <c:v>99.703659999999999</c:v>
                </c:pt>
                <c:pt idx="6">
                  <c:v>100.00409999999999</c:v>
                </c:pt>
                <c:pt idx="7">
                  <c:v>99.599220000000003</c:v>
                </c:pt>
                <c:pt idx="8">
                  <c:v>98.894360000000006</c:v>
                </c:pt>
                <c:pt idx="9">
                  <c:v>96.831199999999995</c:v>
                </c:pt>
                <c:pt idx="10">
                  <c:v>97.806340000000006</c:v>
                </c:pt>
                <c:pt idx="11">
                  <c:v>97.046440000000004</c:v>
                </c:pt>
                <c:pt idx="12">
                  <c:v>98.644990000000007</c:v>
                </c:pt>
                <c:pt idx="13">
                  <c:v>99.341440000000006</c:v>
                </c:pt>
                <c:pt idx="14">
                  <c:v>97.604010000000002</c:v>
                </c:pt>
                <c:pt idx="15">
                  <c:v>98.162239999999997</c:v>
                </c:pt>
                <c:pt idx="16">
                  <c:v>104.4149</c:v>
                </c:pt>
                <c:pt idx="17">
                  <c:v>104.2046</c:v>
                </c:pt>
                <c:pt idx="18">
                  <c:v>103.8184</c:v>
                </c:pt>
                <c:pt idx="19">
                  <c:v>104.8777</c:v>
                </c:pt>
                <c:pt idx="20">
                  <c:v>103.7765</c:v>
                </c:pt>
                <c:pt idx="21">
                  <c:v>101.9278</c:v>
                </c:pt>
                <c:pt idx="22">
                  <c:v>103.2492</c:v>
                </c:pt>
                <c:pt idx="23">
                  <c:v>101.2026</c:v>
                </c:pt>
                <c:pt idx="24">
                  <c:v>100.40649999999999</c:v>
                </c:pt>
                <c:pt idx="25">
                  <c:v>101.49039999999999</c:v>
                </c:pt>
                <c:pt idx="26">
                  <c:v>101.2898</c:v>
                </c:pt>
                <c:pt idx="27">
                  <c:v>100.9021</c:v>
                </c:pt>
                <c:pt idx="28">
                  <c:v>102.2084</c:v>
                </c:pt>
                <c:pt idx="29">
                  <c:v>102.5046</c:v>
                </c:pt>
                <c:pt idx="30">
                  <c:v>101.5188</c:v>
                </c:pt>
                <c:pt idx="31">
                  <c:v>102.0098</c:v>
                </c:pt>
                <c:pt idx="32">
                  <c:v>101.2933</c:v>
                </c:pt>
                <c:pt idx="33">
                  <c:v>101.0929</c:v>
                </c:pt>
                <c:pt idx="34">
                  <c:v>100.79640000000001</c:v>
                </c:pt>
                <c:pt idx="35">
                  <c:v>100.6007</c:v>
                </c:pt>
                <c:pt idx="36">
                  <c:v>101.5718</c:v>
                </c:pt>
                <c:pt idx="37">
                  <c:v>102.36369999999999</c:v>
                </c:pt>
                <c:pt idx="38">
                  <c:v>102.4859</c:v>
                </c:pt>
                <c:pt idx="39">
                  <c:v>103.4097</c:v>
                </c:pt>
                <c:pt idx="40">
                  <c:v>103.49590000000001</c:v>
                </c:pt>
                <c:pt idx="41">
                  <c:v>103.4302</c:v>
                </c:pt>
                <c:pt idx="42">
                  <c:v>105.4268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103.0228</c:v>
                </c:pt>
                <c:pt idx="2">
                  <c:v>105.53749999999999</c:v>
                </c:pt>
                <c:pt idx="3">
                  <c:v>105.89449999999999</c:v>
                </c:pt>
                <c:pt idx="4">
                  <c:v>105.47539999999999</c:v>
                </c:pt>
                <c:pt idx="5">
                  <c:v>107.581</c:v>
                </c:pt>
                <c:pt idx="6">
                  <c:v>107.8121</c:v>
                </c:pt>
                <c:pt idx="7">
                  <c:v>109.2961</c:v>
                </c:pt>
                <c:pt idx="8">
                  <c:v>108.25360000000001</c:v>
                </c:pt>
                <c:pt idx="9">
                  <c:v>107.7165</c:v>
                </c:pt>
                <c:pt idx="10">
                  <c:v>109.0613</c:v>
                </c:pt>
                <c:pt idx="11">
                  <c:v>108.616</c:v>
                </c:pt>
                <c:pt idx="12">
                  <c:v>111.6216</c:v>
                </c:pt>
                <c:pt idx="13">
                  <c:v>112.6964</c:v>
                </c:pt>
                <c:pt idx="14">
                  <c:v>112.3663</c:v>
                </c:pt>
                <c:pt idx="15">
                  <c:v>113.11190000000001</c:v>
                </c:pt>
                <c:pt idx="16">
                  <c:v>115.05119999999999</c:v>
                </c:pt>
                <c:pt idx="17">
                  <c:v>115.2667</c:v>
                </c:pt>
                <c:pt idx="18">
                  <c:v>114.2107</c:v>
                </c:pt>
                <c:pt idx="19">
                  <c:v>115.4517</c:v>
                </c:pt>
                <c:pt idx="20">
                  <c:v>114.2118</c:v>
                </c:pt>
                <c:pt idx="21">
                  <c:v>114.4881</c:v>
                </c:pt>
                <c:pt idx="22">
                  <c:v>116.13330000000001</c:v>
                </c:pt>
                <c:pt idx="23">
                  <c:v>114.892</c:v>
                </c:pt>
                <c:pt idx="24">
                  <c:v>115.1956</c:v>
                </c:pt>
                <c:pt idx="25">
                  <c:v>115.6737</c:v>
                </c:pt>
                <c:pt idx="26">
                  <c:v>117.4233</c:v>
                </c:pt>
                <c:pt idx="27">
                  <c:v>116.5273</c:v>
                </c:pt>
                <c:pt idx="28">
                  <c:v>118.0067</c:v>
                </c:pt>
                <c:pt idx="29">
                  <c:v>118.87350000000001</c:v>
                </c:pt>
                <c:pt idx="30">
                  <c:v>118.3426</c:v>
                </c:pt>
                <c:pt idx="31">
                  <c:v>117.9466</c:v>
                </c:pt>
                <c:pt idx="32">
                  <c:v>116.68899999999999</c:v>
                </c:pt>
                <c:pt idx="33">
                  <c:v>117.45</c:v>
                </c:pt>
                <c:pt idx="34">
                  <c:v>116.95140000000001</c:v>
                </c:pt>
                <c:pt idx="35">
                  <c:v>115.93689999999999</c:v>
                </c:pt>
                <c:pt idx="36">
                  <c:v>115.8295</c:v>
                </c:pt>
                <c:pt idx="37">
                  <c:v>115.6948</c:v>
                </c:pt>
                <c:pt idx="38">
                  <c:v>115.1476</c:v>
                </c:pt>
                <c:pt idx="39">
                  <c:v>116.2852</c:v>
                </c:pt>
                <c:pt idx="40">
                  <c:v>116.8674</c:v>
                </c:pt>
                <c:pt idx="41">
                  <c:v>116.0652</c:v>
                </c:pt>
                <c:pt idx="42">
                  <c:v>116.6459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100.155</c:v>
                </c:pt>
                <c:pt idx="2">
                  <c:v>100.26479999999999</c:v>
                </c:pt>
                <c:pt idx="3">
                  <c:v>99.255049999999997</c:v>
                </c:pt>
                <c:pt idx="4">
                  <c:v>98.028729999999996</c:v>
                </c:pt>
                <c:pt idx="5">
                  <c:v>98.275750000000002</c:v>
                </c:pt>
                <c:pt idx="6">
                  <c:v>97.757670000000005</c:v>
                </c:pt>
                <c:pt idx="7">
                  <c:v>96.895589999999999</c:v>
                </c:pt>
                <c:pt idx="8">
                  <c:v>94.780569999999997</c:v>
                </c:pt>
                <c:pt idx="9">
                  <c:v>93.62397</c:v>
                </c:pt>
                <c:pt idx="10">
                  <c:v>93.259309999999999</c:v>
                </c:pt>
                <c:pt idx="11">
                  <c:v>92.834180000000003</c:v>
                </c:pt>
                <c:pt idx="12">
                  <c:v>92.349040000000002</c:v>
                </c:pt>
                <c:pt idx="13">
                  <c:v>93.998130000000003</c:v>
                </c:pt>
                <c:pt idx="14">
                  <c:v>92.920079999999999</c:v>
                </c:pt>
                <c:pt idx="15">
                  <c:v>95.597089999999994</c:v>
                </c:pt>
                <c:pt idx="16">
                  <c:v>101.8415</c:v>
                </c:pt>
                <c:pt idx="17">
                  <c:v>101.2405</c:v>
                </c:pt>
                <c:pt idx="18">
                  <c:v>99.991650000000007</c:v>
                </c:pt>
                <c:pt idx="19">
                  <c:v>101.39279999999999</c:v>
                </c:pt>
                <c:pt idx="20">
                  <c:v>100.8908</c:v>
                </c:pt>
                <c:pt idx="21">
                  <c:v>98.662679999999995</c:v>
                </c:pt>
                <c:pt idx="22">
                  <c:v>100.92400000000001</c:v>
                </c:pt>
                <c:pt idx="23">
                  <c:v>100.46980000000001</c:v>
                </c:pt>
                <c:pt idx="24">
                  <c:v>100.8678</c:v>
                </c:pt>
                <c:pt idx="25">
                  <c:v>101.84569999999999</c:v>
                </c:pt>
                <c:pt idx="26">
                  <c:v>103.7255</c:v>
                </c:pt>
                <c:pt idx="27">
                  <c:v>104.03319999999999</c:v>
                </c:pt>
                <c:pt idx="28">
                  <c:v>107.13290000000001</c:v>
                </c:pt>
                <c:pt idx="29">
                  <c:v>109.4361</c:v>
                </c:pt>
                <c:pt idx="30">
                  <c:v>109.53789999999999</c:v>
                </c:pt>
                <c:pt idx="31">
                  <c:v>114.1284</c:v>
                </c:pt>
                <c:pt idx="32">
                  <c:v>111.1618</c:v>
                </c:pt>
                <c:pt idx="33">
                  <c:v>112.14919999999999</c:v>
                </c:pt>
                <c:pt idx="34">
                  <c:v>112.4755</c:v>
                </c:pt>
                <c:pt idx="35">
                  <c:v>113.0291</c:v>
                </c:pt>
                <c:pt idx="36">
                  <c:v>114.8049</c:v>
                </c:pt>
                <c:pt idx="37">
                  <c:v>114.5757</c:v>
                </c:pt>
                <c:pt idx="38">
                  <c:v>114.745</c:v>
                </c:pt>
                <c:pt idx="39">
                  <c:v>115.574</c:v>
                </c:pt>
                <c:pt idx="40">
                  <c:v>115.02070000000001</c:v>
                </c:pt>
                <c:pt idx="41">
                  <c:v>114.8503</c:v>
                </c:pt>
                <c:pt idx="42">
                  <c:v>116.33450000000001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101.6482</c:v>
                </c:pt>
                <c:pt idx="2">
                  <c:v>103.49</c:v>
                </c:pt>
                <c:pt idx="3">
                  <c:v>98.895740000000004</c:v>
                </c:pt>
                <c:pt idx="4">
                  <c:v>100.2216</c:v>
                </c:pt>
                <c:pt idx="5">
                  <c:v>98.998530000000002</c:v>
                </c:pt>
                <c:pt idx="6">
                  <c:v>100.0937</c:v>
                </c:pt>
                <c:pt idx="7">
                  <c:v>100.0283</c:v>
                </c:pt>
                <c:pt idx="8">
                  <c:v>99.879230000000007</c:v>
                </c:pt>
                <c:pt idx="9">
                  <c:v>97.912220000000005</c:v>
                </c:pt>
                <c:pt idx="10">
                  <c:v>97.768280000000004</c:v>
                </c:pt>
                <c:pt idx="11">
                  <c:v>95.400419999999997</c:v>
                </c:pt>
                <c:pt idx="12">
                  <c:v>99.326490000000007</c:v>
                </c:pt>
                <c:pt idx="13">
                  <c:v>99.412210000000002</c:v>
                </c:pt>
                <c:pt idx="14">
                  <c:v>99.434709999999995</c:v>
                </c:pt>
                <c:pt idx="15">
                  <c:v>100.47629999999999</c:v>
                </c:pt>
                <c:pt idx="16">
                  <c:v>105.3329</c:v>
                </c:pt>
                <c:pt idx="17">
                  <c:v>105.15389999999999</c:v>
                </c:pt>
                <c:pt idx="18">
                  <c:v>103.37269999999999</c:v>
                </c:pt>
                <c:pt idx="19">
                  <c:v>103.5467</c:v>
                </c:pt>
                <c:pt idx="20">
                  <c:v>103.35420000000001</c:v>
                </c:pt>
                <c:pt idx="21">
                  <c:v>100.8331</c:v>
                </c:pt>
                <c:pt idx="22">
                  <c:v>103.64019999999999</c:v>
                </c:pt>
                <c:pt idx="23">
                  <c:v>102.3163</c:v>
                </c:pt>
                <c:pt idx="24">
                  <c:v>102.0778</c:v>
                </c:pt>
                <c:pt idx="25">
                  <c:v>102.9666</c:v>
                </c:pt>
                <c:pt idx="26">
                  <c:v>104.68510000000001</c:v>
                </c:pt>
                <c:pt idx="27">
                  <c:v>104.03060000000001</c:v>
                </c:pt>
                <c:pt idx="28">
                  <c:v>105.5106</c:v>
                </c:pt>
                <c:pt idx="29">
                  <c:v>106.8282</c:v>
                </c:pt>
                <c:pt idx="30">
                  <c:v>106.2431</c:v>
                </c:pt>
                <c:pt idx="31">
                  <c:v>107.828</c:v>
                </c:pt>
                <c:pt idx="32">
                  <c:v>107.0365</c:v>
                </c:pt>
                <c:pt idx="33">
                  <c:v>107.4503</c:v>
                </c:pt>
                <c:pt idx="34">
                  <c:v>107.1553</c:v>
                </c:pt>
                <c:pt idx="35">
                  <c:v>106.66079999999999</c:v>
                </c:pt>
                <c:pt idx="36">
                  <c:v>106.7929</c:v>
                </c:pt>
                <c:pt idx="37">
                  <c:v>107.2897</c:v>
                </c:pt>
                <c:pt idx="38">
                  <c:v>106.6575</c:v>
                </c:pt>
                <c:pt idx="39">
                  <c:v>107.55710000000001</c:v>
                </c:pt>
                <c:pt idx="40">
                  <c:v>107.7972</c:v>
                </c:pt>
                <c:pt idx="41">
                  <c:v>108.19199999999999</c:v>
                </c:pt>
                <c:pt idx="42">
                  <c:v>108.967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101.8558</c:v>
                </c:pt>
                <c:pt idx="2">
                  <c:v>103.63160000000001</c:v>
                </c:pt>
                <c:pt idx="3">
                  <c:v>104.59950000000001</c:v>
                </c:pt>
                <c:pt idx="4">
                  <c:v>103.6609</c:v>
                </c:pt>
                <c:pt idx="5">
                  <c:v>103.9314</c:v>
                </c:pt>
                <c:pt idx="6">
                  <c:v>104.1365</c:v>
                </c:pt>
                <c:pt idx="7">
                  <c:v>102.61069999999999</c:v>
                </c:pt>
                <c:pt idx="8">
                  <c:v>101.5977</c:v>
                </c:pt>
                <c:pt idx="9">
                  <c:v>100.21129999999999</c:v>
                </c:pt>
                <c:pt idx="10">
                  <c:v>100.61499999999999</c:v>
                </c:pt>
                <c:pt idx="11">
                  <c:v>99.331710000000001</c:v>
                </c:pt>
                <c:pt idx="12">
                  <c:v>101.11360000000001</c:v>
                </c:pt>
                <c:pt idx="13">
                  <c:v>102.5401</c:v>
                </c:pt>
                <c:pt idx="14">
                  <c:v>101.9739</c:v>
                </c:pt>
                <c:pt idx="15">
                  <c:v>104.6863</c:v>
                </c:pt>
                <c:pt idx="16">
                  <c:v>108.13160000000001</c:v>
                </c:pt>
                <c:pt idx="17">
                  <c:v>106.35</c:v>
                </c:pt>
                <c:pt idx="18">
                  <c:v>105.563</c:v>
                </c:pt>
                <c:pt idx="19">
                  <c:v>106.56140000000001</c:v>
                </c:pt>
                <c:pt idx="20">
                  <c:v>107.5097</c:v>
                </c:pt>
                <c:pt idx="21">
                  <c:v>105.697</c:v>
                </c:pt>
                <c:pt idx="22">
                  <c:v>107.2709</c:v>
                </c:pt>
                <c:pt idx="23">
                  <c:v>106.0343</c:v>
                </c:pt>
                <c:pt idx="24">
                  <c:v>106.84399999999999</c:v>
                </c:pt>
                <c:pt idx="25">
                  <c:v>107.49299999999999</c:v>
                </c:pt>
                <c:pt idx="26">
                  <c:v>108.4315</c:v>
                </c:pt>
                <c:pt idx="27">
                  <c:v>107.27209999999999</c:v>
                </c:pt>
                <c:pt idx="28">
                  <c:v>109.2859</c:v>
                </c:pt>
                <c:pt idx="29">
                  <c:v>110.9149</c:v>
                </c:pt>
                <c:pt idx="30">
                  <c:v>110.1827</c:v>
                </c:pt>
                <c:pt idx="31">
                  <c:v>110.05</c:v>
                </c:pt>
                <c:pt idx="32">
                  <c:v>109.1738</c:v>
                </c:pt>
                <c:pt idx="33">
                  <c:v>109.27849999999999</c:v>
                </c:pt>
                <c:pt idx="34">
                  <c:v>109.4896</c:v>
                </c:pt>
                <c:pt idx="35">
                  <c:v>110.8914</c:v>
                </c:pt>
                <c:pt idx="36">
                  <c:v>109.37309999999999</c:v>
                </c:pt>
                <c:pt idx="37">
                  <c:v>110.2226</c:v>
                </c:pt>
                <c:pt idx="38">
                  <c:v>109.80970000000001</c:v>
                </c:pt>
                <c:pt idx="39">
                  <c:v>111.4496</c:v>
                </c:pt>
                <c:pt idx="40">
                  <c:v>114.0997</c:v>
                </c:pt>
                <c:pt idx="41">
                  <c:v>114.419</c:v>
                </c:pt>
                <c:pt idx="42">
                  <c:v>115.40600000000001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101.3584</c:v>
                </c:pt>
                <c:pt idx="2">
                  <c:v>101.7809</c:v>
                </c:pt>
                <c:pt idx="3">
                  <c:v>101.1902</c:v>
                </c:pt>
                <c:pt idx="4">
                  <c:v>99.92174</c:v>
                </c:pt>
                <c:pt idx="5">
                  <c:v>100.5936</c:v>
                </c:pt>
                <c:pt idx="6">
                  <c:v>100.37560000000001</c:v>
                </c:pt>
                <c:pt idx="7">
                  <c:v>100.4117</c:v>
                </c:pt>
                <c:pt idx="8">
                  <c:v>99.272679999999994</c:v>
                </c:pt>
                <c:pt idx="9">
                  <c:v>99.402609999999996</c:v>
                </c:pt>
                <c:pt idx="10">
                  <c:v>98.551509999999993</c:v>
                </c:pt>
                <c:pt idx="11">
                  <c:v>98.229259999999996</c:v>
                </c:pt>
                <c:pt idx="12">
                  <c:v>100.7246</c:v>
                </c:pt>
                <c:pt idx="13">
                  <c:v>102.3092</c:v>
                </c:pt>
                <c:pt idx="14">
                  <c:v>101.136</c:v>
                </c:pt>
                <c:pt idx="15">
                  <c:v>101.5873</c:v>
                </c:pt>
                <c:pt idx="16">
                  <c:v>106.4973</c:v>
                </c:pt>
                <c:pt idx="17">
                  <c:v>105.92270000000001</c:v>
                </c:pt>
                <c:pt idx="18">
                  <c:v>105.3186</c:v>
                </c:pt>
                <c:pt idx="19">
                  <c:v>107.0355</c:v>
                </c:pt>
                <c:pt idx="20">
                  <c:v>103.9691</c:v>
                </c:pt>
                <c:pt idx="21">
                  <c:v>102.1341</c:v>
                </c:pt>
                <c:pt idx="22">
                  <c:v>104.12909999999999</c:v>
                </c:pt>
                <c:pt idx="23">
                  <c:v>102.9157</c:v>
                </c:pt>
                <c:pt idx="24">
                  <c:v>103.9695</c:v>
                </c:pt>
                <c:pt idx="25">
                  <c:v>104.6748</c:v>
                </c:pt>
                <c:pt idx="26">
                  <c:v>105.10169999999999</c:v>
                </c:pt>
                <c:pt idx="27">
                  <c:v>103.1262</c:v>
                </c:pt>
                <c:pt idx="28">
                  <c:v>104.9888</c:v>
                </c:pt>
                <c:pt idx="29">
                  <c:v>105.61660000000001</c:v>
                </c:pt>
                <c:pt idx="30">
                  <c:v>104.1374</c:v>
                </c:pt>
                <c:pt idx="31">
                  <c:v>104.7931</c:v>
                </c:pt>
                <c:pt idx="32">
                  <c:v>104.47150000000001</c:v>
                </c:pt>
                <c:pt idx="33">
                  <c:v>104.4431</c:v>
                </c:pt>
                <c:pt idx="34">
                  <c:v>103.9752</c:v>
                </c:pt>
                <c:pt idx="35">
                  <c:v>103.52249999999999</c:v>
                </c:pt>
                <c:pt idx="36">
                  <c:v>104.1947</c:v>
                </c:pt>
                <c:pt idx="37">
                  <c:v>103.54689999999999</c:v>
                </c:pt>
                <c:pt idx="38">
                  <c:v>102.99160000000001</c:v>
                </c:pt>
                <c:pt idx="39">
                  <c:v>102.8998</c:v>
                </c:pt>
                <c:pt idx="40">
                  <c:v>102.6803</c:v>
                </c:pt>
                <c:pt idx="41">
                  <c:v>101.89700000000001</c:v>
                </c:pt>
                <c:pt idx="42">
                  <c:v>102.6574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719728"/>
        <c:axId val="479720120"/>
      </c:lineChart>
      <c:catAx>
        <c:axId val="4797197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79720120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79720120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9719728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134249887829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euromaihin, toteutunut kehitys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103.06489999999999</c:v>
                </c:pt>
                <c:pt idx="2">
                  <c:v>105.53360000000001</c:v>
                </c:pt>
                <c:pt idx="3">
                  <c:v>105.20359999999999</c:v>
                </c:pt>
                <c:pt idx="4">
                  <c:v>104.7735</c:v>
                </c:pt>
                <c:pt idx="5">
                  <c:v>104.2884</c:v>
                </c:pt>
                <c:pt idx="6">
                  <c:v>104.3934</c:v>
                </c:pt>
                <c:pt idx="7">
                  <c:v>104.8959</c:v>
                </c:pt>
                <c:pt idx="8">
                  <c:v>103.02809999999999</c:v>
                </c:pt>
                <c:pt idx="9">
                  <c:v>101.40089999999999</c:v>
                </c:pt>
                <c:pt idx="10">
                  <c:v>101.51519999999999</c:v>
                </c:pt>
                <c:pt idx="11">
                  <c:v>99.418369999999996</c:v>
                </c:pt>
                <c:pt idx="12">
                  <c:v>100.80840000000001</c:v>
                </c:pt>
                <c:pt idx="13">
                  <c:v>100.44540000000001</c:v>
                </c:pt>
                <c:pt idx="14">
                  <c:v>100.914</c:v>
                </c:pt>
                <c:pt idx="15">
                  <c:v>104.3202</c:v>
                </c:pt>
                <c:pt idx="16">
                  <c:v>104.4615</c:v>
                </c:pt>
                <c:pt idx="17">
                  <c:v>103.4259</c:v>
                </c:pt>
                <c:pt idx="18">
                  <c:v>101.74550000000001</c:v>
                </c:pt>
                <c:pt idx="19">
                  <c:v>101.8082</c:v>
                </c:pt>
                <c:pt idx="20">
                  <c:v>103.6413</c:v>
                </c:pt>
                <c:pt idx="21">
                  <c:v>105.44499999999999</c:v>
                </c:pt>
                <c:pt idx="22">
                  <c:v>107.9768</c:v>
                </c:pt>
                <c:pt idx="23">
                  <c:v>105.872</c:v>
                </c:pt>
                <c:pt idx="24">
                  <c:v>106.4926</c:v>
                </c:pt>
                <c:pt idx="25">
                  <c:v>105.8837</c:v>
                </c:pt>
                <c:pt idx="26">
                  <c:v>108.1716</c:v>
                </c:pt>
                <c:pt idx="27">
                  <c:v>108.4063</c:v>
                </c:pt>
                <c:pt idx="28">
                  <c:v>111.61920000000001</c:v>
                </c:pt>
                <c:pt idx="29">
                  <c:v>113.56059999999999</c:v>
                </c:pt>
                <c:pt idx="30">
                  <c:v>114.8139</c:v>
                </c:pt>
                <c:pt idx="31">
                  <c:v>114.6957</c:v>
                </c:pt>
                <c:pt idx="32">
                  <c:v>111.6985</c:v>
                </c:pt>
                <c:pt idx="33">
                  <c:v>112.3674</c:v>
                </c:pt>
                <c:pt idx="34">
                  <c:v>111.556</c:v>
                </c:pt>
                <c:pt idx="35">
                  <c:v>110.8758</c:v>
                </c:pt>
                <c:pt idx="36">
                  <c:v>109.3172</c:v>
                </c:pt>
                <c:pt idx="37">
                  <c:v>109.7467</c:v>
                </c:pt>
                <c:pt idx="38">
                  <c:v>110.6579</c:v>
                </c:pt>
                <c:pt idx="39">
                  <c:v>112.9311</c:v>
                </c:pt>
                <c:pt idx="40">
                  <c:v>116.4241</c:v>
                </c:pt>
                <c:pt idx="41">
                  <c:v>117.59650000000001</c:v>
                </c:pt>
                <c:pt idx="42">
                  <c:v>117.7937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Yhteiskuntasopimuksella 5 %:n alenema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116.6788</c:v>
                </c:pt>
                <c:pt idx="43">
                  <c:v>116.35380000000001</c:v>
                </c:pt>
                <c:pt idx="44">
                  <c:v>116.0288</c:v>
                </c:pt>
                <c:pt idx="45">
                  <c:v>115.7038</c:v>
                </c:pt>
                <c:pt idx="46">
                  <c:v>115.37869999999999</c:v>
                </c:pt>
                <c:pt idx="47">
                  <c:v>115.05370000000001</c:v>
                </c:pt>
                <c:pt idx="48">
                  <c:v>114.7287</c:v>
                </c:pt>
                <c:pt idx="49">
                  <c:v>114.4037</c:v>
                </c:pt>
                <c:pt idx="50">
                  <c:v>114.0787</c:v>
                </c:pt>
                <c:pt idx="51">
                  <c:v>113.75369999999999</c:v>
                </c:pt>
                <c:pt idx="52">
                  <c:v>113.42870000000001</c:v>
                </c:pt>
                <c:pt idx="53">
                  <c:v>113.1037</c:v>
                </c:pt>
                <c:pt idx="54">
                  <c:v>112.7787</c:v>
                </c:pt>
                <c:pt idx="55">
                  <c:v>112.45359999999999</c:v>
                </c:pt>
                <c:pt idx="56">
                  <c:v>112.12860000000001</c:v>
                </c:pt>
                <c:pt idx="57">
                  <c:v>111.8036</c:v>
                </c:pt>
                <c:pt idx="58">
                  <c:v>111.4786</c:v>
                </c:pt>
                <c:pt idx="59">
                  <c:v>111.1536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Lisäksi vuosien 2015-2019 palkkamaltilla 5 %:n alenema suhteessa euromaihin</c:v>
                </c:pt>
              </c:strCache>
            </c:strRef>
          </c:tx>
          <c:spPr>
            <a:ln w="50800" cap="rnd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116.35380000000001</c:v>
                </c:pt>
                <c:pt idx="43">
                  <c:v>115.7038</c:v>
                </c:pt>
                <c:pt idx="44">
                  <c:v>115.05370000000001</c:v>
                </c:pt>
                <c:pt idx="45">
                  <c:v>114.4037</c:v>
                </c:pt>
                <c:pt idx="46">
                  <c:v>113.75369999999999</c:v>
                </c:pt>
                <c:pt idx="47">
                  <c:v>113.1037</c:v>
                </c:pt>
                <c:pt idx="48">
                  <c:v>112.45359999999999</c:v>
                </c:pt>
                <c:pt idx="49">
                  <c:v>111.8036</c:v>
                </c:pt>
                <c:pt idx="50">
                  <c:v>111.1536</c:v>
                </c:pt>
                <c:pt idx="51">
                  <c:v>110.50360000000001</c:v>
                </c:pt>
                <c:pt idx="52">
                  <c:v>109.8536</c:v>
                </c:pt>
                <c:pt idx="53">
                  <c:v>109.20350000000001</c:v>
                </c:pt>
                <c:pt idx="54">
                  <c:v>108.5535</c:v>
                </c:pt>
                <c:pt idx="55">
                  <c:v>107.90349999999999</c:v>
                </c:pt>
                <c:pt idx="56">
                  <c:v>107.2535</c:v>
                </c:pt>
                <c:pt idx="57">
                  <c:v>106.60339999999999</c:v>
                </c:pt>
                <c:pt idx="58">
                  <c:v>105.9534</c:v>
                </c:pt>
                <c:pt idx="59">
                  <c:v>105.3034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Lisäksi työpaikkatason tuottavuuden parantamisella 5 %:n alenema suhteessa euromaihin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6"/>
              </a:solidFill>
              <a:ln cap="rnd">
                <a:solidFill>
                  <a:schemeClr val="accent2">
                    <a:shade val="95000"/>
                    <a:satMod val="105000"/>
                    <a:alpha val="93000"/>
                  </a:schemeClr>
                </a:solidFill>
                <a:prstDash val="sysDot"/>
              </a:ln>
            </c:spPr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Sheet1!$E$2:$E$61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116.0288</c:v>
                </c:pt>
                <c:pt idx="43">
                  <c:v>115.05370000000001</c:v>
                </c:pt>
                <c:pt idx="44">
                  <c:v>114.0787</c:v>
                </c:pt>
                <c:pt idx="45">
                  <c:v>113.1037</c:v>
                </c:pt>
                <c:pt idx="46">
                  <c:v>112.12860000000001</c:v>
                </c:pt>
                <c:pt idx="47">
                  <c:v>111.1536</c:v>
                </c:pt>
                <c:pt idx="48">
                  <c:v>110.1786</c:v>
                </c:pt>
                <c:pt idx="49">
                  <c:v>109.20350000000001</c:v>
                </c:pt>
                <c:pt idx="50">
                  <c:v>108.2285</c:v>
                </c:pt>
                <c:pt idx="51">
                  <c:v>107.2535</c:v>
                </c:pt>
                <c:pt idx="52">
                  <c:v>106.2784</c:v>
                </c:pt>
                <c:pt idx="53">
                  <c:v>105.3034</c:v>
                </c:pt>
                <c:pt idx="54">
                  <c:v>104.3284</c:v>
                </c:pt>
                <c:pt idx="55">
                  <c:v>103.3533</c:v>
                </c:pt>
                <c:pt idx="56">
                  <c:v>102.3783</c:v>
                </c:pt>
                <c:pt idx="57">
                  <c:v>101.4033</c:v>
                </c:pt>
                <c:pt idx="58">
                  <c:v>100.4282</c:v>
                </c:pt>
                <c:pt idx="59">
                  <c:v>99.453199999999995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721688"/>
        <c:axId val="479722080"/>
      </c:lineChart>
      <c:catAx>
        <c:axId val="4797216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79722080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79722080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9721688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948923707930446E-2"/>
          <c:y val="0.85052999581859989"/>
          <c:w val="0.93674723755648293"/>
          <c:h val="0.1494700041814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100.4</c:v>
                </c:pt>
                <c:pt idx="1">
                  <c:v>97.6</c:v>
                </c:pt>
                <c:pt idx="2">
                  <c:v>101.2</c:v>
                </c:pt>
                <c:pt idx="3">
                  <c:v>100.8</c:v>
                </c:pt>
                <c:pt idx="4">
                  <c:v>109</c:v>
                </c:pt>
                <c:pt idx="5">
                  <c:v>110.6</c:v>
                </c:pt>
                <c:pt idx="6">
                  <c:v>112</c:v>
                </c:pt>
                <c:pt idx="7">
                  <c:v>114</c:v>
                </c:pt>
                <c:pt idx="8">
                  <c:v>119.3</c:v>
                </c:pt>
                <c:pt idx="9">
                  <c:v>122.6</c:v>
                </c:pt>
                <c:pt idx="10">
                  <c:v>123.9</c:v>
                </c:pt>
                <c:pt idx="11">
                  <c:v>125</c:v>
                </c:pt>
                <c:pt idx="12">
                  <c:v>123.7</c:v>
                </c:pt>
                <c:pt idx="13">
                  <c:v>120.5</c:v>
                </c:pt>
                <c:pt idx="14">
                  <c:v>119.7</c:v>
                </c:pt>
                <c:pt idx="15">
                  <c:v>113.9</c:v>
                </c:pt>
                <c:pt idx="16">
                  <c:v>90.1</c:v>
                </c:pt>
                <c:pt idx="17">
                  <c:v>90.8</c:v>
                </c:pt>
                <c:pt idx="18">
                  <c:v>92.9</c:v>
                </c:pt>
                <c:pt idx="19">
                  <c:v>93</c:v>
                </c:pt>
                <c:pt idx="20">
                  <c:v>95</c:v>
                </c:pt>
                <c:pt idx="21">
                  <c:v>99.2</c:v>
                </c:pt>
                <c:pt idx="22">
                  <c:v>97.8</c:v>
                </c:pt>
                <c:pt idx="23">
                  <c:v>102.9</c:v>
                </c:pt>
                <c:pt idx="24">
                  <c:v>102</c:v>
                </c:pt>
                <c:pt idx="25">
                  <c:v>98.9</c:v>
                </c:pt>
                <c:pt idx="26">
                  <c:v>97.9</c:v>
                </c:pt>
                <c:pt idx="27">
                  <c:v>95.8</c:v>
                </c:pt>
                <c:pt idx="28">
                  <c:v>91.3</c:v>
                </c:pt>
                <c:pt idx="29">
                  <c:v>88</c:v>
                </c:pt>
                <c:pt idx="30">
                  <c:v>85.4</c:v>
                </c:pt>
                <c:pt idx="31">
                  <c:v>84.6</c:v>
                </c:pt>
                <c:pt idx="32">
                  <c:v>85.9</c:v>
                </c:pt>
                <c:pt idx="33">
                  <c:v>87.1</c:v>
                </c:pt>
                <c:pt idx="34">
                  <c:v>88.9</c:v>
                </c:pt>
                <c:pt idx="35">
                  <c:v>88.9</c:v>
                </c:pt>
                <c:pt idx="36">
                  <c:v>86.7</c:v>
                </c:pt>
                <c:pt idx="37">
                  <c:v>87.2</c:v>
                </c:pt>
                <c:pt idx="38">
                  <c:v>87.5</c:v>
                </c:pt>
                <c:pt idx="39">
                  <c:v>86.6</c:v>
                </c:pt>
                <c:pt idx="40">
                  <c:v>85.7</c:v>
                </c:pt>
                <c:pt idx="41">
                  <c:v>85.2</c:v>
                </c:pt>
                <c:pt idx="42">
                  <c:v>83.8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101.20380659999999</c:v>
                </c:pt>
                <c:pt idx="1">
                  <c:v>98.919319560000005</c:v>
                </c:pt>
                <c:pt idx="2">
                  <c:v>102.567983</c:v>
                </c:pt>
                <c:pt idx="3">
                  <c:v>97.427346470000003</c:v>
                </c:pt>
                <c:pt idx="4">
                  <c:v>105.8435681</c:v>
                </c:pt>
                <c:pt idx="5">
                  <c:v>110.3519438</c:v>
                </c:pt>
                <c:pt idx="6">
                  <c:v>110.0376914</c:v>
                </c:pt>
                <c:pt idx="7">
                  <c:v>114.4287004</c:v>
                </c:pt>
                <c:pt idx="8">
                  <c:v>116.93432730000001</c:v>
                </c:pt>
                <c:pt idx="9">
                  <c:v>119.119074</c:v>
                </c:pt>
                <c:pt idx="10">
                  <c:v>123.6221142</c:v>
                </c:pt>
                <c:pt idx="11">
                  <c:v>119.983458</c:v>
                </c:pt>
                <c:pt idx="12">
                  <c:v>120.3280029</c:v>
                </c:pt>
                <c:pt idx="13">
                  <c:v>118.2494853</c:v>
                </c:pt>
                <c:pt idx="14">
                  <c:v>113.8480758</c:v>
                </c:pt>
                <c:pt idx="15">
                  <c:v>114.1909105</c:v>
                </c:pt>
                <c:pt idx="16">
                  <c:v>100.0727863</c:v>
                </c:pt>
                <c:pt idx="17">
                  <c:v>102.8357773</c:v>
                </c:pt>
                <c:pt idx="18">
                  <c:v>102.5002811</c:v>
                </c:pt>
                <c:pt idx="19">
                  <c:v>105.5423469</c:v>
                </c:pt>
                <c:pt idx="20">
                  <c:v>109.67733560000001</c:v>
                </c:pt>
                <c:pt idx="21">
                  <c:v>112.4255435</c:v>
                </c:pt>
                <c:pt idx="22">
                  <c:v>115.54876059999999</c:v>
                </c:pt>
                <c:pt idx="23">
                  <c:v>117.7386317</c:v>
                </c:pt>
                <c:pt idx="24">
                  <c:v>115.91382830000001</c:v>
                </c:pt>
                <c:pt idx="25">
                  <c:v>112.5442872</c:v>
                </c:pt>
                <c:pt idx="26">
                  <c:v>110.65154130000001</c:v>
                </c:pt>
                <c:pt idx="27">
                  <c:v>108.8680858</c:v>
                </c:pt>
                <c:pt idx="28">
                  <c:v>102.7741059</c:v>
                </c:pt>
                <c:pt idx="29">
                  <c:v>98.461435280000003</c:v>
                </c:pt>
                <c:pt idx="30">
                  <c:v>99.489210889999995</c:v>
                </c:pt>
                <c:pt idx="31">
                  <c:v>100.3084222</c:v>
                </c:pt>
                <c:pt idx="32">
                  <c:v>101.92224400000001</c:v>
                </c:pt>
                <c:pt idx="33">
                  <c:v>103.8631701</c:v>
                </c:pt>
                <c:pt idx="34">
                  <c:v>108.8894457</c:v>
                </c:pt>
                <c:pt idx="35">
                  <c:v>108.80955609999999</c:v>
                </c:pt>
                <c:pt idx="36">
                  <c:v>108.18046</c:v>
                </c:pt>
                <c:pt idx="37">
                  <c:v>109.5417169</c:v>
                </c:pt>
                <c:pt idx="38">
                  <c:v>109.0970665</c:v>
                </c:pt>
                <c:pt idx="39">
                  <c:v>107.4928943</c:v>
                </c:pt>
                <c:pt idx="40">
                  <c:v>106.6137397</c:v>
                </c:pt>
                <c:pt idx="41">
                  <c:v>108.0873764</c:v>
                </c:pt>
                <c:pt idx="42">
                  <c:v>105.34992459999999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98.2</c:v>
                </c:pt>
                <c:pt idx="1">
                  <c:v>99.5</c:v>
                </c:pt>
                <c:pt idx="2">
                  <c:v>100.5</c:v>
                </c:pt>
                <c:pt idx="3">
                  <c:v>101.9</c:v>
                </c:pt>
                <c:pt idx="4">
                  <c:v>101.8</c:v>
                </c:pt>
                <c:pt idx="5">
                  <c:v>102.4</c:v>
                </c:pt>
                <c:pt idx="6">
                  <c:v>104.2</c:v>
                </c:pt>
                <c:pt idx="7">
                  <c:v>105.2</c:v>
                </c:pt>
                <c:pt idx="8">
                  <c:v>110.4</c:v>
                </c:pt>
                <c:pt idx="9">
                  <c:v>111.7</c:v>
                </c:pt>
                <c:pt idx="10">
                  <c:v>113.5</c:v>
                </c:pt>
                <c:pt idx="11">
                  <c:v>115</c:v>
                </c:pt>
                <c:pt idx="12">
                  <c:v>114.8</c:v>
                </c:pt>
                <c:pt idx="13">
                  <c:v>113.1</c:v>
                </c:pt>
                <c:pt idx="14">
                  <c:v>114.5</c:v>
                </c:pt>
                <c:pt idx="15">
                  <c:v>117.7</c:v>
                </c:pt>
                <c:pt idx="16">
                  <c:v>118.3</c:v>
                </c:pt>
                <c:pt idx="17">
                  <c:v>122.5</c:v>
                </c:pt>
                <c:pt idx="18">
                  <c:v>122.9</c:v>
                </c:pt>
                <c:pt idx="19">
                  <c:v>119.8</c:v>
                </c:pt>
                <c:pt idx="20">
                  <c:v>119.9</c:v>
                </c:pt>
                <c:pt idx="21">
                  <c:v>119</c:v>
                </c:pt>
                <c:pt idx="22">
                  <c:v>119</c:v>
                </c:pt>
                <c:pt idx="23">
                  <c:v>121.2</c:v>
                </c:pt>
                <c:pt idx="24">
                  <c:v>121.7</c:v>
                </c:pt>
                <c:pt idx="25">
                  <c:v>121.9</c:v>
                </c:pt>
                <c:pt idx="26">
                  <c:v>123.5</c:v>
                </c:pt>
                <c:pt idx="27">
                  <c:v>123.7</c:v>
                </c:pt>
                <c:pt idx="28">
                  <c:v>126.8</c:v>
                </c:pt>
                <c:pt idx="29">
                  <c:v>128.19999999999999</c:v>
                </c:pt>
                <c:pt idx="30">
                  <c:v>129.9</c:v>
                </c:pt>
                <c:pt idx="31">
                  <c:v>130.5</c:v>
                </c:pt>
                <c:pt idx="32">
                  <c:v>130.5</c:v>
                </c:pt>
                <c:pt idx="33">
                  <c:v>129.69999999999999</c:v>
                </c:pt>
                <c:pt idx="34">
                  <c:v>129.9</c:v>
                </c:pt>
                <c:pt idx="35">
                  <c:v>130.6</c:v>
                </c:pt>
                <c:pt idx="36">
                  <c:v>130.9</c:v>
                </c:pt>
                <c:pt idx="37">
                  <c:v>134.4</c:v>
                </c:pt>
                <c:pt idx="38">
                  <c:v>132</c:v>
                </c:pt>
                <c:pt idx="39">
                  <c:v>132.6</c:v>
                </c:pt>
                <c:pt idx="40">
                  <c:v>134.5</c:v>
                </c:pt>
                <c:pt idx="41">
                  <c:v>133.69999999999999</c:v>
                </c:pt>
                <c:pt idx="42">
                  <c:v>135.1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723256"/>
        <c:axId val="479723648"/>
      </c:lineChart>
      <c:catAx>
        <c:axId val="4797232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9723648"/>
        <c:crosses val="autoZero"/>
        <c:auto val="1"/>
        <c:lblAlgn val="ctr"/>
        <c:lblOffset val="100"/>
        <c:tickMarkSkip val="4"/>
        <c:noMultiLvlLbl val="0"/>
      </c:catAx>
      <c:valAx>
        <c:axId val="479723648"/>
        <c:scaling>
          <c:orientation val="minMax"/>
          <c:max val="14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79723256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054459751624E-2"/>
          <c:w val="0.84314918536953676"/>
          <c:h val="0.8080967230845578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 suhteessa Saksaan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0.0</c:formatCode>
                <c:ptCount val="44"/>
                <c:pt idx="0">
                  <c:v>100</c:v>
                </c:pt>
                <c:pt idx="1">
                  <c:v>103.2</c:v>
                </c:pt>
                <c:pt idx="2">
                  <c:v>102.4</c:v>
                </c:pt>
                <c:pt idx="3">
                  <c:v>109.3</c:v>
                </c:pt>
                <c:pt idx="4">
                  <c:v>102.2</c:v>
                </c:pt>
                <c:pt idx="5">
                  <c:v>101.3</c:v>
                </c:pt>
                <c:pt idx="6">
                  <c:v>103.1</c:v>
                </c:pt>
                <c:pt idx="7">
                  <c:v>102.2</c:v>
                </c:pt>
                <c:pt idx="8">
                  <c:v>105.7</c:v>
                </c:pt>
                <c:pt idx="9">
                  <c:v>104</c:v>
                </c:pt>
                <c:pt idx="10">
                  <c:v>103.4</c:v>
                </c:pt>
                <c:pt idx="11">
                  <c:v>106.9</c:v>
                </c:pt>
                <c:pt idx="12">
                  <c:v>103.7</c:v>
                </c:pt>
                <c:pt idx="13">
                  <c:v>101.8</c:v>
                </c:pt>
                <c:pt idx="14">
                  <c:v>106</c:v>
                </c:pt>
                <c:pt idx="15">
                  <c:v>98.9</c:v>
                </c:pt>
                <c:pt idx="16">
                  <c:v>102.5</c:v>
                </c:pt>
                <c:pt idx="17">
                  <c:v>107.8</c:v>
                </c:pt>
                <c:pt idx="18">
                  <c:v>111.2</c:v>
                </c:pt>
                <c:pt idx="19">
                  <c:v>107.1</c:v>
                </c:pt>
                <c:pt idx="20">
                  <c:v>113</c:v>
                </c:pt>
                <c:pt idx="21">
                  <c:v>112</c:v>
                </c:pt>
                <c:pt idx="22">
                  <c:v>109.2</c:v>
                </c:pt>
                <c:pt idx="23">
                  <c:v>108.6</c:v>
                </c:pt>
                <c:pt idx="24">
                  <c:v>112.7</c:v>
                </c:pt>
                <c:pt idx="25">
                  <c:v>114.9</c:v>
                </c:pt>
                <c:pt idx="26">
                  <c:v>119.6</c:v>
                </c:pt>
                <c:pt idx="27">
                  <c:v>118.3</c:v>
                </c:pt>
                <c:pt idx="28">
                  <c:v>128.5</c:v>
                </c:pt>
                <c:pt idx="29">
                  <c:v>134</c:v>
                </c:pt>
                <c:pt idx="30">
                  <c:v>135</c:v>
                </c:pt>
                <c:pt idx="31">
                  <c:v>129.4</c:v>
                </c:pt>
                <c:pt idx="32">
                  <c:v>127.6</c:v>
                </c:pt>
                <c:pt idx="33">
                  <c:v>124.6</c:v>
                </c:pt>
                <c:pt idx="34">
                  <c:v>118.3</c:v>
                </c:pt>
                <c:pt idx="35">
                  <c:v>119.9</c:v>
                </c:pt>
                <c:pt idx="36">
                  <c:v>119.9</c:v>
                </c:pt>
                <c:pt idx="37">
                  <c:v>119.7</c:v>
                </c:pt>
                <c:pt idx="38">
                  <c:v>118.8</c:v>
                </c:pt>
                <c:pt idx="39">
                  <c:v>120.2</c:v>
                </c:pt>
                <c:pt idx="40" formatCode="General">
                  <c:v>121.4</c:v>
                </c:pt>
                <c:pt idx="41" formatCode="General">
                  <c:v>118.2</c:v>
                </c:pt>
                <c:pt idx="42" formatCode="General">
                  <c:v>123.4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Suomi suhteessa Ruotsiin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0.0</c:formatCode>
                <c:ptCount val="44"/>
                <c:pt idx="0">
                  <c:v>100</c:v>
                </c:pt>
                <c:pt idx="1">
                  <c:v>104.6</c:v>
                </c:pt>
                <c:pt idx="2">
                  <c:v>104.1</c:v>
                </c:pt>
                <c:pt idx="3">
                  <c:v>111.2</c:v>
                </c:pt>
                <c:pt idx="4">
                  <c:v>109</c:v>
                </c:pt>
                <c:pt idx="5">
                  <c:v>106.7</c:v>
                </c:pt>
                <c:pt idx="6">
                  <c:v>107.8</c:v>
                </c:pt>
                <c:pt idx="7">
                  <c:v>103.5</c:v>
                </c:pt>
                <c:pt idx="8">
                  <c:v>106.7</c:v>
                </c:pt>
                <c:pt idx="9">
                  <c:v>105.7</c:v>
                </c:pt>
                <c:pt idx="10">
                  <c:v>100.6</c:v>
                </c:pt>
                <c:pt idx="11">
                  <c:v>106.7</c:v>
                </c:pt>
                <c:pt idx="12">
                  <c:v>103.8</c:v>
                </c:pt>
                <c:pt idx="13">
                  <c:v>99.7</c:v>
                </c:pt>
                <c:pt idx="14">
                  <c:v>104.6</c:v>
                </c:pt>
                <c:pt idx="15">
                  <c:v>100.4</c:v>
                </c:pt>
                <c:pt idx="16">
                  <c:v>110.4</c:v>
                </c:pt>
                <c:pt idx="17">
                  <c:v>108.8</c:v>
                </c:pt>
                <c:pt idx="18">
                  <c:v>107.3</c:v>
                </c:pt>
                <c:pt idx="19">
                  <c:v>101.4</c:v>
                </c:pt>
                <c:pt idx="20">
                  <c:v>115.1</c:v>
                </c:pt>
                <c:pt idx="21">
                  <c:v>114</c:v>
                </c:pt>
                <c:pt idx="22">
                  <c:v>110.4</c:v>
                </c:pt>
                <c:pt idx="23">
                  <c:v>113.8</c:v>
                </c:pt>
                <c:pt idx="24">
                  <c:v>117.8</c:v>
                </c:pt>
                <c:pt idx="25">
                  <c:v>116.5</c:v>
                </c:pt>
                <c:pt idx="26">
                  <c:v>119.7</c:v>
                </c:pt>
                <c:pt idx="27">
                  <c:v>119</c:v>
                </c:pt>
                <c:pt idx="28">
                  <c:v>122.3</c:v>
                </c:pt>
                <c:pt idx="29">
                  <c:v>130</c:v>
                </c:pt>
                <c:pt idx="30">
                  <c:v>130.9</c:v>
                </c:pt>
                <c:pt idx="31">
                  <c:v>126.4</c:v>
                </c:pt>
                <c:pt idx="32">
                  <c:v>130.9</c:v>
                </c:pt>
                <c:pt idx="33">
                  <c:v>120.4</c:v>
                </c:pt>
                <c:pt idx="34">
                  <c:v>119.3</c:v>
                </c:pt>
                <c:pt idx="35">
                  <c:v>119.3</c:v>
                </c:pt>
                <c:pt idx="36">
                  <c:v>118.4</c:v>
                </c:pt>
                <c:pt idx="37">
                  <c:v>120.7</c:v>
                </c:pt>
                <c:pt idx="38">
                  <c:v>115.4</c:v>
                </c:pt>
                <c:pt idx="39">
                  <c:v>121.2</c:v>
                </c:pt>
                <c:pt idx="40" formatCode="General">
                  <c:v>123.6</c:v>
                </c:pt>
                <c:pt idx="41" formatCode="General">
                  <c:v>123.1</c:v>
                </c:pt>
                <c:pt idx="42" formatCode="General">
                  <c:v>127.9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1513592"/>
        <c:axId val="481513984"/>
      </c:lineChart>
      <c:catAx>
        <c:axId val="4815135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4815139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81513984"/>
        <c:scaling>
          <c:orientation val="minMax"/>
          <c:max val="140"/>
          <c:min val="9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481513592"/>
        <c:crosses val="autoZero"/>
        <c:crossBetween val="between"/>
        <c:majorUnit val="5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3653026818677935E-2"/>
          <c:y val="0.91814066860316912"/>
          <c:w val="0.84951932461833513"/>
          <c:h val="7.9443142704289704E-2"/>
        </c:manualLayout>
      </c:layout>
      <c:overlay val="0"/>
      <c:txPr>
        <a:bodyPr/>
        <a:lstStyle/>
        <a:p>
          <a:pPr>
            <a:defRPr sz="1200" b="1" baseline="0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81515160"/>
        <c:axId val="481515552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515160"/>
        <c:axId val="481515552"/>
      </c:lineChart>
      <c:catAx>
        <c:axId val="481515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1515552"/>
        <c:crosses val="autoZero"/>
        <c:auto val="1"/>
        <c:lblAlgn val="ctr"/>
        <c:lblOffset val="100"/>
        <c:noMultiLvlLbl val="0"/>
      </c:catAx>
      <c:valAx>
        <c:axId val="4815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151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1.7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1.8</c:v>
                </c:pt>
                <c:pt idx="1">
                  <c:v>1.9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-3.9</c:v>
                </c:pt>
                <c:pt idx="1">
                  <c:v>-0.1</c:v>
                </c:pt>
                <c:pt idx="2">
                  <c:v>1.5</c:v>
                </c:pt>
                <c:pt idx="3">
                  <c:v>1.9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2.5</c:v>
                </c:pt>
                <c:pt idx="1">
                  <c:v>2.6</c:v>
                </c:pt>
                <c:pt idx="2">
                  <c:v>2.5</c:v>
                </c:pt>
                <c:pt idx="3">
                  <c:v>2.5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-2.8</c:v>
                </c:pt>
                <c:pt idx="1">
                  <c:v>-1</c:v>
                </c:pt>
                <c:pt idx="2">
                  <c:v>1.2</c:v>
                </c:pt>
                <c:pt idx="3">
                  <c:v>2</c:v>
                </c:pt>
                <c:pt idx="4">
                  <c:v>2.5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6.8</c:v>
                </c:pt>
                <c:pt idx="1">
                  <c:v>6.5</c:v>
                </c:pt>
                <c:pt idx="2">
                  <c:v>6.3</c:v>
                </c:pt>
                <c:pt idx="3">
                  <c:v>6.2</c:v>
                </c:pt>
                <c:pt idx="4">
                  <c:v>6</c:v>
                </c:pt>
                <c:pt idx="5">
                  <c:v>6</c:v>
                </c:pt>
                <c:pt idx="6">
                  <c:v>5.6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7.5</c:v>
                </c:pt>
                <c:pt idx="1">
                  <c:v>7.8</c:v>
                </c:pt>
                <c:pt idx="2">
                  <c:v>7.9</c:v>
                </c:pt>
                <c:pt idx="3">
                  <c:v>7.6</c:v>
                </c:pt>
                <c:pt idx="4">
                  <c:v>7.7</c:v>
                </c:pt>
                <c:pt idx="5">
                  <c:v>7.7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3317096"/>
        <c:axId val="373317488"/>
      </c:barChart>
      <c:catAx>
        <c:axId val="373317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373317488"/>
        <c:crosses val="autoZero"/>
        <c:auto val="1"/>
        <c:lblAlgn val="ctr"/>
        <c:lblOffset val="100"/>
        <c:tickLblSkip val="1"/>
        <c:noMultiLvlLbl val="0"/>
      </c:catAx>
      <c:valAx>
        <c:axId val="373317488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17096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81516336"/>
        <c:axId val="48151672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516336"/>
        <c:axId val="481516728"/>
      </c:lineChart>
      <c:catAx>
        <c:axId val="48151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1516728"/>
        <c:crosses val="autoZero"/>
        <c:auto val="1"/>
        <c:lblAlgn val="ctr"/>
        <c:lblOffset val="100"/>
        <c:noMultiLvlLbl val="0"/>
      </c:catAx>
      <c:valAx>
        <c:axId val="48151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151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481514376"/>
        <c:axId val="482389216"/>
      </c:barChart>
      <c:catAx>
        <c:axId val="481514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389216"/>
        <c:crosses val="autoZero"/>
        <c:auto val="1"/>
        <c:lblAlgn val="ctr"/>
        <c:lblOffset val="100"/>
        <c:noMultiLvlLbl val="0"/>
      </c:catAx>
      <c:valAx>
        <c:axId val="48238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151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390000"/>
        <c:axId val="482390392"/>
      </c:barChart>
      <c:catAx>
        <c:axId val="4823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390392"/>
        <c:crosses val="autoZero"/>
        <c:auto val="1"/>
        <c:lblAlgn val="ctr"/>
        <c:lblOffset val="100"/>
        <c:noMultiLvlLbl val="0"/>
      </c:catAx>
      <c:valAx>
        <c:axId val="482390392"/>
        <c:scaling>
          <c:orientation val="minMax"/>
          <c:max val="2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390000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391568"/>
        <c:axId val="482391960"/>
      </c:barChart>
      <c:catAx>
        <c:axId val="48239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391960"/>
        <c:crosses val="autoZero"/>
        <c:auto val="1"/>
        <c:lblAlgn val="ctr"/>
        <c:lblOffset val="100"/>
        <c:noMultiLvlLbl val="0"/>
      </c:catAx>
      <c:valAx>
        <c:axId val="482391960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39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89676956831087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</c:dPt>
          <c:cat>
            <c:strRef>
              <c:f>Taul1!$A$2:$A$43</c:f>
              <c:strCache>
                <c:ptCount val="42"/>
                <c:pt idx="0">
                  <c:v>Norja</c:v>
                </c:pt>
                <c:pt idx="1">
                  <c:v>Sveitsi*</c:v>
                </c:pt>
                <c:pt idx="2">
                  <c:v>Belgia</c:v>
                </c:pt>
                <c:pt idx="3">
                  <c:v>Tanska</c:v>
                </c:pt>
                <c:pt idx="4">
                  <c:v>Ruotsi</c:v>
                </c:pt>
                <c:pt idx="5">
                  <c:v>Saksa</c:v>
                </c:pt>
                <c:pt idx="6">
                  <c:v>Ranska</c:v>
                </c:pt>
                <c:pt idx="7">
                  <c:v>Suomi</c:v>
                </c:pt>
                <c:pt idx="8">
                  <c:v>Australia*</c:v>
                </c:pt>
                <c:pt idx="9">
                  <c:v>Alankomaat</c:v>
                </c:pt>
                <c:pt idx="10">
                  <c:v>Itävalta</c:v>
                </c:pt>
                <c:pt idx="11">
                  <c:v>Irlanti</c:v>
                </c:pt>
                <c:pt idx="12">
                  <c:v>Luxemburg</c:v>
                </c:pt>
                <c:pt idx="13">
                  <c:v>Italia</c:v>
                </c:pt>
                <c:pt idx="14">
                  <c:v>USA *</c:v>
                </c:pt>
                <c:pt idx="15">
                  <c:v>Kanada*</c:v>
                </c:pt>
                <c:pt idx="16">
                  <c:v>Espanja</c:v>
                </c:pt>
                <c:pt idx="17">
                  <c:v>Iso-Britannia</c:v>
                </c:pt>
                <c:pt idx="18">
                  <c:v>Japani*</c:v>
                </c:pt>
                <c:pt idx="19">
                  <c:v>Uusi Seelanti*</c:v>
                </c:pt>
                <c:pt idx="20">
                  <c:v>Singapore*</c:v>
                </c:pt>
                <c:pt idx="21">
                  <c:v>Israel*</c:v>
                </c:pt>
                <c:pt idx="22">
                  <c:v>Etelä-Korea*</c:v>
                </c:pt>
                <c:pt idx="23">
                  <c:v>Slovenia</c:v>
                </c:pt>
                <c:pt idx="24">
                  <c:v>Kreikka</c:v>
                </c:pt>
                <c:pt idx="25">
                  <c:v>Argentiina*</c:v>
                </c:pt>
                <c:pt idx="26">
                  <c:v>Cypros</c:v>
                </c:pt>
                <c:pt idx="27">
                  <c:v>Malta</c:v>
                </c:pt>
                <c:pt idx="28">
                  <c:v>Portugali</c:v>
                </c:pt>
                <c:pt idx="29">
                  <c:v>Slovakia</c:v>
                </c:pt>
                <c:pt idx="30">
                  <c:v>Viro</c:v>
                </c:pt>
                <c:pt idx="31">
                  <c:v>Tšekin tasavalta</c:v>
                </c:pt>
                <c:pt idx="32">
                  <c:v>Puola</c:v>
                </c:pt>
                <c:pt idx="33">
                  <c:v>Brasilia*</c:v>
                </c:pt>
                <c:pt idx="34">
                  <c:v>Unkari</c:v>
                </c:pt>
                <c:pt idx="35">
                  <c:v>Taiwan*</c:v>
                </c:pt>
                <c:pt idx="36">
                  <c:v>Liettua</c:v>
                </c:pt>
                <c:pt idx="37">
                  <c:v>Latvia</c:v>
                </c:pt>
                <c:pt idx="38">
                  <c:v>Meksiko*</c:v>
                </c:pt>
                <c:pt idx="39">
                  <c:v>Romania</c:v>
                </c:pt>
                <c:pt idx="40">
                  <c:v>Bulgaria</c:v>
                </c:pt>
                <c:pt idx="41">
                  <c:v>Filippiinit*</c:v>
                </c:pt>
              </c:strCache>
            </c:strRef>
          </c:cat>
          <c:val>
            <c:numRef>
              <c:f>Taul1!$B$2:$B$43</c:f>
              <c:numCache>
                <c:formatCode>0.0</c:formatCode>
                <c:ptCount val="42"/>
                <c:pt idx="0">
                  <c:v>63.8</c:v>
                </c:pt>
                <c:pt idx="1">
                  <c:v>47.4</c:v>
                </c:pt>
                <c:pt idx="2">
                  <c:v>44.1</c:v>
                </c:pt>
                <c:pt idx="3">
                  <c:v>42.1</c:v>
                </c:pt>
                <c:pt idx="4">
                  <c:v>41.8</c:v>
                </c:pt>
                <c:pt idx="5">
                  <c:v>37.1</c:v>
                </c:pt>
                <c:pt idx="6">
                  <c:v>37</c:v>
                </c:pt>
                <c:pt idx="7">
                  <c:v>35.9</c:v>
                </c:pt>
                <c:pt idx="8">
                  <c:v>35.299999999999997</c:v>
                </c:pt>
                <c:pt idx="9">
                  <c:v>35.200000000000003</c:v>
                </c:pt>
                <c:pt idx="10">
                  <c:v>34.9</c:v>
                </c:pt>
                <c:pt idx="11">
                  <c:v>32.1</c:v>
                </c:pt>
                <c:pt idx="12">
                  <c:v>32</c:v>
                </c:pt>
                <c:pt idx="13">
                  <c:v>28</c:v>
                </c:pt>
                <c:pt idx="14">
                  <c:v>27.3</c:v>
                </c:pt>
                <c:pt idx="15">
                  <c:v>27.2</c:v>
                </c:pt>
                <c:pt idx="16">
                  <c:v>23.5</c:v>
                </c:pt>
                <c:pt idx="17">
                  <c:v>22.6</c:v>
                </c:pt>
                <c:pt idx="18">
                  <c:v>21.8</c:v>
                </c:pt>
                <c:pt idx="19">
                  <c:v>19.399999999999999</c:v>
                </c:pt>
                <c:pt idx="20">
                  <c:v>18</c:v>
                </c:pt>
                <c:pt idx="21">
                  <c:v>16.7</c:v>
                </c:pt>
                <c:pt idx="22">
                  <c:v>16.5</c:v>
                </c:pt>
                <c:pt idx="23">
                  <c:v>15.8</c:v>
                </c:pt>
                <c:pt idx="24">
                  <c:v>15.6</c:v>
                </c:pt>
                <c:pt idx="25">
                  <c:v>15</c:v>
                </c:pt>
                <c:pt idx="26">
                  <c:v>14.8</c:v>
                </c:pt>
                <c:pt idx="27">
                  <c:v>11.8</c:v>
                </c:pt>
                <c:pt idx="28">
                  <c:v>10.7</c:v>
                </c:pt>
                <c:pt idx="29">
                  <c:v>10.1</c:v>
                </c:pt>
                <c:pt idx="30">
                  <c:v>9.8000000000000007</c:v>
                </c:pt>
                <c:pt idx="31">
                  <c:v>9.6</c:v>
                </c:pt>
                <c:pt idx="32">
                  <c:v>8.4</c:v>
                </c:pt>
                <c:pt idx="33">
                  <c:v>8</c:v>
                </c:pt>
                <c:pt idx="34">
                  <c:v>7.7</c:v>
                </c:pt>
                <c:pt idx="35">
                  <c:v>7</c:v>
                </c:pt>
                <c:pt idx="36">
                  <c:v>6.3</c:v>
                </c:pt>
                <c:pt idx="37">
                  <c:v>6.2</c:v>
                </c:pt>
                <c:pt idx="38">
                  <c:v>5.0999999999999996</c:v>
                </c:pt>
                <c:pt idx="39">
                  <c:v>4.7</c:v>
                </c:pt>
                <c:pt idx="40">
                  <c:v>3.6</c:v>
                </c:pt>
                <c:pt idx="4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393136"/>
        <c:axId val="482392744"/>
      </c:barChart>
      <c:catAx>
        <c:axId val="48239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482392744"/>
        <c:crosses val="autoZero"/>
        <c:auto val="1"/>
        <c:lblAlgn val="ctr"/>
        <c:lblOffset val="100"/>
        <c:noMultiLvlLbl val="0"/>
      </c:catAx>
      <c:valAx>
        <c:axId val="482392744"/>
        <c:scaling>
          <c:orientation val="minMax"/>
          <c:max val="6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</a:t>
                </a:r>
              </a:p>
            </c:rich>
          </c:tx>
          <c:layout>
            <c:manualLayout>
              <c:xMode val="edge"/>
              <c:yMode val="edge"/>
              <c:x val="8.5897119525612256E-2"/>
              <c:y val="0.952588464938653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8239313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600" baseline="0"/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Taul1!$A$2:$A$31</c:f>
              <c:strCache>
                <c:ptCount val="30"/>
                <c:pt idx="0">
                  <c:v>Suomi</c:v>
                </c:pt>
                <c:pt idx="1">
                  <c:v>Italia</c:v>
                </c:pt>
                <c:pt idx="2">
                  <c:v>Ranska</c:v>
                </c:pt>
                <c:pt idx="3">
                  <c:v>Irlanti</c:v>
                </c:pt>
                <c:pt idx="4">
                  <c:v>Ruotsi</c:v>
                </c:pt>
                <c:pt idx="5">
                  <c:v>Norja</c:v>
                </c:pt>
                <c:pt idx="6">
                  <c:v>Belgia</c:v>
                </c:pt>
                <c:pt idx="7">
                  <c:v>Tanska</c:v>
                </c:pt>
                <c:pt idx="8">
                  <c:v>Espanja</c:v>
                </c:pt>
                <c:pt idx="9">
                  <c:v>Kypros</c:v>
                </c:pt>
                <c:pt idx="10">
                  <c:v>Liettua</c:v>
                </c:pt>
                <c:pt idx="11">
                  <c:v>Kreikka</c:v>
                </c:pt>
                <c:pt idx="12">
                  <c:v>Malta</c:v>
                </c:pt>
                <c:pt idx="13">
                  <c:v>Kroatia</c:v>
                </c:pt>
                <c:pt idx="14">
                  <c:v>Latvia</c:v>
                </c:pt>
                <c:pt idx="15">
                  <c:v>Slovakia</c:v>
                </c:pt>
                <c:pt idx="16">
                  <c:v>EU28</c:v>
                </c:pt>
                <c:pt idx="17">
                  <c:v>Viro</c:v>
                </c:pt>
                <c:pt idx="18">
                  <c:v>Itävalta</c:v>
                </c:pt>
                <c:pt idx="19">
                  <c:v>Hollanti</c:v>
                </c:pt>
                <c:pt idx="20">
                  <c:v>Bulgaria</c:v>
                </c:pt>
                <c:pt idx="21">
                  <c:v>Puola</c:v>
                </c:pt>
                <c:pt idx="22">
                  <c:v>Tsekki</c:v>
                </c:pt>
                <c:pt idx="23">
                  <c:v>Unkari</c:v>
                </c:pt>
                <c:pt idx="24">
                  <c:v>Slovenia</c:v>
                </c:pt>
                <c:pt idx="25">
                  <c:v>Saksa</c:v>
                </c:pt>
                <c:pt idx="26">
                  <c:v>Portugali</c:v>
                </c:pt>
                <c:pt idx="27">
                  <c:v>Romania</c:v>
                </c:pt>
                <c:pt idx="28">
                  <c:v>Iso-Britannia</c:v>
                </c:pt>
                <c:pt idx="29">
                  <c:v>Luxemburg</c:v>
                </c:pt>
              </c:strCache>
            </c:strRef>
          </c:cat>
          <c:val>
            <c:numRef>
              <c:f>Taul1!$B$2:$B$31</c:f>
              <c:numCache>
                <c:formatCode>General</c:formatCode>
                <c:ptCount val="30"/>
                <c:pt idx="0">
                  <c:v>37.4</c:v>
                </c:pt>
                <c:pt idx="1">
                  <c:v>37.6</c:v>
                </c:pt>
                <c:pt idx="2">
                  <c:v>38</c:v>
                </c:pt>
                <c:pt idx="3">
                  <c:v>38.1</c:v>
                </c:pt>
                <c:pt idx="4">
                  <c:v>38.4</c:v>
                </c:pt>
                <c:pt idx="5">
                  <c:v>38.4</c:v>
                </c:pt>
                <c:pt idx="6">
                  <c:v>38.5</c:v>
                </c:pt>
                <c:pt idx="7">
                  <c:v>38.5</c:v>
                </c:pt>
                <c:pt idx="8">
                  <c:v>38.9</c:v>
                </c:pt>
                <c:pt idx="9">
                  <c:v>39</c:v>
                </c:pt>
                <c:pt idx="10">
                  <c:v>39.1</c:v>
                </c:pt>
                <c:pt idx="11">
                  <c:v>39.299999999999997</c:v>
                </c:pt>
                <c:pt idx="12">
                  <c:v>39.299999999999997</c:v>
                </c:pt>
                <c:pt idx="13">
                  <c:v>39.4</c:v>
                </c:pt>
                <c:pt idx="14">
                  <c:v>39.5</c:v>
                </c:pt>
                <c:pt idx="15">
                  <c:v>39.5</c:v>
                </c:pt>
                <c:pt idx="16">
                  <c:v>39.5</c:v>
                </c:pt>
                <c:pt idx="17">
                  <c:v>39.700000000000003</c:v>
                </c:pt>
                <c:pt idx="18">
                  <c:v>39.799999999999997</c:v>
                </c:pt>
                <c:pt idx="19">
                  <c:v>39.9</c:v>
                </c:pt>
                <c:pt idx="20">
                  <c:v>40.1</c:v>
                </c:pt>
                <c:pt idx="21">
                  <c:v>40.1</c:v>
                </c:pt>
                <c:pt idx="22">
                  <c:v>40.200000000000003</c:v>
                </c:pt>
                <c:pt idx="23">
                  <c:v>40.200000000000003</c:v>
                </c:pt>
                <c:pt idx="24">
                  <c:v>40.299999999999997</c:v>
                </c:pt>
                <c:pt idx="25">
                  <c:v>40.299999999999997</c:v>
                </c:pt>
                <c:pt idx="26">
                  <c:v>40.4</c:v>
                </c:pt>
                <c:pt idx="27">
                  <c:v>40.700000000000003</c:v>
                </c:pt>
                <c:pt idx="28">
                  <c:v>40.9</c:v>
                </c:pt>
                <c:pt idx="29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82393920"/>
        <c:axId val="482394312"/>
      </c:barChart>
      <c:catAx>
        <c:axId val="4823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394312"/>
        <c:crosses val="autoZero"/>
        <c:auto val="1"/>
        <c:lblAlgn val="ctr"/>
        <c:lblOffset val="100"/>
        <c:noMultiLvlLbl val="0"/>
      </c:catAx>
      <c:valAx>
        <c:axId val="482394312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23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91176"/>
        <c:axId val="482395096"/>
      </c:scatterChart>
      <c:valAx>
        <c:axId val="482391176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82395096"/>
        <c:crosses val="autoZero"/>
        <c:crossBetween val="midCat"/>
      </c:valAx>
      <c:valAx>
        <c:axId val="482395096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482391176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396272"/>
        <c:axId val="482740752"/>
      </c:scatterChart>
      <c:valAx>
        <c:axId val="4823962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82740752"/>
        <c:crosses val="autoZero"/>
        <c:crossBetween val="midCat"/>
      </c:valAx>
      <c:valAx>
        <c:axId val="482740752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39627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283900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284800</c:v>
                </c:pt>
                <c:pt idx="17">
                  <c:v>281774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82741536"/>
        <c:axId val="482741928"/>
      </c:barChart>
      <c:catAx>
        <c:axId val="4827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1928"/>
        <c:crosses val="autoZero"/>
        <c:auto val="1"/>
        <c:lblAlgn val="ctr"/>
        <c:lblOffset val="100"/>
        <c:noMultiLvlLbl val="0"/>
      </c:catAx>
      <c:valAx>
        <c:axId val="48274192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40522.074491996682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121031.3012594771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15096.167284981464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47250.165123258434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57874.086145206966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742712"/>
        <c:axId val="482743104"/>
      </c:barChart>
      <c:catAx>
        <c:axId val="482742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3104"/>
        <c:crosses val="autoZero"/>
        <c:auto val="1"/>
        <c:lblAlgn val="ctr"/>
        <c:lblOffset val="100"/>
        <c:noMultiLvlLbl val="0"/>
      </c:catAx>
      <c:valAx>
        <c:axId val="48274310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2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79447392998360999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25548190118791E-2"/>
          <c:y val="3.9983586994919162E-2"/>
          <c:w val="0.90944536864325021"/>
          <c:h val="0.8046940546183892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data!$B$2:$B$133</c:f>
              <c:numCache>
                <c:formatCode>#,##0</c:formatCode>
                <c:ptCount val="132"/>
                <c:pt idx="0">
                  <c:v>722</c:v>
                </c:pt>
                <c:pt idx="1">
                  <c:v>689</c:v>
                </c:pt>
                <c:pt idx="2">
                  <c:v>678</c:v>
                </c:pt>
                <c:pt idx="3">
                  <c:v>615</c:v>
                </c:pt>
                <c:pt idx="4">
                  <c:v>595</c:v>
                </c:pt>
                <c:pt idx="5">
                  <c:v>551</c:v>
                </c:pt>
                <c:pt idx="6">
                  <c:v>496</c:v>
                </c:pt>
                <c:pt idx="7">
                  <c:v>468</c:v>
                </c:pt>
                <c:pt idx="8">
                  <c:v>562</c:v>
                </c:pt>
                <c:pt idx="9">
                  <c:v>606</c:v>
                </c:pt>
                <c:pt idx="10">
                  <c:v>606</c:v>
                </c:pt>
                <c:pt idx="11">
                  <c:v>606</c:v>
                </c:pt>
                <c:pt idx="12">
                  <c:v>606</c:v>
                </c:pt>
                <c:pt idx="13">
                  <c:v>606</c:v>
                </c:pt>
                <c:pt idx="14">
                  <c:v>606</c:v>
                </c:pt>
                <c:pt idx="15">
                  <c:v>634</c:v>
                </c:pt>
                <c:pt idx="16">
                  <c:v>639</c:v>
                </c:pt>
                <c:pt idx="17">
                  <c:v>683</c:v>
                </c:pt>
                <c:pt idx="18">
                  <c:v>694</c:v>
                </c:pt>
                <c:pt idx="19">
                  <c:v>689</c:v>
                </c:pt>
                <c:pt idx="20">
                  <c:v>672</c:v>
                </c:pt>
                <c:pt idx="21">
                  <c:v>645</c:v>
                </c:pt>
                <c:pt idx="22">
                  <c:v>634</c:v>
                </c:pt>
                <c:pt idx="23">
                  <c:v>584</c:v>
                </c:pt>
                <c:pt idx="24">
                  <c:v>562</c:v>
                </c:pt>
                <c:pt idx="25">
                  <c:v>562</c:v>
                </c:pt>
                <c:pt idx="26">
                  <c:v>590</c:v>
                </c:pt>
                <c:pt idx="27">
                  <c:v>623</c:v>
                </c:pt>
                <c:pt idx="28">
                  <c:v>617</c:v>
                </c:pt>
                <c:pt idx="29">
                  <c:v>590</c:v>
                </c:pt>
                <c:pt idx="30">
                  <c:v>573</c:v>
                </c:pt>
                <c:pt idx="31">
                  <c:v>562</c:v>
                </c:pt>
                <c:pt idx="32">
                  <c:v>573</c:v>
                </c:pt>
                <c:pt idx="33">
                  <c:v>579</c:v>
                </c:pt>
                <c:pt idx="34">
                  <c:v>579</c:v>
                </c:pt>
                <c:pt idx="35">
                  <c:v>612</c:v>
                </c:pt>
                <c:pt idx="36">
                  <c:v>689</c:v>
                </c:pt>
                <c:pt idx="37">
                  <c:v>761</c:v>
                </c:pt>
                <c:pt idx="38">
                  <c:v>838</c:v>
                </c:pt>
                <c:pt idx="39">
                  <c:v>915</c:v>
                </c:pt>
                <c:pt idx="40">
                  <c:v>1141</c:v>
                </c:pt>
                <c:pt idx="41">
                  <c:v>1174</c:v>
                </c:pt>
                <c:pt idx="42">
                  <c:v>1168</c:v>
                </c:pt>
                <c:pt idx="43">
                  <c:v>1185</c:v>
                </c:pt>
                <c:pt idx="44">
                  <c:v>1124</c:v>
                </c:pt>
                <c:pt idx="45">
                  <c:v>993</c:v>
                </c:pt>
                <c:pt idx="46">
                  <c:v>769</c:v>
                </c:pt>
                <c:pt idx="47">
                  <c:v>599</c:v>
                </c:pt>
                <c:pt idx="48">
                  <c:v>583</c:v>
                </c:pt>
                <c:pt idx="49">
                  <c:v>562</c:v>
                </c:pt>
                <c:pt idx="50">
                  <c:v>537</c:v>
                </c:pt>
                <c:pt idx="51">
                  <c:v>473</c:v>
                </c:pt>
                <c:pt idx="52">
                  <c:v>435</c:v>
                </c:pt>
                <c:pt idx="53">
                  <c:v>411</c:v>
                </c:pt>
                <c:pt idx="54">
                  <c:v>492</c:v>
                </c:pt>
                <c:pt idx="55">
                  <c:v>548</c:v>
                </c:pt>
                <c:pt idx="56">
                  <c:v>585</c:v>
                </c:pt>
                <c:pt idx="57">
                  <c:v>622</c:v>
                </c:pt>
                <c:pt idx="58">
                  <c:v>572</c:v>
                </c:pt>
                <c:pt idx="59">
                  <c:v>552</c:v>
                </c:pt>
                <c:pt idx="60">
                  <c:v>612</c:v>
                </c:pt>
                <c:pt idx="61">
                  <c:v>653</c:v>
                </c:pt>
                <c:pt idx="62">
                  <c:v>693</c:v>
                </c:pt>
                <c:pt idx="63">
                  <c:v>750</c:v>
                </c:pt>
                <c:pt idx="64">
                  <c:v>771</c:v>
                </c:pt>
                <c:pt idx="65">
                  <c:v>735</c:v>
                </c:pt>
                <c:pt idx="66">
                  <c:v>667</c:v>
                </c:pt>
                <c:pt idx="67">
                  <c:v>619</c:v>
                </c:pt>
                <c:pt idx="68">
                  <c:v>640</c:v>
                </c:pt>
                <c:pt idx="69">
                  <c:v>629</c:v>
                </c:pt>
                <c:pt idx="70">
                  <c:v>573</c:v>
                </c:pt>
                <c:pt idx="71">
                  <c:v>639</c:v>
                </c:pt>
                <c:pt idx="72">
                  <c:v>783</c:v>
                </c:pt>
                <c:pt idx="73">
                  <c:v>888</c:v>
                </c:pt>
                <c:pt idx="74">
                  <c:v>960</c:v>
                </c:pt>
                <c:pt idx="75">
                  <c:v>963</c:v>
                </c:pt>
                <c:pt idx="76">
                  <c:v>891</c:v>
                </c:pt>
                <c:pt idx="77">
                  <c:v>834</c:v>
                </c:pt>
                <c:pt idx="78">
                  <c:v>786</c:v>
                </c:pt>
                <c:pt idx="79">
                  <c:v>723</c:v>
                </c:pt>
                <c:pt idx="80">
                  <c:v>765</c:v>
                </c:pt>
                <c:pt idx="81">
                  <c:v>746</c:v>
                </c:pt>
                <c:pt idx="82">
                  <c:v>672</c:v>
                </c:pt>
                <c:pt idx="83">
                  <c:v>756</c:v>
                </c:pt>
                <c:pt idx="84">
                  <c:v>802</c:v>
                </c:pt>
                <c:pt idx="85">
                  <c:v>816</c:v>
                </c:pt>
                <c:pt idx="86">
                  <c:v>765</c:v>
                </c:pt>
                <c:pt idx="87">
                  <c:v>761</c:v>
                </c:pt>
                <c:pt idx="88">
                  <c:v>737</c:v>
                </c:pt>
                <c:pt idx="89">
                  <c:v>685</c:v>
                </c:pt>
                <c:pt idx="90">
                  <c:v>657</c:v>
                </c:pt>
                <c:pt idx="91" formatCode="General">
                  <c:v>697</c:v>
                </c:pt>
                <c:pt idx="92">
                  <c:v>715</c:v>
                </c:pt>
                <c:pt idx="93">
                  <c:v>658</c:v>
                </c:pt>
                <c:pt idx="94">
                  <c:v>683</c:v>
                </c:pt>
                <c:pt idx="95">
                  <c:v>709</c:v>
                </c:pt>
                <c:pt idx="96">
                  <c:v>700</c:v>
                </c:pt>
                <c:pt idx="97">
                  <c:v>672</c:v>
                </c:pt>
                <c:pt idx="98">
                  <c:v>667</c:v>
                </c:pt>
                <c:pt idx="99">
                  <c:v>662</c:v>
                </c:pt>
                <c:pt idx="100">
                  <c:v>639</c:v>
                </c:pt>
                <c:pt idx="101">
                  <c:v>657</c:v>
                </c:pt>
                <c:pt idx="102">
                  <c:v>701</c:v>
                </c:pt>
                <c:pt idx="103">
                  <c:v>715</c:v>
                </c:pt>
                <c:pt idx="104">
                  <c:v>712</c:v>
                </c:pt>
                <c:pt idx="105">
                  <c:v>708</c:v>
                </c:pt>
                <c:pt idx="106">
                  <c:v>733</c:v>
                </c:pt>
                <c:pt idx="107">
                  <c:v>739</c:v>
                </c:pt>
                <c:pt idx="108" formatCode="General">
                  <c:v>747</c:v>
                </c:pt>
                <c:pt idx="109" formatCode="General">
                  <c:v>726</c:v>
                </c:pt>
                <c:pt idx="110" formatCode="0">
                  <c:v>691</c:v>
                </c:pt>
                <c:pt idx="111" formatCode="0">
                  <c:v>721</c:v>
                </c:pt>
                <c:pt idx="112" formatCode="0">
                  <c:v>757</c:v>
                </c:pt>
                <c:pt idx="113" formatCode="0">
                  <c:v>741</c:v>
                </c:pt>
                <c:pt idx="114" formatCode="0">
                  <c:v>732</c:v>
                </c:pt>
                <c:pt idx="115" formatCode="0">
                  <c:v>743</c:v>
                </c:pt>
                <c:pt idx="116" formatCode="0">
                  <c:v>733</c:v>
                </c:pt>
                <c:pt idx="117">
                  <c:v>718</c:v>
                </c:pt>
                <c:pt idx="118" formatCode="0">
                  <c:v>703</c:v>
                </c:pt>
                <c:pt idx="119" formatCode="0">
                  <c:v>677</c:v>
                </c:pt>
                <c:pt idx="120">
                  <c:v>644</c:v>
                </c:pt>
                <c:pt idx="121" formatCode="0">
                  <c:v>592</c:v>
                </c:pt>
                <c:pt idx="122" formatCode="0">
                  <c:v>538</c:v>
                </c:pt>
                <c:pt idx="123" formatCode="0">
                  <c:v>500</c:v>
                </c:pt>
                <c:pt idx="124" formatCode="0">
                  <c:v>497</c:v>
                </c:pt>
                <c:pt idx="125" formatCode="0">
                  <c:v>503</c:v>
                </c:pt>
                <c:pt idx="126" formatCode="0">
                  <c:v>508</c:v>
                </c:pt>
                <c:pt idx="127">
                  <c:v>514</c:v>
                </c:pt>
                <c:pt idx="128">
                  <c:v>496</c:v>
                </c:pt>
                <c:pt idx="129">
                  <c:v>463</c:v>
                </c:pt>
                <c:pt idx="130">
                  <c:v>427</c:v>
                </c:pt>
                <c:pt idx="131">
                  <c:v>390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data!$C$2:$C$133</c:f>
              <c:numCache>
                <c:formatCode>#,##0</c:formatCode>
                <c:ptCount val="132"/>
                <c:pt idx="0">
                  <c:v>699</c:v>
                </c:pt>
                <c:pt idx="1">
                  <c:v>668</c:v>
                </c:pt>
                <c:pt idx="2">
                  <c:v>675</c:v>
                </c:pt>
                <c:pt idx="3">
                  <c:v>642</c:v>
                </c:pt>
                <c:pt idx="4">
                  <c:v>599</c:v>
                </c:pt>
                <c:pt idx="5">
                  <c:v>555</c:v>
                </c:pt>
                <c:pt idx="6">
                  <c:v>507</c:v>
                </c:pt>
                <c:pt idx="7">
                  <c:v>470</c:v>
                </c:pt>
                <c:pt idx="8">
                  <c:v>473</c:v>
                </c:pt>
                <c:pt idx="9">
                  <c:v>481</c:v>
                </c:pt>
                <c:pt idx="10">
                  <c:v>467</c:v>
                </c:pt>
                <c:pt idx="11">
                  <c:v>491</c:v>
                </c:pt>
                <c:pt idx="12">
                  <c:v>503</c:v>
                </c:pt>
                <c:pt idx="13">
                  <c:v>487</c:v>
                </c:pt>
                <c:pt idx="14">
                  <c:v>501</c:v>
                </c:pt>
                <c:pt idx="15">
                  <c:v>556</c:v>
                </c:pt>
                <c:pt idx="16">
                  <c:v>616</c:v>
                </c:pt>
                <c:pt idx="17">
                  <c:v>615</c:v>
                </c:pt>
                <c:pt idx="18">
                  <c:v>614</c:v>
                </c:pt>
                <c:pt idx="19">
                  <c:v>623</c:v>
                </c:pt>
                <c:pt idx="20">
                  <c:v>621</c:v>
                </c:pt>
                <c:pt idx="21">
                  <c:v>613</c:v>
                </c:pt>
                <c:pt idx="22">
                  <c:v>629</c:v>
                </c:pt>
                <c:pt idx="23">
                  <c:v>615</c:v>
                </c:pt>
                <c:pt idx="24">
                  <c:v>595</c:v>
                </c:pt>
                <c:pt idx="25">
                  <c:v>604</c:v>
                </c:pt>
                <c:pt idx="26">
                  <c:v>639</c:v>
                </c:pt>
                <c:pt idx="27">
                  <c:v>664</c:v>
                </c:pt>
                <c:pt idx="28">
                  <c:v>664</c:v>
                </c:pt>
                <c:pt idx="29">
                  <c:v>664</c:v>
                </c:pt>
                <c:pt idx="30">
                  <c:v>682</c:v>
                </c:pt>
                <c:pt idx="31">
                  <c:v>676</c:v>
                </c:pt>
                <c:pt idx="32">
                  <c:v>687</c:v>
                </c:pt>
                <c:pt idx="33">
                  <c:v>704</c:v>
                </c:pt>
                <c:pt idx="34">
                  <c:v>732</c:v>
                </c:pt>
                <c:pt idx="35">
                  <c:v>712</c:v>
                </c:pt>
                <c:pt idx="36">
                  <c:v>695</c:v>
                </c:pt>
                <c:pt idx="37">
                  <c:v>732</c:v>
                </c:pt>
                <c:pt idx="38">
                  <c:v>946</c:v>
                </c:pt>
                <c:pt idx="39">
                  <c:v>952</c:v>
                </c:pt>
                <c:pt idx="40">
                  <c:v>966</c:v>
                </c:pt>
                <c:pt idx="41">
                  <c:v>1113</c:v>
                </c:pt>
                <c:pt idx="42">
                  <c:v>1236</c:v>
                </c:pt>
                <c:pt idx="43">
                  <c:v>1147</c:v>
                </c:pt>
                <c:pt idx="44">
                  <c:v>1104</c:v>
                </c:pt>
                <c:pt idx="45">
                  <c:v>935</c:v>
                </c:pt>
                <c:pt idx="46">
                  <c:v>658</c:v>
                </c:pt>
                <c:pt idx="47">
                  <c:v>635</c:v>
                </c:pt>
                <c:pt idx="48">
                  <c:v>577</c:v>
                </c:pt>
                <c:pt idx="49">
                  <c:v>537</c:v>
                </c:pt>
                <c:pt idx="50">
                  <c:v>509</c:v>
                </c:pt>
                <c:pt idx="51">
                  <c:v>485</c:v>
                </c:pt>
                <c:pt idx="52">
                  <c:v>519</c:v>
                </c:pt>
                <c:pt idx="53">
                  <c:v>533</c:v>
                </c:pt>
                <c:pt idx="54">
                  <c:v>573</c:v>
                </c:pt>
                <c:pt idx="55">
                  <c:v>598</c:v>
                </c:pt>
                <c:pt idx="56">
                  <c:v>641</c:v>
                </c:pt>
                <c:pt idx="57">
                  <c:v>659</c:v>
                </c:pt>
                <c:pt idx="58">
                  <c:v>629</c:v>
                </c:pt>
                <c:pt idx="59">
                  <c:v>567</c:v>
                </c:pt>
                <c:pt idx="60">
                  <c:v>568</c:v>
                </c:pt>
                <c:pt idx="61">
                  <c:v>537</c:v>
                </c:pt>
                <c:pt idx="62">
                  <c:v>630</c:v>
                </c:pt>
                <c:pt idx="63">
                  <c:v>700</c:v>
                </c:pt>
                <c:pt idx="64">
                  <c:v>777</c:v>
                </c:pt>
                <c:pt idx="65">
                  <c:v>772</c:v>
                </c:pt>
                <c:pt idx="66">
                  <c:v>739</c:v>
                </c:pt>
                <c:pt idx="67">
                  <c:v>706</c:v>
                </c:pt>
                <c:pt idx="68">
                  <c:v>721</c:v>
                </c:pt>
                <c:pt idx="69">
                  <c:v>739</c:v>
                </c:pt>
                <c:pt idx="70">
                  <c:v>680</c:v>
                </c:pt>
                <c:pt idx="71">
                  <c:v>682</c:v>
                </c:pt>
                <c:pt idx="72">
                  <c:v>704</c:v>
                </c:pt>
                <c:pt idx="73">
                  <c:v>855</c:v>
                </c:pt>
                <c:pt idx="74">
                  <c:v>894</c:v>
                </c:pt>
                <c:pt idx="75">
                  <c:v>888</c:v>
                </c:pt>
                <c:pt idx="76">
                  <c:v>824</c:v>
                </c:pt>
                <c:pt idx="77">
                  <c:v>820</c:v>
                </c:pt>
                <c:pt idx="78">
                  <c:v>771</c:v>
                </c:pt>
                <c:pt idx="79">
                  <c:v>780</c:v>
                </c:pt>
                <c:pt idx="80">
                  <c:v>721</c:v>
                </c:pt>
                <c:pt idx="81">
                  <c:v>702</c:v>
                </c:pt>
                <c:pt idx="82">
                  <c:v>675</c:v>
                </c:pt>
                <c:pt idx="83">
                  <c:v>618</c:v>
                </c:pt>
                <c:pt idx="84">
                  <c:v>634</c:v>
                </c:pt>
                <c:pt idx="85">
                  <c:v>714</c:v>
                </c:pt>
                <c:pt idx="86">
                  <c:v>741</c:v>
                </c:pt>
                <c:pt idx="87">
                  <c:v>732</c:v>
                </c:pt>
                <c:pt idx="88">
                  <c:v>687</c:v>
                </c:pt>
                <c:pt idx="89">
                  <c:v>657</c:v>
                </c:pt>
                <c:pt idx="90">
                  <c:v>634</c:v>
                </c:pt>
                <c:pt idx="91" formatCode="General">
                  <c:v>636</c:v>
                </c:pt>
                <c:pt idx="92">
                  <c:v>677</c:v>
                </c:pt>
                <c:pt idx="93">
                  <c:v>648</c:v>
                </c:pt>
                <c:pt idx="94">
                  <c:v>600</c:v>
                </c:pt>
                <c:pt idx="95">
                  <c:v>638</c:v>
                </c:pt>
                <c:pt idx="96">
                  <c:v>662</c:v>
                </c:pt>
                <c:pt idx="97">
                  <c:v>677</c:v>
                </c:pt>
                <c:pt idx="98">
                  <c:v>654</c:v>
                </c:pt>
                <c:pt idx="99">
                  <c:v>649</c:v>
                </c:pt>
                <c:pt idx="100" formatCode="0">
                  <c:v>614</c:v>
                </c:pt>
                <c:pt idx="101" formatCode="0">
                  <c:v>604</c:v>
                </c:pt>
                <c:pt idx="102" formatCode="0">
                  <c:v>578</c:v>
                </c:pt>
                <c:pt idx="103" formatCode="0">
                  <c:v>601</c:v>
                </c:pt>
                <c:pt idx="104">
                  <c:v>621</c:v>
                </c:pt>
                <c:pt idx="105">
                  <c:v>635</c:v>
                </c:pt>
                <c:pt idx="106">
                  <c:v>625</c:v>
                </c:pt>
                <c:pt idx="107">
                  <c:v>626</c:v>
                </c:pt>
                <c:pt idx="108" formatCode="General">
                  <c:v>626</c:v>
                </c:pt>
                <c:pt idx="109" formatCode="General">
                  <c:v>635</c:v>
                </c:pt>
                <c:pt idx="110" formatCode="General">
                  <c:v>635</c:v>
                </c:pt>
                <c:pt idx="111" formatCode="0">
                  <c:v>605</c:v>
                </c:pt>
                <c:pt idx="112" formatCode="0">
                  <c:v>594</c:v>
                </c:pt>
                <c:pt idx="113" formatCode="0">
                  <c:v>590</c:v>
                </c:pt>
                <c:pt idx="114" formatCode="0">
                  <c:v>576</c:v>
                </c:pt>
                <c:pt idx="115" formatCode="0">
                  <c:v>569</c:v>
                </c:pt>
                <c:pt idx="116" formatCode="0">
                  <c:v>554</c:v>
                </c:pt>
                <c:pt idx="117">
                  <c:v>550</c:v>
                </c:pt>
                <c:pt idx="118" formatCode="0">
                  <c:v>527</c:v>
                </c:pt>
                <c:pt idx="119" formatCode="0">
                  <c:v>515</c:v>
                </c:pt>
                <c:pt idx="120">
                  <c:v>472</c:v>
                </c:pt>
                <c:pt idx="121" formatCode="0">
                  <c:v>469</c:v>
                </c:pt>
                <c:pt idx="122" formatCode="0">
                  <c:v>440</c:v>
                </c:pt>
                <c:pt idx="123" formatCode="0">
                  <c:v>436</c:v>
                </c:pt>
                <c:pt idx="124" formatCode="0">
                  <c:v>458</c:v>
                </c:pt>
                <c:pt idx="125" formatCode="0">
                  <c:v>455</c:v>
                </c:pt>
                <c:pt idx="126" formatCode="0">
                  <c:v>447</c:v>
                </c:pt>
                <c:pt idx="127">
                  <c:v>444</c:v>
                </c:pt>
                <c:pt idx="128">
                  <c:v>433</c:v>
                </c:pt>
                <c:pt idx="129">
                  <c:v>413</c:v>
                </c:pt>
                <c:pt idx="130">
                  <c:v>361</c:v>
                </c:pt>
                <c:pt idx="131">
                  <c:v>354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Venäjä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data!$D$2:$D$133</c:f>
              <c:numCache>
                <c:formatCode>#,##0</c:formatCode>
                <c:ptCount val="132"/>
                <c:pt idx="0">
                  <c:v>530</c:v>
                </c:pt>
                <c:pt idx="1">
                  <c:v>543</c:v>
                </c:pt>
                <c:pt idx="2">
                  <c:v>568</c:v>
                </c:pt>
                <c:pt idx="3">
                  <c:v>510</c:v>
                </c:pt>
                <c:pt idx="4">
                  <c:v>480</c:v>
                </c:pt>
                <c:pt idx="5">
                  <c:v>390</c:v>
                </c:pt>
                <c:pt idx="6">
                  <c:v>340</c:v>
                </c:pt>
                <c:pt idx="7">
                  <c:v>348</c:v>
                </c:pt>
                <c:pt idx="8">
                  <c:v>393</c:v>
                </c:pt>
                <c:pt idx="9">
                  <c:v>403</c:v>
                </c:pt>
                <c:pt idx="10">
                  <c:v>403</c:v>
                </c:pt>
                <c:pt idx="11">
                  <c:v>355</c:v>
                </c:pt>
                <c:pt idx="12">
                  <c:v>350</c:v>
                </c:pt>
                <c:pt idx="13">
                  <c:v>350</c:v>
                </c:pt>
                <c:pt idx="14">
                  <c:v>370</c:v>
                </c:pt>
                <c:pt idx="15">
                  <c:v>445</c:v>
                </c:pt>
                <c:pt idx="16">
                  <c:v>500</c:v>
                </c:pt>
                <c:pt idx="17">
                  <c:v>540</c:v>
                </c:pt>
                <c:pt idx="18">
                  <c:v>560</c:v>
                </c:pt>
                <c:pt idx="19">
                  <c:v>510</c:v>
                </c:pt>
                <c:pt idx="20">
                  <c:v>490</c:v>
                </c:pt>
                <c:pt idx="21">
                  <c:v>485</c:v>
                </c:pt>
                <c:pt idx="22">
                  <c:v>485</c:v>
                </c:pt>
                <c:pt idx="23">
                  <c:v>475</c:v>
                </c:pt>
                <c:pt idx="24">
                  <c:v>480</c:v>
                </c:pt>
                <c:pt idx="25">
                  <c:v>510</c:v>
                </c:pt>
                <c:pt idx="26">
                  <c:v>553</c:v>
                </c:pt>
                <c:pt idx="27">
                  <c:v>568</c:v>
                </c:pt>
                <c:pt idx="28">
                  <c:v>565</c:v>
                </c:pt>
                <c:pt idx="29">
                  <c:v>550</c:v>
                </c:pt>
                <c:pt idx="30">
                  <c:v>550</c:v>
                </c:pt>
                <c:pt idx="31">
                  <c:v>555</c:v>
                </c:pt>
                <c:pt idx="32">
                  <c:v>535</c:v>
                </c:pt>
                <c:pt idx="33">
                  <c:v>565</c:v>
                </c:pt>
                <c:pt idx="34">
                  <c:v>570</c:v>
                </c:pt>
                <c:pt idx="35">
                  <c:v>595</c:v>
                </c:pt>
                <c:pt idx="36">
                  <c:v>615</c:v>
                </c:pt>
                <c:pt idx="37">
                  <c:v>690</c:v>
                </c:pt>
                <c:pt idx="38">
                  <c:v>775</c:v>
                </c:pt>
                <c:pt idx="39">
                  <c:v>970</c:v>
                </c:pt>
                <c:pt idx="40">
                  <c:v>970</c:v>
                </c:pt>
                <c:pt idx="41">
                  <c:v>1053</c:v>
                </c:pt>
                <c:pt idx="42">
                  <c:v>1053</c:v>
                </c:pt>
                <c:pt idx="43">
                  <c:v>1130</c:v>
                </c:pt>
                <c:pt idx="44">
                  <c:v>1130</c:v>
                </c:pt>
                <c:pt idx="45">
                  <c:v>940</c:v>
                </c:pt>
                <c:pt idx="46">
                  <c:v>710</c:v>
                </c:pt>
                <c:pt idx="47">
                  <c:v>475</c:v>
                </c:pt>
                <c:pt idx="48">
                  <c:v>390</c:v>
                </c:pt>
                <c:pt idx="49">
                  <c:v>415</c:v>
                </c:pt>
                <c:pt idx="50">
                  <c:v>390</c:v>
                </c:pt>
                <c:pt idx="51">
                  <c:v>350</c:v>
                </c:pt>
                <c:pt idx="52">
                  <c:v>358</c:v>
                </c:pt>
                <c:pt idx="53">
                  <c:v>365</c:v>
                </c:pt>
                <c:pt idx="54">
                  <c:v>495</c:v>
                </c:pt>
                <c:pt idx="55">
                  <c:v>525</c:v>
                </c:pt>
                <c:pt idx="56">
                  <c:v>535</c:v>
                </c:pt>
                <c:pt idx="57">
                  <c:v>500</c:v>
                </c:pt>
                <c:pt idx="58">
                  <c:v>490</c:v>
                </c:pt>
                <c:pt idx="59">
                  <c:v>508</c:v>
                </c:pt>
                <c:pt idx="60">
                  <c:v>508</c:v>
                </c:pt>
                <c:pt idx="61">
                  <c:v>533</c:v>
                </c:pt>
                <c:pt idx="62">
                  <c:v>575</c:v>
                </c:pt>
                <c:pt idx="63">
                  <c:v>700</c:v>
                </c:pt>
                <c:pt idx="64">
                  <c:v>715</c:v>
                </c:pt>
                <c:pt idx="65">
                  <c:v>658</c:v>
                </c:pt>
                <c:pt idx="66">
                  <c:v>548</c:v>
                </c:pt>
                <c:pt idx="67">
                  <c:v>568</c:v>
                </c:pt>
                <c:pt idx="68">
                  <c:v>598</c:v>
                </c:pt>
                <c:pt idx="69">
                  <c:v>595</c:v>
                </c:pt>
                <c:pt idx="70">
                  <c:v>605</c:v>
                </c:pt>
                <c:pt idx="71">
                  <c:v>595</c:v>
                </c:pt>
                <c:pt idx="72">
                  <c:v>625</c:v>
                </c:pt>
                <c:pt idx="73">
                  <c:v>715</c:v>
                </c:pt>
                <c:pt idx="74">
                  <c:v>733</c:v>
                </c:pt>
                <c:pt idx="75">
                  <c:v>713</c:v>
                </c:pt>
                <c:pt idx="76">
                  <c:v>635</c:v>
                </c:pt>
                <c:pt idx="77">
                  <c:v>690</c:v>
                </c:pt>
                <c:pt idx="78">
                  <c:v>698</c:v>
                </c:pt>
                <c:pt idx="79">
                  <c:v>710</c:v>
                </c:pt>
                <c:pt idx="80">
                  <c:v>705</c:v>
                </c:pt>
                <c:pt idx="81">
                  <c:v>678</c:v>
                </c:pt>
                <c:pt idx="82">
                  <c:v>610</c:v>
                </c:pt>
                <c:pt idx="83">
                  <c:v>585</c:v>
                </c:pt>
                <c:pt idx="84">
                  <c:v>585</c:v>
                </c:pt>
                <c:pt idx="85">
                  <c:v>610</c:v>
                </c:pt>
                <c:pt idx="86">
                  <c:v>635</c:v>
                </c:pt>
                <c:pt idx="87">
                  <c:v>630</c:v>
                </c:pt>
                <c:pt idx="88">
                  <c:v>607</c:v>
                </c:pt>
                <c:pt idx="89">
                  <c:v>568</c:v>
                </c:pt>
                <c:pt idx="90">
                  <c:v>555</c:v>
                </c:pt>
                <c:pt idx="91" formatCode="General">
                  <c:v>550</c:v>
                </c:pt>
                <c:pt idx="92">
                  <c:v>545</c:v>
                </c:pt>
                <c:pt idx="93">
                  <c:v>540</c:v>
                </c:pt>
                <c:pt idx="94">
                  <c:v>520</c:v>
                </c:pt>
                <c:pt idx="95">
                  <c:v>525</c:v>
                </c:pt>
                <c:pt idx="96">
                  <c:v>530</c:v>
                </c:pt>
                <c:pt idx="97">
                  <c:v>570</c:v>
                </c:pt>
                <c:pt idx="98">
                  <c:v>585</c:v>
                </c:pt>
                <c:pt idx="99">
                  <c:v>565</c:v>
                </c:pt>
                <c:pt idx="100" formatCode="General">
                  <c:v>538</c:v>
                </c:pt>
                <c:pt idx="101" formatCode="General">
                  <c:v>515</c:v>
                </c:pt>
                <c:pt idx="102" formatCode="General">
                  <c:v>515</c:v>
                </c:pt>
                <c:pt idx="103" formatCode="General">
                  <c:v>530</c:v>
                </c:pt>
                <c:pt idx="104">
                  <c:v>540</c:v>
                </c:pt>
                <c:pt idx="105">
                  <c:v>525</c:v>
                </c:pt>
                <c:pt idx="106">
                  <c:v>520</c:v>
                </c:pt>
                <c:pt idx="107">
                  <c:v>525</c:v>
                </c:pt>
                <c:pt idx="108" formatCode="General">
                  <c:v>535</c:v>
                </c:pt>
                <c:pt idx="109" formatCode="General">
                  <c:v>535</c:v>
                </c:pt>
                <c:pt idx="110" formatCode="0">
                  <c:v>530</c:v>
                </c:pt>
                <c:pt idx="111" formatCode="0">
                  <c:v>520</c:v>
                </c:pt>
                <c:pt idx="112" formatCode="0">
                  <c:v>525</c:v>
                </c:pt>
                <c:pt idx="113" formatCode="0">
                  <c:v>535</c:v>
                </c:pt>
                <c:pt idx="114" formatCode="0">
                  <c:v>535</c:v>
                </c:pt>
                <c:pt idx="115" formatCode="0">
                  <c:v>540</c:v>
                </c:pt>
                <c:pt idx="116" formatCode="0">
                  <c:v>550</c:v>
                </c:pt>
                <c:pt idx="117">
                  <c:v>540</c:v>
                </c:pt>
                <c:pt idx="118" formatCode="0">
                  <c:v>505</c:v>
                </c:pt>
                <c:pt idx="119" formatCode="0">
                  <c:v>465</c:v>
                </c:pt>
                <c:pt idx="120">
                  <c:v>435</c:v>
                </c:pt>
                <c:pt idx="121" formatCode="0">
                  <c:v>415</c:v>
                </c:pt>
                <c:pt idx="122" formatCode="0">
                  <c:v>380</c:v>
                </c:pt>
                <c:pt idx="123" formatCode="0">
                  <c:v>375</c:v>
                </c:pt>
                <c:pt idx="124" formatCode="0">
                  <c:v>365</c:v>
                </c:pt>
                <c:pt idx="125" formatCode="0">
                  <c:v>360</c:v>
                </c:pt>
                <c:pt idx="126" formatCode="0">
                  <c:v>345</c:v>
                </c:pt>
                <c:pt idx="127">
                  <c:v>335</c:v>
                </c:pt>
                <c:pt idx="128">
                  <c:v>315</c:v>
                </c:pt>
                <c:pt idx="129">
                  <c:v>300</c:v>
                </c:pt>
                <c:pt idx="130">
                  <c:v>277</c:v>
                </c:pt>
                <c:pt idx="131">
                  <c:v>267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Kiina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data!$E$2:$E$133</c:f>
              <c:numCache>
                <c:formatCode>General</c:formatCode>
                <c:ptCount val="132"/>
                <c:pt idx="3" formatCode="#,##0">
                  <c:v>637</c:v>
                </c:pt>
                <c:pt idx="4" formatCode="#,##0">
                  <c:v>624</c:v>
                </c:pt>
                <c:pt idx="5" formatCode="#,##0">
                  <c:v>532</c:v>
                </c:pt>
                <c:pt idx="6" formatCode="#,##0">
                  <c:v>454</c:v>
                </c:pt>
                <c:pt idx="7" formatCode="#,##0">
                  <c:v>482</c:v>
                </c:pt>
                <c:pt idx="8" formatCode="#,##0">
                  <c:v>475</c:v>
                </c:pt>
                <c:pt idx="9" formatCode="#,##0">
                  <c:v>453</c:v>
                </c:pt>
                <c:pt idx="10" formatCode="#,##0">
                  <c:v>408</c:v>
                </c:pt>
                <c:pt idx="11" formatCode="#,##0">
                  <c:v>362</c:v>
                </c:pt>
                <c:pt idx="12" formatCode="#,##0">
                  <c:v>382</c:v>
                </c:pt>
                <c:pt idx="13" formatCode="#,##0">
                  <c:v>400</c:v>
                </c:pt>
                <c:pt idx="14" formatCode="#,##0">
                  <c:v>472</c:v>
                </c:pt>
                <c:pt idx="15" formatCode="#,##0">
                  <c:v>509</c:v>
                </c:pt>
                <c:pt idx="16" formatCode="#,##0">
                  <c:v>512</c:v>
                </c:pt>
                <c:pt idx="17" formatCode="#,##0">
                  <c:v>587</c:v>
                </c:pt>
                <c:pt idx="18" formatCode="#,##0">
                  <c:v>512</c:v>
                </c:pt>
                <c:pt idx="19" formatCode="#,##0">
                  <c:v>498</c:v>
                </c:pt>
                <c:pt idx="20" formatCode="#,##0">
                  <c:v>513</c:v>
                </c:pt>
                <c:pt idx="21" formatCode="#,##0">
                  <c:v>518</c:v>
                </c:pt>
                <c:pt idx="22" formatCode="#,##0">
                  <c:v>492</c:v>
                </c:pt>
                <c:pt idx="23" formatCode="#,##0">
                  <c:v>487</c:v>
                </c:pt>
                <c:pt idx="24" formatCode="#,##0">
                  <c:v>527</c:v>
                </c:pt>
                <c:pt idx="25" formatCode="#,##0">
                  <c:v>561</c:v>
                </c:pt>
                <c:pt idx="26" formatCode="#,##0">
                  <c:v>568</c:v>
                </c:pt>
                <c:pt idx="27" formatCode="#,##0">
                  <c:v>543</c:v>
                </c:pt>
                <c:pt idx="28" formatCode="#,##0">
                  <c:v>559</c:v>
                </c:pt>
                <c:pt idx="29" formatCode="#,##0">
                  <c:v>538</c:v>
                </c:pt>
                <c:pt idx="30" formatCode="#,##0">
                  <c:v>531</c:v>
                </c:pt>
                <c:pt idx="31" formatCode="#,##0">
                  <c:v>534</c:v>
                </c:pt>
                <c:pt idx="32" formatCode="#,##0">
                  <c:v>587</c:v>
                </c:pt>
                <c:pt idx="33" formatCode="#,##0">
                  <c:v>572</c:v>
                </c:pt>
                <c:pt idx="34" formatCode="#,##0">
                  <c:v>600</c:v>
                </c:pt>
                <c:pt idx="35" formatCode="#,##0">
                  <c:v>656</c:v>
                </c:pt>
                <c:pt idx="36" formatCode="#,##0">
                  <c:v>688</c:v>
                </c:pt>
                <c:pt idx="37" formatCode="#,##0">
                  <c:v>696</c:v>
                </c:pt>
                <c:pt idx="38" formatCode="#,##0">
                  <c:v>769</c:v>
                </c:pt>
                <c:pt idx="39" formatCode="#,##0">
                  <c:v>768</c:v>
                </c:pt>
                <c:pt idx="40" formatCode="#,##0">
                  <c:v>824</c:v>
                </c:pt>
                <c:pt idx="41" formatCode="#,##0">
                  <c:v>865</c:v>
                </c:pt>
                <c:pt idx="42" formatCode="#,##0">
                  <c:v>873</c:v>
                </c:pt>
                <c:pt idx="43" formatCode="#,##0">
                  <c:v>852</c:v>
                </c:pt>
                <c:pt idx="44" formatCode="#,##0">
                  <c:v>761</c:v>
                </c:pt>
                <c:pt idx="45" formatCode="#,##0">
                  <c:v>673</c:v>
                </c:pt>
                <c:pt idx="46" formatCode="#,##0">
                  <c:v>447</c:v>
                </c:pt>
                <c:pt idx="47" formatCode="#,##0">
                  <c:v>526</c:v>
                </c:pt>
                <c:pt idx="48" formatCode="#,##0">
                  <c:v>585</c:v>
                </c:pt>
                <c:pt idx="49" formatCode="#,##0">
                  <c:v>556</c:v>
                </c:pt>
                <c:pt idx="50" formatCode="#,##0">
                  <c:v>475</c:v>
                </c:pt>
                <c:pt idx="51" formatCode="#,##0">
                  <c:v>468</c:v>
                </c:pt>
                <c:pt idx="52" formatCode="#,##0">
                  <c:v>484</c:v>
                </c:pt>
                <c:pt idx="53" formatCode="#,##0">
                  <c:v>512</c:v>
                </c:pt>
                <c:pt idx="54" formatCode="#,##0">
                  <c:v>534</c:v>
                </c:pt>
                <c:pt idx="55" formatCode="#,##0">
                  <c:v>623</c:v>
                </c:pt>
                <c:pt idx="56" formatCode="#,##0">
                  <c:v>539</c:v>
                </c:pt>
                <c:pt idx="57" formatCode="#,##0">
                  <c:v>494</c:v>
                </c:pt>
                <c:pt idx="58" formatCode="#,##0">
                  <c:v>513</c:v>
                </c:pt>
                <c:pt idx="59" formatCode="#,##0">
                  <c:v>549</c:v>
                </c:pt>
                <c:pt idx="60" formatCode="#,##0">
                  <c:v>583</c:v>
                </c:pt>
                <c:pt idx="61" formatCode="#,##0">
                  <c:v>564</c:v>
                </c:pt>
                <c:pt idx="62" formatCode="#,##0">
                  <c:v>586</c:v>
                </c:pt>
                <c:pt idx="63" formatCode="#,##0">
                  <c:v>671</c:v>
                </c:pt>
                <c:pt idx="64" formatCode="#,##0">
                  <c:v>678</c:v>
                </c:pt>
                <c:pt idx="65" formatCode="#,##0">
                  <c:v>629</c:v>
                </c:pt>
                <c:pt idx="66" formatCode="#,##0">
                  <c:v>615</c:v>
                </c:pt>
                <c:pt idx="67" formatCode="#,##0">
                  <c:v>645</c:v>
                </c:pt>
                <c:pt idx="68" formatCode="#,##0">
                  <c:v>641</c:v>
                </c:pt>
                <c:pt idx="69" formatCode="#,##0">
                  <c:v>655</c:v>
                </c:pt>
                <c:pt idx="70" formatCode="#,##0">
                  <c:v>662</c:v>
                </c:pt>
                <c:pt idx="71" formatCode="#,##0">
                  <c:v>668</c:v>
                </c:pt>
                <c:pt idx="72" formatCode="#,##0">
                  <c:v>713</c:v>
                </c:pt>
                <c:pt idx="73" formatCode="#,##0">
                  <c:v>740</c:v>
                </c:pt>
                <c:pt idx="74" formatCode="#,##0">
                  <c:v>735</c:v>
                </c:pt>
                <c:pt idx="75" formatCode="#,##0">
                  <c:v>743</c:v>
                </c:pt>
                <c:pt idx="76" formatCode="#,##0">
                  <c:v>768</c:v>
                </c:pt>
                <c:pt idx="77" formatCode="#,##0">
                  <c:v>760</c:v>
                </c:pt>
                <c:pt idx="78" formatCode="#,##0">
                  <c:v>754</c:v>
                </c:pt>
                <c:pt idx="79" formatCode="#,##0">
                  <c:v>759</c:v>
                </c:pt>
                <c:pt idx="80" formatCode="#,##0">
                  <c:v>757</c:v>
                </c:pt>
                <c:pt idx="81" formatCode="#,##0">
                  <c:v>738</c:v>
                </c:pt>
                <c:pt idx="82" formatCode="#,##0">
                  <c:v>677</c:v>
                </c:pt>
                <c:pt idx="83" formatCode="#,##0">
                  <c:v>683</c:v>
                </c:pt>
                <c:pt idx="84" formatCode="#,##0">
                  <c:v>684</c:v>
                </c:pt>
                <c:pt idx="85" formatCode="#,##0">
                  <c:v>691</c:v>
                </c:pt>
                <c:pt idx="86" formatCode="#,##0">
                  <c:v>680</c:v>
                </c:pt>
                <c:pt idx="87" formatCode="#,##0">
                  <c:v>689</c:v>
                </c:pt>
                <c:pt idx="88" formatCode="#,##0">
                  <c:v>701</c:v>
                </c:pt>
                <c:pt idx="89" formatCode="#,##0">
                  <c:v>680</c:v>
                </c:pt>
                <c:pt idx="90" formatCode="#,##0">
                  <c:v>663</c:v>
                </c:pt>
                <c:pt idx="91">
                  <c:v>594</c:v>
                </c:pt>
                <c:pt idx="92" formatCode="#,##0">
                  <c:v>543</c:v>
                </c:pt>
                <c:pt idx="93" formatCode="#,##0">
                  <c:v>603</c:v>
                </c:pt>
                <c:pt idx="94" formatCode="#,##0">
                  <c:v>658</c:v>
                </c:pt>
                <c:pt idx="95" formatCode="#,##0">
                  <c:v>657</c:v>
                </c:pt>
                <c:pt idx="96" formatCode="#,##0">
                  <c:v>682</c:v>
                </c:pt>
                <c:pt idx="97" formatCode="#,##0">
                  <c:v>695</c:v>
                </c:pt>
                <c:pt idx="98" formatCode="#,##0">
                  <c:v>660</c:v>
                </c:pt>
                <c:pt idx="99" formatCode="#,##0">
                  <c:v>630</c:v>
                </c:pt>
                <c:pt idx="100" formatCode="0">
                  <c:v>605</c:v>
                </c:pt>
                <c:pt idx="101" formatCode="0">
                  <c:v>571</c:v>
                </c:pt>
                <c:pt idx="102" formatCode="0">
                  <c:v>591</c:v>
                </c:pt>
                <c:pt idx="103" formatCode="0">
                  <c:v>606</c:v>
                </c:pt>
                <c:pt idx="104" formatCode="#,##0">
                  <c:v>605</c:v>
                </c:pt>
                <c:pt idx="105" formatCode="#,##0">
                  <c:v>590</c:v>
                </c:pt>
                <c:pt idx="106" formatCode="#,##0">
                  <c:v>586</c:v>
                </c:pt>
                <c:pt idx="107" formatCode="#,##0">
                  <c:v>586</c:v>
                </c:pt>
                <c:pt idx="108">
                  <c:v>596</c:v>
                </c:pt>
                <c:pt idx="109">
                  <c:v>577</c:v>
                </c:pt>
                <c:pt idx="110" formatCode="0">
                  <c:v>562</c:v>
                </c:pt>
                <c:pt idx="111" formatCode="0">
                  <c:v>555</c:v>
                </c:pt>
                <c:pt idx="112" formatCode="0">
                  <c:v>550</c:v>
                </c:pt>
                <c:pt idx="113" formatCode="0">
                  <c:v>568</c:v>
                </c:pt>
                <c:pt idx="114" formatCode="0">
                  <c:v>572</c:v>
                </c:pt>
                <c:pt idx="115" formatCode="0">
                  <c:v>573</c:v>
                </c:pt>
                <c:pt idx="116" formatCode="0">
                  <c:v>524</c:v>
                </c:pt>
                <c:pt idx="117" formatCode="#,##0">
                  <c:v>506</c:v>
                </c:pt>
                <c:pt idx="118" formatCode="0">
                  <c:v>500</c:v>
                </c:pt>
                <c:pt idx="119" formatCode="0">
                  <c:v>498</c:v>
                </c:pt>
                <c:pt idx="120" formatCode="#,##0">
                  <c:v>495</c:v>
                </c:pt>
                <c:pt idx="121" formatCode="0">
                  <c:v>421</c:v>
                </c:pt>
                <c:pt idx="122" formatCode="0">
                  <c:v>420</c:v>
                </c:pt>
                <c:pt idx="123" formatCode="0">
                  <c:v>415</c:v>
                </c:pt>
                <c:pt idx="124" formatCode="0">
                  <c:v>400</c:v>
                </c:pt>
                <c:pt idx="125" formatCode="0">
                  <c:v>390</c:v>
                </c:pt>
                <c:pt idx="126" formatCode="0">
                  <c:v>375</c:v>
                </c:pt>
                <c:pt idx="127" formatCode="#,##0">
                  <c:v>338</c:v>
                </c:pt>
                <c:pt idx="128" formatCode="#,##0">
                  <c:v>328</c:v>
                </c:pt>
                <c:pt idx="129" formatCode="#,##0">
                  <c:v>319</c:v>
                </c:pt>
                <c:pt idx="130" formatCode="#,##0">
                  <c:v>309</c:v>
                </c:pt>
                <c:pt idx="131" formatCode="#,##0">
                  <c:v>294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Brasilia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data!$F$2:$F$133</c:f>
              <c:numCache>
                <c:formatCode>#,##0</c:formatCode>
                <c:ptCount val="132"/>
                <c:pt idx="0">
                  <c:v>600</c:v>
                </c:pt>
                <c:pt idx="1">
                  <c:v>600</c:v>
                </c:pt>
                <c:pt idx="2">
                  <c:v>605</c:v>
                </c:pt>
                <c:pt idx="3">
                  <c:v>560</c:v>
                </c:pt>
                <c:pt idx="4">
                  <c:v>540</c:v>
                </c:pt>
                <c:pt idx="5">
                  <c:v>405</c:v>
                </c:pt>
                <c:pt idx="6">
                  <c:v>405</c:v>
                </c:pt>
                <c:pt idx="7">
                  <c:v>355</c:v>
                </c:pt>
                <c:pt idx="8">
                  <c:v>425</c:v>
                </c:pt>
                <c:pt idx="9">
                  <c:v>425</c:v>
                </c:pt>
                <c:pt idx="10">
                  <c:v>425</c:v>
                </c:pt>
                <c:pt idx="11">
                  <c:v>420</c:v>
                </c:pt>
                <c:pt idx="12">
                  <c:v>420</c:v>
                </c:pt>
                <c:pt idx="13">
                  <c:v>445</c:v>
                </c:pt>
                <c:pt idx="14">
                  <c:v>505</c:v>
                </c:pt>
                <c:pt idx="15">
                  <c:v>505</c:v>
                </c:pt>
                <c:pt idx="16">
                  <c:v>605</c:v>
                </c:pt>
                <c:pt idx="17">
                  <c:v>615</c:v>
                </c:pt>
                <c:pt idx="18">
                  <c:v>670</c:v>
                </c:pt>
                <c:pt idx="19">
                  <c:v>655</c:v>
                </c:pt>
                <c:pt idx="20">
                  <c:v>595</c:v>
                </c:pt>
                <c:pt idx="21">
                  <c:v>595</c:v>
                </c:pt>
                <c:pt idx="22">
                  <c:v>595</c:v>
                </c:pt>
                <c:pt idx="23">
                  <c:v>540</c:v>
                </c:pt>
                <c:pt idx="24">
                  <c:v>525</c:v>
                </c:pt>
                <c:pt idx="25">
                  <c:v>525</c:v>
                </c:pt>
                <c:pt idx="26">
                  <c:v>565</c:v>
                </c:pt>
                <c:pt idx="27">
                  <c:v>595</c:v>
                </c:pt>
                <c:pt idx="28">
                  <c:v>640</c:v>
                </c:pt>
                <c:pt idx="29">
                  <c:v>600</c:v>
                </c:pt>
                <c:pt idx="30">
                  <c:v>590</c:v>
                </c:pt>
                <c:pt idx="31">
                  <c:v>570</c:v>
                </c:pt>
                <c:pt idx="32">
                  <c:v>580</c:v>
                </c:pt>
                <c:pt idx="33">
                  <c:v>580</c:v>
                </c:pt>
                <c:pt idx="34">
                  <c:v>620</c:v>
                </c:pt>
                <c:pt idx="35">
                  <c:v>630</c:v>
                </c:pt>
                <c:pt idx="36">
                  <c:v>700</c:v>
                </c:pt>
                <c:pt idx="37">
                  <c:v>800</c:v>
                </c:pt>
                <c:pt idx="38">
                  <c:v>850</c:v>
                </c:pt>
                <c:pt idx="39">
                  <c:v>1100</c:v>
                </c:pt>
                <c:pt idx="40">
                  <c:v>1225</c:v>
                </c:pt>
                <c:pt idx="41">
                  <c:v>1250</c:v>
                </c:pt>
                <c:pt idx="42">
                  <c:v>1230</c:v>
                </c:pt>
                <c:pt idx="43">
                  <c:v>1300</c:v>
                </c:pt>
                <c:pt idx="44">
                  <c:v>1200</c:v>
                </c:pt>
                <c:pt idx="45">
                  <c:v>800</c:v>
                </c:pt>
                <c:pt idx="46">
                  <c:v>800</c:v>
                </c:pt>
                <c:pt idx="47">
                  <c:v>600</c:v>
                </c:pt>
                <c:pt idx="48">
                  <c:v>500</c:v>
                </c:pt>
                <c:pt idx="49">
                  <c:v>500</c:v>
                </c:pt>
                <c:pt idx="50">
                  <c:v>450</c:v>
                </c:pt>
                <c:pt idx="51">
                  <c:v>500</c:v>
                </c:pt>
                <c:pt idx="52">
                  <c:v>460</c:v>
                </c:pt>
                <c:pt idx="53">
                  <c:v>500</c:v>
                </c:pt>
                <c:pt idx="54">
                  <c:v>500</c:v>
                </c:pt>
                <c:pt idx="55">
                  <c:v>520</c:v>
                </c:pt>
                <c:pt idx="56">
                  <c:v>520</c:v>
                </c:pt>
                <c:pt idx="57">
                  <c:v>535</c:v>
                </c:pt>
                <c:pt idx="58">
                  <c:v>535</c:v>
                </c:pt>
                <c:pt idx="59">
                  <c:v>590</c:v>
                </c:pt>
                <c:pt idx="60">
                  <c:v>580</c:v>
                </c:pt>
                <c:pt idx="61">
                  <c:v>650</c:v>
                </c:pt>
                <c:pt idx="62">
                  <c:v>620</c:v>
                </c:pt>
                <c:pt idx="63">
                  <c:v>740</c:v>
                </c:pt>
                <c:pt idx="64">
                  <c:v>700</c:v>
                </c:pt>
                <c:pt idx="65">
                  <c:v>690</c:v>
                </c:pt>
                <c:pt idx="66">
                  <c:v>660</c:v>
                </c:pt>
                <c:pt idx="67">
                  <c:v>680</c:v>
                </c:pt>
                <c:pt idx="68">
                  <c:v>640</c:v>
                </c:pt>
                <c:pt idx="69">
                  <c:v>650</c:v>
                </c:pt>
                <c:pt idx="70">
                  <c:v>570</c:v>
                </c:pt>
                <c:pt idx="71">
                  <c:v>650</c:v>
                </c:pt>
                <c:pt idx="72">
                  <c:v>750</c:v>
                </c:pt>
                <c:pt idx="73">
                  <c:v>750</c:v>
                </c:pt>
                <c:pt idx="74">
                  <c:v>800</c:v>
                </c:pt>
                <c:pt idx="75">
                  <c:v>720</c:v>
                </c:pt>
                <c:pt idx="76">
                  <c:v>700</c:v>
                </c:pt>
                <c:pt idx="77">
                  <c:v>730</c:v>
                </c:pt>
                <c:pt idx="78">
                  <c:v>700</c:v>
                </c:pt>
                <c:pt idx="79">
                  <c:v>700</c:v>
                </c:pt>
                <c:pt idx="80">
                  <c:v>700</c:v>
                </c:pt>
                <c:pt idx="81">
                  <c:v>683</c:v>
                </c:pt>
                <c:pt idx="82">
                  <c:v>665</c:v>
                </c:pt>
                <c:pt idx="83">
                  <c:v>670</c:v>
                </c:pt>
                <c:pt idx="84">
                  <c:v>630</c:v>
                </c:pt>
                <c:pt idx="85">
                  <c:v>650</c:v>
                </c:pt>
                <c:pt idx="86">
                  <c:v>680</c:v>
                </c:pt>
                <c:pt idx="87">
                  <c:v>650</c:v>
                </c:pt>
                <c:pt idx="88">
                  <c:v>685</c:v>
                </c:pt>
                <c:pt idx="89">
                  <c:v>650</c:v>
                </c:pt>
                <c:pt idx="90">
                  <c:v>674</c:v>
                </c:pt>
                <c:pt idx="91">
                  <c:v>590</c:v>
                </c:pt>
                <c:pt idx="92">
                  <c:v>575</c:v>
                </c:pt>
                <c:pt idx="93">
                  <c:v>550</c:v>
                </c:pt>
                <c:pt idx="94">
                  <c:v>545</c:v>
                </c:pt>
                <c:pt idx="95">
                  <c:v>545</c:v>
                </c:pt>
                <c:pt idx="96">
                  <c:v>545</c:v>
                </c:pt>
                <c:pt idx="97">
                  <c:v>560</c:v>
                </c:pt>
                <c:pt idx="98">
                  <c:v>580</c:v>
                </c:pt>
                <c:pt idx="99">
                  <c:v>575</c:v>
                </c:pt>
                <c:pt idx="100">
                  <c:v>565</c:v>
                </c:pt>
                <c:pt idx="101">
                  <c:v>555</c:v>
                </c:pt>
                <c:pt idx="102">
                  <c:v>550</c:v>
                </c:pt>
                <c:pt idx="103">
                  <c:v>560</c:v>
                </c:pt>
                <c:pt idx="104">
                  <c:v>570</c:v>
                </c:pt>
                <c:pt idx="105">
                  <c:v>580</c:v>
                </c:pt>
                <c:pt idx="106">
                  <c:v>565</c:v>
                </c:pt>
                <c:pt idx="107">
                  <c:v>580</c:v>
                </c:pt>
                <c:pt idx="108">
                  <c:v>585</c:v>
                </c:pt>
                <c:pt idx="109">
                  <c:v>595</c:v>
                </c:pt>
                <c:pt idx="110">
                  <c:v>610</c:v>
                </c:pt>
                <c:pt idx="111">
                  <c:v>595</c:v>
                </c:pt>
                <c:pt idx="112">
                  <c:v>590</c:v>
                </c:pt>
                <c:pt idx="113">
                  <c:v>600</c:v>
                </c:pt>
                <c:pt idx="114">
                  <c:v>605</c:v>
                </c:pt>
                <c:pt idx="115">
                  <c:v>610</c:v>
                </c:pt>
                <c:pt idx="116">
                  <c:v>610</c:v>
                </c:pt>
                <c:pt idx="117">
                  <c:v>600</c:v>
                </c:pt>
                <c:pt idx="118">
                  <c:v>585</c:v>
                </c:pt>
                <c:pt idx="119">
                  <c:v>565</c:v>
                </c:pt>
                <c:pt idx="120">
                  <c:v>555</c:v>
                </c:pt>
                <c:pt idx="121">
                  <c:v>490</c:v>
                </c:pt>
                <c:pt idx="122">
                  <c:v>465</c:v>
                </c:pt>
                <c:pt idx="123">
                  <c:v>420</c:v>
                </c:pt>
                <c:pt idx="124">
                  <c:v>390</c:v>
                </c:pt>
                <c:pt idx="125">
                  <c:v>385</c:v>
                </c:pt>
                <c:pt idx="126">
                  <c:v>375</c:v>
                </c:pt>
                <c:pt idx="127">
                  <c:v>340</c:v>
                </c:pt>
                <c:pt idx="128">
                  <c:v>325</c:v>
                </c:pt>
                <c:pt idx="129">
                  <c:v>338</c:v>
                </c:pt>
                <c:pt idx="130">
                  <c:v>325</c:v>
                </c:pt>
                <c:pt idx="131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318272"/>
        <c:axId val="373318664"/>
      </c:lineChart>
      <c:dateAx>
        <c:axId val="373318272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73318664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373318664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373318272"/>
        <c:crosses val="autoZero"/>
        <c:crossBetween val="between"/>
        <c:majorUnit val="100"/>
      </c:valAx>
    </c:plotArea>
    <c:legend>
      <c:legendPos val="b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395880"/>
        <c:axId val="482743888"/>
      </c:barChart>
      <c:catAx>
        <c:axId val="48239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3888"/>
        <c:crosses val="autoZero"/>
        <c:auto val="1"/>
        <c:lblAlgn val="ctr"/>
        <c:lblOffset val="100"/>
        <c:noMultiLvlLbl val="0"/>
      </c:catAx>
      <c:valAx>
        <c:axId val="48274388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395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744672"/>
        <c:axId val="482745064"/>
      </c:barChart>
      <c:catAx>
        <c:axId val="48274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5064"/>
        <c:crosses val="autoZero"/>
        <c:auto val="1"/>
        <c:lblAlgn val="ctr"/>
        <c:lblOffset val="100"/>
        <c:noMultiLvlLbl val="0"/>
      </c:catAx>
      <c:valAx>
        <c:axId val="48274506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4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04B0D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746240"/>
        <c:axId val="482746632"/>
      </c:barChart>
      <c:catAx>
        <c:axId val="48274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6632"/>
        <c:crosses val="autoZero"/>
        <c:auto val="1"/>
        <c:lblAlgn val="ctr"/>
        <c:lblOffset val="100"/>
        <c:noMultiLvlLbl val="0"/>
      </c:catAx>
      <c:valAx>
        <c:axId val="48274663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6240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Brasilia</c:v>
                </c:pt>
                <c:pt idx="7">
                  <c:v>Vietnam</c:v>
                </c:pt>
                <c:pt idx="8">
                  <c:v>Puola</c:v>
                </c:pt>
                <c:pt idx="9">
                  <c:v>Iso-Britannia</c:v>
                </c:pt>
                <c:pt idx="10">
                  <c:v>Ranska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45314</c:v>
                </c:pt>
                <c:pt idx="1">
                  <c:v>28302</c:v>
                </c:pt>
                <c:pt idx="2">
                  <c:v>22074</c:v>
                </c:pt>
                <c:pt idx="3">
                  <c:v>18660</c:v>
                </c:pt>
                <c:pt idx="4">
                  <c:v>15633</c:v>
                </c:pt>
                <c:pt idx="5">
                  <c:v>14434</c:v>
                </c:pt>
                <c:pt idx="6">
                  <c:v>13445</c:v>
                </c:pt>
                <c:pt idx="7">
                  <c:v>10240</c:v>
                </c:pt>
                <c:pt idx="8">
                  <c:v>9947</c:v>
                </c:pt>
                <c:pt idx="9">
                  <c:v>7199</c:v>
                </c:pt>
                <c:pt idx="10">
                  <c:v>6350</c:v>
                </c:pt>
                <c:pt idx="11">
                  <c:v>5533</c:v>
                </c:pt>
                <c:pt idx="12">
                  <c:v>5339</c:v>
                </c:pt>
                <c:pt idx="13">
                  <c:v>70673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42100</c:v>
                </c:pt>
                <c:pt idx="17">
                  <c:v>40522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82747808"/>
        <c:axId val="482748200"/>
      </c:barChart>
      <c:catAx>
        <c:axId val="48274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8200"/>
        <c:crosses val="autoZero"/>
        <c:auto val="1"/>
        <c:lblAlgn val="ctr"/>
        <c:lblOffset val="100"/>
        <c:noMultiLvlLbl val="0"/>
      </c:catAx>
      <c:valAx>
        <c:axId val="4827482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7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745848"/>
        <c:axId val="484350912"/>
      </c:barChart>
      <c:catAx>
        <c:axId val="48274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0912"/>
        <c:crosses val="autoZero"/>
        <c:auto val="1"/>
        <c:lblAlgn val="ctr"/>
        <c:lblOffset val="100"/>
        <c:noMultiLvlLbl val="0"/>
      </c:catAx>
      <c:valAx>
        <c:axId val="48435091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2745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121031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84351696"/>
        <c:axId val="484352088"/>
      </c:barChart>
      <c:catAx>
        <c:axId val="48435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2088"/>
        <c:crosses val="autoZero"/>
        <c:auto val="1"/>
        <c:lblAlgn val="ctr"/>
        <c:lblOffset val="100"/>
        <c:noMultiLvlLbl val="0"/>
      </c:catAx>
      <c:valAx>
        <c:axId val="48435208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1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4352872"/>
        <c:axId val="484353264"/>
      </c:barChart>
      <c:catAx>
        <c:axId val="484352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3264"/>
        <c:crosses val="autoZero"/>
        <c:auto val="1"/>
        <c:lblAlgn val="ctr"/>
        <c:lblOffset val="100"/>
        <c:noMultiLvlLbl val="0"/>
      </c:catAx>
      <c:valAx>
        <c:axId val="48435326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2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15096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84354440"/>
        <c:axId val="484354832"/>
      </c:barChart>
      <c:catAx>
        <c:axId val="48435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4832"/>
        <c:crosses val="autoZero"/>
        <c:auto val="1"/>
        <c:lblAlgn val="ctr"/>
        <c:lblOffset val="100"/>
        <c:noMultiLvlLbl val="0"/>
      </c:catAx>
      <c:valAx>
        <c:axId val="48435483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4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4355616"/>
        <c:axId val="484356008"/>
      </c:barChart>
      <c:catAx>
        <c:axId val="4843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6008"/>
        <c:crosses val="autoZero"/>
        <c:auto val="1"/>
        <c:lblAlgn val="ctr"/>
        <c:lblOffset val="100"/>
        <c:noMultiLvlLbl val="0"/>
      </c:catAx>
      <c:valAx>
        <c:axId val="48435600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5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7279.7</c:v>
                </c:pt>
                <c:pt idx="2">
                  <c:v>8187.8</c:v>
                </c:pt>
                <c:pt idx="3">
                  <c:v>8072.5</c:v>
                </c:pt>
                <c:pt idx="4">
                  <c:v>8660.4</c:v>
                </c:pt>
                <c:pt idx="5">
                  <c:v>9131.4</c:v>
                </c:pt>
                <c:pt idx="6">
                  <c:v>8589.6</c:v>
                </c:pt>
                <c:pt idx="7">
                  <c:v>8682.1</c:v>
                </c:pt>
                <c:pt idx="8">
                  <c:v>9359.6</c:v>
                </c:pt>
                <c:pt idx="9">
                  <c:v>9217.7000000000007</c:v>
                </c:pt>
                <c:pt idx="10">
                  <c:v>10763.1</c:v>
                </c:pt>
                <c:pt idx="11">
                  <c:v>9596.5</c:v>
                </c:pt>
                <c:pt idx="12">
                  <c:v>11009.7</c:v>
                </c:pt>
                <c:pt idx="13">
                  <c:v>10952.7</c:v>
                </c:pt>
                <c:pt idx="14">
                  <c:v>10486.5</c:v>
                </c:pt>
                <c:pt idx="15">
                  <c:v>11002.2</c:v>
                </c:pt>
                <c:pt idx="16">
                  <c:v>9672.5</c:v>
                </c:pt>
                <c:pt idx="17">
                  <c:v>6349.2</c:v>
                </c:pt>
                <c:pt idx="18">
                  <c:v>6595.6</c:v>
                </c:pt>
                <c:pt idx="19">
                  <c:v>6759.1</c:v>
                </c:pt>
                <c:pt idx="20">
                  <c:v>7814.4</c:v>
                </c:pt>
                <c:pt idx="21">
                  <c:v>7152.9</c:v>
                </c:pt>
                <c:pt idx="22">
                  <c:v>7209.4</c:v>
                </c:pt>
                <c:pt idx="23">
                  <c:v>7168.3</c:v>
                </c:pt>
                <c:pt idx="24">
                  <c:v>9393.6</c:v>
                </c:pt>
                <c:pt idx="25">
                  <c:v>8412.1</c:v>
                </c:pt>
                <c:pt idx="26">
                  <c:v>8416.4</c:v>
                </c:pt>
                <c:pt idx="27">
                  <c:v>7642.9</c:v>
                </c:pt>
                <c:pt idx="28">
                  <c:v>9619.4</c:v>
                </c:pt>
                <c:pt idx="29">
                  <c:v>8167.4</c:v>
                </c:pt>
                <c:pt idx="30">
                  <c:v>8605.5</c:v>
                </c:pt>
                <c:pt idx="31">
                  <c:v>7537.6</c:v>
                </c:pt>
                <c:pt idx="32">
                  <c:v>8868.9</c:v>
                </c:pt>
                <c:pt idx="33">
                  <c:v>6972.2</c:v>
                </c:pt>
                <c:pt idx="34">
                  <c:v>7313.1</c:v>
                </c:pt>
                <c:pt idx="35">
                  <c:v>6676.2</c:v>
                </c:pt>
                <c:pt idx="36">
                  <c:v>7581.3</c:v>
                </c:pt>
                <c:pt idx="37">
                  <c:v>7365.3</c:v>
                </c:pt>
                <c:pt idx="38">
                  <c:v>7500.7</c:v>
                </c:pt>
                <c:pt idx="39">
                  <c:v>8795.7000000000007</c:v>
                </c:pt>
                <c:pt idx="40">
                  <c:v>7778.7</c:v>
                </c:pt>
                <c:pt idx="41">
                  <c:v>6715.4</c:v>
                </c:pt>
                <c:pt idx="42">
                  <c:v>8534.2000000000007</c:v>
                </c:pt>
                <c:pt idx="43">
                  <c:v>7013.6</c:v>
                </c:pt>
                <c:pt idx="44">
                  <c:v>7146.2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5963.4</c:v>
                </c:pt>
                <c:pt idx="2">
                  <c:v>7004.1</c:v>
                </c:pt>
                <c:pt idx="3">
                  <c:v>6917.3</c:v>
                </c:pt>
                <c:pt idx="4">
                  <c:v>7204</c:v>
                </c:pt>
                <c:pt idx="5">
                  <c:v>7915.8</c:v>
                </c:pt>
                <c:pt idx="6">
                  <c:v>7052.8</c:v>
                </c:pt>
                <c:pt idx="7">
                  <c:v>7248.7</c:v>
                </c:pt>
                <c:pt idx="8">
                  <c:v>8069.3</c:v>
                </c:pt>
                <c:pt idx="9">
                  <c:v>7720.9</c:v>
                </c:pt>
                <c:pt idx="10">
                  <c:v>9103</c:v>
                </c:pt>
                <c:pt idx="11">
                  <c:v>8131.1</c:v>
                </c:pt>
                <c:pt idx="12">
                  <c:v>9296.1</c:v>
                </c:pt>
                <c:pt idx="13">
                  <c:v>9061.9</c:v>
                </c:pt>
                <c:pt idx="14">
                  <c:v>8339.1</c:v>
                </c:pt>
                <c:pt idx="15">
                  <c:v>9215.7000000000007</c:v>
                </c:pt>
                <c:pt idx="16">
                  <c:v>7883.8</c:v>
                </c:pt>
                <c:pt idx="17">
                  <c:v>5065</c:v>
                </c:pt>
                <c:pt idx="18">
                  <c:v>5107.2</c:v>
                </c:pt>
                <c:pt idx="19">
                  <c:v>5354.3</c:v>
                </c:pt>
                <c:pt idx="20">
                  <c:v>6121.7</c:v>
                </c:pt>
                <c:pt idx="21">
                  <c:v>5388.3</c:v>
                </c:pt>
                <c:pt idx="22">
                  <c:v>5725.8</c:v>
                </c:pt>
                <c:pt idx="23">
                  <c:v>5602.6</c:v>
                </c:pt>
                <c:pt idx="24">
                  <c:v>7045.4</c:v>
                </c:pt>
                <c:pt idx="25">
                  <c:v>5979.4</c:v>
                </c:pt>
                <c:pt idx="26">
                  <c:v>6595.9</c:v>
                </c:pt>
                <c:pt idx="27">
                  <c:v>5791.9</c:v>
                </c:pt>
                <c:pt idx="28">
                  <c:v>7338.8</c:v>
                </c:pt>
                <c:pt idx="29">
                  <c:v>6137.3</c:v>
                </c:pt>
                <c:pt idx="30">
                  <c:v>6705.9</c:v>
                </c:pt>
                <c:pt idx="31">
                  <c:v>6132.2</c:v>
                </c:pt>
                <c:pt idx="32">
                  <c:v>7179.6</c:v>
                </c:pt>
                <c:pt idx="33">
                  <c:v>5198.7</c:v>
                </c:pt>
                <c:pt idx="34">
                  <c:v>5561.1</c:v>
                </c:pt>
                <c:pt idx="35">
                  <c:v>5242.3</c:v>
                </c:pt>
                <c:pt idx="36">
                  <c:v>5970.5</c:v>
                </c:pt>
                <c:pt idx="37">
                  <c:v>5382.6</c:v>
                </c:pt>
                <c:pt idx="38">
                  <c:v>5608.5</c:v>
                </c:pt>
                <c:pt idx="39">
                  <c:v>6669</c:v>
                </c:pt>
                <c:pt idx="40">
                  <c:v>5884.5</c:v>
                </c:pt>
                <c:pt idx="41">
                  <c:v>4766.3999999999996</c:v>
                </c:pt>
                <c:pt idx="42">
                  <c:v>6388.4</c:v>
                </c:pt>
                <c:pt idx="43">
                  <c:v>5392.1</c:v>
                </c:pt>
                <c:pt idx="44">
                  <c:v>5149.1000000000004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1309.9000000000001</c:v>
                </c:pt>
                <c:pt idx="2">
                  <c:v>1184.5999999999999</c:v>
                </c:pt>
                <c:pt idx="3">
                  <c:v>1163.3</c:v>
                </c:pt>
                <c:pt idx="4">
                  <c:v>1459.7</c:v>
                </c:pt>
                <c:pt idx="5">
                  <c:v>1214.0999999999999</c:v>
                </c:pt>
                <c:pt idx="6">
                  <c:v>1535.9</c:v>
                </c:pt>
                <c:pt idx="7">
                  <c:v>1433.1</c:v>
                </c:pt>
                <c:pt idx="8">
                  <c:v>1279.5999999999999</c:v>
                </c:pt>
                <c:pt idx="9">
                  <c:v>1475.6</c:v>
                </c:pt>
                <c:pt idx="10">
                  <c:v>1646.7</c:v>
                </c:pt>
                <c:pt idx="11">
                  <c:v>1443.6</c:v>
                </c:pt>
                <c:pt idx="12">
                  <c:v>1709.4</c:v>
                </c:pt>
                <c:pt idx="13">
                  <c:v>1848.2</c:v>
                </c:pt>
                <c:pt idx="14">
                  <c:v>2128.3000000000002</c:v>
                </c:pt>
                <c:pt idx="15">
                  <c:v>1736.7</c:v>
                </c:pt>
                <c:pt idx="16">
                  <c:v>1759.5</c:v>
                </c:pt>
                <c:pt idx="17">
                  <c:v>1246.8</c:v>
                </c:pt>
                <c:pt idx="18">
                  <c:v>1465.6</c:v>
                </c:pt>
                <c:pt idx="19">
                  <c:v>1373.4</c:v>
                </c:pt>
                <c:pt idx="20">
                  <c:v>1674.3</c:v>
                </c:pt>
                <c:pt idx="21">
                  <c:v>1745.7</c:v>
                </c:pt>
                <c:pt idx="22">
                  <c:v>1458.3</c:v>
                </c:pt>
                <c:pt idx="23">
                  <c:v>1514.1</c:v>
                </c:pt>
                <c:pt idx="24">
                  <c:v>2260.5</c:v>
                </c:pt>
                <c:pt idx="25">
                  <c:v>2319.1999999999998</c:v>
                </c:pt>
                <c:pt idx="26">
                  <c:v>1750.6</c:v>
                </c:pt>
                <c:pt idx="27">
                  <c:v>1751.2</c:v>
                </c:pt>
                <c:pt idx="28">
                  <c:v>2183.1</c:v>
                </c:pt>
                <c:pt idx="29">
                  <c:v>1880.6</c:v>
                </c:pt>
                <c:pt idx="30">
                  <c:v>1803.9</c:v>
                </c:pt>
                <c:pt idx="31">
                  <c:v>1335.2</c:v>
                </c:pt>
                <c:pt idx="32">
                  <c:v>1613.9</c:v>
                </c:pt>
                <c:pt idx="33">
                  <c:v>1655.3</c:v>
                </c:pt>
                <c:pt idx="34">
                  <c:v>1650.2</c:v>
                </c:pt>
                <c:pt idx="35">
                  <c:v>1337.7</c:v>
                </c:pt>
                <c:pt idx="36">
                  <c:v>1505.5</c:v>
                </c:pt>
                <c:pt idx="37">
                  <c:v>1860.1</c:v>
                </c:pt>
                <c:pt idx="38">
                  <c:v>1772.6</c:v>
                </c:pt>
                <c:pt idx="39">
                  <c:v>2040.4</c:v>
                </c:pt>
                <c:pt idx="40">
                  <c:v>1732.5</c:v>
                </c:pt>
                <c:pt idx="41">
                  <c:v>1788.1</c:v>
                </c:pt>
                <c:pt idx="42">
                  <c:v>1987.7</c:v>
                </c:pt>
                <c:pt idx="43">
                  <c:v>1500.6</c:v>
                </c:pt>
                <c:pt idx="44">
                  <c:v>1864.9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04352"/>
        <c:axId val="153604744"/>
      </c:lineChart>
      <c:catAx>
        <c:axId val="1536043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36047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15360474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3604352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46500</c:v>
                </c:pt>
                <c:pt idx="16">
                  <c:v>46200</c:v>
                </c:pt>
                <c:pt idx="17">
                  <c:v>47250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84356792"/>
        <c:axId val="484357184"/>
      </c:barChart>
      <c:catAx>
        <c:axId val="48435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7184"/>
        <c:crosses val="autoZero"/>
        <c:auto val="1"/>
        <c:lblAlgn val="ctr"/>
        <c:lblOffset val="100"/>
        <c:noMultiLvlLbl val="0"/>
      </c:catAx>
      <c:valAx>
        <c:axId val="484357184"/>
        <c:scaling>
          <c:orientation val="minMax"/>
          <c:max val="5000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6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4357968"/>
        <c:axId val="485535232"/>
      </c:barChart>
      <c:catAx>
        <c:axId val="48435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5535232"/>
        <c:crosses val="autoZero"/>
        <c:auto val="1"/>
        <c:lblAlgn val="ctr"/>
        <c:lblOffset val="100"/>
        <c:noMultiLvlLbl val="0"/>
      </c:catAx>
      <c:valAx>
        <c:axId val="48553523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435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85535624"/>
        <c:axId val="485536016"/>
      </c:barChart>
      <c:catAx>
        <c:axId val="485535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5536016"/>
        <c:crosses val="autoZero"/>
        <c:auto val="1"/>
        <c:lblAlgn val="ctr"/>
        <c:lblOffset val="100"/>
        <c:noMultiLvlLbl val="0"/>
      </c:catAx>
      <c:valAx>
        <c:axId val="48553601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5535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5536800"/>
        <c:axId val="485537192"/>
      </c:barChart>
      <c:catAx>
        <c:axId val="48553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5537192"/>
        <c:crosses val="autoZero"/>
        <c:auto val="1"/>
        <c:lblAlgn val="ctr"/>
        <c:lblOffset val="100"/>
        <c:noMultiLvlLbl val="0"/>
      </c:catAx>
      <c:valAx>
        <c:axId val="48553719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85536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85538368"/>
        <c:axId val="48553876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538368"/>
        <c:axId val="485538760"/>
      </c:lineChart>
      <c:catAx>
        <c:axId val="48553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55387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8553876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8553836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85539544"/>
        <c:axId val="485539936"/>
      </c:barChart>
      <c:catAx>
        <c:axId val="48553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55399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8553993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8553954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39731759127838E-2"/>
          <c:y val="7.0765493196747867E-2"/>
          <c:w val="0.76333266891913976"/>
          <c:h val="0.88269808598821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4">
                  <c:v>100</c:v>
                </c:pt>
                <c:pt idx="5">
                  <c:v>103.3</c:v>
                </c:pt>
                <c:pt idx="6">
                  <c:v>107.7</c:v>
                </c:pt>
                <c:pt idx="7">
                  <c:v>110.9</c:v>
                </c:pt>
                <c:pt idx="8">
                  <c:v>114.9</c:v>
                </c:pt>
                <c:pt idx="9">
                  <c:v>118.6</c:v>
                </c:pt>
                <c:pt idx="10">
                  <c:v>122.2</c:v>
                </c:pt>
                <c:pt idx="11">
                  <c:v>125.2</c:v>
                </c:pt>
                <c:pt idx="12">
                  <c:v>131.30000000000001</c:v>
                </c:pt>
                <c:pt idx="13">
                  <c:v>137.1</c:v>
                </c:pt>
                <c:pt idx="14">
                  <c:v>139.6</c:v>
                </c:pt>
                <c:pt idx="15">
                  <c:v>143.1</c:v>
                </c:pt>
                <c:pt idx="16">
                  <c:v>138.6</c:v>
                </c:pt>
                <c:pt idx="17">
                  <c:v>123.2</c:v>
                </c:pt>
                <c:pt idx="18">
                  <c:v>110.3</c:v>
                </c:pt>
                <c:pt idx="19">
                  <c:v>97.29</c:v>
                </c:pt>
                <c:pt idx="20">
                  <c:v>90.71</c:v>
                </c:pt>
                <c:pt idx="21">
                  <c:v>93.38</c:v>
                </c:pt>
                <c:pt idx="22">
                  <c:v>95.36</c:v>
                </c:pt>
                <c:pt idx="23">
                  <c:v>96.81</c:v>
                </c:pt>
                <c:pt idx="24">
                  <c:v>101.6</c:v>
                </c:pt>
                <c:pt idx="25">
                  <c:v>105.7</c:v>
                </c:pt>
                <c:pt idx="26">
                  <c:v>109.6</c:v>
                </c:pt>
                <c:pt idx="27">
                  <c:v>111.1</c:v>
                </c:pt>
                <c:pt idx="28">
                  <c:v>111</c:v>
                </c:pt>
                <c:pt idx="29">
                  <c:v>109.7</c:v>
                </c:pt>
                <c:pt idx="30">
                  <c:v>110.4</c:v>
                </c:pt>
                <c:pt idx="31">
                  <c:v>110</c:v>
                </c:pt>
                <c:pt idx="32">
                  <c:v>107.5</c:v>
                </c:pt>
                <c:pt idx="33">
                  <c:v>103.9</c:v>
                </c:pt>
                <c:pt idx="34">
                  <c:v>99.51</c:v>
                </c:pt>
                <c:pt idx="35">
                  <c:v>96.35</c:v>
                </c:pt>
                <c:pt idx="36">
                  <c:v>93.76</c:v>
                </c:pt>
                <c:pt idx="37">
                  <c:v>94.84</c:v>
                </c:pt>
                <c:pt idx="38">
                  <c:v>94.21</c:v>
                </c:pt>
                <c:pt idx="39">
                  <c:v>98.49</c:v>
                </c:pt>
                <c:pt idx="40">
                  <c:v>98.95</c:v>
                </c:pt>
                <c:pt idx="41">
                  <c:v>96.24</c:v>
                </c:pt>
                <c:pt idx="42">
                  <c:v>94.79</c:v>
                </c:pt>
                <c:pt idx="43">
                  <c:v>88.53</c:v>
                </c:pt>
                <c:pt idx="44">
                  <c:v>86.36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05528"/>
        <c:axId val="153605920"/>
      </c:lineChart>
      <c:catAx>
        <c:axId val="1536055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360592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153605920"/>
        <c:scaling>
          <c:orientation val="minMax"/>
          <c:max val="150"/>
          <c:min val="8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3605528"/>
        <c:crosses val="autoZero"/>
        <c:crossBetween val="midCat"/>
        <c:majorUnit val="5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5997031784050137"/>
          <c:y val="0.18284100301260087"/>
          <c:w val="0.14002968215949863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2700.8</c:v>
                </c:pt>
                <c:pt idx="1">
                  <c:v>2912</c:v>
                </c:pt>
                <c:pt idx="2">
                  <c:v>2819.6</c:v>
                </c:pt>
                <c:pt idx="3">
                  <c:v>2782.7</c:v>
                </c:pt>
                <c:pt idx="4">
                  <c:v>3097.9</c:v>
                </c:pt>
                <c:pt idx="5">
                  <c:v>2988</c:v>
                </c:pt>
                <c:pt idx="6">
                  <c:v>3356.5</c:v>
                </c:pt>
                <c:pt idx="7">
                  <c:v>3256.6</c:v>
                </c:pt>
                <c:pt idx="8">
                  <c:v>3088.1</c:v>
                </c:pt>
                <c:pt idx="9">
                  <c:v>3369.1</c:v>
                </c:pt>
                <c:pt idx="10">
                  <c:v>3618.3</c:v>
                </c:pt>
                <c:pt idx="11">
                  <c:v>3684.5</c:v>
                </c:pt>
                <c:pt idx="12">
                  <c:v>3446.3</c:v>
                </c:pt>
                <c:pt idx="13">
                  <c:v>3483</c:v>
                </c:pt>
                <c:pt idx="14">
                  <c:v>3746.4</c:v>
                </c:pt>
                <c:pt idx="15">
                  <c:v>3648.6</c:v>
                </c:pt>
                <c:pt idx="16">
                  <c:v>3451.7</c:v>
                </c:pt>
                <c:pt idx="17">
                  <c:v>3000.4</c:v>
                </c:pt>
                <c:pt idx="18">
                  <c:v>2882.2</c:v>
                </c:pt>
                <c:pt idx="19">
                  <c:v>2915.5</c:v>
                </c:pt>
                <c:pt idx="20">
                  <c:v>3007.8</c:v>
                </c:pt>
                <c:pt idx="21">
                  <c:v>3117</c:v>
                </c:pt>
                <c:pt idx="22">
                  <c:v>2882.1</c:v>
                </c:pt>
                <c:pt idx="23">
                  <c:v>2877.8</c:v>
                </c:pt>
                <c:pt idx="24">
                  <c:v>3260.4</c:v>
                </c:pt>
                <c:pt idx="25">
                  <c:v>3871.1</c:v>
                </c:pt>
                <c:pt idx="26">
                  <c:v>3936.3</c:v>
                </c:pt>
                <c:pt idx="27">
                  <c:v>3976.6</c:v>
                </c:pt>
                <c:pt idx="28">
                  <c:v>3952.4</c:v>
                </c:pt>
                <c:pt idx="29">
                  <c:v>3880.4</c:v>
                </c:pt>
                <c:pt idx="30">
                  <c:v>4276.7</c:v>
                </c:pt>
                <c:pt idx="31">
                  <c:v>3708.9</c:v>
                </c:pt>
                <c:pt idx="32">
                  <c:v>3721.6</c:v>
                </c:pt>
                <c:pt idx="33">
                  <c:v>3548</c:v>
                </c:pt>
                <c:pt idx="34">
                  <c:v>3618.6</c:v>
                </c:pt>
                <c:pt idx="35">
                  <c:v>3531</c:v>
                </c:pt>
                <c:pt idx="36">
                  <c:v>3321.8</c:v>
                </c:pt>
                <c:pt idx="37">
                  <c:v>3721.1</c:v>
                </c:pt>
                <c:pt idx="38">
                  <c:v>3824.9</c:v>
                </c:pt>
                <c:pt idx="39">
                  <c:v>4330.5</c:v>
                </c:pt>
                <c:pt idx="40">
                  <c:v>4448.5</c:v>
                </c:pt>
                <c:pt idx="41">
                  <c:v>4745.8</c:v>
                </c:pt>
                <c:pt idx="42">
                  <c:v>4738.5</c:v>
                </c:pt>
                <c:pt idx="43">
                  <c:v>4599.5</c:v>
                </c:pt>
                <c:pt idx="44">
                  <c:v>4762.8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9713.2999999999993</c:v>
                </c:pt>
                <c:pt idx="1">
                  <c:v>10633</c:v>
                </c:pt>
                <c:pt idx="2">
                  <c:v>11795</c:v>
                </c:pt>
                <c:pt idx="3">
                  <c:v>13405</c:v>
                </c:pt>
                <c:pt idx="4">
                  <c:v>13049</c:v>
                </c:pt>
                <c:pt idx="5">
                  <c:v>14717</c:v>
                </c:pt>
                <c:pt idx="6">
                  <c:v>14092</c:v>
                </c:pt>
                <c:pt idx="7">
                  <c:v>14827</c:v>
                </c:pt>
                <c:pt idx="8">
                  <c:v>15577</c:v>
                </c:pt>
                <c:pt idx="9">
                  <c:v>15209</c:v>
                </c:pt>
                <c:pt idx="10">
                  <c:v>16636</c:v>
                </c:pt>
                <c:pt idx="11">
                  <c:v>16950</c:v>
                </c:pt>
                <c:pt idx="12">
                  <c:v>17998</c:v>
                </c:pt>
                <c:pt idx="13">
                  <c:v>17785</c:v>
                </c:pt>
                <c:pt idx="14">
                  <c:v>17297</c:v>
                </c:pt>
                <c:pt idx="15">
                  <c:v>18560</c:v>
                </c:pt>
                <c:pt idx="16">
                  <c:v>17537</c:v>
                </c:pt>
                <c:pt idx="17">
                  <c:v>13635</c:v>
                </c:pt>
                <c:pt idx="18">
                  <c:v>12560</c:v>
                </c:pt>
                <c:pt idx="19">
                  <c:v>12229</c:v>
                </c:pt>
                <c:pt idx="20">
                  <c:v>11495</c:v>
                </c:pt>
                <c:pt idx="21">
                  <c:v>10715</c:v>
                </c:pt>
                <c:pt idx="22">
                  <c:v>10781</c:v>
                </c:pt>
                <c:pt idx="23">
                  <c:v>10663</c:v>
                </c:pt>
                <c:pt idx="24">
                  <c:v>10712</c:v>
                </c:pt>
                <c:pt idx="25">
                  <c:v>9494.7000000000007</c:v>
                </c:pt>
                <c:pt idx="26">
                  <c:v>9939.4</c:v>
                </c:pt>
                <c:pt idx="27">
                  <c:v>10263</c:v>
                </c:pt>
                <c:pt idx="28">
                  <c:v>11262</c:v>
                </c:pt>
                <c:pt idx="29">
                  <c:v>10447</c:v>
                </c:pt>
                <c:pt idx="30">
                  <c:v>10857</c:v>
                </c:pt>
                <c:pt idx="31">
                  <c:v>10255</c:v>
                </c:pt>
                <c:pt idx="32">
                  <c:v>10916</c:v>
                </c:pt>
                <c:pt idx="33">
                  <c:v>9845.2999999999993</c:v>
                </c:pt>
                <c:pt idx="34">
                  <c:v>9988.5</c:v>
                </c:pt>
                <c:pt idx="35">
                  <c:v>9659.7999999999993</c:v>
                </c:pt>
                <c:pt idx="36">
                  <c:v>9698.2999999999993</c:v>
                </c:pt>
                <c:pt idx="37">
                  <c:v>9309.7000000000007</c:v>
                </c:pt>
                <c:pt idx="38">
                  <c:v>9341.1</c:v>
                </c:pt>
                <c:pt idx="39">
                  <c:v>10594</c:v>
                </c:pt>
                <c:pt idx="40">
                  <c:v>10688</c:v>
                </c:pt>
                <c:pt idx="41">
                  <c:v>10245</c:v>
                </c:pt>
                <c:pt idx="42">
                  <c:v>11398</c:v>
                </c:pt>
                <c:pt idx="43">
                  <c:v>12239</c:v>
                </c:pt>
                <c:pt idx="44">
                  <c:v>12620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07488"/>
        <c:axId val="153607880"/>
      </c:areaChart>
      <c:catAx>
        <c:axId val="1536074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36078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153607880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3607488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-20 %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0.07041</cdr:x>
      <cdr:y>0.00305</cdr:y>
    </cdr:from>
    <cdr:to>
      <cdr:x>0.35471</cdr:x>
      <cdr:y>0.06557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64145" y="14168"/>
          <a:ext cx="2681815" cy="2903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spc="-40" dirty="0" smtClean="0">
              <a:solidFill>
                <a:srgbClr val="002060"/>
              </a:solidFill>
            </a:rPr>
            <a:t>Miljardia euroa, käyvin hinnoin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7" y="133453"/>
            <a:ext cx="1591608" cy="26765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10.2.2016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0" y="240513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10.2.2016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3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85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10.2.2016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3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0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9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1625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50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7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2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4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5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6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8992AE-04F4-4B57-94F2-1C227A44C51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487A2F-8B98-4D2C-98B7-4F4F10E953E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EFFB4-AE7B-4FE1-9170-770CECB85D7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DC8BB1F-D129-47FB-8B2E-FAB3908A787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83489F5-468C-4C64-9C05-63092255EC8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A85D3-8185-46BC-B409-08387BD5300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74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453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FA48F7-57C7-4A5F-AFAD-A627BEC7564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85F207A-830A-42A6-B1F5-53516D96EC22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3497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0CE094D-A7DE-4FB5-AB6F-CEDEB75635F7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70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6A6F48-C2FD-42B2-95C7-9EEA53421AC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8FBAEFA-A2CA-4582-962D-BB14E42467C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072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75F865A-8B55-4B1D-9F37-C382116CA334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969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0BBDF8-A20D-4B3D-80E5-B4F086C05433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2500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26E8B881-30E0-41E9-912C-CFAD66C0664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665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3CC3C9-F484-4A28-9CDF-50F525A21B0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116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1353FA-DAAB-495F-893A-8B7196248C8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372DFA3-C07D-46E7-98C3-6149F902336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2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64A635A-726A-4548-9C0C-FD47522FF80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0632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49637-8B64-4302-8697-1452D46579A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843728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398158-E2B9-40F7-83ED-FE7DC2526E3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0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533C93-220B-4D8A-9C48-4FB5DE18D59B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4190C6-8E22-4F7E-A84E-3D90978B8BA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161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267F1A-B219-4430-A8A2-C874413B59E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4491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608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6309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D588C6-FF16-4B3E-AD67-3A0611361B2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5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E4C8734-840A-47FC-9408-73D473684FB7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207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CA68A5E-A4C6-4649-B94A-684CFABFC4D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72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5972535-18F1-4118-A3A1-7EF8C10447D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7443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76B114D-4DEF-41EA-A9E5-3C6EA92FE0E1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566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65C5560B-4D65-4235-B5B4-C683FB46C181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61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DA8CF9-9F57-4D8D-8D35-FB10D6BAD8D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49FCE34F-0E30-4349-AC33-BADF03A8AA57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985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0AFC25-863C-47BD-AF2D-312A2EE6398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013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3C8229C-8C76-44E5-A9BE-C6A22D0E519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2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49A9177-E59D-4F40-B1B1-6F8913B5A96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9144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BD6DD5-5D79-41B2-B856-974B0AC1DEF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06984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F65CD5-C346-4F3E-944B-B1B3DD1B629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01611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EE7989-428E-4C91-8ECA-65EA5058653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31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4CAA4C-1166-4194-A7B3-9D09C3BF762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377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B6A233-3E87-4DF3-9B85-31934F21956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1079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849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3EA792-F97D-4D69-884D-80398C31835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18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449D40-93B1-4F92-8895-D16952612B9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D9C70E7-5D08-43ED-B843-D27FEE6322FC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3357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0B16CE4-45C3-40F1-A950-25B2D457C57E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000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A7D8309-CC32-478C-AD23-58BDDDF5757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9756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B631581-EA10-4303-940C-80E71CBFEDB6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37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A152288-A409-43C8-B0B4-CDFA6E927C83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7927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8F4677B-28AF-4E40-B213-EB911FDDC01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2382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223FCE3-0BBE-4DEC-A0B9-BEE702ABA3C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60450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A5BEC22-FDC1-492D-A5EB-C1A449E2BD3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72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EC90F-072A-4633-A7D9-2ADC32073766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2BDF83-EC4A-4CDB-B791-E7BB5FB1CA9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8568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259968-284A-4AA8-9F92-FC7C63B1F48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424035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77C7FCB-24B1-40CD-90AF-3B41D2132B5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818704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63BD83-56D5-4C30-912F-31EC081F235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24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33D13E9-42AD-414C-8F9B-ABE257F239C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1034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67A72-5FDF-4C22-A6A9-175A5E3E0BF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2547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90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3254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891F94-6204-4A4F-A559-C5837BC3669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9BDAE64-B7DB-4DC0-91C2-0DA4CB3C5E9C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832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74278-2CAB-4432-B61E-31BA3DECF1AA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E8071B6-5584-4D79-ACF2-F37E2D6AEB1A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8463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4E871FF-5901-4F8F-A012-EB0F9DA9096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9516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A97BE14-F943-44F8-819F-E78C16A67314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7709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7D92E71-35A3-4774-A9EA-F529C35006B6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3964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9D8D5C5-69A0-4E24-B9E0-230D2263CBD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0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032055A-815B-403C-8832-55C931C024F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410392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229340F-30DC-407D-B33D-C163119034E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00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1C92EEB-389B-41A8-9F6C-06FEA938B0B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1677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D9677FB-6A8C-483D-BC30-387920439E2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882477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5A22D50-5FB2-4BB9-BBDF-0A5E7977181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9525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2C79E-F47A-47DB-9814-EA9E6000604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652901-D9C7-4FB3-A9D6-58D3CCD0F62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528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2E23281-0D11-47D1-9C0F-C7992211C44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3878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53F49F-EF04-4140-AA64-37E9204795D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5426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605FB518-92E0-418B-A7D7-629244EFDA3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550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1BEDD-E9EF-4D5C-977C-1D49A43693DA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336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7168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584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F8D5C8-7B5D-4F4E-AEB0-7B515DE81EC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5CFC8E2-070E-49CF-933F-DD24533DB464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6758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DABC160-BCFF-483B-A6C4-45294191B69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94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33D2A-A860-4044-A7BF-DDEC57D30BED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3E645E3-0218-4A9D-BE25-2C916F156520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4271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7B22ABF-F730-4059-8A29-3ABF54AD41A5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7036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0E2764B-C4E3-4984-B18B-9F6F6106574D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5282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362028A-942F-4B11-BDEA-ABCF59D8532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646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116FC63-296A-41F7-BE64-087A9C08DA1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6118721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9396A15-9C1B-4C82-B03D-CEB807FC8B5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741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83F804-44B6-4F74-A26C-84EA1BEF500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1819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233517B-A7A7-4211-A320-67AECBEBF95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48767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B00F51-B7F5-4A93-9FDE-FE8E139ADD2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954718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7010C6-A1C8-407B-910A-A61F8504F09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965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884491-6C92-4751-A1D0-EBD62674E2B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378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424102E-E13E-4FE7-8C99-A73E864D5FF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4813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02515837-AFAA-4A51-BF3E-A374D66E5DD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469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E8376-1C05-4CF5-A22F-9F62E7F68165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194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8132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137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B1B14-5531-494B-9966-E752CB78879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9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51B968C-71AD-4071-A799-090D7FC3627A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2777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B9ECCE6-1F95-46EE-B1D4-8A8B3116940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783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1C47C8C-20E5-42DE-B5FA-9ADCF1C62ECE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0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25F4629-EC4D-49C2-9CFB-92C577B07D12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3347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D643AD7-44E0-4A7B-BB06-4F16BE113243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187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A52D661-B2EF-49FD-9DBB-0AAA020DB07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4916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6208F90-DAD5-4E24-A63E-618DE047749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622419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882FB9-42A0-41F6-9B5B-021BDDCBAAC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0631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054FB2F-1990-45EC-AE0D-C935A0996A4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34314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C0AF888-6C64-4194-A005-8E5D1C867BA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193278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2F9763-DB5C-4B47-9BBB-17DC412FB8F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039839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E0669-7E99-4110-BEAC-38DEDA136C4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8965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D35BC0F-4226-44EF-9137-C291941456D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295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485DE-BE19-40B5-9AF5-C06A42CF1D9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642E14E-DC8C-4548-9D4B-F831232E887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05704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487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29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DD0463-1AFD-493D-A868-EFEE08514A7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E9F1312-C367-43ED-83EB-E3E75C503F38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182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F9F213C-446A-4482-BE0D-52D4B32F602F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7096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F96FFA3-97BD-4807-BE5E-A66972B318A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8880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3EF4E08-D157-49AB-91CD-6E4280720D50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47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EEF31BC-0101-4C78-9AB0-3107E13DFCE6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5278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6C3682D-F48D-4303-86E9-C730171B6DB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329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1A2E39C-EAF7-4D35-B3A1-626542F1897D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9C353F-17BF-4307-A061-37D84ACF004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9347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EE929F9-401E-4018-BC10-F9DE8C60F09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060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DEF9C6-83FC-435B-B636-50E4A57E670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67285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605DA1F-2E57-4E47-93E2-2137CB7D00D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122686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99C2915-CFD7-45F5-9221-99B7195F587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2576678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60CFE-EF1D-40CD-AE04-2F6D344693B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470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9BA3AB5-640E-4753-8F4E-D0AB0A2695B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4993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830087-8986-4F45-A67C-7E3BB7C750F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2853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AF5B997F-17FD-4C1E-A222-5501F3EBBEB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832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52775-8CCD-41AE-A87F-332D7D7EFE32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550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18C2ED6A-7774-4A4A-AA66-521987CBF6B1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1161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4801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988679-FA7E-4416-A577-D251C8EE3A8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7681A34-7157-4BCE-8C96-16FE508FFD89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3838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CC93F26-7594-485D-A089-6ED784B51D4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4378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7ABC196-02E2-4DBA-B525-58B5704A9BC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9541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678014D-21CB-4C2A-8F7E-06DD9BD2C710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386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BC31D99-270C-42FF-B9BF-7C4B0ABF808E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084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9071124-5B4A-4517-9744-007DBE71E774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510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22B44B9-EE38-42F7-BC63-72D9F6C267C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12666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71E5245-C7B5-4322-AE5A-24FB2D26677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837F8BE-5F59-4E73-9953-31830A8E5AA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646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7A466AC-C3C2-4646-9D17-B608AE869A5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8248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7C82C57-1242-486E-9DB5-F0461C770F7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823827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6D3339-F1F3-4619-8683-F02EAF27927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8992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D5304F-CA80-4A03-B304-2E8DC4C4179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201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D35A78-95B7-4008-A27B-CB5D99FC5D0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67502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96C698-CC99-41F7-A00D-F7D7A3E5E0E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53623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7C38B-16AF-4BCC-B588-AC1D91EF6AD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1913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911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86072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2904E49-4035-4BA8-BC36-65875E103DE2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0F72CF-CCA5-41F0-979D-5E84EC2596B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0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C8A9884-60AF-497A-BBB8-775716CF5151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8666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043C94B-BDCE-437A-8876-F6A5A45E699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097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E484703-B478-4707-9DD9-BD7BD0247894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8223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20DEC9A9-8B15-422E-914E-5158889A3D46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3107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ACA72FA-B06E-465C-9053-91CFF57DEC7A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2765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479264-F47F-4C5C-9ED9-C269512B66E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553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5510578-3494-45A7-9EB6-7A4E13B91A9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748895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2A2B483-875A-4A15-BA67-F99CC3563A5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393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7098F4-E84A-4F53-A062-6A2EB973752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42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7E22097-7999-4E48-9DF7-6D120AD02028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136914A-7717-4C32-80B4-E8C24C2D7A8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29314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11781F-F1BC-46D1-851C-F0B58E33854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431480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7C3C95-8D32-4020-A118-0590C36C04D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33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622125-3D6A-457D-B4C5-FE12A7BAF54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5970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02C790-A024-4983-8B06-8544BFBE1F0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6433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8D340-ED91-4A40-A913-B2F9F74F28E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42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0514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74063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D7B673-7FB9-47DF-B945-87682EDE046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8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1E86C94-3A23-4BF4-A29E-F900B421F2B2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570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3FA7B1D-5116-4086-B9FC-15299384B45A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840843D-FDB5-4B3A-AB2F-1BDAF903D84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57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230AF7E-75A5-446A-8059-CF287A17B9C7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0931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0600CC1-97F6-4878-952D-8B6653DF5C70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6997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C6519B47-D2C5-4332-998F-607404D57E33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266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CFA707A-56FB-4B19-98EC-7B3D9F3C4B2A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8414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945E95-8A55-4123-9084-8C1C1A1A715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398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EACA481-A6CF-4C7B-944E-0659464583B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5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8F46543-894A-4FA3-AB58-A66A4B80CE6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4564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EB344D5-CC2B-4D0E-BE5C-2642FE6B78D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377239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2530013-E454-4095-A25C-D411D7A091A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591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997D773-C221-4F17-AF4B-9547FB08D11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379D09-1C48-4D0A-874E-7E831C8A8EC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092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2819873-6628-464D-A0E5-2601793FE82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04840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B9EDD2F-9103-4D64-9045-583B47B0864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563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8023B-F730-45AE-B677-4131AEEBA21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01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0529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870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51BE9B-45EE-40EB-AF7B-7F06A7ED7D4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9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D206D76-5696-4402-A13D-EAB9B13056F8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8380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6E08326-96D6-4A28-8F0F-3162EDC5F5D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2125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D709CEF-D26C-40C7-A5F9-73464927979F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6630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4E5364-ACB9-42E7-9B09-6371DAA55EB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EB062C4-E618-4256-B184-5EA2C5B16458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6012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5473573C-F2EE-494D-AA8B-2E3178995DC6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1265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1A02C4F-5ED9-4953-BDD3-216D3DA0FE5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4232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4F40D8-2928-45B6-8B23-EF8DA5FAC6B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971079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A3F7E7B-1E54-44D7-9D32-7FA06AD6A9B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86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A0E9C42-8836-4285-8097-8C0F2DE3D90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55920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78105E6-EAC8-477C-92F9-381AA935A4E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214984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DA80374-2373-4A64-86B4-D2CB93E890D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615086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7476CD-D0F6-497C-84AE-CB6261F40B4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94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F66E8BD-5A85-435F-83E0-9CD719C208C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68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7E11E-5E03-4E9D-A97B-06600C6722A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02A6C29-7828-46FB-93E0-AE802EA7812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EF5D770-5C62-424B-9368-9EACC445432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09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509C0-0B53-43E7-9EA6-69751ACD9A9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952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57238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422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D67D29-9032-4687-9005-DFC798EE7B3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4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B0819376-43FD-4941-973C-9927CAC88FB5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8659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5CF3D61-D8E2-49A7-8B74-DE1AE88E915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5913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167D19B-455E-48B5-B821-1374688B6D1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3460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D68001D-3F27-4C52-90C7-3D6891797BD9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4244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2780DFB-7808-401A-84F2-0E3EEFF2F431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711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B7F772-5237-4D5E-A917-37AB030C2E6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D1652D3A-868A-4C94-ACC8-B0B74437C44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2509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EFCF43-4E1D-4A51-9FAC-B649841A6DD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392497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84E2E7-B1EA-4734-B5C4-A5317E91C9B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860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B6E6D7B-DEF6-4A8B-9752-C79F29B1806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3400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C84FA77-C3EC-49E8-BD52-742C8FB6991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4132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B9602-773B-4BDF-9D66-D5D7F7775CE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986547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18E6FF-848F-4376-9312-987FACE73AE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03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1810CA-B5D6-43AF-884E-D28B95ACC54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748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B9D087-B39C-4828-B2F9-263B0A06D1C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5115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78DF0-337D-4E10-A49B-289FF1CD19F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765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EE76C00-CA86-4615-B0C2-E701A52CAAF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0450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253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9FAA15-9B6E-451D-80FD-4570686DA68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3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39A3B23-A6D6-4F8F-AA77-05CCD78787F8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4958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77A34CA-1B27-4FFF-A8E6-AB279A83B24A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3537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4FCB1F2-94C5-47CD-B035-2159532DC3C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670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002B762-0F3F-4DA6-9ACF-06353B84FB13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2125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E268A181-36D2-4E7F-BF15-5307CDD89FE1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279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A2D0470-9E15-429F-AD84-7BD7581365F0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732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745F55-737B-472C-B00B-4D9ABCA93DF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78727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24E7D8-4115-4D7F-BB21-2D31CDBECED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BCA511-5AB5-41C3-BA54-1771C436331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9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4C8C65D-54E7-4F86-9691-3E84DCE9C89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38210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A7D411D-8AF7-49C8-819D-5AF08BBB6B5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411108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B141B22-7DD3-4F91-88C3-46E632D6A6F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513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218582-51A1-4874-93F3-D774F84D794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650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C0FF336-32BF-4F5D-9E47-38CA62C5AAE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0973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C874D09-6820-468B-BD95-2C5DE5273C0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3321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DC8E3-948C-4CE2-BD9D-81A8C95CA5F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47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52337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CB5DD1A-5EA0-4D4B-BC60-F035D4FD164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9AB5D-6192-49A7-84D5-35485CBCA47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1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2F950A9-0A2A-4276-BF22-89391C2968B9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3966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1EDB301-51CB-4409-AAE6-67954AE0B61F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0890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FE4E559-1266-4565-AA8B-14E102DFCA4A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6559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CDE927F-7E7E-4519-841D-436D06640098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9571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FFC0FA2-208A-42BA-9D0C-FBAE2F9B13C3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390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444F110-4BB0-4591-BB2E-BE2CD48F061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2772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72B2085-496C-4068-96F6-0C1409AC831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891555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D9BD87F-E75E-4FA2-AE59-5214F861A8F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20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63DF090-9614-4177-A2A2-EE54808AD0B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21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303351C-DECD-4AA2-9B62-151A2965846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A9ADF34-9EAF-4124-88B4-1FFFFD339DE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516362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2F93EE9-8E13-4D61-9E92-DB67A9AC429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084074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7D4223-7AC1-4086-BFCD-61FEE6306D7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940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4455CE9-D2E8-4E61-85B7-54ADA3866E0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1784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E8B8E7-C1D4-45D2-9E82-9B347AA2365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0995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489E9-FDD2-4B18-B6F6-3F904980C80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4825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69598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070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67DE09-DAEA-41FB-BAFF-8E149F9AD26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CA89F46A-93ED-40E9-9058-2CFCCC2C281D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29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C094E66-9698-4793-80E1-A0C2E7E38E84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82535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335D075-8680-48DF-9AFD-2CE5418696D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7720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C340C279-467D-4589-8982-BAB094853797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0476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41A088D6-B2DF-465D-A512-B3C17D21EB2B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354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222E120-7056-44F8-8251-CCAD9EE8C15F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4735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8F37797-2BF7-44E1-8CF7-CB79561B556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3228858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08897EA-BAEC-449A-83A5-93C1DDD6F44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388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65985F-6DE6-4394-82DC-BFE267D6B13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8361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5ABEAE0-4342-4276-9467-D1C48F67F31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774669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D17A16-FB63-4E87-AC80-2DCD0FB0073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08564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F24D32-F62C-4EBD-9B71-C7E4C796842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129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00066D-60E9-4C02-BDEA-ABD75945104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48217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D442D72-2A6C-43C6-A701-E208807792B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07496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9B552723-A283-4578-9958-5DDBE4E9306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116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74A2B-CEC4-4D28-AC73-5A6B04EB84FC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981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5223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4173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2D2AB0-CE21-47BB-AF8C-4CAE6EAB811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9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A0C10F7-1D65-452D-85A4-1C820361A97F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2731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EF026CA-0C01-4730-BB85-FEB25CBE41C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505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AE915C-82FC-409F-AFF3-DA17BE72B4C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82AB4C4-81AD-421D-BBDD-15AC0CD2595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4018"/>
      </p:ext>
    </p:extLst>
  </p:cSld>
  <p:clrMapOvr>
    <a:masterClrMapping/>
  </p:clrMapOvr>
  <p:transition spd="med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C9B4094-90A0-4F2D-9728-20FF9D5402A9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896"/>
      </p:ext>
    </p:extLst>
  </p:cSld>
  <p:clrMapOvr>
    <a:masterClrMapping/>
  </p:clrMapOvr>
  <p:transition spd="med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0E7EC65-DF0A-4DCB-BB67-80F7E2A213B5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5770"/>
      </p:ext>
    </p:extLst>
  </p:cSld>
  <p:clrMapOvr>
    <a:masterClrMapping/>
  </p:clrMapOvr>
  <p:transition spd="med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8DF6689-736C-45E8-B5C8-FEE421F77454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0466"/>
      </p:ext>
    </p:extLst>
  </p:cSld>
  <p:clrMapOvr>
    <a:masterClrMapping/>
  </p:clrMapOvr>
  <p:transition spd="med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D87D3BB-5310-40DC-B739-9E0ED0D4A64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943619"/>
      </p:ext>
    </p:extLst>
  </p:cSld>
  <p:clrMapOvr>
    <a:masterClrMapping/>
  </p:clrMapOvr>
  <p:transition spd="med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411839F-1D9A-4044-A532-31DB0AF6111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231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B45C2BE-0AB7-4875-AE9E-B6A2963DF72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7396"/>
      </p:ext>
    </p:extLst>
  </p:cSld>
  <p:clrMapOvr>
    <a:masterClrMapping/>
  </p:clrMapOvr>
  <p:transition spd="med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A349C85-193B-4183-86D6-B835172E122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998533"/>
      </p:ext>
    </p:extLst>
  </p:cSld>
  <p:clrMapOvr>
    <a:masterClrMapping/>
  </p:clrMapOvr>
  <p:transition spd="med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4275214-2438-4BF5-8324-EFB345C406A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63963"/>
      </p:ext>
    </p:extLst>
  </p:cSld>
  <p:clrMapOvr>
    <a:masterClrMapping/>
  </p:clrMapOvr>
  <p:transition spd="med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29A0E-EBA0-4D23-9927-8C34156D279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0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F845B23-8718-4BD1-BCF0-9BD7FC4124F9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BDFF41-65C4-4823-AE32-928C3F88CF7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9834"/>
      </p:ext>
    </p:extLst>
  </p:cSld>
  <p:clrMapOvr>
    <a:masterClrMapping/>
  </p:clrMapOvr>
  <p:transition spd="med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E866597-C3A0-4D40-8574-19AADAC3C9D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1513"/>
      </p:ext>
    </p:extLst>
  </p:cSld>
  <p:clrMapOvr>
    <a:masterClrMapping/>
  </p:clrMapOvr>
  <p:transition spd="med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3FCFC4D0-2401-4B77-89D3-283F1A5B7E5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73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5432D-ACF2-4EAE-9A9B-640D3DB51377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21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99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02562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1A0A56-FC9E-40D8-A106-821BC968431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2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9702F3A1-1452-4C58-86F1-3CE1A61A2CE2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3171"/>
      </p:ext>
    </p:extLst>
  </p:cSld>
  <p:clrMapOvr>
    <a:masterClrMapping/>
  </p:clrMapOvr>
  <p:transition spd="med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C18DB981-F3F8-4A50-914C-1D00E54E9A14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280"/>
      </p:ext>
    </p:extLst>
  </p:cSld>
  <p:clrMapOvr>
    <a:masterClrMapping/>
  </p:clrMapOvr>
  <p:transition spd="med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CB88521-D104-4AE3-B8DB-B6B6AB2DF15B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061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4C0FC28-C96E-4279-B017-771F40F3B09E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4242CF8E-52AD-4C49-BEC4-87BE4653092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069B5CF-D7FA-450E-9F32-CD73B2549163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1254"/>
      </p:ext>
    </p:extLst>
  </p:cSld>
  <p:clrMapOvr>
    <a:masterClrMapping/>
  </p:clrMapOvr>
  <p:transition spd="med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924DB7A-ECF0-4897-8BD0-A37363F6C225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2184"/>
      </p:ext>
    </p:extLst>
  </p:cSld>
  <p:clrMapOvr>
    <a:masterClrMapping/>
  </p:clrMapOvr>
  <p:transition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9ED875-64EB-4D85-8053-117852F784E0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4272"/>
      </p:ext>
    </p:extLst>
  </p:cSld>
  <p:clrMapOvr>
    <a:masterClrMapping/>
  </p:clrMapOvr>
  <p:transition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872E9B8-D188-43D8-8FEE-CA51B2DCB1C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568693"/>
      </p:ext>
    </p:extLst>
  </p:cSld>
  <p:clrMapOvr>
    <a:masterClrMapping/>
  </p:clrMapOvr>
  <p:transition spd="med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57DD591-226C-4E8A-A778-95117CF8657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31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26F5AC3-8422-44D3-98D0-B326B4F2A9B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9794"/>
      </p:ext>
    </p:extLst>
  </p:cSld>
  <p:clrMapOvr>
    <a:masterClrMapping/>
  </p:clrMapOvr>
  <p:transition spd="med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0DAC11-D314-46C0-BBE6-C12E329B64B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84546"/>
      </p:ext>
    </p:extLst>
  </p:cSld>
  <p:clrMapOvr>
    <a:masterClrMapping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7FF3EE-1F65-418D-8794-13129AD9EF2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359269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795598-EF52-44F6-A29F-216864C8CEA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52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5BA6A1-2F4B-4537-8735-4EFD91FD109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786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AAF0486D-7E25-4440-82D5-0ED61A69FCE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C841CB1-F546-4455-ABD4-2630FCDF5C0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4721"/>
      </p:ext>
    </p:extLst>
  </p:cSld>
  <p:clrMapOvr>
    <a:masterClrMapping/>
  </p:clrMapOvr>
  <p:transition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79C46-49A1-4C10-A499-79D6963592FC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007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8035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0048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F96BDC-09B0-4069-8966-A5DE6B75821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0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D7D7D6A3-19E1-41A2-B71B-C9CEA20CF491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7754"/>
      </p:ext>
    </p:extLst>
  </p:cSld>
  <p:clrMapOvr>
    <a:masterClrMapping/>
  </p:clrMapOvr>
  <p:transition spd="med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2EA8295A-E2CC-402C-9117-A505205F9270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0874"/>
      </p:ext>
    </p:extLst>
  </p:cSld>
  <p:clrMapOvr>
    <a:masterClrMapping/>
  </p:clrMapOvr>
  <p:transition spd="med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09F911B-05F9-4A39-9CE7-CF1D81225F51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7699"/>
      </p:ext>
    </p:extLst>
  </p:cSld>
  <p:clrMapOvr>
    <a:masterClrMapping/>
  </p:clrMapOvr>
  <p:transition spd="med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BAA2E8F-1E6E-4F0A-A2E6-D7CAA440C9D4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2626"/>
      </p:ext>
    </p:extLst>
  </p:cSld>
  <p:clrMapOvr>
    <a:masterClrMapping/>
  </p:clrMapOvr>
  <p:transition spd="med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0C1263D-247D-4CD2-AFAC-48179A6F2BA1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971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67DF3D1-62E8-4DA8-81BD-B0D31761BA2C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243773-A942-4303-9A00-479F25C3A26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9729"/>
      </p:ext>
    </p:extLst>
  </p:cSld>
  <p:clrMapOvr>
    <a:masterClrMapping/>
  </p:clrMapOvr>
  <p:transition spd="med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200C0C2-C47C-4207-A47E-CC73342CEE1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526449"/>
      </p:ext>
    </p:extLst>
  </p:cSld>
  <p:clrMapOvr>
    <a:masterClrMapping/>
  </p:clrMapOvr>
  <p:transition spd="med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C55884-9A19-4A75-9042-1CAE5789BD7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826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CCA8798-6F11-4A2A-AE6F-5ECE9E9F48A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2918"/>
      </p:ext>
    </p:extLst>
  </p:cSld>
  <p:clrMapOvr>
    <a:masterClrMapping/>
  </p:clrMapOvr>
  <p:transition spd="med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1AFA92C-753B-4619-B24C-DA7EFD07453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132469"/>
      </p:ext>
    </p:extLst>
  </p:cSld>
  <p:clrMapOvr>
    <a:masterClrMapping/>
  </p:clrMapOvr>
  <p:transition spd="med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85D4D7-AA40-4DD4-9B26-F3985A7B373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245931"/>
      </p:ext>
    </p:extLst>
  </p:cSld>
  <p:clrMapOvr>
    <a:masterClrMapping/>
  </p:clrMapOvr>
  <p:transition spd="med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39450-67D5-46E8-9F8A-3A9DD716DE2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41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2198C3F-47D6-4222-87BE-4784215A686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90745"/>
      </p:ext>
    </p:extLst>
  </p:cSld>
  <p:clrMapOvr>
    <a:masterClrMapping/>
  </p:clrMapOvr>
  <p:transition spd="med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378291F-B18D-49DD-8E4E-42AF447FF81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3254"/>
      </p:ext>
    </p:extLst>
  </p:cSld>
  <p:clrMapOvr>
    <a:masterClrMapping/>
  </p:clrMapOvr>
  <p:transition spd="med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A45CB-BE5B-4D49-9DB0-0507EAFD4BA8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699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0D67E1E0-54E3-4FAF-9EF5-EBF224A38141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40125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113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5DFA6C-6390-4650-AE15-F5C7349FF0E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5C00F3A-BDE9-4F97-9E6A-15871395FFB9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44696"/>
      </p:ext>
    </p:extLst>
  </p:cSld>
  <p:clrMapOvr>
    <a:masterClrMapping/>
  </p:clrMapOvr>
  <p:transition spd="med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F97CA7A-4344-4E2B-8604-3530C35E702E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8373"/>
      </p:ext>
    </p:extLst>
  </p:cSld>
  <p:clrMapOvr>
    <a:masterClrMapping/>
  </p:clrMapOvr>
  <p:transition spd="med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A971B69-D1D8-47A2-833E-5B0E3138828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28342"/>
      </p:ext>
    </p:extLst>
  </p:cSld>
  <p:clrMapOvr>
    <a:masterClrMapping/>
  </p:clrMapOvr>
  <p:transition spd="med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A3F4E9D-D8D5-423B-B948-57D2B2C98367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9648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C0F1595-1809-406C-9810-7E3980AAB7E0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1398"/>
      </p:ext>
    </p:extLst>
  </p:cSld>
  <p:clrMapOvr>
    <a:masterClrMapping/>
  </p:clrMapOvr>
  <p:transition spd="med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A158D6F-4E7A-4269-9DAE-DAFBD76B6130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3285"/>
      </p:ext>
    </p:extLst>
  </p:cSld>
  <p:clrMapOvr>
    <a:masterClrMapping/>
  </p:clrMapOvr>
  <p:transition spd="med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2C49D4-EE64-4266-87F0-1B7EFDDC7FF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58399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4B99C7-6461-4FE1-B0B7-E861F87063D4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8CD5A9B-1FBA-4833-B253-628A26512FC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963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9D50E70-294F-49AB-9A83-3B6AB12F4BB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3763"/>
      </p:ext>
    </p:extLst>
  </p:cSld>
  <p:clrMapOvr>
    <a:masterClrMapping/>
  </p:clrMapOvr>
  <p:transition spd="med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85A860-800A-4740-A9BB-97B6E006E29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385740"/>
      </p:ext>
    </p:extLst>
  </p:cSld>
  <p:clrMapOvr>
    <a:masterClrMapping/>
  </p:clrMapOvr>
  <p:transition spd="med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D4B4598-FD46-4138-8CEB-644B7635E16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809289"/>
      </p:ext>
    </p:extLst>
  </p:cSld>
  <p:clrMapOvr>
    <a:masterClrMapping/>
  </p:clrMapOvr>
  <p:transition spd="med"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B8E0B8-AA21-44D8-9A2C-AEED75A6C44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84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3352A16-5721-45A1-8665-5B666224408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1677"/>
      </p:ext>
    </p:extLst>
  </p:cSld>
  <p:clrMapOvr>
    <a:masterClrMapping/>
  </p:clrMapOvr>
  <p:transition spd="med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B1C488F-D591-4EC4-A848-D1676506981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3639"/>
      </p:ext>
    </p:extLst>
  </p:cSld>
  <p:clrMapOvr>
    <a:masterClrMapping/>
  </p:clrMapOvr>
  <p:transition spd="med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094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3557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74498-5F34-465D-B4BD-77A00FBF222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30D427-D224-4872-84F7-572E88E5443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3B4B5A8-93F4-49FB-A724-189A232AE2B4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0725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DB00509-4321-41E6-9FD0-6E3F365D096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2458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8D66EBE-F36D-45DD-99E7-FBC027F19D3F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44960"/>
      </p:ext>
    </p:extLst>
  </p:cSld>
  <p:clrMapOvr>
    <a:masterClrMapping/>
  </p:clrMapOvr>
  <p:transition spd="med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E8A40E1-5C80-43E4-8CCF-A0B91A477D81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5265"/>
      </p:ext>
    </p:extLst>
  </p:cSld>
  <p:clrMapOvr>
    <a:masterClrMapping/>
  </p:clrMapOvr>
  <p:transition spd="med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89DD96A-E31D-4A07-99DB-EEE7E205E6D1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026"/>
      </p:ext>
    </p:extLst>
  </p:cSld>
  <p:clrMapOvr>
    <a:masterClrMapping/>
  </p:clrMapOvr>
  <p:transition spd="med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F683A7B1-25D6-48B7-9650-D60F951261B4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8442"/>
      </p:ext>
    </p:extLst>
  </p:cSld>
  <p:clrMapOvr>
    <a:masterClrMapping/>
  </p:clrMapOvr>
  <p:transition spd="med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F6A804-6E89-482F-AF7F-271B67B7217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732403"/>
      </p:ext>
    </p:extLst>
  </p:cSld>
  <p:clrMapOvr>
    <a:masterClrMapping/>
  </p:clrMapOvr>
  <p:transition spd="med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B31A4B-2731-485D-B7E6-43474FAABF7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4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8D7A61-0D54-4C45-8486-48285A02629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82328"/>
      </p:ext>
    </p:extLst>
  </p:cSld>
  <p:clrMapOvr>
    <a:masterClrMapping/>
  </p:clrMapOvr>
  <p:transition spd="med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14B9854-4D04-4BAA-A484-8C4E85F1BF0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1777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D9301AD-8244-4ABC-9A28-F001A0F7C30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14AB1A7-C579-4D91-B1B0-EC3A8F48AAB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251870"/>
      </p:ext>
    </p:extLst>
  </p:cSld>
  <p:clrMapOvr>
    <a:masterClrMapping/>
  </p:clrMapOvr>
  <p:transition spd="med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7D55AA-A0FE-4401-A086-F0D181904A2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209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E2E1E06-33D1-4230-9C57-5F914B74ED3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44949"/>
      </p:ext>
    </p:extLst>
  </p:cSld>
  <p:clrMapOvr>
    <a:masterClrMapping/>
  </p:clrMapOvr>
  <p:transition spd="med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FAB457-CE0C-4530-905F-1547F8634C2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6787"/>
      </p:ext>
    </p:extLst>
  </p:cSld>
  <p:clrMapOvr>
    <a:masterClrMapping/>
  </p:clrMapOvr>
  <p:transition spd="med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0AE88-D781-45C3-A59E-D412B70D18F3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29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714884A-8810-4E61-A4B6-3FA60CCAB5B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162AAAF-2FF1-40C6-88DC-345B600D5D4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84BE3FA-7D79-462C-8171-A8490E82B96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30D34BA-D67E-4252-83DA-FE4CB91686A6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A3A7D5-D401-4679-BB89-BA6832E38B0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86E347-4F3D-4C88-8DD8-9784081AA99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29A9DC0-FE2A-4260-AA12-1166C301DF5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63E8EF-E316-4D31-B810-4843720A60F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81027D2-D9C5-4F8A-B2C7-DB247C334248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E779EB6D-20C9-4ED2-A425-4083B0EB9E2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B5B61A3-E7C9-4B8C-9B3A-24AECEB36A66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60C6B28-7F24-463D-92B4-07C39FA99003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252AE8-B7F8-47F6-A78C-A7227E68FC90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706A444-68AC-46AC-945F-83CA05493E85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C2EF97C-BD3F-4389-87E6-84030533F44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3CBAA6-E949-4FAB-BDC2-3EBC24CB72C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782BECB-0219-4E86-B5A0-27CDF02D0D8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9F0CE95-B9D1-45AD-B60D-A2CB1C6F236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D7E7D7-F1B5-4EF8-9EA3-D19AF7003D5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ECDDF4-510E-477F-B151-368D3CDBDED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A9AC77-AE6F-4B75-923D-0F876A474C8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71E994-284C-4C83-9698-3BCB8C402FF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6433D8E-0835-447F-8DC8-10C8F6C94EC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637BA27-47CF-492B-9115-641F91271C6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A5F2C-40E0-4032-9601-677523510B7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DC99F4FE-DB33-4551-AEB2-F77C84218947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C0C658B-F0FE-4DA4-BFF1-1C0A7AD7D5E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A75484D-6A4E-4995-BC3F-9139ADACCCFE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CF0A5F8-38D8-4C32-B34E-66BC9C274F1D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114568C-40C8-4631-B8A2-99A05B8C157C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1BFEE9C-B3E6-40FD-B4B1-0A943919E3FB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C1EF0C-94EC-4A45-AE21-3913B0A8118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E23D4A2-A96B-4577-ACFB-D261DD5E0DB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036D31E-E3A4-429B-88F5-E038790AED9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2982536-A88C-43A6-B363-70807B17D35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0DFEDDB-F1BE-43C1-9AEA-E7EE80301F2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5BA3194-AF53-44C7-97C9-5CA794431D6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E08A48-CF35-4750-964D-7720D2844CE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5D1BF82-A875-494F-B323-5C29DFAB21F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0E1819E-2AC8-458B-989C-D65C9404F5E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289FB-6E1E-48DC-A6AA-25495A8D827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1F98EE2-D7BF-4CCF-9A8E-022984B027E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FC7F32D-C58A-4EB4-B581-3EF5FCB75CB9}" type="datetime1">
              <a:rPr lang="fi-FI" smtClean="0">
                <a:solidFill>
                  <a:srgbClr val="002964"/>
                </a:solidFill>
              </a:rPr>
              <a:t>10.2.2016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C1961D17-A13F-4F6D-BF94-A9A0B2D51EB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68161602-6DA6-4CE9-A9C4-0D12F59FBEAB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B891147-E767-441C-9903-18CC4F36BFD3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A833213-30EB-44F3-B6B6-0665C3A2E457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3B7A46A-09D4-4A63-B1C0-3C8C945A772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8185DE4-C262-4FF6-B129-EFA16BDDC58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4F36EDD-067D-4C9E-9024-9B3C736BFE3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61D8B8-C32E-4F54-8EAB-7CAED410E42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8C43FA-ADE8-4ED6-8430-41F3E605527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39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slideLayout" Target="../slideLayouts/slideLayout314.xml"/><Relationship Id="rId1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1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3.xml"/><Relationship Id="rId16" Type="http://schemas.openxmlformats.org/officeDocument/2006/relationships/slideLayout" Target="../slideLayouts/slideLayout31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11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29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8.xml"/><Relationship Id="rId18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5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7.xml"/><Relationship Id="rId17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71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65.xml"/><Relationship Id="rId19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7.xml"/><Relationship Id="rId18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17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76.xml"/><Relationship Id="rId16" Type="http://schemas.openxmlformats.org/officeDocument/2006/relationships/slideLayout" Target="../slideLayouts/slideLayout390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84.xml"/><Relationship Id="rId19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6.xml"/><Relationship Id="rId18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5.xml"/><Relationship Id="rId17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395.xml"/><Relationship Id="rId16" Type="http://schemas.openxmlformats.org/officeDocument/2006/relationships/slideLayout" Target="../slideLayouts/slideLayout40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3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slideLayout" Target="../slideLayouts/slideLayout40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slideLayout" Target="../slideLayouts/slideLayout424.xml"/><Relationship Id="rId18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3.xml"/><Relationship Id="rId17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13.xml"/><Relationship Id="rId16" Type="http://schemas.openxmlformats.org/officeDocument/2006/relationships/slideLayout" Target="../slideLayouts/slideLayout42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21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Relationship Id="rId14" Type="http://schemas.openxmlformats.org/officeDocument/2006/relationships/slideLayout" Target="../slideLayouts/slideLayout42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42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17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31.xml"/><Relationship Id="rId16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5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3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slideLayout" Target="../slideLayouts/slideLayout44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9.xml"/><Relationship Id="rId1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1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48.xml"/><Relationship Id="rId16" Type="http://schemas.openxmlformats.org/officeDocument/2006/relationships/slideLayout" Target="../slideLayouts/slideLayout46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56.xml"/><Relationship Id="rId19" Type="http://schemas.openxmlformats.org/officeDocument/2006/relationships/theme" Target="../theme/theme2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Relationship Id="rId14" Type="http://schemas.openxmlformats.org/officeDocument/2006/relationships/slideLayout" Target="../slideLayouts/slideLayout4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F4FDFE-EA56-4750-97EF-7944D57822C2}" type="datetime1">
              <a:rPr lang="fi-FI" smtClean="0"/>
              <a:t>10.2.2016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0492081-3200-41DA-939C-D1C60D59632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B8A9C54-4F8C-4834-BF9B-AC9B8E58DCB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  <p:sldLayoutId id="214748424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FF5A2D-F551-43A0-BC86-8D38A696BF6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CFE9980-BC6E-4221-A56A-F4A307FFAD0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D0D7AB6-44D1-4863-A939-D6E0E6E395D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BA94DB8-30A7-4D14-8379-9F22E1C67CA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  <p:sldLayoutId id="214748431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F3D8D89-C0FD-477B-9923-FD1977B722F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  <p:sldLayoutId id="214748433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E072306-6F62-4467-A06E-04CCE7B4094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  <p:sldLayoutId id="2147484355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300B1EF-FE3F-47AB-8013-5A95355C3C2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958CD19-27E7-48EC-99F9-BC0B18C6C73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462FE2-9B1B-4504-A5F0-2FD2E512BCD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21214DF-B5DC-4769-B76A-3AF47305D1A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DB188AE-D51A-4214-A3B7-D2BCFFC0311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  <p:sldLayoutId id="2147484430" r:id="rId17"/>
    <p:sldLayoutId id="2147484431" r:id="rId18"/>
    <p:sldLayoutId id="214748443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D458453-2139-4D76-8171-1ACB2E6374A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8BD8F63-09ED-4470-A115-01D186F55AA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  <p:sldLayoutId id="2147484470" r:id="rId17"/>
    <p:sldLayoutId id="2147484471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80FA4E6-1A25-4D7C-A616-E5EF534B539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  <p:sldLayoutId id="2147484485" r:id="rId13"/>
    <p:sldLayoutId id="2147484486" r:id="rId14"/>
    <p:sldLayoutId id="2147484487" r:id="rId15"/>
    <p:sldLayoutId id="2147484488" r:id="rId16"/>
    <p:sldLayoutId id="2147484489" r:id="rId17"/>
    <p:sldLayoutId id="2147484490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79C69E0-022D-435C-A5B0-2B1C249FDD3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  <p:sldLayoutId id="214748450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5AD4750-8049-4EFC-9532-4B22EC2D74F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  <p:sldLayoutId id="2147484523" r:id="rId14"/>
    <p:sldLayoutId id="2147484524" r:id="rId15"/>
    <p:sldLayoutId id="2147484525" r:id="rId16"/>
    <p:sldLayoutId id="2147484526" r:id="rId17"/>
    <p:sldLayoutId id="214748452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CAB5CE-9646-4BF3-85B3-1A866AF77BB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20F673E-ECC5-4E95-A97B-84268D54134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ECD593-E5E0-414D-A0AA-1E98D52EFFA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27AB4C9-58AC-434A-B874-CB532B8BA64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FD823AD-F5BA-47E6-BF28-29BF0DB03B9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B5A969F-E062-4E89-B361-900DE103BAF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59942A5-4F5F-4F25-9068-C504A7B5426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3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3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9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9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9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9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9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9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31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9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2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9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34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9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8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5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5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56.xml"/><Relationship Id="rId1" Type="http://schemas.openxmlformats.org/officeDocument/2006/relationships/vmlDrawing" Target="../drawings/vmlDrawing22.vml"/><Relationship Id="rId5" Type="http://schemas.openxmlformats.org/officeDocument/2006/relationships/chart" Target="../charts/chart22.xml"/><Relationship Id="rId4" Type="http://schemas.openxmlformats.org/officeDocument/2006/relationships/image" Target="../media/image33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0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4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9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1.e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2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Helmikuu 2016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F266FB-14A5-478F-BA8B-95D0EA4152D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</a:rPr>
              <a:t>Bruttokansantuotteen kasvu Euroalueella on jatkunut myös tammikuussa 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Teollisuuden ja palvelujen </a:t>
            </a:r>
            <a:r>
              <a:rPr lang="fi-FI" sz="2016" b="0" dirty="0" smtClean="0"/>
              <a:t>ostopäällikköindeksi</a:t>
            </a:r>
            <a:r>
              <a:rPr lang="fi-FI" sz="2016" b="0" dirty="0"/>
              <a:t>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291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tammikuu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27200"/>
            <a:ext cx="9649071" cy="4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FECDD9-B934-47F7-B1B2-D5D9C478FBD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5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53EFC-B12E-426E-9C56-0D2CD8B8D5D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2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henkilöstökehitys Suomessa ja maailmalla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84F92B-4D1E-4963-87B6-ECB3E60D6628}" type="datetime1">
              <a:rPr lang="fi-FI" smtClean="0">
                <a:solidFill>
                  <a:srgbClr val="F04B0D"/>
                </a:solidFill>
              </a:rPr>
              <a:t>10.2.2016</a:t>
            </a:fld>
            <a:endParaRPr lang="fi-FI" dirty="0">
              <a:solidFill>
                <a:srgbClr val="F04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40385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E3040C-F7C5-4D87-B38C-16E1EE00E20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67708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4DFC5E-5A2A-4DE4-A416-2E6893E5C5B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98772168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5179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FC25FB-A6A2-4711-9C78-020AB7F38F1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28343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60866139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0901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FB4187-88C2-49F5-86A6-D017F08DB80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440359" y="6511090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160974765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342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7D80CF-427E-43DF-9A94-2CD72754DF1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415020348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587E11-E5B3-4B2C-A1C5-12515D9108B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 vuonna 2014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9161247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F8D5DB-627F-4E9A-97EE-4936492B72F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73126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8289215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6A9497-78ED-46FA-9A5B-25545689435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vuoden 2009 tasolla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66886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7C6A1C-2517-4DF5-ABA4-7FFE0E1D8DD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154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678581924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946919-B116-41AB-937A-D4E2746FD67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40041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239517446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7C312F-F03E-4CBB-BB12-22BCDEF9112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7965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368351" y="6519717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178900018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1266EC-ADD8-4AC9-B1B1-E752264B0E1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36135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116300806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604531-9865-44CB-952E-B7BD7D40F5C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2303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80326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94950386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AAAC86-61B7-46EA-8527-54CAF9B03B5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342307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8885562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0E6AA1-C0C3-41EE-A1CB-8F93DD0482F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92981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50464302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6AE928-044E-4D8E-AD1D-C0939DE91FE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367131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8636365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72D33F-067C-464C-A8CC-331E0BD810B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5252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022254039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138960-BE08-4ACC-A94F-BDB86231AA8F}" type="datetime1">
              <a:rPr lang="fi-FI" smtClean="0"/>
              <a:t>10.2.2016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4AE4B7-1C65-450D-8BDB-0757EFBC97B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96782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23CFC3-F26E-4418-B1F2-8171BF1BED8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F883BA-35D7-45D0-AF54-81690818735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Euroalueella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hyvällä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28121"/>
              </p:ext>
            </p:extLst>
          </p:nvPr>
        </p:nvGraphicFramePr>
        <p:xfrm>
          <a:off x="431800" y="1745733"/>
          <a:ext cx="9502775" cy="451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9" name="Macrobond document" r:id="rId3" imgW="12573938" imgH="5669124" progId="Mbnd.mbnd">
                  <p:embed/>
                </p:oleObj>
              </mc:Choice>
              <mc:Fallback>
                <p:oleObj name="Macrobond document" r:id="rId3" imgW="12573938" imgH="566912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5733"/>
                        <a:ext cx="9502775" cy="451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97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CAE111-7131-40CB-903D-92EAAD63F52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heikolla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44957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r>
              <a:rPr lang="fi-FI" sz="1100" spc="-40" dirty="0" smtClean="0">
                <a:solidFill>
                  <a:srgbClr val="002964"/>
                </a:solidFill>
              </a:rPr>
              <a:t>, Tilastokeskus (kuluttajien luottamusindeksi)</a:t>
            </a:r>
          </a:p>
        </p:txBody>
      </p:sp>
    </p:spTree>
    <p:extLst>
      <p:ext uri="{BB962C8B-B14F-4D97-AF65-F5344CB8AC3E}">
        <p14:creationId xmlns:p14="http://schemas.microsoft.com/office/powerpoint/2010/main" val="14684739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A2505E-5185-4FDC-AEA2-E7D268D717E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hidastuu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 smtClean="0">
                <a:solidFill>
                  <a:srgbClr val="002060"/>
                </a:solidFill>
              </a:rPr>
              <a:t>Venäjä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</a:t>
            </a:r>
            <a:r>
              <a:rPr lang="en-GB" dirty="0" smtClean="0">
                <a:solidFill>
                  <a:srgbClr val="002060"/>
                </a:solidFill>
              </a:rPr>
              <a:t> Brasilia </a:t>
            </a:r>
            <a:r>
              <a:rPr lang="en-GB" dirty="0" err="1" smtClean="0">
                <a:solidFill>
                  <a:srgbClr val="002060"/>
                </a:solidFill>
              </a:rPr>
              <a:t>ovat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taantumassa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Näiden</a:t>
            </a:r>
            <a:r>
              <a:rPr lang="en-GB" sz="2000" b="0" dirty="0" smtClean="0">
                <a:solidFill>
                  <a:srgbClr val="002060"/>
                </a:solidFill>
              </a:rPr>
              <a:t> maiden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maailmantaloudesta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23 %, </a:t>
            </a: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16 %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379082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12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2F1C2-1C16-48EC-898E-787E8419871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217024" cy="1008000"/>
          </a:xfrm>
        </p:spPr>
        <p:txBody>
          <a:bodyPr/>
          <a:lstStyle/>
          <a:p>
            <a:r>
              <a:rPr lang="fi-FI" dirty="0" smtClean="0"/>
              <a:t>Kiinan teollisuudessa tuotanto vähenee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2124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tammikuu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721080" cy="4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7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083D4F-40BD-48D0-82C0-A8201E9933C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/>
              <a:t>Venäjän teollisuudessa </a:t>
            </a:r>
            <a:r>
              <a:rPr lang="fi-FI" dirty="0" smtClean="0"/>
              <a:t>tuotanto vähenee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291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tammikuu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865095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4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D73C52-C2A7-4776-9038-365813B1AEB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Brasilian teollisuudessa tuotanto vähenee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291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tammikuu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649072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43E5F8-1C2E-4C0C-9201-EE4B5F6B721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Yhdysvaltain teollisuudessa </a:t>
            </a:r>
            <a:r>
              <a:rPr lang="fi-FI" dirty="0"/>
              <a:t>tuotanto vähenee   </a:t>
            </a:r>
            <a:r>
              <a:rPr lang="fi-FI" sz="6000" dirty="0"/>
              <a:t/>
            </a:r>
            <a:br>
              <a:rPr lang="fi-FI" sz="60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618026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14366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Lähde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79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Componenta,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A546DC-773D-4946-8E84-B5CCAC43786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3546A6-980B-4C2E-9F9B-6D74AF12334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Teollisuustuotannon</a:t>
            </a:r>
            <a:r>
              <a:rPr lang="en-GB" dirty="0" smtClean="0"/>
              <a:t> </a:t>
            </a:r>
            <a:r>
              <a:rPr lang="en-GB" dirty="0" err="1" smtClean="0"/>
              <a:t>kasvu</a:t>
            </a:r>
            <a:r>
              <a:rPr lang="en-GB" dirty="0" smtClean="0"/>
              <a:t> </a:t>
            </a:r>
            <a:r>
              <a:rPr lang="en-GB" dirty="0" err="1" smtClean="0"/>
              <a:t>maailmassa</a:t>
            </a:r>
            <a:r>
              <a:rPr lang="en-GB" dirty="0" smtClean="0"/>
              <a:t> on </a:t>
            </a:r>
            <a:r>
              <a:rPr lang="en-GB" dirty="0" err="1" smtClean="0"/>
              <a:t>hidastumassa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1200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62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1DDF40-9616-4FC9-ACA1-66B2B5633B5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Maailmankaupan</a:t>
            </a:r>
            <a:r>
              <a:rPr lang="en-GB" dirty="0" smtClean="0"/>
              <a:t> </a:t>
            </a:r>
            <a:r>
              <a:rPr lang="en-GB" dirty="0" err="1" smtClean="0"/>
              <a:t>väheneminen</a:t>
            </a:r>
            <a:r>
              <a:rPr lang="en-GB" dirty="0" smtClean="0"/>
              <a:t> </a:t>
            </a:r>
            <a:r>
              <a:rPr lang="en-GB" dirty="0" err="1" smtClean="0"/>
              <a:t>näkyy</a:t>
            </a:r>
            <a:r>
              <a:rPr lang="en-GB" dirty="0" smtClean="0"/>
              <a:t> </a:t>
            </a:r>
            <a:r>
              <a:rPr lang="en-GB" dirty="0" err="1" smtClean="0"/>
              <a:t>tuonnin</a:t>
            </a:r>
            <a:r>
              <a:rPr lang="en-GB" dirty="0" smtClean="0"/>
              <a:t> </a:t>
            </a:r>
            <a:r>
              <a:rPr lang="en-GB" dirty="0" err="1" smtClean="0"/>
              <a:t>putoamisena</a:t>
            </a:r>
            <a:r>
              <a:rPr lang="en-GB" dirty="0" smtClean="0"/>
              <a:t> </a:t>
            </a:r>
            <a:r>
              <a:rPr lang="en-GB" dirty="0" err="1" smtClean="0"/>
              <a:t>erityisesti</a:t>
            </a:r>
            <a:r>
              <a:rPr lang="en-GB" dirty="0" smtClean="0"/>
              <a:t> </a:t>
            </a:r>
            <a:r>
              <a:rPr lang="en-GB" dirty="0" err="1" smtClean="0"/>
              <a:t>kehittyvissä</a:t>
            </a:r>
            <a:r>
              <a:rPr lang="en-GB" dirty="0" smtClean="0"/>
              <a:t> </a:t>
            </a:r>
            <a:r>
              <a:rPr lang="en-GB" dirty="0" err="1" smtClean="0"/>
              <a:t>maissa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Tuonnin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määrän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kehitys</a:t>
            </a:r>
            <a:r>
              <a:rPr lang="en-GB" sz="2000" b="0" dirty="0" smtClean="0"/>
              <a:t>  </a:t>
            </a:r>
            <a:endParaRPr lang="en-GB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391997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091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D97E44-541D-4091-A208-C38BAAA22A4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laaja-alaisesti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2026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933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636CC-871E-4542-91C4-45525507320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hyytynyt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7393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887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FF1D4E-F355-412C-A147-A65F08C56C2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10332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038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8A7263-7E7B-43CB-AC46-C32684568E9B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vienti Venäjälle jatkaa supistumistaan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6311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94978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FFAA9-1DA3-46DF-A365-96F1E9123BA1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8448705" cy="1008000"/>
          </a:xfrm>
        </p:spPr>
        <p:txBody>
          <a:bodyPr/>
          <a:lstStyle/>
          <a:p>
            <a:r>
              <a:rPr lang="fi-FI" dirty="0"/>
              <a:t>Venäjän* osuus teknologiateollisuuden Suomen viennistä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Osuus </a:t>
            </a:r>
            <a:r>
              <a:rPr lang="fi-FI" sz="2016" b="0" dirty="0" smtClean="0"/>
              <a:t>vähentynyt noin </a:t>
            </a:r>
            <a:r>
              <a:rPr lang="fi-FI" sz="2016" b="0" dirty="0"/>
              <a:t>viiden prosentin tasolle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42D0F5-996E-432A-B1D5-3659D0D32E52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</a:t>
            </a:r>
            <a:r>
              <a:rPr lang="fi-FI" dirty="0" smtClean="0"/>
              <a:t>elpyneet 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872117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E70648-1394-443E-B11A-8846443162C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heikko talouskehitys erottautuu maailmalla 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Bkt:n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kehitys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2016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/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2015,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2,3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1,8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+1,3 %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-1,1 %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Suomi	+</a:t>
            </a:r>
            <a:r>
              <a:rPr lang="fi-FI" sz="1066" b="0" dirty="0" smtClean="0">
                <a:solidFill>
                  <a:srgbClr val="0070C0"/>
                </a:solidFill>
                <a:ea typeface="ＭＳ Ｐゴシック" pitchFamily="34" charset="-128"/>
              </a:rPr>
              <a:t>0,8 </a:t>
            </a:r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+1,4 %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34367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4,6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0,0 %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-2,7 %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0,0 %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-5,2 %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+3,3 %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+1,5 %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-0,5 %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January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koottu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tammikuussa 2016.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551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CAFDCA-F9E8-4C00-BC7C-087B80506D3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3,4 </a:t>
            </a:r>
            <a:r>
              <a:rPr lang="fi-FI" dirty="0"/>
              <a:t>% vuonna </a:t>
            </a:r>
            <a:r>
              <a:rPr lang="fi-FI" dirty="0" smtClean="0"/>
              <a:t>2016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</a:t>
            </a:r>
            <a:r>
              <a:rPr lang="fi-FI" sz="2000" b="0" dirty="0" smtClean="0">
                <a:solidFill>
                  <a:srgbClr val="002664"/>
                </a:solidFill>
              </a:rPr>
              <a:t>2016 </a:t>
            </a:r>
            <a:r>
              <a:rPr lang="fi-FI" sz="2000" b="0" dirty="0">
                <a:solidFill>
                  <a:srgbClr val="002664"/>
                </a:solidFill>
              </a:rPr>
              <a:t>/ </a:t>
            </a:r>
            <a:r>
              <a:rPr lang="fi-FI" sz="2000" b="0" dirty="0" smtClean="0">
                <a:solidFill>
                  <a:srgbClr val="002664"/>
                </a:solidFill>
              </a:rPr>
              <a:t>2015,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(January 2016)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46246"/>
              </p:ext>
            </p:extLst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8" y="3775603"/>
            <a:ext cx="1486307" cy="82855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464170" y="4004513"/>
            <a:ext cx="1305816" cy="6009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67056" y="4283692"/>
            <a:ext cx="380379" cy="31214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53374" y="2517057"/>
            <a:ext cx="1311930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09835" y="3242253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451235" y="3725945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716068" y="391023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464470" y="2228775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458961" y="2202869"/>
            <a:ext cx="651387" cy="238951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20064" y="3153811"/>
            <a:ext cx="993272" cy="14335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497137" y="1938005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309558" y="2677213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113334" y="4595834"/>
            <a:ext cx="280601" cy="300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395485" y="3652586"/>
            <a:ext cx="447098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75957" y="2532756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851412" y="4604154"/>
            <a:ext cx="259054" cy="114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124733" y="3790501"/>
            <a:ext cx="169262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293996" y="4320083"/>
            <a:ext cx="343196" cy="27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637192" y="3383979"/>
            <a:ext cx="862406" cy="121265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546645" y="371289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87236" y="4065442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444705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589238" y="3367822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310152" y="2524365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081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2014, 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+3,4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8" y="347997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766144" y="3010370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FCA7DB-1F4C-4494-8D6B-EE8F78C26A71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/>
              <a:t>Teknologiateollisuus </a:t>
            </a:r>
            <a:r>
              <a:rPr lang="en-GB" dirty="0" smtClean="0"/>
              <a:t>on </a:t>
            </a:r>
            <a:r>
              <a:rPr lang="en-GB" dirty="0" err="1" smtClean="0"/>
              <a:t>viiden</a:t>
            </a:r>
            <a:r>
              <a:rPr lang="en-GB" dirty="0" smtClean="0"/>
              <a:t> </a:t>
            </a:r>
            <a:r>
              <a:rPr lang="en-GB" dirty="0" err="1" smtClean="0"/>
              <a:t>toimialan</a:t>
            </a:r>
            <a:r>
              <a:rPr lang="en-GB" dirty="0" smtClean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42 </a:t>
            </a:r>
            <a:r>
              <a:rPr lang="en-GB" sz="1411" b="0" dirty="0" smtClean="0">
                <a:solidFill>
                  <a:srgbClr val="002664"/>
                </a:solidFill>
              </a:rPr>
              <a:t>100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26,8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122 300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9,9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58 500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15 700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46 </a:t>
            </a:r>
            <a:r>
              <a:rPr lang="en-GB" sz="1411" b="0" dirty="0" smtClean="0">
                <a:solidFill>
                  <a:srgbClr val="002664"/>
                </a:solidFill>
              </a:rPr>
              <a:t>200 </a:t>
            </a:r>
            <a:endParaRPr lang="en-GB" sz="1411" b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4C2F8-EBDF-4FDF-AF02-0BACCA5BD37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2,3 % vuonna 2016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2016 / 2015,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(January 2016),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5602"/>
            <a:ext cx="854198" cy="82855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822443" y="3989447"/>
            <a:ext cx="4304943" cy="6009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130216" y="4274580"/>
            <a:ext cx="80867" cy="31214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204871" y="2499057"/>
            <a:ext cx="523936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4677" y="331455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124276" y="3597373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609744" y="3597373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204871" y="2239389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735084" y="2206324"/>
            <a:ext cx="128966" cy="238951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859321" y="3162268"/>
            <a:ext cx="560558" cy="14335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606315" y="1956986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837009" y="2711518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427911" y="4595834"/>
            <a:ext cx="635631" cy="300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73298" y="3652267"/>
            <a:ext cx="82096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63063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904562" y="4604153"/>
            <a:ext cx="135467" cy="114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9040029" y="3790970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85749" y="4320084"/>
            <a:ext cx="122235" cy="27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207984" y="3383979"/>
            <a:ext cx="291613" cy="121265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061452" y="3825458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568737" y="4050069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84792" y="2406265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593351" y="2530211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9763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2014, 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53914" y="2812526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+2,3 %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9692" y="3840751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516444" y="3339571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4944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6151EC-FCC3-4D47-90E7-B43A161C350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October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9357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äivämäärän paikkamerkki 3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3C73EFB-3DC4-4FDC-B5FC-168E946A8621}" type="datetime1">
              <a:rPr lang="fi-FI" sz="6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10.2.2016</a:t>
            </a:fld>
            <a:endParaRPr lang="fi-FI" sz="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432247" y="486398"/>
            <a:ext cx="8743968" cy="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 anchor="ctr"/>
          <a:lstStyle/>
          <a:p>
            <a:pPr defTabSz="1124830"/>
            <a:r>
              <a:rPr lang="fi-FI" sz="3000" b="1" dirty="0">
                <a:solidFill>
                  <a:srgbClr val="002664"/>
                </a:solidFill>
              </a:rPr>
              <a:t>Globaali rakennemuutos on siirtänyt työtä ja pääomia Aasiaan</a:t>
            </a:r>
          </a:p>
          <a:p>
            <a:pPr defTabSz="1124830"/>
            <a:r>
              <a:rPr lang="fi-FI" sz="2000" dirty="0">
                <a:solidFill>
                  <a:srgbClr val="002664"/>
                </a:solidFill>
              </a:rPr>
              <a:t>Teollisuustuotannon jakauma maailmassa 1950-2010, %</a:t>
            </a:r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3945"/>
              </p:ext>
            </p:extLst>
          </p:nvPr>
        </p:nvGraphicFramePr>
        <p:xfrm>
          <a:off x="0" y="1423895"/>
          <a:ext cx="9865295" cy="48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Kaavio" r:id="rId4" imgW="7772535" imgH="4114800" progId="MSGraph.Chart.8">
                  <p:embed followColorScheme="full"/>
                </p:oleObj>
              </mc:Choice>
              <mc:Fallback>
                <p:oleObj name="Kaavio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3895"/>
                        <a:ext cx="9865295" cy="48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34543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Teollisuustuotannon ostovoimakorjatut osuudet. </a:t>
            </a:r>
          </a:p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ja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6C793B-9A19-4200-8B26-CD219B9439F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Teollisuustuotannon kasvu Kiinassa on </a:t>
            </a:r>
            <a:r>
              <a:rPr lang="fi-FI" dirty="0" smtClean="0">
                <a:solidFill>
                  <a:srgbClr val="002060"/>
                </a:solidFill>
                <a:ea typeface="ＭＳ Ｐゴシック" pitchFamily="34" charset="-128"/>
              </a:rPr>
              <a:t>ollut omassa 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luokassaan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99635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296343" y="6460792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7626"/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Consensus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Forecasts</a:t>
            </a:r>
            <a:endParaRPr lang="fi-FI" sz="1100" dirty="0">
              <a:solidFill>
                <a:srgbClr val="002664"/>
              </a:solidFill>
              <a:latin typeface="Arial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152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336989" y="2303858"/>
            <a:ext cx="7680913" cy="2232249"/>
          </a:xfrm>
        </p:spPr>
        <p:txBody>
          <a:bodyPr/>
          <a:lstStyle/>
          <a:p>
            <a:r>
              <a:rPr lang="fi-FI" dirty="0" smtClean="0"/>
              <a:t>Epävakaa tilanne maailmantaloudessa jatkuu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A0005E-B1B4-45DE-9FF2-B38693E072BB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10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2FF9EA-EFE4-404F-B23C-28AF6340961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Raaka-aineiden</a:t>
            </a:r>
            <a:r>
              <a:rPr lang="en-GB" dirty="0" smtClean="0"/>
              <a:t> </a:t>
            </a:r>
            <a:r>
              <a:rPr lang="en-GB" dirty="0" err="1" smtClean="0"/>
              <a:t>hinnat</a:t>
            </a:r>
            <a:r>
              <a:rPr lang="en-GB" dirty="0" smtClean="0"/>
              <a:t> </a:t>
            </a: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 smtClean="0"/>
              <a:t>poikkeuksellisen</a:t>
            </a:r>
            <a:r>
              <a:rPr lang="en-GB" dirty="0"/>
              <a:t> </a:t>
            </a:r>
            <a:r>
              <a:rPr lang="en-GB" dirty="0" err="1" smtClean="0"/>
              <a:t>alhaalla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Kuumavalssattujen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kelojen</a:t>
            </a:r>
            <a:r>
              <a:rPr lang="en-GB" sz="2000" b="0" dirty="0" smtClean="0"/>
              <a:t> spot-</a:t>
            </a:r>
            <a:r>
              <a:rPr lang="en-GB" sz="2000" b="0" dirty="0" err="1" smtClean="0"/>
              <a:t>hintoja</a:t>
            </a:r>
            <a:endParaRPr lang="en-GB" sz="2000" b="0" dirty="0"/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288232" y="1727200"/>
          <a:ext cx="9646344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0818" y="1604862"/>
            <a:ext cx="1917249" cy="3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USA:n dollaria / tonni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368351" y="6408895"/>
            <a:ext cx="4607983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smtClean="0">
                <a:solidFill>
                  <a:srgbClr val="002060"/>
                </a:solidFill>
              </a:rPr>
              <a:t>Viimeisin tieto 12/2015</a:t>
            </a:r>
          </a:p>
          <a:p>
            <a:r>
              <a:rPr lang="fi-FI" sz="1100" dirty="0" smtClean="0">
                <a:solidFill>
                  <a:srgbClr val="002060"/>
                </a:solidFill>
              </a:rPr>
              <a:t>Lähde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smtClean="0">
                <a:solidFill>
                  <a:srgbClr val="002060"/>
                </a:solidFill>
              </a:rPr>
              <a:t>CRU </a:t>
            </a:r>
            <a:endParaRPr lang="fi-FI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0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9EEE91-BCDB-492D-BECE-3EC00D258F3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Kehittyvien</a:t>
            </a:r>
            <a:r>
              <a:rPr lang="en-GB" dirty="0" smtClean="0"/>
              <a:t> maiden </a:t>
            </a:r>
            <a:r>
              <a:rPr lang="en-GB" dirty="0" err="1" smtClean="0"/>
              <a:t>valuutat</a:t>
            </a:r>
            <a:r>
              <a:rPr lang="en-GB" dirty="0" smtClean="0"/>
              <a:t> </a:t>
            </a:r>
            <a:r>
              <a:rPr lang="en-GB" dirty="0" err="1" smtClean="0"/>
              <a:t>heittelehtivät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Euron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kurssimuutos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suhteessa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muihin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valuuttoihin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253879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34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D6FA80-CE4B-4A65-AA6C-A79783541E77}" type="datetime1">
              <a:rPr lang="fi-FI" smtClean="0"/>
              <a:t>10.2.2016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421747-0DB7-46B9-B207-10EB9E477BE7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</a:t>
            </a:r>
            <a:r>
              <a:rPr lang="fi-FI" dirty="0" smtClean="0"/>
              <a:t>Suomessa kasvoi hieman vuonna 2015 verrattuna vuoteen 2014 </a:t>
            </a:r>
            <a:endParaRPr lang="en-GB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7409" y="6493534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645907" y="6042715"/>
            <a:ext cx="799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200" b="1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00" b="1" dirty="0" smtClean="0">
                <a:solidFill>
                  <a:srgbClr val="002060"/>
                </a:solidFill>
              </a:rPr>
              <a:t>67,7 </a:t>
            </a:r>
            <a:r>
              <a:rPr lang="fi-FI" sz="1200" b="1" dirty="0">
                <a:solidFill>
                  <a:srgbClr val="002060"/>
                </a:solidFill>
              </a:rPr>
              <a:t>miljardia 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2015 ja </a:t>
            </a:r>
            <a:r>
              <a:rPr lang="fi-FI" sz="1200" b="1" dirty="0">
                <a:solidFill>
                  <a:srgbClr val="002060"/>
                </a:solidFill>
              </a:rPr>
              <a:t>86 miljardia 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2008.</a:t>
            </a:r>
            <a:endParaRPr lang="fi-FI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30638"/>
              </p:ext>
            </p:extLst>
          </p:nvPr>
        </p:nvGraphicFramePr>
        <p:xfrm>
          <a:off x="431653" y="1680929"/>
          <a:ext cx="9502775" cy="443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3" y="1680929"/>
                        <a:ext cx="9502775" cy="4438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952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15D1DD-A79B-4E04-88DB-F2BE333FD0E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oli laskusuunnassa syksyllä 2015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286033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93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noin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yli </a:t>
            </a:r>
            <a:r>
              <a:rPr lang="fi-FI" dirty="0">
                <a:solidFill>
                  <a:schemeClr val="accent1"/>
                </a:solidFill>
              </a:rPr>
              <a:t>1 600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8CF3-5429-4A95-8444-162166EDCB1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469133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6A746B-EB80-47C1-82DE-CD8FF212B17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päätoimialojen liikevaihto Suomessa* on kehittynyt epäyhtenäisesti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2014: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40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23 %, tietotekniikka-ala 15 %,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46739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07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246D7C-037A-4A64-B606-376B4E48EC0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 vähenivät loka-joulukuussa 8 % edellisvuotisesta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0563"/>
              </p:ext>
            </p:extLst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loka-joulukuu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654975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343897-0973-40B7-9212-7480AD2F8A4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 smtClean="0"/>
              <a:t>Ilman laivatilauksia teknologiateollisuuden</a:t>
            </a:r>
            <a:r>
              <a:rPr lang="fi-FI" dirty="0"/>
              <a:t>* uudet tilaukset </a:t>
            </a:r>
            <a:r>
              <a:rPr lang="fi-FI" dirty="0" smtClean="0"/>
              <a:t>Suomessa olisivat hyvin matalalla tasolla</a:t>
            </a:r>
            <a:br>
              <a:rPr lang="fi-FI" dirty="0" smtClean="0"/>
            </a:br>
            <a:r>
              <a:rPr lang="fi-FI" sz="2000" b="0" dirty="0" smtClean="0"/>
              <a:t>Laivatilausten vaikutus tuotantoon on hidas ja ulottuu aina vuoteen 2020 asti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44023"/>
              </p:ext>
            </p:extLst>
          </p:nvPr>
        </p:nvGraphicFramePr>
        <p:xfrm>
          <a:off x="216223" y="1600065"/>
          <a:ext cx="9793088" cy="431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loka-joulukuu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6343" y="6150125"/>
            <a:ext cx="66967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t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elakat, metallien </a:t>
            </a:r>
            <a:r>
              <a:rPr lang="fi-FI" sz="1100" dirty="0">
                <a:solidFill>
                  <a:srgbClr val="002060"/>
                </a:solidFill>
                <a:ea typeface="Arial Unicode MS"/>
              </a:rPr>
              <a:t>jalostus ja pelialan yritykset.  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310" y="5739288"/>
          <a:ext cx="7488833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3"/>
                <a:gridCol w="732186"/>
                <a:gridCol w="622022"/>
                <a:gridCol w="732604"/>
                <a:gridCol w="651202"/>
                <a:gridCol w="651202"/>
                <a:gridCol w="732604"/>
                <a:gridCol w="651202"/>
                <a:gridCol w="732604"/>
                <a:gridCol w="651202"/>
                <a:gridCol w="651202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6303" y="1600065"/>
            <a:ext cx="5051137" cy="3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Neljän vuosineljänneksen liukuva summa, indeksi 2005=100 </a:t>
            </a:r>
            <a:endParaRPr lang="fi-FI" sz="141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570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E6929A-2F40-4DF8-BA43-CB4BDE4F5B6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865096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 </a:t>
            </a:r>
            <a:br>
              <a:rPr lang="fi-FI" dirty="0" smtClean="0"/>
            </a:br>
            <a:r>
              <a:rPr lang="fi-FI" sz="2000" b="0" dirty="0" smtClean="0"/>
              <a:t>Tilauskannan </a:t>
            </a:r>
            <a:r>
              <a:rPr lang="fi-FI" sz="2000" b="0" dirty="0"/>
              <a:t>kasvu johtuu lähinnä </a:t>
            </a:r>
            <a:r>
              <a:rPr lang="fi-FI" sz="2000" b="0" dirty="0" smtClean="0"/>
              <a:t>aiemmin saaduista laivatilauksista</a:t>
            </a:r>
            <a:r>
              <a:rPr lang="fi-FI" sz="2000" b="0" dirty="0"/>
              <a:t>, jotka vaikuttavat tuotantoon aina vuoteen 2020 asti</a:t>
            </a:r>
            <a:endParaRPr lang="fi-FI" sz="20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31.12.2015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92090"/>
          <a:ext cx="7066245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2386"/>
                <a:gridCol w="690868"/>
                <a:gridCol w="610963"/>
                <a:gridCol w="648072"/>
                <a:gridCol w="576064"/>
                <a:gridCol w="648072"/>
                <a:gridCol w="648072"/>
                <a:gridCol w="648072"/>
                <a:gridCol w="648072"/>
                <a:gridCol w="576064"/>
                <a:gridCol w="729540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814807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10401F-D01B-470F-BB7C-068EE4FFD33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Tarjouspyyntöjen* perusteella teknologiateollisuuden markkinatilanteessa ei ole tapahtunut oleellisia muutoksia viime kuukausina  </a:t>
            </a: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</a:rPr>
              <a:t>kyselyajankohta tammikuu 2016. 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/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3383979"/>
          <a:ext cx="8645241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4556"/>
                <a:gridCol w="697161"/>
                <a:gridCol w="742606"/>
                <a:gridCol w="742606"/>
                <a:gridCol w="742606"/>
                <a:gridCol w="742606"/>
                <a:gridCol w="675096"/>
                <a:gridCol w="810116"/>
                <a:gridCol w="675096"/>
                <a:gridCol w="742606"/>
                <a:gridCol w="675093"/>
                <a:gridCol w="675093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1852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487699-0E7C-4C27-9651-3733E6B9D59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295416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A6CB9C-FD69-4A1E-B07F-5FA06466DD6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60240" y="1714194"/>
          <a:ext cx="9577662" cy="35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6983" y="2952353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</a:t>
                      </a:r>
                      <a:r>
                        <a:rPr lang="en-GB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5368" y="5153218"/>
          <a:ext cx="7053742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7190"/>
                <a:gridCol w="601947"/>
                <a:gridCol w="658704"/>
                <a:gridCol w="697624"/>
                <a:gridCol w="620109"/>
                <a:gridCol w="620109"/>
                <a:gridCol w="620109"/>
                <a:gridCol w="697624"/>
                <a:gridCol w="620109"/>
                <a:gridCol w="620109"/>
                <a:gridCol w="620108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487342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3E08BC-912C-4E1E-93EB-6A1CE8B2386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520668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FA6216-327B-414E-986B-D33D302FD6E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56983" y="2175167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147526"/>
          <a:ext cx="6912766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587372"/>
                <a:gridCol w="656402"/>
                <a:gridCol w="630923"/>
                <a:gridCol w="643662"/>
                <a:gridCol w="643662"/>
                <a:gridCol w="572144"/>
                <a:gridCol w="643662"/>
                <a:gridCol w="643662"/>
                <a:gridCol w="643662"/>
                <a:gridCol w="619181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24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A8981-EC26-4BD5-A066-6D3D0D5E941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+42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937407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B2C253-4C01-4DA7-A0D6-A07956EB3A7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Teknologiateollisuuden, metsäteollisuuden ja kemianteollisuuden osuudet Suomen viennistä 2014</a:t>
            </a:r>
            <a:br>
              <a:rPr lang="fi-FI" dirty="0" smtClean="0"/>
            </a:br>
            <a:r>
              <a:rPr lang="fi-FI" sz="2000" b="0" dirty="0" smtClean="0"/>
              <a:t>Tavara- ja palveluvienti: miljardia euroa ja osuus viennistä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655788"/>
          <a:ext cx="95027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Tulli, Tilastokeskus (palvelujen ulkomaankauppa)</a:t>
            </a:r>
            <a:endParaRPr lang="fi-FI" sz="11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652C28-8A83-4C23-9FB6-3B9231D29E80}" type="datetime1">
              <a:rPr lang="fi-FI" smtClean="0">
                <a:solidFill>
                  <a:srgbClr val="002664"/>
                </a:solidFill>
              </a:rPr>
              <a:t>10.2.2016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912967" y="1936490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30" y="5055260"/>
          <a:ext cx="69847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980"/>
                <a:gridCol w="679589"/>
                <a:gridCol w="596863"/>
                <a:gridCol w="671471"/>
                <a:gridCol w="671471"/>
                <a:gridCol w="634055"/>
                <a:gridCol w="576064"/>
                <a:gridCol w="648072"/>
                <a:gridCol w="648072"/>
                <a:gridCol w="627268"/>
                <a:gridCol w="596866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76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7D040-2E70-424C-94C0-3745D793184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2666676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221458-9269-4636-B876-459028BE4F1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4" y="5436548"/>
          <a:ext cx="6984775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4773"/>
                <a:gridCol w="863254"/>
                <a:gridCol w="706298"/>
                <a:gridCol w="784776"/>
                <a:gridCol w="784776"/>
                <a:gridCol w="756644"/>
                <a:gridCol w="851976"/>
                <a:gridCol w="660192"/>
                <a:gridCol w="792086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3796685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6E7A90-B6CC-48EF-99CC-2561BD8BFDE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28326" y="502866"/>
            <a:ext cx="9506249" cy="1008000"/>
          </a:xfrm>
        </p:spPr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Suomessa </a:t>
            </a:r>
            <a:r>
              <a:rPr lang="fi-FI" dirty="0" smtClean="0">
                <a:ea typeface="ＭＳ Ｐゴシック" pitchFamily="34" charset="-128"/>
              </a:rPr>
              <a:t>väheni prosentin eli 3 000:lla vuonna 2015</a:t>
            </a:r>
            <a:br>
              <a:rPr lang="fi-FI" dirty="0" smtClean="0">
                <a:ea typeface="ＭＳ Ｐゴシック" pitchFamily="34" charset="-128"/>
              </a:rPr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16423" y="6289858"/>
            <a:ext cx="5481327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17 000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31.12.2015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65665671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59213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ACEDD3-25A2-4D3E-941A-4EC7D270DB8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Teknologiateollisuuden henkilöstön vähenemisestä huolimatta uusia rekrytointeja Suomessa tehtiin kaikkiaan 28 500 vuonna 2015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2160438" y="6264299"/>
            <a:ext cx="4248473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smtClean="0">
                <a:solidFill>
                  <a:srgbClr val="002964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329764232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6A215AB-BE00-45E8-B9A4-014B029FF58B}" type="datetime1">
              <a:rPr lang="fi-FI" sz="600" smtClean="0">
                <a:solidFill>
                  <a:srgbClr val="B1BEB9"/>
                </a:solidFill>
                <a:latin typeface="Arial"/>
              </a:rPr>
              <a:t>10.2.2016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</p:spTree>
    <p:extLst>
      <p:ext uri="{BB962C8B-B14F-4D97-AF65-F5344CB8AC3E}">
        <p14:creationId xmlns:p14="http://schemas.microsoft.com/office/powerpoint/2010/main" val="288072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F33F221-8616-4B4F-9284-E79E0565B2D0}" type="datetime1">
              <a:rPr lang="fi-FI" sz="600" smtClean="0">
                <a:solidFill>
                  <a:srgbClr val="B1BEB9"/>
                </a:solidFill>
                <a:latin typeface="Arial"/>
              </a:rPr>
              <a:t>10.2.2016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</p:spTree>
    <p:extLst>
      <p:ext uri="{BB962C8B-B14F-4D97-AF65-F5344CB8AC3E}">
        <p14:creationId xmlns:p14="http://schemas.microsoft.com/office/powerpoint/2010/main" val="255097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727795"/>
            <a:ext cx="9502362" cy="44651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Suomessa kasvoi </a:t>
            </a:r>
            <a:r>
              <a:rPr lang="fi-FI" sz="1900" dirty="0" smtClean="0">
                <a:solidFill>
                  <a:srgbClr val="002664"/>
                </a:solidFill>
              </a:rPr>
              <a:t>hieman vuonna 2015. Verrattuna vuoteen 2008 liikevaihto on vähentynyt noin viidenneksen.   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900" dirty="0">
                <a:solidFill>
                  <a:srgbClr val="002664"/>
                </a:solidFill>
              </a:rPr>
              <a:t>on kehittynyt </a:t>
            </a:r>
            <a:r>
              <a:rPr lang="fi-FI" sz="1900" dirty="0" smtClean="0">
                <a:solidFill>
                  <a:srgbClr val="002664"/>
                </a:solidFill>
              </a:rPr>
              <a:t>epäyhtenäisesti.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Suomessa </a:t>
            </a:r>
            <a:r>
              <a:rPr lang="fi-FI" sz="1900" dirty="0">
                <a:solidFill>
                  <a:srgbClr val="002664"/>
                </a:solidFill>
              </a:rPr>
              <a:t>saivat uusia tilauksia </a:t>
            </a:r>
            <a:r>
              <a:rPr lang="fi-FI" sz="1900" dirty="0" smtClean="0">
                <a:solidFill>
                  <a:srgbClr val="002664"/>
                </a:solidFill>
              </a:rPr>
              <a:t>loka-joulukuussa </a:t>
            </a:r>
            <a:r>
              <a:rPr lang="fi-FI" sz="1900" dirty="0">
                <a:solidFill>
                  <a:srgbClr val="002664"/>
                </a:solidFill>
              </a:rPr>
              <a:t>euromääräisesti </a:t>
            </a:r>
            <a:r>
              <a:rPr lang="fi-FI" sz="1900" dirty="0" smtClean="0">
                <a:solidFill>
                  <a:srgbClr val="002664"/>
                </a:solidFill>
              </a:rPr>
              <a:t>8 prosenttia vähemmän kuin </a:t>
            </a:r>
            <a:r>
              <a:rPr lang="fi-FI" sz="1900" dirty="0">
                <a:solidFill>
                  <a:srgbClr val="002664"/>
                </a:solidFill>
              </a:rPr>
              <a:t>vastaavalla ajanjaksolla vuonna </a:t>
            </a:r>
            <a:r>
              <a:rPr lang="fi-FI" sz="1900" dirty="0" smtClean="0">
                <a:solidFill>
                  <a:srgbClr val="002664"/>
                </a:solidFill>
              </a:rPr>
              <a:t>2014, mutta 2 prosenttia enemmän kuin heinä-syyskuussa</a:t>
            </a:r>
            <a:r>
              <a:rPr lang="fi-FI" sz="1900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Tilauskannan arvo oli </a:t>
            </a:r>
            <a:r>
              <a:rPr lang="fi-FI" sz="1900" dirty="0" smtClean="0">
                <a:solidFill>
                  <a:srgbClr val="002664"/>
                </a:solidFill>
              </a:rPr>
              <a:t>joulukuun </a:t>
            </a:r>
            <a:r>
              <a:rPr lang="fi-FI" sz="1900" dirty="0">
                <a:solidFill>
                  <a:srgbClr val="002664"/>
                </a:solidFill>
              </a:rPr>
              <a:t>lopussa </a:t>
            </a:r>
            <a:r>
              <a:rPr lang="fi-FI" sz="1900" dirty="0" smtClean="0">
                <a:solidFill>
                  <a:srgbClr val="002664"/>
                </a:solidFill>
              </a:rPr>
              <a:t>15 prosenttia suurempi </a:t>
            </a:r>
            <a:r>
              <a:rPr lang="fi-FI" sz="1900" dirty="0">
                <a:solidFill>
                  <a:srgbClr val="002664"/>
                </a:solidFill>
              </a:rPr>
              <a:t>kuin samaan aikaan vuonna </a:t>
            </a:r>
            <a:r>
              <a:rPr lang="fi-FI" sz="1900" dirty="0" smtClean="0">
                <a:solidFill>
                  <a:srgbClr val="002664"/>
                </a:solidFill>
              </a:rPr>
              <a:t>2014 ja 3 prosenttia suurempi kuin syyskuun </a:t>
            </a:r>
            <a:r>
              <a:rPr lang="fi-FI" sz="1900" dirty="0">
                <a:solidFill>
                  <a:srgbClr val="002664"/>
                </a:solidFill>
              </a:rPr>
              <a:t>lopussa</a:t>
            </a:r>
            <a:r>
              <a:rPr lang="fi-FI" sz="1900" dirty="0" smtClean="0">
                <a:solidFill>
                  <a:srgbClr val="002664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Tilauskannan kasvu vuoden 2014 alun jälkeen koostuu ennen kaikkea suurista laivatilauksista, joiden vaikutus koko teknologiateollisuuden tuotantoon jaksottuu aina vuoteen 2020 asti.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on </a:t>
            </a:r>
            <a:r>
              <a:rPr lang="fi-FI" sz="1900" dirty="0" smtClean="0">
                <a:solidFill>
                  <a:srgbClr val="002664"/>
                </a:solidFill>
              </a:rPr>
              <a:t>alkuvuonna 2016 samalla tai hieman alemmalla tasolla kuin viime vuonna vastaavaan </a:t>
            </a:r>
            <a:r>
              <a:rPr lang="fi-FI" sz="1900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rekrytoivat uutta henkilöstöä vuonna 2015 kaikkiaan 28 500. Verrattuna vuoteen 2008 henkilöstö </a:t>
            </a:r>
            <a:r>
              <a:rPr lang="fi-FI" sz="1900" dirty="0">
                <a:solidFill>
                  <a:srgbClr val="002664"/>
                </a:solidFill>
              </a:rPr>
              <a:t>Suomessa on </a:t>
            </a:r>
            <a:r>
              <a:rPr lang="fi-FI" sz="1900" dirty="0" smtClean="0">
                <a:solidFill>
                  <a:srgbClr val="002664"/>
                </a:solidFill>
              </a:rPr>
              <a:t>kuitenkin vähentynyt kaikkiaan 44 000:lla. Vuonna 2015 henkilöstöä oli keskimäärin 282 </a:t>
            </a:r>
            <a:r>
              <a:rPr lang="fi-FI" sz="1900" dirty="0">
                <a:solidFill>
                  <a:srgbClr val="002664"/>
                </a:solidFill>
              </a:rPr>
              <a:t>000. </a:t>
            </a:r>
            <a:endParaRPr lang="fi-FI" sz="19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194253-D462-42E1-9377-5F3021D16E8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alkuvuoden 2016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5013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311971"/>
            <a:ext cx="7680913" cy="2232249"/>
          </a:xfrm>
        </p:spPr>
        <p:txBody>
          <a:bodyPr/>
          <a:lstStyle/>
          <a:p>
            <a:r>
              <a:rPr lang="fi-FI" dirty="0"/>
              <a:t>Hallituksen tulee laittaa pikaisesti toimeen ohjelmansa kasvua tukevat </a:t>
            </a:r>
            <a:r>
              <a:rPr lang="fi-FI" dirty="0" smtClean="0"/>
              <a:t>toimet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3B22AC-07B4-4BA1-9E00-8B1E8EA86312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85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408437" y="1727795"/>
            <a:ext cx="4608959" cy="4752528"/>
          </a:xfrm>
        </p:spPr>
        <p:txBody>
          <a:bodyPr/>
          <a:lstStyle/>
          <a:p>
            <a:r>
              <a:rPr lang="fi-FI" sz="2000" dirty="0">
                <a:solidFill>
                  <a:srgbClr val="002060"/>
                </a:solidFill>
              </a:rPr>
              <a:t>Elinkeinoelämälle ei enää yhtään EU-tason tai kansallisen tason lisärasitetta, jolla heikennetään kilpailukykyä.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Sääntelyä </a:t>
            </a:r>
            <a:r>
              <a:rPr lang="fi-FI" sz="2000" dirty="0">
                <a:solidFill>
                  <a:srgbClr val="002060"/>
                </a:solidFill>
              </a:rPr>
              <a:t>pitää purkaa ja julkisen sektorin palveluita sujuvoittaa 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Tuottavuusloikka </a:t>
            </a:r>
            <a:r>
              <a:rPr lang="fi-FI" sz="2000" dirty="0" err="1">
                <a:solidFill>
                  <a:srgbClr val="002060"/>
                </a:solidFill>
              </a:rPr>
              <a:t>digitalisaation</a:t>
            </a:r>
            <a:r>
              <a:rPr lang="fi-FI" sz="2000" dirty="0">
                <a:solidFill>
                  <a:srgbClr val="002060"/>
                </a:solidFill>
              </a:rPr>
              <a:t> avulla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i-FI" sz="2000" dirty="0">
                <a:solidFill>
                  <a:srgbClr val="002060"/>
                </a:solidFill>
              </a:rPr>
              <a:t>Panostuksia kasvuun, osaamiseen ja uudistumiseen.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Koulutuksen tulee vastata paremmin yritysten tarpeisiin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>
          <a:xfrm>
            <a:off x="5472807" y="1727795"/>
            <a:ext cx="4608960" cy="4536504"/>
          </a:xfrm>
        </p:spPr>
        <p:txBody>
          <a:bodyPr/>
          <a:lstStyle/>
          <a:p>
            <a:r>
              <a:rPr lang="fi-FI" sz="2000" dirty="0" smtClean="0">
                <a:solidFill>
                  <a:srgbClr val="002060"/>
                </a:solidFill>
              </a:rPr>
              <a:t>Teollisuuden </a:t>
            </a:r>
            <a:r>
              <a:rPr lang="fi-FI" sz="2000" dirty="0">
                <a:solidFill>
                  <a:srgbClr val="002060"/>
                </a:solidFill>
              </a:rPr>
              <a:t>uudistumista on tuettava </a:t>
            </a:r>
          </a:p>
          <a:p>
            <a:pPr lvl="1"/>
            <a:r>
              <a:rPr lang="fi-FI" sz="2000" dirty="0" err="1">
                <a:solidFill>
                  <a:srgbClr val="002060"/>
                </a:solidFill>
              </a:rPr>
              <a:t>T&amp;k-investoinnit</a:t>
            </a:r>
            <a:r>
              <a:rPr lang="fi-FI" sz="2000" dirty="0">
                <a:solidFill>
                  <a:srgbClr val="002060"/>
                </a:solidFill>
              </a:rPr>
              <a:t> saatava uudelleen </a:t>
            </a:r>
            <a:r>
              <a:rPr lang="fi-FI" sz="2000" dirty="0" smtClean="0">
                <a:solidFill>
                  <a:srgbClr val="002060"/>
                </a:solidFill>
              </a:rPr>
              <a:t>kasvuun</a:t>
            </a:r>
          </a:p>
          <a:p>
            <a:r>
              <a:rPr lang="fi-FI" sz="2000" dirty="0">
                <a:solidFill>
                  <a:srgbClr val="002060"/>
                </a:solidFill>
              </a:rPr>
              <a:t>Yritysverojärjestelmä on ajanmukaistettava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  <a:p>
            <a:r>
              <a:rPr lang="fi-FI" sz="2000" dirty="0" smtClean="0">
                <a:solidFill>
                  <a:srgbClr val="002060"/>
                </a:solidFill>
              </a:rPr>
              <a:t>Työmarkkinaratkaisuilla on palautettava kustannuskilpailukyky.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</a:t>
            </a:r>
            <a:r>
              <a:rPr lang="fi-FI" sz="2000" dirty="0" smtClean="0">
                <a:solidFill>
                  <a:srgbClr val="002060"/>
                </a:solidFill>
              </a:rPr>
              <a:t>. </a:t>
            </a:r>
            <a:endParaRPr lang="fi-FI" sz="2000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</a:t>
            </a:r>
            <a:r>
              <a:rPr lang="fi-FI" dirty="0" smtClean="0"/>
              <a:t>Suomeen on palautettava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1ADC-A1AB-4206-A7F5-A4FE2FDF4791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724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751F19-E334-46E5-B033-A2EA21B0606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2014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26,2 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9,8 %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50,1 %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 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2,1 %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15,8 %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17,1 %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palveluvientiä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10,9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0DF0B1-C79E-4FF2-808E-EFB9BC54AE31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64885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73B3F-2B9E-42E2-8868-BD15174F210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13108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DA6399-70EE-4C44-812C-5AEEDF12B187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299978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159677-9B63-40F5-9CE4-98709E80F5A3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232909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14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804D40-A079-43CB-B6BF-BA276396213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449769"/>
            <a:ext cx="9433494" cy="1008000"/>
          </a:xfrm>
        </p:spPr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palveluvienti on </a:t>
            </a:r>
            <a:r>
              <a:rPr lang="fi-FI" dirty="0" smtClean="0">
                <a:solidFill>
                  <a:srgbClr val="002664"/>
                </a:solidFill>
              </a:rPr>
              <a:t>laskussa</a:t>
            </a:r>
            <a:r>
              <a:rPr lang="fi-FI" sz="2419" dirty="0">
                <a:solidFill>
                  <a:srgbClr val="002664"/>
                </a:solidFill>
              </a:rPr>
              <a:t/>
            </a:r>
            <a:br>
              <a:rPr lang="fi-FI" sz="2419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Teollisuus </a:t>
            </a:r>
            <a:r>
              <a:rPr lang="fi-FI" sz="2016" b="0" dirty="0" smtClean="0">
                <a:solidFill>
                  <a:srgbClr val="002664"/>
                </a:solidFill>
              </a:rPr>
              <a:t>tuo lähes 60 % </a:t>
            </a:r>
            <a:r>
              <a:rPr lang="fi-FI" sz="2016" b="0" dirty="0">
                <a:solidFill>
                  <a:srgbClr val="002664"/>
                </a:solidFill>
              </a:rPr>
              <a:t>Suomen </a:t>
            </a:r>
            <a:r>
              <a:rPr lang="fi-FI" sz="2016" b="0" dirty="0" smtClean="0">
                <a:solidFill>
                  <a:srgbClr val="002664"/>
                </a:solidFill>
              </a:rPr>
              <a:t>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Peliteollisuuden kasvu selittää muiden toimialojen palveluviennin lisäyksen 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440359" y="6336890"/>
            <a:ext cx="5515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Tilastokeskus, Palvelujen ulkomaankauppa (palvelujen vienti Suomesta pl.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matkailu-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kuljetus- ja finanssipalvelut)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40689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65B83C-9E60-4114-ADAC-0C42EB116CE2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139270582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0993E8-EAA7-460F-8B46-4B24E98ECE5F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79080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6012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5799C9-65EE-4930-A4B5-A73CC3895716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merkittävästi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2AAAD-ACEE-49A7-B4E0-A5FA76D6099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Merkittävät uusinvestoinnit ovat elinehto teollisuuden tuotannon ja viennin palautumiselle 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Tuotantokapasiteetti Suomessa on vähentynyt noin 20 %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79491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320083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21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55239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/>
              <a:t>Tuottavuuskehityksen* taitekohta Suomessa </a:t>
            </a:r>
            <a:r>
              <a:rPr lang="fi-FI" sz="3225" b="0" dirty="0"/>
              <a:t/>
            </a:r>
            <a:br>
              <a:rPr lang="fi-FI" sz="3225" b="0" dirty="0"/>
            </a:br>
            <a:r>
              <a:rPr lang="fi-FI" sz="2000" b="0" dirty="0"/>
              <a:t>2008 jälkeen Suomesta on hävinnyt pysyvästi merkittävää volyymituotantoa elektroniikka-, metsä- ja koneteollisuudesta** 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472807" y="4680123"/>
            <a:ext cx="2489768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Teollisuuden nykyinen  rakenne ei enää mahdollista vastaavaa tuottavuuskehitystä kuin vuosina 2000-2008.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7F582-1DE4-4AA2-81F2-6C8DBF20BB9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7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440359" y="3600003"/>
            <a:ext cx="7680913" cy="198391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Suomi ei ole päässyt kasvuun </a:t>
            </a:r>
            <a:br>
              <a:rPr lang="fi-FI" dirty="0" smtClean="0"/>
            </a:br>
            <a:r>
              <a:rPr lang="fi-FI" dirty="0" smtClean="0"/>
              <a:t>– talouskasvun palauttaminen on ensiarvoisen tärkeää 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98EE53-1656-4E0C-87F9-F1C034F08653}" type="datetime1">
              <a:rPr lang="fi-FI" smtClean="0">
                <a:solidFill>
                  <a:srgbClr val="FFFFFF"/>
                </a:solidFill>
              </a:rPr>
              <a:t>10.2.2016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56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63291-8D8F-44E2-8C28-4D3B2064485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140209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17B2FF-630B-4E71-B229-7998D8EB94E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 Suomessa on saatava </a:t>
            </a:r>
            <a:r>
              <a:rPr lang="fi-FI" dirty="0" smtClean="0"/>
              <a:t>uuteen kasvuun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Robotiikka, automaatio, digitaalisuus, uusi tuotanto, </a:t>
            </a:r>
            <a:r>
              <a:rPr lang="fi-FI" sz="2000" b="0" dirty="0" err="1"/>
              <a:t>t&amp;k</a:t>
            </a:r>
            <a:endParaRPr lang="en-GB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Arial"/>
                <a:ea typeface="Arial Unicode M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2015</a:t>
            </a:r>
            <a:endParaRPr lang="fi-FI" sz="1100" b="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8937190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0602E2-37C5-4954-BCBB-8C68702D7CEC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investointisuunnitelmat ennakoivat investointien kasvaneen vuonna 2015 ja edelleen 2016  </a:t>
            </a:r>
            <a:br>
              <a:rPr lang="fi-FI" dirty="0" smtClean="0"/>
            </a:br>
            <a:r>
              <a:rPr lang="fi-FI" sz="2000" b="0" dirty="0" smtClean="0"/>
              <a:t>Teollisuuden 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713581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(tammikuu 2016), Teknologiateollisuus ry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Tekstiruutu 1"/>
          <p:cNvSpPr txBox="1"/>
          <p:nvPr/>
        </p:nvSpPr>
        <p:spPr>
          <a:xfrm>
            <a:off x="1224335" y="1655787"/>
            <a:ext cx="268181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spc="-40" dirty="0" smtClean="0">
                <a:solidFill>
                  <a:srgbClr val="002060"/>
                </a:solidFill>
              </a:rPr>
              <a:t>Miljoonaa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A70F01-9B23-48F2-A2BE-8CC23933CFB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7303" y="287635"/>
            <a:ext cx="9506249" cy="1008000"/>
          </a:xfrm>
        </p:spPr>
        <p:txBody>
          <a:bodyPr/>
          <a:lstStyle/>
          <a:p>
            <a:r>
              <a:rPr lang="fi-FI" kern="0" dirty="0" smtClean="0"/>
              <a:t>Koko elinkeinoelämän investoinnit </a:t>
            </a:r>
            <a:r>
              <a:rPr lang="fi-FI" kern="0" dirty="0"/>
              <a:t>Suomessa ovat </a:t>
            </a:r>
            <a:r>
              <a:rPr lang="fi-FI" kern="0" dirty="0" smtClean="0"/>
              <a:t>pudonneet merkittävästi</a:t>
            </a:r>
            <a:r>
              <a:rPr lang="fi-FI" sz="3225" kern="0" dirty="0"/>
              <a:t/>
            </a:r>
            <a:br>
              <a:rPr lang="fi-FI" sz="3225" kern="0" dirty="0"/>
            </a:br>
            <a:r>
              <a:rPr lang="fi-FI" sz="2000" b="0" kern="0" dirty="0"/>
              <a:t>Yritysten tuotannolliset sekä tutkimus- ja kehittämisinvestoinnit Suomessa</a:t>
            </a:r>
          </a:p>
        </p:txBody>
      </p:sp>
      <p:graphicFrame>
        <p:nvGraphicFramePr>
          <p:cNvPr id="8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76515"/>
              </p:ext>
            </p:extLst>
          </p:nvPr>
        </p:nvGraphicFramePr>
        <p:xfrm>
          <a:off x="216223" y="1641619"/>
          <a:ext cx="9433048" cy="46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449993" y="6460617"/>
            <a:ext cx="5764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tilinpito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32909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</a:t>
            </a:r>
            <a:r>
              <a:rPr lang="fi-FI" sz="3225" dirty="0" smtClean="0"/>
              <a:t>ole houkutellut myöskään </a:t>
            </a:r>
            <a:r>
              <a:rPr lang="fi-FI" sz="3225" dirty="0"/>
              <a:t>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17FF23-283D-43C7-BD47-B2D0935B65F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652" y="1727993"/>
          <a:ext cx="9289627" cy="456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 smtClean="0"/>
              <a:t>Suomessa on vähän ulkomaisia yrityksiä ja pääkonttoreita</a:t>
            </a:r>
            <a:br>
              <a:rPr lang="fi-FI" sz="3225" dirty="0" smtClean="0"/>
            </a:br>
            <a:r>
              <a:rPr lang="fi-FI" sz="2000" b="0" dirty="0" smtClean="0"/>
              <a:t>Ulkomaisten yritysten osuus henkilöstöstä teollisuudessa ja kaupan alalla Suomessa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93534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 (tiedot vuodelta 2011)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B356C2-5CD6-4090-B2F0-82F5EB47A666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0463A4-611B-47C3-9A69-C4369A495BCD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</a:t>
            </a:r>
            <a:r>
              <a:rPr lang="fi-FI" dirty="0" smtClean="0"/>
              <a:t>investointimahdollisuuksia jarruttaa kannattavuuden putoaminen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Suomessa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88316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90858C-EE6F-4FF4-8FA6-2EC084764DC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00138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12EB9D-CB23-44CA-9B87-52386F8AEBA3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kokonaisveroaste jatkaa nousuaan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smtClean="0">
                <a:solidFill>
                  <a:srgbClr val="002060"/>
                </a:solidFill>
                <a:ea typeface="ＭＳ Ｐゴシック" pitchFamily="34" charset="-128"/>
              </a:rPr>
              <a:t>Verotuksen kiristäminen on este talouskasvulle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3589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smtClean="0">
                <a:solidFill>
                  <a:srgbClr val="002664"/>
                </a:solidFill>
              </a:rPr>
              <a:t>OECD, VM (ennuste 18.12.2015)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00780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6530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C15CCE-97E1-4678-9E18-CFD73F504908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88239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A1970B-B236-471D-ADA4-96C276A5A9E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Euroalueella, mutta ei Suomessa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57068"/>
              </p:ext>
            </p:extLst>
          </p:nvPr>
        </p:nvGraphicFramePr>
        <p:xfrm>
          <a:off x="431653" y="1655787"/>
          <a:ext cx="9502775" cy="46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3" y="1655787"/>
                        <a:ext cx="9502775" cy="460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85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903334-3FA0-476D-B251-F2CC5599CFA5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smtClean="0"/>
              <a:t>vaihtotase on jäänyt kilpailijamaista</a:t>
            </a:r>
            <a:br>
              <a:rPr lang="fi-FI" dirty="0" smtClean="0"/>
            </a:br>
            <a:r>
              <a:rPr lang="fi-FI" sz="2000" b="0" dirty="0" smtClean="0"/>
              <a:t>Tuontihintojen alaneminen kaunistaa nyt Suomenkin vaihtotasetta </a:t>
            </a:r>
            <a:endParaRPr lang="en-GB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6703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B237D1-94A4-497D-9207-61BE39AA6A2F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kasvatettava</a:t>
            </a:r>
            <a:br>
              <a:rPr lang="fi-FI" dirty="0"/>
            </a:br>
            <a:r>
              <a:rPr lang="fi-FI" sz="2000" b="0" dirty="0"/>
              <a:t>Erikokoisten yritysten* osuus tavaraviennin arvosta 2011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6343" y="6180244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Vertailussa yritysten koko perustuu niiden henkilöstön määrään. Niitä vientiyrityksiä, joilta ei ole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tiedossa henkilöstön määrää, ei ole otettu vertailussa huomioon.</a:t>
            </a:r>
          </a:p>
          <a:p>
            <a:r>
              <a:rPr lang="fi-FI" sz="1100" dirty="0">
                <a:solidFill>
                  <a:srgbClr val="002060"/>
                </a:solidFill>
              </a:rPr>
              <a:t>Lähde: OECD, Trade </a:t>
            </a:r>
            <a:r>
              <a:rPr lang="fi-FI" sz="1100" dirty="0" err="1">
                <a:solidFill>
                  <a:srgbClr val="002060"/>
                </a:solidFill>
              </a:rPr>
              <a:t>by</a:t>
            </a:r>
            <a:r>
              <a:rPr lang="fi-FI" sz="1100" dirty="0">
                <a:solidFill>
                  <a:srgbClr val="002060"/>
                </a:solidFill>
              </a:rPr>
              <a:t> Enterprise </a:t>
            </a:r>
            <a:r>
              <a:rPr lang="fi-FI" sz="1100" dirty="0" err="1">
                <a:solidFill>
                  <a:srgbClr val="002060"/>
                </a:solidFill>
              </a:rPr>
              <a:t>Characteristics</a:t>
            </a:r>
            <a:r>
              <a:rPr lang="fi-FI" sz="1100" dirty="0">
                <a:solidFill>
                  <a:schemeClr val="tx2"/>
                </a:solidFill>
              </a:rPr>
              <a:t>    </a:t>
            </a: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680878000"/>
              </p:ext>
            </p:extLst>
          </p:nvPr>
        </p:nvGraphicFramePr>
        <p:xfrm>
          <a:off x="504255" y="1679653"/>
          <a:ext cx="9145016" cy="452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497143" y="3167955"/>
            <a:ext cx="1196971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Henkilöstöä</a:t>
            </a:r>
          </a:p>
        </p:txBody>
      </p:sp>
    </p:spTree>
    <p:extLst>
      <p:ext uri="{BB962C8B-B14F-4D97-AF65-F5344CB8AC3E}">
        <p14:creationId xmlns:p14="http://schemas.microsoft.com/office/powerpoint/2010/main" val="3730058745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889480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B45074-E644-4266-9862-6EC5A49EDB60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96561-5440-4F1B-87F3-4C3FE8FA1DAD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7D1236-BF17-4F43-96D1-0ADCDC42CDA3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4514" y="2879923"/>
            <a:ext cx="8642350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Suomen jäykkä palkkamalli ja työlainsäädäntö heikentävät jatkuvasti kustannuskilpailukykyä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3599C5-A32A-4480-95FA-EBD20DE1EAD3}" type="datetime1">
              <a:rPr lang="fi-FI" smtClean="0"/>
              <a:t>10.2.2016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474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114EE-B035-4D1B-87D2-7E5995240479}" type="datetime1">
              <a:rPr lang="fi-FI" smtClean="0"/>
              <a:t>10.2.2016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lähes 100 000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505206"/>
              </p:ext>
            </p:extLst>
          </p:nvPr>
        </p:nvGraphicFramePr>
        <p:xfrm>
          <a:off x="431800" y="1746334"/>
          <a:ext cx="9502775" cy="451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2ECE29-C7EE-4E37-B75E-C2CD8B18B2BA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 elinkeinoelämän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52027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D01B84-6321-4CE8-93D8-4E48D7CF3AC9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Työttömien</a:t>
            </a:r>
            <a:r>
              <a:rPr lang="en-GB" dirty="0" smtClean="0"/>
              <a:t> </a:t>
            </a:r>
            <a:r>
              <a:rPr lang="en-GB" dirty="0" err="1" smtClean="0"/>
              <a:t>työnhakijoiden</a:t>
            </a:r>
            <a:r>
              <a:rPr lang="en-GB" dirty="0" smtClean="0"/>
              <a:t> </a:t>
            </a:r>
            <a:r>
              <a:rPr lang="en-GB" dirty="0" err="1" smtClean="0"/>
              <a:t>määrä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on </a:t>
            </a:r>
            <a:r>
              <a:rPr lang="en-GB" dirty="0" err="1" smtClean="0"/>
              <a:t>lisääntynyt</a:t>
            </a:r>
            <a:r>
              <a:rPr lang="en-GB" dirty="0" smtClean="0"/>
              <a:t> </a:t>
            </a:r>
            <a:r>
              <a:rPr lang="en-GB" dirty="0" err="1" smtClean="0"/>
              <a:t>merkittävästi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TEM</a:t>
            </a:r>
            <a:endParaRPr lang="fi-FI" sz="11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7248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89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88460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1826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6C31D9-FF19-40DE-9E94-C5AA73664E25}" type="datetime1">
              <a:rPr lang="fi-FI" smtClean="0"/>
              <a:t>10.2.2016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6B9E29-0989-46AF-BBB7-6561A377B7C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useimmissa Euroopan maissa ja USA:ssa, mutta ei Suomessa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51100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47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64710"/>
              </p:ext>
            </p:extLst>
          </p:nvPr>
        </p:nvGraphicFramePr>
        <p:xfrm>
          <a:off x="504255" y="1632060"/>
          <a:ext cx="8784976" cy="45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60338" y="6205233"/>
            <a:ext cx="7704856" cy="5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16383" y="3378952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6383" y="2135620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288701" y="2265019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61168" y="1616472"/>
            <a:ext cx="1098585" cy="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9167" y="3380611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2478E6-95F8-496C-A968-0410B33189AC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Hallituksen</a:t>
            </a:r>
            <a:r>
              <a:rPr lang="en-GB" dirty="0" smtClean="0"/>
              <a:t> </a:t>
            </a:r>
            <a:r>
              <a:rPr lang="en-GB" dirty="0" err="1" smtClean="0"/>
              <a:t>tavoite</a:t>
            </a:r>
            <a:r>
              <a:rPr lang="en-GB" dirty="0" smtClean="0"/>
              <a:t> </a:t>
            </a:r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yksikkötyökustannuksille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/>
              <a:t>Koko </a:t>
            </a:r>
            <a:r>
              <a:rPr lang="en-GB" sz="2000" b="0" dirty="0" err="1" smtClean="0"/>
              <a:t>kansantalouden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</a:t>
            </a:r>
            <a:r>
              <a:rPr lang="en-GB" sz="2000" b="0" dirty="0"/>
              <a:t>= </a:t>
            </a:r>
            <a:r>
              <a:rPr lang="en-GB" sz="2000" b="0" dirty="0" err="1"/>
              <a:t>työvoimakustannukset</a:t>
            </a:r>
            <a:r>
              <a:rPr lang="en-GB" sz="2000" b="0" dirty="0"/>
              <a:t> / </a:t>
            </a:r>
            <a:r>
              <a:rPr lang="en-GB" sz="2000" b="0" dirty="0" err="1"/>
              <a:t>tuottavuus</a:t>
            </a:r>
            <a:r>
              <a:rPr lang="en-GB" sz="2000" b="0" dirty="0"/>
              <a:t>, ml. </a:t>
            </a:r>
            <a:r>
              <a:rPr lang="en-GB" sz="2000" b="0" dirty="0" err="1"/>
              <a:t>kunkin</a:t>
            </a:r>
            <a:r>
              <a:rPr lang="en-GB" sz="2000" b="0" dirty="0"/>
              <a:t> </a:t>
            </a:r>
            <a:r>
              <a:rPr lang="en-GB" sz="2000" b="0" dirty="0" err="1"/>
              <a:t>maan</a:t>
            </a:r>
            <a:r>
              <a:rPr lang="en-GB" sz="2000" b="0" dirty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/>
          </p:nvPr>
        </p:nvGraphicFramePr>
        <p:xfrm>
          <a:off x="1080318" y="5115145"/>
          <a:ext cx="813690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942"/>
                <a:gridCol w="571011"/>
                <a:gridCol w="571011"/>
                <a:gridCol w="571011"/>
                <a:gridCol w="499634"/>
                <a:gridCol w="571011"/>
                <a:gridCol w="499634"/>
                <a:gridCol w="571011"/>
                <a:gridCol w="499634"/>
                <a:gridCol w="571011"/>
                <a:gridCol w="571011"/>
                <a:gridCol w="499634"/>
                <a:gridCol w="571011"/>
                <a:gridCol w="538257"/>
                <a:gridCol w="532080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4731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61F49D-737C-45A3-9CD1-F591942D3B05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palautettava myös teollisuuden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4750" y="6331655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heinä-syyskuu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360384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1976"/>
              </p:ext>
            </p:extLst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7AC318-6D8B-4DD9-BCE1-793D29B6AC3E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Yksikkötyökustannusten ongelma koskee yhtälailla teollisuutta 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0" y="6321858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heinä-syyskuu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96775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 smtClean="0">
                <a:solidFill>
                  <a:srgbClr val="002664"/>
                </a:solidFill>
              </a:rPr>
              <a:t>2005,I=100</a:t>
            </a:r>
            <a:endParaRPr lang="fi-FI" sz="1411" dirty="0">
              <a:solidFill>
                <a:srgbClr val="002664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64139" y="3817000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64139" y="229219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1084" y="2366515"/>
            <a:ext cx="1161196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817000"/>
            <a:ext cx="1170087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5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0AD2E8-FFB8-4C30-AB3E-D396EC669110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200ADE-707D-4461-9896-649C93ED9C5F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99033C-AA04-4A66-B541-48EE92AEA2E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Teknologiateollisuudessa* työvoimakustannukset ovat nousseet eniten Suomessa 2008-2012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4E7DEF-60CA-4E2C-83D6-5933F416B21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42488"/>
              </p:ext>
            </p:extLst>
          </p:nvPr>
        </p:nvGraphicFramePr>
        <p:xfrm>
          <a:off x="431800" y="1727200"/>
          <a:ext cx="9502775" cy="446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20279" y="1588928"/>
            <a:ext cx="194421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Muutos</a:t>
            </a:r>
            <a:r>
              <a:rPr lang="en-GB" sz="1400" spc="-40" dirty="0" smtClean="0">
                <a:solidFill>
                  <a:srgbClr val="002964"/>
                </a:solidFill>
              </a:rPr>
              <a:t> 2008-2012, 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3425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Työvoimakustannukset ovat korkealla tasolla teknologiateollisuudessa* Suomessa 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444B4A-2EF4-4484-B520-83F54450794B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36155"/>
              </p:ext>
            </p:extLst>
          </p:nvPr>
        </p:nvGraphicFramePr>
        <p:xfrm>
          <a:off x="431800" y="1727200"/>
          <a:ext cx="9502775" cy="46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92287" y="1655672"/>
            <a:ext cx="165618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Euroa</a:t>
            </a:r>
            <a:r>
              <a:rPr lang="en-GB" sz="1400" spc="-40" dirty="0" smtClean="0">
                <a:solidFill>
                  <a:srgbClr val="002964"/>
                </a:solidFill>
              </a:rPr>
              <a:t>/</a:t>
            </a:r>
            <a:r>
              <a:rPr lang="en-GB" sz="1400" spc="-40" dirty="0" err="1" smtClean="0">
                <a:solidFill>
                  <a:srgbClr val="002964"/>
                </a:solidFill>
              </a:rPr>
              <a:t>tunti</a:t>
            </a:r>
            <a:endParaRPr lang="en-GB" sz="14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98016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3733E1-A4BB-47DE-BB03-B2077CC8A938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hinnalla mitaten Suomen pahimmat kilpailijat ovat itäisessä Euroopassa</a:t>
            </a:r>
            <a:br>
              <a:rPr lang="fi-FI" dirty="0" smtClean="0"/>
            </a:br>
            <a:r>
              <a:rPr lang="fi-FI" sz="2000" b="0" dirty="0" smtClean="0"/>
              <a:t>Teollisuuden työn hinta eri maissa</a:t>
            </a:r>
            <a:endParaRPr lang="fi-FI" b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Ruotsi ja Norja)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408548"/>
            <a:ext cx="6749450" cy="431582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*) Tieto vuodelta 2013, muuten vuodelta 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The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Conference Board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89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C1480E-93DB-42AD-8B93-9A3C057C8C84}" type="datetime1">
              <a:rPr lang="fi-FI" smtClean="0">
                <a:solidFill>
                  <a:srgbClr val="B1BEB9"/>
                </a:solidFill>
              </a:rPr>
              <a:t>10.2.2016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Suomalaisten työaika on Euroopan lyhyin</a:t>
            </a:r>
            <a:br>
              <a:rPr lang="fi-FI" dirty="0" smtClean="0"/>
            </a:br>
            <a:r>
              <a:rPr lang="fi-FI" sz="2000" b="0" dirty="0" smtClean="0"/>
              <a:t>Kokoaikatyössä olevien palkansaajien keskimääräinen toteutunut viikkotyöaika Q1/2015*</a:t>
            </a:r>
            <a:endParaRPr lang="fi-FI" sz="2000" b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1490511" y="6346705"/>
            <a:ext cx="6408713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Kokoaikatyötä tekevien osuus palkansaajista oli Suomessa 85 %. </a:t>
            </a: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060"/>
                </a:solidFill>
              </a:rPr>
              <a:t>Eurostat</a:t>
            </a:r>
            <a:endParaRPr lang="fi-FI" sz="1100" spc="-40" dirty="0" smtClean="0">
              <a:solidFill>
                <a:srgbClr val="0020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294" y="1583779"/>
            <a:ext cx="36004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spc="-40" dirty="0" smtClean="0">
                <a:solidFill>
                  <a:srgbClr val="002964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3830308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1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2.xml><?xml version="1.0" encoding="utf-8"?>
<a:theme xmlns:a="http://schemas.openxmlformats.org/drawingml/2006/main" name="1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3.xml><?xml version="1.0" encoding="utf-8"?>
<a:theme xmlns:a="http://schemas.openxmlformats.org/drawingml/2006/main" name="1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4.xml><?xml version="1.0" encoding="utf-8"?>
<a:theme xmlns:a="http://schemas.openxmlformats.org/drawingml/2006/main" name="1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5.xml><?xml version="1.0" encoding="utf-8"?>
<a:theme xmlns:a="http://schemas.openxmlformats.org/drawingml/2006/main" name="1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6.xml><?xml version="1.0" encoding="utf-8"?>
<a:theme xmlns:a="http://schemas.openxmlformats.org/drawingml/2006/main" name="1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7.xml><?xml version="1.0" encoding="utf-8"?>
<a:theme xmlns:a="http://schemas.openxmlformats.org/drawingml/2006/main" name="1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8.xml><?xml version="1.0" encoding="utf-8"?>
<a:theme xmlns:a="http://schemas.openxmlformats.org/drawingml/2006/main" name="1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9.xml><?xml version="1.0" encoding="utf-8"?>
<a:theme xmlns:a="http://schemas.openxmlformats.org/drawingml/2006/main" name="1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0.xml><?xml version="1.0" encoding="utf-8"?>
<a:theme xmlns:a="http://schemas.openxmlformats.org/drawingml/2006/main" name="1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1.xml><?xml version="1.0" encoding="utf-8"?>
<a:theme xmlns:a="http://schemas.openxmlformats.org/drawingml/2006/main" name="2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2.xml><?xml version="1.0" encoding="utf-8"?>
<a:theme xmlns:a="http://schemas.openxmlformats.org/drawingml/2006/main" name="2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3.xml><?xml version="1.0" encoding="utf-8"?>
<a:theme xmlns:a="http://schemas.openxmlformats.org/drawingml/2006/main" name="2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4.xml><?xml version="1.0" encoding="utf-8"?>
<a:theme xmlns:a="http://schemas.openxmlformats.org/drawingml/2006/main" name="2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5.xml><?xml version="1.0" encoding="utf-8"?>
<a:theme xmlns:a="http://schemas.openxmlformats.org/drawingml/2006/main" name="2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6.xml><?xml version="1.0" encoding="utf-8"?>
<a:theme xmlns:a="http://schemas.openxmlformats.org/drawingml/2006/main" name="2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3058</TotalTime>
  <Words>3853</Words>
  <Application>Microsoft Office PowerPoint</Application>
  <PresentationFormat>Mukautettu</PresentationFormat>
  <Paragraphs>1025</Paragraphs>
  <Slides>120</Slides>
  <Notes>19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26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120</vt:i4>
      </vt:variant>
    </vt:vector>
  </HeadingPairs>
  <TitlesOfParts>
    <vt:vector size="158" baseType="lpstr">
      <vt:lpstr>Arial Unicode MS</vt:lpstr>
      <vt:lpstr>ＭＳ Ｐゴシック</vt:lpstr>
      <vt:lpstr>Arial</vt:lpstr>
      <vt:lpstr>Arial Narrow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7_Teknologiateollisuus_template_20141218</vt:lpstr>
      <vt:lpstr>6_Teknologiateollisuus_template_20141218</vt:lpstr>
      <vt:lpstr>8_Teknologiateollisuus_template_20141218</vt:lpstr>
      <vt:lpstr>9_Teknologiateollisuus_template_20141218</vt:lpstr>
      <vt:lpstr>10_Teknologiateollisuus_template_20141218</vt:lpstr>
      <vt:lpstr>11_Teknologiateollisuus_template_20141218</vt:lpstr>
      <vt:lpstr>12_Teknologiateollisuus_template_20141218</vt:lpstr>
      <vt:lpstr>13_Teknologiateollisuus_template_20141218</vt:lpstr>
      <vt:lpstr>14_Teknologiateollisuus_template_20141218</vt:lpstr>
      <vt:lpstr>15_Teknologiateollisuus_template_20141218</vt:lpstr>
      <vt:lpstr>16_Teknologiateollisuus_template_20141218</vt:lpstr>
      <vt:lpstr>17_Teknologiateollisuus_template_20141218</vt:lpstr>
      <vt:lpstr>18_Teknologiateollisuus_template_20141218</vt:lpstr>
      <vt:lpstr>19_Teknologiateollisuus_template_20141218</vt:lpstr>
      <vt:lpstr>20_Teknologiateollisuus_template_20141218</vt:lpstr>
      <vt:lpstr>21_Teknologiateollisuus_template_20141218</vt:lpstr>
      <vt:lpstr>22_Teknologiateollisuus_template_20141218</vt:lpstr>
      <vt:lpstr>23_Teknologiateollisuus_template_20141218</vt:lpstr>
      <vt:lpstr>24_Teknologiateollisuus_template_20141218</vt:lpstr>
      <vt:lpstr>25_Teknologiateollisuus_template_20141218</vt:lpstr>
      <vt:lpstr>Macrobond document</vt:lpstr>
      <vt:lpstr>Kaavio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Teknologiateollisuuden, metsäteollisuuden ja kemianteollisuuden osuudet Suomen viennistä 2014 Tavara- ja palveluvienti: miljardia euroa ja osuus viennistä</vt:lpstr>
      <vt:lpstr>Teknologiateollisuuden tavaravienti Suomesta alueittain 2014 Tavaravienti yhteensä 26,2 mrd. euroa*</vt:lpstr>
      <vt:lpstr> Suomi ei ole päässyt kasvuun  – talouskasvun palauttaminen on ensiarvoisen tärkeää </vt:lpstr>
      <vt:lpstr>Bruttokansantuote on kasvanut Euroalueella, mutta ei Suomessa </vt:lpstr>
      <vt:lpstr>Bruttokansantuote on kasvanut useimmissa Euroopan maissa ja USA:ssa, mutta ei Suomessa</vt:lpstr>
      <vt:lpstr>Bruttokansantuotteen kasvu Euroalueella on jatkunut myös tammikuussa    Teollisuuden ja palvelujen ostopäällikköindeksi, 50 = ei muutosta edelliskuukaudesta    </vt:lpstr>
      <vt:lpstr>Teollisuustuotanto Suomessa on vuoden 2009 tasolla</vt:lpstr>
      <vt:lpstr>Teollisuustuotanto Suomessa on pudonnut  EU-maista eniten</vt:lpstr>
      <vt:lpstr>Euroalueella kuluttajien luottamus on hyvällä tasolla</vt:lpstr>
      <vt:lpstr>Suomessa kuluttajien luottamus on heikolla tasolla</vt:lpstr>
      <vt:lpstr>Kiinassa kasvu hidastuu Venäjä ja Brasilia ovat taantumassa Näiden maiden osuus maailmantaloudesta on ostovoimakorjattuna 23 %, Kiinan 16 %</vt:lpstr>
      <vt:lpstr>Kiinan teollisuudessa tuotanto vähenee    Teollisuuden ostopäällikköindeksi, 50 = ei muutosta edelliskuukaudesta </vt:lpstr>
      <vt:lpstr>Venäjän teollisuudessa tuotanto vähenee    Teollisuuden ostopäällikköindeksi, 50 = ei muutosta edelliskuukaudesta </vt:lpstr>
      <vt:lpstr>Brasilian teollisuudessa tuotanto vähenee   Teollisuuden ostopäällikköindeksi, 50 = ei muutosta edelliskuukaudesta </vt:lpstr>
      <vt:lpstr>Yhdysvaltain teollisuudessa tuotanto vähenee    Teollisuuden ostopäällikköindeksi, 50 = ei muutosta edelliskuukaudesta </vt:lpstr>
      <vt:lpstr>Teollisuustuotannon kasvu maailmassa on hidastumassa</vt:lpstr>
      <vt:lpstr>Maailmankaupan väheneminen näkyy tuonnin putoamisena erityisesti kehittyvissä maissa Tuonnin määrän kehitys  </vt:lpstr>
      <vt:lpstr>Tuonti Kiinaan on vähentynyt laaja-alaisesti</vt:lpstr>
      <vt:lpstr>Rakentamisen kasvu Kiinassa on hyytynyt 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EU-maiden vienti Venäjälle jatkaa supistumistaan</vt:lpstr>
      <vt:lpstr>Venäjän* osuus teknologiateollisuuden Suomen viennistä Osuus vähentynyt noin viiden prosentin tasolle</vt:lpstr>
      <vt:lpstr>Uusien omakotitalojen myynti ja rakentaminen USA:ssa ovat elpyneet </vt:lpstr>
      <vt:lpstr>Suomen heikko talouskehitys erottautuu maailmalla  Bkt:n kehitys 2016 / 2015, %</vt:lpstr>
      <vt:lpstr>Maailmantalouden ennustetaan kasvavan 3,4 % vuonna 2016 Bkt:n kasvu 2016 / 2015, %</vt:lpstr>
      <vt:lpstr>Teknologiateollisuuden kysyntä maailmalla kasvaa 2,3 % vuonna 2016  Bkt:n kasvu 2016 / 2015, % </vt:lpstr>
      <vt:lpstr>Pitkän ajan konsensus-ennusteet lupaavat  Euroalueelle heikkoa kasvua Bkt:n vuosimuutos, %  </vt:lpstr>
      <vt:lpstr>PowerPoint-esitys</vt:lpstr>
      <vt:lpstr>Teollisuustuotannon kasvu Kiinassa on ollut omassa luokassaan</vt:lpstr>
      <vt:lpstr>Epävakaa tilanne maailmantaloudessa jatkuu</vt:lpstr>
      <vt:lpstr>Raaka-aineiden hinnat ovat poikkeuksellisen alhaalla Kuumavalssattujen kelojen spot-hintoja</vt:lpstr>
      <vt:lpstr>Kehittyvien maiden valuutat heittelehtivät Euron kurssimuutos suhteessa muihin valuuttoihin </vt:lpstr>
      <vt:lpstr>Teknologiateollisuuden näkymät Suomessa</vt:lpstr>
      <vt:lpstr>Teknologiateollisuuden liikevaihto* Suomessa kasvoi hieman vuonna 2015 verrattuna vuoteen 2014 </vt:lpstr>
      <vt:lpstr>Teknologiateollisuuden liikevaihto Suomessa* oli laskusuunnassa syksyllä 2015 </vt:lpstr>
      <vt:lpstr>Teknologiateollisuuden päätoimialojen liikevaihto Suomessa* on kehittynyt epäyhtenäisesti</vt:lpstr>
      <vt:lpstr>Teknologiateollisuuden* uudet tilaukset Suomessa vähenivät loka-joulukuussa 8 % edellisvuotisesta</vt:lpstr>
      <vt:lpstr>Ilman laivatilauksia teknologiateollisuuden* uudet tilaukset Suomessa olisivat hyvin matalalla tasolla Laivatilausten vaikutus tuotantoon on hidas ja ulottuu aina vuoteen 2020 asti</vt:lpstr>
      <vt:lpstr>Teknologiateollisuuden* tilauskanta Suomessa  Tilauskannan kasvu johtuu lähinnä aiemmin saaduista laivatilauksista, jotka vaikuttavat tuotantoon aina vuoteen 2020 asti</vt:lpstr>
      <vt:lpstr>Tarjouspyyntöjen* perusteella teknologiateollisuuden markkinatilanteessa ei ole tapahtunut oleellisia muutoksia viime kuukausina 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 Suomessa väheni prosentin eli 3 000:lla vuonna 2015 </vt:lpstr>
      <vt:lpstr>Teknologiateollisuuden henkilöstön vähenemisestä huolimatta uusia rekrytointeja Suomessa tehtiin kaikkiaan 28 500 vuonna 2015</vt:lpstr>
      <vt:lpstr>PowerPoint-esitys</vt:lpstr>
      <vt:lpstr>PowerPoint-esitys</vt:lpstr>
      <vt:lpstr>Yhteenveto teknologiateollisuuden tilanteesta ja alkuvuoden 2016 näkymistä </vt:lpstr>
      <vt:lpstr>Hallituksen tulee laittaa pikaisesti toimeen ohjelmansa kasvua tukevat toimet 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Teollisuuden palveluvienti on laskussa Teollisuus tuo lähes 60 % Suomen palveluviennin tuloista Peliteollisuuden kasvu selittää muiden toimialojen palveluviennin lisäyksen 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Vähintään viiden henkilön yritykset</vt:lpstr>
      <vt:lpstr>Merkittävät uusinvestoinnit ovat elinehto teollisuuden tuotannon ja viennin palautumiselle  Tuotantokapasiteetti Suomessa on vähentynyt noin 20 % </vt:lpstr>
      <vt:lpstr>Tuottavuuskehityksen* taitekohta Suomessa  2008 jälkeen Suomesta on hävinnyt pysyvästi merkittävää volyymituotantoa elektroniikka-, metsä- ja koneteollisuudesta**    </vt:lpstr>
      <vt:lpstr>Tuottavuuskehitys* teknologiateollisuudessa</vt:lpstr>
      <vt:lpstr>Investoinnit Suomessa on saatava uuteen kasvuun Robotiikka, automaatio, digitaalisuus, uusi tuotanto, t&amp;k</vt:lpstr>
      <vt:lpstr>Teollisuuden investointisuunnitelmat ennakoivat investointien kasvaneen vuonna 2015 ja edelleen 2016   Teollisuuden tuotannolliset sekä tutkimus- ja kehitysinvestoinnit Suomessa</vt:lpstr>
      <vt:lpstr>Koko elinkeinoelämän investoinnit Suomessa ovat pudonneet merkittävästi Yritysten tuotannolliset sekä tutkimus- ja kehittämisinvestoinnit Suomessa</vt:lpstr>
      <vt:lpstr>Suomi ei ole houkutellut myöskään ulkomaisia investointeja (vrt. Viro, Puola, Ruotsi,…)  </vt:lpstr>
      <vt:lpstr>Suomessa on vähän ulkomaisia yrityksiä ja pääkonttoreita Ulkomaisten yritysten osuus henkilöstöstä teollisuudessa ja kaupan alalla Suomessa </vt:lpstr>
      <vt:lpstr>Yritysten investointimahdollisuuksia jarruttaa kannattavuuden putoaminen Koko yrityssektorin ja teknologiateollisuuden nettotulos* Suomessa verotuksen jälkeen </vt:lpstr>
      <vt:lpstr>Julkiset menot, julkinen velka ja veroaste ovat kasvaneet hallitsemattomasti Kustannustaakka on paisunut, siksi julkista sektoria on karsittava </vt:lpstr>
      <vt:lpstr>Suomen kokonaisveroaste jatkaa nousuaan  Verotuksen kiristäminen on este talouskasvulle </vt:lpstr>
      <vt:lpstr>Julkisen sektorin bkt-suhteen palauttaminen vaatii 10-15 miljardin euron menoleikkauksia Verojen kiristäminen on ollut väärä ratkaisu tähän ongelmaan </vt:lpstr>
      <vt:lpstr>Suomen vaihtotase on jäänyt kilpailijamaista Tuontihintojen alaneminen kaunistaa nyt Suomenkin vaihtotasetta </vt:lpstr>
      <vt:lpstr>Pk-yritysten suoraa ulkomaanvientiä on kasvatettava Erikokoisten yritysten* osuus tavaraviennin arvosta 2011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  Suomen jäykkä palkkamalli ja työlainsäädäntö heikentävät jatkuvasti kustannuskilpailukykyä</vt:lpstr>
      <vt:lpstr>Teollisuuden työpaikkoja Suomessa on kadonnut lähes 100 000 vuoden 2008 jälkeen Teollisuus tuo kuitenkin 80 % Suomen vientituloista </vt:lpstr>
      <vt:lpstr>Koko elinkeinoelämän työpaikat Suomessa ovat vähentyneet tuntuvasti</vt:lpstr>
      <vt:lpstr>Työttömien työnhakijoiden määrä Suomessa on lisääntynyt merkittävästi</vt:lpstr>
      <vt:lpstr>Suomen kustannuskilpailukyky ei parane toivotusti Yksikkötyökustannukset = työvoimakustannukset / tuottavuus, ml. kunkin maan toteutuneet valuuttakurssit</vt:lpstr>
      <vt:lpstr>Hallituksen tavoite Suomen yksikkötyökustannuksille  Koko kansantalouden yksikkötyökustannukset = työvoimakustannukset / tuottavuus, ml. kunkin maan toteutuneet valuuttakurssit</vt:lpstr>
      <vt:lpstr>Työmarkkinaratkaisuilla on palautettava myös teollisuuden kustannuskilpailukyky  Työn hinnan kehitys on ristiriidassa tuottavuuden kehityksen kanssa </vt:lpstr>
      <vt:lpstr>Yksikkötyökustannusten ongelma koskee yhtälailla teollisuutta  Yksikkötyökustannukset = työvoimakustannukset / tuottavuus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Teknologiateollisuudessa* työvoimakustannukset ovat nousseet eniten Suomessa 2008-2012</vt:lpstr>
      <vt:lpstr>Työvoimakustannukset ovat korkealla tasolla teknologiateollisuudessa* Suomessa 2012</vt:lpstr>
      <vt:lpstr>Työn hinnalla mitaten Suomen pahimmat kilpailijat ovat itäisessä Euroopassa Teollisuuden työn hinta eri maissa</vt:lpstr>
      <vt:lpstr>Suomalaisten työaika on Euroopan lyhyin Kokoaikatyössä olevien palkansaajien keskimääräinen toteutunut viikkotyöaika Q1/2015*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Teknologiateollisuuden henkilöstökehitys Suomessa ja maailmalla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vuonna 2014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Kaukonen Sini</cp:lastModifiedBy>
  <cp:revision>281</cp:revision>
  <cp:lastPrinted>2015-11-17T11:52:51Z</cp:lastPrinted>
  <dcterms:created xsi:type="dcterms:W3CDTF">2015-06-10T08:56:30Z</dcterms:created>
  <dcterms:modified xsi:type="dcterms:W3CDTF">2016-02-10T07:26:37Z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