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heme/themeOverride1.xml" ContentType="application/vnd.openxmlformats-officedocument.themeOverr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3.xml" ContentType="application/vnd.openxmlformats-officedocument.presentationml.notesSlid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3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theme/themeOverride2.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notesSlides/notesSlide5.xml" ContentType="application/vnd.openxmlformats-officedocument.presentationml.notesSlide+xml"/>
  <Override PartName="/ppt/charts/chart40.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8.xml" ContentType="application/vnd.openxmlformats-officedocument.presentationml.notesSlide+xml"/>
  <Override PartName="/ppt/charts/chart4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47.xml" ContentType="application/vnd.openxmlformats-officedocument.drawingml.chart+xml"/>
  <Override PartName="/ppt/notesSlides/notesSlide11.xml" ContentType="application/vnd.openxmlformats-officedocument.presentationml.notesSlide+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4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theme/themeOverride3.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5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6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6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notesSlides/notesSlide15.xml" ContentType="application/vnd.openxmlformats-officedocument.presentationml.notesSlide+xml"/>
  <Override PartName="/ppt/charts/chart6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6.xml" ContentType="application/vnd.openxmlformats-officedocument.presentationml.notesSlide+xml"/>
  <Override PartName="/ppt/charts/chart6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7.xml" ContentType="application/vnd.openxmlformats-officedocument.presentationml.notesSlide+xml"/>
  <Override PartName="/ppt/charts/chart73.xml" ContentType="application/vnd.openxmlformats-officedocument.drawingml.chart+xml"/>
  <Override PartName="/ppt/tags/tag1.xml" ContentType="application/vnd.openxmlformats-officedocument.presentationml.tags+xml"/>
  <Override PartName="/ppt/charts/chart74.xml" ContentType="application/vnd.openxmlformats-officedocument.drawingml.chart+xml"/>
  <Override PartName="/ppt/notesSlides/notesSlide18.xml" ContentType="application/vnd.openxmlformats-officedocument.presentationml.notesSlide+xml"/>
  <Override PartName="/ppt/charts/chart75.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76.xml" ContentType="application/vnd.openxmlformats-officedocument.drawingml.chart+xml"/>
  <Override PartName="/ppt/charts/chart77.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78.xml" ContentType="application/vnd.openxmlformats-officedocument.drawingml.chart+xml"/>
  <Override PartName="/ppt/tags/tag4.xml" ContentType="application/vnd.openxmlformats-officedocument.presentationml.tags+xml"/>
  <Override PartName="/ppt/charts/chart79.xml" ContentType="application/vnd.openxmlformats-officedocument.drawingml.chart+xml"/>
  <Override PartName="/ppt/tags/tag5.xml" ContentType="application/vnd.openxmlformats-officedocument.presentationml.tags+xml"/>
  <Override PartName="/ppt/charts/chart80.xml" ContentType="application/vnd.openxmlformats-officedocument.drawingml.chart+xml"/>
  <Override PartName="/ppt/tags/tag6.xml" ContentType="application/vnd.openxmlformats-officedocument.presentationml.tags+xml"/>
  <Override PartName="/ppt/charts/chart81.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82.xml" ContentType="application/vnd.openxmlformats-officedocument.drawingml.chart+xml"/>
  <Override PartName="/ppt/tags/tag8.xml" ContentType="application/vnd.openxmlformats-officedocument.presentationml.tags+xml"/>
  <Override PartName="/ppt/charts/chart83.xml" ContentType="application/vnd.openxmlformats-officedocument.drawingml.chart+xml"/>
  <Override PartName="/ppt/charts/chart84.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4.xml" ContentType="application/vnd.openxmlformats-officedocument.drawingml.chartshapes+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9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9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7.xml" ContentType="application/vnd.openxmlformats-officedocument.drawingml.chart+xml"/>
  <Override PartName="/ppt/charts/chart98.xml" ContentType="application/vnd.openxmlformats-officedocument.drawingml.chart+xml"/>
  <Override PartName="/ppt/drawings/drawing5.xml" ContentType="application/vnd.openxmlformats-officedocument.drawingml.chartshapes+xml"/>
  <Override PartName="/ppt/charts/chart99.xml" ContentType="application/vnd.openxmlformats-officedocument.drawingml.chart+xml"/>
  <Override PartName="/ppt/theme/themeOverride5.xml" ContentType="application/vnd.openxmlformats-officedocument.themeOverride+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theme/themeOverride6.xml" ContentType="application/vnd.openxmlformats-officedocument.themeOverride+xml"/>
  <Override PartName="/ppt/charts/chart105.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206"/>
  </p:notesMasterIdLst>
  <p:handoutMasterIdLst>
    <p:handoutMasterId r:id="rId207"/>
  </p:handoutMasterIdLst>
  <p:sldIdLst>
    <p:sldId id="257" r:id="rId10"/>
    <p:sldId id="771" r:id="rId11"/>
    <p:sldId id="772" r:id="rId12"/>
    <p:sldId id="792" r:id="rId13"/>
    <p:sldId id="793" r:id="rId14"/>
    <p:sldId id="794" r:id="rId15"/>
    <p:sldId id="795" r:id="rId16"/>
    <p:sldId id="490" r:id="rId17"/>
    <p:sldId id="258" r:id="rId18"/>
    <p:sldId id="259" r:id="rId19"/>
    <p:sldId id="747" r:id="rId20"/>
    <p:sldId id="481" r:id="rId21"/>
    <p:sldId id="385" r:id="rId22"/>
    <p:sldId id="491" r:id="rId23"/>
    <p:sldId id="492" r:id="rId24"/>
    <p:sldId id="493" r:id="rId25"/>
    <p:sldId id="494" r:id="rId26"/>
    <p:sldId id="768" r:id="rId27"/>
    <p:sldId id="264" r:id="rId28"/>
    <p:sldId id="265" r:id="rId29"/>
    <p:sldId id="737" r:id="rId30"/>
    <p:sldId id="551" r:id="rId31"/>
    <p:sldId id="269" r:id="rId32"/>
    <p:sldId id="644" r:id="rId33"/>
    <p:sldId id="740" r:id="rId34"/>
    <p:sldId id="267" r:id="rId35"/>
    <p:sldId id="268" r:id="rId36"/>
    <p:sldId id="270" r:id="rId37"/>
    <p:sldId id="271" r:id="rId38"/>
    <p:sldId id="273" r:id="rId39"/>
    <p:sldId id="499" r:id="rId40"/>
    <p:sldId id="496" r:id="rId41"/>
    <p:sldId id="497" r:id="rId42"/>
    <p:sldId id="498" r:id="rId43"/>
    <p:sldId id="278" r:id="rId44"/>
    <p:sldId id="279" r:id="rId45"/>
    <p:sldId id="280" r:id="rId46"/>
    <p:sldId id="281" r:id="rId47"/>
    <p:sldId id="282" r:id="rId48"/>
    <p:sldId id="283" r:id="rId49"/>
    <p:sldId id="284" r:id="rId50"/>
    <p:sldId id="553" r:id="rId51"/>
    <p:sldId id="286" r:id="rId52"/>
    <p:sldId id="288" r:id="rId53"/>
    <p:sldId id="780" r:id="rId54"/>
    <p:sldId id="500" r:id="rId55"/>
    <p:sldId id="501" r:id="rId56"/>
    <p:sldId id="682" r:id="rId57"/>
    <p:sldId id="294" r:id="rId58"/>
    <p:sldId id="688" r:id="rId59"/>
    <p:sldId id="741" r:id="rId60"/>
    <p:sldId id="549" r:id="rId61"/>
    <p:sldId id="790" r:id="rId62"/>
    <p:sldId id="458" r:id="rId63"/>
    <p:sldId id="459" r:id="rId64"/>
    <p:sldId id="365" r:id="rId65"/>
    <p:sldId id="761" r:id="rId66"/>
    <p:sldId id="390" r:id="rId67"/>
    <p:sldId id="391" r:id="rId68"/>
    <p:sldId id="392" r:id="rId69"/>
    <p:sldId id="393" r:id="rId70"/>
    <p:sldId id="394" r:id="rId71"/>
    <p:sldId id="395" r:id="rId72"/>
    <p:sldId id="396" r:id="rId73"/>
    <p:sldId id="397" r:id="rId74"/>
    <p:sldId id="788" r:id="rId75"/>
    <p:sldId id="256" r:id="rId76"/>
    <p:sldId id="311" r:id="rId77"/>
    <p:sldId id="312" r:id="rId78"/>
    <p:sldId id="313" r:id="rId79"/>
    <p:sldId id="314" r:id="rId80"/>
    <p:sldId id="789" r:id="rId81"/>
    <p:sldId id="722" r:id="rId82"/>
    <p:sldId id="318" r:id="rId83"/>
    <p:sldId id="320" r:id="rId84"/>
    <p:sldId id="764" r:id="rId85"/>
    <p:sldId id="765" r:id="rId86"/>
    <p:sldId id="766" r:id="rId87"/>
    <p:sldId id="767" r:id="rId88"/>
    <p:sldId id="319" r:id="rId89"/>
    <p:sldId id="645" r:id="rId90"/>
    <p:sldId id="677" r:id="rId91"/>
    <p:sldId id="704" r:id="rId92"/>
    <p:sldId id="527" r:id="rId93"/>
    <p:sldId id="528" r:id="rId94"/>
    <p:sldId id="529" r:id="rId95"/>
    <p:sldId id="735" r:id="rId96"/>
    <p:sldId id="531" r:id="rId97"/>
    <p:sldId id="532" r:id="rId98"/>
    <p:sldId id="706" r:id="rId99"/>
    <p:sldId id="738" r:id="rId100"/>
    <p:sldId id="707" r:id="rId101"/>
    <p:sldId id="708" r:id="rId102"/>
    <p:sldId id="742" r:id="rId103"/>
    <p:sldId id="710" r:id="rId104"/>
    <p:sldId id="743" r:id="rId105"/>
    <p:sldId id="712" r:id="rId106"/>
    <p:sldId id="713" r:id="rId107"/>
    <p:sldId id="714" r:id="rId108"/>
    <p:sldId id="715" r:id="rId109"/>
    <p:sldId id="739" r:id="rId110"/>
    <p:sldId id="717" r:id="rId111"/>
    <p:sldId id="718" r:id="rId112"/>
    <p:sldId id="719" r:id="rId113"/>
    <p:sldId id="720" r:id="rId114"/>
    <p:sldId id="744" r:id="rId115"/>
    <p:sldId id="745" r:id="rId116"/>
    <p:sldId id="525" r:id="rId117"/>
    <p:sldId id="413" r:id="rId118"/>
    <p:sldId id="414" r:id="rId119"/>
    <p:sldId id="362" r:id="rId120"/>
    <p:sldId id="442" r:id="rId121"/>
    <p:sldId id="769" r:id="rId122"/>
    <p:sldId id="770" r:id="rId123"/>
    <p:sldId id="725" r:id="rId124"/>
    <p:sldId id="416" r:id="rId125"/>
    <p:sldId id="330" r:id="rId126"/>
    <p:sldId id="641" r:id="rId127"/>
    <p:sldId id="611" r:id="rId128"/>
    <p:sldId id="331" r:id="rId129"/>
    <p:sldId id="787" r:id="rId130"/>
    <p:sldId id="781" r:id="rId131"/>
    <p:sldId id="783" r:id="rId132"/>
    <p:sldId id="784" r:id="rId133"/>
    <p:sldId id="332" r:id="rId134"/>
    <p:sldId id="333" r:id="rId135"/>
    <p:sldId id="334" r:id="rId136"/>
    <p:sldId id="726" r:id="rId137"/>
    <p:sldId id="734" r:id="rId138"/>
    <p:sldId id="675" r:id="rId139"/>
    <p:sldId id="676" r:id="rId140"/>
    <p:sldId id="650" r:id="rId141"/>
    <p:sldId id="336" r:id="rId142"/>
    <p:sldId id="418" r:id="rId143"/>
    <p:sldId id="534" r:id="rId144"/>
    <p:sldId id="419" r:id="rId145"/>
    <p:sldId id="420" r:id="rId146"/>
    <p:sldId id="421" r:id="rId147"/>
    <p:sldId id="485" r:id="rId148"/>
    <p:sldId id="422" r:id="rId149"/>
    <p:sldId id="423" r:id="rId150"/>
    <p:sldId id="424" r:id="rId151"/>
    <p:sldId id="425" r:id="rId152"/>
    <p:sldId id="426" r:id="rId153"/>
    <p:sldId id="427" r:id="rId154"/>
    <p:sldId id="428" r:id="rId155"/>
    <p:sldId id="429" r:id="rId156"/>
    <p:sldId id="430" r:id="rId157"/>
    <p:sldId id="431" r:id="rId158"/>
    <p:sldId id="432" r:id="rId159"/>
    <p:sldId id="433" r:id="rId160"/>
    <p:sldId id="434" r:id="rId161"/>
    <p:sldId id="435" r:id="rId162"/>
    <p:sldId id="436" r:id="rId163"/>
    <p:sldId id="461" r:id="rId164"/>
    <p:sldId id="608" r:id="rId165"/>
    <p:sldId id="463" r:id="rId166"/>
    <p:sldId id="346" r:id="rId167"/>
    <p:sldId id="347" r:id="rId168"/>
    <p:sldId id="678" r:id="rId169"/>
    <p:sldId id="687" r:id="rId170"/>
    <p:sldId id="686" r:id="rId171"/>
    <p:sldId id="349" r:id="rId172"/>
    <p:sldId id="746" r:id="rId173"/>
    <p:sldId id="680" r:id="rId174"/>
    <p:sldId id="354" r:id="rId175"/>
    <p:sldId id="646" r:id="rId176"/>
    <p:sldId id="647" r:id="rId177"/>
    <p:sldId id="648" r:id="rId178"/>
    <p:sldId id="358" r:id="rId179"/>
    <p:sldId id="359" r:id="rId180"/>
    <p:sldId id="786" r:id="rId181"/>
    <p:sldId id="785" r:id="rId182"/>
    <p:sldId id="363" r:id="rId183"/>
    <p:sldId id="649" r:id="rId184"/>
    <p:sldId id="364" r:id="rId185"/>
    <p:sldId id="773" r:id="rId186"/>
    <p:sldId id="774" r:id="rId187"/>
    <p:sldId id="590" r:id="rId188"/>
    <p:sldId id="591" r:id="rId189"/>
    <p:sldId id="592" r:id="rId190"/>
    <p:sldId id="593" r:id="rId191"/>
    <p:sldId id="775" r:id="rId192"/>
    <p:sldId id="632" r:id="rId193"/>
    <p:sldId id="776" r:id="rId194"/>
    <p:sldId id="634" r:id="rId195"/>
    <p:sldId id="777" r:id="rId196"/>
    <p:sldId id="636" r:id="rId197"/>
    <p:sldId id="778" r:id="rId198"/>
    <p:sldId id="638" r:id="rId199"/>
    <p:sldId id="779" r:id="rId200"/>
    <p:sldId id="640" r:id="rId201"/>
    <p:sldId id="380" r:id="rId202"/>
    <p:sldId id="381" r:id="rId203"/>
    <p:sldId id="478" r:id="rId204"/>
    <p:sldId id="479" r:id="rId205"/>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howGuides="1">
      <p:cViewPr>
        <p:scale>
          <a:sx n="88" d="100"/>
          <a:sy n="88" d="100"/>
        </p:scale>
        <p:origin x="-24" y="-112"/>
      </p:cViewPr>
      <p:guideLst>
        <p:guide orient="horz" pos="1620"/>
        <p:guide pos="2880"/>
      </p:guideLst>
    </p:cSldViewPr>
  </p:slideViewPr>
  <p:outlineViewPr>
    <p:cViewPr>
      <p:scale>
        <a:sx n="33" d="100"/>
        <a:sy n="33" d="100"/>
      </p:scale>
      <p:origin x="0" y="-17204"/>
    </p:cViewPr>
  </p:outlineViewPr>
  <p:notesTextViewPr>
    <p:cViewPr>
      <p:scale>
        <a:sx n="3" d="2"/>
        <a:sy n="3" d="2"/>
      </p:scale>
      <p:origin x="0" y="0"/>
    </p:cViewPr>
  </p:notesTextViewPr>
  <p:sorterViewPr>
    <p:cViewPr varScale="1">
      <p:scale>
        <a:sx n="1" d="1"/>
        <a:sy n="1" d="1"/>
      </p:scale>
      <p:origin x="0" y="-6696"/>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205" Type="http://schemas.openxmlformats.org/officeDocument/2006/relationships/slide" Target="slides/slide196.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11" Type="http://schemas.openxmlformats.org/officeDocument/2006/relationships/theme" Target="theme/theme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slide" Target="slides/slide183.xml"/><Relationship Id="rId197" Type="http://schemas.openxmlformats.org/officeDocument/2006/relationships/slide" Target="slides/slide188.xml"/><Relationship Id="rId206" Type="http://schemas.openxmlformats.org/officeDocument/2006/relationships/notesMaster" Target="notesMasters/notesMaster1.xml"/><Relationship Id="rId201" Type="http://schemas.openxmlformats.org/officeDocument/2006/relationships/slide" Target="slides/slide192.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tableStyles" Target="tableStyles.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slide" Target="slides/slide189.xml"/><Relationship Id="rId172" Type="http://schemas.openxmlformats.org/officeDocument/2006/relationships/slide" Target="slides/slide163.xml"/><Relationship Id="rId193" Type="http://schemas.openxmlformats.org/officeDocument/2006/relationships/slide" Target="slides/slide184.xml"/><Relationship Id="rId202" Type="http://schemas.openxmlformats.org/officeDocument/2006/relationships/slide" Target="slides/slide193.xml"/><Relationship Id="rId207" Type="http://schemas.openxmlformats.org/officeDocument/2006/relationships/handoutMaster" Target="handoutMasters/handoutMaster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199" Type="http://schemas.openxmlformats.org/officeDocument/2006/relationships/slide" Target="slides/slide190.xml"/><Relationship Id="rId203" Type="http://schemas.openxmlformats.org/officeDocument/2006/relationships/slide" Target="slides/slide194.xml"/><Relationship Id="rId208" Type="http://schemas.openxmlformats.org/officeDocument/2006/relationships/commentAuthors" Target="commentAuthor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209" Type="http://schemas.openxmlformats.org/officeDocument/2006/relationships/presProps" Target="presProps.xml"/><Relationship Id="rId190" Type="http://schemas.openxmlformats.org/officeDocument/2006/relationships/slide" Target="slides/slide181.xml"/><Relationship Id="rId204" Type="http://schemas.openxmlformats.org/officeDocument/2006/relationships/slide" Target="slides/slide195.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10" Type="http://schemas.openxmlformats.org/officeDocument/2006/relationships/viewProps" Target="viewProps.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slide" Target="slides/slide187.xml"/><Relationship Id="rId200" Type="http://schemas.openxmlformats.org/officeDocument/2006/relationships/slide" Target="slides/slide191.xml"/><Relationship Id="rId16"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6.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2.xml"/><Relationship Id="rId1" Type="http://schemas.microsoft.com/office/2011/relationships/chartStyle" Target="style1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5.xml"/><Relationship Id="rId1" Type="http://schemas.microsoft.com/office/2011/relationships/chartStyle" Target="style1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6.xml"/><Relationship Id="rId1" Type="http://schemas.microsoft.com/office/2011/relationships/chartStyle" Target="style16.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3.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7.xml"/><Relationship Id="rId1" Type="http://schemas.microsoft.com/office/2011/relationships/chartStyle" Target="style1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8.xml"/><Relationship Id="rId1" Type="http://schemas.microsoft.com/office/2011/relationships/chartStyle" Target="style1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19.xml"/><Relationship Id="rId1" Type="http://schemas.microsoft.com/office/2011/relationships/chartStyle" Target="style1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0.xml"/><Relationship Id="rId1" Type="http://schemas.microsoft.com/office/2011/relationships/chartStyle" Target="style2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1.xml"/><Relationship Id="rId1" Type="http://schemas.microsoft.com/office/2011/relationships/chartStyle" Target="style2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2.xml"/><Relationship Id="rId1" Type="http://schemas.microsoft.com/office/2011/relationships/chartStyle" Target="style2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3.xml"/><Relationship Id="rId1" Type="http://schemas.microsoft.com/office/2011/relationships/chartStyle" Target="style2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4.xml"/><Relationship Id="rId1" Type="http://schemas.microsoft.com/office/2011/relationships/chartStyle" Target="style2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5.xml"/><Relationship Id="rId1" Type="http://schemas.microsoft.com/office/2011/relationships/chartStyle" Target="style2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6.xml"/><Relationship Id="rId1" Type="http://schemas.microsoft.com/office/2011/relationships/chartStyle" Target="style26.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7.xml"/><Relationship Id="rId1" Type="http://schemas.microsoft.com/office/2011/relationships/chartStyle" Target="style27.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8.xml"/><Relationship Id="rId1" Type="http://schemas.microsoft.com/office/2011/relationships/chartStyle" Target="style2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9.xml"/><Relationship Id="rId1" Type="http://schemas.microsoft.com/office/2011/relationships/chartStyle" Target="style29.xml"/></Relationships>
</file>

<file path=ppt/charts/_rels/chart73.xml.rels><?xml version="1.0" encoding="UTF-8" standalone="yes"?>
<Relationships xmlns="http://schemas.openxmlformats.org/package/2006/relationships"><Relationship Id="rId1" Type="http://schemas.openxmlformats.org/officeDocument/2006/relationships/oleObject" Target="../embeddings/oleObject36.bin"/></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4.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2.xml"/><Relationship Id="rId1" Type="http://schemas.microsoft.com/office/2011/relationships/chartStyle" Target="style32.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33.xml"/><Relationship Id="rId1" Type="http://schemas.microsoft.com/office/2011/relationships/chartStyle" Target="style33.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4.xml"/><Relationship Id="rId1" Type="http://schemas.microsoft.com/office/2011/relationships/chartStyle" Target="style34.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5.xml"/><Relationship Id="rId1" Type="http://schemas.microsoft.com/office/2011/relationships/chartStyle" Target="style35.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6.xml"/><Relationship Id="rId1" Type="http://schemas.microsoft.com/office/2011/relationships/chartStyle" Target="style36.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7.xml"/><Relationship Id="rId1" Type="http://schemas.microsoft.com/office/2011/relationships/chartStyle" Target="style37.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8.xml"/><Relationship Id="rId1" Type="http://schemas.microsoft.com/office/2011/relationships/chartStyle" Target="style38.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6.xlsx"/></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19993684103902E-2"/>
          <c:y val="4.4605592380698417E-2"/>
          <c:w val="0.71090570545878129"/>
          <c:h val="0.85010402498451432"/>
        </c:manualLayout>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Taul1!$B$2:$B$15</c:f>
              <c:numCache>
                <c:formatCode>General</c:formatCode>
                <c:ptCount val="14"/>
                <c:pt idx="0">
                  <c:v>3.1019999999999999</c:v>
                </c:pt>
                <c:pt idx="1">
                  <c:v>3.157</c:v>
                </c:pt>
                <c:pt idx="2">
                  <c:v>4.0259999999999998</c:v>
                </c:pt>
                <c:pt idx="3">
                  <c:v>3.4849999999999999</c:v>
                </c:pt>
                <c:pt idx="4">
                  <c:v>2.6960000000000002</c:v>
                </c:pt>
                <c:pt idx="5">
                  <c:v>2.1080000000000001</c:v>
                </c:pt>
                <c:pt idx="6">
                  <c:v>2.2360000000000002</c:v>
                </c:pt>
                <c:pt idx="7">
                  <c:v>2.448</c:v>
                </c:pt>
                <c:pt idx="8">
                  <c:v>2.1589999999999998</c:v>
                </c:pt>
                <c:pt idx="9">
                  <c:v>2.19</c:v>
                </c:pt>
                <c:pt idx="10">
                  <c:v>2.7040000000000002</c:v>
                </c:pt>
                <c:pt idx="11">
                  <c:v>2.87</c:v>
                </c:pt>
                <c:pt idx="12">
                  <c:v>3.3239999999999998</c:v>
                </c:pt>
                <c:pt idx="13">
                  <c:v>2.8919999999999999</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Taul1!$C$2:$C$15</c:f>
              <c:numCache>
                <c:formatCode>General</c:formatCode>
                <c:ptCount val="14"/>
                <c:pt idx="0">
                  <c:v>4.9400000000000004</c:v>
                </c:pt>
                <c:pt idx="1">
                  <c:v>5.0990000000000002</c:v>
                </c:pt>
                <c:pt idx="2">
                  <c:v>5.274</c:v>
                </c:pt>
                <c:pt idx="3">
                  <c:v>5.7320000000000002</c:v>
                </c:pt>
                <c:pt idx="4">
                  <c:v>5.2149999999999999</c:v>
                </c:pt>
                <c:pt idx="5">
                  <c:v>5.133</c:v>
                </c:pt>
                <c:pt idx="6">
                  <c:v>4.7910000000000004</c:v>
                </c:pt>
                <c:pt idx="7">
                  <c:v>4.056</c:v>
                </c:pt>
                <c:pt idx="8">
                  <c:v>3.7480000000000002</c:v>
                </c:pt>
                <c:pt idx="9">
                  <c:v>3.629</c:v>
                </c:pt>
                <c:pt idx="10">
                  <c:v>3.3279999999999998</c:v>
                </c:pt>
                <c:pt idx="11">
                  <c:v>3.0369999999999999</c:v>
                </c:pt>
                <c:pt idx="12">
                  <c:v>2.706</c:v>
                </c:pt>
                <c:pt idx="13">
                  <c:v>2.698</c:v>
                </c:pt>
              </c:numCache>
            </c:numRef>
          </c:val>
          <c:smooth val="0"/>
          <c:extLst>
            <c:ext xmlns:c16="http://schemas.microsoft.com/office/drawing/2014/chart" uri="{C3380CC4-5D6E-409C-BE32-E72D297353CC}">
              <c16:uniqueId val="{00000001-3372-499F-858A-C68065062B00}"/>
            </c:ext>
          </c:extLst>
        </c:ser>
        <c:ser>
          <c:idx val="2"/>
          <c:order val="2"/>
          <c:tx>
            <c:strRef>
              <c:f>Taul1!$D$1</c:f>
              <c:strCache>
                <c:ptCount val="1"/>
                <c:pt idx="0">
                  <c:v>T&amp;K-investoinnit (pl. elektroniikkateollisuus)*</c:v>
                </c:pt>
              </c:strCache>
            </c:strRef>
          </c:tx>
          <c:spPr>
            <a:ln w="381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Taul1!$D$2:$D$15</c:f>
              <c:numCache>
                <c:formatCode>General</c:formatCode>
                <c:ptCount val="14"/>
                <c:pt idx="0">
                  <c:v>1.758</c:v>
                </c:pt>
                <c:pt idx="1">
                  <c:v>1.8420000000000001</c:v>
                </c:pt>
                <c:pt idx="2">
                  <c:v>1.929</c:v>
                </c:pt>
                <c:pt idx="3">
                  <c:v>1.9450000000000001</c:v>
                </c:pt>
                <c:pt idx="4">
                  <c:v>1.8260000000000001</c:v>
                </c:pt>
                <c:pt idx="5">
                  <c:v>1.845</c:v>
                </c:pt>
                <c:pt idx="6">
                  <c:v>1.806</c:v>
                </c:pt>
                <c:pt idx="7">
                  <c:v>1.974</c:v>
                </c:pt>
                <c:pt idx="8">
                  <c:v>1.839</c:v>
                </c:pt>
                <c:pt idx="9">
                  <c:v>1.859</c:v>
                </c:pt>
                <c:pt idx="10">
                  <c:v>1.9159999999999999</c:v>
                </c:pt>
                <c:pt idx="11">
                  <c:v>1.887</c:v>
                </c:pt>
                <c:pt idx="12">
                  <c:v>1.6950000000000001</c:v>
                </c:pt>
              </c:numCache>
            </c:numRef>
          </c:val>
          <c:smooth val="0"/>
          <c:extLst>
            <c:ext xmlns:c16="http://schemas.microsoft.com/office/drawing/2014/chart" uri="{C3380CC4-5D6E-409C-BE32-E72D297353CC}">
              <c16:uniqueId val="{00000000-489A-42BC-9CEA-B8F82AEAECF2}"/>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7"/>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1"/>
      </c:valAx>
      <c:spPr>
        <a:noFill/>
        <a:ln>
          <a:noFill/>
        </a:ln>
        <a:effectLst/>
      </c:spPr>
    </c:plotArea>
    <c:legend>
      <c:legendPos val="r"/>
      <c:layout>
        <c:manualLayout>
          <c:xMode val="edge"/>
          <c:yMode val="edge"/>
          <c:x val="0.75339285767485653"/>
          <c:y val="0.28296692040830734"/>
          <c:w val="0.23903998379317232"/>
          <c:h val="0.48942110351316481"/>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Taul1!$B$2:$B$8</c:f>
              <c:numCache>
                <c:formatCode>General</c:formatCode>
                <c:ptCount val="7"/>
                <c:pt idx="0">
                  <c:v>12.917</c:v>
                </c:pt>
                <c:pt idx="1">
                  <c:v>12.484999999999999</c:v>
                </c:pt>
                <c:pt idx="2">
                  <c:v>12.426</c:v>
                </c:pt>
                <c:pt idx="3">
                  <c:v>12.510999999999999</c:v>
                </c:pt>
                <c:pt idx="4">
                  <c:v>13.747714</c:v>
                </c:pt>
                <c:pt idx="5">
                  <c:v>14.183875</c:v>
                </c:pt>
                <c:pt idx="6">
                  <c:v>15.5</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Taul1!$C$2:$C$8</c:f>
              <c:numCache>
                <c:formatCode>General</c:formatCode>
                <c:ptCount val="7"/>
                <c:pt idx="0">
                  <c:v>8.5210000000000008</c:v>
                </c:pt>
                <c:pt idx="1">
                  <c:v>9.8350000000000009</c:v>
                </c:pt>
                <c:pt idx="2">
                  <c:v>9.77</c:v>
                </c:pt>
                <c:pt idx="3">
                  <c:v>8.6240000000000006</c:v>
                </c:pt>
                <c:pt idx="4">
                  <c:v>9.4160000000000004</c:v>
                </c:pt>
                <c:pt idx="5">
                  <c:v>9.6929999999999996</c:v>
                </c:pt>
                <c:pt idx="6">
                  <c:v>10.635</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6"/>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2233</c:v>
                </c:pt>
                <c:pt idx="15">
                  <c:v>2305</c:v>
                </c:pt>
                <c:pt idx="16">
                  <c:v>2364</c:v>
                </c:pt>
                <c:pt idx="17">
                  <c:v>2285</c:v>
                </c:pt>
                <c:pt idx="18">
                  <c:v>2417</c:v>
                </c:pt>
                <c:pt idx="19">
                  <c:v>2542</c:v>
                </c:pt>
                <c:pt idx="20">
                  <c:v>2540</c:v>
                </c:pt>
                <c:pt idx="21">
                  <c:v>2576</c:v>
                </c:pt>
                <c:pt idx="22">
                  <c:v>2692</c:v>
                </c:pt>
                <c:pt idx="23">
                  <c:v>2714</c:v>
                </c:pt>
                <c:pt idx="24">
                  <c:v>2723</c:v>
                </c:pt>
                <c:pt idx="25">
                  <c:v>2723</c:v>
                </c:pt>
                <c:pt idx="26">
                  <c:v>2711</c:v>
                </c:pt>
                <c:pt idx="27">
                  <c:v>2712</c:v>
                </c:pt>
                <c:pt idx="28">
                  <c:v>2657</c:v>
                </c:pt>
                <c:pt idx="29">
                  <c:v>2619</c:v>
                </c:pt>
                <c:pt idx="30">
                  <c:v>2587</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2009-2017</c:v>
                </c:pt>
              </c:strCache>
            </c:strRef>
          </c:tx>
          <c:spPr>
            <a:ln>
              <a:solidFill>
                <a:schemeClr val="tx1"/>
              </a:solidFill>
            </a:ln>
          </c:spPr>
          <c:marker>
            <c:symbol val="none"/>
          </c:marker>
          <c:val>
            <c:numRef>
              <c:f>Taul1!$B$2:$B$11</c:f>
              <c:numCache>
                <c:formatCode>General</c:formatCode>
                <c:ptCount val="10"/>
                <c:pt idx="0">
                  <c:v>193.71100000000001</c:v>
                </c:pt>
                <c:pt idx="1">
                  <c:v>170.26755349999999</c:v>
                </c:pt>
                <c:pt idx="2">
                  <c:v>202.92570889999999</c:v>
                </c:pt>
                <c:pt idx="3">
                  <c:v>222.6471487</c:v>
                </c:pt>
                <c:pt idx="4">
                  <c:v>232.7611982</c:v>
                </c:pt>
                <c:pt idx="5">
                  <c:v>239.58523460000001</c:v>
                </c:pt>
                <c:pt idx="6">
                  <c:v>237.9022354</c:v>
                </c:pt>
                <c:pt idx="7">
                  <c:v>246.87733270000001</c:v>
                </c:pt>
                <c:pt idx="8">
                  <c:v>255.76869239999999</c:v>
                </c:pt>
                <c:pt idx="9">
                  <c:v>262.73562700000002</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2009-2017</c:v>
                </c:pt>
              </c:strCache>
            </c:strRef>
          </c:tx>
          <c:spPr>
            <a:ln>
              <a:solidFill>
                <a:schemeClr val="accent3">
                  <a:lumMod val="50000"/>
                </a:schemeClr>
              </a:solidFill>
            </a:ln>
          </c:spPr>
          <c:marker>
            <c:symbol val="none"/>
          </c:marker>
          <c:val>
            <c:numRef>
              <c:f>Taul1!$C$2:$C$11</c:f>
              <c:numCache>
                <c:formatCode>General</c:formatCode>
                <c:ptCount val="10"/>
                <c:pt idx="0">
                  <c:v>193.71100000000001</c:v>
                </c:pt>
                <c:pt idx="1">
                  <c:v>186.03890290000001</c:v>
                </c:pt>
                <c:pt idx="2">
                  <c:v>195.09630279999999</c:v>
                </c:pt>
                <c:pt idx="3">
                  <c:v>204.40172630000001</c:v>
                </c:pt>
                <c:pt idx="4">
                  <c:v>208.57124569999999</c:v>
                </c:pt>
                <c:pt idx="5">
                  <c:v>213.7116868</c:v>
                </c:pt>
                <c:pt idx="6">
                  <c:v>221.7444769</c:v>
                </c:pt>
                <c:pt idx="7">
                  <c:v>230.1515709</c:v>
                </c:pt>
                <c:pt idx="8">
                  <c:v>237.743514</c:v>
                </c:pt>
                <c:pt idx="9">
                  <c:v>246.7646177</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2009-2017</c:v>
                </c:pt>
              </c:strCache>
            </c:strRef>
          </c:tx>
          <c:spPr>
            <a:ln>
              <a:solidFill>
                <a:srgbClr val="FF0000"/>
              </a:solidFill>
            </a:ln>
          </c:spPr>
          <c:marker>
            <c:symbol val="none"/>
          </c:marker>
          <c:val>
            <c:numRef>
              <c:f>Taul1!$D$2:$D$11</c:f>
              <c:numCache>
                <c:formatCode>General</c:formatCode>
                <c:ptCount val="10"/>
                <c:pt idx="0">
                  <c:v>193.71100000000001</c:v>
                </c:pt>
                <c:pt idx="1">
                  <c:v>182.5077</c:v>
                </c:pt>
                <c:pt idx="2">
                  <c:v>190.09719999999999</c:v>
                </c:pt>
                <c:pt idx="3">
                  <c:v>195.6249</c:v>
                </c:pt>
                <c:pt idx="4">
                  <c:v>199.51390000000001</c:v>
                </c:pt>
                <c:pt idx="5">
                  <c:v>201.20060000000001</c:v>
                </c:pt>
                <c:pt idx="6">
                  <c:v>208.12700000000001</c:v>
                </c:pt>
                <c:pt idx="7">
                  <c:v>219.28980000000001</c:v>
                </c:pt>
                <c:pt idx="8">
                  <c:v>220.9324</c:v>
                </c:pt>
                <c:pt idx="9">
                  <c:v>227.0899</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Taul1!$E$2:$E$11</c:f>
              <c:numCache>
                <c:formatCode>General</c:formatCode>
                <c:ptCount val="10"/>
                <c:pt idx="0">
                  <c:v>193.71100000000001</c:v>
                </c:pt>
                <c:pt idx="1">
                  <c:v>181.029</c:v>
                </c:pt>
                <c:pt idx="2">
                  <c:v>187.1</c:v>
                </c:pt>
                <c:pt idx="3">
                  <c:v>196.869</c:v>
                </c:pt>
                <c:pt idx="4">
                  <c:v>199.79300000000001</c:v>
                </c:pt>
                <c:pt idx="5">
                  <c:v>203.33799999999999</c:v>
                </c:pt>
                <c:pt idx="6">
                  <c:v>205.47399999999999</c:v>
                </c:pt>
                <c:pt idx="7">
                  <c:v>209.60400000000001</c:v>
                </c:pt>
                <c:pt idx="8">
                  <c:v>215.773</c:v>
                </c:pt>
                <c:pt idx="9">
                  <c:v>224.27799999999999</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7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Taul1!$A$2:$A$45</c:f>
              <c:strCache>
                <c:ptCount val="4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2018(1-5)</c:v>
                </c:pt>
              </c:strCache>
            </c:strRef>
          </c:cat>
          <c:val>
            <c:numRef>
              <c:f>Taul1!$B$2:$B$45</c:f>
              <c:numCache>
                <c:formatCode>General</c:formatCode>
                <c:ptCount val="44"/>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5.8</c:v>
                </c:pt>
                <c:pt idx="43">
                  <c:v>5</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10361.89</c:v>
                </c:pt>
                <c:pt idx="2">
                  <c:v>9735.9699999999993</c:v>
                </c:pt>
                <c:pt idx="3">
                  <c:v>10344.66</c:v>
                </c:pt>
                <c:pt idx="4">
                  <c:v>8718.3799999999992</c:v>
                </c:pt>
                <c:pt idx="5">
                  <c:v>5784.08</c:v>
                </c:pt>
                <c:pt idx="6">
                  <c:v>5945.74</c:v>
                </c:pt>
                <c:pt idx="7">
                  <c:v>6173.34</c:v>
                </c:pt>
                <c:pt idx="8">
                  <c:v>7152.24</c:v>
                </c:pt>
                <c:pt idx="9">
                  <c:v>6497.76</c:v>
                </c:pt>
                <c:pt idx="10">
                  <c:v>6685.65</c:v>
                </c:pt>
                <c:pt idx="11">
                  <c:v>6614.53</c:v>
                </c:pt>
                <c:pt idx="12">
                  <c:v>8629.27</c:v>
                </c:pt>
                <c:pt idx="13">
                  <c:v>7781.15</c:v>
                </c:pt>
                <c:pt idx="14">
                  <c:v>8067.27</c:v>
                </c:pt>
                <c:pt idx="15">
                  <c:v>7147.81</c:v>
                </c:pt>
                <c:pt idx="16">
                  <c:v>8879.32</c:v>
                </c:pt>
                <c:pt idx="17">
                  <c:v>7648.95</c:v>
                </c:pt>
                <c:pt idx="18">
                  <c:v>7999.08</c:v>
                </c:pt>
                <c:pt idx="19">
                  <c:v>7080.71</c:v>
                </c:pt>
                <c:pt idx="20">
                  <c:v>8317.23</c:v>
                </c:pt>
                <c:pt idx="21">
                  <c:v>6536.26</c:v>
                </c:pt>
                <c:pt idx="22">
                  <c:v>6898.38</c:v>
                </c:pt>
                <c:pt idx="23">
                  <c:v>6322.26</c:v>
                </c:pt>
                <c:pt idx="24">
                  <c:v>7079.41</c:v>
                </c:pt>
                <c:pt idx="25">
                  <c:v>7006.27</c:v>
                </c:pt>
                <c:pt idx="26">
                  <c:v>7150.5</c:v>
                </c:pt>
                <c:pt idx="27">
                  <c:v>8347.89</c:v>
                </c:pt>
                <c:pt idx="28">
                  <c:v>7370.53</c:v>
                </c:pt>
                <c:pt idx="29">
                  <c:v>6343.43</c:v>
                </c:pt>
                <c:pt idx="30">
                  <c:v>8145.03</c:v>
                </c:pt>
                <c:pt idx="31">
                  <c:v>6724.6</c:v>
                </c:pt>
                <c:pt idx="32">
                  <c:v>7540.12</c:v>
                </c:pt>
                <c:pt idx="33">
                  <c:v>6347.83</c:v>
                </c:pt>
                <c:pt idx="34">
                  <c:v>6046.98</c:v>
                </c:pt>
                <c:pt idx="35">
                  <c:v>6090.76</c:v>
                </c:pt>
                <c:pt idx="36">
                  <c:v>7473.48</c:v>
                </c:pt>
                <c:pt idx="37">
                  <c:v>7175.16</c:v>
                </c:pt>
                <c:pt idx="38">
                  <c:v>9141.52</c:v>
                </c:pt>
                <c:pt idx="39">
                  <c:v>6842.19</c:v>
                </c:pt>
                <c:pt idx="40">
                  <c:v>10606.51</c:v>
                </c:pt>
                <c:pt idx="41">
                  <c:v>8424.74</c:v>
                </c:pt>
                <c:pt idx="42">
                  <c:v>8313.5</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8794.33</c:v>
                </c:pt>
                <c:pt idx="2">
                  <c:v>7967.87</c:v>
                </c:pt>
                <c:pt idx="3">
                  <c:v>8877.39</c:v>
                </c:pt>
                <c:pt idx="4">
                  <c:v>7266.48</c:v>
                </c:pt>
                <c:pt idx="5">
                  <c:v>4737</c:v>
                </c:pt>
                <c:pt idx="6">
                  <c:v>4738.55</c:v>
                </c:pt>
                <c:pt idx="7">
                  <c:v>5047.24</c:v>
                </c:pt>
                <c:pt idx="8">
                  <c:v>5775.62</c:v>
                </c:pt>
                <c:pt idx="9">
                  <c:v>5083.3599999999997</c:v>
                </c:pt>
                <c:pt idx="10">
                  <c:v>5467.39</c:v>
                </c:pt>
                <c:pt idx="11">
                  <c:v>5365.5</c:v>
                </c:pt>
                <c:pt idx="12">
                  <c:v>6703.17</c:v>
                </c:pt>
                <c:pt idx="13">
                  <c:v>5798.5</c:v>
                </c:pt>
                <c:pt idx="14">
                  <c:v>6540.23</c:v>
                </c:pt>
                <c:pt idx="15">
                  <c:v>5654.21</c:v>
                </c:pt>
                <c:pt idx="16">
                  <c:v>7033.92</c:v>
                </c:pt>
                <c:pt idx="17">
                  <c:v>5996.3</c:v>
                </c:pt>
                <c:pt idx="18">
                  <c:v>6450.19</c:v>
                </c:pt>
                <c:pt idx="19">
                  <c:v>5913.48</c:v>
                </c:pt>
                <c:pt idx="20">
                  <c:v>6927.38</c:v>
                </c:pt>
                <c:pt idx="21">
                  <c:v>5098.55</c:v>
                </c:pt>
                <c:pt idx="22">
                  <c:v>5438.27</c:v>
                </c:pt>
                <c:pt idx="23">
                  <c:v>5143.13</c:v>
                </c:pt>
                <c:pt idx="24">
                  <c:v>5760.17</c:v>
                </c:pt>
                <c:pt idx="25">
                  <c:v>5352.89</c:v>
                </c:pt>
                <c:pt idx="26">
                  <c:v>5548.17</c:v>
                </c:pt>
                <c:pt idx="27">
                  <c:v>6498.76</c:v>
                </c:pt>
                <c:pt idx="28">
                  <c:v>5811.21</c:v>
                </c:pt>
                <c:pt idx="29">
                  <c:v>4737.95</c:v>
                </c:pt>
                <c:pt idx="30">
                  <c:v>6334.3</c:v>
                </c:pt>
                <c:pt idx="31">
                  <c:v>5398.52</c:v>
                </c:pt>
                <c:pt idx="32">
                  <c:v>5658.07</c:v>
                </c:pt>
                <c:pt idx="33">
                  <c:v>4717.33</c:v>
                </c:pt>
                <c:pt idx="34">
                  <c:v>4523.97</c:v>
                </c:pt>
                <c:pt idx="35">
                  <c:v>4613.47</c:v>
                </c:pt>
                <c:pt idx="36">
                  <c:v>5541.22</c:v>
                </c:pt>
                <c:pt idx="37">
                  <c:v>5564.37</c:v>
                </c:pt>
                <c:pt idx="38">
                  <c:v>7414.29</c:v>
                </c:pt>
                <c:pt idx="39">
                  <c:v>5138.58</c:v>
                </c:pt>
                <c:pt idx="40">
                  <c:v>8219.7800000000007</c:v>
                </c:pt>
                <c:pt idx="41">
                  <c:v>5935.84</c:v>
                </c:pt>
                <c:pt idx="42">
                  <c:v>6307.2</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1526.16</c:v>
                </c:pt>
                <c:pt idx="2">
                  <c:v>1735.01</c:v>
                </c:pt>
                <c:pt idx="3">
                  <c:v>1425.42</c:v>
                </c:pt>
                <c:pt idx="4">
                  <c:v>1417.95</c:v>
                </c:pt>
                <c:pt idx="5">
                  <c:v>1011.99</c:v>
                </c:pt>
                <c:pt idx="6">
                  <c:v>1178.4000000000001</c:v>
                </c:pt>
                <c:pt idx="7">
                  <c:v>1096.28</c:v>
                </c:pt>
                <c:pt idx="8">
                  <c:v>1349.81</c:v>
                </c:pt>
                <c:pt idx="9">
                  <c:v>1386.32</c:v>
                </c:pt>
                <c:pt idx="10">
                  <c:v>1187.67</c:v>
                </c:pt>
                <c:pt idx="11">
                  <c:v>1209.6400000000001</c:v>
                </c:pt>
                <c:pt idx="12">
                  <c:v>1860.69</c:v>
                </c:pt>
                <c:pt idx="13">
                  <c:v>1905.9</c:v>
                </c:pt>
                <c:pt idx="14">
                  <c:v>1470.51</c:v>
                </c:pt>
                <c:pt idx="15">
                  <c:v>1423.44</c:v>
                </c:pt>
                <c:pt idx="16">
                  <c:v>1766.37</c:v>
                </c:pt>
                <c:pt idx="17">
                  <c:v>1557.85</c:v>
                </c:pt>
                <c:pt idx="18">
                  <c:v>1470.36</c:v>
                </c:pt>
                <c:pt idx="19">
                  <c:v>1110.8</c:v>
                </c:pt>
                <c:pt idx="20">
                  <c:v>1325.86</c:v>
                </c:pt>
                <c:pt idx="21">
                  <c:v>1356.19</c:v>
                </c:pt>
                <c:pt idx="22">
                  <c:v>1389.2</c:v>
                </c:pt>
                <c:pt idx="23">
                  <c:v>1111.4000000000001</c:v>
                </c:pt>
                <c:pt idx="24">
                  <c:v>1238.9100000000001</c:v>
                </c:pt>
                <c:pt idx="25">
                  <c:v>1566.17</c:v>
                </c:pt>
                <c:pt idx="26">
                  <c:v>1520.21</c:v>
                </c:pt>
                <c:pt idx="27">
                  <c:v>1787.23</c:v>
                </c:pt>
                <c:pt idx="28">
                  <c:v>1450.94</c:v>
                </c:pt>
                <c:pt idx="29">
                  <c:v>1504.26</c:v>
                </c:pt>
                <c:pt idx="30">
                  <c:v>1705.62</c:v>
                </c:pt>
                <c:pt idx="31">
                  <c:v>1246.72</c:v>
                </c:pt>
                <c:pt idx="32">
                  <c:v>1789.43</c:v>
                </c:pt>
                <c:pt idx="33">
                  <c:v>1519.46</c:v>
                </c:pt>
                <c:pt idx="34">
                  <c:v>1411.38</c:v>
                </c:pt>
                <c:pt idx="35">
                  <c:v>1381.74</c:v>
                </c:pt>
                <c:pt idx="36">
                  <c:v>1820.99</c:v>
                </c:pt>
                <c:pt idx="37">
                  <c:v>1483.53</c:v>
                </c:pt>
                <c:pt idx="38">
                  <c:v>1598.75</c:v>
                </c:pt>
                <c:pt idx="39">
                  <c:v>1601.23</c:v>
                </c:pt>
                <c:pt idx="40">
                  <c:v>2240.79</c:v>
                </c:pt>
                <c:pt idx="41">
                  <c:v>2274.8000000000002</c:v>
                </c:pt>
                <c:pt idx="42">
                  <c:v>1807.4</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Sheet1!$A$2:$A$44</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Sheet1!$B$2:$B$44</c:f>
              <c:numCache>
                <c:formatCode>General</c:formatCode>
                <c:ptCount val="43"/>
                <c:pt idx="0">
                  <c:v>3428.5</c:v>
                </c:pt>
                <c:pt idx="1">
                  <c:v>3431</c:v>
                </c:pt>
                <c:pt idx="2">
                  <c:v>3656.1</c:v>
                </c:pt>
                <c:pt idx="3">
                  <c:v>3561.3</c:v>
                </c:pt>
                <c:pt idx="4">
                  <c:v>3345.1</c:v>
                </c:pt>
                <c:pt idx="5">
                  <c:v>2908</c:v>
                </c:pt>
                <c:pt idx="6">
                  <c:v>2768.9</c:v>
                </c:pt>
                <c:pt idx="7">
                  <c:v>2786.3</c:v>
                </c:pt>
                <c:pt idx="8">
                  <c:v>2861</c:v>
                </c:pt>
                <c:pt idx="9">
                  <c:v>2961.4</c:v>
                </c:pt>
                <c:pt idx="10">
                  <c:v>2765.4</c:v>
                </c:pt>
                <c:pt idx="11">
                  <c:v>2740.6</c:v>
                </c:pt>
                <c:pt idx="12">
                  <c:v>3112.9</c:v>
                </c:pt>
                <c:pt idx="13">
                  <c:v>3712.7</c:v>
                </c:pt>
                <c:pt idx="14">
                  <c:v>3804.6</c:v>
                </c:pt>
                <c:pt idx="15">
                  <c:v>3836.5</c:v>
                </c:pt>
                <c:pt idx="16">
                  <c:v>3786.5</c:v>
                </c:pt>
                <c:pt idx="17">
                  <c:v>3703.9</c:v>
                </c:pt>
                <c:pt idx="18">
                  <c:v>4099.3</c:v>
                </c:pt>
                <c:pt idx="19">
                  <c:v>3513.9</c:v>
                </c:pt>
                <c:pt idx="20">
                  <c:v>3534.5</c:v>
                </c:pt>
                <c:pt idx="21">
                  <c:v>3353.6</c:v>
                </c:pt>
                <c:pt idx="22">
                  <c:v>3424</c:v>
                </c:pt>
                <c:pt idx="23">
                  <c:v>3345.9</c:v>
                </c:pt>
                <c:pt idx="24">
                  <c:v>3123.2</c:v>
                </c:pt>
                <c:pt idx="25">
                  <c:v>3504.8</c:v>
                </c:pt>
                <c:pt idx="26">
                  <c:v>3627.3</c:v>
                </c:pt>
                <c:pt idx="27">
                  <c:v>4173.3</c:v>
                </c:pt>
                <c:pt idx="28">
                  <c:v>4281.8999999999996</c:v>
                </c:pt>
                <c:pt idx="29">
                  <c:v>4570.8</c:v>
                </c:pt>
                <c:pt idx="30">
                  <c:v>4583.5</c:v>
                </c:pt>
                <c:pt idx="31">
                  <c:v>4401.3</c:v>
                </c:pt>
                <c:pt idx="32">
                  <c:v>4753.8999999999996</c:v>
                </c:pt>
                <c:pt idx="33">
                  <c:v>4728.1000000000004</c:v>
                </c:pt>
                <c:pt idx="34">
                  <c:v>4567.1000000000004</c:v>
                </c:pt>
                <c:pt idx="35">
                  <c:v>4397.3999999999996</c:v>
                </c:pt>
                <c:pt idx="36">
                  <c:v>4427</c:v>
                </c:pt>
                <c:pt idx="37">
                  <c:v>4428.7</c:v>
                </c:pt>
                <c:pt idx="38">
                  <c:v>4553.3999999999996</c:v>
                </c:pt>
                <c:pt idx="39">
                  <c:v>4387.2</c:v>
                </c:pt>
                <c:pt idx="40">
                  <c:v>4679.2</c:v>
                </c:pt>
                <c:pt idx="41">
                  <c:v>5299.1</c:v>
                </c:pt>
                <c:pt idx="42">
                  <c:v>4948.8999999999996</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Sheet1!$A$2:$A$44</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Sheet1!$C$2:$C$44</c:f>
              <c:numCache>
                <c:formatCode>General</c:formatCode>
                <c:ptCount val="43"/>
                <c:pt idx="0">
                  <c:v>18583.7</c:v>
                </c:pt>
                <c:pt idx="1">
                  <c:v>18578.8</c:v>
                </c:pt>
                <c:pt idx="2">
                  <c:v>18150.5</c:v>
                </c:pt>
                <c:pt idx="3">
                  <c:v>19477.900000000001</c:v>
                </c:pt>
                <c:pt idx="4">
                  <c:v>18229.8</c:v>
                </c:pt>
                <c:pt idx="5">
                  <c:v>14363.4</c:v>
                </c:pt>
                <c:pt idx="6">
                  <c:v>13145.9</c:v>
                </c:pt>
                <c:pt idx="7">
                  <c:v>12781.9</c:v>
                </c:pt>
                <c:pt idx="8">
                  <c:v>11972.8</c:v>
                </c:pt>
                <c:pt idx="9">
                  <c:v>11179.6</c:v>
                </c:pt>
                <c:pt idx="10">
                  <c:v>11241</c:v>
                </c:pt>
                <c:pt idx="11">
                  <c:v>11119.5</c:v>
                </c:pt>
                <c:pt idx="12">
                  <c:v>11106.4</c:v>
                </c:pt>
                <c:pt idx="13">
                  <c:v>9993.91</c:v>
                </c:pt>
                <c:pt idx="14">
                  <c:v>10559.3</c:v>
                </c:pt>
                <c:pt idx="15">
                  <c:v>10935.1</c:v>
                </c:pt>
                <c:pt idx="16">
                  <c:v>11813</c:v>
                </c:pt>
                <c:pt idx="17">
                  <c:v>11081</c:v>
                </c:pt>
                <c:pt idx="18">
                  <c:v>11376.8</c:v>
                </c:pt>
                <c:pt idx="19">
                  <c:v>10783.6</c:v>
                </c:pt>
                <c:pt idx="20">
                  <c:v>11394.4</c:v>
                </c:pt>
                <c:pt idx="21">
                  <c:v>10426.6</c:v>
                </c:pt>
                <c:pt idx="22">
                  <c:v>10538.1</c:v>
                </c:pt>
                <c:pt idx="23">
                  <c:v>10231.4</c:v>
                </c:pt>
                <c:pt idx="24">
                  <c:v>10133.9</c:v>
                </c:pt>
                <c:pt idx="25">
                  <c:v>9890.64</c:v>
                </c:pt>
                <c:pt idx="26">
                  <c:v>9948.8799999999992</c:v>
                </c:pt>
                <c:pt idx="27">
                  <c:v>11116.2</c:v>
                </c:pt>
                <c:pt idx="28">
                  <c:v>11209.5</c:v>
                </c:pt>
                <c:pt idx="29">
                  <c:v>10809.8</c:v>
                </c:pt>
                <c:pt idx="30">
                  <c:v>11889.1</c:v>
                </c:pt>
                <c:pt idx="31">
                  <c:v>12738</c:v>
                </c:pt>
                <c:pt idx="32">
                  <c:v>13611.7</c:v>
                </c:pt>
                <c:pt idx="33">
                  <c:v>13353.9</c:v>
                </c:pt>
                <c:pt idx="34">
                  <c:v>12477</c:v>
                </c:pt>
                <c:pt idx="35">
                  <c:v>12940.5</c:v>
                </c:pt>
                <c:pt idx="36">
                  <c:v>13198</c:v>
                </c:pt>
                <c:pt idx="37">
                  <c:v>13736.5</c:v>
                </c:pt>
                <c:pt idx="38">
                  <c:v>15610.8</c:v>
                </c:pt>
                <c:pt idx="39">
                  <c:v>15529.3</c:v>
                </c:pt>
                <c:pt idx="40">
                  <c:v>17749</c:v>
                </c:pt>
                <c:pt idx="41">
                  <c:v>18065.8</c:v>
                </c:pt>
                <c:pt idx="42">
                  <c:v>17631.3</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3"/>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pt idx="41">
                  <c:v>18(4)</c:v>
                </c:pt>
                <c:pt idx="42">
                  <c:v>18(7)</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26.4</c:v>
                </c:pt>
                <c:pt idx="41">
                  <c:v>24.3</c:v>
                </c:pt>
                <c:pt idx="42">
                  <c:v>10.3</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68665659698326598"/>
          <c:h val="0.83258046821215703"/>
        </c:manualLayout>
      </c:layout>
      <c:lineChart>
        <c:grouping val="standard"/>
        <c:varyColors val="0"/>
        <c:ser>
          <c:idx val="0"/>
          <c:order val="0"/>
          <c:tx>
            <c:strRef>
              <c:f>Sheet1!$B$1</c:f>
              <c:strCache>
                <c:ptCount val="1"/>
                <c:pt idx="0">
                  <c:v>Tarjouspyyntöjen saldoluku* (vas. ast.)</c:v>
                </c:pt>
              </c:strCache>
            </c:strRef>
          </c:tx>
          <c:spPr>
            <a:ln w="38100">
              <a:solidFill>
                <a:schemeClr val="tx2"/>
              </a:solidFill>
              <a:prstDash val="solid"/>
            </a:ln>
          </c:spPr>
          <c:marker>
            <c:symbol val="none"/>
          </c:marker>
          <c:cat>
            <c:strRef>
              <c:f>Sheet1!$A$2:$A$46</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5.25</c:v>
                </c:pt>
                <c:pt idx="2">
                  <c:v>2.5</c:v>
                </c:pt>
                <c:pt idx="3">
                  <c:v>-3</c:v>
                </c:pt>
                <c:pt idx="4">
                  <c:v>-10.75</c:v>
                </c:pt>
                <c:pt idx="5">
                  <c:v>-24.25</c:v>
                </c:pt>
                <c:pt idx="6">
                  <c:v>-33.5</c:v>
                </c:pt>
                <c:pt idx="7">
                  <c:v>-35.25</c:v>
                </c:pt>
                <c:pt idx="8">
                  <c:v>-27.75</c:v>
                </c:pt>
                <c:pt idx="9">
                  <c:v>-11.25</c:v>
                </c:pt>
                <c:pt idx="10">
                  <c:v>6</c:v>
                </c:pt>
                <c:pt idx="11">
                  <c:v>18</c:v>
                </c:pt>
                <c:pt idx="12">
                  <c:v>22.25</c:v>
                </c:pt>
                <c:pt idx="13">
                  <c:v>26.25</c:v>
                </c:pt>
                <c:pt idx="14">
                  <c:v>25.5</c:v>
                </c:pt>
                <c:pt idx="15">
                  <c:v>23.25</c:v>
                </c:pt>
                <c:pt idx="16">
                  <c:v>17.25</c:v>
                </c:pt>
                <c:pt idx="17">
                  <c:v>9.5</c:v>
                </c:pt>
                <c:pt idx="18">
                  <c:v>4</c:v>
                </c:pt>
                <c:pt idx="19">
                  <c:v>-1.5</c:v>
                </c:pt>
                <c:pt idx="20">
                  <c:v>-6.25</c:v>
                </c:pt>
                <c:pt idx="21">
                  <c:v>-7.75</c:v>
                </c:pt>
                <c:pt idx="22">
                  <c:v>-10.25</c:v>
                </c:pt>
                <c:pt idx="23">
                  <c:v>-12</c:v>
                </c:pt>
                <c:pt idx="24">
                  <c:v>-9.25</c:v>
                </c:pt>
                <c:pt idx="25">
                  <c:v>-5.25</c:v>
                </c:pt>
                <c:pt idx="26">
                  <c:v>-1</c:v>
                </c:pt>
                <c:pt idx="27">
                  <c:v>2.5</c:v>
                </c:pt>
                <c:pt idx="28">
                  <c:v>2.75</c:v>
                </c:pt>
                <c:pt idx="29">
                  <c:v>0.5</c:v>
                </c:pt>
                <c:pt idx="30">
                  <c:v>-0.75</c:v>
                </c:pt>
                <c:pt idx="31">
                  <c:v>-1.25</c:v>
                </c:pt>
                <c:pt idx="32">
                  <c:v>1</c:v>
                </c:pt>
                <c:pt idx="33">
                  <c:v>2.25</c:v>
                </c:pt>
                <c:pt idx="34">
                  <c:v>4.25</c:v>
                </c:pt>
                <c:pt idx="35">
                  <c:v>5</c:v>
                </c:pt>
                <c:pt idx="36">
                  <c:v>8</c:v>
                </c:pt>
                <c:pt idx="37">
                  <c:v>11.25</c:v>
                </c:pt>
                <c:pt idx="38">
                  <c:v>12.75</c:v>
                </c:pt>
                <c:pt idx="39">
                  <c:v>17.75</c:v>
                </c:pt>
                <c:pt idx="40">
                  <c:v>20.86</c:v>
                </c:pt>
                <c:pt idx="41">
                  <c:v>23.96</c:v>
                </c:pt>
                <c:pt idx="42">
                  <c:v>24.04</c:v>
                </c:pt>
                <c:pt idx="43">
                  <c:v>20.61</c:v>
                </c:pt>
              </c:numCache>
            </c:numRef>
          </c:val>
          <c:smooth val="0"/>
          <c:extLst>
            <c:ext xmlns:c16="http://schemas.microsoft.com/office/drawing/2014/chart" uri="{C3380CC4-5D6E-409C-BE32-E72D297353CC}">
              <c16:uniqueId val="{00000000-3439-479B-85F0-B6B7B0DB066C}"/>
            </c:ext>
          </c:extLst>
        </c:ser>
        <c:dLbls>
          <c:showLegendKey val="0"/>
          <c:showVal val="0"/>
          <c:showCatName val="0"/>
          <c:showSerName val="0"/>
          <c:showPercent val="0"/>
          <c:showBubbleSize val="0"/>
        </c:dLbls>
        <c:marker val="1"/>
        <c:smooth val="0"/>
        <c:axId val="369111064"/>
        <c:axId val="369111456"/>
      </c:lineChart>
      <c:lineChart>
        <c:grouping val="standard"/>
        <c:varyColors val="0"/>
        <c:ser>
          <c:idx val="1"/>
          <c:order val="1"/>
          <c:tx>
            <c:strRef>
              <c:f>Sheet1!$C$1</c:f>
              <c:strCache>
                <c:ptCount val="1"/>
                <c:pt idx="0">
                  <c:v>Uudet tilaukset*, indeksi 2008=100 (oik. ast.)</c:v>
                </c:pt>
              </c:strCache>
            </c:strRef>
          </c:tx>
          <c:spPr>
            <a:ln w="38100">
              <a:solidFill>
                <a:schemeClr val="accent1">
                  <a:lumMod val="60000"/>
                  <a:lumOff val="40000"/>
                </a:schemeClr>
              </a:solidFill>
              <a:prstDash val="solid"/>
            </a:ln>
          </c:spPr>
          <c:marker>
            <c:symbol val="none"/>
          </c:marker>
          <c:cat>
            <c:strRef>
              <c:f>Sheet1!$A$2:$A$46</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99.97</c:v>
                </c:pt>
                <c:pt idx="2">
                  <c:v>98.97</c:v>
                </c:pt>
                <c:pt idx="3">
                  <c:v>102.49</c:v>
                </c:pt>
                <c:pt idx="4">
                  <c:v>98.57</c:v>
                </c:pt>
                <c:pt idx="5">
                  <c:v>87.05</c:v>
                </c:pt>
                <c:pt idx="6">
                  <c:v>77.510000000000005</c:v>
                </c:pt>
                <c:pt idx="7">
                  <c:v>67.010000000000005</c:v>
                </c:pt>
                <c:pt idx="8">
                  <c:v>63.07</c:v>
                </c:pt>
                <c:pt idx="9">
                  <c:v>64.86</c:v>
                </c:pt>
                <c:pt idx="10">
                  <c:v>66.73</c:v>
                </c:pt>
                <c:pt idx="11">
                  <c:v>67.84</c:v>
                </c:pt>
                <c:pt idx="12">
                  <c:v>71.56</c:v>
                </c:pt>
                <c:pt idx="13">
                  <c:v>74.790000000000006</c:v>
                </c:pt>
                <c:pt idx="14">
                  <c:v>78.260000000000005</c:v>
                </c:pt>
                <c:pt idx="15">
                  <c:v>79.61</c:v>
                </c:pt>
                <c:pt idx="16">
                  <c:v>80.239999999999995</c:v>
                </c:pt>
                <c:pt idx="17">
                  <c:v>79.900000000000006</c:v>
                </c:pt>
                <c:pt idx="18">
                  <c:v>79.73</c:v>
                </c:pt>
                <c:pt idx="19">
                  <c:v>79.56</c:v>
                </c:pt>
                <c:pt idx="20">
                  <c:v>78.150000000000006</c:v>
                </c:pt>
                <c:pt idx="21">
                  <c:v>75.349999999999994</c:v>
                </c:pt>
                <c:pt idx="22">
                  <c:v>72.58</c:v>
                </c:pt>
                <c:pt idx="23">
                  <c:v>70.67</c:v>
                </c:pt>
                <c:pt idx="24">
                  <c:v>67.55</c:v>
                </c:pt>
                <c:pt idx="25">
                  <c:v>68.73</c:v>
                </c:pt>
                <c:pt idx="26">
                  <c:v>69.37</c:v>
                </c:pt>
                <c:pt idx="27">
                  <c:v>74.47</c:v>
                </c:pt>
                <c:pt idx="28">
                  <c:v>75.2</c:v>
                </c:pt>
                <c:pt idx="29">
                  <c:v>73.53</c:v>
                </c:pt>
                <c:pt idx="30">
                  <c:v>76.040000000000006</c:v>
                </c:pt>
                <c:pt idx="31">
                  <c:v>71.95</c:v>
                </c:pt>
                <c:pt idx="32">
                  <c:v>72.38</c:v>
                </c:pt>
                <c:pt idx="33">
                  <c:v>72.39</c:v>
                </c:pt>
                <c:pt idx="34">
                  <c:v>67.11</c:v>
                </c:pt>
                <c:pt idx="35">
                  <c:v>65.510000000000005</c:v>
                </c:pt>
                <c:pt idx="36">
                  <c:v>65.34</c:v>
                </c:pt>
                <c:pt idx="37">
                  <c:v>67.430000000000007</c:v>
                </c:pt>
                <c:pt idx="38">
                  <c:v>75.22</c:v>
                </c:pt>
                <c:pt idx="39">
                  <c:v>77.11</c:v>
                </c:pt>
                <c:pt idx="40">
                  <c:v>84.99</c:v>
                </c:pt>
                <c:pt idx="41">
                  <c:v>88.14</c:v>
                </c:pt>
                <c:pt idx="42">
                  <c:v>86.05</c:v>
                </c:pt>
              </c:numCache>
            </c:numRef>
          </c:val>
          <c:smooth val="0"/>
          <c:extLst>
            <c:ext xmlns:c16="http://schemas.microsoft.com/office/drawing/2014/chart" uri="{C3380CC4-5D6E-409C-BE32-E72D297353CC}">
              <c16:uniqueId val="{00000001-3439-479B-85F0-B6B7B0DB066C}"/>
            </c:ext>
          </c:extLst>
        </c:ser>
        <c:dLbls>
          <c:showLegendKey val="0"/>
          <c:showVal val="0"/>
          <c:showCatName val="0"/>
          <c:showSerName val="0"/>
          <c:showPercent val="0"/>
          <c:showBubbleSize val="0"/>
        </c:dLbls>
        <c:marker val="1"/>
        <c:smooth val="0"/>
        <c:axId val="741725712"/>
        <c:axId val="741708000"/>
      </c:lineChart>
      <c:catAx>
        <c:axId val="369111064"/>
        <c:scaling>
          <c:orientation val="minMax"/>
        </c:scaling>
        <c:delete val="1"/>
        <c:axPos val="b"/>
        <c:majorGridlines>
          <c:spPr>
            <a:ln w="3175">
              <a:solidFill>
                <a:schemeClr val="tx1"/>
              </a:solidFill>
              <a:prstDash val="dash"/>
            </a:ln>
          </c:spPr>
        </c:majorGridlines>
        <c:numFmt formatCode="General" sourceLinked="1"/>
        <c:majorTickMark val="out"/>
        <c:minorTickMark val="none"/>
        <c:tickLblPos val="none"/>
        <c:crossAx val="369111456"/>
        <c:crosses val="autoZero"/>
        <c:auto val="1"/>
        <c:lblAlgn val="ctr"/>
        <c:lblOffset val="100"/>
        <c:tickLblSkip val="3"/>
        <c:tickMarkSkip val="4"/>
        <c:noMultiLvlLbl val="0"/>
      </c:catAx>
      <c:valAx>
        <c:axId val="369111456"/>
        <c:scaling>
          <c:orientation val="minMax"/>
          <c:max val="40"/>
          <c:min val="-60"/>
        </c:scaling>
        <c:delete val="0"/>
        <c:axPos val="l"/>
        <c:majorGridlines>
          <c:spPr>
            <a:ln w="3175">
              <a:no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
        <c:minorUnit val="5"/>
      </c:valAx>
      <c:valAx>
        <c:axId val="741708000"/>
        <c:scaling>
          <c:orientation val="minMax"/>
          <c:max val="120"/>
          <c:min val="50"/>
        </c:scaling>
        <c:delete val="0"/>
        <c:axPos val="r"/>
        <c:numFmt formatCode="General" sourceLinked="1"/>
        <c:majorTickMark val="out"/>
        <c:minorTickMark val="none"/>
        <c:tickLblPos val="nextTo"/>
        <c:txPr>
          <a:bodyPr/>
          <a:lstStyle/>
          <a:p>
            <a:pPr>
              <a:defRPr sz="1050" b="0" i="0" baseline="0">
                <a:latin typeface="Verdana" panose="020B0604030504040204" pitchFamily="34" charset="0"/>
              </a:defRPr>
            </a:pPr>
            <a:endParaRPr lang="fi-FI"/>
          </a:p>
        </c:txPr>
        <c:crossAx val="741725712"/>
        <c:crosses val="max"/>
        <c:crossBetween val="between"/>
        <c:majorUnit val="10"/>
        <c:minorUnit val="5"/>
      </c:valAx>
      <c:catAx>
        <c:axId val="741725712"/>
        <c:scaling>
          <c:orientation val="minMax"/>
        </c:scaling>
        <c:delete val="1"/>
        <c:axPos val="b"/>
        <c:numFmt formatCode="General" sourceLinked="1"/>
        <c:majorTickMark val="out"/>
        <c:minorTickMark val="none"/>
        <c:tickLblPos val="nextTo"/>
        <c:crossAx val="741708000"/>
        <c:crosses val="autoZero"/>
        <c:auto val="1"/>
        <c:lblAlgn val="ctr"/>
        <c:lblOffset val="100"/>
        <c:noMultiLvlLbl val="0"/>
      </c:catAx>
      <c:spPr>
        <a:noFill/>
        <a:ln w="11372">
          <a:solidFill>
            <a:schemeClr val="tx1"/>
          </a:solidFill>
          <a:prstDash val="solid"/>
        </a:ln>
      </c:spPr>
    </c:plotArea>
    <c:legend>
      <c:legendPos val="r"/>
      <c:layout>
        <c:manualLayout>
          <c:xMode val="edge"/>
          <c:yMode val="edge"/>
          <c:x val="0.81889930614518813"/>
          <c:y val="0.13107657068784209"/>
          <c:w val="0.18110069385481184"/>
          <c:h val="0.6788384548739328"/>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5800.65</c:v>
                </c:pt>
                <c:pt idx="2">
                  <c:v>5836.74</c:v>
                </c:pt>
                <c:pt idx="3">
                  <c:v>6066.13</c:v>
                </c:pt>
                <c:pt idx="4">
                  <c:v>6363.93</c:v>
                </c:pt>
                <c:pt idx="5">
                  <c:v>3785.08</c:v>
                </c:pt>
                <c:pt idx="6">
                  <c:v>4028.14</c:v>
                </c:pt>
                <c:pt idx="7">
                  <c:v>4026.48</c:v>
                </c:pt>
                <c:pt idx="8">
                  <c:v>4485.8999999999996</c:v>
                </c:pt>
                <c:pt idx="9">
                  <c:v>4190.7700000000004</c:v>
                </c:pt>
                <c:pt idx="10">
                  <c:v>4015.93</c:v>
                </c:pt>
                <c:pt idx="11">
                  <c:v>4106.29</c:v>
                </c:pt>
                <c:pt idx="12">
                  <c:v>5219.0200000000004</c:v>
                </c:pt>
                <c:pt idx="13">
                  <c:v>4176.66</c:v>
                </c:pt>
                <c:pt idx="14">
                  <c:v>3798.41</c:v>
                </c:pt>
                <c:pt idx="15">
                  <c:v>3864.49</c:v>
                </c:pt>
                <c:pt idx="16">
                  <c:v>4942.1000000000004</c:v>
                </c:pt>
                <c:pt idx="17">
                  <c:v>3847.99</c:v>
                </c:pt>
                <c:pt idx="18">
                  <c:v>4344.03</c:v>
                </c:pt>
                <c:pt idx="19">
                  <c:v>3879.45</c:v>
                </c:pt>
                <c:pt idx="20">
                  <c:v>4325.8999999999996</c:v>
                </c:pt>
                <c:pt idx="21">
                  <c:v>3056.5</c:v>
                </c:pt>
                <c:pt idx="22">
                  <c:v>3321.1</c:v>
                </c:pt>
                <c:pt idx="23">
                  <c:v>2995.42</c:v>
                </c:pt>
                <c:pt idx="24">
                  <c:v>3654.05</c:v>
                </c:pt>
                <c:pt idx="25">
                  <c:v>2906.04</c:v>
                </c:pt>
                <c:pt idx="26">
                  <c:v>2957.42</c:v>
                </c:pt>
                <c:pt idx="27">
                  <c:v>3593.89</c:v>
                </c:pt>
                <c:pt idx="28">
                  <c:v>3262.31</c:v>
                </c:pt>
                <c:pt idx="29">
                  <c:v>2652.32</c:v>
                </c:pt>
                <c:pt idx="30">
                  <c:v>2601.29</c:v>
                </c:pt>
                <c:pt idx="31">
                  <c:v>2327.06</c:v>
                </c:pt>
                <c:pt idx="32">
                  <c:v>3383.73</c:v>
                </c:pt>
                <c:pt idx="33">
                  <c:v>2721.62</c:v>
                </c:pt>
                <c:pt idx="34">
                  <c:v>2663.57</c:v>
                </c:pt>
                <c:pt idx="35">
                  <c:v>2779.03</c:v>
                </c:pt>
                <c:pt idx="36">
                  <c:v>3112.52</c:v>
                </c:pt>
                <c:pt idx="37">
                  <c:v>2866.84</c:v>
                </c:pt>
                <c:pt idx="38">
                  <c:v>3107.99</c:v>
                </c:pt>
                <c:pt idx="39">
                  <c:v>2945.93</c:v>
                </c:pt>
                <c:pt idx="40">
                  <c:v>3336.86</c:v>
                </c:pt>
                <c:pt idx="41">
                  <c:v>3247.8</c:v>
                </c:pt>
                <c:pt idx="42">
                  <c:v>3209.4</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5186</c:v>
                </c:pt>
                <c:pt idx="2">
                  <c:v>5080.72</c:v>
                </c:pt>
                <c:pt idx="3">
                  <c:v>5353.05</c:v>
                </c:pt>
                <c:pt idx="4">
                  <c:v>5689.22</c:v>
                </c:pt>
                <c:pt idx="5">
                  <c:v>3386.79</c:v>
                </c:pt>
                <c:pt idx="6">
                  <c:v>3517.19</c:v>
                </c:pt>
                <c:pt idx="7">
                  <c:v>3494.32</c:v>
                </c:pt>
                <c:pt idx="8">
                  <c:v>3910.85</c:v>
                </c:pt>
                <c:pt idx="9">
                  <c:v>3451.71</c:v>
                </c:pt>
                <c:pt idx="10">
                  <c:v>3475.53</c:v>
                </c:pt>
                <c:pt idx="11">
                  <c:v>3426.53</c:v>
                </c:pt>
                <c:pt idx="12">
                  <c:v>4412.34</c:v>
                </c:pt>
                <c:pt idx="13">
                  <c:v>3371.03</c:v>
                </c:pt>
                <c:pt idx="14">
                  <c:v>3264.84</c:v>
                </c:pt>
                <c:pt idx="15">
                  <c:v>3150.9</c:v>
                </c:pt>
                <c:pt idx="16">
                  <c:v>4131.45</c:v>
                </c:pt>
                <c:pt idx="17">
                  <c:v>3276.24</c:v>
                </c:pt>
                <c:pt idx="18">
                  <c:v>3828.95</c:v>
                </c:pt>
                <c:pt idx="19">
                  <c:v>3531.82</c:v>
                </c:pt>
                <c:pt idx="20">
                  <c:v>3880.06</c:v>
                </c:pt>
                <c:pt idx="21">
                  <c:v>2676.46</c:v>
                </c:pt>
                <c:pt idx="22">
                  <c:v>2968.47</c:v>
                </c:pt>
                <c:pt idx="23">
                  <c:v>2692.4</c:v>
                </c:pt>
                <c:pt idx="24">
                  <c:v>3373.04</c:v>
                </c:pt>
                <c:pt idx="25">
                  <c:v>2541.92</c:v>
                </c:pt>
                <c:pt idx="26">
                  <c:v>2580.81</c:v>
                </c:pt>
                <c:pt idx="27">
                  <c:v>3220.34</c:v>
                </c:pt>
                <c:pt idx="28">
                  <c:v>2900.56</c:v>
                </c:pt>
                <c:pt idx="29">
                  <c:v>2196.0100000000002</c:v>
                </c:pt>
                <c:pt idx="30">
                  <c:v>2190.52</c:v>
                </c:pt>
                <c:pt idx="31">
                  <c:v>1985.71</c:v>
                </c:pt>
                <c:pt idx="32">
                  <c:v>2809.58</c:v>
                </c:pt>
                <c:pt idx="33">
                  <c:v>2279.41</c:v>
                </c:pt>
                <c:pt idx="34">
                  <c:v>2238.38</c:v>
                </c:pt>
                <c:pt idx="35">
                  <c:v>2282.9299999999998</c:v>
                </c:pt>
                <c:pt idx="36">
                  <c:v>2658.24</c:v>
                </c:pt>
                <c:pt idx="37">
                  <c:v>2395.34</c:v>
                </c:pt>
                <c:pt idx="38">
                  <c:v>2498.1</c:v>
                </c:pt>
                <c:pt idx="39">
                  <c:v>2214.06</c:v>
                </c:pt>
                <c:pt idx="40">
                  <c:v>2552.37</c:v>
                </c:pt>
                <c:pt idx="41">
                  <c:v>2602.4</c:v>
                </c:pt>
                <c:pt idx="42">
                  <c:v>2564.1</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614.65</c:v>
                </c:pt>
                <c:pt idx="2">
                  <c:v>756.02</c:v>
                </c:pt>
                <c:pt idx="3">
                  <c:v>713.07</c:v>
                </c:pt>
                <c:pt idx="4">
                  <c:v>674.71</c:v>
                </c:pt>
                <c:pt idx="5">
                  <c:v>398.28</c:v>
                </c:pt>
                <c:pt idx="6">
                  <c:v>510.96</c:v>
                </c:pt>
                <c:pt idx="7">
                  <c:v>532.16</c:v>
                </c:pt>
                <c:pt idx="8">
                  <c:v>575.04999999999995</c:v>
                </c:pt>
                <c:pt idx="9">
                  <c:v>739.06</c:v>
                </c:pt>
                <c:pt idx="10">
                  <c:v>540.4</c:v>
                </c:pt>
                <c:pt idx="11">
                  <c:v>679.77</c:v>
                </c:pt>
                <c:pt idx="12">
                  <c:v>806.68</c:v>
                </c:pt>
                <c:pt idx="13">
                  <c:v>805.63</c:v>
                </c:pt>
                <c:pt idx="14">
                  <c:v>533.57000000000005</c:v>
                </c:pt>
                <c:pt idx="15">
                  <c:v>713.6</c:v>
                </c:pt>
                <c:pt idx="16">
                  <c:v>810.65</c:v>
                </c:pt>
                <c:pt idx="17">
                  <c:v>571.75</c:v>
                </c:pt>
                <c:pt idx="18">
                  <c:v>515.09</c:v>
                </c:pt>
                <c:pt idx="19">
                  <c:v>347.63</c:v>
                </c:pt>
                <c:pt idx="20">
                  <c:v>445.84</c:v>
                </c:pt>
                <c:pt idx="21">
                  <c:v>380.03</c:v>
                </c:pt>
                <c:pt idx="22">
                  <c:v>352.63</c:v>
                </c:pt>
                <c:pt idx="23">
                  <c:v>303.02</c:v>
                </c:pt>
                <c:pt idx="24">
                  <c:v>281.02</c:v>
                </c:pt>
                <c:pt idx="25">
                  <c:v>364.12</c:v>
                </c:pt>
                <c:pt idx="26">
                  <c:v>376.6</c:v>
                </c:pt>
                <c:pt idx="27">
                  <c:v>373.55</c:v>
                </c:pt>
                <c:pt idx="28">
                  <c:v>361.75</c:v>
                </c:pt>
                <c:pt idx="29">
                  <c:v>456.31</c:v>
                </c:pt>
                <c:pt idx="30">
                  <c:v>410.77</c:v>
                </c:pt>
                <c:pt idx="31">
                  <c:v>341.35</c:v>
                </c:pt>
                <c:pt idx="32">
                  <c:v>574.15</c:v>
                </c:pt>
                <c:pt idx="33">
                  <c:v>442.21</c:v>
                </c:pt>
                <c:pt idx="34">
                  <c:v>425.19</c:v>
                </c:pt>
                <c:pt idx="35">
                  <c:v>496.11</c:v>
                </c:pt>
                <c:pt idx="36">
                  <c:v>454.29</c:v>
                </c:pt>
                <c:pt idx="37">
                  <c:v>471.5</c:v>
                </c:pt>
                <c:pt idx="38">
                  <c:v>609.89</c:v>
                </c:pt>
                <c:pt idx="39">
                  <c:v>731.87</c:v>
                </c:pt>
                <c:pt idx="40">
                  <c:v>784.49</c:v>
                </c:pt>
                <c:pt idx="41">
                  <c:v>645.4</c:v>
                </c:pt>
                <c:pt idx="42">
                  <c:v>645.29999999999995</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08560273213096E-2"/>
          <c:w val="0.70315669678634096"/>
          <c:h val="0.86066347591913561"/>
        </c:manualLayout>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Taul1!$B$2:$B$15</c:f>
              <c:numCache>
                <c:formatCode>General</c:formatCode>
                <c:ptCount val="14"/>
                <c:pt idx="0">
                  <c:v>8.0419999999999998</c:v>
                </c:pt>
                <c:pt idx="1">
                  <c:v>8.2560000000000002</c:v>
                </c:pt>
                <c:pt idx="2">
                  <c:v>9.3000000000000007</c:v>
                </c:pt>
                <c:pt idx="3">
                  <c:v>9.2170000000000005</c:v>
                </c:pt>
                <c:pt idx="4">
                  <c:v>7.9109999999999996</c:v>
                </c:pt>
                <c:pt idx="5">
                  <c:v>7.2409999999999997</c:v>
                </c:pt>
                <c:pt idx="6">
                  <c:v>7.0270000000000001</c:v>
                </c:pt>
                <c:pt idx="7">
                  <c:v>6.5039999999999996</c:v>
                </c:pt>
                <c:pt idx="8">
                  <c:v>5.907</c:v>
                </c:pt>
                <c:pt idx="9">
                  <c:v>5.819</c:v>
                </c:pt>
                <c:pt idx="10">
                  <c:v>6.032</c:v>
                </c:pt>
                <c:pt idx="11">
                  <c:v>5.907</c:v>
                </c:pt>
                <c:pt idx="12">
                  <c:v>6.03</c:v>
                </c:pt>
                <c:pt idx="13">
                  <c:v>5.548</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Taul1!$C$2:$C$15</c:f>
              <c:numCache>
                <c:formatCode>General</c:formatCode>
                <c:ptCount val="14"/>
                <c:pt idx="0">
                  <c:v>8.0370000000000008</c:v>
                </c:pt>
                <c:pt idx="1">
                  <c:v>8.2089999999999996</c:v>
                </c:pt>
                <c:pt idx="2">
                  <c:v>8.4039999999999999</c:v>
                </c:pt>
                <c:pt idx="3">
                  <c:v>8.6059999999999999</c:v>
                </c:pt>
                <c:pt idx="4">
                  <c:v>8.7070000000000007</c:v>
                </c:pt>
                <c:pt idx="5">
                  <c:v>8.6679999999999993</c:v>
                </c:pt>
                <c:pt idx="6">
                  <c:v>8.5510000000000002</c:v>
                </c:pt>
                <c:pt idx="7">
                  <c:v>8.359</c:v>
                </c:pt>
                <c:pt idx="8">
                  <c:v>8.08</c:v>
                </c:pt>
                <c:pt idx="9">
                  <c:v>7.7270000000000003</c:v>
                </c:pt>
                <c:pt idx="10">
                  <c:v>7.4619999999999997</c:v>
                </c:pt>
                <c:pt idx="11">
                  <c:v>7.1929999999999996</c:v>
                </c:pt>
                <c:pt idx="12">
                  <c:v>6.9459999999999997</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11"/>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1"/>
      </c:valAx>
      <c:spPr>
        <a:noFill/>
        <a:ln>
          <a:noFill/>
        </a:ln>
        <a:effectLst/>
      </c:spPr>
    </c:plotArea>
    <c:legend>
      <c:legendPos val="r"/>
      <c:layout>
        <c:manualLayout>
          <c:xMode val="edge"/>
          <c:yMode val="edge"/>
          <c:x val="0.7390983164561864"/>
          <c:y val="0.31275101220233797"/>
          <c:w val="0.25182109330544805"/>
          <c:h val="0.44106571278147144"/>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Sheet1!$A$2:$A$44</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Sheet1!$B$2:$B$44</c:f>
              <c:numCache>
                <c:formatCode>General</c:formatCode>
                <c:ptCount val="43"/>
                <c:pt idx="0">
                  <c:v>575.6</c:v>
                </c:pt>
                <c:pt idx="1">
                  <c:v>640.70000000000005</c:v>
                </c:pt>
                <c:pt idx="2">
                  <c:v>886.8</c:v>
                </c:pt>
                <c:pt idx="3">
                  <c:v>859.1</c:v>
                </c:pt>
                <c:pt idx="4">
                  <c:v>875.2</c:v>
                </c:pt>
                <c:pt idx="5">
                  <c:v>543.79999999999995</c:v>
                </c:pt>
                <c:pt idx="6">
                  <c:v>557.1</c:v>
                </c:pt>
                <c:pt idx="7">
                  <c:v>583.70000000000005</c:v>
                </c:pt>
                <c:pt idx="8">
                  <c:v>605.70000000000005</c:v>
                </c:pt>
                <c:pt idx="9">
                  <c:v>751.7</c:v>
                </c:pt>
                <c:pt idx="10">
                  <c:v>557.4</c:v>
                </c:pt>
                <c:pt idx="11">
                  <c:v>704</c:v>
                </c:pt>
                <c:pt idx="12">
                  <c:v>702</c:v>
                </c:pt>
                <c:pt idx="13">
                  <c:v>756</c:v>
                </c:pt>
                <c:pt idx="14">
                  <c:v>691.4</c:v>
                </c:pt>
                <c:pt idx="15">
                  <c:v>798.9</c:v>
                </c:pt>
                <c:pt idx="16">
                  <c:v>855</c:v>
                </c:pt>
                <c:pt idx="17">
                  <c:v>592.70000000000005</c:v>
                </c:pt>
                <c:pt idx="18">
                  <c:v>615</c:v>
                </c:pt>
                <c:pt idx="19">
                  <c:v>506</c:v>
                </c:pt>
                <c:pt idx="20">
                  <c:v>568.70000000000005</c:v>
                </c:pt>
                <c:pt idx="21">
                  <c:v>556.5</c:v>
                </c:pt>
                <c:pt idx="22">
                  <c:v>461.7</c:v>
                </c:pt>
                <c:pt idx="23">
                  <c:v>396.8</c:v>
                </c:pt>
                <c:pt idx="24">
                  <c:v>379.3</c:v>
                </c:pt>
                <c:pt idx="25">
                  <c:v>461.6</c:v>
                </c:pt>
                <c:pt idx="26">
                  <c:v>499.8</c:v>
                </c:pt>
                <c:pt idx="27">
                  <c:v>550.1</c:v>
                </c:pt>
                <c:pt idx="28">
                  <c:v>531.5</c:v>
                </c:pt>
                <c:pt idx="29">
                  <c:v>707.8</c:v>
                </c:pt>
                <c:pt idx="30">
                  <c:v>616.20000000000005</c:v>
                </c:pt>
                <c:pt idx="31">
                  <c:v>540.9</c:v>
                </c:pt>
                <c:pt idx="32">
                  <c:v>791.7</c:v>
                </c:pt>
                <c:pt idx="33">
                  <c:v>691.2</c:v>
                </c:pt>
                <c:pt idx="34">
                  <c:v>688.4</c:v>
                </c:pt>
                <c:pt idx="35">
                  <c:v>798.5</c:v>
                </c:pt>
                <c:pt idx="36">
                  <c:v>675.4</c:v>
                </c:pt>
                <c:pt idx="37">
                  <c:v>684.6</c:v>
                </c:pt>
                <c:pt idx="38">
                  <c:v>865</c:v>
                </c:pt>
                <c:pt idx="39">
                  <c:v>940.4</c:v>
                </c:pt>
                <c:pt idx="40">
                  <c:v>996.4</c:v>
                </c:pt>
                <c:pt idx="41">
                  <c:v>846.3</c:v>
                </c:pt>
                <c:pt idx="42">
                  <c:v>846.1</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Sheet1!$A$2:$A$44</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Sheet1!$C$2:$C$44</c:f>
              <c:numCache>
                <c:formatCode>General</c:formatCode>
                <c:ptCount val="43"/>
                <c:pt idx="0">
                  <c:v>7078.2</c:v>
                </c:pt>
                <c:pt idx="1">
                  <c:v>6288.3</c:v>
                </c:pt>
                <c:pt idx="2">
                  <c:v>6050.6</c:v>
                </c:pt>
                <c:pt idx="3">
                  <c:v>6422.1</c:v>
                </c:pt>
                <c:pt idx="4">
                  <c:v>6747.1</c:v>
                </c:pt>
                <c:pt idx="5">
                  <c:v>4123.8</c:v>
                </c:pt>
                <c:pt idx="6">
                  <c:v>4215.8</c:v>
                </c:pt>
                <c:pt idx="7">
                  <c:v>4131.8999999999996</c:v>
                </c:pt>
                <c:pt idx="8">
                  <c:v>4570.3</c:v>
                </c:pt>
                <c:pt idx="9">
                  <c:v>4051.1</c:v>
                </c:pt>
                <c:pt idx="10">
                  <c:v>4100.8999999999996</c:v>
                </c:pt>
                <c:pt idx="11">
                  <c:v>4046</c:v>
                </c:pt>
                <c:pt idx="12">
                  <c:v>5006.1000000000004</c:v>
                </c:pt>
                <c:pt idx="13">
                  <c:v>3865.7</c:v>
                </c:pt>
                <c:pt idx="14">
                  <c:v>3663.9</c:v>
                </c:pt>
                <c:pt idx="15">
                  <c:v>3702.4</c:v>
                </c:pt>
                <c:pt idx="16">
                  <c:v>4513.8999999999996</c:v>
                </c:pt>
                <c:pt idx="17">
                  <c:v>3694.2</c:v>
                </c:pt>
                <c:pt idx="18">
                  <c:v>4316.3</c:v>
                </c:pt>
                <c:pt idx="19">
                  <c:v>4039.2</c:v>
                </c:pt>
                <c:pt idx="20">
                  <c:v>4338.1000000000004</c:v>
                </c:pt>
                <c:pt idx="21">
                  <c:v>3103.9</c:v>
                </c:pt>
                <c:pt idx="22">
                  <c:v>3465.5</c:v>
                </c:pt>
                <c:pt idx="23">
                  <c:v>3143.2</c:v>
                </c:pt>
                <c:pt idx="24">
                  <c:v>3691.4</c:v>
                </c:pt>
                <c:pt idx="25">
                  <c:v>2922.1</c:v>
                </c:pt>
                <c:pt idx="26">
                  <c:v>2954.3</c:v>
                </c:pt>
                <c:pt idx="27">
                  <c:v>3512</c:v>
                </c:pt>
                <c:pt idx="28">
                  <c:v>3501.8</c:v>
                </c:pt>
                <c:pt idx="29">
                  <c:v>2884.8</c:v>
                </c:pt>
                <c:pt idx="30">
                  <c:v>2996.4</c:v>
                </c:pt>
                <c:pt idx="31">
                  <c:v>2848.7</c:v>
                </c:pt>
                <c:pt idx="32">
                  <c:v>3603.3</c:v>
                </c:pt>
                <c:pt idx="33">
                  <c:v>3162.7</c:v>
                </c:pt>
                <c:pt idx="34">
                  <c:v>3211.7</c:v>
                </c:pt>
                <c:pt idx="35">
                  <c:v>3250.9</c:v>
                </c:pt>
                <c:pt idx="36">
                  <c:v>3530.1</c:v>
                </c:pt>
                <c:pt idx="37">
                  <c:v>3343</c:v>
                </c:pt>
                <c:pt idx="38">
                  <c:v>3478.7</c:v>
                </c:pt>
                <c:pt idx="39">
                  <c:v>3137.5</c:v>
                </c:pt>
                <c:pt idx="40">
                  <c:v>3397.3</c:v>
                </c:pt>
                <c:pt idx="41">
                  <c:v>3399.3</c:v>
                </c:pt>
                <c:pt idx="42">
                  <c:v>3389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4128.6499999999996</c:v>
                </c:pt>
                <c:pt idx="2">
                  <c:v>3422.77</c:v>
                </c:pt>
                <c:pt idx="3">
                  <c:v>3989.36</c:v>
                </c:pt>
                <c:pt idx="4">
                  <c:v>1954.08</c:v>
                </c:pt>
                <c:pt idx="5">
                  <c:v>1644.56</c:v>
                </c:pt>
                <c:pt idx="6">
                  <c:v>1524.78</c:v>
                </c:pt>
                <c:pt idx="7">
                  <c:v>1792.8</c:v>
                </c:pt>
                <c:pt idx="8">
                  <c:v>2217.98</c:v>
                </c:pt>
                <c:pt idx="9">
                  <c:v>1932.73</c:v>
                </c:pt>
                <c:pt idx="10">
                  <c:v>2367.9899999999998</c:v>
                </c:pt>
                <c:pt idx="11">
                  <c:v>2201.19</c:v>
                </c:pt>
                <c:pt idx="12">
                  <c:v>2931.75</c:v>
                </c:pt>
                <c:pt idx="13">
                  <c:v>3015.64</c:v>
                </c:pt>
                <c:pt idx="14">
                  <c:v>3893.68</c:v>
                </c:pt>
                <c:pt idx="15">
                  <c:v>2933.12</c:v>
                </c:pt>
                <c:pt idx="16">
                  <c:v>3443.49</c:v>
                </c:pt>
                <c:pt idx="17">
                  <c:v>3244.17</c:v>
                </c:pt>
                <c:pt idx="18">
                  <c:v>3087.58</c:v>
                </c:pt>
                <c:pt idx="19">
                  <c:v>2825.48</c:v>
                </c:pt>
                <c:pt idx="20">
                  <c:v>3531.32</c:v>
                </c:pt>
                <c:pt idx="21">
                  <c:v>2837.25</c:v>
                </c:pt>
                <c:pt idx="22">
                  <c:v>3026.55</c:v>
                </c:pt>
                <c:pt idx="23">
                  <c:v>2864.55</c:v>
                </c:pt>
                <c:pt idx="24">
                  <c:v>2832.37</c:v>
                </c:pt>
                <c:pt idx="25">
                  <c:v>3471.55</c:v>
                </c:pt>
                <c:pt idx="26">
                  <c:v>3682.11</c:v>
                </c:pt>
                <c:pt idx="27">
                  <c:v>4231.62</c:v>
                </c:pt>
                <c:pt idx="28">
                  <c:v>3491.87</c:v>
                </c:pt>
                <c:pt idx="29">
                  <c:v>3141.44</c:v>
                </c:pt>
                <c:pt idx="30">
                  <c:v>4956</c:v>
                </c:pt>
                <c:pt idx="31">
                  <c:v>3867.16</c:v>
                </c:pt>
                <c:pt idx="32">
                  <c:v>3518.93</c:v>
                </c:pt>
                <c:pt idx="33">
                  <c:v>3123.93</c:v>
                </c:pt>
                <c:pt idx="34">
                  <c:v>2893.97</c:v>
                </c:pt>
                <c:pt idx="35">
                  <c:v>2803.51</c:v>
                </c:pt>
                <c:pt idx="36">
                  <c:v>3710.59</c:v>
                </c:pt>
                <c:pt idx="37">
                  <c:v>3748.82</c:v>
                </c:pt>
                <c:pt idx="38">
                  <c:v>5537.38</c:v>
                </c:pt>
                <c:pt idx="39">
                  <c:v>3468.25</c:v>
                </c:pt>
                <c:pt idx="40">
                  <c:v>6666.48</c:v>
                </c:pt>
                <c:pt idx="41">
                  <c:v>4239.6400000000003</c:v>
                </c:pt>
                <c:pt idx="42">
                  <c:v>4384.8999999999996</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3539.26</c:v>
                </c:pt>
                <c:pt idx="2">
                  <c:v>2818.7</c:v>
                </c:pt>
                <c:pt idx="3">
                  <c:v>3473.6</c:v>
                </c:pt>
                <c:pt idx="4">
                  <c:v>1523.11</c:v>
                </c:pt>
                <c:pt idx="5">
                  <c:v>1301.69</c:v>
                </c:pt>
                <c:pt idx="6">
                  <c:v>1172.6300000000001</c:v>
                </c:pt>
                <c:pt idx="7">
                  <c:v>1511.28</c:v>
                </c:pt>
                <c:pt idx="8">
                  <c:v>1817.75</c:v>
                </c:pt>
                <c:pt idx="9">
                  <c:v>1583.51</c:v>
                </c:pt>
                <c:pt idx="10">
                  <c:v>1944.04</c:v>
                </c:pt>
                <c:pt idx="11">
                  <c:v>1897.74</c:v>
                </c:pt>
                <c:pt idx="12">
                  <c:v>2248.96</c:v>
                </c:pt>
                <c:pt idx="13">
                  <c:v>2375.85</c:v>
                </c:pt>
                <c:pt idx="14">
                  <c:v>3223.18</c:v>
                </c:pt>
                <c:pt idx="15">
                  <c:v>2462.42</c:v>
                </c:pt>
                <c:pt idx="16">
                  <c:v>2841.05</c:v>
                </c:pt>
                <c:pt idx="17">
                  <c:v>2669.79</c:v>
                </c:pt>
                <c:pt idx="18">
                  <c:v>2525.63</c:v>
                </c:pt>
                <c:pt idx="19">
                  <c:v>2331.5</c:v>
                </c:pt>
                <c:pt idx="20">
                  <c:v>2992.88</c:v>
                </c:pt>
                <c:pt idx="21">
                  <c:v>2368.2199999999998</c:v>
                </c:pt>
                <c:pt idx="22">
                  <c:v>2419.27</c:v>
                </c:pt>
                <c:pt idx="23">
                  <c:v>2406.69</c:v>
                </c:pt>
                <c:pt idx="24">
                  <c:v>2325.84</c:v>
                </c:pt>
                <c:pt idx="25">
                  <c:v>2753.96</c:v>
                </c:pt>
                <c:pt idx="26">
                  <c:v>2907.32</c:v>
                </c:pt>
                <c:pt idx="27">
                  <c:v>3233.19</c:v>
                </c:pt>
                <c:pt idx="28">
                  <c:v>2847.89</c:v>
                </c:pt>
                <c:pt idx="29">
                  <c:v>2497.92</c:v>
                </c:pt>
                <c:pt idx="30">
                  <c:v>4083.17</c:v>
                </c:pt>
                <c:pt idx="31">
                  <c:v>3375.67</c:v>
                </c:pt>
                <c:pt idx="32">
                  <c:v>2794.13</c:v>
                </c:pt>
                <c:pt idx="33">
                  <c:v>2385.64</c:v>
                </c:pt>
                <c:pt idx="34">
                  <c:v>2241.25</c:v>
                </c:pt>
                <c:pt idx="35">
                  <c:v>2237.79</c:v>
                </c:pt>
                <c:pt idx="36">
                  <c:v>2829.22</c:v>
                </c:pt>
                <c:pt idx="37">
                  <c:v>3118.22</c:v>
                </c:pt>
                <c:pt idx="38">
                  <c:v>4880.55</c:v>
                </c:pt>
                <c:pt idx="39">
                  <c:v>2889.59</c:v>
                </c:pt>
                <c:pt idx="40">
                  <c:v>5621.91</c:v>
                </c:pt>
                <c:pt idx="41">
                  <c:v>3276.54</c:v>
                </c:pt>
                <c:pt idx="42">
                  <c:v>3706</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589.39</c:v>
                </c:pt>
                <c:pt idx="2">
                  <c:v>604.08000000000004</c:v>
                </c:pt>
                <c:pt idx="3">
                  <c:v>515.77</c:v>
                </c:pt>
                <c:pt idx="4">
                  <c:v>430.98</c:v>
                </c:pt>
                <c:pt idx="5">
                  <c:v>342.87</c:v>
                </c:pt>
                <c:pt idx="6">
                  <c:v>352.16</c:v>
                </c:pt>
                <c:pt idx="7">
                  <c:v>281.52</c:v>
                </c:pt>
                <c:pt idx="8">
                  <c:v>400.23</c:v>
                </c:pt>
                <c:pt idx="9">
                  <c:v>349.22</c:v>
                </c:pt>
                <c:pt idx="10">
                  <c:v>423.95</c:v>
                </c:pt>
                <c:pt idx="11">
                  <c:v>303.45</c:v>
                </c:pt>
                <c:pt idx="12">
                  <c:v>682.8</c:v>
                </c:pt>
                <c:pt idx="13">
                  <c:v>639.79</c:v>
                </c:pt>
                <c:pt idx="14">
                  <c:v>670.5</c:v>
                </c:pt>
                <c:pt idx="15">
                  <c:v>470.7</c:v>
                </c:pt>
                <c:pt idx="16">
                  <c:v>602.44000000000005</c:v>
                </c:pt>
                <c:pt idx="17">
                  <c:v>574.39</c:v>
                </c:pt>
                <c:pt idx="18">
                  <c:v>561.95000000000005</c:v>
                </c:pt>
                <c:pt idx="19">
                  <c:v>493.98</c:v>
                </c:pt>
                <c:pt idx="20">
                  <c:v>538.44000000000005</c:v>
                </c:pt>
                <c:pt idx="21">
                  <c:v>469.03</c:v>
                </c:pt>
                <c:pt idx="22">
                  <c:v>607.28</c:v>
                </c:pt>
                <c:pt idx="23">
                  <c:v>457.87</c:v>
                </c:pt>
                <c:pt idx="24">
                  <c:v>506.53</c:v>
                </c:pt>
                <c:pt idx="25">
                  <c:v>717.59</c:v>
                </c:pt>
                <c:pt idx="26">
                  <c:v>774.79</c:v>
                </c:pt>
                <c:pt idx="27">
                  <c:v>998.43</c:v>
                </c:pt>
                <c:pt idx="28">
                  <c:v>643.98</c:v>
                </c:pt>
                <c:pt idx="29">
                  <c:v>643.51</c:v>
                </c:pt>
                <c:pt idx="30">
                  <c:v>872.83</c:v>
                </c:pt>
                <c:pt idx="31">
                  <c:v>491.48</c:v>
                </c:pt>
                <c:pt idx="32">
                  <c:v>724.8</c:v>
                </c:pt>
                <c:pt idx="33">
                  <c:v>738.29</c:v>
                </c:pt>
                <c:pt idx="34">
                  <c:v>652.72</c:v>
                </c:pt>
                <c:pt idx="35">
                  <c:v>565.72</c:v>
                </c:pt>
                <c:pt idx="36">
                  <c:v>881.37</c:v>
                </c:pt>
                <c:pt idx="37">
                  <c:v>630.6</c:v>
                </c:pt>
                <c:pt idx="38">
                  <c:v>656.83</c:v>
                </c:pt>
                <c:pt idx="39">
                  <c:v>578.65</c:v>
                </c:pt>
                <c:pt idx="40">
                  <c:v>1044.57</c:v>
                </c:pt>
                <c:pt idx="41">
                  <c:v>963.1</c:v>
                </c:pt>
                <c:pt idx="42">
                  <c:v>678.9</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Sheet1!$A$2:$A$44</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Sheet1!$B$2:$B$44</c:f>
              <c:numCache>
                <c:formatCode>General</c:formatCode>
                <c:ptCount val="43"/>
                <c:pt idx="0">
                  <c:v>2004.7</c:v>
                </c:pt>
                <c:pt idx="1">
                  <c:v>1869.3</c:v>
                </c:pt>
                <c:pt idx="2">
                  <c:v>1758.3</c:v>
                </c:pt>
                <c:pt idx="3">
                  <c:v>1738.8</c:v>
                </c:pt>
                <c:pt idx="4">
                  <c:v>1516.6</c:v>
                </c:pt>
                <c:pt idx="5">
                  <c:v>1436.8</c:v>
                </c:pt>
                <c:pt idx="6">
                  <c:v>1252</c:v>
                </c:pt>
                <c:pt idx="7">
                  <c:v>1205.0999999999999</c:v>
                </c:pt>
                <c:pt idx="8">
                  <c:v>1185.0999999999999</c:v>
                </c:pt>
                <c:pt idx="9">
                  <c:v>1146.7</c:v>
                </c:pt>
                <c:pt idx="10">
                  <c:v>1236.5</c:v>
                </c:pt>
                <c:pt idx="11">
                  <c:v>1073.4000000000001</c:v>
                </c:pt>
                <c:pt idx="12">
                  <c:v>1380.3</c:v>
                </c:pt>
                <c:pt idx="13">
                  <c:v>1724.4</c:v>
                </c:pt>
                <c:pt idx="14">
                  <c:v>1908.7</c:v>
                </c:pt>
                <c:pt idx="15">
                  <c:v>1852.1</c:v>
                </c:pt>
                <c:pt idx="16">
                  <c:v>1737.9</c:v>
                </c:pt>
                <c:pt idx="17">
                  <c:v>1798.7</c:v>
                </c:pt>
                <c:pt idx="18">
                  <c:v>2052.1</c:v>
                </c:pt>
                <c:pt idx="19">
                  <c:v>1656.3</c:v>
                </c:pt>
                <c:pt idx="20">
                  <c:v>1671.2</c:v>
                </c:pt>
                <c:pt idx="21">
                  <c:v>1456.1</c:v>
                </c:pt>
                <c:pt idx="22">
                  <c:v>1565.7</c:v>
                </c:pt>
                <c:pt idx="23">
                  <c:v>1579.5</c:v>
                </c:pt>
                <c:pt idx="24">
                  <c:v>1398.1</c:v>
                </c:pt>
                <c:pt idx="25">
                  <c:v>1595</c:v>
                </c:pt>
                <c:pt idx="26">
                  <c:v>1677.9</c:v>
                </c:pt>
                <c:pt idx="27">
                  <c:v>2125</c:v>
                </c:pt>
                <c:pt idx="28">
                  <c:v>2199</c:v>
                </c:pt>
                <c:pt idx="29">
                  <c:v>2299.1999999999998</c:v>
                </c:pt>
                <c:pt idx="30">
                  <c:v>2420.6999999999998</c:v>
                </c:pt>
                <c:pt idx="31">
                  <c:v>2208.8000000000002</c:v>
                </c:pt>
                <c:pt idx="32">
                  <c:v>2230.9</c:v>
                </c:pt>
                <c:pt idx="33">
                  <c:v>2365.6</c:v>
                </c:pt>
                <c:pt idx="34">
                  <c:v>2271.5</c:v>
                </c:pt>
                <c:pt idx="35">
                  <c:v>1994.8</c:v>
                </c:pt>
                <c:pt idx="36">
                  <c:v>2086.4</c:v>
                </c:pt>
                <c:pt idx="37">
                  <c:v>2077.9</c:v>
                </c:pt>
                <c:pt idx="38">
                  <c:v>2078.6</c:v>
                </c:pt>
                <c:pt idx="39">
                  <c:v>1879</c:v>
                </c:pt>
                <c:pt idx="40">
                  <c:v>2091.5</c:v>
                </c:pt>
                <c:pt idx="41">
                  <c:v>2571.8000000000002</c:v>
                </c:pt>
                <c:pt idx="42">
                  <c:v>2311.9</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Sheet1!$A$2:$A$44</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Sheet1!$C$2:$C$44</c:f>
              <c:numCache>
                <c:formatCode>General</c:formatCode>
                <c:ptCount val="43"/>
                <c:pt idx="0">
                  <c:v>11191.1</c:v>
                </c:pt>
                <c:pt idx="1">
                  <c:v>11997.6</c:v>
                </c:pt>
                <c:pt idx="2">
                  <c:v>11812</c:v>
                </c:pt>
                <c:pt idx="3">
                  <c:v>12797.9</c:v>
                </c:pt>
                <c:pt idx="4">
                  <c:v>11281</c:v>
                </c:pt>
                <c:pt idx="5">
                  <c:v>10074.1</c:v>
                </c:pt>
                <c:pt idx="6">
                  <c:v>8780.2000000000007</c:v>
                </c:pt>
                <c:pt idx="7">
                  <c:v>8513</c:v>
                </c:pt>
                <c:pt idx="8">
                  <c:v>7276.9</c:v>
                </c:pt>
                <c:pt idx="9">
                  <c:v>6995.2</c:v>
                </c:pt>
                <c:pt idx="10">
                  <c:v>7000.8</c:v>
                </c:pt>
                <c:pt idx="11">
                  <c:v>6930.8</c:v>
                </c:pt>
                <c:pt idx="12">
                  <c:v>5970.9</c:v>
                </c:pt>
                <c:pt idx="13">
                  <c:v>5989.9</c:v>
                </c:pt>
                <c:pt idx="14">
                  <c:v>6752.8</c:v>
                </c:pt>
                <c:pt idx="15">
                  <c:v>7106.2</c:v>
                </c:pt>
                <c:pt idx="16">
                  <c:v>7158.5</c:v>
                </c:pt>
                <c:pt idx="17">
                  <c:v>7249.6</c:v>
                </c:pt>
                <c:pt idx="18">
                  <c:v>6889.9</c:v>
                </c:pt>
                <c:pt idx="19">
                  <c:v>6599.3</c:v>
                </c:pt>
                <c:pt idx="20">
                  <c:v>6915.9</c:v>
                </c:pt>
                <c:pt idx="21">
                  <c:v>7172.5</c:v>
                </c:pt>
                <c:pt idx="22">
                  <c:v>6920.5</c:v>
                </c:pt>
                <c:pt idx="23">
                  <c:v>6958.8</c:v>
                </c:pt>
                <c:pt idx="24">
                  <c:v>6305</c:v>
                </c:pt>
                <c:pt idx="25">
                  <c:v>6842.3</c:v>
                </c:pt>
                <c:pt idx="26">
                  <c:v>6866.6</c:v>
                </c:pt>
                <c:pt idx="27">
                  <c:v>7479.6</c:v>
                </c:pt>
                <c:pt idx="28">
                  <c:v>7568.8</c:v>
                </c:pt>
                <c:pt idx="29">
                  <c:v>7791.4</c:v>
                </c:pt>
                <c:pt idx="30">
                  <c:v>8750.4</c:v>
                </c:pt>
                <c:pt idx="31">
                  <c:v>9756.7999999999993</c:v>
                </c:pt>
                <c:pt idx="32">
                  <c:v>9877.4</c:v>
                </c:pt>
                <c:pt idx="33">
                  <c:v>10055.200000000001</c:v>
                </c:pt>
                <c:pt idx="34">
                  <c:v>9129.5</c:v>
                </c:pt>
                <c:pt idx="35">
                  <c:v>9516.6</c:v>
                </c:pt>
                <c:pt idx="36">
                  <c:v>9493</c:v>
                </c:pt>
                <c:pt idx="37">
                  <c:v>10205.200000000001</c:v>
                </c:pt>
                <c:pt idx="38">
                  <c:v>11948.6</c:v>
                </c:pt>
                <c:pt idx="39">
                  <c:v>12216.1</c:v>
                </c:pt>
                <c:pt idx="40">
                  <c:v>14184.7</c:v>
                </c:pt>
                <c:pt idx="41">
                  <c:v>14496.1</c:v>
                </c:pt>
                <c:pt idx="42">
                  <c:v>14082.7</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110.47</c:v>
                </c:pt>
                <c:pt idx="2">
                  <c:v>101.54</c:v>
                </c:pt>
                <c:pt idx="3">
                  <c:v>92.6</c:v>
                </c:pt>
                <c:pt idx="4">
                  <c:v>88.1</c:v>
                </c:pt>
                <c:pt idx="5">
                  <c:v>83.6</c:v>
                </c:pt>
                <c:pt idx="6">
                  <c:v>77.53</c:v>
                </c:pt>
                <c:pt idx="7">
                  <c:v>71.45</c:v>
                </c:pt>
                <c:pt idx="8">
                  <c:v>73.83</c:v>
                </c:pt>
                <c:pt idx="9">
                  <c:v>76.209999999999994</c:v>
                </c:pt>
                <c:pt idx="10">
                  <c:v>78.42</c:v>
                </c:pt>
                <c:pt idx="11">
                  <c:v>80.63</c:v>
                </c:pt>
                <c:pt idx="12">
                  <c:v>107.29</c:v>
                </c:pt>
                <c:pt idx="13">
                  <c:v>128.38</c:v>
                </c:pt>
                <c:pt idx="14">
                  <c:v>108.74</c:v>
                </c:pt>
                <c:pt idx="15">
                  <c:v>111.05</c:v>
                </c:pt>
                <c:pt idx="16">
                  <c:v>140.44</c:v>
                </c:pt>
                <c:pt idx="17">
                  <c:v>145.07</c:v>
                </c:pt>
                <c:pt idx="18">
                  <c:v>174.14</c:v>
                </c:pt>
                <c:pt idx="19">
                  <c:v>106.59</c:v>
                </c:pt>
                <c:pt idx="20">
                  <c:v>118.44</c:v>
                </c:pt>
                <c:pt idx="21">
                  <c:v>135.38</c:v>
                </c:pt>
                <c:pt idx="22">
                  <c:v>121.45</c:v>
                </c:pt>
                <c:pt idx="23">
                  <c:v>111.77</c:v>
                </c:pt>
                <c:pt idx="24">
                  <c:v>141.62</c:v>
                </c:pt>
                <c:pt idx="25">
                  <c:v>144.22</c:v>
                </c:pt>
                <c:pt idx="26">
                  <c:v>142.16</c:v>
                </c:pt>
                <c:pt idx="27">
                  <c:v>107.12</c:v>
                </c:pt>
                <c:pt idx="28">
                  <c:v>171.14</c:v>
                </c:pt>
                <c:pt idx="29">
                  <c:v>145.24</c:v>
                </c:pt>
                <c:pt idx="30">
                  <c:v>165.72</c:v>
                </c:pt>
                <c:pt idx="31">
                  <c:v>116.5</c:v>
                </c:pt>
                <c:pt idx="32">
                  <c:v>146.97999999999999</c:v>
                </c:pt>
                <c:pt idx="33">
                  <c:v>163.32</c:v>
                </c:pt>
                <c:pt idx="34">
                  <c:v>155.97</c:v>
                </c:pt>
                <c:pt idx="35">
                  <c:v>188.3</c:v>
                </c:pt>
                <c:pt idx="36">
                  <c:v>165.02</c:v>
                </c:pt>
                <c:pt idx="37">
                  <c:v>178.07</c:v>
                </c:pt>
                <c:pt idx="38">
                  <c:v>164.12</c:v>
                </c:pt>
                <c:pt idx="39">
                  <c:v>137.31</c:v>
                </c:pt>
                <c:pt idx="40">
                  <c:v>191.43</c:v>
                </c:pt>
                <c:pt idx="41">
                  <c:v>271</c:v>
                </c:pt>
                <c:pt idx="42">
                  <c:v>236</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43.14</c:v>
                </c:pt>
                <c:pt idx="2">
                  <c:v>36.369999999999997</c:v>
                </c:pt>
                <c:pt idx="3">
                  <c:v>29.6</c:v>
                </c:pt>
                <c:pt idx="4">
                  <c:v>28.55</c:v>
                </c:pt>
                <c:pt idx="5">
                  <c:v>27.5</c:v>
                </c:pt>
                <c:pt idx="6">
                  <c:v>25.49</c:v>
                </c:pt>
                <c:pt idx="7">
                  <c:v>23.48</c:v>
                </c:pt>
                <c:pt idx="8">
                  <c:v>23.22</c:v>
                </c:pt>
                <c:pt idx="9">
                  <c:v>22.96</c:v>
                </c:pt>
                <c:pt idx="10">
                  <c:v>23.98</c:v>
                </c:pt>
                <c:pt idx="11">
                  <c:v>25</c:v>
                </c:pt>
                <c:pt idx="12">
                  <c:v>16.34</c:v>
                </c:pt>
                <c:pt idx="13">
                  <c:v>29.82</c:v>
                </c:pt>
                <c:pt idx="14">
                  <c:v>25.72</c:v>
                </c:pt>
                <c:pt idx="15">
                  <c:v>17.97</c:v>
                </c:pt>
                <c:pt idx="16">
                  <c:v>24.27</c:v>
                </c:pt>
                <c:pt idx="17">
                  <c:v>30.37</c:v>
                </c:pt>
                <c:pt idx="18">
                  <c:v>57.75</c:v>
                </c:pt>
                <c:pt idx="19">
                  <c:v>24.08</c:v>
                </c:pt>
                <c:pt idx="20">
                  <c:v>21.61</c:v>
                </c:pt>
                <c:pt idx="21">
                  <c:v>28.95</c:v>
                </c:pt>
                <c:pt idx="22">
                  <c:v>28.04</c:v>
                </c:pt>
                <c:pt idx="23">
                  <c:v>21.73</c:v>
                </c:pt>
                <c:pt idx="24">
                  <c:v>28.18</c:v>
                </c:pt>
                <c:pt idx="25">
                  <c:v>27.32</c:v>
                </c:pt>
                <c:pt idx="26">
                  <c:v>35.31</c:v>
                </c:pt>
                <c:pt idx="27">
                  <c:v>23.64</c:v>
                </c:pt>
                <c:pt idx="28">
                  <c:v>32.979999999999997</c:v>
                </c:pt>
                <c:pt idx="29">
                  <c:v>23.77</c:v>
                </c:pt>
                <c:pt idx="30">
                  <c:v>32.700000000000003</c:v>
                </c:pt>
                <c:pt idx="31">
                  <c:v>17.239999999999998</c:v>
                </c:pt>
                <c:pt idx="32">
                  <c:v>26.34</c:v>
                </c:pt>
                <c:pt idx="33">
                  <c:v>31.56</c:v>
                </c:pt>
                <c:pt idx="34">
                  <c:v>23.7</c:v>
                </c:pt>
                <c:pt idx="35">
                  <c:v>76.34</c:v>
                </c:pt>
                <c:pt idx="36">
                  <c:v>28.81</c:v>
                </c:pt>
                <c:pt idx="37">
                  <c:v>31.61</c:v>
                </c:pt>
                <c:pt idx="38">
                  <c:v>16.66</c:v>
                </c:pt>
                <c:pt idx="39">
                  <c:v>15.34</c:v>
                </c:pt>
                <c:pt idx="40">
                  <c:v>17.78</c:v>
                </c:pt>
                <c:pt idx="41">
                  <c:v>33</c:v>
                </c:pt>
                <c:pt idx="42">
                  <c:v>18.100000000000001</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67.33</c:v>
                </c:pt>
                <c:pt idx="2">
                  <c:v>65.17</c:v>
                </c:pt>
                <c:pt idx="3">
                  <c:v>63</c:v>
                </c:pt>
                <c:pt idx="4">
                  <c:v>59.55</c:v>
                </c:pt>
                <c:pt idx="5">
                  <c:v>56.1</c:v>
                </c:pt>
                <c:pt idx="6">
                  <c:v>52.04</c:v>
                </c:pt>
                <c:pt idx="7">
                  <c:v>47.97</c:v>
                </c:pt>
                <c:pt idx="8">
                  <c:v>50.61</c:v>
                </c:pt>
                <c:pt idx="9">
                  <c:v>53.25</c:v>
                </c:pt>
                <c:pt idx="10">
                  <c:v>54.44</c:v>
                </c:pt>
                <c:pt idx="11">
                  <c:v>55.63</c:v>
                </c:pt>
                <c:pt idx="12">
                  <c:v>90.95</c:v>
                </c:pt>
                <c:pt idx="13">
                  <c:v>98.56</c:v>
                </c:pt>
                <c:pt idx="14">
                  <c:v>83.02</c:v>
                </c:pt>
                <c:pt idx="15">
                  <c:v>93.09</c:v>
                </c:pt>
                <c:pt idx="16">
                  <c:v>116.17</c:v>
                </c:pt>
                <c:pt idx="17">
                  <c:v>114.7</c:v>
                </c:pt>
                <c:pt idx="18">
                  <c:v>116.38</c:v>
                </c:pt>
                <c:pt idx="19">
                  <c:v>82.52</c:v>
                </c:pt>
                <c:pt idx="20">
                  <c:v>96.83</c:v>
                </c:pt>
                <c:pt idx="21">
                  <c:v>106.43</c:v>
                </c:pt>
                <c:pt idx="22">
                  <c:v>93.4</c:v>
                </c:pt>
                <c:pt idx="23">
                  <c:v>90.04</c:v>
                </c:pt>
                <c:pt idx="24">
                  <c:v>113.44</c:v>
                </c:pt>
                <c:pt idx="25">
                  <c:v>116.9</c:v>
                </c:pt>
                <c:pt idx="26">
                  <c:v>106.85</c:v>
                </c:pt>
                <c:pt idx="27">
                  <c:v>83.48</c:v>
                </c:pt>
                <c:pt idx="28">
                  <c:v>138.16</c:v>
                </c:pt>
                <c:pt idx="29">
                  <c:v>121.47</c:v>
                </c:pt>
                <c:pt idx="30">
                  <c:v>133.02000000000001</c:v>
                </c:pt>
                <c:pt idx="31">
                  <c:v>99.26</c:v>
                </c:pt>
                <c:pt idx="32">
                  <c:v>120.64</c:v>
                </c:pt>
                <c:pt idx="33">
                  <c:v>131.76</c:v>
                </c:pt>
                <c:pt idx="34">
                  <c:v>132.26</c:v>
                </c:pt>
                <c:pt idx="35">
                  <c:v>111.96</c:v>
                </c:pt>
                <c:pt idx="36">
                  <c:v>136.21</c:v>
                </c:pt>
                <c:pt idx="37">
                  <c:v>146.44999999999999</c:v>
                </c:pt>
                <c:pt idx="38">
                  <c:v>147.47</c:v>
                </c:pt>
                <c:pt idx="39">
                  <c:v>121.97</c:v>
                </c:pt>
                <c:pt idx="40">
                  <c:v>173.65</c:v>
                </c:pt>
                <c:pt idx="41">
                  <c:v>238</c:v>
                </c:pt>
                <c:pt idx="42">
                  <c:v>217.9</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Sheet1!$A$2:$A$44</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Sheet1!$B$2:$B$44</c:f>
              <c:numCache>
                <c:formatCode>General</c:formatCode>
                <c:ptCount val="43"/>
                <c:pt idx="0">
                  <c:v>170.3</c:v>
                </c:pt>
                <c:pt idx="1">
                  <c:v>177.3</c:v>
                </c:pt>
                <c:pt idx="2">
                  <c:v>180.3</c:v>
                </c:pt>
                <c:pt idx="3">
                  <c:v>183.4</c:v>
                </c:pt>
                <c:pt idx="4">
                  <c:v>172.2</c:v>
                </c:pt>
                <c:pt idx="5">
                  <c:v>161.1</c:v>
                </c:pt>
                <c:pt idx="6">
                  <c:v>160.6</c:v>
                </c:pt>
                <c:pt idx="7">
                  <c:v>160.19999999999999</c:v>
                </c:pt>
                <c:pt idx="8">
                  <c:v>159.4</c:v>
                </c:pt>
                <c:pt idx="9">
                  <c:v>158.6</c:v>
                </c:pt>
                <c:pt idx="10">
                  <c:v>158.4</c:v>
                </c:pt>
                <c:pt idx="11">
                  <c:v>158.19999999999999</c:v>
                </c:pt>
                <c:pt idx="12">
                  <c:v>175.7</c:v>
                </c:pt>
                <c:pt idx="13">
                  <c:v>193.3</c:v>
                </c:pt>
                <c:pt idx="14">
                  <c:v>201.9</c:v>
                </c:pt>
                <c:pt idx="15">
                  <c:v>210.2</c:v>
                </c:pt>
                <c:pt idx="16">
                  <c:v>199.5</c:v>
                </c:pt>
                <c:pt idx="17">
                  <c:v>213.9</c:v>
                </c:pt>
                <c:pt idx="18">
                  <c:v>250.3</c:v>
                </c:pt>
                <c:pt idx="19">
                  <c:v>209.3</c:v>
                </c:pt>
                <c:pt idx="20">
                  <c:v>208.2</c:v>
                </c:pt>
                <c:pt idx="21">
                  <c:v>241.1</c:v>
                </c:pt>
                <c:pt idx="22">
                  <c:v>262.10000000000002</c:v>
                </c:pt>
                <c:pt idx="23">
                  <c:v>254.6</c:v>
                </c:pt>
                <c:pt idx="24">
                  <c:v>259.2</c:v>
                </c:pt>
                <c:pt idx="25">
                  <c:v>282.39999999999998</c:v>
                </c:pt>
                <c:pt idx="26">
                  <c:v>300.60000000000002</c:v>
                </c:pt>
                <c:pt idx="27">
                  <c:v>289.3</c:v>
                </c:pt>
                <c:pt idx="28">
                  <c:v>312.89999999999998</c:v>
                </c:pt>
                <c:pt idx="29">
                  <c:v>324.2</c:v>
                </c:pt>
                <c:pt idx="30">
                  <c:v>355.6</c:v>
                </c:pt>
                <c:pt idx="31">
                  <c:v>364.6</c:v>
                </c:pt>
                <c:pt idx="32">
                  <c:v>380.2</c:v>
                </c:pt>
                <c:pt idx="33">
                  <c:v>403</c:v>
                </c:pt>
                <c:pt idx="34">
                  <c:v>396.5</c:v>
                </c:pt>
                <c:pt idx="35">
                  <c:v>392.7</c:v>
                </c:pt>
                <c:pt idx="36">
                  <c:v>396.1</c:v>
                </c:pt>
                <c:pt idx="37">
                  <c:v>405.7</c:v>
                </c:pt>
                <c:pt idx="38">
                  <c:v>411.8</c:v>
                </c:pt>
                <c:pt idx="39">
                  <c:v>417.2</c:v>
                </c:pt>
                <c:pt idx="40">
                  <c:v>469.9</c:v>
                </c:pt>
                <c:pt idx="41">
                  <c:v>568.29999999999995</c:v>
                </c:pt>
                <c:pt idx="42">
                  <c:v>569.29999999999995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Sheet1!$A$2:$A$44</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Sheet1!$C$2:$C$44</c:f>
              <c:numCache>
                <c:formatCode>0.0</c:formatCode>
                <c:ptCount val="43"/>
                <c:pt idx="0">
                  <c:v>260.2</c:v>
                </c:pt>
                <c:pt idx="1">
                  <c:v>263.39999999999998</c:v>
                </c:pt>
                <c:pt idx="2">
                  <c:v>245</c:v>
                </c:pt>
                <c:pt idx="3">
                  <c:v>226.6</c:v>
                </c:pt>
                <c:pt idx="4">
                  <c:v>185.9</c:v>
                </c:pt>
                <c:pt idx="5">
                  <c:v>145.30000000000001</c:v>
                </c:pt>
                <c:pt idx="6">
                  <c:v>134.5</c:v>
                </c:pt>
                <c:pt idx="7">
                  <c:v>123.8</c:v>
                </c:pt>
                <c:pt idx="8">
                  <c:v>113.9</c:v>
                </c:pt>
                <c:pt idx="9">
                  <c:v>104</c:v>
                </c:pt>
                <c:pt idx="10">
                  <c:v>113.2</c:v>
                </c:pt>
                <c:pt idx="11">
                  <c:v>122.4</c:v>
                </c:pt>
                <c:pt idx="12">
                  <c:v>107.3</c:v>
                </c:pt>
                <c:pt idx="13">
                  <c:v>112.8</c:v>
                </c:pt>
                <c:pt idx="14">
                  <c:v>110.5</c:v>
                </c:pt>
                <c:pt idx="15">
                  <c:v>100</c:v>
                </c:pt>
                <c:pt idx="16">
                  <c:v>91.5</c:v>
                </c:pt>
                <c:pt idx="17">
                  <c:v>94.2</c:v>
                </c:pt>
                <c:pt idx="18">
                  <c:v>106.6</c:v>
                </c:pt>
                <c:pt idx="19">
                  <c:v>86.1</c:v>
                </c:pt>
                <c:pt idx="20">
                  <c:v>78.400000000000006</c:v>
                </c:pt>
                <c:pt idx="21">
                  <c:v>85.3</c:v>
                </c:pt>
                <c:pt idx="22">
                  <c:v>95.4</c:v>
                </c:pt>
                <c:pt idx="23">
                  <c:v>82.4</c:v>
                </c:pt>
                <c:pt idx="24">
                  <c:v>87.2</c:v>
                </c:pt>
                <c:pt idx="25">
                  <c:v>88.2</c:v>
                </c:pt>
                <c:pt idx="26">
                  <c:v>92.1</c:v>
                </c:pt>
                <c:pt idx="27">
                  <c:v>89.8</c:v>
                </c:pt>
                <c:pt idx="28">
                  <c:v>92.3</c:v>
                </c:pt>
                <c:pt idx="29">
                  <c:v>83.8</c:v>
                </c:pt>
                <c:pt idx="30">
                  <c:v>83.4</c:v>
                </c:pt>
                <c:pt idx="31">
                  <c:v>81.900000000000006</c:v>
                </c:pt>
                <c:pt idx="32">
                  <c:v>74.5</c:v>
                </c:pt>
                <c:pt idx="33">
                  <c:v>81.900000000000006</c:v>
                </c:pt>
                <c:pt idx="34">
                  <c:v>79.3</c:v>
                </c:pt>
                <c:pt idx="35">
                  <c:v>125.8</c:v>
                </c:pt>
                <c:pt idx="36">
                  <c:v>124.4</c:v>
                </c:pt>
                <c:pt idx="37">
                  <c:v>138.80000000000001</c:v>
                </c:pt>
                <c:pt idx="38" formatCode="General">
                  <c:v>140.5</c:v>
                </c:pt>
                <c:pt idx="39" formatCode="General">
                  <c:v>133.5</c:v>
                </c:pt>
                <c:pt idx="40" formatCode="General">
                  <c:v>122.3</c:v>
                </c:pt>
                <c:pt idx="41" formatCode="General">
                  <c:v>120.9</c:v>
                </c:pt>
                <c:pt idx="42" formatCode="General">
                  <c:v>107.2</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Sheet1!$A$2:$A$46</c:f>
              <c:strCache>
                <c:ptCount val="42"/>
                <c:pt idx="0">
                  <c:v>2004,IV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322.13</c:v>
                </c:pt>
                <c:pt idx="2">
                  <c:v>374.92</c:v>
                </c:pt>
                <c:pt idx="3">
                  <c:v>196.58</c:v>
                </c:pt>
                <c:pt idx="4">
                  <c:v>312.26</c:v>
                </c:pt>
                <c:pt idx="5">
                  <c:v>270.83999999999997</c:v>
                </c:pt>
                <c:pt idx="6">
                  <c:v>315.29000000000002</c:v>
                </c:pt>
                <c:pt idx="7">
                  <c:v>282.60000000000002</c:v>
                </c:pt>
                <c:pt idx="8">
                  <c:v>374.53</c:v>
                </c:pt>
                <c:pt idx="9">
                  <c:v>298.05</c:v>
                </c:pt>
                <c:pt idx="10">
                  <c:v>223.31</c:v>
                </c:pt>
                <c:pt idx="11">
                  <c:v>226.42</c:v>
                </c:pt>
                <c:pt idx="12">
                  <c:v>371.21</c:v>
                </c:pt>
                <c:pt idx="13">
                  <c:v>460.48</c:v>
                </c:pt>
                <c:pt idx="14">
                  <c:v>266.44</c:v>
                </c:pt>
                <c:pt idx="15">
                  <c:v>239.15</c:v>
                </c:pt>
                <c:pt idx="16">
                  <c:v>353.28</c:v>
                </c:pt>
                <c:pt idx="17">
                  <c:v>411.72</c:v>
                </c:pt>
                <c:pt idx="18">
                  <c:v>393.32</c:v>
                </c:pt>
                <c:pt idx="19">
                  <c:v>269.18</c:v>
                </c:pt>
                <c:pt idx="20">
                  <c:v>341.58</c:v>
                </c:pt>
                <c:pt idx="21">
                  <c:v>507.13</c:v>
                </c:pt>
                <c:pt idx="22">
                  <c:v>429.29</c:v>
                </c:pt>
                <c:pt idx="23">
                  <c:v>350.52</c:v>
                </c:pt>
                <c:pt idx="24">
                  <c:v>451.37</c:v>
                </c:pt>
                <c:pt idx="25">
                  <c:v>484.47</c:v>
                </c:pt>
                <c:pt idx="26">
                  <c:v>368.81</c:v>
                </c:pt>
                <c:pt idx="27">
                  <c:v>415.25</c:v>
                </c:pt>
                <c:pt idx="28">
                  <c:v>445.21</c:v>
                </c:pt>
                <c:pt idx="29">
                  <c:v>404.44</c:v>
                </c:pt>
                <c:pt idx="30">
                  <c:v>422.01</c:v>
                </c:pt>
                <c:pt idx="31">
                  <c:v>413.89</c:v>
                </c:pt>
                <c:pt idx="32">
                  <c:v>490.48</c:v>
                </c:pt>
                <c:pt idx="33">
                  <c:v>338.95</c:v>
                </c:pt>
                <c:pt idx="34">
                  <c:v>333.47</c:v>
                </c:pt>
                <c:pt idx="35">
                  <c:v>319.91000000000003</c:v>
                </c:pt>
                <c:pt idx="36">
                  <c:v>485.34</c:v>
                </c:pt>
                <c:pt idx="37">
                  <c:v>381.43</c:v>
                </c:pt>
                <c:pt idx="38">
                  <c:v>332.03</c:v>
                </c:pt>
                <c:pt idx="39">
                  <c:v>290.70999999999998</c:v>
                </c:pt>
                <c:pt idx="40">
                  <c:v>411.73</c:v>
                </c:pt>
                <c:pt idx="41">
                  <c:v>666.3</c:v>
                </c:pt>
                <c:pt idx="42">
                  <c:v>483.2</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1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Sheet1!$A$2:$A$44</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Sheet1!$B$2:$B$44</c:f>
              <c:numCache>
                <c:formatCode>General</c:formatCode>
                <c:ptCount val="43"/>
                <c:pt idx="0">
                  <c:v>732.2</c:v>
                </c:pt>
                <c:pt idx="1">
                  <c:v>773.3</c:v>
                </c:pt>
                <c:pt idx="2">
                  <c:v>873.7</c:v>
                </c:pt>
                <c:pt idx="3">
                  <c:v>811.3</c:v>
                </c:pt>
                <c:pt idx="4">
                  <c:v>796.9</c:v>
                </c:pt>
                <c:pt idx="5">
                  <c:v>786.5</c:v>
                </c:pt>
                <c:pt idx="6">
                  <c:v>814.7</c:v>
                </c:pt>
                <c:pt idx="7">
                  <c:v>850.6</c:v>
                </c:pt>
                <c:pt idx="8">
                  <c:v>922.5</c:v>
                </c:pt>
                <c:pt idx="9">
                  <c:v>933.6</c:v>
                </c:pt>
                <c:pt idx="10">
                  <c:v>839.2</c:v>
                </c:pt>
                <c:pt idx="11">
                  <c:v>825.4</c:v>
                </c:pt>
                <c:pt idx="12">
                  <c:v>877.1</c:v>
                </c:pt>
                <c:pt idx="13">
                  <c:v>1064.5999999999999</c:v>
                </c:pt>
                <c:pt idx="14">
                  <c:v>1034.7</c:v>
                </c:pt>
                <c:pt idx="15">
                  <c:v>1001.9</c:v>
                </c:pt>
                <c:pt idx="16">
                  <c:v>1043.2</c:v>
                </c:pt>
                <c:pt idx="17">
                  <c:v>1141.5999999999999</c:v>
                </c:pt>
                <c:pt idx="18">
                  <c:v>1246</c:v>
                </c:pt>
                <c:pt idx="19">
                  <c:v>1201.4000000000001</c:v>
                </c:pt>
                <c:pt idx="20">
                  <c:v>1148.4000000000001</c:v>
                </c:pt>
                <c:pt idx="21">
                  <c:v>1164.8</c:v>
                </c:pt>
                <c:pt idx="22">
                  <c:v>1191.0999999999999</c:v>
                </c:pt>
                <c:pt idx="23">
                  <c:v>1162.0999999999999</c:v>
                </c:pt>
                <c:pt idx="24">
                  <c:v>1136.9000000000001</c:v>
                </c:pt>
                <c:pt idx="25">
                  <c:v>1203.9000000000001</c:v>
                </c:pt>
                <c:pt idx="26">
                  <c:v>1185</c:v>
                </c:pt>
                <c:pt idx="27">
                  <c:v>1243.8</c:v>
                </c:pt>
                <c:pt idx="28">
                  <c:v>1285.3</c:v>
                </c:pt>
                <c:pt idx="29">
                  <c:v>1289.4000000000001</c:v>
                </c:pt>
                <c:pt idx="30">
                  <c:v>1249.8</c:v>
                </c:pt>
                <c:pt idx="31">
                  <c:v>1337.6</c:v>
                </c:pt>
                <c:pt idx="32">
                  <c:v>1407.6</c:v>
                </c:pt>
                <c:pt idx="33">
                  <c:v>1322.5</c:v>
                </c:pt>
                <c:pt idx="34">
                  <c:v>1267.3</c:v>
                </c:pt>
                <c:pt idx="35">
                  <c:v>1258.7</c:v>
                </c:pt>
                <c:pt idx="36">
                  <c:v>1319.5</c:v>
                </c:pt>
                <c:pt idx="37">
                  <c:v>1309.9000000000001</c:v>
                </c:pt>
                <c:pt idx="38">
                  <c:v>1240.9000000000001</c:v>
                </c:pt>
                <c:pt idx="39">
                  <c:v>1192.8</c:v>
                </c:pt>
                <c:pt idx="40">
                  <c:v>1166.0999999999999</c:v>
                </c:pt>
                <c:pt idx="41">
                  <c:v>1362.2</c:v>
                </c:pt>
                <c:pt idx="42">
                  <c:v>1274</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16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 (30.6)</c:v>
                </c:pt>
              </c:strCache>
            </c:strRef>
          </c:cat>
          <c:val>
            <c:numRef>
              <c:f>Sheet1!$B$2:$B$15</c:f>
              <c:numCache>
                <c:formatCode>#,##0</c:formatCode>
                <c:ptCount val="14"/>
                <c:pt idx="0">
                  <c:v>291600</c:v>
                </c:pt>
                <c:pt idx="1">
                  <c:v>302300</c:v>
                </c:pt>
                <c:pt idx="2">
                  <c:v>311000</c:v>
                </c:pt>
                <c:pt idx="3">
                  <c:v>326300</c:v>
                </c:pt>
                <c:pt idx="4">
                  <c:v>299000</c:v>
                </c:pt>
                <c:pt idx="5">
                  <c:v>283899.99999999994</c:v>
                </c:pt>
                <c:pt idx="6">
                  <c:v>289800</c:v>
                </c:pt>
                <c:pt idx="7">
                  <c:v>296300</c:v>
                </c:pt>
                <c:pt idx="8">
                  <c:v>290100</c:v>
                </c:pt>
                <c:pt idx="9">
                  <c:v>287400</c:v>
                </c:pt>
                <c:pt idx="10">
                  <c:v>288900</c:v>
                </c:pt>
                <c:pt idx="11">
                  <c:v>290900</c:v>
                </c:pt>
                <c:pt idx="12">
                  <c:v>299600</c:v>
                </c:pt>
                <c:pt idx="13">
                  <c:v>309721.92672615353</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 (30.6)</c:v>
                </c:pt>
              </c:strCache>
            </c:strRef>
          </c:cat>
          <c:val>
            <c:numRef>
              <c:f>Sheet1!$C$2:$C$15</c:f>
              <c:numCache>
                <c:formatCode>#,##0</c:formatCode>
                <c:ptCount val="14"/>
                <c:pt idx="0">
                  <c:v>188884</c:v>
                </c:pt>
                <c:pt idx="1">
                  <c:v>218801</c:v>
                </c:pt>
                <c:pt idx="2">
                  <c:v>284004</c:v>
                </c:pt>
                <c:pt idx="3">
                  <c:v>297345</c:v>
                </c:pt>
                <c:pt idx="4">
                  <c:v>284683</c:v>
                </c:pt>
                <c:pt idx="5">
                  <c:v>304473</c:v>
                </c:pt>
                <c:pt idx="6">
                  <c:v>327105</c:v>
                </c:pt>
                <c:pt idx="7">
                  <c:v>302967</c:v>
                </c:pt>
                <c:pt idx="8">
                  <c:v>287327</c:v>
                </c:pt>
                <c:pt idx="9">
                  <c:v>273143</c:v>
                </c:pt>
                <c:pt idx="10">
                  <c:v>255440.5</c:v>
                </c:pt>
                <c:pt idx="11">
                  <c:v>284942.7</c:v>
                </c:pt>
                <c:pt idx="12">
                  <c:v>283597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Taul1!$A$2:$A$17</c:f>
              <c:strCache>
                <c:ptCount val="16"/>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pt idx="14">
                  <c:v>2018Q1</c:v>
                </c:pt>
                <c:pt idx="15">
                  <c:v>2018Q2</c:v>
                </c:pt>
              </c:strCache>
            </c:strRef>
          </c:cat>
          <c:val>
            <c:numRef>
              <c:f>Taul1!$B$2:$B$17</c:f>
              <c:numCache>
                <c:formatCode>General</c:formatCode>
                <c:ptCount val="16"/>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pt idx="13">
                  <c:v>1556</c:v>
                </c:pt>
                <c:pt idx="14">
                  <c:v>2395</c:v>
                </c:pt>
                <c:pt idx="15">
                  <c:v>4631</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Taul1!$A$2:$A$17</c:f>
              <c:strCache>
                <c:ptCount val="16"/>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pt idx="14">
                  <c:v>2018Q1</c:v>
                </c:pt>
                <c:pt idx="15">
                  <c:v>2018Q2</c:v>
                </c:pt>
              </c:strCache>
            </c:strRef>
          </c:cat>
          <c:val>
            <c:numRef>
              <c:f>Taul1!$C$2:$C$17</c:f>
              <c:numCache>
                <c:formatCode>#,##0</c:formatCode>
                <c:ptCount val="16"/>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pt idx="13" formatCode="General">
                  <c:v>9000</c:v>
                </c:pt>
                <c:pt idx="14">
                  <c:v>11000</c:v>
                </c:pt>
                <c:pt idx="15" formatCode="General">
                  <c:v>14600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tickLblSkip val="2"/>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0.00</c:formatCode>
                <c:ptCount val="6"/>
                <c:pt idx="0">
                  <c:v>24.35</c:v>
                </c:pt>
                <c:pt idx="1">
                  <c:v>5.17</c:v>
                </c:pt>
                <c:pt idx="2">
                  <c:v>5.82</c:v>
                </c:pt>
                <c:pt idx="3">
                  <c:v>1.03</c:v>
                </c:pt>
                <c:pt idx="4">
                  <c:v>9.91</c:v>
                </c:pt>
                <c:pt idx="5">
                  <c:v>2.42</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Sheet1!$C$2:$C$7</c:f>
              <c:numCache>
                <c:formatCode>0.00</c:formatCode>
                <c:ptCount val="6"/>
                <c:pt idx="0">
                  <c:v>15.18</c:v>
                </c:pt>
                <c:pt idx="1">
                  <c:v>0.72</c:v>
                </c:pt>
                <c:pt idx="2">
                  <c:v>0.77</c:v>
                </c:pt>
                <c:pt idx="3">
                  <c:v>4.92</c:v>
                </c:pt>
                <c:pt idx="4">
                  <c:v>5.79</c:v>
                </c:pt>
                <c:pt idx="5">
                  <c:v>2.98</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19993684103902E-2"/>
          <c:y val="4.208560273213096E-2"/>
          <c:w val="0.70522247148164363"/>
          <c:h val="0.86066347591913561"/>
        </c:manualLayout>
      </c:layout>
      <c:lineChart>
        <c:grouping val="standard"/>
        <c:varyColors val="0"/>
        <c:ser>
          <c:idx val="0"/>
          <c:order val="0"/>
          <c:tx>
            <c:strRef>
              <c:f>Taul1!$B$1</c:f>
              <c:strCache>
                <c:ptCount val="1"/>
                <c:pt idx="0">
                  <c:v>Tuotannolliset investoinnit</c:v>
                </c:pt>
              </c:strCache>
            </c:strRef>
          </c:tx>
          <c:spPr>
            <a:ln w="381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Taul1!$B$2:$B$15</c:f>
              <c:numCache>
                <c:formatCode>General</c:formatCode>
                <c:ptCount val="14"/>
                <c:pt idx="0">
                  <c:v>3.1019999999999999</c:v>
                </c:pt>
                <c:pt idx="1">
                  <c:v>3.157</c:v>
                </c:pt>
                <c:pt idx="2">
                  <c:v>4.0259999999999998</c:v>
                </c:pt>
                <c:pt idx="3">
                  <c:v>3.4849999999999999</c:v>
                </c:pt>
                <c:pt idx="4">
                  <c:v>2.6960000000000002</c:v>
                </c:pt>
                <c:pt idx="5">
                  <c:v>2.1080000000000001</c:v>
                </c:pt>
                <c:pt idx="6">
                  <c:v>2.2360000000000002</c:v>
                </c:pt>
                <c:pt idx="7">
                  <c:v>2.448</c:v>
                </c:pt>
                <c:pt idx="8">
                  <c:v>2.1589999999999998</c:v>
                </c:pt>
                <c:pt idx="9">
                  <c:v>2.19</c:v>
                </c:pt>
                <c:pt idx="10">
                  <c:v>2.7040000000000002</c:v>
                </c:pt>
                <c:pt idx="11">
                  <c:v>2.87</c:v>
                </c:pt>
                <c:pt idx="12">
                  <c:v>3.3239999999999998</c:v>
                </c:pt>
                <c:pt idx="13">
                  <c:v>2.8919999999999999</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Tuotannollisen pääoman kuluminen</c:v>
                </c:pt>
              </c:strCache>
            </c:strRef>
          </c:tx>
          <c:spPr>
            <a:ln w="38100" cap="rnd">
              <a:solidFill>
                <a:schemeClr val="accent3">
                  <a:lumMod val="50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Taul1!$C$2:$C$15</c:f>
              <c:numCache>
                <c:formatCode>General</c:formatCode>
                <c:ptCount val="14"/>
                <c:pt idx="0">
                  <c:v>3.8319999999999999</c:v>
                </c:pt>
                <c:pt idx="1">
                  <c:v>3.8039999999999998</c:v>
                </c:pt>
                <c:pt idx="2">
                  <c:v>3.8180000000000001</c:v>
                </c:pt>
                <c:pt idx="3">
                  <c:v>3.823</c:v>
                </c:pt>
                <c:pt idx="4">
                  <c:v>3.766</c:v>
                </c:pt>
                <c:pt idx="5">
                  <c:v>3.6539999999999999</c:v>
                </c:pt>
                <c:pt idx="6">
                  <c:v>3.53</c:v>
                </c:pt>
                <c:pt idx="7">
                  <c:v>3.4489999999999998</c:v>
                </c:pt>
                <c:pt idx="8">
                  <c:v>3.3690000000000002</c:v>
                </c:pt>
                <c:pt idx="9">
                  <c:v>3.22</c:v>
                </c:pt>
                <c:pt idx="10">
                  <c:v>3.169</c:v>
                </c:pt>
                <c:pt idx="11">
                  <c:v>3.1459999999999999</c:v>
                </c:pt>
                <c:pt idx="12">
                  <c:v>3.16</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1"/>
      </c:valAx>
      <c:spPr>
        <a:noFill/>
        <a:ln>
          <a:noFill/>
        </a:ln>
        <a:effectLst/>
      </c:spPr>
    </c:plotArea>
    <c:legend>
      <c:legendPos val="r"/>
      <c:layout>
        <c:manualLayout>
          <c:xMode val="edge"/>
          <c:yMode val="edge"/>
          <c:x val="0.74770962369771887"/>
          <c:y val="0.37562054176703275"/>
          <c:w val="0.24320978606391569"/>
          <c:h val="0.35600693748806089"/>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c:formatCode>
                <c:ptCount val="6"/>
                <c:pt idx="0">
                  <c:v>150982</c:v>
                </c:pt>
                <c:pt idx="1">
                  <c:v>46530</c:v>
                </c:pt>
                <c:pt idx="2">
                  <c:v>34920</c:v>
                </c:pt>
                <c:pt idx="3">
                  <c:v>3654</c:v>
                </c:pt>
                <c:pt idx="4">
                  <c:v>61038</c:v>
                </c:pt>
                <c:pt idx="5">
                  <c:v>4840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Taul1!$A$2:$A$133</c:f>
              <c:numCache>
                <c:formatCode>General</c:formatCode>
                <c:ptCount val="132"/>
                <c:pt idx="0">
                  <c:v>2008</c:v>
                </c:pt>
                <c:pt idx="12">
                  <c:v>2009</c:v>
                </c:pt>
                <c:pt idx="24">
                  <c:v>2010</c:v>
                </c:pt>
                <c:pt idx="36">
                  <c:v>2011</c:v>
                </c:pt>
                <c:pt idx="48">
                  <c:v>2012</c:v>
                </c:pt>
                <c:pt idx="60">
                  <c:v>2013</c:v>
                </c:pt>
                <c:pt idx="72">
                  <c:v>2014</c:v>
                </c:pt>
                <c:pt idx="84">
                  <c:v>2015</c:v>
                </c:pt>
                <c:pt idx="96">
                  <c:v>2016</c:v>
                </c:pt>
                <c:pt idx="108">
                  <c:v>2017</c:v>
                </c:pt>
                <c:pt idx="120">
                  <c:v>2018</c:v>
                </c:pt>
              </c:numCache>
            </c:numRef>
          </c:cat>
          <c:val>
            <c:numRef>
              <c:f>Taul1!$B$2:$B$133</c:f>
              <c:numCache>
                <c:formatCode>General</c:formatCode>
                <c:ptCount val="132"/>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4630</c:v>
                </c:pt>
                <c:pt idx="109">
                  <c:v>4375</c:v>
                </c:pt>
                <c:pt idx="110">
                  <c:v>5460</c:v>
                </c:pt>
                <c:pt idx="111">
                  <c:v>4565</c:v>
                </c:pt>
                <c:pt idx="112">
                  <c:v>5605</c:v>
                </c:pt>
                <c:pt idx="113">
                  <c:v>5135</c:v>
                </c:pt>
                <c:pt idx="114">
                  <c:v>4745</c:v>
                </c:pt>
                <c:pt idx="115">
                  <c:v>4760</c:v>
                </c:pt>
                <c:pt idx="116">
                  <c:v>5010</c:v>
                </c:pt>
                <c:pt idx="117">
                  <c:v>5340</c:v>
                </c:pt>
                <c:pt idx="118">
                  <c:v>5300</c:v>
                </c:pt>
                <c:pt idx="119">
                  <c:v>4775</c:v>
                </c:pt>
                <c:pt idx="120">
                  <c:v>5225</c:v>
                </c:pt>
                <c:pt idx="121">
                  <c:v>4810</c:v>
                </c:pt>
                <c:pt idx="122">
                  <c:v>5440</c:v>
                </c:pt>
                <c:pt idx="123">
                  <c:v>5610</c:v>
                </c:pt>
                <c:pt idx="124">
                  <c:v>5360</c:v>
                </c:pt>
                <c:pt idx="125">
                  <c:v>5355</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200" b="0" baseline="0" dirty="0" err="1">
                <a:solidFill>
                  <a:schemeClr val="tx1"/>
                </a:solidFill>
              </a:rPr>
              <a:t>Teollis</a:t>
            </a:r>
            <a:r>
              <a:rPr lang="en-GB" sz="1200" b="0" baseline="0" dirty="0">
                <a:solidFill>
                  <a:schemeClr val="tx1"/>
                </a:solidFill>
              </a:rPr>
              <a:t>- </a:t>
            </a:r>
            <a:r>
              <a:rPr lang="en-GB" sz="1200" b="0" baseline="0" dirty="0" err="1">
                <a:solidFill>
                  <a:schemeClr val="tx1"/>
                </a:solidFill>
              </a:rPr>
              <a:t>ja</a:t>
            </a:r>
            <a:r>
              <a:rPr lang="en-GB" sz="1200" b="0" baseline="0" dirty="0">
                <a:solidFill>
                  <a:schemeClr val="tx1"/>
                </a:solidFill>
              </a:rPr>
              <a:t> </a:t>
            </a:r>
            <a:r>
              <a:rPr lang="en-GB" sz="1200" b="0" baseline="0" dirty="0" err="1">
                <a:solidFill>
                  <a:schemeClr val="tx1"/>
                </a:solidFill>
              </a:rPr>
              <a:t>tekijänoikeuskorvaukset</a:t>
            </a:r>
            <a:r>
              <a:rPr lang="en-GB" sz="1200" b="0" baseline="0" dirty="0">
                <a:solidFill>
                  <a:schemeClr val="tx1"/>
                </a:solidFill>
              </a:rPr>
              <a:t> </a:t>
            </a:r>
            <a:r>
              <a:rPr lang="en-GB" sz="1200" b="0" baseline="0" dirty="0" err="1">
                <a:solidFill>
                  <a:schemeClr val="tx1"/>
                </a:solidFill>
              </a:rPr>
              <a:t>suhteessa</a:t>
            </a:r>
            <a:r>
              <a:rPr lang="en-GB" sz="1200" b="0" baseline="0" dirty="0">
                <a:solidFill>
                  <a:schemeClr val="tx1"/>
                </a:solidFill>
              </a:rPr>
              <a:t> </a:t>
            </a:r>
            <a:r>
              <a:rPr lang="en-GB" sz="1200" b="0" baseline="0" dirty="0" err="1">
                <a:solidFill>
                  <a:schemeClr val="tx1"/>
                </a:solidFill>
              </a:rPr>
              <a:t>pääkonttorimaan</a:t>
            </a:r>
            <a:r>
              <a:rPr lang="en-GB" sz="1200" b="0" baseline="0" dirty="0">
                <a:solidFill>
                  <a:schemeClr val="tx1"/>
                </a:solidFill>
              </a:rPr>
              <a:t> </a:t>
            </a:r>
            <a:r>
              <a:rPr lang="en-GB" sz="1200" b="0" baseline="0" dirty="0" err="1">
                <a:solidFill>
                  <a:schemeClr val="tx1"/>
                </a:solidFill>
              </a:rPr>
              <a:t>bkt:hen</a:t>
            </a:r>
            <a:r>
              <a:rPr lang="en-GB" sz="1200" b="0" baseline="0" dirty="0">
                <a:solidFill>
                  <a:schemeClr val="tx1"/>
                </a:solidFill>
              </a:rPr>
              <a:t>, % </a:t>
            </a:r>
          </a:p>
        </c:rich>
      </c:tx>
      <c:layout>
        <c:manualLayout>
          <c:xMode val="edge"/>
          <c:yMode val="edge"/>
          <c:x val="5.2899562356067575E-2"/>
          <c:y val="5.99957815265157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4.3889996156836808E-2"/>
          <c:y val="3.8748508100840941E-2"/>
          <c:w val="0.77968200058988091"/>
          <c:h val="0.85021772723054978"/>
        </c:manualLayout>
      </c:layout>
      <c:lineChart>
        <c:grouping val="standard"/>
        <c:varyColors val="0"/>
        <c:ser>
          <c:idx val="1"/>
          <c:order val="0"/>
          <c:tx>
            <c:strRef>
              <c:f>Taul1!$B$1</c:f>
              <c:strCache>
                <c:ptCount val="1"/>
                <c:pt idx="0">
                  <c:v>Alankomaat</c:v>
                </c:pt>
              </c:strCache>
            </c:strRef>
          </c:tx>
          <c:spPr>
            <a:ln w="50800" cap="rnd">
              <a:solidFill>
                <a:schemeClr val="accent5"/>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Taul1!$B$2:$B$11</c:f>
              <c:numCache>
                <c:formatCode>General</c:formatCode>
                <c:ptCount val="10"/>
                <c:pt idx="0">
                  <c:v>2.2723469999999999</c:v>
                </c:pt>
                <c:pt idx="1">
                  <c:v>2.5574050000000002</c:v>
                </c:pt>
                <c:pt idx="2">
                  <c:v>2.9790410000000001</c:v>
                </c:pt>
                <c:pt idx="3">
                  <c:v>3.0992540000000002</c:v>
                </c:pt>
                <c:pt idx="4">
                  <c:v>3.45323</c:v>
                </c:pt>
                <c:pt idx="5">
                  <c:v>3.4393060000000002</c:v>
                </c:pt>
                <c:pt idx="6">
                  <c:v>4.3462519999999998</c:v>
                </c:pt>
                <c:pt idx="7">
                  <c:v>5.0752280000000001</c:v>
                </c:pt>
                <c:pt idx="8">
                  <c:v>5.0110939999999999</c:v>
                </c:pt>
                <c:pt idx="9">
                  <c:v>5.3004220000000002</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Irlanti</c:v>
                </c:pt>
              </c:strCache>
            </c:strRef>
          </c:tx>
          <c:spPr>
            <a:ln w="50800" cap="rnd">
              <a:solidFill>
                <a:schemeClr val="tx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Taul1!$C$2:$C$11</c:f>
              <c:numCache>
                <c:formatCode>General</c:formatCode>
                <c:ptCount val="10"/>
                <c:pt idx="0">
                  <c:v>0.54166000000000003</c:v>
                </c:pt>
                <c:pt idx="1">
                  <c:v>0.71488700000000005</c:v>
                </c:pt>
                <c:pt idx="2">
                  <c:v>1.308006</c:v>
                </c:pt>
                <c:pt idx="3">
                  <c:v>2.0955080000000001</c:v>
                </c:pt>
                <c:pt idx="4">
                  <c:v>2.2100569999999999</c:v>
                </c:pt>
                <c:pt idx="5">
                  <c:v>2.433745</c:v>
                </c:pt>
                <c:pt idx="6">
                  <c:v>2.6945999999999999</c:v>
                </c:pt>
                <c:pt idx="7">
                  <c:v>2.796929</c:v>
                </c:pt>
                <c:pt idx="8">
                  <c:v>3.032292</c:v>
                </c:pt>
                <c:pt idx="9">
                  <c:v>3.824052</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Sveitsi</c:v>
                </c:pt>
              </c:strCache>
            </c:strRef>
          </c:tx>
          <c:spPr>
            <a:ln w="50800" cap="rnd">
              <a:solidFill>
                <a:schemeClr val="accent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Taul1!$D$2:$D$11</c:f>
              <c:numCache>
                <c:formatCode>General</c:formatCode>
                <c:ptCount val="10"/>
                <c:pt idx="0">
                  <c:v>1.6562939999999999</c:v>
                </c:pt>
                <c:pt idx="1">
                  <c:v>2.211773</c:v>
                </c:pt>
                <c:pt idx="2">
                  <c:v>2.285066</c:v>
                </c:pt>
                <c:pt idx="3">
                  <c:v>2.256176</c:v>
                </c:pt>
                <c:pt idx="4">
                  <c:v>2.5851980000000001</c:v>
                </c:pt>
                <c:pt idx="5">
                  <c:v>2.6996630000000001</c:v>
                </c:pt>
                <c:pt idx="6">
                  <c:v>2.5708150000000001</c:v>
                </c:pt>
                <c:pt idx="7">
                  <c:v>2.3887040000000002</c:v>
                </c:pt>
                <c:pt idx="8">
                  <c:v>3.1605279999999998</c:v>
                </c:pt>
                <c:pt idx="9">
                  <c:v>3.1896990000000001</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Ruotsi</c:v>
                </c:pt>
              </c:strCache>
            </c:strRef>
          </c:tx>
          <c:spPr>
            <a:ln w="50800" cap="rnd">
              <a:solidFill>
                <a:schemeClr val="accent3"/>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Taul1!$E$2:$E$11</c:f>
              <c:numCache>
                <c:formatCode>General</c:formatCode>
                <c:ptCount val="10"/>
                <c:pt idx="0">
                  <c:v>0.90923799999999999</c:v>
                </c:pt>
                <c:pt idx="1">
                  <c:v>1.0651360000000001</c:v>
                </c:pt>
                <c:pt idx="2">
                  <c:v>1.1861219999999999</c:v>
                </c:pt>
                <c:pt idx="3">
                  <c:v>1.1790970000000001</c:v>
                </c:pt>
                <c:pt idx="4">
                  <c:v>1.3870389999999999</c:v>
                </c:pt>
                <c:pt idx="5">
                  <c:v>1.353224</c:v>
                </c:pt>
                <c:pt idx="6">
                  <c:v>1.5970979999999999</c:v>
                </c:pt>
                <c:pt idx="7">
                  <c:v>1.7749969999999999</c:v>
                </c:pt>
                <c:pt idx="8">
                  <c:v>1.4854909999999999</c:v>
                </c:pt>
                <c:pt idx="9">
                  <c:v>1.394328</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Suomi</c:v>
                </c:pt>
              </c:strCache>
            </c:strRef>
          </c:tx>
          <c:spPr>
            <a:ln w="50800" cap="rnd">
              <a:solidFill>
                <a:schemeClr val="bg2">
                  <a:lumMod val="65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Taul1!$F$2:$F$11</c:f>
              <c:numCache>
                <c:formatCode>General</c:formatCode>
                <c:ptCount val="10"/>
                <c:pt idx="0">
                  <c:v>0.51984699999999995</c:v>
                </c:pt>
                <c:pt idx="1">
                  <c:v>0.68331600000000003</c:v>
                </c:pt>
                <c:pt idx="2">
                  <c:v>0.93372500000000003</c:v>
                </c:pt>
                <c:pt idx="3">
                  <c:v>1.195211</c:v>
                </c:pt>
                <c:pt idx="4">
                  <c:v>1.293839</c:v>
                </c:pt>
                <c:pt idx="5">
                  <c:v>1.3076749999999999</c:v>
                </c:pt>
                <c:pt idx="6">
                  <c:v>0.96313899999999997</c:v>
                </c:pt>
                <c:pt idx="7">
                  <c:v>1.0562780000000001</c:v>
                </c:pt>
                <c:pt idx="8">
                  <c:v>1.26939</c:v>
                </c:pt>
                <c:pt idx="9">
                  <c:v>1.3555710000000001</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Tanska</c:v>
                </c:pt>
              </c:strCache>
            </c:strRef>
          </c:tx>
          <c:spPr>
            <a:ln w="50800" cap="rnd">
              <a:solidFill>
                <a:srgbClr val="C00000"/>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Taul1!$G$2:$G$11</c:f>
              <c:numCache>
                <c:formatCode>General</c:formatCode>
                <c:ptCount val="10"/>
                <c:pt idx="0">
                  <c:v>0.67405199999999998</c:v>
                </c:pt>
                <c:pt idx="1">
                  <c:v>0.80673399999999995</c:v>
                </c:pt>
                <c:pt idx="2">
                  <c:v>0.628749</c:v>
                </c:pt>
                <c:pt idx="3">
                  <c:v>0.71938100000000005</c:v>
                </c:pt>
                <c:pt idx="4">
                  <c:v>0.69173300000000004</c:v>
                </c:pt>
                <c:pt idx="5">
                  <c:v>0.67113</c:v>
                </c:pt>
                <c:pt idx="6">
                  <c:v>0.71497599999999994</c:v>
                </c:pt>
                <c:pt idx="7">
                  <c:v>0.69498000000000004</c:v>
                </c:pt>
                <c:pt idx="8">
                  <c:v>0.73080299999999998</c:v>
                </c:pt>
                <c:pt idx="9">
                  <c:v>1.2184889999999999</c:v>
                </c:pt>
              </c:numCache>
            </c:numRef>
          </c:val>
          <c:smooth val="0"/>
          <c:extLst>
            <c:ext xmlns:c16="http://schemas.microsoft.com/office/drawing/2014/chart" uri="{C3380CC4-5D6E-409C-BE32-E72D297353CC}">
              <c16:uniqueId val="{0000000F-E517-4532-9752-FD16A3A81DF9}"/>
            </c:ext>
          </c:extLst>
        </c:ser>
        <c:ser>
          <c:idx val="0"/>
          <c:order val="6"/>
          <c:tx>
            <c:strRef>
              <c:f>Taul1!$H$1</c:f>
              <c:strCache>
                <c:ptCount val="1"/>
                <c:pt idx="0">
                  <c:v>Belgia</c:v>
                </c:pt>
              </c:strCache>
            </c:strRef>
          </c:tx>
          <c:spPr>
            <a:ln w="50800" cap="rnd">
              <a:solidFill>
                <a:schemeClr val="accent6">
                  <a:lumMod val="50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Taul1!$H$2:$H$11</c:f>
              <c:numCache>
                <c:formatCode>General</c:formatCode>
                <c:ptCount val="10"/>
                <c:pt idx="0">
                  <c:v>0.29118899999999998</c:v>
                </c:pt>
                <c:pt idx="1">
                  <c:v>0.51637</c:v>
                </c:pt>
                <c:pt idx="2">
                  <c:v>0.51492700000000002</c:v>
                </c:pt>
                <c:pt idx="3">
                  <c:v>0.481659</c:v>
                </c:pt>
                <c:pt idx="4">
                  <c:v>0.53341899999999998</c:v>
                </c:pt>
                <c:pt idx="5">
                  <c:v>0.64332</c:v>
                </c:pt>
                <c:pt idx="6">
                  <c:v>0.62240899999999999</c:v>
                </c:pt>
                <c:pt idx="7">
                  <c:v>0.70413499999999996</c:v>
                </c:pt>
                <c:pt idx="8">
                  <c:v>0.75518600000000002</c:v>
                </c:pt>
                <c:pt idx="9">
                  <c:v>0.70516299999999998</c:v>
                </c:pt>
              </c:numCache>
            </c:numRef>
          </c:val>
          <c:smooth val="0"/>
          <c:extLst>
            <c:ext xmlns:c16="http://schemas.microsoft.com/office/drawing/2014/chart" uri="{C3380CC4-5D6E-409C-BE32-E72D297353CC}">
              <c16:uniqueId val="{00000000-B5B2-4E28-8BD0-DFD51E6124B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6"/>
          <c:min val="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0.5"/>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Verdana" panose="020B0604030504040204" pitchFamily="34" charset="0"/>
                <a:ea typeface="+mn-ea"/>
                <a:cs typeface="+mn-cs"/>
              </a:defRPr>
            </a:pPr>
            <a:r>
              <a:rPr lang="en-GB" sz="1200" b="0" baseline="0" dirty="0" err="1">
                <a:solidFill>
                  <a:schemeClr val="tx1"/>
                </a:solidFill>
                <a:latin typeface="Verdana" panose="020B0604030504040204" pitchFamily="34" charset="0"/>
              </a:rPr>
              <a:t>Teollis</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ja</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tekijänoikeuskorvaukset</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suhteessa</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sijaintimaan</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bkt:hen</a:t>
            </a:r>
            <a:r>
              <a:rPr lang="en-GB" sz="1200" b="0" baseline="0" dirty="0">
                <a:solidFill>
                  <a:schemeClr val="tx1"/>
                </a:solidFill>
                <a:latin typeface="Verdana" panose="020B0604030504040204" pitchFamily="34" charset="0"/>
              </a:rPr>
              <a:t>, % </a:t>
            </a:r>
          </a:p>
        </c:rich>
      </c:tx>
      <c:layout>
        <c:manualLayout>
          <c:xMode val="edge"/>
          <c:yMode val="edge"/>
          <c:x val="4.3818972117702089E-2"/>
          <c:y val="4.91066324920775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Verdana" panose="020B0604030504040204" pitchFamily="34" charset="0"/>
              <a:ea typeface="+mn-ea"/>
              <a:cs typeface="+mn-cs"/>
            </a:defRPr>
          </a:pPr>
          <a:endParaRPr lang="fi-FI"/>
        </a:p>
      </c:txPr>
    </c:title>
    <c:autoTitleDeleted val="0"/>
    <c:plotArea>
      <c:layout>
        <c:manualLayout>
          <c:layoutTarget val="inner"/>
          <c:xMode val="edge"/>
          <c:yMode val="edge"/>
          <c:x val="4.3889996156836808E-2"/>
          <c:y val="3.8748508100840941E-2"/>
          <c:w val="0.77968200058988091"/>
          <c:h val="0.85021772723054978"/>
        </c:manualLayout>
      </c:layout>
      <c:lineChart>
        <c:grouping val="standard"/>
        <c:varyColors val="0"/>
        <c:ser>
          <c:idx val="1"/>
          <c:order val="0"/>
          <c:tx>
            <c:strRef>
              <c:f>Taul1!$B$1</c:f>
              <c:strCache>
                <c:ptCount val="1"/>
                <c:pt idx="0">
                  <c:v>Sveitsi</c:v>
                </c:pt>
              </c:strCache>
            </c:strRef>
          </c:tx>
          <c:spPr>
            <a:ln w="50800" cap="rnd">
              <a:solidFill>
                <a:schemeClr val="accent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Taul1!$B$2:$B$11</c:f>
              <c:numCache>
                <c:formatCode>General</c:formatCode>
                <c:ptCount val="10"/>
                <c:pt idx="0">
                  <c:v>0.90546400000000005</c:v>
                </c:pt>
                <c:pt idx="1">
                  <c:v>1.2838039999999999</c:v>
                </c:pt>
                <c:pt idx="2">
                  <c:v>1.3720239999999999</c:v>
                </c:pt>
                <c:pt idx="3">
                  <c:v>1.5245200000000001</c:v>
                </c:pt>
                <c:pt idx="4">
                  <c:v>1.665678</c:v>
                </c:pt>
                <c:pt idx="5">
                  <c:v>1.7082470000000001</c:v>
                </c:pt>
                <c:pt idx="6">
                  <c:v>1.996472</c:v>
                </c:pt>
                <c:pt idx="7">
                  <c:v>1.896552</c:v>
                </c:pt>
                <c:pt idx="8">
                  <c:v>1.8094619999999999</c:v>
                </c:pt>
                <c:pt idx="9">
                  <c:v>1.6820679999999999</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Belgia</c:v>
                </c:pt>
              </c:strCache>
            </c:strRef>
          </c:tx>
          <c:spPr>
            <a:ln w="50800" cap="rnd">
              <a:solidFill>
                <a:schemeClr val="accent6">
                  <a:lumMod val="50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Taul1!$C$2:$C$11</c:f>
              <c:numCache>
                <c:formatCode>General</c:formatCode>
                <c:ptCount val="10"/>
                <c:pt idx="0">
                  <c:v>0.39004</c:v>
                </c:pt>
                <c:pt idx="1">
                  <c:v>0.39910400000000001</c:v>
                </c:pt>
                <c:pt idx="2">
                  <c:v>0.39249499999999998</c:v>
                </c:pt>
                <c:pt idx="3">
                  <c:v>0.55024099999999998</c:v>
                </c:pt>
                <c:pt idx="4">
                  <c:v>0.56696800000000003</c:v>
                </c:pt>
                <c:pt idx="5">
                  <c:v>0.64128099999999999</c:v>
                </c:pt>
                <c:pt idx="6">
                  <c:v>0.64015699999999998</c:v>
                </c:pt>
                <c:pt idx="7">
                  <c:v>0.73265199999999997</c:v>
                </c:pt>
                <c:pt idx="8">
                  <c:v>0.64540900000000001</c:v>
                </c:pt>
                <c:pt idx="9">
                  <c:v>0.72391799999999995</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Ruotsi</c:v>
                </c:pt>
              </c:strCache>
            </c:strRef>
          </c:tx>
          <c:spPr>
            <a:ln w="50800" cap="rnd">
              <a:solidFill>
                <a:schemeClr val="accent3"/>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Taul1!$D$2:$D$11</c:f>
              <c:numCache>
                <c:formatCode>General</c:formatCode>
                <c:ptCount val="10"/>
                <c:pt idx="0">
                  <c:v>0.39810699999999999</c:v>
                </c:pt>
                <c:pt idx="1">
                  <c:v>0.43109199999999998</c:v>
                </c:pt>
                <c:pt idx="2">
                  <c:v>0.30595299999999997</c:v>
                </c:pt>
                <c:pt idx="3">
                  <c:v>0.34160200000000002</c:v>
                </c:pt>
                <c:pt idx="4">
                  <c:v>0.45549600000000001</c:v>
                </c:pt>
                <c:pt idx="5">
                  <c:v>0.48160399999999998</c:v>
                </c:pt>
                <c:pt idx="6">
                  <c:v>0.67808199999999996</c:v>
                </c:pt>
                <c:pt idx="7">
                  <c:v>0.84119699999999997</c:v>
                </c:pt>
                <c:pt idx="8">
                  <c:v>0.64915900000000004</c:v>
                </c:pt>
                <c:pt idx="9">
                  <c:v>0.65787399999999996</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Tanska</c:v>
                </c:pt>
              </c:strCache>
            </c:strRef>
          </c:tx>
          <c:spPr>
            <a:ln w="50800" cap="rnd">
              <a:solidFill>
                <a:srgbClr val="C00000"/>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Taul1!$E$2:$E$11</c:f>
              <c:numCache>
                <c:formatCode>General</c:formatCode>
                <c:ptCount val="10"/>
                <c:pt idx="0">
                  <c:v>0.33673599999999998</c:v>
                </c:pt>
                <c:pt idx="1">
                  <c:v>0.42866100000000001</c:v>
                </c:pt>
                <c:pt idx="2">
                  <c:v>0.41144799999999998</c:v>
                </c:pt>
                <c:pt idx="3">
                  <c:v>0.41064200000000001</c:v>
                </c:pt>
                <c:pt idx="4">
                  <c:v>0.42541000000000001</c:v>
                </c:pt>
                <c:pt idx="5">
                  <c:v>0.504942</c:v>
                </c:pt>
                <c:pt idx="6">
                  <c:v>0.480213</c:v>
                </c:pt>
                <c:pt idx="7">
                  <c:v>0.50839299999999998</c:v>
                </c:pt>
                <c:pt idx="8">
                  <c:v>0.53292200000000001</c:v>
                </c:pt>
                <c:pt idx="9">
                  <c:v>0.48347000000000001</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Suomi</c:v>
                </c:pt>
              </c:strCache>
            </c:strRef>
          </c:tx>
          <c:spPr>
            <a:ln w="50800" cap="rnd">
              <a:solidFill>
                <a:schemeClr val="bg2">
                  <a:lumMod val="65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Taul1!$F$2:$F$11</c:f>
              <c:numCache>
                <c:formatCode>General</c:formatCode>
                <c:ptCount val="10"/>
                <c:pt idx="0">
                  <c:v>0.78932000000000002</c:v>
                </c:pt>
                <c:pt idx="1">
                  <c:v>0.586646</c:v>
                </c:pt>
                <c:pt idx="2">
                  <c:v>0.61090299999999997</c:v>
                </c:pt>
                <c:pt idx="3">
                  <c:v>0.57550999999999997</c:v>
                </c:pt>
                <c:pt idx="4">
                  <c:v>0.69321699999999997</c:v>
                </c:pt>
                <c:pt idx="5">
                  <c:v>0.70965599999999995</c:v>
                </c:pt>
                <c:pt idx="6">
                  <c:v>0.42779099999999998</c:v>
                </c:pt>
                <c:pt idx="7">
                  <c:v>0.35781800000000002</c:v>
                </c:pt>
                <c:pt idx="8">
                  <c:v>0.36705199999999999</c:v>
                </c:pt>
                <c:pt idx="9">
                  <c:v>0.44022499999999998</c:v>
                </c:pt>
              </c:numCache>
            </c:numRef>
          </c:val>
          <c:smooth val="0"/>
          <c:extLst>
            <c:ext xmlns:c16="http://schemas.microsoft.com/office/drawing/2014/chart" uri="{C3380CC4-5D6E-409C-BE32-E72D297353CC}">
              <c16:uniqueId val="{0000000E-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5"/>
          <c:min val="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0">
                  <c:v>48.259</c:v>
                </c:pt>
                <c:pt idx="1">
                  <c:v>54.75808</c:v>
                </c:pt>
                <c:pt idx="2">
                  <c:v>54.75468</c:v>
                </c:pt>
                <c:pt idx="3">
                  <c:v>54.384390000000003</c:v>
                </c:pt>
                <c:pt idx="4">
                  <c:v>56.203670000000002</c:v>
                </c:pt>
                <c:pt idx="5">
                  <c:v>57.501300000000001</c:v>
                </c:pt>
                <c:pt idx="6">
                  <c:v>58.109059999999999</c:v>
                </c:pt>
                <c:pt idx="7">
                  <c:v>57.135840000000002</c:v>
                </c:pt>
                <c:pt idx="8">
                  <c:v>55.987079999999999</c:v>
                </c:pt>
                <c:pt idx="9">
                  <c:v>53.732520000000001</c:v>
                </c:pt>
                <c:pt idx="10">
                  <c:v>52.553159999999998</c:v>
                </c:pt>
                <c:pt idx="11">
                  <c:v>51.993920000000003</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50.410829999999997</c:v>
                </c:pt>
                <c:pt idx="1">
                  <c:v>56.536389999999997</c:v>
                </c:pt>
                <c:pt idx="2">
                  <c:v>56.673180000000002</c:v>
                </c:pt>
                <c:pt idx="3">
                  <c:v>56.429310000000001</c:v>
                </c:pt>
                <c:pt idx="4">
                  <c:v>57.954979999999999</c:v>
                </c:pt>
                <c:pt idx="5">
                  <c:v>55.820430000000002</c:v>
                </c:pt>
                <c:pt idx="6">
                  <c:v>55.217709999999997</c:v>
                </c:pt>
                <c:pt idx="7">
                  <c:v>54.777670000000001</c:v>
                </c:pt>
                <c:pt idx="8">
                  <c:v>53.595730000000003</c:v>
                </c:pt>
                <c:pt idx="9">
                  <c:v>51.879100000000001</c:v>
                </c:pt>
                <c:pt idx="10">
                  <c:v>51.488900000000001</c:v>
                </c:pt>
                <c:pt idx="11">
                  <c:v>50.603920000000002</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Taul1!$D$2:$D$13</c:f>
              <c:numCache>
                <c:formatCode>General</c:formatCode>
                <c:ptCount val="12"/>
                <c:pt idx="0">
                  <c:v>50.101050000000001</c:v>
                </c:pt>
                <c:pt idx="1">
                  <c:v>52.734270000000002</c:v>
                </c:pt>
                <c:pt idx="2">
                  <c:v>50.906619999999997</c:v>
                </c:pt>
                <c:pt idx="3">
                  <c:v>50.37688</c:v>
                </c:pt>
                <c:pt idx="4">
                  <c:v>51.304650000000002</c:v>
                </c:pt>
                <c:pt idx="5">
                  <c:v>51.959339999999997</c:v>
                </c:pt>
                <c:pt idx="6">
                  <c:v>51.047969999999999</c:v>
                </c:pt>
                <c:pt idx="7">
                  <c:v>49.644100000000002</c:v>
                </c:pt>
                <c:pt idx="8">
                  <c:v>49.530160000000002</c:v>
                </c:pt>
                <c:pt idx="9">
                  <c:v>49.071840000000002</c:v>
                </c:pt>
                <c:pt idx="10">
                  <c:v>48.814869999999999</c:v>
                </c:pt>
                <c:pt idx="11">
                  <c:v>48.537610000000001</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Euromaat</c:v>
                </c:pt>
              </c:strCache>
            </c:strRef>
          </c:tx>
          <c:spPr>
            <a:ln w="63500">
              <a:solidFill>
                <a:srgbClr val="FFC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Taul1!$E$2:$E$13</c:f>
              <c:numCache>
                <c:formatCode>General</c:formatCode>
                <c:ptCount val="12"/>
                <c:pt idx="0">
                  <c:v>46.67042</c:v>
                </c:pt>
                <c:pt idx="1">
                  <c:v>50.765250000000002</c:v>
                </c:pt>
                <c:pt idx="2">
                  <c:v>50.631410000000002</c:v>
                </c:pt>
                <c:pt idx="3">
                  <c:v>49.265230000000003</c:v>
                </c:pt>
                <c:pt idx="4">
                  <c:v>49.820770000000003</c:v>
                </c:pt>
                <c:pt idx="5">
                  <c:v>49.836539999999999</c:v>
                </c:pt>
                <c:pt idx="6">
                  <c:v>49.236080000000001</c:v>
                </c:pt>
                <c:pt idx="7">
                  <c:v>48.373620000000003</c:v>
                </c:pt>
                <c:pt idx="8">
                  <c:v>47.701500000000003</c:v>
                </c:pt>
                <c:pt idx="9">
                  <c:v>47.102800000000002</c:v>
                </c:pt>
                <c:pt idx="10">
                  <c:v>46.592219999999998</c:v>
                </c:pt>
                <c:pt idx="11">
                  <c:v>45.989649999999997</c:v>
                </c:pt>
              </c:numCache>
            </c:numRef>
          </c:val>
          <c:smooth val="0"/>
          <c:extLst>
            <c:ext xmlns:c16="http://schemas.microsoft.com/office/drawing/2014/chart" uri="{C3380CC4-5D6E-409C-BE32-E72D297353CC}">
              <c16:uniqueId val="{00000003-7A53-4605-AB58-FF2A1214A8F5}"/>
            </c:ext>
          </c:extLst>
        </c:ser>
        <c:ser>
          <c:idx val="4"/>
          <c:order val="4"/>
          <c:tx>
            <c:strRef>
              <c:f>Taul1!$F$1</c:f>
              <c:strCache>
                <c:ptCount val="1"/>
                <c:pt idx="0">
                  <c:v>Saksa</c:v>
                </c:pt>
              </c:strCache>
            </c:strRef>
          </c:tx>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Taul1!$F$2:$F$13</c:f>
              <c:numCache>
                <c:formatCode>General</c:formatCode>
                <c:ptCount val="12"/>
                <c:pt idx="0">
                  <c:v>43.631399999999999</c:v>
                </c:pt>
                <c:pt idx="1">
                  <c:v>47.612439999999999</c:v>
                </c:pt>
                <c:pt idx="2">
                  <c:v>47.353589999999997</c:v>
                </c:pt>
                <c:pt idx="3">
                  <c:v>44.773350000000001</c:v>
                </c:pt>
                <c:pt idx="4">
                  <c:v>44.275129999999997</c:v>
                </c:pt>
                <c:pt idx="5">
                  <c:v>44.616819999999997</c:v>
                </c:pt>
                <c:pt idx="6">
                  <c:v>44.018659999999997</c:v>
                </c:pt>
                <c:pt idx="7">
                  <c:v>43.698070000000001</c:v>
                </c:pt>
                <c:pt idx="8">
                  <c:v>44.041649999999997</c:v>
                </c:pt>
                <c:pt idx="9">
                  <c:v>43.870060000000002</c:v>
                </c:pt>
                <c:pt idx="10">
                  <c:v>43.66677</c:v>
                </c:pt>
                <c:pt idx="11">
                  <c:v>43.213070000000002</c:v>
                </c:pt>
              </c:numCache>
            </c:numRef>
          </c:val>
          <c:smooth val="0"/>
          <c:extLst>
            <c:ext xmlns:c16="http://schemas.microsoft.com/office/drawing/2014/chart" uri="{C3380CC4-5D6E-409C-BE32-E72D297353CC}">
              <c16:uniqueId val="{00000000-064F-4D68-926B-E6E4D82D5776}"/>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55588775580123995"/>
          <c:h val="7.159409108443577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Taul1!$B$2:$B$13</c:f>
              <c:numCache>
                <c:formatCode>0</c:formatCode>
                <c:ptCount val="12"/>
                <c:pt idx="0">
                  <c:v>3.8315358227004617</c:v>
                </c:pt>
                <c:pt idx="1">
                  <c:v>3.3096937861312563</c:v>
                </c:pt>
                <c:pt idx="2">
                  <c:v>13.176022132238474</c:v>
                </c:pt>
                <c:pt idx="3">
                  <c:v>6.2518069854849534</c:v>
                </c:pt>
                <c:pt idx="4">
                  <c:v>4.9713066750311663</c:v>
                </c:pt>
                <c:pt idx="5">
                  <c:v>3.9733076582736704</c:v>
                </c:pt>
                <c:pt idx="6">
                  <c:v>12.543243463539197</c:v>
                </c:pt>
                <c:pt idx="7">
                  <c:v>15.299220414269183</c:v>
                </c:pt>
                <c:pt idx="8">
                  <c:v>6.8901407281422422</c:v>
                </c:pt>
                <c:pt idx="9">
                  <c:v>15.339431784983931</c:v>
                </c:pt>
                <c:pt idx="10">
                  <c:v>6.066149676300542</c:v>
                </c:pt>
                <c:pt idx="11">
                  <c:v>18.738180136188252</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Taul1!$C$2:$C$13</c:f>
              <c:numCache>
                <c:formatCode>0</c:formatCode>
                <c:ptCount val="12"/>
                <c:pt idx="0">
                  <c:v>5.6913454704865387</c:v>
                </c:pt>
                <c:pt idx="1">
                  <c:v>6.0298134927745348</c:v>
                </c:pt>
                <c:pt idx="2">
                  <c:v>5.5942074798183281</c:v>
                </c:pt>
                <c:pt idx="3">
                  <c:v>9.2022026525151563</c:v>
                </c:pt>
                <c:pt idx="4">
                  <c:v>9.1485281283959736</c:v>
                </c:pt>
                <c:pt idx="5">
                  <c:v>9.0669872697289033</c:v>
                </c:pt>
                <c:pt idx="6">
                  <c:v>9.2253390327628129</c:v>
                </c:pt>
                <c:pt idx="7">
                  <c:v>8.501600584526626</c:v>
                </c:pt>
                <c:pt idx="8">
                  <c:v>15.465348849148999</c:v>
                </c:pt>
                <c:pt idx="9">
                  <c:v>11.361013730645633</c:v>
                </c:pt>
                <c:pt idx="10">
                  <c:v>18.115296683783004</c:v>
                </c:pt>
                <c:pt idx="11">
                  <c:v>17.601131193901391</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Taul1!$D$2:$D$13</c:f>
              <c:numCache>
                <c:formatCode>0</c:formatCode>
                <c:ptCount val="12"/>
                <c:pt idx="0">
                  <c:v>10.34835718417934</c:v>
                </c:pt>
                <c:pt idx="1">
                  <c:v>12.943516571259718</c:v>
                </c:pt>
                <c:pt idx="2">
                  <c:v>9.9010017721575352</c:v>
                </c:pt>
                <c:pt idx="3">
                  <c:v>19.016743150757566</c:v>
                </c:pt>
                <c:pt idx="4">
                  <c:v>20.38820954919197</c:v>
                </c:pt>
                <c:pt idx="5">
                  <c:v>23.427601610892125</c:v>
                </c:pt>
                <c:pt idx="6">
                  <c:v>17.177192304968472</c:v>
                </c:pt>
                <c:pt idx="7">
                  <c:v>14.849910698487069</c:v>
                </c:pt>
                <c:pt idx="8">
                  <c:v>26.322924279018149</c:v>
                </c:pt>
                <c:pt idx="9">
                  <c:v>22.35770279481936</c:v>
                </c:pt>
                <c:pt idx="10">
                  <c:v>29.553287470278601</c:v>
                </c:pt>
                <c:pt idx="11">
                  <c:v>35.039858190909463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Taul1!$E$2:$E$13</c:f>
              <c:numCache>
                <c:formatCode>0</c:formatCode>
                <c:ptCount val="12"/>
                <c:pt idx="0">
                  <c:v>80.128761522633653</c:v>
                </c:pt>
                <c:pt idx="1">
                  <c:v>77.716976149834494</c:v>
                </c:pt>
                <c:pt idx="2">
                  <c:v>71.328768615785663</c:v>
                </c:pt>
                <c:pt idx="3">
                  <c:v>65.529247211242321</c:v>
                </c:pt>
                <c:pt idx="4">
                  <c:v>65.491955647380877</c:v>
                </c:pt>
                <c:pt idx="5">
                  <c:v>63.532103461105294</c:v>
                </c:pt>
                <c:pt idx="6">
                  <c:v>61.054225198729519</c:v>
                </c:pt>
                <c:pt idx="7">
                  <c:v>61.349268302717121</c:v>
                </c:pt>
                <c:pt idx="8">
                  <c:v>51.32158614369061</c:v>
                </c:pt>
                <c:pt idx="9">
                  <c:v>50.941851689551079</c:v>
                </c:pt>
                <c:pt idx="10">
                  <c:v>46.265266169637854</c:v>
                </c:pt>
                <c:pt idx="11">
                  <c:v>28.620830479000897</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rgbClr val="000000"/>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Taul1!$A$6:$A$45</c:f>
              <c:numCache>
                <c:formatCode>General</c:formatCode>
                <c:ptCount val="40"/>
                <c:pt idx="0">
                  <c:v>2009</c:v>
                </c:pt>
                <c:pt idx="4">
                  <c:v>2010</c:v>
                </c:pt>
                <c:pt idx="8">
                  <c:v>2011</c:v>
                </c:pt>
                <c:pt idx="12">
                  <c:v>2012</c:v>
                </c:pt>
                <c:pt idx="16">
                  <c:v>2013</c:v>
                </c:pt>
                <c:pt idx="20">
                  <c:v>2014</c:v>
                </c:pt>
                <c:pt idx="24">
                  <c:v>2015</c:v>
                </c:pt>
                <c:pt idx="28">
                  <c:v>2016</c:v>
                </c:pt>
                <c:pt idx="32">
                  <c:v>2017</c:v>
                </c:pt>
                <c:pt idx="36">
                  <c:v>2018</c:v>
                </c:pt>
              </c:numCache>
            </c:numRef>
          </c:cat>
          <c:val>
            <c:numRef>
              <c:f>Taul1!$B$6:$B$45</c:f>
              <c:numCache>
                <c:formatCode>General</c:formatCode>
                <c:ptCount val="40"/>
                <c:pt idx="0">
                  <c:v>0.87419999999999998</c:v>
                </c:pt>
                <c:pt idx="1">
                  <c:v>0.87</c:v>
                </c:pt>
                <c:pt idx="2">
                  <c:v>0.86959999999999993</c:v>
                </c:pt>
                <c:pt idx="3">
                  <c:v>0.87890000000000001</c:v>
                </c:pt>
                <c:pt idx="4">
                  <c:v>0.86080000000000001</c:v>
                </c:pt>
                <c:pt idx="5">
                  <c:v>0.85589999999999999</c:v>
                </c:pt>
                <c:pt idx="6">
                  <c:v>0.86849999999999994</c:v>
                </c:pt>
                <c:pt idx="7">
                  <c:v>0.87139999999999995</c:v>
                </c:pt>
                <c:pt idx="8">
                  <c:v>0.84959999999999991</c:v>
                </c:pt>
                <c:pt idx="9">
                  <c:v>0.86459999999999992</c:v>
                </c:pt>
                <c:pt idx="10">
                  <c:v>0.8640000000000001</c:v>
                </c:pt>
                <c:pt idx="11">
                  <c:v>0.86099999999999999</c:v>
                </c:pt>
                <c:pt idx="12">
                  <c:v>0.87</c:v>
                </c:pt>
                <c:pt idx="13">
                  <c:v>0.86699999999999999</c:v>
                </c:pt>
                <c:pt idx="14">
                  <c:v>0.86799999999999999</c:v>
                </c:pt>
                <c:pt idx="15">
                  <c:v>0.86099999999999999</c:v>
                </c:pt>
                <c:pt idx="16">
                  <c:v>0.871</c:v>
                </c:pt>
                <c:pt idx="17">
                  <c:v>0.86499999999999999</c:v>
                </c:pt>
                <c:pt idx="18">
                  <c:v>0.86299999999999999</c:v>
                </c:pt>
                <c:pt idx="19">
                  <c:v>0.86</c:v>
                </c:pt>
                <c:pt idx="20">
                  <c:v>0.85970000000000002</c:v>
                </c:pt>
                <c:pt idx="21">
                  <c:v>0.86499999999999999</c:v>
                </c:pt>
                <c:pt idx="22">
                  <c:v>0.86199999999999999</c:v>
                </c:pt>
                <c:pt idx="23">
                  <c:v>0.85499999999999998</c:v>
                </c:pt>
                <c:pt idx="24">
                  <c:v>0.85209999999999997</c:v>
                </c:pt>
                <c:pt idx="25">
                  <c:v>0.85440000000000005</c:v>
                </c:pt>
                <c:pt idx="26">
                  <c:v>0.85880000000000001</c:v>
                </c:pt>
                <c:pt idx="27">
                  <c:v>0.84699999999999998</c:v>
                </c:pt>
                <c:pt idx="28">
                  <c:v>0.84299999999999997</c:v>
                </c:pt>
                <c:pt idx="29">
                  <c:v>0.84299999999999997</c:v>
                </c:pt>
                <c:pt idx="30">
                  <c:v>0.84399999999999997</c:v>
                </c:pt>
                <c:pt idx="31">
                  <c:v>0.83040000000000003</c:v>
                </c:pt>
                <c:pt idx="32">
                  <c:v>0.8458</c:v>
                </c:pt>
                <c:pt idx="33">
                  <c:v>0.84240000000000004</c:v>
                </c:pt>
                <c:pt idx="34">
                  <c:v>0.84840000000000004</c:v>
                </c:pt>
                <c:pt idx="35">
                  <c:v>0.83740000000000003</c:v>
                </c:pt>
                <c:pt idx="36">
                  <c:v>0.83979999999999999</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Taul1!$A$6:$A$45</c:f>
              <c:numCache>
                <c:formatCode>General</c:formatCode>
                <c:ptCount val="40"/>
                <c:pt idx="0">
                  <c:v>2009</c:v>
                </c:pt>
                <c:pt idx="4">
                  <c:v>2010</c:v>
                </c:pt>
                <c:pt idx="8">
                  <c:v>2011</c:v>
                </c:pt>
                <c:pt idx="12">
                  <c:v>2012</c:v>
                </c:pt>
                <c:pt idx="16">
                  <c:v>2013</c:v>
                </c:pt>
                <c:pt idx="20">
                  <c:v>2014</c:v>
                </c:pt>
                <c:pt idx="24">
                  <c:v>2015</c:v>
                </c:pt>
                <c:pt idx="28">
                  <c:v>2016</c:v>
                </c:pt>
                <c:pt idx="32">
                  <c:v>2017</c:v>
                </c:pt>
                <c:pt idx="36">
                  <c:v>2018</c:v>
                </c:pt>
              </c:numCache>
            </c:numRef>
          </c:cat>
          <c:val>
            <c:numRef>
              <c:f>Taul1!$C$6:$C$45</c:f>
              <c:numCache>
                <c:formatCode>General</c:formatCode>
                <c:ptCount val="40"/>
                <c:pt idx="0">
                  <c:v>8.3800000000000013E-2</c:v>
                </c:pt>
                <c:pt idx="1">
                  <c:v>8.4900000000000003E-2</c:v>
                </c:pt>
                <c:pt idx="2">
                  <c:v>8.3299999999999999E-2</c:v>
                </c:pt>
                <c:pt idx="3">
                  <c:v>7.9199999999999993E-2</c:v>
                </c:pt>
                <c:pt idx="4">
                  <c:v>9.1199999999999989E-2</c:v>
                </c:pt>
                <c:pt idx="5">
                  <c:v>9.9199999999999997E-2</c:v>
                </c:pt>
                <c:pt idx="6">
                  <c:v>8.5299999999999987E-2</c:v>
                </c:pt>
                <c:pt idx="7">
                  <c:v>7.85E-2</c:v>
                </c:pt>
                <c:pt idx="8">
                  <c:v>8.6999999999999994E-2</c:v>
                </c:pt>
                <c:pt idx="9">
                  <c:v>8.5800000000000001E-2</c:v>
                </c:pt>
                <c:pt idx="10">
                  <c:v>8.8800000000000004E-2</c:v>
                </c:pt>
                <c:pt idx="11">
                  <c:v>8.6300000000000002E-2</c:v>
                </c:pt>
                <c:pt idx="12">
                  <c:v>8.5900000000000004E-2</c:v>
                </c:pt>
                <c:pt idx="13">
                  <c:v>8.72E-2</c:v>
                </c:pt>
                <c:pt idx="14">
                  <c:v>8.7899999999999992E-2</c:v>
                </c:pt>
                <c:pt idx="15">
                  <c:v>9.1899999999999996E-2</c:v>
                </c:pt>
                <c:pt idx="16">
                  <c:v>8.48E-2</c:v>
                </c:pt>
                <c:pt idx="17">
                  <c:v>8.900000000000001E-2</c:v>
                </c:pt>
                <c:pt idx="18">
                  <c:v>8.9200000000000002E-2</c:v>
                </c:pt>
                <c:pt idx="19">
                  <c:v>9.2799999999999994E-2</c:v>
                </c:pt>
                <c:pt idx="20">
                  <c:v>8.929999999999999E-2</c:v>
                </c:pt>
                <c:pt idx="21">
                  <c:v>8.6400000000000005E-2</c:v>
                </c:pt>
                <c:pt idx="22">
                  <c:v>8.8400000000000006E-2</c:v>
                </c:pt>
                <c:pt idx="23">
                  <c:v>9.2100000000000001E-2</c:v>
                </c:pt>
                <c:pt idx="24">
                  <c:v>9.1800000000000007E-2</c:v>
                </c:pt>
                <c:pt idx="25">
                  <c:v>8.9099999999999999E-2</c:v>
                </c:pt>
                <c:pt idx="26">
                  <c:v>8.6699999999999999E-2</c:v>
                </c:pt>
                <c:pt idx="27">
                  <c:v>9.64E-2</c:v>
                </c:pt>
                <c:pt idx="28">
                  <c:v>9.7100000000000006E-2</c:v>
                </c:pt>
                <c:pt idx="29">
                  <c:v>0.1009</c:v>
                </c:pt>
                <c:pt idx="30">
                  <c:v>0.10199999999999999</c:v>
                </c:pt>
                <c:pt idx="31">
                  <c:v>0.11230999999999999</c:v>
                </c:pt>
                <c:pt idx="32">
                  <c:v>0.1043</c:v>
                </c:pt>
                <c:pt idx="33">
                  <c:v>0.1069</c:v>
                </c:pt>
                <c:pt idx="34">
                  <c:v>0.1013</c:v>
                </c:pt>
                <c:pt idx="35">
                  <c:v>0.1084</c:v>
                </c:pt>
                <c:pt idx="36">
                  <c:v>0.1096</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Taul1!$A$6:$A$45</c:f>
              <c:numCache>
                <c:formatCode>General</c:formatCode>
                <c:ptCount val="40"/>
                <c:pt idx="0">
                  <c:v>2009</c:v>
                </c:pt>
                <c:pt idx="4">
                  <c:v>2010</c:v>
                </c:pt>
                <c:pt idx="8">
                  <c:v>2011</c:v>
                </c:pt>
                <c:pt idx="12">
                  <c:v>2012</c:v>
                </c:pt>
                <c:pt idx="16">
                  <c:v>2013</c:v>
                </c:pt>
                <c:pt idx="20">
                  <c:v>2014</c:v>
                </c:pt>
                <c:pt idx="24">
                  <c:v>2015</c:v>
                </c:pt>
                <c:pt idx="28">
                  <c:v>2016</c:v>
                </c:pt>
                <c:pt idx="32">
                  <c:v>2017</c:v>
                </c:pt>
                <c:pt idx="36">
                  <c:v>2018</c:v>
                </c:pt>
              </c:numCache>
            </c:numRef>
          </c:cat>
          <c:val>
            <c:numRef>
              <c:f>Taul1!$D$6:$D$45</c:f>
              <c:numCache>
                <c:formatCode>General</c:formatCode>
                <c:ptCount val="40"/>
                <c:pt idx="0">
                  <c:v>3.3599999999999998E-2</c:v>
                </c:pt>
                <c:pt idx="1">
                  <c:v>3.4700000000000002E-2</c:v>
                </c:pt>
                <c:pt idx="2">
                  <c:v>3.7499999999999999E-2</c:v>
                </c:pt>
                <c:pt idx="3">
                  <c:v>3.2500000000000001E-2</c:v>
                </c:pt>
                <c:pt idx="4">
                  <c:v>3.7999999999999999E-2</c:v>
                </c:pt>
                <c:pt idx="5">
                  <c:v>3.3599999999999998E-2</c:v>
                </c:pt>
                <c:pt idx="6">
                  <c:v>3.49E-2</c:v>
                </c:pt>
                <c:pt idx="7">
                  <c:v>3.8900000000000004E-2</c:v>
                </c:pt>
                <c:pt idx="8">
                  <c:v>4.6600000000000003E-2</c:v>
                </c:pt>
                <c:pt idx="9">
                  <c:v>3.85E-2</c:v>
                </c:pt>
                <c:pt idx="10">
                  <c:v>3.6699999999999997E-2</c:v>
                </c:pt>
                <c:pt idx="11">
                  <c:v>4.0399999999999998E-2</c:v>
                </c:pt>
                <c:pt idx="12">
                  <c:v>3.3500000000000002E-2</c:v>
                </c:pt>
                <c:pt idx="13">
                  <c:v>3.56E-2</c:v>
                </c:pt>
                <c:pt idx="14">
                  <c:v>3.4200000000000001E-2</c:v>
                </c:pt>
                <c:pt idx="15">
                  <c:v>3.5499999999999997E-2</c:v>
                </c:pt>
                <c:pt idx="16">
                  <c:v>3.2300000000000002E-2</c:v>
                </c:pt>
                <c:pt idx="17">
                  <c:v>3.4099999999999998E-2</c:v>
                </c:pt>
                <c:pt idx="18">
                  <c:v>3.5699999999999996E-2</c:v>
                </c:pt>
                <c:pt idx="19">
                  <c:v>3.5799999999999998E-2</c:v>
                </c:pt>
                <c:pt idx="20">
                  <c:v>3.5799999999999998E-2</c:v>
                </c:pt>
                <c:pt idx="21">
                  <c:v>3.5000000000000003E-2</c:v>
                </c:pt>
                <c:pt idx="22">
                  <c:v>3.5200000000000002E-2</c:v>
                </c:pt>
                <c:pt idx="23">
                  <c:v>3.61E-2</c:v>
                </c:pt>
                <c:pt idx="24">
                  <c:v>4.0599999999999997E-2</c:v>
                </c:pt>
                <c:pt idx="25">
                  <c:v>4.2099999999999999E-2</c:v>
                </c:pt>
                <c:pt idx="26">
                  <c:v>3.8399999999999997E-2</c:v>
                </c:pt>
                <c:pt idx="27">
                  <c:v>4.2099999999999999E-2</c:v>
                </c:pt>
                <c:pt idx="28">
                  <c:v>4.2299999999999997E-2</c:v>
                </c:pt>
                <c:pt idx="29">
                  <c:v>3.9899999999999998E-2</c:v>
                </c:pt>
                <c:pt idx="30">
                  <c:v>4.1000000000000002E-2</c:v>
                </c:pt>
                <c:pt idx="31">
                  <c:v>4.3400000000000001E-2</c:v>
                </c:pt>
                <c:pt idx="32">
                  <c:v>3.9100000000000003E-2</c:v>
                </c:pt>
                <c:pt idx="33">
                  <c:v>3.9199999999999999E-2</c:v>
                </c:pt>
                <c:pt idx="34">
                  <c:v>3.8600000000000002E-2</c:v>
                </c:pt>
                <c:pt idx="35">
                  <c:v>4.1399999999999999E-2</c:v>
                </c:pt>
                <c:pt idx="36">
                  <c:v>3.8199999999999998E-2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Taul1!$A$6:$A$45</c:f>
              <c:numCache>
                <c:formatCode>General</c:formatCode>
                <c:ptCount val="40"/>
                <c:pt idx="0">
                  <c:v>2009</c:v>
                </c:pt>
                <c:pt idx="4">
                  <c:v>2010</c:v>
                </c:pt>
                <c:pt idx="8">
                  <c:v>2011</c:v>
                </c:pt>
                <c:pt idx="12">
                  <c:v>2012</c:v>
                </c:pt>
                <c:pt idx="16">
                  <c:v>2013</c:v>
                </c:pt>
                <c:pt idx="20">
                  <c:v>2014</c:v>
                </c:pt>
                <c:pt idx="24">
                  <c:v>2015</c:v>
                </c:pt>
                <c:pt idx="28">
                  <c:v>2016</c:v>
                </c:pt>
                <c:pt idx="32">
                  <c:v>2017</c:v>
                </c:pt>
                <c:pt idx="36">
                  <c:v>2018</c:v>
                </c:pt>
              </c:numCache>
            </c:numRef>
          </c:cat>
          <c:val>
            <c:numRef>
              <c:f>Taul1!$E$6:$E$45</c:f>
              <c:numCache>
                <c:formatCode>General</c:formatCode>
                <c:ptCount val="40"/>
                <c:pt idx="0">
                  <c:v>8.3999999999999995E-3</c:v>
                </c:pt>
                <c:pt idx="1">
                  <c:v>1.04E-2</c:v>
                </c:pt>
                <c:pt idx="2">
                  <c:v>9.5999999999999992E-3</c:v>
                </c:pt>
                <c:pt idx="3">
                  <c:v>9.3999999999999986E-3</c:v>
                </c:pt>
                <c:pt idx="4">
                  <c:v>1.01E-2</c:v>
                </c:pt>
                <c:pt idx="5">
                  <c:v>1.1299999999999999E-2</c:v>
                </c:pt>
                <c:pt idx="6">
                  <c:v>1.1299999999999999E-2</c:v>
                </c:pt>
                <c:pt idx="7">
                  <c:v>1.1299999999999999E-2</c:v>
                </c:pt>
                <c:pt idx="8">
                  <c:v>1.6799999999999999E-2</c:v>
                </c:pt>
                <c:pt idx="9">
                  <c:v>1.11E-2</c:v>
                </c:pt>
                <c:pt idx="10">
                  <c:v>1.0500000000000001E-2</c:v>
                </c:pt>
                <c:pt idx="11">
                  <c:v>1.18E-2</c:v>
                </c:pt>
                <c:pt idx="12">
                  <c:v>1.01E-2</c:v>
                </c:pt>
                <c:pt idx="13">
                  <c:v>1.0800000000000001E-2</c:v>
                </c:pt>
                <c:pt idx="14">
                  <c:v>1.01E-2</c:v>
                </c:pt>
                <c:pt idx="15">
                  <c:v>1.1899999999999999E-2</c:v>
                </c:pt>
                <c:pt idx="16">
                  <c:v>1.23E-2</c:v>
                </c:pt>
                <c:pt idx="17">
                  <c:v>1.1699999999999999E-2</c:v>
                </c:pt>
                <c:pt idx="18">
                  <c:v>1.123E-2</c:v>
                </c:pt>
                <c:pt idx="19">
                  <c:v>1.1399999999999999E-2</c:v>
                </c:pt>
                <c:pt idx="20">
                  <c:v>1.5100000000000001E-2</c:v>
                </c:pt>
                <c:pt idx="21">
                  <c:v>1.35E-2</c:v>
                </c:pt>
                <c:pt idx="22">
                  <c:v>1.4800000000000001E-2</c:v>
                </c:pt>
                <c:pt idx="23">
                  <c:v>1.6899999999999998E-2</c:v>
                </c:pt>
                <c:pt idx="24">
                  <c:v>1.55E-2</c:v>
                </c:pt>
                <c:pt idx="25">
                  <c:v>1.44E-2</c:v>
                </c:pt>
                <c:pt idx="26">
                  <c:v>1.61E-2</c:v>
                </c:pt>
                <c:pt idx="27">
                  <c:v>1.44E-2</c:v>
                </c:pt>
                <c:pt idx="28">
                  <c:v>1.7600000000000001E-2</c:v>
                </c:pt>
                <c:pt idx="29">
                  <c:v>1.6199999999999999E-2</c:v>
                </c:pt>
                <c:pt idx="30">
                  <c:v>1.2999999999999999E-2</c:v>
                </c:pt>
                <c:pt idx="31">
                  <c:v>1.3899999999999999E-2</c:v>
                </c:pt>
                <c:pt idx="32">
                  <c:v>1.0800000000000001E-2</c:v>
                </c:pt>
                <c:pt idx="33">
                  <c:v>1.15E-2</c:v>
                </c:pt>
                <c:pt idx="34">
                  <c:v>1.1599999999999999E-2</c:v>
                </c:pt>
                <c:pt idx="35">
                  <c:v>1.29E-2</c:v>
                </c:pt>
                <c:pt idx="36">
                  <c:v>1.24E-2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08560273213096E-2"/>
          <c:w val="0.70268741378950783"/>
          <c:h val="0.86066347591913561"/>
        </c:manualLayout>
      </c:layout>
      <c:lineChart>
        <c:grouping val="standard"/>
        <c:varyColors val="0"/>
        <c:ser>
          <c:idx val="0"/>
          <c:order val="0"/>
          <c:tx>
            <c:strRef>
              <c:f>Taul1!$B$1</c:f>
              <c:strCache>
                <c:ptCount val="1"/>
                <c:pt idx="0">
                  <c:v>Tuotannollisen pääoman kuluminen kumulatiivisesti</c:v>
                </c:pt>
              </c:strCache>
            </c:strRef>
          </c:tx>
          <c:spPr>
            <a:ln w="381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Taul1!$B$2:$B$15</c:f>
              <c:numCache>
                <c:formatCode>General</c:formatCode>
                <c:ptCount val="14"/>
                <c:pt idx="0">
                  <c:v>3.8319999999999999</c:v>
                </c:pt>
                <c:pt idx="1">
                  <c:v>7.6360000000000001</c:v>
                </c:pt>
                <c:pt idx="2">
                  <c:v>11.454000000000001</c:v>
                </c:pt>
                <c:pt idx="3">
                  <c:v>15.276999999999999</c:v>
                </c:pt>
                <c:pt idx="4">
                  <c:v>19.042999999999999</c:v>
                </c:pt>
                <c:pt idx="5">
                  <c:v>22.696999999999999</c:v>
                </c:pt>
                <c:pt idx="6">
                  <c:v>26.227</c:v>
                </c:pt>
                <c:pt idx="7">
                  <c:v>29.675999999999998</c:v>
                </c:pt>
                <c:pt idx="8">
                  <c:v>33.045000000000002</c:v>
                </c:pt>
                <c:pt idx="9">
                  <c:v>36.265000000000001</c:v>
                </c:pt>
                <c:pt idx="10">
                  <c:v>39.433999999999997</c:v>
                </c:pt>
                <c:pt idx="11">
                  <c:v>42.58</c:v>
                </c:pt>
                <c:pt idx="12">
                  <c:v>45.74</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Tuotannolliset investoinnit kumulatiivisesti</c:v>
                </c:pt>
              </c:strCache>
            </c:strRef>
          </c:tx>
          <c:spPr>
            <a:ln w="38100" cap="rnd">
              <a:solidFill>
                <a:schemeClr val="accent3">
                  <a:lumMod val="50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Taul1!$C$2:$C$15</c:f>
              <c:numCache>
                <c:formatCode>General</c:formatCode>
                <c:ptCount val="14"/>
                <c:pt idx="0">
                  <c:v>3.1019999999999999</c:v>
                </c:pt>
                <c:pt idx="1">
                  <c:v>6.2590000000000003</c:v>
                </c:pt>
                <c:pt idx="2">
                  <c:v>10.285</c:v>
                </c:pt>
                <c:pt idx="3">
                  <c:v>13.77</c:v>
                </c:pt>
                <c:pt idx="4">
                  <c:v>16.466000000000001</c:v>
                </c:pt>
                <c:pt idx="5">
                  <c:v>18.574000000000002</c:v>
                </c:pt>
                <c:pt idx="6">
                  <c:v>20.81</c:v>
                </c:pt>
                <c:pt idx="7">
                  <c:v>23.257999999999999</c:v>
                </c:pt>
                <c:pt idx="8">
                  <c:v>25.417000000000002</c:v>
                </c:pt>
                <c:pt idx="9">
                  <c:v>27.606999999999999</c:v>
                </c:pt>
                <c:pt idx="10">
                  <c:v>30.311</c:v>
                </c:pt>
                <c:pt idx="11">
                  <c:v>33.180999999999997</c:v>
                </c:pt>
                <c:pt idx="12">
                  <c:v>36.505000000000003</c:v>
                </c:pt>
                <c:pt idx="13">
                  <c:v>39.396999999999998</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5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5"/>
      </c:valAx>
      <c:spPr>
        <a:noFill/>
        <a:ln>
          <a:noFill/>
        </a:ln>
        <a:effectLst/>
      </c:spPr>
    </c:plotArea>
    <c:legend>
      <c:legendPos val="r"/>
      <c:layout>
        <c:manualLayout>
          <c:xMode val="edge"/>
          <c:yMode val="edge"/>
          <c:x val="0.75527678222969008"/>
          <c:y val="0.22905183780534966"/>
          <c:w val="0.24018292265112717"/>
          <c:h val="0.46053575671734281"/>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 (teoreettinen taso),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122.8798994</c:v>
                </c:pt>
                <c:pt idx="1">
                  <c:v>118.6748149</c:v>
                </c:pt>
                <c:pt idx="2">
                  <c:v>122.19083670000001</c:v>
                </c:pt>
                <c:pt idx="3">
                  <c:v>118.77292919999999</c:v>
                </c:pt>
                <c:pt idx="4">
                  <c:v>105.3643526</c:v>
                </c:pt>
                <c:pt idx="5">
                  <c:v>105.6820506</c:v>
                </c:pt>
                <c:pt idx="6">
                  <c:v>106.8680263</c:v>
                </c:pt>
                <c:pt idx="7">
                  <c:v>104.6284677</c:v>
                </c:pt>
                <c:pt idx="8">
                  <c:v>100.789384</c:v>
                </c:pt>
                <c:pt idx="9">
                  <c:v>104.5897751</c:v>
                </c:pt>
                <c:pt idx="10">
                  <c:v>105.7230619</c:v>
                </c:pt>
                <c:pt idx="11">
                  <c:v>104.6579131</c:v>
                </c:pt>
                <c:pt idx="12">
                  <c:v>102.5478698</c:v>
                </c:pt>
                <c:pt idx="13">
                  <c:v>99.978097500000004</c:v>
                </c:pt>
                <c:pt idx="14">
                  <c:v>104.53515849999999</c:v>
                </c:pt>
                <c:pt idx="15">
                  <c:v>103.5188155</c:v>
                </c:pt>
                <c:pt idx="16">
                  <c:v>102.1341528</c:v>
                </c:pt>
                <c:pt idx="17">
                  <c:v>100.4374633</c:v>
                </c:pt>
                <c:pt idx="18">
                  <c:v>102.0873027</c:v>
                </c:pt>
                <c:pt idx="19">
                  <c:v>100.3096242</c:v>
                </c:pt>
                <c:pt idx="20">
                  <c:v>99.029138149999994</c:v>
                </c:pt>
                <c:pt idx="21">
                  <c:v>96.581617539999996</c:v>
                </c:pt>
                <c:pt idx="22">
                  <c:v>99.071294870000003</c:v>
                </c:pt>
                <c:pt idx="23">
                  <c:v>97.75896075</c:v>
                </c:pt>
                <c:pt idx="24">
                  <c:v>97.87174186</c:v>
                </c:pt>
                <c:pt idx="25">
                  <c:v>95.516999580000004</c:v>
                </c:pt>
                <c:pt idx="26">
                  <c:v>97.386869669999996</c:v>
                </c:pt>
                <c:pt idx="27">
                  <c:v>96.545215810000002</c:v>
                </c:pt>
                <c:pt idx="28">
                  <c:v>95.266629420000001</c:v>
                </c:pt>
                <c:pt idx="29">
                  <c:v>93.835731249999995</c:v>
                </c:pt>
                <c:pt idx="30">
                  <c:v>96.246012010000001</c:v>
                </c:pt>
                <c:pt idx="31">
                  <c:v>95.13870652</c:v>
                </c:pt>
                <c:pt idx="32">
                  <c:v>94.423578710000001</c:v>
                </c:pt>
                <c:pt idx="33">
                  <c:v>93.998714899999996</c:v>
                </c:pt>
                <c:pt idx="34">
                  <c:v>98.373124739999994</c:v>
                </c:pt>
                <c:pt idx="35">
                  <c:v>96.643609440000006</c:v>
                </c:pt>
                <c:pt idx="36">
                  <c:v>95.699650790000007</c:v>
                </c:pt>
                <c:pt idx="37">
                  <c:v>98.131163569999998</c:v>
                </c:pt>
                <c:pt idx="38">
                  <c:v>101.04623549999999</c:v>
                </c:pt>
                <c:pt idx="39">
                  <c:v>100.0574941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103.11499999999999</c:v>
                </c:pt>
                <c:pt idx="1">
                  <c:v>101.6343</c:v>
                </c:pt>
                <c:pt idx="2">
                  <c:v>100.88</c:v>
                </c:pt>
                <c:pt idx="3">
                  <c:v>94.370720000000006</c:v>
                </c:pt>
                <c:pt idx="4">
                  <c:v>80.681659999999994</c:v>
                </c:pt>
                <c:pt idx="5">
                  <c:v>79.005449999999996</c:v>
                </c:pt>
                <c:pt idx="6">
                  <c:v>79.647999999999996</c:v>
                </c:pt>
                <c:pt idx="7">
                  <c:v>79.592119999999994</c:v>
                </c:pt>
                <c:pt idx="8">
                  <c:v>79.620059999999995</c:v>
                </c:pt>
                <c:pt idx="9">
                  <c:v>83.363600000000005</c:v>
                </c:pt>
                <c:pt idx="10">
                  <c:v>84.173770000000005</c:v>
                </c:pt>
                <c:pt idx="11">
                  <c:v>85.430930000000004</c:v>
                </c:pt>
                <c:pt idx="12">
                  <c:v>86.241100000000003</c:v>
                </c:pt>
                <c:pt idx="13">
                  <c:v>85.570610000000002</c:v>
                </c:pt>
                <c:pt idx="14">
                  <c:v>85.570610000000002</c:v>
                </c:pt>
                <c:pt idx="15">
                  <c:v>86.045540000000003</c:v>
                </c:pt>
                <c:pt idx="16">
                  <c:v>85.738230000000001</c:v>
                </c:pt>
                <c:pt idx="17">
                  <c:v>85.822040000000001</c:v>
                </c:pt>
                <c:pt idx="18">
                  <c:v>84.285510000000002</c:v>
                </c:pt>
                <c:pt idx="19">
                  <c:v>83.475350000000006</c:v>
                </c:pt>
                <c:pt idx="20">
                  <c:v>82.274060000000006</c:v>
                </c:pt>
                <c:pt idx="21">
                  <c:v>81.156589999999994</c:v>
                </c:pt>
                <c:pt idx="22">
                  <c:v>81.491829999999993</c:v>
                </c:pt>
                <c:pt idx="23">
                  <c:v>81.240399999999994</c:v>
                </c:pt>
                <c:pt idx="24">
                  <c:v>81.044839999999994</c:v>
                </c:pt>
                <c:pt idx="25">
                  <c:v>80.067049999999995</c:v>
                </c:pt>
                <c:pt idx="26">
                  <c:v>79.787679999999995</c:v>
                </c:pt>
                <c:pt idx="27">
                  <c:v>79.927359999999993</c:v>
                </c:pt>
                <c:pt idx="28">
                  <c:v>79.480369999999994</c:v>
                </c:pt>
                <c:pt idx="29">
                  <c:v>78.809889999999996</c:v>
                </c:pt>
                <c:pt idx="30">
                  <c:v>79.005449999999996</c:v>
                </c:pt>
                <c:pt idx="31">
                  <c:v>79.647999999999996</c:v>
                </c:pt>
                <c:pt idx="32">
                  <c:v>79.312749999999994</c:v>
                </c:pt>
                <c:pt idx="33">
                  <c:v>80.569909999999993</c:v>
                </c:pt>
                <c:pt idx="34">
                  <c:v>81.547700000000006</c:v>
                </c:pt>
                <c:pt idx="35">
                  <c:v>81.994690000000006</c:v>
                </c:pt>
                <c:pt idx="36">
                  <c:v>82.525490000000005</c:v>
                </c:pt>
                <c:pt idx="37">
                  <c:v>84.285510000000002</c:v>
                </c:pt>
                <c:pt idx="38">
                  <c:v>84.872190000000003</c:v>
                </c:pt>
                <c:pt idx="39">
                  <c:v>85.542670000000001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84.03</c:v>
                </c:pt>
                <c:pt idx="37">
                  <c:v>83.57</c:v>
                </c:pt>
                <c:pt idx="38">
                  <c:v>80.930000000000007</c:v>
                </c:pt>
                <c:pt idx="39">
                  <c:v>83.03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6.2788866567203422E-2"/>
          <c:w val="0.20809995799333256"/>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131.435</c:v>
                </c:pt>
                <c:pt idx="1">
                  <c:v>105.96</c:v>
                </c:pt>
                <c:pt idx="2">
                  <c:v>108.998</c:v>
                </c:pt>
                <c:pt idx="3">
                  <c:v>113.49299999999999</c:v>
                </c:pt>
                <c:pt idx="4">
                  <c:v>109.092</c:v>
                </c:pt>
                <c:pt idx="5">
                  <c:v>105.533</c:v>
                </c:pt>
                <c:pt idx="6">
                  <c:v>103.899</c:v>
                </c:pt>
                <c:pt idx="7">
                  <c:v>100.872</c:v>
                </c:pt>
                <c:pt idx="8">
                  <c:v>102.84399999999999</c:v>
                </c:pt>
                <c:pt idx="9">
                  <c:v>106.958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71.260154740000004</c:v>
                </c:pt>
                <c:pt idx="1">
                  <c:v>53.339958160000002</c:v>
                </c:pt>
                <c:pt idx="2">
                  <c:v>56.874000000000002</c:v>
                </c:pt>
                <c:pt idx="3">
                  <c:v>58.167772509999999</c:v>
                </c:pt>
                <c:pt idx="4">
                  <c:v>56.898320900000002</c:v>
                </c:pt>
                <c:pt idx="5">
                  <c:v>52.986842109999998</c:v>
                </c:pt>
                <c:pt idx="6">
                  <c:v>50.999053029999999</c:v>
                </c:pt>
                <c:pt idx="7">
                  <c:v>49.407907430000002</c:v>
                </c:pt>
                <c:pt idx="8">
                  <c:v>49.739750000000001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40"/>
          <c:min val="4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5260807779277306"/>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80.617800000000003</c:v>
                </c:pt>
                <c:pt idx="2">
                  <c:v>82.929199999999994</c:v>
                </c:pt>
                <c:pt idx="3">
                  <c:v>86.349149999999995</c:v>
                </c:pt>
                <c:pt idx="4">
                  <c:v>83.000720000000001</c:v>
                </c:pt>
                <c:pt idx="5">
                  <c:v>80.292919999999995</c:v>
                </c:pt>
                <c:pt idx="6">
                  <c:v>79.049719999999994</c:v>
                </c:pt>
                <c:pt idx="7">
                  <c:v>76.746679999999998</c:v>
                </c:pt>
                <c:pt idx="8">
                  <c:v>78.247039999999998</c:v>
                </c:pt>
                <c:pt idx="9">
                  <c:v>81.377110000000002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74.852429999999998</c:v>
                </c:pt>
                <c:pt idx="2">
                  <c:v>79.811779999999999</c:v>
                </c:pt>
                <c:pt idx="3">
                  <c:v>81.627350000000007</c:v>
                </c:pt>
                <c:pt idx="4">
                  <c:v>79.845910000000003</c:v>
                </c:pt>
                <c:pt idx="5">
                  <c:v>74.356899999999996</c:v>
                </c:pt>
                <c:pt idx="6">
                  <c:v>71.567419999999998</c:v>
                </c:pt>
                <c:pt idx="7">
                  <c:v>69.334549999999993</c:v>
                </c:pt>
                <c:pt idx="8">
                  <c:v>69.800229999999999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6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4739192220722694"/>
          <c:y val="0.21848313629384228"/>
          <c:w val="0.24352748755440753"/>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382014</c:v>
                </c:pt>
                <c:pt idx="1">
                  <c:v>346296</c:v>
                </c:pt>
                <c:pt idx="2">
                  <c:v>330219</c:v>
                </c:pt>
                <c:pt idx="3">
                  <c:v>330949</c:v>
                </c:pt>
                <c:pt idx="4">
                  <c:v>324474</c:v>
                </c:pt>
                <c:pt idx="5">
                  <c:v>315212</c:v>
                </c:pt>
                <c:pt idx="6">
                  <c:v>303055</c:v>
                </c:pt>
                <c:pt idx="7">
                  <c:v>298656</c:v>
                </c:pt>
                <c:pt idx="8">
                  <c:v>289464</c:v>
                </c:pt>
                <c:pt idx="9">
                  <c:v>288661</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122368</c:v>
                </c:pt>
                <c:pt idx="1">
                  <c:v>109604</c:v>
                </c:pt>
                <c:pt idx="2">
                  <c:v>103993</c:v>
                </c:pt>
                <c:pt idx="3">
                  <c:v>92207</c:v>
                </c:pt>
                <c:pt idx="4">
                  <c:v>89050</c:v>
                </c:pt>
                <c:pt idx="5">
                  <c:v>83273</c:v>
                </c:pt>
                <c:pt idx="6">
                  <c:v>76470</c:v>
                </c:pt>
                <c:pt idx="7">
                  <c:v>73712</c:v>
                </c:pt>
                <c:pt idx="8">
                  <c:v>70709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400000"/>
          <c:min val="60000"/>
        </c:scaling>
        <c:delete val="0"/>
        <c:axPos val="l"/>
        <c:majorGridlines>
          <c:spPr>
            <a:ln w="3175">
              <a:prstDash val="dash"/>
            </a:ln>
          </c:spPr>
        </c:majorGridlines>
        <c:numFmt formatCode="#,##0;[Red]#,##0" sourceLinked="0"/>
        <c:majorTickMark val="out"/>
        <c:minorTickMark val="none"/>
        <c:tickLblPos val="nextTo"/>
        <c:crossAx val="401038808"/>
        <c:crosses val="autoZero"/>
        <c:crossBetween val="between"/>
        <c:majorUnit val="20000"/>
        <c:minorUnit val="5000"/>
      </c:valAx>
      <c:spPr>
        <a:ln>
          <a:noFill/>
        </a:ln>
      </c:spPr>
    </c:plotArea>
    <c:legend>
      <c:legendPos val="r"/>
      <c:layout>
        <c:manualLayout>
          <c:xMode val="edge"/>
          <c:yMode val="edge"/>
          <c:x val="0.76403967097756365"/>
          <c:y val="0.21848313629384228"/>
          <c:w val="0.22687973878407081"/>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90.650080000000003</c:v>
                </c:pt>
                <c:pt idx="2">
                  <c:v>86.441599999999994</c:v>
                </c:pt>
                <c:pt idx="3">
                  <c:v>86.632689999999997</c:v>
                </c:pt>
                <c:pt idx="4">
                  <c:v>84.937719999999999</c:v>
                </c:pt>
                <c:pt idx="5">
                  <c:v>82.513210000000001</c:v>
                </c:pt>
                <c:pt idx="6">
                  <c:v>79.330860000000001</c:v>
                </c:pt>
                <c:pt idx="7">
                  <c:v>78.179329999999993</c:v>
                </c:pt>
                <c:pt idx="8">
                  <c:v>75.773139999999998</c:v>
                </c:pt>
                <c:pt idx="9">
                  <c:v>75.562939999999998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89.56917</c:v>
                </c:pt>
                <c:pt idx="2">
                  <c:v>84.983819999999994</c:v>
                </c:pt>
                <c:pt idx="3">
                  <c:v>75.352220000000003</c:v>
                </c:pt>
                <c:pt idx="4">
                  <c:v>72.772289999999998</c:v>
                </c:pt>
                <c:pt idx="5">
                  <c:v>68.051289999999995</c:v>
                </c:pt>
                <c:pt idx="6">
                  <c:v>62.49183</c:v>
                </c:pt>
                <c:pt idx="7">
                  <c:v>60.237969999999997</c:v>
                </c:pt>
                <c:pt idx="8">
                  <c:v>57.783900000000003</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5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noFill/>
        <a:ln w="25400">
          <a:noFill/>
        </a:ln>
      </c:spPr>
    </c:plotArea>
    <c:legend>
      <c:legendPos val="r"/>
      <c:layout>
        <c:manualLayout>
          <c:xMode val="edge"/>
          <c:yMode val="edge"/>
          <c:x val="0.75647251244559244"/>
          <c:y val="0.21848313629384228"/>
          <c:w val="0.23444689731604207"/>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liikevaihdosta</a:t>
            </a:r>
            <a:r>
              <a:rPr lang="en-GB" sz="1200" b="0" dirty="0">
                <a:solidFill>
                  <a:srgbClr val="002060"/>
                </a:solidFill>
              </a:rPr>
              <a:t>, %</a:t>
            </a:r>
          </a:p>
        </c:rich>
      </c:tx>
      <c:layout>
        <c:manualLayout>
          <c:xMode val="edge"/>
          <c:yMode val="edge"/>
          <c:x val="6.3493584300827327E-2"/>
          <c:y val="8.22376880288322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54.217030000000001</c:v>
                </c:pt>
                <c:pt idx="1">
                  <c:v>50.339709999999997</c:v>
                </c:pt>
                <c:pt idx="2">
                  <c:v>52.178939999999997</c:v>
                </c:pt>
                <c:pt idx="3">
                  <c:v>51.252299999999998</c:v>
                </c:pt>
                <c:pt idx="4">
                  <c:v>52.156269999999999</c:v>
                </c:pt>
                <c:pt idx="5">
                  <c:v>50.20879</c:v>
                </c:pt>
                <c:pt idx="6">
                  <c:v>49.08522</c:v>
                </c:pt>
                <c:pt idx="7">
                  <c:v>48.980800000000002</c:v>
                </c:pt>
                <c:pt idx="8">
                  <c:v>48.364269999999998</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56"/>
          <c:min val="46"/>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henkilöstömäärästä</a:t>
            </a:r>
            <a:r>
              <a:rPr lang="en-GB" sz="1200" b="0" dirty="0">
                <a:solidFill>
                  <a:srgbClr val="002060"/>
                </a:solidFill>
              </a:rPr>
              <a:t>, %</a:t>
            </a:r>
          </a:p>
        </c:rich>
      </c:tx>
      <c:layout>
        <c:manualLayout>
          <c:xMode val="edge"/>
          <c:yMode val="edge"/>
          <c:x val="5.4412994062461827E-2"/>
          <c:y val="6.7160836927672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32.032330000000002</c:v>
                </c:pt>
                <c:pt idx="1">
                  <c:v>31.650379999999998</c:v>
                </c:pt>
                <c:pt idx="2">
                  <c:v>31.49213</c:v>
                </c:pt>
                <c:pt idx="3">
                  <c:v>27.86139</c:v>
                </c:pt>
                <c:pt idx="4">
                  <c:v>27.444420000000001</c:v>
                </c:pt>
                <c:pt idx="5">
                  <c:v>26.418089999999999</c:v>
                </c:pt>
                <c:pt idx="6">
                  <c:v>25.233039999999999</c:v>
                </c:pt>
                <c:pt idx="7">
                  <c:v>24.681239999999999</c:v>
                </c:pt>
                <c:pt idx="8">
                  <c:v>24.42756</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4"/>
          <c:min val="2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Teollisuuden tavaravienti yhteensä</c:v>
                </c:pt>
              </c:strCache>
            </c:strRef>
          </c:tx>
          <c:spPr>
            <a:ln>
              <a:solidFill>
                <a:schemeClr val="accent1"/>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54.386000000000003</c:v>
                </c:pt>
                <c:pt idx="1">
                  <c:v>41.527999999999999</c:v>
                </c:pt>
                <c:pt idx="2">
                  <c:v>44.247999999999998</c:v>
                </c:pt>
                <c:pt idx="3">
                  <c:v>45.026000000000003</c:v>
                </c:pt>
                <c:pt idx="4">
                  <c:v>43.673999999999999</c:v>
                </c:pt>
                <c:pt idx="5">
                  <c:v>42.47</c:v>
                </c:pt>
                <c:pt idx="6">
                  <c:v>44.936999999999998</c:v>
                </c:pt>
                <c:pt idx="7">
                  <c:v>43.488999999999997</c:v>
                </c:pt>
                <c:pt idx="8">
                  <c:v>43.371000000000002</c:v>
                </c:pt>
                <c:pt idx="9">
                  <c:v>47.845999999999997</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tavaravienti</c:v>
                </c:pt>
              </c:strCache>
            </c:strRef>
          </c:tx>
          <c:spPr>
            <a:ln>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38.137999999999998</c:v>
                </c:pt>
                <c:pt idx="1">
                  <c:v>27.486000000000001</c:v>
                </c:pt>
                <c:pt idx="2">
                  <c:v>28.774000000000001</c:v>
                </c:pt>
                <c:pt idx="3">
                  <c:v>28.952000000000002</c:v>
                </c:pt>
                <c:pt idx="4">
                  <c:v>27.068999999999999</c:v>
                </c:pt>
                <c:pt idx="5">
                  <c:v>26.437999999999999</c:v>
                </c:pt>
                <c:pt idx="6">
                  <c:v>26.164000000000001</c:v>
                </c:pt>
                <c:pt idx="7">
                  <c:v>25.126999999999999</c:v>
                </c:pt>
                <c:pt idx="8">
                  <c:v>23.925999999999998</c:v>
                </c:pt>
                <c:pt idx="9">
                  <c:v>27.675000000000001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0"/>
          <c:min val="2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6168866803113855"/>
          <c:h val="0.49845606934524184"/>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tavaraviennistä</a:t>
            </a:r>
            <a:r>
              <a:rPr lang="en-GB" sz="1200" b="0" dirty="0">
                <a:solidFill>
                  <a:srgbClr val="002060"/>
                </a:solidFill>
              </a:rPr>
              <a:t>, %</a:t>
            </a:r>
          </a:p>
        </c:rich>
      </c:tx>
      <c:layout>
        <c:manualLayout>
          <c:xMode val="edge"/>
          <c:yMode val="edge"/>
          <c:x val="5.2899562356067575E-2"/>
          <c:y val="6.37860399189057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64347314701439851"/>
          <c:h val="0.85021772723054978"/>
        </c:manualLayout>
      </c:layout>
      <c:lineChart>
        <c:grouping val="standard"/>
        <c:varyColors val="0"/>
        <c:ser>
          <c:idx val="1"/>
          <c:order val="0"/>
          <c:tx>
            <c:strRef>
              <c:f>Taul1!$B$1</c:f>
              <c:strCache>
                <c:ptCount val="1"/>
                <c:pt idx="0">
                  <c:v>Teollisuuden suuryritysten osuus koko teollisuuden tavaraviennistä</c:v>
                </c:pt>
              </c:strCache>
            </c:strRef>
          </c:tx>
          <c:spPr>
            <a:ln w="47625" cap="rnd">
              <a:solidFill>
                <a:schemeClr val="accent2"/>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70.124660000000006</c:v>
                </c:pt>
                <c:pt idx="1">
                  <c:v>66.186670000000007</c:v>
                </c:pt>
                <c:pt idx="2">
                  <c:v>65.028930000000003</c:v>
                </c:pt>
                <c:pt idx="3">
                  <c:v>64.300629999999998</c:v>
                </c:pt>
                <c:pt idx="4">
                  <c:v>61.979669999999999</c:v>
                </c:pt>
                <c:pt idx="5">
                  <c:v>62.250999999999998</c:v>
                </c:pt>
                <c:pt idx="6">
                  <c:v>58.223739999999999</c:v>
                </c:pt>
                <c:pt idx="7">
                  <c:v>57.777830000000002</c:v>
                </c:pt>
                <c:pt idx="8">
                  <c:v>55.165889999999997</c:v>
                </c:pt>
                <c:pt idx="9">
                  <c:v>57.841830000000002</c:v>
                </c:pt>
              </c:numCache>
            </c:numRef>
          </c:val>
          <c:smooth val="0"/>
          <c:extLst>
            <c:ext xmlns:c16="http://schemas.microsoft.com/office/drawing/2014/chart" uri="{C3380CC4-5D6E-409C-BE32-E72D297353CC}">
              <c16:uniqueId val="{0000000C-C680-4AEC-BCC8-C2DFE3295F3B}"/>
            </c:ext>
          </c:extLst>
        </c:ser>
        <c:ser>
          <c:idx val="2"/>
          <c:order val="1"/>
          <c:tx>
            <c:strRef>
              <c:f>Taul1!$C$1</c:f>
              <c:strCache>
                <c:ptCount val="1"/>
                <c:pt idx="0">
                  <c:v>Teollisuuden suuryritysten osuus Suomen koko tavaraviennistä</c:v>
                </c:pt>
              </c:strCache>
            </c:strRef>
          </c:tx>
          <c:spPr>
            <a:ln w="47625" cap="rnd">
              <a:solidFill>
                <a:schemeClr val="accent3"/>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59.783050000000003</c:v>
                </c:pt>
                <c:pt idx="1">
                  <c:v>57.33417</c:v>
                </c:pt>
                <c:pt idx="2">
                  <c:v>53.664810000000003</c:v>
                </c:pt>
                <c:pt idx="3">
                  <c:v>52.144159999999999</c:v>
                </c:pt>
                <c:pt idx="4">
                  <c:v>48.876010000000001</c:v>
                </c:pt>
                <c:pt idx="5">
                  <c:v>47.59487</c:v>
                </c:pt>
                <c:pt idx="6">
                  <c:v>46.743969999999997</c:v>
                </c:pt>
                <c:pt idx="7">
                  <c:v>46.028579999999998</c:v>
                </c:pt>
                <c:pt idx="8">
                  <c:v>44.22878</c:v>
                </c:pt>
                <c:pt idx="9">
                  <c:v>46.28546</c:v>
                </c:pt>
              </c:numCache>
            </c:numRef>
          </c:val>
          <c:smooth val="0"/>
          <c:extLst>
            <c:ext xmlns:c16="http://schemas.microsoft.com/office/drawing/2014/chart" uri="{C3380CC4-5D6E-409C-BE32-E72D297353CC}">
              <c16:uniqueId val="{0000000D-C680-4AEC-BCC8-C2DFE3295F3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74"/>
          <c:min val="4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layout>
        <c:manualLayout>
          <c:xMode val="edge"/>
          <c:yMode val="edge"/>
          <c:x val="0.70515967002422086"/>
          <c:y val="0.27333632240346806"/>
          <c:w val="0.28575973973741364"/>
          <c:h val="0.499770008197180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w="9525">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Muu tavara- ja palveluvienti*)</c:v>
                </c:pt>
              </c:strCache>
            </c:strRef>
          </c:tx>
          <c:spPr>
            <a:solidFill>
              <a:schemeClr val="accent1"/>
            </a:solidFill>
            <a:ln>
              <a:solidFill>
                <a:schemeClr val="tx1"/>
              </a:solidFill>
              <a:prstDash val="solid"/>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87.320999999999998</c:v>
                </c:pt>
                <c:pt idx="1">
                  <c:v>65.661000000000001</c:v>
                </c:pt>
                <c:pt idx="2">
                  <c:v>72.366</c:v>
                </c:pt>
                <c:pt idx="3">
                  <c:v>77.093000000000004</c:v>
                </c:pt>
                <c:pt idx="4">
                  <c:v>78.881</c:v>
                </c:pt>
                <c:pt idx="5">
                  <c:v>78.924000000000007</c:v>
                </c:pt>
                <c:pt idx="6">
                  <c:v>76.481999999999999</c:v>
                </c:pt>
                <c:pt idx="7">
                  <c:v>76.430999999999997</c:v>
                </c:pt>
                <c:pt idx="8">
                  <c:v>73.697000000000003</c:v>
                </c:pt>
                <c:pt idx="9">
                  <c:v>79.384</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40053289464913377"/>
          <c:w val="0.20166477487703369"/>
          <c:h val="0.47064630373320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D76B-4CBD-8699-E8481EC8094D}"/>
            </c:ext>
          </c:extLst>
        </c:ser>
        <c:ser>
          <c:idx val="1"/>
          <c:order val="1"/>
          <c:tx>
            <c:strRef>
              <c:f>Taul1!$C$1</c:f>
              <c:strCache>
                <c:ptCount val="1"/>
                <c:pt idx="0">
                  <c:v>Muu tavaravienti*)</c:v>
                </c:pt>
              </c:strCache>
            </c:strRef>
          </c:tx>
          <c:spPr>
            <a:solidFill>
              <a:schemeClr val="accent1"/>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65.349999999999994</c:v>
                </c:pt>
                <c:pt idx="1">
                  <c:v>45.627000000000002</c:v>
                </c:pt>
                <c:pt idx="2">
                  <c:v>51.47</c:v>
                </c:pt>
                <c:pt idx="3">
                  <c:v>55.655000000000001</c:v>
                </c:pt>
                <c:pt idx="4">
                  <c:v>56.561</c:v>
                </c:pt>
                <c:pt idx="5">
                  <c:v>56.728000000000002</c:v>
                </c:pt>
                <c:pt idx="6">
                  <c:v>56.447000000000003</c:v>
                </c:pt>
                <c:pt idx="7">
                  <c:v>53.267000000000003</c:v>
                </c:pt>
                <c:pt idx="8">
                  <c:v>50.500999999999998</c:v>
                </c:pt>
                <c:pt idx="9">
                  <c:v>54.923999999999999</c:v>
                </c:pt>
              </c:numCache>
            </c:numRef>
          </c:val>
          <c:extLst>
            <c:ext xmlns:c16="http://schemas.microsoft.com/office/drawing/2014/chart" uri="{C3380CC4-5D6E-409C-BE32-E72D297353CC}">
              <c16:uniqueId val="{00000001-D76B-4CBD-8699-E8481EC8094D}"/>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35722047756512909"/>
          <c:w val="0.20166477487703369"/>
          <c:h val="0.49033376604411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8159939939403148"/>
          <c:h val="0.86779757619835696"/>
        </c:manualLayout>
      </c:layout>
      <c:lineChart>
        <c:grouping val="standard"/>
        <c:varyColors val="0"/>
        <c:ser>
          <c:idx val="0"/>
          <c:order val="0"/>
          <c:tx>
            <c:strRef>
              <c:f>Taul1!$B$1</c:f>
              <c:strCache>
                <c:ptCount val="1"/>
                <c:pt idx="0">
                  <c:v>EU-maat</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101.8657</c:v>
                </c:pt>
                <c:pt idx="1">
                  <c:v>100.8205</c:v>
                </c:pt>
                <c:pt idx="2">
                  <c:v>100.3698</c:v>
                </c:pt>
                <c:pt idx="3">
                  <c:v>96.944029999999998</c:v>
                </c:pt>
                <c:pt idx="4">
                  <c:v>92.030079999999998</c:v>
                </c:pt>
                <c:pt idx="5">
                  <c:v>94.36</c:v>
                </c:pt>
                <c:pt idx="6">
                  <c:v>96.730530000000002</c:v>
                </c:pt>
                <c:pt idx="7">
                  <c:v>98.997330000000005</c:v>
                </c:pt>
                <c:pt idx="8">
                  <c:v>104.2069</c:v>
                </c:pt>
                <c:pt idx="9">
                  <c:v>106.12949999999999</c:v>
                </c:pt>
                <c:pt idx="10">
                  <c:v>107.70529999999999</c:v>
                </c:pt>
                <c:pt idx="11">
                  <c:v>109.0758</c:v>
                </c:pt>
                <c:pt idx="12">
                  <c:v>110.81059999999999</c:v>
                </c:pt>
                <c:pt idx="13">
                  <c:v>111.1836</c:v>
                </c:pt>
                <c:pt idx="14">
                  <c:v>111.6952</c:v>
                </c:pt>
                <c:pt idx="15">
                  <c:v>111.24769999999999</c:v>
                </c:pt>
                <c:pt idx="16">
                  <c:v>110.7923</c:v>
                </c:pt>
                <c:pt idx="17">
                  <c:v>111.2847</c:v>
                </c:pt>
                <c:pt idx="18">
                  <c:v>112.0665</c:v>
                </c:pt>
                <c:pt idx="19">
                  <c:v>110.7919</c:v>
                </c:pt>
                <c:pt idx="20">
                  <c:v>111.43640000000001</c:v>
                </c:pt>
                <c:pt idx="21">
                  <c:v>111.7696</c:v>
                </c:pt>
                <c:pt idx="22">
                  <c:v>111.68729999999999</c:v>
                </c:pt>
                <c:pt idx="23">
                  <c:v>113.20820000000001</c:v>
                </c:pt>
                <c:pt idx="24">
                  <c:v>115.28270000000001</c:v>
                </c:pt>
                <c:pt idx="25">
                  <c:v>115.5515</c:v>
                </c:pt>
                <c:pt idx="26">
                  <c:v>115.61320000000001</c:v>
                </c:pt>
                <c:pt idx="27">
                  <c:v>115.605</c:v>
                </c:pt>
                <c:pt idx="28">
                  <c:v>118.6003</c:v>
                </c:pt>
                <c:pt idx="29">
                  <c:v>118.9401</c:v>
                </c:pt>
                <c:pt idx="30">
                  <c:v>119.61660000000001</c:v>
                </c:pt>
                <c:pt idx="31">
                  <c:v>119.8801</c:v>
                </c:pt>
                <c:pt idx="32">
                  <c:v>120.1382</c:v>
                </c:pt>
                <c:pt idx="33">
                  <c:v>119.768</c:v>
                </c:pt>
                <c:pt idx="34">
                  <c:v>120.7002</c:v>
                </c:pt>
                <c:pt idx="35">
                  <c:v>121.5164</c:v>
                </c:pt>
                <c:pt idx="36">
                  <c:v>121.2898</c:v>
                </c:pt>
                <c:pt idx="37">
                  <c:v>122.11799999999999</c:v>
                </c:pt>
                <c:pt idx="38">
                  <c:v>123.468</c:v>
                </c:pt>
                <c:pt idx="39">
                  <c:v>125.6431</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Ruotsi</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100.4893</c:v>
                </c:pt>
                <c:pt idx="1">
                  <c:v>100.1378</c:v>
                </c:pt>
                <c:pt idx="2">
                  <c:v>102.5269</c:v>
                </c:pt>
                <c:pt idx="3">
                  <c:v>96.84599</c:v>
                </c:pt>
                <c:pt idx="4">
                  <c:v>87.661569999999998</c:v>
                </c:pt>
                <c:pt idx="5">
                  <c:v>90.12379</c:v>
                </c:pt>
                <c:pt idx="6">
                  <c:v>92.588350000000005</c:v>
                </c:pt>
                <c:pt idx="7">
                  <c:v>93.842690000000005</c:v>
                </c:pt>
                <c:pt idx="8">
                  <c:v>104.92359999999999</c:v>
                </c:pt>
                <c:pt idx="9">
                  <c:v>108.4712</c:v>
                </c:pt>
                <c:pt idx="10">
                  <c:v>109.861</c:v>
                </c:pt>
                <c:pt idx="11">
                  <c:v>116.5896</c:v>
                </c:pt>
                <c:pt idx="12">
                  <c:v>118.3434</c:v>
                </c:pt>
                <c:pt idx="13">
                  <c:v>113.63420000000001</c:v>
                </c:pt>
                <c:pt idx="14">
                  <c:v>113.4888</c:v>
                </c:pt>
                <c:pt idx="15">
                  <c:v>110.1814</c:v>
                </c:pt>
                <c:pt idx="16">
                  <c:v>109.2379</c:v>
                </c:pt>
                <c:pt idx="17">
                  <c:v>109.93210000000001</c:v>
                </c:pt>
                <c:pt idx="18">
                  <c:v>111.65860000000001</c:v>
                </c:pt>
                <c:pt idx="19">
                  <c:v>107.5176</c:v>
                </c:pt>
                <c:pt idx="20">
                  <c:v>113.7895</c:v>
                </c:pt>
                <c:pt idx="21">
                  <c:v>109.0853</c:v>
                </c:pt>
                <c:pt idx="22">
                  <c:v>111.2479</c:v>
                </c:pt>
                <c:pt idx="23">
                  <c:v>112.4896</c:v>
                </c:pt>
                <c:pt idx="24">
                  <c:v>110.28870000000001</c:v>
                </c:pt>
                <c:pt idx="25">
                  <c:v>113.5873</c:v>
                </c:pt>
                <c:pt idx="26">
                  <c:v>109.5419</c:v>
                </c:pt>
                <c:pt idx="27">
                  <c:v>116.5836</c:v>
                </c:pt>
                <c:pt idx="28">
                  <c:v>104.0979</c:v>
                </c:pt>
                <c:pt idx="29">
                  <c:v>112.1202</c:v>
                </c:pt>
                <c:pt idx="30">
                  <c:v>112.4836</c:v>
                </c:pt>
                <c:pt idx="31">
                  <c:v>114.6225</c:v>
                </c:pt>
                <c:pt idx="32">
                  <c:v>113.6675</c:v>
                </c:pt>
                <c:pt idx="33">
                  <c:v>111.9862</c:v>
                </c:pt>
                <c:pt idx="34">
                  <c:v>116.6336</c:v>
                </c:pt>
                <c:pt idx="35">
                  <c:v>115.05549999999999</c:v>
                </c:pt>
                <c:pt idx="36">
                  <c:v>116.30759999999999</c:v>
                </c:pt>
                <c:pt idx="37">
                  <c:v>116.7107</c:v>
                </c:pt>
                <c:pt idx="38">
                  <c:v>118.1658</c:v>
                </c:pt>
                <c:pt idx="39">
                  <c:v>119.2936</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Saksa</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102.5562</c:v>
                </c:pt>
                <c:pt idx="1">
                  <c:v>100.84569999999999</c:v>
                </c:pt>
                <c:pt idx="2">
                  <c:v>100.3685</c:v>
                </c:pt>
                <c:pt idx="3">
                  <c:v>96.229560000000006</c:v>
                </c:pt>
                <c:pt idx="4">
                  <c:v>84.5608</c:v>
                </c:pt>
                <c:pt idx="5">
                  <c:v>88.296030000000002</c:v>
                </c:pt>
                <c:pt idx="6">
                  <c:v>91.118859999999998</c:v>
                </c:pt>
                <c:pt idx="7">
                  <c:v>92.683179999999993</c:v>
                </c:pt>
                <c:pt idx="8">
                  <c:v>101.351</c:v>
                </c:pt>
                <c:pt idx="9">
                  <c:v>103.30970000000001</c:v>
                </c:pt>
                <c:pt idx="10">
                  <c:v>103.9131</c:v>
                </c:pt>
                <c:pt idx="11">
                  <c:v>105.48099999999999</c:v>
                </c:pt>
                <c:pt idx="12">
                  <c:v>108.3018</c:v>
                </c:pt>
                <c:pt idx="13">
                  <c:v>108.3584</c:v>
                </c:pt>
                <c:pt idx="14">
                  <c:v>108.79040000000001</c:v>
                </c:pt>
                <c:pt idx="15">
                  <c:v>106.8545</c:v>
                </c:pt>
                <c:pt idx="16">
                  <c:v>105.446</c:v>
                </c:pt>
                <c:pt idx="17">
                  <c:v>106.66970000000001</c:v>
                </c:pt>
                <c:pt idx="18">
                  <c:v>106.616</c:v>
                </c:pt>
                <c:pt idx="19">
                  <c:v>103.3454</c:v>
                </c:pt>
                <c:pt idx="20">
                  <c:v>104.5638</c:v>
                </c:pt>
                <c:pt idx="21">
                  <c:v>104.3411</c:v>
                </c:pt>
                <c:pt idx="22">
                  <c:v>104.0681</c:v>
                </c:pt>
                <c:pt idx="23">
                  <c:v>106.3531</c:v>
                </c:pt>
                <c:pt idx="24">
                  <c:v>109.7517</c:v>
                </c:pt>
                <c:pt idx="25">
                  <c:v>108.83710000000001</c:v>
                </c:pt>
                <c:pt idx="26">
                  <c:v>109.2765</c:v>
                </c:pt>
                <c:pt idx="27">
                  <c:v>110.0698</c:v>
                </c:pt>
                <c:pt idx="28">
                  <c:v>109.9684</c:v>
                </c:pt>
                <c:pt idx="29">
                  <c:v>110.3528</c:v>
                </c:pt>
                <c:pt idx="30">
                  <c:v>111.4075</c:v>
                </c:pt>
                <c:pt idx="31">
                  <c:v>111.3789</c:v>
                </c:pt>
                <c:pt idx="32">
                  <c:v>113.70269999999999</c:v>
                </c:pt>
                <c:pt idx="33">
                  <c:v>112.9692</c:v>
                </c:pt>
                <c:pt idx="34">
                  <c:v>113.7944</c:v>
                </c:pt>
                <c:pt idx="35">
                  <c:v>113.9204</c:v>
                </c:pt>
                <c:pt idx="36">
                  <c:v>114.782</c:v>
                </c:pt>
                <c:pt idx="37">
                  <c:v>115.3061</c:v>
                </c:pt>
                <c:pt idx="38">
                  <c:v>117.6764</c:v>
                </c:pt>
                <c:pt idx="39">
                  <c:v>119.1742</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Suomi</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102.7338</c:v>
                </c:pt>
                <c:pt idx="1">
                  <c:v>101.6103</c:v>
                </c:pt>
                <c:pt idx="2">
                  <c:v>97.7911</c:v>
                </c:pt>
                <c:pt idx="3">
                  <c:v>97.864829999999998</c:v>
                </c:pt>
                <c:pt idx="4">
                  <c:v>86.075509999999994</c:v>
                </c:pt>
                <c:pt idx="5">
                  <c:v>88.157589999999999</c:v>
                </c:pt>
                <c:pt idx="6">
                  <c:v>87.848370000000003</c:v>
                </c:pt>
                <c:pt idx="7">
                  <c:v>90.196479999999994</c:v>
                </c:pt>
                <c:pt idx="8">
                  <c:v>94.087739999999997</c:v>
                </c:pt>
                <c:pt idx="9">
                  <c:v>96.313140000000004</c:v>
                </c:pt>
                <c:pt idx="10">
                  <c:v>99.126199999999997</c:v>
                </c:pt>
                <c:pt idx="11">
                  <c:v>100.86409999999999</c:v>
                </c:pt>
                <c:pt idx="12">
                  <c:v>99.602069999999998</c:v>
                </c:pt>
                <c:pt idx="13">
                  <c:v>96.414599999999993</c:v>
                </c:pt>
                <c:pt idx="14">
                  <c:v>94.760890000000003</c:v>
                </c:pt>
                <c:pt idx="15">
                  <c:v>93.168000000000006</c:v>
                </c:pt>
                <c:pt idx="16">
                  <c:v>87.653350000000003</c:v>
                </c:pt>
                <c:pt idx="17">
                  <c:v>84.520989999999998</c:v>
                </c:pt>
                <c:pt idx="18">
                  <c:v>85.527600000000007</c:v>
                </c:pt>
                <c:pt idx="19">
                  <c:v>86.092619999999997</c:v>
                </c:pt>
                <c:pt idx="20">
                  <c:v>87.781319999999994</c:v>
                </c:pt>
                <c:pt idx="21">
                  <c:v>89.677670000000006</c:v>
                </c:pt>
                <c:pt idx="22">
                  <c:v>94.010249999999999</c:v>
                </c:pt>
                <c:pt idx="23">
                  <c:v>93.005759999999995</c:v>
                </c:pt>
                <c:pt idx="24">
                  <c:v>92.036190000000005</c:v>
                </c:pt>
                <c:pt idx="25">
                  <c:v>93.866020000000006</c:v>
                </c:pt>
                <c:pt idx="26">
                  <c:v>94.378110000000007</c:v>
                </c:pt>
                <c:pt idx="27">
                  <c:v>93.218810000000005</c:v>
                </c:pt>
                <c:pt idx="28">
                  <c:v>92.576089999999994</c:v>
                </c:pt>
                <c:pt idx="29">
                  <c:v>94.576880000000003</c:v>
                </c:pt>
                <c:pt idx="30">
                  <c:v>92.075620000000001</c:v>
                </c:pt>
                <c:pt idx="31">
                  <c:v>95.378910000000005</c:v>
                </c:pt>
                <c:pt idx="32">
                  <c:v>92.762479999999996</c:v>
                </c:pt>
                <c:pt idx="33">
                  <c:v>96.440650000000005</c:v>
                </c:pt>
                <c:pt idx="34">
                  <c:v>98.508039999999994</c:v>
                </c:pt>
                <c:pt idx="35">
                  <c:v>98.557270000000003</c:v>
                </c:pt>
                <c:pt idx="36">
                  <c:v>102.29349999999999</c:v>
                </c:pt>
                <c:pt idx="37">
                  <c:v>99.792029999999997</c:v>
                </c:pt>
                <c:pt idx="38">
                  <c:v>98.641149999999996</c:v>
                </c:pt>
                <c:pt idx="39">
                  <c:v>99.426270000000002</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30"/>
          <c:min val="8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8159939939403148"/>
          <c:h val="0.86779757619835696"/>
        </c:manualLayout>
      </c:layout>
      <c:lineChart>
        <c:grouping val="standard"/>
        <c:varyColors val="0"/>
        <c:ser>
          <c:idx val="0"/>
          <c:order val="0"/>
          <c:tx>
            <c:strRef>
              <c:f>Taul1!$B$1</c:f>
              <c:strCache>
                <c:ptCount val="1"/>
                <c:pt idx="0">
                  <c:v>EU-maat</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100.5746</c:v>
                </c:pt>
                <c:pt idx="1">
                  <c:v>100.4958</c:v>
                </c:pt>
                <c:pt idx="2">
                  <c:v>100.0988</c:v>
                </c:pt>
                <c:pt idx="3">
                  <c:v>98.830770000000001</c:v>
                </c:pt>
                <c:pt idx="4">
                  <c:v>97.655259999999998</c:v>
                </c:pt>
                <c:pt idx="5">
                  <c:v>98.240170000000006</c:v>
                </c:pt>
                <c:pt idx="6">
                  <c:v>99.039360000000002</c:v>
                </c:pt>
                <c:pt idx="7">
                  <c:v>99.930139999999994</c:v>
                </c:pt>
                <c:pt idx="8">
                  <c:v>100.733</c:v>
                </c:pt>
                <c:pt idx="9">
                  <c:v>101.4422</c:v>
                </c:pt>
                <c:pt idx="10">
                  <c:v>101.9641</c:v>
                </c:pt>
                <c:pt idx="11">
                  <c:v>102.3531</c:v>
                </c:pt>
                <c:pt idx="12">
                  <c:v>102.6798</c:v>
                </c:pt>
                <c:pt idx="13">
                  <c:v>103.14490000000001</c:v>
                </c:pt>
                <c:pt idx="14">
                  <c:v>103.4539</c:v>
                </c:pt>
                <c:pt idx="15">
                  <c:v>103.51049999999999</c:v>
                </c:pt>
                <c:pt idx="16">
                  <c:v>103.827</c:v>
                </c:pt>
                <c:pt idx="17">
                  <c:v>104.17829999999999</c:v>
                </c:pt>
                <c:pt idx="18">
                  <c:v>104.37520000000001</c:v>
                </c:pt>
                <c:pt idx="19">
                  <c:v>104.34780000000001</c:v>
                </c:pt>
                <c:pt idx="20">
                  <c:v>104.8223</c:v>
                </c:pt>
                <c:pt idx="21">
                  <c:v>105.0046</c:v>
                </c:pt>
                <c:pt idx="22">
                  <c:v>105.15219999999999</c:v>
                </c:pt>
                <c:pt idx="23">
                  <c:v>105.4335</c:v>
                </c:pt>
                <c:pt idx="24">
                  <c:v>105.5484</c:v>
                </c:pt>
                <c:pt idx="25">
                  <c:v>105.64190000000001</c:v>
                </c:pt>
                <c:pt idx="26">
                  <c:v>105.78360000000001</c:v>
                </c:pt>
                <c:pt idx="27">
                  <c:v>106.02070000000001</c:v>
                </c:pt>
                <c:pt idx="28">
                  <c:v>107.0322</c:v>
                </c:pt>
                <c:pt idx="29">
                  <c:v>107.03789999999999</c:v>
                </c:pt>
                <c:pt idx="30">
                  <c:v>107.1285</c:v>
                </c:pt>
                <c:pt idx="31">
                  <c:v>107.3655</c:v>
                </c:pt>
                <c:pt idx="32">
                  <c:v>107.53700000000001</c:v>
                </c:pt>
                <c:pt idx="33">
                  <c:v>107.62260000000001</c:v>
                </c:pt>
                <c:pt idx="34">
                  <c:v>108.0219</c:v>
                </c:pt>
                <c:pt idx="35">
                  <c:v>108.5457</c:v>
                </c:pt>
                <c:pt idx="36">
                  <c:v>108.5643</c:v>
                </c:pt>
                <c:pt idx="37">
                  <c:v>108.8835</c:v>
                </c:pt>
                <c:pt idx="38">
                  <c:v>109.21040000000001</c:v>
                </c:pt>
                <c:pt idx="39">
                  <c:v>109.8596</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Ruotsi</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100.91840000000001</c:v>
                </c:pt>
                <c:pt idx="1">
                  <c:v>99.947550000000007</c:v>
                </c:pt>
                <c:pt idx="2">
                  <c:v>101.346</c:v>
                </c:pt>
                <c:pt idx="3">
                  <c:v>97.78801</c:v>
                </c:pt>
                <c:pt idx="4">
                  <c:v>96.34281</c:v>
                </c:pt>
                <c:pt idx="5">
                  <c:v>97.6935</c:v>
                </c:pt>
                <c:pt idx="6">
                  <c:v>97.170810000000003</c:v>
                </c:pt>
                <c:pt idx="7">
                  <c:v>98.240620000000007</c:v>
                </c:pt>
                <c:pt idx="8">
                  <c:v>99.61748</c:v>
                </c:pt>
                <c:pt idx="9">
                  <c:v>100.8732</c:v>
                </c:pt>
                <c:pt idx="10">
                  <c:v>100.7428</c:v>
                </c:pt>
                <c:pt idx="11">
                  <c:v>102.5052</c:v>
                </c:pt>
                <c:pt idx="12">
                  <c:v>101.6494</c:v>
                </c:pt>
                <c:pt idx="13">
                  <c:v>101.3849</c:v>
                </c:pt>
                <c:pt idx="14">
                  <c:v>102.6842</c:v>
                </c:pt>
                <c:pt idx="15">
                  <c:v>100.98269999999999</c:v>
                </c:pt>
                <c:pt idx="16">
                  <c:v>100.5475</c:v>
                </c:pt>
                <c:pt idx="17">
                  <c:v>101.7559</c:v>
                </c:pt>
                <c:pt idx="18">
                  <c:v>101.54349999999999</c:v>
                </c:pt>
                <c:pt idx="19">
                  <c:v>100.1778</c:v>
                </c:pt>
                <c:pt idx="20">
                  <c:v>102.6914</c:v>
                </c:pt>
                <c:pt idx="21">
                  <c:v>100.7923</c:v>
                </c:pt>
                <c:pt idx="22">
                  <c:v>101.8612</c:v>
                </c:pt>
                <c:pt idx="23">
                  <c:v>101.9816</c:v>
                </c:pt>
                <c:pt idx="24">
                  <c:v>102.26309999999999</c:v>
                </c:pt>
                <c:pt idx="25">
                  <c:v>103.0256</c:v>
                </c:pt>
                <c:pt idx="26">
                  <c:v>101.7501</c:v>
                </c:pt>
                <c:pt idx="27">
                  <c:v>103.8323</c:v>
                </c:pt>
                <c:pt idx="28">
                  <c:v>104.7518</c:v>
                </c:pt>
                <c:pt idx="29">
                  <c:v>106.0633</c:v>
                </c:pt>
                <c:pt idx="30">
                  <c:v>106.3693</c:v>
                </c:pt>
                <c:pt idx="31">
                  <c:v>107.4571</c:v>
                </c:pt>
                <c:pt idx="32">
                  <c:v>106.7628</c:v>
                </c:pt>
                <c:pt idx="33">
                  <c:v>106.0737</c:v>
                </c:pt>
                <c:pt idx="34">
                  <c:v>107.7135</c:v>
                </c:pt>
                <c:pt idx="35">
                  <c:v>108.0444</c:v>
                </c:pt>
                <c:pt idx="36">
                  <c:v>107.5265</c:v>
                </c:pt>
                <c:pt idx="37">
                  <c:v>108.1123</c:v>
                </c:pt>
                <c:pt idx="38">
                  <c:v>108.23390000000001</c:v>
                </c:pt>
                <c:pt idx="39">
                  <c:v>108.047</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Saksa</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100.2443</c:v>
                </c:pt>
                <c:pt idx="1">
                  <c:v>100.34099999999999</c:v>
                </c:pt>
                <c:pt idx="2">
                  <c:v>100.346</c:v>
                </c:pt>
                <c:pt idx="3">
                  <c:v>99.068640000000002</c:v>
                </c:pt>
                <c:pt idx="4">
                  <c:v>95.753190000000004</c:v>
                </c:pt>
                <c:pt idx="5">
                  <c:v>97.211299999999994</c:v>
                </c:pt>
                <c:pt idx="6">
                  <c:v>97.924859999999995</c:v>
                </c:pt>
                <c:pt idx="7">
                  <c:v>99.184100000000001</c:v>
                </c:pt>
                <c:pt idx="8">
                  <c:v>99.105069999999998</c:v>
                </c:pt>
                <c:pt idx="9">
                  <c:v>100.10720000000001</c:v>
                </c:pt>
                <c:pt idx="10">
                  <c:v>100.54470000000001</c:v>
                </c:pt>
                <c:pt idx="11">
                  <c:v>100.53530000000001</c:v>
                </c:pt>
                <c:pt idx="12">
                  <c:v>101.7948</c:v>
                </c:pt>
                <c:pt idx="13">
                  <c:v>101.95189999999999</c:v>
                </c:pt>
                <c:pt idx="14">
                  <c:v>102.1674</c:v>
                </c:pt>
                <c:pt idx="15">
                  <c:v>102.0192</c:v>
                </c:pt>
                <c:pt idx="16">
                  <c:v>102.26139999999999</c:v>
                </c:pt>
                <c:pt idx="17">
                  <c:v>102.7221</c:v>
                </c:pt>
                <c:pt idx="18">
                  <c:v>102.6584</c:v>
                </c:pt>
                <c:pt idx="19">
                  <c:v>102.04179999999999</c:v>
                </c:pt>
                <c:pt idx="20">
                  <c:v>102.9794</c:v>
                </c:pt>
                <c:pt idx="21">
                  <c:v>103.2062</c:v>
                </c:pt>
                <c:pt idx="22">
                  <c:v>103.027</c:v>
                </c:pt>
                <c:pt idx="23">
                  <c:v>103.3873</c:v>
                </c:pt>
                <c:pt idx="24">
                  <c:v>103.75709999999999</c:v>
                </c:pt>
                <c:pt idx="25">
                  <c:v>103.8156</c:v>
                </c:pt>
                <c:pt idx="26">
                  <c:v>103.98260000000001</c:v>
                </c:pt>
                <c:pt idx="27">
                  <c:v>104.5395</c:v>
                </c:pt>
                <c:pt idx="28">
                  <c:v>104.4526</c:v>
                </c:pt>
                <c:pt idx="29">
                  <c:v>104.6795</c:v>
                </c:pt>
                <c:pt idx="30">
                  <c:v>105.2213</c:v>
                </c:pt>
                <c:pt idx="31">
                  <c:v>105.57550000000001</c:v>
                </c:pt>
                <c:pt idx="32">
                  <c:v>105.9666</c:v>
                </c:pt>
                <c:pt idx="33">
                  <c:v>106.23260000000001</c:v>
                </c:pt>
                <c:pt idx="34">
                  <c:v>106.2923</c:v>
                </c:pt>
                <c:pt idx="35">
                  <c:v>106.5565</c:v>
                </c:pt>
                <c:pt idx="36">
                  <c:v>107.09990000000001</c:v>
                </c:pt>
                <c:pt idx="37">
                  <c:v>107.0489</c:v>
                </c:pt>
                <c:pt idx="38">
                  <c:v>107.2042</c:v>
                </c:pt>
                <c:pt idx="39">
                  <c:v>107.7559</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Suomi</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101.7135</c:v>
                </c:pt>
                <c:pt idx="1">
                  <c:v>100.4888</c:v>
                </c:pt>
                <c:pt idx="2">
                  <c:v>99.701660000000004</c:v>
                </c:pt>
                <c:pt idx="3">
                  <c:v>98.09599</c:v>
                </c:pt>
                <c:pt idx="4">
                  <c:v>94.941550000000007</c:v>
                </c:pt>
                <c:pt idx="5">
                  <c:v>94.596199999999996</c:v>
                </c:pt>
                <c:pt idx="6">
                  <c:v>95.596350000000001</c:v>
                </c:pt>
                <c:pt idx="7">
                  <c:v>96.290199999999999</c:v>
                </c:pt>
                <c:pt idx="8">
                  <c:v>95.713279999999997</c:v>
                </c:pt>
                <c:pt idx="9">
                  <c:v>98.727279999999993</c:v>
                </c:pt>
                <c:pt idx="10">
                  <c:v>99.163529999999994</c:v>
                </c:pt>
                <c:pt idx="11">
                  <c:v>100.2664</c:v>
                </c:pt>
                <c:pt idx="12">
                  <c:v>100.88160000000001</c:v>
                </c:pt>
                <c:pt idx="13">
                  <c:v>99.199629999999999</c:v>
                </c:pt>
                <c:pt idx="14">
                  <c:v>100.3083</c:v>
                </c:pt>
                <c:pt idx="15">
                  <c:v>99.780510000000007</c:v>
                </c:pt>
                <c:pt idx="16">
                  <c:v>99.477310000000003</c:v>
                </c:pt>
                <c:pt idx="17">
                  <c:v>98.760419999999996</c:v>
                </c:pt>
                <c:pt idx="18">
                  <c:v>97.971500000000006</c:v>
                </c:pt>
                <c:pt idx="19">
                  <c:v>97.774760000000001</c:v>
                </c:pt>
                <c:pt idx="20">
                  <c:v>98.170169999999999</c:v>
                </c:pt>
                <c:pt idx="21">
                  <c:v>98.547389999999993</c:v>
                </c:pt>
                <c:pt idx="22">
                  <c:v>100.15949999999999</c:v>
                </c:pt>
                <c:pt idx="23">
                  <c:v>99.39949</c:v>
                </c:pt>
                <c:pt idx="24">
                  <c:v>99.438900000000004</c:v>
                </c:pt>
                <c:pt idx="25">
                  <c:v>99.2654</c:v>
                </c:pt>
                <c:pt idx="26">
                  <c:v>99.039360000000002</c:v>
                </c:pt>
                <c:pt idx="27">
                  <c:v>98.742440000000002</c:v>
                </c:pt>
                <c:pt idx="28">
                  <c:v>98.671019999999999</c:v>
                </c:pt>
                <c:pt idx="29">
                  <c:v>99.7928</c:v>
                </c:pt>
                <c:pt idx="30">
                  <c:v>98.808700000000002</c:v>
                </c:pt>
                <c:pt idx="31">
                  <c:v>100.0214</c:v>
                </c:pt>
                <c:pt idx="32">
                  <c:v>100.4312</c:v>
                </c:pt>
                <c:pt idx="33">
                  <c:v>100.55329999999999</c:v>
                </c:pt>
                <c:pt idx="34">
                  <c:v>101.1678</c:v>
                </c:pt>
                <c:pt idx="35">
                  <c:v>103.3432</c:v>
                </c:pt>
                <c:pt idx="36">
                  <c:v>102.8593</c:v>
                </c:pt>
                <c:pt idx="37">
                  <c:v>103.5244</c:v>
                </c:pt>
                <c:pt idx="38">
                  <c:v>103.2186</c:v>
                </c:pt>
                <c:pt idx="39">
                  <c:v>103.5909</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2"/>
          <c:min val="94"/>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2"/>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kiintein</a:t>
            </a:r>
            <a:r>
              <a:rPr lang="en-GB" sz="1200" b="0" dirty="0">
                <a:solidFill>
                  <a:srgbClr val="002060"/>
                </a:solidFill>
              </a:rPr>
              <a:t> </a:t>
            </a:r>
            <a:r>
              <a:rPr lang="en-GB" sz="1200" b="0" dirty="0" err="1">
                <a:solidFill>
                  <a:srgbClr val="002060"/>
                </a:solidFill>
              </a:rPr>
              <a:t>hinnoin</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2008=100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c:v>
                </c:pt>
                <c:pt idx="10">
                  <c:v>2018e</c:v>
                </c:pt>
                <c:pt idx="11">
                  <c:v>2019e</c:v>
                </c:pt>
              </c:strCache>
            </c:strRef>
          </c:cat>
          <c:val>
            <c:numRef>
              <c:f>Taul1!$B$2:$B$13</c:f>
              <c:numCache>
                <c:formatCode>General</c:formatCode>
                <c:ptCount val="12"/>
                <c:pt idx="0">
                  <c:v>100</c:v>
                </c:pt>
                <c:pt idx="1">
                  <c:v>84.4</c:v>
                </c:pt>
                <c:pt idx="2">
                  <c:v>86.51</c:v>
                </c:pt>
                <c:pt idx="3">
                  <c:v>93.171270000000007</c:v>
                </c:pt>
                <c:pt idx="4">
                  <c:v>101.55670000000001</c:v>
                </c:pt>
                <c:pt idx="5">
                  <c:v>105.1112</c:v>
                </c:pt>
                <c:pt idx="6">
                  <c:v>112.3638</c:v>
                </c:pt>
                <c:pt idx="7">
                  <c:v>114.9482</c:v>
                </c:pt>
                <c:pt idx="8">
                  <c:v>114.2585</c:v>
                </c:pt>
                <c:pt idx="9">
                  <c:v>119.62869999999999</c:v>
                </c:pt>
                <c:pt idx="10">
                  <c:v>126.8064</c:v>
                </c:pt>
                <c:pt idx="11">
                  <c:v>133.14670000000001</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Ruotsi</c:v>
                </c:pt>
              </c:strCache>
            </c:strRef>
          </c:tx>
          <c:spPr>
            <a:ln w="50800" cap="rnd">
              <a:solidFill>
                <a:schemeClr val="accent3"/>
              </a:solidFill>
              <a:round/>
            </a:ln>
            <a:effectLst/>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c:v>
                </c:pt>
                <c:pt idx="10">
                  <c:v>2018e</c:v>
                </c:pt>
                <c:pt idx="11">
                  <c:v>2019e</c:v>
                </c:pt>
              </c:strCache>
            </c:strRef>
          </c:cat>
          <c:val>
            <c:numRef>
              <c:f>Taul1!$C$2:$C$13</c:f>
              <c:numCache>
                <c:formatCode>General</c:formatCode>
                <c:ptCount val="12"/>
                <c:pt idx="0">
                  <c:v>100</c:v>
                </c:pt>
                <c:pt idx="1">
                  <c:v>84.8</c:v>
                </c:pt>
                <c:pt idx="2">
                  <c:v>87.683199999999999</c:v>
                </c:pt>
                <c:pt idx="3">
                  <c:v>93.996390000000005</c:v>
                </c:pt>
                <c:pt idx="4">
                  <c:v>96.816280000000006</c:v>
                </c:pt>
                <c:pt idx="5">
                  <c:v>97.590810000000005</c:v>
                </c:pt>
                <c:pt idx="6">
                  <c:v>101.7872</c:v>
                </c:pt>
                <c:pt idx="7">
                  <c:v>107.1819</c:v>
                </c:pt>
                <c:pt idx="8">
                  <c:v>109.1112</c:v>
                </c:pt>
                <c:pt idx="9">
                  <c:v>114.02119999999999</c:v>
                </c:pt>
                <c:pt idx="10">
                  <c:v>118.468</c:v>
                </c:pt>
                <c:pt idx="11">
                  <c:v>125.81310000000001</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Sveitsi</c:v>
                </c:pt>
              </c:strCache>
            </c:strRef>
          </c:tx>
          <c:spPr>
            <a:ln w="50800" cap="rnd">
              <a:solidFill>
                <a:schemeClr val="tx2"/>
              </a:solidFill>
              <a:round/>
            </a:ln>
            <a:effectLst/>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c:v>
                </c:pt>
                <c:pt idx="10">
                  <c:v>2018e</c:v>
                </c:pt>
                <c:pt idx="11">
                  <c:v>2019e</c:v>
                </c:pt>
              </c:strCache>
            </c:strRef>
          </c:cat>
          <c:val>
            <c:numRef>
              <c:f>Taul1!$D$2:$D$13</c:f>
              <c:numCache>
                <c:formatCode>General</c:formatCode>
                <c:ptCount val="12"/>
                <c:pt idx="0">
                  <c:v>100</c:v>
                </c:pt>
                <c:pt idx="1">
                  <c:v>89</c:v>
                </c:pt>
                <c:pt idx="2">
                  <c:v>93.539000000000001</c:v>
                </c:pt>
                <c:pt idx="3">
                  <c:v>98.309489999999997</c:v>
                </c:pt>
                <c:pt idx="4">
                  <c:v>102.4385</c:v>
                </c:pt>
                <c:pt idx="5">
                  <c:v>102.84820000000001</c:v>
                </c:pt>
                <c:pt idx="6">
                  <c:v>106.0365</c:v>
                </c:pt>
                <c:pt idx="7">
                  <c:v>108.05119999999999</c:v>
                </c:pt>
                <c:pt idx="8">
                  <c:v>111.0767</c:v>
                </c:pt>
                <c:pt idx="9">
                  <c:v>114.52</c:v>
                </c:pt>
                <c:pt idx="10">
                  <c:v>118.0702</c:v>
                </c:pt>
                <c:pt idx="11">
                  <c:v>122.4388</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Alankomaat</c:v>
                </c:pt>
              </c:strCache>
            </c:strRef>
          </c:tx>
          <c:spPr>
            <a:ln w="50800" cap="rnd">
              <a:solidFill>
                <a:schemeClr val="accent5"/>
              </a:solidFill>
              <a:round/>
            </a:ln>
            <a:effectLst/>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c:v>
                </c:pt>
                <c:pt idx="10">
                  <c:v>2018e</c:v>
                </c:pt>
                <c:pt idx="11">
                  <c:v>2019e</c:v>
                </c:pt>
              </c:strCache>
            </c:strRef>
          </c:cat>
          <c:val>
            <c:numRef>
              <c:f>Taul1!$E$2:$E$13</c:f>
              <c:numCache>
                <c:formatCode>General</c:formatCode>
                <c:ptCount val="12"/>
                <c:pt idx="0">
                  <c:v>100</c:v>
                </c:pt>
                <c:pt idx="1">
                  <c:v>89.5</c:v>
                </c:pt>
                <c:pt idx="2">
                  <c:v>86.635999999999996</c:v>
                </c:pt>
                <c:pt idx="3">
                  <c:v>97.725409999999997</c:v>
                </c:pt>
                <c:pt idx="4">
                  <c:v>93.914119999999997</c:v>
                </c:pt>
                <c:pt idx="5">
                  <c:v>91.848010000000002</c:v>
                </c:pt>
                <c:pt idx="6">
                  <c:v>94.419749999999993</c:v>
                </c:pt>
                <c:pt idx="7">
                  <c:v>103.95610000000001</c:v>
                </c:pt>
                <c:pt idx="8">
                  <c:v>107.1788</c:v>
                </c:pt>
                <c:pt idx="9">
                  <c:v>111.3588</c:v>
                </c:pt>
                <c:pt idx="10">
                  <c:v>114.9222</c:v>
                </c:pt>
                <c:pt idx="11">
                  <c:v>121.3579</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c:v>
                </c:pt>
                <c:pt idx="10">
                  <c:v>2018e</c:v>
                </c:pt>
                <c:pt idx="11">
                  <c:v>2019e</c:v>
                </c:pt>
              </c:strCache>
            </c:strRef>
          </c:cat>
          <c:val>
            <c:numRef>
              <c:f>Taul1!$F$2:$F$13</c:f>
              <c:numCache>
                <c:formatCode>General</c:formatCode>
                <c:ptCount val="12"/>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106.3591</c:v>
                </c:pt>
                <c:pt idx="10">
                  <c:v>111.14530000000001</c:v>
                </c:pt>
                <c:pt idx="11">
                  <c:v>116.03570000000001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c:v>
                </c:pt>
                <c:pt idx="10">
                  <c:v>2018e</c:v>
                </c:pt>
                <c:pt idx="11">
                  <c:v>2019e</c:v>
                </c:pt>
              </c:strCache>
            </c:strRef>
          </c:cat>
          <c:val>
            <c:numRef>
              <c:f>Taul1!$G$2:$G$13</c:f>
              <c:numCache>
                <c:formatCode>General</c:formatCode>
                <c:ptCount val="12"/>
                <c:pt idx="0">
                  <c:v>100</c:v>
                </c:pt>
                <c:pt idx="1">
                  <c:v>84.5</c:v>
                </c:pt>
                <c:pt idx="2">
                  <c:v>79.345500000000001</c:v>
                </c:pt>
                <c:pt idx="3">
                  <c:v>81.805210000000002</c:v>
                </c:pt>
                <c:pt idx="4">
                  <c:v>79.26925</c:v>
                </c:pt>
                <c:pt idx="5">
                  <c:v>73.482590000000002</c:v>
                </c:pt>
                <c:pt idx="6">
                  <c:v>72.159909999999996</c:v>
                </c:pt>
                <c:pt idx="7">
                  <c:v>73.819580000000002</c:v>
                </c:pt>
                <c:pt idx="8">
                  <c:v>78.544039999999995</c:v>
                </c:pt>
                <c:pt idx="9">
                  <c:v>86.634069999999994</c:v>
                </c:pt>
                <c:pt idx="10">
                  <c:v>90.619240000000005</c:v>
                </c:pt>
                <c:pt idx="11">
                  <c:v>94.697109999999995</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Taul1!$B$2:$B$14</c:f>
              <c:numCache>
                <c:formatCode>General</c:formatCode>
                <c:ptCount val="13"/>
                <c:pt idx="0">
                  <c:v>23.878</c:v>
                </c:pt>
                <c:pt idx="1">
                  <c:v>24.475999999999999</c:v>
                </c:pt>
                <c:pt idx="2">
                  <c:v>28.315999999999999</c:v>
                </c:pt>
                <c:pt idx="3">
                  <c:v>29.914999999999999</c:v>
                </c:pt>
                <c:pt idx="4">
                  <c:v>25.021999999999998</c:v>
                </c:pt>
                <c:pt idx="5">
                  <c:v>23.966000000000001</c:v>
                </c:pt>
                <c:pt idx="6">
                  <c:v>24.902999999999999</c:v>
                </c:pt>
                <c:pt idx="7">
                  <c:v>24.134</c:v>
                </c:pt>
                <c:pt idx="8">
                  <c:v>22.327000000000002</c:v>
                </c:pt>
                <c:pt idx="9">
                  <c:v>21.603000000000002</c:v>
                </c:pt>
                <c:pt idx="10">
                  <c:v>22.73</c:v>
                </c:pt>
                <c:pt idx="11">
                  <c:v>24.244</c:v>
                </c:pt>
                <c:pt idx="12">
                  <c:v>25.247</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Taul1!$B$2:$B$14</c:f>
              <c:numCache>
                <c:formatCode>General</c:formatCode>
                <c:ptCount val="13"/>
                <c:pt idx="0">
                  <c:v>15.885</c:v>
                </c:pt>
                <c:pt idx="1">
                  <c:v>16.39</c:v>
                </c:pt>
                <c:pt idx="2">
                  <c:v>19.734999999999999</c:v>
                </c:pt>
                <c:pt idx="3">
                  <c:v>20.940999999999999</c:v>
                </c:pt>
                <c:pt idx="4">
                  <c:v>16.748999999999999</c:v>
                </c:pt>
                <c:pt idx="5">
                  <c:v>15.731</c:v>
                </c:pt>
                <c:pt idx="6">
                  <c:v>17.062000000000001</c:v>
                </c:pt>
                <c:pt idx="7">
                  <c:v>16.852</c:v>
                </c:pt>
                <c:pt idx="8">
                  <c:v>15.326000000000001</c:v>
                </c:pt>
                <c:pt idx="9">
                  <c:v>14.779</c:v>
                </c:pt>
                <c:pt idx="10">
                  <c:v>16.251000000000001</c:v>
                </c:pt>
                <c:pt idx="11">
                  <c:v>18.027000000000001</c:v>
                </c:pt>
                <c:pt idx="12">
                  <c:v>19.350000000000001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Taul1!$C$2:$C$14</c:f>
              <c:numCache>
                <c:formatCode>General</c:formatCode>
                <c:ptCount val="13"/>
                <c:pt idx="0">
                  <c:v>7.9930000000000003</c:v>
                </c:pt>
                <c:pt idx="1">
                  <c:v>8.0860000000000003</c:v>
                </c:pt>
                <c:pt idx="2">
                  <c:v>8.5809999999999995</c:v>
                </c:pt>
                <c:pt idx="3">
                  <c:v>8.9740000000000002</c:v>
                </c:pt>
                <c:pt idx="4">
                  <c:v>8.2729999999999997</c:v>
                </c:pt>
                <c:pt idx="5">
                  <c:v>8.2349999999999994</c:v>
                </c:pt>
                <c:pt idx="6">
                  <c:v>7.8410000000000002</c:v>
                </c:pt>
                <c:pt idx="7">
                  <c:v>7.282</c:v>
                </c:pt>
                <c:pt idx="8">
                  <c:v>7.0010000000000003</c:v>
                </c:pt>
                <c:pt idx="9">
                  <c:v>6.8239999999999998</c:v>
                </c:pt>
                <c:pt idx="10">
                  <c:v>6.4790000000000001</c:v>
                </c:pt>
                <c:pt idx="11">
                  <c:v>6.2169999999999996</c:v>
                </c:pt>
                <c:pt idx="12">
                  <c:v>5.8970000000000002</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3"/>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r"/>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43.6</c:v>
                </c:pt>
                <c:pt idx="1">
                  <c:v>12.9</c:v>
                </c:pt>
                <c:pt idx="2">
                  <c:v>13</c:v>
                </c:pt>
                <c:pt idx="3">
                  <c:v>16.100000000000001</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Taul1!$B$2:$B$14</c:f>
              <c:numCache>
                <c:formatCode>General</c:formatCode>
                <c:ptCount val="13"/>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23.936</c:v>
                </c:pt>
                <c:pt idx="12">
                  <c:v>25.247</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Taul1!$C$2:$C$14</c:f>
              <c:numCache>
                <c:formatCode>General</c:formatCode>
                <c:ptCount val="13"/>
                <c:pt idx="0">
                  <c:v>17.396999999999998</c:v>
                </c:pt>
                <c:pt idx="1">
                  <c:v>18.143000000000001</c:v>
                </c:pt>
                <c:pt idx="2">
                  <c:v>19.236000000000001</c:v>
                </c:pt>
                <c:pt idx="3">
                  <c:v>20.654</c:v>
                </c:pt>
                <c:pt idx="4">
                  <c:v>21.21</c:v>
                </c:pt>
                <c:pt idx="5">
                  <c:v>21.207999999999998</c:v>
                </c:pt>
                <c:pt idx="6">
                  <c:v>21.768999999999998</c:v>
                </c:pt>
                <c:pt idx="7">
                  <c:v>22.581</c:v>
                </c:pt>
                <c:pt idx="8">
                  <c:v>22.837</c:v>
                </c:pt>
                <c:pt idx="9">
                  <c:v>22.785</c:v>
                </c:pt>
                <c:pt idx="10">
                  <c:v>22.806999999999999</c:v>
                </c:pt>
                <c:pt idx="11">
                  <c:v>22.959</c:v>
                </c:pt>
                <c:pt idx="12">
                  <c:v>23.164000000000001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19993684103902E-2"/>
          <c:y val="4.4605592380698417E-2"/>
          <c:w val="0.71998629569714678"/>
          <c:h val="0.77563071608879641"/>
        </c:manualLayout>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Taul1!$B$2:$B$15</c:f>
              <c:numCache>
                <c:formatCode>General</c:formatCode>
                <c:ptCount val="14"/>
                <c:pt idx="0">
                  <c:v>3.262</c:v>
                </c:pt>
                <c:pt idx="1">
                  <c:v>3.319</c:v>
                </c:pt>
                <c:pt idx="2">
                  <c:v>4.2699999999999996</c:v>
                </c:pt>
                <c:pt idx="3">
                  <c:v>3.661</c:v>
                </c:pt>
                <c:pt idx="4">
                  <c:v>2.8090000000000002</c:v>
                </c:pt>
                <c:pt idx="5">
                  <c:v>2.1640000000000001</c:v>
                </c:pt>
                <c:pt idx="6">
                  <c:v>2.3149999999999999</c:v>
                </c:pt>
                <c:pt idx="7">
                  <c:v>2.57</c:v>
                </c:pt>
                <c:pt idx="8">
                  <c:v>2.262</c:v>
                </c:pt>
                <c:pt idx="9">
                  <c:v>2.298</c:v>
                </c:pt>
                <c:pt idx="10">
                  <c:v>2.8730000000000002</c:v>
                </c:pt>
                <c:pt idx="11">
                  <c:v>3.0649999999999999</c:v>
                </c:pt>
                <c:pt idx="12">
                  <c:v>3.5750000000000002</c:v>
                </c:pt>
                <c:pt idx="13">
                  <c:v>3.11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Taul1!$C$2:$C$15</c:f>
              <c:numCache>
                <c:formatCode>General</c:formatCode>
                <c:ptCount val="14"/>
                <c:pt idx="0">
                  <c:v>5.5839999999999996</c:v>
                </c:pt>
                <c:pt idx="1">
                  <c:v>5.7629999999999999</c:v>
                </c:pt>
                <c:pt idx="2">
                  <c:v>5.96</c:v>
                </c:pt>
                <c:pt idx="3">
                  <c:v>6.4779999999999998</c:v>
                </c:pt>
                <c:pt idx="4">
                  <c:v>5.8929999999999998</c:v>
                </c:pt>
                <c:pt idx="5">
                  <c:v>5.8010000000000002</c:v>
                </c:pt>
                <c:pt idx="6">
                  <c:v>5.415</c:v>
                </c:pt>
                <c:pt idx="7">
                  <c:v>4.5839999999999996</c:v>
                </c:pt>
                <c:pt idx="8">
                  <c:v>4.2359999999999998</c:v>
                </c:pt>
                <c:pt idx="9">
                  <c:v>4.1020000000000003</c:v>
                </c:pt>
                <c:pt idx="10">
                  <c:v>3.762</c:v>
                </c:pt>
                <c:pt idx="11">
                  <c:v>3.4319999999999999</c:v>
                </c:pt>
                <c:pt idx="12">
                  <c:v>3.0579999999999998</c:v>
                </c:pt>
                <c:pt idx="13">
                  <c:v>3.0489999999999999</c:v>
                </c:pt>
              </c:numCache>
            </c:numRef>
          </c:val>
          <c:smooth val="0"/>
          <c:extLst>
            <c:ext xmlns:c16="http://schemas.microsoft.com/office/drawing/2014/chart" uri="{C3380CC4-5D6E-409C-BE32-E72D297353CC}">
              <c16:uniqueId val="{00000001-3372-499F-858A-C68065062B00}"/>
            </c:ext>
          </c:extLst>
        </c:ser>
        <c:ser>
          <c:idx val="2"/>
          <c:order val="2"/>
          <c:tx>
            <c:strRef>
              <c:f>Taul1!$D$1</c:f>
              <c:strCache>
                <c:ptCount val="1"/>
                <c:pt idx="0">
                  <c:v>T&amp;K-investoinnit, pl. elektroniikkateollisuus</c:v>
                </c:pt>
              </c:strCache>
            </c:strRef>
          </c:tx>
          <c:spPr>
            <a:ln w="381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Taul1!$D$2:$D$15</c:f>
              <c:numCache>
                <c:formatCode>General</c:formatCode>
                <c:ptCount val="14"/>
                <c:pt idx="0">
                  <c:v>1.92</c:v>
                </c:pt>
                <c:pt idx="1">
                  <c:v>2.012</c:v>
                </c:pt>
                <c:pt idx="2">
                  <c:v>2.109</c:v>
                </c:pt>
                <c:pt idx="3">
                  <c:v>2.117</c:v>
                </c:pt>
                <c:pt idx="4">
                  <c:v>1.99</c:v>
                </c:pt>
                <c:pt idx="5">
                  <c:v>2.0150000000000001</c:v>
                </c:pt>
                <c:pt idx="6">
                  <c:v>1.978</c:v>
                </c:pt>
                <c:pt idx="7">
                  <c:v>2.1859999999999999</c:v>
                </c:pt>
                <c:pt idx="8">
                  <c:v>2.0369999999999999</c:v>
                </c:pt>
                <c:pt idx="9">
                  <c:v>2.0640000000000001</c:v>
                </c:pt>
                <c:pt idx="10">
                  <c:v>2.1360000000000001</c:v>
                </c:pt>
                <c:pt idx="11">
                  <c:v>2.1070000000000002</c:v>
                </c:pt>
                <c:pt idx="12">
                  <c:v>1.8939999999999999</c:v>
                </c:pt>
              </c:numCache>
            </c:numRef>
          </c:val>
          <c:smooth val="0"/>
          <c:extLst>
            <c:ext xmlns:c16="http://schemas.microsoft.com/office/drawing/2014/chart" uri="{C3380CC4-5D6E-409C-BE32-E72D297353CC}">
              <c16:uniqueId val="{00000000-489A-42BC-9CEA-B8F82AEAECF2}"/>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7"/>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1"/>
      </c:valAx>
      <c:spPr>
        <a:noFill/>
        <a:ln>
          <a:noFill/>
        </a:ln>
        <a:effectLst/>
      </c:spPr>
    </c:plotArea>
    <c:legend>
      <c:legendPos val="r"/>
      <c:layout>
        <c:manualLayout>
          <c:xMode val="edge"/>
          <c:yMode val="edge"/>
          <c:x val="0.76247344791322202"/>
          <c:y val="0.31617978159228438"/>
          <c:w val="0.22844596184841254"/>
          <c:h val="0.36764012818174324"/>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Taul1!$B$2:$B$14</c:f>
              <c:numCache>
                <c:formatCode>General</c:formatCode>
                <c:ptCount val="13"/>
                <c:pt idx="0">
                  <c:v>7.1719999999999997</c:v>
                </c:pt>
                <c:pt idx="1">
                  <c:v>7.4950000000000001</c:v>
                </c:pt>
                <c:pt idx="2">
                  <c:v>8.6189999999999998</c:v>
                </c:pt>
                <c:pt idx="3">
                  <c:v>8.9350000000000005</c:v>
                </c:pt>
                <c:pt idx="4">
                  <c:v>7.85</c:v>
                </c:pt>
                <c:pt idx="5">
                  <c:v>7.2409999999999997</c:v>
                </c:pt>
                <c:pt idx="6">
                  <c:v>7.1959999999999997</c:v>
                </c:pt>
                <c:pt idx="7">
                  <c:v>6.8390000000000004</c:v>
                </c:pt>
                <c:pt idx="8">
                  <c:v>6.319</c:v>
                </c:pt>
                <c:pt idx="9">
                  <c:v>6.2690000000000001</c:v>
                </c:pt>
                <c:pt idx="10">
                  <c:v>6.5430000000000001</c:v>
                </c:pt>
                <c:pt idx="11">
                  <c:v>6.4649999999999999</c:v>
                </c:pt>
                <c:pt idx="12">
                  <c:v>6.633</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Taul1!$C$2:$C$14</c:f>
              <c:numCache>
                <c:formatCode>General</c:formatCode>
                <c:ptCount val="13"/>
                <c:pt idx="0">
                  <c:v>7.0949999999999998</c:v>
                </c:pt>
                <c:pt idx="1">
                  <c:v>7.3819999999999997</c:v>
                </c:pt>
                <c:pt idx="2">
                  <c:v>7.798</c:v>
                </c:pt>
                <c:pt idx="3">
                  <c:v>8.3789999999999996</c:v>
                </c:pt>
                <c:pt idx="4">
                  <c:v>8.6669999999999998</c:v>
                </c:pt>
                <c:pt idx="5">
                  <c:v>8.6679999999999993</c:v>
                </c:pt>
                <c:pt idx="6">
                  <c:v>8.7859999999999996</c:v>
                </c:pt>
                <c:pt idx="7">
                  <c:v>8.8420000000000005</c:v>
                </c:pt>
                <c:pt idx="8">
                  <c:v>8.6940000000000008</c:v>
                </c:pt>
                <c:pt idx="9">
                  <c:v>8.4220000000000006</c:v>
                </c:pt>
                <c:pt idx="10">
                  <c:v>8.2080000000000002</c:v>
                </c:pt>
                <c:pt idx="11">
                  <c:v>8.0069999999999997</c:v>
                </c:pt>
                <c:pt idx="12">
                  <c:v>7.7679999999999998</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10"/>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1"/>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Taul1!$B$2:$B$14</c:f>
              <c:numCache>
                <c:formatCode>General</c:formatCode>
                <c:ptCount val="13"/>
                <c:pt idx="0">
                  <c:v>3.0350000000000001</c:v>
                </c:pt>
                <c:pt idx="1">
                  <c:v>3.109</c:v>
                </c:pt>
                <c:pt idx="2">
                  <c:v>3.9550000000000001</c:v>
                </c:pt>
                <c:pt idx="3">
                  <c:v>3.536</c:v>
                </c:pt>
                <c:pt idx="4">
                  <c:v>2.738</c:v>
                </c:pt>
                <c:pt idx="5">
                  <c:v>2.1080000000000001</c:v>
                </c:pt>
                <c:pt idx="6">
                  <c:v>2.2669999999999999</c:v>
                </c:pt>
                <c:pt idx="7">
                  <c:v>2.5339999999999998</c:v>
                </c:pt>
                <c:pt idx="8">
                  <c:v>2.2530000000000001</c:v>
                </c:pt>
                <c:pt idx="9">
                  <c:v>2.2879999999999998</c:v>
                </c:pt>
                <c:pt idx="10">
                  <c:v>2.8530000000000002</c:v>
                </c:pt>
                <c:pt idx="11">
                  <c:v>3.0449999999999999</c:v>
                </c:pt>
                <c:pt idx="12">
                  <c:v>3.5750000000000002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Tuotannollisen pääoman kuluminen</c:v>
                </c:pt>
              </c:strCache>
            </c:strRef>
          </c:tx>
          <c:spPr>
            <a:ln w="38100" cap="rnd">
              <a:solidFill>
                <a:schemeClr val="accent3">
                  <a:lumMod val="50000"/>
                </a:schemeClr>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Taul1!$C$2:$C$14</c:f>
              <c:numCache>
                <c:formatCode>General</c:formatCode>
                <c:ptCount val="13"/>
                <c:pt idx="0">
                  <c:v>3.6150000000000002</c:v>
                </c:pt>
                <c:pt idx="1">
                  <c:v>3.6259999999999999</c:v>
                </c:pt>
                <c:pt idx="2">
                  <c:v>3.762</c:v>
                </c:pt>
                <c:pt idx="3">
                  <c:v>3.8929999999999998</c:v>
                </c:pt>
                <c:pt idx="4">
                  <c:v>3.8380000000000001</c:v>
                </c:pt>
                <c:pt idx="5">
                  <c:v>3.6539999999999999</c:v>
                </c:pt>
                <c:pt idx="6">
                  <c:v>3.6040000000000001</c:v>
                </c:pt>
                <c:pt idx="7">
                  <c:v>3.61</c:v>
                </c:pt>
                <c:pt idx="8">
                  <c:v>3.5680000000000001</c:v>
                </c:pt>
                <c:pt idx="9">
                  <c:v>3.4279999999999999</c:v>
                </c:pt>
                <c:pt idx="10">
                  <c:v>3.3839999999999999</c:v>
                </c:pt>
                <c:pt idx="11">
                  <c:v>3.3809999999999998</c:v>
                </c:pt>
                <c:pt idx="12">
                  <c:v>3.41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5"/>
          <c:min val="2"/>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08560273213096E-2"/>
          <c:w val="0.6709053479552286"/>
          <c:h val="0.86066347591913561"/>
        </c:manualLayout>
      </c:layout>
      <c:lineChart>
        <c:grouping val="standard"/>
        <c:varyColors val="0"/>
        <c:ser>
          <c:idx val="0"/>
          <c:order val="0"/>
          <c:tx>
            <c:strRef>
              <c:f>Taul1!$B$1</c:f>
              <c:strCache>
                <c:ptCount val="1"/>
                <c:pt idx="0">
                  <c:v>Tuotannollisen pääoman kuluminen kumulatiivisesti</c:v>
                </c:pt>
              </c:strCache>
            </c:strRef>
          </c:tx>
          <c:spPr>
            <a:ln w="38100" cap="rnd">
              <a:solidFill>
                <a:schemeClr val="accent1"/>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Taul1!$B$2:$B$14</c:f>
              <c:numCache>
                <c:formatCode>General</c:formatCode>
                <c:ptCount val="13"/>
                <c:pt idx="0">
                  <c:v>3.6150000000000002</c:v>
                </c:pt>
                <c:pt idx="1">
                  <c:v>7.2409999999999997</c:v>
                </c:pt>
                <c:pt idx="2">
                  <c:v>11.003</c:v>
                </c:pt>
                <c:pt idx="3">
                  <c:v>14.896000000000001</c:v>
                </c:pt>
                <c:pt idx="4">
                  <c:v>18.734000000000002</c:v>
                </c:pt>
                <c:pt idx="5">
                  <c:v>22.388000000000002</c:v>
                </c:pt>
                <c:pt idx="6">
                  <c:v>25.992000000000001</c:v>
                </c:pt>
                <c:pt idx="7">
                  <c:v>29.602</c:v>
                </c:pt>
                <c:pt idx="8">
                  <c:v>33.17</c:v>
                </c:pt>
                <c:pt idx="9">
                  <c:v>36.597999999999999</c:v>
                </c:pt>
                <c:pt idx="10">
                  <c:v>39.981999999999999</c:v>
                </c:pt>
                <c:pt idx="11">
                  <c:v>43.363</c:v>
                </c:pt>
                <c:pt idx="12">
                  <c:v>46.773000000000003</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Tuotannolliset investoinnit kumulatiivisesti</c:v>
                </c:pt>
              </c:strCache>
            </c:strRef>
          </c:tx>
          <c:spPr>
            <a:ln w="38100" cap="rnd">
              <a:solidFill>
                <a:schemeClr val="accent3">
                  <a:lumMod val="50000"/>
                </a:schemeClr>
              </a:solidFill>
              <a:round/>
            </a:ln>
            <a:effectLst/>
          </c:spPr>
          <c:marker>
            <c:symbol val="none"/>
          </c:marker>
          <c:cat>
            <c:numRef>
              <c:f>Taul1!$A$2:$A$14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Taul1!$C$2:$C$14</c:f>
              <c:numCache>
                <c:formatCode>General</c:formatCode>
                <c:ptCount val="13"/>
                <c:pt idx="0">
                  <c:v>3.0350000000000001</c:v>
                </c:pt>
                <c:pt idx="1">
                  <c:v>6.1440000000000001</c:v>
                </c:pt>
                <c:pt idx="2">
                  <c:v>10.099</c:v>
                </c:pt>
                <c:pt idx="3">
                  <c:v>13.635</c:v>
                </c:pt>
                <c:pt idx="4">
                  <c:v>16.373000000000001</c:v>
                </c:pt>
                <c:pt idx="5">
                  <c:v>18.481000000000002</c:v>
                </c:pt>
                <c:pt idx="6">
                  <c:v>20.748000000000001</c:v>
                </c:pt>
                <c:pt idx="7">
                  <c:v>23.282</c:v>
                </c:pt>
                <c:pt idx="8">
                  <c:v>25.535</c:v>
                </c:pt>
                <c:pt idx="9">
                  <c:v>27.823</c:v>
                </c:pt>
                <c:pt idx="10">
                  <c:v>30.675999999999998</c:v>
                </c:pt>
                <c:pt idx="11">
                  <c:v>33.720999999999997</c:v>
                </c:pt>
                <c:pt idx="12">
                  <c:v>37.295999999999999</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5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5"/>
      </c:valAx>
      <c:spPr>
        <a:noFill/>
        <a:ln>
          <a:noFill/>
        </a:ln>
        <a:effectLst/>
      </c:spPr>
    </c:plotArea>
    <c:legend>
      <c:legendPos val="r"/>
      <c:layout>
        <c:manualLayout>
          <c:xMode val="edge"/>
          <c:yMode val="edge"/>
          <c:x val="0.72198128468901657"/>
          <c:y val="9.5916363433054874E-2"/>
          <c:w val="0.26893812507261788"/>
          <c:h val="0.41245905763845858"/>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8052</c:v>
                </c:pt>
                <c:pt idx="1">
                  <c:v>8383</c:v>
                </c:pt>
                <c:pt idx="2">
                  <c:v>9979</c:v>
                </c:pt>
                <c:pt idx="3">
                  <c:v>10594</c:v>
                </c:pt>
                <c:pt idx="4">
                  <c:v>8937</c:v>
                </c:pt>
                <c:pt idx="5">
                  <c:v>8431</c:v>
                </c:pt>
                <c:pt idx="6">
                  <c:v>8623</c:v>
                </c:pt>
                <c:pt idx="7">
                  <c:v>8195</c:v>
                </c:pt>
                <c:pt idx="8">
                  <c:v>7721</c:v>
                </c:pt>
                <c:pt idx="9">
                  <c:v>8079</c:v>
                </c:pt>
                <c:pt idx="10">
                  <c:v>8328</c:v>
                </c:pt>
                <c:pt idx="11">
                  <c:v>8193</c:v>
                </c:pt>
                <c:pt idx="12">
                  <c:v>8784</c:v>
                </c:pt>
                <c:pt idx="13">
                  <c:v>8504</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5154</c:v>
                </c:pt>
                <c:pt idx="1">
                  <c:v>5361</c:v>
                </c:pt>
                <c:pt idx="2">
                  <c:v>6161</c:v>
                </c:pt>
                <c:pt idx="3">
                  <c:v>7463</c:v>
                </c:pt>
                <c:pt idx="4">
                  <c:v>6490</c:v>
                </c:pt>
                <c:pt idx="5">
                  <c:v>6374</c:v>
                </c:pt>
                <c:pt idx="6">
                  <c:v>6438</c:v>
                </c:pt>
                <c:pt idx="7">
                  <c:v>5745</c:v>
                </c:pt>
                <c:pt idx="8">
                  <c:v>5182</c:v>
                </c:pt>
                <c:pt idx="9">
                  <c:v>5748</c:v>
                </c:pt>
                <c:pt idx="10">
                  <c:v>5527</c:v>
                </c:pt>
                <c:pt idx="11">
                  <c:v>5158</c:v>
                </c:pt>
                <c:pt idx="12">
                  <c:v>5444</c:v>
                </c:pt>
                <c:pt idx="13">
                  <c:v>5836</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5.5926425768856078E-2"/>
          <c:y val="7.09301038593764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0"/>
          <c:order val="0"/>
          <c:tx>
            <c:strRef>
              <c:f>Taul1!$B$1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25.42</c:v>
                </c:pt>
                <c:pt idx="1">
                  <c:v>25.99</c:v>
                </c:pt>
                <c:pt idx="2">
                  <c:v>27.15</c:v>
                </c:pt>
                <c:pt idx="3">
                  <c:v>27.84</c:v>
                </c:pt>
                <c:pt idx="4">
                  <c:v>25.3</c:v>
                </c:pt>
                <c:pt idx="5">
                  <c:v>24.09</c:v>
                </c:pt>
                <c:pt idx="6">
                  <c:v>24.92</c:v>
                </c:pt>
                <c:pt idx="7">
                  <c:v>25.69</c:v>
                </c:pt>
                <c:pt idx="8">
                  <c:v>25.53</c:v>
                </c:pt>
                <c:pt idx="9">
                  <c:v>26.76</c:v>
                </c:pt>
                <c:pt idx="10">
                  <c:v>26.71</c:v>
                </c:pt>
                <c:pt idx="11">
                  <c:v>27.28</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23.62</c:v>
                </c:pt>
                <c:pt idx="1">
                  <c:v>23.62</c:v>
                </c:pt>
                <c:pt idx="2">
                  <c:v>24.49</c:v>
                </c:pt>
                <c:pt idx="3">
                  <c:v>25.24</c:v>
                </c:pt>
                <c:pt idx="4">
                  <c:v>23.85</c:v>
                </c:pt>
                <c:pt idx="5">
                  <c:v>22.94</c:v>
                </c:pt>
                <c:pt idx="6">
                  <c:v>24.39</c:v>
                </c:pt>
                <c:pt idx="7">
                  <c:v>24.73</c:v>
                </c:pt>
                <c:pt idx="8">
                  <c:v>24.55</c:v>
                </c:pt>
                <c:pt idx="9">
                  <c:v>25.62</c:v>
                </c:pt>
                <c:pt idx="10">
                  <c:v>25.58</c:v>
                </c:pt>
                <c:pt idx="11">
                  <c:v>26.41</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26.15</c:v>
                </c:pt>
                <c:pt idx="1">
                  <c:v>25.35</c:v>
                </c:pt>
                <c:pt idx="2">
                  <c:v>25.76</c:v>
                </c:pt>
                <c:pt idx="3">
                  <c:v>25.97</c:v>
                </c:pt>
                <c:pt idx="4">
                  <c:v>24.7</c:v>
                </c:pt>
                <c:pt idx="5">
                  <c:v>23.19</c:v>
                </c:pt>
                <c:pt idx="6">
                  <c:v>24.78</c:v>
                </c:pt>
                <c:pt idx="7">
                  <c:v>25.3</c:v>
                </c:pt>
                <c:pt idx="8">
                  <c:v>25.83</c:v>
                </c:pt>
                <c:pt idx="9">
                  <c:v>25.31</c:v>
                </c:pt>
                <c:pt idx="10">
                  <c:v>25.13</c:v>
                </c:pt>
                <c:pt idx="11">
                  <c:v>26.02</c:v>
                </c:pt>
              </c:numCache>
            </c:numRef>
          </c:val>
          <c:smooth val="0"/>
          <c:extLst>
            <c:ext xmlns:c16="http://schemas.microsoft.com/office/drawing/2014/chart" uri="{C3380CC4-5D6E-409C-BE32-E72D297353CC}">
              <c16:uniqueId val="{00000000-ABBE-45A0-9B2F-3DDDE479658B}"/>
            </c:ext>
          </c:extLst>
        </c:ser>
        <c:ser>
          <c:idx val="3"/>
          <c:order val="3"/>
          <c:tx>
            <c:strRef>
              <c:f>Taul1!$E$1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26.59</c:v>
                </c:pt>
                <c:pt idx="1">
                  <c:v>27.36</c:v>
                </c:pt>
                <c:pt idx="2">
                  <c:v>27.92</c:v>
                </c:pt>
                <c:pt idx="3">
                  <c:v>26.65</c:v>
                </c:pt>
                <c:pt idx="4">
                  <c:v>24.48</c:v>
                </c:pt>
                <c:pt idx="5">
                  <c:v>24.03</c:v>
                </c:pt>
                <c:pt idx="6">
                  <c:v>25.03</c:v>
                </c:pt>
                <c:pt idx="7">
                  <c:v>25.84</c:v>
                </c:pt>
                <c:pt idx="8">
                  <c:v>25.59</c:v>
                </c:pt>
                <c:pt idx="9">
                  <c:v>25.92</c:v>
                </c:pt>
                <c:pt idx="10">
                  <c:v>25.75</c:v>
                </c:pt>
              </c:numCache>
            </c:numRef>
          </c:val>
          <c:smooth val="0"/>
          <c:extLst>
            <c:ext xmlns:c16="http://schemas.microsoft.com/office/drawing/2014/chart" uri="{C3380CC4-5D6E-409C-BE32-E72D297353CC}">
              <c16:uniqueId val="{00000001-ABBE-45A0-9B2F-3DDDE479658B}"/>
            </c:ext>
          </c:extLst>
        </c:ser>
        <c:ser>
          <c:idx val="4"/>
          <c:order val="4"/>
          <c:tx>
            <c:strRef>
              <c:f>Taul1!$F$1</c:f>
              <c:strCache>
                <c:ptCount val="1"/>
                <c:pt idx="0">
                  <c:v>Tanska</c:v>
                </c:pt>
              </c:strCache>
            </c:strRef>
          </c:tx>
          <c:spPr>
            <a:ln w="63500" cap="rnd">
              <a:solidFill>
                <a:schemeClr val="bg2">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22.75</c:v>
                </c:pt>
                <c:pt idx="1">
                  <c:v>24.06</c:v>
                </c:pt>
                <c:pt idx="2">
                  <c:v>24.45</c:v>
                </c:pt>
                <c:pt idx="3">
                  <c:v>24.6</c:v>
                </c:pt>
                <c:pt idx="4">
                  <c:v>23.65</c:v>
                </c:pt>
                <c:pt idx="5">
                  <c:v>19.8</c:v>
                </c:pt>
                <c:pt idx="6">
                  <c:v>19.649999999999999</c:v>
                </c:pt>
                <c:pt idx="7">
                  <c:v>20.260000000000002</c:v>
                </c:pt>
                <c:pt idx="8">
                  <c:v>21.73</c:v>
                </c:pt>
                <c:pt idx="9">
                  <c:v>21.07</c:v>
                </c:pt>
                <c:pt idx="10">
                  <c:v>21.22</c:v>
                </c:pt>
                <c:pt idx="11">
                  <c:v>22.72</c:v>
                </c:pt>
              </c:numCache>
            </c:numRef>
          </c:val>
          <c:smooth val="0"/>
          <c:extLst>
            <c:ext xmlns:c16="http://schemas.microsoft.com/office/drawing/2014/chart" uri="{C3380CC4-5D6E-409C-BE32-E72D297353CC}">
              <c16:uniqueId val="{00000002-ABBE-45A0-9B2F-3DDDE479658B}"/>
            </c:ext>
          </c:extLst>
        </c:ser>
        <c:ser>
          <c:idx val="5"/>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21.67</c:v>
                </c:pt>
                <c:pt idx="1">
                  <c:v>21.56</c:v>
                </c:pt>
                <c:pt idx="2">
                  <c:v>23.47</c:v>
                </c:pt>
                <c:pt idx="3">
                  <c:v>24.85</c:v>
                </c:pt>
                <c:pt idx="4">
                  <c:v>23.72</c:v>
                </c:pt>
                <c:pt idx="5">
                  <c:v>21.58</c:v>
                </c:pt>
                <c:pt idx="6">
                  <c:v>22.09</c:v>
                </c:pt>
                <c:pt idx="7">
                  <c:v>22.22</c:v>
                </c:pt>
                <c:pt idx="8">
                  <c:v>20.6</c:v>
                </c:pt>
                <c:pt idx="9">
                  <c:v>19.91</c:v>
                </c:pt>
                <c:pt idx="10">
                  <c:v>20.440000000000001</c:v>
                </c:pt>
                <c:pt idx="11">
                  <c:v>21.16</c:v>
                </c:pt>
              </c:numCache>
            </c:numRef>
          </c:val>
          <c:smooth val="0"/>
          <c:extLst>
            <c:ext xmlns:c16="http://schemas.microsoft.com/office/drawing/2014/chart" uri="{C3380CC4-5D6E-409C-BE32-E72D297353CC}">
              <c16:uniqueId val="{00000003-ABBE-45A0-9B2F-3DDDE479658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0"/>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bkt:hen</a:t>
            </a:r>
            <a:r>
              <a:rPr lang="en-GB" sz="1200" b="0" dirty="0">
                <a:solidFill>
                  <a:srgbClr val="002060"/>
                </a:solidFill>
              </a:rPr>
              <a:t>,</a:t>
            </a:r>
            <a:r>
              <a:rPr lang="en-GB" sz="1200" b="0" baseline="0" dirty="0">
                <a:solidFill>
                  <a:srgbClr val="002060"/>
                </a:solidFill>
              </a:rPr>
              <a:t> </a:t>
            </a:r>
            <a:r>
              <a:rPr lang="en-GB" sz="1200" b="0" dirty="0">
                <a:solidFill>
                  <a:srgbClr val="002060"/>
                </a:solidFill>
              </a:rPr>
              <a:t>% </a:t>
            </a:r>
          </a:p>
        </c:rich>
      </c:tx>
      <c:layout>
        <c:manualLayout>
          <c:xMode val="edge"/>
          <c:yMode val="edge"/>
          <c:x val="5.2899562356067575E-2"/>
          <c:y val="8.17741275344862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1"/>
          <c:order val="0"/>
          <c:tx>
            <c:strRef>
              <c:f>Taul1!$B$1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Euromaat</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2017</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3834797013010283"/>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64690840265622"/>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4.4107521776323169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fi-FI">
                        <a:solidFill>
                          <a:schemeClr val="accent1"/>
                        </a:solidFill>
                      </a:rPr>
                      <a:pPr/>
                      <a:t>[LUOKAN NIMI]</a:t>
                    </a:fld>
                    <a:r>
                      <a:rPr lang="fi-FI" baseline="0" dirty="0">
                        <a:solidFill>
                          <a:schemeClr val="accent1"/>
                        </a:solidFill>
                      </a:rPr>
                      <a:t>, </a:t>
                    </a:r>
                    <a:fld id="{989582FA-4386-41F1-B100-C5FFF55AE594}"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en-US">
                        <a:solidFill>
                          <a:schemeClr val="accent1"/>
                        </a:solidFill>
                      </a:rPr>
                      <a:pPr/>
                      <a:t>[LUOKAN NIMI]</a:t>
                    </a:fld>
                    <a:r>
                      <a:rPr lang="en-US" baseline="0" dirty="0">
                        <a:solidFill>
                          <a:schemeClr val="accent1"/>
                        </a:solidFill>
                      </a:rPr>
                      <a:t>, </a:t>
                    </a:r>
                    <a:fld id="{A2F5BE64-087A-4BFC-849B-E96EAEDA183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9758625864483201"/>
                  <c:y val="3.9290283871789941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7.9971570202346409E-2"/>
                  <c:y val="-5.1164279781275454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Autot ja autonosat</c:v>
                </c:pt>
                <c:pt idx="6">
                  <c:v>Värimetallit</c:v>
                </c:pt>
                <c:pt idx="7">
                  <c:v>Koneteollisuuden palvelut</c:v>
                </c:pt>
                <c:pt idx="8">
                  <c:v>Tietoliikennelaitteet</c:v>
                </c:pt>
                <c:pt idx="9">
                  <c:v>Laivat, veneet ja muut ajoneuvot</c:v>
                </c:pt>
                <c:pt idx="10">
                  <c:v>Lääkintäkojeet ja laitteet</c:v>
                </c:pt>
                <c:pt idx="11">
                  <c:v>Metallituotteet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7.8</c:v>
                </c:pt>
                <c:pt idx="1">
                  <c:v>5.0999999999999996</c:v>
                </c:pt>
                <c:pt idx="2">
                  <c:v>4.2</c:v>
                </c:pt>
                <c:pt idx="3">
                  <c:v>4.0999999999999996</c:v>
                </c:pt>
                <c:pt idx="4">
                  <c:v>3.8</c:v>
                </c:pt>
                <c:pt idx="5">
                  <c:v>3.5</c:v>
                </c:pt>
                <c:pt idx="6">
                  <c:v>3.4</c:v>
                </c:pt>
                <c:pt idx="7">
                  <c:v>2.8</c:v>
                </c:pt>
                <c:pt idx="8">
                  <c:v>2.7</c:v>
                </c:pt>
                <c:pt idx="9">
                  <c:v>1.9</c:v>
                </c:pt>
                <c:pt idx="10">
                  <c:v>1.6</c:v>
                </c:pt>
                <c:pt idx="11">
                  <c:v>1.3</c:v>
                </c:pt>
                <c:pt idx="12">
                  <c:v>0.6</c:v>
                </c:pt>
                <c:pt idx="13">
                  <c:v>0.4</c:v>
                </c:pt>
                <c:pt idx="14">
                  <c:v>0.4</c:v>
                </c:pt>
                <c:pt idx="15">
                  <c:v>7.1</c:v>
                </c:pt>
                <c:pt idx="16">
                  <c:v>2.8</c:v>
                </c:pt>
                <c:pt idx="17">
                  <c:v>2</c:v>
                </c:pt>
                <c:pt idx="18">
                  <c:v>1</c:v>
                </c:pt>
                <c:pt idx="19">
                  <c:v>4.5</c:v>
                </c:pt>
                <c:pt idx="20">
                  <c:v>3.5</c:v>
                </c:pt>
                <c:pt idx="21">
                  <c:v>2.6</c:v>
                </c:pt>
                <c:pt idx="22">
                  <c:v>1.5</c:v>
                </c:pt>
                <c:pt idx="23">
                  <c:v>0.9</c:v>
                </c:pt>
                <c:pt idx="24">
                  <c:v>16.100000000000001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0.49687999999999999</c:v>
                </c:pt>
                <c:pt idx="10">
                  <c:v>0.46434999999999998</c:v>
                </c:pt>
                <c:pt idx="11">
                  <c:v>0.84263999999999994</c:v>
                </c:pt>
                <c:pt idx="12">
                  <c:v>0.59265999999999996</c:v>
                </c:pt>
                <c:pt idx="13">
                  <c:v>0.66479999999999995</c:v>
                </c:pt>
                <c:pt idx="14">
                  <c:v>0.74408399999999997</c:v>
                </c:pt>
                <c:pt idx="15">
                  <c:v>0.74812500000000004</c:v>
                </c:pt>
                <c:pt idx="16">
                  <c:v>0.76311700000000005</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0.81723400000000002</c:v>
                </c:pt>
                <c:pt idx="10">
                  <c:v>0.77607199999999998</c:v>
                </c:pt>
                <c:pt idx="11">
                  <c:v>0.74627299999999996</c:v>
                </c:pt>
                <c:pt idx="12">
                  <c:v>0.75480599999999998</c:v>
                </c:pt>
                <c:pt idx="13">
                  <c:v>0.76545799999999997</c:v>
                </c:pt>
                <c:pt idx="14">
                  <c:v>0.75328600000000001</c:v>
                </c:pt>
                <c:pt idx="15">
                  <c:v>0.70543299999999998</c:v>
                </c:pt>
                <c:pt idx="16">
                  <c:v>0.77607599999999999</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Taul1!$D$2:$D$18</c:f>
              <c:numCache>
                <c:formatCode>General</c:formatCode>
                <c:ptCount val="17"/>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0.71064700000000003</c:v>
                </c:pt>
                <c:pt idx="10">
                  <c:v>0.58736200000000005</c:v>
                </c:pt>
                <c:pt idx="11">
                  <c:v>0.457619</c:v>
                </c:pt>
                <c:pt idx="12">
                  <c:v>0.44191599999999998</c:v>
                </c:pt>
                <c:pt idx="13">
                  <c:v>0.44583299999999998</c:v>
                </c:pt>
                <c:pt idx="14">
                  <c:v>1.2497549999999999</c:v>
                </c:pt>
                <c:pt idx="15">
                  <c:v>1.1762030000000001</c:v>
                </c:pt>
                <c:pt idx="16">
                  <c:v>1.27033</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Taul1!$E$2:$E$18</c:f>
              <c:numCache>
                <c:formatCode>General</c:formatCode>
                <c:ptCount val="17"/>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0.89429099999999995</c:v>
                </c:pt>
                <c:pt idx="10">
                  <c:v>0.82269099999999995</c:v>
                </c:pt>
                <c:pt idx="11">
                  <c:v>0.87582700000000002</c:v>
                </c:pt>
                <c:pt idx="12">
                  <c:v>0.94112600000000002</c:v>
                </c:pt>
                <c:pt idx="13">
                  <c:v>0.92991999999999997</c:v>
                </c:pt>
                <c:pt idx="14">
                  <c:v>0.89028700000000005</c:v>
                </c:pt>
                <c:pt idx="15">
                  <c:v>1.2066479999999999</c:v>
                </c:pt>
                <c:pt idx="16">
                  <c:v>1.5984769999999999</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7000000000000002"/>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Taul1!$B$2:$B$9</c:f>
              <c:numCache>
                <c:formatCode>General</c:formatCode>
                <c:ptCount val="8"/>
                <c:pt idx="0">
                  <c:v>0.18554999999999999</c:v>
                </c:pt>
                <c:pt idx="1">
                  <c:v>0.17242099999999999</c:v>
                </c:pt>
                <c:pt idx="2">
                  <c:v>0.52161599999999997</c:v>
                </c:pt>
                <c:pt idx="3">
                  <c:v>0.31292399999999998</c:v>
                </c:pt>
                <c:pt idx="4">
                  <c:v>0.35733599999999999</c:v>
                </c:pt>
                <c:pt idx="5">
                  <c:v>0.45519100000000001</c:v>
                </c:pt>
                <c:pt idx="6">
                  <c:v>0.48973299999999997</c:v>
                </c:pt>
                <c:pt idx="7">
                  <c:v>0.54928100000000002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Taul1!$C$2:$C$9</c:f>
              <c:numCache>
                <c:formatCode>General</c:formatCode>
                <c:ptCount val="8"/>
                <c:pt idx="0">
                  <c:v>0.63020200000000004</c:v>
                </c:pt>
                <c:pt idx="1">
                  <c:v>0.618977</c:v>
                </c:pt>
                <c:pt idx="2">
                  <c:v>0.61277400000000004</c:v>
                </c:pt>
                <c:pt idx="3">
                  <c:v>0.621367</c:v>
                </c:pt>
                <c:pt idx="4">
                  <c:v>0.63795400000000002</c:v>
                </c:pt>
                <c:pt idx="5">
                  <c:v>0.60056699999999996</c:v>
                </c:pt>
                <c:pt idx="6">
                  <c:v>0.57773200000000002</c:v>
                </c:pt>
                <c:pt idx="7">
                  <c:v>0.65442599999999995</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Taul1!$D$2:$D$9</c:f>
              <c:numCache>
                <c:formatCode>General</c:formatCode>
                <c:ptCount val="8"/>
                <c:pt idx="0">
                  <c:v>0.22862399999999999</c:v>
                </c:pt>
                <c:pt idx="1">
                  <c:v>0.213836</c:v>
                </c:pt>
                <c:pt idx="2">
                  <c:v>0.13354199999999999</c:v>
                </c:pt>
                <c:pt idx="3">
                  <c:v>0.14599400000000001</c:v>
                </c:pt>
                <c:pt idx="4">
                  <c:v>0.16575000000000001</c:v>
                </c:pt>
                <c:pt idx="5">
                  <c:v>1.0080480000000001</c:v>
                </c:pt>
                <c:pt idx="6">
                  <c:v>1.0084139999999999</c:v>
                </c:pt>
                <c:pt idx="7">
                  <c:v>1.1042700000000001</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Taul1!$E$2:$E$9</c:f>
              <c:numCache>
                <c:formatCode>General</c:formatCode>
                <c:ptCount val="8"/>
                <c:pt idx="0">
                  <c:v>0.209704</c:v>
                </c:pt>
                <c:pt idx="1">
                  <c:v>0.126416</c:v>
                </c:pt>
                <c:pt idx="2">
                  <c:v>0.13631599999999999</c:v>
                </c:pt>
                <c:pt idx="3">
                  <c:v>0.22511800000000001</c:v>
                </c:pt>
                <c:pt idx="4">
                  <c:v>0.213726</c:v>
                </c:pt>
                <c:pt idx="5">
                  <c:v>0.25606099999999998</c:v>
                </c:pt>
                <c:pt idx="6">
                  <c:v>0.60578900000000002</c:v>
                </c:pt>
                <c:pt idx="7">
                  <c:v>1.0158240000000001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2015</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cat>
          <c:val>
            <c:numRef>
              <c:f>Taul1!$B$2:$B$17</c:f>
              <c:numCache>
                <c:formatCode>General</c:formatCode>
                <c:ptCount val="16"/>
                <c:pt idx="0">
                  <c:v>0.39</c:v>
                </c:pt>
                <c:pt idx="1">
                  <c:v>0.35</c:v>
                </c:pt>
                <c:pt idx="2">
                  <c:v>0.28000000000000003</c:v>
                </c:pt>
                <c:pt idx="3">
                  <c:v>0.24</c:v>
                </c:pt>
                <c:pt idx="4">
                  <c:v>0.24</c:v>
                </c:pt>
                <c:pt idx="5">
                  <c:v>0.19</c:v>
                </c:pt>
                <c:pt idx="6">
                  <c:v>0.14000000000000001</c:v>
                </c:pt>
                <c:pt idx="7">
                  <c:v>0.14000000000000001</c:v>
                </c:pt>
                <c:pt idx="8">
                  <c:v>0.13</c:v>
                </c:pt>
                <c:pt idx="9">
                  <c:v>0.12</c:v>
                </c:pt>
                <c:pt idx="10">
                  <c:v>0.12</c:v>
                </c:pt>
                <c:pt idx="11">
                  <c:v>0.11</c:v>
                </c:pt>
                <c:pt idx="12">
                  <c:v>0.08</c:v>
                </c:pt>
                <c:pt idx="13">
                  <c:v>7.0000000000000007E-2</c:v>
                </c:pt>
                <c:pt idx="14">
                  <c:v>6.9999999999999993E-2</c:v>
                </c:pt>
                <c:pt idx="15">
                  <c:v>0.06</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xVal>
          <c:yVal>
            <c:numRef>
              <c:f>Taul1!$C$2:$C$17</c:f>
              <c:numCache>
                <c:formatCode>General</c:formatCode>
                <c:ptCount val="16"/>
                <c:pt idx="0">
                  <c:v>0.24</c:v>
                </c:pt>
                <c:pt idx="1">
                  <c:v>0.30000000000000004</c:v>
                </c:pt>
                <c:pt idx="2">
                  <c:v>0.17</c:v>
                </c:pt>
                <c:pt idx="3">
                  <c:v>0.22999999999999998</c:v>
                </c:pt>
                <c:pt idx="4">
                  <c:v>0.13</c:v>
                </c:pt>
                <c:pt idx="5">
                  <c:v>0.11</c:v>
                </c:pt>
                <c:pt idx="6">
                  <c:v>0.15</c:v>
                </c:pt>
                <c:pt idx="7">
                  <c:v>0.09</c:v>
                </c:pt>
                <c:pt idx="8">
                  <c:v>0.11</c:v>
                </c:pt>
                <c:pt idx="9">
                  <c:v>0.1</c:v>
                </c:pt>
                <c:pt idx="10">
                  <c:v>0.12</c:v>
                </c:pt>
                <c:pt idx="11">
                  <c:v>0.04</c:v>
                </c:pt>
                <c:pt idx="12">
                  <c:v>7.0000000000000007E-2</c:v>
                </c:pt>
                <c:pt idx="13">
                  <c:v>0.08</c:v>
                </c:pt>
                <c:pt idx="14">
                  <c:v>0.09</c:v>
                </c:pt>
                <c:pt idx="15">
                  <c:v>0.04</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30.6</c:v>
                </c:pt>
                <c:pt idx="1">
                  <c:v>11.9</c:v>
                </c:pt>
                <c:pt idx="2">
                  <c:v>11.5</c:v>
                </c:pt>
                <c:pt idx="3">
                  <c:v>5.5</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100.4624</c:v>
                </c:pt>
                <c:pt idx="1">
                  <c:v>100.0483</c:v>
                </c:pt>
                <c:pt idx="2">
                  <c:v>99.813649999999996</c:v>
                </c:pt>
                <c:pt idx="3">
                  <c:v>99.675619999999995</c:v>
                </c:pt>
                <c:pt idx="4">
                  <c:v>98.598939999999999</c:v>
                </c:pt>
                <c:pt idx="5">
                  <c:v>98.833600000000004</c:v>
                </c:pt>
                <c:pt idx="6">
                  <c:v>99.164879999999997</c:v>
                </c:pt>
                <c:pt idx="7">
                  <c:v>99.151079999999993</c:v>
                </c:pt>
                <c:pt idx="8">
                  <c:v>99.565190000000001</c:v>
                </c:pt>
                <c:pt idx="9">
                  <c:v>99.993099999999998</c:v>
                </c:pt>
                <c:pt idx="10">
                  <c:v>100.75230000000001</c:v>
                </c:pt>
                <c:pt idx="11">
                  <c:v>101.09739999999999</c:v>
                </c:pt>
                <c:pt idx="12">
                  <c:v>102.4639</c:v>
                </c:pt>
                <c:pt idx="13">
                  <c:v>102.9057</c:v>
                </c:pt>
                <c:pt idx="14">
                  <c:v>103.12649999999999</c:v>
                </c:pt>
                <c:pt idx="15">
                  <c:v>103.18170000000001</c:v>
                </c:pt>
                <c:pt idx="16">
                  <c:v>102.22929999999999</c:v>
                </c:pt>
                <c:pt idx="17">
                  <c:v>100.9179</c:v>
                </c:pt>
                <c:pt idx="18">
                  <c:v>99.551379999999995</c:v>
                </c:pt>
                <c:pt idx="19">
                  <c:v>99.026849999999996</c:v>
                </c:pt>
                <c:pt idx="20">
                  <c:v>98.198629999999994</c:v>
                </c:pt>
                <c:pt idx="21">
                  <c:v>98.281450000000007</c:v>
                </c:pt>
                <c:pt idx="22">
                  <c:v>98.488510000000005</c:v>
                </c:pt>
                <c:pt idx="23">
                  <c:v>98.930220000000006</c:v>
                </c:pt>
                <c:pt idx="24">
                  <c:v>99.468559999999997</c:v>
                </c:pt>
                <c:pt idx="25">
                  <c:v>100.24160000000001</c:v>
                </c:pt>
                <c:pt idx="26">
                  <c:v>100.8903</c:v>
                </c:pt>
                <c:pt idx="27">
                  <c:v>101.49769999999999</c:v>
                </c:pt>
                <c:pt idx="28">
                  <c:v>102.00839999999999</c:v>
                </c:pt>
                <c:pt idx="29">
                  <c:v>102.27070000000001</c:v>
                </c:pt>
                <c:pt idx="30">
                  <c:v>102.61579999999999</c:v>
                </c:pt>
                <c:pt idx="31">
                  <c:v>102.7676</c:v>
                </c:pt>
                <c:pt idx="32">
                  <c:v>102.94710000000001</c:v>
                </c:pt>
                <c:pt idx="33">
                  <c:v>102.72620000000001</c:v>
                </c:pt>
                <c:pt idx="34">
                  <c:v>102.67100000000001</c:v>
                </c:pt>
                <c:pt idx="35">
                  <c:v>102.6434</c:v>
                </c:pt>
                <c:pt idx="36">
                  <c:v>102.8366</c:v>
                </c:pt>
                <c:pt idx="37">
                  <c:v>103.25069999999999</c:v>
                </c:pt>
                <c:pt idx="38">
                  <c:v>103.4854</c:v>
                </c:pt>
                <c:pt idx="39">
                  <c:v>103.6234</c:v>
                </c:pt>
                <c:pt idx="40">
                  <c:v>103.5958</c:v>
                </c:pt>
                <c:pt idx="41">
                  <c:v>103.7891</c:v>
                </c:pt>
                <c:pt idx="42">
                  <c:v>103.7753</c:v>
                </c:pt>
                <c:pt idx="43">
                  <c:v>103.8443</c:v>
                </c:pt>
                <c:pt idx="44">
                  <c:v>103.9547</c:v>
                </c:pt>
                <c:pt idx="45">
                  <c:v>104.0652</c:v>
                </c:pt>
                <c:pt idx="46">
                  <c:v>104.03749999999999</c:v>
                </c:pt>
                <c:pt idx="47">
                  <c:v>104.2032</c:v>
                </c:pt>
                <c:pt idx="48">
                  <c:v>104.53449999999999</c:v>
                </c:pt>
                <c:pt idx="49">
                  <c:v>104.8105</c:v>
                </c:pt>
                <c:pt idx="50">
                  <c:v>104.92100000000001</c:v>
                </c:pt>
                <c:pt idx="51">
                  <c:v>105.0038</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100.3801</c:v>
                </c:pt>
                <c:pt idx="1">
                  <c:v>100.17019999999999</c:v>
                </c:pt>
                <c:pt idx="2">
                  <c:v>99.737639999999999</c:v>
                </c:pt>
                <c:pt idx="3">
                  <c:v>99.712000000000003</c:v>
                </c:pt>
                <c:pt idx="4">
                  <c:v>99.700789999999998</c:v>
                </c:pt>
                <c:pt idx="5">
                  <c:v>99.96996</c:v>
                </c:pt>
                <c:pt idx="6">
                  <c:v>100.20869999999999</c:v>
                </c:pt>
                <c:pt idx="7">
                  <c:v>100.5307</c:v>
                </c:pt>
                <c:pt idx="8">
                  <c:v>101.9551</c:v>
                </c:pt>
                <c:pt idx="9">
                  <c:v>102.2034</c:v>
                </c:pt>
                <c:pt idx="10">
                  <c:v>102.7722</c:v>
                </c:pt>
                <c:pt idx="11">
                  <c:v>103.1808</c:v>
                </c:pt>
                <c:pt idx="12">
                  <c:v>103.30419999999999</c:v>
                </c:pt>
                <c:pt idx="13">
                  <c:v>103.47239999999999</c:v>
                </c:pt>
                <c:pt idx="14">
                  <c:v>103.5958</c:v>
                </c:pt>
                <c:pt idx="15">
                  <c:v>102.6537</c:v>
                </c:pt>
                <c:pt idx="16">
                  <c:v>102.65049999999999</c:v>
                </c:pt>
                <c:pt idx="17">
                  <c:v>100.026</c:v>
                </c:pt>
                <c:pt idx="18">
                  <c:v>97.649959999999993</c:v>
                </c:pt>
                <c:pt idx="19">
                  <c:v>97.587469999999996</c:v>
                </c:pt>
                <c:pt idx="20">
                  <c:v>97.58587</c:v>
                </c:pt>
                <c:pt idx="21">
                  <c:v>97.899900000000002</c:v>
                </c:pt>
                <c:pt idx="22">
                  <c:v>98.173879999999997</c:v>
                </c:pt>
                <c:pt idx="23">
                  <c:v>98.537580000000005</c:v>
                </c:pt>
                <c:pt idx="24">
                  <c:v>98.894869999999997</c:v>
                </c:pt>
                <c:pt idx="25">
                  <c:v>99.303439999999995</c:v>
                </c:pt>
                <c:pt idx="26">
                  <c:v>99.699179999999998</c:v>
                </c:pt>
                <c:pt idx="27">
                  <c:v>100.0549</c:v>
                </c:pt>
                <c:pt idx="28">
                  <c:v>100.3913</c:v>
                </c:pt>
                <c:pt idx="29">
                  <c:v>100.4106</c:v>
                </c:pt>
                <c:pt idx="30">
                  <c:v>100.4747</c:v>
                </c:pt>
                <c:pt idx="31">
                  <c:v>100.5163</c:v>
                </c:pt>
                <c:pt idx="32">
                  <c:v>100.38330000000001</c:v>
                </c:pt>
                <c:pt idx="33">
                  <c:v>100.2231</c:v>
                </c:pt>
                <c:pt idx="34">
                  <c:v>100.1206</c:v>
                </c:pt>
                <c:pt idx="35">
                  <c:v>100.0741</c:v>
                </c:pt>
                <c:pt idx="36">
                  <c:v>100.2119</c:v>
                </c:pt>
                <c:pt idx="37">
                  <c:v>100.0437</c:v>
                </c:pt>
                <c:pt idx="38">
                  <c:v>99.981170000000006</c:v>
                </c:pt>
                <c:pt idx="39">
                  <c:v>100.1863</c:v>
                </c:pt>
                <c:pt idx="40">
                  <c:v>100.0885</c:v>
                </c:pt>
                <c:pt idx="41">
                  <c:v>100.5227</c:v>
                </c:pt>
                <c:pt idx="42">
                  <c:v>100.7294</c:v>
                </c:pt>
                <c:pt idx="43">
                  <c:v>100.8207</c:v>
                </c:pt>
                <c:pt idx="44">
                  <c:v>100.9986</c:v>
                </c:pt>
                <c:pt idx="45">
                  <c:v>101.1219</c:v>
                </c:pt>
                <c:pt idx="46">
                  <c:v>101.4007</c:v>
                </c:pt>
                <c:pt idx="47">
                  <c:v>101.5658</c:v>
                </c:pt>
                <c:pt idx="48">
                  <c:v>102.1057</c:v>
                </c:pt>
                <c:pt idx="49">
                  <c:v>102.6216</c:v>
                </c:pt>
                <c:pt idx="50">
                  <c:v>103.15519999999999</c:v>
                </c:pt>
                <c:pt idx="51">
                  <c:v>103.7928</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100.6474</c:v>
                </c:pt>
                <c:pt idx="1">
                  <c:v>100.29430000000001</c:v>
                </c:pt>
                <c:pt idx="2">
                  <c:v>99.705709999999996</c:v>
                </c:pt>
                <c:pt idx="3">
                  <c:v>99.352559999999997</c:v>
                </c:pt>
                <c:pt idx="4">
                  <c:v>99.941140000000004</c:v>
                </c:pt>
                <c:pt idx="5">
                  <c:v>99.470280000000002</c:v>
                </c:pt>
                <c:pt idx="6">
                  <c:v>99.117130000000003</c:v>
                </c:pt>
                <c:pt idx="7">
                  <c:v>98.999409999999997</c:v>
                </c:pt>
                <c:pt idx="8">
                  <c:v>99.117130000000003</c:v>
                </c:pt>
                <c:pt idx="9">
                  <c:v>99.352559999999997</c:v>
                </c:pt>
                <c:pt idx="10">
                  <c:v>99.470280000000002</c:v>
                </c:pt>
                <c:pt idx="11">
                  <c:v>99.352559999999997</c:v>
                </c:pt>
                <c:pt idx="12">
                  <c:v>99.823430000000002</c:v>
                </c:pt>
                <c:pt idx="13">
                  <c:v>99.705709999999996</c:v>
                </c:pt>
                <c:pt idx="14">
                  <c:v>99.941140000000004</c:v>
                </c:pt>
                <c:pt idx="15">
                  <c:v>99.470280000000002</c:v>
                </c:pt>
                <c:pt idx="16">
                  <c:v>98.763980000000004</c:v>
                </c:pt>
                <c:pt idx="17">
                  <c:v>97.351380000000006</c:v>
                </c:pt>
                <c:pt idx="18">
                  <c:v>96.0565</c:v>
                </c:pt>
                <c:pt idx="19">
                  <c:v>95.232489999999999</c:v>
                </c:pt>
                <c:pt idx="20">
                  <c:v>94.761619999999994</c:v>
                </c:pt>
                <c:pt idx="21">
                  <c:v>94.290760000000006</c:v>
                </c:pt>
                <c:pt idx="22">
                  <c:v>93.702179999999998</c:v>
                </c:pt>
                <c:pt idx="23">
                  <c:v>93.349029999999999</c:v>
                </c:pt>
                <c:pt idx="24">
                  <c:v>93.113600000000005</c:v>
                </c:pt>
                <c:pt idx="25">
                  <c:v>93.113600000000005</c:v>
                </c:pt>
                <c:pt idx="26">
                  <c:v>93.231309999999993</c:v>
                </c:pt>
                <c:pt idx="27">
                  <c:v>93.231309999999993</c:v>
                </c:pt>
                <c:pt idx="28">
                  <c:v>92.878159999999994</c:v>
                </c:pt>
                <c:pt idx="29">
                  <c:v>92.525009999999995</c:v>
                </c:pt>
                <c:pt idx="30">
                  <c:v>91.936430000000001</c:v>
                </c:pt>
                <c:pt idx="31">
                  <c:v>91.46557</c:v>
                </c:pt>
                <c:pt idx="32">
                  <c:v>90.876990000000006</c:v>
                </c:pt>
                <c:pt idx="33">
                  <c:v>90.641549999999995</c:v>
                </c:pt>
                <c:pt idx="34">
                  <c:v>90.523840000000007</c:v>
                </c:pt>
                <c:pt idx="35">
                  <c:v>90.288399999999996</c:v>
                </c:pt>
                <c:pt idx="36">
                  <c:v>89.93526</c:v>
                </c:pt>
                <c:pt idx="37">
                  <c:v>89.93526</c:v>
                </c:pt>
                <c:pt idx="38">
                  <c:v>89.93526</c:v>
                </c:pt>
                <c:pt idx="39">
                  <c:v>90.052970000000002</c:v>
                </c:pt>
                <c:pt idx="40">
                  <c:v>90.170689999999993</c:v>
                </c:pt>
                <c:pt idx="41">
                  <c:v>90.170689999999993</c:v>
                </c:pt>
                <c:pt idx="42">
                  <c:v>90.170689999999993</c:v>
                </c:pt>
                <c:pt idx="43">
                  <c:v>90.170689999999993</c:v>
                </c:pt>
                <c:pt idx="44">
                  <c:v>90.288399999999996</c:v>
                </c:pt>
                <c:pt idx="45">
                  <c:v>90.170689999999993</c:v>
                </c:pt>
                <c:pt idx="46">
                  <c:v>90.288399999999996</c:v>
                </c:pt>
                <c:pt idx="47">
                  <c:v>90.876990000000006</c:v>
                </c:pt>
                <c:pt idx="48">
                  <c:v>91.11242</c:v>
                </c:pt>
                <c:pt idx="49">
                  <c:v>91.347849999999994</c:v>
                </c:pt>
                <c:pt idx="50">
                  <c:v>91.347849999999994</c:v>
                </c:pt>
                <c:pt idx="51">
                  <c:v>91.230140000000006</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100.5184</c:v>
                </c:pt>
                <c:pt idx="1">
                  <c:v>100.2119</c:v>
                </c:pt>
                <c:pt idx="2">
                  <c:v>99.713440000000006</c:v>
                </c:pt>
                <c:pt idx="3">
                  <c:v>99.556240000000003</c:v>
                </c:pt>
                <c:pt idx="4">
                  <c:v>99.220669999999998</c:v>
                </c:pt>
                <c:pt idx="5">
                  <c:v>99.348330000000004</c:v>
                </c:pt>
                <c:pt idx="6">
                  <c:v>99.436139999999995</c:v>
                </c:pt>
                <c:pt idx="7">
                  <c:v>99.315049999999999</c:v>
                </c:pt>
                <c:pt idx="8">
                  <c:v>99.345410000000001</c:v>
                </c:pt>
                <c:pt idx="9">
                  <c:v>99.403199999999998</c:v>
                </c:pt>
                <c:pt idx="10">
                  <c:v>99.653369999999995</c:v>
                </c:pt>
                <c:pt idx="11">
                  <c:v>99.660799999999995</c:v>
                </c:pt>
                <c:pt idx="12">
                  <c:v>100.7312</c:v>
                </c:pt>
                <c:pt idx="13">
                  <c:v>100.4952</c:v>
                </c:pt>
                <c:pt idx="14">
                  <c:v>99.921310000000005</c:v>
                </c:pt>
                <c:pt idx="15">
                  <c:v>98.519930000000002</c:v>
                </c:pt>
                <c:pt idx="16">
                  <c:v>96.812089999999998</c:v>
                </c:pt>
                <c:pt idx="17">
                  <c:v>94.841120000000004</c:v>
                </c:pt>
                <c:pt idx="18">
                  <c:v>93.308120000000002</c:v>
                </c:pt>
                <c:pt idx="19">
                  <c:v>92.263490000000004</c:v>
                </c:pt>
                <c:pt idx="20">
                  <c:v>91.456819999999993</c:v>
                </c:pt>
                <c:pt idx="21">
                  <c:v>91.300520000000006</c:v>
                </c:pt>
                <c:pt idx="22">
                  <c:v>91.006339999999994</c:v>
                </c:pt>
                <c:pt idx="23">
                  <c:v>90.923419999999993</c:v>
                </c:pt>
                <c:pt idx="24">
                  <c:v>90.877989999999997</c:v>
                </c:pt>
                <c:pt idx="25">
                  <c:v>91.076459999999997</c:v>
                </c:pt>
                <c:pt idx="26">
                  <c:v>91.166679999999999</c:v>
                </c:pt>
                <c:pt idx="27">
                  <c:v>91.005139999999997</c:v>
                </c:pt>
                <c:pt idx="28">
                  <c:v>90.742819999999995</c:v>
                </c:pt>
                <c:pt idx="29">
                  <c:v>90.287319999999994</c:v>
                </c:pt>
                <c:pt idx="30">
                  <c:v>90.039599999999993</c:v>
                </c:pt>
                <c:pt idx="31">
                  <c:v>89.656750000000002</c:v>
                </c:pt>
                <c:pt idx="32">
                  <c:v>89.357029999999995</c:v>
                </c:pt>
                <c:pt idx="33">
                  <c:v>88.920590000000004</c:v>
                </c:pt>
                <c:pt idx="34">
                  <c:v>88.717140000000001</c:v>
                </c:pt>
                <c:pt idx="35">
                  <c:v>88.547269999999997</c:v>
                </c:pt>
                <c:pt idx="36">
                  <c:v>88.46002</c:v>
                </c:pt>
                <c:pt idx="37">
                  <c:v>88.542500000000004</c:v>
                </c:pt>
                <c:pt idx="38">
                  <c:v>88.518500000000003</c:v>
                </c:pt>
                <c:pt idx="39">
                  <c:v>88.663719999999998</c:v>
                </c:pt>
                <c:pt idx="40">
                  <c:v>88.520349999999993</c:v>
                </c:pt>
                <c:pt idx="41">
                  <c:v>88.77167</c:v>
                </c:pt>
                <c:pt idx="42">
                  <c:v>88.871849999999995</c:v>
                </c:pt>
                <c:pt idx="43">
                  <c:v>88.991650000000007</c:v>
                </c:pt>
                <c:pt idx="44">
                  <c:v>89.183459999999997</c:v>
                </c:pt>
                <c:pt idx="45">
                  <c:v>89.276859999999999</c:v>
                </c:pt>
                <c:pt idx="46">
                  <c:v>89.411990000000003</c:v>
                </c:pt>
                <c:pt idx="47">
                  <c:v>89.604569999999995</c:v>
                </c:pt>
                <c:pt idx="48">
                  <c:v>89.921639999999996</c:v>
                </c:pt>
                <c:pt idx="49">
                  <c:v>90.198729999999998</c:v>
                </c:pt>
                <c:pt idx="50">
                  <c:v>90.535889999999995</c:v>
                </c:pt>
                <c:pt idx="51">
                  <c:v>90.662390000000002</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100.8146</c:v>
                </c:pt>
                <c:pt idx="1">
                  <c:v>100.026</c:v>
                </c:pt>
                <c:pt idx="2">
                  <c:v>99.594570000000004</c:v>
                </c:pt>
                <c:pt idx="3">
                  <c:v>99.564809999999994</c:v>
                </c:pt>
                <c:pt idx="4">
                  <c:v>98.09187</c:v>
                </c:pt>
                <c:pt idx="5">
                  <c:v>99.014319999999998</c:v>
                </c:pt>
                <c:pt idx="6">
                  <c:v>99.832620000000006</c:v>
                </c:pt>
                <c:pt idx="7">
                  <c:v>99.460669999999993</c:v>
                </c:pt>
                <c:pt idx="8">
                  <c:v>101.4692</c:v>
                </c:pt>
                <c:pt idx="9">
                  <c:v>101.4097</c:v>
                </c:pt>
                <c:pt idx="10">
                  <c:v>102.04949999999999</c:v>
                </c:pt>
                <c:pt idx="11">
                  <c:v>101.4841</c:v>
                </c:pt>
                <c:pt idx="12">
                  <c:v>102.6297</c:v>
                </c:pt>
                <c:pt idx="13">
                  <c:v>102.6446</c:v>
                </c:pt>
                <c:pt idx="14">
                  <c:v>101.5882</c:v>
                </c:pt>
                <c:pt idx="15">
                  <c:v>99.282129999999995</c:v>
                </c:pt>
                <c:pt idx="16">
                  <c:v>95.785749999999993</c:v>
                </c:pt>
                <c:pt idx="17">
                  <c:v>92.334019999999995</c:v>
                </c:pt>
                <c:pt idx="18">
                  <c:v>89.298869999999994</c:v>
                </c:pt>
                <c:pt idx="19">
                  <c:v>89.789850000000001</c:v>
                </c:pt>
                <c:pt idx="20">
                  <c:v>89.655940000000001</c:v>
                </c:pt>
                <c:pt idx="21">
                  <c:v>89.700580000000002</c:v>
                </c:pt>
                <c:pt idx="22">
                  <c:v>90.251069999999999</c:v>
                </c:pt>
                <c:pt idx="23">
                  <c:v>91.322299999999998</c:v>
                </c:pt>
                <c:pt idx="24">
                  <c:v>91.485960000000006</c:v>
                </c:pt>
                <c:pt idx="25">
                  <c:v>91.694249999999997</c:v>
                </c:pt>
                <c:pt idx="26">
                  <c:v>91.649619999999999</c:v>
                </c:pt>
                <c:pt idx="27">
                  <c:v>90.355220000000003</c:v>
                </c:pt>
                <c:pt idx="28">
                  <c:v>90.370090000000005</c:v>
                </c:pt>
                <c:pt idx="29">
                  <c:v>90.191559999999996</c:v>
                </c:pt>
                <c:pt idx="30">
                  <c:v>89.789850000000001</c:v>
                </c:pt>
                <c:pt idx="31">
                  <c:v>88.614469999999997</c:v>
                </c:pt>
                <c:pt idx="32">
                  <c:v>88.778130000000004</c:v>
                </c:pt>
                <c:pt idx="33">
                  <c:v>87.558120000000002</c:v>
                </c:pt>
                <c:pt idx="34">
                  <c:v>87.483729999999994</c:v>
                </c:pt>
                <c:pt idx="35">
                  <c:v>87.171289999999999</c:v>
                </c:pt>
                <c:pt idx="36">
                  <c:v>86.546400000000006</c:v>
                </c:pt>
                <c:pt idx="37">
                  <c:v>86.888599999999997</c:v>
                </c:pt>
                <c:pt idx="38">
                  <c:v>87.424210000000002</c:v>
                </c:pt>
                <c:pt idx="39">
                  <c:v>86.62079</c:v>
                </c:pt>
                <c:pt idx="40">
                  <c:v>83.883210000000005</c:v>
                </c:pt>
                <c:pt idx="41">
                  <c:v>82.856610000000003</c:v>
                </c:pt>
                <c:pt idx="42">
                  <c:v>82.395390000000006</c:v>
                </c:pt>
                <c:pt idx="43">
                  <c:v>82.975639999999999</c:v>
                </c:pt>
                <c:pt idx="44">
                  <c:v>83.094660000000005</c:v>
                </c:pt>
                <c:pt idx="45">
                  <c:v>82.811980000000005</c:v>
                </c:pt>
                <c:pt idx="46">
                  <c:v>81.443179999999998</c:v>
                </c:pt>
                <c:pt idx="47">
                  <c:v>82.365629999999996</c:v>
                </c:pt>
                <c:pt idx="48">
                  <c:v>83.421980000000005</c:v>
                </c:pt>
                <c:pt idx="49">
                  <c:v>83.972480000000004</c:v>
                </c:pt>
                <c:pt idx="50">
                  <c:v>84.002229999999997</c:v>
                </c:pt>
                <c:pt idx="51">
                  <c:v>83.808819999999997</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100.1414</c:v>
                </c:pt>
                <c:pt idx="1">
                  <c:v>100.4243</c:v>
                </c:pt>
                <c:pt idx="2">
                  <c:v>99.858559999999997</c:v>
                </c:pt>
                <c:pt idx="3">
                  <c:v>99.575670000000002</c:v>
                </c:pt>
                <c:pt idx="4">
                  <c:v>99.292789999999997</c:v>
                </c:pt>
                <c:pt idx="5">
                  <c:v>99.292789999999997</c:v>
                </c:pt>
                <c:pt idx="6">
                  <c:v>99.292789999999997</c:v>
                </c:pt>
                <c:pt idx="7">
                  <c:v>100.7072</c:v>
                </c:pt>
                <c:pt idx="8">
                  <c:v>102.1216</c:v>
                </c:pt>
                <c:pt idx="9">
                  <c:v>102.6874</c:v>
                </c:pt>
                <c:pt idx="10">
                  <c:v>101.83880000000001</c:v>
                </c:pt>
                <c:pt idx="11">
                  <c:v>102.6874</c:v>
                </c:pt>
                <c:pt idx="12">
                  <c:v>103.5361</c:v>
                </c:pt>
                <c:pt idx="13">
                  <c:v>103.5361</c:v>
                </c:pt>
                <c:pt idx="14">
                  <c:v>103.5361</c:v>
                </c:pt>
                <c:pt idx="15">
                  <c:v>100.9901</c:v>
                </c:pt>
                <c:pt idx="16">
                  <c:v>95.615279999999998</c:v>
                </c:pt>
                <c:pt idx="17">
                  <c:v>90.806219999999996</c:v>
                </c:pt>
                <c:pt idx="18">
                  <c:v>87.694479999999999</c:v>
                </c:pt>
                <c:pt idx="19">
                  <c:v>84.865629999999996</c:v>
                </c:pt>
                <c:pt idx="20">
                  <c:v>82.319659999999999</c:v>
                </c:pt>
                <c:pt idx="21">
                  <c:v>82.036779999999993</c:v>
                </c:pt>
                <c:pt idx="22">
                  <c:v>81.753889999999998</c:v>
                </c:pt>
                <c:pt idx="23">
                  <c:v>81.188119999999998</c:v>
                </c:pt>
                <c:pt idx="24">
                  <c:v>81.471000000000004</c:v>
                </c:pt>
                <c:pt idx="25">
                  <c:v>82.036779999999993</c:v>
                </c:pt>
                <c:pt idx="26">
                  <c:v>81.753889999999998</c:v>
                </c:pt>
                <c:pt idx="27">
                  <c:v>81.471000000000004</c:v>
                </c:pt>
                <c:pt idx="28">
                  <c:v>80.905230000000003</c:v>
                </c:pt>
                <c:pt idx="29">
                  <c:v>80.339460000000003</c:v>
                </c:pt>
                <c:pt idx="30">
                  <c:v>80.056579999999997</c:v>
                </c:pt>
                <c:pt idx="31">
                  <c:v>79.490809999999996</c:v>
                </c:pt>
                <c:pt idx="32">
                  <c:v>78.925039999999996</c:v>
                </c:pt>
                <c:pt idx="33">
                  <c:v>78.642150000000001</c:v>
                </c:pt>
                <c:pt idx="34">
                  <c:v>78.642150000000001</c:v>
                </c:pt>
                <c:pt idx="35">
                  <c:v>78.642150000000001</c:v>
                </c:pt>
                <c:pt idx="36">
                  <c:v>78.642150000000001</c:v>
                </c:pt>
                <c:pt idx="37">
                  <c:v>79.207920000000001</c:v>
                </c:pt>
                <c:pt idx="38">
                  <c:v>79.207920000000001</c:v>
                </c:pt>
                <c:pt idx="39">
                  <c:v>79.490809999999996</c:v>
                </c:pt>
                <c:pt idx="40">
                  <c:v>80.056579999999997</c:v>
                </c:pt>
                <c:pt idx="41">
                  <c:v>80.056579999999997</c:v>
                </c:pt>
                <c:pt idx="42">
                  <c:v>80.339460000000003</c:v>
                </c:pt>
                <c:pt idx="43">
                  <c:v>80.622349999999997</c:v>
                </c:pt>
                <c:pt idx="44">
                  <c:v>81.188119999999998</c:v>
                </c:pt>
                <c:pt idx="45">
                  <c:v>81.471000000000004</c:v>
                </c:pt>
                <c:pt idx="46">
                  <c:v>82.036779999999993</c:v>
                </c:pt>
                <c:pt idx="47">
                  <c:v>82.319659999999999</c:v>
                </c:pt>
                <c:pt idx="48">
                  <c:v>82.602549999999994</c:v>
                </c:pt>
                <c:pt idx="49">
                  <c:v>82.885429999999999</c:v>
                </c:pt>
                <c:pt idx="50">
                  <c:v>83.168319999999994</c:v>
                </c:pt>
                <c:pt idx="51">
                  <c:v>83.734089999999995</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Sheet1!$A$2:$A$77</c:f>
              <c:strCache>
                <c:ptCount val="73"/>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pt idx="72">
                  <c:v>2018,I</c:v>
                </c:pt>
              </c:strCache>
            </c:strRef>
          </c:cat>
          <c:val>
            <c:numRef>
              <c:f>Sheet1!$B$2:$B$77</c:f>
              <c:numCache>
                <c:formatCode>General</c:formatCode>
                <c:ptCount val="76"/>
                <c:pt idx="0">
                  <c:v>99.063860000000005</c:v>
                </c:pt>
                <c:pt idx="1">
                  <c:v>100.93089999999999</c:v>
                </c:pt>
                <c:pt idx="2">
                  <c:v>100.0493</c:v>
                </c:pt>
                <c:pt idx="3">
                  <c:v>99.969719999999995</c:v>
                </c:pt>
                <c:pt idx="4">
                  <c:v>101.8398</c:v>
                </c:pt>
                <c:pt idx="5">
                  <c:v>101.4602</c:v>
                </c:pt>
                <c:pt idx="6">
                  <c:v>100.9012</c:v>
                </c:pt>
                <c:pt idx="7">
                  <c:v>101.3841</c:v>
                </c:pt>
                <c:pt idx="8">
                  <c:v>100.3064</c:v>
                </c:pt>
                <c:pt idx="9">
                  <c:v>100.07210000000001</c:v>
                </c:pt>
                <c:pt idx="10">
                  <c:v>100.0377</c:v>
                </c:pt>
                <c:pt idx="11">
                  <c:v>99.229889999999997</c:v>
                </c:pt>
                <c:pt idx="12">
                  <c:v>99.337469999999996</c:v>
                </c:pt>
                <c:pt idx="13">
                  <c:v>98.051940000000002</c:v>
                </c:pt>
                <c:pt idx="14">
                  <c:v>96.605819999999994</c:v>
                </c:pt>
                <c:pt idx="15">
                  <c:v>97.710040000000006</c:v>
                </c:pt>
                <c:pt idx="16">
                  <c:v>97.957459999999998</c:v>
                </c:pt>
                <c:pt idx="17">
                  <c:v>96.994159999999994</c:v>
                </c:pt>
                <c:pt idx="18">
                  <c:v>97.468829999999997</c:v>
                </c:pt>
                <c:pt idx="19">
                  <c:v>96.145070000000004</c:v>
                </c:pt>
                <c:pt idx="20">
                  <c:v>96.645030000000006</c:v>
                </c:pt>
                <c:pt idx="21">
                  <c:v>98.059330000000003</c:v>
                </c:pt>
                <c:pt idx="22">
                  <c:v>99.509510000000006</c:v>
                </c:pt>
                <c:pt idx="23">
                  <c:v>98.07396</c:v>
                </c:pt>
                <c:pt idx="24">
                  <c:v>97.945599999999999</c:v>
                </c:pt>
                <c:pt idx="25">
                  <c:v>98.281859999999995</c:v>
                </c:pt>
                <c:pt idx="26">
                  <c:v>98.587829999999997</c:v>
                </c:pt>
                <c:pt idx="27">
                  <c:v>98.12424</c:v>
                </c:pt>
                <c:pt idx="28">
                  <c:v>97.308329999999998</c:v>
                </c:pt>
                <c:pt idx="29">
                  <c:v>96.087519999999998</c:v>
                </c:pt>
                <c:pt idx="30">
                  <c:v>96.450239999999994</c:v>
                </c:pt>
                <c:pt idx="31">
                  <c:v>95.290570000000002</c:v>
                </c:pt>
                <c:pt idx="32">
                  <c:v>97.531909999999996</c:v>
                </c:pt>
                <c:pt idx="33">
                  <c:v>97.958439999999996</c:v>
                </c:pt>
                <c:pt idx="34">
                  <c:v>97.676670000000001</c:v>
                </c:pt>
                <c:pt idx="35">
                  <c:v>99.108140000000006</c:v>
                </c:pt>
                <c:pt idx="36">
                  <c:v>103.5583</c:v>
                </c:pt>
                <c:pt idx="37">
                  <c:v>103.2208</c:v>
                </c:pt>
                <c:pt idx="38">
                  <c:v>101.9752</c:v>
                </c:pt>
                <c:pt idx="39">
                  <c:v>102.6604</c:v>
                </c:pt>
                <c:pt idx="40">
                  <c:v>102.22450000000001</c:v>
                </c:pt>
                <c:pt idx="41">
                  <c:v>100.5689</c:v>
                </c:pt>
                <c:pt idx="42">
                  <c:v>102.55329999999999</c:v>
                </c:pt>
                <c:pt idx="43">
                  <c:v>101.57089999999999</c:v>
                </c:pt>
                <c:pt idx="44">
                  <c:v>101.85809999999999</c:v>
                </c:pt>
                <c:pt idx="45">
                  <c:v>102.54130000000001</c:v>
                </c:pt>
                <c:pt idx="46">
                  <c:v>104.0556</c:v>
                </c:pt>
                <c:pt idx="47">
                  <c:v>103.4076</c:v>
                </c:pt>
                <c:pt idx="48">
                  <c:v>105.3648</c:v>
                </c:pt>
                <c:pt idx="49">
                  <c:v>106.39790000000001</c:v>
                </c:pt>
                <c:pt idx="50">
                  <c:v>105.8138</c:v>
                </c:pt>
                <c:pt idx="51">
                  <c:v>106.4161</c:v>
                </c:pt>
                <c:pt idx="52">
                  <c:v>105.80249999999999</c:v>
                </c:pt>
                <c:pt idx="53">
                  <c:v>105.9832</c:v>
                </c:pt>
                <c:pt idx="54">
                  <c:v>106.06</c:v>
                </c:pt>
                <c:pt idx="55">
                  <c:v>106.04040000000001</c:v>
                </c:pt>
                <c:pt idx="56">
                  <c:v>106.69070000000001</c:v>
                </c:pt>
                <c:pt idx="57">
                  <c:v>106.6429</c:v>
                </c:pt>
                <c:pt idx="58">
                  <c:v>106.85469999999999</c:v>
                </c:pt>
                <c:pt idx="59">
                  <c:v>107.8407</c:v>
                </c:pt>
                <c:pt idx="60">
                  <c:v>110.08</c:v>
                </c:pt>
                <c:pt idx="61">
                  <c:v>109.0256</c:v>
                </c:pt>
                <c:pt idx="62">
                  <c:v>109.0377</c:v>
                </c:pt>
                <c:pt idx="63">
                  <c:v>108.60680000000001</c:v>
                </c:pt>
                <c:pt idx="64">
                  <c:v>108.3835</c:v>
                </c:pt>
                <c:pt idx="65">
                  <c:v>107.6469</c:v>
                </c:pt>
                <c:pt idx="66">
                  <c:v>107.3342</c:v>
                </c:pt>
                <c:pt idx="67">
                  <c:v>106.18859999999999</c:v>
                </c:pt>
                <c:pt idx="68">
                  <c:v>104.3622</c:v>
                </c:pt>
                <c:pt idx="69">
                  <c:v>104.0912</c:v>
                </c:pt>
                <c:pt idx="70">
                  <c:v>103.53570000000001</c:v>
                </c:pt>
                <c:pt idx="71">
                  <c:v>103.1927</c:v>
                </c:pt>
                <c:pt idx="72">
                  <c:v>103.20529999999999</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Sheet1!$A$2:$A$77</c:f>
              <c:strCache>
                <c:ptCount val="73"/>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pt idx="72">
                  <c:v>2018,I</c:v>
                </c:pt>
              </c:strCache>
            </c:strRef>
          </c:cat>
          <c:val>
            <c:numRef>
              <c:f>Sheet1!$C$2:$C$77</c:f>
              <c:numCache>
                <c:formatCode>General</c:formatCode>
                <c:ptCount val="76"/>
                <c:pt idx="20">
                  <c:v>98.551730000000006</c:v>
                </c:pt>
                <c:pt idx="21">
                  <c:v>99.993939999999995</c:v>
                </c:pt>
                <c:pt idx="22">
                  <c:v>101.4727</c:v>
                </c:pt>
                <c:pt idx="23">
                  <c:v>100.0089</c:v>
                </c:pt>
                <c:pt idx="24">
                  <c:v>99.877960000000002</c:v>
                </c:pt>
                <c:pt idx="25">
                  <c:v>100.2209</c:v>
                </c:pt>
                <c:pt idx="26">
                  <c:v>100.5329</c:v>
                </c:pt>
                <c:pt idx="27">
                  <c:v>100.06010000000001</c:v>
                </c:pt>
                <c:pt idx="28">
                  <c:v>99.228129999999993</c:v>
                </c:pt>
                <c:pt idx="29">
                  <c:v>97.983230000000006</c:v>
                </c:pt>
                <c:pt idx="30">
                  <c:v>98.353099999999998</c:v>
                </c:pt>
                <c:pt idx="31">
                  <c:v>97.170550000000006</c:v>
                </c:pt>
                <c:pt idx="32">
                  <c:v>99.456119999999999</c:v>
                </c:pt>
                <c:pt idx="33">
                  <c:v>99.891050000000007</c:v>
                </c:pt>
                <c:pt idx="34">
                  <c:v>99.603729999999999</c:v>
                </c:pt>
                <c:pt idx="35">
                  <c:v>101.0634</c:v>
                </c:pt>
                <c:pt idx="36">
                  <c:v>105.6014</c:v>
                </c:pt>
                <c:pt idx="37">
                  <c:v>105.2572</c:v>
                </c:pt>
                <c:pt idx="38">
                  <c:v>103.9871</c:v>
                </c:pt>
                <c:pt idx="39">
                  <c:v>104.6858</c:v>
                </c:pt>
                <c:pt idx="40">
                  <c:v>104.2413</c:v>
                </c:pt>
                <c:pt idx="41">
                  <c:v>102.553</c:v>
                </c:pt>
                <c:pt idx="42">
                  <c:v>104.5766</c:v>
                </c:pt>
                <c:pt idx="43">
                  <c:v>103.5748</c:v>
                </c:pt>
                <c:pt idx="44">
                  <c:v>103.8676</c:v>
                </c:pt>
                <c:pt idx="45">
                  <c:v>104.56440000000001</c:v>
                </c:pt>
                <c:pt idx="46">
                  <c:v>106.10850000000001</c:v>
                </c:pt>
                <c:pt idx="47">
                  <c:v>105.4477</c:v>
                </c:pt>
                <c:pt idx="48">
                  <c:v>107.4436</c:v>
                </c:pt>
                <c:pt idx="49">
                  <c:v>108.497</c:v>
                </c:pt>
                <c:pt idx="50">
                  <c:v>107.9014</c:v>
                </c:pt>
                <c:pt idx="51">
                  <c:v>108.51560000000001</c:v>
                </c:pt>
                <c:pt idx="52">
                  <c:v>107.88979999999999</c:v>
                </c:pt>
                <c:pt idx="53">
                  <c:v>108.0741</c:v>
                </c:pt>
                <c:pt idx="54">
                  <c:v>108.1525</c:v>
                </c:pt>
                <c:pt idx="55">
                  <c:v>108.1324</c:v>
                </c:pt>
                <c:pt idx="56">
                  <c:v>108.79559999999999</c:v>
                </c:pt>
                <c:pt idx="57">
                  <c:v>108.7469</c:v>
                </c:pt>
                <c:pt idx="58">
                  <c:v>108.9628</c:v>
                </c:pt>
                <c:pt idx="59">
                  <c:v>109.9683</c:v>
                </c:pt>
                <c:pt idx="60">
                  <c:v>112.2518</c:v>
                </c:pt>
                <c:pt idx="61">
                  <c:v>111.17659999999999</c:v>
                </c:pt>
                <c:pt idx="62">
                  <c:v>111.1889</c:v>
                </c:pt>
                <c:pt idx="63">
                  <c:v>110.7495</c:v>
                </c:pt>
                <c:pt idx="64">
                  <c:v>110.5218</c:v>
                </c:pt>
                <c:pt idx="65">
                  <c:v>109.77070000000001</c:v>
                </c:pt>
                <c:pt idx="66">
                  <c:v>109.45180000000001</c:v>
                </c:pt>
                <c:pt idx="67">
                  <c:v>108.28360000000001</c:v>
                </c:pt>
                <c:pt idx="68">
                  <c:v>106.4212</c:v>
                </c:pt>
                <c:pt idx="69">
                  <c:v>106.1448</c:v>
                </c:pt>
                <c:pt idx="70">
                  <c:v>105.5783</c:v>
                </c:pt>
                <c:pt idx="71">
                  <c:v>105.2286</c:v>
                </c:pt>
                <c:pt idx="72">
                  <c:v>105.2414</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Sheet1!$A$2:$A$77</c:f>
              <c:strCache>
                <c:ptCount val="73"/>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pt idx="72">
                  <c:v>2018,I</c:v>
                </c:pt>
              </c:strCache>
            </c:strRef>
          </c:cat>
          <c:val>
            <c:numRef>
              <c:f>Sheet1!$D$2:$D$77</c:f>
              <c:numCache>
                <c:formatCode>General</c:formatCode>
                <c:ptCount val="76"/>
                <c:pt idx="32">
                  <c:v>99.457070000000002</c:v>
                </c:pt>
                <c:pt idx="33">
                  <c:v>99.892009999999999</c:v>
                </c:pt>
                <c:pt idx="34">
                  <c:v>99.604680000000002</c:v>
                </c:pt>
                <c:pt idx="35">
                  <c:v>101.06440000000001</c:v>
                </c:pt>
                <c:pt idx="36">
                  <c:v>105.6024</c:v>
                </c:pt>
                <c:pt idx="37">
                  <c:v>105.2582</c:v>
                </c:pt>
                <c:pt idx="38">
                  <c:v>103.9881</c:v>
                </c:pt>
                <c:pt idx="39">
                  <c:v>104.68680000000001</c:v>
                </c:pt>
                <c:pt idx="40">
                  <c:v>104.2423</c:v>
                </c:pt>
                <c:pt idx="41">
                  <c:v>102.554</c:v>
                </c:pt>
                <c:pt idx="42">
                  <c:v>104.5776</c:v>
                </c:pt>
                <c:pt idx="43">
                  <c:v>103.5758</c:v>
                </c:pt>
                <c:pt idx="44">
                  <c:v>103.8686</c:v>
                </c:pt>
                <c:pt idx="45">
                  <c:v>104.5654</c:v>
                </c:pt>
                <c:pt idx="46">
                  <c:v>106.1095</c:v>
                </c:pt>
                <c:pt idx="47">
                  <c:v>105.4487</c:v>
                </c:pt>
                <c:pt idx="48">
                  <c:v>107.44459999999999</c:v>
                </c:pt>
                <c:pt idx="49">
                  <c:v>108.498</c:v>
                </c:pt>
                <c:pt idx="50">
                  <c:v>107.9025</c:v>
                </c:pt>
                <c:pt idx="51">
                  <c:v>108.5166</c:v>
                </c:pt>
                <c:pt idx="52">
                  <c:v>107.8909</c:v>
                </c:pt>
                <c:pt idx="53">
                  <c:v>108.0752</c:v>
                </c:pt>
                <c:pt idx="54">
                  <c:v>108.15349999999999</c:v>
                </c:pt>
                <c:pt idx="55">
                  <c:v>108.1335</c:v>
                </c:pt>
                <c:pt idx="56">
                  <c:v>108.7967</c:v>
                </c:pt>
                <c:pt idx="57">
                  <c:v>108.7479</c:v>
                </c:pt>
                <c:pt idx="58">
                  <c:v>108.9639</c:v>
                </c:pt>
                <c:pt idx="59">
                  <c:v>109.96939999999999</c:v>
                </c:pt>
                <c:pt idx="60">
                  <c:v>112.2529</c:v>
                </c:pt>
                <c:pt idx="61">
                  <c:v>111.1776</c:v>
                </c:pt>
                <c:pt idx="62">
                  <c:v>111.18989999999999</c:v>
                </c:pt>
                <c:pt idx="63">
                  <c:v>110.75060000000001</c:v>
                </c:pt>
                <c:pt idx="64">
                  <c:v>110.5228</c:v>
                </c:pt>
                <c:pt idx="65">
                  <c:v>109.7717</c:v>
                </c:pt>
                <c:pt idx="66">
                  <c:v>109.4529</c:v>
                </c:pt>
                <c:pt idx="67">
                  <c:v>108.2846</c:v>
                </c:pt>
                <c:pt idx="68">
                  <c:v>106.4222</c:v>
                </c:pt>
                <c:pt idx="69">
                  <c:v>106.14579999999999</c:v>
                </c:pt>
                <c:pt idx="70">
                  <c:v>105.5793</c:v>
                </c:pt>
                <c:pt idx="71">
                  <c:v>105.2296</c:v>
                </c:pt>
                <c:pt idx="72">
                  <c:v>105.2424</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101.39</c:v>
                </c:pt>
                <c:pt idx="1">
                  <c:v>96.99</c:v>
                </c:pt>
                <c:pt idx="2">
                  <c:v>101.19</c:v>
                </c:pt>
                <c:pt idx="3">
                  <c:v>100.43</c:v>
                </c:pt>
                <c:pt idx="4">
                  <c:v>105.82</c:v>
                </c:pt>
                <c:pt idx="5">
                  <c:v>107.2</c:v>
                </c:pt>
                <c:pt idx="6">
                  <c:v>109</c:v>
                </c:pt>
                <c:pt idx="7">
                  <c:v>109.7</c:v>
                </c:pt>
                <c:pt idx="8">
                  <c:v>116.12</c:v>
                </c:pt>
                <c:pt idx="9">
                  <c:v>118.96</c:v>
                </c:pt>
                <c:pt idx="10">
                  <c:v>120.31</c:v>
                </c:pt>
                <c:pt idx="11">
                  <c:v>118.55</c:v>
                </c:pt>
                <c:pt idx="12">
                  <c:v>119.6</c:v>
                </c:pt>
                <c:pt idx="13">
                  <c:v>118.4</c:v>
                </c:pt>
                <c:pt idx="14">
                  <c:v>117.47</c:v>
                </c:pt>
                <c:pt idx="15">
                  <c:v>106.86</c:v>
                </c:pt>
                <c:pt idx="16">
                  <c:v>86.37</c:v>
                </c:pt>
                <c:pt idx="17">
                  <c:v>86.89</c:v>
                </c:pt>
                <c:pt idx="18">
                  <c:v>87.66</c:v>
                </c:pt>
                <c:pt idx="19">
                  <c:v>85.88</c:v>
                </c:pt>
                <c:pt idx="20">
                  <c:v>85.81</c:v>
                </c:pt>
                <c:pt idx="21">
                  <c:v>92.54</c:v>
                </c:pt>
                <c:pt idx="22">
                  <c:v>91.65</c:v>
                </c:pt>
                <c:pt idx="23">
                  <c:v>95.77</c:v>
                </c:pt>
                <c:pt idx="24">
                  <c:v>93.97</c:v>
                </c:pt>
                <c:pt idx="25">
                  <c:v>92.62</c:v>
                </c:pt>
                <c:pt idx="26">
                  <c:v>91.87</c:v>
                </c:pt>
                <c:pt idx="27">
                  <c:v>89.77</c:v>
                </c:pt>
                <c:pt idx="28">
                  <c:v>85.74</c:v>
                </c:pt>
                <c:pt idx="29">
                  <c:v>83.48</c:v>
                </c:pt>
                <c:pt idx="30">
                  <c:v>81.87</c:v>
                </c:pt>
                <c:pt idx="31">
                  <c:v>81.69</c:v>
                </c:pt>
                <c:pt idx="32">
                  <c:v>82.07</c:v>
                </c:pt>
                <c:pt idx="33">
                  <c:v>84.54</c:v>
                </c:pt>
                <c:pt idx="34">
                  <c:v>86.51</c:v>
                </c:pt>
                <c:pt idx="35">
                  <c:v>86.23</c:v>
                </c:pt>
                <c:pt idx="36">
                  <c:v>83.45</c:v>
                </c:pt>
                <c:pt idx="37">
                  <c:v>85.04</c:v>
                </c:pt>
                <c:pt idx="38">
                  <c:v>86.94</c:v>
                </c:pt>
                <c:pt idx="39">
                  <c:v>86.97</c:v>
                </c:pt>
                <c:pt idx="40">
                  <c:v>87.6</c:v>
                </c:pt>
                <c:pt idx="41">
                  <c:v>89.1</c:v>
                </c:pt>
                <c:pt idx="42">
                  <c:v>88.89</c:v>
                </c:pt>
                <c:pt idx="43">
                  <c:v>89.58</c:v>
                </c:pt>
                <c:pt idx="44">
                  <c:v>86.7</c:v>
                </c:pt>
                <c:pt idx="45">
                  <c:v>89.76</c:v>
                </c:pt>
                <c:pt idx="46">
                  <c:v>91.24</c:v>
                </c:pt>
                <c:pt idx="47">
                  <c:v>91.39</c:v>
                </c:pt>
                <c:pt idx="48">
                  <c:v>96.48</c:v>
                </c:pt>
                <c:pt idx="49">
                  <c:v>94.58</c:v>
                </c:pt>
                <c:pt idx="50">
                  <c:v>94.42</c:v>
                </c:pt>
                <c:pt idx="51">
                  <c:v>96.63</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102.51</c:v>
                </c:pt>
                <c:pt idx="1">
                  <c:v>98.24</c:v>
                </c:pt>
                <c:pt idx="2">
                  <c:v>102.5</c:v>
                </c:pt>
                <c:pt idx="3">
                  <c:v>96.9</c:v>
                </c:pt>
                <c:pt idx="4">
                  <c:v>102.87</c:v>
                </c:pt>
                <c:pt idx="5">
                  <c:v>106.96</c:v>
                </c:pt>
                <c:pt idx="6">
                  <c:v>107.03</c:v>
                </c:pt>
                <c:pt idx="7">
                  <c:v>110.05</c:v>
                </c:pt>
                <c:pt idx="8">
                  <c:v>113.95</c:v>
                </c:pt>
                <c:pt idx="9">
                  <c:v>115.52</c:v>
                </c:pt>
                <c:pt idx="10">
                  <c:v>120.04</c:v>
                </c:pt>
                <c:pt idx="11">
                  <c:v>113.73</c:v>
                </c:pt>
                <c:pt idx="12">
                  <c:v>115.87</c:v>
                </c:pt>
                <c:pt idx="13">
                  <c:v>116.46</c:v>
                </c:pt>
                <c:pt idx="14">
                  <c:v>111.86</c:v>
                </c:pt>
                <c:pt idx="15">
                  <c:v>107.2</c:v>
                </c:pt>
                <c:pt idx="16">
                  <c:v>96.25</c:v>
                </c:pt>
                <c:pt idx="17">
                  <c:v>98.41</c:v>
                </c:pt>
                <c:pt idx="18">
                  <c:v>96.59</c:v>
                </c:pt>
                <c:pt idx="19">
                  <c:v>97.26</c:v>
                </c:pt>
                <c:pt idx="20">
                  <c:v>99.13</c:v>
                </c:pt>
                <c:pt idx="21">
                  <c:v>104.8</c:v>
                </c:pt>
                <c:pt idx="22">
                  <c:v>108.35</c:v>
                </c:pt>
                <c:pt idx="23">
                  <c:v>109.5</c:v>
                </c:pt>
                <c:pt idx="24">
                  <c:v>106.93</c:v>
                </c:pt>
                <c:pt idx="25">
                  <c:v>105.32</c:v>
                </c:pt>
                <c:pt idx="26">
                  <c:v>103.84</c:v>
                </c:pt>
                <c:pt idx="27">
                  <c:v>101.94</c:v>
                </c:pt>
                <c:pt idx="28">
                  <c:v>96.12</c:v>
                </c:pt>
                <c:pt idx="29">
                  <c:v>93.53</c:v>
                </c:pt>
                <c:pt idx="30">
                  <c:v>95.64</c:v>
                </c:pt>
                <c:pt idx="31">
                  <c:v>96.85</c:v>
                </c:pt>
                <c:pt idx="32">
                  <c:v>97.38</c:v>
                </c:pt>
                <c:pt idx="33">
                  <c:v>100.95</c:v>
                </c:pt>
                <c:pt idx="34">
                  <c:v>106.11</c:v>
                </c:pt>
                <c:pt idx="35">
                  <c:v>105.23</c:v>
                </c:pt>
                <c:pt idx="36">
                  <c:v>103.81</c:v>
                </c:pt>
                <c:pt idx="37">
                  <c:v>107.15</c:v>
                </c:pt>
                <c:pt idx="38">
                  <c:v>108.64</c:v>
                </c:pt>
                <c:pt idx="39">
                  <c:v>107.72</c:v>
                </c:pt>
                <c:pt idx="40">
                  <c:v>110.13</c:v>
                </c:pt>
                <c:pt idx="41">
                  <c:v>113.64</c:v>
                </c:pt>
                <c:pt idx="42">
                  <c:v>111.66</c:v>
                </c:pt>
                <c:pt idx="43">
                  <c:v>114.96</c:v>
                </c:pt>
                <c:pt idx="44">
                  <c:v>110.24</c:v>
                </c:pt>
                <c:pt idx="45">
                  <c:v>115</c:v>
                </c:pt>
                <c:pt idx="46">
                  <c:v>117.54</c:v>
                </c:pt>
                <c:pt idx="47">
                  <c:v>118.19</c:v>
                </c:pt>
                <c:pt idx="48">
                  <c:v>123.52</c:v>
                </c:pt>
                <c:pt idx="49">
                  <c:v>120.72</c:v>
                </c:pt>
                <c:pt idx="50">
                  <c:v>119.78</c:v>
                </c:pt>
                <c:pt idx="51">
                  <c:v>122.21</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107.95</c:v>
                </c:pt>
                <c:pt idx="9">
                  <c:v>109.76</c:v>
                </c:pt>
                <c:pt idx="10">
                  <c:v>113.62</c:v>
                </c:pt>
                <c:pt idx="11">
                  <c:v>115.68</c:v>
                </c:pt>
                <c:pt idx="12">
                  <c:v>113.49</c:v>
                </c:pt>
                <c:pt idx="13">
                  <c:v>112.85</c:v>
                </c:pt>
                <c:pt idx="14">
                  <c:v>115.17</c:v>
                </c:pt>
                <c:pt idx="15">
                  <c:v>116.97</c:v>
                </c:pt>
                <c:pt idx="16">
                  <c:v>119.16</c:v>
                </c:pt>
                <c:pt idx="17">
                  <c:v>123.29</c:v>
                </c:pt>
                <c:pt idx="18">
                  <c:v>123.54</c:v>
                </c:pt>
                <c:pt idx="19">
                  <c:v>119.42</c:v>
                </c:pt>
                <c:pt idx="20">
                  <c:v>120.84</c:v>
                </c:pt>
                <c:pt idx="21">
                  <c:v>118.65</c:v>
                </c:pt>
                <c:pt idx="22">
                  <c:v>120.06</c:v>
                </c:pt>
                <c:pt idx="23">
                  <c:v>120.71</c:v>
                </c:pt>
                <c:pt idx="24">
                  <c:v>123.16</c:v>
                </c:pt>
                <c:pt idx="25">
                  <c:v>121.1</c:v>
                </c:pt>
                <c:pt idx="26">
                  <c:v>122.51</c:v>
                </c:pt>
                <c:pt idx="27">
                  <c:v>125.35</c:v>
                </c:pt>
                <c:pt idx="28">
                  <c:v>127.67</c:v>
                </c:pt>
                <c:pt idx="29">
                  <c:v>127.28</c:v>
                </c:pt>
                <c:pt idx="30">
                  <c:v>129.21</c:v>
                </c:pt>
                <c:pt idx="31">
                  <c:v>131.27000000000001</c:v>
                </c:pt>
                <c:pt idx="32">
                  <c:v>127.67</c:v>
                </c:pt>
                <c:pt idx="33">
                  <c:v>132.94999999999999</c:v>
                </c:pt>
                <c:pt idx="34">
                  <c:v>129.6</c:v>
                </c:pt>
                <c:pt idx="35">
                  <c:v>130.24</c:v>
                </c:pt>
                <c:pt idx="36">
                  <c:v>132.56</c:v>
                </c:pt>
                <c:pt idx="37">
                  <c:v>134.36000000000001</c:v>
                </c:pt>
                <c:pt idx="38">
                  <c:v>130.88999999999999</c:v>
                </c:pt>
                <c:pt idx="39">
                  <c:v>131.66</c:v>
                </c:pt>
                <c:pt idx="40">
                  <c:v>135.78</c:v>
                </c:pt>
                <c:pt idx="41">
                  <c:v>135.27000000000001</c:v>
                </c:pt>
                <c:pt idx="42">
                  <c:v>134.24</c:v>
                </c:pt>
                <c:pt idx="43">
                  <c:v>135.38999999999999</c:v>
                </c:pt>
                <c:pt idx="44">
                  <c:v>135.65</c:v>
                </c:pt>
                <c:pt idx="45">
                  <c:v>134.11000000000001</c:v>
                </c:pt>
                <c:pt idx="46">
                  <c:v>139</c:v>
                </c:pt>
                <c:pt idx="47">
                  <c:v>135.52000000000001</c:v>
                </c:pt>
                <c:pt idx="48">
                  <c:v>132.9</c:v>
                </c:pt>
                <c:pt idx="49">
                  <c:v>134.19999999999999</c:v>
                </c:pt>
                <c:pt idx="50">
                  <c:v>131.9</c:v>
                </c:pt>
                <c:pt idx="51">
                  <c:v>133.6</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5"/>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95.42</c:v>
                </c:pt>
                <c:pt idx="1">
                  <c:v>100.87</c:v>
                </c:pt>
                <c:pt idx="2">
                  <c:v>98.5</c:v>
                </c:pt>
                <c:pt idx="3">
                  <c:v>105.21</c:v>
                </c:pt>
                <c:pt idx="4">
                  <c:v>101.11</c:v>
                </c:pt>
                <c:pt idx="5">
                  <c:v>99.93</c:v>
                </c:pt>
                <c:pt idx="6">
                  <c:v>102.65</c:v>
                </c:pt>
                <c:pt idx="7">
                  <c:v>100.08</c:v>
                </c:pt>
                <c:pt idx="8">
                  <c:v>100.91</c:v>
                </c:pt>
                <c:pt idx="9">
                  <c:v>101.41</c:v>
                </c:pt>
                <c:pt idx="10">
                  <c:v>101.41</c:v>
                </c:pt>
                <c:pt idx="11">
                  <c:v>107.21</c:v>
                </c:pt>
                <c:pt idx="12">
                  <c:v>99.53</c:v>
                </c:pt>
                <c:pt idx="13">
                  <c:v>97.38</c:v>
                </c:pt>
                <c:pt idx="14">
                  <c:v>102.31</c:v>
                </c:pt>
                <c:pt idx="15">
                  <c:v>100.07</c:v>
                </c:pt>
                <c:pt idx="16">
                  <c:v>104.57</c:v>
                </c:pt>
                <c:pt idx="17">
                  <c:v>109.3</c:v>
                </c:pt>
                <c:pt idx="18">
                  <c:v>116.22</c:v>
                </c:pt>
                <c:pt idx="19">
                  <c:v>114.61</c:v>
                </c:pt>
                <c:pt idx="20">
                  <c:v>120.56</c:v>
                </c:pt>
                <c:pt idx="21">
                  <c:v>114.97</c:v>
                </c:pt>
                <c:pt idx="22">
                  <c:v>112.55</c:v>
                </c:pt>
                <c:pt idx="23">
                  <c:v>112.84</c:v>
                </c:pt>
                <c:pt idx="24">
                  <c:v>117.9</c:v>
                </c:pt>
                <c:pt idx="25">
                  <c:v>117.42</c:v>
                </c:pt>
                <c:pt idx="26">
                  <c:v>121.55</c:v>
                </c:pt>
                <c:pt idx="27">
                  <c:v>124.14</c:v>
                </c:pt>
                <c:pt idx="28">
                  <c:v>135.41999999999999</c:v>
                </c:pt>
                <c:pt idx="29">
                  <c:v>138.57</c:v>
                </c:pt>
                <c:pt idx="30">
                  <c:v>137.26</c:v>
                </c:pt>
                <c:pt idx="31">
                  <c:v>132.96</c:v>
                </c:pt>
                <c:pt idx="32">
                  <c:v>130.47999999999999</c:v>
                </c:pt>
                <c:pt idx="33">
                  <c:v>130.6</c:v>
                </c:pt>
                <c:pt idx="34">
                  <c:v>120.65</c:v>
                </c:pt>
                <c:pt idx="35">
                  <c:v>124.11</c:v>
                </c:pt>
                <c:pt idx="36">
                  <c:v>130.82</c:v>
                </c:pt>
                <c:pt idx="37">
                  <c:v>126.55</c:v>
                </c:pt>
                <c:pt idx="38">
                  <c:v>122.47</c:v>
                </c:pt>
                <c:pt idx="39">
                  <c:v>125.37</c:v>
                </c:pt>
                <c:pt idx="40" formatCode="General">
                  <c:v>127.42</c:v>
                </c:pt>
                <c:pt idx="41" formatCode="General">
                  <c:v>123.67</c:v>
                </c:pt>
                <c:pt idx="42" formatCode="General">
                  <c:v>125.1</c:v>
                </c:pt>
                <c:pt idx="43" formatCode="General">
                  <c:v>122.44</c:v>
                </c:pt>
                <c:pt idx="44" formatCode="General">
                  <c:v>130.32</c:v>
                </c:pt>
                <c:pt idx="45" formatCode="General">
                  <c:v>122.33</c:v>
                </c:pt>
                <c:pt idx="46" formatCode="General">
                  <c:v>123.96</c:v>
                </c:pt>
                <c:pt idx="47" formatCode="General">
                  <c:v>120.68</c:v>
                </c:pt>
                <c:pt idx="48" formatCode="General">
                  <c:v>113.96</c:v>
                </c:pt>
                <c:pt idx="49" formatCode="General">
                  <c:v>118.35</c:v>
                </c:pt>
                <c:pt idx="50" formatCode="General">
                  <c:v>119.3</c:v>
                </c:pt>
                <c:pt idx="51" formatCode="General">
                  <c:v>119.76</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96.24</c:v>
                </c:pt>
                <c:pt idx="1">
                  <c:v>101.5</c:v>
                </c:pt>
                <c:pt idx="2">
                  <c:v>98.59</c:v>
                </c:pt>
                <c:pt idx="3">
                  <c:v>103.59</c:v>
                </c:pt>
                <c:pt idx="4">
                  <c:v>104.94</c:v>
                </c:pt>
                <c:pt idx="5">
                  <c:v>103.34</c:v>
                </c:pt>
                <c:pt idx="6">
                  <c:v>104.73</c:v>
                </c:pt>
                <c:pt idx="7">
                  <c:v>104.29</c:v>
                </c:pt>
                <c:pt idx="8">
                  <c:v>103.9</c:v>
                </c:pt>
                <c:pt idx="9">
                  <c:v>103.02</c:v>
                </c:pt>
                <c:pt idx="10">
                  <c:v>99.59</c:v>
                </c:pt>
                <c:pt idx="11">
                  <c:v>108.91</c:v>
                </c:pt>
                <c:pt idx="12">
                  <c:v>98.49</c:v>
                </c:pt>
                <c:pt idx="13">
                  <c:v>92.67</c:v>
                </c:pt>
                <c:pt idx="14">
                  <c:v>100.96</c:v>
                </c:pt>
                <c:pt idx="15">
                  <c:v>95.06</c:v>
                </c:pt>
                <c:pt idx="16">
                  <c:v>98.01</c:v>
                </c:pt>
                <c:pt idx="17">
                  <c:v>100.27</c:v>
                </c:pt>
                <c:pt idx="18">
                  <c:v>106.12</c:v>
                </c:pt>
                <c:pt idx="19">
                  <c:v>103.34</c:v>
                </c:pt>
                <c:pt idx="20">
                  <c:v>111.92</c:v>
                </c:pt>
                <c:pt idx="21">
                  <c:v>111.35</c:v>
                </c:pt>
                <c:pt idx="22">
                  <c:v>114.61</c:v>
                </c:pt>
                <c:pt idx="23">
                  <c:v>119.75</c:v>
                </c:pt>
                <c:pt idx="24">
                  <c:v>128.13999999999999</c:v>
                </c:pt>
                <c:pt idx="25">
                  <c:v>119.31</c:v>
                </c:pt>
                <c:pt idx="26">
                  <c:v>121.72</c:v>
                </c:pt>
                <c:pt idx="27">
                  <c:v>122.93</c:v>
                </c:pt>
                <c:pt idx="28">
                  <c:v>133.01</c:v>
                </c:pt>
                <c:pt idx="29">
                  <c:v>138.03</c:v>
                </c:pt>
                <c:pt idx="30">
                  <c:v>144.58000000000001</c:v>
                </c:pt>
                <c:pt idx="31">
                  <c:v>134.29</c:v>
                </c:pt>
                <c:pt idx="32">
                  <c:v>141.88999999999999</c:v>
                </c:pt>
                <c:pt idx="33">
                  <c:v>132.72999999999999</c:v>
                </c:pt>
                <c:pt idx="34">
                  <c:v>126.7</c:v>
                </c:pt>
                <c:pt idx="35">
                  <c:v>126.77</c:v>
                </c:pt>
                <c:pt idx="36">
                  <c:v>128.87</c:v>
                </c:pt>
                <c:pt idx="37">
                  <c:v>126.81</c:v>
                </c:pt>
                <c:pt idx="38">
                  <c:v>115.37</c:v>
                </c:pt>
                <c:pt idx="39">
                  <c:v>124.31</c:v>
                </c:pt>
                <c:pt idx="40" formatCode="General">
                  <c:v>117.39</c:v>
                </c:pt>
                <c:pt idx="41" formatCode="General">
                  <c:v>118.5</c:v>
                </c:pt>
                <c:pt idx="42" formatCode="General">
                  <c:v>118.7</c:v>
                </c:pt>
                <c:pt idx="43" formatCode="General">
                  <c:v>117.65</c:v>
                </c:pt>
                <c:pt idx="44" formatCode="General">
                  <c:v>121.67</c:v>
                </c:pt>
                <c:pt idx="45" formatCode="General">
                  <c:v>113.43</c:v>
                </c:pt>
                <c:pt idx="46" formatCode="General">
                  <c:v>116.64</c:v>
                </c:pt>
                <c:pt idx="47" formatCode="General">
                  <c:v>111.01</c:v>
                </c:pt>
                <c:pt idx="48" formatCode="General">
                  <c:v>108.46</c:v>
                </c:pt>
                <c:pt idx="49" formatCode="General">
                  <c:v>110.24</c:v>
                </c:pt>
                <c:pt idx="50" formatCode="General">
                  <c:v>110.79</c:v>
                </c:pt>
                <c:pt idx="51" formatCode="General">
                  <c:v>109.6</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5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fi-FI">
                        <a:solidFill>
                          <a:schemeClr val="accent1"/>
                        </a:solidFill>
                      </a:rPr>
                      <a:pPr/>
                      <a:t>[LUOKAN NIMI]</a:t>
                    </a:fld>
                    <a:r>
                      <a:rPr lang="fi-FI" dirty="0">
                        <a:solidFill>
                          <a:schemeClr val="accent1"/>
                        </a:solidFill>
                      </a:rPr>
                      <a:t>, </a:t>
                    </a:r>
                    <a:fld id="{D4D1B192-4D72-47FC-8D47-54A58A22BECF}" type="VALUE">
                      <a:rPr lang="fi-FI">
                        <a:solidFill>
                          <a:schemeClr val="accent1"/>
                        </a:solidFill>
                      </a:rPr>
                      <a:pPr/>
                      <a:t>[ARVO]</a:t>
                    </a:fld>
                    <a:endParaRPr lang="fi-FI"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6.6795291857544653E-2"/>
                  <c:y val="5.0890005862156015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481041194814974"/>
                      <c:h val="8.4041354008834029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Autot ja autonosat</c:v>
                </c:pt>
                <c:pt idx="4">
                  <c:v>Värimetallit</c:v>
                </c:pt>
                <c:pt idx="5">
                  <c:v>Tietoliikennelaitteet</c:v>
                </c:pt>
                <c:pt idx="6">
                  <c:v>Laivat, veneet ja muut ajoneuvot</c:v>
                </c:pt>
                <c:pt idx="7">
                  <c:v>Lääkintäkojeet ja laitteet</c:v>
                </c:pt>
                <c:pt idx="8">
                  <c:v>Metallituotteet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7.8</c:v>
                </c:pt>
                <c:pt idx="1">
                  <c:v>4.2</c:v>
                </c:pt>
                <c:pt idx="2">
                  <c:v>3.8</c:v>
                </c:pt>
                <c:pt idx="3">
                  <c:v>3.5</c:v>
                </c:pt>
                <c:pt idx="4">
                  <c:v>3.4</c:v>
                </c:pt>
                <c:pt idx="5">
                  <c:v>2.7</c:v>
                </c:pt>
                <c:pt idx="6">
                  <c:v>1.9</c:v>
                </c:pt>
                <c:pt idx="7">
                  <c:v>1.6</c:v>
                </c:pt>
                <c:pt idx="8">
                  <c:v>1.3</c:v>
                </c:pt>
                <c:pt idx="9" formatCode="General">
                  <c:v>0.4</c:v>
                </c:pt>
                <c:pt idx="10">
                  <c:v>7.1</c:v>
                </c:pt>
                <c:pt idx="11">
                  <c:v>2.8</c:v>
                </c:pt>
                <c:pt idx="12">
                  <c:v>2</c:v>
                </c:pt>
                <c:pt idx="13">
                  <c:v>4.5</c:v>
                </c:pt>
                <c:pt idx="14">
                  <c:v>3.5</c:v>
                </c:pt>
                <c:pt idx="15">
                  <c:v>2.6</c:v>
                </c:pt>
                <c:pt idx="16">
                  <c:v>0.9</c:v>
                </c:pt>
                <c:pt idx="17">
                  <c:v>5.5</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55558769332148E-2"/>
          <c:y val="0"/>
          <c:w val="0.89643978734163632"/>
          <c:h val="0.93010718107344803"/>
        </c:manualLayout>
      </c:layout>
      <c:barChart>
        <c:barDir val="bar"/>
        <c:grouping val="stacked"/>
        <c:varyColors val="0"/>
        <c:ser>
          <c:idx val="0"/>
          <c:order val="0"/>
          <c:tx>
            <c:strRef>
              <c:f>Taul1!$C$1</c:f>
              <c:strCache>
                <c:ptCount val="1"/>
                <c:pt idx="0">
                  <c:v>Palkat</c:v>
                </c:pt>
              </c:strCache>
            </c:strRef>
          </c:tx>
          <c:spPr>
            <a:solidFill>
              <a:schemeClr val="accent1"/>
            </a:solidFill>
            <a:ln>
              <a:noFill/>
            </a:ln>
            <a:effectLst/>
          </c:spPr>
          <c:invertIfNegative val="0"/>
          <c:dPt>
            <c:idx val="6"/>
            <c:invertIfNegative val="0"/>
            <c:bubble3D val="0"/>
            <c:spPr>
              <a:solidFill>
                <a:srgbClr val="85E869"/>
              </a:solidFill>
              <a:ln>
                <a:noFill/>
              </a:ln>
              <a:effectLst/>
            </c:spPr>
            <c:extLst>
              <c:ext xmlns:c16="http://schemas.microsoft.com/office/drawing/2014/chart" uri="{C3380CC4-5D6E-409C-BE32-E72D297353CC}">
                <c16:uniqueId val="{00000001-8056-4343-B5E2-F243D353CCBF}"/>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3-8056-4343-B5E2-F243D353CCBF}"/>
              </c:ext>
            </c:extLst>
          </c:dPt>
          <c:cat>
            <c:strRef>
              <c:f>Taul1!$A$2:$A$31</c:f>
              <c:strCache>
                <c:ptCount val="30"/>
                <c:pt idx="0">
                  <c:v>Norja</c:v>
                </c:pt>
                <c:pt idx="1">
                  <c:v>Belgia</c:v>
                </c:pt>
                <c:pt idx="2">
                  <c:v>Tanska</c:v>
                </c:pt>
                <c:pt idx="3">
                  <c:v>Ruotsi</c:v>
                </c:pt>
                <c:pt idx="4">
                  <c:v>Saksa</c:v>
                </c:pt>
                <c:pt idx="5">
                  <c:v>Ranska</c:v>
                </c:pt>
                <c:pt idx="6">
                  <c:v>Suomi</c:v>
                </c:pt>
                <c:pt idx="7">
                  <c:v>Itävalta</c:v>
                </c:pt>
                <c:pt idx="8">
                  <c:v>USA </c:v>
                </c:pt>
                <c:pt idx="9">
                  <c:v>Alankomaat</c:v>
                </c:pt>
                <c:pt idx="10">
                  <c:v>Australia</c:v>
                </c:pt>
                <c:pt idx="11">
                  <c:v>Kanada</c:v>
                </c:pt>
                <c:pt idx="12">
                  <c:v>Italia</c:v>
                </c:pt>
                <c:pt idx="13">
                  <c:v>Iso-Britannia</c:v>
                </c:pt>
                <c:pt idx="14">
                  <c:v>Japani</c:v>
                </c:pt>
                <c:pt idx="15">
                  <c:v>Espanja</c:v>
                </c:pt>
                <c:pt idx="16">
                  <c:v>Etelä-Korea</c:v>
                </c:pt>
                <c:pt idx="17">
                  <c:v>Argentiina</c:v>
                </c:pt>
                <c:pt idx="18">
                  <c:v>Kreikka</c:v>
                </c:pt>
                <c:pt idx="19">
                  <c:v>Portugali</c:v>
                </c:pt>
                <c:pt idx="20">
                  <c:v>Viro</c:v>
                </c:pt>
                <c:pt idx="21">
                  <c:v>Tšekin tasavalta</c:v>
                </c:pt>
                <c:pt idx="22">
                  <c:v>Puola</c:v>
                </c:pt>
                <c:pt idx="23">
                  <c:v>Brasilia</c:v>
                </c:pt>
                <c:pt idx="24">
                  <c:v>Latvia</c:v>
                </c:pt>
                <c:pt idx="25">
                  <c:v>Liettua</c:v>
                </c:pt>
                <c:pt idx="26">
                  <c:v>Romania</c:v>
                </c:pt>
                <c:pt idx="27">
                  <c:v>Bulgaria</c:v>
                </c:pt>
                <c:pt idx="28">
                  <c:v>Meksiko</c:v>
                </c:pt>
                <c:pt idx="29">
                  <c:v>Filippiinit</c:v>
                </c:pt>
              </c:strCache>
            </c:strRef>
          </c:cat>
          <c:val>
            <c:numRef>
              <c:f>Taul1!$C$2:$C$31</c:f>
              <c:numCache>
                <c:formatCode>0.0</c:formatCode>
                <c:ptCount val="30"/>
                <c:pt idx="0">
                  <c:v>39</c:v>
                </c:pt>
                <c:pt idx="1">
                  <c:v>29.9</c:v>
                </c:pt>
                <c:pt idx="2">
                  <c:v>37.799999999999997</c:v>
                </c:pt>
                <c:pt idx="3">
                  <c:v>28.2</c:v>
                </c:pt>
                <c:pt idx="4">
                  <c:v>30.1</c:v>
                </c:pt>
                <c:pt idx="5">
                  <c:v>25.4</c:v>
                </c:pt>
                <c:pt idx="6">
                  <c:v>28.9</c:v>
                </c:pt>
                <c:pt idx="7">
                  <c:v>26.5</c:v>
                </c:pt>
                <c:pt idx="8">
                  <c:v>26.849843300125663</c:v>
                </c:pt>
                <c:pt idx="9">
                  <c:v>26.8</c:v>
                </c:pt>
                <c:pt idx="10">
                  <c:v>27.934685453666091</c:v>
                </c:pt>
                <c:pt idx="11">
                  <c:v>21.696843070808615</c:v>
                </c:pt>
                <c:pt idx="12">
                  <c:v>19.8</c:v>
                </c:pt>
                <c:pt idx="13">
                  <c:v>21.5</c:v>
                </c:pt>
                <c:pt idx="14">
                  <c:v>19.617562276522793</c:v>
                </c:pt>
                <c:pt idx="15">
                  <c:v>16.899999999999999</c:v>
                </c:pt>
                <c:pt idx="16">
                  <c:v>16.81505337987668</c:v>
                </c:pt>
                <c:pt idx="17">
                  <c:v>12.566088278509991</c:v>
                </c:pt>
                <c:pt idx="18">
                  <c:v>10.7</c:v>
                </c:pt>
                <c:pt idx="19">
                  <c:v>9</c:v>
                </c:pt>
                <c:pt idx="20">
                  <c:v>7.7</c:v>
                </c:pt>
                <c:pt idx="21">
                  <c:v>7.3</c:v>
                </c:pt>
                <c:pt idx="22">
                  <c:v>6.2</c:v>
                </c:pt>
                <c:pt idx="23">
                  <c:v>4.9721932037269747</c:v>
                </c:pt>
                <c:pt idx="24">
                  <c:v>5.7</c:v>
                </c:pt>
                <c:pt idx="25">
                  <c:v>5.3</c:v>
                </c:pt>
                <c:pt idx="26">
                  <c:v>3.8</c:v>
                </c:pt>
                <c:pt idx="27">
                  <c:v>3.1</c:v>
                </c:pt>
                <c:pt idx="28">
                  <c:v>2.4408948454659694</c:v>
                </c:pt>
                <c:pt idx="29">
                  <c:v>1.717666743105682</c:v>
                </c:pt>
              </c:numCache>
            </c:numRef>
          </c:val>
          <c:extLst>
            <c:ext xmlns:c16="http://schemas.microsoft.com/office/drawing/2014/chart" uri="{C3380CC4-5D6E-409C-BE32-E72D297353CC}">
              <c16:uniqueId val="{00000004-8056-4343-B5E2-F243D353CCBF}"/>
            </c:ext>
          </c:extLst>
        </c:ser>
        <c:ser>
          <c:idx val="1"/>
          <c:order val="1"/>
          <c:tx>
            <c:strRef>
              <c:f>Taul1!$B$1</c:f>
              <c:strCache>
                <c:ptCount val="1"/>
                <c:pt idx="0">
                  <c:v>Sivukulut</c:v>
                </c:pt>
              </c:strCache>
            </c:strRef>
          </c:tx>
          <c:spPr>
            <a:solidFill>
              <a:schemeClr val="accent2"/>
            </a:solidFill>
            <a:ln>
              <a:noFill/>
            </a:ln>
            <a:effectLst/>
          </c:spPr>
          <c:invertIfNegative val="0"/>
          <c:dPt>
            <c:idx val="6"/>
            <c:invertIfNegative val="0"/>
            <c:bubble3D val="0"/>
            <c:spPr>
              <a:solidFill>
                <a:srgbClr val="0ACFCF"/>
              </a:solidFill>
              <a:ln>
                <a:noFill/>
              </a:ln>
              <a:effectLst/>
            </c:spPr>
            <c:extLst>
              <c:ext xmlns:c16="http://schemas.microsoft.com/office/drawing/2014/chart" uri="{C3380CC4-5D6E-409C-BE32-E72D297353CC}">
                <c16:uniqueId val="{00000006-8056-4343-B5E2-F243D353CCBF}"/>
              </c:ext>
            </c:extLst>
          </c:dPt>
          <c:cat>
            <c:strRef>
              <c:f>Taul1!$A$2:$A$31</c:f>
              <c:strCache>
                <c:ptCount val="30"/>
                <c:pt idx="0">
                  <c:v>Norja</c:v>
                </c:pt>
                <c:pt idx="1">
                  <c:v>Belgia</c:v>
                </c:pt>
                <c:pt idx="2">
                  <c:v>Tanska</c:v>
                </c:pt>
                <c:pt idx="3">
                  <c:v>Ruotsi</c:v>
                </c:pt>
                <c:pt idx="4">
                  <c:v>Saksa</c:v>
                </c:pt>
                <c:pt idx="5">
                  <c:v>Ranska</c:v>
                </c:pt>
                <c:pt idx="6">
                  <c:v>Suomi</c:v>
                </c:pt>
                <c:pt idx="7">
                  <c:v>Itävalta</c:v>
                </c:pt>
                <c:pt idx="8">
                  <c:v>USA </c:v>
                </c:pt>
                <c:pt idx="9">
                  <c:v>Alankomaat</c:v>
                </c:pt>
                <c:pt idx="10">
                  <c:v>Australia</c:v>
                </c:pt>
                <c:pt idx="11">
                  <c:v>Kanada</c:v>
                </c:pt>
                <c:pt idx="12">
                  <c:v>Italia</c:v>
                </c:pt>
                <c:pt idx="13">
                  <c:v>Iso-Britannia</c:v>
                </c:pt>
                <c:pt idx="14">
                  <c:v>Japani</c:v>
                </c:pt>
                <c:pt idx="15">
                  <c:v>Espanja</c:v>
                </c:pt>
                <c:pt idx="16">
                  <c:v>Etelä-Korea</c:v>
                </c:pt>
                <c:pt idx="17">
                  <c:v>Argentiina</c:v>
                </c:pt>
                <c:pt idx="18">
                  <c:v>Kreikka</c:v>
                </c:pt>
                <c:pt idx="19">
                  <c:v>Portugali</c:v>
                </c:pt>
                <c:pt idx="20">
                  <c:v>Viro</c:v>
                </c:pt>
                <c:pt idx="21">
                  <c:v>Tšekin tasavalta</c:v>
                </c:pt>
                <c:pt idx="22">
                  <c:v>Puola</c:v>
                </c:pt>
                <c:pt idx="23">
                  <c:v>Brasilia</c:v>
                </c:pt>
                <c:pt idx="24">
                  <c:v>Latvia</c:v>
                </c:pt>
                <c:pt idx="25">
                  <c:v>Liettua</c:v>
                </c:pt>
                <c:pt idx="26">
                  <c:v>Romania</c:v>
                </c:pt>
                <c:pt idx="27">
                  <c:v>Bulgaria</c:v>
                </c:pt>
                <c:pt idx="28">
                  <c:v>Meksiko</c:v>
                </c:pt>
                <c:pt idx="29">
                  <c:v>Filippiinit</c:v>
                </c:pt>
              </c:strCache>
            </c:strRef>
          </c:cat>
          <c:val>
            <c:numRef>
              <c:f>Taul1!$B$2:$B$31</c:f>
              <c:numCache>
                <c:formatCode>0.0</c:formatCode>
                <c:ptCount val="30"/>
                <c:pt idx="0">
                  <c:v>8.4</c:v>
                </c:pt>
                <c:pt idx="1">
                  <c:v>13.5</c:v>
                </c:pt>
                <c:pt idx="2">
                  <c:v>5.5</c:v>
                </c:pt>
                <c:pt idx="3">
                  <c:v>13.9</c:v>
                </c:pt>
                <c:pt idx="4">
                  <c:v>9.1</c:v>
                </c:pt>
                <c:pt idx="5">
                  <c:v>12.1</c:v>
                </c:pt>
                <c:pt idx="6">
                  <c:v>8.1</c:v>
                </c:pt>
                <c:pt idx="7">
                  <c:v>9.6</c:v>
                </c:pt>
                <c:pt idx="8">
                  <c:v>8.4979302027333752</c:v>
                </c:pt>
                <c:pt idx="9">
                  <c:v>8.1999999999999993</c:v>
                </c:pt>
                <c:pt idx="10">
                  <c:v>6.5994564340376209</c:v>
                </c:pt>
                <c:pt idx="11">
                  <c:v>5.5146142804971898</c:v>
                </c:pt>
                <c:pt idx="12">
                  <c:v>7.4</c:v>
                </c:pt>
                <c:pt idx="13">
                  <c:v>4</c:v>
                </c:pt>
                <c:pt idx="14">
                  <c:v>4.3393686141617227</c:v>
                </c:pt>
                <c:pt idx="15">
                  <c:v>5.7</c:v>
                </c:pt>
                <c:pt idx="16">
                  <c:v>3.97775456298158</c:v>
                </c:pt>
                <c:pt idx="17">
                  <c:v>2.6217018710560409</c:v>
                </c:pt>
                <c:pt idx="18">
                  <c:v>3.9</c:v>
                </c:pt>
                <c:pt idx="19">
                  <c:v>2.2999999999999998</c:v>
                </c:pt>
                <c:pt idx="20">
                  <c:v>2.8</c:v>
                </c:pt>
                <c:pt idx="21">
                  <c:v>2.8</c:v>
                </c:pt>
                <c:pt idx="22">
                  <c:v>1.4</c:v>
                </c:pt>
                <c:pt idx="23">
                  <c:v>2.2600878198758974</c:v>
                </c:pt>
                <c:pt idx="24">
                  <c:v>1.5</c:v>
                </c:pt>
                <c:pt idx="25">
                  <c:v>1.9</c:v>
                </c:pt>
                <c:pt idx="26">
                  <c:v>1</c:v>
                </c:pt>
                <c:pt idx="27">
                  <c:v>0.6</c:v>
                </c:pt>
                <c:pt idx="28">
                  <c:v>1.0848421535404307</c:v>
                </c:pt>
                <c:pt idx="29">
                  <c:v>0.18080702559007181</c:v>
                </c:pt>
              </c:numCache>
            </c:numRef>
          </c:val>
          <c:extLst>
            <c:ext xmlns:c16="http://schemas.microsoft.com/office/drawing/2014/chart" uri="{C3380CC4-5D6E-409C-BE32-E72D297353CC}">
              <c16:uniqueId val="{00000007-8056-4343-B5E2-F243D353CCBF}"/>
            </c:ext>
          </c:extLst>
        </c:ser>
        <c:dLbls>
          <c:showLegendKey val="0"/>
          <c:showVal val="0"/>
          <c:showCatName val="0"/>
          <c:showSerName val="0"/>
          <c:showPercent val="0"/>
          <c:showBubbleSize val="0"/>
        </c:dLbls>
        <c:gapWidth val="42"/>
        <c:overlap val="100"/>
        <c:axId val="187906544"/>
        <c:axId val="188480456"/>
      </c:barChart>
      <c:catAx>
        <c:axId val="187906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Verdana" panose="020B0604030504040204" pitchFamily="34" charset="0"/>
                <a:ea typeface="+mn-ea"/>
                <a:cs typeface="+mn-cs"/>
              </a:defRPr>
            </a:pPr>
            <a:endParaRPr lang="fi-FI"/>
          </a:p>
        </c:txPr>
        <c:crossAx val="188480456"/>
        <c:crosses val="autoZero"/>
        <c:auto val="1"/>
        <c:lblAlgn val="ctr"/>
        <c:lblOffset val="100"/>
        <c:noMultiLvlLbl val="0"/>
      </c:catAx>
      <c:valAx>
        <c:axId val="188480456"/>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187906544"/>
        <c:crosses val="autoZero"/>
        <c:crossBetween val="between"/>
        <c:majorUnit val="5"/>
      </c:valAx>
      <c:spPr>
        <a:noFill/>
        <a:ln>
          <a:noFill/>
        </a:ln>
        <a:effectLst/>
      </c:spPr>
    </c:plotArea>
    <c:legend>
      <c:legendPos val="r"/>
      <c:layout>
        <c:manualLayout>
          <c:xMode val="edge"/>
          <c:yMode val="edge"/>
          <c:x val="0.54317252584961828"/>
          <c:y val="3.0646460737765162E-2"/>
          <c:w val="0.11473186408406728"/>
          <c:h val="0.13264018131898506"/>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2017</c:v>
                </c:pt>
              </c:strCache>
            </c:strRef>
          </c:tx>
          <c:spPr>
            <a:solidFill>
              <a:schemeClr val="accent2"/>
            </a:solidFill>
            <a:ln>
              <a:noFill/>
            </a:ln>
            <a:effectLst/>
          </c:spPr>
          <c:invertIfNegative val="0"/>
          <c:dPt>
            <c:idx val="0"/>
            <c:invertIfNegative val="0"/>
            <c:bubble3D val="0"/>
            <c:spPr>
              <a:solidFill>
                <a:srgbClr val="FF00B8"/>
              </a:solidFill>
              <a:ln>
                <a:noFill/>
              </a:ln>
              <a:effectLst/>
            </c:spPr>
            <c:extLst>
              <c:ext xmlns:c16="http://schemas.microsoft.com/office/drawing/2014/chart" uri="{C3380CC4-5D6E-409C-BE32-E72D297353CC}">
                <c16:uniqueId val="{00000001-89B5-440A-9068-9F45F0B0EA02}"/>
              </c:ext>
            </c:extLst>
          </c:dPt>
          <c:dPt>
            <c:idx val="1"/>
            <c:invertIfNegative val="0"/>
            <c:bubble3D val="0"/>
            <c:spPr>
              <a:solidFill>
                <a:srgbClr val="00B0F0"/>
              </a:solidFill>
              <a:ln>
                <a:noFill/>
              </a:ln>
              <a:effectLst/>
            </c:spPr>
            <c:extLst>
              <c:ext xmlns:c16="http://schemas.microsoft.com/office/drawing/2014/chart" uri="{C3380CC4-5D6E-409C-BE32-E72D297353CC}">
                <c16:uniqueId val="{00000000-FF93-433A-9EA3-FA01B7F7134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Taul1!$A$2:$A$37</c:f>
              <c:strCache>
                <c:ptCount val="36"/>
                <c:pt idx="0">
                  <c:v>Ranska</c:v>
                </c:pt>
                <c:pt idx="1">
                  <c:v>Suomi</c:v>
                </c:pt>
                <c:pt idx="2">
                  <c:v>Norja</c:v>
                </c:pt>
                <c:pt idx="3">
                  <c:v>Tanska</c:v>
                </c:pt>
                <c:pt idx="4">
                  <c:v>Italia</c:v>
                </c:pt>
                <c:pt idx="5">
                  <c:v>Belgia</c:v>
                </c:pt>
                <c:pt idx="6">
                  <c:v>Ruotsi</c:v>
                </c:pt>
                <c:pt idx="7">
                  <c:v>Irlanti</c:v>
                </c:pt>
                <c:pt idx="8">
                  <c:v>Espanja</c:v>
                </c:pt>
                <c:pt idx="9">
                  <c:v>Slovakia</c:v>
                </c:pt>
                <c:pt idx="10">
                  <c:v>Euro alue</c:v>
                </c:pt>
                <c:pt idx="11">
                  <c:v>Unkari</c:v>
                </c:pt>
                <c:pt idx="12">
                  <c:v>Malta</c:v>
                </c:pt>
                <c:pt idx="13">
                  <c:v>Liettua</c:v>
                </c:pt>
                <c:pt idx="14">
                  <c:v>Slovenia</c:v>
                </c:pt>
                <c:pt idx="15">
                  <c:v>EU</c:v>
                </c:pt>
                <c:pt idx="16">
                  <c:v>Tsekki</c:v>
                </c:pt>
                <c:pt idx="17">
                  <c:v>Itävalta</c:v>
                </c:pt>
                <c:pt idx="18">
                  <c:v>Kroatia</c:v>
                </c:pt>
                <c:pt idx="19">
                  <c:v>Portugali</c:v>
                </c:pt>
                <c:pt idx="20">
                  <c:v>Latvia</c:v>
                </c:pt>
                <c:pt idx="21">
                  <c:v>Alankomaat</c:v>
                </c:pt>
                <c:pt idx="22">
                  <c:v>Saksa</c:v>
                </c:pt>
                <c:pt idx="23">
                  <c:v>Puola</c:v>
                </c:pt>
                <c:pt idx="24">
                  <c:v>Bulgaria</c:v>
                </c:pt>
                <c:pt idx="25">
                  <c:v>Viro</c:v>
                </c:pt>
                <c:pt idx="26">
                  <c:v>Kypros</c:v>
                </c:pt>
                <c:pt idx="27">
                  <c:v>Kreikka</c:v>
                </c:pt>
                <c:pt idx="28">
                  <c:v>Luxemburg</c:v>
                </c:pt>
                <c:pt idx="29">
                  <c:v>Romania</c:v>
                </c:pt>
                <c:pt idx="30">
                  <c:v>Iso-Britannia</c:v>
                </c:pt>
                <c:pt idx="31">
                  <c:v>Makedonia</c:v>
                </c:pt>
                <c:pt idx="32">
                  <c:v>Sveitsi</c:v>
                </c:pt>
                <c:pt idx="33">
                  <c:v>Islanti</c:v>
                </c:pt>
                <c:pt idx="34">
                  <c:v>Montenegro</c:v>
                </c:pt>
                <c:pt idx="35">
                  <c:v>Turkki</c:v>
                </c:pt>
              </c:strCache>
            </c:strRef>
          </c:cat>
          <c:val>
            <c:numRef>
              <c:f>Taul1!$B$2:$B$37</c:f>
              <c:numCache>
                <c:formatCode>General</c:formatCode>
                <c:ptCount val="36"/>
                <c:pt idx="0">
                  <c:v>37.6</c:v>
                </c:pt>
                <c:pt idx="1">
                  <c:v>37.799999999999997</c:v>
                </c:pt>
                <c:pt idx="2">
                  <c:v>37.9</c:v>
                </c:pt>
                <c:pt idx="3">
                  <c:v>38.200000000000003</c:v>
                </c:pt>
                <c:pt idx="4">
                  <c:v>38.299999999999997</c:v>
                </c:pt>
                <c:pt idx="5">
                  <c:v>38.4</c:v>
                </c:pt>
                <c:pt idx="6">
                  <c:v>38.5</c:v>
                </c:pt>
                <c:pt idx="7">
                  <c:v>38.700000000000003</c:v>
                </c:pt>
                <c:pt idx="8">
                  <c:v>38.9</c:v>
                </c:pt>
                <c:pt idx="9">
                  <c:v>38.9</c:v>
                </c:pt>
                <c:pt idx="10">
                  <c:v>39</c:v>
                </c:pt>
                <c:pt idx="11">
                  <c:v>39.1</c:v>
                </c:pt>
                <c:pt idx="12">
                  <c:v>39.1</c:v>
                </c:pt>
                <c:pt idx="13">
                  <c:v>39.200000000000003</c:v>
                </c:pt>
                <c:pt idx="14">
                  <c:v>39.299999999999997</c:v>
                </c:pt>
                <c:pt idx="15">
                  <c:v>39.4</c:v>
                </c:pt>
                <c:pt idx="16">
                  <c:v>39.4</c:v>
                </c:pt>
                <c:pt idx="17">
                  <c:v>39.4</c:v>
                </c:pt>
                <c:pt idx="18">
                  <c:v>39.6</c:v>
                </c:pt>
                <c:pt idx="19">
                  <c:v>39.6</c:v>
                </c:pt>
                <c:pt idx="20">
                  <c:v>39.799999999999997</c:v>
                </c:pt>
                <c:pt idx="21">
                  <c:v>39.9</c:v>
                </c:pt>
                <c:pt idx="22">
                  <c:v>40</c:v>
                </c:pt>
                <c:pt idx="23">
                  <c:v>40</c:v>
                </c:pt>
                <c:pt idx="24">
                  <c:v>40.1</c:v>
                </c:pt>
                <c:pt idx="25">
                  <c:v>40.200000000000003</c:v>
                </c:pt>
                <c:pt idx="26">
                  <c:v>40.299999999999997</c:v>
                </c:pt>
                <c:pt idx="27">
                  <c:v>40.4</c:v>
                </c:pt>
                <c:pt idx="28">
                  <c:v>40.4</c:v>
                </c:pt>
                <c:pt idx="29">
                  <c:v>40.6</c:v>
                </c:pt>
                <c:pt idx="30">
                  <c:v>40.700000000000003</c:v>
                </c:pt>
                <c:pt idx="31">
                  <c:v>42.1</c:v>
                </c:pt>
                <c:pt idx="32">
                  <c:v>42.6</c:v>
                </c:pt>
                <c:pt idx="33">
                  <c:v>42.9</c:v>
                </c:pt>
                <c:pt idx="34">
                  <c:v>43</c:v>
                </c:pt>
                <c:pt idx="35">
                  <c:v>48.6</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70" y="2643444"/>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-17 %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56</a:t>
            </a:fld>
            <a:endParaRPr lang="fi-FI" dirty="0"/>
          </a:p>
        </p:txBody>
      </p:sp>
    </p:spTree>
    <p:extLst>
      <p:ext uri="{BB962C8B-B14F-4D97-AF65-F5344CB8AC3E}">
        <p14:creationId xmlns:p14="http://schemas.microsoft.com/office/powerpoint/2010/main" val="45840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100</a:t>
            </a:fld>
            <a:endParaRPr lang="fi-FI" dirty="0"/>
          </a:p>
        </p:txBody>
      </p:sp>
    </p:spTree>
    <p:extLst>
      <p:ext uri="{BB962C8B-B14F-4D97-AF65-F5344CB8AC3E}">
        <p14:creationId xmlns:p14="http://schemas.microsoft.com/office/powerpoint/2010/main" val="118838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102</a:t>
            </a:fld>
            <a:endParaRPr lang="fi-FI" dirty="0"/>
          </a:p>
        </p:txBody>
      </p:sp>
    </p:spTree>
    <p:extLst>
      <p:ext uri="{BB962C8B-B14F-4D97-AF65-F5344CB8AC3E}">
        <p14:creationId xmlns:p14="http://schemas.microsoft.com/office/powerpoint/2010/main" val="248943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103</a:t>
            </a:fld>
            <a:endParaRPr lang="fi-FI" dirty="0"/>
          </a:p>
        </p:txBody>
      </p:sp>
    </p:spTree>
    <p:extLst>
      <p:ext uri="{BB962C8B-B14F-4D97-AF65-F5344CB8AC3E}">
        <p14:creationId xmlns:p14="http://schemas.microsoft.com/office/powerpoint/2010/main" val="390247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106</a:t>
            </a:fld>
            <a:endParaRPr lang="fi-FI" dirty="0"/>
          </a:p>
        </p:txBody>
      </p:sp>
    </p:spTree>
    <p:extLst>
      <p:ext uri="{BB962C8B-B14F-4D97-AF65-F5344CB8AC3E}">
        <p14:creationId xmlns:p14="http://schemas.microsoft.com/office/powerpoint/2010/main" val="90187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107</a:t>
            </a:fld>
            <a:endParaRPr lang="fi-FI" dirty="0"/>
          </a:p>
        </p:txBody>
      </p:sp>
    </p:spTree>
    <p:extLst>
      <p:ext uri="{BB962C8B-B14F-4D97-AF65-F5344CB8AC3E}">
        <p14:creationId xmlns:p14="http://schemas.microsoft.com/office/powerpoint/2010/main" val="239539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128</a:t>
            </a:fld>
            <a:endParaRPr lang="fi-FI" dirty="0"/>
          </a:p>
        </p:txBody>
      </p:sp>
    </p:spTree>
    <p:extLst>
      <p:ext uri="{BB962C8B-B14F-4D97-AF65-F5344CB8AC3E}">
        <p14:creationId xmlns:p14="http://schemas.microsoft.com/office/powerpoint/2010/main" val="180455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129</a:t>
            </a:fld>
            <a:endParaRPr lang="fi-FI" dirty="0"/>
          </a:p>
        </p:txBody>
      </p:sp>
    </p:spTree>
    <p:extLst>
      <p:ext uri="{BB962C8B-B14F-4D97-AF65-F5344CB8AC3E}">
        <p14:creationId xmlns:p14="http://schemas.microsoft.com/office/powerpoint/2010/main" val="206608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136</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139</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65</a:t>
            </a:fld>
            <a:endParaRPr lang="fi-FI" dirty="0"/>
          </a:p>
        </p:txBody>
      </p:sp>
    </p:spTree>
    <p:extLst>
      <p:ext uri="{BB962C8B-B14F-4D97-AF65-F5344CB8AC3E}">
        <p14:creationId xmlns:p14="http://schemas.microsoft.com/office/powerpoint/2010/main" val="75487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78</a:t>
            </a:fld>
            <a:endParaRPr lang="fi-FI" dirty="0"/>
          </a:p>
        </p:txBody>
      </p:sp>
    </p:spTree>
    <p:extLst>
      <p:ext uri="{BB962C8B-B14F-4D97-AF65-F5344CB8AC3E}">
        <p14:creationId xmlns:p14="http://schemas.microsoft.com/office/powerpoint/2010/main" val="221810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79</a:t>
            </a:fld>
            <a:endParaRPr lang="fi-FI" dirty="0"/>
          </a:p>
        </p:txBody>
      </p:sp>
    </p:spTree>
    <p:extLst>
      <p:ext uri="{BB962C8B-B14F-4D97-AF65-F5344CB8AC3E}">
        <p14:creationId xmlns:p14="http://schemas.microsoft.com/office/powerpoint/2010/main" val="407750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90</a:t>
            </a:fld>
            <a:endParaRPr lang="fi-FI" dirty="0"/>
          </a:p>
        </p:txBody>
      </p:sp>
    </p:spTree>
    <p:extLst>
      <p:ext uri="{BB962C8B-B14F-4D97-AF65-F5344CB8AC3E}">
        <p14:creationId xmlns:p14="http://schemas.microsoft.com/office/powerpoint/2010/main" val="33542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92</a:t>
            </a:fld>
            <a:endParaRPr lang="fi-FI" dirty="0"/>
          </a:p>
        </p:txBody>
      </p:sp>
    </p:spTree>
    <p:extLst>
      <p:ext uri="{BB962C8B-B14F-4D97-AF65-F5344CB8AC3E}">
        <p14:creationId xmlns:p14="http://schemas.microsoft.com/office/powerpoint/2010/main" val="377858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93</a:t>
            </a:fld>
            <a:endParaRPr lang="fi-FI" dirty="0"/>
          </a:p>
        </p:txBody>
      </p:sp>
    </p:spTree>
    <p:extLst>
      <p:ext uri="{BB962C8B-B14F-4D97-AF65-F5344CB8AC3E}">
        <p14:creationId xmlns:p14="http://schemas.microsoft.com/office/powerpoint/2010/main" val="6433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295630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99</a:t>
            </a:fld>
            <a:endParaRPr lang="fi-FI" dirty="0"/>
          </a:p>
        </p:txBody>
      </p:sp>
    </p:spTree>
    <p:extLst>
      <p:ext uri="{BB962C8B-B14F-4D97-AF65-F5344CB8AC3E}">
        <p14:creationId xmlns:p14="http://schemas.microsoft.com/office/powerpoint/2010/main" val="3334134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15.8.2018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15.8.2018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15.8.2018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15.8.2018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15.8.2018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15.8.2018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15.8.2018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15.8.2018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15.8.2018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15.8.2018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15.8.2018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15.8.2018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15.8.2018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15.8.2018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15.8.2018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15.8.2018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15.8.2018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15.8.2018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15.8.2018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15.8.2018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15.8.2018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15.8.2018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15.8.2018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15.8.2018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15.8.2018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15.8.2018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15.8.2018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15.8.2018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15.8.2018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15.8.2018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15.8.2018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15.8.2018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15.8.2018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15.8.2018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15.8.2018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15.8.2018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15.8.2018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15.8.2018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15.8.2018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15.8.2018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15.8.2018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15.8.2018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15.8.2018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15.8.2018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15.8.2018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13.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42.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1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5.xml"/></Relationships>
</file>

<file path=ppt/slides/_rels/slide11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5.xml"/></Relationships>
</file>

<file path=ppt/slides/_rels/slide12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4.xml"/></Relationships>
</file>

<file path=ppt/slides/_rels/slide137.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55.xml"/></Relationships>
</file>

<file path=ppt/slides/_rels/slide13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3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8.xml"/><Relationship Id="rId1" Type="http://schemas.openxmlformats.org/officeDocument/2006/relationships/slideLayout" Target="../slideLayouts/slideLayout265.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4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5.xml"/></Relationships>
</file>

<file path=ppt/slides/_rels/slide143.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5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4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5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5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5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5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55.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55.xml"/></Relationships>
</file>

<file path=ppt/slides/_rels/slide156.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5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3.emf"/></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4.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5.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6.emf"/></Relationships>
</file>

<file path=ppt/slides/_rels/slide164.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6.xml"/></Relationships>
</file>

<file path=ppt/slides/_rels/slide168.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6.xml"/></Relationships>
</file>

<file path=ppt/slides/_rels/slide171.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26.xml"/></Relationships>
</file>

<file path=ppt/slides/_rels/slide172.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6.xml"/></Relationships>
</file>

<file path=ppt/slides/_rels/slide173.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6.xml"/></Relationships>
</file>

<file path=ppt/slides/_rels/slide174.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26.xml"/></Relationships>
</file>

<file path=ppt/slides/_rels/slide175.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5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7.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8.emf"/></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60.emf"/></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1.emf"/></Relationships>
</file>

<file path=ppt/slides/_rels/slide182.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26.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2.emf"/></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3.emf"/></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4.emf"/></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6.emf"/></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6.xml"/><Relationship Id="rId1" Type="http://schemas.openxmlformats.org/officeDocument/2006/relationships/vmlDrawing" Target="../drawings/vmlDrawing50.vml"/><Relationship Id="rId4" Type="http://schemas.openxmlformats.org/officeDocument/2006/relationships/image" Target="../media/image67.emf"/></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6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52.vml"/><Relationship Id="rId4" Type="http://schemas.openxmlformats.org/officeDocument/2006/relationships/image" Target="../media/image69.emf"/></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6.xml"/><Relationship Id="rId1" Type="http://schemas.openxmlformats.org/officeDocument/2006/relationships/vmlDrawing" Target="../drawings/vmlDrawing53.vml"/><Relationship Id="rId4" Type="http://schemas.openxmlformats.org/officeDocument/2006/relationships/image" Target="../media/image70.emf"/></Relationships>
</file>

<file path=ppt/slides/_rels/slide19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6.xml"/><Relationship Id="rId1" Type="http://schemas.openxmlformats.org/officeDocument/2006/relationships/vmlDrawing" Target="../drawings/vmlDrawing54.vml"/><Relationship Id="rId4" Type="http://schemas.openxmlformats.org/officeDocument/2006/relationships/image" Target="../media/image71.emf"/></Relationships>
</file>

<file path=ppt/slides/_rels/slide193.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26.xml"/></Relationships>
</file>

<file path=ppt/slides/_rels/slide194.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26.xml"/></Relationships>
</file>

<file path=ppt/slides/_rels/slide195.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238.xml"/></Relationships>
</file>

<file path=ppt/slides/_rels/slide196.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2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5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5.emf"/></Relationships>
</file>

<file path=ppt/slides/_rels/slide8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6.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47.emf"/></Relationships>
</file>

<file path=ppt/slides/_rels/slide8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8.emf"/></Relationships>
</file>

<file path=ppt/slides/_rels/slide8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Elokuu 2018</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(2017): 14,4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37 800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(2017): 10,1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16 100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(2017): 29,9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127 900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(2017): 12,3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66 900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(2017): 6,0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50 900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vientiin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96597385"/>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pudonnutta vientiä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62705" cy="276999"/>
          </a:xfrm>
          <a:prstGeom prst="rect">
            <a:avLst/>
          </a:prstGeom>
        </p:spPr>
        <p:txBody>
          <a:bodyPr wrap="none">
            <a:spAutoFit/>
          </a:bodyPr>
          <a:lstStyle/>
          <a:p>
            <a:r>
              <a:rPr lang="fi-FI" sz="1200" dirty="0">
                <a:solidFill>
                  <a:schemeClr val="tx2"/>
                </a:solidFill>
              </a:rPr>
              <a:t>Tavaravienti Suomesta, miljardia euroa, kiintein 2016 hinnoin</a:t>
            </a:r>
            <a:endParaRPr lang="fi-FI" sz="1200" dirty="0">
              <a:solidFill>
                <a:schemeClr val="tx2"/>
              </a:solidFill>
              <a:ea typeface="ＭＳ Ｐゴシック" pitchFamily="34" charset="-128"/>
            </a:endParaRPr>
          </a:p>
        </p:txBody>
      </p: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466627" y="3637238"/>
            <a:ext cx="216024" cy="28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4468140" y="3324728"/>
            <a:ext cx="1152128" cy="307777"/>
          </a:xfrm>
          <a:prstGeom prst="rect">
            <a:avLst/>
          </a:prstGeom>
          <a:solidFill>
            <a:srgbClr val="C00000"/>
          </a:solidFill>
        </p:spPr>
        <p:txBody>
          <a:bodyPr wrap="square">
            <a:spAutoFit/>
          </a:bodyPr>
          <a:lstStyle/>
          <a:p>
            <a:r>
              <a:rPr lang="fi-FI" sz="1400" dirty="0">
                <a:solidFill>
                  <a:schemeClr val="tx2"/>
                </a:solidFill>
              </a:rPr>
              <a:t>-14 mrd. €</a:t>
            </a:r>
            <a:endParaRPr lang="fi-FI" dirty="0"/>
          </a:p>
        </p:txBody>
      </p:sp>
      <p:cxnSp>
        <p:nvCxnSpPr>
          <p:cNvPr id="19" name="Suora nuoliyhdysviiva 18">
            <a:extLst>
              <a:ext uri="{FF2B5EF4-FFF2-40B4-BE49-F238E27FC236}">
                <a16:creationId xmlns:a16="http://schemas.microsoft.com/office/drawing/2014/main" id="{15F22B84-78CA-4066-AF01-B8EB6C33726A}"/>
              </a:ext>
            </a:extLst>
          </p:cNvPr>
          <p:cNvCxnSpPr>
            <a:cxnSpLocks/>
          </p:cNvCxnSpPr>
          <p:nvPr/>
        </p:nvCxnSpPr>
        <p:spPr>
          <a:xfrm>
            <a:off x="6228184" y="3239360"/>
            <a:ext cx="0" cy="39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uorakulmio 19">
            <a:extLst>
              <a:ext uri="{FF2B5EF4-FFF2-40B4-BE49-F238E27FC236}">
                <a16:creationId xmlns:a16="http://schemas.microsoft.com/office/drawing/2014/main" id="{60E8B7C6-869B-4B42-BE00-D7A2DBE25200}"/>
              </a:ext>
            </a:extLst>
          </p:cNvPr>
          <p:cNvSpPr/>
          <p:nvPr/>
        </p:nvSpPr>
        <p:spPr>
          <a:xfrm>
            <a:off x="5367300" y="2894195"/>
            <a:ext cx="1199946" cy="307777"/>
          </a:xfrm>
          <a:prstGeom prst="rect">
            <a:avLst/>
          </a:prstGeom>
          <a:solidFill>
            <a:srgbClr val="C00000"/>
          </a:solidFill>
        </p:spPr>
        <p:txBody>
          <a:bodyPr wrap="square">
            <a:spAutoFit/>
          </a:bodyPr>
          <a:lstStyle/>
          <a:p>
            <a:r>
              <a:rPr lang="fi-FI" sz="1400" dirty="0">
                <a:solidFill>
                  <a:schemeClr val="tx2"/>
                </a:solidFill>
              </a:rPr>
              <a:t>-10 mrd. €</a:t>
            </a:r>
            <a:endParaRPr lang="fi-FI" dirty="0"/>
          </a:p>
        </p:txBody>
      </p:sp>
      <p:cxnSp>
        <p:nvCxnSpPr>
          <p:cNvPr id="22" name="Suora nuoliyhdysviiva 21">
            <a:extLst>
              <a:ext uri="{FF2B5EF4-FFF2-40B4-BE49-F238E27FC236}">
                <a16:creationId xmlns:a16="http://schemas.microsoft.com/office/drawing/2014/main" id="{7AA5A9F8-6E27-4920-99D6-75059C812767}"/>
              </a:ext>
            </a:extLst>
          </p:cNvPr>
          <p:cNvCxnSpPr>
            <a:cxnSpLocks/>
          </p:cNvCxnSpPr>
          <p:nvPr/>
        </p:nvCxnSpPr>
        <p:spPr>
          <a:xfrm>
            <a:off x="5353767" y="2287122"/>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Suorakulmio 22">
            <a:extLst>
              <a:ext uri="{FF2B5EF4-FFF2-40B4-BE49-F238E27FC236}">
                <a16:creationId xmlns:a16="http://schemas.microsoft.com/office/drawing/2014/main" id="{8B2361A8-F531-48B0-ABE8-D54331FD1785}"/>
              </a:ext>
            </a:extLst>
          </p:cNvPr>
          <p:cNvSpPr/>
          <p:nvPr/>
        </p:nvSpPr>
        <p:spPr>
          <a:xfrm>
            <a:off x="4338180" y="1909601"/>
            <a:ext cx="1152128" cy="307777"/>
          </a:xfrm>
          <a:prstGeom prst="rect">
            <a:avLst/>
          </a:prstGeom>
          <a:solidFill>
            <a:schemeClr val="accent1"/>
          </a:solidFill>
          <a:ln>
            <a:noFill/>
          </a:ln>
        </p:spPr>
        <p:txBody>
          <a:bodyPr wrap="square">
            <a:spAutoFit/>
          </a:bodyPr>
          <a:lstStyle/>
          <a:p>
            <a:r>
              <a:rPr lang="fi-FI" sz="1400" dirty="0">
                <a:solidFill>
                  <a:schemeClr val="tx2"/>
                </a:solidFill>
              </a:rPr>
              <a:t>-11 mrd. €</a:t>
            </a:r>
            <a:endParaRPr lang="fi-FI" dirty="0"/>
          </a:p>
        </p:txBody>
      </p:sp>
      <p:sp>
        <p:nvSpPr>
          <p:cNvPr id="24" name="Suorakulmio 23">
            <a:extLst>
              <a:ext uri="{FF2B5EF4-FFF2-40B4-BE49-F238E27FC236}">
                <a16:creationId xmlns:a16="http://schemas.microsoft.com/office/drawing/2014/main" id="{60600FC7-0C7C-4DAE-8AB1-45B55D891A83}"/>
              </a:ext>
            </a:extLst>
          </p:cNvPr>
          <p:cNvSpPr/>
          <p:nvPr/>
        </p:nvSpPr>
        <p:spPr>
          <a:xfrm>
            <a:off x="5499221" y="1569810"/>
            <a:ext cx="1068025" cy="307777"/>
          </a:xfrm>
          <a:prstGeom prst="rect">
            <a:avLst/>
          </a:prstGeom>
          <a:solidFill>
            <a:schemeClr val="accent1"/>
          </a:solidFill>
          <a:ln>
            <a:noFill/>
          </a:ln>
        </p:spPr>
        <p:txBody>
          <a:bodyPr wrap="square">
            <a:spAutoFit/>
          </a:bodyPr>
          <a:lstStyle/>
          <a:p>
            <a:r>
              <a:rPr lang="fi-FI" sz="1400" dirty="0">
                <a:solidFill>
                  <a:schemeClr val="tx2"/>
                </a:solidFill>
              </a:rPr>
              <a:t>-7 mrd. €</a:t>
            </a:r>
            <a:endParaRPr lang="fi-FI" dirty="0"/>
          </a:p>
        </p:txBody>
      </p:sp>
      <p:cxnSp>
        <p:nvCxnSpPr>
          <p:cNvPr id="25" name="Suora nuoliyhdysviiva 24">
            <a:extLst>
              <a:ext uri="{FF2B5EF4-FFF2-40B4-BE49-F238E27FC236}">
                <a16:creationId xmlns:a16="http://schemas.microsoft.com/office/drawing/2014/main" id="{963C5E54-EE5F-4798-AE8B-A5F9657E7D8F}"/>
              </a:ext>
            </a:extLst>
          </p:cNvPr>
          <p:cNvCxnSpPr>
            <a:cxnSpLocks/>
          </p:cNvCxnSpPr>
          <p:nvPr/>
        </p:nvCxnSpPr>
        <p:spPr>
          <a:xfrm>
            <a:off x="6228184" y="1877587"/>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0935652"/>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Teollisuuden suuryritysten* osuus koko teollisuuden ja Suomen koko tavaraviennistä on pudonnut yli 10 prosenttiyksiköllä</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9752" y="4660020"/>
            <a:ext cx="6269766" cy="165163"/>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13125"/>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1689" y="1081327"/>
            <a:ext cx="6977283" cy="1165268"/>
          </a:xfrm>
        </p:spPr>
        <p:txBody>
          <a:bodyPr>
            <a:normAutofit/>
          </a:bodyPr>
          <a:lstStyle/>
          <a:p>
            <a:pPr>
              <a:lnSpc>
                <a:spcPct val="100000"/>
              </a:lnSpc>
            </a:pPr>
            <a:r>
              <a:rPr lang="fi-FI" sz="3200" dirty="0"/>
              <a:t>Kolmen suurinvestoinnin vaikutus Suomen vientiin</a:t>
            </a:r>
          </a:p>
          <a:p>
            <a:pPr>
              <a:lnSpc>
                <a:spcPct val="100000"/>
              </a:lnSpc>
            </a:pPr>
            <a:endParaRPr lang="fi-FI" sz="3200" dirty="0"/>
          </a:p>
          <a:p>
            <a:pPr>
              <a:lnSpc>
                <a:spcPct val="100000"/>
              </a:lnSpc>
            </a:pPr>
            <a:r>
              <a:rPr lang="fi-FI" sz="1800" dirty="0"/>
              <a:t>Päivitetty 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3918893"/>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 ja palveluvientiä</a:t>
            </a:r>
            <a:r>
              <a:rPr lang="fi-FI" dirty="0"/>
              <a:t> kaikkiaan 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981734" cy="292448"/>
          </a:xfrm>
        </p:spPr>
        <p:txBody>
          <a:bodyPr/>
          <a:lstStyle/>
          <a:p>
            <a:r>
              <a:rPr lang="fi-FI" dirty="0"/>
              <a:t>*) Vuoden 2017 vientiennuste perustuu kansantalouden tilinpidon tavara- ja palveluvientitietoihin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5868144" y="2715766"/>
            <a:ext cx="1080119" cy="1365365"/>
          </a:xfrm>
          <a:prstGeom prst="rect">
            <a:avLst/>
          </a:prstGeom>
          <a:noFill/>
        </p:spPr>
        <p:txBody>
          <a:bodyPr wrap="square" lIns="36000" tIns="36000" rIns="36000" bIns="36000" rtlCol="0">
            <a:spAutoFit/>
          </a:bodyPr>
          <a:lstStyle/>
          <a:p>
            <a:r>
              <a:rPr lang="fi-FI" sz="1050" spc="-40" dirty="0">
                <a:solidFill>
                  <a:srgbClr val="FF0000"/>
                </a:solidFill>
              </a:rPr>
              <a:t>Vaikutus Suomen koko vientiin: +5 % eli 3,8 miljardia </a:t>
            </a:r>
          </a:p>
          <a:p>
            <a:r>
              <a:rPr lang="fi-FI" sz="1050" spc="-40" dirty="0">
                <a:solidFill>
                  <a:srgbClr val="FF0000"/>
                </a:solidFill>
              </a:rPr>
              <a:t>euroa verrattuna vuoden 2016 tasoon</a:t>
            </a:r>
          </a:p>
        </p:txBody>
      </p:sp>
    </p:spTree>
    <p:extLst>
      <p:ext uri="{BB962C8B-B14F-4D97-AF65-F5344CB8AC3E}">
        <p14:creationId xmlns:p14="http://schemas.microsoft.com/office/powerpoint/2010/main" val="2049203394"/>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tavaravientiä</a:t>
            </a:r>
            <a:r>
              <a:rPr lang="fi-FI" dirty="0"/>
              <a:t> kaikkiaan 7,5 %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549686" cy="165163"/>
          </a:xfrm>
        </p:spPr>
        <p:txBody>
          <a:bodyPr/>
          <a:lstStyle/>
          <a:p>
            <a:r>
              <a:rPr lang="fi-FI" dirty="0"/>
              <a:t>*) Vuoden 2017 vientiennuste perustuu kansantalouden tilinpidon tavaravientitietoihin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5868144" y="2715766"/>
            <a:ext cx="1152128" cy="1526947"/>
          </a:xfrm>
          <a:prstGeom prst="rect">
            <a:avLst/>
          </a:prstGeom>
          <a:noFill/>
        </p:spPr>
        <p:txBody>
          <a:bodyPr wrap="square" lIns="36000" tIns="36000" rIns="36000" bIns="36000" rtlCol="0">
            <a:spAutoFit/>
          </a:bodyPr>
          <a:lstStyle/>
          <a:p>
            <a:r>
              <a:rPr lang="fi-FI" sz="1050" spc="-40" dirty="0">
                <a:solidFill>
                  <a:srgbClr val="FF0000"/>
                </a:solidFill>
              </a:rPr>
              <a:t>Vaikutus Suomen koko tavaravientiin: +7,5 % eli 3,8 miljardia euroa verrattuna vuoden 2016 tasoon</a:t>
            </a:r>
          </a:p>
          <a:p>
            <a:endParaRPr lang="fi-FI" sz="1050" spc="-40" dirty="0">
              <a:solidFill>
                <a:schemeClr val="accent2"/>
              </a:solidFill>
            </a:endParaRPr>
          </a:p>
        </p:txBody>
      </p:sp>
    </p:spTree>
    <p:extLst>
      <p:ext uri="{BB962C8B-B14F-4D97-AF65-F5344CB8AC3E}">
        <p14:creationId xmlns:p14="http://schemas.microsoft.com/office/powerpoint/2010/main" val="885019559"/>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208912" cy="1583026"/>
          </a:xfrm>
        </p:spPr>
        <p:txBody>
          <a:bodyPr>
            <a:normAutofit/>
          </a:bodyPr>
          <a:lstStyle/>
          <a:p>
            <a:pPr>
              <a:lnSpc>
                <a:spcPct val="100000"/>
              </a:lnSpc>
            </a:pPr>
            <a:r>
              <a:rPr lang="fi-FI" sz="3200" dirty="0"/>
              <a:t>Paradoksin johtopäätös</a:t>
            </a:r>
          </a:p>
          <a:p>
            <a:pPr>
              <a:lnSpc>
                <a:spcPct val="100000"/>
              </a:lnSpc>
            </a:pPr>
            <a:endParaRPr lang="fi-FI" sz="2800" dirty="0"/>
          </a:p>
          <a:p>
            <a:pPr marL="468000" indent="-457200">
              <a:lnSpc>
                <a:spcPct val="100000"/>
              </a:lnSpc>
              <a:buFontTx/>
              <a:buChar char="-"/>
            </a:pPr>
            <a:r>
              <a:rPr lang="fi-FI" sz="2000" dirty="0"/>
              <a:t>Suomen etu on varmistaa sekä suuryritysten että pk-yritysten toimintaedellytykset. </a:t>
            </a:r>
          </a:p>
          <a:p>
            <a:pPr marL="468000" indent="-457200">
              <a:lnSpc>
                <a:spcPct val="100000"/>
              </a:lnSpc>
              <a:buFontTx/>
              <a:buChar char="-"/>
            </a:pPr>
            <a:endParaRPr lang="fi-FI" sz="2000" dirty="0"/>
          </a:p>
          <a:p>
            <a:pPr marL="468000" indent="-457200">
              <a:lnSpc>
                <a:spcPct val="100000"/>
              </a:lnSpc>
              <a:buFontTx/>
              <a:buChar char="-"/>
            </a:pPr>
            <a:r>
              <a:rPr lang="fi-FI" sz="2000" dirty="0"/>
              <a:t>Yritysten investoinnit Suomessa ovat riittämättömät palauttamaan menetettyä takamatkaa.</a:t>
            </a:r>
          </a:p>
          <a:p>
            <a:pPr>
              <a:lnSpc>
                <a:spcPct val="100000"/>
              </a:lnSpc>
            </a:pPr>
            <a:endParaRPr lang="fi-FI" sz="2000" dirty="0"/>
          </a:p>
          <a:p>
            <a:pPr marL="468000" indent="-457200">
              <a:lnSpc>
                <a:spcPct val="100000"/>
              </a:lnSpc>
              <a:buFontTx/>
              <a:buChar char="-"/>
            </a:pPr>
            <a:r>
              <a:rPr lang="fi-FI" sz="2000" dirty="0">
                <a:solidFill>
                  <a:srgbClr val="C00000"/>
                </a:solidFill>
              </a:rPr>
              <a:t>Nykyisellä talous- ja veropolitiikalla ei palauteta menetettyä takamatkaa suhteessa muihin euromaihin.</a:t>
            </a:r>
          </a:p>
          <a:p>
            <a:pPr marL="468000" indent="-457200">
              <a:lnSpc>
                <a:spcPct val="100000"/>
              </a:lnSpc>
              <a:buFontTx/>
              <a:buChar char="-"/>
            </a:pPr>
            <a:endParaRPr lang="fi-FI" sz="20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15491538"/>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352928" cy="1583026"/>
          </a:xfrm>
        </p:spPr>
        <p:txBody>
          <a:bodyPr>
            <a:normAutofit/>
          </a:bodyPr>
          <a:lstStyle/>
          <a:p>
            <a:pPr>
              <a:lnSpc>
                <a:spcPct val="100000"/>
              </a:lnSpc>
            </a:pPr>
            <a:r>
              <a:rPr lang="fi-FI" sz="3200" dirty="0"/>
              <a:t>Investointeja Suomeen edistävät</a:t>
            </a:r>
          </a:p>
          <a:p>
            <a:pPr>
              <a:lnSpc>
                <a:spcPct val="100000"/>
              </a:lnSpc>
            </a:pPr>
            <a:endParaRPr lang="fi-FI" sz="2800" dirty="0"/>
          </a:p>
          <a:p>
            <a:pPr marL="468000" indent="-457200">
              <a:lnSpc>
                <a:spcPct val="100000"/>
              </a:lnSpc>
              <a:buFontTx/>
              <a:buChar char="-"/>
            </a:pPr>
            <a:r>
              <a:rPr lang="fi-FI" sz="2000" dirty="0"/>
              <a:t>Kilpailuetua tuova verotus.</a:t>
            </a:r>
          </a:p>
          <a:p>
            <a:pPr marL="468000" indent="-457200">
              <a:lnSpc>
                <a:spcPct val="100000"/>
              </a:lnSpc>
              <a:buFontTx/>
              <a:buChar char="-"/>
            </a:pPr>
            <a:r>
              <a:rPr lang="fi-FI" sz="2000" dirty="0"/>
              <a:t>Julkinen yritysten T&amp;K-tuki on kilpailijamaiden tasolla.</a:t>
            </a:r>
          </a:p>
          <a:p>
            <a:pPr marL="468000" indent="-457200">
              <a:lnSpc>
                <a:spcPct val="100000"/>
              </a:lnSpc>
              <a:buFontTx/>
              <a:buChar char="-"/>
            </a:pPr>
            <a:r>
              <a:rPr lang="fi-FI" sz="2000" dirty="0"/>
              <a:t>Fyysinen ja digitaalinen infra ovat toimintavarmoja ja kustannuksiltaan kohtuullisia.</a:t>
            </a:r>
          </a:p>
          <a:p>
            <a:pPr marL="468000" indent="-457200">
              <a:lnSpc>
                <a:spcPct val="100000"/>
              </a:lnSpc>
              <a:buFontTx/>
              <a:buChar char="-"/>
            </a:pPr>
            <a:r>
              <a:rPr lang="fi-FI" sz="2000" dirty="0"/>
              <a:t>Työmarkkinat ovat joustavat, kustannuskilpailukyvyn paraneminen varmistetaan</a:t>
            </a:r>
          </a:p>
          <a:p>
            <a:pPr marL="468000" indent="-457200">
              <a:lnSpc>
                <a:spcPct val="100000"/>
              </a:lnSpc>
              <a:buFontTx/>
              <a:buChar char="-"/>
            </a:pPr>
            <a:r>
              <a:rPr lang="fi-FI" sz="2000" dirty="0"/>
              <a:t>Osaavaa työvoimaa on saatavilla: koulutusta uudistetaan ja tuetaan elinikäistä oppimista sekä työperäistä maahanmuuttoa.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4638866"/>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30346135"/>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58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282027" y="1340531"/>
            <a:ext cx="4813603" cy="3153263"/>
          </a:xfrm>
        </p:spPr>
        <p:txBody>
          <a:bodyPr>
            <a:noAutofit/>
          </a:bodyPr>
          <a:lstStyle/>
          <a:p>
            <a:pPr marL="285750" indent="-285750">
              <a:lnSpc>
                <a:spcPct val="100000"/>
              </a:lnSpc>
              <a:buFont typeface="Arial" panose="020B0604020202020204" pitchFamily="34" charset="0"/>
              <a:buChar char="•"/>
            </a:pPr>
            <a:r>
              <a:rPr lang="fi-FI" b="1" dirty="0"/>
              <a:t>51 %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310 000 </a:t>
            </a:r>
            <a:r>
              <a:rPr lang="fi-FI" dirty="0"/>
              <a:t>ihmistä.                                                </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7" name="Kuva 6">
            <a:extLst>
              <a:ext uri="{FF2B5EF4-FFF2-40B4-BE49-F238E27FC236}">
                <a16:creationId xmlns:a16="http://schemas.microsoft.com/office/drawing/2014/main" id="{7E5104D0-90C8-43A6-A0F2-B1172D820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203598"/>
            <a:ext cx="4075093" cy="3240360"/>
          </a:xfrm>
          <a:prstGeom prst="rect">
            <a:avLst/>
          </a:prstGeom>
        </p:spPr>
      </p:pic>
    </p:spTree>
    <p:extLst>
      <p:ext uri="{BB962C8B-B14F-4D97-AF65-F5344CB8AC3E}">
        <p14:creationId xmlns:p14="http://schemas.microsoft.com/office/powerpoint/2010/main" val="3488531187"/>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08532533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613"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tuottavuuskehityksessä Suomella on takamatkaa 25 % verrattuna EU-keskiarvoon ja 20 % verrattuna Ruotsiin ja Saksaan </a:t>
            </a:r>
            <a:endParaRPr lang="fi-FI" spc="-90" dirty="0"/>
          </a:p>
          <a:p>
            <a:pPr>
              <a:lnSpc>
                <a:spcPct val="100000"/>
              </a:lnSpc>
              <a:spcBef>
                <a:spcPts val="0"/>
              </a:spcBef>
            </a:pPr>
            <a:r>
              <a:rPr lang="fi-FI" sz="1200" b="0" dirty="0"/>
              <a:t>Teollisuuden arvonlisäys kiintein hinnoin / tehdyt työtunnit  </a:t>
            </a:r>
            <a:endParaRPr lang="fi-FI" dirty="0"/>
          </a:p>
        </p:txBody>
      </p:sp>
      <p:graphicFrame>
        <p:nvGraphicFramePr>
          <p:cNvPr id="9" name="Sisällön paikkamerkki 4"/>
          <p:cNvGraphicFramePr>
            <a:graphicFrameLocks noGrp="1"/>
          </p:cNvGraphicFramePr>
          <p:nvPr>
            <p:ph sz="quarter" idx="17"/>
            <p:extLst/>
          </p:nvPr>
        </p:nvGraphicFramePr>
        <p:xfrm>
          <a:off x="381000" y="1594447"/>
          <a:ext cx="8391525" cy="30505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707654"/>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3640791540"/>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Kansantalouden tuottavuuskehityksessä Suomella on takamatkaa 6 % verrattuna EU-keskiarvoon ja   4 % verrattuna Ruotsiin ja Saksaan </a:t>
            </a:r>
            <a:endParaRPr lang="fi-FI" spc="-90" dirty="0"/>
          </a:p>
          <a:p>
            <a:pPr>
              <a:lnSpc>
                <a:spcPct val="100000"/>
              </a:lnSpc>
              <a:spcBef>
                <a:spcPts val="0"/>
              </a:spcBef>
            </a:pPr>
            <a:r>
              <a:rPr lang="fi-FI" sz="1200" b="0" dirty="0"/>
              <a:t>Bruttokansantuote kiintein hinnoin / tehdyt työtunnit  </a:t>
            </a:r>
            <a:endParaRPr lang="fi-FI" dirty="0"/>
          </a:p>
        </p:txBody>
      </p:sp>
      <p:graphicFrame>
        <p:nvGraphicFramePr>
          <p:cNvPr id="9" name="Sisällön paikkamerkki 4"/>
          <p:cNvGraphicFramePr>
            <a:graphicFrameLocks noGrp="1"/>
          </p:cNvGraphicFramePr>
          <p:nvPr>
            <p:ph sz="quarter" idx="17"/>
            <p:extLst/>
          </p:nvPr>
        </p:nvGraphicFramePr>
        <p:xfrm>
          <a:off x="381000" y="1563638"/>
          <a:ext cx="8391525" cy="3081387"/>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635646"/>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1421433840"/>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Kilpailijamaista poiketen yritysten investoinnit ovat Suomessa edelleen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June</a:t>
            </a:r>
            <a:r>
              <a:rPr lang="fi-FI" dirty="0"/>
              <a:t> 2018)</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3925849771"/>
              </p:ext>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4,7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3438203453"/>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2017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1,6 sekä T&amp;K-investoinnit 3,1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674115056"/>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2017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(2017)</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investoivat Suomessa jonkin verran enemmän kuin pääomia kuluu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6739575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spc="-60" dirty="0"/>
              <a:t>Teollisuuden tuotannolliset investoinnit ovat noin miljardin sekä T&amp;K-investoinnit kolme miljardia euroa alemmalla tasolla kuin vuosina 2007-2008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153363" cy="165163"/>
          </a:xfrm>
        </p:spPr>
        <p:txBody>
          <a:bodyPr/>
          <a:lstStyle/>
          <a:p>
            <a:r>
              <a:rPr lang="fi-FI" dirty="0"/>
              <a:t>Lähde: Tilastokeskus, Kansantalouden tilinpito, </a:t>
            </a:r>
            <a:r>
              <a:rPr lang="fi-FI" dirty="0" err="1"/>
              <a:t>EK:n</a:t>
            </a:r>
            <a:r>
              <a:rPr lang="fi-FI" dirty="0"/>
              <a:t> investointitiedustelu (kesäkuu 2018)</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088031167"/>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2017 hintatasossa</a:t>
            </a:r>
          </a:p>
        </p:txBody>
      </p:sp>
    </p:spTree>
    <p:extLst>
      <p:ext uri="{BB962C8B-B14F-4D97-AF65-F5344CB8AC3E}">
        <p14:creationId xmlns:p14="http://schemas.microsoft.com/office/powerpoint/2010/main" val="263618061"/>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Teollisuusyritykset investoivat Suomessa vähemmän kuin pääomia kuluu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407602636"/>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1843666748"/>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tuotannolliset investoinnit ovat nyt Suomessa yhtä suuret kuin pääomien kuluminen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204241873"/>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tuotannollista pääomaa on hävinnyt Suomesta merkittävästi, erityisesti 2008 jälkeen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193503859"/>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639836436"/>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(tammikuu 2018)</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eivät ennakoi vahvaa kasvua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910131881"/>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267092481"/>
              </p:ext>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13219"/>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suhteessa bkt:hen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5219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alustavien tietojen mukaan noin 13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2017 </a:t>
            </a:r>
          </a:p>
          <a:p>
            <a:pPr>
              <a:lnSpc>
                <a:spcPct val="100000"/>
              </a:lnSpc>
              <a:spcBef>
                <a:spcPts val="0"/>
              </a:spcBef>
            </a:pPr>
            <a:r>
              <a:rPr lang="fi-FI" sz="1400" b="0" dirty="0"/>
              <a:t>Tavaravienti yhteensä 30,6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2,79 mrd. €</a:t>
            </a:r>
          </a:p>
          <a:p>
            <a:r>
              <a:rPr lang="fi-FI" sz="1050" b="0" dirty="0">
                <a:solidFill>
                  <a:schemeClr val="tx2"/>
                </a:solidFill>
                <a:latin typeface="+mj-lt"/>
                <a:ea typeface="ＭＳ Ｐゴシック" pitchFamily="34" charset="-128"/>
              </a:rPr>
              <a:t>9,1 %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16,44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0,84 mrd. €</a:t>
            </a:r>
          </a:p>
          <a:p>
            <a:r>
              <a:rPr lang="fi-FI" sz="1050" dirty="0">
                <a:solidFill>
                  <a:schemeClr val="tx2"/>
                </a:solidFill>
                <a:ea typeface="ＭＳ Ｐゴシック" pitchFamily="34" charset="-128"/>
              </a:rPr>
              <a:t>2,8 %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5,11 mrd. €</a:t>
            </a:r>
          </a:p>
          <a:p>
            <a:r>
              <a:rPr lang="fi-FI" sz="1050" dirty="0">
                <a:solidFill>
                  <a:schemeClr val="tx2"/>
                </a:solidFill>
                <a:ea typeface="ＭＳ Ｐゴシック" pitchFamily="34" charset="-128"/>
              </a:rPr>
              <a:t>16,6 %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0,43 mrd. €</a:t>
            </a:r>
          </a:p>
          <a:p>
            <a:r>
              <a:rPr lang="fi-FI" sz="1050" dirty="0">
                <a:solidFill>
                  <a:schemeClr val="tx2"/>
                </a:solidFill>
                <a:ea typeface="ＭＳ Ｐゴシック" pitchFamily="34" charset="-128"/>
              </a:rPr>
              <a:t>1,4 %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0,51 mrd. €</a:t>
            </a:r>
          </a:p>
          <a:p>
            <a:r>
              <a:rPr lang="fi-FI" sz="1050" dirty="0">
                <a:solidFill>
                  <a:schemeClr val="tx2"/>
                </a:solidFill>
                <a:ea typeface="ＭＳ Ｐゴシック" pitchFamily="34" charset="-128"/>
              </a:rPr>
              <a:t>1,7 %</a:t>
            </a:r>
          </a:p>
        </p:txBody>
      </p:sp>
      <p:sp>
        <p:nvSpPr>
          <p:cNvPr id="27" name="Suorakulmio 26"/>
          <p:cNvSpPr/>
          <p:nvPr/>
        </p:nvSpPr>
        <p:spPr>
          <a:xfrm>
            <a:off x="6738009" y="2309328"/>
            <a:ext cx="107404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4,51 mrd. €</a:t>
            </a:r>
          </a:p>
          <a:p>
            <a:r>
              <a:rPr lang="fi-FI" sz="1050" dirty="0">
                <a:solidFill>
                  <a:schemeClr val="tx2"/>
                </a:solidFill>
                <a:ea typeface="ＭＳ Ｐゴシック" pitchFamily="34" charset="-128"/>
              </a:rPr>
              <a:t>14,7 %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91118386"/>
              </p:ext>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345629843"/>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3923081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on jarruttanut myös aiempaa heikompi kannattavuus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2808106810"/>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62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Yritysten investointeja on mahdollista lisätä kilpailuetua tarjoavalla verotuksella</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139</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15.8.2018</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81 % Suomen tavara- ja palveluviennin tuloista</a:t>
            </a:r>
          </a:p>
          <a:p>
            <a:pPr>
              <a:lnSpc>
                <a:spcPct val="100000"/>
              </a:lnSpc>
              <a:spcBef>
                <a:spcPts val="0"/>
              </a:spcBef>
            </a:pPr>
            <a:r>
              <a:rPr lang="fi-FI" sz="1400" b="0" dirty="0"/>
              <a:t>Tavara- ja palveluvienti: miljardia euroa ja osuus Suomen 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5736572" cy="165163"/>
          </a:xfrm>
        </p:spPr>
        <p:txBody>
          <a:bodyPr/>
          <a:lstStyle/>
          <a:p>
            <a:r>
              <a:rPr lang="fi-FI" dirty="0"/>
              <a:t>Palveluviennin toimialakohtaiset tiedot ovat alustavia.</a:t>
            </a:r>
          </a:p>
          <a:p>
            <a:r>
              <a:rPr lang="fi-FI" dirty="0"/>
              <a:t>Lähde: Tullihallitus, Tilastokeskus (kansantalouden tilinpito, palvelujen ulkomaankauppa), Teknologiateollisuus ry</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2818241077"/>
              </p:ext>
            </p:extLst>
          </p:nvPr>
        </p:nvGraphicFramePr>
        <p:xfrm>
          <a:off x="282027" y="1210929"/>
          <a:ext cx="8587939" cy="3599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140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144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5671295" cy="165163"/>
          </a:xfrm>
        </p:spPr>
        <p:txBody>
          <a:bodyPr/>
          <a:lstStyle/>
          <a:p>
            <a:r>
              <a:rPr lang="fi-FI" dirty="0"/>
              <a:t>Palveluviennin toimialakohtaiset tiedot ovat alustavia.  </a:t>
            </a:r>
          </a:p>
          <a:p>
            <a:r>
              <a:rPr lang="fi-FI" dirty="0"/>
              <a:t>Lähde: Tullihallitus, Tilastokeskus (kansantalouden tilinpito, palvelujen ulkomaankauppa), Teknologiateollisuus ry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02003005"/>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151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ovat heikentäneet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15.8.2018</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2000-luvulla noin 100 000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294226322"/>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72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91 % Suomen tavaraviennin tuloista</a:t>
            </a:r>
          </a:p>
          <a:p>
            <a:pPr>
              <a:lnSpc>
                <a:spcPct val="100000"/>
              </a:lnSpc>
              <a:spcBef>
                <a:spcPts val="0"/>
              </a:spcBef>
            </a:pPr>
            <a:r>
              <a:rPr lang="fi-FI" sz="1400" b="0" dirty="0"/>
              <a:t>Tavaravienti: miljardia euroa ja osuus Suomen tavaraviennistä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16</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15.8.2018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3140776957"/>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lisääntyneet uudelleen useissa EU-maissa, vuonna 2017 myös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208646662"/>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 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10470-3D76-41EC-AB92-0163ABDC3C85}"/>
              </a:ext>
            </a:extLst>
          </p:cNvPr>
          <p:cNvSpPr>
            <a:spLocks noGrp="1"/>
          </p:cNvSpPr>
          <p:nvPr>
            <p:ph type="body" sz="quarter" idx="15"/>
          </p:nvPr>
        </p:nvSpPr>
        <p:spPr/>
        <p:txBody>
          <a:bodyPr/>
          <a:lstStyle/>
          <a:p>
            <a:r>
              <a:rPr lang="fi-FI" dirty="0"/>
              <a:t>Koko kansantalouden työllisyys on kehittynyt Suomessa useita kilpailijamaita heikommin</a:t>
            </a:r>
          </a:p>
        </p:txBody>
      </p:sp>
      <p:sp>
        <p:nvSpPr>
          <p:cNvPr id="3" name="Dian numeron paikkamerkki 2">
            <a:extLst>
              <a:ext uri="{FF2B5EF4-FFF2-40B4-BE49-F238E27FC236}">
                <a16:creationId xmlns:a16="http://schemas.microsoft.com/office/drawing/2014/main" id="{C0A3EEE6-0D48-4463-A4E5-EEAC58A24232}"/>
              </a:ext>
            </a:extLst>
          </p:cNvPr>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a:extLst>
              <a:ext uri="{FF2B5EF4-FFF2-40B4-BE49-F238E27FC236}">
                <a16:creationId xmlns:a16="http://schemas.microsoft.com/office/drawing/2014/main" id="{40316320-9060-425D-A2B0-955D857DFAFA}"/>
              </a:ext>
            </a:extLst>
          </p:cNvPr>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a:extLst>
              <a:ext uri="{FF2B5EF4-FFF2-40B4-BE49-F238E27FC236}">
                <a16:creationId xmlns:a16="http://schemas.microsoft.com/office/drawing/2014/main" id="{7F3E2112-4538-41C6-BCC2-8571ACF35933}"/>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79343D55-B055-44A1-BA32-BDA9BDE525C3}"/>
              </a:ext>
            </a:extLst>
          </p:cNvPr>
          <p:cNvSpPr>
            <a:spLocks noGrp="1"/>
          </p:cNvSpPr>
          <p:nvPr>
            <p:ph type="body" sz="quarter" idx="18"/>
          </p:nvPr>
        </p:nvSpPr>
        <p:spPr/>
        <p:txBody>
          <a:bodyPr/>
          <a:lstStyle/>
          <a:p>
            <a:r>
              <a:rPr lang="fi-FI" dirty="0" err="1"/>
              <a:t>Source</a:t>
            </a:r>
            <a:r>
              <a:rPr lang="fi-FI" dirty="0"/>
              <a:t>: Eurostat / kansantalouden tilinpito</a:t>
            </a:r>
          </a:p>
        </p:txBody>
      </p:sp>
      <p:graphicFrame>
        <p:nvGraphicFramePr>
          <p:cNvPr id="15" name="Sisällön paikkamerkki 14">
            <a:extLst>
              <a:ext uri="{FF2B5EF4-FFF2-40B4-BE49-F238E27FC236}">
                <a16:creationId xmlns:a16="http://schemas.microsoft.com/office/drawing/2014/main" id="{F8830361-149E-4049-ABE7-6CEF7A25D364}"/>
              </a:ext>
            </a:extLst>
          </p:cNvPr>
          <p:cNvGraphicFramePr>
            <a:graphicFrameLocks noGrp="1" noChangeAspect="1"/>
          </p:cNvGraphicFramePr>
          <p:nvPr>
            <p:ph sz="quarter" idx="17"/>
            <p:extLst>
              <p:ext uri="{D42A27DB-BD31-4B8C-83A1-F6EECF244321}">
                <p14:modId xmlns:p14="http://schemas.microsoft.com/office/powerpoint/2010/main" val="404376974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1042"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FF831B0-0136-4FC6-AD30-8CE15BC2A73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82780075"/>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Tilastokeskus/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Työllisten kokonaismäärä Suomessa on saavuttanut vuoden 2008 tason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518890764"/>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20039"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270449084"/>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1670546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747"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tammi-maaliskuu 2018,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kustannuskilpailukyky on parantunut, mutta takamatkaa suhteessa euromaihin on vielä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1635157899"/>
              </p:ext>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ext uri="{D42A27DB-BD31-4B8C-83A1-F6EECF244321}">
                <p14:modId xmlns:p14="http://schemas.microsoft.com/office/powerpoint/2010/main" val="3092712959"/>
              </p:ext>
            </p:extLst>
          </p:nvPr>
        </p:nvGraphicFramePr>
        <p:xfrm>
          <a:off x="748741" y="4458007"/>
          <a:ext cx="5883687" cy="308602"/>
        </p:xfrm>
        <a:graphic>
          <a:graphicData uri="http://schemas.openxmlformats.org/drawingml/2006/table">
            <a:tbl>
              <a:tblPr firstRow="1" bandRow="1">
                <a:tableStyleId>{073A0DAA-6AF3-43AB-8588-CEC1D06C72B9}</a:tableStyleId>
              </a:tblPr>
              <a:tblGrid>
                <a:gridCol w="362464">
                  <a:extLst>
                    <a:ext uri="{9D8B030D-6E8A-4147-A177-3AD203B41FA5}">
                      <a16:colId xmlns:a16="http://schemas.microsoft.com/office/drawing/2014/main" val="20000"/>
                    </a:ext>
                  </a:extLst>
                </a:gridCol>
                <a:gridCol w="317038">
                  <a:extLst>
                    <a:ext uri="{9D8B030D-6E8A-4147-A177-3AD203B41FA5}">
                      <a16:colId xmlns:a16="http://schemas.microsoft.com/office/drawing/2014/main" val="20001"/>
                    </a:ext>
                  </a:extLst>
                </a:gridCol>
                <a:gridCol w="317038">
                  <a:extLst>
                    <a:ext uri="{9D8B030D-6E8A-4147-A177-3AD203B41FA5}">
                      <a16:colId xmlns:a16="http://schemas.microsoft.com/office/drawing/2014/main" val="20002"/>
                    </a:ext>
                  </a:extLst>
                </a:gridCol>
                <a:gridCol w="301344">
                  <a:extLst>
                    <a:ext uri="{9D8B030D-6E8A-4147-A177-3AD203B41FA5}">
                      <a16:colId xmlns:a16="http://schemas.microsoft.com/office/drawing/2014/main" val="20003"/>
                    </a:ext>
                  </a:extLst>
                </a:gridCol>
                <a:gridCol w="309020">
                  <a:extLst>
                    <a:ext uri="{9D8B030D-6E8A-4147-A177-3AD203B41FA5}">
                      <a16:colId xmlns:a16="http://schemas.microsoft.com/office/drawing/2014/main" val="20004"/>
                    </a:ext>
                  </a:extLst>
                </a:gridCol>
                <a:gridCol w="309020">
                  <a:extLst>
                    <a:ext uri="{9D8B030D-6E8A-4147-A177-3AD203B41FA5}">
                      <a16:colId xmlns:a16="http://schemas.microsoft.com/office/drawing/2014/main" val="20005"/>
                    </a:ext>
                  </a:extLst>
                </a:gridCol>
                <a:gridCol w="309020">
                  <a:extLst>
                    <a:ext uri="{9D8B030D-6E8A-4147-A177-3AD203B41FA5}">
                      <a16:colId xmlns:a16="http://schemas.microsoft.com/office/drawing/2014/main" val="20006"/>
                    </a:ext>
                  </a:extLst>
                </a:gridCol>
                <a:gridCol w="309020">
                  <a:extLst>
                    <a:ext uri="{9D8B030D-6E8A-4147-A177-3AD203B41FA5}">
                      <a16:colId xmlns:a16="http://schemas.microsoft.com/office/drawing/2014/main" val="20007"/>
                    </a:ext>
                  </a:extLst>
                </a:gridCol>
                <a:gridCol w="309020">
                  <a:extLst>
                    <a:ext uri="{9D8B030D-6E8A-4147-A177-3AD203B41FA5}">
                      <a16:colId xmlns:a16="http://schemas.microsoft.com/office/drawing/2014/main" val="20008"/>
                    </a:ext>
                  </a:extLst>
                </a:gridCol>
                <a:gridCol w="309020">
                  <a:extLst>
                    <a:ext uri="{9D8B030D-6E8A-4147-A177-3AD203B41FA5}">
                      <a16:colId xmlns:a16="http://schemas.microsoft.com/office/drawing/2014/main" val="20009"/>
                    </a:ext>
                  </a:extLst>
                </a:gridCol>
                <a:gridCol w="309020">
                  <a:extLst>
                    <a:ext uri="{9D8B030D-6E8A-4147-A177-3AD203B41FA5}">
                      <a16:colId xmlns:a16="http://schemas.microsoft.com/office/drawing/2014/main" val="20010"/>
                    </a:ext>
                  </a:extLst>
                </a:gridCol>
                <a:gridCol w="309020">
                  <a:extLst>
                    <a:ext uri="{9D8B030D-6E8A-4147-A177-3AD203B41FA5}">
                      <a16:colId xmlns:a16="http://schemas.microsoft.com/office/drawing/2014/main" val="20011"/>
                    </a:ext>
                  </a:extLst>
                </a:gridCol>
                <a:gridCol w="286471">
                  <a:extLst>
                    <a:ext uri="{9D8B030D-6E8A-4147-A177-3AD203B41FA5}">
                      <a16:colId xmlns:a16="http://schemas.microsoft.com/office/drawing/2014/main" val="3041099254"/>
                    </a:ext>
                  </a:extLst>
                </a:gridCol>
                <a:gridCol w="307312">
                  <a:extLst>
                    <a:ext uri="{9D8B030D-6E8A-4147-A177-3AD203B41FA5}">
                      <a16:colId xmlns:a16="http://schemas.microsoft.com/office/drawing/2014/main" val="1584240291"/>
                    </a:ext>
                  </a:extLst>
                </a:gridCol>
                <a:gridCol w="307312">
                  <a:extLst>
                    <a:ext uri="{9D8B030D-6E8A-4147-A177-3AD203B41FA5}">
                      <a16:colId xmlns:a16="http://schemas.microsoft.com/office/drawing/2014/main" val="1763406337"/>
                    </a:ext>
                  </a:extLst>
                </a:gridCol>
                <a:gridCol w="303137">
                  <a:extLst>
                    <a:ext uri="{9D8B030D-6E8A-4147-A177-3AD203B41FA5}">
                      <a16:colId xmlns:a16="http://schemas.microsoft.com/office/drawing/2014/main" val="605314675"/>
                    </a:ext>
                  </a:extLst>
                </a:gridCol>
                <a:gridCol w="303137">
                  <a:extLst>
                    <a:ext uri="{9D8B030D-6E8A-4147-A177-3AD203B41FA5}">
                      <a16:colId xmlns:a16="http://schemas.microsoft.com/office/drawing/2014/main" val="466127052"/>
                    </a:ext>
                  </a:extLst>
                </a:gridCol>
                <a:gridCol w="303137">
                  <a:extLst>
                    <a:ext uri="{9D8B030D-6E8A-4147-A177-3AD203B41FA5}">
                      <a16:colId xmlns:a16="http://schemas.microsoft.com/office/drawing/2014/main" val="770774413"/>
                    </a:ext>
                  </a:extLst>
                </a:gridCol>
                <a:gridCol w="303137">
                  <a:extLst>
                    <a:ext uri="{9D8B030D-6E8A-4147-A177-3AD203B41FA5}">
                      <a16:colId xmlns:a16="http://schemas.microsoft.com/office/drawing/2014/main" val="1240415228"/>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2869331"/>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työvoimakustannukset ja tuottavuus Suomessa lähestyvät jo toisiaan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1773401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 Suomessa on parantunut, mutta takamatkaa suhteessa Saksaan ja Ruotsiin on edelleen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803077999"/>
              </p:ext>
            </p:extLst>
          </p:nvPr>
        </p:nvGraphicFramePr>
        <p:xfrm>
          <a:off x="381000" y="1610179"/>
          <a:ext cx="8143861" cy="3034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53742" y="1729337"/>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027985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50" dirty="0"/>
              <a:t>Työn hinnalla mitaten Suomen pahimmat kilpailijat ovat itäisessä Euroopassa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a:xfrm>
            <a:off x="1111510" y="4855332"/>
            <a:ext cx="1295891" cy="164690"/>
          </a:xfrm>
        </p:spPr>
        <p:txBody>
          <a:bodyPr/>
          <a:lstStyle/>
          <a:p>
            <a:r>
              <a:rPr lang="fi-FI" dirty="0"/>
              <a:t>Teknologiateollisuus</a:t>
            </a:r>
          </a:p>
        </p:txBody>
      </p:sp>
      <p:sp>
        <p:nvSpPr>
          <p:cNvPr id="7" name="Tekstin paikkamerkki 6"/>
          <p:cNvSpPr>
            <a:spLocks noGrp="1"/>
          </p:cNvSpPr>
          <p:nvPr>
            <p:ph type="body" sz="quarter" idx="18"/>
          </p:nvPr>
        </p:nvSpPr>
        <p:spPr>
          <a:xfrm>
            <a:off x="2334682" y="4854859"/>
            <a:ext cx="2971717" cy="165163"/>
          </a:xfrm>
        </p:spPr>
        <p:txBody>
          <a:bodyPr/>
          <a:lstStyle/>
          <a:p>
            <a:r>
              <a:rPr lang="en-US" dirty="0" err="1"/>
              <a:t>Lähde</a:t>
            </a:r>
            <a:r>
              <a:rPr lang="en-US" dirty="0"/>
              <a:t>: Eurostat, The Conference Board</a:t>
            </a:r>
          </a:p>
        </p:txBody>
      </p:sp>
      <p:graphicFrame>
        <p:nvGraphicFramePr>
          <p:cNvPr id="14" name="Kaavio 13"/>
          <p:cNvGraphicFramePr/>
          <p:nvPr>
            <p:extLst>
              <p:ext uri="{D42A27DB-BD31-4B8C-83A1-F6EECF244321}">
                <p14:modId xmlns:p14="http://schemas.microsoft.com/office/powerpoint/2010/main" val="4093583539"/>
              </p:ext>
            </p:extLst>
          </p:nvPr>
        </p:nvGraphicFramePr>
        <p:xfrm>
          <a:off x="395536" y="1232197"/>
          <a:ext cx="8352928" cy="35718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iruutu 14"/>
          <p:cNvSpPr txBox="1"/>
          <p:nvPr/>
        </p:nvSpPr>
        <p:spPr>
          <a:xfrm>
            <a:off x="5013074" y="1923740"/>
            <a:ext cx="3721956" cy="557451"/>
          </a:xfrm>
          <a:prstGeom prst="rect">
            <a:avLst/>
          </a:prstGeom>
          <a:noFill/>
        </p:spPr>
        <p:txBody>
          <a:bodyPr wrap="square" lIns="36000" tIns="36000" rIns="36000" bIns="36000" rtlCol="0">
            <a:spAutoFit/>
          </a:bodyPr>
          <a:lstStyle/>
          <a:p>
            <a:r>
              <a:rPr lang="fi-FI" sz="1050" spc="-40" dirty="0" err="1"/>
              <a:t>Huom</a:t>
            </a:r>
            <a:r>
              <a:rPr lang="fi-FI" sz="1050" spc="-40" dirty="0"/>
              <a:t>! Valuuttakursseilla voi olla merkittävä vaikutus euroiksi muutettuihin työvoimakustannuksiin (esim. Ruotsi, Norja) </a:t>
            </a:r>
          </a:p>
        </p:txBody>
      </p:sp>
      <p:sp>
        <p:nvSpPr>
          <p:cNvPr id="17" name="Tekstiruutu 16"/>
          <p:cNvSpPr txBox="1"/>
          <p:nvPr/>
        </p:nvSpPr>
        <p:spPr>
          <a:xfrm>
            <a:off x="373554" y="953047"/>
            <a:ext cx="5225650" cy="278913"/>
          </a:xfrm>
          <a:prstGeom prst="rect">
            <a:avLst/>
          </a:prstGeom>
          <a:noFill/>
        </p:spPr>
        <p:txBody>
          <a:bodyPr wrap="square" lIns="36000" tIns="36000" rIns="36000" bIns="36000" rtlCol="0">
            <a:spAutoFit/>
          </a:bodyPr>
          <a:lstStyle/>
          <a:p>
            <a:r>
              <a:rPr lang="fi-FI" spc="-40" dirty="0"/>
              <a:t>Teollisuuden työn hinta eri maissa 2016, euroa per tunti</a:t>
            </a:r>
          </a:p>
        </p:txBody>
      </p:sp>
    </p:spTree>
    <p:extLst>
      <p:ext uri="{BB962C8B-B14F-4D97-AF65-F5344CB8AC3E}">
        <p14:creationId xmlns:p14="http://schemas.microsoft.com/office/powerpoint/2010/main" val="1222801824"/>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Lähde: Eurostat, Labour </a:t>
            </a:r>
            <a:r>
              <a:rPr lang="fi-FI" dirty="0" err="1"/>
              <a:t>Force</a:t>
            </a:r>
            <a:r>
              <a:rPr lang="fi-FI" dirty="0"/>
              <a:t> </a:t>
            </a:r>
            <a:r>
              <a:rPr lang="fi-FI" dirty="0" err="1"/>
              <a:t>Survey</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lyhyimpiä </a:t>
            </a:r>
            <a:endParaRPr lang="fi-FI" spc="-90" dirty="0"/>
          </a:p>
          <a:p>
            <a:pPr>
              <a:lnSpc>
                <a:spcPct val="100000"/>
              </a:lnSpc>
              <a:spcBef>
                <a:spcPts val="0"/>
              </a:spcBef>
            </a:pPr>
            <a:r>
              <a:rPr lang="fi-FI" sz="1200" b="0" dirty="0"/>
              <a:t>Kokoaikatyössä olevien palkansaajien keskimääräinen toteutunut </a:t>
            </a:r>
            <a:r>
              <a:rPr lang="fi-FI" sz="1200" b="0"/>
              <a:t>viikkotyöaika 2017</a:t>
            </a:r>
            <a:endParaRPr lang="fi-FI" dirty="0"/>
          </a:p>
        </p:txBody>
      </p:sp>
      <p:graphicFrame>
        <p:nvGraphicFramePr>
          <p:cNvPr id="9" name="Sisällön paikkamerkki 7"/>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827584" y="1190200"/>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4852962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831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yöristetty kuvaselitesuorakulmio 10"/>
          <p:cNvSpPr/>
          <p:nvPr/>
        </p:nvSpPr>
        <p:spPr bwMode="auto">
          <a:xfrm>
            <a:off x="6974287" y="843558"/>
            <a:ext cx="2063379" cy="608694"/>
          </a:xfrm>
          <a:prstGeom prst="wedgeRoundRectCallout">
            <a:avLst>
              <a:gd name="adj1" fmla="val 10453"/>
              <a:gd name="adj2" fmla="val 7005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3 000</a:t>
            </a:r>
          </a:p>
          <a:p>
            <a:pPr algn="ctr"/>
            <a:r>
              <a:rPr lang="fi-FI" sz="1050" dirty="0">
                <a:solidFill>
                  <a:srgbClr val="000000"/>
                </a:solidFill>
              </a:rPr>
              <a:t>lomautusjärjestelyjen </a:t>
            </a:r>
          </a:p>
          <a:p>
            <a:pPr algn="ctr"/>
            <a:r>
              <a:rPr lang="fi-FI" sz="1050" dirty="0">
                <a:solidFill>
                  <a:srgbClr val="000000"/>
                </a:solidFill>
              </a:rPr>
              <a:t>piirissä  31.3.2018</a:t>
            </a:r>
          </a:p>
        </p:txBody>
      </p:sp>
      <p:sp>
        <p:nvSpPr>
          <p:cNvPr id="6" name="Tekstiruutu 5">
            <a:extLst>
              <a:ext uri="{FF2B5EF4-FFF2-40B4-BE49-F238E27FC236}">
                <a16:creationId xmlns:a16="http://schemas.microsoft.com/office/drawing/2014/main" id="{964518B6-0A37-4273-993A-E4E984AD89E3}"/>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039724612"/>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193415468"/>
              </p:ext>
            </p:extLst>
          </p:nvPr>
        </p:nvGraphicFramePr>
        <p:xfrm>
          <a:off x="395536" y="1112142"/>
          <a:ext cx="8386088" cy="3541712"/>
        </p:xfrm>
        <a:graphic>
          <a:graphicData uri="http://schemas.openxmlformats.org/presentationml/2006/ole">
            <mc:AlternateContent xmlns:mc="http://schemas.openxmlformats.org/markup-compatibility/2006">
              <mc:Choice xmlns:v="urn:schemas-microsoft-com:vml" Requires="v">
                <p:oleObj spid="_x0000_s13933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95536" y="1112142"/>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81E2922C-85DF-4BFC-9333-D214494F557B}"/>
              </a:ext>
            </a:extLst>
          </p:cNvPr>
          <p:cNvSpPr txBox="1"/>
          <p:nvPr/>
        </p:nvSpPr>
        <p:spPr>
          <a:xfrm>
            <a:off x="8070132" y="4034613"/>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3637978159"/>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6645989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45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Erityisesti 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n paikkamerkki 9">
            <a:extLst>
              <a:ext uri="{FF2B5EF4-FFF2-40B4-BE49-F238E27FC236}">
                <a16:creationId xmlns:a16="http://schemas.microsoft.com/office/drawing/2014/main" id="{91244AB1-728C-44EC-9E51-5ED274D4C26A}"/>
              </a:ext>
            </a:extLst>
          </p:cNvPr>
          <p:cNvSpPr>
            <a:spLocks noGrp="1"/>
          </p:cNvSpPr>
          <p:nvPr>
            <p:ph type="body" sz="quarter" idx="18"/>
          </p:nvPr>
        </p:nvSpPr>
        <p:spPr>
          <a:xfrm>
            <a:off x="2334682" y="4727574"/>
            <a:ext cx="5736572" cy="165163"/>
          </a:xfrm>
        </p:spPr>
        <p:txBody>
          <a:bodyPr/>
          <a:lstStyle/>
          <a:p>
            <a:r>
              <a:rPr lang="fi-FI" dirty="0"/>
              <a:t>Palveluviennin toimialakohtaiset tiedot vuodelta 2017 ovat alustavia.</a:t>
            </a:r>
          </a:p>
          <a:p>
            <a:r>
              <a:rPr lang="fi-FI" dirty="0"/>
              <a:t>Lähde: Tilastokeskus (kansantalouden tilinpito, palvelujen ulkomaankauppa), Teknologiateollisuus ry</a:t>
            </a:r>
          </a:p>
          <a:p>
            <a:endParaRPr lang="fi-FI" dirty="0"/>
          </a:p>
        </p:txBody>
      </p:sp>
    </p:spTree>
    <p:extLst>
      <p:ext uri="{BB962C8B-B14F-4D97-AF65-F5344CB8AC3E}">
        <p14:creationId xmlns:p14="http://schemas.microsoft.com/office/powerpoint/2010/main" val="3630249365"/>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70751359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47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0715155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50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5315346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035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B6AAC521-DFED-4CA6-B18F-958C6F413E19}"/>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444310628"/>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7514698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748"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9797905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138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9" name="Tekstiruutu 8">
            <a:extLst>
              <a:ext uri="{FF2B5EF4-FFF2-40B4-BE49-F238E27FC236}">
                <a16:creationId xmlns:a16="http://schemas.microsoft.com/office/drawing/2014/main" id="{586B508B-3BBD-4937-907C-0C43AFC01CB2}"/>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978875264"/>
      </p:ext>
    </p:extLst>
  </p:cSld>
  <p:clrMapOvr>
    <a:masterClrMapping/>
  </p:clrMapOvr>
  <p:transition spd="med">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7770323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796"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6313131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240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06A6BCBB-28FC-4905-9143-A3F6F69F1913}"/>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3202957965"/>
      </p:ext>
    </p:extLst>
  </p:cSld>
  <p:clrMapOvr>
    <a:masterClrMapping/>
  </p:clrMapOvr>
  <p:transition spd="med">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1728582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844"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79550513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343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77907A7C-F20B-4BD2-A114-7328CE1FEAF6}"/>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48345273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on hidastumassa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0687415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89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42213753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445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206ED527-608A-4379-8324-6FE89E8A219A}"/>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902841782"/>
      </p:ext>
    </p:extLst>
  </p:cSld>
  <p:clrMapOvr>
    <a:masterClrMapping/>
  </p:clrMapOvr>
  <p:transition spd="med">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72425104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94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dirty="0"/>
              <a:t>Teknologiateollisuuden henkilöstön </a:t>
            </a:r>
            <a:br>
              <a:rPr lang="fi-FI" dirty="0"/>
            </a:br>
            <a:r>
              <a:rPr lang="fi-FI" dirty="0"/>
              <a:t>eläkkeelle siirtyminen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827768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208060" cy="648000"/>
          </a:xfrm>
        </p:spPr>
        <p:txBody>
          <a:bodyPr/>
          <a:lstStyle/>
          <a:p>
            <a:r>
              <a:rPr lang="fi-FI" dirty="0"/>
              <a:t>Teknologiateollisuuden työntekijöiden          (toimihenkilöt pl.) eläkkeelle siirtyminen Suomessa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194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40585858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195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76BFED1-0E4A-4353-ADA0-30F5305B5B52}"/>
              </a:ext>
            </a:extLst>
          </p:cNvPr>
          <p:cNvSpPr>
            <a:spLocks noGrp="1"/>
          </p:cNvSpPr>
          <p:nvPr>
            <p:ph type="body" sz="quarter" idx="15"/>
          </p:nvPr>
        </p:nvSpPr>
        <p:spPr>
          <a:xfrm>
            <a:off x="1043608" y="1563638"/>
            <a:ext cx="7418103" cy="1165268"/>
          </a:xfrm>
        </p:spPr>
        <p:txBody>
          <a:bodyPr>
            <a:noAutofit/>
          </a:bodyPr>
          <a:lstStyle/>
          <a:p>
            <a:pPr>
              <a:lnSpc>
                <a:spcPct val="100000"/>
              </a:lnSpc>
            </a:pPr>
            <a:r>
              <a:rPr lang="fi-FI" sz="3200" dirty="0"/>
              <a:t>Suomi tarvitsee pitkäkestoista yritysten kasvua tukevaa talous- ja veropolitiikkaa</a:t>
            </a:r>
          </a:p>
        </p:txBody>
      </p:sp>
      <p:sp>
        <p:nvSpPr>
          <p:cNvPr id="3" name="Dian numeron paikkamerkki 2">
            <a:extLst>
              <a:ext uri="{FF2B5EF4-FFF2-40B4-BE49-F238E27FC236}">
                <a16:creationId xmlns:a16="http://schemas.microsoft.com/office/drawing/2014/main" id="{EB4B7C3F-5691-4133-ADCC-E68F4DC7A1D0}"/>
              </a:ext>
            </a:extLst>
          </p:cNvPr>
          <p:cNvSpPr>
            <a:spLocks noGrp="1"/>
          </p:cNvSpPr>
          <p:nvPr>
            <p:ph type="sldNum" sz="quarter" idx="12"/>
          </p:nvPr>
        </p:nvSpPr>
        <p:spPr/>
        <p:txBody>
          <a:bodyPr/>
          <a:lstStyle/>
          <a:p>
            <a:fld id="{6FCB6B90-8271-4E8F-82C1-E646FBB48A2E}" type="slidenum">
              <a:rPr lang="fi-FI" smtClean="0">
                <a:solidFill>
                  <a:srgbClr val="FFFFFF"/>
                </a:solidFill>
              </a:rPr>
              <a:pPr/>
              <a:t>2</a:t>
            </a:fld>
            <a:endParaRPr lang="fi-FI" dirty="0">
              <a:solidFill>
                <a:srgbClr val="FFFFFF"/>
              </a:solidFill>
            </a:endParaRPr>
          </a:p>
        </p:txBody>
      </p:sp>
      <p:sp>
        <p:nvSpPr>
          <p:cNvPr id="4" name="Päivämäärän paikkamerkki 3">
            <a:extLst>
              <a:ext uri="{FF2B5EF4-FFF2-40B4-BE49-F238E27FC236}">
                <a16:creationId xmlns:a16="http://schemas.microsoft.com/office/drawing/2014/main" id="{2257004A-9E48-41B0-91DD-621E87AD7C1E}"/>
              </a:ext>
            </a:extLst>
          </p:cNvPr>
          <p:cNvSpPr>
            <a:spLocks noGrp="1"/>
          </p:cNvSpPr>
          <p:nvPr>
            <p:ph type="dt" sz="half" idx="10"/>
          </p:nvPr>
        </p:nvSpPr>
        <p:spPr/>
        <p:txBody>
          <a:bodyPr/>
          <a:lstStyle/>
          <a:p>
            <a:fld id="{F553C366-6A2C-43B9-A437-B827E0484441}" type="datetime1">
              <a:rPr lang="fi-FI" smtClean="0">
                <a:solidFill>
                  <a:srgbClr val="FFFFFF"/>
                </a:solidFill>
              </a:rPr>
              <a:pPr/>
              <a:t>15.8.2018</a:t>
            </a:fld>
            <a:endParaRPr lang="fi-FI" dirty="0">
              <a:solidFill>
                <a:srgbClr val="FFFFFF"/>
              </a:solidFill>
            </a:endParaRPr>
          </a:p>
        </p:txBody>
      </p:sp>
      <p:sp>
        <p:nvSpPr>
          <p:cNvPr id="5" name="Alatunnisteen paikkamerkki 4">
            <a:extLst>
              <a:ext uri="{FF2B5EF4-FFF2-40B4-BE49-F238E27FC236}">
                <a16:creationId xmlns:a16="http://schemas.microsoft.com/office/drawing/2014/main" id="{1AA51C70-9788-4E8C-A004-F61AF70BA513}"/>
              </a:ext>
            </a:extLst>
          </p:cNvPr>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52553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myös Suomessa, mutta takamatkaa euromaihin on lähes 8 %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186536684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95"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9C9CD287-EB5B-4DC0-AFC4-F1C084F7295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euromaihin on lähes 40 %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3737722358"/>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133273"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74263680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vienti</a:t>
            </a:r>
            <a:r>
              <a:rPr lang="en-GB" dirty="0"/>
              <a:t> </a:t>
            </a:r>
            <a:r>
              <a:rPr lang="en-GB" dirty="0" err="1"/>
              <a:t>ei</a:t>
            </a:r>
            <a:r>
              <a:rPr lang="en-GB" dirty="0"/>
              <a:t> ole </a:t>
            </a:r>
            <a:r>
              <a:rPr lang="en-GB" dirty="0" err="1"/>
              <a:t>enää</a:t>
            </a:r>
            <a:r>
              <a:rPr lang="en-GB" dirty="0"/>
              <a:t> </a:t>
            </a:r>
            <a:r>
              <a:rPr lang="en-GB" dirty="0" err="1"/>
              <a:t>juurikaan</a:t>
            </a:r>
            <a:r>
              <a:rPr lang="en-GB" dirty="0"/>
              <a:t> </a:t>
            </a:r>
            <a:r>
              <a:rPr lang="en-GB" dirty="0" err="1"/>
              <a:t>kasvanut</a:t>
            </a:r>
            <a:r>
              <a:rPr lang="en-GB" dirty="0"/>
              <a:t> </a:t>
            </a:r>
            <a:r>
              <a:rPr lang="en-GB" dirty="0" err="1"/>
              <a:t>maaliskuun</a:t>
            </a:r>
            <a:r>
              <a:rPr lang="en-GB" dirty="0"/>
              <a:t> 2017 </a:t>
            </a:r>
            <a:r>
              <a:rPr lang="en-GB" dirty="0" err="1"/>
              <a:t>jälkeen</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33427387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370"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9118187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718"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vuositasolla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667428225"/>
              </p:ext>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ext uri="{D42A27DB-BD31-4B8C-83A1-F6EECF244321}">
                <p14:modId xmlns:p14="http://schemas.microsoft.com/office/powerpoint/2010/main" val="2578569131"/>
              </p:ext>
            </p:extLst>
          </p:nvPr>
        </p:nvGraphicFramePr>
        <p:xfrm>
          <a:off x="878344" y="4360208"/>
          <a:ext cx="6026494" cy="280504"/>
        </p:xfrm>
        <a:graphic>
          <a:graphicData uri="http://schemas.openxmlformats.org/drawingml/2006/table">
            <a:tbl>
              <a:tblPr firstRow="1" bandRow="1">
                <a:tableStyleId>{073A0DAA-6AF3-43AB-8588-CEC1D06C72B9}</a:tableStyleId>
              </a:tblPr>
              <a:tblGrid>
                <a:gridCol w="602879">
                  <a:extLst>
                    <a:ext uri="{9D8B030D-6E8A-4147-A177-3AD203B41FA5}">
                      <a16:colId xmlns:a16="http://schemas.microsoft.com/office/drawing/2014/main" val="1803676972"/>
                    </a:ext>
                  </a:extLst>
                </a:gridCol>
                <a:gridCol w="609815">
                  <a:extLst>
                    <a:ext uri="{9D8B030D-6E8A-4147-A177-3AD203B41FA5}">
                      <a16:colId xmlns:a16="http://schemas.microsoft.com/office/drawing/2014/main" val="2105154684"/>
                    </a:ext>
                  </a:extLst>
                </a:gridCol>
                <a:gridCol w="602111">
                  <a:extLst>
                    <a:ext uri="{9D8B030D-6E8A-4147-A177-3AD203B41FA5}">
                      <a16:colId xmlns:a16="http://schemas.microsoft.com/office/drawing/2014/main" val="3646309867"/>
                    </a:ext>
                  </a:extLst>
                </a:gridCol>
                <a:gridCol w="602111">
                  <a:extLst>
                    <a:ext uri="{9D8B030D-6E8A-4147-A177-3AD203B41FA5}">
                      <a16:colId xmlns:a16="http://schemas.microsoft.com/office/drawing/2014/main" val="2487516520"/>
                    </a:ext>
                  </a:extLst>
                </a:gridCol>
                <a:gridCol w="602111">
                  <a:extLst>
                    <a:ext uri="{9D8B030D-6E8A-4147-A177-3AD203B41FA5}">
                      <a16:colId xmlns:a16="http://schemas.microsoft.com/office/drawing/2014/main" val="3067801971"/>
                    </a:ext>
                  </a:extLst>
                </a:gridCol>
                <a:gridCol w="602111">
                  <a:extLst>
                    <a:ext uri="{9D8B030D-6E8A-4147-A177-3AD203B41FA5}">
                      <a16:colId xmlns:a16="http://schemas.microsoft.com/office/drawing/2014/main" val="1478731465"/>
                    </a:ext>
                  </a:extLst>
                </a:gridCol>
                <a:gridCol w="602111">
                  <a:extLst>
                    <a:ext uri="{9D8B030D-6E8A-4147-A177-3AD203B41FA5}">
                      <a16:colId xmlns:a16="http://schemas.microsoft.com/office/drawing/2014/main" val="2677636684"/>
                    </a:ext>
                  </a:extLst>
                </a:gridCol>
                <a:gridCol w="602111">
                  <a:extLst>
                    <a:ext uri="{9D8B030D-6E8A-4147-A177-3AD203B41FA5}">
                      <a16:colId xmlns:a16="http://schemas.microsoft.com/office/drawing/2014/main" val="1419263424"/>
                    </a:ext>
                  </a:extLst>
                </a:gridCol>
                <a:gridCol w="600567">
                  <a:extLst>
                    <a:ext uri="{9D8B030D-6E8A-4147-A177-3AD203B41FA5}">
                      <a16:colId xmlns:a16="http://schemas.microsoft.com/office/drawing/2014/main" val="1103362267"/>
                    </a:ext>
                  </a:extLst>
                </a:gridCol>
                <a:gridCol w="600567">
                  <a:extLst>
                    <a:ext uri="{9D8B030D-6E8A-4147-A177-3AD203B41FA5}">
                      <a16:colId xmlns:a16="http://schemas.microsoft.com/office/drawing/2014/main" val="18980676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heinäkuu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Talouskasvu Euroalueella on hidastunut</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a:extLst>
              <a:ext uri="{FF2B5EF4-FFF2-40B4-BE49-F238E27FC236}">
                <a16:creationId xmlns:a16="http://schemas.microsoft.com/office/drawing/2014/main" id="{4DD9030A-34A6-41FD-9CD5-A7132D1D042F}"/>
              </a:ext>
            </a:extLst>
          </p:cNvPr>
          <p:cNvPicPr>
            <a:picLocks noGrp="1" noChangeAspect="1"/>
          </p:cNvPicPr>
          <p:nvPr>
            <p:ph sz="quarter" idx="17"/>
          </p:nvPr>
        </p:nvPicPr>
        <p:blipFill>
          <a:blip r:embed="rId2"/>
          <a:stretch>
            <a:fillRect/>
          </a:stretch>
        </p:blipFill>
        <p:spPr>
          <a:xfrm>
            <a:off x="252001" y="1103313"/>
            <a:ext cx="8467264" cy="3541712"/>
          </a:xfrm>
          <a:prstGeom prst="rect">
            <a:avLst/>
          </a:prstGeom>
        </p:spPr>
      </p:pic>
    </p:spTree>
    <p:extLst>
      <p:ext uri="{BB962C8B-B14F-4D97-AF65-F5344CB8AC3E}">
        <p14:creationId xmlns:p14="http://schemas.microsoft.com/office/powerpoint/2010/main" val="87933233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takamatkaa EU-keskiarvoon on 15 %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24232A72-9960-4768-A4E0-FFD8424A3698}"/>
              </a:ext>
            </a:extLst>
          </p:cNvPr>
          <p:cNvGraphicFramePr>
            <a:graphicFrameLocks noGrp="1" noChangeAspect="1"/>
          </p:cNvGraphicFramePr>
          <p:nvPr>
            <p:ph sz="quarter" idx="17"/>
            <p:extLst>
              <p:ext uri="{D42A27DB-BD31-4B8C-83A1-F6EECF244321}">
                <p14:modId xmlns:p14="http://schemas.microsoft.com/office/powerpoint/2010/main" val="65058776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44"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D82AA378-FAB1-4CE2-AEEF-19F9A8C5211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lähes saman verran kuin Italiassa ja Espanjassa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BAE50302-16A8-4552-8C52-216306A9325B}"/>
              </a:ext>
            </a:extLst>
          </p:cNvPr>
          <p:cNvGraphicFramePr>
            <a:graphicFrameLocks noGrp="1" noChangeAspect="1"/>
          </p:cNvGraphicFramePr>
          <p:nvPr>
            <p:ph sz="quarter" idx="17"/>
            <p:extLst>
              <p:ext uri="{D42A27DB-BD31-4B8C-83A1-F6EECF244321}">
                <p14:modId xmlns:p14="http://schemas.microsoft.com/office/powerpoint/2010/main" val="1290655614"/>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4768"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33C38B9F-8E17-4DA8-B1A4-91FF6B80A2A6}"/>
                          </a:ext>
                        </a:extLst>
                      </p:cNvPr>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90457603"/>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79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18331472"/>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81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1999" y="282150"/>
            <a:ext cx="8272862" cy="648000"/>
          </a:xfrm>
        </p:spPr>
        <p:txBody>
          <a:bodyPr/>
          <a:lstStyle/>
          <a:p>
            <a:r>
              <a:rPr lang="fi-FI" dirty="0"/>
              <a:t>Talous- ja veropolitiikan tavoitteeksi tulisi asettaa kolmen prosentin vuotuinen BKT-kasvu 2018-2023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726" cy="165163"/>
          </a:xfrm>
        </p:spPr>
        <p:txBody>
          <a:bodyPr/>
          <a:lstStyle/>
          <a:p>
            <a:r>
              <a:rPr lang="fi-FI" dirty="0"/>
              <a:t>*) IMF:n ennuste euroalueelle huhtikuussa 2018: 2,4 % vuonna 2018, 2,0 % vuonna 2019, 1,7 % vuonna 2020, 1,5 % vuonna 2021, 1,5 % vuonna 2022, 1,4 % vuonna 2023</a:t>
            </a:r>
          </a:p>
          <a:p>
            <a:r>
              <a:rPr lang="fi-FI" dirty="0"/>
              <a:t>Lähde: IMF, </a:t>
            </a:r>
            <a:r>
              <a:rPr lang="fi-FI" dirty="0" err="1"/>
              <a:t>Macrobond</a:t>
            </a:r>
            <a:r>
              <a:rPr lang="fi-FI" dirty="0"/>
              <a:t>, Teknologiateollisuus ry</a:t>
            </a:r>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3077358089"/>
              </p:ext>
            </p:extLst>
          </p:nvPr>
        </p:nvGraphicFramePr>
        <p:xfrm>
          <a:off x="383718" y="1131591"/>
          <a:ext cx="8386088" cy="3513434"/>
        </p:xfrm>
        <a:graphic>
          <a:graphicData uri="http://schemas.openxmlformats.org/presentationml/2006/ole">
            <mc:AlternateContent xmlns:mc="http://schemas.openxmlformats.org/markup-compatibility/2006">
              <mc:Choice xmlns:v="urn:schemas-microsoft-com:vml" Requires="v">
                <p:oleObj spid="_x0000_s137302" name="Macrobond document" r:id="rId3" imgW="13193184" imgH="5572640" progId="Mbnd.mbnd">
                  <p:embed/>
                </p:oleObj>
              </mc:Choice>
              <mc:Fallback>
                <p:oleObj name="Macrobond document" r:id="rId3" imgW="13193184" imgH="5572640" progId="Mbnd.mbnd">
                  <p:embed/>
                  <p:pic>
                    <p:nvPicPr>
                      <p:cNvPr id="12" name="Sisällön paikkamerkki 11">
                        <a:extLst>
                          <a:ext uri="{FF2B5EF4-FFF2-40B4-BE49-F238E27FC236}">
                            <a16:creationId xmlns:a16="http://schemas.microsoft.com/office/drawing/2014/main" id="{6603C3D0-5089-4EA4-A14A-D9873C6D1DB6}"/>
                          </a:ext>
                        </a:extLst>
                      </p:cNvPr>
                      <p:cNvPicPr/>
                      <p:nvPr/>
                    </p:nvPicPr>
                    <p:blipFill>
                      <a:blip r:embed="rId4"/>
                      <a:stretch>
                        <a:fillRect/>
                      </a:stretch>
                    </p:blipFill>
                    <p:spPr>
                      <a:xfrm>
                        <a:off x="383718" y="1131591"/>
                        <a:ext cx="8386088" cy="3513434"/>
                      </a:xfrm>
                      <a:prstGeom prst="rect">
                        <a:avLst/>
                      </a:prstGeom>
                    </p:spPr>
                  </p:pic>
                </p:oleObj>
              </mc:Fallback>
            </mc:AlternateContent>
          </a:graphicData>
        </a:graphic>
      </p:graphicFrame>
    </p:spTree>
    <p:extLst>
      <p:ext uri="{BB962C8B-B14F-4D97-AF65-F5344CB8AC3E}">
        <p14:creationId xmlns:p14="http://schemas.microsoft.com/office/powerpoint/2010/main" val="69305043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palautunut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17881919"/>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840"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kasvu on hidastunut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DFA8F336-B612-476C-8F30-E58257770B29}"/>
              </a:ext>
            </a:extLst>
          </p:cNvPr>
          <p:cNvPicPr>
            <a:picLocks noGrp="1" noChangeAspect="1"/>
          </p:cNvPicPr>
          <p:nvPr>
            <p:ph sz="quarter" idx="17"/>
          </p:nvPr>
        </p:nvPicPr>
        <p:blipFill>
          <a:blip r:embed="rId2"/>
          <a:stretch>
            <a:fillRect/>
          </a:stretch>
        </p:blipFill>
        <p:spPr>
          <a:xfrm>
            <a:off x="359935" y="1103313"/>
            <a:ext cx="8359329"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2018.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273290DB-6D0A-4E91-8E1E-B2EF25279BFA}"/>
              </a:ext>
            </a:extLst>
          </p:cNvPr>
          <p:cNvPicPr>
            <a:picLocks noGrp="1" noChangeAspect="1"/>
          </p:cNvPicPr>
          <p:nvPr>
            <p:ph sz="quarter" idx="17"/>
          </p:nvPr>
        </p:nvPicPr>
        <p:blipFill>
          <a:blip r:embed="rId2"/>
          <a:stretch>
            <a:fillRect/>
          </a:stretch>
        </p:blipFill>
        <p:spPr>
          <a:xfrm>
            <a:off x="359935" y="1103313"/>
            <a:ext cx="8359330"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vähenee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E3077298-6001-458A-B7AF-456657B931B1}"/>
              </a:ext>
            </a:extLst>
          </p:cNvPr>
          <p:cNvPicPr>
            <a:picLocks noGrp="1" noChangeAspect="1"/>
          </p:cNvPicPr>
          <p:nvPr>
            <p:ph sz="quarter" idx="17"/>
          </p:nvPr>
        </p:nvPicPr>
        <p:blipFill>
          <a:blip r:embed="rId2"/>
          <a:stretch>
            <a:fillRect/>
          </a:stretch>
        </p:blipFill>
        <p:spPr>
          <a:xfrm>
            <a:off x="359935" y="1103313"/>
            <a:ext cx="8294528"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on ennallaan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02E3FD2A-4C6E-4624-9537-DD09B52BE13E}"/>
              </a:ext>
            </a:extLst>
          </p:cNvPr>
          <p:cNvPicPr>
            <a:picLocks noGrp="1" noChangeAspect="1"/>
          </p:cNvPicPr>
          <p:nvPr>
            <p:ph sz="quarter" idx="17"/>
          </p:nvPr>
        </p:nvPicPr>
        <p:blipFill>
          <a:blip r:embed="rId2"/>
          <a:stretch>
            <a:fillRect/>
          </a:stretch>
        </p:blipFill>
        <p:spPr>
          <a:xfrm>
            <a:off x="359935" y="1103313"/>
            <a:ext cx="8294528"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3266730571"/>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86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on kasvanut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5" name="Sisällön paikkamerkki 14">
            <a:extLst>
              <a:ext uri="{FF2B5EF4-FFF2-40B4-BE49-F238E27FC236}">
                <a16:creationId xmlns:a16="http://schemas.microsoft.com/office/drawing/2014/main" id="{493DABAE-2388-4A98-A1EA-9027493903C7}"/>
              </a:ext>
            </a:extLst>
          </p:cNvPr>
          <p:cNvGraphicFramePr>
            <a:graphicFrameLocks noGrp="1" noChangeAspect="1"/>
          </p:cNvGraphicFramePr>
          <p:nvPr>
            <p:ph sz="quarter" idx="17"/>
            <p:extLst>
              <p:ext uri="{D42A27DB-BD31-4B8C-83A1-F6EECF244321}">
                <p14:modId xmlns:p14="http://schemas.microsoft.com/office/powerpoint/2010/main" val="32002184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891"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4591B53-FB3E-4958-AC36-535954195B80}"/>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Maailmankaupan vahvin kasvu on jo takanapäin </a:t>
            </a:r>
          </a:p>
          <a:p>
            <a:pPr>
              <a:lnSpc>
                <a:spcPct val="100000"/>
              </a:lnSpc>
              <a:spcBef>
                <a:spcPts val="0"/>
              </a:spcBef>
            </a:pPr>
            <a:r>
              <a:rPr lang="fi-FI" sz="1200" b="0" dirty="0"/>
              <a:t>Viennin määrän kehitys </a:t>
            </a:r>
            <a:endParaRPr lang="fi-FI" dirty="0"/>
          </a:p>
        </p:txBody>
      </p:sp>
      <p:graphicFrame>
        <p:nvGraphicFramePr>
          <p:cNvPr id="11" name="Sisällön paikkamerkki 10">
            <a:extLst>
              <a:ext uri="{FF2B5EF4-FFF2-40B4-BE49-F238E27FC236}">
                <a16:creationId xmlns:a16="http://schemas.microsoft.com/office/drawing/2014/main" id="{1BC4FF3C-05BF-4AEE-A37E-EDFE6C39B483}"/>
              </a:ext>
            </a:extLst>
          </p:cNvPr>
          <p:cNvGraphicFramePr>
            <a:graphicFrameLocks noGrp="1" noChangeAspect="1"/>
          </p:cNvGraphicFramePr>
          <p:nvPr>
            <p:ph sz="quarter" idx="17"/>
            <p:extLst>
              <p:ext uri="{D42A27DB-BD31-4B8C-83A1-F6EECF244321}">
                <p14:modId xmlns:p14="http://schemas.microsoft.com/office/powerpoint/2010/main" val="32815757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910"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DD7507CC-16D8-4BEF-9CB7-81E8C7F7DA21}"/>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5650393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93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16059824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960"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spc="-60" dirty="0"/>
              <a:t>Teollisuuden tuotannolliset ja T&amp;K-investoinnit Suomessa eivät ole yltäneet 2007-2008 tasolle</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6197758" cy="165163"/>
          </a:xfrm>
        </p:spPr>
        <p:txBody>
          <a:bodyPr/>
          <a:lstStyle/>
          <a:p>
            <a:r>
              <a:rPr lang="fi-FI" dirty="0"/>
              <a:t>*) Sisältää ohjelmistoinvestoinnit</a:t>
            </a:r>
          </a:p>
          <a:p>
            <a:r>
              <a:rPr lang="fi-FI" dirty="0"/>
              <a:t>Lähde: Tilastokeskus, Kansantalouden tilinpito, </a:t>
            </a:r>
            <a:r>
              <a:rPr lang="fi-FI" dirty="0" err="1"/>
              <a:t>EK:n</a:t>
            </a:r>
            <a:r>
              <a:rPr lang="fi-FI" dirty="0"/>
              <a:t> investointitiedustelu kesäkuu 2018 (yritysten suunnitelmat vuodelle 2018)</a:t>
            </a:r>
          </a:p>
          <a:p>
            <a:endParaRPr lang="fi-FI" dirty="0"/>
          </a:p>
        </p:txBody>
      </p:sp>
      <p:graphicFrame>
        <p:nvGraphicFramePr>
          <p:cNvPr id="8" name="Sisällön paikkamerkki 9"/>
          <p:cNvGraphicFramePr>
            <a:graphicFrameLocks noGrp="1"/>
          </p:cNvGraphicFramePr>
          <p:nvPr>
            <p:ph sz="quarter" idx="17"/>
            <p:extLst/>
          </p:nvPr>
        </p:nvGraphicFramePr>
        <p:xfrm>
          <a:off x="381000" y="1203598"/>
          <a:ext cx="8391525" cy="34414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3568" y="134761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kiintein 2010 hinnoin</a:t>
            </a:r>
          </a:p>
        </p:txBody>
      </p:sp>
    </p:spTree>
    <p:extLst>
      <p:ext uri="{BB962C8B-B14F-4D97-AF65-F5344CB8AC3E}">
        <p14:creationId xmlns:p14="http://schemas.microsoft.com/office/powerpoint/2010/main" val="332208318"/>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4257859415"/>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98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ovat päässeet kasvuun myös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a:extLst>
              <a:ext uri="{FF2B5EF4-FFF2-40B4-BE49-F238E27FC236}">
                <a16:creationId xmlns:a16="http://schemas.microsoft.com/office/drawing/2014/main" id="{C1862FB0-9C48-4CDB-AB90-385233F9A692}"/>
              </a:ext>
            </a:extLst>
          </p:cNvPr>
          <p:cNvGraphicFramePr>
            <a:graphicFrameLocks noGrp="1" noChangeAspect="1"/>
          </p:cNvGraphicFramePr>
          <p:nvPr>
            <p:ph sz="quarter" idx="17"/>
            <p:extLst>
              <p:ext uri="{D42A27DB-BD31-4B8C-83A1-F6EECF244321}">
                <p14:modId xmlns:p14="http://schemas.microsoft.com/office/powerpoint/2010/main" val="707837644"/>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15006"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B1617E4-04EB-4F91-B18F-0F237EB24D6A}"/>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vain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42180225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390"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noin 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1809770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ovat kasvaneet vahvasti USA:ssa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6039607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7052"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Kauppasodan vaikutukset näkyvät myös valuuttakursseissa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77909757"/>
              </p:ext>
            </p:extLst>
          </p:nvPr>
        </p:nvGraphicFramePr>
        <p:xfrm>
          <a:off x="381000" y="1081326"/>
          <a:ext cx="8391525" cy="3646247"/>
        </p:xfrm>
        <a:graphic>
          <a:graphicData uri="http://schemas.openxmlformats.org/presentationml/2006/ole">
            <mc:AlternateContent xmlns:mc="http://schemas.openxmlformats.org/markup-compatibility/2006">
              <mc:Choice xmlns:v="urn:schemas-microsoft-com:vml" Requires="v">
                <p:oleObj spid="_x0000_s145476" name="Macrobond document" r:id="rId3" imgW="13336115" imgH="5572640" progId="Mbnd.mbnd">
                  <p:embed/>
                </p:oleObj>
              </mc:Choice>
              <mc:Fallback>
                <p:oleObj name="Macrobond document" r:id="rId3" imgW="13336115" imgH="5572640" progId="Mbnd.mbnd">
                  <p:embed/>
                  <p:pic>
                    <p:nvPicPr>
                      <p:cNvPr id="9" name="Sisällön paikkamerkki 8"/>
                      <p:cNvPicPr/>
                      <p:nvPr/>
                    </p:nvPicPr>
                    <p:blipFill>
                      <a:blip r:embed="rId4"/>
                      <a:stretch>
                        <a:fillRect/>
                      </a:stretch>
                    </p:blipFill>
                    <p:spPr>
                      <a:xfrm>
                        <a:off x="381000" y="1081326"/>
                        <a:ext cx="8391525" cy="3646247"/>
                      </a:xfrm>
                      <a:prstGeom prst="rect">
                        <a:avLst/>
                      </a:prstGeom>
                    </p:spPr>
                  </p:pic>
                </p:oleObj>
              </mc:Fallback>
            </mc:AlternateContent>
          </a:graphicData>
        </a:graphic>
      </p:graphicFrame>
    </p:spTree>
    <p:extLst>
      <p:ext uri="{BB962C8B-B14F-4D97-AF65-F5344CB8AC3E}">
        <p14:creationId xmlns:p14="http://schemas.microsoft.com/office/powerpoint/2010/main" val="147587117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July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3,9 % vuonna 2018 </a:t>
            </a:r>
          </a:p>
          <a:p>
            <a:pPr>
              <a:lnSpc>
                <a:spcPct val="100000"/>
              </a:lnSpc>
              <a:spcBef>
                <a:spcPts val="0"/>
              </a:spcBef>
            </a:pPr>
            <a:r>
              <a:rPr lang="fi-FI" sz="1200" b="0" dirty="0"/>
              <a:t>Bkt:n kasvu 2018 /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301124" y="1794584"/>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35345"/>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20512" y="246371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12337" y="1875375"/>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62680" y="186783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2017, %</a:t>
            </a:r>
          </a:p>
        </p:txBody>
      </p:sp>
      <p:sp>
        <p:nvSpPr>
          <p:cNvPr id="231" name="Text Box 29"/>
          <p:cNvSpPr txBox="1">
            <a:spLocks noChangeArrowheads="1"/>
          </p:cNvSpPr>
          <p:nvPr/>
        </p:nvSpPr>
        <p:spPr bwMode="auto">
          <a:xfrm>
            <a:off x="5605531" y="201571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July</a:t>
            </a:r>
            <a:r>
              <a:rPr lang="fi-FI" dirty="0"/>
              <a:t> 2018),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2,8 % vuonna 2018  </a:t>
            </a:r>
          </a:p>
          <a:p>
            <a:pPr>
              <a:lnSpc>
                <a:spcPct val="100000"/>
              </a:lnSpc>
              <a:spcBef>
                <a:spcPts val="0"/>
              </a:spcBef>
            </a:pPr>
            <a:r>
              <a:rPr lang="fi-FI" sz="1200" b="0" dirty="0"/>
              <a:t>Bkt:n kasvu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3027170" y="2587747"/>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2188" y="2601071"/>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6100" y="1708145"/>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72727" y="21641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104810"/>
            <a:ext cx="9045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Eurooppa </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11141"/>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83823" y="2548745"/>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597376" y="1944804"/>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30483" y="1952547"/>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2016,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July</a:t>
            </a:r>
            <a:r>
              <a:rPr lang="fi-FI" dirty="0"/>
              <a:t> 2018</a:t>
            </a:r>
          </a:p>
          <a:p>
            <a:r>
              <a:rPr lang="fi-FI" dirty="0"/>
              <a:t>Bkt-ennusteiden keskiarvot koottu heinäkuussa 2018.</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+2,9 %</a:t>
            </a:r>
          </a:p>
          <a:p>
            <a:pPr defTabSz="812394"/>
            <a:r>
              <a:rPr lang="fi-FI" sz="900" b="0" dirty="0">
                <a:solidFill>
                  <a:schemeClr val="accent3">
                    <a:lumMod val="50000"/>
                  </a:schemeClr>
                </a:solidFill>
                <a:latin typeface="Verdana"/>
                <a:ea typeface="ＭＳ Ｐゴシック" pitchFamily="34" charset="-128"/>
              </a:rPr>
              <a:t>USA	+2,9 %</a:t>
            </a:r>
          </a:p>
          <a:p>
            <a:pPr defTabSz="812394"/>
            <a:r>
              <a:rPr lang="fi-FI" sz="900" b="0" dirty="0">
                <a:solidFill>
                  <a:schemeClr val="accent2"/>
                </a:solidFill>
                <a:latin typeface="Verdana"/>
                <a:ea typeface="ＭＳ Ｐゴシック" pitchFamily="34" charset="-128"/>
              </a:rPr>
              <a:t>Kanada	+2,0 %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+2,0 %</a:t>
            </a:r>
          </a:p>
          <a:p>
            <a:pPr defTabSz="812394"/>
            <a:r>
              <a:rPr lang="fi-FI" sz="900" b="0" dirty="0">
                <a:solidFill>
                  <a:schemeClr val="accent2"/>
                </a:solidFill>
                <a:latin typeface="Verdana"/>
                <a:ea typeface="ＭＳ Ｐゴシック" pitchFamily="34" charset="-128"/>
              </a:rPr>
              <a:t>Brasilia 	+1,7 %</a:t>
            </a:r>
          </a:p>
          <a:p>
            <a:pPr defTabSz="812394"/>
            <a:r>
              <a:rPr lang="fi-FI" sz="900" b="0" dirty="0">
                <a:solidFill>
                  <a:schemeClr val="accent2"/>
                </a:solidFill>
                <a:latin typeface="Verdana"/>
                <a:ea typeface="ＭＳ Ｐゴシック" pitchFamily="34" charset="-128"/>
              </a:rPr>
              <a:t>Meksiko 	+2,3 %</a:t>
            </a:r>
          </a:p>
          <a:p>
            <a:pPr defTabSz="812394"/>
            <a:r>
              <a:rPr lang="fi-FI" sz="900" b="0" dirty="0">
                <a:solidFill>
                  <a:schemeClr val="accent2"/>
                </a:solidFill>
                <a:latin typeface="Verdana"/>
                <a:ea typeface="ＭＳ Ｐゴシック" pitchFamily="34" charset="-128"/>
              </a:rPr>
              <a:t>Argentiina 	+0,3 %</a:t>
            </a:r>
          </a:p>
          <a:p>
            <a:pPr defTabSz="812394"/>
            <a:r>
              <a:rPr lang="fi-FI" sz="900" b="0" dirty="0">
                <a:solidFill>
                  <a:srgbClr val="FF00B8"/>
                </a:solidFill>
                <a:latin typeface="Verdana"/>
                <a:ea typeface="ＭＳ Ｐゴシック" pitchFamily="34" charset="-128"/>
              </a:rPr>
              <a:t>Venezuela 	-12,3 %</a:t>
            </a:r>
          </a:p>
          <a:p>
            <a:pPr defTabSz="812394"/>
            <a:r>
              <a:rPr lang="fi-FI" sz="900" b="0" dirty="0">
                <a:solidFill>
                  <a:schemeClr val="accent2"/>
                </a:solidFill>
                <a:latin typeface="Verdana"/>
                <a:ea typeface="ＭＳ Ｐゴシック" pitchFamily="34" charset="-128"/>
              </a:rPr>
              <a:t>Kolumbia 	+2,6 %</a:t>
            </a:r>
          </a:p>
          <a:p>
            <a:pPr defTabSz="812394"/>
            <a:r>
              <a:rPr lang="fi-FI" sz="900" b="0" dirty="0">
                <a:solidFill>
                  <a:schemeClr val="accent3">
                    <a:lumMod val="50000"/>
                  </a:schemeClr>
                </a:solidFill>
                <a:latin typeface="Verdana"/>
                <a:ea typeface="ＭＳ Ｐゴシック" pitchFamily="34" charset="-128"/>
              </a:rPr>
              <a:t>Chile 	+3,9 %</a:t>
            </a:r>
          </a:p>
          <a:p>
            <a:pPr defTabSz="812394"/>
            <a:r>
              <a:rPr lang="fi-FI" sz="900" b="0" dirty="0">
                <a:solidFill>
                  <a:srgbClr val="85E869">
                    <a:lumMod val="50000"/>
                  </a:srgbClr>
                </a:solidFill>
                <a:latin typeface="Verdana"/>
                <a:ea typeface="ＭＳ Ｐゴシック" pitchFamily="34" charset="-128"/>
              </a:rPr>
              <a:t>Peru 	+3,6 %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+1,9 %</a:t>
            </a:r>
          </a:p>
          <a:p>
            <a:pPr defTabSz="812394"/>
            <a:r>
              <a:rPr lang="fi-FI" sz="900" b="0" dirty="0">
                <a:solidFill>
                  <a:schemeClr val="accent2"/>
                </a:solidFill>
                <a:latin typeface="Verdana"/>
                <a:ea typeface="ＭＳ Ｐゴシック" pitchFamily="34" charset="-128"/>
              </a:rPr>
              <a:t>Saksa	+2,0 %</a:t>
            </a:r>
          </a:p>
          <a:p>
            <a:pPr defTabSz="812394"/>
            <a:r>
              <a:rPr lang="fi-FI" sz="900" b="0" dirty="0">
                <a:solidFill>
                  <a:schemeClr val="accent2"/>
                </a:solidFill>
                <a:latin typeface="Verdana"/>
                <a:ea typeface="ＭＳ Ｐゴシック" pitchFamily="34" charset="-128"/>
              </a:rPr>
              <a:t>Iso-Britannia	+1,3 %</a:t>
            </a:r>
          </a:p>
          <a:p>
            <a:pPr defTabSz="812394"/>
            <a:r>
              <a:rPr lang="fi-FI" sz="900" b="0" dirty="0">
                <a:solidFill>
                  <a:schemeClr val="accent2"/>
                </a:solidFill>
                <a:latin typeface="Verdana"/>
                <a:ea typeface="ＭＳ Ｐゴシック" pitchFamily="34" charset="-128"/>
              </a:rPr>
              <a:t>Ranska	+1,8 %</a:t>
            </a:r>
          </a:p>
          <a:p>
            <a:pPr defTabSz="812394"/>
            <a:r>
              <a:rPr lang="fi-FI" sz="900" b="0" dirty="0">
                <a:solidFill>
                  <a:srgbClr val="FF00B8"/>
                </a:solidFill>
                <a:latin typeface="Verdana"/>
                <a:ea typeface="ＭＳ Ｐゴシック" pitchFamily="34" charset="-128"/>
              </a:rPr>
              <a:t>Italia	+1,2 %</a:t>
            </a:r>
          </a:p>
          <a:p>
            <a:pPr defTabSz="812394"/>
            <a:r>
              <a:rPr lang="fi-FI" sz="900" b="0" dirty="0">
                <a:solidFill>
                  <a:srgbClr val="85E869">
                    <a:lumMod val="50000"/>
                  </a:srgbClr>
                </a:solidFill>
                <a:latin typeface="Verdana"/>
                <a:ea typeface="ＭＳ Ｐゴシック" pitchFamily="34" charset="-128"/>
              </a:rPr>
              <a:t>Espanja	+2,8 %</a:t>
            </a:r>
          </a:p>
          <a:p>
            <a:pPr defTabSz="812394"/>
            <a:r>
              <a:rPr lang="fi-FI" sz="900" b="0" dirty="0">
                <a:solidFill>
                  <a:schemeClr val="accent3">
                    <a:lumMod val="50000"/>
                  </a:schemeClr>
                </a:solidFill>
                <a:latin typeface="Verdana"/>
                <a:ea typeface="ＭＳ Ｐゴシック" pitchFamily="34" charset="-128"/>
              </a:rPr>
              <a:t>Alankomaat	+2,7 %</a:t>
            </a:r>
          </a:p>
          <a:p>
            <a:pPr defTabSz="812394"/>
            <a:r>
              <a:rPr lang="fi-FI" sz="900" b="0" dirty="0">
                <a:solidFill>
                  <a:schemeClr val="accent2"/>
                </a:solidFill>
                <a:latin typeface="Verdana"/>
                <a:ea typeface="ＭＳ Ｐゴシック" pitchFamily="34" charset="-128"/>
              </a:rPr>
              <a:t>Sveitsi	+2,2 %</a:t>
            </a:r>
          </a:p>
          <a:p>
            <a:pPr defTabSz="812394"/>
            <a:r>
              <a:rPr lang="fi-FI" sz="900" b="0" dirty="0">
                <a:solidFill>
                  <a:schemeClr val="accent2"/>
                </a:solidFill>
                <a:latin typeface="Verdana"/>
                <a:ea typeface="ＭＳ Ｐゴシック" pitchFamily="34" charset="-128"/>
              </a:rPr>
              <a:t>Ruotsi	+2,6 %</a:t>
            </a:r>
          </a:p>
          <a:p>
            <a:pPr defTabSz="812394"/>
            <a:r>
              <a:rPr lang="fi-FI" sz="900" b="0" dirty="0">
                <a:solidFill>
                  <a:schemeClr val="accent2"/>
                </a:solidFill>
                <a:latin typeface="Verdana"/>
                <a:ea typeface="ＭＳ Ｐゴシック" pitchFamily="34" charset="-128"/>
              </a:rPr>
              <a:t>Belgia	+1,6 %</a:t>
            </a:r>
          </a:p>
          <a:p>
            <a:pPr defTabSz="812394"/>
            <a:r>
              <a:rPr lang="fi-FI" sz="900" b="0" dirty="0">
                <a:solidFill>
                  <a:schemeClr val="accent2"/>
                </a:solidFill>
                <a:latin typeface="Verdana"/>
                <a:ea typeface="ＭＳ Ｐゴシック" pitchFamily="34" charset="-128"/>
              </a:rPr>
              <a:t>Norja	+2,3 %</a:t>
            </a:r>
          </a:p>
          <a:p>
            <a:pPr defTabSz="812394"/>
            <a:r>
              <a:rPr lang="fi-FI" sz="900" b="0" dirty="0">
                <a:solidFill>
                  <a:schemeClr val="accent3">
                    <a:lumMod val="50000"/>
                  </a:schemeClr>
                </a:solidFill>
                <a:latin typeface="Verdana"/>
                <a:ea typeface="ＭＳ Ｐゴシック" pitchFamily="34" charset="-128"/>
              </a:rPr>
              <a:t>Itävalta	+2,8 %</a:t>
            </a:r>
          </a:p>
          <a:p>
            <a:pPr defTabSz="812394"/>
            <a:r>
              <a:rPr lang="fi-FI" sz="900" b="0" dirty="0">
                <a:solidFill>
                  <a:schemeClr val="accent2"/>
                </a:solidFill>
                <a:latin typeface="Verdana"/>
                <a:ea typeface="ＭＳ Ｐゴシック" pitchFamily="34" charset="-128"/>
              </a:rPr>
              <a:t>Tanska	+1,4 %</a:t>
            </a:r>
          </a:p>
          <a:p>
            <a:pPr defTabSz="812394"/>
            <a:r>
              <a:rPr lang="fi-FI" sz="900" b="0" dirty="0">
                <a:solidFill>
                  <a:schemeClr val="accent2"/>
                </a:solidFill>
                <a:latin typeface="Verdana"/>
                <a:ea typeface="ＭＳ Ｐゴシック" pitchFamily="34" charset="-128"/>
              </a:rPr>
              <a:t>Kreikka	+1,9 %</a:t>
            </a:r>
          </a:p>
          <a:p>
            <a:pPr defTabSz="812394"/>
            <a:r>
              <a:rPr lang="fi-FI" sz="900" dirty="0">
                <a:solidFill>
                  <a:srgbClr val="0070C0"/>
                </a:solidFill>
                <a:latin typeface="Verdana"/>
                <a:ea typeface="ＭＳ Ｐゴシック" pitchFamily="34" charset="-128"/>
              </a:rPr>
              <a:t>Suomi	+2,7 %</a:t>
            </a:r>
          </a:p>
          <a:p>
            <a:pPr defTabSz="812394"/>
            <a:r>
              <a:rPr lang="fi-FI" sz="900" b="0" dirty="0">
                <a:solidFill>
                  <a:schemeClr val="accent2"/>
                </a:solidFill>
                <a:latin typeface="Verdana"/>
                <a:ea typeface="ＭＳ Ｐゴシック" pitchFamily="34" charset="-128"/>
              </a:rPr>
              <a:t>Portugali	+2,2 %</a:t>
            </a:r>
          </a:p>
          <a:p>
            <a:pPr defTabSz="812394"/>
            <a:r>
              <a:rPr lang="fi-FI" sz="900" b="0" dirty="0">
                <a:solidFill>
                  <a:srgbClr val="85E869">
                    <a:lumMod val="50000"/>
                  </a:srgbClr>
                </a:solidFill>
                <a:latin typeface="Verdana"/>
                <a:ea typeface="ＭＳ Ｐゴシック" pitchFamily="34" charset="-128"/>
              </a:rPr>
              <a:t>Irlanti	+5,2 %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+1,7 % </a:t>
            </a:r>
          </a:p>
          <a:p>
            <a:pPr defTabSz="812394"/>
            <a:r>
              <a:rPr lang="fi-FI" sz="900" b="0" dirty="0">
                <a:solidFill>
                  <a:srgbClr val="85E869">
                    <a:lumMod val="50000"/>
                  </a:srgbClr>
                </a:solidFill>
                <a:latin typeface="Verdana"/>
                <a:ea typeface="ＭＳ Ｐゴシック" pitchFamily="34" charset="-128"/>
              </a:rPr>
              <a:t>Israel	+3,4 %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+6,6 %</a:t>
            </a:r>
          </a:p>
          <a:p>
            <a:pPr defTabSz="812394"/>
            <a:r>
              <a:rPr lang="fi-FI" sz="900" b="0" dirty="0">
                <a:solidFill>
                  <a:srgbClr val="FF00B8"/>
                </a:solidFill>
                <a:latin typeface="Verdana"/>
                <a:ea typeface="ＭＳ Ｐゴシック" pitchFamily="34" charset="-128"/>
              </a:rPr>
              <a:t>Japani	+1,1 %</a:t>
            </a:r>
          </a:p>
          <a:p>
            <a:pPr defTabSz="812394"/>
            <a:r>
              <a:rPr lang="fi-FI" sz="900" b="0" dirty="0">
                <a:solidFill>
                  <a:schemeClr val="accent3">
                    <a:lumMod val="50000"/>
                  </a:schemeClr>
                </a:solidFill>
                <a:latin typeface="Verdana"/>
                <a:ea typeface="ＭＳ Ｐゴシック" pitchFamily="34" charset="-128"/>
              </a:rPr>
              <a:t>Intia	+7,4 %</a:t>
            </a:r>
          </a:p>
          <a:p>
            <a:pPr defTabSz="812394"/>
            <a:r>
              <a:rPr lang="fi-FI" sz="900" b="0" dirty="0">
                <a:solidFill>
                  <a:schemeClr val="accent3">
                    <a:lumMod val="50000"/>
                  </a:schemeClr>
                </a:solidFill>
                <a:latin typeface="Verdana"/>
                <a:ea typeface="ＭＳ Ｐゴシック" pitchFamily="34" charset="-128"/>
              </a:rPr>
              <a:t>Australia	+2,8 %</a:t>
            </a:r>
          </a:p>
          <a:p>
            <a:pPr defTabSz="812394"/>
            <a:r>
              <a:rPr lang="fi-FI" sz="900" b="0" dirty="0">
                <a:solidFill>
                  <a:schemeClr val="accent3">
                    <a:lumMod val="50000"/>
                  </a:schemeClr>
                </a:solidFill>
                <a:latin typeface="Verdana"/>
                <a:ea typeface="ＭＳ Ｐゴシック" pitchFamily="34" charset="-128"/>
              </a:rPr>
              <a:t>Etelä-Korea	+2,9 %</a:t>
            </a:r>
          </a:p>
          <a:p>
            <a:pPr defTabSz="812394"/>
            <a:r>
              <a:rPr lang="fi-FI" sz="900" b="0" dirty="0">
                <a:solidFill>
                  <a:srgbClr val="85E869">
                    <a:lumMod val="50000"/>
                  </a:srgbClr>
                </a:solidFill>
                <a:latin typeface="Verdana"/>
                <a:ea typeface="ＭＳ Ｐゴシック" pitchFamily="34" charset="-128"/>
              </a:rPr>
              <a:t>Indonesia	+5,2 %</a:t>
            </a:r>
          </a:p>
          <a:p>
            <a:pPr defTabSz="812394"/>
            <a:r>
              <a:rPr lang="fi-FI" sz="900" b="0" dirty="0">
                <a:solidFill>
                  <a:srgbClr val="85E869">
                    <a:lumMod val="50000"/>
                  </a:srgbClr>
                </a:solidFill>
                <a:latin typeface="Verdana"/>
                <a:ea typeface="ＭＳ Ｐゴシック" pitchFamily="34" charset="-128"/>
              </a:rPr>
              <a:t>Taiwan	+2,7 %</a:t>
            </a:r>
          </a:p>
          <a:p>
            <a:pPr defTabSz="812394"/>
            <a:r>
              <a:rPr lang="fi-FI" sz="900" b="0" dirty="0">
                <a:solidFill>
                  <a:srgbClr val="85E869">
                    <a:lumMod val="50000"/>
                  </a:srgbClr>
                </a:solidFill>
                <a:latin typeface="Verdana"/>
                <a:ea typeface="ＭＳ Ｐゴシック" pitchFamily="34" charset="-128"/>
              </a:rPr>
              <a:t>Thaimaa	+4,3 %</a:t>
            </a:r>
          </a:p>
          <a:p>
            <a:pPr defTabSz="812394"/>
            <a:r>
              <a:rPr lang="fi-FI" sz="900" b="0" dirty="0">
                <a:solidFill>
                  <a:srgbClr val="85E869">
                    <a:lumMod val="50000"/>
                  </a:srgbClr>
                </a:solidFill>
                <a:latin typeface="Verdana"/>
                <a:ea typeface="ＭＳ Ｐゴシック" pitchFamily="34" charset="-128"/>
              </a:rPr>
              <a:t>Malesia	+5,3 %</a:t>
            </a:r>
          </a:p>
          <a:p>
            <a:pPr defTabSz="812394"/>
            <a:r>
              <a:rPr lang="fi-FI" sz="900" b="0" dirty="0">
                <a:solidFill>
                  <a:srgbClr val="85E869">
                    <a:lumMod val="50000"/>
                  </a:srgbClr>
                </a:solidFill>
                <a:latin typeface="Verdana"/>
                <a:ea typeface="ＭＳ Ｐゴシック" pitchFamily="34" charset="-128"/>
              </a:rPr>
              <a:t>Singapore	+3,2 %</a:t>
            </a:r>
          </a:p>
          <a:p>
            <a:pPr defTabSz="812394"/>
            <a:r>
              <a:rPr lang="fi-FI" sz="900" b="0" dirty="0">
                <a:solidFill>
                  <a:srgbClr val="85E869">
                    <a:lumMod val="50000"/>
                  </a:srgbClr>
                </a:solidFill>
                <a:latin typeface="Verdana"/>
                <a:ea typeface="ＭＳ Ｐゴシック" pitchFamily="34" charset="-128"/>
              </a:rPr>
              <a:t>Uusi Seelanti	+2,7 %</a:t>
            </a:r>
          </a:p>
          <a:p>
            <a:pPr defTabSz="812394"/>
            <a:r>
              <a:rPr lang="fi-FI" sz="900" b="0" dirty="0">
                <a:solidFill>
                  <a:srgbClr val="85E869">
                    <a:lumMod val="50000"/>
                  </a:srgbClr>
                </a:solidFill>
                <a:latin typeface="Verdana"/>
                <a:ea typeface="ＭＳ Ｐゴシック" pitchFamily="34" charset="-128"/>
              </a:rPr>
              <a:t>Filippiinit	+6,6 %</a:t>
            </a:r>
          </a:p>
          <a:p>
            <a:pPr defTabSz="812394"/>
            <a:r>
              <a:rPr lang="fi-FI" sz="900" b="0" dirty="0">
                <a:solidFill>
                  <a:srgbClr val="85E869">
                    <a:lumMod val="50000"/>
                  </a:srgbClr>
                </a:solidFill>
                <a:latin typeface="Verdana"/>
                <a:ea typeface="ＭＳ Ｐゴシック" pitchFamily="34" charset="-128"/>
              </a:rPr>
              <a:t>Vietnam	+6,7 %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+1,6 %</a:t>
            </a:r>
          </a:p>
          <a:p>
            <a:pPr defTabSz="812394"/>
            <a:r>
              <a:rPr lang="fi-FI" sz="900" b="0" dirty="0">
                <a:solidFill>
                  <a:schemeClr val="accent2"/>
                </a:solidFill>
                <a:latin typeface="Verdana"/>
                <a:ea typeface="ＭＳ Ｐゴシック" pitchFamily="34" charset="-128"/>
              </a:rPr>
              <a:t>Nigeria	+2,3 %</a:t>
            </a:r>
          </a:p>
          <a:p>
            <a:pPr defTabSz="812394"/>
            <a:r>
              <a:rPr lang="fi-FI" sz="900" b="0" dirty="0">
                <a:solidFill>
                  <a:srgbClr val="85E869">
                    <a:lumMod val="50000"/>
                  </a:srgbClr>
                </a:solidFill>
                <a:latin typeface="Verdana"/>
                <a:ea typeface="ＭＳ Ｐゴシック" pitchFamily="34" charset="-128"/>
              </a:rPr>
              <a:t>Egypti	+4,8 %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+3,2 %</a:t>
            </a:r>
          </a:p>
          <a:p>
            <a:pPr defTabSz="812394"/>
            <a:r>
              <a:rPr lang="fi-FI" sz="900" b="0" dirty="0">
                <a:solidFill>
                  <a:schemeClr val="accent2"/>
                </a:solidFill>
                <a:latin typeface="Verdana"/>
                <a:ea typeface="ＭＳ Ｐゴシック" pitchFamily="34" charset="-128"/>
              </a:rPr>
              <a:t>Venäjä  	+1,8 %</a:t>
            </a:r>
          </a:p>
          <a:p>
            <a:pPr defTabSz="812394"/>
            <a:r>
              <a:rPr lang="fi-FI" sz="900" b="0" dirty="0">
                <a:solidFill>
                  <a:srgbClr val="85E869">
                    <a:lumMod val="50000"/>
                  </a:srgbClr>
                </a:solidFill>
                <a:latin typeface="Verdana"/>
                <a:ea typeface="ＭＳ Ｐゴシック" pitchFamily="34" charset="-128"/>
              </a:rPr>
              <a:t>Turkki	+4,1 %</a:t>
            </a:r>
          </a:p>
          <a:p>
            <a:pPr defTabSz="812394"/>
            <a:r>
              <a:rPr lang="fi-FI" sz="900" b="0" dirty="0">
                <a:solidFill>
                  <a:srgbClr val="85E869">
                    <a:lumMod val="50000"/>
                  </a:srgbClr>
                </a:solidFill>
                <a:latin typeface="Verdana"/>
                <a:ea typeface="ＭＳ Ｐゴシック" pitchFamily="34" charset="-128"/>
              </a:rPr>
              <a:t>Puola  	+4,4 %</a:t>
            </a:r>
          </a:p>
          <a:p>
            <a:pPr defTabSz="812394"/>
            <a:r>
              <a:rPr lang="fi-FI" sz="900" b="0" dirty="0">
                <a:solidFill>
                  <a:srgbClr val="85E869">
                    <a:lumMod val="50000"/>
                  </a:srgbClr>
                </a:solidFill>
                <a:latin typeface="Verdana"/>
                <a:ea typeface="ＭＳ Ｐゴシック" pitchFamily="34" charset="-128"/>
              </a:rPr>
              <a:t>Tšekki 	+3,4 %</a:t>
            </a:r>
          </a:p>
          <a:p>
            <a:pPr defTabSz="812394"/>
            <a:r>
              <a:rPr lang="fi-FI" sz="900" b="0" dirty="0">
                <a:solidFill>
                  <a:srgbClr val="85E869">
                    <a:lumMod val="50000"/>
                  </a:srgbClr>
                </a:solidFill>
                <a:latin typeface="Verdana"/>
                <a:ea typeface="ＭＳ Ｐゴシック" pitchFamily="34" charset="-128"/>
              </a:rPr>
              <a:t>Romania  	+4,0 %</a:t>
            </a:r>
          </a:p>
          <a:p>
            <a:pPr defTabSz="812394"/>
            <a:r>
              <a:rPr lang="fi-FI" sz="900" b="0" dirty="0">
                <a:solidFill>
                  <a:schemeClr val="accent3">
                    <a:lumMod val="50000"/>
                  </a:schemeClr>
                </a:solidFill>
                <a:latin typeface="Verdana"/>
                <a:ea typeface="ＭＳ Ｐゴシック" pitchFamily="34" charset="-128"/>
              </a:rPr>
              <a:t>Ukraina 	+3,1 %</a:t>
            </a:r>
          </a:p>
          <a:p>
            <a:pPr defTabSz="812394"/>
            <a:r>
              <a:rPr lang="fi-FI" sz="900" b="0" dirty="0">
                <a:solidFill>
                  <a:srgbClr val="85E869">
                    <a:lumMod val="50000"/>
                  </a:srgbClr>
                </a:solidFill>
                <a:latin typeface="Verdana"/>
                <a:ea typeface="ＭＳ Ｐゴシック" pitchFamily="34" charset="-128"/>
              </a:rPr>
              <a:t>Unkari  	+4,1 %</a:t>
            </a:r>
          </a:p>
          <a:p>
            <a:pPr defTabSz="812394"/>
            <a:r>
              <a:rPr lang="fi-FI" sz="900" b="0" dirty="0">
                <a:solidFill>
                  <a:srgbClr val="85E869">
                    <a:lumMod val="50000"/>
                  </a:srgbClr>
                </a:solidFill>
                <a:latin typeface="Verdana"/>
                <a:ea typeface="ＭＳ Ｐゴシック" pitchFamily="34" charset="-128"/>
              </a:rPr>
              <a:t>Slovakia 	+3,8 %</a:t>
            </a:r>
          </a:p>
          <a:p>
            <a:pPr defTabSz="812394"/>
            <a:r>
              <a:rPr lang="fi-FI" sz="900" b="0" dirty="0">
                <a:solidFill>
                  <a:srgbClr val="85E869">
                    <a:lumMod val="50000"/>
                  </a:srgbClr>
                </a:solidFill>
                <a:latin typeface="Verdana"/>
                <a:ea typeface="ＭＳ Ｐゴシック" pitchFamily="34" charset="-128"/>
              </a:rPr>
              <a:t>Slovenia 	+4,5 %</a:t>
            </a:r>
          </a:p>
          <a:p>
            <a:pPr defTabSz="812394"/>
            <a:r>
              <a:rPr lang="fi-FI" sz="900" b="0" dirty="0">
                <a:solidFill>
                  <a:srgbClr val="85E869">
                    <a:lumMod val="50000"/>
                  </a:srgbClr>
                </a:solidFill>
                <a:latin typeface="Verdana"/>
                <a:ea typeface="ＭＳ Ｐゴシック" pitchFamily="34" charset="-128"/>
              </a:rPr>
              <a:t>Liettua 	+3,4 %</a:t>
            </a:r>
          </a:p>
          <a:p>
            <a:pPr defTabSz="812394"/>
            <a:r>
              <a:rPr lang="fi-FI" sz="900" b="0" dirty="0">
                <a:solidFill>
                  <a:srgbClr val="85E869">
                    <a:lumMod val="50000"/>
                  </a:srgbClr>
                </a:solidFill>
                <a:latin typeface="Verdana"/>
                <a:ea typeface="ＭＳ Ｐゴシック" pitchFamily="34" charset="-128"/>
              </a:rPr>
              <a:t>Latvia 	+3,6 %</a:t>
            </a:r>
          </a:p>
          <a:p>
            <a:pPr defTabSz="812394"/>
            <a:r>
              <a:rPr lang="fi-FI" sz="900" b="0" dirty="0">
                <a:solidFill>
                  <a:srgbClr val="85E869">
                    <a:lumMod val="50000"/>
                  </a:srgbClr>
                </a:solidFill>
                <a:latin typeface="Verdana"/>
                <a:ea typeface="ＭＳ Ｐゴシック" pitchFamily="34" charset="-128"/>
              </a:rPr>
              <a:t>Viro 	+3,6 %</a:t>
            </a:r>
          </a:p>
        </p:txBody>
      </p:sp>
    </p:spTree>
    <p:extLst>
      <p:ext uri="{BB962C8B-B14F-4D97-AF65-F5344CB8AC3E}">
        <p14:creationId xmlns:p14="http://schemas.microsoft.com/office/powerpoint/2010/main" val="3234668012"/>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syksyllä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64416" cy="648000"/>
          </a:xfrm>
        </p:spPr>
        <p:txBody>
          <a:bodyPr/>
          <a:lstStyle/>
          <a:p>
            <a:r>
              <a:rPr lang="fi-FI" dirty="0"/>
              <a:t>Teollisuuden kokonaisinvestoinnit Suomessa ovat pienemmät kuin pääomien kuluminen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981734" cy="165163"/>
          </a:xfrm>
        </p:spPr>
        <p:txBody>
          <a:bodyPr/>
          <a:lstStyle/>
          <a:p>
            <a:r>
              <a:rPr lang="fi-FI" dirty="0"/>
              <a:t>*) Sisältää ohjelmistoinvestoinnit</a:t>
            </a:r>
          </a:p>
          <a:p>
            <a:r>
              <a:rPr lang="fi-FI" dirty="0"/>
              <a:t>Lähde: Tilastokeskus, Kansantalouden tilinpito, EK:n investointitiedustelu kesäkuu 2018 (yritysten suunnitelmat vuodelle 2018)</a:t>
            </a:r>
          </a:p>
          <a:p>
            <a:endParaRPr lang="fi-FI" dirty="0"/>
          </a:p>
        </p:txBody>
      </p:sp>
      <p:graphicFrame>
        <p:nvGraphicFramePr>
          <p:cNvPr id="8" name="Sisällön paikkamerkki 9"/>
          <p:cNvGraphicFramePr>
            <a:graphicFrameLocks noGrp="1"/>
          </p:cNvGraphicFramePr>
          <p:nvPr>
            <p:ph sz="quarter" idx="17"/>
            <p:extLst/>
          </p:nvPr>
        </p:nvGraphicFramePr>
        <p:xfrm>
          <a:off x="381000" y="1131590"/>
          <a:ext cx="8391525" cy="35134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275606"/>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kiintein 2010 hinnoin</a:t>
            </a:r>
          </a:p>
        </p:txBody>
      </p:sp>
    </p:spTree>
    <p:extLst>
      <p:ext uri="{BB962C8B-B14F-4D97-AF65-F5344CB8AC3E}">
        <p14:creationId xmlns:p14="http://schemas.microsoft.com/office/powerpoint/2010/main" val="4071879305"/>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82027" y="303715"/>
            <a:ext cx="8272862" cy="648000"/>
          </a:xfrm>
        </p:spPr>
        <p:txBody>
          <a:bodyPr/>
          <a:lstStyle/>
          <a:p>
            <a:r>
              <a:rPr lang="fi-FI" dirty="0"/>
              <a:t>Teknologiateollisuuden liikevaihto Suomessa    kasvoi 7 % vuonna 2017 ollen 72,7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50</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a:t>
            </a:r>
          </a:p>
          <a:p>
            <a:endParaRPr lang="fi-FI" dirty="0"/>
          </a:p>
        </p:txBody>
      </p:sp>
      <p:graphicFrame>
        <p:nvGraphicFramePr>
          <p:cNvPr id="13" name="Sisällön paikkamerkki 12">
            <a:extLst>
              <a:ext uri="{FF2B5EF4-FFF2-40B4-BE49-F238E27FC236}">
                <a16:creationId xmlns:a16="http://schemas.microsoft.com/office/drawing/2014/main" id="{38576AB0-DC04-41BB-ABE8-5591391D073D}"/>
              </a:ext>
            </a:extLst>
          </p:cNvPr>
          <p:cNvGraphicFramePr>
            <a:graphicFrameLocks noGrp="1" noChangeAspect="1"/>
          </p:cNvGraphicFramePr>
          <p:nvPr>
            <p:ph sz="quarter" idx="17"/>
            <p:extLst>
              <p:ext uri="{D42A27DB-BD31-4B8C-83A1-F6EECF244321}">
                <p14:modId xmlns:p14="http://schemas.microsoft.com/office/powerpoint/2010/main" val="30669606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2061"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38576AB0-DC04-41BB-ABE8-5591391D073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Suorakulmio 7">
            <a:extLst>
              <a:ext uri="{FF2B5EF4-FFF2-40B4-BE49-F238E27FC236}">
                <a16:creationId xmlns:a16="http://schemas.microsoft.com/office/drawing/2014/main" id="{818DBFA1-D7C3-4569-8ED6-BE9718CF16EA}"/>
              </a:ext>
            </a:extLst>
          </p:cNvPr>
          <p:cNvSpPr/>
          <p:nvPr/>
        </p:nvSpPr>
        <p:spPr>
          <a:xfrm>
            <a:off x="6372200" y="3579862"/>
            <a:ext cx="2721600" cy="830997"/>
          </a:xfrm>
          <a:prstGeom prst="rect">
            <a:avLst/>
          </a:prstGeom>
        </p:spPr>
        <p:txBody>
          <a:bodyPr wrap="square">
            <a:spAutoFit/>
          </a:bodyPr>
          <a:lstStyle/>
          <a:p>
            <a:pPr defTabSz="812394"/>
            <a:r>
              <a:rPr lang="fi-FI" sz="800" dirty="0">
                <a:latin typeface="+mj-lt"/>
                <a:ea typeface="Arial Unicode MS"/>
              </a:rPr>
              <a:t>Liikevaihdon kasvu 2017, %:</a:t>
            </a:r>
          </a:p>
          <a:p>
            <a:pPr defTabSz="812394"/>
            <a:r>
              <a:rPr lang="fi-FI" sz="800" dirty="0">
                <a:latin typeface="+mj-lt"/>
                <a:ea typeface="Arial Unicode MS"/>
              </a:rPr>
              <a:t>Kone- ja metalli	+6 %</a:t>
            </a:r>
          </a:p>
          <a:p>
            <a:pPr defTabSz="812394"/>
            <a:r>
              <a:rPr lang="fi-FI" sz="800" dirty="0">
                <a:latin typeface="+mj-lt"/>
                <a:ea typeface="Arial Unicode MS"/>
              </a:rPr>
              <a:t>Elektroniikka- ja sähkö	+5 %</a:t>
            </a:r>
          </a:p>
          <a:p>
            <a:pPr defTabSz="812394"/>
            <a:r>
              <a:rPr lang="fi-FI" sz="800" dirty="0">
                <a:latin typeface="+mj-lt"/>
                <a:ea typeface="Arial Unicode MS"/>
              </a:rPr>
              <a:t>Metallien jalostus	+17 %</a:t>
            </a:r>
          </a:p>
          <a:p>
            <a:pPr defTabSz="812394"/>
            <a:r>
              <a:rPr lang="fi-FI" sz="800" dirty="0">
                <a:latin typeface="+mj-lt"/>
                <a:ea typeface="Arial Unicode MS"/>
              </a:rPr>
              <a:t>Suunnittelu- ja konsultointi	+6 %</a:t>
            </a:r>
          </a:p>
          <a:p>
            <a:pPr defTabSz="812394"/>
            <a:r>
              <a:rPr lang="fi-FI" sz="800" dirty="0">
                <a:latin typeface="+mj-lt"/>
                <a:ea typeface="Arial Unicode MS"/>
              </a:rPr>
              <a:t>Tietotekniikka		+4 %</a:t>
            </a:r>
          </a:p>
        </p:txBody>
      </p:sp>
    </p:spTree>
    <p:extLst>
      <p:ext uri="{BB962C8B-B14F-4D97-AF65-F5344CB8AC3E}">
        <p14:creationId xmlns:p14="http://schemas.microsoft.com/office/powerpoint/2010/main" val="241307093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Teknologiateollisuuden ja koko teollisuuden liikevaihto Suomessa on kasvanut alkuvuonna   </a:t>
            </a:r>
            <a:r>
              <a:rPr lang="fi-FI" sz="1400" b="0" dirty="0"/>
              <a:t>Kasvusta puolet on ollut tuottajahintojen nousua, puolet volyymikasvua</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15" name="Sisällön paikkamerkki 14">
            <a:extLst>
              <a:ext uri="{FF2B5EF4-FFF2-40B4-BE49-F238E27FC236}">
                <a16:creationId xmlns:a16="http://schemas.microsoft.com/office/drawing/2014/main" id="{C9B9F3D3-B3FB-4922-A846-4CD36D9D0FDB}"/>
              </a:ext>
            </a:extLst>
          </p:cNvPr>
          <p:cNvGraphicFramePr>
            <a:graphicFrameLocks noGrp="1" noChangeAspect="1"/>
          </p:cNvGraphicFramePr>
          <p:nvPr>
            <p:ph sz="quarter" idx="17"/>
            <p:extLst>
              <p:ext uri="{D42A27DB-BD31-4B8C-83A1-F6EECF244321}">
                <p14:modId xmlns:p14="http://schemas.microsoft.com/office/powerpoint/2010/main" val="980132749"/>
              </p:ext>
            </p:extLst>
          </p:nvPr>
        </p:nvGraphicFramePr>
        <p:xfrm>
          <a:off x="383718" y="1347613"/>
          <a:ext cx="8386088" cy="3297411"/>
        </p:xfrm>
        <a:graphic>
          <a:graphicData uri="http://schemas.openxmlformats.org/presentationml/2006/ole">
            <mc:AlternateContent xmlns:mc="http://schemas.openxmlformats.org/markup-compatibility/2006">
              <mc:Choice xmlns:v="urn:schemas-microsoft-com:vml" Requires="v">
                <p:oleObj spid="_x0000_s134250" name="Macrobond document" r:id="rId3" imgW="13193184" imgH="5572640" progId="Mbnd.mbnd">
                  <p:embed/>
                </p:oleObj>
              </mc:Choice>
              <mc:Fallback>
                <p:oleObj name="Macrobond document" r:id="rId3" imgW="13193184" imgH="5572640" progId="Mbnd.mbnd">
                  <p:embed/>
                  <p:pic>
                    <p:nvPicPr>
                      <p:cNvPr id="15" name="Sisällön paikkamerkki 14">
                        <a:extLst>
                          <a:ext uri="{FF2B5EF4-FFF2-40B4-BE49-F238E27FC236}">
                            <a16:creationId xmlns:a16="http://schemas.microsoft.com/office/drawing/2014/main" id="{C9B9F3D3-B3FB-4922-A846-4CD36D9D0FDB}"/>
                          </a:ext>
                        </a:extLst>
                      </p:cNvPr>
                      <p:cNvPicPr/>
                      <p:nvPr/>
                    </p:nvPicPr>
                    <p:blipFill>
                      <a:blip r:embed="rId4"/>
                      <a:stretch>
                        <a:fillRect/>
                      </a:stretch>
                    </p:blipFill>
                    <p:spPr>
                      <a:xfrm>
                        <a:off x="383718" y="1347613"/>
                        <a:ext cx="8386088" cy="3297411"/>
                      </a:xfrm>
                      <a:prstGeom prst="rect">
                        <a:avLst/>
                      </a:prstGeom>
                    </p:spPr>
                  </p:pic>
                </p:oleObj>
              </mc:Fallback>
            </mc:AlternateContent>
          </a:graphicData>
        </a:graphic>
      </p:graphicFrame>
    </p:spTree>
    <p:extLst>
      <p:ext uri="{BB962C8B-B14F-4D97-AF65-F5344CB8AC3E}">
        <p14:creationId xmlns:p14="http://schemas.microsoft.com/office/powerpoint/2010/main" val="373631779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on kasvanut kaikilla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2017: kone- ja metallituoteteollisuus 41 %, elektroniikka- ja sähköteollisuus 20 %, tietotekniikka-ala 17 %, metallien jalostus 14 %, suunnittelu ja konsultointi 8 %</a:t>
            </a:r>
          </a:p>
          <a:p>
            <a:r>
              <a:rPr lang="fi-FI" dirty="0"/>
              <a:t>Lähde: </a:t>
            </a:r>
            <a:r>
              <a:rPr lang="fi-FI" dirty="0" err="1"/>
              <a:t>Macrobond</a:t>
            </a:r>
            <a:r>
              <a:rPr lang="fi-FI" dirty="0"/>
              <a:t>, Tilastokeskus</a:t>
            </a:r>
          </a:p>
          <a:p>
            <a:endParaRPr lang="fi-FI" dirty="0"/>
          </a:p>
        </p:txBody>
      </p:sp>
      <p:graphicFrame>
        <p:nvGraphicFramePr>
          <p:cNvPr id="11" name="Sisällön paikkamerkki 10">
            <a:extLst>
              <a:ext uri="{FF2B5EF4-FFF2-40B4-BE49-F238E27FC236}">
                <a16:creationId xmlns:a16="http://schemas.microsoft.com/office/drawing/2014/main" id="{DCF795B4-72A3-4FD3-B78E-915AFB7392F4}"/>
              </a:ext>
            </a:extLst>
          </p:cNvPr>
          <p:cNvGraphicFramePr>
            <a:graphicFrameLocks noGrp="1" noChangeAspect="1"/>
          </p:cNvGraphicFramePr>
          <p:nvPr>
            <p:ph sz="quarter" idx="17"/>
            <p:extLst>
              <p:ext uri="{D42A27DB-BD31-4B8C-83A1-F6EECF244321}">
                <p14:modId xmlns:p14="http://schemas.microsoft.com/office/powerpoint/2010/main" val="377918811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383"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BE43E816-3C92-4E9B-8BB6-760B3508588E}"/>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2AD8237-3CFB-4BEF-8577-5E2D83AD7D98}"/>
              </a:ext>
            </a:extLst>
          </p:cNvPr>
          <p:cNvSpPr>
            <a:spLocks noGrp="1"/>
          </p:cNvSpPr>
          <p:nvPr>
            <p:ph type="body" sz="quarter" idx="15"/>
          </p:nvPr>
        </p:nvSpPr>
        <p:spPr/>
        <p:txBody>
          <a:bodyPr/>
          <a:lstStyle/>
          <a:p>
            <a:pPr>
              <a:lnSpc>
                <a:spcPct val="100000"/>
              </a:lnSpc>
            </a:pPr>
            <a:r>
              <a:rPr lang="fi-FI" dirty="0"/>
              <a:t>Teollisuustuotteiden syksyn liikevaihdon kasvusta huomattavin osa on tuottajahintojen nousua	       </a:t>
            </a:r>
            <a:r>
              <a:rPr lang="fi-FI" sz="1400" b="0" dirty="0"/>
              <a:t>Kauppasota nostaa entisestään välituotteiden hintoja</a:t>
            </a:r>
          </a:p>
        </p:txBody>
      </p:sp>
      <p:sp>
        <p:nvSpPr>
          <p:cNvPr id="3" name="Dian numeron paikkamerkki 2">
            <a:extLst>
              <a:ext uri="{FF2B5EF4-FFF2-40B4-BE49-F238E27FC236}">
                <a16:creationId xmlns:a16="http://schemas.microsoft.com/office/drawing/2014/main" id="{F0FE36B7-2942-446A-B002-D85C67543938}"/>
              </a:ext>
            </a:extLst>
          </p:cNvPr>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a:extLst>
              <a:ext uri="{FF2B5EF4-FFF2-40B4-BE49-F238E27FC236}">
                <a16:creationId xmlns:a16="http://schemas.microsoft.com/office/drawing/2014/main" id="{A93B3F56-7F9D-4B9B-8E78-139929B4F57F}"/>
              </a:ext>
            </a:extLst>
          </p:cNvPr>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a:extLst>
              <a:ext uri="{FF2B5EF4-FFF2-40B4-BE49-F238E27FC236}">
                <a16:creationId xmlns:a16="http://schemas.microsoft.com/office/drawing/2014/main" id="{8A2D9B79-17BE-42C7-8064-466DCA09CB9D}"/>
              </a:ext>
            </a:extLst>
          </p:cNvPr>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a:extLst>
              <a:ext uri="{FF2B5EF4-FFF2-40B4-BE49-F238E27FC236}">
                <a16:creationId xmlns:a16="http://schemas.microsoft.com/office/drawing/2014/main" id="{F6A87FF3-CD07-436B-94B4-7104FB686039}"/>
              </a:ext>
            </a:extLst>
          </p:cNvPr>
          <p:cNvSpPr>
            <a:spLocks noGrp="1"/>
          </p:cNvSpPr>
          <p:nvPr>
            <p:ph type="body" sz="quarter" idx="18"/>
          </p:nvPr>
        </p:nvSpPr>
        <p:spPr/>
        <p:txBody>
          <a:bodyPr/>
          <a:lstStyle/>
          <a:p>
            <a:r>
              <a:rPr lang="fi-FI" dirty="0"/>
              <a:t>Lähde: Tilastokeskus (tuottajahintaindeksit)</a:t>
            </a:r>
          </a:p>
        </p:txBody>
      </p:sp>
      <p:graphicFrame>
        <p:nvGraphicFramePr>
          <p:cNvPr id="13" name="Sisällön paikkamerkki 12">
            <a:extLst>
              <a:ext uri="{FF2B5EF4-FFF2-40B4-BE49-F238E27FC236}">
                <a16:creationId xmlns:a16="http://schemas.microsoft.com/office/drawing/2014/main" id="{A6B63E8D-72A5-4CDC-9907-FEA976F2BADF}"/>
              </a:ext>
            </a:extLst>
          </p:cNvPr>
          <p:cNvGraphicFramePr>
            <a:graphicFrameLocks noGrp="1" noChangeAspect="1"/>
          </p:cNvGraphicFramePr>
          <p:nvPr>
            <p:ph sz="quarter" idx="17"/>
            <p:extLst>
              <p:ext uri="{D42A27DB-BD31-4B8C-83A1-F6EECF244321}">
                <p14:modId xmlns:p14="http://schemas.microsoft.com/office/powerpoint/2010/main" val="3731300856"/>
              </p:ext>
            </p:extLst>
          </p:nvPr>
        </p:nvGraphicFramePr>
        <p:xfrm>
          <a:off x="383718" y="1347613"/>
          <a:ext cx="8386088" cy="3297411"/>
        </p:xfrm>
        <a:graphic>
          <a:graphicData uri="http://schemas.openxmlformats.org/presentationml/2006/ole">
            <mc:AlternateContent xmlns:mc="http://schemas.openxmlformats.org/markup-compatibility/2006">
              <mc:Choice xmlns:v="urn:schemas-microsoft-com:vml" Requires="v">
                <p:oleObj spid="_x0000_s147461"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A6B63E8D-72A5-4CDC-9907-FEA976F2BADF}"/>
                          </a:ext>
                        </a:extLst>
                      </p:cNvPr>
                      <p:cNvPicPr/>
                      <p:nvPr/>
                    </p:nvPicPr>
                    <p:blipFill>
                      <a:blip r:embed="rId4"/>
                      <a:stretch>
                        <a:fillRect/>
                      </a:stretch>
                    </p:blipFill>
                    <p:spPr>
                      <a:xfrm>
                        <a:off x="383718" y="1347613"/>
                        <a:ext cx="8386088" cy="3297411"/>
                      </a:xfrm>
                      <a:prstGeom prst="rect">
                        <a:avLst/>
                      </a:prstGeom>
                    </p:spPr>
                  </p:pic>
                </p:oleObj>
              </mc:Fallback>
            </mc:AlternateContent>
          </a:graphicData>
        </a:graphic>
      </p:graphicFrame>
    </p:spTree>
    <p:extLst>
      <p:ext uri="{BB962C8B-B14F-4D97-AF65-F5344CB8AC3E}">
        <p14:creationId xmlns:p14="http://schemas.microsoft.com/office/powerpoint/2010/main" val="2422332849"/>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uudet tilaukset Suomessa pysyneet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huhti-kesäkuu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574214">
                  <a:extLst>
                    <a:ext uri="{9D8B030D-6E8A-4147-A177-3AD203B41FA5}">
                      <a16:colId xmlns:a16="http://schemas.microsoft.com/office/drawing/2014/main" val="20000"/>
                    </a:ext>
                  </a:extLst>
                </a:gridCol>
                <a:gridCol w="580819">
                  <a:extLst>
                    <a:ext uri="{9D8B030D-6E8A-4147-A177-3AD203B41FA5}">
                      <a16:colId xmlns:a16="http://schemas.microsoft.com/office/drawing/2014/main" val="20001"/>
                    </a:ext>
                  </a:extLst>
                </a:gridCol>
                <a:gridCol w="573479">
                  <a:extLst>
                    <a:ext uri="{9D8B030D-6E8A-4147-A177-3AD203B41FA5}">
                      <a16:colId xmlns:a16="http://schemas.microsoft.com/office/drawing/2014/main" val="20002"/>
                    </a:ext>
                  </a:extLst>
                </a:gridCol>
                <a:gridCol w="573479">
                  <a:extLst>
                    <a:ext uri="{9D8B030D-6E8A-4147-A177-3AD203B41FA5}">
                      <a16:colId xmlns:a16="http://schemas.microsoft.com/office/drawing/2014/main" val="20003"/>
                    </a:ext>
                  </a:extLst>
                </a:gridCol>
                <a:gridCol w="573479">
                  <a:extLst>
                    <a:ext uri="{9D8B030D-6E8A-4147-A177-3AD203B41FA5}">
                      <a16:colId xmlns:a16="http://schemas.microsoft.com/office/drawing/2014/main" val="20004"/>
                    </a:ext>
                  </a:extLst>
                </a:gridCol>
                <a:gridCol w="573479">
                  <a:extLst>
                    <a:ext uri="{9D8B030D-6E8A-4147-A177-3AD203B41FA5}">
                      <a16:colId xmlns:a16="http://schemas.microsoft.com/office/drawing/2014/main" val="20005"/>
                    </a:ext>
                  </a:extLst>
                </a:gridCol>
                <a:gridCol w="573479">
                  <a:extLst>
                    <a:ext uri="{9D8B030D-6E8A-4147-A177-3AD203B41FA5}">
                      <a16:colId xmlns:a16="http://schemas.microsoft.com/office/drawing/2014/main" val="20006"/>
                    </a:ext>
                  </a:extLst>
                </a:gridCol>
                <a:gridCol w="573479">
                  <a:extLst>
                    <a:ext uri="{9D8B030D-6E8A-4147-A177-3AD203B41FA5}">
                      <a16:colId xmlns:a16="http://schemas.microsoft.com/office/drawing/2014/main" val="20007"/>
                    </a:ext>
                  </a:extLst>
                </a:gridCol>
                <a:gridCol w="572010">
                  <a:extLst>
                    <a:ext uri="{9D8B030D-6E8A-4147-A177-3AD203B41FA5}">
                      <a16:colId xmlns:a16="http://schemas.microsoft.com/office/drawing/2014/main" val="20008"/>
                    </a:ext>
                  </a:extLst>
                </a:gridCol>
                <a:gridCol w="572010">
                  <a:extLst>
                    <a:ext uri="{9D8B030D-6E8A-4147-A177-3AD203B41FA5}">
                      <a16:colId xmlns:a16="http://schemas.microsoft.com/office/drawing/2014/main" val="3822871466"/>
                    </a:ext>
                  </a:extLst>
                </a:gridCol>
                <a:gridCol w="572010">
                  <a:extLst>
                    <a:ext uri="{9D8B030D-6E8A-4147-A177-3AD203B41FA5}">
                      <a16:colId xmlns:a16="http://schemas.microsoft.com/office/drawing/2014/main" val="72745560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Tree>
    <p:extLst>
      <p:ext uri="{BB962C8B-B14F-4D97-AF65-F5344CB8AC3E}">
        <p14:creationId xmlns:p14="http://schemas.microsoft.com/office/powerpoint/2010/main" val="3980412811"/>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pysynyt hyvällä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30.6.2018.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544845" cy="252180"/>
        </p:xfrm>
        <a:graphic>
          <a:graphicData uri="http://schemas.openxmlformats.org/drawingml/2006/table">
            <a:tbl>
              <a:tblPr firstRow="1" bandRow="1">
                <a:tableStyleId>{073A0DAA-6AF3-43AB-8588-CEC1D06C72B9}</a:tableStyleId>
              </a:tblPr>
              <a:tblGrid>
                <a:gridCol w="608134">
                  <a:extLst>
                    <a:ext uri="{9D8B030D-6E8A-4147-A177-3AD203B41FA5}">
                      <a16:colId xmlns:a16="http://schemas.microsoft.com/office/drawing/2014/main" val="20004"/>
                    </a:ext>
                  </a:extLst>
                </a:gridCol>
                <a:gridCol w="615868">
                  <a:extLst>
                    <a:ext uri="{9D8B030D-6E8A-4147-A177-3AD203B41FA5}">
                      <a16:colId xmlns:a16="http://schemas.microsoft.com/office/drawing/2014/main" val="20005"/>
                    </a:ext>
                  </a:extLst>
                </a:gridCol>
                <a:gridCol w="545439">
                  <a:extLst>
                    <a:ext uri="{9D8B030D-6E8A-4147-A177-3AD203B41FA5}">
                      <a16:colId xmlns:a16="http://schemas.microsoft.com/office/drawing/2014/main" val="20006"/>
                    </a:ext>
                  </a:extLst>
                </a:gridCol>
                <a:gridCol w="604635">
                  <a:extLst>
                    <a:ext uri="{9D8B030D-6E8A-4147-A177-3AD203B41FA5}">
                      <a16:colId xmlns:a16="http://schemas.microsoft.com/office/drawing/2014/main" val="20007"/>
                    </a:ext>
                  </a:extLst>
                </a:gridCol>
                <a:gridCol w="641657">
                  <a:extLst>
                    <a:ext uri="{9D8B030D-6E8A-4147-A177-3AD203B41FA5}">
                      <a16:colId xmlns:a16="http://schemas.microsoft.com/office/drawing/2014/main" val="20008"/>
                    </a:ext>
                  </a:extLst>
                </a:gridCol>
                <a:gridCol w="641657">
                  <a:extLst>
                    <a:ext uri="{9D8B030D-6E8A-4147-A177-3AD203B41FA5}">
                      <a16:colId xmlns:a16="http://schemas.microsoft.com/office/drawing/2014/main" val="20009"/>
                    </a:ext>
                  </a:extLst>
                </a:gridCol>
                <a:gridCol w="577491">
                  <a:extLst>
                    <a:ext uri="{9D8B030D-6E8A-4147-A177-3AD203B41FA5}">
                      <a16:colId xmlns:a16="http://schemas.microsoft.com/office/drawing/2014/main" val="20010"/>
                    </a:ext>
                  </a:extLst>
                </a:gridCol>
                <a:gridCol w="577491">
                  <a:extLst>
                    <a:ext uri="{9D8B030D-6E8A-4147-A177-3AD203B41FA5}">
                      <a16:colId xmlns:a16="http://schemas.microsoft.com/office/drawing/2014/main" val="20011"/>
                    </a:ext>
                  </a:extLst>
                </a:gridCol>
                <a:gridCol w="641657">
                  <a:extLst>
                    <a:ext uri="{9D8B030D-6E8A-4147-A177-3AD203B41FA5}">
                      <a16:colId xmlns:a16="http://schemas.microsoft.com/office/drawing/2014/main" val="2608077099"/>
                    </a:ext>
                  </a:extLst>
                </a:gridCol>
                <a:gridCol w="524429">
                  <a:extLst>
                    <a:ext uri="{9D8B030D-6E8A-4147-A177-3AD203B41FA5}">
                      <a16:colId xmlns:a16="http://schemas.microsoft.com/office/drawing/2014/main" val="3221604342"/>
                    </a:ext>
                  </a:extLst>
                </a:gridCol>
                <a:gridCol w="566387">
                  <a:extLst>
                    <a:ext uri="{9D8B030D-6E8A-4147-A177-3AD203B41FA5}">
                      <a16:colId xmlns:a16="http://schemas.microsoft.com/office/drawing/2014/main" val="4272239868"/>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31.3.2018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
        <p:nvSpPr>
          <p:cNvPr id="13" name="Text Box 10"/>
          <p:cNvSpPr txBox="1">
            <a:spLocks noChangeArrowheads="1"/>
          </p:cNvSpPr>
          <p:nvPr/>
        </p:nvSpPr>
        <p:spPr bwMode="auto">
          <a:xfrm>
            <a:off x="6516030"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397859502"/>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Teknologiateollisuuden yritysten saamissa tarjouspyynnöissä* käänne heikompaan</a:t>
            </a:r>
            <a:endParaRPr lang="fi-FI" sz="16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heinäkuu 2018.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813541" y="2463439"/>
          <a:ext cx="7958983" cy="2379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1410474131"/>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153455178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saamat tarjouspyynnöt ennakoivat heikompaa tilauskehitystä syksyllä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 Neljän vuosineljänneksen liukuva keskiarvo </a:t>
            </a:r>
          </a:p>
          <a:p>
            <a:r>
              <a:rPr lang="fi-FI" dirty="0"/>
              <a:t>Lähde: Teknologiateollisuus ry:n tilauskantatiedustelun vastaajayritykset.</a:t>
            </a:r>
          </a:p>
        </p:txBody>
      </p:sp>
      <p:graphicFrame>
        <p:nvGraphicFramePr>
          <p:cNvPr id="12" name="Object 5"/>
          <p:cNvGraphicFramePr>
            <a:graphicFrameLocks noGrp="1" noChangeAspect="1"/>
          </p:cNvGraphicFramePr>
          <p:nvPr>
            <p:ph sz="quarter" idx="17"/>
            <p:extLst/>
          </p:nvPr>
        </p:nvGraphicFramePr>
        <p:xfrm>
          <a:off x="282027" y="1016526"/>
          <a:ext cx="8391525" cy="3628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8" y="4191775"/>
          <a:ext cx="5783839" cy="280504"/>
        </p:xfrm>
        <a:graphic>
          <a:graphicData uri="http://schemas.openxmlformats.org/drawingml/2006/table">
            <a:tbl>
              <a:tblPr firstRow="1" bandRow="1">
                <a:tableStyleId>{073A0DAA-6AF3-43AB-8588-CEC1D06C72B9}</a:tableStyleId>
              </a:tblPr>
              <a:tblGrid>
                <a:gridCol w="526171">
                  <a:extLst>
                    <a:ext uri="{9D8B030D-6E8A-4147-A177-3AD203B41FA5}">
                      <a16:colId xmlns:a16="http://schemas.microsoft.com/office/drawing/2014/main" val="20000"/>
                    </a:ext>
                  </a:extLst>
                </a:gridCol>
                <a:gridCol w="532224">
                  <a:extLst>
                    <a:ext uri="{9D8B030D-6E8A-4147-A177-3AD203B41FA5}">
                      <a16:colId xmlns:a16="http://schemas.microsoft.com/office/drawing/2014/main" val="20001"/>
                    </a:ext>
                  </a:extLst>
                </a:gridCol>
                <a:gridCol w="525498">
                  <a:extLst>
                    <a:ext uri="{9D8B030D-6E8A-4147-A177-3AD203B41FA5}">
                      <a16:colId xmlns:a16="http://schemas.microsoft.com/office/drawing/2014/main" val="20002"/>
                    </a:ext>
                  </a:extLst>
                </a:gridCol>
                <a:gridCol w="525498">
                  <a:extLst>
                    <a:ext uri="{9D8B030D-6E8A-4147-A177-3AD203B41FA5}">
                      <a16:colId xmlns:a16="http://schemas.microsoft.com/office/drawing/2014/main" val="20003"/>
                    </a:ext>
                  </a:extLst>
                </a:gridCol>
                <a:gridCol w="525498">
                  <a:extLst>
                    <a:ext uri="{9D8B030D-6E8A-4147-A177-3AD203B41FA5}">
                      <a16:colId xmlns:a16="http://schemas.microsoft.com/office/drawing/2014/main" val="20004"/>
                    </a:ext>
                  </a:extLst>
                </a:gridCol>
                <a:gridCol w="525498">
                  <a:extLst>
                    <a:ext uri="{9D8B030D-6E8A-4147-A177-3AD203B41FA5}">
                      <a16:colId xmlns:a16="http://schemas.microsoft.com/office/drawing/2014/main" val="20005"/>
                    </a:ext>
                  </a:extLst>
                </a:gridCol>
                <a:gridCol w="525498">
                  <a:extLst>
                    <a:ext uri="{9D8B030D-6E8A-4147-A177-3AD203B41FA5}">
                      <a16:colId xmlns:a16="http://schemas.microsoft.com/office/drawing/2014/main" val="20006"/>
                    </a:ext>
                  </a:extLst>
                </a:gridCol>
                <a:gridCol w="525498">
                  <a:extLst>
                    <a:ext uri="{9D8B030D-6E8A-4147-A177-3AD203B41FA5}">
                      <a16:colId xmlns:a16="http://schemas.microsoft.com/office/drawing/2014/main" val="20007"/>
                    </a:ext>
                  </a:extLst>
                </a:gridCol>
                <a:gridCol w="524152">
                  <a:extLst>
                    <a:ext uri="{9D8B030D-6E8A-4147-A177-3AD203B41FA5}">
                      <a16:colId xmlns:a16="http://schemas.microsoft.com/office/drawing/2014/main" val="20008"/>
                    </a:ext>
                  </a:extLst>
                </a:gridCol>
                <a:gridCol w="524152">
                  <a:extLst>
                    <a:ext uri="{9D8B030D-6E8A-4147-A177-3AD203B41FA5}">
                      <a16:colId xmlns:a16="http://schemas.microsoft.com/office/drawing/2014/main" val="3822871466"/>
                    </a:ext>
                  </a:extLst>
                </a:gridCol>
                <a:gridCol w="524152">
                  <a:extLst>
                    <a:ext uri="{9D8B030D-6E8A-4147-A177-3AD203B41FA5}">
                      <a16:colId xmlns:a16="http://schemas.microsoft.com/office/drawing/2014/main" val="72745560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2244302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huhti-kesäkuu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3598797742"/>
                    </a:ext>
                  </a:extLst>
                </a:gridCol>
                <a:gridCol w="571959">
                  <a:extLst>
                    <a:ext uri="{9D8B030D-6E8A-4147-A177-3AD203B41FA5}">
                      <a16:colId xmlns:a16="http://schemas.microsoft.com/office/drawing/2014/main" val="3137109403"/>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31052" y="113996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471013"/>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30.6.2018.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31.3.2018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609705" cy="295015"/>
        </p:xfrm>
        <a:graphic>
          <a:graphicData uri="http://schemas.openxmlformats.org/drawingml/2006/table">
            <a:tbl>
              <a:tblPr firstRow="1" bandRow="1">
                <a:tableStyleId>{073A0DAA-6AF3-43AB-8588-CEC1D06C72B9}</a:tableStyleId>
              </a:tblPr>
              <a:tblGrid>
                <a:gridCol w="603812">
                  <a:extLst>
                    <a:ext uri="{9D8B030D-6E8A-4147-A177-3AD203B41FA5}">
                      <a16:colId xmlns:a16="http://schemas.microsoft.com/office/drawing/2014/main" val="20003"/>
                    </a:ext>
                  </a:extLst>
                </a:gridCol>
                <a:gridCol w="603811">
                  <a:extLst>
                    <a:ext uri="{9D8B030D-6E8A-4147-A177-3AD203B41FA5}">
                      <a16:colId xmlns:a16="http://schemas.microsoft.com/office/drawing/2014/main" val="20004"/>
                    </a:ext>
                  </a:extLst>
                </a:gridCol>
                <a:gridCol w="637577">
                  <a:extLst>
                    <a:ext uri="{9D8B030D-6E8A-4147-A177-3AD203B41FA5}">
                      <a16:colId xmlns:a16="http://schemas.microsoft.com/office/drawing/2014/main" val="20005"/>
                    </a:ext>
                  </a:extLst>
                </a:gridCol>
                <a:gridCol w="529159">
                  <a:extLst>
                    <a:ext uri="{9D8B030D-6E8A-4147-A177-3AD203B41FA5}">
                      <a16:colId xmlns:a16="http://schemas.microsoft.com/office/drawing/2014/main" val="20006"/>
                    </a:ext>
                  </a:extLst>
                </a:gridCol>
                <a:gridCol w="577547">
                  <a:extLst>
                    <a:ext uri="{9D8B030D-6E8A-4147-A177-3AD203B41FA5}">
                      <a16:colId xmlns:a16="http://schemas.microsoft.com/office/drawing/2014/main" val="20007"/>
                    </a:ext>
                  </a:extLst>
                </a:gridCol>
                <a:gridCol w="641719">
                  <a:extLst>
                    <a:ext uri="{9D8B030D-6E8A-4147-A177-3AD203B41FA5}">
                      <a16:colId xmlns:a16="http://schemas.microsoft.com/office/drawing/2014/main" val="20008"/>
                    </a:ext>
                  </a:extLst>
                </a:gridCol>
                <a:gridCol w="577547">
                  <a:extLst>
                    <a:ext uri="{9D8B030D-6E8A-4147-A177-3AD203B41FA5}">
                      <a16:colId xmlns:a16="http://schemas.microsoft.com/office/drawing/2014/main" val="20009"/>
                    </a:ext>
                  </a:extLst>
                </a:gridCol>
                <a:gridCol w="577547">
                  <a:extLst>
                    <a:ext uri="{9D8B030D-6E8A-4147-A177-3AD203B41FA5}">
                      <a16:colId xmlns:a16="http://schemas.microsoft.com/office/drawing/2014/main" val="20010"/>
                    </a:ext>
                  </a:extLst>
                </a:gridCol>
                <a:gridCol w="641719">
                  <a:extLst>
                    <a:ext uri="{9D8B030D-6E8A-4147-A177-3AD203B41FA5}">
                      <a16:colId xmlns:a16="http://schemas.microsoft.com/office/drawing/2014/main" val="20011"/>
                    </a:ext>
                  </a:extLst>
                </a:gridCol>
                <a:gridCol w="577547">
                  <a:extLst>
                    <a:ext uri="{9D8B030D-6E8A-4147-A177-3AD203B41FA5}">
                      <a16:colId xmlns:a16="http://schemas.microsoft.com/office/drawing/2014/main" val="1616241093"/>
                    </a:ext>
                  </a:extLst>
                </a:gridCol>
                <a:gridCol w="641720">
                  <a:extLst>
                    <a:ext uri="{9D8B030D-6E8A-4147-A177-3AD203B41FA5}">
                      <a16:colId xmlns:a16="http://schemas.microsoft.com/office/drawing/2014/main" val="82870707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17478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tuotannolliset investoinnit Suomessa ovat nyt pääomien kulumisen suuruiset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909726" cy="165163"/>
          </a:xfrm>
        </p:spPr>
        <p:txBody>
          <a:bodyPr/>
          <a:lstStyle/>
          <a:p>
            <a:r>
              <a:rPr lang="fi-FI" dirty="0"/>
              <a:t>Lähde: Tilastokeskus, Kansantalouden tilinpito, EK:n investointitiedustelu kesäkuu 2018 (yritysten suunnitelmat vuodelle 2018)</a:t>
            </a:r>
          </a:p>
          <a:p>
            <a:endParaRPr lang="fi-FI" dirty="0"/>
          </a:p>
          <a:p>
            <a:endParaRPr lang="fi-FI" dirty="0"/>
          </a:p>
        </p:txBody>
      </p:sp>
      <p:graphicFrame>
        <p:nvGraphicFramePr>
          <p:cNvPr id="8" name="Sisällön paikkamerkki 9"/>
          <p:cNvGraphicFramePr>
            <a:graphicFrameLocks noGrp="1"/>
          </p:cNvGraphicFramePr>
          <p:nvPr>
            <p:ph sz="quarter" idx="17"/>
            <p:extLst/>
          </p:nvPr>
        </p:nvGraphicFramePr>
        <p:xfrm>
          <a:off x="381000" y="1131590"/>
          <a:ext cx="8391525" cy="35134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05851" y="1275606"/>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kiintein 2010 hinnoin</a:t>
            </a:r>
          </a:p>
        </p:txBody>
      </p:sp>
    </p:spTree>
    <p:extLst>
      <p:ext uri="{BB962C8B-B14F-4D97-AF65-F5344CB8AC3E}">
        <p14:creationId xmlns:p14="http://schemas.microsoft.com/office/powerpoint/2010/main" val="403081452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huhti-kesäkuu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1310758030"/>
                    </a:ext>
                  </a:extLst>
                </a:gridCol>
                <a:gridCol w="571959">
                  <a:extLst>
                    <a:ext uri="{9D8B030D-6E8A-4147-A177-3AD203B41FA5}">
                      <a16:colId xmlns:a16="http://schemas.microsoft.com/office/drawing/2014/main" val="281500877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793224"/>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30.6.2018.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31.3.2018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192025" y="120832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5" y="3628739"/>
          <a:ext cx="6544901" cy="295015"/>
        </p:xfrm>
        <a:graphic>
          <a:graphicData uri="http://schemas.openxmlformats.org/drawingml/2006/table">
            <a:tbl>
              <a:tblPr firstRow="1" bandRow="1">
                <a:tableStyleId>{073A0DAA-6AF3-43AB-8588-CEC1D06C72B9}</a:tableStyleId>
              </a:tblPr>
              <a:tblGrid>
                <a:gridCol w="592323">
                  <a:extLst>
                    <a:ext uri="{9D8B030D-6E8A-4147-A177-3AD203B41FA5}">
                      <a16:colId xmlns:a16="http://schemas.microsoft.com/office/drawing/2014/main" val="4228025223"/>
                    </a:ext>
                  </a:extLst>
                </a:gridCol>
                <a:gridCol w="592322">
                  <a:extLst>
                    <a:ext uri="{9D8B030D-6E8A-4147-A177-3AD203B41FA5}">
                      <a16:colId xmlns:a16="http://schemas.microsoft.com/office/drawing/2014/main" val="3765177212"/>
                    </a:ext>
                  </a:extLst>
                </a:gridCol>
                <a:gridCol w="655790">
                  <a:extLst>
                    <a:ext uri="{9D8B030D-6E8A-4147-A177-3AD203B41FA5}">
                      <a16:colId xmlns:a16="http://schemas.microsoft.com/office/drawing/2014/main" val="1631859761"/>
                    </a:ext>
                  </a:extLst>
                </a:gridCol>
                <a:gridCol w="536726">
                  <a:extLst>
                    <a:ext uri="{9D8B030D-6E8A-4147-A177-3AD203B41FA5}">
                      <a16:colId xmlns:a16="http://schemas.microsoft.com/office/drawing/2014/main" val="1571681010"/>
                    </a:ext>
                  </a:extLst>
                </a:gridCol>
                <a:gridCol w="609347">
                  <a:extLst>
                    <a:ext uri="{9D8B030D-6E8A-4147-A177-3AD203B41FA5}">
                      <a16:colId xmlns:a16="http://schemas.microsoft.com/office/drawing/2014/main" val="1646634047"/>
                    </a:ext>
                  </a:extLst>
                </a:gridCol>
                <a:gridCol w="571884">
                  <a:extLst>
                    <a:ext uri="{9D8B030D-6E8A-4147-A177-3AD203B41FA5}">
                      <a16:colId xmlns:a16="http://schemas.microsoft.com/office/drawing/2014/main" val="1927876813"/>
                    </a:ext>
                  </a:extLst>
                </a:gridCol>
                <a:gridCol w="635428">
                  <a:extLst>
                    <a:ext uri="{9D8B030D-6E8A-4147-A177-3AD203B41FA5}">
                      <a16:colId xmlns:a16="http://schemas.microsoft.com/office/drawing/2014/main" val="1145011917"/>
                    </a:ext>
                  </a:extLst>
                </a:gridCol>
                <a:gridCol w="571884">
                  <a:extLst>
                    <a:ext uri="{9D8B030D-6E8A-4147-A177-3AD203B41FA5}">
                      <a16:colId xmlns:a16="http://schemas.microsoft.com/office/drawing/2014/main" val="1196178682"/>
                    </a:ext>
                  </a:extLst>
                </a:gridCol>
                <a:gridCol w="571884">
                  <a:extLst>
                    <a:ext uri="{9D8B030D-6E8A-4147-A177-3AD203B41FA5}">
                      <a16:colId xmlns:a16="http://schemas.microsoft.com/office/drawing/2014/main" val="3912423379"/>
                    </a:ext>
                  </a:extLst>
                </a:gridCol>
                <a:gridCol w="635428">
                  <a:extLst>
                    <a:ext uri="{9D8B030D-6E8A-4147-A177-3AD203B41FA5}">
                      <a16:colId xmlns:a16="http://schemas.microsoft.com/office/drawing/2014/main" val="4212475879"/>
                    </a:ext>
                  </a:extLst>
                </a:gridCol>
                <a:gridCol w="571885">
                  <a:extLst>
                    <a:ext uri="{9D8B030D-6E8A-4147-A177-3AD203B41FA5}">
                      <a16:colId xmlns:a16="http://schemas.microsoft.com/office/drawing/2014/main" val="263149198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2654687898"/>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huhti-kesäkuu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2" cy="280504"/>
        </p:xfrm>
        <a:graphic>
          <a:graphicData uri="http://schemas.openxmlformats.org/drawingml/2006/table">
            <a:tbl>
              <a:tblPr firstRow="1" bandRow="1">
                <a:tableStyleId>{073A0DAA-6AF3-43AB-8588-CEC1D06C72B9}</a:tableStyleId>
              </a:tblPr>
              <a:tblGrid>
                <a:gridCol w="577117">
                  <a:extLst>
                    <a:ext uri="{9D8B030D-6E8A-4147-A177-3AD203B41FA5}">
                      <a16:colId xmlns:a16="http://schemas.microsoft.com/office/drawing/2014/main" val="20003"/>
                    </a:ext>
                  </a:extLst>
                </a:gridCol>
                <a:gridCol w="577117">
                  <a:extLst>
                    <a:ext uri="{9D8B030D-6E8A-4147-A177-3AD203B41FA5}">
                      <a16:colId xmlns:a16="http://schemas.microsoft.com/office/drawing/2014/main" val="20004"/>
                    </a:ext>
                  </a:extLst>
                </a:gridCol>
                <a:gridCol w="577117">
                  <a:extLst>
                    <a:ext uri="{9D8B030D-6E8A-4147-A177-3AD203B41FA5}">
                      <a16:colId xmlns:a16="http://schemas.microsoft.com/office/drawing/2014/main" val="20005"/>
                    </a:ext>
                  </a:extLst>
                </a:gridCol>
                <a:gridCol w="577117">
                  <a:extLst>
                    <a:ext uri="{9D8B030D-6E8A-4147-A177-3AD203B41FA5}">
                      <a16:colId xmlns:a16="http://schemas.microsoft.com/office/drawing/2014/main" val="20006"/>
                    </a:ext>
                  </a:extLst>
                </a:gridCol>
                <a:gridCol w="577117">
                  <a:extLst>
                    <a:ext uri="{9D8B030D-6E8A-4147-A177-3AD203B41FA5}">
                      <a16:colId xmlns:a16="http://schemas.microsoft.com/office/drawing/2014/main" val="20007"/>
                    </a:ext>
                  </a:extLst>
                </a:gridCol>
                <a:gridCol w="575637">
                  <a:extLst>
                    <a:ext uri="{9D8B030D-6E8A-4147-A177-3AD203B41FA5}">
                      <a16:colId xmlns:a16="http://schemas.microsoft.com/office/drawing/2014/main" val="20008"/>
                    </a:ext>
                  </a:extLst>
                </a:gridCol>
                <a:gridCol w="577854">
                  <a:extLst>
                    <a:ext uri="{9D8B030D-6E8A-4147-A177-3AD203B41FA5}">
                      <a16:colId xmlns:a16="http://schemas.microsoft.com/office/drawing/2014/main" val="20009"/>
                    </a:ext>
                  </a:extLst>
                </a:gridCol>
                <a:gridCol w="577854">
                  <a:extLst>
                    <a:ext uri="{9D8B030D-6E8A-4147-A177-3AD203B41FA5}">
                      <a16:colId xmlns:a16="http://schemas.microsoft.com/office/drawing/2014/main" val="20010"/>
                    </a:ext>
                  </a:extLst>
                </a:gridCol>
                <a:gridCol w="577854">
                  <a:extLst>
                    <a:ext uri="{9D8B030D-6E8A-4147-A177-3AD203B41FA5}">
                      <a16:colId xmlns:a16="http://schemas.microsoft.com/office/drawing/2014/main" val="20011"/>
                    </a:ext>
                  </a:extLst>
                </a:gridCol>
                <a:gridCol w="577854">
                  <a:extLst>
                    <a:ext uri="{9D8B030D-6E8A-4147-A177-3AD203B41FA5}">
                      <a16:colId xmlns:a16="http://schemas.microsoft.com/office/drawing/2014/main" val="1103030781"/>
                    </a:ext>
                  </a:extLst>
                </a:gridCol>
                <a:gridCol w="577854">
                  <a:extLst>
                    <a:ext uri="{9D8B030D-6E8A-4147-A177-3AD203B41FA5}">
                      <a16:colId xmlns:a16="http://schemas.microsoft.com/office/drawing/2014/main" val="67356147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18240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30.6.2018.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8" y="3653915"/>
          <a:ext cx="6609701" cy="252180"/>
        </p:xfrm>
        <a:graphic>
          <a:graphicData uri="http://schemas.openxmlformats.org/drawingml/2006/table">
            <a:tbl>
              <a:tblPr firstRow="1" bandRow="1">
                <a:tableStyleId>{073A0DAA-6AF3-43AB-8588-CEC1D06C72B9}</a:tableStyleId>
              </a:tblPr>
              <a:tblGrid>
                <a:gridCol w="600737">
                  <a:extLst>
                    <a:ext uri="{9D8B030D-6E8A-4147-A177-3AD203B41FA5}">
                      <a16:colId xmlns:a16="http://schemas.microsoft.com/office/drawing/2014/main" val="20003"/>
                    </a:ext>
                  </a:extLst>
                </a:gridCol>
                <a:gridCol w="642394">
                  <a:extLst>
                    <a:ext uri="{9D8B030D-6E8A-4147-A177-3AD203B41FA5}">
                      <a16:colId xmlns:a16="http://schemas.microsoft.com/office/drawing/2014/main" val="20004"/>
                    </a:ext>
                  </a:extLst>
                </a:gridCol>
                <a:gridCol w="592943">
                  <a:extLst>
                    <a:ext uri="{9D8B030D-6E8A-4147-A177-3AD203B41FA5}">
                      <a16:colId xmlns:a16="http://schemas.microsoft.com/office/drawing/2014/main" val="20005"/>
                    </a:ext>
                  </a:extLst>
                </a:gridCol>
                <a:gridCol w="612025">
                  <a:extLst>
                    <a:ext uri="{9D8B030D-6E8A-4147-A177-3AD203B41FA5}">
                      <a16:colId xmlns:a16="http://schemas.microsoft.com/office/drawing/2014/main" val="20006"/>
                    </a:ext>
                  </a:extLst>
                </a:gridCol>
                <a:gridCol w="566856">
                  <a:extLst>
                    <a:ext uri="{9D8B030D-6E8A-4147-A177-3AD203B41FA5}">
                      <a16:colId xmlns:a16="http://schemas.microsoft.com/office/drawing/2014/main" val="20007"/>
                    </a:ext>
                  </a:extLst>
                </a:gridCol>
                <a:gridCol w="637777">
                  <a:extLst>
                    <a:ext uri="{9D8B030D-6E8A-4147-A177-3AD203B41FA5}">
                      <a16:colId xmlns:a16="http://schemas.microsoft.com/office/drawing/2014/main" val="20008"/>
                    </a:ext>
                  </a:extLst>
                </a:gridCol>
                <a:gridCol w="566232">
                  <a:extLst>
                    <a:ext uri="{9D8B030D-6E8A-4147-A177-3AD203B41FA5}">
                      <a16:colId xmlns:a16="http://schemas.microsoft.com/office/drawing/2014/main" val="20009"/>
                    </a:ext>
                  </a:extLst>
                </a:gridCol>
                <a:gridCol w="651343">
                  <a:extLst>
                    <a:ext uri="{9D8B030D-6E8A-4147-A177-3AD203B41FA5}">
                      <a16:colId xmlns:a16="http://schemas.microsoft.com/office/drawing/2014/main" val="20010"/>
                    </a:ext>
                  </a:extLst>
                </a:gridCol>
                <a:gridCol w="579798">
                  <a:extLst>
                    <a:ext uri="{9D8B030D-6E8A-4147-A177-3AD203B41FA5}">
                      <a16:colId xmlns:a16="http://schemas.microsoft.com/office/drawing/2014/main" val="20011"/>
                    </a:ext>
                  </a:extLst>
                </a:gridCol>
                <a:gridCol w="582051">
                  <a:extLst>
                    <a:ext uri="{9D8B030D-6E8A-4147-A177-3AD203B41FA5}">
                      <a16:colId xmlns:a16="http://schemas.microsoft.com/office/drawing/2014/main" val="498062259"/>
                    </a:ext>
                  </a:extLst>
                </a:gridCol>
                <a:gridCol w="577545">
                  <a:extLst>
                    <a:ext uri="{9D8B030D-6E8A-4147-A177-3AD203B41FA5}">
                      <a16:colId xmlns:a16="http://schemas.microsoft.com/office/drawing/2014/main" val="21027407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31.3.2018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86428"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huhti-kesäkuu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2873830935"/>
                    </a:ext>
                  </a:extLst>
                </a:gridCol>
                <a:gridCol w="571959">
                  <a:extLst>
                    <a:ext uri="{9D8B030D-6E8A-4147-A177-3AD203B41FA5}">
                      <a16:colId xmlns:a16="http://schemas.microsoft.com/office/drawing/2014/main" val="177990426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II,2018 / I,2018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30.6.2018.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7" y="3653915"/>
          <a:ext cx="6544901" cy="252180"/>
        </p:xfrm>
        <a:graphic>
          <a:graphicData uri="http://schemas.openxmlformats.org/drawingml/2006/table">
            <a:tbl>
              <a:tblPr firstRow="1" bandRow="1">
                <a:tableStyleId>{073A0DAA-6AF3-43AB-8588-CEC1D06C72B9}</a:tableStyleId>
              </a:tblPr>
              <a:tblGrid>
                <a:gridCol w="592239">
                  <a:extLst>
                    <a:ext uri="{9D8B030D-6E8A-4147-A177-3AD203B41FA5}">
                      <a16:colId xmlns:a16="http://schemas.microsoft.com/office/drawing/2014/main" val="20003"/>
                    </a:ext>
                  </a:extLst>
                </a:gridCol>
                <a:gridCol w="633304">
                  <a:extLst>
                    <a:ext uri="{9D8B030D-6E8A-4147-A177-3AD203B41FA5}">
                      <a16:colId xmlns:a16="http://schemas.microsoft.com/office/drawing/2014/main" val="20004"/>
                    </a:ext>
                  </a:extLst>
                </a:gridCol>
                <a:gridCol w="581271">
                  <a:extLst>
                    <a:ext uri="{9D8B030D-6E8A-4147-A177-3AD203B41FA5}">
                      <a16:colId xmlns:a16="http://schemas.microsoft.com/office/drawing/2014/main" val="20005"/>
                    </a:ext>
                  </a:extLst>
                </a:gridCol>
                <a:gridCol w="608758">
                  <a:extLst>
                    <a:ext uri="{9D8B030D-6E8A-4147-A177-3AD203B41FA5}">
                      <a16:colId xmlns:a16="http://schemas.microsoft.com/office/drawing/2014/main" val="20006"/>
                    </a:ext>
                  </a:extLst>
                </a:gridCol>
                <a:gridCol w="571119">
                  <a:extLst>
                    <a:ext uri="{9D8B030D-6E8A-4147-A177-3AD203B41FA5}">
                      <a16:colId xmlns:a16="http://schemas.microsoft.com/office/drawing/2014/main" val="20007"/>
                    </a:ext>
                  </a:extLst>
                </a:gridCol>
                <a:gridCol w="635242">
                  <a:extLst>
                    <a:ext uri="{9D8B030D-6E8A-4147-A177-3AD203B41FA5}">
                      <a16:colId xmlns:a16="http://schemas.microsoft.com/office/drawing/2014/main" val="20008"/>
                    </a:ext>
                  </a:extLst>
                </a:gridCol>
                <a:gridCol w="583815">
                  <a:extLst>
                    <a:ext uri="{9D8B030D-6E8A-4147-A177-3AD203B41FA5}">
                      <a16:colId xmlns:a16="http://schemas.microsoft.com/office/drawing/2014/main" val="20009"/>
                    </a:ext>
                  </a:extLst>
                </a:gridCol>
                <a:gridCol w="548576">
                  <a:extLst>
                    <a:ext uri="{9D8B030D-6E8A-4147-A177-3AD203B41FA5}">
                      <a16:colId xmlns:a16="http://schemas.microsoft.com/office/drawing/2014/main" val="20010"/>
                    </a:ext>
                  </a:extLst>
                </a:gridCol>
                <a:gridCol w="646805">
                  <a:extLst>
                    <a:ext uri="{9D8B030D-6E8A-4147-A177-3AD203B41FA5}">
                      <a16:colId xmlns:a16="http://schemas.microsoft.com/office/drawing/2014/main" val="20011"/>
                    </a:ext>
                  </a:extLst>
                </a:gridCol>
                <a:gridCol w="571885">
                  <a:extLst>
                    <a:ext uri="{9D8B030D-6E8A-4147-A177-3AD203B41FA5}">
                      <a16:colId xmlns:a16="http://schemas.microsoft.com/office/drawing/2014/main" val="2914086870"/>
                    </a:ext>
                  </a:extLst>
                </a:gridCol>
                <a:gridCol w="571887">
                  <a:extLst>
                    <a:ext uri="{9D8B030D-6E8A-4147-A177-3AD203B41FA5}">
                      <a16:colId xmlns:a16="http://schemas.microsoft.com/office/drawing/2014/main" val="185817444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30.6.2018 / 31.3.2018</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on kasvanut tänä vuonna 10 000:lla</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9201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Suomessa tammi-kesäkuussa 26 000 ihmistä, 42 500 vuonna 2017</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019428"/>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syksyn 2018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607754"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72,7 miljardia euroa vuonna 2017. Kasvua edellisvuotisesta oli koko vuoden ajalta noin 7 prosenttia. Tammi-huhtikuussa 2018 liikevaihto oli 6 prosenttia suurempi kuin vuosi sitten.         </a:t>
            </a:r>
          </a:p>
          <a:p>
            <a:pPr marL="285750" indent="-285750">
              <a:lnSpc>
                <a:spcPct val="90000"/>
              </a:lnSpc>
              <a:buFont typeface="Arial" panose="020B0604020202020204" pitchFamily="34" charset="0"/>
              <a:buChar char="•"/>
            </a:pPr>
            <a:r>
              <a:rPr lang="fi-FI" sz="1200" dirty="0"/>
              <a:t>Alan yritykset Suomessa saivat uusia tilauksia huhti-kesäkuussa euromääräisestiprosentin verran vähemmän kuin tammi-maaliskuussa ja 9 prosenttia vähemmän kuin vastaavalla ajanjaksolla vuonna 2017. Muutokset vuosineljännesten välillä ovat olleet viime aikoina suuria erityisesti laivatilausten sekä uusien pitkäkestoisten palvelusopimusten takia.      </a:t>
            </a:r>
          </a:p>
          <a:p>
            <a:pPr marL="285750" indent="-285750">
              <a:lnSpc>
                <a:spcPct val="90000"/>
              </a:lnSpc>
              <a:buFont typeface="Arial" panose="020B0604020202020204" pitchFamily="34" charset="0"/>
              <a:buChar char="•"/>
            </a:pPr>
            <a:r>
              <a:rPr lang="fi-FI" sz="1200" dirty="0"/>
              <a:t>Tilauskannan arvo oli kesäkuun lopussa 3 prosenttia pienempi kuin maaliskuun lopussa, mutta 12 prosenttia suurempi kuin vuoden 2017 kesäkuussa.  </a:t>
            </a:r>
          </a:p>
          <a:p>
            <a:pPr marL="285750" indent="-285750">
              <a:lnSpc>
                <a:spcPct val="90000"/>
              </a:lnSpc>
              <a:buFont typeface="Arial" panose="020B0604020202020204" pitchFamily="34" charset="0"/>
              <a:buChar char="•"/>
            </a:pPr>
            <a:r>
              <a:rPr lang="fi-FI" sz="1200" dirty="0"/>
              <a:t>Teknologiateollisuuden liikevaihto on syksyllä 2018 hieman suurempi kuin viime vuonna vastaavaan aikaan.  </a:t>
            </a:r>
          </a:p>
          <a:p>
            <a:pPr marL="285750" indent="-285750">
              <a:lnSpc>
                <a:spcPct val="90000"/>
              </a:lnSpc>
              <a:buFont typeface="Arial" panose="020B0604020202020204" pitchFamily="34" charset="0"/>
              <a:buChar char="•"/>
            </a:pPr>
            <a:r>
              <a:rPr lang="fi-FI" sz="1200" dirty="0"/>
              <a:t>Teknologiateollisuuden yritysten henkilöstö Suomessa kasvoi tammi-kesäkuussa runsaat kolme prosenttia verrattuna vuoden 2017 keskiarvoon. Henkilöstöä oli kesäkuun lopussa noin 310 000 eli 10 000 enemmän kuin viime vuonna.    </a:t>
            </a:r>
          </a:p>
          <a:p>
            <a:pPr marL="285750" indent="-285750">
              <a:lnSpc>
                <a:spcPct val="90000"/>
              </a:lnSpc>
              <a:buFont typeface="Arial" panose="020B0604020202020204" pitchFamily="34" charset="0"/>
              <a:buChar char="•"/>
            </a:pPr>
            <a:r>
              <a:rPr lang="fi-FI" sz="1200" dirty="0"/>
              <a:t>Alan yritysten henkilöstörekrytoinnit olivat korkealla tasolla tammi-kesäkuussa. Rekrytointeja oli kaikkiaan lähes 26 000, kun viime vuonna niitä oli yhteensä 42 500. Pk-yritysten osuus rekrytoinneista oli 62 prosenttia.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tuotteita ja palveluja käytetään paljon välituotteina* eri toimialoilla</a:t>
            </a:r>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954478734"/>
              </p:ext>
            </p:extLst>
          </p:nvPr>
        </p:nvGraphicFramePr>
        <p:xfrm>
          <a:off x="381000" y="1146128"/>
          <a:ext cx="8391525" cy="34988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340531"/>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tuotannollista pääomaa Suomessa on hävinnyt merkittävästi, erityisesti 2008 jälkeen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6053742" cy="165163"/>
          </a:xfrm>
        </p:spPr>
        <p:txBody>
          <a:bodyPr/>
          <a:lstStyle/>
          <a:p>
            <a:r>
              <a:rPr lang="fi-FI" dirty="0"/>
              <a:t>Lähde: Tilastokeskus, Kansantalouden tilinpito, EK:n investointitiedustelu kesäkuu 2018 (yritysten suunnitelmat vuodelle 2018)</a:t>
            </a:r>
          </a:p>
          <a:p>
            <a:endParaRPr lang="fi-FI" dirty="0"/>
          </a:p>
          <a:p>
            <a:endParaRPr lang="fi-FI" dirty="0"/>
          </a:p>
        </p:txBody>
      </p:sp>
      <p:graphicFrame>
        <p:nvGraphicFramePr>
          <p:cNvPr id="8" name="Sisällön paikkamerkki 9"/>
          <p:cNvGraphicFramePr>
            <a:graphicFrameLocks noGrp="1"/>
          </p:cNvGraphicFramePr>
          <p:nvPr>
            <p:ph sz="quarter" idx="17"/>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kiintein 2010 hinnoin</a:t>
            </a:r>
          </a:p>
        </p:txBody>
      </p:sp>
    </p:spTree>
    <p:extLst>
      <p:ext uri="{BB962C8B-B14F-4D97-AF65-F5344CB8AC3E}">
        <p14:creationId xmlns:p14="http://schemas.microsoft.com/office/powerpoint/2010/main" val="1036644839"/>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031074000"/>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tammi-maaliskuussa 2017, mutta ei ole kasvanut juurikaan sen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115454467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6441"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267011559"/>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viennissä on 2008 jälkeen 40 prosentin takamatka verrattuna muihin euromaihin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335368469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5129"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06979523"/>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48983863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518"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Yli 70 % Suomen viennistä on tavaroita, vajaa 30 % palveluja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118880724"/>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39571"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kesäkuu 2018</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euromääräinen arvo ei ole juurikaan enää kasvanut 2017 kevään jälkeen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238104796"/>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3" cy="280504"/>
        </p:xfrm>
        <a:graphic>
          <a:graphicData uri="http://schemas.openxmlformats.org/drawingml/2006/table">
            <a:tbl>
              <a:tblPr firstRow="1" bandRow="1">
                <a:tableStyleId>{073A0DAA-6AF3-43AB-8588-CEC1D06C72B9}</a:tableStyleId>
              </a:tblPr>
              <a:tblGrid>
                <a:gridCol w="683833">
                  <a:extLst>
                    <a:ext uri="{9D8B030D-6E8A-4147-A177-3AD203B41FA5}">
                      <a16:colId xmlns:a16="http://schemas.microsoft.com/office/drawing/2014/main" val="1803676972"/>
                    </a:ext>
                  </a:extLst>
                </a:gridCol>
                <a:gridCol w="691699">
                  <a:extLst>
                    <a:ext uri="{9D8B030D-6E8A-4147-A177-3AD203B41FA5}">
                      <a16:colId xmlns:a16="http://schemas.microsoft.com/office/drawing/2014/main" val="2105154684"/>
                    </a:ext>
                  </a:extLst>
                </a:gridCol>
                <a:gridCol w="682959">
                  <a:extLst>
                    <a:ext uri="{9D8B030D-6E8A-4147-A177-3AD203B41FA5}">
                      <a16:colId xmlns:a16="http://schemas.microsoft.com/office/drawing/2014/main" val="3646309867"/>
                    </a:ext>
                  </a:extLst>
                </a:gridCol>
                <a:gridCol w="682959">
                  <a:extLst>
                    <a:ext uri="{9D8B030D-6E8A-4147-A177-3AD203B41FA5}">
                      <a16:colId xmlns:a16="http://schemas.microsoft.com/office/drawing/2014/main" val="2487516520"/>
                    </a:ext>
                  </a:extLst>
                </a:gridCol>
                <a:gridCol w="682959">
                  <a:extLst>
                    <a:ext uri="{9D8B030D-6E8A-4147-A177-3AD203B41FA5}">
                      <a16:colId xmlns:a16="http://schemas.microsoft.com/office/drawing/2014/main" val="3067801971"/>
                    </a:ext>
                  </a:extLst>
                </a:gridCol>
                <a:gridCol w="682959">
                  <a:extLst>
                    <a:ext uri="{9D8B030D-6E8A-4147-A177-3AD203B41FA5}">
                      <a16:colId xmlns:a16="http://schemas.microsoft.com/office/drawing/2014/main" val="1478731465"/>
                    </a:ext>
                  </a:extLst>
                </a:gridCol>
                <a:gridCol w="682959">
                  <a:extLst>
                    <a:ext uri="{9D8B030D-6E8A-4147-A177-3AD203B41FA5}">
                      <a16:colId xmlns:a16="http://schemas.microsoft.com/office/drawing/2014/main" val="2677636684"/>
                    </a:ext>
                  </a:extLst>
                </a:gridCol>
                <a:gridCol w="682959">
                  <a:extLst>
                    <a:ext uri="{9D8B030D-6E8A-4147-A177-3AD203B41FA5}">
                      <a16:colId xmlns:a16="http://schemas.microsoft.com/office/drawing/2014/main" val="1419263424"/>
                    </a:ext>
                  </a:extLst>
                </a:gridCol>
                <a:gridCol w="681209">
                  <a:extLst>
                    <a:ext uri="{9D8B030D-6E8A-4147-A177-3AD203B41FA5}">
                      <a16:colId xmlns:a16="http://schemas.microsoft.com/office/drawing/2014/main" val="1103362267"/>
                    </a:ext>
                  </a:extLst>
                </a:gridCol>
                <a:gridCol w="681209">
                  <a:extLst>
                    <a:ext uri="{9D8B030D-6E8A-4147-A177-3AD203B41FA5}">
                      <a16:colId xmlns:a16="http://schemas.microsoft.com/office/drawing/2014/main" val="2747218352"/>
                    </a:ext>
                  </a:extLst>
                </a:gridCol>
                <a:gridCol w="681209">
                  <a:extLst>
                    <a:ext uri="{9D8B030D-6E8A-4147-A177-3AD203B41FA5}">
                      <a16:colId xmlns:a16="http://schemas.microsoft.com/office/drawing/2014/main" val="196539893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821043560"/>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5CE76C4-C04E-4A8D-B86D-2C9586362561}"/>
              </a:ext>
            </a:extLst>
          </p:cNvPr>
          <p:cNvSpPr>
            <a:spLocks noGrp="1"/>
          </p:cNvSpPr>
          <p:nvPr>
            <p:ph type="body" sz="quarter" idx="15"/>
          </p:nvPr>
        </p:nvSpPr>
        <p:spPr/>
        <p:txBody>
          <a:bodyPr/>
          <a:lstStyle/>
          <a:p>
            <a:r>
              <a:rPr lang="fi-FI" dirty="0"/>
              <a:t>Palvelujen vienti Suomesta on kasvanut heikosti verrattuna muihin EU-maihin  </a:t>
            </a:r>
          </a:p>
        </p:txBody>
      </p:sp>
      <p:sp>
        <p:nvSpPr>
          <p:cNvPr id="3" name="Dian numeron paikkamerkki 2">
            <a:extLst>
              <a:ext uri="{FF2B5EF4-FFF2-40B4-BE49-F238E27FC236}">
                <a16:creationId xmlns:a16="http://schemas.microsoft.com/office/drawing/2014/main" id="{ED9F0304-02BC-4145-B900-76BE5089BE01}"/>
              </a:ext>
            </a:extLst>
          </p:cNvPr>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a:extLst>
              <a:ext uri="{FF2B5EF4-FFF2-40B4-BE49-F238E27FC236}">
                <a16:creationId xmlns:a16="http://schemas.microsoft.com/office/drawing/2014/main" id="{345D28E8-119E-4499-B0D1-4FB2A9CA6F35}"/>
              </a:ext>
            </a:extLst>
          </p:cNvPr>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a:extLst>
              <a:ext uri="{FF2B5EF4-FFF2-40B4-BE49-F238E27FC236}">
                <a16:creationId xmlns:a16="http://schemas.microsoft.com/office/drawing/2014/main" id="{76FCC140-BE4F-4CBB-95C1-AE99985C3FA5}"/>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308BB84D-D5AA-4226-B946-137C74FE3D52}"/>
              </a:ext>
            </a:extLst>
          </p:cNvPr>
          <p:cNvSpPr>
            <a:spLocks noGrp="1"/>
          </p:cNvSpPr>
          <p:nvPr>
            <p:ph type="body" sz="quarter" idx="18"/>
          </p:nvPr>
        </p:nvSpPr>
        <p:spPr/>
        <p:txBody>
          <a:bodyPr/>
          <a:lstStyle/>
          <a:p>
            <a:r>
              <a:rPr lang="fi-FI" dirty="0"/>
              <a:t>Lähde: Eurostat</a:t>
            </a:r>
          </a:p>
        </p:txBody>
      </p:sp>
      <p:pic>
        <p:nvPicPr>
          <p:cNvPr id="14" name="Sisällön paikkamerkki 13">
            <a:extLst>
              <a:ext uri="{FF2B5EF4-FFF2-40B4-BE49-F238E27FC236}">
                <a16:creationId xmlns:a16="http://schemas.microsoft.com/office/drawing/2014/main" id="{D11B8DA8-8984-4AAA-AACC-F2A6AC90A9BD}"/>
              </a:ext>
            </a:extLst>
          </p:cNvPr>
          <p:cNvPicPr>
            <a:picLocks noGrp="1" noChangeAspect="1"/>
          </p:cNvPicPr>
          <p:nvPr>
            <p:ph sz="quarter" idx="17"/>
          </p:nvPr>
        </p:nvPicPr>
        <p:blipFill>
          <a:blip r:embed="rId2"/>
          <a:stretch>
            <a:fillRect/>
          </a:stretch>
        </p:blipFill>
        <p:spPr>
          <a:xfrm>
            <a:off x="395536" y="1081326"/>
            <a:ext cx="8280920" cy="3646247"/>
          </a:xfrm>
          <a:prstGeom prst="rect">
            <a:avLst/>
          </a:prstGeom>
        </p:spPr>
      </p:pic>
      <p:sp>
        <p:nvSpPr>
          <p:cNvPr id="6" name="Ellipsi 5">
            <a:extLst>
              <a:ext uri="{FF2B5EF4-FFF2-40B4-BE49-F238E27FC236}">
                <a16:creationId xmlns:a16="http://schemas.microsoft.com/office/drawing/2014/main" id="{739C114F-F83B-465E-B3C9-824B28521D68}"/>
              </a:ext>
            </a:extLst>
          </p:cNvPr>
          <p:cNvSpPr/>
          <p:nvPr/>
        </p:nvSpPr>
        <p:spPr bwMode="auto">
          <a:xfrm>
            <a:off x="7956376" y="2139702"/>
            <a:ext cx="360040" cy="360040"/>
          </a:xfrm>
          <a:prstGeom prst="ellipse">
            <a:avLst/>
          </a:prstGeom>
          <a:noFill/>
          <a:ln w="28575">
            <a:solidFill>
              <a:schemeClr val="accent5"/>
            </a:solidFill>
          </a:ln>
        </p:spPr>
        <p:txBody>
          <a:bodyPr vert="horz" wrap="square" lIns="91440" tIns="45720" rIns="91440" bIns="45720" numCol="1" rtlCol="0" anchor="t" anchorCtr="0" compatLnSpc="1">
            <a:prstTxWarp prst="textNoShape">
              <a:avLst/>
            </a:prstTxWarp>
          </a:bodyPr>
          <a:lstStyle/>
          <a:p>
            <a:pPr algn="ctr"/>
            <a:endParaRPr lang="fi-FI"/>
          </a:p>
        </p:txBody>
      </p:sp>
    </p:spTree>
    <p:extLst>
      <p:ext uri="{BB962C8B-B14F-4D97-AF65-F5344CB8AC3E}">
        <p14:creationId xmlns:p14="http://schemas.microsoft.com/office/powerpoint/2010/main" val="1843723799"/>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r>
              <a:rPr lang="fi-FI" dirty="0"/>
              <a:t>Rojaltitulojen kotiuttamisessa Suomi ei erottaudu edukseen kilpailijamaista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 / </a:t>
            </a:r>
            <a:r>
              <a:rPr lang="fi-FI" dirty="0" err="1"/>
              <a:t>Balance</a:t>
            </a:r>
            <a:r>
              <a:rPr lang="fi-FI" dirty="0"/>
              <a:t> of </a:t>
            </a:r>
            <a:r>
              <a:rPr lang="fi-FI" dirty="0" err="1"/>
              <a:t>payments</a:t>
            </a:r>
            <a:endParaRPr lang="fi-FI" dirty="0"/>
          </a:p>
        </p:txBody>
      </p:sp>
      <p:graphicFrame>
        <p:nvGraphicFramePr>
          <p:cNvPr id="9" name="Sisällön paikkamerkki 7"/>
          <p:cNvGraphicFramePr>
            <a:graphicFrameLocks noGrp="1"/>
          </p:cNvGraphicFramePr>
          <p:nvPr>
            <p:ph sz="quarter" idx="17"/>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5507952"/>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Suomessa on vähän ulkomaisomisteisia yrityksiä                    </a:t>
            </a:r>
            <a:r>
              <a:rPr lang="fi-FI" sz="1800" b="0" dirty="0"/>
              <a:t>Ulkomaisomisteisten yritysten maksamat rojaltit kotimaahansa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 / </a:t>
            </a:r>
            <a:r>
              <a:rPr lang="fi-FI" dirty="0" err="1"/>
              <a:t>Balance</a:t>
            </a:r>
            <a:r>
              <a:rPr lang="fi-FI" dirty="0"/>
              <a:t> of </a:t>
            </a:r>
            <a:r>
              <a:rPr lang="fi-FI" dirty="0" err="1"/>
              <a:t>payments</a:t>
            </a:r>
            <a:endParaRPr lang="fi-FI" dirty="0"/>
          </a:p>
        </p:txBody>
      </p:sp>
      <p:graphicFrame>
        <p:nvGraphicFramePr>
          <p:cNvPr id="9" name="Sisällön paikkamerkki 7"/>
          <p:cNvGraphicFramePr>
            <a:graphicFrameLocks noGrp="1"/>
          </p:cNvGraphicFramePr>
          <p:nvPr>
            <p:ph sz="quarter" idx="17"/>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3"/>
          </a:graphicData>
        </a:graphic>
      </p:graphicFrame>
      <p:sp>
        <p:nvSpPr>
          <p:cNvPr id="2" name="Suorakulmio 1">
            <a:extLst>
              <a:ext uri="{FF2B5EF4-FFF2-40B4-BE49-F238E27FC236}">
                <a16:creationId xmlns:a16="http://schemas.microsoft.com/office/drawing/2014/main" id="{A257F8C9-356B-49BF-9690-B84A6DB4298C}"/>
              </a:ext>
            </a:extLst>
          </p:cNvPr>
          <p:cNvSpPr/>
          <p:nvPr/>
        </p:nvSpPr>
        <p:spPr>
          <a:xfrm>
            <a:off x="5215847" y="1714883"/>
            <a:ext cx="2207079" cy="276999"/>
          </a:xfrm>
          <a:prstGeom prst="rect">
            <a:avLst/>
          </a:prstGeom>
        </p:spPr>
        <p:txBody>
          <a:bodyPr wrap="none">
            <a:spAutoFit/>
          </a:bodyPr>
          <a:lstStyle/>
          <a:p>
            <a:r>
              <a:rPr lang="fi-FI" sz="1200" dirty="0"/>
              <a:t>Alankomaat 6,4% v. 2017</a:t>
            </a:r>
          </a:p>
        </p:txBody>
      </p:sp>
      <p:sp>
        <p:nvSpPr>
          <p:cNvPr id="7" name="Suorakulmio 6">
            <a:extLst>
              <a:ext uri="{FF2B5EF4-FFF2-40B4-BE49-F238E27FC236}">
                <a16:creationId xmlns:a16="http://schemas.microsoft.com/office/drawing/2014/main" id="{4A8DFB1F-1813-4A71-8715-F48E73F88516}"/>
              </a:ext>
            </a:extLst>
          </p:cNvPr>
          <p:cNvSpPr/>
          <p:nvPr/>
        </p:nvSpPr>
        <p:spPr>
          <a:xfrm>
            <a:off x="5724128" y="1502644"/>
            <a:ext cx="1698798" cy="276999"/>
          </a:xfrm>
          <a:prstGeom prst="rect">
            <a:avLst/>
          </a:prstGeom>
        </p:spPr>
        <p:txBody>
          <a:bodyPr wrap="none">
            <a:spAutoFit/>
          </a:bodyPr>
          <a:lstStyle/>
          <a:p>
            <a:r>
              <a:rPr lang="fi-FI" sz="1200" dirty="0"/>
              <a:t>Irlanti 24% v. 2017</a:t>
            </a:r>
          </a:p>
        </p:txBody>
      </p:sp>
    </p:spTree>
    <p:extLst>
      <p:ext uri="{BB962C8B-B14F-4D97-AF65-F5344CB8AC3E}">
        <p14:creationId xmlns:p14="http://schemas.microsoft.com/office/powerpoint/2010/main" val="166346337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Suomessa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77167875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54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julkinen velka ja kokonaisveroaste nousivat merkittävästi </a:t>
            </a:r>
            <a:endParaRPr lang="fi-FI" spc="-90" dirty="0"/>
          </a:p>
        </p:txBody>
      </p:sp>
      <p:graphicFrame>
        <p:nvGraphicFramePr>
          <p:cNvPr id="11" name="Sisällön paikkamerkki 10">
            <a:extLst>
              <a:ext uri="{FF2B5EF4-FFF2-40B4-BE49-F238E27FC236}">
                <a16:creationId xmlns:a16="http://schemas.microsoft.com/office/drawing/2014/main" id="{4BAA78D7-FF23-43AB-AA9A-83634BE44BF0}"/>
              </a:ext>
            </a:extLst>
          </p:cNvPr>
          <p:cNvGraphicFramePr>
            <a:graphicFrameLocks noGrp="1" noChangeAspect="1"/>
          </p:cNvGraphicFramePr>
          <p:nvPr>
            <p:ph sz="quarter" idx="17"/>
            <p:extLst>
              <p:ext uri="{D42A27DB-BD31-4B8C-83A1-F6EECF244321}">
                <p14:modId xmlns:p14="http://schemas.microsoft.com/office/powerpoint/2010/main" val="342763904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3081"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59862FF-E395-418D-8392-5D34FC93806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961895042"/>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916221875"/>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606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(June 2018)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Suomessa julkisen sektorin bkt-suhteen palauttaminen edellyttää vahvaa talouskasvua  </a:t>
            </a:r>
            <a:endParaRPr lang="fi-FI" spc="-90" dirty="0"/>
          </a:p>
          <a:p>
            <a:pPr>
              <a:lnSpc>
                <a:spcPct val="100000"/>
              </a:lnSpc>
              <a:spcBef>
                <a:spcPts val="0"/>
              </a:spcBef>
            </a:pPr>
            <a:r>
              <a:rPr lang="fi-FI" sz="1200" b="0" dirty="0"/>
              <a:t>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16221943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noussut lievästi positiiviseksi</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97972542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08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604096"/>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 Tiedot vuodelta 2014</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2015</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rgbClr val="000000"/>
                </a:solidFill>
                <a:ea typeface="Arial Unicode MS"/>
                <a:cs typeface="Arial Unicode MS"/>
              </a:rPr>
              <a:t>Osuus maan koko tavaraviennin arvosta, %</a:t>
            </a:r>
          </a:p>
        </p:txBody>
      </p:sp>
    </p:spTree>
    <p:extLst>
      <p:ext uri="{BB962C8B-B14F-4D97-AF65-F5344CB8AC3E}">
        <p14:creationId xmlns:p14="http://schemas.microsoft.com/office/powerpoint/2010/main" val="3863262159"/>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Pk-yritysten osuus tavaraviennissä on kasvamassa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03562563"/>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116" y="562919"/>
            <a:ext cx="6977283" cy="1165268"/>
          </a:xfrm>
        </p:spPr>
        <p:txBody>
          <a:bodyPr>
            <a:normAutofit/>
          </a:bodyPr>
          <a:lstStyle/>
          <a:p>
            <a:pPr>
              <a:lnSpc>
                <a:spcPct val="100000"/>
              </a:lnSpc>
            </a:pPr>
            <a:r>
              <a:rPr lang="fi-FI" sz="2800" dirty="0"/>
              <a:t>Kasvun paradoksi: teollisuuden suuryritysten* toimintojen väheneminen Suomessa jarruttaa olennaisesti talouskasvua</a:t>
            </a:r>
          </a:p>
          <a:p>
            <a:pPr>
              <a:lnSpc>
                <a:spcPct val="100000"/>
              </a:lnSpc>
            </a:pPr>
            <a:endParaRPr lang="fi-FI" sz="3200" dirty="0"/>
          </a:p>
          <a:p>
            <a:pPr>
              <a:lnSpc>
                <a:spcPct val="100000"/>
              </a:lnSpc>
            </a:pPr>
            <a:r>
              <a:rPr lang="fi-FI" sz="1400" u="sng" dirty="0"/>
              <a:t>*) Kaksi laskelmaa: 2008-2016 (2017)</a:t>
            </a:r>
          </a:p>
          <a:p>
            <a:pPr>
              <a:lnSpc>
                <a:spcPct val="100000"/>
              </a:lnSpc>
            </a:pPr>
            <a:r>
              <a:rPr lang="fi-FI" sz="1400" u="sng" dirty="0"/>
              <a:t>Tilastokeskus</a:t>
            </a:r>
            <a:r>
              <a:rPr lang="fi-FI" sz="1400" dirty="0"/>
              <a:t>: teknologia-, metsä- ja kemianteollisuuden suuryritysten liikevaihto ja henkilöstömäärä: mukana yritykset, joissa henkilöstöä vähintään 500 vuonna 2008 (74 kpl vuonna 2008, 67 kpl vuonna 2016).   </a:t>
            </a:r>
          </a:p>
          <a:p>
            <a:pPr>
              <a:lnSpc>
                <a:spcPct val="100000"/>
              </a:lnSpc>
            </a:pPr>
            <a:r>
              <a:rPr lang="fi-FI" sz="1400" u="sng" dirty="0"/>
              <a:t>Tulli</a:t>
            </a:r>
            <a:r>
              <a:rPr lang="fi-FI" sz="1400" dirty="0"/>
              <a:t>: koko teollisuuden suuryritysten tavaravienti: mukana yritykset, joissa henkilöstöä vähintään 500 vuosina 2008-2017 (102 kpl vuonna 2008, 82 kpl vuonna 2016).</a:t>
            </a:r>
            <a:endParaRPr lang="fi-FI" sz="1800" dirty="0"/>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07015179"/>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Kasvun paradoksi: supistuneella teollisuudella on</a:t>
            </a:r>
          </a:p>
          <a:p>
            <a:pPr>
              <a:lnSpc>
                <a:spcPct val="100000"/>
              </a:lnSpc>
            </a:pPr>
            <a:r>
              <a:rPr lang="fi-FI" dirty="0"/>
              <a:t>rajalliset mahdollisuudet kasvattaa Suomen vientiä </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21859960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34624"/>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303715"/>
            <a:ext cx="6977283" cy="1165268"/>
          </a:xfrm>
        </p:spPr>
        <p:txBody>
          <a:bodyPr>
            <a:normAutofit/>
          </a:bodyPr>
          <a:lstStyle/>
          <a:p>
            <a:pPr>
              <a:lnSpc>
                <a:spcPct val="100000"/>
              </a:lnSpc>
            </a:pPr>
            <a:r>
              <a:rPr lang="fi-FI" sz="2000" dirty="0"/>
              <a:t>Teollisuuden suuryrityksiä ovat mm:</a:t>
            </a:r>
          </a:p>
          <a:p>
            <a:pPr>
              <a:lnSpc>
                <a:spcPct val="100000"/>
              </a:lnSpc>
            </a:pPr>
            <a:endParaRPr lang="fi-FI" sz="2000" dirty="0"/>
          </a:p>
          <a:p>
            <a:pPr>
              <a:lnSpc>
                <a:spcPct val="100000"/>
              </a:lnSpc>
            </a:pPr>
            <a:r>
              <a:rPr lang="fi-FI" sz="1400" dirty="0"/>
              <a:t>ABB			Outokumpu</a:t>
            </a:r>
          </a:p>
          <a:p>
            <a:pPr>
              <a:lnSpc>
                <a:spcPct val="100000"/>
              </a:lnSpc>
            </a:pPr>
            <a:r>
              <a:rPr lang="fi-FI" sz="1400" dirty="0" err="1"/>
              <a:t>Andritz</a:t>
            </a:r>
            <a:r>
              <a:rPr lang="fi-FI" sz="1400" dirty="0"/>
              <a:t>			Patria</a:t>
            </a:r>
          </a:p>
          <a:p>
            <a:pPr>
              <a:lnSpc>
                <a:spcPct val="100000"/>
              </a:lnSpc>
            </a:pPr>
            <a:r>
              <a:rPr lang="fi-FI" sz="1400" dirty="0"/>
              <a:t>Bayer			</a:t>
            </a:r>
            <a:r>
              <a:rPr lang="fi-FI" sz="1400" dirty="0" err="1"/>
              <a:t>Planmeca</a:t>
            </a:r>
            <a:r>
              <a:rPr lang="fi-FI" sz="1400" dirty="0"/>
              <a:t>	</a:t>
            </a:r>
          </a:p>
          <a:p>
            <a:pPr>
              <a:lnSpc>
                <a:spcPct val="100000"/>
              </a:lnSpc>
            </a:pPr>
            <a:r>
              <a:rPr lang="fi-FI" sz="1400" dirty="0"/>
              <a:t>Boliden			</a:t>
            </a:r>
            <a:r>
              <a:rPr lang="fi-FI" sz="1400" dirty="0" err="1"/>
              <a:t>Ponsse</a:t>
            </a:r>
            <a:endParaRPr lang="fi-FI" sz="1400" dirty="0"/>
          </a:p>
          <a:p>
            <a:pPr>
              <a:lnSpc>
                <a:spcPct val="100000"/>
              </a:lnSpc>
            </a:pPr>
            <a:r>
              <a:rPr lang="fi-FI" sz="1400" dirty="0"/>
              <a:t>Cargotec		SSAB</a:t>
            </a:r>
          </a:p>
          <a:p>
            <a:pPr>
              <a:lnSpc>
                <a:spcPct val="100000"/>
              </a:lnSpc>
            </a:pPr>
            <a:r>
              <a:rPr lang="fi-FI" sz="1400" dirty="0"/>
              <a:t>GE Healthcare		Sandvik Mining and Construction</a:t>
            </a:r>
          </a:p>
          <a:p>
            <a:pPr>
              <a:lnSpc>
                <a:spcPct val="100000"/>
              </a:lnSpc>
            </a:pPr>
            <a:r>
              <a:rPr lang="fi-FI" sz="1400" dirty="0"/>
              <a:t>Huhtamäki		Stora Enso</a:t>
            </a:r>
          </a:p>
          <a:p>
            <a:pPr>
              <a:lnSpc>
                <a:spcPct val="100000"/>
              </a:lnSpc>
            </a:pPr>
            <a:r>
              <a:rPr lang="fi-FI" sz="1400" dirty="0"/>
              <a:t>Kemira			Tikkurila</a:t>
            </a:r>
          </a:p>
          <a:p>
            <a:pPr>
              <a:lnSpc>
                <a:spcPct val="100000"/>
              </a:lnSpc>
            </a:pPr>
            <a:r>
              <a:rPr lang="fi-FI" sz="1400" dirty="0"/>
              <a:t>Kone			UPM</a:t>
            </a:r>
          </a:p>
          <a:p>
            <a:pPr>
              <a:lnSpc>
                <a:spcPct val="100000"/>
              </a:lnSpc>
            </a:pPr>
            <a:r>
              <a:rPr lang="fi-FI" sz="1400" dirty="0"/>
              <a:t>Konecranes		</a:t>
            </a:r>
            <a:r>
              <a:rPr lang="fi-FI" sz="1400" dirty="0" err="1"/>
              <a:t>Vacon</a:t>
            </a:r>
            <a:endParaRPr lang="fi-FI" sz="1400" dirty="0"/>
          </a:p>
          <a:p>
            <a:pPr>
              <a:lnSpc>
                <a:spcPct val="100000"/>
              </a:lnSpc>
            </a:pPr>
            <a:r>
              <a:rPr lang="fi-FI" sz="1400" dirty="0"/>
              <a:t>Metso			Vaisala</a:t>
            </a:r>
          </a:p>
          <a:p>
            <a:pPr>
              <a:lnSpc>
                <a:spcPct val="100000"/>
              </a:lnSpc>
            </a:pPr>
            <a:r>
              <a:rPr lang="fi-FI" sz="1400" dirty="0"/>
              <a:t>Metsä Group		</a:t>
            </a:r>
            <a:r>
              <a:rPr lang="fi-FI" sz="1400" dirty="0" err="1"/>
              <a:t>Wallac</a:t>
            </a:r>
            <a:r>
              <a:rPr lang="fi-FI" sz="1400" dirty="0"/>
              <a:t>	</a:t>
            </a:r>
          </a:p>
          <a:p>
            <a:pPr>
              <a:lnSpc>
                <a:spcPct val="100000"/>
              </a:lnSpc>
            </a:pPr>
            <a:r>
              <a:rPr lang="fi-FI" sz="1400" dirty="0"/>
              <a:t>Meyer Turku		Valmet </a:t>
            </a:r>
            <a:r>
              <a:rPr lang="fi-FI" sz="1400" dirty="0" err="1"/>
              <a:t>Automation</a:t>
            </a:r>
            <a:endParaRPr lang="fi-FI" sz="1400" dirty="0"/>
          </a:p>
          <a:p>
            <a:pPr>
              <a:lnSpc>
                <a:spcPct val="100000"/>
              </a:lnSpc>
            </a:pPr>
            <a:r>
              <a:rPr lang="fi-FI" sz="1400" dirty="0"/>
              <a:t>Neste			Valmet</a:t>
            </a:r>
          </a:p>
          <a:p>
            <a:pPr>
              <a:lnSpc>
                <a:spcPct val="100000"/>
              </a:lnSpc>
            </a:pPr>
            <a:r>
              <a:rPr lang="fi-FI" sz="1400" dirty="0"/>
              <a:t>Nokia			Valtra</a:t>
            </a:r>
          </a:p>
          <a:p>
            <a:pPr>
              <a:lnSpc>
                <a:spcPct val="100000"/>
              </a:lnSpc>
            </a:pPr>
            <a:r>
              <a:rPr lang="fi-FI" sz="1400" dirty="0"/>
              <a:t>Oras			Wärtsilä</a:t>
            </a:r>
          </a:p>
          <a:p>
            <a:pPr>
              <a:lnSpc>
                <a:spcPct val="100000"/>
              </a:lnSpc>
            </a:pPr>
            <a:r>
              <a:rPr lang="fi-FI" sz="1400" dirty="0"/>
              <a:t>Orion			Yara Suomi	</a:t>
            </a:r>
          </a:p>
          <a:p>
            <a:pPr marL="468000" indent="-457200">
              <a:lnSpc>
                <a:spcPct val="100000"/>
              </a:lnSpc>
              <a:buFontTx/>
              <a:buChar char="-"/>
            </a:pPr>
            <a:endParaRPr lang="fi-FI" sz="1400" dirty="0"/>
          </a:p>
          <a:p>
            <a:pPr marL="468000" indent="-457200">
              <a:lnSpc>
                <a:spcPct val="100000"/>
              </a:lnSpc>
              <a:buFontTx/>
              <a:buChar char="-"/>
            </a:pPr>
            <a:endParaRPr lang="fi-FI" sz="1400" dirty="0"/>
          </a:p>
          <a:p>
            <a:pPr marL="468000" indent="-457200">
              <a:lnSpc>
                <a:spcPct val="100000"/>
              </a:lnSpc>
              <a:buFontTx/>
              <a:buChar char="-"/>
            </a:pPr>
            <a:endParaRPr lang="fi-FI" sz="2000" dirty="0"/>
          </a:p>
          <a:p>
            <a:pPr marL="468000" indent="-457200">
              <a:lnSpc>
                <a:spcPct val="100000"/>
              </a:lnSpc>
              <a:buFontTx/>
              <a:buChar char="-"/>
            </a:pPr>
            <a:endParaRPr lang="fi-FI" sz="2000" dirty="0"/>
          </a:p>
          <a:p>
            <a:pPr marL="468000" indent="-457200">
              <a:lnSpc>
                <a:spcPct val="100000"/>
              </a:lnSpc>
              <a:buFontTx/>
              <a:buChar char="-"/>
            </a:pPr>
            <a:endParaRPr lang="fi-FI" sz="28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4862236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liikevaihtoon ja työpaikkoihin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15.8.2018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7096507"/>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teknologia-, metsä- ja kemianteollisuuden suuryritykset, joiden henkilöstömäärä oli vähintään 500 vuonna 2008.</a:t>
            </a:r>
          </a:p>
          <a:p>
            <a:r>
              <a:rPr lang="fi-FI" dirty="0"/>
              <a:t>**) Arvio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84917713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74760" cy="276999"/>
          </a:xfrm>
          <a:prstGeom prst="rect">
            <a:avLst/>
          </a:prstGeom>
        </p:spPr>
        <p:txBody>
          <a:bodyPr wrap="none">
            <a:spAutoFit/>
          </a:bodyPr>
          <a:lstStyle/>
          <a:p>
            <a:r>
              <a:rPr lang="fi-FI" sz="1200" dirty="0">
                <a:solidFill>
                  <a:schemeClr val="tx2"/>
                </a:solidFill>
              </a:rPr>
              <a:t>Liikevaihto Suomessa,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p:nvPr/>
        </p:nvCxnSpPr>
        <p:spPr>
          <a:xfrm>
            <a:off x="5452830" y="2207684"/>
            <a:ext cx="216024" cy="165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668854" y="3795886"/>
            <a:ext cx="0" cy="253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5076056" y="3463206"/>
            <a:ext cx="1152128" cy="307777"/>
          </a:xfrm>
          <a:prstGeom prst="rect">
            <a:avLst/>
          </a:prstGeom>
          <a:solidFill>
            <a:schemeClr val="accent2"/>
          </a:solidFill>
        </p:spPr>
        <p:txBody>
          <a:bodyPr wrap="square">
            <a:spAutoFit/>
          </a:bodyPr>
          <a:lstStyle/>
          <a:p>
            <a:r>
              <a:rPr lang="fi-FI" sz="1400" dirty="0">
                <a:solidFill>
                  <a:schemeClr val="tx2"/>
                </a:solidFill>
              </a:rPr>
              <a:t>-22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365587" y="1886187"/>
            <a:ext cx="1195255"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-29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652970" y="1667454"/>
            <a:ext cx="120755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2004391"/>
            <a:ext cx="0" cy="26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6079899"/>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189218" y="4610424"/>
            <a:ext cx="6269766" cy="118891"/>
          </a:xfrm>
        </p:spPr>
        <p:txBody>
          <a:bodyPr/>
          <a:lstStyle/>
          <a:p>
            <a:r>
              <a:rPr lang="fi-FI" dirty="0"/>
              <a:t>*) Mukana ovat teknologia-, metsä- ja kemianteollisuuden suuryritykset, joiden henkilöstömäärä oli vähintään 500 vuonna 2008.</a:t>
            </a:r>
          </a:p>
          <a:p>
            <a:r>
              <a:rPr lang="fi-FI" dirty="0"/>
              <a:t>**) Arvio koko teollisuuden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03825566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1027172" y="1298828"/>
            <a:ext cx="5210401" cy="276999"/>
          </a:xfrm>
          <a:prstGeom prst="rect">
            <a:avLst/>
          </a:prstGeom>
        </p:spPr>
        <p:txBody>
          <a:bodyPr wrap="none">
            <a:spAutoFit/>
          </a:bodyPr>
          <a:lstStyle/>
          <a:p>
            <a:r>
              <a:rPr lang="fi-FI" sz="1200" dirty="0">
                <a:solidFill>
                  <a:schemeClr val="tx2"/>
                </a:solidFill>
              </a:rPr>
              <a:t>Liikevaihto Suomessa, kiintein 2016 hinnoin, indeksi 2008=100</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E06AE562-9D4D-4FDE-889A-F5473EBC1C0A}"/>
              </a:ext>
            </a:extLst>
          </p:cNvPr>
          <p:cNvCxnSpPr/>
          <p:nvPr/>
        </p:nvCxnSpPr>
        <p:spPr>
          <a:xfrm>
            <a:off x="6139790" y="2763448"/>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a:cxnSpLocks/>
          </p:cNvCxnSpPr>
          <p:nvPr/>
        </p:nvCxnSpPr>
        <p:spPr>
          <a:xfrm flipH="1">
            <a:off x="5704061" y="3634519"/>
            <a:ext cx="164083" cy="20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E40E0D97-3D1A-4303-8A6B-ABFFB29CC16B}"/>
              </a:ext>
            </a:extLst>
          </p:cNvPr>
          <p:cNvSpPr/>
          <p:nvPr/>
        </p:nvSpPr>
        <p:spPr>
          <a:xfrm>
            <a:off x="4890963" y="2624013"/>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-22 %</a:t>
            </a:r>
            <a:endParaRPr lang="fi-FI" dirty="0"/>
          </a:p>
        </p:txBody>
      </p:sp>
      <p:sp>
        <p:nvSpPr>
          <p:cNvPr id="16" name="Suorakulmio 15">
            <a:extLst>
              <a:ext uri="{FF2B5EF4-FFF2-40B4-BE49-F238E27FC236}">
                <a16:creationId xmlns:a16="http://schemas.microsoft.com/office/drawing/2014/main" id="{46E06E27-E65C-4B86-97BF-1C3DB88E6E48}"/>
              </a:ext>
            </a:extLst>
          </p:cNvPr>
          <p:cNvSpPr/>
          <p:nvPr/>
        </p:nvSpPr>
        <p:spPr>
          <a:xfrm>
            <a:off x="5661704" y="3326742"/>
            <a:ext cx="794899" cy="307777"/>
          </a:xfrm>
          <a:prstGeom prst="rect">
            <a:avLst/>
          </a:prstGeom>
          <a:solidFill>
            <a:schemeClr val="accent2"/>
          </a:solidFill>
        </p:spPr>
        <p:txBody>
          <a:bodyPr wrap="square">
            <a:spAutoFit/>
          </a:bodyPr>
          <a:lstStyle/>
          <a:p>
            <a:r>
              <a:rPr lang="fi-FI" sz="1400" dirty="0">
                <a:solidFill>
                  <a:schemeClr val="tx2"/>
                </a:solidFill>
              </a:rPr>
              <a:t>-30 %</a:t>
            </a:r>
            <a:endParaRPr lang="fi-FI" dirty="0"/>
          </a:p>
        </p:txBody>
      </p:sp>
      <p:sp>
        <p:nvSpPr>
          <p:cNvPr id="17" name="Suorakulmio 16">
            <a:extLst>
              <a:ext uri="{FF2B5EF4-FFF2-40B4-BE49-F238E27FC236}">
                <a16:creationId xmlns:a16="http://schemas.microsoft.com/office/drawing/2014/main" id="{CA06BE84-96B5-4200-9423-B906268ED17C}"/>
              </a:ext>
            </a:extLst>
          </p:cNvPr>
          <p:cNvSpPr/>
          <p:nvPr/>
        </p:nvSpPr>
        <p:spPr>
          <a:xfrm>
            <a:off x="5704061" y="2396105"/>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-19 %</a:t>
            </a:r>
            <a:endParaRPr lang="fi-FI" dirty="0"/>
          </a:p>
        </p:txBody>
      </p:sp>
      <p:cxnSp>
        <p:nvCxnSpPr>
          <p:cNvPr id="18" name="Suora nuoliyhdysviiva 17">
            <a:extLst>
              <a:ext uri="{FF2B5EF4-FFF2-40B4-BE49-F238E27FC236}">
                <a16:creationId xmlns:a16="http://schemas.microsoft.com/office/drawing/2014/main" id="{2828C480-CAFE-4EC6-92A0-EB4BC0BB17E9}"/>
              </a:ext>
            </a:extLst>
          </p:cNvPr>
          <p:cNvCxnSpPr/>
          <p:nvPr/>
        </p:nvCxnSpPr>
        <p:spPr>
          <a:xfrm>
            <a:off x="5573310" y="2991587"/>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26458"/>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341774" cy="220439"/>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257473576"/>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uora nuoliyhdysviiva 10">
            <a:extLst>
              <a:ext uri="{FF2B5EF4-FFF2-40B4-BE49-F238E27FC236}">
                <a16:creationId xmlns:a16="http://schemas.microsoft.com/office/drawing/2014/main" id="{AB70A657-9666-4FD4-9A4C-E74382BF9E6D}"/>
              </a:ext>
            </a:extLst>
          </p:cNvPr>
          <p:cNvCxnSpPr/>
          <p:nvPr/>
        </p:nvCxnSpPr>
        <p:spPr>
          <a:xfrm>
            <a:off x="6300192" y="2130569"/>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0D3CE7B-7E5A-42BF-BEF6-0EA1F20E46F9}"/>
              </a:ext>
            </a:extLst>
          </p:cNvPr>
          <p:cNvCxnSpPr/>
          <p:nvPr/>
        </p:nvCxnSpPr>
        <p:spPr>
          <a:xfrm>
            <a:off x="5734221" y="3905362"/>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BEB70F00-177A-4208-AF36-C24E046D8C01}"/>
              </a:ext>
            </a:extLst>
          </p:cNvPr>
          <p:cNvSpPr/>
          <p:nvPr/>
        </p:nvSpPr>
        <p:spPr>
          <a:xfrm>
            <a:off x="5004048" y="174167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
        <p:nvSpPr>
          <p:cNvPr id="16" name="Suorakulmio 15">
            <a:extLst>
              <a:ext uri="{FF2B5EF4-FFF2-40B4-BE49-F238E27FC236}">
                <a16:creationId xmlns:a16="http://schemas.microsoft.com/office/drawing/2014/main" id="{33DA9580-C2E2-4B83-9EEC-328BF730547F}"/>
              </a:ext>
            </a:extLst>
          </p:cNvPr>
          <p:cNvSpPr/>
          <p:nvPr/>
        </p:nvSpPr>
        <p:spPr>
          <a:xfrm>
            <a:off x="5240801" y="3539154"/>
            <a:ext cx="926520" cy="307777"/>
          </a:xfrm>
          <a:prstGeom prst="rect">
            <a:avLst/>
          </a:prstGeom>
          <a:solidFill>
            <a:schemeClr val="accent2"/>
          </a:solidFill>
        </p:spPr>
        <p:txBody>
          <a:bodyPr wrap="square">
            <a:spAutoFit/>
          </a:bodyPr>
          <a:lstStyle/>
          <a:p>
            <a:r>
              <a:rPr lang="fi-FI" sz="1400" dirty="0">
                <a:solidFill>
                  <a:schemeClr val="tx2"/>
                </a:solidFill>
              </a:rPr>
              <a:t>-51 660</a:t>
            </a:r>
            <a:endParaRPr lang="fi-FI" dirty="0"/>
          </a:p>
        </p:txBody>
      </p:sp>
      <p:cxnSp>
        <p:nvCxnSpPr>
          <p:cNvPr id="18" name="Suora nuoliyhdysviiva 17">
            <a:extLst>
              <a:ext uri="{FF2B5EF4-FFF2-40B4-BE49-F238E27FC236}">
                <a16:creationId xmlns:a16="http://schemas.microsoft.com/office/drawing/2014/main" id="{BDEF4562-C610-40CB-8B2C-09BE853CF621}"/>
              </a:ext>
            </a:extLst>
          </p:cNvPr>
          <p:cNvCxnSpPr/>
          <p:nvPr/>
        </p:nvCxnSpPr>
        <p:spPr>
          <a:xfrm>
            <a:off x="5726831" y="2090731"/>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uorakulmio 18">
            <a:extLst>
              <a:ext uri="{FF2B5EF4-FFF2-40B4-BE49-F238E27FC236}">
                <a16:creationId xmlns:a16="http://schemas.microsoft.com/office/drawing/2014/main" id="{B414E22D-4481-4D3A-B59D-2E376502C9A4}"/>
              </a:ext>
            </a:extLst>
          </p:cNvPr>
          <p:cNvSpPr/>
          <p:nvPr/>
        </p:nvSpPr>
        <p:spPr>
          <a:xfrm>
            <a:off x="6012160" y="176794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-93 350</a:t>
            </a:r>
            <a:endParaRPr lang="fi-FI" dirty="0"/>
          </a:p>
        </p:txBody>
      </p:sp>
    </p:spTree>
    <p:extLst>
      <p:ext uri="{BB962C8B-B14F-4D97-AF65-F5344CB8AC3E}">
        <p14:creationId xmlns:p14="http://schemas.microsoft.com/office/powerpoint/2010/main" val="300763690"/>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15.8.2018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1" y="4727574"/>
            <a:ext cx="6437843" cy="165163"/>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01047040"/>
              </p:ext>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nuoliyhdysviiva 5">
            <a:extLst>
              <a:ext uri="{FF2B5EF4-FFF2-40B4-BE49-F238E27FC236}">
                <a16:creationId xmlns:a16="http://schemas.microsoft.com/office/drawing/2014/main" id="{E06AE562-9D4D-4FDE-889A-F5473EBC1C0A}"/>
              </a:ext>
            </a:extLst>
          </p:cNvPr>
          <p:cNvCxnSpPr>
            <a:cxnSpLocks/>
          </p:cNvCxnSpPr>
          <p:nvPr/>
        </p:nvCxnSpPr>
        <p:spPr>
          <a:xfrm>
            <a:off x="6228184" y="2692177"/>
            <a:ext cx="0"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p:nvPr/>
        </p:nvCxnSpPr>
        <p:spPr>
          <a:xfrm>
            <a:off x="5594196" y="3795886"/>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9D5A16B8-3F48-4098-9910-381827F35A85}"/>
              </a:ext>
            </a:extLst>
          </p:cNvPr>
          <p:cNvSpPr/>
          <p:nvPr/>
        </p:nvSpPr>
        <p:spPr>
          <a:xfrm>
            <a:off x="4978712" y="2336661"/>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sp>
        <p:nvSpPr>
          <p:cNvPr id="16" name="Suorakulmio 15">
            <a:extLst>
              <a:ext uri="{FF2B5EF4-FFF2-40B4-BE49-F238E27FC236}">
                <a16:creationId xmlns:a16="http://schemas.microsoft.com/office/drawing/2014/main" id="{B7941DC1-DA5E-4543-A69D-AFBCBDC22172}"/>
              </a:ext>
            </a:extLst>
          </p:cNvPr>
          <p:cNvSpPr/>
          <p:nvPr/>
        </p:nvSpPr>
        <p:spPr>
          <a:xfrm>
            <a:off x="5156152" y="3440557"/>
            <a:ext cx="794899" cy="307777"/>
          </a:xfrm>
          <a:prstGeom prst="rect">
            <a:avLst/>
          </a:prstGeom>
          <a:solidFill>
            <a:schemeClr val="accent2"/>
          </a:solidFill>
        </p:spPr>
        <p:txBody>
          <a:bodyPr wrap="square">
            <a:spAutoFit/>
          </a:bodyPr>
          <a:lstStyle/>
          <a:p>
            <a:r>
              <a:rPr lang="fi-FI" sz="1400" dirty="0">
                <a:solidFill>
                  <a:schemeClr val="tx2"/>
                </a:solidFill>
              </a:rPr>
              <a:t>-42 %</a:t>
            </a:r>
            <a:endParaRPr lang="fi-FI" dirty="0"/>
          </a:p>
        </p:txBody>
      </p:sp>
      <p:sp>
        <p:nvSpPr>
          <p:cNvPr id="17" name="Suorakulmio 16">
            <a:extLst>
              <a:ext uri="{FF2B5EF4-FFF2-40B4-BE49-F238E27FC236}">
                <a16:creationId xmlns:a16="http://schemas.microsoft.com/office/drawing/2014/main" id="{84E6A95B-A39B-469D-A653-F0C9B1A66BA1}"/>
              </a:ext>
            </a:extLst>
          </p:cNvPr>
          <p:cNvSpPr/>
          <p:nvPr/>
        </p:nvSpPr>
        <p:spPr>
          <a:xfrm>
            <a:off x="5797622" y="2360437"/>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cxnSp>
        <p:nvCxnSpPr>
          <p:cNvPr id="18" name="Suora nuoliyhdysviiva 17">
            <a:extLst>
              <a:ext uri="{FF2B5EF4-FFF2-40B4-BE49-F238E27FC236}">
                <a16:creationId xmlns:a16="http://schemas.microsoft.com/office/drawing/2014/main" id="{D9713353-3275-4087-8B05-80AD13981C2C}"/>
              </a:ext>
            </a:extLst>
          </p:cNvPr>
          <p:cNvCxnSpPr>
            <a:cxnSpLocks/>
          </p:cNvCxnSpPr>
          <p:nvPr/>
        </p:nvCxnSpPr>
        <p:spPr>
          <a:xfrm>
            <a:off x="5553601" y="2668214"/>
            <a:ext cx="147684"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047395"/>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liikevaihdosta on pudonnut vajaaseen 50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269766"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 kansantalouden tilinpito</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952019"/>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henkilöstöstä on pudonnut noin 25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15.8.2018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197758"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a:t>
            </a:r>
          </a:p>
        </p:txBody>
      </p:sp>
      <p:graphicFrame>
        <p:nvGraphicFramePr>
          <p:cNvPr id="9" name="Sisällön paikkamerkki 7"/>
          <p:cNvGraphicFramePr>
            <a:graphicFrameLocks noGrp="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582327"/>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10157</TotalTime>
  <Words>7708</Words>
  <Application>Microsoft Office PowerPoint</Application>
  <PresentationFormat>Näytössä katseltava esitys (16:9)</PresentationFormat>
  <Paragraphs>1952</Paragraphs>
  <Slides>196</Slides>
  <Notes>18</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196</vt:i4>
      </vt:variant>
    </vt:vector>
  </HeadingPairs>
  <TitlesOfParts>
    <vt:vector size="216" baseType="lpstr">
      <vt:lpstr>ＭＳ Ｐゴシック</vt:lpstr>
      <vt:lpstr>Adobe Fan Heiti Std B</vt:lpstr>
      <vt:lpstr>Adobe Hebrew</vt:lpstr>
      <vt:lpstr>Arial</vt:lpstr>
      <vt:lpstr>Arial Unicode MS</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Emaus Katriina</cp:lastModifiedBy>
  <cp:revision>824</cp:revision>
  <cp:lastPrinted>2018-03-14T12:16:35Z</cp:lastPrinted>
  <dcterms:created xsi:type="dcterms:W3CDTF">2016-09-05T10:47:53Z</dcterms:created>
  <dcterms:modified xsi:type="dcterms:W3CDTF">2018-08-15T11:54:09Z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