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4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  <p:sldMasterId id="2147483739" r:id="rId3"/>
    <p:sldMasterId id="2147484339" r:id="rId4"/>
    <p:sldMasterId id="2147484371" r:id="rId5"/>
  </p:sldMasterIdLst>
  <p:notesMasterIdLst>
    <p:notesMasterId r:id="rId26"/>
  </p:notesMasterIdLst>
  <p:handoutMasterIdLst>
    <p:handoutMasterId r:id="rId27"/>
  </p:handoutMasterIdLst>
  <p:sldIdLst>
    <p:sldId id="441" r:id="rId6"/>
    <p:sldId id="442" r:id="rId7"/>
    <p:sldId id="436" r:id="rId8"/>
    <p:sldId id="435" r:id="rId9"/>
    <p:sldId id="438" r:id="rId10"/>
    <p:sldId id="437" r:id="rId11"/>
    <p:sldId id="439" r:id="rId12"/>
    <p:sldId id="443" r:id="rId13"/>
    <p:sldId id="297" r:id="rId14"/>
    <p:sldId id="298" r:id="rId15"/>
    <p:sldId id="390" r:id="rId16"/>
    <p:sldId id="391" r:id="rId17"/>
    <p:sldId id="392" r:id="rId18"/>
    <p:sldId id="393" r:id="rId19"/>
    <p:sldId id="403" r:id="rId20"/>
    <p:sldId id="404" r:id="rId21"/>
    <p:sldId id="394" r:id="rId22"/>
    <p:sldId id="395" r:id="rId23"/>
    <p:sldId id="396" r:id="rId24"/>
    <p:sldId id="397" r:id="rId2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538"/>
    <a:srgbClr val="0ACFCF"/>
    <a:srgbClr val="216657"/>
    <a:srgbClr val="333333"/>
    <a:srgbClr val="24215C"/>
    <a:srgbClr val="736B2B"/>
    <a:srgbClr val="542B1F"/>
    <a:srgbClr val="2B4D24"/>
    <a:srgbClr val="73214F"/>
    <a:srgbClr val="052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 preferSingleView="1">
    <p:restoredLeft sz="15987" autoAdjust="0"/>
    <p:restoredTop sz="90909" autoAdjust="0"/>
  </p:normalViewPr>
  <p:slideViewPr>
    <p:cSldViewPr showGuides="1">
      <p:cViewPr varScale="1">
        <p:scale>
          <a:sx n="71" d="100"/>
          <a:sy n="71" d="100"/>
        </p:scale>
        <p:origin x="1190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13"/>
    </p:cViewPr>
  </p:sorterViewPr>
  <p:notesViewPr>
    <p:cSldViewPr snapToObjects="1">
      <p:cViewPr varScale="1">
        <p:scale>
          <a:sx n="61" d="100"/>
          <a:sy n="61" d="100"/>
        </p:scale>
        <p:origin x="3254" y="48"/>
      </p:cViewPr>
      <p:guideLst>
        <p:guide orient="horz" pos="3127"/>
        <p:guide pos="2141"/>
      </p:guideLst>
    </p:cSldViewPr>
  </p:notesViewPr>
  <p:gridSpacing cx="64801" cy="648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8778201816714E-2"/>
          <c:y val="4.3830157608547311E-2"/>
          <c:w val="0.93833004132145226"/>
          <c:h val="0.8548876239230183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Yritysten investoinnit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Taul1!$B$2:$B$10</c:f>
              <c:numCache>
                <c:formatCode>General</c:formatCode>
                <c:ptCount val="9"/>
                <c:pt idx="0">
                  <c:v>29.617999999999999</c:v>
                </c:pt>
                <c:pt idx="1">
                  <c:v>24.773</c:v>
                </c:pt>
                <c:pt idx="2">
                  <c:v>23.728000000000002</c:v>
                </c:pt>
                <c:pt idx="3">
                  <c:v>24.655999999999999</c:v>
                </c:pt>
                <c:pt idx="4">
                  <c:v>23.895</c:v>
                </c:pt>
                <c:pt idx="5">
                  <c:v>22.105</c:v>
                </c:pt>
                <c:pt idx="6">
                  <c:v>21.388000000000002</c:v>
                </c:pt>
                <c:pt idx="7">
                  <c:v>22.504999999999999</c:v>
                </c:pt>
                <c:pt idx="8">
                  <c:v>23.856000000000002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06-44AD-BA13-4D58E9FE1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790448"/>
        <c:axId val="410790840"/>
      </c:lineChart>
      <c:catAx>
        <c:axId val="410790448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105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90840"/>
        <c:crosses val="autoZero"/>
        <c:auto val="1"/>
        <c:lblAlgn val="ctr"/>
        <c:lblOffset val="100"/>
        <c:tickLblSkip val="1"/>
        <c:noMultiLvlLbl val="0"/>
      </c:catAx>
      <c:valAx>
        <c:axId val="410790840"/>
        <c:scaling>
          <c:orientation val="minMax"/>
          <c:max val="32"/>
          <c:min val="2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9044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aseline="0">
          <a:solidFill>
            <a:schemeClr val="tx1"/>
          </a:solidFill>
          <a:latin typeface="Verdana" panose="020B0604030504040204" pitchFamily="34" charset="0"/>
        </a:defRPr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4294.8</c:v>
                </c:pt>
                <c:pt idx="2">
                  <c:v>3568.43</c:v>
                </c:pt>
                <c:pt idx="3">
                  <c:v>4134.8900000000003</c:v>
                </c:pt>
                <c:pt idx="4">
                  <c:v>2044.32</c:v>
                </c:pt>
                <c:pt idx="5">
                  <c:v>1718.67</c:v>
                </c:pt>
                <c:pt idx="6">
                  <c:v>1596.12</c:v>
                </c:pt>
                <c:pt idx="7">
                  <c:v>1865.2</c:v>
                </c:pt>
                <c:pt idx="8">
                  <c:v>2308.7800000000002</c:v>
                </c:pt>
                <c:pt idx="9">
                  <c:v>2014.99</c:v>
                </c:pt>
                <c:pt idx="10">
                  <c:v>2468.7800000000002</c:v>
                </c:pt>
                <c:pt idx="11">
                  <c:v>2288.58</c:v>
                </c:pt>
                <c:pt idx="12">
                  <c:v>3043.75</c:v>
                </c:pt>
                <c:pt idx="13">
                  <c:v>3149.44</c:v>
                </c:pt>
                <c:pt idx="14">
                  <c:v>4056.89</c:v>
                </c:pt>
                <c:pt idx="15">
                  <c:v>3054.21</c:v>
                </c:pt>
                <c:pt idx="16">
                  <c:v>3567.45</c:v>
                </c:pt>
                <c:pt idx="17">
                  <c:v>3375.16</c:v>
                </c:pt>
                <c:pt idx="18">
                  <c:v>3219.18</c:v>
                </c:pt>
                <c:pt idx="19">
                  <c:v>2943.91</c:v>
                </c:pt>
                <c:pt idx="20">
                  <c:v>3658.87</c:v>
                </c:pt>
                <c:pt idx="21">
                  <c:v>2953.96</c:v>
                </c:pt>
                <c:pt idx="22">
                  <c:v>3160.51</c:v>
                </c:pt>
                <c:pt idx="23">
                  <c:v>2978.86</c:v>
                </c:pt>
                <c:pt idx="24">
                  <c:v>2953.17</c:v>
                </c:pt>
                <c:pt idx="25">
                  <c:v>3614.45</c:v>
                </c:pt>
                <c:pt idx="26">
                  <c:v>3837.06</c:v>
                </c:pt>
                <c:pt idx="27">
                  <c:v>4404.62</c:v>
                </c:pt>
                <c:pt idx="28">
                  <c:v>3639.95</c:v>
                </c:pt>
                <c:pt idx="29">
                  <c:v>3268.42</c:v>
                </c:pt>
                <c:pt idx="30">
                  <c:v>5112.54</c:v>
                </c:pt>
                <c:pt idx="31">
                  <c:v>3986.25</c:v>
                </c:pt>
                <c:pt idx="32">
                  <c:v>3665.13</c:v>
                </c:pt>
                <c:pt idx="33">
                  <c:v>3263.02</c:v>
                </c:pt>
                <c:pt idx="34">
                  <c:v>3028.71</c:v>
                </c:pt>
                <c:pt idx="35">
                  <c:v>2928.89</c:v>
                </c:pt>
                <c:pt idx="36">
                  <c:v>3874.19</c:v>
                </c:pt>
                <c:pt idx="37">
                  <c:v>3907</c:v>
                </c:pt>
                <c:pt idx="38">
                  <c:v>5646.8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3641.46</c:v>
                </c:pt>
                <c:pt idx="2">
                  <c:v>2899.13</c:v>
                </c:pt>
                <c:pt idx="3">
                  <c:v>3563.28</c:v>
                </c:pt>
                <c:pt idx="4">
                  <c:v>1566.61</c:v>
                </c:pt>
                <c:pt idx="5">
                  <c:v>1338.64</c:v>
                </c:pt>
                <c:pt idx="6">
                  <c:v>1205.77</c:v>
                </c:pt>
                <c:pt idx="7">
                  <c:v>1554.13</c:v>
                </c:pt>
                <c:pt idx="8">
                  <c:v>1866.67</c:v>
                </c:pt>
                <c:pt idx="9">
                  <c:v>1628.74</c:v>
                </c:pt>
                <c:pt idx="10">
                  <c:v>1998.96</c:v>
                </c:pt>
                <c:pt idx="11">
                  <c:v>1952.32</c:v>
                </c:pt>
                <c:pt idx="12">
                  <c:v>2313.19</c:v>
                </c:pt>
                <c:pt idx="13">
                  <c:v>2443.11</c:v>
                </c:pt>
                <c:pt idx="14">
                  <c:v>3315.26</c:v>
                </c:pt>
                <c:pt idx="15">
                  <c:v>2532.59</c:v>
                </c:pt>
                <c:pt idx="16">
                  <c:v>2910.63</c:v>
                </c:pt>
                <c:pt idx="17">
                  <c:v>2741.8</c:v>
                </c:pt>
                <c:pt idx="18">
                  <c:v>2598.3000000000002</c:v>
                </c:pt>
                <c:pt idx="19">
                  <c:v>2397.1799999999998</c:v>
                </c:pt>
                <c:pt idx="20">
                  <c:v>3064.29</c:v>
                </c:pt>
                <c:pt idx="21">
                  <c:v>2434.17</c:v>
                </c:pt>
                <c:pt idx="22">
                  <c:v>2487.5500000000002</c:v>
                </c:pt>
                <c:pt idx="23">
                  <c:v>2471.88</c:v>
                </c:pt>
                <c:pt idx="24">
                  <c:v>2392.1</c:v>
                </c:pt>
                <c:pt idx="25">
                  <c:v>2832.75</c:v>
                </c:pt>
                <c:pt idx="26">
                  <c:v>2978.92</c:v>
                </c:pt>
                <c:pt idx="27">
                  <c:v>3298.17</c:v>
                </c:pt>
                <c:pt idx="28">
                  <c:v>2927.9</c:v>
                </c:pt>
                <c:pt idx="29">
                  <c:v>2563.0100000000002</c:v>
                </c:pt>
                <c:pt idx="30">
                  <c:v>4146.5200000000004</c:v>
                </c:pt>
                <c:pt idx="31">
                  <c:v>3441.93</c:v>
                </c:pt>
                <c:pt idx="32">
                  <c:v>2872.74</c:v>
                </c:pt>
                <c:pt idx="33">
                  <c:v>2449.65</c:v>
                </c:pt>
                <c:pt idx="34">
                  <c:v>2305.2399999999998</c:v>
                </c:pt>
                <c:pt idx="35">
                  <c:v>2302.3200000000002</c:v>
                </c:pt>
                <c:pt idx="36">
                  <c:v>2910.8</c:v>
                </c:pt>
                <c:pt idx="37">
                  <c:v>3208</c:v>
                </c:pt>
                <c:pt idx="38">
                  <c:v>4900.1000000000004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653.34</c:v>
                </c:pt>
                <c:pt idx="2">
                  <c:v>669.31</c:v>
                </c:pt>
                <c:pt idx="3">
                  <c:v>571.61</c:v>
                </c:pt>
                <c:pt idx="4">
                  <c:v>477.72</c:v>
                </c:pt>
                <c:pt idx="5">
                  <c:v>380.03</c:v>
                </c:pt>
                <c:pt idx="6">
                  <c:v>390.36</c:v>
                </c:pt>
                <c:pt idx="7">
                  <c:v>311.06</c:v>
                </c:pt>
                <c:pt idx="8">
                  <c:v>442.11</c:v>
                </c:pt>
                <c:pt idx="9">
                  <c:v>386.25</c:v>
                </c:pt>
                <c:pt idx="10">
                  <c:v>469.83</c:v>
                </c:pt>
                <c:pt idx="11">
                  <c:v>336.26</c:v>
                </c:pt>
                <c:pt idx="12">
                  <c:v>730.56</c:v>
                </c:pt>
                <c:pt idx="13">
                  <c:v>706.33</c:v>
                </c:pt>
                <c:pt idx="14">
                  <c:v>741.63</c:v>
                </c:pt>
                <c:pt idx="15">
                  <c:v>521.62</c:v>
                </c:pt>
                <c:pt idx="16">
                  <c:v>656.82</c:v>
                </c:pt>
                <c:pt idx="17">
                  <c:v>633.36</c:v>
                </c:pt>
                <c:pt idx="18">
                  <c:v>620.88</c:v>
                </c:pt>
                <c:pt idx="19">
                  <c:v>546.73</c:v>
                </c:pt>
                <c:pt idx="20">
                  <c:v>594.58000000000004</c:v>
                </c:pt>
                <c:pt idx="21">
                  <c:v>519.79999999999995</c:v>
                </c:pt>
                <c:pt idx="22">
                  <c:v>672.96</c:v>
                </c:pt>
                <c:pt idx="23">
                  <c:v>506.98</c:v>
                </c:pt>
                <c:pt idx="24">
                  <c:v>561.07000000000005</c:v>
                </c:pt>
                <c:pt idx="25">
                  <c:v>781.7</c:v>
                </c:pt>
                <c:pt idx="26">
                  <c:v>858.14</c:v>
                </c:pt>
                <c:pt idx="27">
                  <c:v>1106.45</c:v>
                </c:pt>
                <c:pt idx="28">
                  <c:v>712.05</c:v>
                </c:pt>
                <c:pt idx="29">
                  <c:v>705.42</c:v>
                </c:pt>
                <c:pt idx="30">
                  <c:v>966.02</c:v>
                </c:pt>
                <c:pt idx="31">
                  <c:v>544.32000000000005</c:v>
                </c:pt>
                <c:pt idx="32">
                  <c:v>792.38</c:v>
                </c:pt>
                <c:pt idx="33">
                  <c:v>813.36</c:v>
                </c:pt>
                <c:pt idx="34">
                  <c:v>723.47</c:v>
                </c:pt>
                <c:pt idx="35">
                  <c:v>626.57000000000005</c:v>
                </c:pt>
                <c:pt idx="36">
                  <c:v>963.39</c:v>
                </c:pt>
                <c:pt idx="37">
                  <c:v>699</c:v>
                </c:pt>
                <c:pt idx="38">
                  <c:v>746.7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Sheet1!$A$2:$A$40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2095.9</c:v>
                </c:pt>
                <c:pt idx="1">
                  <c:v>1953.9</c:v>
                </c:pt>
                <c:pt idx="2">
                  <c:v>1839.5</c:v>
                </c:pt>
                <c:pt idx="3">
                  <c:v>1816.6</c:v>
                </c:pt>
                <c:pt idx="4">
                  <c:v>1584.7</c:v>
                </c:pt>
                <c:pt idx="5">
                  <c:v>1501.4</c:v>
                </c:pt>
                <c:pt idx="6">
                  <c:v>1310.7</c:v>
                </c:pt>
                <c:pt idx="7">
                  <c:v>1260.8</c:v>
                </c:pt>
                <c:pt idx="8">
                  <c:v>1240.0999999999999</c:v>
                </c:pt>
                <c:pt idx="9">
                  <c:v>1200.0999999999999</c:v>
                </c:pt>
                <c:pt idx="10">
                  <c:v>1294.5999999999999</c:v>
                </c:pt>
                <c:pt idx="11">
                  <c:v>1124.8</c:v>
                </c:pt>
                <c:pt idx="12">
                  <c:v>1434.4</c:v>
                </c:pt>
                <c:pt idx="13">
                  <c:v>1794.1</c:v>
                </c:pt>
                <c:pt idx="14">
                  <c:v>1986.8</c:v>
                </c:pt>
                <c:pt idx="15">
                  <c:v>1927.6</c:v>
                </c:pt>
                <c:pt idx="16">
                  <c:v>1803.3</c:v>
                </c:pt>
                <c:pt idx="17">
                  <c:v>1865.9</c:v>
                </c:pt>
                <c:pt idx="18">
                  <c:v>2132.5</c:v>
                </c:pt>
                <c:pt idx="19">
                  <c:v>1716.9</c:v>
                </c:pt>
                <c:pt idx="20">
                  <c:v>1731.3</c:v>
                </c:pt>
                <c:pt idx="21">
                  <c:v>1519.1</c:v>
                </c:pt>
                <c:pt idx="22">
                  <c:v>1633.1</c:v>
                </c:pt>
                <c:pt idx="23">
                  <c:v>1647</c:v>
                </c:pt>
                <c:pt idx="24">
                  <c:v>1457.4</c:v>
                </c:pt>
                <c:pt idx="25">
                  <c:v>1659</c:v>
                </c:pt>
                <c:pt idx="26">
                  <c:v>1752.1</c:v>
                </c:pt>
                <c:pt idx="27">
                  <c:v>2221.4</c:v>
                </c:pt>
                <c:pt idx="28">
                  <c:v>2297.1999999999998</c:v>
                </c:pt>
                <c:pt idx="29">
                  <c:v>2399.1999999999998</c:v>
                </c:pt>
                <c:pt idx="30">
                  <c:v>2528.1</c:v>
                </c:pt>
                <c:pt idx="31">
                  <c:v>2305.9</c:v>
                </c:pt>
                <c:pt idx="32">
                  <c:v>2323.9</c:v>
                </c:pt>
                <c:pt idx="33">
                  <c:v>2463.8000000000002</c:v>
                </c:pt>
                <c:pt idx="34">
                  <c:v>2367.4</c:v>
                </c:pt>
                <c:pt idx="35">
                  <c:v>2083.3000000000002</c:v>
                </c:pt>
                <c:pt idx="36">
                  <c:v>2175.3000000000002</c:v>
                </c:pt>
                <c:pt idx="37">
                  <c:v>2166.6</c:v>
                </c:pt>
                <c:pt idx="38">
                  <c:v>2122.1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Sheet1!$A$2:$A$40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9"/>
                <c:pt idx="0">
                  <c:v>11439.2</c:v>
                </c:pt>
                <c:pt idx="1">
                  <c:v>12274.3</c:v>
                </c:pt>
                <c:pt idx="2">
                  <c:v>12099.4</c:v>
                </c:pt>
                <c:pt idx="3">
                  <c:v>13102.6</c:v>
                </c:pt>
                <c:pt idx="4">
                  <c:v>11539.3</c:v>
                </c:pt>
                <c:pt idx="5">
                  <c:v>10299.4</c:v>
                </c:pt>
                <c:pt idx="6">
                  <c:v>8975.5</c:v>
                </c:pt>
                <c:pt idx="7">
                  <c:v>8699.5</c:v>
                </c:pt>
                <c:pt idx="8">
                  <c:v>7453.6</c:v>
                </c:pt>
                <c:pt idx="9">
                  <c:v>7163.8</c:v>
                </c:pt>
                <c:pt idx="10">
                  <c:v>7168.8</c:v>
                </c:pt>
                <c:pt idx="11">
                  <c:v>7096.3</c:v>
                </c:pt>
                <c:pt idx="12">
                  <c:v>6138.1</c:v>
                </c:pt>
                <c:pt idx="13">
                  <c:v>6162.5</c:v>
                </c:pt>
                <c:pt idx="14">
                  <c:v>6949</c:v>
                </c:pt>
                <c:pt idx="15">
                  <c:v>7313.1</c:v>
                </c:pt>
                <c:pt idx="16">
                  <c:v>7355.4</c:v>
                </c:pt>
                <c:pt idx="17">
                  <c:v>7450.6</c:v>
                </c:pt>
                <c:pt idx="18">
                  <c:v>7079.9</c:v>
                </c:pt>
                <c:pt idx="19">
                  <c:v>6785.5</c:v>
                </c:pt>
                <c:pt idx="20">
                  <c:v>7096.4</c:v>
                </c:pt>
                <c:pt idx="21">
                  <c:v>7356.5</c:v>
                </c:pt>
                <c:pt idx="22">
                  <c:v>7102.2</c:v>
                </c:pt>
                <c:pt idx="23">
                  <c:v>7138.4</c:v>
                </c:pt>
                <c:pt idx="24">
                  <c:v>6464.6</c:v>
                </c:pt>
                <c:pt idx="25">
                  <c:v>7019.3</c:v>
                </c:pt>
                <c:pt idx="26">
                  <c:v>7049.5</c:v>
                </c:pt>
                <c:pt idx="27">
                  <c:v>7652.6</c:v>
                </c:pt>
                <c:pt idx="28">
                  <c:v>7743.5</c:v>
                </c:pt>
                <c:pt idx="29">
                  <c:v>7966</c:v>
                </c:pt>
                <c:pt idx="30">
                  <c:v>8912.5</c:v>
                </c:pt>
                <c:pt idx="31">
                  <c:v>9917</c:v>
                </c:pt>
                <c:pt idx="32">
                  <c:v>10040.5</c:v>
                </c:pt>
                <c:pt idx="33">
                  <c:v>10218.299999999999</c:v>
                </c:pt>
                <c:pt idx="34">
                  <c:v>9282.2000000000007</c:v>
                </c:pt>
                <c:pt idx="35">
                  <c:v>9678.1</c:v>
                </c:pt>
                <c:pt idx="36">
                  <c:v>9653.7000000000007</c:v>
                </c:pt>
                <c:pt idx="37">
                  <c:v>10397.700000000001</c:v>
                </c:pt>
                <c:pt idx="38">
                  <c:v>12167.2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1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1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5535770873475608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176.1</c:v>
                </c:pt>
                <c:pt idx="2">
                  <c:v>161.85</c:v>
                </c:pt>
                <c:pt idx="3">
                  <c:v>147.61000000000001</c:v>
                </c:pt>
                <c:pt idx="4">
                  <c:v>140.44</c:v>
                </c:pt>
                <c:pt idx="5">
                  <c:v>133.26</c:v>
                </c:pt>
                <c:pt idx="6">
                  <c:v>123.58</c:v>
                </c:pt>
                <c:pt idx="7">
                  <c:v>113.89</c:v>
                </c:pt>
                <c:pt idx="8">
                  <c:v>117.68</c:v>
                </c:pt>
                <c:pt idx="9">
                  <c:v>121.48</c:v>
                </c:pt>
                <c:pt idx="10">
                  <c:v>125</c:v>
                </c:pt>
                <c:pt idx="11">
                  <c:v>128.52000000000001</c:v>
                </c:pt>
                <c:pt idx="12">
                  <c:v>171.01</c:v>
                </c:pt>
                <c:pt idx="13">
                  <c:v>204.64</c:v>
                </c:pt>
                <c:pt idx="14">
                  <c:v>173.33</c:v>
                </c:pt>
                <c:pt idx="15">
                  <c:v>177.01</c:v>
                </c:pt>
                <c:pt idx="16">
                  <c:v>223.86</c:v>
                </c:pt>
                <c:pt idx="17">
                  <c:v>231.23</c:v>
                </c:pt>
                <c:pt idx="18">
                  <c:v>277.58</c:v>
                </c:pt>
                <c:pt idx="19">
                  <c:v>169.91</c:v>
                </c:pt>
                <c:pt idx="20">
                  <c:v>188.78</c:v>
                </c:pt>
                <c:pt idx="21">
                  <c:v>215.79</c:v>
                </c:pt>
                <c:pt idx="22">
                  <c:v>193.58</c:v>
                </c:pt>
                <c:pt idx="23">
                  <c:v>178.16</c:v>
                </c:pt>
                <c:pt idx="24">
                  <c:v>225.74</c:v>
                </c:pt>
                <c:pt idx="25">
                  <c:v>229.87</c:v>
                </c:pt>
                <c:pt idx="26">
                  <c:v>226.6</c:v>
                </c:pt>
                <c:pt idx="27">
                  <c:v>170.75</c:v>
                </c:pt>
                <c:pt idx="28">
                  <c:v>272.79000000000002</c:v>
                </c:pt>
                <c:pt idx="29">
                  <c:v>231.5</c:v>
                </c:pt>
                <c:pt idx="30">
                  <c:v>264.16000000000003</c:v>
                </c:pt>
                <c:pt idx="31">
                  <c:v>185.69</c:v>
                </c:pt>
                <c:pt idx="32">
                  <c:v>234.29</c:v>
                </c:pt>
                <c:pt idx="33">
                  <c:v>260.32</c:v>
                </c:pt>
                <c:pt idx="34">
                  <c:v>248.6</c:v>
                </c:pt>
                <c:pt idx="35">
                  <c:v>300.17</c:v>
                </c:pt>
                <c:pt idx="36">
                  <c:v>263.04000000000002</c:v>
                </c:pt>
                <c:pt idx="37">
                  <c:v>283.83</c:v>
                </c:pt>
                <c:pt idx="38">
                  <c:v>262.08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68.78</c:v>
                </c:pt>
                <c:pt idx="2">
                  <c:v>57.99</c:v>
                </c:pt>
                <c:pt idx="3">
                  <c:v>47.2</c:v>
                </c:pt>
                <c:pt idx="4">
                  <c:v>45.52</c:v>
                </c:pt>
                <c:pt idx="5">
                  <c:v>43.84</c:v>
                </c:pt>
                <c:pt idx="6">
                  <c:v>40.64</c:v>
                </c:pt>
                <c:pt idx="7">
                  <c:v>37.44</c:v>
                </c:pt>
                <c:pt idx="8">
                  <c:v>37.020000000000003</c:v>
                </c:pt>
                <c:pt idx="9">
                  <c:v>36.6</c:v>
                </c:pt>
                <c:pt idx="10">
                  <c:v>38.229999999999997</c:v>
                </c:pt>
                <c:pt idx="11">
                  <c:v>39.86</c:v>
                </c:pt>
                <c:pt idx="12">
                  <c:v>26.05</c:v>
                </c:pt>
                <c:pt idx="13">
                  <c:v>47.54</c:v>
                </c:pt>
                <c:pt idx="14">
                  <c:v>41.01</c:v>
                </c:pt>
                <c:pt idx="15">
                  <c:v>28.64</c:v>
                </c:pt>
                <c:pt idx="16">
                  <c:v>38.700000000000003</c:v>
                </c:pt>
                <c:pt idx="17">
                  <c:v>48.42</c:v>
                </c:pt>
                <c:pt idx="18">
                  <c:v>92.08</c:v>
                </c:pt>
                <c:pt idx="19">
                  <c:v>38.39</c:v>
                </c:pt>
                <c:pt idx="20">
                  <c:v>34.450000000000003</c:v>
                </c:pt>
                <c:pt idx="21">
                  <c:v>46.16</c:v>
                </c:pt>
                <c:pt idx="22">
                  <c:v>44.71</c:v>
                </c:pt>
                <c:pt idx="23">
                  <c:v>34.65</c:v>
                </c:pt>
                <c:pt idx="24">
                  <c:v>44.93</c:v>
                </c:pt>
                <c:pt idx="25">
                  <c:v>43.55</c:v>
                </c:pt>
                <c:pt idx="26">
                  <c:v>56.3</c:v>
                </c:pt>
                <c:pt idx="27">
                  <c:v>37.700000000000003</c:v>
                </c:pt>
                <c:pt idx="28">
                  <c:v>52.59</c:v>
                </c:pt>
                <c:pt idx="29">
                  <c:v>37.9</c:v>
                </c:pt>
                <c:pt idx="30">
                  <c:v>52.14</c:v>
                </c:pt>
                <c:pt idx="31">
                  <c:v>27.48</c:v>
                </c:pt>
                <c:pt idx="32">
                  <c:v>42</c:v>
                </c:pt>
                <c:pt idx="33">
                  <c:v>50.31</c:v>
                </c:pt>
                <c:pt idx="34">
                  <c:v>37.79</c:v>
                </c:pt>
                <c:pt idx="35">
                  <c:v>121.71</c:v>
                </c:pt>
                <c:pt idx="36">
                  <c:v>45.94</c:v>
                </c:pt>
                <c:pt idx="37">
                  <c:v>50.4</c:v>
                </c:pt>
                <c:pt idx="38">
                  <c:v>27.14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107.32</c:v>
                </c:pt>
                <c:pt idx="2">
                  <c:v>103.87</c:v>
                </c:pt>
                <c:pt idx="3">
                  <c:v>100.41</c:v>
                </c:pt>
                <c:pt idx="4">
                  <c:v>94.92</c:v>
                </c:pt>
                <c:pt idx="5">
                  <c:v>89.42</c:v>
                </c:pt>
                <c:pt idx="6">
                  <c:v>82.94</c:v>
                </c:pt>
                <c:pt idx="7">
                  <c:v>76.45</c:v>
                </c:pt>
                <c:pt idx="8">
                  <c:v>80.67</c:v>
                </c:pt>
                <c:pt idx="9">
                  <c:v>84.88</c:v>
                </c:pt>
                <c:pt idx="10">
                  <c:v>86.77</c:v>
                </c:pt>
                <c:pt idx="11">
                  <c:v>88.66</c:v>
                </c:pt>
                <c:pt idx="12">
                  <c:v>144.96</c:v>
                </c:pt>
                <c:pt idx="13">
                  <c:v>157.09</c:v>
                </c:pt>
                <c:pt idx="14">
                  <c:v>132.32</c:v>
                </c:pt>
                <c:pt idx="15">
                  <c:v>148.37</c:v>
                </c:pt>
                <c:pt idx="16">
                  <c:v>185.16</c:v>
                </c:pt>
                <c:pt idx="17">
                  <c:v>182.81</c:v>
                </c:pt>
                <c:pt idx="18">
                  <c:v>185.5</c:v>
                </c:pt>
                <c:pt idx="19">
                  <c:v>131.52000000000001</c:v>
                </c:pt>
                <c:pt idx="20">
                  <c:v>154.34</c:v>
                </c:pt>
                <c:pt idx="21">
                  <c:v>169.63</c:v>
                </c:pt>
                <c:pt idx="22">
                  <c:v>148.87</c:v>
                </c:pt>
                <c:pt idx="23">
                  <c:v>143.51</c:v>
                </c:pt>
                <c:pt idx="24">
                  <c:v>180.81</c:v>
                </c:pt>
                <c:pt idx="25">
                  <c:v>186.32</c:v>
                </c:pt>
                <c:pt idx="26">
                  <c:v>170.3</c:v>
                </c:pt>
                <c:pt idx="27">
                  <c:v>133.05000000000001</c:v>
                </c:pt>
                <c:pt idx="28">
                  <c:v>220.21</c:v>
                </c:pt>
                <c:pt idx="29">
                  <c:v>193.6</c:v>
                </c:pt>
                <c:pt idx="30">
                  <c:v>212.02</c:v>
                </c:pt>
                <c:pt idx="31">
                  <c:v>158.21</c:v>
                </c:pt>
                <c:pt idx="32">
                  <c:v>192.28</c:v>
                </c:pt>
                <c:pt idx="33">
                  <c:v>210.01</c:v>
                </c:pt>
                <c:pt idx="34">
                  <c:v>210.81</c:v>
                </c:pt>
                <c:pt idx="35">
                  <c:v>178.45</c:v>
                </c:pt>
                <c:pt idx="36">
                  <c:v>217.1</c:v>
                </c:pt>
                <c:pt idx="37">
                  <c:v>233.43</c:v>
                </c:pt>
                <c:pt idx="38">
                  <c:v>234.94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Sheet1!$A$2:$A$40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225.2</c:v>
                </c:pt>
                <c:pt idx="1">
                  <c:v>234.4</c:v>
                </c:pt>
                <c:pt idx="2">
                  <c:v>238.4</c:v>
                </c:pt>
                <c:pt idx="3">
                  <c:v>242.5</c:v>
                </c:pt>
                <c:pt idx="4">
                  <c:v>227.7</c:v>
                </c:pt>
                <c:pt idx="5">
                  <c:v>213</c:v>
                </c:pt>
                <c:pt idx="6">
                  <c:v>212.4</c:v>
                </c:pt>
                <c:pt idx="7">
                  <c:v>211.8</c:v>
                </c:pt>
                <c:pt idx="8">
                  <c:v>210.8</c:v>
                </c:pt>
                <c:pt idx="9">
                  <c:v>209.8</c:v>
                </c:pt>
                <c:pt idx="10">
                  <c:v>209.5</c:v>
                </c:pt>
                <c:pt idx="11">
                  <c:v>209.1</c:v>
                </c:pt>
                <c:pt idx="12">
                  <c:v>232.3</c:v>
                </c:pt>
                <c:pt idx="13">
                  <c:v>255.6</c:v>
                </c:pt>
                <c:pt idx="14">
                  <c:v>266.89999999999998</c:v>
                </c:pt>
                <c:pt idx="15">
                  <c:v>277.89999999999998</c:v>
                </c:pt>
                <c:pt idx="16">
                  <c:v>263.7</c:v>
                </c:pt>
                <c:pt idx="17">
                  <c:v>282.89999999999998</c:v>
                </c:pt>
                <c:pt idx="18">
                  <c:v>331</c:v>
                </c:pt>
                <c:pt idx="19">
                  <c:v>276.7</c:v>
                </c:pt>
                <c:pt idx="20">
                  <c:v>275.3</c:v>
                </c:pt>
                <c:pt idx="21">
                  <c:v>318.8</c:v>
                </c:pt>
                <c:pt idx="22">
                  <c:v>346.6</c:v>
                </c:pt>
                <c:pt idx="23">
                  <c:v>336.7</c:v>
                </c:pt>
                <c:pt idx="24">
                  <c:v>342.7</c:v>
                </c:pt>
                <c:pt idx="25">
                  <c:v>373.4</c:v>
                </c:pt>
                <c:pt idx="26">
                  <c:v>397.4</c:v>
                </c:pt>
                <c:pt idx="27">
                  <c:v>382.6</c:v>
                </c:pt>
                <c:pt idx="28">
                  <c:v>413.7</c:v>
                </c:pt>
                <c:pt idx="29">
                  <c:v>428.7</c:v>
                </c:pt>
                <c:pt idx="30">
                  <c:v>470.3</c:v>
                </c:pt>
                <c:pt idx="31">
                  <c:v>482.1</c:v>
                </c:pt>
                <c:pt idx="32">
                  <c:v>502.8</c:v>
                </c:pt>
                <c:pt idx="33">
                  <c:v>532.9</c:v>
                </c:pt>
                <c:pt idx="34">
                  <c:v>524.29999999999995</c:v>
                </c:pt>
                <c:pt idx="35">
                  <c:v>519.29999999999995</c:v>
                </c:pt>
                <c:pt idx="36">
                  <c:v>523.79999999999995</c:v>
                </c:pt>
                <c:pt idx="37">
                  <c:v>536.5</c:v>
                </c:pt>
                <c:pt idx="38">
                  <c:v>544.29999999999995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Sheet1!$A$2:$A$40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Sheet1!$C$2:$C$40</c:f>
              <c:numCache>
                <c:formatCode>0.0</c:formatCode>
                <c:ptCount val="39"/>
                <c:pt idx="0">
                  <c:v>320.10000000000002</c:v>
                </c:pt>
                <c:pt idx="1">
                  <c:v>324.10000000000002</c:v>
                </c:pt>
                <c:pt idx="2">
                  <c:v>301.39999999999998</c:v>
                </c:pt>
                <c:pt idx="3">
                  <c:v>278.8</c:v>
                </c:pt>
                <c:pt idx="4">
                  <c:v>228.8</c:v>
                </c:pt>
                <c:pt idx="5">
                  <c:v>178.8</c:v>
                </c:pt>
                <c:pt idx="6">
                  <c:v>165.6</c:v>
                </c:pt>
                <c:pt idx="7">
                  <c:v>152.30000000000001</c:v>
                </c:pt>
                <c:pt idx="8">
                  <c:v>140.19999999999999</c:v>
                </c:pt>
                <c:pt idx="9">
                  <c:v>128</c:v>
                </c:pt>
                <c:pt idx="10">
                  <c:v>139.30000000000001</c:v>
                </c:pt>
                <c:pt idx="11">
                  <c:v>150.6</c:v>
                </c:pt>
                <c:pt idx="12">
                  <c:v>132</c:v>
                </c:pt>
                <c:pt idx="13">
                  <c:v>138.80000000000001</c:v>
                </c:pt>
                <c:pt idx="14">
                  <c:v>136</c:v>
                </c:pt>
                <c:pt idx="15">
                  <c:v>123</c:v>
                </c:pt>
                <c:pt idx="16">
                  <c:v>112.6</c:v>
                </c:pt>
                <c:pt idx="17">
                  <c:v>115.9</c:v>
                </c:pt>
                <c:pt idx="18">
                  <c:v>131.19999999999999</c:v>
                </c:pt>
                <c:pt idx="19">
                  <c:v>106</c:v>
                </c:pt>
                <c:pt idx="20">
                  <c:v>96.5</c:v>
                </c:pt>
                <c:pt idx="21">
                  <c:v>104.9</c:v>
                </c:pt>
                <c:pt idx="22">
                  <c:v>117.4</c:v>
                </c:pt>
                <c:pt idx="23">
                  <c:v>101.4</c:v>
                </c:pt>
                <c:pt idx="24">
                  <c:v>107.4</c:v>
                </c:pt>
                <c:pt idx="25">
                  <c:v>108.6</c:v>
                </c:pt>
                <c:pt idx="26">
                  <c:v>113.3</c:v>
                </c:pt>
                <c:pt idx="27">
                  <c:v>110.5</c:v>
                </c:pt>
                <c:pt idx="28">
                  <c:v>113.6</c:v>
                </c:pt>
                <c:pt idx="29">
                  <c:v>103.2</c:v>
                </c:pt>
                <c:pt idx="30">
                  <c:v>102.6</c:v>
                </c:pt>
                <c:pt idx="31">
                  <c:v>100.7</c:v>
                </c:pt>
                <c:pt idx="32">
                  <c:v>91.6</c:v>
                </c:pt>
                <c:pt idx="33">
                  <c:v>100.8</c:v>
                </c:pt>
                <c:pt idx="34">
                  <c:v>97.5</c:v>
                </c:pt>
                <c:pt idx="35">
                  <c:v>154.80000000000001</c:v>
                </c:pt>
                <c:pt idx="36">
                  <c:v>153.1</c:v>
                </c:pt>
                <c:pt idx="37">
                  <c:v>170.8</c:v>
                </c:pt>
                <c:pt idx="38" formatCode="General">
                  <c:v>173.4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1765608274844237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514.24</c:v>
                </c:pt>
                <c:pt idx="2">
                  <c:v>602.70000000000005</c:v>
                </c:pt>
                <c:pt idx="3">
                  <c:v>325.54000000000002</c:v>
                </c:pt>
                <c:pt idx="4">
                  <c:v>499.51</c:v>
                </c:pt>
                <c:pt idx="5">
                  <c:v>430.63</c:v>
                </c:pt>
                <c:pt idx="6">
                  <c:v>498.6</c:v>
                </c:pt>
                <c:pt idx="7">
                  <c:v>440.99</c:v>
                </c:pt>
                <c:pt idx="8">
                  <c:v>583.88</c:v>
                </c:pt>
                <c:pt idx="9">
                  <c:v>478.42</c:v>
                </c:pt>
                <c:pt idx="10">
                  <c:v>369.44</c:v>
                </c:pt>
                <c:pt idx="11">
                  <c:v>357.06</c:v>
                </c:pt>
                <c:pt idx="12">
                  <c:v>583</c:v>
                </c:pt>
                <c:pt idx="13">
                  <c:v>701.42</c:v>
                </c:pt>
                <c:pt idx="14">
                  <c:v>436.46</c:v>
                </c:pt>
                <c:pt idx="15">
                  <c:v>389.89</c:v>
                </c:pt>
                <c:pt idx="16">
                  <c:v>583.19000000000005</c:v>
                </c:pt>
                <c:pt idx="17">
                  <c:v>628.03</c:v>
                </c:pt>
                <c:pt idx="18">
                  <c:v>641.57000000000005</c:v>
                </c:pt>
                <c:pt idx="19">
                  <c:v>439.47</c:v>
                </c:pt>
                <c:pt idx="20">
                  <c:v>557.08000000000004</c:v>
                </c:pt>
                <c:pt idx="21">
                  <c:v>774.47</c:v>
                </c:pt>
                <c:pt idx="22">
                  <c:v>658.69</c:v>
                </c:pt>
                <c:pt idx="23">
                  <c:v>546.54</c:v>
                </c:pt>
                <c:pt idx="24">
                  <c:v>713.44</c:v>
                </c:pt>
                <c:pt idx="25">
                  <c:v>752.87</c:v>
                </c:pt>
                <c:pt idx="26">
                  <c:v>577.80999999999995</c:v>
                </c:pt>
                <c:pt idx="27">
                  <c:v>636.78</c:v>
                </c:pt>
                <c:pt idx="28">
                  <c:v>697.35</c:v>
                </c:pt>
                <c:pt idx="29">
                  <c:v>618.46</c:v>
                </c:pt>
                <c:pt idx="30">
                  <c:v>660.31</c:v>
                </c:pt>
                <c:pt idx="31">
                  <c:v>631.11</c:v>
                </c:pt>
                <c:pt idx="32">
                  <c:v>757.69</c:v>
                </c:pt>
                <c:pt idx="33">
                  <c:v>526.64</c:v>
                </c:pt>
                <c:pt idx="34">
                  <c:v>518.65</c:v>
                </c:pt>
                <c:pt idx="35">
                  <c:v>490.11</c:v>
                </c:pt>
                <c:pt idx="36">
                  <c:v>743.61</c:v>
                </c:pt>
                <c:pt idx="37">
                  <c:v>583.52</c:v>
                </c:pt>
                <c:pt idx="38">
                  <c:v>513.28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Sheet1!$A$2:$A$40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952.1</c:v>
                </c:pt>
                <c:pt idx="1">
                  <c:v>995.4</c:v>
                </c:pt>
                <c:pt idx="2">
                  <c:v>1128.0999999999999</c:v>
                </c:pt>
                <c:pt idx="3">
                  <c:v>1044.4000000000001</c:v>
                </c:pt>
                <c:pt idx="4">
                  <c:v>1020.4</c:v>
                </c:pt>
                <c:pt idx="5">
                  <c:v>1008.7</c:v>
                </c:pt>
                <c:pt idx="6">
                  <c:v>1042.9000000000001</c:v>
                </c:pt>
                <c:pt idx="7">
                  <c:v>1087.7</c:v>
                </c:pt>
                <c:pt idx="8">
                  <c:v>1178.7</c:v>
                </c:pt>
                <c:pt idx="9">
                  <c:v>1199.4000000000001</c:v>
                </c:pt>
                <c:pt idx="10">
                  <c:v>1078</c:v>
                </c:pt>
                <c:pt idx="11">
                  <c:v>1058.2</c:v>
                </c:pt>
                <c:pt idx="12">
                  <c:v>1124.7</c:v>
                </c:pt>
                <c:pt idx="13">
                  <c:v>1364.7</c:v>
                </c:pt>
                <c:pt idx="14">
                  <c:v>1329.1</c:v>
                </c:pt>
                <c:pt idx="15">
                  <c:v>1285.3</c:v>
                </c:pt>
                <c:pt idx="16">
                  <c:v>1346.1</c:v>
                </c:pt>
                <c:pt idx="17">
                  <c:v>1469.2</c:v>
                </c:pt>
                <c:pt idx="18">
                  <c:v>1609.8</c:v>
                </c:pt>
                <c:pt idx="19">
                  <c:v>1551.3</c:v>
                </c:pt>
                <c:pt idx="20">
                  <c:v>1484.8</c:v>
                </c:pt>
                <c:pt idx="21">
                  <c:v>1506.9</c:v>
                </c:pt>
                <c:pt idx="22">
                  <c:v>1537.3</c:v>
                </c:pt>
                <c:pt idx="23">
                  <c:v>1496.8</c:v>
                </c:pt>
                <c:pt idx="24">
                  <c:v>1465.9</c:v>
                </c:pt>
                <c:pt idx="25">
                  <c:v>1546.6</c:v>
                </c:pt>
                <c:pt idx="26">
                  <c:v>1521.8</c:v>
                </c:pt>
                <c:pt idx="27">
                  <c:v>1596.3</c:v>
                </c:pt>
                <c:pt idx="28">
                  <c:v>1653.4</c:v>
                </c:pt>
                <c:pt idx="29">
                  <c:v>1659.9</c:v>
                </c:pt>
                <c:pt idx="30">
                  <c:v>1612.8</c:v>
                </c:pt>
                <c:pt idx="31">
                  <c:v>1721.5</c:v>
                </c:pt>
                <c:pt idx="32">
                  <c:v>1812.8</c:v>
                </c:pt>
                <c:pt idx="33">
                  <c:v>1703.6</c:v>
                </c:pt>
                <c:pt idx="34">
                  <c:v>1634.2</c:v>
                </c:pt>
                <c:pt idx="35">
                  <c:v>1619.8</c:v>
                </c:pt>
                <c:pt idx="36">
                  <c:v>1698.4</c:v>
                </c:pt>
                <c:pt idx="37">
                  <c:v>1685.9</c:v>
                </c:pt>
                <c:pt idx="38">
                  <c:v>1597.3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0" dirty="0" err="1">
                <a:solidFill>
                  <a:srgbClr val="002060"/>
                </a:solidFill>
              </a:rPr>
              <a:t>Yritysten</a:t>
            </a:r>
            <a:r>
              <a:rPr lang="en-GB" sz="1200" b="0" dirty="0">
                <a:solidFill>
                  <a:srgbClr val="002060"/>
                </a:solidFill>
              </a:rPr>
              <a:t> </a:t>
            </a:r>
            <a:r>
              <a:rPr lang="en-GB" sz="1200" b="0" dirty="0" err="1">
                <a:solidFill>
                  <a:srgbClr val="002060"/>
                </a:solidFill>
              </a:rPr>
              <a:t>investoinnit</a:t>
            </a:r>
            <a:r>
              <a:rPr lang="en-GB" sz="1200" b="0" dirty="0">
                <a:solidFill>
                  <a:srgbClr val="002060"/>
                </a:solidFill>
              </a:rPr>
              <a:t>, </a:t>
            </a:r>
            <a:r>
              <a:rPr lang="en-GB" sz="1200" b="0" dirty="0" err="1">
                <a:solidFill>
                  <a:srgbClr val="002060"/>
                </a:solidFill>
              </a:rPr>
              <a:t>indeksi</a:t>
            </a:r>
            <a:r>
              <a:rPr lang="en-GB" sz="1200" b="0" dirty="0">
                <a:solidFill>
                  <a:srgbClr val="002060"/>
                </a:solidFill>
              </a:rPr>
              <a:t> 2008=100</a:t>
            </a:r>
          </a:p>
        </c:rich>
      </c:tx>
      <c:layout>
        <c:manualLayout>
          <c:xMode val="edge"/>
          <c:yMode val="edge"/>
          <c:x val="5.8953289181644573E-2"/>
          <c:y val="5.6071822191234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997432328977588E-2"/>
          <c:y val="6.4156413602612594E-2"/>
          <c:w val="0.77514168229806557"/>
          <c:h val="0.85021772723054978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USA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100</c:v>
                </c:pt>
                <c:pt idx="1">
                  <c:v>84.399969999999996</c:v>
                </c:pt>
                <c:pt idx="2">
                  <c:v>86.509979999999999</c:v>
                </c:pt>
                <c:pt idx="3">
                  <c:v>93.171229999999994</c:v>
                </c:pt>
                <c:pt idx="4">
                  <c:v>101.55670000000001</c:v>
                </c:pt>
                <c:pt idx="5">
                  <c:v>105.11109999999999</c:v>
                </c:pt>
                <c:pt idx="6">
                  <c:v>111.4178</c:v>
                </c:pt>
                <c:pt idx="7">
                  <c:v>113.7576</c:v>
                </c:pt>
                <c:pt idx="8">
                  <c:v>113.1888</c:v>
                </c:pt>
                <c:pt idx="9">
                  <c:v>118.1691</c:v>
                </c:pt>
                <c:pt idx="10">
                  <c:v>123.2503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B4-4A22-919B-025746D3DA3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Sveitsi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100</c:v>
                </c:pt>
                <c:pt idx="1">
                  <c:v>89.399950000000004</c:v>
                </c:pt>
                <c:pt idx="2">
                  <c:v>93.06541</c:v>
                </c:pt>
                <c:pt idx="3">
                  <c:v>97.811679999999996</c:v>
                </c:pt>
                <c:pt idx="4">
                  <c:v>101.6264</c:v>
                </c:pt>
                <c:pt idx="5">
                  <c:v>103.0491</c:v>
                </c:pt>
                <c:pt idx="6">
                  <c:v>106.4498</c:v>
                </c:pt>
                <c:pt idx="7">
                  <c:v>108.36579999999999</c:v>
                </c:pt>
                <c:pt idx="8">
                  <c:v>111.075</c:v>
                </c:pt>
                <c:pt idx="9">
                  <c:v>113.0744</c:v>
                </c:pt>
                <c:pt idx="10">
                  <c:v>115.9012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B4-4A22-919B-025746D3DA33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Taul1!$D$2:$D$12</c:f>
              <c:numCache>
                <c:formatCode>General</c:formatCode>
                <c:ptCount val="11"/>
                <c:pt idx="0">
                  <c:v>100</c:v>
                </c:pt>
                <c:pt idx="1">
                  <c:v>84.80001</c:v>
                </c:pt>
                <c:pt idx="2">
                  <c:v>87.683199999999999</c:v>
                </c:pt>
                <c:pt idx="3">
                  <c:v>93.996420000000001</c:v>
                </c:pt>
                <c:pt idx="4">
                  <c:v>96.816270000000003</c:v>
                </c:pt>
                <c:pt idx="5">
                  <c:v>97.590829999999997</c:v>
                </c:pt>
                <c:pt idx="6">
                  <c:v>101.7872</c:v>
                </c:pt>
                <c:pt idx="7">
                  <c:v>107.89449999999999</c:v>
                </c:pt>
                <c:pt idx="8">
                  <c:v>109.1891</c:v>
                </c:pt>
                <c:pt idx="9">
                  <c:v>110.4995</c:v>
                </c:pt>
                <c:pt idx="10">
                  <c:v>112.378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B4-4A22-919B-025746D3DA33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Alankomaat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Taul1!$E$2:$E$12</c:f>
              <c:numCache>
                <c:formatCode>General</c:formatCode>
                <c:ptCount val="11"/>
                <c:pt idx="0">
                  <c:v>100</c:v>
                </c:pt>
                <c:pt idx="1">
                  <c:v>89.500060000000005</c:v>
                </c:pt>
                <c:pt idx="2">
                  <c:v>86.815049999999999</c:v>
                </c:pt>
                <c:pt idx="3">
                  <c:v>97.927369999999996</c:v>
                </c:pt>
                <c:pt idx="4">
                  <c:v>94.108189999999993</c:v>
                </c:pt>
                <c:pt idx="5">
                  <c:v>91.849620000000002</c:v>
                </c:pt>
                <c:pt idx="6">
                  <c:v>94.421409999999995</c:v>
                </c:pt>
                <c:pt idx="7">
                  <c:v>101.503</c:v>
                </c:pt>
                <c:pt idx="8">
                  <c:v>103.6345</c:v>
                </c:pt>
                <c:pt idx="9">
                  <c:v>108.0908</c:v>
                </c:pt>
                <c:pt idx="10">
                  <c:v>110.577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B4-4A22-919B-025746D3DA33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Saksa</c:v>
                </c:pt>
              </c:strCache>
            </c:strRef>
          </c:tx>
          <c:spPr>
            <a:ln w="508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Taul1!$F$2:$F$12</c:f>
              <c:numCache>
                <c:formatCode>General</c:formatCode>
                <c:ptCount val="11"/>
                <c:pt idx="0">
                  <c:v>100</c:v>
                </c:pt>
                <c:pt idx="1">
                  <c:v>84.499979999999994</c:v>
                </c:pt>
                <c:pt idx="2">
                  <c:v>89.739000000000004</c:v>
                </c:pt>
                <c:pt idx="3">
                  <c:v>96.289959999999994</c:v>
                </c:pt>
                <c:pt idx="4">
                  <c:v>94.653040000000004</c:v>
                </c:pt>
                <c:pt idx="5">
                  <c:v>93.895790000000005</c:v>
                </c:pt>
                <c:pt idx="6">
                  <c:v>98.027199999999993</c:v>
                </c:pt>
                <c:pt idx="7">
                  <c:v>98.909469999999999</c:v>
                </c:pt>
                <c:pt idx="8">
                  <c:v>99.997489999999999</c:v>
                </c:pt>
                <c:pt idx="9">
                  <c:v>102.4974</c:v>
                </c:pt>
                <c:pt idx="10">
                  <c:v>105.6748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B4-4A22-919B-025746D3DA33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Suomi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Taul1!$G$2:$G$12</c:f>
              <c:numCache>
                <c:formatCode>General</c:formatCode>
                <c:ptCount val="11"/>
                <c:pt idx="0">
                  <c:v>100</c:v>
                </c:pt>
                <c:pt idx="1">
                  <c:v>84.399979999999999</c:v>
                </c:pt>
                <c:pt idx="2">
                  <c:v>79.082800000000006</c:v>
                </c:pt>
                <c:pt idx="3">
                  <c:v>81.534400000000005</c:v>
                </c:pt>
                <c:pt idx="4">
                  <c:v>79.006789999999995</c:v>
                </c:pt>
                <c:pt idx="5">
                  <c:v>73.2393</c:v>
                </c:pt>
                <c:pt idx="6">
                  <c:v>71.921000000000006</c:v>
                </c:pt>
                <c:pt idx="7">
                  <c:v>74.006699999999995</c:v>
                </c:pt>
                <c:pt idx="8">
                  <c:v>77.411010000000005</c:v>
                </c:pt>
                <c:pt idx="9">
                  <c:v>82.520120000000006</c:v>
                </c:pt>
                <c:pt idx="10">
                  <c:v>84.583169999999996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6B4-4A22-919B-025746D3D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789272"/>
        <c:axId val="410789664"/>
      </c:lineChart>
      <c:catAx>
        <c:axId val="410789272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89664"/>
        <c:crosses val="autoZero"/>
        <c:auto val="1"/>
        <c:lblAlgn val="ctr"/>
        <c:lblOffset val="100"/>
        <c:noMultiLvlLbl val="0"/>
      </c:catAx>
      <c:valAx>
        <c:axId val="410789664"/>
        <c:scaling>
          <c:orientation val="minMax"/>
          <c:min val="7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89272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2060"/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84522019337891E-2"/>
          <c:y val="5.7188818432342671E-2"/>
          <c:w val="0.87671290829405835"/>
          <c:h val="0.7330331716278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Teollisuus (ml. koko teknologiateollisuus)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Taul1!$A$2:$A$11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</c:strCache>
            </c:strRef>
          </c:cat>
          <c:val>
            <c:numRef>
              <c:f>Taul1!$B$2:$B$11</c:f>
              <c:numCache>
                <c:formatCode>General</c:formatCode>
                <c:ptCount val="10"/>
                <c:pt idx="0">
                  <c:v>10590</c:v>
                </c:pt>
                <c:pt idx="1">
                  <c:v>8882</c:v>
                </c:pt>
                <c:pt idx="2">
                  <c:v>8408</c:v>
                </c:pt>
                <c:pt idx="3">
                  <c:v>8593</c:v>
                </c:pt>
                <c:pt idx="4">
                  <c:v>8149</c:v>
                </c:pt>
                <c:pt idx="5">
                  <c:v>7700</c:v>
                </c:pt>
                <c:pt idx="6">
                  <c:v>8036</c:v>
                </c:pt>
                <c:pt idx="7">
                  <c:v>8286</c:v>
                </c:pt>
                <c:pt idx="8">
                  <c:v>8139</c:v>
                </c:pt>
                <c:pt idx="9">
                  <c:v>8300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E-4E6E-BC09-250690F059D8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Teknologiateollisuus, ml. tietotekniikka-ala sekä suunnittelu ja konsultointi 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Taul1!$A$2:$A$11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</c:strCache>
            </c:strRef>
          </c:cat>
          <c:val>
            <c:numRef>
              <c:f>Taul1!$C$2:$C$11</c:f>
              <c:numCache>
                <c:formatCode>General</c:formatCode>
                <c:ptCount val="10"/>
                <c:pt idx="0">
                  <c:v>8411</c:v>
                </c:pt>
                <c:pt idx="1">
                  <c:v>7150</c:v>
                </c:pt>
                <c:pt idx="2">
                  <c:v>6944</c:v>
                </c:pt>
                <c:pt idx="3">
                  <c:v>6846</c:v>
                </c:pt>
                <c:pt idx="4">
                  <c:v>5944</c:v>
                </c:pt>
                <c:pt idx="5">
                  <c:v>5261</c:v>
                </c:pt>
                <c:pt idx="6">
                  <c:v>5748</c:v>
                </c:pt>
                <c:pt idx="7">
                  <c:v>5527</c:v>
                </c:pt>
                <c:pt idx="8">
                  <c:v>5158</c:v>
                </c:pt>
                <c:pt idx="9">
                  <c:v>5045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E-4E6E-BC09-250690F05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492840"/>
        <c:axId val="411493232"/>
      </c:barChart>
      <c:catAx>
        <c:axId val="411492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3232"/>
        <c:crosses val="autoZero"/>
        <c:auto val="1"/>
        <c:lblAlgn val="ctr"/>
        <c:lblOffset val="100"/>
        <c:noMultiLvlLbl val="0"/>
      </c:catAx>
      <c:valAx>
        <c:axId val="411493232"/>
        <c:scaling>
          <c:orientation val="minMax"/>
          <c:max val="12000"/>
          <c:min val="0"/>
        </c:scaling>
        <c:delete val="0"/>
        <c:axPos val="l"/>
        <c:majorGridlines>
          <c:spPr>
            <a:ln w="3175"/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2840"/>
        <c:crosses val="autoZero"/>
        <c:crossBetween val="between"/>
        <c:majorUnit val="1000"/>
      </c:valAx>
    </c:plotArea>
    <c:legend>
      <c:legendPos val="b"/>
      <c:layout>
        <c:manualLayout>
          <c:xMode val="edge"/>
          <c:yMode val="edge"/>
          <c:x val="0.18712816001028512"/>
          <c:y val="0.88403746184290777"/>
          <c:w val="0.62574356005038934"/>
          <c:h val="9.3346530950836892E-2"/>
        </c:manualLayout>
      </c:layout>
      <c:overlay val="0"/>
      <c:txPr>
        <a:bodyPr/>
        <a:lstStyle/>
        <a:p>
          <a:pPr>
            <a:defRPr sz="1050" b="0" i="0" baseline="0">
              <a:solidFill>
                <a:schemeClr val="tx2"/>
              </a:solidFill>
              <a:latin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726760034678E-2"/>
          <c:y val="2.4569951555112431E-2"/>
          <c:w val="0.70177184719106478"/>
          <c:h val="0.85490337707200748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Yritysten palkat ja sivukulut*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Taul1!$B$2:$B$10</c:f>
              <c:numCache>
                <c:formatCode>General</c:formatCode>
                <c:ptCount val="9"/>
                <c:pt idx="0">
                  <c:v>100</c:v>
                </c:pt>
                <c:pt idx="1">
                  <c:v>96.2577</c:v>
                </c:pt>
                <c:pt idx="2">
                  <c:v>96.956879999999998</c:v>
                </c:pt>
                <c:pt idx="3">
                  <c:v>102.2807</c:v>
                </c:pt>
                <c:pt idx="4">
                  <c:v>105.9114</c:v>
                </c:pt>
                <c:pt idx="5">
                  <c:v>106.24939999999999</c:v>
                </c:pt>
                <c:pt idx="6">
                  <c:v>106.5141</c:v>
                </c:pt>
                <c:pt idx="7">
                  <c:v>108.40349999999999</c:v>
                </c:pt>
                <c:pt idx="8">
                  <c:v>111.6464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06-44AD-BA13-4D58E9FE184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Yritysten tuotannolliset ja t&amp;k-investoinnit*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Taul1!$A$2:$A$10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Taul1!$C$2:$C$10</c:f>
              <c:numCache>
                <c:formatCode>General</c:formatCode>
                <c:ptCount val="9"/>
                <c:pt idx="0">
                  <c:v>100</c:v>
                </c:pt>
                <c:pt idx="1">
                  <c:v>84.013779999999997</c:v>
                </c:pt>
                <c:pt idx="2">
                  <c:v>79.425349999999995</c:v>
                </c:pt>
                <c:pt idx="3">
                  <c:v>84.431579999999997</c:v>
                </c:pt>
                <c:pt idx="4">
                  <c:v>84.662459999999996</c:v>
                </c:pt>
                <c:pt idx="5">
                  <c:v>79.348380000000006</c:v>
                </c:pt>
                <c:pt idx="6">
                  <c:v>77.248410000000007</c:v>
                </c:pt>
                <c:pt idx="7">
                  <c:v>81.664590000000004</c:v>
                </c:pt>
                <c:pt idx="8">
                  <c:v>87.429450000000003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A2-42E2-B58A-6951D8DED0B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Yritysten voitot verojen jälkeen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Taul1!$A$2:$A$10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Taul1!$D$2:$D$10</c:f>
              <c:numCache>
                <c:formatCode>General</c:formatCode>
                <c:ptCount val="9"/>
                <c:pt idx="0">
                  <c:v>100</c:v>
                </c:pt>
                <c:pt idx="1">
                  <c:v>62.060290000000002</c:v>
                </c:pt>
                <c:pt idx="2">
                  <c:v>73.719859999999997</c:v>
                </c:pt>
                <c:pt idx="3">
                  <c:v>74.440830000000005</c:v>
                </c:pt>
                <c:pt idx="4">
                  <c:v>63.492170000000002</c:v>
                </c:pt>
                <c:pt idx="5">
                  <c:v>65.192310000000006</c:v>
                </c:pt>
                <c:pt idx="6">
                  <c:v>66.925989999999999</c:v>
                </c:pt>
                <c:pt idx="7">
                  <c:v>73.984780000000001</c:v>
                </c:pt>
                <c:pt idx="8">
                  <c:v>79.122100000000003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A2-42E2-B58A-6951D8DED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790448"/>
        <c:axId val="410790840"/>
      </c:lineChart>
      <c:catAx>
        <c:axId val="410790448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105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90840"/>
        <c:crosses val="autoZero"/>
        <c:auto val="1"/>
        <c:lblAlgn val="ctr"/>
        <c:lblOffset val="100"/>
        <c:tickLblSkip val="1"/>
        <c:noMultiLvlLbl val="0"/>
      </c:catAx>
      <c:valAx>
        <c:axId val="410790840"/>
        <c:scaling>
          <c:orientation val="minMax"/>
          <c:max val="115"/>
          <c:min val="5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90448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98210098879527"/>
          <c:y val="8.8725045880668624E-2"/>
          <c:w val="0.22293730877283929"/>
          <c:h val="0.72117568649214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aseline="0">
          <a:solidFill>
            <a:schemeClr val="tx1"/>
          </a:solidFill>
          <a:latin typeface="Verdana" panose="020B0604030504040204" pitchFamily="34" charset="0"/>
        </a:defRPr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 (30.6.)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326300</c:v>
                </c:pt>
                <c:pt idx="1">
                  <c:v>299000</c:v>
                </c:pt>
                <c:pt idx="2">
                  <c:v>283899.99999999994</c:v>
                </c:pt>
                <c:pt idx="3">
                  <c:v>289800</c:v>
                </c:pt>
                <c:pt idx="4">
                  <c:v>296300</c:v>
                </c:pt>
                <c:pt idx="5">
                  <c:v>290100</c:v>
                </c:pt>
                <c:pt idx="6">
                  <c:v>287400</c:v>
                </c:pt>
                <c:pt idx="7">
                  <c:v>288900</c:v>
                </c:pt>
                <c:pt idx="8">
                  <c:v>290100</c:v>
                </c:pt>
                <c:pt idx="9">
                  <c:v>296124.80706374941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 (30.6.)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297345</c:v>
                </c:pt>
                <c:pt idx="1">
                  <c:v>284683</c:v>
                </c:pt>
                <c:pt idx="2">
                  <c:v>304473</c:v>
                </c:pt>
                <c:pt idx="3">
                  <c:v>327105</c:v>
                </c:pt>
                <c:pt idx="4">
                  <c:v>302967</c:v>
                </c:pt>
                <c:pt idx="5">
                  <c:v>287327</c:v>
                </c:pt>
                <c:pt idx="6">
                  <c:v>273143</c:v>
                </c:pt>
                <c:pt idx="7">
                  <c:v>255440.5</c:v>
                </c:pt>
                <c:pt idx="8">
                  <c:v>284942.7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11028.58</c:v>
                </c:pt>
                <c:pt idx="2">
                  <c:v>10449.209999999999</c:v>
                </c:pt>
                <c:pt idx="3">
                  <c:v>10946.05</c:v>
                </c:pt>
                <c:pt idx="4">
                  <c:v>9314.67</c:v>
                </c:pt>
                <c:pt idx="5">
                  <c:v>6225.35</c:v>
                </c:pt>
                <c:pt idx="6">
                  <c:v>6436.56</c:v>
                </c:pt>
                <c:pt idx="7">
                  <c:v>6642.08</c:v>
                </c:pt>
                <c:pt idx="8">
                  <c:v>7709.51</c:v>
                </c:pt>
                <c:pt idx="9">
                  <c:v>7056.51</c:v>
                </c:pt>
                <c:pt idx="10">
                  <c:v>7176.62</c:v>
                </c:pt>
                <c:pt idx="11">
                  <c:v>7114.9</c:v>
                </c:pt>
                <c:pt idx="12">
                  <c:v>9300.1</c:v>
                </c:pt>
                <c:pt idx="13">
                  <c:v>8499.82</c:v>
                </c:pt>
                <c:pt idx="14">
                  <c:v>8657.59</c:v>
                </c:pt>
                <c:pt idx="15">
                  <c:v>7725.12</c:v>
                </c:pt>
                <c:pt idx="16">
                  <c:v>9596.83</c:v>
                </c:pt>
                <c:pt idx="17">
                  <c:v>8285.42</c:v>
                </c:pt>
                <c:pt idx="18">
                  <c:v>8678.19</c:v>
                </c:pt>
                <c:pt idx="19">
                  <c:v>7578.89</c:v>
                </c:pt>
                <c:pt idx="20">
                  <c:v>8908.49</c:v>
                </c:pt>
                <c:pt idx="21">
                  <c:v>7143.01</c:v>
                </c:pt>
                <c:pt idx="22">
                  <c:v>7473.07</c:v>
                </c:pt>
                <c:pt idx="23">
                  <c:v>6820.67</c:v>
                </c:pt>
                <c:pt idx="24">
                  <c:v>7672.19</c:v>
                </c:pt>
                <c:pt idx="25">
                  <c:v>7639.24</c:v>
                </c:pt>
                <c:pt idx="26">
                  <c:v>7738.85</c:v>
                </c:pt>
                <c:pt idx="27">
                  <c:v>8954.6</c:v>
                </c:pt>
                <c:pt idx="28">
                  <c:v>8013.06</c:v>
                </c:pt>
                <c:pt idx="29">
                  <c:v>6926.55</c:v>
                </c:pt>
                <c:pt idx="30">
                  <c:v>8781.73</c:v>
                </c:pt>
                <c:pt idx="31">
                  <c:v>7251.74</c:v>
                </c:pt>
                <c:pt idx="32">
                  <c:v>8237.6</c:v>
                </c:pt>
                <c:pt idx="33">
                  <c:v>6924.85</c:v>
                </c:pt>
                <c:pt idx="34">
                  <c:v>6607.57</c:v>
                </c:pt>
                <c:pt idx="35">
                  <c:v>6666.08</c:v>
                </c:pt>
                <c:pt idx="36">
                  <c:v>8155.47</c:v>
                </c:pt>
                <c:pt idx="37">
                  <c:v>7804.08</c:v>
                </c:pt>
                <c:pt idx="38">
                  <c:v>9728.7900000000009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9066.7800000000007</c:v>
                </c:pt>
                <c:pt idx="2">
                  <c:v>8229.11</c:v>
                </c:pt>
                <c:pt idx="3">
                  <c:v>9119.18</c:v>
                </c:pt>
                <c:pt idx="4">
                  <c:v>7478.12</c:v>
                </c:pt>
                <c:pt idx="5">
                  <c:v>4895.45</c:v>
                </c:pt>
                <c:pt idx="6">
                  <c:v>4899.76</c:v>
                </c:pt>
                <c:pt idx="7">
                  <c:v>5203.2700000000004</c:v>
                </c:pt>
                <c:pt idx="8">
                  <c:v>5958.53</c:v>
                </c:pt>
                <c:pt idx="9">
                  <c:v>5259.28</c:v>
                </c:pt>
                <c:pt idx="10">
                  <c:v>5650.45</c:v>
                </c:pt>
                <c:pt idx="11">
                  <c:v>5528.15</c:v>
                </c:pt>
                <c:pt idx="12">
                  <c:v>6909.26</c:v>
                </c:pt>
                <c:pt idx="13">
                  <c:v>5990.48</c:v>
                </c:pt>
                <c:pt idx="14">
                  <c:v>6765.31</c:v>
                </c:pt>
                <c:pt idx="15">
                  <c:v>5841.75</c:v>
                </c:pt>
                <c:pt idx="16">
                  <c:v>7276.41</c:v>
                </c:pt>
                <c:pt idx="17">
                  <c:v>6186.94</c:v>
                </c:pt>
                <c:pt idx="18">
                  <c:v>6713.09</c:v>
                </c:pt>
                <c:pt idx="19">
                  <c:v>6114.08</c:v>
                </c:pt>
                <c:pt idx="20">
                  <c:v>7155.12</c:v>
                </c:pt>
                <c:pt idx="21">
                  <c:v>5286.61</c:v>
                </c:pt>
                <c:pt idx="22">
                  <c:v>5626.08</c:v>
                </c:pt>
                <c:pt idx="23">
                  <c:v>5319.56</c:v>
                </c:pt>
                <c:pt idx="24">
                  <c:v>5979.88</c:v>
                </c:pt>
                <c:pt idx="25">
                  <c:v>5563.39</c:v>
                </c:pt>
                <c:pt idx="26">
                  <c:v>5743.76</c:v>
                </c:pt>
                <c:pt idx="27">
                  <c:v>6681.98</c:v>
                </c:pt>
                <c:pt idx="28">
                  <c:v>6031.8</c:v>
                </c:pt>
                <c:pt idx="29">
                  <c:v>4902.71</c:v>
                </c:pt>
                <c:pt idx="30">
                  <c:v>6522.68</c:v>
                </c:pt>
                <c:pt idx="31">
                  <c:v>5556.56</c:v>
                </c:pt>
                <c:pt idx="32">
                  <c:v>5867.35</c:v>
                </c:pt>
                <c:pt idx="33">
                  <c:v>4888.17</c:v>
                </c:pt>
                <c:pt idx="34">
                  <c:v>4689.25</c:v>
                </c:pt>
                <c:pt idx="35">
                  <c:v>4800.18</c:v>
                </c:pt>
                <c:pt idx="36">
                  <c:v>5744.62</c:v>
                </c:pt>
                <c:pt idx="37">
                  <c:v>5758.68</c:v>
                </c:pt>
                <c:pt idx="38">
                  <c:v>7521.59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1948.49</c:v>
                </c:pt>
                <c:pt idx="2">
                  <c:v>2232.52</c:v>
                </c:pt>
                <c:pt idx="3">
                  <c:v>1803.11</c:v>
                </c:pt>
                <c:pt idx="4">
                  <c:v>1834.44</c:v>
                </c:pt>
                <c:pt idx="5">
                  <c:v>1316.67</c:v>
                </c:pt>
                <c:pt idx="6">
                  <c:v>1538.12</c:v>
                </c:pt>
                <c:pt idx="7">
                  <c:v>1428.16</c:v>
                </c:pt>
                <c:pt idx="8">
                  <c:v>1756.59</c:v>
                </c:pt>
                <c:pt idx="9">
                  <c:v>1803.63</c:v>
                </c:pt>
                <c:pt idx="10">
                  <c:v>1525.84</c:v>
                </c:pt>
                <c:pt idx="11">
                  <c:v>1556.96</c:v>
                </c:pt>
                <c:pt idx="12">
                  <c:v>2338.44</c:v>
                </c:pt>
                <c:pt idx="13">
                  <c:v>2431.3000000000002</c:v>
                </c:pt>
                <c:pt idx="14">
                  <c:v>1855.98</c:v>
                </c:pt>
                <c:pt idx="15">
                  <c:v>1818.12</c:v>
                </c:pt>
                <c:pt idx="16">
                  <c:v>2269.92</c:v>
                </c:pt>
                <c:pt idx="17">
                  <c:v>1987.78</c:v>
                </c:pt>
                <c:pt idx="18">
                  <c:v>1916.86</c:v>
                </c:pt>
                <c:pt idx="19">
                  <c:v>1427.86</c:v>
                </c:pt>
                <c:pt idx="20">
                  <c:v>1718.09</c:v>
                </c:pt>
                <c:pt idx="21">
                  <c:v>1777.09</c:v>
                </c:pt>
                <c:pt idx="22">
                  <c:v>1779.66</c:v>
                </c:pt>
                <c:pt idx="23">
                  <c:v>1438.49</c:v>
                </c:pt>
                <c:pt idx="24">
                  <c:v>1631.54</c:v>
                </c:pt>
                <c:pt idx="25">
                  <c:v>1997.18</c:v>
                </c:pt>
                <c:pt idx="26">
                  <c:v>1914.43</c:v>
                </c:pt>
                <c:pt idx="27">
                  <c:v>2217.8200000000002</c:v>
                </c:pt>
                <c:pt idx="28">
                  <c:v>1869</c:v>
                </c:pt>
                <c:pt idx="29">
                  <c:v>1903.62</c:v>
                </c:pt>
                <c:pt idx="30">
                  <c:v>2148.21</c:v>
                </c:pt>
                <c:pt idx="31">
                  <c:v>1609.11</c:v>
                </c:pt>
                <c:pt idx="32">
                  <c:v>2279.52</c:v>
                </c:pt>
                <c:pt idx="33">
                  <c:v>1901.82</c:v>
                </c:pt>
                <c:pt idx="34">
                  <c:v>1782.31</c:v>
                </c:pt>
                <c:pt idx="35">
                  <c:v>1746.98</c:v>
                </c:pt>
                <c:pt idx="36">
                  <c:v>2284.17</c:v>
                </c:pt>
                <c:pt idx="37">
                  <c:v>1881.56</c:v>
                </c:pt>
                <c:pt idx="38">
                  <c:v>2041.08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3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Sheet1!$A$2:$A$40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3779.7</c:v>
                </c:pt>
                <c:pt idx="1">
                  <c:v>3798.1</c:v>
                </c:pt>
                <c:pt idx="2">
                  <c:v>4052.9</c:v>
                </c:pt>
                <c:pt idx="3">
                  <c:v>3941</c:v>
                </c:pt>
                <c:pt idx="4">
                  <c:v>3712.3</c:v>
                </c:pt>
                <c:pt idx="5">
                  <c:v>3252.6</c:v>
                </c:pt>
                <c:pt idx="6">
                  <c:v>3117</c:v>
                </c:pt>
                <c:pt idx="7">
                  <c:v>3142.4</c:v>
                </c:pt>
                <c:pt idx="8">
                  <c:v>3237</c:v>
                </c:pt>
                <c:pt idx="9">
                  <c:v>3338.9</c:v>
                </c:pt>
                <c:pt idx="10">
                  <c:v>3115.9</c:v>
                </c:pt>
                <c:pt idx="11">
                  <c:v>3087.2</c:v>
                </c:pt>
                <c:pt idx="12">
                  <c:v>3481.4</c:v>
                </c:pt>
                <c:pt idx="13">
                  <c:v>4154.6000000000004</c:v>
                </c:pt>
                <c:pt idx="14">
                  <c:v>4245.5</c:v>
                </c:pt>
                <c:pt idx="15">
                  <c:v>4273.7</c:v>
                </c:pt>
                <c:pt idx="16">
                  <c:v>4217.2</c:v>
                </c:pt>
                <c:pt idx="17">
                  <c:v>4160.5</c:v>
                </c:pt>
                <c:pt idx="18">
                  <c:v>4604.5</c:v>
                </c:pt>
                <c:pt idx="19">
                  <c:v>3971.4</c:v>
                </c:pt>
                <c:pt idx="20">
                  <c:v>3978</c:v>
                </c:pt>
                <c:pt idx="21">
                  <c:v>3813.9</c:v>
                </c:pt>
                <c:pt idx="22">
                  <c:v>3901.6</c:v>
                </c:pt>
                <c:pt idx="23">
                  <c:v>3813.6</c:v>
                </c:pt>
                <c:pt idx="24">
                  <c:v>3575.8</c:v>
                </c:pt>
                <c:pt idx="25">
                  <c:v>3994.2</c:v>
                </c:pt>
                <c:pt idx="26">
                  <c:v>4129.3999999999996</c:v>
                </c:pt>
                <c:pt idx="27">
                  <c:v>4712.1000000000004</c:v>
                </c:pt>
                <c:pt idx="28">
                  <c:v>4837.7</c:v>
                </c:pt>
                <c:pt idx="29">
                  <c:v>5138.2</c:v>
                </c:pt>
                <c:pt idx="30">
                  <c:v>5152</c:v>
                </c:pt>
                <c:pt idx="31">
                  <c:v>4986</c:v>
                </c:pt>
                <c:pt idx="32">
                  <c:v>5365.9</c:v>
                </c:pt>
                <c:pt idx="33">
                  <c:v>5326.4</c:v>
                </c:pt>
                <c:pt idx="34">
                  <c:v>5145.2</c:v>
                </c:pt>
                <c:pt idx="35">
                  <c:v>4971</c:v>
                </c:pt>
                <c:pt idx="36">
                  <c:v>5013.5</c:v>
                </c:pt>
                <c:pt idx="37">
                  <c:v>5016</c:v>
                </c:pt>
                <c:pt idx="38">
                  <c:v>5089.3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Sheet1!$A$2:$A$40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9"/>
                <c:pt idx="0">
                  <c:v>18957</c:v>
                </c:pt>
                <c:pt idx="1">
                  <c:v>18962</c:v>
                </c:pt>
                <c:pt idx="2">
                  <c:v>18548</c:v>
                </c:pt>
                <c:pt idx="3">
                  <c:v>19883</c:v>
                </c:pt>
                <c:pt idx="4">
                  <c:v>18570</c:v>
                </c:pt>
                <c:pt idx="5">
                  <c:v>14653</c:v>
                </c:pt>
                <c:pt idx="6">
                  <c:v>13400</c:v>
                </c:pt>
                <c:pt idx="7">
                  <c:v>13023</c:v>
                </c:pt>
                <c:pt idx="8">
                  <c:v>12203</c:v>
                </c:pt>
                <c:pt idx="9">
                  <c:v>11408</c:v>
                </c:pt>
                <c:pt idx="10">
                  <c:v>11470</c:v>
                </c:pt>
                <c:pt idx="11">
                  <c:v>11344</c:v>
                </c:pt>
                <c:pt idx="12">
                  <c:v>11334</c:v>
                </c:pt>
                <c:pt idx="13">
                  <c:v>10226</c:v>
                </c:pt>
                <c:pt idx="14">
                  <c:v>10817</c:v>
                </c:pt>
                <c:pt idx="15">
                  <c:v>11198</c:v>
                </c:pt>
                <c:pt idx="16">
                  <c:v>12082</c:v>
                </c:pt>
                <c:pt idx="17">
                  <c:v>11347</c:v>
                </c:pt>
                <c:pt idx="18">
                  <c:v>11651</c:v>
                </c:pt>
                <c:pt idx="19">
                  <c:v>11045</c:v>
                </c:pt>
                <c:pt idx="20">
                  <c:v>11651</c:v>
                </c:pt>
                <c:pt idx="21">
                  <c:v>10685</c:v>
                </c:pt>
                <c:pt idx="22">
                  <c:v>10793</c:v>
                </c:pt>
                <c:pt idx="23">
                  <c:v>10474</c:v>
                </c:pt>
                <c:pt idx="24">
                  <c:v>10362</c:v>
                </c:pt>
                <c:pt idx="25">
                  <c:v>10125</c:v>
                </c:pt>
                <c:pt idx="26">
                  <c:v>10189</c:v>
                </c:pt>
                <c:pt idx="27">
                  <c:v>11347</c:v>
                </c:pt>
                <c:pt idx="28">
                  <c:v>11451</c:v>
                </c:pt>
                <c:pt idx="29">
                  <c:v>11048</c:v>
                </c:pt>
                <c:pt idx="30">
                  <c:v>12121</c:v>
                </c:pt>
                <c:pt idx="31">
                  <c:v>12962</c:v>
                </c:pt>
                <c:pt idx="32">
                  <c:v>13844</c:v>
                </c:pt>
                <c:pt idx="33">
                  <c:v>13584</c:v>
                </c:pt>
                <c:pt idx="34">
                  <c:v>12698</c:v>
                </c:pt>
                <c:pt idx="35">
                  <c:v>13175</c:v>
                </c:pt>
                <c:pt idx="36">
                  <c:v>13435</c:v>
                </c:pt>
                <c:pt idx="37">
                  <c:v>14007</c:v>
                </c:pt>
                <c:pt idx="38">
                  <c:v>15900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6254158034728167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6043.44</c:v>
                </c:pt>
                <c:pt idx="2">
                  <c:v>6116.22</c:v>
                </c:pt>
                <c:pt idx="3">
                  <c:v>6338.01</c:v>
                </c:pt>
                <c:pt idx="4">
                  <c:v>6630.4</c:v>
                </c:pt>
                <c:pt idx="5">
                  <c:v>3942.79</c:v>
                </c:pt>
                <c:pt idx="6">
                  <c:v>4218.26</c:v>
                </c:pt>
                <c:pt idx="7">
                  <c:v>4222</c:v>
                </c:pt>
                <c:pt idx="8">
                  <c:v>4699.16</c:v>
                </c:pt>
                <c:pt idx="9">
                  <c:v>4441.62</c:v>
                </c:pt>
                <c:pt idx="10">
                  <c:v>4213.3900000000003</c:v>
                </c:pt>
                <c:pt idx="11">
                  <c:v>4340.7299999999996</c:v>
                </c:pt>
                <c:pt idx="12">
                  <c:v>5502.33</c:v>
                </c:pt>
                <c:pt idx="13">
                  <c:v>4444.32</c:v>
                </c:pt>
                <c:pt idx="14">
                  <c:v>3990.92</c:v>
                </c:pt>
                <c:pt idx="15">
                  <c:v>4104.01</c:v>
                </c:pt>
                <c:pt idx="16">
                  <c:v>5222.34</c:v>
                </c:pt>
                <c:pt idx="17">
                  <c:v>4051</c:v>
                </c:pt>
                <c:pt idx="18">
                  <c:v>4539.87</c:v>
                </c:pt>
                <c:pt idx="19">
                  <c:v>4025.61</c:v>
                </c:pt>
                <c:pt idx="20">
                  <c:v>4503.75</c:v>
                </c:pt>
                <c:pt idx="21">
                  <c:v>3198.79</c:v>
                </c:pt>
                <c:pt idx="22">
                  <c:v>3460.29</c:v>
                </c:pt>
                <c:pt idx="23">
                  <c:v>3117.11</c:v>
                </c:pt>
                <c:pt idx="24">
                  <c:v>3779.85</c:v>
                </c:pt>
                <c:pt idx="25">
                  <c:v>3042.04</c:v>
                </c:pt>
                <c:pt idx="26">
                  <c:v>3097.37</c:v>
                </c:pt>
                <c:pt idx="27">
                  <c:v>3742.46</c:v>
                </c:pt>
                <c:pt idx="28">
                  <c:v>3402.96</c:v>
                </c:pt>
                <c:pt idx="29">
                  <c:v>2808.16</c:v>
                </c:pt>
                <c:pt idx="30">
                  <c:v>2744.73</c:v>
                </c:pt>
                <c:pt idx="31">
                  <c:v>2448.6999999999998</c:v>
                </c:pt>
                <c:pt idx="32">
                  <c:v>3580.5</c:v>
                </c:pt>
                <c:pt idx="33">
                  <c:v>2874.88</c:v>
                </c:pt>
                <c:pt idx="34">
                  <c:v>2811.61</c:v>
                </c:pt>
                <c:pt idx="35">
                  <c:v>2946.92</c:v>
                </c:pt>
                <c:pt idx="36">
                  <c:v>3274.64</c:v>
                </c:pt>
                <c:pt idx="37">
                  <c:v>3029.73</c:v>
                </c:pt>
                <c:pt idx="38">
                  <c:v>3306.63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5262.54</c:v>
                </c:pt>
                <c:pt idx="2">
                  <c:v>5155.71</c:v>
                </c:pt>
                <c:pt idx="3">
                  <c:v>5432.05</c:v>
                </c:pt>
                <c:pt idx="4">
                  <c:v>5773.19</c:v>
                </c:pt>
                <c:pt idx="5">
                  <c:v>3436.78</c:v>
                </c:pt>
                <c:pt idx="6">
                  <c:v>3569.09</c:v>
                </c:pt>
                <c:pt idx="7">
                  <c:v>3545.9</c:v>
                </c:pt>
                <c:pt idx="8">
                  <c:v>3968.57</c:v>
                </c:pt>
                <c:pt idx="9">
                  <c:v>3502.66</c:v>
                </c:pt>
                <c:pt idx="10">
                  <c:v>3526.82</c:v>
                </c:pt>
                <c:pt idx="11">
                  <c:v>3477.1</c:v>
                </c:pt>
                <c:pt idx="12">
                  <c:v>4477.46</c:v>
                </c:pt>
                <c:pt idx="13">
                  <c:v>3420.78</c:v>
                </c:pt>
                <c:pt idx="14">
                  <c:v>3313.02</c:v>
                </c:pt>
                <c:pt idx="15">
                  <c:v>3197.4</c:v>
                </c:pt>
                <c:pt idx="16">
                  <c:v>4192.43</c:v>
                </c:pt>
                <c:pt idx="17">
                  <c:v>3324.6</c:v>
                </c:pt>
                <c:pt idx="18">
                  <c:v>3885.46</c:v>
                </c:pt>
                <c:pt idx="19">
                  <c:v>3583.94</c:v>
                </c:pt>
                <c:pt idx="20">
                  <c:v>3937.32</c:v>
                </c:pt>
                <c:pt idx="21">
                  <c:v>2715.96</c:v>
                </c:pt>
                <c:pt idx="22">
                  <c:v>3012.28</c:v>
                </c:pt>
                <c:pt idx="23">
                  <c:v>2732.13</c:v>
                </c:pt>
                <c:pt idx="24">
                  <c:v>3422.82</c:v>
                </c:pt>
                <c:pt idx="25">
                  <c:v>2579.44</c:v>
                </c:pt>
                <c:pt idx="26">
                  <c:v>2618.9</c:v>
                </c:pt>
                <c:pt idx="27">
                  <c:v>3267.86</c:v>
                </c:pt>
                <c:pt idx="28">
                  <c:v>2943.37</c:v>
                </c:pt>
                <c:pt idx="29">
                  <c:v>2228.42</c:v>
                </c:pt>
                <c:pt idx="30">
                  <c:v>2222.85</c:v>
                </c:pt>
                <c:pt idx="31">
                  <c:v>2015.01</c:v>
                </c:pt>
                <c:pt idx="32">
                  <c:v>2851.04</c:v>
                </c:pt>
                <c:pt idx="33">
                  <c:v>2313.0500000000002</c:v>
                </c:pt>
                <c:pt idx="34">
                  <c:v>2271.42</c:v>
                </c:pt>
                <c:pt idx="35">
                  <c:v>2316.62</c:v>
                </c:pt>
                <c:pt idx="36">
                  <c:v>2697.47</c:v>
                </c:pt>
                <c:pt idx="37">
                  <c:v>2430.69</c:v>
                </c:pt>
                <c:pt idx="38">
                  <c:v>2525.5300000000002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780.9</c:v>
                </c:pt>
                <c:pt idx="2">
                  <c:v>960.51</c:v>
                </c:pt>
                <c:pt idx="3">
                  <c:v>905.95</c:v>
                </c:pt>
                <c:pt idx="4">
                  <c:v>857.21</c:v>
                </c:pt>
                <c:pt idx="5">
                  <c:v>506.01</c:v>
                </c:pt>
                <c:pt idx="6">
                  <c:v>649.16</c:v>
                </c:pt>
                <c:pt idx="7">
                  <c:v>676.1</c:v>
                </c:pt>
                <c:pt idx="8">
                  <c:v>730.6</c:v>
                </c:pt>
                <c:pt idx="9">
                  <c:v>938.96</c:v>
                </c:pt>
                <c:pt idx="10">
                  <c:v>686.57</c:v>
                </c:pt>
                <c:pt idx="11">
                  <c:v>863.64</c:v>
                </c:pt>
                <c:pt idx="12">
                  <c:v>1024.8800000000001</c:v>
                </c:pt>
                <c:pt idx="13">
                  <c:v>1023.55</c:v>
                </c:pt>
                <c:pt idx="14">
                  <c:v>677.89</c:v>
                </c:pt>
                <c:pt idx="15">
                  <c:v>906.62</c:v>
                </c:pt>
                <c:pt idx="16">
                  <c:v>1029.92</c:v>
                </c:pt>
                <c:pt idx="17">
                  <c:v>726.4</c:v>
                </c:pt>
                <c:pt idx="18">
                  <c:v>654.41</c:v>
                </c:pt>
                <c:pt idx="19">
                  <c:v>441.66</c:v>
                </c:pt>
                <c:pt idx="20">
                  <c:v>566.42999999999995</c:v>
                </c:pt>
                <c:pt idx="21">
                  <c:v>482.83</c:v>
                </c:pt>
                <c:pt idx="22">
                  <c:v>448.02</c:v>
                </c:pt>
                <c:pt idx="23">
                  <c:v>384.98</c:v>
                </c:pt>
                <c:pt idx="24">
                  <c:v>357.03</c:v>
                </c:pt>
                <c:pt idx="25">
                  <c:v>462.6</c:v>
                </c:pt>
                <c:pt idx="26">
                  <c:v>478.47</c:v>
                </c:pt>
                <c:pt idx="27">
                  <c:v>474.6</c:v>
                </c:pt>
                <c:pt idx="28">
                  <c:v>459.6</c:v>
                </c:pt>
                <c:pt idx="29">
                  <c:v>579.74</c:v>
                </c:pt>
                <c:pt idx="30">
                  <c:v>521.88</c:v>
                </c:pt>
                <c:pt idx="31">
                  <c:v>433.68</c:v>
                </c:pt>
                <c:pt idx="32">
                  <c:v>729.45</c:v>
                </c:pt>
                <c:pt idx="33">
                  <c:v>561.83000000000004</c:v>
                </c:pt>
                <c:pt idx="34">
                  <c:v>540.20000000000005</c:v>
                </c:pt>
                <c:pt idx="35">
                  <c:v>630.29999999999995</c:v>
                </c:pt>
                <c:pt idx="36">
                  <c:v>577.16999999999996</c:v>
                </c:pt>
                <c:pt idx="37">
                  <c:v>599.04</c:v>
                </c:pt>
                <c:pt idx="38">
                  <c:v>781.1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8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5091952892948544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Sheet1!$A$2:$A$40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595.6</c:v>
                </c:pt>
                <c:pt idx="1">
                  <c:v>662.9</c:v>
                </c:pt>
                <c:pt idx="2">
                  <c:v>917.5</c:v>
                </c:pt>
                <c:pt idx="3">
                  <c:v>888.9</c:v>
                </c:pt>
                <c:pt idx="4">
                  <c:v>905.6</c:v>
                </c:pt>
                <c:pt idx="5">
                  <c:v>562.6</c:v>
                </c:pt>
                <c:pt idx="6">
                  <c:v>576.4</c:v>
                </c:pt>
                <c:pt idx="7">
                  <c:v>604</c:v>
                </c:pt>
                <c:pt idx="8">
                  <c:v>626.70000000000005</c:v>
                </c:pt>
                <c:pt idx="9">
                  <c:v>777.7</c:v>
                </c:pt>
                <c:pt idx="10">
                  <c:v>576.70000000000005</c:v>
                </c:pt>
                <c:pt idx="11">
                  <c:v>728.4</c:v>
                </c:pt>
                <c:pt idx="12">
                  <c:v>726.4</c:v>
                </c:pt>
                <c:pt idx="13">
                  <c:v>782.2</c:v>
                </c:pt>
                <c:pt idx="14">
                  <c:v>715.3</c:v>
                </c:pt>
                <c:pt idx="15">
                  <c:v>826.6</c:v>
                </c:pt>
                <c:pt idx="16">
                  <c:v>884.6</c:v>
                </c:pt>
                <c:pt idx="17">
                  <c:v>613.20000000000005</c:v>
                </c:pt>
                <c:pt idx="18">
                  <c:v>636.29999999999995</c:v>
                </c:pt>
                <c:pt idx="19">
                  <c:v>523.5</c:v>
                </c:pt>
                <c:pt idx="20">
                  <c:v>588.4</c:v>
                </c:pt>
                <c:pt idx="21">
                  <c:v>575.79999999999995</c:v>
                </c:pt>
                <c:pt idx="22">
                  <c:v>477.7</c:v>
                </c:pt>
                <c:pt idx="23">
                  <c:v>410.5</c:v>
                </c:pt>
                <c:pt idx="24">
                  <c:v>392.4</c:v>
                </c:pt>
                <c:pt idx="25">
                  <c:v>477.6</c:v>
                </c:pt>
                <c:pt idx="26">
                  <c:v>517.1</c:v>
                </c:pt>
                <c:pt idx="27">
                  <c:v>569.1</c:v>
                </c:pt>
                <c:pt idx="28">
                  <c:v>549.9</c:v>
                </c:pt>
                <c:pt idx="29">
                  <c:v>732.3</c:v>
                </c:pt>
                <c:pt idx="30">
                  <c:v>637.5</c:v>
                </c:pt>
                <c:pt idx="31">
                  <c:v>559.6</c:v>
                </c:pt>
                <c:pt idx="32">
                  <c:v>819.1</c:v>
                </c:pt>
                <c:pt idx="33">
                  <c:v>715.1</c:v>
                </c:pt>
                <c:pt idx="34">
                  <c:v>712.2</c:v>
                </c:pt>
                <c:pt idx="35">
                  <c:v>826.2</c:v>
                </c:pt>
                <c:pt idx="36">
                  <c:v>698.8</c:v>
                </c:pt>
                <c:pt idx="37">
                  <c:v>708.3</c:v>
                </c:pt>
                <c:pt idx="38">
                  <c:v>896.1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Sheet1!$A$2:$A$40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9"/>
                <c:pt idx="0">
                  <c:v>7108.7</c:v>
                </c:pt>
                <c:pt idx="1">
                  <c:v>6315.4</c:v>
                </c:pt>
                <c:pt idx="2">
                  <c:v>6076.6</c:v>
                </c:pt>
                <c:pt idx="3">
                  <c:v>6449.7</c:v>
                </c:pt>
                <c:pt idx="4">
                  <c:v>6776.1</c:v>
                </c:pt>
                <c:pt idx="5">
                  <c:v>4141.5</c:v>
                </c:pt>
                <c:pt idx="6">
                  <c:v>4233.8999999999996</c:v>
                </c:pt>
                <c:pt idx="7">
                  <c:v>4149.6000000000004</c:v>
                </c:pt>
                <c:pt idx="8">
                  <c:v>4589.8999999999996</c:v>
                </c:pt>
                <c:pt idx="9">
                  <c:v>4068.5</c:v>
                </c:pt>
                <c:pt idx="10">
                  <c:v>4118.6000000000004</c:v>
                </c:pt>
                <c:pt idx="11">
                  <c:v>4063.4</c:v>
                </c:pt>
                <c:pt idx="12">
                  <c:v>5027.6000000000004</c:v>
                </c:pt>
                <c:pt idx="13">
                  <c:v>3882.3</c:v>
                </c:pt>
                <c:pt idx="14">
                  <c:v>3679.7</c:v>
                </c:pt>
                <c:pt idx="15">
                  <c:v>3718.3</c:v>
                </c:pt>
                <c:pt idx="16">
                  <c:v>4533.3</c:v>
                </c:pt>
                <c:pt idx="17">
                  <c:v>3710.1</c:v>
                </c:pt>
                <c:pt idx="18">
                  <c:v>4334.8999999999996</c:v>
                </c:pt>
                <c:pt idx="19">
                  <c:v>4056.6</c:v>
                </c:pt>
                <c:pt idx="20">
                  <c:v>4356.8</c:v>
                </c:pt>
                <c:pt idx="21">
                  <c:v>3117.3</c:v>
                </c:pt>
                <c:pt idx="22">
                  <c:v>3480.4</c:v>
                </c:pt>
                <c:pt idx="23">
                  <c:v>3156.7</c:v>
                </c:pt>
                <c:pt idx="24">
                  <c:v>3707.3</c:v>
                </c:pt>
                <c:pt idx="25">
                  <c:v>2934.7</c:v>
                </c:pt>
                <c:pt idx="26">
                  <c:v>2967</c:v>
                </c:pt>
                <c:pt idx="27">
                  <c:v>3527.1</c:v>
                </c:pt>
                <c:pt idx="28">
                  <c:v>3516.9</c:v>
                </c:pt>
                <c:pt idx="29">
                  <c:v>2897.2</c:v>
                </c:pt>
                <c:pt idx="30">
                  <c:v>3009.3</c:v>
                </c:pt>
                <c:pt idx="31">
                  <c:v>2861</c:v>
                </c:pt>
                <c:pt idx="32">
                  <c:v>3618.9</c:v>
                </c:pt>
                <c:pt idx="33">
                  <c:v>3176.3</c:v>
                </c:pt>
                <c:pt idx="34">
                  <c:v>3225.5</c:v>
                </c:pt>
                <c:pt idx="35">
                  <c:v>3264.9</c:v>
                </c:pt>
                <c:pt idx="36">
                  <c:v>3545.3</c:v>
                </c:pt>
                <c:pt idx="37">
                  <c:v>3357.4</c:v>
                </c:pt>
                <c:pt idx="38">
                  <c:v>3488.9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014976419661503"/>
          <c:y val="0.2495533379956586"/>
          <c:w val="0.14286699974080994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0197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985762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062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08484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3443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20732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931028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94649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14757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7230613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77198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556628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097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1518813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268341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34978162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08192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30921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993101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308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95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EB9EE5-8E60-4B55-81F7-0EC3004D2A6A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85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D1D18E-A6DE-4566-B451-7ECCCF382FF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1499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75601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7248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202459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46963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342218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4940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9838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9840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2957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737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424467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522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7952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9397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86269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899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02536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0561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9442283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61492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20878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886951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415910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6241264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83915431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000651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12914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0432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0208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5057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0330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43632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3287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765059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0236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82883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1401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56603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009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05927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69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217126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0128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1098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74470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52940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7950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27376207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773883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051663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329856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652858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5756921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17480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179526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0468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0132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469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5501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6465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83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6589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2166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188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7185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1699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02029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39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3150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7397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3134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346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2803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64266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810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5876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0648637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959858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83978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83751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4360380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1795495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2252925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00211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92102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3.8.2017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82836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24459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845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EB9EE5-8E60-4B55-81F7-0EC3004D2A6A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183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D1D18E-A6DE-4566-B451-7ECCCF382FF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1499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49913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9662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6272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27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706024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085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20398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2302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3.8.2017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679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26" Type="http://schemas.openxmlformats.org/officeDocument/2006/relationships/slideLayout" Target="../slideLayouts/slideLayout84.xml"/><Relationship Id="rId3" Type="http://schemas.openxmlformats.org/officeDocument/2006/relationships/slideLayout" Target="../slideLayouts/slideLayout61.xml"/><Relationship Id="rId21" Type="http://schemas.openxmlformats.org/officeDocument/2006/relationships/slideLayout" Target="../slideLayouts/slideLayout79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5" Type="http://schemas.openxmlformats.org/officeDocument/2006/relationships/slideLayout" Target="../slideLayouts/slideLayout83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slideLayout" Target="../slideLayouts/slideLayout78.xml"/><Relationship Id="rId29" Type="http://schemas.openxmlformats.org/officeDocument/2006/relationships/slideLayout" Target="../slideLayouts/slideLayout87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2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23" Type="http://schemas.openxmlformats.org/officeDocument/2006/relationships/slideLayout" Target="../slideLayouts/slideLayout81.xml"/><Relationship Id="rId28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Relationship Id="rId22" Type="http://schemas.openxmlformats.org/officeDocument/2006/relationships/slideLayout" Target="../slideLayouts/slideLayout80.xml"/><Relationship Id="rId27" Type="http://schemas.openxmlformats.org/officeDocument/2006/relationships/slideLayout" Target="../slideLayouts/slideLayout85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26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5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29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slideLayout" Target="../slideLayouts/slideLayout111.xml"/><Relationship Id="rId32" Type="http://schemas.openxmlformats.org/officeDocument/2006/relationships/theme" Target="../theme/theme4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28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31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Relationship Id="rId27" Type="http://schemas.openxmlformats.org/officeDocument/2006/relationships/slideLayout" Target="../slideLayouts/slideLayout114.xml"/><Relationship Id="rId30" Type="http://schemas.openxmlformats.org/officeDocument/2006/relationships/slideLayout" Target="../slideLayouts/slideLayout11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slideLayout" Target="../slideLayouts/slideLayout131.xml"/><Relationship Id="rId18" Type="http://schemas.openxmlformats.org/officeDocument/2006/relationships/slideLayout" Target="../slideLayouts/slideLayout136.xml"/><Relationship Id="rId26" Type="http://schemas.openxmlformats.org/officeDocument/2006/relationships/slideLayout" Target="../slideLayouts/slideLayout144.xml"/><Relationship Id="rId3" Type="http://schemas.openxmlformats.org/officeDocument/2006/relationships/slideLayout" Target="../slideLayouts/slideLayout121.xml"/><Relationship Id="rId21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17" Type="http://schemas.openxmlformats.org/officeDocument/2006/relationships/slideLayout" Target="../slideLayouts/slideLayout135.xml"/><Relationship Id="rId25" Type="http://schemas.openxmlformats.org/officeDocument/2006/relationships/slideLayout" Target="../slideLayouts/slideLayout143.xml"/><Relationship Id="rId2" Type="http://schemas.openxmlformats.org/officeDocument/2006/relationships/slideLayout" Target="../slideLayouts/slideLayout120.xml"/><Relationship Id="rId16" Type="http://schemas.openxmlformats.org/officeDocument/2006/relationships/slideLayout" Target="../slideLayouts/slideLayout134.xml"/><Relationship Id="rId20" Type="http://schemas.openxmlformats.org/officeDocument/2006/relationships/slideLayout" Target="../slideLayouts/slideLayout138.xml"/><Relationship Id="rId29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24" Type="http://schemas.openxmlformats.org/officeDocument/2006/relationships/slideLayout" Target="../slideLayouts/slideLayout142.xml"/><Relationship Id="rId32" Type="http://schemas.openxmlformats.org/officeDocument/2006/relationships/theme" Target="../theme/theme5.xml"/><Relationship Id="rId5" Type="http://schemas.openxmlformats.org/officeDocument/2006/relationships/slideLayout" Target="../slideLayouts/slideLayout123.xml"/><Relationship Id="rId15" Type="http://schemas.openxmlformats.org/officeDocument/2006/relationships/slideLayout" Target="../slideLayouts/slideLayout133.xml"/><Relationship Id="rId23" Type="http://schemas.openxmlformats.org/officeDocument/2006/relationships/slideLayout" Target="../slideLayouts/slideLayout141.xml"/><Relationship Id="rId28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28.xml"/><Relationship Id="rId19" Type="http://schemas.openxmlformats.org/officeDocument/2006/relationships/slideLayout" Target="../slideLayouts/slideLayout137.xml"/><Relationship Id="rId31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slideLayout" Target="../slideLayouts/slideLayout132.xml"/><Relationship Id="rId22" Type="http://schemas.openxmlformats.org/officeDocument/2006/relationships/slideLayout" Target="../slideLayouts/slideLayout140.xml"/><Relationship Id="rId27" Type="http://schemas.openxmlformats.org/officeDocument/2006/relationships/slideLayout" Target="../slideLayouts/slideLayout145.xml"/><Relationship Id="rId30" Type="http://schemas.openxmlformats.org/officeDocument/2006/relationships/slideLayout" Target="../slideLayouts/slideLayout1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8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  <p:sldLayoutId id="2147483762" r:id="rId23"/>
    <p:sldLayoutId id="2147483763" r:id="rId24"/>
    <p:sldLayoutId id="2147483764" r:id="rId25"/>
    <p:sldLayoutId id="2147483765" r:id="rId26"/>
    <p:sldLayoutId id="2147483766" r:id="rId27"/>
    <p:sldLayoutId id="2147483767" r:id="rId28"/>
    <p:sldLayoutId id="214748376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  <p:sldLayoutId id="2147484352" r:id="rId13"/>
    <p:sldLayoutId id="2147484353" r:id="rId14"/>
    <p:sldLayoutId id="2147484354" r:id="rId15"/>
    <p:sldLayoutId id="2147484355" r:id="rId16"/>
    <p:sldLayoutId id="2147484356" r:id="rId17"/>
    <p:sldLayoutId id="2147484357" r:id="rId18"/>
    <p:sldLayoutId id="2147484358" r:id="rId19"/>
    <p:sldLayoutId id="2147484359" r:id="rId20"/>
    <p:sldLayoutId id="2147484360" r:id="rId21"/>
    <p:sldLayoutId id="2147484361" r:id="rId22"/>
    <p:sldLayoutId id="2147484362" r:id="rId23"/>
    <p:sldLayoutId id="2147484363" r:id="rId24"/>
    <p:sldLayoutId id="2147484364" r:id="rId25"/>
    <p:sldLayoutId id="2147484365" r:id="rId26"/>
    <p:sldLayoutId id="2147484366" r:id="rId27"/>
    <p:sldLayoutId id="2147484367" r:id="rId28"/>
    <p:sldLayoutId id="2147484368" r:id="rId29"/>
    <p:sldLayoutId id="2147484369" r:id="rId30"/>
    <p:sldLayoutId id="2147484370" r:id="rId31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3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  <p:sldLayoutId id="2147484383" r:id="rId12"/>
    <p:sldLayoutId id="2147484384" r:id="rId13"/>
    <p:sldLayoutId id="2147484385" r:id="rId14"/>
    <p:sldLayoutId id="2147484386" r:id="rId15"/>
    <p:sldLayoutId id="2147484387" r:id="rId16"/>
    <p:sldLayoutId id="2147484388" r:id="rId17"/>
    <p:sldLayoutId id="2147484389" r:id="rId18"/>
    <p:sldLayoutId id="2147484390" r:id="rId19"/>
    <p:sldLayoutId id="2147484391" r:id="rId20"/>
    <p:sldLayoutId id="2147484392" r:id="rId21"/>
    <p:sldLayoutId id="2147484393" r:id="rId22"/>
    <p:sldLayoutId id="2147484394" r:id="rId23"/>
    <p:sldLayoutId id="2147484395" r:id="rId24"/>
    <p:sldLayoutId id="2147484396" r:id="rId25"/>
    <p:sldLayoutId id="2147484397" r:id="rId26"/>
    <p:sldLayoutId id="2147484398" r:id="rId27"/>
    <p:sldLayoutId id="2147484399" r:id="rId28"/>
    <p:sldLayoutId id="2147484400" r:id="rId29"/>
    <p:sldLayoutId id="2147484401" r:id="rId30"/>
    <p:sldLayoutId id="2147484402" r:id="rId31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Bruttokansantuote on kasvanut pitkään Euroalueella, nyttemmin myös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8684138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737280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00758440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37779"/>
              </p:ext>
            </p:extLst>
          </p:nvPr>
        </p:nvGraphicFramePr>
        <p:xfrm>
          <a:off x="1007999" y="3653915"/>
          <a:ext cx="6674448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3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3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7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9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17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1779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770133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0442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29924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30.6.2016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31.3.2017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 ja pelialan ohjelmistoyritykset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28" y="1405332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22424505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</a:t>
            </a:r>
            <a:r>
              <a:rPr lang="fi-FI" dirty="0" err="1"/>
              <a:t>huhti</a:t>
            </a:r>
            <a:r>
              <a:rPr lang="fi-FI" dirty="0"/>
              <a:t>-kesäkuu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18354914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64991"/>
              </p:ext>
            </p:extLst>
          </p:nvPr>
        </p:nvGraphicFramePr>
        <p:xfrm>
          <a:off x="943147" y="3673367"/>
          <a:ext cx="62856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081327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1663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75760555"/>
              </p:ext>
            </p:extLst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8750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30.6.2016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31.3.2017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54360" y="2001201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14868"/>
              </p:ext>
            </p:extLst>
          </p:nvPr>
        </p:nvGraphicFramePr>
        <p:xfrm>
          <a:off x="1007944" y="3628739"/>
          <a:ext cx="6480100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7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6221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</a:t>
            </a:r>
            <a:r>
              <a:rPr lang="fi-FI" dirty="0" err="1"/>
              <a:t>huhti</a:t>
            </a:r>
            <a:r>
              <a:rPr lang="fi-FI" dirty="0"/>
              <a:t>-kesäkuu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07007254"/>
              </p:ext>
            </p:extLst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71483"/>
              </p:ext>
            </p:extLst>
          </p:nvPr>
        </p:nvGraphicFramePr>
        <p:xfrm>
          <a:off x="943147" y="3673367"/>
          <a:ext cx="62856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11352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63323437"/>
              </p:ext>
            </p:extLst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78309" y="111451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14504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30.6.2016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31.3.2017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51229" y="136028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10548"/>
              </p:ext>
            </p:extLst>
          </p:nvPr>
        </p:nvGraphicFramePr>
        <p:xfrm>
          <a:off x="1007943" y="3628739"/>
          <a:ext cx="6480104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7938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647937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717363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692050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692050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66222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Kausipuhdistettu liikevaihdon arvoindeksi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4726784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48183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Kausipuhdistettu teollisuustuotannon volyymi-indeksi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4950151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13142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</a:t>
            </a:r>
            <a:r>
              <a:rPr lang="fi-FI" dirty="0" err="1"/>
              <a:t>huhti</a:t>
            </a:r>
            <a:r>
              <a:rPr lang="fi-FI" dirty="0"/>
              <a:t>-kesäkuu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98821542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67787"/>
              </p:ext>
            </p:extLst>
          </p:nvPr>
        </p:nvGraphicFramePr>
        <p:xfrm>
          <a:off x="943147" y="3673367"/>
          <a:ext cx="635049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5381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966213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49327"/>
              </p:ext>
            </p:extLst>
          </p:nvPr>
        </p:nvGraphicFramePr>
        <p:xfrm>
          <a:off x="1007947" y="3653915"/>
          <a:ext cx="6544898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2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2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52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2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2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5811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30.6.2016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31.3.2017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256826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</a:t>
            </a:r>
            <a:r>
              <a:rPr lang="fi-FI" dirty="0" err="1"/>
              <a:t>huhti</a:t>
            </a:r>
            <a:r>
              <a:rPr lang="fi-FI" dirty="0"/>
              <a:t>-kesäkuu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87147911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97364"/>
              </p:ext>
            </p:extLst>
          </p:nvPr>
        </p:nvGraphicFramePr>
        <p:xfrm>
          <a:off x="943147" y="3673367"/>
          <a:ext cx="62856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07874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57470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1521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 </a:t>
            </a:r>
          </a:p>
        </p:txBody>
      </p:sp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err="1"/>
              <a:t>Suomen</a:t>
            </a:r>
            <a:r>
              <a:rPr lang="en-GB" dirty="0"/>
              <a:t> </a:t>
            </a:r>
            <a:r>
              <a:rPr lang="en-GB" dirty="0" err="1"/>
              <a:t>talouskasvua</a:t>
            </a:r>
            <a:r>
              <a:rPr lang="en-GB" dirty="0"/>
              <a:t> on </a:t>
            </a:r>
            <a:r>
              <a:rPr lang="en-GB" dirty="0" err="1"/>
              <a:t>tukenut</a:t>
            </a:r>
            <a:r>
              <a:rPr lang="en-GB" dirty="0"/>
              <a:t> </a:t>
            </a:r>
            <a:r>
              <a:rPr lang="en-GB" dirty="0" err="1"/>
              <a:t>viimeaikoina</a:t>
            </a:r>
            <a:r>
              <a:rPr lang="en-GB" dirty="0"/>
              <a:t> </a:t>
            </a:r>
            <a:r>
              <a:rPr lang="en-GB" dirty="0" err="1"/>
              <a:t>myös</a:t>
            </a:r>
            <a:r>
              <a:rPr lang="en-GB" dirty="0"/>
              <a:t> </a:t>
            </a:r>
            <a:r>
              <a:rPr lang="en-GB" dirty="0" err="1"/>
              <a:t>viennin</a:t>
            </a:r>
            <a:r>
              <a:rPr lang="en-GB" dirty="0"/>
              <a:t> </a:t>
            </a:r>
            <a:r>
              <a:rPr lang="en-GB" dirty="0" err="1"/>
              <a:t>lisääntyminen</a:t>
            </a:r>
            <a:r>
              <a:rPr lang="en-GB" dirty="0"/>
              <a:t>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err="1"/>
              <a:t>Lähde</a:t>
            </a:r>
            <a:r>
              <a:rPr lang="en-GB" dirty="0"/>
              <a:t>: </a:t>
            </a:r>
            <a:r>
              <a:rPr lang="en-GB" dirty="0" err="1"/>
              <a:t>Macrobond</a:t>
            </a:r>
            <a:r>
              <a:rPr lang="en-GB" dirty="0"/>
              <a:t>, </a:t>
            </a:r>
            <a:r>
              <a:rPr lang="en-GB" dirty="0" err="1"/>
              <a:t>Tilastokeskus</a:t>
            </a:r>
            <a:endParaRPr lang="en-GB" dirty="0"/>
          </a:p>
        </p:txBody>
      </p:sp>
      <p:graphicFrame>
        <p:nvGraphicFramePr>
          <p:cNvPr id="13" name="Sisällön paikkamerkki 12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5810087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60568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84903203"/>
              </p:ext>
            </p:extLst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67515"/>
              </p:ext>
            </p:extLst>
          </p:nvPr>
        </p:nvGraphicFramePr>
        <p:xfrm>
          <a:off x="1007945" y="3653915"/>
          <a:ext cx="6480101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7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1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6221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059815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670456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30.6.2017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30.6.2017 / 31.3.2017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5" y="4358242"/>
            <a:ext cx="1521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 </a:t>
            </a:r>
          </a:p>
        </p:txBody>
      </p:sp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Yritysten </a:t>
            </a:r>
            <a:r>
              <a:rPr lang="en-GB" dirty="0" err="1"/>
              <a:t>investoinnit</a:t>
            </a:r>
            <a:r>
              <a:rPr lang="en-GB" dirty="0"/>
              <a:t> </a:t>
            </a:r>
            <a:r>
              <a:rPr lang="en-GB" dirty="0" err="1"/>
              <a:t>Suomessa</a:t>
            </a:r>
            <a:r>
              <a:rPr lang="en-GB" dirty="0"/>
              <a:t> </a:t>
            </a:r>
            <a:r>
              <a:rPr lang="en-GB" dirty="0" err="1"/>
              <a:t>ovat</a:t>
            </a:r>
            <a:r>
              <a:rPr lang="en-GB" dirty="0"/>
              <a:t> </a:t>
            </a:r>
            <a:r>
              <a:rPr lang="en-GB" dirty="0" err="1"/>
              <a:t>reaalisesti</a:t>
            </a:r>
            <a:r>
              <a:rPr lang="en-GB" dirty="0"/>
              <a:t> </a:t>
            </a:r>
            <a:r>
              <a:rPr lang="en-GB" dirty="0" err="1"/>
              <a:t>lähes</a:t>
            </a:r>
            <a:r>
              <a:rPr lang="en-GB" dirty="0"/>
              <a:t> 6 </a:t>
            </a:r>
            <a:r>
              <a:rPr lang="en-GB" dirty="0" err="1"/>
              <a:t>miljardia</a:t>
            </a:r>
            <a:r>
              <a:rPr lang="en-GB" dirty="0"/>
              <a:t> </a:t>
            </a:r>
            <a:r>
              <a:rPr lang="en-GB" dirty="0" err="1"/>
              <a:t>euroa</a:t>
            </a:r>
            <a:r>
              <a:rPr lang="en-GB" dirty="0"/>
              <a:t> </a:t>
            </a:r>
            <a:r>
              <a:rPr lang="en-GB" dirty="0" err="1"/>
              <a:t>alemmat</a:t>
            </a:r>
            <a:r>
              <a:rPr lang="en-GB" dirty="0"/>
              <a:t> </a:t>
            </a:r>
            <a:r>
              <a:rPr lang="en-GB" dirty="0" err="1"/>
              <a:t>kuin</a:t>
            </a:r>
            <a:r>
              <a:rPr lang="en-GB" dirty="0"/>
              <a:t> 2008 </a:t>
            </a:r>
            <a:br>
              <a:rPr lang="en-GB" dirty="0"/>
            </a:br>
            <a:r>
              <a:rPr lang="en-GB" sz="1400" b="0" dirty="0" err="1"/>
              <a:t>Tuotannolliset</a:t>
            </a:r>
            <a:r>
              <a:rPr lang="en-GB" sz="1400" b="0" dirty="0"/>
              <a:t> </a:t>
            </a:r>
            <a:r>
              <a:rPr lang="en-GB" sz="1400" b="0" dirty="0" err="1"/>
              <a:t>sekä</a:t>
            </a:r>
            <a:r>
              <a:rPr lang="en-GB" sz="1400" b="0" dirty="0"/>
              <a:t> </a:t>
            </a:r>
            <a:r>
              <a:rPr lang="en-GB" sz="1400" b="0" dirty="0" err="1"/>
              <a:t>tutkimus</a:t>
            </a:r>
            <a:r>
              <a:rPr lang="en-GB" sz="1400" b="0" dirty="0"/>
              <a:t>- </a:t>
            </a:r>
            <a:r>
              <a:rPr lang="en-GB" sz="1400" b="0" dirty="0" err="1"/>
              <a:t>ja</a:t>
            </a:r>
            <a:r>
              <a:rPr lang="en-GB" sz="1400" b="0" dirty="0"/>
              <a:t> </a:t>
            </a:r>
            <a:r>
              <a:rPr lang="en-GB" sz="1400" b="0" dirty="0" err="1"/>
              <a:t>kehittämisinvestoinnit</a:t>
            </a:r>
            <a:r>
              <a:rPr lang="en-GB" sz="1400" b="0" dirty="0"/>
              <a:t> </a:t>
            </a:r>
            <a:r>
              <a:rPr lang="en-GB" sz="1400" b="0" dirty="0" err="1"/>
              <a:t>Suomessa</a:t>
            </a:r>
            <a:r>
              <a:rPr lang="fi-FI" sz="1400" dirty="0"/>
              <a:t>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Tilastokeskus, Kansantalouden tilinpito</a:t>
            </a:r>
          </a:p>
        </p:txBody>
      </p:sp>
      <p:graphicFrame>
        <p:nvGraphicFramePr>
          <p:cNvPr id="9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98375708"/>
              </p:ext>
            </p:extLst>
          </p:nvPr>
        </p:nvGraphicFramePr>
        <p:xfrm>
          <a:off x="381000" y="1347614"/>
          <a:ext cx="8391525" cy="329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9"/>
          <p:cNvSpPr txBox="1"/>
          <p:nvPr/>
        </p:nvSpPr>
        <p:spPr>
          <a:xfrm>
            <a:off x="764904" y="1491630"/>
            <a:ext cx="360040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29282E"/>
                </a:solidFill>
              </a:rPr>
              <a:t>Miljardia euroa, vuoden 2016 hintatasossa</a:t>
            </a:r>
          </a:p>
        </p:txBody>
      </p:sp>
    </p:spTree>
    <p:extLst>
      <p:ext uri="{BB962C8B-B14F-4D97-AF65-F5344CB8AC3E}">
        <p14:creationId xmlns:p14="http://schemas.microsoft.com/office/powerpoint/2010/main" val="64429296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investoinnit Suomessa ovat kehittyneet selvästi heikommin kuin kilpailijamaissa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OECD, </a:t>
            </a:r>
            <a:r>
              <a:rPr lang="fi-FI" dirty="0" err="1"/>
              <a:t>Economic</a:t>
            </a:r>
            <a:r>
              <a:rPr lang="fi-FI" dirty="0"/>
              <a:t> Outlook (</a:t>
            </a:r>
            <a:r>
              <a:rPr lang="fi-FI" dirty="0" err="1"/>
              <a:t>June</a:t>
            </a:r>
            <a:r>
              <a:rPr lang="fi-FI" dirty="0"/>
              <a:t> 2017)</a:t>
            </a:r>
          </a:p>
        </p:txBody>
      </p:sp>
      <p:graphicFrame>
        <p:nvGraphicFramePr>
          <p:cNvPr id="9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30019285"/>
              </p:ext>
            </p:extLst>
          </p:nvPr>
        </p:nvGraphicFramePr>
        <p:xfrm>
          <a:off x="381000" y="1146128"/>
          <a:ext cx="8391525" cy="349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24192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375751" cy="241813"/>
          </a:xfrm>
        </p:spPr>
        <p:txBody>
          <a:bodyPr/>
          <a:lstStyle/>
          <a:p>
            <a:r>
              <a:rPr lang="fi-FI" dirty="0"/>
              <a:t>Lähde: Tilastokeskus (kansantalouden tilinpito), </a:t>
            </a:r>
            <a:r>
              <a:rPr lang="fi-FI" dirty="0" err="1"/>
              <a:t>EK:n</a:t>
            </a:r>
            <a:r>
              <a:rPr lang="fi-FI" dirty="0"/>
              <a:t> investointitiedustelu (kesäkuu 2017)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1999" y="282150"/>
            <a:ext cx="8143259" cy="648000"/>
          </a:xfrm>
        </p:spPr>
        <p:txBody>
          <a:bodyPr/>
          <a:lstStyle/>
          <a:p>
            <a:r>
              <a:rPr lang="fi-FI" spc="-50" dirty="0"/>
              <a:t>Teollisuuden ja teknologiateollisuuden investoinnit Suomessa eivät lupaa pitkäkestoista vahvaa kasvua  </a:t>
            </a:r>
            <a:endParaRPr lang="fi-FI" spc="-9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 dirty="0"/>
              <a:t>Tuotannolliset sekä tutkimus- ja kehittämisinvestoinnit Suomessa</a:t>
            </a:r>
            <a:endParaRPr lang="fi-FI" dirty="0"/>
          </a:p>
        </p:txBody>
      </p:sp>
      <p:graphicFrame>
        <p:nvGraphicFramePr>
          <p:cNvPr id="9" name="Sisällön paikkamerkki 4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47007551"/>
              </p:ext>
            </p:extLst>
          </p:nvPr>
        </p:nvGraphicFramePr>
        <p:xfrm>
          <a:off x="381000" y="1275730"/>
          <a:ext cx="8338264" cy="336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ruutu 1"/>
          <p:cNvSpPr txBox="1"/>
          <p:nvPr/>
        </p:nvSpPr>
        <p:spPr>
          <a:xfrm>
            <a:off x="1111510" y="1470133"/>
            <a:ext cx="3672408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 dirty="0">
                <a:solidFill>
                  <a:schemeClr val="tx2"/>
                </a:solidFill>
              </a:rPr>
              <a:t>Miljoonaa euroa, käyvin hinnoin</a:t>
            </a:r>
          </a:p>
        </p:txBody>
      </p:sp>
    </p:spTree>
    <p:extLst>
      <p:ext uri="{BB962C8B-B14F-4D97-AF65-F5344CB8AC3E}">
        <p14:creationId xmlns:p14="http://schemas.microsoft.com/office/powerpoint/2010/main" val="154254516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 err="1"/>
              <a:t>Työvoimakustannusten</a:t>
            </a:r>
            <a:r>
              <a:rPr lang="en-GB" dirty="0"/>
              <a:t> </a:t>
            </a:r>
            <a:r>
              <a:rPr lang="en-GB" dirty="0" err="1"/>
              <a:t>nopea</a:t>
            </a:r>
            <a:r>
              <a:rPr lang="en-GB" dirty="0"/>
              <a:t> </a:t>
            </a:r>
            <a:r>
              <a:rPr lang="en-GB" dirty="0" err="1"/>
              <a:t>kasvu</a:t>
            </a:r>
            <a:r>
              <a:rPr lang="en-GB" dirty="0"/>
              <a:t> on </a:t>
            </a:r>
            <a:r>
              <a:rPr lang="en-GB" dirty="0" err="1"/>
              <a:t>heikentänyt</a:t>
            </a:r>
            <a:r>
              <a:rPr lang="en-GB" dirty="0"/>
              <a:t> </a:t>
            </a:r>
            <a:r>
              <a:rPr lang="en-GB" dirty="0" err="1"/>
              <a:t>yritysten</a:t>
            </a:r>
            <a:r>
              <a:rPr lang="en-GB" dirty="0"/>
              <a:t> </a:t>
            </a:r>
            <a:r>
              <a:rPr lang="en-GB" dirty="0" err="1"/>
              <a:t>kykyä</a:t>
            </a:r>
            <a:r>
              <a:rPr lang="en-GB" dirty="0"/>
              <a:t> </a:t>
            </a:r>
            <a:r>
              <a:rPr lang="en-GB" dirty="0" err="1"/>
              <a:t>investoida</a:t>
            </a:r>
            <a:r>
              <a:rPr lang="en-GB" dirty="0"/>
              <a:t> </a:t>
            </a:r>
            <a:r>
              <a:rPr lang="en-GB" dirty="0" err="1"/>
              <a:t>Suomessa</a:t>
            </a:r>
            <a:r>
              <a:rPr lang="en-GB" dirty="0"/>
              <a:t>  </a:t>
            </a:r>
            <a:br>
              <a:rPr lang="en-GB" dirty="0"/>
            </a:br>
            <a:endParaRPr lang="fi-FI" sz="1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3.8.2017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415926"/>
          </a:xfrm>
        </p:spPr>
        <p:txBody>
          <a:bodyPr/>
          <a:lstStyle/>
          <a:p>
            <a:r>
              <a:rPr lang="fi-FI" dirty="0"/>
              <a:t>*) Sekä palkat että </a:t>
            </a:r>
            <a:r>
              <a:rPr lang="fi-FI" dirty="0" err="1"/>
              <a:t>t&amp;k-investoinnit</a:t>
            </a:r>
            <a:r>
              <a:rPr lang="fi-FI" dirty="0"/>
              <a:t> sisältävät </a:t>
            </a:r>
            <a:r>
              <a:rPr lang="fi-FI" dirty="0" err="1"/>
              <a:t>t&amp;k</a:t>
            </a:r>
            <a:r>
              <a:rPr lang="fi-FI" dirty="0"/>
              <a:t> –henkilöstön palkkamenot. </a:t>
            </a:r>
          </a:p>
          <a:p>
            <a:r>
              <a:rPr lang="fi-FI" dirty="0"/>
              <a:t>Lähde: Tilastokeskus, Kansantalouden tilinpito</a:t>
            </a:r>
          </a:p>
        </p:txBody>
      </p:sp>
      <p:graphicFrame>
        <p:nvGraphicFramePr>
          <p:cNvPr id="9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59062096"/>
              </p:ext>
            </p:extLst>
          </p:nvPr>
        </p:nvGraphicFramePr>
        <p:xfrm>
          <a:off x="381000" y="1210929"/>
          <a:ext cx="8391525" cy="3434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9"/>
          <p:cNvSpPr txBox="1"/>
          <p:nvPr/>
        </p:nvSpPr>
        <p:spPr>
          <a:xfrm>
            <a:off x="813542" y="1275730"/>
            <a:ext cx="360040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29282E"/>
                </a:solidFill>
              </a:rPr>
              <a:t>Käyvin hinnoin, indeksi, 2008=100</a:t>
            </a:r>
          </a:p>
        </p:txBody>
      </p:sp>
    </p:spTree>
    <p:extLst>
      <p:ext uri="{BB962C8B-B14F-4D97-AF65-F5344CB8AC3E}">
        <p14:creationId xmlns:p14="http://schemas.microsoft.com/office/powerpoint/2010/main" val="273695906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ja koko teollisuuden liikevaihto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116547" cy="165163"/>
          </a:xfrm>
        </p:spPr>
        <p:txBody>
          <a:bodyPr/>
          <a:lstStyle/>
          <a:p>
            <a:r>
              <a:rPr lang="fi-FI" dirty="0"/>
              <a:t>Kausipuhdistetut teollisuuden ja palveluiden liikevaihtoindeksit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3814205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345039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>
                <a:ea typeface="ＭＳ Ｐゴシック" pitchFamily="34" charset="-128"/>
              </a:rPr>
              <a:t>Teknologiateollisuuden henkilöstö  Suomessa ja ulkomailla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 dirty="0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674674"/>
              </p:ext>
            </p:extLst>
          </p:nvPr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49201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3.8.2017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</a:t>
            </a:r>
            <a:r>
              <a:rPr lang="fi-FI" dirty="0" err="1"/>
              <a:t>huhti</a:t>
            </a:r>
            <a:r>
              <a:rPr lang="fi-FI" dirty="0"/>
              <a:t>-kesäkuu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54847532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02255"/>
              </p:ext>
            </p:extLst>
          </p:nvPr>
        </p:nvGraphicFramePr>
        <p:xfrm>
          <a:off x="943147" y="3673367"/>
          <a:ext cx="631193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0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9361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II,2017 / 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 ja pelialan ohjelmistoyritykset  </a:t>
            </a:r>
          </a:p>
        </p:txBody>
      </p:sp>
    </p:spTree>
    <p:extLst>
      <p:ext uri="{BB962C8B-B14F-4D97-AF65-F5344CB8AC3E}">
        <p14:creationId xmlns:p14="http://schemas.microsoft.com/office/powerpoint/2010/main" val="42269725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2.xml><?xml version="1.0" encoding="utf-8"?>
<a:theme xmlns:a="http://schemas.openxmlformats.org/drawingml/2006/main" name="8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4.xml><?xml version="1.0" encoding="utf-8"?>
<a:theme xmlns:a="http://schemas.openxmlformats.org/drawingml/2006/main" name="22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_0.3.potx" id="{F03633D4-4DC4-499C-81DC-80F9B7E49489}" vid="{40CC5A90-43AE-45F4-AECC-FF0081328A85}"/>
    </a:ext>
  </a:extLst>
</a:theme>
</file>

<file path=ppt/theme/theme5.xml><?xml version="1.0" encoding="utf-8"?>
<a:theme xmlns:a="http://schemas.openxmlformats.org/drawingml/2006/main" name="23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_0.3.potx" id="{F03633D4-4DC4-499C-81DC-80F9B7E49489}" vid="{40CC5A90-43AE-45F4-AECC-FF0081328A85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Tekno_Fi_2016 (002)</Template>
  <TotalTime>3229</TotalTime>
  <Words>956</Words>
  <Application>Microsoft Office PowerPoint</Application>
  <PresentationFormat>Näytössä katseltava esitys (16:9)</PresentationFormat>
  <Paragraphs>348</Paragraphs>
  <Slides>20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6</vt:i4>
      </vt:variant>
      <vt:variant>
        <vt:lpstr>Teema</vt:lpstr>
      </vt:variant>
      <vt:variant>
        <vt:i4>5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32" baseType="lpstr">
      <vt:lpstr>Arial Unicode MS</vt:lpstr>
      <vt:lpstr>ＭＳ Ｐゴシック</vt:lpstr>
      <vt:lpstr>Adobe Fan Heiti Std B</vt:lpstr>
      <vt:lpstr>Adobe Hebrew</vt:lpstr>
      <vt:lpstr>Arial</vt:lpstr>
      <vt:lpstr>Verdana</vt:lpstr>
      <vt:lpstr>Teknologiateollisuus_masterdia</vt:lpstr>
      <vt:lpstr>8_Teknologiateollisuus_masterdia</vt:lpstr>
      <vt:lpstr>1_Teknologiateollisuus_masterdia</vt:lpstr>
      <vt:lpstr>22_Teknologiateollisuus_masterdia</vt:lpstr>
      <vt:lpstr>23_Teknologiateollisuus_masterdia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Daniel Forsman</dc:creator>
  <cp:keywords>Teknologiateollisuus</cp:keywords>
  <cp:lastModifiedBy>Palokangas Jukka</cp:lastModifiedBy>
  <cp:revision>264</cp:revision>
  <cp:lastPrinted>2017-08-03T12:33:29Z</cp:lastPrinted>
  <dcterms:created xsi:type="dcterms:W3CDTF">2016-09-05T10:47:53Z</dcterms:created>
  <dcterms:modified xsi:type="dcterms:W3CDTF">2017-08-03T15:24:17Z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