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1024" r:id="rId7"/>
    <p:sldId id="300" r:id="rId8"/>
    <p:sldId id="1023" r:id="rId9"/>
    <p:sldId id="2076137457" r:id="rId10"/>
    <p:sldId id="292" r:id="rId11"/>
    <p:sldId id="308" r:id="rId12"/>
    <p:sldId id="1072" r:id="rId13"/>
    <p:sldId id="2076137463" r:id="rId14"/>
    <p:sldId id="2147373679" r:id="rId15"/>
    <p:sldId id="2147373683" r:id="rId16"/>
    <p:sldId id="1078" r:id="rId17"/>
    <p:sldId id="1079" r:id="rId18"/>
    <p:sldId id="2147373685" r:id="rId19"/>
    <p:sldId id="2147373686" r:id="rId20"/>
    <p:sldId id="2147373682" r:id="rId21"/>
    <p:sldId id="258" r:id="rId2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Emaus Katriina" initials="EK" lastIdx="1" clrIdx="1">
    <p:extLst>
      <p:ext uri="{19B8F6BF-5375-455C-9EA6-DF929625EA0E}">
        <p15:presenceInfo xmlns:p15="http://schemas.microsoft.com/office/powerpoint/2012/main" userId="S::katriina.emaus@teknologiateollisuus.fi::e28635f8-d800-42ff-a913-92d375f1fb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DE1"/>
    <a:srgbClr val="85E869"/>
    <a:srgbClr val="141F94"/>
    <a:srgbClr val="FF805C"/>
    <a:srgbClr val="8A0FA6"/>
    <a:srgbClr val="000000"/>
    <a:srgbClr val="FF00B8"/>
    <a:srgbClr val="FFFF00"/>
    <a:srgbClr val="0ACFC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BA8BDA-4205-4CA9-ACB1-2D003632E1DF}" v="13" dt="2024-04-11T08:10:46.40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20" autoAdjust="0"/>
    <p:restoredTop sz="89374" autoAdjust="0"/>
  </p:normalViewPr>
  <p:slideViewPr>
    <p:cSldViewPr snapToGrid="0">
      <p:cViewPr varScale="1">
        <p:scale>
          <a:sx n="79" d="100"/>
          <a:sy n="79" d="100"/>
        </p:scale>
        <p:origin x="50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CEBA8BDA-4205-4CA9-ACB1-2D003632E1DF}"/>
    <pc:docChg chg="undo custSel delSld modSld">
      <pc:chgData name="Emaus Katriina" userId="e28635f8-d800-42ff-a913-92d375f1fb60" providerId="ADAL" clId="{CEBA8BDA-4205-4CA9-ACB1-2D003632E1DF}" dt="2024-04-11T08:11:55.901" v="373" actId="47"/>
      <pc:docMkLst>
        <pc:docMk/>
      </pc:docMkLst>
      <pc:sldChg chg="modSp del mod">
        <pc:chgData name="Emaus Katriina" userId="e28635f8-d800-42ff-a913-92d375f1fb60" providerId="ADAL" clId="{CEBA8BDA-4205-4CA9-ACB1-2D003632E1DF}" dt="2024-04-11T08:11:10.414" v="347" actId="47"/>
        <pc:sldMkLst>
          <pc:docMk/>
          <pc:sldMk cId="3342017100" sldId="1070"/>
        </pc:sldMkLst>
        <pc:spChg chg="mod">
          <ac:chgData name="Emaus Katriina" userId="e28635f8-d800-42ff-a913-92d375f1fb60" providerId="ADAL" clId="{CEBA8BDA-4205-4CA9-ACB1-2D003632E1DF}" dt="2024-04-05T06:35:10.632" v="117" actId="6549"/>
          <ac:spMkLst>
            <pc:docMk/>
            <pc:sldMk cId="3342017100" sldId="1070"/>
            <ac:spMk id="2" creationId="{00000000-0000-0000-0000-000000000000}"/>
          </ac:spMkLst>
        </pc:spChg>
        <pc:spChg chg="mod">
          <ac:chgData name="Emaus Katriina" userId="e28635f8-d800-42ff-a913-92d375f1fb60" providerId="ADAL" clId="{CEBA8BDA-4205-4CA9-ACB1-2D003632E1DF}" dt="2024-04-04T13:25:51.956" v="99" actId="20577"/>
          <ac:spMkLst>
            <pc:docMk/>
            <pc:sldMk cId="3342017100" sldId="1070"/>
            <ac:spMk id="10" creationId="{00000000-0000-0000-0000-000000000000}"/>
          </ac:spMkLst>
        </pc:spChg>
      </pc:sldChg>
      <pc:sldChg chg="del">
        <pc:chgData name="Emaus Katriina" userId="e28635f8-d800-42ff-a913-92d375f1fb60" providerId="ADAL" clId="{CEBA8BDA-4205-4CA9-ACB1-2D003632E1DF}" dt="2024-04-04T12:58:58.229" v="79" actId="47"/>
        <pc:sldMkLst>
          <pc:docMk/>
          <pc:sldMk cId="4144235211" sldId="2147373680"/>
        </pc:sldMkLst>
      </pc:sldChg>
      <pc:sldChg chg="del">
        <pc:chgData name="Emaus Katriina" userId="e28635f8-d800-42ff-a913-92d375f1fb60" providerId="ADAL" clId="{CEBA8BDA-4205-4CA9-ACB1-2D003632E1DF}" dt="2024-04-05T10:30:18.850" v="207" actId="47"/>
        <pc:sldMkLst>
          <pc:docMk/>
          <pc:sldMk cId="1841745506" sldId="2147373681"/>
        </pc:sldMkLst>
      </pc:sldChg>
      <pc:sldChg chg="modSp mod">
        <pc:chgData name="Emaus Katriina" userId="e28635f8-d800-42ff-a913-92d375f1fb60" providerId="ADAL" clId="{CEBA8BDA-4205-4CA9-ACB1-2D003632E1DF}" dt="2024-04-04T12:57:22.283" v="78" actId="20577"/>
        <pc:sldMkLst>
          <pc:docMk/>
          <pc:sldMk cId="6335552" sldId="2147373683"/>
        </pc:sldMkLst>
        <pc:spChg chg="mod">
          <ac:chgData name="Emaus Katriina" userId="e28635f8-d800-42ff-a913-92d375f1fb60" providerId="ADAL" clId="{CEBA8BDA-4205-4CA9-ACB1-2D003632E1DF}" dt="2024-04-04T12:56:33.018" v="15" actId="20577"/>
          <ac:spMkLst>
            <pc:docMk/>
            <pc:sldMk cId="6335552" sldId="2147373683"/>
            <ac:spMk id="2" creationId="{00000000-0000-0000-0000-000000000000}"/>
          </ac:spMkLst>
        </pc:spChg>
        <pc:spChg chg="mod">
          <ac:chgData name="Emaus Katriina" userId="e28635f8-d800-42ff-a913-92d375f1fb60" providerId="ADAL" clId="{CEBA8BDA-4205-4CA9-ACB1-2D003632E1DF}" dt="2024-04-04T12:56:58.611" v="71" actId="1037"/>
          <ac:spMkLst>
            <pc:docMk/>
            <pc:sldMk cId="6335552" sldId="2147373683"/>
            <ac:spMk id="6" creationId="{CB70055B-2B88-45EC-A4E7-53CECB22DA49}"/>
          </ac:spMkLst>
        </pc:spChg>
        <pc:spChg chg="mod">
          <ac:chgData name="Emaus Katriina" userId="e28635f8-d800-42ff-a913-92d375f1fb60" providerId="ADAL" clId="{CEBA8BDA-4205-4CA9-ACB1-2D003632E1DF}" dt="2024-04-04T12:57:22.283" v="78" actId="20577"/>
          <ac:spMkLst>
            <pc:docMk/>
            <pc:sldMk cId="6335552" sldId="2147373683"/>
            <ac:spMk id="7" creationId="{00000000-0000-0000-0000-000000000000}"/>
          </ac:spMkLst>
        </pc:spChg>
      </pc:sldChg>
      <pc:sldChg chg="modSp del mod">
        <pc:chgData name="Emaus Katriina" userId="e28635f8-d800-42ff-a913-92d375f1fb60" providerId="ADAL" clId="{CEBA8BDA-4205-4CA9-ACB1-2D003632E1DF}" dt="2024-04-11T08:11:55.901" v="373" actId="47"/>
        <pc:sldMkLst>
          <pc:docMk/>
          <pc:sldMk cId="3868908263" sldId="2147373684"/>
        </pc:sldMkLst>
        <pc:spChg chg="mod">
          <ac:chgData name="Emaus Katriina" userId="e28635f8-d800-42ff-a913-92d375f1fb60" providerId="ADAL" clId="{CEBA8BDA-4205-4CA9-ACB1-2D003632E1DF}" dt="2024-04-05T10:57:53.604" v="220" actId="20577"/>
          <ac:spMkLst>
            <pc:docMk/>
            <pc:sldMk cId="3868908263" sldId="2147373684"/>
            <ac:spMk id="2" creationId="{00000000-0000-0000-0000-000000000000}"/>
          </ac:spMkLst>
        </pc:spChg>
        <pc:spChg chg="mod">
          <ac:chgData name="Emaus Katriina" userId="e28635f8-d800-42ff-a913-92d375f1fb60" providerId="ADAL" clId="{CEBA8BDA-4205-4CA9-ACB1-2D003632E1DF}" dt="2024-04-05T06:36:52.725" v="134" actId="20577"/>
          <ac:spMkLst>
            <pc:docMk/>
            <pc:sldMk cId="3868908263" sldId="2147373684"/>
            <ac:spMk id="6" creationId="{00000000-0000-0000-0000-000000000000}"/>
          </ac:spMkLst>
        </pc:spChg>
        <pc:spChg chg="mod">
          <ac:chgData name="Emaus Katriina" userId="e28635f8-d800-42ff-a913-92d375f1fb60" providerId="ADAL" clId="{CEBA8BDA-4205-4CA9-ACB1-2D003632E1DF}" dt="2024-04-05T10:22:56.301" v="199" actId="20577"/>
          <ac:spMkLst>
            <pc:docMk/>
            <pc:sldMk cId="3868908263" sldId="2147373684"/>
            <ac:spMk id="9" creationId="{00000000-0000-0000-0000-000000000000}"/>
          </ac:spMkLst>
        </pc:spChg>
        <pc:graphicFrameChg chg="mod">
          <ac:chgData name="Emaus Katriina" userId="e28635f8-d800-42ff-a913-92d375f1fb60" providerId="ADAL" clId="{CEBA8BDA-4205-4CA9-ACB1-2D003632E1DF}" dt="2024-04-05T10:19:03.899" v="189" actId="404"/>
          <ac:graphicFrameMkLst>
            <pc:docMk/>
            <pc:sldMk cId="3868908263" sldId="2147373684"/>
            <ac:graphicFrameMk id="8" creationId="{00000000-0000-0000-0000-000000000000}"/>
          </ac:graphicFrameMkLst>
        </pc:graphicFrameChg>
      </pc:sldChg>
      <pc:sldChg chg="addSp delSp modSp mod modNotesTx">
        <pc:chgData name="Emaus Katriina" userId="e28635f8-d800-42ff-a913-92d375f1fb60" providerId="ADAL" clId="{CEBA8BDA-4205-4CA9-ACB1-2D003632E1DF}" dt="2024-04-11T08:10:53.562" v="346" actId="20577"/>
        <pc:sldMkLst>
          <pc:docMk/>
          <pc:sldMk cId="201714379" sldId="2147373685"/>
        </pc:sldMkLst>
        <pc:spChg chg="mod">
          <ac:chgData name="Emaus Katriina" userId="e28635f8-d800-42ff-a913-92d375f1fb60" providerId="ADAL" clId="{CEBA8BDA-4205-4CA9-ACB1-2D003632E1DF}" dt="2024-04-11T08:10:53.562" v="346" actId="20577"/>
          <ac:spMkLst>
            <pc:docMk/>
            <pc:sldMk cId="201714379" sldId="2147373685"/>
            <ac:spMk id="2" creationId="{00000000-0000-0000-0000-000000000000}"/>
          </ac:spMkLst>
        </pc:spChg>
        <pc:spChg chg="mod">
          <ac:chgData name="Emaus Katriina" userId="e28635f8-d800-42ff-a913-92d375f1fb60" providerId="ADAL" clId="{CEBA8BDA-4205-4CA9-ACB1-2D003632E1DF}" dt="2024-04-09T09:19:55.307" v="283" actId="20577"/>
          <ac:spMkLst>
            <pc:docMk/>
            <pc:sldMk cId="201714379" sldId="2147373685"/>
            <ac:spMk id="10" creationId="{00000000-0000-0000-0000-000000000000}"/>
          </ac:spMkLst>
        </pc:spChg>
        <pc:spChg chg="add del">
          <ac:chgData name="Emaus Katriina" userId="e28635f8-d800-42ff-a913-92d375f1fb60" providerId="ADAL" clId="{CEBA8BDA-4205-4CA9-ACB1-2D003632E1DF}" dt="2024-04-09T09:16:44.509" v="280" actId="22"/>
          <ac:spMkLst>
            <pc:docMk/>
            <pc:sldMk cId="201714379" sldId="2147373685"/>
            <ac:spMk id="11" creationId="{8F30AEA1-5F56-84F1-2447-05D73411C305}"/>
          </ac:spMkLst>
        </pc:spChg>
      </pc:sldChg>
      <pc:sldChg chg="modSp mod modNotesTx">
        <pc:chgData name="Emaus Katriina" userId="e28635f8-d800-42ff-a913-92d375f1fb60" providerId="ADAL" clId="{CEBA8BDA-4205-4CA9-ACB1-2D003632E1DF}" dt="2024-04-11T08:11:37.908" v="372" actId="20577"/>
        <pc:sldMkLst>
          <pc:docMk/>
          <pc:sldMk cId="645120826" sldId="2147373686"/>
        </pc:sldMkLst>
        <pc:spChg chg="mod">
          <ac:chgData name="Emaus Katriina" userId="e28635f8-d800-42ff-a913-92d375f1fb60" providerId="ADAL" clId="{CEBA8BDA-4205-4CA9-ACB1-2D003632E1DF}" dt="2024-04-11T08:11:37.908" v="372" actId="20577"/>
          <ac:spMkLst>
            <pc:docMk/>
            <pc:sldMk cId="645120826" sldId="2147373686"/>
            <ac:spMk id="2" creationId="{00000000-0000-0000-0000-000000000000}"/>
          </ac:spMkLst>
        </pc:spChg>
        <pc:spChg chg="mod">
          <ac:chgData name="Emaus Katriina" userId="e28635f8-d800-42ff-a913-92d375f1fb60" providerId="ADAL" clId="{CEBA8BDA-4205-4CA9-ACB1-2D003632E1DF}" dt="2024-04-09T09:11:49.133" v="276" actId="20577"/>
          <ac:spMkLst>
            <pc:docMk/>
            <pc:sldMk cId="645120826" sldId="2147373686"/>
            <ac:spMk id="9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386021485201516E-2"/>
          <c:y val="2.8281583771735234E-2"/>
          <c:w val="0.89191885524754488"/>
          <c:h val="0.73751146386784916"/>
        </c:manualLayout>
      </c:layout>
      <c:areaChart>
        <c:grouping val="stacked"/>
        <c:varyColors val="0"/>
        <c:ser>
          <c:idx val="1"/>
          <c:order val="0"/>
          <c:tx>
            <c:strRef>
              <c:f>Taul1!$C$1</c:f>
              <c:strCache>
                <c:ptCount val="1"/>
                <c:pt idx="0">
                  <c:v>Kone- ja metallituoteteollisuus</c:v>
                </c:pt>
              </c:strCache>
            </c:strRef>
          </c:tx>
          <c:spPr>
            <a:solidFill>
              <a:srgbClr val="8A0FA6"/>
            </a:solidFill>
            <a:ln>
              <a:noFill/>
            </a:ln>
          </c:spPr>
          <c:cat>
            <c:numRef>
              <c:f>Taul1!$A$2:$A$27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  <c:extLst/>
            </c:numRef>
          </c:cat>
          <c:val>
            <c:numRef>
              <c:f>Taul1!$C$2:$C$27</c:f>
              <c:numCache>
                <c:formatCode>General</c:formatCode>
                <c:ptCount val="19"/>
                <c:pt idx="0">
                  <c:v>132600</c:v>
                </c:pt>
                <c:pt idx="1">
                  <c:v>137700</c:v>
                </c:pt>
                <c:pt idx="2">
                  <c:v>144300</c:v>
                </c:pt>
                <c:pt idx="3">
                  <c:v>150100</c:v>
                </c:pt>
                <c:pt idx="4">
                  <c:v>133300</c:v>
                </c:pt>
                <c:pt idx="5">
                  <c:v>123500</c:v>
                </c:pt>
                <c:pt idx="6">
                  <c:v>127300</c:v>
                </c:pt>
                <c:pt idx="7">
                  <c:v>130700</c:v>
                </c:pt>
                <c:pt idx="8">
                  <c:v>127000</c:v>
                </c:pt>
                <c:pt idx="9" formatCode="#,##0">
                  <c:v>125000</c:v>
                </c:pt>
                <c:pt idx="10" formatCode="#,##0">
                  <c:v>124400</c:v>
                </c:pt>
                <c:pt idx="11" formatCode="#,##0">
                  <c:v>124200</c:v>
                </c:pt>
                <c:pt idx="12" formatCode="#,##0">
                  <c:v>127300</c:v>
                </c:pt>
                <c:pt idx="13" formatCode="#,##0">
                  <c:v>131800</c:v>
                </c:pt>
                <c:pt idx="14" formatCode="#,##0">
                  <c:v>134600</c:v>
                </c:pt>
                <c:pt idx="15" formatCode="#,##0">
                  <c:v>132200</c:v>
                </c:pt>
                <c:pt idx="16">
                  <c:v>133700</c:v>
                </c:pt>
                <c:pt idx="17">
                  <c:v>135800</c:v>
                </c:pt>
                <c:pt idx="18" formatCode="#,##0">
                  <c:v>137451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91D-47DB-A4D0-1D0757212C0E}"/>
            </c:ext>
          </c:extLst>
        </c:ser>
        <c:ser>
          <c:idx val="2"/>
          <c:order val="1"/>
          <c:tx>
            <c:strRef>
              <c:f>Taul1!$D$1</c:f>
              <c:strCache>
                <c:ptCount val="1"/>
                <c:pt idx="0">
                  <c:v>Elektroniikka- ja sähköteollisuus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</c:spPr>
          <c:cat>
            <c:numRef>
              <c:f>Taul1!$A$2:$A$27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  <c:extLst/>
            </c:numRef>
          </c:cat>
          <c:val>
            <c:numRef>
              <c:f>Taul1!$D$2:$D$27</c:f>
              <c:numCache>
                <c:formatCode>General</c:formatCode>
                <c:ptCount val="19"/>
                <c:pt idx="0">
                  <c:v>59900</c:v>
                </c:pt>
                <c:pt idx="1">
                  <c:v>59200</c:v>
                </c:pt>
                <c:pt idx="2">
                  <c:v>60400</c:v>
                </c:pt>
                <c:pt idx="3">
                  <c:v>60900</c:v>
                </c:pt>
                <c:pt idx="4">
                  <c:v>54800</c:v>
                </c:pt>
                <c:pt idx="5">
                  <c:v>51200</c:v>
                </c:pt>
                <c:pt idx="6">
                  <c:v>47500</c:v>
                </c:pt>
                <c:pt idx="7">
                  <c:v>48800</c:v>
                </c:pt>
                <c:pt idx="8">
                  <c:v>43600</c:v>
                </c:pt>
                <c:pt idx="9" formatCode="#,##0">
                  <c:v>42100</c:v>
                </c:pt>
                <c:pt idx="10" formatCode="#,##0">
                  <c:v>41100</c:v>
                </c:pt>
                <c:pt idx="11" formatCode="#,##0">
                  <c:v>39800</c:v>
                </c:pt>
                <c:pt idx="12" formatCode="#,##0">
                  <c:v>37200</c:v>
                </c:pt>
                <c:pt idx="13" formatCode="#,##0">
                  <c:v>37800</c:v>
                </c:pt>
                <c:pt idx="14" formatCode="#,##0">
                  <c:v>38000</c:v>
                </c:pt>
                <c:pt idx="15" formatCode="#,##0">
                  <c:v>37600</c:v>
                </c:pt>
                <c:pt idx="16">
                  <c:v>39100</c:v>
                </c:pt>
                <c:pt idx="17">
                  <c:v>40700</c:v>
                </c:pt>
                <c:pt idx="18" formatCode="#,##0">
                  <c:v>41385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91D-47DB-A4D0-1D0757212C0E}"/>
            </c:ext>
          </c:extLst>
        </c:ser>
        <c:ser>
          <c:idx val="3"/>
          <c:order val="2"/>
          <c:tx>
            <c:strRef>
              <c:f>Taul1!$E$1</c:f>
              <c:strCache>
                <c:ptCount val="1"/>
                <c:pt idx="0">
                  <c:v>Tietotekniikka-ala</c:v>
                </c:pt>
              </c:strCache>
            </c:strRef>
          </c:tx>
          <c:spPr>
            <a:solidFill>
              <a:srgbClr val="0ACFCF"/>
            </a:solidFill>
            <a:ln>
              <a:noFill/>
            </a:ln>
          </c:spPr>
          <c:cat>
            <c:numRef>
              <c:f>Taul1!$A$2:$A$27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  <c:extLst/>
            </c:numRef>
          </c:cat>
          <c:val>
            <c:numRef>
              <c:f>Taul1!$E$2:$E$27</c:f>
              <c:numCache>
                <c:formatCode>General</c:formatCode>
                <c:ptCount val="19"/>
                <c:pt idx="0">
                  <c:v>45300</c:v>
                </c:pt>
                <c:pt idx="1">
                  <c:v>49000</c:v>
                </c:pt>
                <c:pt idx="2">
                  <c:v>48100</c:v>
                </c:pt>
                <c:pt idx="3">
                  <c:v>51700</c:v>
                </c:pt>
                <c:pt idx="4">
                  <c:v>49500</c:v>
                </c:pt>
                <c:pt idx="5">
                  <c:v>50100</c:v>
                </c:pt>
                <c:pt idx="6">
                  <c:v>52500</c:v>
                </c:pt>
                <c:pt idx="7">
                  <c:v>53900</c:v>
                </c:pt>
                <c:pt idx="8">
                  <c:v>57000</c:v>
                </c:pt>
                <c:pt idx="9" formatCode="#,##0">
                  <c:v>56600</c:v>
                </c:pt>
                <c:pt idx="10" formatCode="#,##0">
                  <c:v>58400</c:v>
                </c:pt>
                <c:pt idx="11" formatCode="#,##0">
                  <c:v>60500</c:v>
                </c:pt>
                <c:pt idx="12" formatCode="#,##0">
                  <c:v>66200</c:v>
                </c:pt>
                <c:pt idx="13" formatCode="#,##0">
                  <c:v>69700</c:v>
                </c:pt>
                <c:pt idx="14" formatCode="#,##0">
                  <c:v>71900</c:v>
                </c:pt>
                <c:pt idx="15" formatCode="#,##0">
                  <c:v>74300</c:v>
                </c:pt>
                <c:pt idx="16">
                  <c:v>77300</c:v>
                </c:pt>
                <c:pt idx="17">
                  <c:v>83500</c:v>
                </c:pt>
                <c:pt idx="18" formatCode="#,##0">
                  <c:v>85471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891D-47DB-A4D0-1D0757212C0E}"/>
            </c:ext>
          </c:extLst>
        </c:ser>
        <c:ser>
          <c:idx val="4"/>
          <c:order val="3"/>
          <c:tx>
            <c:strRef>
              <c:f>Taul1!$F$1</c:f>
              <c:strCache>
                <c:ptCount val="1"/>
                <c:pt idx="0">
                  <c:v>Suunnittelu ja konsultointi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</c:spPr>
          <c:cat>
            <c:numRef>
              <c:f>Taul1!$A$2:$A$27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  <c:extLst/>
            </c:numRef>
          </c:cat>
          <c:val>
            <c:numRef>
              <c:f>Taul1!$F$2:$F$27</c:f>
              <c:numCache>
                <c:formatCode>General</c:formatCode>
                <c:ptCount val="19"/>
                <c:pt idx="0">
                  <c:v>36700</c:v>
                </c:pt>
                <c:pt idx="1">
                  <c:v>39200</c:v>
                </c:pt>
                <c:pt idx="2">
                  <c:v>40900</c:v>
                </c:pt>
                <c:pt idx="3">
                  <c:v>45500</c:v>
                </c:pt>
                <c:pt idx="4">
                  <c:v>44300</c:v>
                </c:pt>
                <c:pt idx="5">
                  <c:v>42600</c:v>
                </c:pt>
                <c:pt idx="6">
                  <c:v>44900</c:v>
                </c:pt>
                <c:pt idx="7">
                  <c:v>46100</c:v>
                </c:pt>
                <c:pt idx="8">
                  <c:v>46500</c:v>
                </c:pt>
                <c:pt idx="9" formatCode="#,##0">
                  <c:v>46900</c:v>
                </c:pt>
                <c:pt idx="10" formatCode="#,##0">
                  <c:v>48300</c:v>
                </c:pt>
                <c:pt idx="11" formatCode="#,##0">
                  <c:v>49600</c:v>
                </c:pt>
                <c:pt idx="12" formatCode="#,##0">
                  <c:v>50300</c:v>
                </c:pt>
                <c:pt idx="13" formatCode="#,##0">
                  <c:v>51800</c:v>
                </c:pt>
                <c:pt idx="14" formatCode="#,##0">
                  <c:v>52600</c:v>
                </c:pt>
                <c:pt idx="15" formatCode="#,##0">
                  <c:v>53500</c:v>
                </c:pt>
                <c:pt idx="16">
                  <c:v>55800</c:v>
                </c:pt>
                <c:pt idx="17">
                  <c:v>54100</c:v>
                </c:pt>
                <c:pt idx="18" formatCode="#,##0">
                  <c:v>54612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891D-47DB-A4D0-1D0757212C0E}"/>
            </c:ext>
          </c:extLst>
        </c:ser>
        <c:ser>
          <c:idx val="0"/>
          <c:order val="4"/>
          <c:tx>
            <c:strRef>
              <c:f>Taul1!$B$1</c:f>
              <c:strCache>
                <c:ptCount val="1"/>
                <c:pt idx="0">
                  <c:v>Metallien jalostus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</c:spPr>
          <c:cat>
            <c:numRef>
              <c:f>Taul1!$A$2:$A$27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  <c:extLst/>
            </c:numRef>
          </c:cat>
          <c:val>
            <c:numRef>
              <c:f>Taul1!$B$2:$B$27</c:f>
              <c:numCache>
                <c:formatCode>General</c:formatCode>
                <c:ptCount val="19"/>
                <c:pt idx="0">
                  <c:v>17100</c:v>
                </c:pt>
                <c:pt idx="1">
                  <c:v>17200</c:v>
                </c:pt>
                <c:pt idx="2">
                  <c:v>17300</c:v>
                </c:pt>
                <c:pt idx="3">
                  <c:v>18100</c:v>
                </c:pt>
                <c:pt idx="4">
                  <c:v>17300</c:v>
                </c:pt>
                <c:pt idx="5">
                  <c:v>16800</c:v>
                </c:pt>
                <c:pt idx="6">
                  <c:v>18000</c:v>
                </c:pt>
                <c:pt idx="7">
                  <c:v>17200</c:v>
                </c:pt>
                <c:pt idx="8">
                  <c:v>16600</c:v>
                </c:pt>
                <c:pt idx="9" formatCode="#,##0">
                  <c:v>16400</c:v>
                </c:pt>
                <c:pt idx="10" formatCode="#,##0">
                  <c:v>16100</c:v>
                </c:pt>
                <c:pt idx="11" formatCode="#,##0">
                  <c:v>16200</c:v>
                </c:pt>
                <c:pt idx="12" formatCode="#,##0">
                  <c:v>16100</c:v>
                </c:pt>
                <c:pt idx="13" formatCode="#,##0">
                  <c:v>16300</c:v>
                </c:pt>
                <c:pt idx="14" formatCode="#,##0">
                  <c:v>16500</c:v>
                </c:pt>
                <c:pt idx="15" formatCode="#,##0">
                  <c:v>16300</c:v>
                </c:pt>
                <c:pt idx="16">
                  <c:v>16800</c:v>
                </c:pt>
                <c:pt idx="17">
                  <c:v>16000</c:v>
                </c:pt>
                <c:pt idx="18" formatCode="#,##0">
                  <c:v>16055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891D-47DB-A4D0-1D0757212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749976"/>
        <c:axId val="358750368"/>
      </c:areaChart>
      <c:catAx>
        <c:axId val="358749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DEDDE1"/>
            </a:solidFill>
          </a:ln>
        </c:spPr>
        <c:txPr>
          <a:bodyPr/>
          <a:lstStyle/>
          <a:p>
            <a:pPr>
              <a:defRPr sz="1000"/>
            </a:pPr>
            <a:endParaRPr lang="fi-FI"/>
          </a:p>
        </c:txPr>
        <c:crossAx val="358750368"/>
        <c:crosses val="autoZero"/>
        <c:auto val="1"/>
        <c:lblAlgn val="ctr"/>
        <c:lblOffset val="100"/>
        <c:tickMarkSkip val="1"/>
        <c:noMultiLvlLbl val="0"/>
      </c:catAx>
      <c:valAx>
        <c:axId val="358750368"/>
        <c:scaling>
          <c:orientation val="minMax"/>
        </c:scaling>
        <c:delete val="0"/>
        <c:axPos val="l"/>
        <c:majorGridlines>
          <c:spPr>
            <a:ln>
              <a:solidFill>
                <a:srgbClr val="DEDDE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35874997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2978528984627982"/>
          <c:y val="0.8673793923781109"/>
          <c:w val="0.83683882063996384"/>
          <c:h val="0.11258998337353039"/>
        </c:manualLayout>
      </c:layout>
      <c:overlay val="0"/>
      <c:txPr>
        <a:bodyPr/>
        <a:lstStyle/>
        <a:p>
          <a:pPr>
            <a:defRPr sz="105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 baseline="0"/>
      </a:pPr>
      <a:endParaRPr lang="fi-FI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240804982414148E-2"/>
          <c:y val="2.2037538905785869E-2"/>
          <c:w val="0.71051271757297485"/>
          <c:h val="0.86635995692256718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Kone- ja tuotantotekniikka</c:v>
                </c:pt>
              </c:strCache>
            </c:strRef>
          </c:tx>
          <c:spPr>
            <a:solidFill>
              <a:srgbClr val="7030A0"/>
            </a:solidFill>
            <a:ln w="12919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Sheet1!$A$2:$A$20</c:f>
              <c:strCache>
                <c:ptCount val="3"/>
                <c:pt idx="0">
                  <c:v>Toinen aste</c:v>
                </c:pt>
                <c:pt idx="2">
                  <c:v>AMK</c:v>
                </c:pt>
              </c:strCache>
            </c:strRef>
          </c:cat>
          <c:val>
            <c:numRef>
              <c:f>Sheet1!$G$18</c:f>
              <c:numCache>
                <c:formatCode>0.0</c:formatCode>
                <c:ptCount val="1"/>
                <c:pt idx="0">
                  <c:v>0.84786324786324785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D-4B09-AE94-3BD30CFE1A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Sähkö- ja automaatioala    </c:v>
                </c:pt>
              </c:strCache>
            </c:strRef>
          </c:tx>
          <c:spPr>
            <a:solidFill>
              <a:srgbClr val="141F94"/>
            </a:solidFill>
            <a:ln w="12919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Sheet1!$A$2:$A$20</c:f>
              <c:strCache>
                <c:ptCount val="3"/>
                <c:pt idx="0">
                  <c:v>Toinen aste</c:v>
                </c:pt>
                <c:pt idx="2">
                  <c:v>AMK</c:v>
                </c:pt>
              </c:strCache>
            </c:strRef>
          </c:cat>
          <c:val>
            <c:numRef>
              <c:f>Sheet1!$H$18</c:f>
              <c:numCache>
                <c:formatCode>0.0</c:formatCode>
                <c:ptCount val="1"/>
                <c:pt idx="0">
                  <c:v>1.6075334143377886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D-4B09-AE94-3BD30CFE1A88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Tieto- ja viestintätekniikka</c:v>
                </c:pt>
              </c:strCache>
            </c:strRef>
          </c:tx>
          <c:spPr>
            <a:solidFill>
              <a:srgbClr val="0ACFCF"/>
            </a:solidFill>
            <a:ln w="12919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1D-4B09-AE94-3BD30CFE1A8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C1D-4B09-AE94-3BD30CFE1A8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C1D-4B09-AE94-3BD30CFE1A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Sheet1!$A$2:$A$20</c:f>
              <c:strCache>
                <c:ptCount val="3"/>
                <c:pt idx="0">
                  <c:v>Toinen aste</c:v>
                </c:pt>
                <c:pt idx="2">
                  <c:v>AMK</c:v>
                </c:pt>
              </c:strCache>
            </c:strRef>
          </c:cat>
          <c:val>
            <c:numRef>
              <c:f>Sheet1!$I$18</c:f>
              <c:numCache>
                <c:formatCode>0.0</c:formatCode>
                <c:ptCount val="1"/>
                <c:pt idx="0">
                  <c:v>1.1135483870967742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1D-4B09-AE94-3BD30CFE1A88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Talotekniikka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Sheet1!$A$2:$A$20</c:f>
              <c:strCache>
                <c:ptCount val="3"/>
                <c:pt idx="0">
                  <c:v>Toinen aste</c:v>
                </c:pt>
                <c:pt idx="2">
                  <c:v>AMK</c:v>
                </c:pt>
              </c:strCache>
            </c:strRef>
          </c:cat>
          <c:val>
            <c:numRef>
              <c:f>Sheet1!$J$18</c:f>
              <c:numCache>
                <c:formatCode>0.0</c:formatCode>
                <c:ptCount val="1"/>
                <c:pt idx="0">
                  <c:v>1.1652173913043478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1D-4B09-AE94-3BD30CFE1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758208"/>
        <c:axId val="358758600"/>
        <c:extLst/>
      </c:barChart>
      <c:catAx>
        <c:axId val="35875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230">
            <a:noFill/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58758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8758600"/>
        <c:scaling>
          <c:orientation val="minMax"/>
        </c:scaling>
        <c:delete val="0"/>
        <c:axPos val="l"/>
        <c:majorGridlines>
          <c:spPr>
            <a:ln w="12919">
              <a:solidFill>
                <a:srgbClr val="DEDDE1"/>
              </a:solidFill>
              <a:prstDash val="solid"/>
            </a:ln>
          </c:spPr>
        </c:majorGridlines>
        <c:numFmt formatCode="0.0" sourceLinked="1"/>
        <c:majorTickMark val="none"/>
        <c:minorTickMark val="none"/>
        <c:tickLblPos val="nextTo"/>
        <c:spPr>
          <a:ln w="3230">
            <a:noFill/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58758208"/>
        <c:crosses val="autoZero"/>
        <c:crossBetween val="between"/>
      </c:valAx>
      <c:spPr>
        <a:noFill/>
        <a:ln w="12919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79947572604738326"/>
          <c:y val="0.21431525816873573"/>
          <c:w val="0.18084850800038998"/>
          <c:h val="0.59391383329980241"/>
        </c:manualLayout>
      </c:layout>
      <c:overlay val="0"/>
      <c:spPr>
        <a:solidFill>
          <a:schemeClr val="bg1"/>
        </a:solidFill>
        <a:ln w="3230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240804982414148E-2"/>
          <c:y val="2.2037538905785869E-2"/>
          <c:w val="0.71051271757297485"/>
          <c:h val="0.86635995692256718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Sheet1!$B$19</c:f>
              <c:strCache>
                <c:ptCount val="1"/>
                <c:pt idx="0">
                  <c:v>Kone- prosessi-, energia- ja sähkötekniikka</c:v>
                </c:pt>
              </c:strCache>
            </c:strRef>
          </c:tx>
          <c:spPr>
            <a:solidFill>
              <a:srgbClr val="7030A0"/>
            </a:solidFill>
            <a:ln w="12919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Sheet1!$A$20:$A$21</c:f>
              <c:strCache>
                <c:ptCount val="2"/>
                <c:pt idx="0">
                  <c:v>AMK</c:v>
                </c:pt>
                <c:pt idx="1">
                  <c:v>Yliopisto</c:v>
                </c:pt>
              </c:strCache>
            </c:strRef>
          </c:cat>
          <c:val>
            <c:numRef>
              <c:f>Sheet1!$G$20:$G$21</c:f>
              <c:numCache>
                <c:formatCode>0.0</c:formatCode>
                <c:ptCount val="2"/>
                <c:pt idx="0">
                  <c:v>1.59</c:v>
                </c:pt>
                <c:pt idx="1">
                  <c:v>1.89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D-4B09-AE94-3BD30CFE1A88}"/>
            </c:ext>
          </c:extLst>
        </c:ser>
        <c:ser>
          <c:idx val="4"/>
          <c:order val="2"/>
          <c:tx>
            <c:strRef>
              <c:f>Sheet1!$C$19</c:f>
              <c:strCache>
                <c:ptCount val="1"/>
                <c:pt idx="0">
                  <c:v>Tieto- ja tietoliikenne</c:v>
                </c:pt>
              </c:strCache>
            </c:strRef>
          </c:tx>
          <c:spPr>
            <a:solidFill>
              <a:srgbClr val="0ACFCF"/>
            </a:solidFill>
            <a:ln w="12919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1D-4B09-AE94-3BD30CFE1A8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C1D-4B09-AE94-3BD30CFE1A8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C1D-4B09-AE94-3BD30CFE1A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Sheet1!$A$20:$A$21</c:f>
              <c:strCache>
                <c:ptCount val="2"/>
                <c:pt idx="0">
                  <c:v>AMK</c:v>
                </c:pt>
                <c:pt idx="1">
                  <c:v>Yliopisto</c:v>
                </c:pt>
              </c:strCache>
            </c:strRef>
          </c:cat>
          <c:val>
            <c:numRef>
              <c:f>Sheet1!$H$20:$H$21</c:f>
              <c:numCache>
                <c:formatCode>0.0</c:formatCode>
                <c:ptCount val="2"/>
                <c:pt idx="0">
                  <c:v>2.97</c:v>
                </c:pt>
                <c:pt idx="1">
                  <c:v>2.37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1D-4B09-AE94-3BD30CFE1A88}"/>
            </c:ext>
          </c:extLst>
        </c:ser>
        <c:ser>
          <c:idx val="0"/>
          <c:order val="3"/>
          <c:tx>
            <c:strRef>
              <c:f>Sheet1!$D$19</c:f>
              <c:strCache>
                <c:ptCount val="1"/>
                <c:pt idx="0">
                  <c:v>Arkkitehtuuri ja rakentaminen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Sheet1!$A$20:$A$21</c:f>
              <c:strCache>
                <c:ptCount val="2"/>
                <c:pt idx="0">
                  <c:v>AMK</c:v>
                </c:pt>
                <c:pt idx="1">
                  <c:v>Yliopisto</c:v>
                </c:pt>
              </c:strCache>
            </c:strRef>
          </c:cat>
          <c:val>
            <c:numRef>
              <c:f>Sheet1!$I$20:$I$21</c:f>
              <c:numCache>
                <c:formatCode>0.0</c:formatCode>
                <c:ptCount val="2"/>
                <c:pt idx="0">
                  <c:v>1.65</c:v>
                </c:pt>
                <c:pt idx="1">
                  <c:v>2.13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1D-4B09-AE94-3BD30CFE1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758208"/>
        <c:axId val="35875860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Sähkö- ja automaatioala    </c:v>
                      </c:pt>
                    </c:strCache>
                  </c:strRef>
                </c:tx>
                <c:spPr>
                  <a:solidFill>
                    <a:srgbClr val="141F94"/>
                  </a:solidFill>
                  <a:ln w="12919">
                    <a:noFill/>
                    <a:prstDash val="solid"/>
                  </a:ln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Sheet1!$A$20:$A$21</c15:sqref>
                        </c15:formulaRef>
                      </c:ext>
                    </c:extLst>
                    <c:strCache>
                      <c:ptCount val="2"/>
                      <c:pt idx="0">
                        <c:v>AMK</c:v>
                      </c:pt>
                      <c:pt idx="1">
                        <c:v>Yliopisto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142.69999999999999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CC1D-4B09-AE94-3BD30CFE1A88}"/>
                  </c:ext>
                </c:extLst>
              </c15:ser>
            </c15:filteredBarSeries>
            <c15:filteredBarSeries>
              <c15:ser>
                <c:idx val="3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 w="12919">
                    <a:noFill/>
                    <a:prstDash val="solid"/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Sheet1!$A$20:$A$21</c15:sqref>
                        </c15:formulaRef>
                      </c:ext>
                    </c:extLst>
                    <c:strCache>
                      <c:ptCount val="2"/>
                      <c:pt idx="0">
                        <c:v>AMK</c:v>
                      </c:pt>
                      <c:pt idx="1">
                        <c:v>Yliopisto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Sheet1!$C$19:$C$20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0</c:v>
                      </c:pt>
                      <c:pt idx="1">
                        <c:v>297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CC1D-4B09-AE94-3BD30CFE1A88}"/>
                  </c:ext>
                </c:extLst>
              </c15:ser>
            </c15:filteredBarSeries>
          </c:ext>
        </c:extLst>
      </c:barChart>
      <c:catAx>
        <c:axId val="35875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230">
            <a:noFill/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58758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8758600"/>
        <c:scaling>
          <c:orientation val="minMax"/>
        </c:scaling>
        <c:delete val="0"/>
        <c:axPos val="l"/>
        <c:majorGridlines>
          <c:spPr>
            <a:ln w="12919">
              <a:solidFill>
                <a:srgbClr val="DEDDE1"/>
              </a:solidFill>
              <a:prstDash val="solid"/>
            </a:ln>
          </c:spPr>
        </c:majorGridlines>
        <c:numFmt formatCode="0.0" sourceLinked="1"/>
        <c:majorTickMark val="none"/>
        <c:minorTickMark val="none"/>
        <c:tickLblPos val="nextTo"/>
        <c:spPr>
          <a:ln w="3230">
            <a:noFill/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58758208"/>
        <c:crosses val="autoZero"/>
        <c:crossBetween val="between"/>
      </c:valAx>
      <c:spPr>
        <a:noFill/>
        <a:ln w="12919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79947572604738326"/>
          <c:y val="0.21431525816873573"/>
          <c:w val="0.18084850800038998"/>
          <c:h val="0.59391383329980241"/>
        </c:manualLayout>
      </c:layout>
      <c:overlay val="0"/>
      <c:spPr>
        <a:solidFill>
          <a:schemeClr val="bg1"/>
        </a:solidFill>
        <a:ln w="3230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Kaikki ensisijaishakijat</c:v>
                </c:pt>
              </c:strCache>
            </c:strRef>
          </c:tx>
          <c:spPr>
            <a:solidFill>
              <a:srgbClr val="8A0FA6"/>
            </a:solidFill>
            <a:ln w="6350">
              <a:solidFill>
                <a:srgbClr val="29282E"/>
              </a:solidFill>
            </a:ln>
            <a:effectLst/>
          </c:spPr>
          <c:invertIfNegative val="0"/>
          <c:cat>
            <c:strRef>
              <c:f>Taul1!$B$1:$AS$1</c:f>
              <c:strCache>
                <c:ptCount val="44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  <c:pt idx="40">
                  <c:v>2021</c:v>
                </c:pt>
                <c:pt idx="41">
                  <c:v>2022</c:v>
                </c:pt>
                <c:pt idx="42">
                  <c:v>2023</c:v>
                </c:pt>
                <c:pt idx="43">
                  <c:v>2024</c:v>
                </c:pt>
              </c:strCache>
            </c:strRef>
          </c:cat>
          <c:val>
            <c:numRef>
              <c:f>Taul1!$B$2:$AS$2</c:f>
              <c:numCache>
                <c:formatCode>General</c:formatCode>
                <c:ptCount val="44"/>
                <c:pt idx="0">
                  <c:v>3850</c:v>
                </c:pt>
                <c:pt idx="1">
                  <c:v>4650</c:v>
                </c:pt>
                <c:pt idx="2">
                  <c:v>3850</c:v>
                </c:pt>
                <c:pt idx="3">
                  <c:v>3400</c:v>
                </c:pt>
                <c:pt idx="4">
                  <c:v>2900</c:v>
                </c:pt>
                <c:pt idx="5">
                  <c:v>2700</c:v>
                </c:pt>
                <c:pt idx="6">
                  <c:v>1750</c:v>
                </c:pt>
                <c:pt idx="7">
                  <c:v>2100</c:v>
                </c:pt>
                <c:pt idx="8">
                  <c:v>1800</c:v>
                </c:pt>
                <c:pt idx="9">
                  <c:v>1750</c:v>
                </c:pt>
                <c:pt idx="10">
                  <c:v>1730</c:v>
                </c:pt>
                <c:pt idx="11">
                  <c:v>1700</c:v>
                </c:pt>
                <c:pt idx="12">
                  <c:v>2300</c:v>
                </c:pt>
                <c:pt idx="13">
                  <c:v>2250</c:v>
                </c:pt>
                <c:pt idx="14">
                  <c:v>2700</c:v>
                </c:pt>
                <c:pt idx="15">
                  <c:v>2650</c:v>
                </c:pt>
                <c:pt idx="16">
                  <c:v>2600</c:v>
                </c:pt>
                <c:pt idx="17">
                  <c:v>2700</c:v>
                </c:pt>
                <c:pt idx="18">
                  <c:v>2270</c:v>
                </c:pt>
                <c:pt idx="19">
                  <c:v>2007</c:v>
                </c:pt>
                <c:pt idx="20">
                  <c:v>2112</c:v>
                </c:pt>
                <c:pt idx="21">
                  <c:v>2108</c:v>
                </c:pt>
                <c:pt idx="22">
                  <c:v>1781</c:v>
                </c:pt>
                <c:pt idx="23">
                  <c:v>1507</c:v>
                </c:pt>
                <c:pt idx="24">
                  <c:v>1667</c:v>
                </c:pt>
                <c:pt idx="25">
                  <c:v>2101</c:v>
                </c:pt>
                <c:pt idx="26">
                  <c:v>2699</c:v>
                </c:pt>
                <c:pt idx="27">
                  <c:v>3277</c:v>
                </c:pt>
                <c:pt idx="28">
                  <c:v>2724</c:v>
                </c:pt>
                <c:pt idx="29">
                  <c:v>2166</c:v>
                </c:pt>
                <c:pt idx="30">
                  <c:v>1979</c:v>
                </c:pt>
                <c:pt idx="31">
                  <c:v>1998</c:v>
                </c:pt>
                <c:pt idx="32">
                  <c:v>1733</c:v>
                </c:pt>
                <c:pt idx="33">
                  <c:v>1104</c:v>
                </c:pt>
                <c:pt idx="34">
                  <c:v>1050</c:v>
                </c:pt>
                <c:pt idx="35">
                  <c:v>1099</c:v>
                </c:pt>
                <c:pt idx="36">
                  <c:v>1053</c:v>
                </c:pt>
                <c:pt idx="37">
                  <c:v>1179</c:v>
                </c:pt>
                <c:pt idx="38">
                  <c:v>1209</c:v>
                </c:pt>
                <c:pt idx="39">
                  <c:v>1182</c:v>
                </c:pt>
                <c:pt idx="40">
                  <c:v>1131</c:v>
                </c:pt>
                <c:pt idx="41">
                  <c:v>1455</c:v>
                </c:pt>
                <c:pt idx="42">
                  <c:v>1491</c:v>
                </c:pt>
                <c:pt idx="43">
                  <c:v>1695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B6-432C-97AA-C8B932E76EDC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9.-lk ensisijaishakijat</c:v>
                </c:pt>
              </c:strCache>
            </c:strRef>
          </c:tx>
          <c:spPr>
            <a:solidFill>
              <a:srgbClr val="8A0FA6">
                <a:lumMod val="60000"/>
                <a:lumOff val="40000"/>
              </a:srgbClr>
            </a:solidFill>
            <a:ln>
              <a:solidFill>
                <a:srgbClr val="29282E"/>
              </a:solidFill>
            </a:ln>
            <a:effectLst/>
          </c:spPr>
          <c:invertIfNegative val="0"/>
          <c:cat>
            <c:strRef>
              <c:f>Taul1!$B$1:$AS$1</c:f>
              <c:strCache>
                <c:ptCount val="44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  <c:pt idx="40">
                  <c:v>2021</c:v>
                </c:pt>
                <c:pt idx="41">
                  <c:v>2022</c:v>
                </c:pt>
                <c:pt idx="42">
                  <c:v>2023</c:v>
                </c:pt>
                <c:pt idx="43">
                  <c:v>2024</c:v>
                </c:pt>
              </c:strCache>
            </c:strRef>
          </c:cat>
          <c:val>
            <c:numRef>
              <c:f>Taul1!$B$3:$AS$3</c:f>
              <c:numCache>
                <c:formatCode>General</c:formatCode>
                <c:ptCount val="44"/>
                <c:pt idx="29">
                  <c:v>1707</c:v>
                </c:pt>
                <c:pt idx="30">
                  <c:v>1501</c:v>
                </c:pt>
                <c:pt idx="31">
                  <c:v>1533</c:v>
                </c:pt>
                <c:pt idx="32">
                  <c:v>1279</c:v>
                </c:pt>
                <c:pt idx="33">
                  <c:v>841</c:v>
                </c:pt>
                <c:pt idx="34">
                  <c:v>831</c:v>
                </c:pt>
                <c:pt idx="35">
                  <c:v>883</c:v>
                </c:pt>
                <c:pt idx="36">
                  <c:v>912</c:v>
                </c:pt>
                <c:pt idx="37">
                  <c:v>957</c:v>
                </c:pt>
                <c:pt idx="38">
                  <c:v>987</c:v>
                </c:pt>
                <c:pt idx="39">
                  <c:v>954</c:v>
                </c:pt>
                <c:pt idx="40">
                  <c:v>876</c:v>
                </c:pt>
                <c:pt idx="41">
                  <c:v>1284</c:v>
                </c:pt>
                <c:pt idx="42">
                  <c:v>1350</c:v>
                </c:pt>
                <c:pt idx="43">
                  <c:v>1509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B6-432C-97AA-C8B932E76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axId val="358746448"/>
        <c:axId val="358746840"/>
      </c:barChart>
      <c:lineChart>
        <c:grouping val="standard"/>
        <c:varyColors val="0"/>
        <c:ser>
          <c:idx val="2"/>
          <c:order val="2"/>
          <c:tx>
            <c:strRef>
              <c:f>Taul1!$A$4</c:f>
              <c:strCache>
                <c:ptCount val="1"/>
                <c:pt idx="0">
                  <c:v>Aloituspaikat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Taul1!$B$1:$AS$1</c:f>
              <c:strCache>
                <c:ptCount val="44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  <c:pt idx="40">
                  <c:v>2021</c:v>
                </c:pt>
                <c:pt idx="41">
                  <c:v>2022</c:v>
                </c:pt>
                <c:pt idx="42">
                  <c:v>2023</c:v>
                </c:pt>
                <c:pt idx="43">
                  <c:v>2024</c:v>
                </c:pt>
              </c:strCache>
            </c:strRef>
          </c:cat>
          <c:val>
            <c:numRef>
              <c:f>Taul1!$B$4:$AS$4</c:f>
              <c:numCache>
                <c:formatCode>General</c:formatCode>
                <c:ptCount val="44"/>
                <c:pt idx="0">
                  <c:v>5576</c:v>
                </c:pt>
                <c:pt idx="1">
                  <c:v>5527</c:v>
                </c:pt>
                <c:pt idx="2">
                  <c:v>5352</c:v>
                </c:pt>
                <c:pt idx="3">
                  <c:v>5402</c:v>
                </c:pt>
                <c:pt idx="4">
                  <c:v>5342</c:v>
                </c:pt>
                <c:pt idx="5">
                  <c:v>4664</c:v>
                </c:pt>
                <c:pt idx="6">
                  <c:v>4475</c:v>
                </c:pt>
                <c:pt idx="7">
                  <c:v>4000</c:v>
                </c:pt>
                <c:pt idx="8">
                  <c:v>3759</c:v>
                </c:pt>
                <c:pt idx="9">
                  <c:v>3688</c:v>
                </c:pt>
                <c:pt idx="10">
                  <c:v>3315</c:v>
                </c:pt>
                <c:pt idx="11">
                  <c:v>3654</c:v>
                </c:pt>
                <c:pt idx="12">
                  <c:v>3691</c:v>
                </c:pt>
                <c:pt idx="13">
                  <c:v>3263</c:v>
                </c:pt>
                <c:pt idx="14">
                  <c:v>3166</c:v>
                </c:pt>
                <c:pt idx="15">
                  <c:v>3047</c:v>
                </c:pt>
                <c:pt idx="16">
                  <c:v>3164</c:v>
                </c:pt>
                <c:pt idx="17">
                  <c:v>3200</c:v>
                </c:pt>
                <c:pt idx="18">
                  <c:v>3215</c:v>
                </c:pt>
                <c:pt idx="19">
                  <c:v>3109</c:v>
                </c:pt>
                <c:pt idx="20">
                  <c:v>3201</c:v>
                </c:pt>
                <c:pt idx="21">
                  <c:v>3301</c:v>
                </c:pt>
                <c:pt idx="22">
                  <c:v>3181</c:v>
                </c:pt>
                <c:pt idx="23">
                  <c:v>3214</c:v>
                </c:pt>
                <c:pt idx="24">
                  <c:v>3530</c:v>
                </c:pt>
                <c:pt idx="25">
                  <c:v>3274</c:v>
                </c:pt>
                <c:pt idx="26">
                  <c:v>3175</c:v>
                </c:pt>
                <c:pt idx="27">
                  <c:v>3224</c:v>
                </c:pt>
                <c:pt idx="28">
                  <c:v>3207</c:v>
                </c:pt>
                <c:pt idx="29">
                  <c:v>3240</c:v>
                </c:pt>
                <c:pt idx="30">
                  <c:v>3196</c:v>
                </c:pt>
                <c:pt idx="31">
                  <c:v>3035</c:v>
                </c:pt>
                <c:pt idx="32">
                  <c:v>2997</c:v>
                </c:pt>
                <c:pt idx="33">
                  <c:v>2651</c:v>
                </c:pt>
                <c:pt idx="34">
                  <c:v>2468</c:v>
                </c:pt>
                <c:pt idx="35">
                  <c:v>2143</c:v>
                </c:pt>
                <c:pt idx="36">
                  <c:v>2081</c:v>
                </c:pt>
                <c:pt idx="37">
                  <c:v>2023</c:v>
                </c:pt>
                <c:pt idx="38">
                  <c:v>2038</c:v>
                </c:pt>
                <c:pt idx="39">
                  <c:v>2024</c:v>
                </c:pt>
                <c:pt idx="40">
                  <c:v>1933</c:v>
                </c:pt>
                <c:pt idx="41">
                  <c:v>1918</c:v>
                </c:pt>
                <c:pt idx="42">
                  <c:v>2007</c:v>
                </c:pt>
                <c:pt idx="43">
                  <c:v>1992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B6-432C-97AA-C8B932E76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746448"/>
        <c:axId val="358746840"/>
      </c:lineChart>
      <c:catAx>
        <c:axId val="35874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46840"/>
        <c:crosses val="autoZero"/>
        <c:auto val="1"/>
        <c:lblAlgn val="ctr"/>
        <c:lblOffset val="100"/>
        <c:noMultiLvlLbl val="0"/>
      </c:catAx>
      <c:valAx>
        <c:axId val="358746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4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10768852347214"/>
          <c:y val="0.901509936642371"/>
          <c:w val="0.613487428672151"/>
          <c:h val="9.7682227634844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41818450618348"/>
          <c:y val="5.7508102964404922E-2"/>
          <c:w val="0.74469076926710676"/>
          <c:h val="0.84096368009188338"/>
        </c:manualLayout>
      </c:layout>
      <c:barChart>
        <c:barDir val="bar"/>
        <c:grouping val="clustered"/>
        <c:varyColors val="0"/>
        <c:ser>
          <c:idx val="7"/>
          <c:order val="7"/>
          <c:tx>
            <c:strRef>
              <c:f>Taul1!$I$1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B8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Taul1!$A$2:$A$20</c15:sqref>
                  </c15:fullRef>
                </c:ext>
              </c:extLst>
              <c:f>Taul1!$A$3:$A$20</c:f>
              <c:strCache>
                <c:ptCount val="18"/>
                <c:pt idx="0">
                  <c:v>Uusimaa (214)</c:v>
                </c:pt>
                <c:pt idx="1">
                  <c:v>Varsinais-Suomi (157)</c:v>
                </c:pt>
                <c:pt idx="2">
                  <c:v>Satakunta (109)</c:v>
                </c:pt>
                <c:pt idx="3">
                  <c:v>Kanta-Häme (88)</c:v>
                </c:pt>
                <c:pt idx="4">
                  <c:v>Pirkanmaa (265)</c:v>
                </c:pt>
                <c:pt idx="5">
                  <c:v>Päijät-Häme (60)</c:v>
                </c:pt>
                <c:pt idx="6">
                  <c:v>Kymenlaakso (49)</c:v>
                </c:pt>
                <c:pt idx="7">
                  <c:v>Etelä-Karjala (66)</c:v>
                </c:pt>
                <c:pt idx="8">
                  <c:v>Etelä-Savo (53)</c:v>
                </c:pt>
                <c:pt idx="9">
                  <c:v>Pohjois-Savo (120)</c:v>
                </c:pt>
                <c:pt idx="10">
                  <c:v>Pohjois-Karjala (98)</c:v>
                </c:pt>
                <c:pt idx="11">
                  <c:v>Keski-Suomi (106)</c:v>
                </c:pt>
                <c:pt idx="12">
                  <c:v>Etelä-Pohjanmaa (138)</c:v>
                </c:pt>
                <c:pt idx="13">
                  <c:v>Pohjanmaa (134)</c:v>
                </c:pt>
                <c:pt idx="14">
                  <c:v>Keski-Pohjanmaa (51)</c:v>
                </c:pt>
                <c:pt idx="15">
                  <c:v>Pohjois-Pohjanmaa (192)</c:v>
                </c:pt>
                <c:pt idx="16">
                  <c:v>Kainuu (32)</c:v>
                </c:pt>
                <c:pt idx="17">
                  <c:v>Lappi (60)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Taul1!$I$2:$I$20</c15:sqref>
                  </c15:fullRef>
                </c:ext>
              </c:extLst>
              <c:f>Taul1!$I$3:$I$20</c:f>
              <c:numCache>
                <c:formatCode>General</c:formatCode>
                <c:ptCount val="18"/>
                <c:pt idx="0">
                  <c:v>138</c:v>
                </c:pt>
                <c:pt idx="1">
                  <c:v>72</c:v>
                </c:pt>
                <c:pt idx="2">
                  <c:v>72</c:v>
                </c:pt>
                <c:pt idx="3">
                  <c:v>57</c:v>
                </c:pt>
                <c:pt idx="4">
                  <c:v>162</c:v>
                </c:pt>
                <c:pt idx="5">
                  <c:v>54</c:v>
                </c:pt>
                <c:pt idx="6">
                  <c:v>45</c:v>
                </c:pt>
                <c:pt idx="7">
                  <c:v>45</c:v>
                </c:pt>
                <c:pt idx="8">
                  <c:v>36</c:v>
                </c:pt>
                <c:pt idx="9">
                  <c:v>96</c:v>
                </c:pt>
                <c:pt idx="10">
                  <c:v>57</c:v>
                </c:pt>
                <c:pt idx="11">
                  <c:v>93</c:v>
                </c:pt>
                <c:pt idx="12">
                  <c:v>102</c:v>
                </c:pt>
                <c:pt idx="13">
                  <c:v>111</c:v>
                </c:pt>
                <c:pt idx="14">
                  <c:v>57</c:v>
                </c:pt>
                <c:pt idx="15">
                  <c:v>186</c:v>
                </c:pt>
                <c:pt idx="16">
                  <c:v>15</c:v>
                </c:pt>
                <c:pt idx="17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1D-4AA2-8E0E-9DB77D94F78E}"/>
            </c:ext>
          </c:extLst>
        </c:ser>
        <c:ser>
          <c:idx val="8"/>
          <c:order val="8"/>
          <c:tx>
            <c:strRef>
              <c:f>Taul1!$J$1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ACFCF"/>
            </a:solidFill>
            <a:ln>
              <a:solidFill>
                <a:srgbClr val="0ACFCF"/>
              </a:solidFill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Taul1!$A$2:$A$20</c15:sqref>
                  </c15:fullRef>
                </c:ext>
              </c:extLst>
              <c:f>Taul1!$A$3:$A$20</c:f>
              <c:strCache>
                <c:ptCount val="18"/>
                <c:pt idx="0">
                  <c:v>Uusimaa (214)</c:v>
                </c:pt>
                <c:pt idx="1">
                  <c:v>Varsinais-Suomi (157)</c:v>
                </c:pt>
                <c:pt idx="2">
                  <c:v>Satakunta (109)</c:v>
                </c:pt>
                <c:pt idx="3">
                  <c:v>Kanta-Häme (88)</c:v>
                </c:pt>
                <c:pt idx="4">
                  <c:v>Pirkanmaa (265)</c:v>
                </c:pt>
                <c:pt idx="5">
                  <c:v>Päijät-Häme (60)</c:v>
                </c:pt>
                <c:pt idx="6">
                  <c:v>Kymenlaakso (49)</c:v>
                </c:pt>
                <c:pt idx="7">
                  <c:v>Etelä-Karjala (66)</c:v>
                </c:pt>
                <c:pt idx="8">
                  <c:v>Etelä-Savo (53)</c:v>
                </c:pt>
                <c:pt idx="9">
                  <c:v>Pohjois-Savo (120)</c:v>
                </c:pt>
                <c:pt idx="10">
                  <c:v>Pohjois-Karjala (98)</c:v>
                </c:pt>
                <c:pt idx="11">
                  <c:v>Keski-Suomi (106)</c:v>
                </c:pt>
                <c:pt idx="12">
                  <c:v>Etelä-Pohjanmaa (138)</c:v>
                </c:pt>
                <c:pt idx="13">
                  <c:v>Pohjanmaa (134)</c:v>
                </c:pt>
                <c:pt idx="14">
                  <c:v>Keski-Pohjanmaa (51)</c:v>
                </c:pt>
                <c:pt idx="15">
                  <c:v>Pohjois-Pohjanmaa (192)</c:v>
                </c:pt>
                <c:pt idx="16">
                  <c:v>Kainuu (32)</c:v>
                </c:pt>
                <c:pt idx="17">
                  <c:v>Lappi (60)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Taul1!$J$2:$J$20</c15:sqref>
                  </c15:fullRef>
                </c:ext>
              </c:extLst>
              <c:f>Taul1!$J$3:$J$20</c:f>
              <c:numCache>
                <c:formatCode>General</c:formatCode>
                <c:ptCount val="18"/>
                <c:pt idx="0">
                  <c:v>156</c:v>
                </c:pt>
                <c:pt idx="1">
                  <c:v>81</c:v>
                </c:pt>
                <c:pt idx="2">
                  <c:v>81</c:v>
                </c:pt>
                <c:pt idx="3">
                  <c:v>48</c:v>
                </c:pt>
                <c:pt idx="4">
                  <c:v>168</c:v>
                </c:pt>
                <c:pt idx="5">
                  <c:v>51</c:v>
                </c:pt>
                <c:pt idx="6">
                  <c:v>48</c:v>
                </c:pt>
                <c:pt idx="7">
                  <c:v>60</c:v>
                </c:pt>
                <c:pt idx="8">
                  <c:v>36</c:v>
                </c:pt>
                <c:pt idx="9">
                  <c:v>90</c:v>
                </c:pt>
                <c:pt idx="10">
                  <c:v>45</c:v>
                </c:pt>
                <c:pt idx="11">
                  <c:v>90</c:v>
                </c:pt>
                <c:pt idx="12">
                  <c:v>93</c:v>
                </c:pt>
                <c:pt idx="13">
                  <c:v>96</c:v>
                </c:pt>
                <c:pt idx="14">
                  <c:v>51</c:v>
                </c:pt>
                <c:pt idx="15">
                  <c:v>222</c:v>
                </c:pt>
                <c:pt idx="16">
                  <c:v>27</c:v>
                </c:pt>
                <c:pt idx="1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FE-4824-8559-B06144845B4A}"/>
            </c:ext>
          </c:extLst>
        </c:ser>
        <c:ser>
          <c:idx val="9"/>
          <c:order val="9"/>
          <c:tx>
            <c:strRef>
              <c:f>Taul1!$K$1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8A0FA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Taul1!$A$2:$A$20</c15:sqref>
                  </c15:fullRef>
                </c:ext>
              </c:extLst>
              <c:f>Taul1!$A$3:$A$20</c:f>
              <c:strCache>
                <c:ptCount val="18"/>
                <c:pt idx="0">
                  <c:v>Uusimaa (214)</c:v>
                </c:pt>
                <c:pt idx="1">
                  <c:v>Varsinais-Suomi (157)</c:v>
                </c:pt>
                <c:pt idx="2">
                  <c:v>Satakunta (109)</c:v>
                </c:pt>
                <c:pt idx="3">
                  <c:v>Kanta-Häme (88)</c:v>
                </c:pt>
                <c:pt idx="4">
                  <c:v>Pirkanmaa (265)</c:v>
                </c:pt>
                <c:pt idx="5">
                  <c:v>Päijät-Häme (60)</c:v>
                </c:pt>
                <c:pt idx="6">
                  <c:v>Kymenlaakso (49)</c:v>
                </c:pt>
                <c:pt idx="7">
                  <c:v>Etelä-Karjala (66)</c:v>
                </c:pt>
                <c:pt idx="8">
                  <c:v>Etelä-Savo (53)</c:v>
                </c:pt>
                <c:pt idx="9">
                  <c:v>Pohjois-Savo (120)</c:v>
                </c:pt>
                <c:pt idx="10">
                  <c:v>Pohjois-Karjala (98)</c:v>
                </c:pt>
                <c:pt idx="11">
                  <c:v>Keski-Suomi (106)</c:v>
                </c:pt>
                <c:pt idx="12">
                  <c:v>Etelä-Pohjanmaa (138)</c:v>
                </c:pt>
                <c:pt idx="13">
                  <c:v>Pohjanmaa (134)</c:v>
                </c:pt>
                <c:pt idx="14">
                  <c:v>Keski-Pohjanmaa (51)</c:v>
                </c:pt>
                <c:pt idx="15">
                  <c:v>Pohjois-Pohjanmaa (192)</c:v>
                </c:pt>
                <c:pt idx="16">
                  <c:v>Kainuu (32)</c:v>
                </c:pt>
                <c:pt idx="17">
                  <c:v>Lappi (60)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Taul1!$K$2:$K$20</c15:sqref>
                  </c15:fullRef>
                </c:ext>
              </c:extLst>
              <c:f>Taul1!$K$3:$K$20</c:f>
              <c:numCache>
                <c:formatCode>General</c:formatCode>
                <c:ptCount val="18"/>
                <c:pt idx="0">
                  <c:v>183</c:v>
                </c:pt>
                <c:pt idx="1" formatCode="#,##0">
                  <c:v>87</c:v>
                </c:pt>
                <c:pt idx="2" formatCode="#,##0">
                  <c:v>78</c:v>
                </c:pt>
                <c:pt idx="3" formatCode="#,##0">
                  <c:v>75</c:v>
                </c:pt>
                <c:pt idx="4" formatCode="#,##0">
                  <c:v>207</c:v>
                </c:pt>
                <c:pt idx="5" formatCode="#,##0">
                  <c:v>60</c:v>
                </c:pt>
                <c:pt idx="6" formatCode="#,##0">
                  <c:v>39</c:v>
                </c:pt>
                <c:pt idx="7" formatCode="#,##0">
                  <c:v>75</c:v>
                </c:pt>
                <c:pt idx="8" formatCode="#,##0">
                  <c:v>33</c:v>
                </c:pt>
                <c:pt idx="9" formatCode="#,##0">
                  <c:v>81</c:v>
                </c:pt>
                <c:pt idx="10" formatCode="#,##0">
                  <c:v>63</c:v>
                </c:pt>
                <c:pt idx="11" formatCode="#,##0">
                  <c:v>105</c:v>
                </c:pt>
                <c:pt idx="12" formatCode="#,##0">
                  <c:v>120</c:v>
                </c:pt>
                <c:pt idx="13" formatCode="#,##0">
                  <c:v>111</c:v>
                </c:pt>
                <c:pt idx="14" formatCode="#,##0">
                  <c:v>78</c:v>
                </c:pt>
                <c:pt idx="15" formatCode="#,##0">
                  <c:v>204</c:v>
                </c:pt>
                <c:pt idx="16" formatCode="#,##0">
                  <c:v>30</c:v>
                </c:pt>
                <c:pt idx="17" formatCode="#,##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43-4585-90EE-CFB1AF43B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8"/>
        <c:axId val="358759384"/>
        <c:axId val="35875977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rgbClr val="DEDDE1"/>
                  </a:solidFill>
                  <a:ln>
                    <a:solidFill>
                      <a:srgbClr val="000000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ullRef>
                          <c15:sqref>Taul1!$A$2:$A$20</c15:sqref>
                        </c15:fullRef>
                        <c15:formulaRef>
                          <c15:sqref>Taul1!$A$3:$A$20</c15:sqref>
                        </c15:formulaRef>
                      </c:ext>
                    </c:extLst>
                    <c:strCache>
                      <c:ptCount val="18"/>
                      <c:pt idx="0">
                        <c:v>Uusimaa (214)</c:v>
                      </c:pt>
                      <c:pt idx="1">
                        <c:v>Varsinais-Suomi (157)</c:v>
                      </c:pt>
                      <c:pt idx="2">
                        <c:v>Satakunta (109)</c:v>
                      </c:pt>
                      <c:pt idx="3">
                        <c:v>Kanta-Häme (88)</c:v>
                      </c:pt>
                      <c:pt idx="4">
                        <c:v>Pirkanmaa (265)</c:v>
                      </c:pt>
                      <c:pt idx="5">
                        <c:v>Päijät-Häme (60)</c:v>
                      </c:pt>
                      <c:pt idx="6">
                        <c:v>Kymenlaakso (49)</c:v>
                      </c:pt>
                      <c:pt idx="7">
                        <c:v>Etelä-Karjala (66)</c:v>
                      </c:pt>
                      <c:pt idx="8">
                        <c:v>Etelä-Savo (53)</c:v>
                      </c:pt>
                      <c:pt idx="9">
                        <c:v>Pohjois-Savo (120)</c:v>
                      </c:pt>
                      <c:pt idx="10">
                        <c:v>Pohjois-Karjala (98)</c:v>
                      </c:pt>
                      <c:pt idx="11">
                        <c:v>Keski-Suomi (106)</c:v>
                      </c:pt>
                      <c:pt idx="12">
                        <c:v>Etelä-Pohjanmaa (138)</c:v>
                      </c:pt>
                      <c:pt idx="13">
                        <c:v>Pohjanmaa (134)</c:v>
                      </c:pt>
                      <c:pt idx="14">
                        <c:v>Keski-Pohjanmaa (51)</c:v>
                      </c:pt>
                      <c:pt idx="15">
                        <c:v>Pohjois-Pohjanmaa (192)</c:v>
                      </c:pt>
                      <c:pt idx="16">
                        <c:v>Kainuu (32)</c:v>
                      </c:pt>
                      <c:pt idx="17">
                        <c:v>Lappi (60)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Taul1!$B$2:$B$20</c15:sqref>
                        </c15:fullRef>
                        <c15:formulaRef>
                          <c15:sqref>Taul1!$B$3:$B$20</c15:sqref>
                        </c15:formulaRef>
                      </c:ext>
                    </c:extLst>
                    <c:numCache>
                      <c:formatCode>0</c:formatCode>
                      <c:ptCount val="18"/>
                      <c:pt idx="0">
                        <c:v>107</c:v>
                      </c:pt>
                      <c:pt idx="1">
                        <c:v>53</c:v>
                      </c:pt>
                      <c:pt idx="2">
                        <c:v>48</c:v>
                      </c:pt>
                      <c:pt idx="3">
                        <c:v>21</c:v>
                      </c:pt>
                      <c:pt idx="4">
                        <c:v>110</c:v>
                      </c:pt>
                      <c:pt idx="5">
                        <c:v>44</c:v>
                      </c:pt>
                      <c:pt idx="6">
                        <c:v>26</c:v>
                      </c:pt>
                      <c:pt idx="7">
                        <c:v>33</c:v>
                      </c:pt>
                      <c:pt idx="8">
                        <c:v>45</c:v>
                      </c:pt>
                      <c:pt idx="9">
                        <c:v>83</c:v>
                      </c:pt>
                      <c:pt idx="10">
                        <c:v>41</c:v>
                      </c:pt>
                      <c:pt idx="11">
                        <c:v>43</c:v>
                      </c:pt>
                      <c:pt idx="12">
                        <c:v>57</c:v>
                      </c:pt>
                      <c:pt idx="13">
                        <c:v>105</c:v>
                      </c:pt>
                      <c:pt idx="14">
                        <c:v>17</c:v>
                      </c:pt>
                      <c:pt idx="15">
                        <c:v>112</c:v>
                      </c:pt>
                      <c:pt idx="16">
                        <c:v>24</c:v>
                      </c:pt>
                      <c:pt idx="17">
                        <c:v>64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66A9-4BA9-9336-9D8287F8076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Taul1!$C$1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Taul1!$A$2:$A$20</c15:sqref>
                        </c15:fullRef>
                        <c15:formulaRef>
                          <c15:sqref>Taul1!$A$3:$A$20</c15:sqref>
                        </c15:formulaRef>
                      </c:ext>
                    </c:extLst>
                    <c:strCache>
                      <c:ptCount val="18"/>
                      <c:pt idx="0">
                        <c:v>Uusimaa (214)</c:v>
                      </c:pt>
                      <c:pt idx="1">
                        <c:v>Varsinais-Suomi (157)</c:v>
                      </c:pt>
                      <c:pt idx="2">
                        <c:v>Satakunta (109)</c:v>
                      </c:pt>
                      <c:pt idx="3">
                        <c:v>Kanta-Häme (88)</c:v>
                      </c:pt>
                      <c:pt idx="4">
                        <c:v>Pirkanmaa (265)</c:v>
                      </c:pt>
                      <c:pt idx="5">
                        <c:v>Päijät-Häme (60)</c:v>
                      </c:pt>
                      <c:pt idx="6">
                        <c:v>Kymenlaakso (49)</c:v>
                      </c:pt>
                      <c:pt idx="7">
                        <c:v>Etelä-Karjala (66)</c:v>
                      </c:pt>
                      <c:pt idx="8">
                        <c:v>Etelä-Savo (53)</c:v>
                      </c:pt>
                      <c:pt idx="9">
                        <c:v>Pohjois-Savo (120)</c:v>
                      </c:pt>
                      <c:pt idx="10">
                        <c:v>Pohjois-Karjala (98)</c:v>
                      </c:pt>
                      <c:pt idx="11">
                        <c:v>Keski-Suomi (106)</c:v>
                      </c:pt>
                      <c:pt idx="12">
                        <c:v>Etelä-Pohjanmaa (138)</c:v>
                      </c:pt>
                      <c:pt idx="13">
                        <c:v>Pohjanmaa (134)</c:v>
                      </c:pt>
                      <c:pt idx="14">
                        <c:v>Keski-Pohjanmaa (51)</c:v>
                      </c:pt>
                      <c:pt idx="15">
                        <c:v>Pohjois-Pohjanmaa (192)</c:v>
                      </c:pt>
                      <c:pt idx="16">
                        <c:v>Kainuu (32)</c:v>
                      </c:pt>
                      <c:pt idx="17">
                        <c:v>Lappi (60)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Taul1!$C$2:$C$20</c15:sqref>
                        </c15:fullRef>
                        <c15:formulaRef>
                          <c15:sqref>Taul1!$C$3:$C$20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148</c:v>
                      </c:pt>
                      <c:pt idx="1">
                        <c:v>77</c:v>
                      </c:pt>
                      <c:pt idx="2">
                        <c:v>56</c:v>
                      </c:pt>
                      <c:pt idx="3">
                        <c:v>47</c:v>
                      </c:pt>
                      <c:pt idx="4">
                        <c:v>114</c:v>
                      </c:pt>
                      <c:pt idx="5">
                        <c:v>47</c:v>
                      </c:pt>
                      <c:pt idx="6">
                        <c:v>24</c:v>
                      </c:pt>
                      <c:pt idx="7">
                        <c:v>42</c:v>
                      </c:pt>
                      <c:pt idx="8">
                        <c:v>20</c:v>
                      </c:pt>
                      <c:pt idx="9">
                        <c:v>71</c:v>
                      </c:pt>
                      <c:pt idx="10">
                        <c:v>49</c:v>
                      </c:pt>
                      <c:pt idx="11">
                        <c:v>36</c:v>
                      </c:pt>
                      <c:pt idx="12">
                        <c:v>68</c:v>
                      </c:pt>
                      <c:pt idx="13">
                        <c:v>75</c:v>
                      </c:pt>
                      <c:pt idx="14">
                        <c:v>27</c:v>
                      </c:pt>
                      <c:pt idx="15">
                        <c:v>118</c:v>
                      </c:pt>
                      <c:pt idx="16">
                        <c:v>17</c:v>
                      </c:pt>
                      <c:pt idx="17">
                        <c:v>63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66A9-4BA9-9336-9D8287F8076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Taul1!$A$2:$A$20</c15:sqref>
                        </c15:fullRef>
                        <c15:formulaRef>
                          <c15:sqref>Taul1!$A$3:$A$20</c15:sqref>
                        </c15:formulaRef>
                      </c:ext>
                    </c:extLst>
                    <c:strCache>
                      <c:ptCount val="18"/>
                      <c:pt idx="0">
                        <c:v>Uusimaa (214)</c:v>
                      </c:pt>
                      <c:pt idx="1">
                        <c:v>Varsinais-Suomi (157)</c:v>
                      </c:pt>
                      <c:pt idx="2">
                        <c:v>Satakunta (109)</c:v>
                      </c:pt>
                      <c:pt idx="3">
                        <c:v>Kanta-Häme (88)</c:v>
                      </c:pt>
                      <c:pt idx="4">
                        <c:v>Pirkanmaa (265)</c:v>
                      </c:pt>
                      <c:pt idx="5">
                        <c:v>Päijät-Häme (60)</c:v>
                      </c:pt>
                      <c:pt idx="6">
                        <c:v>Kymenlaakso (49)</c:v>
                      </c:pt>
                      <c:pt idx="7">
                        <c:v>Etelä-Karjala (66)</c:v>
                      </c:pt>
                      <c:pt idx="8">
                        <c:v>Etelä-Savo (53)</c:v>
                      </c:pt>
                      <c:pt idx="9">
                        <c:v>Pohjois-Savo (120)</c:v>
                      </c:pt>
                      <c:pt idx="10">
                        <c:v>Pohjois-Karjala (98)</c:v>
                      </c:pt>
                      <c:pt idx="11">
                        <c:v>Keski-Suomi (106)</c:v>
                      </c:pt>
                      <c:pt idx="12">
                        <c:v>Etelä-Pohjanmaa (138)</c:v>
                      </c:pt>
                      <c:pt idx="13">
                        <c:v>Pohjanmaa (134)</c:v>
                      </c:pt>
                      <c:pt idx="14">
                        <c:v>Keski-Pohjanmaa (51)</c:v>
                      </c:pt>
                      <c:pt idx="15">
                        <c:v>Pohjois-Pohjanmaa (192)</c:v>
                      </c:pt>
                      <c:pt idx="16">
                        <c:v>Kainuu (32)</c:v>
                      </c:pt>
                      <c:pt idx="17">
                        <c:v>Lappi (60)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Taul1!$D$2:$D$20</c15:sqref>
                        </c15:fullRef>
                        <c15:formulaRef>
                          <c15:sqref>Taul1!$D$3:$D$20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112</c:v>
                      </c:pt>
                      <c:pt idx="1">
                        <c:v>81</c:v>
                      </c:pt>
                      <c:pt idx="2">
                        <c:v>49</c:v>
                      </c:pt>
                      <c:pt idx="3">
                        <c:v>25</c:v>
                      </c:pt>
                      <c:pt idx="4">
                        <c:v>94</c:v>
                      </c:pt>
                      <c:pt idx="5">
                        <c:v>40</c:v>
                      </c:pt>
                      <c:pt idx="6">
                        <c:v>19</c:v>
                      </c:pt>
                      <c:pt idx="7">
                        <c:v>23</c:v>
                      </c:pt>
                      <c:pt idx="8">
                        <c:v>20</c:v>
                      </c:pt>
                      <c:pt idx="9">
                        <c:v>82</c:v>
                      </c:pt>
                      <c:pt idx="10">
                        <c:v>49</c:v>
                      </c:pt>
                      <c:pt idx="11">
                        <c:v>54</c:v>
                      </c:pt>
                      <c:pt idx="12">
                        <c:v>75</c:v>
                      </c:pt>
                      <c:pt idx="13">
                        <c:v>66</c:v>
                      </c:pt>
                      <c:pt idx="14">
                        <c:v>28</c:v>
                      </c:pt>
                      <c:pt idx="15">
                        <c:v>130</c:v>
                      </c:pt>
                      <c:pt idx="16">
                        <c:v>35</c:v>
                      </c:pt>
                      <c:pt idx="17">
                        <c:v>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D160-418F-B565-20897094105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Taul1!$A$2:$A$20</c15:sqref>
                        </c15:fullRef>
                        <c15:formulaRef>
                          <c15:sqref>Taul1!$A$3:$A$20</c15:sqref>
                        </c15:formulaRef>
                      </c:ext>
                    </c:extLst>
                    <c:strCache>
                      <c:ptCount val="18"/>
                      <c:pt idx="0">
                        <c:v>Uusimaa (214)</c:v>
                      </c:pt>
                      <c:pt idx="1">
                        <c:v>Varsinais-Suomi (157)</c:v>
                      </c:pt>
                      <c:pt idx="2">
                        <c:v>Satakunta (109)</c:v>
                      </c:pt>
                      <c:pt idx="3">
                        <c:v>Kanta-Häme (88)</c:v>
                      </c:pt>
                      <c:pt idx="4">
                        <c:v>Pirkanmaa (265)</c:v>
                      </c:pt>
                      <c:pt idx="5">
                        <c:v>Päijät-Häme (60)</c:v>
                      </c:pt>
                      <c:pt idx="6">
                        <c:v>Kymenlaakso (49)</c:v>
                      </c:pt>
                      <c:pt idx="7">
                        <c:v>Etelä-Karjala (66)</c:v>
                      </c:pt>
                      <c:pt idx="8">
                        <c:v>Etelä-Savo (53)</c:v>
                      </c:pt>
                      <c:pt idx="9">
                        <c:v>Pohjois-Savo (120)</c:v>
                      </c:pt>
                      <c:pt idx="10">
                        <c:v>Pohjois-Karjala (98)</c:v>
                      </c:pt>
                      <c:pt idx="11">
                        <c:v>Keski-Suomi (106)</c:v>
                      </c:pt>
                      <c:pt idx="12">
                        <c:v>Etelä-Pohjanmaa (138)</c:v>
                      </c:pt>
                      <c:pt idx="13">
                        <c:v>Pohjanmaa (134)</c:v>
                      </c:pt>
                      <c:pt idx="14">
                        <c:v>Keski-Pohjanmaa (51)</c:v>
                      </c:pt>
                      <c:pt idx="15">
                        <c:v>Pohjois-Pohjanmaa (192)</c:v>
                      </c:pt>
                      <c:pt idx="16">
                        <c:v>Kainuu (32)</c:v>
                      </c:pt>
                      <c:pt idx="17">
                        <c:v>Lappi (60)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Taul1!$E$2:$E$20</c15:sqref>
                        </c15:fullRef>
                        <c15:formulaRef>
                          <c15:sqref>Taul1!$E$3:$E$20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130</c:v>
                      </c:pt>
                      <c:pt idx="1">
                        <c:v>78</c:v>
                      </c:pt>
                      <c:pt idx="2">
                        <c:v>41</c:v>
                      </c:pt>
                      <c:pt idx="3">
                        <c:v>78</c:v>
                      </c:pt>
                      <c:pt idx="4">
                        <c:v>112</c:v>
                      </c:pt>
                      <c:pt idx="5">
                        <c:v>38</c:v>
                      </c:pt>
                      <c:pt idx="6">
                        <c:v>29</c:v>
                      </c:pt>
                      <c:pt idx="7">
                        <c:v>29</c:v>
                      </c:pt>
                      <c:pt idx="8">
                        <c:v>23</c:v>
                      </c:pt>
                      <c:pt idx="9">
                        <c:v>90</c:v>
                      </c:pt>
                      <c:pt idx="10">
                        <c:v>53</c:v>
                      </c:pt>
                      <c:pt idx="11">
                        <c:v>54</c:v>
                      </c:pt>
                      <c:pt idx="12">
                        <c:v>89</c:v>
                      </c:pt>
                      <c:pt idx="13">
                        <c:v>75</c:v>
                      </c:pt>
                      <c:pt idx="14">
                        <c:v>24</c:v>
                      </c:pt>
                      <c:pt idx="15">
                        <c:v>120</c:v>
                      </c:pt>
                      <c:pt idx="16">
                        <c:v>22</c:v>
                      </c:pt>
                      <c:pt idx="17">
                        <c:v>57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90C7-432B-9973-119059675A5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Taul1!$F$1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rgbClr val="FF00B8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Taul1!$A$2:$A$20</c15:sqref>
                        </c15:fullRef>
                        <c15:formulaRef>
                          <c15:sqref>Taul1!$A$3:$A$20</c15:sqref>
                        </c15:formulaRef>
                      </c:ext>
                    </c:extLst>
                    <c:strCache>
                      <c:ptCount val="18"/>
                      <c:pt idx="0">
                        <c:v>Uusimaa (214)</c:v>
                      </c:pt>
                      <c:pt idx="1">
                        <c:v>Varsinais-Suomi (157)</c:v>
                      </c:pt>
                      <c:pt idx="2">
                        <c:v>Satakunta (109)</c:v>
                      </c:pt>
                      <c:pt idx="3">
                        <c:v>Kanta-Häme (88)</c:v>
                      </c:pt>
                      <c:pt idx="4">
                        <c:v>Pirkanmaa (265)</c:v>
                      </c:pt>
                      <c:pt idx="5">
                        <c:v>Päijät-Häme (60)</c:v>
                      </c:pt>
                      <c:pt idx="6">
                        <c:v>Kymenlaakso (49)</c:v>
                      </c:pt>
                      <c:pt idx="7">
                        <c:v>Etelä-Karjala (66)</c:v>
                      </c:pt>
                      <c:pt idx="8">
                        <c:v>Etelä-Savo (53)</c:v>
                      </c:pt>
                      <c:pt idx="9">
                        <c:v>Pohjois-Savo (120)</c:v>
                      </c:pt>
                      <c:pt idx="10">
                        <c:v>Pohjois-Karjala (98)</c:v>
                      </c:pt>
                      <c:pt idx="11">
                        <c:v>Keski-Suomi (106)</c:v>
                      </c:pt>
                      <c:pt idx="12">
                        <c:v>Etelä-Pohjanmaa (138)</c:v>
                      </c:pt>
                      <c:pt idx="13">
                        <c:v>Pohjanmaa (134)</c:v>
                      </c:pt>
                      <c:pt idx="14">
                        <c:v>Keski-Pohjanmaa (51)</c:v>
                      </c:pt>
                      <c:pt idx="15">
                        <c:v>Pohjois-Pohjanmaa (192)</c:v>
                      </c:pt>
                      <c:pt idx="16">
                        <c:v>Kainuu (32)</c:v>
                      </c:pt>
                      <c:pt idx="17">
                        <c:v>Lappi (60)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Taul1!$F$2:$F$20</c15:sqref>
                        </c15:fullRef>
                        <c15:formulaRef>
                          <c15:sqref>Taul1!$F$3:$F$20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147</c:v>
                      </c:pt>
                      <c:pt idx="1">
                        <c:v>78</c:v>
                      </c:pt>
                      <c:pt idx="2">
                        <c:v>57</c:v>
                      </c:pt>
                      <c:pt idx="3">
                        <c:v>57</c:v>
                      </c:pt>
                      <c:pt idx="4">
                        <c:v>120</c:v>
                      </c:pt>
                      <c:pt idx="5">
                        <c:v>36</c:v>
                      </c:pt>
                      <c:pt idx="6">
                        <c:v>33</c:v>
                      </c:pt>
                      <c:pt idx="7">
                        <c:v>51</c:v>
                      </c:pt>
                      <c:pt idx="8">
                        <c:v>15</c:v>
                      </c:pt>
                      <c:pt idx="9">
                        <c:v>81</c:v>
                      </c:pt>
                      <c:pt idx="10">
                        <c:v>60</c:v>
                      </c:pt>
                      <c:pt idx="11">
                        <c:v>60</c:v>
                      </c:pt>
                      <c:pt idx="12">
                        <c:v>75</c:v>
                      </c:pt>
                      <c:pt idx="13">
                        <c:v>78</c:v>
                      </c:pt>
                      <c:pt idx="14">
                        <c:v>30</c:v>
                      </c:pt>
                      <c:pt idx="15">
                        <c:v>138</c:v>
                      </c:pt>
                      <c:pt idx="16">
                        <c:v>18</c:v>
                      </c:pt>
                      <c:pt idx="17">
                        <c:v>48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6529-4FD7-B6DA-AC2D220FC1BD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Taul1!$G$1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rgbClr val="85E869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Taul1!$A$2:$A$20</c15:sqref>
                        </c15:fullRef>
                        <c15:formulaRef>
                          <c15:sqref>Taul1!$A$3:$A$20</c15:sqref>
                        </c15:formulaRef>
                      </c:ext>
                    </c:extLst>
                    <c:strCache>
                      <c:ptCount val="18"/>
                      <c:pt idx="0">
                        <c:v>Uusimaa (214)</c:v>
                      </c:pt>
                      <c:pt idx="1">
                        <c:v>Varsinais-Suomi (157)</c:v>
                      </c:pt>
                      <c:pt idx="2">
                        <c:v>Satakunta (109)</c:v>
                      </c:pt>
                      <c:pt idx="3">
                        <c:v>Kanta-Häme (88)</c:v>
                      </c:pt>
                      <c:pt idx="4">
                        <c:v>Pirkanmaa (265)</c:v>
                      </c:pt>
                      <c:pt idx="5">
                        <c:v>Päijät-Häme (60)</c:v>
                      </c:pt>
                      <c:pt idx="6">
                        <c:v>Kymenlaakso (49)</c:v>
                      </c:pt>
                      <c:pt idx="7">
                        <c:v>Etelä-Karjala (66)</c:v>
                      </c:pt>
                      <c:pt idx="8">
                        <c:v>Etelä-Savo (53)</c:v>
                      </c:pt>
                      <c:pt idx="9">
                        <c:v>Pohjois-Savo (120)</c:v>
                      </c:pt>
                      <c:pt idx="10">
                        <c:v>Pohjois-Karjala (98)</c:v>
                      </c:pt>
                      <c:pt idx="11">
                        <c:v>Keski-Suomi (106)</c:v>
                      </c:pt>
                      <c:pt idx="12">
                        <c:v>Etelä-Pohjanmaa (138)</c:v>
                      </c:pt>
                      <c:pt idx="13">
                        <c:v>Pohjanmaa (134)</c:v>
                      </c:pt>
                      <c:pt idx="14">
                        <c:v>Keski-Pohjanmaa (51)</c:v>
                      </c:pt>
                      <c:pt idx="15">
                        <c:v>Pohjois-Pohjanmaa (192)</c:v>
                      </c:pt>
                      <c:pt idx="16">
                        <c:v>Kainuu (32)</c:v>
                      </c:pt>
                      <c:pt idx="17">
                        <c:v>Lappi (60)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Taul1!$G$2:$G$20</c15:sqref>
                        </c15:fullRef>
                        <c15:formulaRef>
                          <c15:sqref>Taul1!$G$3:$G$20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156</c:v>
                      </c:pt>
                      <c:pt idx="1">
                        <c:v>66</c:v>
                      </c:pt>
                      <c:pt idx="2">
                        <c:v>39</c:v>
                      </c:pt>
                      <c:pt idx="3">
                        <c:v>51</c:v>
                      </c:pt>
                      <c:pt idx="4">
                        <c:v>132</c:v>
                      </c:pt>
                      <c:pt idx="5">
                        <c:v>39</c:v>
                      </c:pt>
                      <c:pt idx="6">
                        <c:v>33</c:v>
                      </c:pt>
                      <c:pt idx="7">
                        <c:v>45</c:v>
                      </c:pt>
                      <c:pt idx="8">
                        <c:v>30</c:v>
                      </c:pt>
                      <c:pt idx="9">
                        <c:v>60</c:v>
                      </c:pt>
                      <c:pt idx="10">
                        <c:v>63</c:v>
                      </c:pt>
                      <c:pt idx="11">
                        <c:v>63</c:v>
                      </c:pt>
                      <c:pt idx="12">
                        <c:v>72</c:v>
                      </c:pt>
                      <c:pt idx="13">
                        <c:v>90</c:v>
                      </c:pt>
                      <c:pt idx="14">
                        <c:v>30</c:v>
                      </c:pt>
                      <c:pt idx="15">
                        <c:v>96</c:v>
                      </c:pt>
                      <c:pt idx="16">
                        <c:v>21</c:v>
                      </c:pt>
                      <c:pt idx="17">
                        <c:v>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91BD-4C83-B9DA-47A047BF06F6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Taul1!$H$1</c15:sqref>
                        </c15:formulaRef>
                      </c:ext>
                    </c:extLst>
                    <c:strCache>
                      <c:ptCount val="1"/>
                      <c:pt idx="0">
                        <c:v>2021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Taul1!$A$2:$A$20</c15:sqref>
                        </c15:fullRef>
                        <c15:formulaRef>
                          <c15:sqref>Taul1!$A$3:$A$20</c15:sqref>
                        </c15:formulaRef>
                      </c:ext>
                    </c:extLst>
                    <c:strCache>
                      <c:ptCount val="18"/>
                      <c:pt idx="0">
                        <c:v>Uusimaa (214)</c:v>
                      </c:pt>
                      <c:pt idx="1">
                        <c:v>Varsinais-Suomi (157)</c:v>
                      </c:pt>
                      <c:pt idx="2">
                        <c:v>Satakunta (109)</c:v>
                      </c:pt>
                      <c:pt idx="3">
                        <c:v>Kanta-Häme (88)</c:v>
                      </c:pt>
                      <c:pt idx="4">
                        <c:v>Pirkanmaa (265)</c:v>
                      </c:pt>
                      <c:pt idx="5">
                        <c:v>Päijät-Häme (60)</c:v>
                      </c:pt>
                      <c:pt idx="6">
                        <c:v>Kymenlaakso (49)</c:v>
                      </c:pt>
                      <c:pt idx="7">
                        <c:v>Etelä-Karjala (66)</c:v>
                      </c:pt>
                      <c:pt idx="8">
                        <c:v>Etelä-Savo (53)</c:v>
                      </c:pt>
                      <c:pt idx="9">
                        <c:v>Pohjois-Savo (120)</c:v>
                      </c:pt>
                      <c:pt idx="10">
                        <c:v>Pohjois-Karjala (98)</c:v>
                      </c:pt>
                      <c:pt idx="11">
                        <c:v>Keski-Suomi (106)</c:v>
                      </c:pt>
                      <c:pt idx="12">
                        <c:v>Etelä-Pohjanmaa (138)</c:v>
                      </c:pt>
                      <c:pt idx="13">
                        <c:v>Pohjanmaa (134)</c:v>
                      </c:pt>
                      <c:pt idx="14">
                        <c:v>Keski-Pohjanmaa (51)</c:v>
                      </c:pt>
                      <c:pt idx="15">
                        <c:v>Pohjois-Pohjanmaa (192)</c:v>
                      </c:pt>
                      <c:pt idx="16">
                        <c:v>Kainuu (32)</c:v>
                      </c:pt>
                      <c:pt idx="17">
                        <c:v>Lappi (60)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Taul1!$H$2:$H$20</c15:sqref>
                        </c15:fullRef>
                        <c15:formulaRef>
                          <c15:sqref>Taul1!$H$3:$H$20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108</c:v>
                      </c:pt>
                      <c:pt idx="1">
                        <c:v>69</c:v>
                      </c:pt>
                      <c:pt idx="2">
                        <c:v>48</c:v>
                      </c:pt>
                      <c:pt idx="3">
                        <c:v>42</c:v>
                      </c:pt>
                      <c:pt idx="4">
                        <c:v>129</c:v>
                      </c:pt>
                      <c:pt idx="5">
                        <c:v>39</c:v>
                      </c:pt>
                      <c:pt idx="6">
                        <c:v>27</c:v>
                      </c:pt>
                      <c:pt idx="7">
                        <c:v>33</c:v>
                      </c:pt>
                      <c:pt idx="8">
                        <c:v>24</c:v>
                      </c:pt>
                      <c:pt idx="9">
                        <c:v>84</c:v>
                      </c:pt>
                      <c:pt idx="10">
                        <c:v>57</c:v>
                      </c:pt>
                      <c:pt idx="11">
                        <c:v>93</c:v>
                      </c:pt>
                      <c:pt idx="12">
                        <c:v>60</c:v>
                      </c:pt>
                      <c:pt idx="13">
                        <c:v>63</c:v>
                      </c:pt>
                      <c:pt idx="14">
                        <c:v>36</c:v>
                      </c:pt>
                      <c:pt idx="15">
                        <c:v>117</c:v>
                      </c:pt>
                      <c:pt idx="16">
                        <c:v>18</c:v>
                      </c:pt>
                      <c:pt idx="17">
                        <c:v>39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1401-4660-B6F2-CBEFAA286483}"/>
                  </c:ext>
                </c:extLst>
              </c15:ser>
            </c15:filteredBarSeries>
          </c:ext>
        </c:extLst>
      </c:barChart>
      <c:catAx>
        <c:axId val="358759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9776"/>
        <c:crosses val="autoZero"/>
        <c:auto val="1"/>
        <c:lblAlgn val="ctr"/>
        <c:lblOffset val="100"/>
        <c:noMultiLvlLbl val="0"/>
      </c:catAx>
      <c:valAx>
        <c:axId val="358759776"/>
        <c:scaling>
          <c:orientation val="minMax"/>
          <c:max val="23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solidFill>
            <a:srgbClr val="FFFFFF"/>
          </a:solidFill>
          <a:ln w="127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9384"/>
        <c:crosses val="autoZero"/>
        <c:crossBetween val="between"/>
        <c:majorUnit val="20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361793637184854"/>
          <c:y val="0.51959415995395564"/>
          <c:w val="0.18472787130607693"/>
          <c:h val="5.65148712175150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latin typeface="Calibri" panose="020F050202020403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Ammatillinen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Taul1!$B$1:$N$1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Taul1!$B$2:$N$2</c:f>
              <c:numCache>
                <c:formatCode>#,##0</c:formatCode>
                <c:ptCount val="13"/>
                <c:pt idx="0">
                  <c:v>2667</c:v>
                </c:pt>
                <c:pt idx="1">
                  <c:v>3093</c:v>
                </c:pt>
                <c:pt idx="2">
                  <c:v>3228</c:v>
                </c:pt>
                <c:pt idx="3">
                  <c:v>3879</c:v>
                </c:pt>
                <c:pt idx="4">
                  <c:v>4593</c:v>
                </c:pt>
                <c:pt idx="5">
                  <c:v>5406</c:v>
                </c:pt>
                <c:pt idx="6">
                  <c:v>6363</c:v>
                </c:pt>
                <c:pt idx="7">
                  <c:v>7656</c:v>
                </c:pt>
                <c:pt idx="8">
                  <c:v>7974</c:v>
                </c:pt>
                <c:pt idx="9">
                  <c:v>8616</c:v>
                </c:pt>
                <c:pt idx="10">
                  <c:v>8967</c:v>
                </c:pt>
                <c:pt idx="11">
                  <c:v>9213</c:v>
                </c:pt>
                <c:pt idx="12" formatCode="General">
                  <c:v>9081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F-4C91-9C2D-7E8938F86AD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AMK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Taul1!$B$1:$N$1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Taul1!$B$3:$N$3</c:f>
              <c:numCache>
                <c:formatCode>#,##0</c:formatCode>
                <c:ptCount val="13"/>
                <c:pt idx="0">
                  <c:v>3171</c:v>
                </c:pt>
                <c:pt idx="1">
                  <c:v>3528</c:v>
                </c:pt>
                <c:pt idx="2">
                  <c:v>3678</c:v>
                </c:pt>
                <c:pt idx="3">
                  <c:v>3741</c:v>
                </c:pt>
                <c:pt idx="4">
                  <c:v>3798</c:v>
                </c:pt>
                <c:pt idx="5">
                  <c:v>3888</c:v>
                </c:pt>
                <c:pt idx="6">
                  <c:v>3828</c:v>
                </c:pt>
                <c:pt idx="7">
                  <c:v>3564</c:v>
                </c:pt>
                <c:pt idx="8">
                  <c:v>3531</c:v>
                </c:pt>
                <c:pt idx="9">
                  <c:v>3321</c:v>
                </c:pt>
                <c:pt idx="10">
                  <c:v>3519</c:v>
                </c:pt>
                <c:pt idx="11">
                  <c:v>3678</c:v>
                </c:pt>
                <c:pt idx="12" formatCode="General">
                  <c:v>4434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CF-4C91-9C2D-7E8938F86AD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YO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Taul1!$B$1:$N$1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Taul1!$B$4:$N$4</c:f>
              <c:numCache>
                <c:formatCode>#,##0</c:formatCode>
                <c:ptCount val="13"/>
                <c:pt idx="0">
                  <c:v>2814</c:v>
                </c:pt>
                <c:pt idx="1">
                  <c:v>3204</c:v>
                </c:pt>
                <c:pt idx="2">
                  <c:v>3576</c:v>
                </c:pt>
                <c:pt idx="3">
                  <c:v>3780</c:v>
                </c:pt>
                <c:pt idx="4">
                  <c:v>3822</c:v>
                </c:pt>
                <c:pt idx="5">
                  <c:v>3813</c:v>
                </c:pt>
                <c:pt idx="6">
                  <c:v>4098</c:v>
                </c:pt>
                <c:pt idx="7">
                  <c:v>3987</c:v>
                </c:pt>
                <c:pt idx="8">
                  <c:v>4227</c:v>
                </c:pt>
                <c:pt idx="9">
                  <c:v>4308</c:v>
                </c:pt>
                <c:pt idx="10">
                  <c:v>4980</c:v>
                </c:pt>
                <c:pt idx="11">
                  <c:v>5781</c:v>
                </c:pt>
                <c:pt idx="12" formatCode="General">
                  <c:v>6648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CF-4C91-9C2D-7E8938F86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4713183"/>
        <c:axId val="874710271"/>
      </c:areaChart>
      <c:catAx>
        <c:axId val="8747131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4710271"/>
        <c:crosses val="autoZero"/>
        <c:auto val="1"/>
        <c:lblAlgn val="ctr"/>
        <c:lblOffset val="100"/>
        <c:noMultiLvlLbl val="0"/>
      </c:catAx>
      <c:valAx>
        <c:axId val="874710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471318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Taul1!$B$2:$B$6</c:f>
              <c:numCache>
                <c:formatCode>#\ ##0.0</c:formatCode>
                <c:ptCount val="5"/>
                <c:pt idx="0">
                  <c:v>1.2234741134996889</c:v>
                </c:pt>
                <c:pt idx="1">
                  <c:v>3.4785265363128488</c:v>
                </c:pt>
                <c:pt idx="2">
                  <c:v>3.8442808444813661</c:v>
                </c:pt>
                <c:pt idx="3">
                  <c:v>6.3680553290053172</c:v>
                </c:pt>
                <c:pt idx="4">
                  <c:v>2.5784799246920147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42-44F7-A6BE-A0671B97C9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Taul1!$C$2:$C$6</c:f>
              <c:numCache>
                <c:formatCode>#\ ##0.0</c:formatCode>
                <c:ptCount val="5"/>
                <c:pt idx="0">
                  <c:v>1.27</c:v>
                </c:pt>
                <c:pt idx="1">
                  <c:v>3.9</c:v>
                </c:pt>
                <c:pt idx="2">
                  <c:v>4.43</c:v>
                </c:pt>
                <c:pt idx="3">
                  <c:v>6.95</c:v>
                </c:pt>
                <c:pt idx="4">
                  <c:v>2.71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42-44F7-A6BE-A0671B97C916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Taul1!$D$2:$D$6</c:f>
              <c:numCache>
                <c:formatCode>General</c:formatCode>
                <c:ptCount val="5"/>
                <c:pt idx="0">
                  <c:v>1.3</c:v>
                </c:pt>
                <c:pt idx="1">
                  <c:v>3.9</c:v>
                </c:pt>
                <c:pt idx="2" formatCode="0.0">
                  <c:v>5</c:v>
                </c:pt>
                <c:pt idx="3">
                  <c:v>7.3</c:v>
                </c:pt>
                <c:pt idx="4" formatCode="0.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AF-4E4E-9E84-A07B28D9A6DC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Taul1!$E$2:$E$6</c:f>
              <c:numCache>
                <c:formatCode>General</c:formatCode>
                <c:ptCount val="5"/>
                <c:pt idx="0">
                  <c:v>1.3</c:v>
                </c:pt>
                <c:pt idx="1">
                  <c:v>4.3</c:v>
                </c:pt>
                <c:pt idx="2">
                  <c:v>5.7</c:v>
                </c:pt>
                <c:pt idx="3">
                  <c:v>7.3</c:v>
                </c:pt>
                <c:pt idx="4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17-463C-85EB-F8467100B00F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Taul1!$F$2:$F$6</c:f>
              <c:numCache>
                <c:formatCode>General</c:formatCode>
                <c:ptCount val="5"/>
                <c:pt idx="0">
                  <c:v>1.4</c:v>
                </c:pt>
                <c:pt idx="1">
                  <c:v>4.7</c:v>
                </c:pt>
                <c:pt idx="2">
                  <c:v>6.8</c:v>
                </c:pt>
                <c:pt idx="3">
                  <c:v>8.1999999999999993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7-4310-BE4D-D8D10512F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5"/>
        <c:overlap val="-4"/>
        <c:axId val="445080216"/>
        <c:axId val="445083496"/>
      </c:barChart>
      <c:catAx>
        <c:axId val="44508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5083496"/>
        <c:crosses val="autoZero"/>
        <c:auto val="1"/>
        <c:lblAlgn val="ctr"/>
        <c:lblOffset val="100"/>
        <c:noMultiLvlLbl val="0"/>
      </c:catAx>
      <c:valAx>
        <c:axId val="44508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508021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Ei ammatillista tutkintoa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Taul1!$B$2:$B$12</c:f>
              <c:numCache>
                <c:formatCode>0.0</c:formatCode>
                <c:ptCount val="11"/>
                <c:pt idx="0">
                  <c:v>20.100000000000001</c:v>
                </c:pt>
                <c:pt idx="1">
                  <c:v>17.100000000000001</c:v>
                </c:pt>
                <c:pt idx="2">
                  <c:v>15.4</c:v>
                </c:pt>
                <c:pt idx="3">
                  <c:v>14.9</c:v>
                </c:pt>
                <c:pt idx="4">
                  <c:v>14.7</c:v>
                </c:pt>
                <c:pt idx="5" formatCode="General">
                  <c:v>14.2</c:v>
                </c:pt>
                <c:pt idx="6" formatCode="General">
                  <c:v>14.1</c:v>
                </c:pt>
                <c:pt idx="7">
                  <c:v>13.159671683447623</c:v>
                </c:pt>
                <c:pt idx="8" formatCode="General">
                  <c:v>12.7</c:v>
                </c:pt>
                <c:pt idx="9" formatCode="General">
                  <c:v>12.4</c:v>
                </c:pt>
                <c:pt idx="10" formatCode="General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62-451E-8EA3-CC7543AB37D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Ammatillinen toinen aste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Taul1!$C$2:$C$12</c:f>
              <c:numCache>
                <c:formatCode>0.0</c:formatCode>
                <c:ptCount val="11"/>
                <c:pt idx="0">
                  <c:v>36.700000000000003</c:v>
                </c:pt>
                <c:pt idx="1">
                  <c:v>35.299999999999997</c:v>
                </c:pt>
                <c:pt idx="2">
                  <c:v>35.1</c:v>
                </c:pt>
                <c:pt idx="3">
                  <c:v>32.9</c:v>
                </c:pt>
                <c:pt idx="4">
                  <c:v>32.4</c:v>
                </c:pt>
                <c:pt idx="5" formatCode="General">
                  <c:v>32.299999999999997</c:v>
                </c:pt>
                <c:pt idx="6" formatCode="General">
                  <c:v>32.9</c:v>
                </c:pt>
                <c:pt idx="7">
                  <c:v>32.70598562489684</c:v>
                </c:pt>
                <c:pt idx="8" formatCode="General">
                  <c:v>31.9</c:v>
                </c:pt>
                <c:pt idx="9" formatCode="General">
                  <c:v>30.5</c:v>
                </c:pt>
                <c:pt idx="10" formatCode="General">
                  <c:v>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62-451E-8EA3-CC7543AB37D5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Alin korkea-aste (esim. teknikko)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Taul1!$D$2:$D$12</c:f>
              <c:numCache>
                <c:formatCode>0.0</c:formatCode>
                <c:ptCount val="11"/>
                <c:pt idx="0">
                  <c:v>12.6</c:v>
                </c:pt>
                <c:pt idx="1">
                  <c:v>11.6</c:v>
                </c:pt>
                <c:pt idx="2">
                  <c:v>10.4</c:v>
                </c:pt>
                <c:pt idx="3">
                  <c:v>10.1</c:v>
                </c:pt>
                <c:pt idx="4">
                  <c:v>9.6</c:v>
                </c:pt>
                <c:pt idx="5" formatCode="General">
                  <c:v>9.1</c:v>
                </c:pt>
                <c:pt idx="6" formatCode="General">
                  <c:v>8.4</c:v>
                </c:pt>
                <c:pt idx="7">
                  <c:v>7.8804225500052523</c:v>
                </c:pt>
                <c:pt idx="8" formatCode="General">
                  <c:v>7.5</c:v>
                </c:pt>
                <c:pt idx="9" formatCode="General">
                  <c:v>7.2</c:v>
                </c:pt>
                <c:pt idx="10" formatCode="General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62-451E-8EA3-CC7543AB37D5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Alempi korkea-aste (AMK), esim. ins.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Taul1!$E$2:$E$12</c:f>
              <c:numCache>
                <c:formatCode>0.0</c:formatCode>
                <c:ptCount val="11"/>
                <c:pt idx="0">
                  <c:v>17.3</c:v>
                </c:pt>
                <c:pt idx="1">
                  <c:v>19.899999999999999</c:v>
                </c:pt>
                <c:pt idx="2">
                  <c:v>21.8</c:v>
                </c:pt>
                <c:pt idx="3">
                  <c:v>23.1</c:v>
                </c:pt>
                <c:pt idx="4">
                  <c:v>23.8</c:v>
                </c:pt>
                <c:pt idx="5">
                  <c:v>24.3</c:v>
                </c:pt>
                <c:pt idx="6">
                  <c:v>24.5</c:v>
                </c:pt>
                <c:pt idx="7">
                  <c:v>25.342496586288132</c:v>
                </c:pt>
                <c:pt idx="8">
                  <c:v>26.2</c:v>
                </c:pt>
                <c:pt idx="9">
                  <c:v>27</c:v>
                </c:pt>
                <c:pt idx="1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62-451E-8EA3-CC7543AB37D5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Ylempi korkea-aste, esim. DI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Taul1!$F$2:$F$12</c:f>
              <c:numCache>
                <c:formatCode>0.0</c:formatCode>
                <c:ptCount val="11"/>
                <c:pt idx="0">
                  <c:v>12.7</c:v>
                </c:pt>
                <c:pt idx="1">
                  <c:v>15.4</c:v>
                </c:pt>
                <c:pt idx="2">
                  <c:v>16.5</c:v>
                </c:pt>
                <c:pt idx="3">
                  <c:v>18.100000000000001</c:v>
                </c:pt>
                <c:pt idx="4">
                  <c:v>18.600000000000001</c:v>
                </c:pt>
                <c:pt idx="5">
                  <c:v>19</c:v>
                </c:pt>
                <c:pt idx="6">
                  <c:v>19.100000000000001</c:v>
                </c:pt>
                <c:pt idx="7">
                  <c:v>19.824287622105846</c:v>
                </c:pt>
                <c:pt idx="8">
                  <c:v>20.5</c:v>
                </c:pt>
                <c:pt idx="9">
                  <c:v>21.6</c:v>
                </c:pt>
                <c:pt idx="10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62-451E-8EA3-CC7543AB37D5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Jatkotutkinto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Taul1!$A$2:$A$12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Taul1!$G$2:$G$12</c:f>
              <c:numCache>
                <c:formatCode>0.0</c:formatCode>
                <c:ptCount val="11"/>
                <c:pt idx="0">
                  <c:v>0.7</c:v>
                </c:pt>
                <c:pt idx="1">
                  <c:v>0.8</c:v>
                </c:pt>
                <c:pt idx="2">
                  <c:v>0.8</c:v>
                </c:pt>
                <c:pt idx="3">
                  <c:v>0.9</c:v>
                </c:pt>
                <c:pt idx="4">
                  <c:v>0.9</c:v>
                </c:pt>
                <c:pt idx="5">
                  <c:v>1</c:v>
                </c:pt>
                <c:pt idx="6">
                  <c:v>1</c:v>
                </c:pt>
                <c:pt idx="7">
                  <c:v>1.087135933256306</c:v>
                </c:pt>
                <c:pt idx="8">
                  <c:v>1.2</c:v>
                </c:pt>
                <c:pt idx="9">
                  <c:v>1.2</c:v>
                </c:pt>
                <c:pt idx="1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62-451E-8EA3-CC7543AB37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713359488"/>
        <c:axId val="713358504"/>
      </c:barChart>
      <c:catAx>
        <c:axId val="71335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3358504"/>
        <c:crosses val="autoZero"/>
        <c:auto val="1"/>
        <c:lblAlgn val="ctr"/>
        <c:lblOffset val="100"/>
        <c:noMultiLvlLbl val="0"/>
      </c:catAx>
      <c:valAx>
        <c:axId val="713358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335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Ei ammatillista tutkintoa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10.4</c:v>
                </c:pt>
                <c:pt idx="1">
                  <c:v>14</c:v>
                </c:pt>
                <c:pt idx="2">
                  <c:v>13.6</c:v>
                </c:pt>
                <c:pt idx="3">
                  <c:v>15.1</c:v>
                </c:pt>
                <c:pt idx="4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F-48D4-B18B-BC8AE4BCBE3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Ammatillinen toinen aste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61.1</c:v>
                </c:pt>
                <c:pt idx="1">
                  <c:v>49.5</c:v>
                </c:pt>
                <c:pt idx="2">
                  <c:v>30.9</c:v>
                </c:pt>
                <c:pt idx="3">
                  <c:v>12.1</c:v>
                </c:pt>
                <c:pt idx="4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3F-48D4-B18B-BC8AE4BCBE3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Alin korkea-aste (esim. teknikko)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Taul1!$D$2:$D$6</c:f>
              <c:numCache>
                <c:formatCode>General</c:formatCode>
                <c:ptCount val="5"/>
                <c:pt idx="0">
                  <c:v>6</c:v>
                </c:pt>
                <c:pt idx="1">
                  <c:v>5.9</c:v>
                </c:pt>
                <c:pt idx="2">
                  <c:v>6.7</c:v>
                </c:pt>
                <c:pt idx="3">
                  <c:v>7</c:v>
                </c:pt>
                <c:pt idx="4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F-48D4-B18B-BC8AE4BCBE37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Alempi korkea-aste (AMK), esim. ins.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Taul1!$E$2:$E$6</c:f>
              <c:numCache>
                <c:formatCode>General</c:formatCode>
                <c:ptCount val="5"/>
                <c:pt idx="0">
                  <c:v>13.4</c:v>
                </c:pt>
                <c:pt idx="1">
                  <c:v>18.399999999999999</c:v>
                </c:pt>
                <c:pt idx="2">
                  <c:v>23.4</c:v>
                </c:pt>
                <c:pt idx="3">
                  <c:v>32.799999999999997</c:v>
                </c:pt>
                <c:pt idx="4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3F-48D4-B18B-BC8AE4BCBE37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Ylempi korkea-aste, esim. DI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Taul1!$F$2:$F$6</c:f>
              <c:numCache>
                <c:formatCode>General</c:formatCode>
                <c:ptCount val="5"/>
                <c:pt idx="0">
                  <c:v>8.6</c:v>
                </c:pt>
                <c:pt idx="1">
                  <c:v>11.8</c:v>
                </c:pt>
                <c:pt idx="2">
                  <c:v>23.1</c:v>
                </c:pt>
                <c:pt idx="3">
                  <c:v>31.3</c:v>
                </c:pt>
                <c:pt idx="4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3F-48D4-B18B-BC8AE4BCBE37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Jatkotutkinto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Taul1!$G$2:$G$6</c:f>
              <c:numCache>
                <c:formatCode>General</c:formatCode>
                <c:ptCount val="5"/>
                <c:pt idx="0">
                  <c:v>0.6</c:v>
                </c:pt>
                <c:pt idx="1">
                  <c:v>0.5</c:v>
                </c:pt>
                <c:pt idx="2">
                  <c:v>2.4</c:v>
                </c:pt>
                <c:pt idx="3">
                  <c:v>1.6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3F-48D4-B18B-BC8AE4BCB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71077152"/>
        <c:axId val="671077480"/>
      </c:barChart>
      <c:catAx>
        <c:axId val="67107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1077480"/>
        <c:crosses val="autoZero"/>
        <c:auto val="1"/>
        <c:lblAlgn val="ctr"/>
        <c:lblOffset val="100"/>
        <c:noMultiLvlLbl val="0"/>
      </c:catAx>
      <c:valAx>
        <c:axId val="671077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107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Taul1!$A$4:$A$39</c:f>
              <c:strCache>
                <c:ptCount val="36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  <c:pt idx="35">
                  <c:v>2023Q4</c:v>
                </c:pt>
              </c:strCache>
            </c:strRef>
          </c:cat>
          <c:val>
            <c:numRef>
              <c:f>Taul1!$B$4:$B$39</c:f>
              <c:numCache>
                <c:formatCode>General</c:formatCode>
                <c:ptCount val="36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3138</c:v>
                </c:pt>
                <c:pt idx="33">
                  <c:v>-784</c:v>
                </c:pt>
                <c:pt idx="34">
                  <c:v>365</c:v>
                </c:pt>
                <c:pt idx="35">
                  <c:v>-1200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Taul1!$A$4:$A$39</c:f>
              <c:strCache>
                <c:ptCount val="36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  <c:pt idx="35">
                  <c:v>2023Q4</c:v>
                </c:pt>
              </c:strCache>
            </c:strRef>
          </c:cat>
          <c:val>
            <c:numRef>
              <c:f>Taul1!$C$4:$C$39</c:f>
              <c:numCache>
                <c:formatCode>#,##0</c:formatCode>
                <c:ptCount val="36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  <c:pt idx="33" formatCode="General">
                  <c:v>11700</c:v>
                </c:pt>
                <c:pt idx="34" formatCode="General">
                  <c:v>8700</c:v>
                </c:pt>
                <c:pt idx="35" formatCode="General">
                  <c:v>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403541862351988E-2"/>
          <c:y val="5.4502466874448915E-2"/>
          <c:w val="0.89992105254298349"/>
          <c:h val="0.75536511728124778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Toteutunut eläköityminen </c:v>
                </c:pt>
              </c:strCache>
            </c:strRef>
          </c:tx>
          <c:spPr>
            <a:solidFill>
              <a:srgbClr val="141F94"/>
            </a:solidFill>
            <a:ln w="13081">
              <a:noFill/>
              <a:prstDash val="solid"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3506</c:v>
                </c:pt>
                <c:pt idx="1">
                  <c:v>3893</c:v>
                </c:pt>
                <c:pt idx="2">
                  <c:v>4263</c:v>
                </c:pt>
                <c:pt idx="3">
                  <c:v>4416</c:v>
                </c:pt>
                <c:pt idx="4">
                  <c:v>4508</c:v>
                </c:pt>
                <c:pt idx="5">
                  <c:v>4964</c:v>
                </c:pt>
                <c:pt idx="6">
                  <c:v>4828</c:v>
                </c:pt>
                <c:pt idx="7">
                  <c:v>5279</c:v>
                </c:pt>
                <c:pt idx="8">
                  <c:v>6241</c:v>
                </c:pt>
                <c:pt idx="9">
                  <c:v>6506</c:v>
                </c:pt>
                <c:pt idx="10">
                  <c:v>5305</c:v>
                </c:pt>
                <c:pt idx="11">
                  <c:v>4932</c:v>
                </c:pt>
                <c:pt idx="12">
                  <c:v>5355</c:v>
                </c:pt>
                <c:pt idx="13">
                  <c:v>5625</c:v>
                </c:pt>
                <c:pt idx="14">
                  <c:v>5242</c:v>
                </c:pt>
                <c:pt idx="15">
                  <c:v>5516</c:v>
                </c:pt>
                <c:pt idx="16">
                  <c:v>5806</c:v>
                </c:pt>
                <c:pt idx="17">
                  <c:v>5561</c:v>
                </c:pt>
                <c:pt idx="18">
                  <c:v>5090</c:v>
                </c:pt>
                <c:pt idx="19">
                  <c:v>5012</c:v>
                </c:pt>
                <c:pt idx="20">
                  <c:v>5101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5-4FB8-A6F0-919097D65BB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Arvioitu eläköityminen</c:v>
                </c:pt>
              </c:strCache>
            </c:strRef>
          </c:tx>
          <c:spPr>
            <a:solidFill>
              <a:srgbClr val="FF805C"/>
            </a:solidFill>
            <a:ln w="13081">
              <a:noFill/>
              <a:prstDash val="solid"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21">
                  <c:v>5627</c:v>
                </c:pt>
                <c:pt idx="22">
                  <c:v>6055</c:v>
                </c:pt>
                <c:pt idx="23">
                  <c:v>6645</c:v>
                </c:pt>
                <c:pt idx="24">
                  <c:v>7036</c:v>
                </c:pt>
                <c:pt idx="25">
                  <c:v>7298</c:v>
                </c:pt>
                <c:pt idx="26">
                  <c:v>7479</c:v>
                </c:pt>
                <c:pt idx="27">
                  <c:v>7581</c:v>
                </c:pt>
                <c:pt idx="28">
                  <c:v>7799</c:v>
                </c:pt>
                <c:pt idx="29">
                  <c:v>7791</c:v>
                </c:pt>
                <c:pt idx="30">
                  <c:v>7805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55-4FB8-A6F0-919097D65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16761432"/>
        <c:axId val="416761824"/>
      </c:barChart>
      <c:lineChart>
        <c:grouping val="standard"/>
        <c:varyColors val="0"/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9244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1720</c:v>
                </c:pt>
                <c:pt idx="1">
                  <c:v>1868</c:v>
                </c:pt>
                <c:pt idx="2">
                  <c:v>2061</c:v>
                </c:pt>
                <c:pt idx="3">
                  <c:v>2124</c:v>
                </c:pt>
                <c:pt idx="4">
                  <c:v>2230</c:v>
                </c:pt>
                <c:pt idx="5">
                  <c:v>2454</c:v>
                </c:pt>
                <c:pt idx="6">
                  <c:v>2297</c:v>
                </c:pt>
                <c:pt idx="7">
                  <c:v>2526</c:v>
                </c:pt>
                <c:pt idx="8">
                  <c:v>3030</c:v>
                </c:pt>
                <c:pt idx="9">
                  <c:v>3113</c:v>
                </c:pt>
                <c:pt idx="10">
                  <c:v>2237</c:v>
                </c:pt>
                <c:pt idx="11">
                  <c:v>2078</c:v>
                </c:pt>
                <c:pt idx="12">
                  <c:v>2077</c:v>
                </c:pt>
                <c:pt idx="13">
                  <c:v>2384</c:v>
                </c:pt>
                <c:pt idx="14">
                  <c:v>2233</c:v>
                </c:pt>
                <c:pt idx="15">
                  <c:v>2312</c:v>
                </c:pt>
                <c:pt idx="16">
                  <c:v>2369</c:v>
                </c:pt>
                <c:pt idx="17">
                  <c:v>2287</c:v>
                </c:pt>
                <c:pt idx="18">
                  <c:v>1977</c:v>
                </c:pt>
                <c:pt idx="19">
                  <c:v>1848</c:v>
                </c:pt>
                <c:pt idx="20">
                  <c:v>1821</c:v>
                </c:pt>
                <c:pt idx="21">
                  <c:v>2068</c:v>
                </c:pt>
                <c:pt idx="22">
                  <c:v>2216</c:v>
                </c:pt>
                <c:pt idx="23">
                  <c:v>2416</c:v>
                </c:pt>
                <c:pt idx="24">
                  <c:v>2544</c:v>
                </c:pt>
                <c:pt idx="25">
                  <c:v>2582</c:v>
                </c:pt>
                <c:pt idx="26">
                  <c:v>2623</c:v>
                </c:pt>
                <c:pt idx="27">
                  <c:v>2664</c:v>
                </c:pt>
                <c:pt idx="28">
                  <c:v>2621</c:v>
                </c:pt>
                <c:pt idx="29">
                  <c:v>2565</c:v>
                </c:pt>
                <c:pt idx="30">
                  <c:v>2519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55-4FB8-A6F0-919097D65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761432"/>
        <c:axId val="416761824"/>
      </c:lineChart>
      <c:catAx>
        <c:axId val="416761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4167618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16761824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Univers 45 Light"/>
                <a:cs typeface="Univers 45 Light"/>
              </a:defRPr>
            </a:pPr>
            <a:endParaRPr lang="fi-FI"/>
          </a:p>
        </c:txPr>
        <c:crossAx val="416761432"/>
        <c:crosses val="autoZero"/>
        <c:crossBetween val="between"/>
      </c:valAx>
      <c:spPr>
        <a:noFill/>
        <a:ln w="13081">
          <a:noFill/>
          <a:prstDash val="solid"/>
        </a:ln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9.6536684333300551E-2"/>
          <c:y val="0.91148207420592064"/>
          <c:w val="0.87866552285436306"/>
          <c:h val="8.7677725118483416E-2"/>
        </c:manualLayout>
      </c:layout>
      <c:overlay val="0"/>
      <c:spPr>
        <a:solidFill>
          <a:schemeClr val="bg1"/>
        </a:solidFill>
        <a:ln w="3270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Teknologiateollisuus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Yhteensä</c:v>
                </c:pt>
                <c:pt idx="1">
                  <c:v>Johtajat</c:v>
                </c:pt>
                <c:pt idx="2">
                  <c:v>Erityis- asiantunt.</c:v>
                </c:pt>
                <c:pt idx="3">
                  <c:v>Asiantuntijat</c:v>
                </c:pt>
                <c:pt idx="4">
                  <c:v>Toimisto- ja asiakaspalv.- työntek</c:v>
                </c:pt>
                <c:pt idx="5">
                  <c:v>Palvelu- ja myynti- työntek. </c:v>
                </c:pt>
                <c:pt idx="6">
                  <c:v>Rak.- , korj.- ja valmistus- työntekijät</c:v>
                </c:pt>
                <c:pt idx="7">
                  <c:v>Prosessi- ja kuljetus- työntekijät</c:v>
                </c:pt>
              </c:strCache>
            </c:strRef>
          </c:cat>
          <c:val>
            <c:numRef>
              <c:f>Taul1!$B$2:$B$9</c:f>
              <c:numCache>
                <c:formatCode>0.00%</c:formatCode>
                <c:ptCount val="8"/>
                <c:pt idx="0">
                  <c:v>0.22</c:v>
                </c:pt>
                <c:pt idx="1">
                  <c:v>0.15</c:v>
                </c:pt>
                <c:pt idx="2">
                  <c:v>0.23</c:v>
                </c:pt>
                <c:pt idx="3">
                  <c:v>0.3</c:v>
                </c:pt>
                <c:pt idx="4">
                  <c:v>0.75</c:v>
                </c:pt>
                <c:pt idx="5">
                  <c:v>0.43</c:v>
                </c:pt>
                <c:pt idx="6">
                  <c:v>0.06</c:v>
                </c:pt>
                <c:pt idx="7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F-40DF-817D-C5ED57F3EB4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Muut toimialat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Yhteensä</c:v>
                </c:pt>
                <c:pt idx="1">
                  <c:v>Johtajat</c:v>
                </c:pt>
                <c:pt idx="2">
                  <c:v>Erityis- asiantunt.</c:v>
                </c:pt>
                <c:pt idx="3">
                  <c:v>Asiantuntijat</c:v>
                </c:pt>
                <c:pt idx="4">
                  <c:v>Toimisto- ja asiakaspalv.- työntek</c:v>
                </c:pt>
                <c:pt idx="5">
                  <c:v>Palvelu- ja myynti- työntek. </c:v>
                </c:pt>
                <c:pt idx="6">
                  <c:v>Rak.- , korj.- ja valmistus- työntekijät</c:v>
                </c:pt>
                <c:pt idx="7">
                  <c:v>Prosessi- ja kuljetus- työntekijät</c:v>
                </c:pt>
              </c:strCache>
            </c:strRef>
          </c:cat>
          <c:val>
            <c:numRef>
              <c:f>Taul1!$C$2:$C$9</c:f>
              <c:numCache>
                <c:formatCode>0.00%</c:formatCode>
                <c:ptCount val="8"/>
                <c:pt idx="0">
                  <c:v>0.54</c:v>
                </c:pt>
                <c:pt idx="1">
                  <c:v>0.36</c:v>
                </c:pt>
                <c:pt idx="2">
                  <c:v>0.61</c:v>
                </c:pt>
                <c:pt idx="3">
                  <c:v>0.63</c:v>
                </c:pt>
                <c:pt idx="4">
                  <c:v>0.72</c:v>
                </c:pt>
                <c:pt idx="5">
                  <c:v>0.71</c:v>
                </c:pt>
                <c:pt idx="6">
                  <c:v>0.09</c:v>
                </c:pt>
                <c:pt idx="7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EF-40DF-817D-C5ED57F3EB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3189928"/>
        <c:axId val="663190256"/>
      </c:barChart>
      <c:catAx>
        <c:axId val="66318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3190256"/>
        <c:crosses val="autoZero"/>
        <c:auto val="1"/>
        <c:lblAlgn val="ctr"/>
        <c:lblOffset val="100"/>
        <c:noMultiLvlLbl val="0"/>
      </c:catAx>
      <c:valAx>
        <c:axId val="66319025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3189928"/>
        <c:crosses val="autoZero"/>
        <c:crossBetween val="between"/>
        <c:majorUnit val="0.1"/>
        <c:minorUnit val="4.0000000000000008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Tietojenkäsittely ja tietoliikenne (ICT) (amm.)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Taul1!$A$2:$A$5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Taul1!$B$2:$B$5</c:f>
              <c:numCache>
                <c:formatCode>General</c:formatCode>
                <c:ptCount val="4"/>
                <c:pt idx="0">
                  <c:v>7.7852348993288594</c:v>
                </c:pt>
                <c:pt idx="1">
                  <c:v>9.4313453536754501</c:v>
                </c:pt>
                <c:pt idx="2">
                  <c:v>9.6234309623430967</c:v>
                </c:pt>
                <c:pt idx="3">
                  <c:v>11.688311688311689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C-4F13-832D-401F56C8DDD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Tekniikan alat (amm.)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Taul1!$A$2:$A$5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Taul1!$C$2:$C$5</c:f>
              <c:numCache>
                <c:formatCode>General</c:formatCode>
                <c:ptCount val="4"/>
                <c:pt idx="0">
                  <c:v>13.940942646223737</c:v>
                </c:pt>
                <c:pt idx="1">
                  <c:v>17.145114564129575</c:v>
                </c:pt>
                <c:pt idx="2">
                  <c:v>17.23774380600949</c:v>
                </c:pt>
                <c:pt idx="3">
                  <c:v>16.592281438697821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C-4F13-832D-401F56C8DDD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Tietojenkäsittely ja tietoliikenne (ICT) (amk)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Taul1!$A$2:$A$5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Taul1!$D$2:$D$5</c:f>
              <c:numCache>
                <c:formatCode>General</c:formatCode>
                <c:ptCount val="4"/>
                <c:pt idx="0">
                  <c:v>24.098504837291117</c:v>
                </c:pt>
                <c:pt idx="1">
                  <c:v>27.0293609671848</c:v>
                </c:pt>
                <c:pt idx="2">
                  <c:v>27.562111801242235</c:v>
                </c:pt>
                <c:pt idx="3">
                  <c:v>29.073482428115017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EC-4F13-832D-401F56C8DDD2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Tekniikan alat (amk)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Taul1!$A$2:$A$5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Taul1!$E$2:$E$5</c:f>
              <c:numCache>
                <c:formatCode>General</c:formatCode>
                <c:ptCount val="4"/>
                <c:pt idx="0">
                  <c:v>20.917630057803468</c:v>
                </c:pt>
                <c:pt idx="1">
                  <c:v>22.650692624485213</c:v>
                </c:pt>
                <c:pt idx="2">
                  <c:v>23.315467075038285</c:v>
                </c:pt>
                <c:pt idx="3">
                  <c:v>27.006211180124225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EC-4F13-832D-401F56C8DDD2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Tietojenkäsittely ja tietoliikenne (ICT) (YO)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Taul1!$A$2:$A$5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Taul1!$F$2:$F$5</c:f>
              <c:numCache>
                <c:formatCode>General</c:formatCode>
                <c:ptCount val="4"/>
                <c:pt idx="0">
                  <c:v>26.536312849162012</c:v>
                </c:pt>
                <c:pt idx="1">
                  <c:v>27.70448548812665</c:v>
                </c:pt>
                <c:pt idx="2">
                  <c:v>27.160493827160494</c:v>
                </c:pt>
                <c:pt idx="3">
                  <c:v>27.494199535962878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EC-4F13-832D-401F56C8DDD2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Tekniikan alat (YO)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Taul1!$A$2:$A$5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Taul1!$G$2:$G$5</c:f>
              <c:numCache>
                <c:formatCode>General</c:formatCode>
                <c:ptCount val="4"/>
                <c:pt idx="0">
                  <c:v>30.952380952380953</c:v>
                </c:pt>
                <c:pt idx="1">
                  <c:v>30.775937227550131</c:v>
                </c:pt>
                <c:pt idx="2">
                  <c:v>34.531772575250834</c:v>
                </c:pt>
                <c:pt idx="3">
                  <c:v>33.515198752922835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EC-4F13-832D-401F56C8D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axId val="2021480719"/>
        <c:axId val="2021504847"/>
      </c:barChart>
      <c:catAx>
        <c:axId val="202148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504847"/>
        <c:crosses val="autoZero"/>
        <c:auto val="1"/>
        <c:lblAlgn val="ctr"/>
        <c:lblOffset val="100"/>
        <c:noMultiLvlLbl val="0"/>
      </c:catAx>
      <c:valAx>
        <c:axId val="2021504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480719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45849830632697"/>
          <c:y val="0.28849550725750711"/>
          <c:w val="0.33296172231803728"/>
          <c:h val="0.36210962382034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185187475690896E-2"/>
          <c:y val="3.2197126254608542E-2"/>
          <c:w val="0.82017633733905038"/>
          <c:h val="0.7823459108081380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Työssä teknologia- teollisuudessa</c:v>
                </c:pt>
              </c:strCache>
            </c:strRef>
          </c:tx>
          <c:spPr>
            <a:solidFill>
              <a:srgbClr val="8A0FA6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Taul1!$B$2:$B$17</c:f>
              <c:numCache>
                <c:formatCode>General</c:formatCode>
                <c:ptCount val="16"/>
                <c:pt idx="0">
                  <c:v>10.752496433666192</c:v>
                </c:pt>
                <c:pt idx="1">
                  <c:v>37.491479209270622</c:v>
                </c:pt>
                <c:pt idx="2">
                  <c:v>14.574962577798786</c:v>
                </c:pt>
                <c:pt idx="3">
                  <c:v>12.663755458515285</c:v>
                </c:pt>
                <c:pt idx="5">
                  <c:v>40.450538687561213</c:v>
                </c:pt>
                <c:pt idx="6">
                  <c:v>49.012387010378305</c:v>
                </c:pt>
                <c:pt idx="7">
                  <c:v>52.106857614982097</c:v>
                </c:pt>
                <c:pt idx="8">
                  <c:v>53.296703296703299</c:v>
                </c:pt>
                <c:pt idx="9">
                  <c:v>38.163026521060843</c:v>
                </c:pt>
                <c:pt idx="11">
                  <c:v>49.278846153846153</c:v>
                </c:pt>
                <c:pt idx="12">
                  <c:v>59.73451327433628</c:v>
                </c:pt>
                <c:pt idx="13">
                  <c:v>54.305705059203447</c:v>
                </c:pt>
                <c:pt idx="14">
                  <c:v>56.379100850546777</c:v>
                </c:pt>
                <c:pt idx="15">
                  <c:v>51.972318339100347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9A-4598-BA33-8175AA870D4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Työssä muualla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Taul1!$C$2:$C$17</c:f>
              <c:numCache>
                <c:formatCode>General</c:formatCode>
                <c:ptCount val="16"/>
                <c:pt idx="0">
                  <c:v>32.667617689015692</c:v>
                </c:pt>
                <c:pt idx="1">
                  <c:v>32.760736196319016</c:v>
                </c:pt>
                <c:pt idx="2">
                  <c:v>54.423698101315686</c:v>
                </c:pt>
                <c:pt idx="3">
                  <c:v>38.597768073750608</c:v>
                </c:pt>
                <c:pt idx="5">
                  <c:v>41.723800195886383</c:v>
                </c:pt>
                <c:pt idx="6">
                  <c:v>41.86474723803147</c:v>
                </c:pt>
                <c:pt idx="7">
                  <c:v>41.173230515009642</c:v>
                </c:pt>
                <c:pt idx="8">
                  <c:v>32.799808886765412</c:v>
                </c:pt>
                <c:pt idx="9">
                  <c:v>56.376755070202805</c:v>
                </c:pt>
                <c:pt idx="11">
                  <c:v>40.144230769230766</c:v>
                </c:pt>
                <c:pt idx="12">
                  <c:v>33.362831858407077</c:v>
                </c:pt>
                <c:pt idx="13">
                  <c:v>39.773950484391818</c:v>
                </c:pt>
                <c:pt idx="14">
                  <c:v>33.981368975293641</c:v>
                </c:pt>
                <c:pt idx="15">
                  <c:v>42.491349480968857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9A-4598-BA33-8175AA870D40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Opiskelija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Taul1!$D$2:$D$17</c:f>
              <c:numCache>
                <c:formatCode>General</c:formatCode>
                <c:ptCount val="16"/>
                <c:pt idx="0">
                  <c:v>22.25392296718973</c:v>
                </c:pt>
                <c:pt idx="1">
                  <c:v>7.6073619631901837</c:v>
                </c:pt>
                <c:pt idx="2">
                  <c:v>12.124793193098558</c:v>
                </c:pt>
                <c:pt idx="3">
                  <c:v>17.952450266860748</c:v>
                </c:pt>
                <c:pt idx="5">
                  <c:v>5.0195886385896182</c:v>
                </c:pt>
                <c:pt idx="6">
                  <c:v>3.2139270170739871</c:v>
                </c:pt>
                <c:pt idx="7">
                  <c:v>2.3134122831175983</c:v>
                </c:pt>
                <c:pt idx="8">
                  <c:v>3.3922599139990446</c:v>
                </c:pt>
                <c:pt idx="9">
                  <c:v>1.9500780031201248</c:v>
                </c:pt>
                <c:pt idx="11">
                  <c:v>2.34375</c:v>
                </c:pt>
                <c:pt idx="12">
                  <c:v>1.9911504424778761</c:v>
                </c:pt>
                <c:pt idx="13">
                  <c:v>1.022604951560818</c:v>
                </c:pt>
                <c:pt idx="14">
                  <c:v>2.3086269744835968</c:v>
                </c:pt>
                <c:pt idx="15">
                  <c:v>1.5224913494809689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9A-4598-BA33-8175AA870D40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Muu*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Taul1!$E$2:$E$17</c:f>
              <c:numCache>
                <c:formatCode>General</c:formatCode>
                <c:ptCount val="16"/>
                <c:pt idx="0">
                  <c:v>34.325962910128389</c:v>
                </c:pt>
                <c:pt idx="1">
                  <c:v>22.140422631220176</c:v>
                </c:pt>
                <c:pt idx="2">
                  <c:v>18.87654612778697</c:v>
                </c:pt>
                <c:pt idx="3">
                  <c:v>30.786026200873362</c:v>
                </c:pt>
                <c:pt idx="5">
                  <c:v>12.806072477962781</c:v>
                </c:pt>
                <c:pt idx="6">
                  <c:v>5.9089387345162372</c:v>
                </c:pt>
                <c:pt idx="7">
                  <c:v>4.4064995868906633</c:v>
                </c:pt>
                <c:pt idx="8">
                  <c:v>10.51122790253225</c:v>
                </c:pt>
                <c:pt idx="9">
                  <c:v>3.5101404056162249</c:v>
                </c:pt>
                <c:pt idx="11">
                  <c:v>8.2331730769230766</c:v>
                </c:pt>
                <c:pt idx="12">
                  <c:v>4.9115044247787614</c:v>
                </c:pt>
                <c:pt idx="13">
                  <c:v>4.8977395048439183</c:v>
                </c:pt>
                <c:pt idx="14">
                  <c:v>7.3309031996759826</c:v>
                </c:pt>
                <c:pt idx="15">
                  <c:v>4.0138408304498272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9A-4598-BA33-8175AA870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58748016"/>
        <c:axId val="358755464"/>
      </c:barChart>
      <c:catAx>
        <c:axId val="35874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5464"/>
        <c:crosses val="autoZero"/>
        <c:auto val="1"/>
        <c:lblAlgn val="ctr"/>
        <c:lblOffset val="100"/>
        <c:noMultiLvlLbl val="0"/>
      </c:catAx>
      <c:valAx>
        <c:axId val="35875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35874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8221415253691249"/>
          <c:y val="0.20789481599630286"/>
          <c:w val="0.11778584746308751"/>
          <c:h val="0.56550063853765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latin typeface="Arial" panose="020B06040202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601953949370456E-2"/>
          <c:y val="2.3855505497282346E-2"/>
          <c:w val="0.86135792120704102"/>
          <c:h val="0.783733607356740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9.-luokalta lukioon tai ammatilliseen hakeneet yhteisvalinnassa</c:v>
                </c:pt>
              </c:strCache>
            </c:strRef>
          </c:tx>
          <c:spPr>
            <a:solidFill>
              <a:srgbClr val="85E869"/>
            </a:solidFill>
            <a:ln w="12700"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Taul1!$B$1:$P$1</c15:sqref>
                  </c15:fullRef>
                </c:ext>
              </c:extLst>
              <c:f>Taul1!$F$1:$P$1</c:f>
              <c:strCach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Taul1!$B$2:$P$2</c15:sqref>
                  </c15:fullRef>
                </c:ext>
              </c:extLst>
              <c:f>Taul1!$F$2:$P$2</c:f>
              <c:numCache>
                <c:formatCode>General</c:formatCode>
                <c:ptCount val="11"/>
                <c:pt idx="0">
                  <c:v>56679</c:v>
                </c:pt>
                <c:pt idx="1">
                  <c:v>57154</c:v>
                </c:pt>
                <c:pt idx="2">
                  <c:v>57118</c:v>
                </c:pt>
                <c:pt idx="3">
                  <c:v>56485</c:v>
                </c:pt>
                <c:pt idx="4">
                  <c:v>56274</c:v>
                </c:pt>
                <c:pt idx="5">
                  <c:v>57837</c:v>
                </c:pt>
                <c:pt idx="6">
                  <c:v>59811</c:v>
                </c:pt>
                <c:pt idx="7">
                  <c:v>60510</c:v>
                </c:pt>
                <c:pt idx="8">
                  <c:v>63147</c:v>
                </c:pt>
                <c:pt idx="9">
                  <c:v>64923</c:v>
                </c:pt>
                <c:pt idx="10">
                  <c:v>65853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AD-4776-9D48-E337DE6FB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8756248"/>
        <c:axId val="358756640"/>
      </c:barChart>
      <c:lineChart>
        <c:grouping val="standard"/>
        <c:varyColors val="0"/>
        <c:ser>
          <c:idx val="2"/>
          <c:order val="2"/>
          <c:tx>
            <c:strRef>
              <c:f>Taul1!$A$4</c:f>
              <c:strCache>
                <c:ptCount val="1"/>
                <c:pt idx="0">
                  <c:v>Ammatillisen osuus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Taul1!$B$1:$P$1</c15:sqref>
                  </c15:fullRef>
                </c:ext>
              </c:extLst>
              <c:f>Taul1!$F$1:$P$1</c:f>
              <c:strCach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Taul1!$B$4:$P$4</c15:sqref>
                  </c15:fullRef>
                </c:ext>
              </c:extLst>
              <c:f>Taul1!$F$4:$P$4</c:f>
              <c:numCache>
                <c:formatCode>General</c:formatCode>
                <c:ptCount val="11"/>
                <c:pt idx="0">
                  <c:v>47</c:v>
                </c:pt>
                <c:pt idx="1">
                  <c:v>45</c:v>
                </c:pt>
                <c:pt idx="2">
                  <c:v>44</c:v>
                </c:pt>
                <c:pt idx="3">
                  <c:v>43</c:v>
                </c:pt>
                <c:pt idx="4">
                  <c:v>42</c:v>
                </c:pt>
                <c:pt idx="5">
                  <c:v>42</c:v>
                </c:pt>
                <c:pt idx="6">
                  <c:v>42</c:v>
                </c:pt>
                <c:pt idx="7">
                  <c:v>43</c:v>
                </c:pt>
                <c:pt idx="8">
                  <c:v>48</c:v>
                </c:pt>
                <c:pt idx="9">
                  <c:v>48</c:v>
                </c:pt>
                <c:pt idx="10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BE-4629-B6FE-55AAEE44B047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Lukion osuus</c:v>
                </c:pt>
              </c:strCache>
            </c:strRef>
          </c:tx>
          <c:spPr>
            <a:ln w="28575" cap="rnd">
              <a:solidFill>
                <a:srgbClr val="FF00B8"/>
              </a:solidFill>
              <a:round/>
            </a:ln>
            <a:effectLst/>
          </c:spPr>
          <c:marker>
            <c:symbol val="none"/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Taul1!$B$1:$P$1</c15:sqref>
                  </c15:fullRef>
                </c:ext>
              </c:extLst>
              <c:f>Taul1!$F$1:$P$1</c:f>
              <c:strCach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Taul1!$B$5:$P$5</c15:sqref>
                  </c15:fullRef>
                </c:ext>
              </c:extLst>
              <c:f>Taul1!$F$5:$P$5</c:f>
              <c:numCache>
                <c:formatCode>General</c:formatCode>
                <c:ptCount val="11"/>
                <c:pt idx="0">
                  <c:v>53</c:v>
                </c:pt>
                <c:pt idx="1">
                  <c:v>55</c:v>
                </c:pt>
                <c:pt idx="2">
                  <c:v>56</c:v>
                </c:pt>
                <c:pt idx="3">
                  <c:v>57</c:v>
                </c:pt>
                <c:pt idx="4">
                  <c:v>58</c:v>
                </c:pt>
                <c:pt idx="5">
                  <c:v>58</c:v>
                </c:pt>
                <c:pt idx="6">
                  <c:v>58</c:v>
                </c:pt>
                <c:pt idx="7">
                  <c:v>57</c:v>
                </c:pt>
                <c:pt idx="8">
                  <c:v>52</c:v>
                </c:pt>
                <c:pt idx="9">
                  <c:v>52</c:v>
                </c:pt>
                <c:pt idx="10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BE-4629-B6FE-55AAEE44B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0040800"/>
        <c:axId val="147004329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Taul1!$A$3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rgbClr val="FF805C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ullRef>
                          <c15:sqref>Taul1!$B$1:$P$1</c15:sqref>
                        </c15:fullRef>
                        <c15:formulaRef>
                          <c15:sqref>Taul1!$F$1:$P$1</c15:sqref>
                        </c15:formulaRef>
                      </c:ext>
                    </c:extLst>
                    <c:strCache>
                      <c:ptCount val="11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Taul1!$B$3:$N$3</c15:sqref>
                        </c15:fullRef>
                        <c15:formulaRef>
                          <c15:sqref>Taul1!$F$3:$N$3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CABE-4629-B6FE-55AAEE44B047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Taul1!$B$1:$P$1</c15:sqref>
                        </c15:fullRef>
                        <c15:formulaRef>
                          <c15:sqref>Taul1!$F$1:$P$1</c15:sqref>
                        </c15:formulaRef>
                      </c:ext>
                    </c:extLst>
                    <c:strCache>
                      <c:ptCount val="11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  <c:pt idx="10">
                        <c:v>2021</c:v>
                      </c:pt>
                      <c:pt idx="11">
                        <c:v>2022</c:v>
                      </c:pt>
                      <c:pt idx="12">
                        <c:v>2023</c:v>
                      </c:pt>
                      <c:pt idx="13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Taul1!#REF!</c15:sqref>
                        </c15:formulaRef>
                      </c:ext>
                    </c:extLst>
                    <c:numCache>
                      <c:formatCode>General</c:formatCode>
                      <c:ptCount val="0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EEA3-470F-AA91-A9D317BB2FAB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v>yhteensä</c:v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Taul1!$B$1:$P$1</c15:sqref>
                        </c15:fullRef>
                        <c15:formulaRef>
                          <c15:sqref>Taul1!$F$1:$P$1</c15:sqref>
                        </c15:formulaRef>
                      </c:ext>
                    </c:extLst>
                    <c:strCache>
                      <c:ptCount val="11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  <c:pt idx="10">
                        <c:v>2022</c:v>
                      </c:pt>
                      <c:pt idx="11">
                        <c:v>2023</c:v>
                      </c:pt>
                      <c:pt idx="12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ullRef>
                          <c15:sqref>Taul1!$N$2:$N$3</c15:sqref>
                        </c15:fullRef>
                        <c15:formulaRef>
                          <c15:sqref/>
                        </c15:formulaRef>
                      </c:ext>
                    </c:extLst>
                    <c:numCache>
                      <c:formatCode>General</c:formatCode>
                      <c:ptCount val="0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EEA3-470F-AA91-A9D317BB2FAB}"/>
                  </c:ext>
                </c:extLst>
              </c15:ser>
            </c15:filteredLineSeries>
          </c:ext>
        </c:extLst>
      </c:lineChart>
      <c:catAx>
        <c:axId val="35875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6640"/>
        <c:crosses val="autoZero"/>
        <c:auto val="1"/>
        <c:lblAlgn val="ctr"/>
        <c:lblOffset val="100"/>
        <c:noMultiLvlLbl val="0"/>
      </c:catAx>
      <c:valAx>
        <c:axId val="358756640"/>
        <c:scaling>
          <c:orientation val="minMax"/>
          <c:max val="80000"/>
        </c:scaling>
        <c:delete val="0"/>
        <c:axPos val="l"/>
        <c:majorGridlines>
          <c:spPr>
            <a:ln w="9525" cap="flat" cmpd="sng" algn="ctr">
              <a:solidFill>
                <a:srgbClr val="DEDDE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6248"/>
        <c:crosses val="autoZero"/>
        <c:crossBetween val="between"/>
      </c:valAx>
      <c:valAx>
        <c:axId val="1470043296"/>
        <c:scaling>
          <c:orientation val="minMax"/>
          <c:max val="1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70040800"/>
        <c:crosses val="max"/>
        <c:crossBetween val="between"/>
      </c:valAx>
      <c:catAx>
        <c:axId val="1470040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70043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0.05172</cdr:x>
      <cdr:y>0.92019</cdr:y>
    </cdr:from>
    <cdr:to>
      <cdr:x>0.27239</cdr:x>
      <cdr:y>0.99254</cdr:y>
    </cdr:to>
    <cdr:sp macro="" textlink="">
      <cdr:nvSpPr>
        <cdr:cNvPr id="6" name="Tekstiruutu 1"/>
        <cdr:cNvSpPr txBox="1"/>
      </cdr:nvSpPr>
      <cdr:spPr>
        <a:xfrm xmlns:a="http://schemas.openxmlformats.org/drawingml/2006/main">
          <a:off x="458354" y="3273445"/>
          <a:ext cx="1955591" cy="257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 anchor="b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spc="-40" dirty="0"/>
            <a:t>Toinen aste, perustutkinnot</a:t>
          </a:r>
        </a:p>
      </cdr:txBody>
    </cdr:sp>
  </cdr:relSizeAnchor>
  <cdr:relSizeAnchor xmlns:cdr="http://schemas.openxmlformats.org/drawingml/2006/chartDrawing">
    <cdr:from>
      <cdr:x>0.32158</cdr:x>
      <cdr:y>0.92765</cdr:y>
    </cdr:from>
    <cdr:to>
      <cdr:x>0.59196</cdr:x>
      <cdr:y>1</cdr:y>
    </cdr:to>
    <cdr:sp macro="" textlink="">
      <cdr:nvSpPr>
        <cdr:cNvPr id="7" name="Tekstiruutu 1"/>
        <cdr:cNvSpPr txBox="1"/>
      </cdr:nvSpPr>
      <cdr:spPr>
        <a:xfrm xmlns:a="http://schemas.openxmlformats.org/drawingml/2006/main">
          <a:off x="2849833" y="3323060"/>
          <a:ext cx="2396096" cy="257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spc="-40" dirty="0"/>
            <a:t>AMK-tutkinto, insinööri tradenomi</a:t>
          </a:r>
        </a:p>
      </cdr:txBody>
    </cdr:sp>
  </cdr:relSizeAnchor>
  <cdr:relSizeAnchor xmlns:cdr="http://schemas.openxmlformats.org/drawingml/2006/chartDrawing">
    <cdr:from>
      <cdr:x>0.66285</cdr:x>
      <cdr:y>0.92765</cdr:y>
    </cdr:from>
    <cdr:to>
      <cdr:x>0.857</cdr:x>
      <cdr:y>1</cdr:y>
    </cdr:to>
    <cdr:sp macro="" textlink="">
      <cdr:nvSpPr>
        <cdr:cNvPr id="8" name="Tekstiruutu 1"/>
        <cdr:cNvSpPr txBox="1"/>
      </cdr:nvSpPr>
      <cdr:spPr>
        <a:xfrm xmlns:a="http://schemas.openxmlformats.org/drawingml/2006/main">
          <a:off x="5874159" y="3320712"/>
          <a:ext cx="1720590" cy="257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spc="-40" dirty="0"/>
            <a:t>Yliopistotutkinto: DI, FM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0.09371</cdr:x>
      <cdr:y>0</cdr:y>
    </cdr:from>
    <cdr:to>
      <cdr:x>0.24048</cdr:x>
      <cdr:y>0.05132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786659" y="0"/>
          <a:ext cx="1231995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900" b="0" spc="-40" dirty="0"/>
            <a:t>Maakunta (aloituspaikka)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327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184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101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620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Analyysiraportti: https://vipunen.fi/fi-fi/_layouts/15/xlviewer.aspx?id=/fi-fi/Raportit/Ammatillisen%20koulutuksen%20ja%20lukiokoulutuksen%20yhteishaku%20-%20analyysi.xlsb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3638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Analyysiraportti: https://vipunen.fi/fi-fi/_layouts/15/xlviewer.aspx?id=/fi-fi/Raportit/Ammatillisen%20koulutuksen%20ja%20lukiokoulutuksen%20yhteishaku%20-%20analyysi.xlsb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453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201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66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57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17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06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2126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120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151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Sukupuoli tuntematon jätetty kuvasta pois.</a:t>
            </a:r>
          </a:p>
          <a:p>
            <a:r>
              <a:rPr lang="fi-FI" dirty="0"/>
              <a:t>Uudet 2022 alempi AMK, (koulutusnimike) Konetekniikka, Energiatekniikka, tietojenkäs+tietoliikenne, sähkötekniikka, automaatiotekniikka, rakennustekniikka ja yhdyskuntatekniikka. </a:t>
            </a:r>
          </a:p>
          <a:p>
            <a:r>
              <a:rPr lang="fi-FI" dirty="0"/>
              <a:t>Uudet 2022 YO, Tekn. kand., konetekniikka ja ylemmältä DI, muuten samat kuin amk:ssa. Kansalaisuutta ei eroteltu. Ammatillisessa ei eritelty onko esim. näyttötutkinto tai oppisopimus, AMK:ssa ei mukana ylempiä tai aikuiskoulutusta, YO –maisteri = dipl. Ins. rakennustekniikka, yhdyskuntatekniikka</a:t>
            </a:r>
          </a:p>
          <a:p>
            <a:r>
              <a:rPr lang="fi-FI" dirty="0"/>
              <a:t>,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7440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03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4.4.2024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4.4.2024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4.4.2024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4.4.2024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4.4.2024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4.4.2024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4.4.2024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4.4.2024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4.4.2024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4.4.2024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4.4.2024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4.4.2024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4.4.2024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4.4.2024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4.4.2024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4.4.2024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4.4.2024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4.4.2024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4.4.2024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4.4.2024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4.4.2024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4.4.2024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4.4.2024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4.4.2024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4.4.2024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4.4.2024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2485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 idx="4294967295"/>
          </p:nvPr>
        </p:nvSpPr>
        <p:spPr>
          <a:xfrm>
            <a:off x="-12626" y="51470"/>
            <a:ext cx="8424936" cy="7493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1400" dirty="0"/>
              <a:t>Uudet opiskelijat, opiskelijat ja tutkinnot koulutusasteittain 2022 eräillä teknologiateollisuudelle keskeisillä aloilla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760002"/>
              </p:ext>
            </p:extLst>
          </p:nvPr>
        </p:nvGraphicFramePr>
        <p:xfrm>
          <a:off x="506448" y="550169"/>
          <a:ext cx="7992889" cy="4195491"/>
        </p:xfrm>
        <a:graphic>
          <a:graphicData uri="http://schemas.openxmlformats.org/drawingml/2006/table">
            <a:tbl>
              <a:tblPr/>
              <a:tblGrid>
                <a:gridCol w="2492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0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8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294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Uudet opiskelijat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Opiskelijat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Tutkinnot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Naisia, %</a:t>
                      </a:r>
                    </a:p>
                  </a:txBody>
                  <a:tcPr marL="3882" marR="3882" marT="38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Naisia, %</a:t>
                      </a:r>
                    </a:p>
                  </a:txBody>
                  <a:tcPr marL="3882" marR="3882" marT="38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Naisia, %</a:t>
                      </a:r>
                    </a:p>
                  </a:txBody>
                  <a:tcPr marL="3882" marR="3882" marT="38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7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7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13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Ammatillinen koulutus yhteensä (perustutkinnot)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65 718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204 198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43 248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Tietojenkäsittely- ja tietoliikenne (ICT)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3 807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12 387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2 160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Tekniikan alat yhteensä 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19 398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62 814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12 507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Kone- ja tuotantotekniikan perustutkinto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2 466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7 905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1 509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Sähkö- ja automaatioalan perustutkinto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3 810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13 104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2 787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Ammattikorkeakoulututkinto 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42 864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142 329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23 430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Tietojenkäsittely ja tietoliikenne (ICT)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5 142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16 779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1 860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Tekniikan alat yhteensä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9 426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33 774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1 821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6 576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Energiatekniikka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1 335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732563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Sähkötekniikka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1 464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3 636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423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Automaatiotekniikka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1 179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429458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Rakennustekniikka ja yhdyskuntatekniikka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1 773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6 480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891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882" marR="72000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Yliopisto (kandi / maisteri)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19 782/ 7 410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 / 57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81 132/ 62 316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 / 59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13 170/ 15 663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 / 60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Tietojenkäsittely ja tietoliikenne (ICT)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2 058/ 978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/ 32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10 179/ 6 729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/ 28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1 173/ 1 332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/ 27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Tekniikan alat yhteensä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3 123/ 1 524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 / 32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13 029/ 9 780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/ 32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1 941/ 2 304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 / 30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369 / 192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/ 11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2 190/ 1 245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/ 10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303 / 297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/ 9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Energiatekniikka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315 / 105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/ 20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708 / 585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/ 22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 / 120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/ 18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75875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Sähkötekniikka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393 / 201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/ 15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1 845 / 1 323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/ 15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231 / 330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/ 13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Automaatiotekniikka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192 / 45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/ 13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894 / 255 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/ 12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 / 57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/ 11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82942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Rakennus- ja yhdyskuntatekniikka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372 / 108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/ 28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1 248/ 774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/ 29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186 / 207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/ 20</a:t>
                      </a:r>
                    </a:p>
                  </a:txBody>
                  <a:tcPr marL="3882" marR="72000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8" name="Tekstin paikkamerkki 6"/>
          <p:cNvSpPr txBox="1">
            <a:spLocks/>
          </p:cNvSpPr>
          <p:nvPr/>
        </p:nvSpPr>
        <p:spPr>
          <a:xfrm>
            <a:off x="2195736" y="4736345"/>
            <a:ext cx="2971717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70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Päivitetty 3.5.2023     Lähde: Oph, Vipunen	</a:t>
            </a:r>
          </a:p>
        </p:txBody>
      </p:sp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95DD453E-8C16-515B-8276-4A62AEC8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716335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Teknologia-alojen tutkintoja vuosina 2017-2021</a:t>
            </a:r>
            <a:br>
              <a:rPr lang="fi-FI" dirty="0"/>
            </a:br>
            <a:r>
              <a:rPr lang="fi-FI" dirty="0"/>
              <a:t>suorittaneiden sijoittuminen 2021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3616066" y="4749884"/>
            <a:ext cx="2971717" cy="165163"/>
          </a:xfrm>
        </p:spPr>
        <p:txBody>
          <a:bodyPr/>
          <a:lstStyle/>
          <a:p>
            <a:r>
              <a:rPr lang="fi-FI" dirty="0"/>
              <a:t>Lähde: Tilastokeskus, erillistilastot</a:t>
            </a:r>
          </a:p>
        </p:txBody>
      </p:sp>
      <p:graphicFrame>
        <p:nvGraphicFramePr>
          <p:cNvPr id="11" name="Sisällön paikkamerkk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062328"/>
              </p:ext>
            </p:extLst>
          </p:nvPr>
        </p:nvGraphicFramePr>
        <p:xfrm>
          <a:off x="282027" y="1102635"/>
          <a:ext cx="8861973" cy="355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6"/>
          <p:cNvSpPr txBox="1">
            <a:spLocks/>
          </p:cNvSpPr>
          <p:nvPr/>
        </p:nvSpPr>
        <p:spPr>
          <a:xfrm>
            <a:off x="2407401" y="4749885"/>
            <a:ext cx="2971717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70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Päivitetty 18.8.2023</a:t>
            </a:r>
          </a:p>
        </p:txBody>
      </p:sp>
      <p:sp>
        <p:nvSpPr>
          <p:cNvPr id="10" name="Tekstiruutu 3"/>
          <p:cNvSpPr txBox="1"/>
          <p:nvPr/>
        </p:nvSpPr>
        <p:spPr>
          <a:xfrm>
            <a:off x="5406350" y="4760936"/>
            <a:ext cx="2584993" cy="18042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700" spc="-40" dirty="0">
                <a:solidFill>
                  <a:srgbClr val="000000"/>
                </a:solidFill>
              </a:rPr>
              <a:t>*Muu: esim. armeija, työttömät, eläkeläiset, muut</a:t>
            </a:r>
          </a:p>
        </p:txBody>
      </p:sp>
      <p:sp>
        <p:nvSpPr>
          <p:cNvPr id="13" name="Päivämäärän paikkamerkki 3">
            <a:extLst>
              <a:ext uri="{FF2B5EF4-FFF2-40B4-BE49-F238E27FC236}">
                <a16:creationId xmlns:a16="http://schemas.microsoft.com/office/drawing/2014/main" id="{40CF7112-D7B4-4B78-9EDE-123251AA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74723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-12048"/>
            <a:ext cx="7992000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altLang="fi-FI" spc="-40" dirty="0">
                <a:latin typeface="+mj-lt"/>
                <a:ea typeface="+mj-ea"/>
                <a:cs typeface="+mj-cs"/>
              </a:rPr>
              <a:t>Ammatillisen koulutuksen vetovoimasta huolehdittava</a:t>
            </a:r>
            <a:br>
              <a:rPr lang="fi-FI" altLang="fi-FI" spc="-40" dirty="0">
                <a:latin typeface="+mj-lt"/>
                <a:ea typeface="+mj-ea"/>
                <a:cs typeface="+mj-cs"/>
              </a:rPr>
            </a:br>
            <a:r>
              <a:rPr lang="fi-FI" altLang="fi-FI" sz="1400" b="0" spc="-40" dirty="0">
                <a:latin typeface="+mj-lt"/>
                <a:ea typeface="+mj-ea"/>
                <a:cs typeface="+mj-cs"/>
              </a:rPr>
              <a:t>Yhteishaussa toiselle asteelle hakeneiden 9.-luokkalaisten määrä, sekä osuus ensisijaisvalinnoista ammatilliseen tai lukiokoulutukseen vuosina 2014 – 2024, %</a:t>
            </a:r>
            <a:endParaRPr lang="fi-FI" sz="1400" b="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altLang="fi-FI" kern="0" dirty="0">
                <a:solidFill>
                  <a:srgbClr val="000000"/>
                </a:solidFill>
              </a:rPr>
              <a:t>Lähde: OPH, Vipunen       Päivitetty 4.4.2024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30996"/>
              </p:ext>
            </p:extLst>
          </p:nvPr>
        </p:nvGraphicFramePr>
        <p:xfrm>
          <a:off x="252000" y="1360540"/>
          <a:ext cx="8352928" cy="337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E969B021-3E40-400B-9A50-9A117325A117}"/>
              </a:ext>
            </a:extLst>
          </p:cNvPr>
          <p:cNvSpPr txBox="1">
            <a:spLocks/>
          </p:cNvSpPr>
          <p:nvPr/>
        </p:nvSpPr>
        <p:spPr>
          <a:xfrm>
            <a:off x="4572000" y="4727574"/>
            <a:ext cx="3937299" cy="1646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i-FI"/>
            </a:defPPr>
            <a:lvl1pPr marL="0" algn="l" defTabSz="679871" rtl="0" eaLnBrk="1" latinLnBrk="0" hangingPunct="1">
              <a:defRPr sz="7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932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987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19807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974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968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3961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9548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9486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*2022 jälkeen kaikkiin perusopetuksen jälkeisiin koulutuksiin haettiin samassa haussa aiempien erillisten hakujen sijaan.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B70055B-2B88-45EC-A4E7-53CECB22DA49}"/>
              </a:ext>
            </a:extLst>
          </p:cNvPr>
          <p:cNvSpPr txBox="1"/>
          <p:nvPr/>
        </p:nvSpPr>
        <p:spPr>
          <a:xfrm>
            <a:off x="6358216" y="1828110"/>
            <a:ext cx="75674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633555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2000" spc="-40" dirty="0">
                <a:latin typeface="+mj-lt"/>
                <a:ea typeface="+mj-ea"/>
                <a:cs typeface="+mj-cs"/>
              </a:rPr>
              <a:t>Yhteishaun ensisijaishakijat / 100 yhteishaussa valittua eräillä teknologiateollisuudelle keskeisillä aloilla 2023</a:t>
            </a:r>
            <a:br>
              <a:rPr lang="fi-FI" sz="1200" b="0" spc="-40" dirty="0">
                <a:latin typeface="+mj-lt"/>
                <a:ea typeface="+mj-ea"/>
                <a:cs typeface="+mj-cs"/>
              </a:rPr>
            </a:br>
            <a:endParaRPr lang="fi-FI" sz="1400" b="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407401" y="4727574"/>
            <a:ext cx="2971717" cy="165163"/>
          </a:xfrm>
        </p:spPr>
        <p:txBody>
          <a:bodyPr/>
          <a:lstStyle/>
          <a:p>
            <a:r>
              <a:rPr lang="fi-FI" dirty="0">
                <a:solidFill>
                  <a:srgbClr val="000000"/>
                </a:solidFill>
              </a:rPr>
              <a:t>Päivitys: 18.8.2023       Lähde: OPH/ Vipunen       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255867"/>
              </p:ext>
            </p:extLst>
          </p:nvPr>
        </p:nvGraphicFramePr>
        <p:xfrm>
          <a:off x="-1" y="1347615"/>
          <a:ext cx="9036497" cy="337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401877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2000" spc="-40" dirty="0">
                <a:latin typeface="+mj-lt"/>
                <a:ea typeface="+mj-ea"/>
                <a:cs typeface="+mj-cs"/>
              </a:rPr>
              <a:t>Yhteishaun ensisijaishakijat / 100 yhteishaussa valittua eräillä teknologiateollisuudelle keskeisillä aloilla 2023</a:t>
            </a:r>
            <a:br>
              <a:rPr lang="fi-FI" sz="1200" b="0" spc="-40" dirty="0">
                <a:latin typeface="+mj-lt"/>
                <a:ea typeface="+mj-ea"/>
                <a:cs typeface="+mj-cs"/>
              </a:rPr>
            </a:br>
            <a:endParaRPr lang="fi-FI" sz="1400" b="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407401" y="4727574"/>
            <a:ext cx="2971717" cy="165163"/>
          </a:xfrm>
        </p:spPr>
        <p:txBody>
          <a:bodyPr/>
          <a:lstStyle/>
          <a:p>
            <a:r>
              <a:rPr lang="fi-FI" dirty="0">
                <a:solidFill>
                  <a:srgbClr val="000000"/>
                </a:solidFill>
              </a:rPr>
              <a:t>Päivitys: 18.8.2023       Lähde: OPH/ Vipunen       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182717"/>
              </p:ext>
            </p:extLst>
          </p:nvPr>
        </p:nvGraphicFramePr>
        <p:xfrm>
          <a:off x="-1" y="1347615"/>
          <a:ext cx="9036497" cy="337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064920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136424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altLang="fi-FI" spc="-40" dirty="0">
                <a:latin typeface="+mj-lt"/>
                <a:ea typeface="+mj-ea"/>
                <a:cs typeface="+mj-cs"/>
              </a:rPr>
              <a:t>Kone- ja tuotantotekniikan vetovoima</a:t>
            </a:r>
            <a:br>
              <a:rPr lang="fi-FI" altLang="fi-FI" spc="-40" dirty="0">
                <a:latin typeface="+mj-lt"/>
                <a:ea typeface="+mj-ea"/>
                <a:cs typeface="+mj-cs"/>
              </a:rPr>
            </a:br>
            <a:r>
              <a:rPr lang="fi-FI" altLang="fi-FI" sz="1400" b="0" spc="-40" dirty="0">
                <a:latin typeface="+mj-lt"/>
                <a:ea typeface="+mj-ea"/>
                <a:cs typeface="+mj-cs"/>
              </a:rPr>
              <a:t>Kone- ja tuotantotekniikan toisen asteen yhteishaun ensisijaishakijat ja aloituspaikat 1981 – 2024</a:t>
            </a:r>
            <a:br>
              <a:rPr lang="fi-FI" altLang="fi-FI" sz="1200" b="0" spc="-40" dirty="0">
                <a:latin typeface="+mj-lt"/>
                <a:ea typeface="+mj-ea"/>
                <a:cs typeface="+mj-cs"/>
              </a:rPr>
            </a:br>
            <a:endParaRPr lang="fi-FI" sz="120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270786" y="4727574"/>
            <a:ext cx="1229206" cy="165163"/>
          </a:xfrm>
        </p:spPr>
        <p:txBody>
          <a:bodyPr/>
          <a:lstStyle/>
          <a:p>
            <a:r>
              <a:rPr lang="fi-FI" altLang="fi-FI" kern="0">
                <a:solidFill>
                  <a:srgbClr val="000000"/>
                </a:solidFill>
              </a:rPr>
              <a:t>Lähde: OPH, Vipunen</a:t>
            </a:r>
          </a:p>
          <a:p>
            <a:endParaRPr lang="fi-FI" sz="600">
              <a:solidFill>
                <a:srgbClr val="000000"/>
              </a:solidFill>
            </a:endParaRPr>
          </a:p>
        </p:txBody>
      </p:sp>
      <p:graphicFrame>
        <p:nvGraphicFramePr>
          <p:cNvPr id="8" name="Sisällön paikkamerkki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603577"/>
              </p:ext>
            </p:extLst>
          </p:nvPr>
        </p:nvGraphicFramePr>
        <p:xfrm>
          <a:off x="273437" y="1254117"/>
          <a:ext cx="8460233" cy="347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4587871" y="4731990"/>
            <a:ext cx="1907180" cy="180425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700" spc="-40" dirty="0">
                <a:solidFill>
                  <a:srgbClr val="29282E"/>
                </a:solidFill>
              </a:rPr>
              <a:t>*  Valintaperusteet muuttuneet 2014 ja 2022</a:t>
            </a:r>
          </a:p>
        </p:txBody>
      </p:sp>
      <p:sp>
        <p:nvSpPr>
          <p:cNvPr id="10" name="Tekstin paikkamerkki 6"/>
          <p:cNvSpPr txBox="1">
            <a:spLocks/>
          </p:cNvSpPr>
          <p:nvPr/>
        </p:nvSpPr>
        <p:spPr>
          <a:xfrm>
            <a:off x="2173854" y="4727574"/>
            <a:ext cx="1229206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70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>
                <a:solidFill>
                  <a:srgbClr val="000000"/>
                </a:solidFill>
              </a:rPr>
              <a:t>Päivitetty 9.4.2024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437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54806" y="237041"/>
            <a:ext cx="8496944" cy="648000"/>
          </a:xfrm>
        </p:spPr>
        <p:txBody>
          <a:bodyPr>
            <a:no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fi-FI" altLang="fi-FI" sz="1800" kern="0" dirty="0">
                <a:ea typeface="Arial Unicode MS"/>
                <a:cs typeface="Arial Unicode MS"/>
              </a:rPr>
              <a:t>Kone- ja tuotantotekniikan vetovoima maakunnittain</a:t>
            </a:r>
            <a:endParaRPr lang="fi-FI" altLang="fi-FI" sz="1200" kern="0" dirty="0">
              <a:ea typeface="Arial Unicode MS"/>
              <a:cs typeface="Arial Unicode MS"/>
            </a:endParaRP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fi-FI" altLang="fi-FI" sz="1100" b="0" kern="0" dirty="0">
                <a:ea typeface="Arial Unicode MS"/>
                <a:cs typeface="Arial Unicode MS"/>
              </a:rPr>
              <a:t>Peruskoulupohjaisen toisen asteen kone- ja tuotantotekniikan perustutkinnon ensisijaishakijat 2024, 2023 ja 2022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lang="fi-FI" altLang="fi-FI" sz="1800" b="0" kern="0" dirty="0">
              <a:ea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1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8" name="Sisällön paikkamerkki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110287"/>
              </p:ext>
            </p:extLst>
          </p:nvPr>
        </p:nvGraphicFramePr>
        <p:xfrm>
          <a:off x="-252536" y="869846"/>
          <a:ext cx="8394429" cy="395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n paikkamerkki 6"/>
          <p:cNvSpPr txBox="1">
            <a:spLocks/>
          </p:cNvSpPr>
          <p:nvPr/>
        </p:nvSpPr>
        <p:spPr>
          <a:xfrm>
            <a:off x="2187534" y="4738843"/>
            <a:ext cx="2910246" cy="164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sz="700" kern="0" dirty="0">
                <a:solidFill>
                  <a:srgbClr val="000000"/>
                </a:solidFill>
              </a:rPr>
              <a:t>Päivitys 9.4.2024   Lähde: OPH, Vipunen</a:t>
            </a:r>
          </a:p>
          <a:p>
            <a:endParaRPr lang="fi-FI" altLang="fi-FI" sz="700" kern="0" dirty="0">
              <a:solidFill>
                <a:srgbClr val="000000"/>
              </a:solidFill>
            </a:endParaRPr>
          </a:p>
          <a:p>
            <a:endParaRPr lang="fi-FI" sz="700" dirty="0">
              <a:solidFill>
                <a:srgbClr val="000000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6916698" y="2258399"/>
            <a:ext cx="1368152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b="1" spc="-40" dirty="0"/>
              <a:t>Koko maa yhteensä 2022 = 1455</a:t>
            </a:r>
          </a:p>
          <a:p>
            <a:r>
              <a:rPr lang="fi-FI" sz="900" b="1" spc="-40" dirty="0"/>
              <a:t>2023 = 1491</a:t>
            </a:r>
          </a:p>
          <a:p>
            <a:r>
              <a:rPr lang="fi-FI" sz="900" b="1" spc="-40" dirty="0"/>
              <a:t>2024 = 1695</a:t>
            </a:r>
          </a:p>
        </p:txBody>
      </p:sp>
    </p:spTree>
    <p:extLst>
      <p:ext uri="{BB962C8B-B14F-4D97-AF65-F5344CB8AC3E}">
        <p14:creationId xmlns:p14="http://schemas.microsoft.com/office/powerpoint/2010/main" val="64512082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C4E2376-35B4-4BBF-A1D6-2784271BAF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99270"/>
            <a:ext cx="7992000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Kansainvälisissä opiskelijoissa kasvavaa osaajapotentiaalia</a:t>
            </a:r>
          </a:p>
          <a:p>
            <a:pPr>
              <a:lnSpc>
                <a:spcPct val="100000"/>
              </a:lnSpc>
            </a:pPr>
            <a:r>
              <a:rPr lang="fi-FI" sz="1400" dirty="0"/>
              <a:t>Tekniikan alojen ja Tietojenkäsittely ja tietoliikenne (ICT) opiskelijat yhteensä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9DDD8AC-D239-49EA-896E-3A8ACF6B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C79945-89B2-4B11-9C70-ACD38DC1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276BEE-1B4C-4DEE-B1A1-C78B9B46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0E8302D-7F61-45D8-A9C0-AB56B80FD3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49179" y="4728047"/>
            <a:ext cx="4264238" cy="141032"/>
          </a:xfrm>
        </p:spPr>
        <p:txBody>
          <a:bodyPr/>
          <a:lstStyle/>
          <a:p>
            <a:r>
              <a:rPr lang="fi-FI" altLang="fi-FI" sz="700" kern="0" dirty="0">
                <a:solidFill>
                  <a:srgbClr val="000000"/>
                </a:solidFill>
              </a:rPr>
              <a:t>Päivitys 7.3.2024	   </a:t>
            </a:r>
            <a:r>
              <a:rPr lang="fi-FI" dirty="0"/>
              <a:t>Lähde: OPH, Vipunen    Ulkomaalaiset opiskelijat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813F5C6-24E6-4FDA-B08A-FA82B643E64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56263274"/>
              </p:ext>
            </p:extLst>
          </p:nvPr>
        </p:nvGraphicFramePr>
        <p:xfrm>
          <a:off x="381000" y="120999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3869641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sz="2000" dirty="0"/>
              <a:t>Kansainvälisen henkilöstön osuus teknologiateollisuuden toimialoilla 2017-2021 (%)</a:t>
            </a:r>
          </a:p>
          <a:p>
            <a:endParaRPr lang="fi-FI" sz="20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4.4.2024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6FF59DEB-EF64-4A1C-B8B7-B3602C35F0F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11636924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n paikkamerkki 6">
            <a:extLst>
              <a:ext uri="{FF2B5EF4-FFF2-40B4-BE49-F238E27FC236}">
                <a16:creationId xmlns:a16="http://schemas.microsoft.com/office/drawing/2014/main" id="{2DD4F9DA-7224-4DC7-B145-4844303FDD5D}"/>
              </a:ext>
            </a:extLst>
          </p:cNvPr>
          <p:cNvSpPr txBox="1">
            <a:spLocks/>
          </p:cNvSpPr>
          <p:nvPr/>
        </p:nvSpPr>
        <p:spPr>
          <a:xfrm>
            <a:off x="2334682" y="4774988"/>
            <a:ext cx="3868691" cy="1761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520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1000" b="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14865" indent="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Tx/>
              <a:buNone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629724" indent="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Tx/>
              <a:buNone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944589" indent="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Tx/>
              <a:buNone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267851" indent="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Tx/>
              <a:buNone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Lähde: Tilastokeskus, Työlliset toimialan ja kansalaisuuden mukaan, erillistilastot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482114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Tilastotietoa henkilöstön koulutustaustasta ja koulutuksesta teknologia-alalla</a:t>
            </a:r>
          </a:p>
          <a:p>
            <a:endParaRPr lang="fi-FI" dirty="0"/>
          </a:p>
          <a:p>
            <a:pPr>
              <a:lnSpc>
                <a:spcPct val="100000"/>
              </a:lnSpc>
            </a:pPr>
            <a:r>
              <a:rPr lang="fi-FI" sz="1200" dirty="0"/>
              <a:t>Katriina Emaus</a:t>
            </a:r>
          </a:p>
          <a:p>
            <a:pPr>
              <a:lnSpc>
                <a:spcPct val="100000"/>
              </a:lnSpc>
            </a:pPr>
            <a:r>
              <a:rPr lang="fi-FI" sz="1200" dirty="0"/>
              <a:t>Asiantuntija, tiedontuotanto ja tilastot</a:t>
            </a:r>
          </a:p>
          <a:p>
            <a:pPr>
              <a:lnSpc>
                <a:spcPct val="100000"/>
              </a:lnSpc>
            </a:pPr>
            <a:r>
              <a:rPr lang="fi-FI" sz="1200" dirty="0"/>
              <a:t>katriina.emaus@teknologiateollisuus.fi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50173682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408" y="159354"/>
            <a:ext cx="7992000" cy="648000"/>
          </a:xfrm>
        </p:spPr>
        <p:txBody>
          <a:bodyPr/>
          <a:lstStyle/>
          <a:p>
            <a:r>
              <a:rPr lang="fi-FI" dirty="0"/>
              <a:t>Teknologiateollisuus on merkittävä työllistäjä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b="0" dirty="0">
                <a:solidFill>
                  <a:schemeClr val="tx1"/>
                </a:solidFill>
              </a:rPr>
              <a:t>Teknologiayritykset työllistävät suoraan noin 335 000 ja välillisesti 720 000 henkilöä </a:t>
            </a:r>
            <a:r>
              <a:rPr lang="fi-FI" sz="2400" dirty="0">
                <a:solidFill>
                  <a:schemeClr val="bg2"/>
                </a:solidFill>
              </a:rPr>
              <a:t>Teknologiayritykset työllistävät suoraan 285 000 ja</a:t>
            </a:r>
            <a:br>
              <a:rPr lang="fi-FI" sz="2400" dirty="0">
                <a:solidFill>
                  <a:schemeClr val="bg2"/>
                </a:solidFill>
              </a:rPr>
            </a:br>
            <a:r>
              <a:rPr lang="fi-FI" sz="2400" dirty="0">
                <a:solidFill>
                  <a:schemeClr val="bg2"/>
                </a:solidFill>
              </a:rPr>
              <a:t>välillisesti noin 700 000 henkilöä – 30 % Suomen koko työvoimasta</a:t>
            </a:r>
            <a:br>
              <a:rPr lang="fi-FI" dirty="0"/>
            </a:br>
            <a:r>
              <a:rPr lang="fi-FI" sz="2400" dirty="0">
                <a:solidFill>
                  <a:schemeClr val="bg2"/>
                </a:solidFill>
              </a:rPr>
              <a:t>Teknologiayritykset työllistävät suoraan 285 000 ja</a:t>
            </a:r>
            <a:br>
              <a:rPr lang="fi-FI" sz="2400" dirty="0">
                <a:solidFill>
                  <a:schemeClr val="bg2"/>
                </a:solidFill>
              </a:rPr>
            </a:br>
            <a:r>
              <a:rPr lang="fi-FI" sz="2400" dirty="0">
                <a:solidFill>
                  <a:schemeClr val="bg2"/>
                </a:solidFill>
              </a:rPr>
              <a:t>välillisesti noin 700 000 henkilöä – 30 % Suomen koko työvoimasta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8047"/>
            <a:ext cx="4109526" cy="147959"/>
          </a:xfrm>
        </p:spPr>
        <p:txBody>
          <a:bodyPr/>
          <a:lstStyle/>
          <a:p>
            <a:r>
              <a:rPr lang="fi-FI" spc="-40" dirty="0">
                <a:solidFill>
                  <a:srgbClr val="000000"/>
                </a:solidFill>
              </a:rPr>
              <a:t>Päivitys: 7.3.2024	   Lähde: Tilastokeskus, Teknologiateollisuus ry:n henkilöstötiedustelu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  <p:graphicFrame>
        <p:nvGraphicFramePr>
          <p:cNvPr id="8" name="Sisällön paikkamerkki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848196"/>
              </p:ext>
            </p:extLst>
          </p:nvPr>
        </p:nvGraphicFramePr>
        <p:xfrm>
          <a:off x="337779" y="907140"/>
          <a:ext cx="8167243" cy="380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201339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4BA3623-6F71-4E24-BEF2-04849DB3BE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i-FI" dirty="0"/>
              <a:t>Osaava henkilöstö on yritysten voimavara </a:t>
            </a:r>
            <a:br>
              <a:rPr lang="fi-FI" sz="3600" dirty="0"/>
            </a:br>
            <a:r>
              <a:rPr lang="fi-FI" sz="1400" b="0" dirty="0"/>
              <a:t>Teknologiateollisuuden henkilöstön tutkinnot 2007-2021</a:t>
            </a: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D761F5C-DB6B-4996-B085-BF253020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E605AA-F3F9-4EA9-A2A4-200A1AF4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6EEE0E-A86E-4CD4-B0D8-90741239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BC8B8222-2467-4ADF-AC00-0EC01011169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6688578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5503C0A-E855-4703-B332-41715D823A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Päivitys 17.8.2023       Lähde: Tilastokeskus, erillistilastot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964131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52771BF-1576-4FBA-8FC8-B910A4B571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i-FI" dirty="0"/>
              <a:t>Osaava henkilöstö on yritysten voimavara </a:t>
            </a:r>
            <a:br>
              <a:rPr lang="fi-FI" sz="3600" dirty="0"/>
            </a:br>
            <a:r>
              <a:rPr lang="fi-FI" sz="1400" b="0" dirty="0"/>
              <a:t>Teknologiateollisuuden henkilöstön tutkinnot päätoimialoilla 2021</a:t>
            </a:r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F5C5D7BD-05FB-460C-A530-103F28FFC65B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04884959"/>
              </p:ext>
            </p:extLst>
          </p:nvPr>
        </p:nvGraphicFramePr>
        <p:xfrm>
          <a:off x="284931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159E1237-7E0A-4058-A7D6-7359772CB0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Päivitys 17.8.2023        Lähde: Tilastokeskus, erillistilastot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95054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sz="2000" dirty="0"/>
              <a:t>Teknologiateollisuuden henkilöstömäärän kehitys Suomessa ja rekrytointien määrät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05329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henkilöstön </a:t>
            </a:r>
            <a:br>
              <a:rPr lang="fi-FI" dirty="0"/>
            </a:br>
            <a:r>
              <a:rPr lang="fi-FI" dirty="0"/>
              <a:t>eläkkeelle siirtyminen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051746" cy="241813"/>
          </a:xfrm>
        </p:spPr>
        <p:txBody>
          <a:bodyPr/>
          <a:lstStyle/>
          <a:p>
            <a:r>
              <a:rPr lang="fi-FI"/>
              <a:t>Lähde: Teknologiateollisuus ry:n palkkatiedustelu, Eläketurvakeskus, Tilastokeskus</a:t>
            </a:r>
          </a:p>
          <a:p>
            <a:endParaRPr lang="fi-FI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1734190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ruutu 1"/>
          <p:cNvSpPr txBox="1">
            <a:spLocks noChangeArrowheads="1"/>
          </p:cNvSpPr>
          <p:nvPr/>
        </p:nvSpPr>
        <p:spPr bwMode="auto">
          <a:xfrm>
            <a:off x="5932821" y="2355504"/>
            <a:ext cx="1141659" cy="25391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050">
                <a:solidFill>
                  <a:schemeClr val="tx2"/>
                </a:solidFill>
                <a:latin typeface="+mj-lt"/>
              </a:rPr>
              <a:t>Toimihenkilöt </a:t>
            </a:r>
          </a:p>
        </p:txBody>
      </p:sp>
      <p:sp>
        <p:nvSpPr>
          <p:cNvPr id="10" name="Tekstiruutu 10"/>
          <p:cNvSpPr txBox="1">
            <a:spLocks noChangeArrowheads="1"/>
          </p:cNvSpPr>
          <p:nvPr/>
        </p:nvSpPr>
        <p:spPr bwMode="auto">
          <a:xfrm>
            <a:off x="5957354" y="3500264"/>
            <a:ext cx="972015" cy="25391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050" dirty="0">
                <a:solidFill>
                  <a:schemeClr val="tx2"/>
                </a:solidFill>
                <a:latin typeface="+mj-lt"/>
              </a:rPr>
              <a:t>Työntekijät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03991" y="1275730"/>
            <a:ext cx="132600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050">
                <a:solidFill>
                  <a:schemeClr val="tx2"/>
                </a:solidFill>
                <a:latin typeface="+mj-lt"/>
              </a:rPr>
              <a:t>Henkilöä / vuosi </a:t>
            </a:r>
          </a:p>
        </p:txBody>
      </p:sp>
    </p:spTree>
    <p:extLst>
      <p:ext uri="{BB962C8B-B14F-4D97-AF65-F5344CB8AC3E}">
        <p14:creationId xmlns:p14="http://schemas.microsoft.com/office/powerpoint/2010/main" val="39630296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2B8473-44FC-4647-A218-DC8D2D7900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Naisia tarvitaan lisää teknologiayrityksiin</a:t>
            </a:r>
            <a:br>
              <a:rPr lang="fi-FI" sz="1200" b="0" dirty="0"/>
            </a:br>
            <a:r>
              <a:rPr lang="fi-FI" sz="1400" b="0" dirty="0"/>
              <a:t>Naisten osuus työllisistä teknologiateollisuudessa ja muilla toimialoilla 2021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2861310B-8BDF-40F3-9025-A352A47A96B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88143658"/>
              </p:ext>
            </p:extLst>
          </p:nvPr>
        </p:nvGraphicFramePr>
        <p:xfrm>
          <a:off x="284931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5AA5A51-2A52-475E-94A2-2C923D1C36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Päivitys 23.11.2023    </a:t>
            </a:r>
            <a:r>
              <a:rPr lang="fi-FI" dirty="0"/>
              <a:t>Lähde: Tilastokeskus, erillistilastot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805370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1FC796-7D26-4348-AFAF-31AF856BD2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25896"/>
            <a:ext cx="7992000" cy="648000"/>
          </a:xfrm>
        </p:spPr>
        <p:txBody>
          <a:bodyPr>
            <a:noAutofit/>
          </a:bodyPr>
          <a:lstStyle/>
          <a:p>
            <a:r>
              <a:rPr lang="fi-FI" sz="2400" dirty="0"/>
              <a:t>Naisten osuus paikan vastaanottaneista eri koulutusasteilla yhteishaussa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BC36F2B-F50B-4963-B2EC-CADD3401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0CB815-93AB-4EE9-AFCD-AE707C5FE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4.4.2024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3BF9A5-FB9F-4DC0-96B9-5E7D1E3B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C59DC988-86DC-4C13-95E7-E17B5F8313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332"/>
            <a:ext cx="5214274" cy="165405"/>
          </a:xfrm>
        </p:spPr>
        <p:txBody>
          <a:bodyPr/>
          <a:lstStyle/>
          <a:p>
            <a:r>
              <a:rPr lang="fi-FI" dirty="0"/>
              <a:t>Päivitys 17.8.2023	Lähde: OPH, Vipunen (varsinainen haku syksyllä alkavaan koulutukseen) 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8890BB84-F014-4963-95C9-6F69C1D87C3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11120221"/>
              </p:ext>
            </p:extLst>
          </p:nvPr>
        </p:nvGraphicFramePr>
        <p:xfrm>
          <a:off x="381000" y="1103313"/>
          <a:ext cx="858424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882904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.potx" id="{6BB471FB-1CBF-47C0-8CED-DB8951ABEFB1}" vid="{70DF72D8-811A-4FAC-9AB8-240FFE1A76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56A182-E6B4-414A-AD9B-2484D80F67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29D8C5-3C69-4D5E-A80E-76F62623F1F7}">
  <ds:schemaRefs>
    <ds:schemaRef ds:uri="http://purl.org/dc/terms/"/>
    <ds:schemaRef ds:uri="http://purl.org/dc/dcmitype/"/>
    <ds:schemaRef ds:uri="b057f711-7d93-472c-a8f6-94be00805750"/>
    <ds:schemaRef ds:uri="http://purl.org/dc/elements/1.1/"/>
    <ds:schemaRef ds:uri="http://schemas.microsoft.com/office/2006/documentManagement/types"/>
    <ds:schemaRef ds:uri="http://schemas.microsoft.com/office/2006/metadata/properties"/>
    <ds:schemaRef ds:uri="c296724d-1a81-4a23-b6dd-dca7fd62c6ff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2A0141-3094-4CC0-AD04-C716145246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Tekno_FI_2016</Template>
  <TotalTime>89614</TotalTime>
  <Words>1124</Words>
  <Application>Microsoft Office PowerPoint</Application>
  <PresentationFormat>On-screen Show (16:9)</PresentationFormat>
  <Paragraphs>361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Verdana</vt:lpstr>
      <vt:lpstr>Teknologiateollisuus_masterdia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Uudet opiskelijat, opiskelijat ja tutkinnot koulutusasteittain 2022 eräillä teknologiateollisuudelle keskeisillä aloilla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Jokinen Minna</dc:creator>
  <cp:keywords>Teknologiateollisuus_FI</cp:keywords>
  <cp:lastModifiedBy>Emaus Katriina</cp:lastModifiedBy>
  <cp:revision>9</cp:revision>
  <cp:lastPrinted>2018-02-15T07:12:38Z</cp:lastPrinted>
  <dcterms:created xsi:type="dcterms:W3CDTF">2016-09-22T08:22:50Z</dcterms:created>
  <dcterms:modified xsi:type="dcterms:W3CDTF">2024-04-11T08:12:01Z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xd_ProgID">
    <vt:lpwstr/>
  </property>
  <property fmtid="{D5CDD505-2E9C-101B-9397-08002B2CF9AE}" pid="29" name="ComplianceAssetId">
    <vt:lpwstr/>
  </property>
  <property fmtid="{D5CDD505-2E9C-101B-9397-08002B2CF9AE}" pid="30" name="TemplateUrl">
    <vt:lpwstr/>
  </property>
  <property fmtid="{D5CDD505-2E9C-101B-9397-08002B2CF9AE}" pid="31" name="TyoryhmanNimi">
    <vt:lpwstr>Talous ja tilastot</vt:lpwstr>
  </property>
  <property fmtid="{D5CDD505-2E9C-101B-9397-08002B2CF9AE}" pid="32" name="xd_Signature">
    <vt:bool>false</vt:bool>
  </property>
</Properties>
</file>