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1062" r:id="rId5"/>
    <p:sldId id="1063" r:id="rId6"/>
    <p:sldId id="1074" r:id="rId7"/>
    <p:sldId id="1071" r:id="rId8"/>
    <p:sldId id="1072" r:id="rId9"/>
    <p:sldId id="1073" r:id="rId10"/>
    <p:sldId id="1065" r:id="rId11"/>
    <p:sldId id="256" r:id="rId12"/>
    <p:sldId id="1068" r:id="rId13"/>
    <p:sldId id="282" r:id="rId14"/>
    <p:sldId id="299" r:id="rId15"/>
    <p:sldId id="1067" r:id="rId16"/>
    <p:sldId id="336" r:id="rId17"/>
    <p:sldId id="264" r:id="rId18"/>
    <p:sldId id="1060" r:id="rId19"/>
    <p:sldId id="1066" r:id="rId20"/>
    <p:sldId id="1075" r:id="rId21"/>
    <p:sldId id="1076" r:id="rId22"/>
  </p:sldIdLst>
  <p:sldSz cx="9144000" cy="5143500" type="screen16x9"/>
  <p:notesSz cx="7102475" cy="10233025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FAEE92-B454-42CD-9359-FF832DCAACAB}" v="1" dt="2020-04-26T18:25:14.263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212" autoAdjust="0"/>
    <p:restoredTop sz="90909" autoAdjust="0"/>
  </p:normalViewPr>
  <p:slideViewPr>
    <p:cSldViewPr showGuides="1">
      <p:cViewPr varScale="1">
        <p:scale>
          <a:sx n="109" d="100"/>
          <a:sy n="109" d="100"/>
        </p:scale>
        <p:origin x="374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 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10387.17</c:v>
                </c:pt>
                <c:pt idx="2">
                  <c:v>9773.44</c:v>
                </c:pt>
                <c:pt idx="3">
                  <c:v>10387.41</c:v>
                </c:pt>
                <c:pt idx="4">
                  <c:v>8791.92</c:v>
                </c:pt>
                <c:pt idx="5">
                  <c:v>5811.67</c:v>
                </c:pt>
                <c:pt idx="6">
                  <c:v>5979.26</c:v>
                </c:pt>
                <c:pt idx="7">
                  <c:v>6199.58</c:v>
                </c:pt>
                <c:pt idx="8">
                  <c:v>7186.1</c:v>
                </c:pt>
                <c:pt idx="9">
                  <c:v>6520.03</c:v>
                </c:pt>
                <c:pt idx="10">
                  <c:v>6708.87</c:v>
                </c:pt>
                <c:pt idx="11">
                  <c:v>6631.43</c:v>
                </c:pt>
                <c:pt idx="12">
                  <c:v>8656.2999999999993</c:v>
                </c:pt>
                <c:pt idx="13">
                  <c:v>7787.58</c:v>
                </c:pt>
                <c:pt idx="14">
                  <c:v>8065.11</c:v>
                </c:pt>
                <c:pt idx="15">
                  <c:v>7147.26</c:v>
                </c:pt>
                <c:pt idx="16">
                  <c:v>8884.25</c:v>
                </c:pt>
                <c:pt idx="17">
                  <c:v>7643.14</c:v>
                </c:pt>
                <c:pt idx="18">
                  <c:v>7984.55</c:v>
                </c:pt>
                <c:pt idx="19">
                  <c:v>7092.85</c:v>
                </c:pt>
                <c:pt idx="20">
                  <c:v>8327.2800000000007</c:v>
                </c:pt>
                <c:pt idx="21">
                  <c:v>6516.91</c:v>
                </c:pt>
                <c:pt idx="22">
                  <c:v>6899.19</c:v>
                </c:pt>
                <c:pt idx="23">
                  <c:v>6314.14</c:v>
                </c:pt>
                <c:pt idx="24">
                  <c:v>7072.55</c:v>
                </c:pt>
                <c:pt idx="25">
                  <c:v>6978.92</c:v>
                </c:pt>
                <c:pt idx="26">
                  <c:v>7143.63</c:v>
                </c:pt>
                <c:pt idx="27">
                  <c:v>8386.8799999999992</c:v>
                </c:pt>
                <c:pt idx="28">
                  <c:v>7344.22</c:v>
                </c:pt>
                <c:pt idx="29">
                  <c:v>6321.67</c:v>
                </c:pt>
                <c:pt idx="30">
                  <c:v>8131.96</c:v>
                </c:pt>
                <c:pt idx="31">
                  <c:v>6702.01</c:v>
                </c:pt>
                <c:pt idx="32">
                  <c:v>7519.87</c:v>
                </c:pt>
                <c:pt idx="33">
                  <c:v>6330.68</c:v>
                </c:pt>
                <c:pt idx="34">
                  <c:v>6029.7</c:v>
                </c:pt>
                <c:pt idx="35">
                  <c:v>6054.24</c:v>
                </c:pt>
                <c:pt idx="36">
                  <c:v>7452.97</c:v>
                </c:pt>
                <c:pt idx="37">
                  <c:v>7135.1</c:v>
                </c:pt>
                <c:pt idx="38">
                  <c:v>9114.0400000000009</c:v>
                </c:pt>
                <c:pt idx="39">
                  <c:v>6813.13</c:v>
                </c:pt>
                <c:pt idx="40">
                  <c:v>10581.06</c:v>
                </c:pt>
                <c:pt idx="41">
                  <c:v>8373</c:v>
                </c:pt>
                <c:pt idx="42">
                  <c:v>8257.27</c:v>
                </c:pt>
                <c:pt idx="43">
                  <c:v>8380.0499999999993</c:v>
                </c:pt>
                <c:pt idx="44">
                  <c:v>9495.59</c:v>
                </c:pt>
                <c:pt idx="45">
                  <c:v>9478.77</c:v>
                </c:pt>
                <c:pt idx="46">
                  <c:v>9045.74</c:v>
                </c:pt>
                <c:pt idx="47">
                  <c:v>9563.5400000000009</c:v>
                </c:pt>
                <c:pt idx="48">
                  <c:v>10918.7</c:v>
                </c:pt>
                <c:pt idx="49">
                  <c:v>8325.34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8807.9</c:v>
                </c:pt>
                <c:pt idx="2">
                  <c:v>7993.4</c:v>
                </c:pt>
                <c:pt idx="3">
                  <c:v>8910.99</c:v>
                </c:pt>
                <c:pt idx="4">
                  <c:v>7336.39</c:v>
                </c:pt>
                <c:pt idx="5">
                  <c:v>4763.96</c:v>
                </c:pt>
                <c:pt idx="6">
                  <c:v>4770.6000000000004</c:v>
                </c:pt>
                <c:pt idx="7">
                  <c:v>5075.72</c:v>
                </c:pt>
                <c:pt idx="8">
                  <c:v>5806.37</c:v>
                </c:pt>
                <c:pt idx="9">
                  <c:v>5106.01</c:v>
                </c:pt>
                <c:pt idx="10">
                  <c:v>5484.34</c:v>
                </c:pt>
                <c:pt idx="11">
                  <c:v>5385.01</c:v>
                </c:pt>
                <c:pt idx="12">
                  <c:v>6736.61</c:v>
                </c:pt>
                <c:pt idx="13">
                  <c:v>5803.54</c:v>
                </c:pt>
                <c:pt idx="14">
                  <c:v>6525.76</c:v>
                </c:pt>
                <c:pt idx="15">
                  <c:v>5656.91</c:v>
                </c:pt>
                <c:pt idx="16">
                  <c:v>7048.55</c:v>
                </c:pt>
                <c:pt idx="17">
                  <c:v>5996.83</c:v>
                </c:pt>
                <c:pt idx="18">
                  <c:v>6441.87</c:v>
                </c:pt>
                <c:pt idx="19">
                  <c:v>5923.31</c:v>
                </c:pt>
                <c:pt idx="20">
                  <c:v>6938.59</c:v>
                </c:pt>
                <c:pt idx="21">
                  <c:v>5088.17</c:v>
                </c:pt>
                <c:pt idx="22">
                  <c:v>5434.27</c:v>
                </c:pt>
                <c:pt idx="23">
                  <c:v>5137.91</c:v>
                </c:pt>
                <c:pt idx="24">
                  <c:v>5760.92</c:v>
                </c:pt>
                <c:pt idx="25">
                  <c:v>5329.3</c:v>
                </c:pt>
                <c:pt idx="26">
                  <c:v>5529.38</c:v>
                </c:pt>
                <c:pt idx="27">
                  <c:v>6504.73</c:v>
                </c:pt>
                <c:pt idx="28">
                  <c:v>5792.19</c:v>
                </c:pt>
                <c:pt idx="29">
                  <c:v>4722.2</c:v>
                </c:pt>
                <c:pt idx="30">
                  <c:v>6312.01</c:v>
                </c:pt>
                <c:pt idx="31">
                  <c:v>5380.31</c:v>
                </c:pt>
                <c:pt idx="32">
                  <c:v>5641.65</c:v>
                </c:pt>
                <c:pt idx="33">
                  <c:v>4700.62</c:v>
                </c:pt>
                <c:pt idx="34">
                  <c:v>4509.7</c:v>
                </c:pt>
                <c:pt idx="35">
                  <c:v>4580</c:v>
                </c:pt>
                <c:pt idx="36">
                  <c:v>5520.06</c:v>
                </c:pt>
                <c:pt idx="37">
                  <c:v>5533.74</c:v>
                </c:pt>
                <c:pt idx="38">
                  <c:v>7394.91</c:v>
                </c:pt>
                <c:pt idx="39">
                  <c:v>5115.1000000000004</c:v>
                </c:pt>
                <c:pt idx="40">
                  <c:v>8196.07</c:v>
                </c:pt>
                <c:pt idx="41">
                  <c:v>5903.63</c:v>
                </c:pt>
                <c:pt idx="42">
                  <c:v>6243.96</c:v>
                </c:pt>
                <c:pt idx="43">
                  <c:v>6537.32</c:v>
                </c:pt>
                <c:pt idx="44">
                  <c:v>7187.04</c:v>
                </c:pt>
                <c:pt idx="45">
                  <c:v>7096.25</c:v>
                </c:pt>
                <c:pt idx="46">
                  <c:v>6618.37</c:v>
                </c:pt>
                <c:pt idx="47">
                  <c:v>7159.55</c:v>
                </c:pt>
                <c:pt idx="48">
                  <c:v>8754.6</c:v>
                </c:pt>
                <c:pt idx="49">
                  <c:v>6191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 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1544.95</c:v>
                </c:pt>
                <c:pt idx="2">
                  <c:v>1750.3</c:v>
                </c:pt>
                <c:pt idx="3">
                  <c:v>1442.77</c:v>
                </c:pt>
                <c:pt idx="4">
                  <c:v>1426.51</c:v>
                </c:pt>
                <c:pt idx="5">
                  <c:v>1018.82</c:v>
                </c:pt>
                <c:pt idx="6">
                  <c:v>1183.73</c:v>
                </c:pt>
                <c:pt idx="7">
                  <c:v>1099.25</c:v>
                </c:pt>
                <c:pt idx="8">
                  <c:v>1356.08</c:v>
                </c:pt>
                <c:pt idx="9">
                  <c:v>1389.2</c:v>
                </c:pt>
                <c:pt idx="10">
                  <c:v>1198.22</c:v>
                </c:pt>
                <c:pt idx="11">
                  <c:v>1215.5</c:v>
                </c:pt>
                <c:pt idx="12">
                  <c:v>1868.62</c:v>
                </c:pt>
                <c:pt idx="13">
                  <c:v>1925.78</c:v>
                </c:pt>
                <c:pt idx="14">
                  <c:v>1494.32</c:v>
                </c:pt>
                <c:pt idx="15">
                  <c:v>1436.49</c:v>
                </c:pt>
                <c:pt idx="16">
                  <c:v>1772.72</c:v>
                </c:pt>
                <c:pt idx="17">
                  <c:v>1575.79</c:v>
                </c:pt>
                <c:pt idx="18">
                  <c:v>1479.91</c:v>
                </c:pt>
                <c:pt idx="19">
                  <c:v>1124.6600000000001</c:v>
                </c:pt>
                <c:pt idx="20">
                  <c:v>1337.13</c:v>
                </c:pt>
                <c:pt idx="21">
                  <c:v>1366.52</c:v>
                </c:pt>
                <c:pt idx="22">
                  <c:v>1410.62</c:v>
                </c:pt>
                <c:pt idx="23">
                  <c:v>1124.2</c:v>
                </c:pt>
                <c:pt idx="24">
                  <c:v>1248.56</c:v>
                </c:pt>
                <c:pt idx="25">
                  <c:v>1582.43</c:v>
                </c:pt>
                <c:pt idx="26">
                  <c:v>1551.64</c:v>
                </c:pt>
                <c:pt idx="27">
                  <c:v>1834.36</c:v>
                </c:pt>
                <c:pt idx="28">
                  <c:v>1469.98</c:v>
                </c:pt>
                <c:pt idx="29">
                  <c:v>1524.37</c:v>
                </c:pt>
                <c:pt idx="30">
                  <c:v>1740.57</c:v>
                </c:pt>
                <c:pt idx="31">
                  <c:v>1262</c:v>
                </c:pt>
                <c:pt idx="32">
                  <c:v>1807.56</c:v>
                </c:pt>
                <c:pt idx="33">
                  <c:v>1547.99</c:v>
                </c:pt>
                <c:pt idx="34">
                  <c:v>1437.53</c:v>
                </c:pt>
                <c:pt idx="35">
                  <c:v>1403.91</c:v>
                </c:pt>
                <c:pt idx="36">
                  <c:v>1849.82</c:v>
                </c:pt>
                <c:pt idx="37">
                  <c:v>1508.22</c:v>
                </c:pt>
                <c:pt idx="38">
                  <c:v>1625.19</c:v>
                </c:pt>
                <c:pt idx="39">
                  <c:v>1622.26</c:v>
                </c:pt>
                <c:pt idx="40">
                  <c:v>2277.02</c:v>
                </c:pt>
                <c:pt idx="41">
                  <c:v>2314.4</c:v>
                </c:pt>
                <c:pt idx="42">
                  <c:v>1872.67</c:v>
                </c:pt>
                <c:pt idx="43">
                  <c:v>1731.79</c:v>
                </c:pt>
                <c:pt idx="44">
                  <c:v>2162.86</c:v>
                </c:pt>
                <c:pt idx="45">
                  <c:v>2239.2199999999998</c:v>
                </c:pt>
                <c:pt idx="46">
                  <c:v>2307.5500000000002</c:v>
                </c:pt>
                <c:pt idx="47">
                  <c:v>2313.16</c:v>
                </c:pt>
                <c:pt idx="48">
                  <c:v>2027.3</c:v>
                </c:pt>
                <c:pt idx="49">
                  <c:v>1994.34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12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5657108559753539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Sheet1!$A$2:$A$51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Sheet1!$B$2:$B$51</c:f>
              <c:numCache>
                <c:formatCode>General</c:formatCode>
                <c:ptCount val="50"/>
                <c:pt idx="0">
                  <c:v>3713.1</c:v>
                </c:pt>
                <c:pt idx="1">
                  <c:v>3741</c:v>
                </c:pt>
                <c:pt idx="2">
                  <c:v>3995.5</c:v>
                </c:pt>
                <c:pt idx="3">
                  <c:v>3877.1</c:v>
                </c:pt>
                <c:pt idx="4">
                  <c:v>3660.3</c:v>
                </c:pt>
                <c:pt idx="5">
                  <c:v>3230.3</c:v>
                </c:pt>
                <c:pt idx="6">
                  <c:v>3104.7</c:v>
                </c:pt>
                <c:pt idx="7">
                  <c:v>3138</c:v>
                </c:pt>
                <c:pt idx="8">
                  <c:v>3245.9</c:v>
                </c:pt>
                <c:pt idx="9">
                  <c:v>3337.4</c:v>
                </c:pt>
                <c:pt idx="10">
                  <c:v>3107.8</c:v>
                </c:pt>
                <c:pt idx="11">
                  <c:v>3072.1</c:v>
                </c:pt>
                <c:pt idx="12">
                  <c:v>3465.5</c:v>
                </c:pt>
                <c:pt idx="13">
                  <c:v>4149</c:v>
                </c:pt>
                <c:pt idx="14">
                  <c:v>4227.1000000000004</c:v>
                </c:pt>
                <c:pt idx="15">
                  <c:v>4240.3</c:v>
                </c:pt>
                <c:pt idx="16">
                  <c:v>4196.2</c:v>
                </c:pt>
                <c:pt idx="17">
                  <c:v>4170.3999999999996</c:v>
                </c:pt>
                <c:pt idx="18">
                  <c:v>4600.7</c:v>
                </c:pt>
                <c:pt idx="19">
                  <c:v>4003.3</c:v>
                </c:pt>
                <c:pt idx="20">
                  <c:v>3995.6</c:v>
                </c:pt>
                <c:pt idx="21">
                  <c:v>3816.9</c:v>
                </c:pt>
                <c:pt idx="22">
                  <c:v>3904.6</c:v>
                </c:pt>
                <c:pt idx="23">
                  <c:v>3821.3</c:v>
                </c:pt>
                <c:pt idx="24">
                  <c:v>3583.6</c:v>
                </c:pt>
                <c:pt idx="25">
                  <c:v>3996.1</c:v>
                </c:pt>
                <c:pt idx="26">
                  <c:v>4108.7</c:v>
                </c:pt>
                <c:pt idx="27">
                  <c:v>4687.1000000000004</c:v>
                </c:pt>
                <c:pt idx="28">
                  <c:v>4806.8999999999996</c:v>
                </c:pt>
                <c:pt idx="29">
                  <c:v>5087.8999999999996</c:v>
                </c:pt>
                <c:pt idx="30">
                  <c:v>5078.3</c:v>
                </c:pt>
                <c:pt idx="31">
                  <c:v>4939.8999999999996</c:v>
                </c:pt>
                <c:pt idx="32">
                  <c:v>5309.1</c:v>
                </c:pt>
                <c:pt idx="33">
                  <c:v>5246.4</c:v>
                </c:pt>
                <c:pt idx="34">
                  <c:v>5059.3999999999996</c:v>
                </c:pt>
                <c:pt idx="35">
                  <c:v>4884.8</c:v>
                </c:pt>
                <c:pt idx="36">
                  <c:v>4945.3999999999996</c:v>
                </c:pt>
                <c:pt idx="37">
                  <c:v>4941.1000000000004</c:v>
                </c:pt>
                <c:pt idx="38">
                  <c:v>5028.7</c:v>
                </c:pt>
                <c:pt idx="39">
                  <c:v>4835</c:v>
                </c:pt>
                <c:pt idx="40">
                  <c:v>5104</c:v>
                </c:pt>
                <c:pt idx="41">
                  <c:v>5720.8</c:v>
                </c:pt>
                <c:pt idx="42">
                  <c:v>5422.3</c:v>
                </c:pt>
                <c:pt idx="43">
                  <c:v>5389.7</c:v>
                </c:pt>
                <c:pt idx="44">
                  <c:v>5564.8</c:v>
                </c:pt>
                <c:pt idx="45">
                  <c:v>5832.5</c:v>
                </c:pt>
                <c:pt idx="46">
                  <c:v>5957.3</c:v>
                </c:pt>
                <c:pt idx="47">
                  <c:v>6211.6</c:v>
                </c:pt>
                <c:pt idx="48">
                  <c:v>6171.5</c:v>
                </c:pt>
                <c:pt idx="49">
                  <c:v>6174.7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Sheet1!$A$2:$A$51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Sheet1!$C$2:$C$51</c:f>
              <c:numCache>
                <c:formatCode>General</c:formatCode>
                <c:ptCount val="50"/>
                <c:pt idx="0">
                  <c:v>18417</c:v>
                </c:pt>
                <c:pt idx="1">
                  <c:v>18399</c:v>
                </c:pt>
                <c:pt idx="2">
                  <c:v>17967</c:v>
                </c:pt>
                <c:pt idx="3">
                  <c:v>19303</c:v>
                </c:pt>
                <c:pt idx="4">
                  <c:v>18100</c:v>
                </c:pt>
                <c:pt idx="5">
                  <c:v>14238</c:v>
                </c:pt>
                <c:pt idx="6">
                  <c:v>13041</c:v>
                </c:pt>
                <c:pt idx="7">
                  <c:v>12685</c:v>
                </c:pt>
                <c:pt idx="8">
                  <c:v>11889</c:v>
                </c:pt>
                <c:pt idx="9">
                  <c:v>11093</c:v>
                </c:pt>
                <c:pt idx="10">
                  <c:v>11152</c:v>
                </c:pt>
                <c:pt idx="11">
                  <c:v>11029</c:v>
                </c:pt>
                <c:pt idx="12">
                  <c:v>11031</c:v>
                </c:pt>
                <c:pt idx="13">
                  <c:v>9901.2000000000007</c:v>
                </c:pt>
                <c:pt idx="14">
                  <c:v>10453</c:v>
                </c:pt>
                <c:pt idx="15">
                  <c:v>10831</c:v>
                </c:pt>
                <c:pt idx="16">
                  <c:v>11718</c:v>
                </c:pt>
                <c:pt idx="17">
                  <c:v>10977</c:v>
                </c:pt>
                <c:pt idx="18">
                  <c:v>11272</c:v>
                </c:pt>
                <c:pt idx="19">
                  <c:v>10688</c:v>
                </c:pt>
                <c:pt idx="20">
                  <c:v>11306</c:v>
                </c:pt>
                <c:pt idx="21">
                  <c:v>10321</c:v>
                </c:pt>
                <c:pt idx="22">
                  <c:v>10435</c:v>
                </c:pt>
                <c:pt idx="23">
                  <c:v>10135</c:v>
                </c:pt>
                <c:pt idx="24">
                  <c:v>10048</c:v>
                </c:pt>
                <c:pt idx="25">
                  <c:v>9793.5</c:v>
                </c:pt>
                <c:pt idx="26">
                  <c:v>9848.5</c:v>
                </c:pt>
                <c:pt idx="27">
                  <c:v>11027</c:v>
                </c:pt>
                <c:pt idx="28">
                  <c:v>11115</c:v>
                </c:pt>
                <c:pt idx="29">
                  <c:v>10711</c:v>
                </c:pt>
                <c:pt idx="30">
                  <c:v>11795</c:v>
                </c:pt>
                <c:pt idx="31">
                  <c:v>12646</c:v>
                </c:pt>
                <c:pt idx="32">
                  <c:v>13527</c:v>
                </c:pt>
                <c:pt idx="33">
                  <c:v>13263</c:v>
                </c:pt>
                <c:pt idx="34">
                  <c:v>12391</c:v>
                </c:pt>
                <c:pt idx="35">
                  <c:v>12834</c:v>
                </c:pt>
                <c:pt idx="36">
                  <c:v>13094</c:v>
                </c:pt>
                <c:pt idx="37">
                  <c:v>13611</c:v>
                </c:pt>
                <c:pt idx="38">
                  <c:v>15482</c:v>
                </c:pt>
                <c:pt idx="39">
                  <c:v>15397</c:v>
                </c:pt>
                <c:pt idx="40">
                  <c:v>17630</c:v>
                </c:pt>
                <c:pt idx="41">
                  <c:v>17892</c:v>
                </c:pt>
                <c:pt idx="42">
                  <c:v>17573</c:v>
                </c:pt>
                <c:pt idx="43">
                  <c:v>18932</c:v>
                </c:pt>
                <c:pt idx="44">
                  <c:v>19675</c:v>
                </c:pt>
                <c:pt idx="45">
                  <c:v>20572</c:v>
                </c:pt>
                <c:pt idx="46">
                  <c:v>20550</c:v>
                </c:pt>
                <c:pt idx="47">
                  <c:v>20572</c:v>
                </c:pt>
                <c:pt idx="48">
                  <c:v>21012</c:v>
                </c:pt>
                <c:pt idx="49">
                  <c:v>19638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30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Tilanne nyt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Taul1!$A$2:$A$6</c:f>
              <c:strCache>
                <c:ptCount val="5"/>
                <c:pt idx="0">
                  <c:v>Erittäin huono</c:v>
                </c:pt>
                <c:pt idx="1">
                  <c:v>Huono</c:v>
                </c:pt>
                <c:pt idx="2">
                  <c:v>Normaali</c:v>
                </c:pt>
                <c:pt idx="3">
                  <c:v>Hyvä</c:v>
                </c:pt>
                <c:pt idx="4">
                  <c:v>Erittäin hyvä</c:v>
                </c:pt>
              </c:strCache>
            </c:strRef>
          </c:cat>
          <c:val>
            <c:numRef>
              <c:f>Taul1!$B$2:$B$6</c:f>
              <c:numCache>
                <c:formatCode>0.0\ %</c:formatCode>
                <c:ptCount val="5"/>
                <c:pt idx="0">
                  <c:v>2.1874999999999999E-2</c:v>
                </c:pt>
                <c:pt idx="1">
                  <c:v>0.28749999999999998</c:v>
                </c:pt>
                <c:pt idx="2">
                  <c:v>0.53749999999999998</c:v>
                </c:pt>
                <c:pt idx="3">
                  <c:v>0.12968750000000001</c:v>
                </c:pt>
                <c:pt idx="4">
                  <c:v>2.34375E-2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BE-4A15-BA5A-AFE960E07419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Tilanne kuukauden päästä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Taul1!$A$2:$A$6</c:f>
              <c:strCache>
                <c:ptCount val="5"/>
                <c:pt idx="0">
                  <c:v>Erittäin huono</c:v>
                </c:pt>
                <c:pt idx="1">
                  <c:v>Huono</c:v>
                </c:pt>
                <c:pt idx="2">
                  <c:v>Normaali</c:v>
                </c:pt>
                <c:pt idx="3">
                  <c:v>Hyvä</c:v>
                </c:pt>
                <c:pt idx="4">
                  <c:v>Erittäin hyvä</c:v>
                </c:pt>
              </c:strCache>
            </c:strRef>
          </c:cat>
          <c:val>
            <c:numRef>
              <c:f>Taul1!$C$2:$C$6</c:f>
              <c:numCache>
                <c:formatCode>0.0\ %</c:formatCode>
                <c:ptCount val="5"/>
                <c:pt idx="0">
                  <c:v>5.7812500000000003E-2</c:v>
                </c:pt>
                <c:pt idx="1">
                  <c:v>0.41718749999999999</c:v>
                </c:pt>
                <c:pt idx="2">
                  <c:v>0.42812499999999998</c:v>
                </c:pt>
                <c:pt idx="3">
                  <c:v>8.1250000000000003E-2</c:v>
                </c:pt>
                <c:pt idx="4">
                  <c:v>1.5625E-2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BE-4A15-BA5A-AFE960E07419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Tilanne kolmen kuukauden päästä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Taul1!$A$2:$A$6</c:f>
              <c:strCache>
                <c:ptCount val="5"/>
                <c:pt idx="0">
                  <c:v>Erittäin huono</c:v>
                </c:pt>
                <c:pt idx="1">
                  <c:v>Huono</c:v>
                </c:pt>
                <c:pt idx="2">
                  <c:v>Normaali</c:v>
                </c:pt>
                <c:pt idx="3">
                  <c:v>Hyvä</c:v>
                </c:pt>
                <c:pt idx="4">
                  <c:v>Erittäin hyvä</c:v>
                </c:pt>
              </c:strCache>
            </c:strRef>
          </c:cat>
          <c:val>
            <c:numRef>
              <c:f>Taul1!$D$2:$D$6</c:f>
              <c:numCache>
                <c:formatCode>0.0\ %</c:formatCode>
                <c:ptCount val="5"/>
                <c:pt idx="0">
                  <c:v>0.1</c:v>
                </c:pt>
                <c:pt idx="1">
                  <c:v>0.5</c:v>
                </c:pt>
                <c:pt idx="2">
                  <c:v>0.34375</c:v>
                </c:pt>
                <c:pt idx="3">
                  <c:v>0.05</c:v>
                </c:pt>
                <c:pt idx="4">
                  <c:v>6.2500000000000003E-3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6BE-4A15-BA5A-AFE960E074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09125328"/>
        <c:axId val="409127296"/>
      </c:barChart>
      <c:catAx>
        <c:axId val="4091253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7296"/>
        <c:crosses val="autoZero"/>
        <c:auto val="1"/>
        <c:lblAlgn val="ctr"/>
        <c:lblOffset val="100"/>
        <c:noMultiLvlLbl val="0"/>
      </c:catAx>
      <c:valAx>
        <c:axId val="40912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5328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28.4.2020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Komponenttien / välituotteiden / raaka-aineiden saatavuusongelmat</c:v>
                </c:pt>
                <c:pt idx="1">
                  <c:v>Asiakkaat eivät ota vastaan tuotteita omien ongelmiensa vuoksi</c:v>
                </c:pt>
                <c:pt idx="2">
                  <c:v>Asiakkaan tiloihin ei päästä tekemään työtä (asennuksia, konsultointia tms.)</c:v>
                </c:pt>
                <c:pt idx="3">
                  <c:v>Kysyntä ylipäätään heikentynyt olennaisesti (uudet tilaukset vähentyneet / myynti vähentynyt)</c:v>
                </c:pt>
                <c:pt idx="4">
                  <c:v>Jo tehtyjä tilauksia / sovittuja projekteja siirretään myöhemmäksi</c:v>
                </c:pt>
                <c:pt idx="5">
                  <c:v>Jo tehtyjä tilauksia / sovittuja projekteja perutaan kokonaan</c:v>
                </c:pt>
                <c:pt idx="6">
                  <c:v>Henkilöstön poissaolo karanteenista tai sairastumisesta johtuen</c:v>
                </c:pt>
                <c:pt idx="7">
                  <c:v>Asiakkaat eivät maksa laskuja ajoissa tai ovat maksukyvyttömiä</c:v>
                </c:pt>
                <c:pt idx="8">
                  <c:v>Ulkomaisen henkilöstön poissaolo liikkumisrajoituksista johtuen*</c:v>
                </c:pt>
              </c:strCache>
            </c:strRef>
          </c:cat>
          <c:val>
            <c:numRef>
              <c:f>Taul1!$B$2:$J$2</c:f>
              <c:numCache>
                <c:formatCode>0.0\ %</c:formatCode>
                <c:ptCount val="9"/>
                <c:pt idx="0">
                  <c:v>5.6250000000000001E-2</c:v>
                </c:pt>
                <c:pt idx="1">
                  <c:v>8.9062500000000003E-2</c:v>
                </c:pt>
                <c:pt idx="2">
                  <c:v>0.1171875</c:v>
                </c:pt>
                <c:pt idx="3">
                  <c:v>0.24531249999999999</c:v>
                </c:pt>
                <c:pt idx="4">
                  <c:v>8.2812499999999997E-2</c:v>
                </c:pt>
                <c:pt idx="5">
                  <c:v>1.8749999999999999E-2</c:v>
                </c:pt>
                <c:pt idx="6">
                  <c:v>1.5625E-2</c:v>
                </c:pt>
                <c:pt idx="7">
                  <c:v>2.1874999999999999E-2</c:v>
                </c:pt>
                <c:pt idx="8">
                  <c:v>4.5312499999999999E-2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414E-48AE-A4F0-BFE891DEC9B3}"/>
            </c:ext>
          </c:extLst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9.4.2020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Komponenttien / välituotteiden / raaka-aineiden saatavuusongelmat</c:v>
                </c:pt>
                <c:pt idx="1">
                  <c:v>Asiakkaat eivät ota vastaan tuotteita omien ongelmiensa vuoksi</c:v>
                </c:pt>
                <c:pt idx="2">
                  <c:v>Asiakkaan tiloihin ei päästä tekemään työtä (asennuksia, konsultointia tms.)</c:v>
                </c:pt>
                <c:pt idx="3">
                  <c:v>Kysyntä ylipäätään heikentynyt olennaisesti (uudet tilaukset vähentyneet / myynti vähentynyt)</c:v>
                </c:pt>
                <c:pt idx="4">
                  <c:v>Jo tehtyjä tilauksia / sovittuja projekteja siirretään myöhemmäksi</c:v>
                </c:pt>
                <c:pt idx="5">
                  <c:v>Jo tehtyjä tilauksia / sovittuja projekteja perutaan kokonaan</c:v>
                </c:pt>
                <c:pt idx="6">
                  <c:v>Henkilöstön poissaolo karanteenista tai sairastumisesta johtuen</c:v>
                </c:pt>
                <c:pt idx="7">
                  <c:v>Asiakkaat eivät maksa laskuja ajoissa tai ovat maksukyvyttömiä</c:v>
                </c:pt>
                <c:pt idx="8">
                  <c:v>Ulkomaisen henkilöstön poissaolo liikkumisrajoituksista johtuen*</c:v>
                </c:pt>
              </c:strCache>
            </c:strRef>
          </c:cat>
          <c:val>
            <c:numRef>
              <c:f>Taul1!$B$3:$J$3</c:f>
              <c:numCache>
                <c:formatCode>0.0\ %</c:formatCode>
                <c:ptCount val="9"/>
                <c:pt idx="0">
                  <c:v>3.9383561643835614E-2</c:v>
                </c:pt>
                <c:pt idx="1">
                  <c:v>6.1643835616438353E-2</c:v>
                </c:pt>
                <c:pt idx="2">
                  <c:v>9.9315068493150679E-2</c:v>
                </c:pt>
                <c:pt idx="3">
                  <c:v>0.19006849315068494</c:v>
                </c:pt>
                <c:pt idx="4">
                  <c:v>9.0753424657534248E-2</c:v>
                </c:pt>
                <c:pt idx="5">
                  <c:v>1.8835616438356163E-2</c:v>
                </c:pt>
                <c:pt idx="6">
                  <c:v>1.7123287671232876E-2</c:v>
                </c:pt>
                <c:pt idx="7">
                  <c:v>3.2534246575342464E-2</c:v>
                </c:pt>
                <c:pt idx="8">
                  <c:v>4.965753424657534E-2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CB-4A12-BC93-89E924E957E3}"/>
            </c:ext>
          </c:extLst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2.4.2020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Komponenttien / välituotteiden / raaka-aineiden saatavuusongelmat</c:v>
                </c:pt>
                <c:pt idx="1">
                  <c:v>Asiakkaat eivät ota vastaan tuotteita omien ongelmiensa vuoksi</c:v>
                </c:pt>
                <c:pt idx="2">
                  <c:v>Asiakkaan tiloihin ei päästä tekemään työtä (asennuksia, konsultointia tms.)</c:v>
                </c:pt>
                <c:pt idx="3">
                  <c:v>Kysyntä ylipäätään heikentynyt olennaisesti (uudet tilaukset vähentyneet / myynti vähentynyt)</c:v>
                </c:pt>
                <c:pt idx="4">
                  <c:v>Jo tehtyjä tilauksia / sovittuja projekteja siirretään myöhemmäksi</c:v>
                </c:pt>
                <c:pt idx="5">
                  <c:v>Jo tehtyjä tilauksia / sovittuja projekteja perutaan kokonaan</c:v>
                </c:pt>
                <c:pt idx="6">
                  <c:v>Henkilöstön poissaolo karanteenista tai sairastumisesta johtuen</c:v>
                </c:pt>
                <c:pt idx="7">
                  <c:v>Asiakkaat eivät maksa laskuja ajoissa tai ovat maksukyvyttömiä</c:v>
                </c:pt>
                <c:pt idx="8">
                  <c:v>Ulkomaisen henkilöstön poissaolo liikkumisrajoituksista johtuen*</c:v>
                </c:pt>
              </c:strCache>
            </c:strRef>
          </c:cat>
          <c:val>
            <c:numRef>
              <c:f>Taul1!$B$4:$J$4</c:f>
              <c:numCache>
                <c:formatCode>0.0\ %</c:formatCode>
                <c:ptCount val="9"/>
                <c:pt idx="0">
                  <c:v>4.8192771084337352E-2</c:v>
                </c:pt>
                <c:pt idx="1">
                  <c:v>6.7125645438898457E-2</c:v>
                </c:pt>
                <c:pt idx="2">
                  <c:v>0.12392426850258176</c:v>
                </c:pt>
                <c:pt idx="3">
                  <c:v>0.16006884681583478</c:v>
                </c:pt>
                <c:pt idx="4">
                  <c:v>0.10154905335628227</c:v>
                </c:pt>
                <c:pt idx="5">
                  <c:v>2.5817555938037865E-2</c:v>
                </c:pt>
                <c:pt idx="6">
                  <c:v>2.9259896729776247E-2</c:v>
                </c:pt>
                <c:pt idx="7">
                  <c:v>2.4096385542168676E-2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11-4400-908D-2F7BB5A98B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09125328"/>
        <c:axId val="409127296"/>
        <c:extLst/>
      </c:barChart>
      <c:catAx>
        <c:axId val="409125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9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7296"/>
        <c:crosses val="autoZero"/>
        <c:auto val="1"/>
        <c:lblAlgn val="ctr"/>
        <c:lblOffset val="100"/>
        <c:noMultiLvlLbl val="0"/>
      </c:catAx>
      <c:valAx>
        <c:axId val="409127296"/>
        <c:scaling>
          <c:orientation val="minMax"/>
          <c:max val="0.25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5328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771046048646919"/>
          <c:y val="0.91637203701670988"/>
          <c:w val="0.3143886790356627"/>
          <c:h val="7.07742242100480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1600" b="1"/>
            </a:pPr>
            <a:r>
              <a:rPr lang="en-US" sz="1050" b="0" err="1">
                <a:solidFill>
                  <a:srgbClr val="002060"/>
                </a:solidFill>
              </a:rPr>
              <a:t>Saldoluku</a:t>
            </a:r>
            <a:r>
              <a:rPr lang="en-US" sz="1050" b="0">
                <a:solidFill>
                  <a:srgbClr val="002060"/>
                </a:solidFill>
              </a:rPr>
              <a:t> </a:t>
            </a:r>
          </a:p>
        </c:rich>
      </c:tx>
      <c:layout>
        <c:manualLayout>
          <c:xMode val="edge"/>
          <c:yMode val="edge"/>
          <c:x val="0.87328608328045276"/>
          <c:y val="0.2377175968652132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4674120615740283E-2"/>
          <c:y val="3.5687247530145093E-2"/>
          <c:w val="0.93307819253678703"/>
          <c:h val="0.93088245034184414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Saldoluku</c:v>
                </c:pt>
              </c:strCache>
            </c:strRef>
          </c:tx>
          <c:spPr>
            <a:ln w="41275"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Taul1!$A$2:$A$54</c:f>
              <c:strCache>
                <c:ptCount val="51"/>
                <c:pt idx="1">
                  <c:v>08(1)</c:v>
                </c:pt>
                <c:pt idx="2">
                  <c:v>08(4)</c:v>
                </c:pt>
                <c:pt idx="3">
                  <c:v>08(7)</c:v>
                </c:pt>
                <c:pt idx="4">
                  <c:v>08(10)</c:v>
                </c:pt>
                <c:pt idx="5">
                  <c:v>09(1)</c:v>
                </c:pt>
                <c:pt idx="6">
                  <c:v>09(4)</c:v>
                </c:pt>
                <c:pt idx="7">
                  <c:v>09(7)</c:v>
                </c:pt>
                <c:pt idx="8">
                  <c:v>09(10)</c:v>
                </c:pt>
                <c:pt idx="9">
                  <c:v>10(1)</c:v>
                </c:pt>
                <c:pt idx="10">
                  <c:v>10(4)</c:v>
                </c:pt>
                <c:pt idx="11">
                  <c:v>10(7)</c:v>
                </c:pt>
                <c:pt idx="12">
                  <c:v>10(10)</c:v>
                </c:pt>
                <c:pt idx="13">
                  <c:v>11(1)</c:v>
                </c:pt>
                <c:pt idx="14">
                  <c:v>11(4)</c:v>
                </c:pt>
                <c:pt idx="15">
                  <c:v>11(7)</c:v>
                </c:pt>
                <c:pt idx="16">
                  <c:v>11(10)</c:v>
                </c:pt>
                <c:pt idx="17">
                  <c:v>12(1)</c:v>
                </c:pt>
                <c:pt idx="18">
                  <c:v>12(4)</c:v>
                </c:pt>
                <c:pt idx="19">
                  <c:v>12(7)</c:v>
                </c:pt>
                <c:pt idx="20">
                  <c:v>12(10)</c:v>
                </c:pt>
                <c:pt idx="21">
                  <c:v>13(1)</c:v>
                </c:pt>
                <c:pt idx="22">
                  <c:v>13(4)</c:v>
                </c:pt>
                <c:pt idx="23">
                  <c:v>13(7)</c:v>
                </c:pt>
                <c:pt idx="24">
                  <c:v>13(10)</c:v>
                </c:pt>
                <c:pt idx="25">
                  <c:v>14(1)</c:v>
                </c:pt>
                <c:pt idx="26">
                  <c:v>14(4)</c:v>
                </c:pt>
                <c:pt idx="27">
                  <c:v>14(7)</c:v>
                </c:pt>
                <c:pt idx="28">
                  <c:v>14(10)</c:v>
                </c:pt>
                <c:pt idx="29">
                  <c:v>15(1)</c:v>
                </c:pt>
                <c:pt idx="30">
                  <c:v>15(4)</c:v>
                </c:pt>
                <c:pt idx="31">
                  <c:v>15(7)</c:v>
                </c:pt>
                <c:pt idx="32">
                  <c:v>15(10)</c:v>
                </c:pt>
                <c:pt idx="33">
                  <c:v>16(1)</c:v>
                </c:pt>
                <c:pt idx="34">
                  <c:v>16(4)</c:v>
                </c:pt>
                <c:pt idx="35">
                  <c:v>16(7)</c:v>
                </c:pt>
                <c:pt idx="36">
                  <c:v>16(10)</c:v>
                </c:pt>
                <c:pt idx="37">
                  <c:v>17(1)</c:v>
                </c:pt>
                <c:pt idx="38">
                  <c:v>17(4)</c:v>
                </c:pt>
                <c:pt idx="39">
                  <c:v>17(7)</c:v>
                </c:pt>
                <c:pt idx="40">
                  <c:v>17(10)</c:v>
                </c:pt>
                <c:pt idx="41">
                  <c:v>18(1)</c:v>
                </c:pt>
                <c:pt idx="42">
                  <c:v>18(4)</c:v>
                </c:pt>
                <c:pt idx="43">
                  <c:v>18(7)</c:v>
                </c:pt>
                <c:pt idx="44">
                  <c:v>18(10)</c:v>
                </c:pt>
                <c:pt idx="45">
                  <c:v>19(1)</c:v>
                </c:pt>
                <c:pt idx="46">
                  <c:v>19(4)</c:v>
                </c:pt>
                <c:pt idx="47">
                  <c:v>19(7)</c:v>
                </c:pt>
                <c:pt idx="48">
                  <c:v>19(10)</c:v>
                </c:pt>
                <c:pt idx="49">
                  <c:v>20(1)</c:v>
                </c:pt>
                <c:pt idx="50">
                  <c:v>20(4)</c:v>
                </c:pt>
              </c:strCache>
            </c:strRef>
          </c:cat>
          <c:val>
            <c:numRef>
              <c:f>Taul1!$B$2:$B$54</c:f>
              <c:numCache>
                <c:formatCode>General</c:formatCode>
                <c:ptCount val="53"/>
                <c:pt idx="1">
                  <c:v>-2</c:v>
                </c:pt>
                <c:pt idx="2">
                  <c:v>1</c:v>
                </c:pt>
                <c:pt idx="3">
                  <c:v>-14</c:v>
                </c:pt>
                <c:pt idx="4">
                  <c:v>-28</c:v>
                </c:pt>
                <c:pt idx="5">
                  <c:v>-56</c:v>
                </c:pt>
                <c:pt idx="6">
                  <c:v>-36</c:v>
                </c:pt>
                <c:pt idx="7">
                  <c:v>-21</c:v>
                </c:pt>
                <c:pt idx="8">
                  <c:v>2</c:v>
                </c:pt>
                <c:pt idx="9">
                  <c:v>10</c:v>
                </c:pt>
                <c:pt idx="10">
                  <c:v>33</c:v>
                </c:pt>
                <c:pt idx="11">
                  <c:v>27</c:v>
                </c:pt>
                <c:pt idx="12">
                  <c:v>19</c:v>
                </c:pt>
                <c:pt idx="13">
                  <c:v>26</c:v>
                </c:pt>
                <c:pt idx="14">
                  <c:v>30</c:v>
                </c:pt>
                <c:pt idx="15">
                  <c:v>18</c:v>
                </c:pt>
                <c:pt idx="16">
                  <c:v>-5</c:v>
                </c:pt>
                <c:pt idx="17">
                  <c:v>-5</c:v>
                </c:pt>
                <c:pt idx="18">
                  <c:v>8</c:v>
                </c:pt>
                <c:pt idx="19">
                  <c:v>-4</c:v>
                </c:pt>
                <c:pt idx="20">
                  <c:v>-24</c:v>
                </c:pt>
                <c:pt idx="21">
                  <c:v>-11</c:v>
                </c:pt>
                <c:pt idx="22">
                  <c:v>-2</c:v>
                </c:pt>
                <c:pt idx="23">
                  <c:v>-11</c:v>
                </c:pt>
                <c:pt idx="24">
                  <c:v>-13</c:v>
                </c:pt>
                <c:pt idx="25">
                  <c:v>5</c:v>
                </c:pt>
                <c:pt idx="26">
                  <c:v>15</c:v>
                </c:pt>
                <c:pt idx="27">
                  <c:v>3</c:v>
                </c:pt>
                <c:pt idx="28">
                  <c:v>-12</c:v>
                </c:pt>
                <c:pt idx="29">
                  <c:v>-4</c:v>
                </c:pt>
                <c:pt idx="30">
                  <c:v>10</c:v>
                </c:pt>
                <c:pt idx="31">
                  <c:v>1</c:v>
                </c:pt>
                <c:pt idx="32">
                  <c:v>-3</c:v>
                </c:pt>
                <c:pt idx="33">
                  <c:v>1</c:v>
                </c:pt>
                <c:pt idx="34">
                  <c:v>18</c:v>
                </c:pt>
                <c:pt idx="35">
                  <c:v>4</c:v>
                </c:pt>
                <c:pt idx="36">
                  <c:v>9</c:v>
                </c:pt>
                <c:pt idx="37">
                  <c:v>14</c:v>
                </c:pt>
                <c:pt idx="38">
                  <c:v>24</c:v>
                </c:pt>
                <c:pt idx="39">
                  <c:v>24</c:v>
                </c:pt>
                <c:pt idx="40">
                  <c:v>21.45</c:v>
                </c:pt>
                <c:pt idx="41">
                  <c:v>26.4</c:v>
                </c:pt>
                <c:pt idx="42">
                  <c:v>24.3</c:v>
                </c:pt>
                <c:pt idx="43">
                  <c:v>11.46</c:v>
                </c:pt>
                <c:pt idx="44">
                  <c:v>0.45</c:v>
                </c:pt>
                <c:pt idx="45">
                  <c:v>4.71</c:v>
                </c:pt>
                <c:pt idx="46">
                  <c:v>12.19</c:v>
                </c:pt>
                <c:pt idx="47">
                  <c:v>-2.73</c:v>
                </c:pt>
                <c:pt idx="48">
                  <c:v>-16.66</c:v>
                </c:pt>
                <c:pt idx="49">
                  <c:v>-6.75</c:v>
                </c:pt>
                <c:pt idx="50">
                  <c:v>-42.43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D0-4FF0-85C3-A9C09AA007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7343216"/>
        <c:axId val="407343608"/>
      </c:lineChart>
      <c:catAx>
        <c:axId val="407343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1400" b="1" i="0" baseline="0">
                <a:latin typeface="Arial" panose="020B0604020202020204" pitchFamily="34" charset="0"/>
              </a:defRPr>
            </a:pPr>
            <a:endParaRPr lang="fi-FI"/>
          </a:p>
        </c:txPr>
        <c:crossAx val="407343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407343608"/>
        <c:scaling>
          <c:orientation val="minMax"/>
          <c:max val="40"/>
          <c:min val="-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0" i="0" baseline="0">
                <a:solidFill>
                  <a:schemeClr val="tx2"/>
                </a:solidFill>
                <a:latin typeface="Verdana" panose="020B0604030504040204" pitchFamily="34" charset="0"/>
              </a:defRPr>
            </a:pPr>
            <a:endParaRPr lang="fi-FI"/>
          </a:p>
        </c:txPr>
        <c:crossAx val="407343216"/>
        <c:crosses val="autoZero"/>
        <c:crossBetween val="midCat"/>
        <c:majorUnit val="10"/>
        <c:min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Q2/2020 vs. Q2/2019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Taul1!$A$2:$A$12</c:f>
              <c:strCache>
                <c:ptCount val="11"/>
                <c:pt idx="0">
                  <c:v>-100--81</c:v>
                </c:pt>
                <c:pt idx="1">
                  <c:v>-80--61</c:v>
                </c:pt>
                <c:pt idx="2">
                  <c:v>-60--41</c:v>
                </c:pt>
                <c:pt idx="3">
                  <c:v>-40--21</c:v>
                </c:pt>
                <c:pt idx="4">
                  <c:v>-20--1</c:v>
                </c:pt>
                <c:pt idx="5">
                  <c:v>0</c:v>
                </c:pt>
                <c:pt idx="6">
                  <c:v>1-19</c:v>
                </c:pt>
                <c:pt idx="7">
                  <c:v>20-39</c:v>
                </c:pt>
                <c:pt idx="8">
                  <c:v>40-59</c:v>
                </c:pt>
                <c:pt idx="9">
                  <c:v>60-79</c:v>
                </c:pt>
                <c:pt idx="10">
                  <c:v>80-100</c:v>
                </c:pt>
              </c:strCache>
            </c:strRef>
          </c:cat>
          <c:val>
            <c:numRef>
              <c:f>Taul1!$B$2:$B$12</c:f>
              <c:numCache>
                <c:formatCode>0.0\ %</c:formatCode>
                <c:ptCount val="11"/>
                <c:pt idx="0">
                  <c:v>3.1250000000000002E-3</c:v>
                </c:pt>
                <c:pt idx="1">
                  <c:v>1.0937499999999999E-2</c:v>
                </c:pt>
                <c:pt idx="2">
                  <c:v>4.8437500000000001E-2</c:v>
                </c:pt>
                <c:pt idx="3">
                  <c:v>0.1140625</c:v>
                </c:pt>
                <c:pt idx="4">
                  <c:v>0.41562500000000002</c:v>
                </c:pt>
                <c:pt idx="5">
                  <c:v>0.18593750000000001</c:v>
                </c:pt>
                <c:pt idx="6">
                  <c:v>0.15781249999999999</c:v>
                </c:pt>
                <c:pt idx="7">
                  <c:v>4.3749999999999997E-2</c:v>
                </c:pt>
                <c:pt idx="8">
                  <c:v>4.6874999999999998E-3</c:v>
                </c:pt>
                <c:pt idx="9">
                  <c:v>7.8125E-3</c:v>
                </c:pt>
                <c:pt idx="10">
                  <c:v>7.8125E-3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8D-4999-9F69-8F5A41833A97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Q3/2020 vs. Q3/2019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Taul1!$A$2:$A$12</c:f>
              <c:strCache>
                <c:ptCount val="11"/>
                <c:pt idx="0">
                  <c:v>-100--81</c:v>
                </c:pt>
                <c:pt idx="1">
                  <c:v>-80--61</c:v>
                </c:pt>
                <c:pt idx="2">
                  <c:v>-60--41</c:v>
                </c:pt>
                <c:pt idx="3">
                  <c:v>-40--21</c:v>
                </c:pt>
                <c:pt idx="4">
                  <c:v>-20--1</c:v>
                </c:pt>
                <c:pt idx="5">
                  <c:v>0</c:v>
                </c:pt>
                <c:pt idx="6">
                  <c:v>1-19</c:v>
                </c:pt>
                <c:pt idx="7">
                  <c:v>20-39</c:v>
                </c:pt>
                <c:pt idx="8">
                  <c:v>40-59</c:v>
                </c:pt>
                <c:pt idx="9">
                  <c:v>60-79</c:v>
                </c:pt>
                <c:pt idx="10">
                  <c:v>80-100</c:v>
                </c:pt>
              </c:strCache>
            </c:strRef>
          </c:cat>
          <c:val>
            <c:numRef>
              <c:f>Taul1!$C$2:$C$12</c:f>
              <c:numCache>
                <c:formatCode>0.0\ %</c:formatCode>
                <c:ptCount val="11"/>
                <c:pt idx="0">
                  <c:v>1.5625000000000001E-3</c:v>
                </c:pt>
                <c:pt idx="1">
                  <c:v>1.40625E-2</c:v>
                </c:pt>
                <c:pt idx="2">
                  <c:v>5.6250000000000001E-2</c:v>
                </c:pt>
                <c:pt idx="3">
                  <c:v>0.15312500000000001</c:v>
                </c:pt>
                <c:pt idx="4">
                  <c:v>0.4609375</c:v>
                </c:pt>
                <c:pt idx="5">
                  <c:v>0.15625</c:v>
                </c:pt>
                <c:pt idx="6">
                  <c:v>0.1046875</c:v>
                </c:pt>
                <c:pt idx="7">
                  <c:v>2.6562499999999999E-2</c:v>
                </c:pt>
                <c:pt idx="8">
                  <c:v>9.3749999999999997E-3</c:v>
                </c:pt>
                <c:pt idx="9">
                  <c:v>7.8125E-3</c:v>
                </c:pt>
                <c:pt idx="10">
                  <c:v>9.3749999999999997E-3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8D-4999-9F69-8F5A41833A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2026376"/>
        <c:axId val="472024408"/>
      </c:barChart>
      <c:catAx>
        <c:axId val="472026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72024408"/>
        <c:crosses val="autoZero"/>
        <c:auto val="1"/>
        <c:lblAlgn val="ctr"/>
        <c:lblOffset val="100"/>
        <c:noMultiLvlLbl val="0"/>
      </c:catAx>
      <c:valAx>
        <c:axId val="472024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72026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440191145232843"/>
          <c:y val="0.93318739637779691"/>
          <c:w val="0.65292137007278173"/>
          <c:h val="6.68126036222030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28.4.2020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Taul1!$A$2:$A$4</c:f>
              <c:strCache>
                <c:ptCount val="3"/>
                <c:pt idx="0">
                  <c:v>Olemme jo lomauttaneet henkilöstöä tai teemme niin viikon sisällä</c:v>
                </c:pt>
                <c:pt idx="1">
                  <c:v>Valmistaudumme lomautuksiin 1-3 kuukauden sisällä</c:v>
                </c:pt>
                <c:pt idx="2">
                  <c:v>Lomautus ei ole ajankohtainen</c:v>
                </c:pt>
              </c:strCache>
            </c:strRef>
          </c:cat>
          <c:val>
            <c:numRef>
              <c:f>Taul1!$B$2:$B$4</c:f>
              <c:numCache>
                <c:formatCode>0.0\ %</c:formatCode>
                <c:ptCount val="3"/>
                <c:pt idx="0">
                  <c:v>0.32187500000000002</c:v>
                </c:pt>
                <c:pt idx="1">
                  <c:v>0.30937500000000001</c:v>
                </c:pt>
                <c:pt idx="2">
                  <c:v>0.36875000000000002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4E-48AE-A4F0-BFE891DEC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9125328"/>
        <c:axId val="409127296"/>
      </c:barChart>
      <c:catAx>
        <c:axId val="40912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7296"/>
        <c:crosses val="autoZero"/>
        <c:auto val="1"/>
        <c:lblAlgn val="ctr"/>
        <c:lblOffset val="100"/>
        <c:noMultiLvlLbl val="0"/>
      </c:catAx>
      <c:valAx>
        <c:axId val="409127296"/>
        <c:scaling>
          <c:orientation val="minMax"/>
          <c:max val="0.6000000000000000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5328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28.4.2020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Taul1!$A$2:$A$4</c:f>
              <c:strCache>
                <c:ptCount val="3"/>
                <c:pt idx="0">
                  <c:v>Olemme jo irtisanoneet henkilöstöä tai teemme niin viikon sisällä</c:v>
                </c:pt>
                <c:pt idx="1">
                  <c:v>Valmistaudumme irtisanomisiin 1-3 kuukauden sisällä</c:v>
                </c:pt>
                <c:pt idx="2">
                  <c:v>Irtisanomiset eivät ole ajankohtaisia</c:v>
                </c:pt>
              </c:strCache>
            </c:strRef>
          </c:cat>
          <c:val>
            <c:numRef>
              <c:f>Taul1!$B$2:$B$4</c:f>
              <c:numCache>
                <c:formatCode>0.0\ %</c:formatCode>
                <c:ptCount val="3"/>
                <c:pt idx="0">
                  <c:v>5.46875E-2</c:v>
                </c:pt>
                <c:pt idx="1">
                  <c:v>0.14218749999999999</c:v>
                </c:pt>
                <c:pt idx="2">
                  <c:v>0.80312499999999998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4E-48AE-A4F0-BFE891DEC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9125328"/>
        <c:axId val="409127296"/>
      </c:barChart>
      <c:catAx>
        <c:axId val="40912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7296"/>
        <c:crosses val="autoZero"/>
        <c:auto val="1"/>
        <c:lblAlgn val="ctr"/>
        <c:lblOffset val="100"/>
        <c:noMultiLvlLbl val="0"/>
      </c:catAx>
      <c:valAx>
        <c:axId val="4091272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5328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l">
              <a:defRPr sz="1200"/>
            </a:lvl1pPr>
          </a:lstStyle>
          <a:p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6763"/>
            <a:ext cx="682307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78" tIns="47389" rIns="94778" bIns="47389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4778" tIns="47389" rIns="94778" bIns="473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l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r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1012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169715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76FE28C0-EFDC-4114-8945-A88DDBB3C88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fi-FI" sz="1800" dirty="0"/>
              <a:t>Teknologiateollisuuden jäsenyritysten arvion mukaan tilanne heikkenee jatkuvasti kolmen seuraavan kuukauden aikana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5C90953A-AAE9-4280-9AB4-C59041B86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10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8118502-4A65-4CD0-AAF3-310F7D0D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72A1B6F-6730-4658-A754-C112D841F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883D252-21AB-4D23-B6AF-A5FD50D0483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koronapulssi –jäsenkysely</a:t>
            </a:r>
          </a:p>
          <a:p>
            <a:r>
              <a:rPr lang="fi-FI" dirty="0"/>
              <a:t>28.4.2020 n=640</a:t>
            </a:r>
          </a:p>
        </p:txBody>
      </p:sp>
      <p:graphicFrame>
        <p:nvGraphicFramePr>
          <p:cNvPr id="8" name="Sisällön paikkamerkki 9">
            <a:extLst>
              <a:ext uri="{FF2B5EF4-FFF2-40B4-BE49-F238E27FC236}">
                <a16:creationId xmlns:a16="http://schemas.microsoft.com/office/drawing/2014/main" id="{D197F15D-450E-4FB4-8981-8146E495A50E}"/>
              </a:ext>
            </a:extLst>
          </p:cNvPr>
          <p:cNvGraphicFramePr>
            <a:graphicFrameLocks noGrp="1"/>
          </p:cNvGraphicFramePr>
          <p:nvPr>
            <p:ph sz="quarter" idx="17"/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Suora nuoliyhdysviiva 8">
            <a:extLst>
              <a:ext uri="{FF2B5EF4-FFF2-40B4-BE49-F238E27FC236}">
                <a16:creationId xmlns:a16="http://schemas.microsoft.com/office/drawing/2014/main" id="{F8F0FF4A-C9CA-462E-AF9E-2190AEA57BC5}"/>
              </a:ext>
            </a:extLst>
          </p:cNvPr>
          <p:cNvCxnSpPr/>
          <p:nvPr/>
        </p:nvCxnSpPr>
        <p:spPr>
          <a:xfrm flipV="1">
            <a:off x="1259632" y="3392115"/>
            <a:ext cx="792088" cy="648072"/>
          </a:xfrm>
          <a:prstGeom prst="straightConnector1">
            <a:avLst/>
          </a:prstGeom>
          <a:ln w="1905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uora nuoliyhdysviiva 9">
            <a:extLst>
              <a:ext uri="{FF2B5EF4-FFF2-40B4-BE49-F238E27FC236}">
                <a16:creationId xmlns:a16="http://schemas.microsoft.com/office/drawing/2014/main" id="{68A17B57-3524-4739-BB0D-E2F6CF6159CD}"/>
              </a:ext>
            </a:extLst>
          </p:cNvPr>
          <p:cNvCxnSpPr>
            <a:cxnSpLocks/>
          </p:cNvCxnSpPr>
          <p:nvPr/>
        </p:nvCxnSpPr>
        <p:spPr>
          <a:xfrm flipV="1">
            <a:off x="2915816" y="1635646"/>
            <a:ext cx="648072" cy="1238523"/>
          </a:xfrm>
          <a:prstGeom prst="straightConnector1">
            <a:avLst/>
          </a:prstGeom>
          <a:ln w="1905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uora nuoliyhdysviiva 12">
            <a:extLst>
              <a:ext uri="{FF2B5EF4-FFF2-40B4-BE49-F238E27FC236}">
                <a16:creationId xmlns:a16="http://schemas.microsoft.com/office/drawing/2014/main" id="{372AA986-CDAD-4000-8878-7E2FF12E8399}"/>
              </a:ext>
            </a:extLst>
          </p:cNvPr>
          <p:cNvCxnSpPr>
            <a:cxnSpLocks/>
          </p:cNvCxnSpPr>
          <p:nvPr/>
        </p:nvCxnSpPr>
        <p:spPr>
          <a:xfrm>
            <a:off x="4499992" y="1419622"/>
            <a:ext cx="720080" cy="1080120"/>
          </a:xfrm>
          <a:prstGeom prst="straightConnector1">
            <a:avLst/>
          </a:prstGeom>
          <a:ln w="1905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uora nuoliyhdysviiva 15">
            <a:extLst>
              <a:ext uri="{FF2B5EF4-FFF2-40B4-BE49-F238E27FC236}">
                <a16:creationId xmlns:a16="http://schemas.microsoft.com/office/drawing/2014/main" id="{01575096-43F0-4270-9797-5AE59AEDEA0B}"/>
              </a:ext>
            </a:extLst>
          </p:cNvPr>
          <p:cNvCxnSpPr>
            <a:cxnSpLocks/>
          </p:cNvCxnSpPr>
          <p:nvPr/>
        </p:nvCxnSpPr>
        <p:spPr>
          <a:xfrm>
            <a:off x="6012160" y="3392115"/>
            <a:ext cx="648072" cy="403771"/>
          </a:xfrm>
          <a:prstGeom prst="straightConnector1">
            <a:avLst/>
          </a:prstGeom>
          <a:ln w="1905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uora nuoliyhdysviiva 18">
            <a:extLst>
              <a:ext uri="{FF2B5EF4-FFF2-40B4-BE49-F238E27FC236}">
                <a16:creationId xmlns:a16="http://schemas.microsoft.com/office/drawing/2014/main" id="{5623D5C2-8EA5-4AFD-BFBB-CE590E84A7F9}"/>
              </a:ext>
            </a:extLst>
          </p:cNvPr>
          <p:cNvCxnSpPr>
            <a:cxnSpLocks/>
          </p:cNvCxnSpPr>
          <p:nvPr/>
        </p:nvCxnSpPr>
        <p:spPr>
          <a:xfrm>
            <a:off x="7524328" y="3795886"/>
            <a:ext cx="719672" cy="168967"/>
          </a:xfrm>
          <a:prstGeom prst="straightConnector1">
            <a:avLst/>
          </a:prstGeom>
          <a:ln w="19050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iruutu 13">
            <a:extLst>
              <a:ext uri="{FF2B5EF4-FFF2-40B4-BE49-F238E27FC236}">
                <a16:creationId xmlns:a16="http://schemas.microsoft.com/office/drawing/2014/main" id="{528BD7F9-4460-45AE-BC33-0180EAC7ABB7}"/>
              </a:ext>
            </a:extLst>
          </p:cNvPr>
          <p:cNvSpPr txBox="1"/>
          <p:nvPr/>
        </p:nvSpPr>
        <p:spPr>
          <a:xfrm>
            <a:off x="899592" y="1020291"/>
            <a:ext cx="3096344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Osuus yrityksistä, %</a:t>
            </a:r>
          </a:p>
        </p:txBody>
      </p:sp>
    </p:spTree>
    <p:extLst>
      <p:ext uri="{BB962C8B-B14F-4D97-AF65-F5344CB8AC3E}">
        <p14:creationId xmlns:p14="http://schemas.microsoft.com/office/powerpoint/2010/main" val="1130256825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BC206263-2FBC-4388-99DE-3677A24ED38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82026" y="127062"/>
            <a:ext cx="8250413" cy="788503"/>
          </a:xfrm>
        </p:spPr>
        <p:txBody>
          <a:bodyPr>
            <a:noAutofit/>
          </a:bodyPr>
          <a:lstStyle/>
          <a:p>
            <a:r>
              <a:rPr lang="fi-FI" sz="1800" dirty="0"/>
              <a:t>Yritysten koronakriisin vuoksi kohtaamat ongelmat ovat moninaisia, kysynnän jatkuva heikkeneminen huolestuttavinta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D61B8DCF-DCB3-4984-9C5C-D8DA542BF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11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7910E6-DA0A-49E1-A6D8-6F020C481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C3CBCE9-EAA9-46B0-8BF1-BE36DC256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18E8B046-CFAB-4548-870D-B60086FFDE2A}"/>
              </a:ext>
            </a:extLst>
          </p:cNvPr>
          <p:cNvGraphicFramePr>
            <a:graphicFrameLocks noGrp="1"/>
          </p:cNvGraphicFramePr>
          <p:nvPr>
            <p:ph sz="quarter" idx="17"/>
          </p:nvPr>
        </p:nvGraphicFramePr>
        <p:xfrm>
          <a:off x="107504" y="1301562"/>
          <a:ext cx="8928992" cy="334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687ADC7-98F5-412F-B49B-43449BFC94B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549686" cy="288863"/>
          </a:xfrm>
        </p:spPr>
        <p:txBody>
          <a:bodyPr/>
          <a:lstStyle/>
          <a:p>
            <a:r>
              <a:rPr lang="fi-FI" dirty="0"/>
              <a:t>Lähde: Teknologiateollisuus ry:n koronapulssi –jäsenkyselyt</a:t>
            </a:r>
          </a:p>
          <a:p>
            <a:r>
              <a:rPr lang="fi-FI" dirty="0"/>
              <a:t>2.4.2020 n=581, 9.4.2020 n=584, 28.4.2020 n=640. *) kysymystä ei esitetty 2.4 julkaistuissa tiedoissa</a:t>
            </a:r>
          </a:p>
          <a:p>
            <a:endParaRPr lang="fi-FI" dirty="0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45D50DC8-ABBB-41E5-ADB8-3ED2DBB38EE2}"/>
              </a:ext>
            </a:extLst>
          </p:cNvPr>
          <p:cNvSpPr txBox="1"/>
          <p:nvPr/>
        </p:nvSpPr>
        <p:spPr>
          <a:xfrm>
            <a:off x="1790610" y="1168355"/>
            <a:ext cx="5904656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>
                <a:solidFill>
                  <a:srgbClr val="000000"/>
                </a:solidFill>
              </a:rPr>
              <a:t>Niiden yritysten osuus, jotka vastasivat ongelman vaikeuttavan toimintaa erittäin paljon</a:t>
            </a:r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51FBF7B0-64AD-4DFC-B99F-C6719CEB79B9}"/>
              </a:ext>
            </a:extLst>
          </p:cNvPr>
          <p:cNvSpPr/>
          <p:nvPr/>
        </p:nvSpPr>
        <p:spPr bwMode="auto">
          <a:xfrm>
            <a:off x="107504" y="2283718"/>
            <a:ext cx="8928992" cy="86409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8694549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8639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/>
              <a:t>Teknologiateollisuuden yritysten saamat tarjouspyynnöt Suomessa* </a:t>
            </a:r>
            <a:endParaRPr lang="fi-FI" sz="1600" b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12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27.4.2020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tilauskantatiedustelu, </a:t>
            </a:r>
          </a:p>
          <a:p>
            <a:r>
              <a:rPr lang="fi-FI" dirty="0"/>
              <a:t>viimeisin kyselyajankohta huhtikuu 2020. </a:t>
            </a:r>
          </a:p>
          <a:p>
            <a:endParaRPr lang="fi-FI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sz="quarter" idx="17"/>
          </p:nvPr>
        </p:nvGraphicFramePr>
        <p:xfrm>
          <a:off x="381000" y="1081328"/>
          <a:ext cx="8391525" cy="330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uorakulmio 5"/>
          <p:cNvSpPr/>
          <p:nvPr/>
        </p:nvSpPr>
        <p:spPr>
          <a:xfrm>
            <a:off x="740381" y="4313710"/>
            <a:ext cx="79140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/>
              <a:t>*) ”Onko tarjouspyyntöjen määrässä viime viikkoina näkyvissä oleellista vähenemistä tai lisääntymistä, kun verrataan tilannetta noin kolme kuukautta sitten vallinneeseen tilanteeseen”. Saldoluku = niiden yritysten osuus, joissa tarjouspyyntöjen määrä on lisääntynyt – niiden yritysten määrä, joissa tarjouspyyntöjen määrä on vähentynyt.</a:t>
            </a:r>
          </a:p>
        </p:txBody>
      </p:sp>
      <p:graphicFrame>
        <p:nvGraphicFramePr>
          <p:cNvPr id="10" name="Taulukko 9">
            <a:extLst>
              <a:ext uri="{FF2B5EF4-FFF2-40B4-BE49-F238E27FC236}">
                <a16:creationId xmlns:a16="http://schemas.microsoft.com/office/drawing/2014/main" id="{CD03F6E4-A1DB-4839-B471-E329EB65AB8B}"/>
              </a:ext>
            </a:extLst>
          </p:cNvPr>
          <p:cNvGraphicFramePr>
            <a:graphicFrameLocks noGrp="1"/>
          </p:cNvGraphicFramePr>
          <p:nvPr/>
        </p:nvGraphicFramePr>
        <p:xfrm>
          <a:off x="740375" y="2449415"/>
          <a:ext cx="7874987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6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3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5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5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57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57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57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57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415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4157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604157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604157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604157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887527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542D9EE3-65C3-4C84-9237-EF3EA5793A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79512" y="248687"/>
            <a:ext cx="8184851" cy="648000"/>
          </a:xfrm>
        </p:spPr>
        <p:txBody>
          <a:bodyPr>
            <a:noAutofit/>
          </a:bodyPr>
          <a:lstStyle/>
          <a:p>
            <a:r>
              <a:rPr lang="fi-FI" sz="2400" dirty="0"/>
              <a:t>Suurinta pudotusta liikevaihdossa odotetaan vasta vuoden loppupuolella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79576B7A-0941-479B-BCC1-63BD00734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13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D1F130B-300F-4E48-8161-E7CD600BF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CEF0E25-694E-4028-A805-5A750450A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75BB07CF-D971-4C64-8454-7EBCCE5CF73C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846751169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in paikkamerkki 6">
            <a:extLst>
              <a:ext uri="{FF2B5EF4-FFF2-40B4-BE49-F238E27FC236}">
                <a16:creationId xmlns:a16="http://schemas.microsoft.com/office/drawing/2014/main" id="{CD41ACCA-ECFD-4D19-AF21-13AC3335330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5213" y="4727575"/>
            <a:ext cx="2971800" cy="165100"/>
          </a:xfrm>
        </p:spPr>
        <p:txBody>
          <a:bodyPr/>
          <a:lstStyle/>
          <a:p>
            <a:r>
              <a:rPr lang="fi-FI" dirty="0"/>
              <a:t>Lähde: Teknologiateollisuus ry:n koronapulssi –jäsenkysely</a:t>
            </a:r>
          </a:p>
          <a:p>
            <a:r>
              <a:rPr lang="fi-FI" dirty="0"/>
              <a:t>28.4.2020 n=640</a:t>
            </a:r>
          </a:p>
        </p:txBody>
      </p:sp>
      <p:cxnSp>
        <p:nvCxnSpPr>
          <p:cNvPr id="13" name="Suora yhdysviiva 12">
            <a:extLst>
              <a:ext uri="{FF2B5EF4-FFF2-40B4-BE49-F238E27FC236}">
                <a16:creationId xmlns:a16="http://schemas.microsoft.com/office/drawing/2014/main" id="{F040E270-6018-4B52-B0D8-8FE43A0258AA}"/>
              </a:ext>
            </a:extLst>
          </p:cNvPr>
          <p:cNvCxnSpPr/>
          <p:nvPr/>
        </p:nvCxnSpPr>
        <p:spPr>
          <a:xfrm>
            <a:off x="4423410" y="1075532"/>
            <a:ext cx="0" cy="3124621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uora yhdysviiva 13">
            <a:extLst>
              <a:ext uri="{FF2B5EF4-FFF2-40B4-BE49-F238E27FC236}">
                <a16:creationId xmlns:a16="http://schemas.microsoft.com/office/drawing/2014/main" id="{8C293B09-95D6-4FE8-80B0-10E9F429867D}"/>
              </a:ext>
            </a:extLst>
          </p:cNvPr>
          <p:cNvCxnSpPr/>
          <p:nvPr/>
        </p:nvCxnSpPr>
        <p:spPr>
          <a:xfrm>
            <a:off x="5126514" y="1069500"/>
            <a:ext cx="0" cy="3124621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iruutu 5">
            <a:extLst>
              <a:ext uri="{FF2B5EF4-FFF2-40B4-BE49-F238E27FC236}">
                <a16:creationId xmlns:a16="http://schemas.microsoft.com/office/drawing/2014/main" id="{05D2F4FC-1EFC-4ECF-817A-4BDBFF64AC30}"/>
              </a:ext>
            </a:extLst>
          </p:cNvPr>
          <p:cNvSpPr txBox="1"/>
          <p:nvPr/>
        </p:nvSpPr>
        <p:spPr>
          <a:xfrm>
            <a:off x="4139952" y="4232696"/>
            <a:ext cx="3182888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>
                <a:solidFill>
                  <a:srgbClr val="000000"/>
                </a:solidFill>
              </a:rPr>
              <a:t>Liikevaihdon muutos, %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C11E443C-250A-408B-9E5F-51A2DBBA887C}"/>
              </a:ext>
            </a:extLst>
          </p:cNvPr>
          <p:cNvSpPr txBox="1"/>
          <p:nvPr/>
        </p:nvSpPr>
        <p:spPr>
          <a:xfrm>
            <a:off x="859229" y="1018931"/>
            <a:ext cx="3096344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Osuus yrityksistä, %</a:t>
            </a:r>
          </a:p>
        </p:txBody>
      </p:sp>
    </p:spTree>
    <p:extLst>
      <p:ext uri="{BB962C8B-B14F-4D97-AF65-F5344CB8AC3E}">
        <p14:creationId xmlns:p14="http://schemas.microsoft.com/office/powerpoint/2010/main" val="3373636456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BC206263-2FBC-4388-99DE-3677A24ED38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Suuri määrä lomautuksia on yhä vasta edessäpäin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D61B8DCF-DCB3-4984-9C5C-D8DA542BF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14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7910E6-DA0A-49E1-A6D8-6F020C481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C3CBCE9-EAA9-46B0-8BF1-BE36DC256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18E8B046-CFAB-4548-870D-B60086FFDE2A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514287185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687ADC7-98F5-412F-B49B-43449BFC94B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koronapulssi –jäsenkysely</a:t>
            </a:r>
          </a:p>
          <a:p>
            <a:r>
              <a:rPr lang="fi-FI" dirty="0"/>
              <a:t>28.4.2020 n=640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342B4C34-2B80-464B-9A51-5DAFC9376DDD}"/>
              </a:ext>
            </a:extLst>
          </p:cNvPr>
          <p:cNvSpPr txBox="1"/>
          <p:nvPr/>
        </p:nvSpPr>
        <p:spPr>
          <a:xfrm>
            <a:off x="899592" y="1023615"/>
            <a:ext cx="3096344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Osuus yrityksistä, %</a:t>
            </a:r>
          </a:p>
        </p:txBody>
      </p:sp>
    </p:spTree>
    <p:extLst>
      <p:ext uri="{BB962C8B-B14F-4D97-AF65-F5344CB8AC3E}">
        <p14:creationId xmlns:p14="http://schemas.microsoft.com/office/powerpoint/2010/main" val="3394956576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BC206263-2FBC-4388-99DE-3677A24ED38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Alle viidennes yrityksistä arvio tällä hetkellä joutuvansa </a:t>
            </a:r>
            <a:r>
              <a:rPr lang="fi-FI"/>
              <a:t>irtisanomaan henkilöstöään</a:t>
            </a: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D61B8DCF-DCB3-4984-9C5C-D8DA542BF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15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7910E6-DA0A-49E1-A6D8-6F020C481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C3CBCE9-EAA9-46B0-8BF1-BE36DC256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18E8B046-CFAB-4548-870D-B60086FFDE2A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606599533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687ADC7-98F5-412F-B49B-43449BFC94B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koronapulssi –jäsenkysely</a:t>
            </a:r>
          </a:p>
          <a:p>
            <a:r>
              <a:rPr lang="fi-FI" dirty="0"/>
              <a:t>28.4.2020 n=640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4B821B19-1DA4-499D-9D91-FA88A1937600}"/>
              </a:ext>
            </a:extLst>
          </p:cNvPr>
          <p:cNvSpPr txBox="1"/>
          <p:nvPr/>
        </p:nvSpPr>
        <p:spPr>
          <a:xfrm>
            <a:off x="971600" y="1020291"/>
            <a:ext cx="3096344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Osuus yrityksistä, %</a:t>
            </a:r>
          </a:p>
        </p:txBody>
      </p:sp>
    </p:spTree>
    <p:extLst>
      <p:ext uri="{BB962C8B-B14F-4D97-AF65-F5344CB8AC3E}">
        <p14:creationId xmlns:p14="http://schemas.microsoft.com/office/powerpoint/2010/main" val="1249347539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7A6CD52B-C812-47C0-98EE-D037CDC5AF3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5207" y="2136963"/>
            <a:ext cx="6977283" cy="2591084"/>
          </a:xfrm>
        </p:spPr>
        <p:txBody>
          <a:bodyPr/>
          <a:lstStyle/>
          <a:p>
            <a:pPr marL="353700" indent="-342900">
              <a:buFont typeface="Arial" panose="020B0604020202020204" pitchFamily="34" charset="0"/>
              <a:buChar char="•"/>
            </a:pPr>
            <a:r>
              <a:rPr lang="fi-FI" dirty="0"/>
              <a:t>Koronakriisi heikentää todennäköisesti Suomen kustannuskilpailukykyä.</a:t>
            </a:r>
          </a:p>
          <a:p>
            <a:pPr marL="353700" indent="-342900">
              <a:buFont typeface="Arial" panose="020B0604020202020204" pitchFamily="34" charset="0"/>
              <a:buChar char="•"/>
            </a:pPr>
            <a:endParaRPr lang="fi-FI" dirty="0"/>
          </a:p>
          <a:p>
            <a:pPr marL="353700" indent="-342900">
              <a:buFont typeface="Arial" panose="020B0604020202020204" pitchFamily="34" charset="0"/>
              <a:buChar char="•"/>
            </a:pPr>
            <a:r>
              <a:rPr lang="fi-FI" dirty="0"/>
              <a:t>Heikko kustannuskilpailukyky uhkaa toipumiseen kiinni pääsyä.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AAEEA8B5-F5A9-4F3E-99DC-4BC3C6AB3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16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AD79B18-6913-4EF5-A971-3F92CBFC1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A29F8-3631-43D8-937B-CB2D984A1FF3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14DBDFE-64B1-4720-9C75-CA7BAB048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4B2F8600-5660-45E3-99BE-2F36AB9891E1}"/>
              </a:ext>
            </a:extLst>
          </p:cNvPr>
          <p:cNvSpPr txBox="1"/>
          <p:nvPr/>
        </p:nvSpPr>
        <p:spPr>
          <a:xfrm>
            <a:off x="395536" y="415453"/>
            <a:ext cx="7200800" cy="108836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2200" b="1" spc="-3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Heikko kustannuskilpailukyky saattaa jälleen muodostua Suomen Akilleen kantapääksi kriisin toipumisvaiheessa</a:t>
            </a:r>
          </a:p>
        </p:txBody>
      </p:sp>
    </p:spTree>
    <p:extLst>
      <p:ext uri="{BB962C8B-B14F-4D97-AF65-F5344CB8AC3E}">
        <p14:creationId xmlns:p14="http://schemas.microsoft.com/office/powerpoint/2010/main" val="696875598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40907C84-4663-4DC6-B126-256840B8741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Jaakko </a:t>
            </a:r>
            <a:r>
              <a:rPr lang="fi-FI" dirty="0" err="1"/>
              <a:t>Hirvola</a:t>
            </a:r>
            <a:endParaRPr lang="fi-FI" dirty="0"/>
          </a:p>
          <a:p>
            <a:endParaRPr lang="fi-FI" dirty="0"/>
          </a:p>
          <a:p>
            <a:r>
              <a:rPr lang="fi-FI" dirty="0"/>
              <a:t>Teknologiateollisuuden viestit lisätalousarvioon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7A68CCB8-33EA-41B5-9F9A-507D87401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17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2243FC3-653F-4D19-92B4-86E65DACB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C29F-D373-4791-88C9-86C29F06AD83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5844D15-59B2-4253-AD9D-BEE0FD80F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29075840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E434BD08-68AA-49E7-8874-B33FEC00025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Minna Helle</a:t>
            </a:r>
          </a:p>
          <a:p>
            <a:endParaRPr lang="fi-FI" dirty="0"/>
          </a:p>
          <a:p>
            <a:r>
              <a:rPr lang="fi-FI" dirty="0"/>
              <a:t>Työmarkkinoiden haasteet kasvavat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D7FD3004-FE47-41B4-B817-B53AA5923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18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E324D26-59C9-445F-8422-F2172BB50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A29F8-3631-43D8-937B-CB2D984A1FF3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CCFF203-F081-4404-A1F5-4EA550BBE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28374377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50FC3B40-AC30-46E2-BCAD-E388935D7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Talousnäkymät</a:t>
            </a:r>
          </a:p>
          <a:p>
            <a:r>
              <a:rPr lang="fi-FI" dirty="0"/>
              <a:t>28.4.2020</a:t>
            </a:r>
          </a:p>
          <a:p>
            <a:endParaRPr lang="fi-FI" dirty="0"/>
          </a:p>
          <a:p>
            <a:r>
              <a:rPr lang="fi-FI" dirty="0"/>
              <a:t>Pääekonomisti</a:t>
            </a:r>
          </a:p>
          <a:p>
            <a:r>
              <a:rPr lang="fi-FI" dirty="0"/>
              <a:t>Petteri Rautaporras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5E6AE94-550F-4A51-A044-3C71A83A3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AB86DA5-6B79-4508-BE0A-50E52FDDE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C29F-D373-4791-88C9-86C29F06AD83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BE36005-B164-4A53-BF16-046D6853F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07371377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39799804-5A46-45A4-8536-7764E393466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Teollisuuden näkymät olivat hyytymässä jo ennen koronakriisiä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83BFDF3B-A97C-44DC-8BDA-87CC7AAA5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96798D4-64DF-49CC-B7B3-E0E11C825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A29F8-3631-43D8-937B-CB2D984A1FF3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23468D8-DC19-4FE7-AE72-63901894E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79052458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Teknologiateollisuuden liikevaihto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27.4.2020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645382"/>
            <a:ext cx="6060577" cy="165163"/>
          </a:xfrm>
        </p:spPr>
        <p:txBody>
          <a:bodyPr/>
          <a:lstStyle/>
          <a:p>
            <a:r>
              <a:rPr lang="fi-FI"/>
              <a:t>Kausipuhdistetut teollisuuden ja palveluiden liikevaihtokuvaajat</a:t>
            </a:r>
          </a:p>
          <a:p>
            <a:r>
              <a:rPr lang="fi-FI"/>
              <a:t>Osuudet liikevaihdosta 2018: kone- ja metallituoteteollisuus 40 %, elektroniikka- ja sähköteollisuus 20 %, tietotekniikka-ala 18 %, metallien jalostus 14 %, suunnittelu ja konsultointi 8 %</a:t>
            </a:r>
          </a:p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  <a:p>
            <a:endParaRPr lang="fi-FI"/>
          </a:p>
        </p:txBody>
      </p:sp>
      <p:graphicFrame>
        <p:nvGraphicFramePr>
          <p:cNvPr id="12" name="Sisällön paikkamerkki 11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2" name="Sisällön paikkamerkki 1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7820148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r>
              <a:rPr lang="fi-FI" dirty="0"/>
              <a:t>Teknologiateollisuuden*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27.4.2020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tammi-maaliskuu 2020. </a:t>
            </a:r>
          </a:p>
          <a:p>
            <a:endParaRPr lang="fi-FI" dirty="0"/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I/2020 / I,2019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I,2020 / IV,2019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metallien jalostus, pelialan ohjelmistoyritykset ja datakeskukset 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8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7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2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2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58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5862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5862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5862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5862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9266473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Teknologiateollisuuden* tilauskanta Suomessa 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27.4.2020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31.3.2020.        	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31.3.2020 / 31.3.2019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31.3.2020 / 31.12.2019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metallien jalostus, pelialan ohjelmistoyritykset ja datakeskukset 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25A6EAF7-AEEF-4B6F-87C7-B2CE2CAC0083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00200"/>
          <a:ext cx="712396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48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9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79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79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79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79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65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6539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46539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46539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46539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2870044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0ED4A2E-453E-41FB-8432-386E3F7F339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31640" y="1635646"/>
            <a:ext cx="6977283" cy="2375060"/>
          </a:xfrm>
        </p:spPr>
        <p:txBody>
          <a:bodyPr/>
          <a:lstStyle/>
          <a:p>
            <a:r>
              <a:rPr lang="fi-FI" dirty="0"/>
              <a:t>Maailmantalous on myllerryksessä koronakriisin seurauksena.</a:t>
            </a:r>
          </a:p>
          <a:p>
            <a:endParaRPr lang="fi-FI" dirty="0"/>
          </a:p>
          <a:p>
            <a:r>
              <a:rPr lang="fi-FI" dirty="0"/>
              <a:t>Pudotus tulee varmasti olemaan syvä, mutta kuinka pitkäkestoinen?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E0BB12E2-2751-4B5D-B3C8-8EFB2B0C4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5CA40F6-2B54-41FA-983E-4B45274B3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9FC2-AB49-4BC7-8E34-F35776C6F0E4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3338F8A-6FD9-4FA8-877C-F99C69AF7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2530638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EA16522-6D7C-4EC7-AF1E-1A8A6FD7091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Euroalueen ostopäällikköindeksi romahtanut mittaushistorian alimmalle tasolleen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FADE0556-1A8B-4E29-A14B-AD5682B3E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4EE05AB-047C-4A5A-B3B0-A239B502E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561BEF1-334D-435F-972D-18DA62231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E5D8414E-05B2-45E8-B1A5-433C94DBAC8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IHS Markit, viimeisin tieto huhtikuu 2020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C94ADB32-582C-4498-A9D0-13A8ECD2CD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166761"/>
            <a:ext cx="5904656" cy="3493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870155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0A73D5E-5557-45F5-84DB-47DE603DC08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111510" y="1707654"/>
            <a:ext cx="6977283" cy="1165268"/>
          </a:xfrm>
        </p:spPr>
        <p:txBody>
          <a:bodyPr/>
          <a:lstStyle/>
          <a:p>
            <a:r>
              <a:rPr lang="fi-FI" dirty="0"/>
              <a:t>Teknologiateollisuudessa tilanne vasta pahenemassa.</a:t>
            </a:r>
          </a:p>
          <a:p>
            <a:endParaRPr lang="fi-FI" dirty="0"/>
          </a:p>
          <a:p>
            <a:r>
              <a:rPr lang="fi-FI" dirty="0"/>
              <a:t>Pohjakosketus näillä näkymin vasta loppuvuodesta.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CCD1D914-66BA-43CD-A7F9-69BC48B87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98BDBC9-EA6A-4BFE-9B2B-76553665F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C29F-D373-4791-88C9-86C29F06AD83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C143044-3965-4F35-AC43-9BC1DF116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0936110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6F48CDA7D6D464381381BB208CA1D6C" ma:contentTypeVersion="9" ma:contentTypeDescription="Luo uusi asiakirja." ma:contentTypeScope="" ma:versionID="291d7f5d3149b03a23fa4848ebcc43d6">
  <xsd:schema xmlns:xsd="http://www.w3.org/2001/XMLSchema" xmlns:xs="http://www.w3.org/2001/XMLSchema" xmlns:p="http://schemas.microsoft.com/office/2006/metadata/properties" xmlns:ns3="ea42a611-2638-46bb-b3e3-6e898d1a3c87" targetNamespace="http://schemas.microsoft.com/office/2006/metadata/properties" ma:root="true" ma:fieldsID="f809fca72f4082c6bb44485df2092ee0" ns3:_="">
    <xsd:import namespace="ea42a611-2638-46bb-b3e3-6e898d1a3c8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42a611-2638-46bb-b3e3-6e898d1a3c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59B844-F195-4D26-97DD-6E2B728D2A0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43AC004-C085-4D53-BC3A-BFB6D15CF169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ea42a611-2638-46bb-b3e3-6e898d1a3c87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B2AD564-6699-4C08-B1F9-13889E4973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42a611-2638-46bb-b3e3-6e898d1a3c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2060</TotalTime>
  <Words>581</Words>
  <Application>Microsoft Office PowerPoint</Application>
  <PresentationFormat>Näytössä katseltava esitys (16:9)</PresentationFormat>
  <Paragraphs>180</Paragraphs>
  <Slides>18</Slides>
  <Notes>1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18</vt:i4>
      </vt:variant>
    </vt:vector>
  </HeadingPairs>
  <TitlesOfParts>
    <vt:vector size="22" baseType="lpstr">
      <vt:lpstr>Arial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Kaijomaa Helvi</cp:lastModifiedBy>
  <cp:revision>32</cp:revision>
  <cp:lastPrinted>2016-06-09T07:47:11Z</cp:lastPrinted>
  <dcterms:created xsi:type="dcterms:W3CDTF">2019-10-17T09:08:24Z</dcterms:created>
  <dcterms:modified xsi:type="dcterms:W3CDTF">2020-04-27T18:54:55Z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0x010100F6F48CDA7D6D464381381BB208CA1D6C</vt:lpwstr>
  </property>
  <property fmtid="{D5CDD505-2E9C-101B-9397-08002B2CF9AE}" pid="28" name="TyoryhmanNimi">
    <vt:lpwstr>Talous ja tilastot</vt:lpwstr>
  </property>
</Properties>
</file>