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1063" r:id="rId5"/>
    <p:sldId id="1117" r:id="rId6"/>
    <p:sldId id="2147373658" r:id="rId7"/>
    <p:sldId id="1106" r:id="rId8"/>
    <p:sldId id="2147373659" r:id="rId9"/>
    <p:sldId id="261" r:id="rId10"/>
    <p:sldId id="1104" r:id="rId11"/>
    <p:sldId id="2147373653" r:id="rId12"/>
    <p:sldId id="266" r:id="rId13"/>
    <p:sldId id="2147373663" r:id="rId14"/>
    <p:sldId id="2076137463" r:id="rId15"/>
    <p:sldId id="1051" r:id="rId16"/>
    <p:sldId id="1065" r:id="rId17"/>
    <p:sldId id="2147373660" r:id="rId18"/>
    <p:sldId id="2147373661" r:id="rId19"/>
    <p:sldId id="2076137455" r:id="rId20"/>
    <p:sldId id="2147373662" r:id="rId21"/>
    <p:sldId id="1126" r:id="rId22"/>
    <p:sldId id="2076137464" r:id="rId23"/>
    <p:sldId id="2076137471" r:id="rId24"/>
  </p:sldIdLst>
  <p:sldSz cx="9144000" cy="5143500" type="screen16x9"/>
  <p:notesSz cx="7102475" cy="10233025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4" autoAdjust="0"/>
    <p:restoredTop sz="90909" autoAdjust="0"/>
  </p:normalViewPr>
  <p:slideViewPr>
    <p:cSldViewPr showGuides="1">
      <p:cViewPr varScale="1">
        <p:scale>
          <a:sx n="135" d="100"/>
          <a:sy n="135" d="100"/>
        </p:scale>
        <p:origin x="144" y="3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Suhdannetilanne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Taul1!$A$2:$A$77</c:f>
              <c:strCache>
                <c:ptCount val="74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  <c:pt idx="72">
                  <c:v>2023.1</c:v>
                </c:pt>
                <c:pt idx="73">
                  <c:v>2023.4</c:v>
                </c:pt>
              </c:strCache>
            </c:strRef>
          </c:cat>
          <c:val>
            <c:numRef>
              <c:f>Taul1!$B$2:$B$77</c:f>
              <c:numCache>
                <c:formatCode>General</c:formatCode>
                <c:ptCount val="76"/>
                <c:pt idx="0">
                  <c:v>2</c:v>
                </c:pt>
                <c:pt idx="1">
                  <c:v>2.8</c:v>
                </c:pt>
                <c:pt idx="2">
                  <c:v>-6.2</c:v>
                </c:pt>
                <c:pt idx="3">
                  <c:v>14.6</c:v>
                </c:pt>
                <c:pt idx="4">
                  <c:v>7.1</c:v>
                </c:pt>
                <c:pt idx="5">
                  <c:v>23.5</c:v>
                </c:pt>
                <c:pt idx="6">
                  <c:v>35.9</c:v>
                </c:pt>
                <c:pt idx="7">
                  <c:v>24.9</c:v>
                </c:pt>
                <c:pt idx="8">
                  <c:v>33.6</c:v>
                </c:pt>
                <c:pt idx="9">
                  <c:v>49.6</c:v>
                </c:pt>
                <c:pt idx="10">
                  <c:v>36.200000000000003</c:v>
                </c:pt>
                <c:pt idx="11">
                  <c:v>45.5</c:v>
                </c:pt>
                <c:pt idx="12">
                  <c:v>29.9</c:v>
                </c:pt>
                <c:pt idx="13">
                  <c:v>18.600000000000001</c:v>
                </c:pt>
                <c:pt idx="14">
                  <c:v>10</c:v>
                </c:pt>
                <c:pt idx="15">
                  <c:v>-12.3</c:v>
                </c:pt>
                <c:pt idx="16">
                  <c:v>-50.1</c:v>
                </c:pt>
                <c:pt idx="17">
                  <c:v>-68.7</c:v>
                </c:pt>
                <c:pt idx="18">
                  <c:v>-65.5</c:v>
                </c:pt>
                <c:pt idx="19">
                  <c:v>-66</c:v>
                </c:pt>
                <c:pt idx="20">
                  <c:v>-57.1</c:v>
                </c:pt>
                <c:pt idx="21">
                  <c:v>-32.799999999999898</c:v>
                </c:pt>
                <c:pt idx="22">
                  <c:v>-5.2</c:v>
                </c:pt>
                <c:pt idx="23">
                  <c:v>-8</c:v>
                </c:pt>
                <c:pt idx="24">
                  <c:v>-7.2999999999999901</c:v>
                </c:pt>
                <c:pt idx="25">
                  <c:v>6.2</c:v>
                </c:pt>
                <c:pt idx="26">
                  <c:v>4.2</c:v>
                </c:pt>
                <c:pt idx="27">
                  <c:v>-17.100000000000001</c:v>
                </c:pt>
                <c:pt idx="28">
                  <c:v>-22.5</c:v>
                </c:pt>
                <c:pt idx="29">
                  <c:v>-18.600000000000001</c:v>
                </c:pt>
                <c:pt idx="30">
                  <c:v>-8.8000000000000007</c:v>
                </c:pt>
                <c:pt idx="31">
                  <c:v>-31.6999999999999</c:v>
                </c:pt>
                <c:pt idx="32">
                  <c:v>-35.799999999999898</c:v>
                </c:pt>
                <c:pt idx="33">
                  <c:v>-35.700000000000003</c:v>
                </c:pt>
                <c:pt idx="34">
                  <c:v>-29.5</c:v>
                </c:pt>
                <c:pt idx="35">
                  <c:v>-44.6</c:v>
                </c:pt>
                <c:pt idx="36">
                  <c:v>-31</c:v>
                </c:pt>
                <c:pt idx="37">
                  <c:v>-20.899999999999899</c:v>
                </c:pt>
                <c:pt idx="38">
                  <c:v>-18.6999999999999</c:v>
                </c:pt>
                <c:pt idx="39">
                  <c:v>-29.5</c:v>
                </c:pt>
                <c:pt idx="40">
                  <c:v>-32</c:v>
                </c:pt>
                <c:pt idx="41">
                  <c:v>-26.1999999999999</c:v>
                </c:pt>
                <c:pt idx="42">
                  <c:v>-32.1</c:v>
                </c:pt>
                <c:pt idx="43">
                  <c:v>-31.3</c:v>
                </c:pt>
                <c:pt idx="44">
                  <c:v>-28.8</c:v>
                </c:pt>
                <c:pt idx="45">
                  <c:v>-15.8</c:v>
                </c:pt>
                <c:pt idx="46">
                  <c:v>-21</c:v>
                </c:pt>
                <c:pt idx="47">
                  <c:v>-17.899999999999899</c:v>
                </c:pt>
                <c:pt idx="48">
                  <c:v>-5.9</c:v>
                </c:pt>
                <c:pt idx="49">
                  <c:v>14.2</c:v>
                </c:pt>
                <c:pt idx="50">
                  <c:v>17.2</c:v>
                </c:pt>
                <c:pt idx="51">
                  <c:v>25.2</c:v>
                </c:pt>
                <c:pt idx="52">
                  <c:v>24.7</c:v>
                </c:pt>
                <c:pt idx="53">
                  <c:v>33.9</c:v>
                </c:pt>
                <c:pt idx="54">
                  <c:v>38.299999999999997</c:v>
                </c:pt>
                <c:pt idx="55">
                  <c:v>35.1</c:v>
                </c:pt>
                <c:pt idx="56">
                  <c:v>16.899999999999999</c:v>
                </c:pt>
                <c:pt idx="57">
                  <c:v>12.4</c:v>
                </c:pt>
                <c:pt idx="58">
                  <c:v>6.2</c:v>
                </c:pt>
                <c:pt idx="59">
                  <c:v>-6</c:v>
                </c:pt>
                <c:pt idx="60">
                  <c:v>-18.1999999999999</c:v>
                </c:pt>
                <c:pt idx="61">
                  <c:v>-32.399999999999899</c:v>
                </c:pt>
                <c:pt idx="62">
                  <c:v>-43.799999999999898</c:v>
                </c:pt>
                <c:pt idx="63">
                  <c:v>-41.399999999999899</c:v>
                </c:pt>
                <c:pt idx="64">
                  <c:v>-14.9</c:v>
                </c:pt>
                <c:pt idx="65">
                  <c:v>11.8</c:v>
                </c:pt>
                <c:pt idx="66">
                  <c:v>37.9</c:v>
                </c:pt>
                <c:pt idx="67">
                  <c:v>36.1</c:v>
                </c:pt>
                <c:pt idx="68">
                  <c:v>41.7</c:v>
                </c:pt>
                <c:pt idx="69">
                  <c:v>27.4</c:v>
                </c:pt>
                <c:pt idx="70">
                  <c:v>16.899999999999999</c:v>
                </c:pt>
                <c:pt idx="71">
                  <c:v>-0.9</c:v>
                </c:pt>
                <c:pt idx="72">
                  <c:v>-13.9</c:v>
                </c:pt>
                <c:pt idx="73">
                  <c:v>-16.8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C0-4485-96DF-FCA42B477D5C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Suhdannenäkymät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Taul1!$A$2:$A$77</c:f>
              <c:strCache>
                <c:ptCount val="74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  <c:pt idx="72">
                  <c:v>2023.1</c:v>
                </c:pt>
                <c:pt idx="73">
                  <c:v>2023.4</c:v>
                </c:pt>
              </c:strCache>
            </c:strRef>
          </c:cat>
          <c:val>
            <c:numRef>
              <c:f>Taul1!$C$2:$C$77</c:f>
              <c:numCache>
                <c:formatCode>General</c:formatCode>
                <c:ptCount val="76"/>
                <c:pt idx="0">
                  <c:v>10.5</c:v>
                </c:pt>
                <c:pt idx="1">
                  <c:v>7</c:v>
                </c:pt>
                <c:pt idx="2">
                  <c:v>11.2</c:v>
                </c:pt>
                <c:pt idx="3">
                  <c:v>6.7</c:v>
                </c:pt>
                <c:pt idx="4">
                  <c:v>11.9</c:v>
                </c:pt>
                <c:pt idx="5">
                  <c:v>17.5</c:v>
                </c:pt>
                <c:pt idx="6">
                  <c:v>13.7</c:v>
                </c:pt>
                <c:pt idx="7">
                  <c:v>4.9000000000000004</c:v>
                </c:pt>
                <c:pt idx="8">
                  <c:v>4.0999999999999996</c:v>
                </c:pt>
                <c:pt idx="9">
                  <c:v>11.9</c:v>
                </c:pt>
                <c:pt idx="10">
                  <c:v>2.4</c:v>
                </c:pt>
                <c:pt idx="11">
                  <c:v>-8.5999999999999908</c:v>
                </c:pt>
                <c:pt idx="12">
                  <c:v>-3.6</c:v>
                </c:pt>
                <c:pt idx="13">
                  <c:v>-9</c:v>
                </c:pt>
                <c:pt idx="14">
                  <c:v>-25.5</c:v>
                </c:pt>
                <c:pt idx="15">
                  <c:v>-40.799999999999898</c:v>
                </c:pt>
                <c:pt idx="16">
                  <c:v>-42.399999999999899</c:v>
                </c:pt>
                <c:pt idx="17">
                  <c:v>-27.1999999999999</c:v>
                </c:pt>
                <c:pt idx="18">
                  <c:v>-19.3</c:v>
                </c:pt>
                <c:pt idx="19">
                  <c:v>-7</c:v>
                </c:pt>
                <c:pt idx="20">
                  <c:v>13.4</c:v>
                </c:pt>
                <c:pt idx="21">
                  <c:v>31.1</c:v>
                </c:pt>
                <c:pt idx="22">
                  <c:v>13.8</c:v>
                </c:pt>
                <c:pt idx="23">
                  <c:v>10.9</c:v>
                </c:pt>
                <c:pt idx="24">
                  <c:v>20.2</c:v>
                </c:pt>
                <c:pt idx="25">
                  <c:v>26.1</c:v>
                </c:pt>
                <c:pt idx="26">
                  <c:v>10.199999999999999</c:v>
                </c:pt>
                <c:pt idx="27">
                  <c:v>-30.1999999999999</c:v>
                </c:pt>
                <c:pt idx="28">
                  <c:v>-15.4</c:v>
                </c:pt>
                <c:pt idx="29">
                  <c:v>7.9</c:v>
                </c:pt>
                <c:pt idx="30">
                  <c:v>-4.5</c:v>
                </c:pt>
                <c:pt idx="31">
                  <c:v>-33</c:v>
                </c:pt>
                <c:pt idx="32">
                  <c:v>-12</c:v>
                </c:pt>
                <c:pt idx="33">
                  <c:v>1.8</c:v>
                </c:pt>
                <c:pt idx="34">
                  <c:v>-9</c:v>
                </c:pt>
                <c:pt idx="35">
                  <c:v>-8.6999999999999904</c:v>
                </c:pt>
                <c:pt idx="36">
                  <c:v>-7.5999999999999899</c:v>
                </c:pt>
                <c:pt idx="37">
                  <c:v>0.8</c:v>
                </c:pt>
                <c:pt idx="38">
                  <c:v>-1.8999999999999899</c:v>
                </c:pt>
                <c:pt idx="39">
                  <c:v>-12.6999999999999</c:v>
                </c:pt>
                <c:pt idx="40">
                  <c:v>-5.4</c:v>
                </c:pt>
                <c:pt idx="41">
                  <c:v>2.6</c:v>
                </c:pt>
                <c:pt idx="42">
                  <c:v>-3.1</c:v>
                </c:pt>
                <c:pt idx="43">
                  <c:v>-3.3999999999999901</c:v>
                </c:pt>
                <c:pt idx="44">
                  <c:v>2.5</c:v>
                </c:pt>
                <c:pt idx="45">
                  <c:v>4.5</c:v>
                </c:pt>
                <c:pt idx="46">
                  <c:v>-5.5</c:v>
                </c:pt>
                <c:pt idx="47">
                  <c:v>-0.5</c:v>
                </c:pt>
                <c:pt idx="48">
                  <c:v>7.9</c:v>
                </c:pt>
                <c:pt idx="49">
                  <c:v>12.8</c:v>
                </c:pt>
                <c:pt idx="50">
                  <c:v>9.9</c:v>
                </c:pt>
                <c:pt idx="51">
                  <c:v>18.3</c:v>
                </c:pt>
                <c:pt idx="52">
                  <c:v>17.8</c:v>
                </c:pt>
                <c:pt idx="53">
                  <c:v>17.3</c:v>
                </c:pt>
                <c:pt idx="54">
                  <c:v>12</c:v>
                </c:pt>
                <c:pt idx="55">
                  <c:v>-3.5</c:v>
                </c:pt>
                <c:pt idx="56">
                  <c:v>-10.1</c:v>
                </c:pt>
                <c:pt idx="57">
                  <c:v>-7.2</c:v>
                </c:pt>
                <c:pt idx="58">
                  <c:v>-11.1</c:v>
                </c:pt>
                <c:pt idx="59">
                  <c:v>-28.3</c:v>
                </c:pt>
                <c:pt idx="60">
                  <c:v>-15.6</c:v>
                </c:pt>
                <c:pt idx="61">
                  <c:v>-48.399999999999899</c:v>
                </c:pt>
                <c:pt idx="62">
                  <c:v>-18.600000000000001</c:v>
                </c:pt>
                <c:pt idx="63">
                  <c:v>-16.1999999999999</c:v>
                </c:pt>
                <c:pt idx="64">
                  <c:v>8.9</c:v>
                </c:pt>
                <c:pt idx="65">
                  <c:v>20</c:v>
                </c:pt>
                <c:pt idx="66">
                  <c:v>16.5</c:v>
                </c:pt>
                <c:pt idx="67">
                  <c:v>3.3</c:v>
                </c:pt>
                <c:pt idx="68">
                  <c:v>3</c:v>
                </c:pt>
                <c:pt idx="69">
                  <c:v>-16</c:v>
                </c:pt>
                <c:pt idx="70">
                  <c:v>-23.5</c:v>
                </c:pt>
                <c:pt idx="71">
                  <c:v>-37.1</c:v>
                </c:pt>
                <c:pt idx="72">
                  <c:v>-25.4</c:v>
                </c:pt>
                <c:pt idx="73">
                  <c:v>-20.6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C0-4485-96DF-FCA42B477D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3954368"/>
        <c:axId val="323968928"/>
      </c:lineChart>
      <c:catAx>
        <c:axId val="3239543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3968928"/>
        <c:crosses val="autoZero"/>
        <c:auto val="1"/>
        <c:lblAlgn val="ctr"/>
        <c:lblOffset val="100"/>
        <c:tickMarkSkip val="4"/>
        <c:noMultiLvlLbl val="0"/>
      </c:catAx>
      <c:valAx>
        <c:axId val="32396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3954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en-US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err="1">
                <a:solidFill>
                  <a:srgbClr val="000000"/>
                </a:solidFill>
              </a:rPr>
              <a:t>Saldoluku</a:t>
            </a:r>
            <a:r>
              <a:rPr lang="en-US" sz="1050" b="0">
                <a:solidFill>
                  <a:srgbClr val="00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79156077113516332"/>
          <c:y val="6.094709290890661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Taul1!$A$10:$A$67</c:f>
              <c:strCache>
                <c:ptCount val="55"/>
                <c:pt idx="0">
                  <c:v>09(10)</c:v>
                </c:pt>
                <c:pt idx="1">
                  <c:v>10(1)</c:v>
                </c:pt>
                <c:pt idx="2">
                  <c:v>10(4)</c:v>
                </c:pt>
                <c:pt idx="3">
                  <c:v>10(7)</c:v>
                </c:pt>
                <c:pt idx="4">
                  <c:v>10(10)</c:v>
                </c:pt>
                <c:pt idx="5">
                  <c:v>11(1)</c:v>
                </c:pt>
                <c:pt idx="6">
                  <c:v>11(4)</c:v>
                </c:pt>
                <c:pt idx="7">
                  <c:v>11(7)</c:v>
                </c:pt>
                <c:pt idx="8">
                  <c:v>11(10)</c:v>
                </c:pt>
                <c:pt idx="9">
                  <c:v>12(1)</c:v>
                </c:pt>
                <c:pt idx="10">
                  <c:v>12(4)</c:v>
                </c:pt>
                <c:pt idx="11">
                  <c:v>12(7)</c:v>
                </c:pt>
                <c:pt idx="12">
                  <c:v>12(10)</c:v>
                </c:pt>
                <c:pt idx="13">
                  <c:v>13(1)</c:v>
                </c:pt>
                <c:pt idx="14">
                  <c:v>13(4)</c:v>
                </c:pt>
                <c:pt idx="15">
                  <c:v>13(7)</c:v>
                </c:pt>
                <c:pt idx="16">
                  <c:v>13(10)</c:v>
                </c:pt>
                <c:pt idx="17">
                  <c:v>14(1)</c:v>
                </c:pt>
                <c:pt idx="18">
                  <c:v>14(4)</c:v>
                </c:pt>
                <c:pt idx="19">
                  <c:v>14(7)</c:v>
                </c:pt>
                <c:pt idx="20">
                  <c:v>14(10)</c:v>
                </c:pt>
                <c:pt idx="21">
                  <c:v>15(1)</c:v>
                </c:pt>
                <c:pt idx="22">
                  <c:v>15(4)</c:v>
                </c:pt>
                <c:pt idx="23">
                  <c:v>15(7)</c:v>
                </c:pt>
                <c:pt idx="24">
                  <c:v>15(10)</c:v>
                </c:pt>
                <c:pt idx="25">
                  <c:v>16(1)</c:v>
                </c:pt>
                <c:pt idx="26">
                  <c:v>16(4)</c:v>
                </c:pt>
                <c:pt idx="27">
                  <c:v>16(7)</c:v>
                </c:pt>
                <c:pt idx="28">
                  <c:v>16(10)</c:v>
                </c:pt>
                <c:pt idx="29">
                  <c:v>17(1)</c:v>
                </c:pt>
                <c:pt idx="30">
                  <c:v>17(4)</c:v>
                </c:pt>
                <c:pt idx="31">
                  <c:v>17(7)</c:v>
                </c:pt>
                <c:pt idx="32">
                  <c:v>17(10)</c:v>
                </c:pt>
                <c:pt idx="33">
                  <c:v>18(1)</c:v>
                </c:pt>
                <c:pt idx="34">
                  <c:v>18(4)</c:v>
                </c:pt>
                <c:pt idx="35">
                  <c:v>18(7)</c:v>
                </c:pt>
                <c:pt idx="36">
                  <c:v>18(10)</c:v>
                </c:pt>
                <c:pt idx="37">
                  <c:v>19(1)</c:v>
                </c:pt>
                <c:pt idx="38">
                  <c:v>19(4)</c:v>
                </c:pt>
                <c:pt idx="39">
                  <c:v>19(7)</c:v>
                </c:pt>
                <c:pt idx="40">
                  <c:v>19(10)</c:v>
                </c:pt>
                <c:pt idx="41">
                  <c:v>20(1)</c:v>
                </c:pt>
                <c:pt idx="42">
                  <c:v>20(4)</c:v>
                </c:pt>
                <c:pt idx="43">
                  <c:v>20(07)</c:v>
                </c:pt>
                <c:pt idx="44">
                  <c:v>20(10)</c:v>
                </c:pt>
                <c:pt idx="45">
                  <c:v>21(1)</c:v>
                </c:pt>
                <c:pt idx="46">
                  <c:v>21(4)</c:v>
                </c:pt>
                <c:pt idx="47">
                  <c:v>21(7)</c:v>
                </c:pt>
                <c:pt idx="48">
                  <c:v>21(10)</c:v>
                </c:pt>
                <c:pt idx="49">
                  <c:v>22(1)</c:v>
                </c:pt>
                <c:pt idx="50">
                  <c:v>22(4)</c:v>
                </c:pt>
                <c:pt idx="51">
                  <c:v>22(7)</c:v>
                </c:pt>
                <c:pt idx="52">
                  <c:v>22(10)</c:v>
                </c:pt>
                <c:pt idx="53">
                  <c:v>23(1)</c:v>
                </c:pt>
                <c:pt idx="54">
                  <c:v>23(4)</c:v>
                </c:pt>
              </c:strCache>
            </c:strRef>
          </c:cat>
          <c:val>
            <c:numRef>
              <c:f>Taul1!$B$10:$B$67</c:f>
              <c:numCache>
                <c:formatCode>General</c:formatCode>
                <c:ptCount val="58"/>
                <c:pt idx="0">
                  <c:v>2</c:v>
                </c:pt>
                <c:pt idx="1">
                  <c:v>10</c:v>
                </c:pt>
                <c:pt idx="2">
                  <c:v>33</c:v>
                </c:pt>
                <c:pt idx="3">
                  <c:v>27</c:v>
                </c:pt>
                <c:pt idx="4">
                  <c:v>19</c:v>
                </c:pt>
                <c:pt idx="5">
                  <c:v>26</c:v>
                </c:pt>
                <c:pt idx="6">
                  <c:v>30</c:v>
                </c:pt>
                <c:pt idx="7">
                  <c:v>18</c:v>
                </c:pt>
                <c:pt idx="8">
                  <c:v>-5</c:v>
                </c:pt>
                <c:pt idx="9">
                  <c:v>-5</c:v>
                </c:pt>
                <c:pt idx="10">
                  <c:v>8</c:v>
                </c:pt>
                <c:pt idx="11">
                  <c:v>-4</c:v>
                </c:pt>
                <c:pt idx="12">
                  <c:v>-24</c:v>
                </c:pt>
                <c:pt idx="13">
                  <c:v>-11</c:v>
                </c:pt>
                <c:pt idx="14">
                  <c:v>-2</c:v>
                </c:pt>
                <c:pt idx="15">
                  <c:v>-11</c:v>
                </c:pt>
                <c:pt idx="16">
                  <c:v>-13</c:v>
                </c:pt>
                <c:pt idx="17">
                  <c:v>5</c:v>
                </c:pt>
                <c:pt idx="18">
                  <c:v>15</c:v>
                </c:pt>
                <c:pt idx="19">
                  <c:v>3</c:v>
                </c:pt>
                <c:pt idx="20">
                  <c:v>-12</c:v>
                </c:pt>
                <c:pt idx="21">
                  <c:v>-4</c:v>
                </c:pt>
                <c:pt idx="22">
                  <c:v>10</c:v>
                </c:pt>
                <c:pt idx="23">
                  <c:v>1</c:v>
                </c:pt>
                <c:pt idx="24">
                  <c:v>-3</c:v>
                </c:pt>
                <c:pt idx="25">
                  <c:v>1</c:v>
                </c:pt>
                <c:pt idx="26">
                  <c:v>18</c:v>
                </c:pt>
                <c:pt idx="27">
                  <c:v>4</c:v>
                </c:pt>
                <c:pt idx="28">
                  <c:v>9</c:v>
                </c:pt>
                <c:pt idx="29">
                  <c:v>14</c:v>
                </c:pt>
                <c:pt idx="30">
                  <c:v>24</c:v>
                </c:pt>
                <c:pt idx="31">
                  <c:v>24</c:v>
                </c:pt>
                <c:pt idx="32">
                  <c:v>21.45</c:v>
                </c:pt>
                <c:pt idx="33">
                  <c:v>26.4</c:v>
                </c:pt>
                <c:pt idx="34">
                  <c:v>24.3</c:v>
                </c:pt>
                <c:pt idx="35">
                  <c:v>11.46</c:v>
                </c:pt>
                <c:pt idx="36">
                  <c:v>0.45</c:v>
                </c:pt>
                <c:pt idx="37">
                  <c:v>4.71</c:v>
                </c:pt>
                <c:pt idx="38">
                  <c:v>12.19</c:v>
                </c:pt>
                <c:pt idx="39">
                  <c:v>-2.73</c:v>
                </c:pt>
                <c:pt idx="40">
                  <c:v>-16.66</c:v>
                </c:pt>
                <c:pt idx="41">
                  <c:v>-6.75</c:v>
                </c:pt>
                <c:pt idx="42">
                  <c:v>-41.7</c:v>
                </c:pt>
                <c:pt idx="43">
                  <c:v>-43.86</c:v>
                </c:pt>
                <c:pt idx="44">
                  <c:v>-15.28</c:v>
                </c:pt>
                <c:pt idx="45">
                  <c:v>7.89</c:v>
                </c:pt>
                <c:pt idx="46">
                  <c:v>26.61</c:v>
                </c:pt>
                <c:pt idx="47">
                  <c:v>29.11</c:v>
                </c:pt>
                <c:pt idx="48">
                  <c:v>21.43</c:v>
                </c:pt>
                <c:pt idx="49">
                  <c:v>17.13</c:v>
                </c:pt>
                <c:pt idx="50">
                  <c:v>6.57</c:v>
                </c:pt>
                <c:pt idx="51">
                  <c:v>3.12</c:v>
                </c:pt>
                <c:pt idx="52">
                  <c:v>-7.26</c:v>
                </c:pt>
                <c:pt idx="53">
                  <c:v>-11.7</c:v>
                </c:pt>
                <c:pt idx="54">
                  <c:v>-13.2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1">
                  <c:v>6704.03</c:v>
                </c:pt>
                <c:pt idx="2">
                  <c:v>6953.96</c:v>
                </c:pt>
                <c:pt idx="3">
                  <c:v>6809.86</c:v>
                </c:pt>
                <c:pt idx="4">
                  <c:v>8904.33</c:v>
                </c:pt>
                <c:pt idx="5">
                  <c:v>8177.89</c:v>
                </c:pt>
                <c:pt idx="6">
                  <c:v>8518.99</c:v>
                </c:pt>
                <c:pt idx="7">
                  <c:v>7464.1</c:v>
                </c:pt>
                <c:pt idx="8">
                  <c:v>9186.94</c:v>
                </c:pt>
                <c:pt idx="9">
                  <c:v>7997.67</c:v>
                </c:pt>
                <c:pt idx="10">
                  <c:v>8316.31</c:v>
                </c:pt>
                <c:pt idx="11">
                  <c:v>7387.05</c:v>
                </c:pt>
                <c:pt idx="12">
                  <c:v>8639.39</c:v>
                </c:pt>
                <c:pt idx="13">
                  <c:v>6823.91</c:v>
                </c:pt>
                <c:pt idx="14">
                  <c:v>7285.63</c:v>
                </c:pt>
                <c:pt idx="15">
                  <c:v>6611.53</c:v>
                </c:pt>
                <c:pt idx="16">
                  <c:v>7376.68</c:v>
                </c:pt>
                <c:pt idx="17">
                  <c:v>7385.96</c:v>
                </c:pt>
                <c:pt idx="18">
                  <c:v>7650.26</c:v>
                </c:pt>
                <c:pt idx="19">
                  <c:v>8999.4699999999993</c:v>
                </c:pt>
                <c:pt idx="20">
                  <c:v>7767.09</c:v>
                </c:pt>
                <c:pt idx="21">
                  <c:v>6713.26</c:v>
                </c:pt>
                <c:pt idx="22">
                  <c:v>8694.56</c:v>
                </c:pt>
                <c:pt idx="23">
                  <c:v>7045.33</c:v>
                </c:pt>
                <c:pt idx="24">
                  <c:v>7944.69</c:v>
                </c:pt>
                <c:pt idx="25">
                  <c:v>6794.31</c:v>
                </c:pt>
                <c:pt idx="26">
                  <c:v>6470.15</c:v>
                </c:pt>
                <c:pt idx="27">
                  <c:v>6438.53</c:v>
                </c:pt>
                <c:pt idx="28">
                  <c:v>7967.42</c:v>
                </c:pt>
                <c:pt idx="29">
                  <c:v>7599.86</c:v>
                </c:pt>
                <c:pt idx="30">
                  <c:v>9591.25</c:v>
                </c:pt>
                <c:pt idx="31">
                  <c:v>7249.27</c:v>
                </c:pt>
                <c:pt idx="32">
                  <c:v>11211.18</c:v>
                </c:pt>
                <c:pt idx="33">
                  <c:v>9045.65</c:v>
                </c:pt>
                <c:pt idx="34">
                  <c:v>8792.77</c:v>
                </c:pt>
                <c:pt idx="35">
                  <c:v>8852.2900000000009</c:v>
                </c:pt>
                <c:pt idx="36">
                  <c:v>10073.200000000001</c:v>
                </c:pt>
                <c:pt idx="37">
                  <c:v>10072.43</c:v>
                </c:pt>
                <c:pt idx="38">
                  <c:v>9637.07</c:v>
                </c:pt>
                <c:pt idx="39">
                  <c:v>9954.32</c:v>
                </c:pt>
                <c:pt idx="40">
                  <c:v>11383.42</c:v>
                </c:pt>
                <c:pt idx="41">
                  <c:v>8926.01</c:v>
                </c:pt>
                <c:pt idx="42">
                  <c:v>8237.94</c:v>
                </c:pt>
                <c:pt idx="43">
                  <c:v>8740.6299999999992</c:v>
                </c:pt>
                <c:pt idx="44">
                  <c:v>13162</c:v>
                </c:pt>
                <c:pt idx="45">
                  <c:v>9373.3700000000008</c:v>
                </c:pt>
                <c:pt idx="46">
                  <c:v>10016.49</c:v>
                </c:pt>
                <c:pt idx="47">
                  <c:v>9828.94</c:v>
                </c:pt>
                <c:pt idx="48">
                  <c:v>13692.38</c:v>
                </c:pt>
                <c:pt idx="49">
                  <c:v>10213</c:v>
                </c:pt>
                <c:pt idx="50">
                  <c:v>11050.73</c:v>
                </c:pt>
                <c:pt idx="51">
                  <c:v>11439.34</c:v>
                </c:pt>
                <c:pt idx="52">
                  <c:v>13139.25</c:v>
                </c:pt>
                <c:pt idx="53">
                  <c:v>11455.92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1">
                  <c:v>5061.58</c:v>
                </c:pt>
                <c:pt idx="2">
                  <c:v>5454.9</c:v>
                </c:pt>
                <c:pt idx="3">
                  <c:v>5358.63</c:v>
                </c:pt>
                <c:pt idx="4">
                  <c:v>6692.15</c:v>
                </c:pt>
                <c:pt idx="5">
                  <c:v>5797.42</c:v>
                </c:pt>
                <c:pt idx="6">
                  <c:v>6561.26</c:v>
                </c:pt>
                <c:pt idx="7">
                  <c:v>5662.34</c:v>
                </c:pt>
                <c:pt idx="8">
                  <c:v>7018.08</c:v>
                </c:pt>
                <c:pt idx="9">
                  <c:v>6001.77</c:v>
                </c:pt>
                <c:pt idx="10">
                  <c:v>6424.8</c:v>
                </c:pt>
                <c:pt idx="11">
                  <c:v>5908.58</c:v>
                </c:pt>
                <c:pt idx="12">
                  <c:v>6920.22</c:v>
                </c:pt>
                <c:pt idx="13">
                  <c:v>5101.04</c:v>
                </c:pt>
                <c:pt idx="14">
                  <c:v>5442.33</c:v>
                </c:pt>
                <c:pt idx="15">
                  <c:v>5149.9799999999996</c:v>
                </c:pt>
                <c:pt idx="16">
                  <c:v>5750.1</c:v>
                </c:pt>
                <c:pt idx="17">
                  <c:v>5365.56</c:v>
                </c:pt>
                <c:pt idx="18">
                  <c:v>5554.14</c:v>
                </c:pt>
                <c:pt idx="19">
                  <c:v>6499.94</c:v>
                </c:pt>
                <c:pt idx="20">
                  <c:v>5818.92</c:v>
                </c:pt>
                <c:pt idx="21">
                  <c:v>4750.26</c:v>
                </c:pt>
                <c:pt idx="22">
                  <c:v>6335.18</c:v>
                </c:pt>
                <c:pt idx="23">
                  <c:v>5417.13</c:v>
                </c:pt>
                <c:pt idx="24">
                  <c:v>5669.69</c:v>
                </c:pt>
                <c:pt idx="25">
                  <c:v>4724.0200000000004</c:v>
                </c:pt>
                <c:pt idx="26">
                  <c:v>4534.59</c:v>
                </c:pt>
                <c:pt idx="27">
                  <c:v>4604.1400000000003</c:v>
                </c:pt>
                <c:pt idx="28">
                  <c:v>5558.34</c:v>
                </c:pt>
                <c:pt idx="29">
                  <c:v>5594.85</c:v>
                </c:pt>
                <c:pt idx="30">
                  <c:v>7446.86</c:v>
                </c:pt>
                <c:pt idx="31">
                  <c:v>5171.5200000000004</c:v>
                </c:pt>
                <c:pt idx="32">
                  <c:v>8245.4500000000007</c:v>
                </c:pt>
                <c:pt idx="33">
                  <c:v>5964.39</c:v>
                </c:pt>
                <c:pt idx="34">
                  <c:v>6325.76</c:v>
                </c:pt>
                <c:pt idx="35">
                  <c:v>6598.75</c:v>
                </c:pt>
                <c:pt idx="36">
                  <c:v>7277.68</c:v>
                </c:pt>
                <c:pt idx="37">
                  <c:v>7163.46</c:v>
                </c:pt>
                <c:pt idx="38">
                  <c:v>6666.96</c:v>
                </c:pt>
                <c:pt idx="39">
                  <c:v>7164.25</c:v>
                </c:pt>
                <c:pt idx="40">
                  <c:v>8739.93</c:v>
                </c:pt>
                <c:pt idx="41">
                  <c:v>6309.83</c:v>
                </c:pt>
                <c:pt idx="42">
                  <c:v>5762.49</c:v>
                </c:pt>
                <c:pt idx="43">
                  <c:v>6438.4</c:v>
                </c:pt>
                <c:pt idx="44">
                  <c:v>9627.86</c:v>
                </c:pt>
                <c:pt idx="45">
                  <c:v>6732.36</c:v>
                </c:pt>
                <c:pt idx="46">
                  <c:v>7769.56</c:v>
                </c:pt>
                <c:pt idx="47">
                  <c:v>7872.48</c:v>
                </c:pt>
                <c:pt idx="48">
                  <c:v>10865.79</c:v>
                </c:pt>
                <c:pt idx="49">
                  <c:v>7860.74</c:v>
                </c:pt>
                <c:pt idx="50">
                  <c:v>8191.74</c:v>
                </c:pt>
                <c:pt idx="51">
                  <c:v>9373.9699999999993</c:v>
                </c:pt>
                <c:pt idx="52">
                  <c:v>10537.34</c:v>
                </c:pt>
                <c:pt idx="53">
                  <c:v>8918.58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General</c:formatCode>
                <c:ptCount val="57"/>
                <c:pt idx="1">
                  <c:v>1605.72</c:v>
                </c:pt>
                <c:pt idx="2">
                  <c:v>1461.08</c:v>
                </c:pt>
                <c:pt idx="3">
                  <c:v>1410.61</c:v>
                </c:pt>
                <c:pt idx="4">
                  <c:v>2145.5300000000002</c:v>
                </c:pt>
                <c:pt idx="5">
                  <c:v>2306.9299999999998</c:v>
                </c:pt>
                <c:pt idx="6">
                  <c:v>1897.6</c:v>
                </c:pt>
                <c:pt idx="7">
                  <c:v>1732.82</c:v>
                </c:pt>
                <c:pt idx="8">
                  <c:v>2084.7399999999998</c:v>
                </c:pt>
                <c:pt idx="9">
                  <c:v>1909.08</c:v>
                </c:pt>
                <c:pt idx="10">
                  <c:v>1807.38</c:v>
                </c:pt>
                <c:pt idx="11">
                  <c:v>1418.64</c:v>
                </c:pt>
                <c:pt idx="12">
                  <c:v>1649.48</c:v>
                </c:pt>
                <c:pt idx="13">
                  <c:v>1643.76</c:v>
                </c:pt>
                <c:pt idx="14">
                  <c:v>1774.02</c:v>
                </c:pt>
                <c:pt idx="15">
                  <c:v>1394.9</c:v>
                </c:pt>
                <c:pt idx="16">
                  <c:v>1543.73</c:v>
                </c:pt>
                <c:pt idx="17">
                  <c:v>1934.02</c:v>
                </c:pt>
                <c:pt idx="18">
                  <c:v>2016.63</c:v>
                </c:pt>
                <c:pt idx="19">
                  <c:v>2437.9299999999998</c:v>
                </c:pt>
                <c:pt idx="20">
                  <c:v>1844.89</c:v>
                </c:pt>
                <c:pt idx="21">
                  <c:v>1870.86</c:v>
                </c:pt>
                <c:pt idx="22">
                  <c:v>2259.77</c:v>
                </c:pt>
                <c:pt idx="23">
                  <c:v>1553.66</c:v>
                </c:pt>
                <c:pt idx="24">
                  <c:v>2185.2800000000002</c:v>
                </c:pt>
                <c:pt idx="25">
                  <c:v>1970.07</c:v>
                </c:pt>
                <c:pt idx="26">
                  <c:v>1834.92</c:v>
                </c:pt>
                <c:pt idx="27">
                  <c:v>1748.97</c:v>
                </c:pt>
                <c:pt idx="28">
                  <c:v>2306.27</c:v>
                </c:pt>
                <c:pt idx="29">
                  <c:v>1892.75</c:v>
                </c:pt>
                <c:pt idx="30">
                  <c:v>2031.28</c:v>
                </c:pt>
                <c:pt idx="31">
                  <c:v>1985.07</c:v>
                </c:pt>
                <c:pt idx="32">
                  <c:v>2833.74</c:v>
                </c:pt>
                <c:pt idx="33">
                  <c:v>2897.19</c:v>
                </c:pt>
                <c:pt idx="34">
                  <c:v>2300.73</c:v>
                </c:pt>
                <c:pt idx="35">
                  <c:v>2120.7399999999998</c:v>
                </c:pt>
                <c:pt idx="36">
                  <c:v>2619.56</c:v>
                </c:pt>
                <c:pt idx="37">
                  <c:v>2734.96</c:v>
                </c:pt>
                <c:pt idx="38">
                  <c:v>2815.97</c:v>
                </c:pt>
                <c:pt idx="39">
                  <c:v>2661.24</c:v>
                </c:pt>
                <c:pt idx="40">
                  <c:v>2467.1999999999998</c:v>
                </c:pt>
                <c:pt idx="41">
                  <c:v>2431.21</c:v>
                </c:pt>
                <c:pt idx="42">
                  <c:v>2296.17</c:v>
                </c:pt>
                <c:pt idx="43">
                  <c:v>2155.02</c:v>
                </c:pt>
                <c:pt idx="44">
                  <c:v>3342.55</c:v>
                </c:pt>
                <c:pt idx="45">
                  <c:v>2446.44</c:v>
                </c:pt>
                <c:pt idx="46">
                  <c:v>2035.79</c:v>
                </c:pt>
                <c:pt idx="47">
                  <c:v>1750.91</c:v>
                </c:pt>
                <c:pt idx="48">
                  <c:v>2596.37</c:v>
                </c:pt>
                <c:pt idx="49">
                  <c:v>2088.56</c:v>
                </c:pt>
                <c:pt idx="50">
                  <c:v>2614.0300000000002</c:v>
                </c:pt>
                <c:pt idx="51">
                  <c:v>1855.57</c:v>
                </c:pt>
                <c:pt idx="52">
                  <c:v>2382.9499999999998</c:v>
                </c:pt>
                <c:pt idx="53">
                  <c:v>2311.98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5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1">
                  <c:v>2205.46</c:v>
                </c:pt>
                <c:pt idx="2">
                  <c:v>2704.78</c:v>
                </c:pt>
                <c:pt idx="3">
                  <c:v>2456.1799999999998</c:v>
                </c:pt>
                <c:pt idx="4">
                  <c:v>3288.93</c:v>
                </c:pt>
                <c:pt idx="5">
                  <c:v>3492.7</c:v>
                </c:pt>
                <c:pt idx="6">
                  <c:v>4422.2700000000004</c:v>
                </c:pt>
                <c:pt idx="7">
                  <c:v>3315.45</c:v>
                </c:pt>
                <c:pt idx="8">
                  <c:v>3846.85</c:v>
                </c:pt>
                <c:pt idx="9">
                  <c:v>3678.44</c:v>
                </c:pt>
                <c:pt idx="10">
                  <c:v>3522.16</c:v>
                </c:pt>
                <c:pt idx="11">
                  <c:v>3215.06</c:v>
                </c:pt>
                <c:pt idx="12">
                  <c:v>3947.33</c:v>
                </c:pt>
                <c:pt idx="13">
                  <c:v>3214.72</c:v>
                </c:pt>
                <c:pt idx="14">
                  <c:v>3499.19</c:v>
                </c:pt>
                <c:pt idx="15">
                  <c:v>3231</c:v>
                </c:pt>
                <c:pt idx="16">
                  <c:v>3233.67</c:v>
                </c:pt>
                <c:pt idx="17">
                  <c:v>3944.14</c:v>
                </c:pt>
                <c:pt idx="18">
                  <c:v>4268.01</c:v>
                </c:pt>
                <c:pt idx="19">
                  <c:v>4965.32</c:v>
                </c:pt>
                <c:pt idx="20">
                  <c:v>3990.23</c:v>
                </c:pt>
                <c:pt idx="21">
                  <c:v>3587.6</c:v>
                </c:pt>
                <c:pt idx="22">
                  <c:v>5595.63</c:v>
                </c:pt>
                <c:pt idx="23">
                  <c:v>4257.82</c:v>
                </c:pt>
                <c:pt idx="24">
                  <c:v>4012.99</c:v>
                </c:pt>
                <c:pt idx="25">
                  <c:v>3651.19</c:v>
                </c:pt>
                <c:pt idx="26">
                  <c:v>3394.28</c:v>
                </c:pt>
                <c:pt idx="27">
                  <c:v>3242.55</c:v>
                </c:pt>
                <c:pt idx="28">
                  <c:v>4297.42</c:v>
                </c:pt>
                <c:pt idx="29">
                  <c:v>4258.29</c:v>
                </c:pt>
                <c:pt idx="30">
                  <c:v>6060.78</c:v>
                </c:pt>
                <c:pt idx="31">
                  <c:v>3936.07</c:v>
                </c:pt>
                <c:pt idx="32">
                  <c:v>7356.35</c:v>
                </c:pt>
                <c:pt idx="33">
                  <c:v>4977.1499999999996</c:v>
                </c:pt>
                <c:pt idx="34">
                  <c:v>4950.46</c:v>
                </c:pt>
                <c:pt idx="35">
                  <c:v>5031.7299999999996</c:v>
                </c:pt>
                <c:pt idx="36">
                  <c:v>5725.07</c:v>
                </c:pt>
                <c:pt idx="37">
                  <c:v>5626.15</c:v>
                </c:pt>
                <c:pt idx="38">
                  <c:v>5117.87</c:v>
                </c:pt>
                <c:pt idx="39">
                  <c:v>4956.34</c:v>
                </c:pt>
                <c:pt idx="40">
                  <c:v>5814.21</c:v>
                </c:pt>
                <c:pt idx="41">
                  <c:v>4538.87</c:v>
                </c:pt>
                <c:pt idx="42">
                  <c:v>3463.44</c:v>
                </c:pt>
                <c:pt idx="43">
                  <c:v>3930.34</c:v>
                </c:pt>
                <c:pt idx="44">
                  <c:v>5847.91</c:v>
                </c:pt>
                <c:pt idx="45">
                  <c:v>4827.2299999999996</c:v>
                </c:pt>
                <c:pt idx="46">
                  <c:v>5193.95</c:v>
                </c:pt>
                <c:pt idx="47">
                  <c:v>4935.1400000000003</c:v>
                </c:pt>
                <c:pt idx="48">
                  <c:v>6263.38</c:v>
                </c:pt>
                <c:pt idx="49">
                  <c:v>5311.27</c:v>
                </c:pt>
                <c:pt idx="50">
                  <c:v>5311.01</c:v>
                </c:pt>
                <c:pt idx="51">
                  <c:v>5275.12</c:v>
                </c:pt>
                <c:pt idx="52">
                  <c:v>5598.27</c:v>
                </c:pt>
                <c:pt idx="53">
                  <c:v>4972.34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1">
                  <c:v>1625.24</c:v>
                </c:pt>
                <c:pt idx="2">
                  <c:v>1994.71</c:v>
                </c:pt>
                <c:pt idx="3">
                  <c:v>1948.1</c:v>
                </c:pt>
                <c:pt idx="4">
                  <c:v>2308.2199999999998</c:v>
                </c:pt>
                <c:pt idx="5">
                  <c:v>2437.9</c:v>
                </c:pt>
                <c:pt idx="6">
                  <c:v>3308.13</c:v>
                </c:pt>
                <c:pt idx="7">
                  <c:v>2527.16</c:v>
                </c:pt>
                <c:pt idx="8">
                  <c:v>2905.25</c:v>
                </c:pt>
                <c:pt idx="9">
                  <c:v>2736.23</c:v>
                </c:pt>
                <c:pt idx="10">
                  <c:v>2592.6799999999998</c:v>
                </c:pt>
                <c:pt idx="11">
                  <c:v>2392.1</c:v>
                </c:pt>
                <c:pt idx="12">
                  <c:v>3058.77</c:v>
                </c:pt>
                <c:pt idx="13">
                  <c:v>2429.0700000000002</c:v>
                </c:pt>
                <c:pt idx="14">
                  <c:v>2482.27</c:v>
                </c:pt>
                <c:pt idx="15">
                  <c:v>2466.84</c:v>
                </c:pt>
                <c:pt idx="16">
                  <c:v>2386.98</c:v>
                </c:pt>
                <c:pt idx="17">
                  <c:v>2826.65</c:v>
                </c:pt>
                <c:pt idx="18">
                  <c:v>2973.38</c:v>
                </c:pt>
                <c:pt idx="19">
                  <c:v>3293.14</c:v>
                </c:pt>
                <c:pt idx="20">
                  <c:v>2921.71</c:v>
                </c:pt>
                <c:pt idx="21">
                  <c:v>2557.9699999999998</c:v>
                </c:pt>
                <c:pt idx="22">
                  <c:v>4141.62</c:v>
                </c:pt>
                <c:pt idx="23">
                  <c:v>3436.81</c:v>
                </c:pt>
                <c:pt idx="24">
                  <c:v>2866.66</c:v>
                </c:pt>
                <c:pt idx="25">
                  <c:v>2444.6999999999998</c:v>
                </c:pt>
                <c:pt idx="26">
                  <c:v>2300.29</c:v>
                </c:pt>
                <c:pt idx="27">
                  <c:v>2297.33</c:v>
                </c:pt>
                <c:pt idx="28">
                  <c:v>2904.49</c:v>
                </c:pt>
                <c:pt idx="29">
                  <c:v>3201.05</c:v>
                </c:pt>
                <c:pt idx="30">
                  <c:v>4959.6899999999996</c:v>
                </c:pt>
                <c:pt idx="31">
                  <c:v>2966.2</c:v>
                </c:pt>
                <c:pt idx="32">
                  <c:v>5701.95</c:v>
                </c:pt>
                <c:pt idx="33">
                  <c:v>3363.73</c:v>
                </c:pt>
                <c:pt idx="34">
                  <c:v>3775.04</c:v>
                </c:pt>
                <c:pt idx="35">
                  <c:v>3973.19</c:v>
                </c:pt>
                <c:pt idx="36">
                  <c:v>4326.9799999999996</c:v>
                </c:pt>
                <c:pt idx="37">
                  <c:v>4122.59</c:v>
                </c:pt>
                <c:pt idx="38">
                  <c:v>3600.24</c:v>
                </c:pt>
                <c:pt idx="39">
                  <c:v>3323.82</c:v>
                </c:pt>
                <c:pt idx="40">
                  <c:v>4560.8100000000004</c:v>
                </c:pt>
                <c:pt idx="41">
                  <c:v>3368.41</c:v>
                </c:pt>
                <c:pt idx="42">
                  <c:v>2300.1999999999998</c:v>
                </c:pt>
                <c:pt idx="43">
                  <c:v>2796.33</c:v>
                </c:pt>
                <c:pt idx="44">
                  <c:v>3792.17</c:v>
                </c:pt>
                <c:pt idx="45">
                  <c:v>3669.74</c:v>
                </c:pt>
                <c:pt idx="46">
                  <c:v>4347.71</c:v>
                </c:pt>
                <c:pt idx="47">
                  <c:v>4223.24</c:v>
                </c:pt>
                <c:pt idx="48">
                  <c:v>5319.03</c:v>
                </c:pt>
                <c:pt idx="49">
                  <c:v>4417.43</c:v>
                </c:pt>
                <c:pt idx="50">
                  <c:v>3883.75</c:v>
                </c:pt>
                <c:pt idx="51">
                  <c:v>4398.0200000000004</c:v>
                </c:pt>
                <c:pt idx="52">
                  <c:v>4551.82</c:v>
                </c:pt>
                <c:pt idx="53">
                  <c:v>3953.68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General</c:formatCode>
                <c:ptCount val="57"/>
                <c:pt idx="1">
                  <c:v>580.21</c:v>
                </c:pt>
                <c:pt idx="2">
                  <c:v>710.07</c:v>
                </c:pt>
                <c:pt idx="3">
                  <c:v>508.08</c:v>
                </c:pt>
                <c:pt idx="4">
                  <c:v>980.72</c:v>
                </c:pt>
                <c:pt idx="5">
                  <c:v>1054.79</c:v>
                </c:pt>
                <c:pt idx="6">
                  <c:v>1114.1400000000001</c:v>
                </c:pt>
                <c:pt idx="7">
                  <c:v>788.29</c:v>
                </c:pt>
                <c:pt idx="8">
                  <c:v>941.6</c:v>
                </c:pt>
                <c:pt idx="9">
                  <c:v>942.21</c:v>
                </c:pt>
                <c:pt idx="10">
                  <c:v>929.48</c:v>
                </c:pt>
                <c:pt idx="11">
                  <c:v>822.96</c:v>
                </c:pt>
                <c:pt idx="12">
                  <c:v>888.57</c:v>
                </c:pt>
                <c:pt idx="13">
                  <c:v>785.65</c:v>
                </c:pt>
                <c:pt idx="14">
                  <c:v>1016.92</c:v>
                </c:pt>
                <c:pt idx="15">
                  <c:v>764.16</c:v>
                </c:pt>
                <c:pt idx="16">
                  <c:v>846.7</c:v>
                </c:pt>
                <c:pt idx="17">
                  <c:v>1117.49</c:v>
                </c:pt>
                <c:pt idx="18">
                  <c:v>1294.6300000000001</c:v>
                </c:pt>
                <c:pt idx="19">
                  <c:v>1672.18</c:v>
                </c:pt>
                <c:pt idx="20">
                  <c:v>1068.52</c:v>
                </c:pt>
                <c:pt idx="21">
                  <c:v>1029.6300000000001</c:v>
                </c:pt>
                <c:pt idx="22">
                  <c:v>1454.01</c:v>
                </c:pt>
                <c:pt idx="23">
                  <c:v>821.01</c:v>
                </c:pt>
                <c:pt idx="24">
                  <c:v>1146.33</c:v>
                </c:pt>
                <c:pt idx="25">
                  <c:v>1206.49</c:v>
                </c:pt>
                <c:pt idx="26">
                  <c:v>1093.99</c:v>
                </c:pt>
                <c:pt idx="27">
                  <c:v>945.22</c:v>
                </c:pt>
                <c:pt idx="28">
                  <c:v>1392.93</c:v>
                </c:pt>
                <c:pt idx="29">
                  <c:v>1057.24</c:v>
                </c:pt>
                <c:pt idx="30">
                  <c:v>1101.0899999999999</c:v>
                </c:pt>
                <c:pt idx="31">
                  <c:v>969.87</c:v>
                </c:pt>
                <c:pt idx="32">
                  <c:v>1654.4</c:v>
                </c:pt>
                <c:pt idx="33">
                  <c:v>1613.42</c:v>
                </c:pt>
                <c:pt idx="34">
                  <c:v>1175.42</c:v>
                </c:pt>
                <c:pt idx="35">
                  <c:v>1058.54</c:v>
                </c:pt>
                <c:pt idx="36">
                  <c:v>1398.08</c:v>
                </c:pt>
                <c:pt idx="37">
                  <c:v>1503.56</c:v>
                </c:pt>
                <c:pt idx="38">
                  <c:v>1517.63</c:v>
                </c:pt>
                <c:pt idx="39">
                  <c:v>1632.52</c:v>
                </c:pt>
                <c:pt idx="40">
                  <c:v>1253.4000000000001</c:v>
                </c:pt>
                <c:pt idx="41">
                  <c:v>1170.45</c:v>
                </c:pt>
                <c:pt idx="42">
                  <c:v>1163.25</c:v>
                </c:pt>
                <c:pt idx="43">
                  <c:v>1134.01</c:v>
                </c:pt>
                <c:pt idx="44">
                  <c:v>2055.73</c:v>
                </c:pt>
                <c:pt idx="45">
                  <c:v>1157.49</c:v>
                </c:pt>
                <c:pt idx="46">
                  <c:v>846.23</c:v>
                </c:pt>
                <c:pt idx="47">
                  <c:v>711.9</c:v>
                </c:pt>
                <c:pt idx="48">
                  <c:v>944.34</c:v>
                </c:pt>
                <c:pt idx="49">
                  <c:v>893.83</c:v>
                </c:pt>
                <c:pt idx="50">
                  <c:v>1427.27</c:v>
                </c:pt>
                <c:pt idx="51">
                  <c:v>877.09</c:v>
                </c:pt>
                <c:pt idx="52">
                  <c:v>1046.45</c:v>
                </c:pt>
                <c:pt idx="53">
                  <c:v>1018.66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Sheet1!$A$2:$A$55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Sheet1!$B$2:$B$55</c:f>
              <c:numCache>
                <c:formatCode>General</c:formatCode>
                <c:ptCount val="54"/>
                <c:pt idx="0">
                  <c:v>1163</c:v>
                </c:pt>
                <c:pt idx="1">
                  <c:v>1125.3</c:v>
                </c:pt>
                <c:pt idx="2">
                  <c:v>1213.0999999999999</c:v>
                </c:pt>
                <c:pt idx="3">
                  <c:v>1052.8</c:v>
                </c:pt>
                <c:pt idx="4">
                  <c:v>1358.6</c:v>
                </c:pt>
                <c:pt idx="5">
                  <c:v>1696.4</c:v>
                </c:pt>
                <c:pt idx="6">
                  <c:v>1877.3</c:v>
                </c:pt>
                <c:pt idx="7">
                  <c:v>1821.8</c:v>
                </c:pt>
                <c:pt idx="8">
                  <c:v>1711.7</c:v>
                </c:pt>
                <c:pt idx="9">
                  <c:v>1771.7</c:v>
                </c:pt>
                <c:pt idx="10">
                  <c:v>2019.8</c:v>
                </c:pt>
                <c:pt idx="11">
                  <c:v>1631.9</c:v>
                </c:pt>
                <c:pt idx="12">
                  <c:v>1647</c:v>
                </c:pt>
                <c:pt idx="13">
                  <c:v>1430.8</c:v>
                </c:pt>
                <c:pt idx="14">
                  <c:v>1538.6</c:v>
                </c:pt>
                <c:pt idx="15">
                  <c:v>1552.5</c:v>
                </c:pt>
                <c:pt idx="16">
                  <c:v>1374.3</c:v>
                </c:pt>
                <c:pt idx="17">
                  <c:v>1569.3</c:v>
                </c:pt>
                <c:pt idx="18">
                  <c:v>1648.1</c:v>
                </c:pt>
                <c:pt idx="19">
                  <c:v>2086.3000000000002</c:v>
                </c:pt>
                <c:pt idx="20">
                  <c:v>2159.5</c:v>
                </c:pt>
                <c:pt idx="21">
                  <c:v>2259.1</c:v>
                </c:pt>
                <c:pt idx="22">
                  <c:v>2377.6</c:v>
                </c:pt>
                <c:pt idx="23">
                  <c:v>2169.8000000000002</c:v>
                </c:pt>
                <c:pt idx="24">
                  <c:v>2193.5</c:v>
                </c:pt>
                <c:pt idx="25">
                  <c:v>2326.1999999999998</c:v>
                </c:pt>
                <c:pt idx="26">
                  <c:v>2232.9</c:v>
                </c:pt>
                <c:pt idx="27">
                  <c:v>1959.2</c:v>
                </c:pt>
                <c:pt idx="28">
                  <c:v>2050.8000000000002</c:v>
                </c:pt>
                <c:pt idx="29">
                  <c:v>2042.3</c:v>
                </c:pt>
                <c:pt idx="30">
                  <c:v>2043.6</c:v>
                </c:pt>
                <c:pt idx="31">
                  <c:v>1847.2</c:v>
                </c:pt>
                <c:pt idx="32">
                  <c:v>2057.8000000000002</c:v>
                </c:pt>
                <c:pt idx="33">
                  <c:v>2445.5</c:v>
                </c:pt>
                <c:pt idx="34">
                  <c:v>2291.6</c:v>
                </c:pt>
                <c:pt idx="35">
                  <c:v>2264.6</c:v>
                </c:pt>
                <c:pt idx="36">
                  <c:v>2316.9</c:v>
                </c:pt>
                <c:pt idx="37">
                  <c:v>2500.8000000000002</c:v>
                </c:pt>
                <c:pt idx="38">
                  <c:v>2598.8000000000002</c:v>
                </c:pt>
                <c:pt idx="39">
                  <c:v>3063.5</c:v>
                </c:pt>
                <c:pt idx="40">
                  <c:v>2962.6</c:v>
                </c:pt>
                <c:pt idx="41">
                  <c:v>2953.8</c:v>
                </c:pt>
                <c:pt idx="42">
                  <c:v>2871.1</c:v>
                </c:pt>
                <c:pt idx="43">
                  <c:v>2792.6</c:v>
                </c:pt>
                <c:pt idx="44">
                  <c:v>3474.4</c:v>
                </c:pt>
                <c:pt idx="45">
                  <c:v>4065.3</c:v>
                </c:pt>
                <c:pt idx="46">
                  <c:v>4118.7</c:v>
                </c:pt>
                <c:pt idx="47">
                  <c:v>4061.3</c:v>
                </c:pt>
                <c:pt idx="48">
                  <c:v>3779.9</c:v>
                </c:pt>
                <c:pt idx="49">
                  <c:v>3819.1</c:v>
                </c:pt>
                <c:pt idx="50">
                  <c:v>4248.1000000000004</c:v>
                </c:pt>
                <c:pt idx="51">
                  <c:v>4165.1000000000004</c:v>
                </c:pt>
                <c:pt idx="52">
                  <c:v>4012.6</c:v>
                </c:pt>
                <c:pt idx="53">
                  <c:v>4111.8999999999996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Sheet1!$A$2:$A$55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Sheet1!$C$2:$C$55</c:f>
              <c:numCache>
                <c:formatCode>General</c:formatCode>
                <c:ptCount val="54"/>
                <c:pt idx="0">
                  <c:v>7865.4</c:v>
                </c:pt>
                <c:pt idx="1">
                  <c:v>7556.6</c:v>
                </c:pt>
                <c:pt idx="2">
                  <c:v>7560.4</c:v>
                </c:pt>
                <c:pt idx="3">
                  <c:v>7482.2</c:v>
                </c:pt>
                <c:pt idx="4">
                  <c:v>6527.9</c:v>
                </c:pt>
                <c:pt idx="5">
                  <c:v>6564.7</c:v>
                </c:pt>
                <c:pt idx="6">
                  <c:v>7406.4</c:v>
                </c:pt>
                <c:pt idx="7">
                  <c:v>7795.2</c:v>
                </c:pt>
                <c:pt idx="8">
                  <c:v>7814.2</c:v>
                </c:pt>
                <c:pt idx="9">
                  <c:v>7919.1</c:v>
                </c:pt>
                <c:pt idx="10">
                  <c:v>7522.6</c:v>
                </c:pt>
                <c:pt idx="11">
                  <c:v>7219.4</c:v>
                </c:pt>
                <c:pt idx="12">
                  <c:v>7516.9</c:v>
                </c:pt>
                <c:pt idx="13">
                  <c:v>7785.3</c:v>
                </c:pt>
                <c:pt idx="14">
                  <c:v>7525.8</c:v>
                </c:pt>
                <c:pt idx="15">
                  <c:v>7557.2</c:v>
                </c:pt>
                <c:pt idx="16">
                  <c:v>6836.8</c:v>
                </c:pt>
                <c:pt idx="17">
                  <c:v>7431.7</c:v>
                </c:pt>
                <c:pt idx="18">
                  <c:v>7475.9</c:v>
                </c:pt>
                <c:pt idx="19">
                  <c:v>8055.7</c:v>
                </c:pt>
                <c:pt idx="20">
                  <c:v>8150.6</c:v>
                </c:pt>
                <c:pt idx="21">
                  <c:v>8373.1</c:v>
                </c:pt>
                <c:pt idx="22">
                  <c:v>9290.2999999999993</c:v>
                </c:pt>
                <c:pt idx="23">
                  <c:v>10290.299999999999</c:v>
                </c:pt>
                <c:pt idx="24">
                  <c:v>10420.6</c:v>
                </c:pt>
                <c:pt idx="25">
                  <c:v>10598.4</c:v>
                </c:pt>
                <c:pt idx="26">
                  <c:v>9638.1</c:v>
                </c:pt>
                <c:pt idx="27">
                  <c:v>10054.6</c:v>
                </c:pt>
                <c:pt idx="28">
                  <c:v>10028.4</c:v>
                </c:pt>
                <c:pt idx="29">
                  <c:v>10846.5</c:v>
                </c:pt>
                <c:pt idx="30">
                  <c:v>12638.5</c:v>
                </c:pt>
                <c:pt idx="31">
                  <c:v>12932</c:v>
                </c:pt>
                <c:pt idx="32">
                  <c:v>14845.7</c:v>
                </c:pt>
                <c:pt idx="33">
                  <c:v>15148.5</c:v>
                </c:pt>
                <c:pt idx="34">
                  <c:v>14874.4</c:v>
                </c:pt>
                <c:pt idx="35">
                  <c:v>16171.3</c:v>
                </c:pt>
                <c:pt idx="36">
                  <c:v>16763.3</c:v>
                </c:pt>
                <c:pt idx="37">
                  <c:v>17611.900000000001</c:v>
                </c:pt>
                <c:pt idx="38">
                  <c:v>17477</c:v>
                </c:pt>
                <c:pt idx="39">
                  <c:v>16654.3</c:v>
                </c:pt>
                <c:pt idx="40">
                  <c:v>16743.900000000001</c:v>
                </c:pt>
                <c:pt idx="41">
                  <c:v>16541.3</c:v>
                </c:pt>
                <c:pt idx="42">
                  <c:v>16011.1</c:v>
                </c:pt>
                <c:pt idx="43">
                  <c:v>15659.6</c:v>
                </c:pt>
                <c:pt idx="44">
                  <c:v>15243</c:v>
                </c:pt>
                <c:pt idx="45">
                  <c:v>15990.2</c:v>
                </c:pt>
                <c:pt idx="46">
                  <c:v>16893.2</c:v>
                </c:pt>
                <c:pt idx="47">
                  <c:v>18511.599999999999</c:v>
                </c:pt>
                <c:pt idx="48">
                  <c:v>18787.7</c:v>
                </c:pt>
                <c:pt idx="49">
                  <c:v>18500.5</c:v>
                </c:pt>
                <c:pt idx="50">
                  <c:v>18291.599999999999</c:v>
                </c:pt>
                <c:pt idx="51">
                  <c:v>19366.099999999999</c:v>
                </c:pt>
                <c:pt idx="52">
                  <c:v>18699.400000000001</c:v>
                </c:pt>
                <c:pt idx="53">
                  <c:v>18707.2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6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76860397454752E-2"/>
          <c:y val="6.3860381253934756E-2"/>
          <c:w val="0.89915957979696026"/>
          <c:h val="0.66259883161130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Taul1!$A$4:$A$36</c:f>
              <c:strCache>
                <c:ptCount val="33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  <c:pt idx="32">
                  <c:v>2023Q1</c:v>
                </c:pt>
              </c:strCache>
            </c:strRef>
          </c:cat>
          <c:val>
            <c:numRef>
              <c:f>Taul1!$B$4:$B$36</c:f>
              <c:numCache>
                <c:formatCode>General</c:formatCode>
                <c:ptCount val="33"/>
                <c:pt idx="0">
                  <c:v>500</c:v>
                </c:pt>
                <c:pt idx="1">
                  <c:v>1464.6108658704907</c:v>
                </c:pt>
                <c:pt idx="2">
                  <c:v>-1043.8445894536562</c:v>
                </c:pt>
                <c:pt idx="3">
                  <c:v>-2242.6661510239355</c:v>
                </c:pt>
                <c:pt idx="4">
                  <c:v>-423.86039099266054</c:v>
                </c:pt>
                <c:pt idx="5">
                  <c:v>783.61812865873799</c:v>
                </c:pt>
                <c:pt idx="6">
                  <c:v>-1880.5028571592993</c:v>
                </c:pt>
                <c:pt idx="7">
                  <c:v>577.85174448625185</c:v>
                </c:pt>
                <c:pt idx="8">
                  <c:v>2477</c:v>
                </c:pt>
                <c:pt idx="9">
                  <c:v>3855</c:v>
                </c:pt>
                <c:pt idx="10">
                  <c:v>1906</c:v>
                </c:pt>
                <c:pt idx="11">
                  <c:v>1556</c:v>
                </c:pt>
                <c:pt idx="12">
                  <c:v>2395</c:v>
                </c:pt>
                <c:pt idx="13">
                  <c:v>4631</c:v>
                </c:pt>
                <c:pt idx="14" formatCode="#,##0">
                  <c:v>4578</c:v>
                </c:pt>
                <c:pt idx="15">
                  <c:v>756</c:v>
                </c:pt>
                <c:pt idx="16">
                  <c:v>3414</c:v>
                </c:pt>
                <c:pt idx="17">
                  <c:v>2632</c:v>
                </c:pt>
                <c:pt idx="18">
                  <c:v>1555</c:v>
                </c:pt>
                <c:pt idx="19">
                  <c:v>-757</c:v>
                </c:pt>
                <c:pt idx="20">
                  <c:v>-379</c:v>
                </c:pt>
                <c:pt idx="21">
                  <c:v>-2512</c:v>
                </c:pt>
                <c:pt idx="22">
                  <c:v>-1443</c:v>
                </c:pt>
                <c:pt idx="23" formatCode="#,##0">
                  <c:v>-1674.7485992709408</c:v>
                </c:pt>
                <c:pt idx="24">
                  <c:v>1159</c:v>
                </c:pt>
                <c:pt idx="25">
                  <c:v>3050</c:v>
                </c:pt>
                <c:pt idx="26">
                  <c:v>2200</c:v>
                </c:pt>
                <c:pt idx="27">
                  <c:v>1060</c:v>
                </c:pt>
                <c:pt idx="28">
                  <c:v>5742</c:v>
                </c:pt>
                <c:pt idx="29">
                  <c:v>5139</c:v>
                </c:pt>
                <c:pt idx="30">
                  <c:v>1156</c:v>
                </c:pt>
                <c:pt idx="31">
                  <c:v>825</c:v>
                </c:pt>
                <c:pt idx="32" formatCode="#,##0">
                  <c:v>3137.5925692933379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6D-4616-AB7B-BA4A9C22802B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Taul1!$A$4:$A$36</c:f>
              <c:strCache>
                <c:ptCount val="33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  <c:pt idx="32">
                  <c:v>2023Q1</c:v>
                </c:pt>
              </c:strCache>
            </c:strRef>
          </c:cat>
          <c:val>
            <c:numRef>
              <c:f>Taul1!$C$4:$C$36</c:f>
              <c:numCache>
                <c:formatCode>#,##0</c:formatCode>
                <c:ptCount val="33"/>
                <c:pt idx="0">
                  <c:v>7851.4313289360571</c:v>
                </c:pt>
                <c:pt idx="1">
                  <c:v>6685.9122554600544</c:v>
                </c:pt>
                <c:pt idx="2" formatCode="General">
                  <c:v>7700</c:v>
                </c:pt>
                <c:pt idx="3">
                  <c:v>6176.3555772662821</c:v>
                </c:pt>
                <c:pt idx="4">
                  <c:v>7537.782188740196</c:v>
                </c:pt>
                <c:pt idx="5">
                  <c:v>6857.0390325418875</c:v>
                </c:pt>
                <c:pt idx="6" formatCode="General">
                  <c:v>6818</c:v>
                </c:pt>
                <c:pt idx="7" formatCode="General">
                  <c:v>7300</c:v>
                </c:pt>
                <c:pt idx="8" formatCode="General">
                  <c:v>11000</c:v>
                </c:pt>
                <c:pt idx="9" formatCode="General">
                  <c:v>11600</c:v>
                </c:pt>
                <c:pt idx="10" formatCode="General">
                  <c:v>10900</c:v>
                </c:pt>
                <c:pt idx="11" formatCode="General">
                  <c:v>9000</c:v>
                </c:pt>
                <c:pt idx="12">
                  <c:v>11000</c:v>
                </c:pt>
                <c:pt idx="13" formatCode="General">
                  <c:v>14600</c:v>
                </c:pt>
                <c:pt idx="14" formatCode="General">
                  <c:v>14700</c:v>
                </c:pt>
                <c:pt idx="15" formatCode="General">
                  <c:v>9600</c:v>
                </c:pt>
                <c:pt idx="16">
                  <c:v>12400</c:v>
                </c:pt>
                <c:pt idx="17" formatCode="General">
                  <c:v>11400</c:v>
                </c:pt>
                <c:pt idx="18" formatCode="General">
                  <c:v>9400</c:v>
                </c:pt>
                <c:pt idx="19" formatCode="General">
                  <c:v>7300</c:v>
                </c:pt>
                <c:pt idx="20">
                  <c:v>10400</c:v>
                </c:pt>
                <c:pt idx="21" formatCode="General">
                  <c:v>5900</c:v>
                </c:pt>
                <c:pt idx="22" formatCode="General">
                  <c:v>5500</c:v>
                </c:pt>
                <c:pt idx="23" formatCode="General">
                  <c:v>6500</c:v>
                </c:pt>
                <c:pt idx="24" formatCode="General">
                  <c:v>9500</c:v>
                </c:pt>
                <c:pt idx="25" formatCode="General">
                  <c:v>11500</c:v>
                </c:pt>
                <c:pt idx="26" formatCode="General">
                  <c:v>14000</c:v>
                </c:pt>
                <c:pt idx="27" formatCode="General">
                  <c:v>11500</c:v>
                </c:pt>
                <c:pt idx="28" formatCode="General">
                  <c:v>14800</c:v>
                </c:pt>
                <c:pt idx="29" formatCode="General">
                  <c:v>15300</c:v>
                </c:pt>
                <c:pt idx="30" formatCode="General">
                  <c:v>11700</c:v>
                </c:pt>
                <c:pt idx="31" formatCode="General">
                  <c:v>11000</c:v>
                </c:pt>
                <c:pt idx="32">
                  <c:v>13400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6D-4616-AB7B-BA4A9C228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noMultiLvlLbl val="0"/>
      </c:catAx>
      <c:valAx>
        <c:axId val="368211704"/>
        <c:scaling>
          <c:orientation val="minMax"/>
          <c:max val="16000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616709084461717E-2"/>
          <c:y val="6.1726891542255774E-2"/>
          <c:w val="0.87725631768953072"/>
          <c:h val="0.787945639785475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Henkilöstö Suomessa </c:v>
                </c:pt>
              </c:strCache>
            </c:strRef>
          </c:tx>
          <c:spPr>
            <a:solidFill>
              <a:srgbClr val="141F94"/>
            </a:solidFill>
            <a:ln w="31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Sheet1!$A$2:$A$15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Sheet1!$B$2:$B$15</c:f>
              <c:numCache>
                <c:formatCode>#,##0</c:formatCode>
                <c:ptCount val="14"/>
                <c:pt idx="0">
                  <c:v>284200</c:v>
                </c:pt>
                <c:pt idx="1">
                  <c:v>290200</c:v>
                </c:pt>
                <c:pt idx="2">
                  <c:v>296700</c:v>
                </c:pt>
                <c:pt idx="3">
                  <c:v>290700</c:v>
                </c:pt>
                <c:pt idx="4">
                  <c:v>287000</c:v>
                </c:pt>
                <c:pt idx="5">
                  <c:v>288300</c:v>
                </c:pt>
                <c:pt idx="6">
                  <c:v>290300</c:v>
                </c:pt>
                <c:pt idx="7">
                  <c:v>297100</c:v>
                </c:pt>
                <c:pt idx="8">
                  <c:v>307400</c:v>
                </c:pt>
                <c:pt idx="9">
                  <c:v>313600</c:v>
                </c:pt>
                <c:pt idx="10">
                  <c:v>313900</c:v>
                </c:pt>
                <c:pt idx="11">
                  <c:v>321000</c:v>
                </c:pt>
                <c:pt idx="12">
                  <c:v>334168.80834370578</c:v>
                </c:pt>
                <c:pt idx="13" formatCode="General">
                  <c:v>339792.43014216196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EA-4536-86D0-AE95E4D4FA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Henkilöstö tytäryrityksissä ulkomailla </c:v>
                </c:pt>
              </c:strCache>
            </c:strRef>
          </c:tx>
          <c:spPr>
            <a:solidFill>
              <a:srgbClr val="FF805C"/>
            </a:solidFill>
            <a:ln w="319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Sheet1!$A$2:$A$15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Sheet1!$C$2:$C$15</c:f>
              <c:numCache>
                <c:formatCode>#,##0</c:formatCode>
                <c:ptCount val="14"/>
                <c:pt idx="0">
                  <c:v>304473</c:v>
                </c:pt>
                <c:pt idx="1">
                  <c:v>327105</c:v>
                </c:pt>
                <c:pt idx="2">
                  <c:v>302967</c:v>
                </c:pt>
                <c:pt idx="3">
                  <c:v>287327</c:v>
                </c:pt>
                <c:pt idx="4">
                  <c:v>273143</c:v>
                </c:pt>
                <c:pt idx="5">
                  <c:v>255440.5</c:v>
                </c:pt>
                <c:pt idx="6">
                  <c:v>284942.7</c:v>
                </c:pt>
                <c:pt idx="7">
                  <c:v>283597</c:v>
                </c:pt>
                <c:pt idx="8">
                  <c:v>287471</c:v>
                </c:pt>
                <c:pt idx="9">
                  <c:v>272832</c:v>
                </c:pt>
                <c:pt idx="10">
                  <c:v>264110</c:v>
                </c:pt>
                <c:pt idx="11">
                  <c:v>270219</c:v>
                </c:pt>
                <c:pt idx="12">
                  <c:v>277556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EA-4536-86D0-AE95E4D4F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70638952"/>
        <c:axId val="319901952"/>
      </c:barChart>
      <c:catAx>
        <c:axId val="370638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19901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9901952"/>
        <c:scaling>
          <c:orientation val="minMax"/>
          <c:max val="350000"/>
          <c:min val="150000"/>
        </c:scaling>
        <c:delete val="0"/>
        <c:axPos val="l"/>
        <c:majorGridlines>
          <c:spPr>
            <a:ln w="3195">
              <a:solidFill>
                <a:schemeClr val="tx2"/>
              </a:solidFill>
              <a:prstDash val="dash"/>
            </a:ln>
          </c:spPr>
        </c:majorGridlines>
        <c:numFmt formatCode="#,##0" sourceLinked="1"/>
        <c:majorTickMark val="out"/>
        <c:minorTickMark val="none"/>
        <c:tickLblPos val="nextTo"/>
        <c:spPr>
          <a:ln w="31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70638952"/>
        <c:crosses val="autoZero"/>
        <c:crossBetween val="between"/>
        <c:majorUnit val="20000"/>
      </c:valAx>
      <c:spPr>
        <a:noFill/>
        <a:ln w="1277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7.4608904933814682E-2"/>
          <c:y val="0.93476126285096073"/>
          <c:w val="0.89169675090252709"/>
          <c:h val="6.3344576417293907E-2"/>
        </c:manualLayout>
      </c:layout>
      <c:overlay val="0"/>
      <c:spPr>
        <a:noFill/>
        <a:ln w="25556">
          <a:noFill/>
        </a:ln>
      </c:spPr>
      <c:txPr>
        <a:bodyPr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89" rIns="94778" bIns="47389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4778" tIns="47389" rIns="94778" bIns="473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967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6969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1426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412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554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8136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0FC3B40-AC30-46E2-BCAD-E388935D7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Teknologiateollisuuden Talousnäkymät</a:t>
            </a:r>
          </a:p>
          <a:p>
            <a:r>
              <a:rPr lang="fi-FI" dirty="0"/>
              <a:t>4.5.2023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Johtaja, pääekonomisti</a:t>
            </a:r>
          </a:p>
          <a:p>
            <a:r>
              <a:rPr lang="fi-FI" dirty="0"/>
              <a:t>Petteri Rautaporras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E6AE94-550F-4A51-A044-3C71A83A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B86DA5-6B79-4508-BE0A-50E52FDDE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C29F-D373-4791-88C9-86C29F06AD83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BE36005-B164-4A53-BF16-046D6853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73713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645382"/>
            <a:ext cx="6060577" cy="165163"/>
          </a:xfrm>
        </p:spPr>
        <p:txBody>
          <a:bodyPr/>
          <a:lstStyle/>
          <a:p>
            <a:r>
              <a:rPr lang="fi-FI"/>
              <a:t>Kausipuhdistetut teollisuuden ja palveluiden liikevaihtokuvaajat</a:t>
            </a:r>
          </a:p>
          <a:p>
            <a:r>
              <a:rPr lang="fi-FI"/>
              <a:t>Osuudet liikevaihdosta 2021: kone- ja metallituoteteollisuus 39 %, elektroniikka- ja sähköteollisuus 21 %, tietotekniikka-ala 19 %, metallien jalostus 13 %, suunnittelu ja konsultointi 8 %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  <a:p>
            <a:endParaRPr lang="fi-FI"/>
          </a:p>
        </p:txBody>
      </p:sp>
      <p:graphicFrame>
        <p:nvGraphicFramePr>
          <p:cNvPr id="12" name="Sisällön paikkamerkki 11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35881193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2" name="Sisällön paikkamerkki 1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2727578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A6BA6934-E30C-4F12-AE1E-CFCC257F08A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7504" y="230674"/>
            <a:ext cx="8424456" cy="730549"/>
          </a:xfrm>
        </p:spPr>
        <p:txBody>
          <a:bodyPr/>
          <a:lstStyle/>
          <a:p>
            <a:r>
              <a:rPr lang="fi-FI" dirty="0"/>
              <a:t>Teollisuuden suhdannetilanne heikentynyt edelleen– </a:t>
            </a:r>
          </a:p>
          <a:p>
            <a:r>
              <a:rPr lang="fi-FI" dirty="0"/>
              <a:t>Pessimismi tulevan suhteen vähentynyt hieman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342BBB9-B628-4B8C-AE5B-1F984689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4EC125-67F5-46D8-B415-27E2E97A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7B14554-477A-4FCE-891C-80071C90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A2D274F8-4128-43BA-BBEF-8DF7D91DAD73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179512" y="1103313"/>
          <a:ext cx="8784976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2CE36BE-B2AC-40D4-A80C-05396E1CFE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EK:n</a:t>
            </a:r>
            <a:r>
              <a:rPr lang="fi-FI" dirty="0"/>
              <a:t> suhdannebarometri</a:t>
            </a:r>
          </a:p>
        </p:txBody>
      </p:sp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5CE7DE14-02FE-48F1-811D-44C96FD6C1BB}"/>
              </a:ext>
            </a:extLst>
          </p:cNvPr>
          <p:cNvGraphicFramePr>
            <a:graphicFrameLocks noGrp="1"/>
          </p:cNvGraphicFramePr>
          <p:nvPr/>
        </p:nvGraphicFramePr>
        <p:xfrm>
          <a:off x="641872" y="2499742"/>
          <a:ext cx="8208910" cy="5040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2514">
                  <a:extLst>
                    <a:ext uri="{9D8B030D-6E8A-4147-A177-3AD203B41FA5}">
                      <a16:colId xmlns:a16="http://schemas.microsoft.com/office/drawing/2014/main" val="3019627360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280755837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4258328662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737041714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1636646643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112141227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kstiruutu 11">
            <a:extLst>
              <a:ext uri="{FF2B5EF4-FFF2-40B4-BE49-F238E27FC236}">
                <a16:creationId xmlns:a16="http://schemas.microsoft.com/office/drawing/2014/main" id="{FDF6B550-9DF5-4DBA-A825-534C3473D8A5}"/>
              </a:ext>
            </a:extLst>
          </p:cNvPr>
          <p:cNvSpPr txBox="1"/>
          <p:nvPr/>
        </p:nvSpPr>
        <p:spPr>
          <a:xfrm>
            <a:off x="611560" y="1012699"/>
            <a:ext cx="280831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000000"/>
                </a:solidFill>
              </a:rPr>
              <a:t>Teollisuuden suhdannetilanne, saldoluku</a:t>
            </a:r>
          </a:p>
        </p:txBody>
      </p:sp>
    </p:spTree>
    <p:extLst>
      <p:ext uri="{BB962C8B-B14F-4D97-AF65-F5344CB8AC3E}">
        <p14:creationId xmlns:p14="http://schemas.microsoft.com/office/powerpoint/2010/main" val="2265434284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Teknologiateollisuuden yritysten saamat tarjouspyynnöt Suomessa* </a:t>
            </a:r>
            <a:endParaRPr lang="fi-FI" sz="1600" b="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3.5.2023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029406" cy="292448"/>
          </a:xfrm>
        </p:spPr>
        <p:txBody>
          <a:bodyPr/>
          <a:lstStyle/>
          <a:p>
            <a:r>
              <a:rPr lang="fi-FI" dirty="0"/>
              <a:t>Lähde: Teknologiateollisuus ry:n tilauskantatiedustelu, </a:t>
            </a:r>
          </a:p>
          <a:p>
            <a:r>
              <a:rPr lang="fi-FI" dirty="0"/>
              <a:t>viimeisin kyselyajankohta: huhtikuu 2023. </a:t>
            </a:r>
          </a:p>
          <a:p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orakulmio 5"/>
          <p:cNvSpPr/>
          <p:nvPr/>
        </p:nvSpPr>
        <p:spPr>
          <a:xfrm>
            <a:off x="609192" y="4288357"/>
            <a:ext cx="8224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*) ”Onko tarjouspyyntöjen määrässä viime viikkoina näkyvissä oleellista vähenemistä tai lisääntymistä, kun verrataan tilannetta noin kolme kuukautta sitten vallinneeseen tilanteeseen”. Saldoluku = niiden yritysten osuus, joissa tarjouspyyntöjen määrä on lisääntynyt – niiden yritysten osuus, joissa tarjouspyyntöjen määrä on vähentynyt. Negatiivinen saldoluku viittaa kysynnän heikentymiseen kolme kuukautta sitten vallinneeseen tilanteeseen nähden.</a:t>
            </a:r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CD03F6E4-A1DB-4839-B471-E329EB65AB8B}"/>
              </a:ext>
            </a:extLst>
          </p:cNvPr>
          <p:cNvGraphicFramePr>
            <a:graphicFrameLocks noGrp="1"/>
          </p:cNvGraphicFramePr>
          <p:nvPr/>
        </p:nvGraphicFramePr>
        <p:xfrm>
          <a:off x="740375" y="2449415"/>
          <a:ext cx="772006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2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295667144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78131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3.5.2023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tammi–maaliskuu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I,2023 / I,2022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I,2023 / IV,2022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402870855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7886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3.5.2023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tammi–maaliskuu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I,2023 / I,2022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I,2023 / IV,2022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C671FD36-D43A-9C02-0107-9B5D7652FB53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402870855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10178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Kone- ja metallituoteteollisuuden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3.5.2023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31.3.2023.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31.3.2023 / 31.3.2022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31.3.2023 / 31.12.2022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+1 %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+0 %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+8 %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+3 %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+2 %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+1 %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24A5038C-172E-97A3-E22A-A96CC5E582CF}"/>
              </a:ext>
            </a:extLst>
          </p:cNvPr>
          <p:cNvGraphicFramePr>
            <a:graphicFrameLocks noGrp="1"/>
          </p:cNvGraphicFramePr>
          <p:nvPr/>
        </p:nvGraphicFramePr>
        <p:xfrm>
          <a:off x="827586" y="3625592"/>
          <a:ext cx="723056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7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72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2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2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5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5900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15900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15900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15900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15900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15900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515900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782446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408" cy="648000"/>
          </a:xfrm>
        </p:spPr>
        <p:txBody>
          <a:bodyPr>
            <a:noAutofit/>
          </a:bodyPr>
          <a:lstStyle/>
          <a:p>
            <a:r>
              <a:rPr lang="fi-FI" sz="2000" dirty="0"/>
              <a:t>Henkilöstömäärän kasvu jatkui epävarmuudesta huolimatta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henkilöstötiedustelu</a:t>
            </a:r>
          </a:p>
        </p:txBody>
      </p:sp>
      <p:graphicFrame>
        <p:nvGraphicFramePr>
          <p:cNvPr id="9" name="Sisällön paikkamerkki 7">
            <a:extLst>
              <a:ext uri="{FF2B5EF4-FFF2-40B4-BE49-F238E27FC236}">
                <a16:creationId xmlns:a16="http://schemas.microsoft.com/office/drawing/2014/main" id="{E0EB4AEC-EC50-4F67-BEB1-A8415E3A7B3A}"/>
              </a:ext>
            </a:extLst>
          </p:cNvPr>
          <p:cNvGraphicFramePr>
            <a:graphicFrameLocks/>
          </p:cNvGraphicFramePr>
          <p:nvPr/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797635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96885" y="171617"/>
            <a:ext cx="7992000" cy="648000"/>
          </a:xfrm>
        </p:spPr>
        <p:txBody>
          <a:bodyPr>
            <a:noAutofit/>
          </a:bodyPr>
          <a:lstStyle/>
          <a:p>
            <a:r>
              <a:rPr lang="fi-FI" sz="2000" dirty="0"/>
              <a:t>Henkilöstömäärä teknologiateollisuudessa Suomessa ylti jälleen uuteen ennätykseen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533462" cy="165163"/>
          </a:xfrm>
        </p:spPr>
        <p:txBody>
          <a:bodyPr/>
          <a:lstStyle/>
          <a:p>
            <a:r>
              <a:rPr lang="fi-FI" dirty="0"/>
              <a:t>Lähde: Tilastokeskus, Teknologiateollisuus ry:n henkilöstötiedustelu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395536" y="943123"/>
          <a:ext cx="8015459" cy="3644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uhekupla: Suorakulmio, kulmat pyöristettu 8">
            <a:extLst>
              <a:ext uri="{FF2B5EF4-FFF2-40B4-BE49-F238E27FC236}">
                <a16:creationId xmlns:a16="http://schemas.microsoft.com/office/drawing/2014/main" id="{44425203-2A44-4D66-809C-7A80E3AC73E6}"/>
              </a:ext>
            </a:extLst>
          </p:cNvPr>
          <p:cNvSpPr/>
          <p:nvPr/>
        </p:nvSpPr>
        <p:spPr bwMode="auto">
          <a:xfrm>
            <a:off x="6660232" y="700084"/>
            <a:ext cx="2232248" cy="576064"/>
          </a:xfrm>
          <a:prstGeom prst="wedgeRoundRectCallout">
            <a:avLst>
              <a:gd name="adj1" fmla="val 5515"/>
              <a:gd name="adj2" fmla="val 63631"/>
              <a:gd name="adj3" fmla="val 16667"/>
            </a:avLst>
          </a:prstGeom>
          <a:solidFill>
            <a:schemeClr val="bg2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i-FI" sz="1050" dirty="0"/>
              <a:t>Henkilöstöstä noin 8 000 lomautusjärjestelyiden piirissä 31.3.2023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9A9C7A6F-A8E1-AB3B-746B-6FD18223AC16}"/>
              </a:ext>
            </a:extLst>
          </p:cNvPr>
          <p:cNvSpPr txBox="1"/>
          <p:nvPr/>
        </p:nvSpPr>
        <p:spPr>
          <a:xfrm>
            <a:off x="7709366" y="4237982"/>
            <a:ext cx="64807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31.3</a:t>
            </a:r>
          </a:p>
        </p:txBody>
      </p:sp>
    </p:spTree>
    <p:extLst>
      <p:ext uri="{BB962C8B-B14F-4D97-AF65-F5344CB8AC3E}">
        <p14:creationId xmlns:p14="http://schemas.microsoft.com/office/powerpoint/2010/main" val="3392068009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1EEA068-123C-4013-B1BB-62E35EE52D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Yhteenveto teknologiateollisuuden tilanteesta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D8F70A0-36D3-4221-BBF8-ACBFA790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18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E1D219-EF19-43BE-A264-915D60C2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DFD2AD-AFC5-4975-8D04-12C391F4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38E4283-469C-4E61-9967-BB1E108BD8A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23528" y="987811"/>
            <a:ext cx="8391525" cy="3740000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Euroopassa teollisuuden tilanne herättää huolta, kasvua ei näköpiirissä.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Palvelusektorin pirteys antaa kuitenkin aihetta optimismiin.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Ellei jokin negatiivinen riski realisoidu, vakavammalta taantumalta </a:t>
            </a:r>
            <a:r>
              <a:rPr lang="fi-FI" sz="1400" dirty="0" err="1"/>
              <a:t>vältyttänee</a:t>
            </a:r>
            <a:r>
              <a:rPr lang="fi-FI" sz="1400" dirty="0"/>
              <a:t>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Riskit kaikkinensa edelleen koholla.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Suurimman toimialan, kone- ja metallituoteteollisuuden, euromääräinen tilauskertymä kääntyi laskuun.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Tilauskanta edelleen erittäin vahva.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Teknologiateollisuuden kysyntä jatkanut edelleen heikkenemistään Suomessa.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Heikkeneminen toistaiseksi kuitenkin vielä varsin maltillista.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Henkilöstömäärä jatkoi kasvuaan epävarmuudesta ja tilausten vähenemistä huolimatta.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Viittaa merkittävään osaajapulaan yrityksissä.</a:t>
            </a:r>
          </a:p>
          <a:p>
            <a:pPr marL="2965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Kuluvalle vuodelle odotettavissa nollakasvua tai lievää tuotannon supistumista.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DC11B62-82CC-4782-8C0B-21C0007614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0922604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6A2C8A8-E975-4F60-9E0C-95981487E0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Kommenttipuheenvuoro</a:t>
            </a:r>
          </a:p>
          <a:p>
            <a:endParaRPr lang="fi-FI" dirty="0"/>
          </a:p>
          <a:p>
            <a:r>
              <a:rPr lang="fi-FI" sz="1800" dirty="0"/>
              <a:t>Toimitusjohtaja Jaakko Hirvola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69EB4FE9-8670-44AF-BFF3-A44376C91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19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77DAF8-4E0B-4B68-A309-A79AE8852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FC2-AB49-4BC7-8E34-F35776C6F0E4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D49A78-5FDC-4E59-B788-E2EB1E4F9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215762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5165083-82DB-4E44-8B62-0436D46FE3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1623" y="1672941"/>
            <a:ext cx="7440754" cy="2554993"/>
          </a:xfrm>
        </p:spPr>
        <p:txBody>
          <a:bodyPr>
            <a:noAutofit/>
          </a:bodyPr>
          <a:lstStyle/>
          <a:p>
            <a:r>
              <a:rPr lang="fi-FI" sz="2000" dirty="0"/>
              <a:t>Talvi sujui pelättyä paremmin.</a:t>
            </a:r>
          </a:p>
          <a:p>
            <a:endParaRPr lang="fi-FI" sz="2000" dirty="0"/>
          </a:p>
          <a:p>
            <a:r>
              <a:rPr lang="fi-FI" sz="2000" dirty="0"/>
              <a:t>Euroopassa ja Yhdysvalloissa teollisuuden kasvu on pysähtynyt.</a:t>
            </a:r>
          </a:p>
          <a:p>
            <a:endParaRPr lang="fi-FI" sz="2000" dirty="0"/>
          </a:p>
          <a:p>
            <a:r>
              <a:rPr lang="fi-FI" sz="2000" dirty="0"/>
              <a:t>Riskitaso edelleen korkealla.</a:t>
            </a:r>
          </a:p>
          <a:p>
            <a:endParaRPr lang="fi-FI" sz="16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29D7C96-6092-444C-B8F9-982503A6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F7CDC9-FE49-461B-8232-A859BAC78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29F8-3631-43D8-937B-CB2D984A1FF3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A72096-0DE0-44E3-9830-9DCC21150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2776827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7B996F99-1E2C-78D6-AC62-C3EAE5173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30786D39-0D9C-DBF8-B648-BA57AA8AFA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"/>
            <a:ext cx="9144000" cy="514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453319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 dirty="0"/>
              <a:t>Näkymät piristyneet jonkin verran euroalueella ja Yhdysvalloissa alkuvuoden aikana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Markit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3A23A9AF-CC98-4FBC-A917-DCD4B1F79E91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335344340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3A23A9AF-CC98-4FBC-A917-DCD4B1F79E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758349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A8D8436-3A0B-FB1F-ED09-125E85B5A5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Euroalueen ostopäällikköindeksit kertovat epäyhtenäistä viestiä alkuvuoden kehityksestä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9FD24E5-0610-D01F-CAE4-12368D01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3F8121B-8615-ECF4-3EA0-B43B3E3F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BD30B1-C7F8-42CA-3778-10E7E462D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02BF695-B58C-2178-8358-B8717A0229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S&amp;P Global,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E8600354-AE1F-7EF4-9EEA-D98DB388BE1F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260490882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E8600354-AE1F-7EF4-9EEA-D98DB388BE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043516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3BBF1FD-9DE0-41D6-BE9F-50764DBB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73C5A0-0E27-4167-9C0B-B2000126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74EA60-A953-4FE4-853C-7A9957BA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733E520-6A08-4E9C-973B-B665E50E18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Eurostat,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77D08159-59A8-4D26-8835-EADDC01FB2C4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244485600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77D08159-59A8-4D26-8835-EADDC01FB2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ACB64D57-2C65-4115-B822-B4E241BFDD56}"/>
              </a:ext>
            </a:extLst>
          </p:cNvPr>
          <p:cNvSpPr txBox="1"/>
          <p:nvPr/>
        </p:nvSpPr>
        <p:spPr>
          <a:xfrm>
            <a:off x="781007" y="940812"/>
            <a:ext cx="452539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Teollisuustuotannon volyymi-indeksi 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7E75BD30-45EA-416E-8741-70B2B99111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Teollisuustuotannon kasvu pysähtynyt maailmalla</a:t>
            </a:r>
          </a:p>
        </p:txBody>
      </p:sp>
    </p:spTree>
    <p:extLst>
      <p:ext uri="{BB962C8B-B14F-4D97-AF65-F5344CB8AC3E}">
        <p14:creationId xmlns:p14="http://schemas.microsoft.com/office/powerpoint/2010/main" val="41451431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179512" y="224901"/>
            <a:ext cx="7992000" cy="648000"/>
          </a:xfrm>
        </p:spPr>
        <p:txBody>
          <a:bodyPr/>
          <a:lstStyle/>
          <a:p>
            <a:r>
              <a:rPr lang="fi-FI" dirty="0"/>
              <a:t>Kuluttajien luottamuksen toipuminen on jatkunut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6D8D58D6-B048-4979-BF7C-ECF03970FDFE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77680455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6D8D58D6-B048-4979-BF7C-ECF03970FD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815DB812-F904-48F1-9852-B67975901CAC}"/>
              </a:ext>
            </a:extLst>
          </p:cNvPr>
          <p:cNvSpPr txBox="1"/>
          <p:nvPr/>
        </p:nvSpPr>
        <p:spPr>
          <a:xfrm>
            <a:off x="740381" y="989109"/>
            <a:ext cx="3816424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Kuluttajien luottamus Suomessa, saldoluku</a:t>
            </a:r>
          </a:p>
        </p:txBody>
      </p:sp>
    </p:spTree>
    <p:extLst>
      <p:ext uri="{BB962C8B-B14F-4D97-AF65-F5344CB8AC3E}">
        <p14:creationId xmlns:p14="http://schemas.microsoft.com/office/powerpoint/2010/main" val="364688221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4BB0440D-C81A-46A2-A992-15D38EB509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4103" y="1995686"/>
            <a:ext cx="7935794" cy="28824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Teollisuus ja </a:t>
            </a:r>
            <a:r>
              <a:rPr lang="fi-FI" dirty="0" err="1"/>
              <a:t>teknologiateollisuus</a:t>
            </a:r>
            <a:r>
              <a:rPr lang="fi-FI" dirty="0"/>
              <a:t> Suomessa</a:t>
            </a:r>
            <a:endParaRPr lang="fi-FI" sz="1600" dirty="0">
              <a:solidFill>
                <a:schemeClr val="bg1"/>
              </a:solidFill>
            </a:endParaRPr>
          </a:p>
          <a:p>
            <a:pPr lvl="1">
              <a:lnSpc>
                <a:spcPct val="100000"/>
              </a:lnSpc>
            </a:pPr>
            <a:endParaRPr lang="fi-FI" sz="12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FB9D53A-29BA-4917-A69D-C33A4A728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2D1770-AB6E-4312-B195-7F88B9AFA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3.5.2023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AADB30-7758-4072-A27D-92205D01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316750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Teollisuustuotannon määrä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462630" cy="165163"/>
          </a:xfrm>
        </p:spPr>
        <p:txBody>
          <a:bodyPr/>
          <a:lstStyle/>
          <a:p>
            <a:r>
              <a:rPr lang="fi-FI"/>
              <a:t>*) Pl. tietotekniikka-ala ja suunnittelu- ja konsultointiala</a:t>
            </a:r>
          </a:p>
          <a:p>
            <a:r>
              <a:rPr lang="fi-FI"/>
              <a:t>Kausipuhdistetut teollisuustuotannon volyymi-indeksit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  <a:p>
            <a:endParaRPr lang="fi-FI"/>
          </a:p>
        </p:txBody>
      </p:sp>
      <p:graphicFrame>
        <p:nvGraphicFramePr>
          <p:cNvPr id="18" name="Sisällön paikkamerkki 17">
            <a:extLst>
              <a:ext uri="{FF2B5EF4-FFF2-40B4-BE49-F238E27FC236}">
                <a16:creationId xmlns:a16="http://schemas.microsoft.com/office/drawing/2014/main" id="{5C0EBE92-AFAE-40A8-9E3C-F54339200160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838653709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8" name="Sisällön paikkamerkki 17">
                        <a:extLst>
                          <a:ext uri="{FF2B5EF4-FFF2-40B4-BE49-F238E27FC236}">
                            <a16:creationId xmlns:a16="http://schemas.microsoft.com/office/drawing/2014/main" id="{5C0EBE92-AFAE-40A8-9E3C-F543392001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5328159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tuotannon määrä Suomessa teknologiateollisuuden päätoimialoilla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060577" cy="165163"/>
          </a:xfrm>
        </p:spPr>
        <p:txBody>
          <a:bodyPr/>
          <a:lstStyle/>
          <a:p>
            <a:r>
              <a:rPr lang="fi-FI"/>
              <a:t>Kausipuhdistetut teollisuustuotannon volyymi-indeksit</a:t>
            </a:r>
          </a:p>
          <a:p>
            <a:r>
              <a:rPr lang="fi-FI"/>
              <a:t>Osuudet liikevaihdosta 2021: kone- ja metallituoteteollisuus 53 %, elektroniikka- ja sähköteollisuus 29 %, metallien jalostus 18 %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3A4DDF37-D261-416F-B789-60D7BE706FAC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127576703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3A4DDF37-D261-416F-B789-60D7BE706F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037109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015653-d442-4718-8e0e-140bab151380">
      <UserInfo>
        <DisplayName>Forsman Daniel</DisplayName>
        <AccountId>38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4E2ACC82FC5948B3BC53EE2688E412" ma:contentTypeVersion="11" ma:contentTypeDescription="Luo uusi asiakirja." ma:contentTypeScope="" ma:versionID="5fda56d5065e715db5d1a84803b3c218">
  <xsd:schema xmlns:xsd="http://www.w3.org/2001/XMLSchema" xmlns:xs="http://www.w3.org/2001/XMLSchema" xmlns:p="http://schemas.microsoft.com/office/2006/metadata/properties" xmlns:ns3="18888a3a-9613-4736-b8cf-f212d38d32e5" xmlns:ns4="f4015653-d442-4718-8e0e-140bab151380" targetNamespace="http://schemas.microsoft.com/office/2006/metadata/properties" ma:root="true" ma:fieldsID="03e223eeee9631e49b4eb743440104a7" ns3:_="" ns4:_="">
    <xsd:import namespace="18888a3a-9613-4736-b8cf-f212d38d32e5"/>
    <xsd:import namespace="f4015653-d442-4718-8e0e-140bab1513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88a3a-9613-4736-b8cf-f212d38d3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5653-d442-4718-8e0e-140bab151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3AC004-C085-4D53-BC3A-BFB6D15CF169}">
  <ds:schemaRefs>
    <ds:schemaRef ds:uri="http://purl.org/dc/elements/1.1/"/>
    <ds:schemaRef ds:uri="http://schemas.microsoft.com/office/2006/documentManagement/types"/>
    <ds:schemaRef ds:uri="http://www.w3.org/XML/1998/namespace"/>
    <ds:schemaRef ds:uri="18888a3a-9613-4736-b8cf-f212d38d32e5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f4015653-d442-4718-8e0e-140bab151380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159B844-F195-4D26-97DD-6E2B728D2A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A2ECDA-83CE-4AD3-BC65-9F6821763B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88a3a-9613-4736-b8cf-f212d38d32e5"/>
    <ds:schemaRef ds:uri="f4015653-d442-4718-8e0e-140bab151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17670</TotalTime>
  <Words>742</Words>
  <Application>Microsoft Office PowerPoint</Application>
  <PresentationFormat>Näytössä katseltava esitys (16:9)</PresentationFormat>
  <Paragraphs>257</Paragraphs>
  <Slides>20</Slides>
  <Notes>6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4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Ollikainen Marjo</cp:lastModifiedBy>
  <cp:revision>138</cp:revision>
  <cp:lastPrinted>2016-06-09T07:47:11Z</cp:lastPrinted>
  <dcterms:created xsi:type="dcterms:W3CDTF">2019-10-17T09:08:24Z</dcterms:created>
  <dcterms:modified xsi:type="dcterms:W3CDTF">2023-05-03T12:06:20Z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0x010100B54E2ACC82FC5948B3BC53EE2688E412</vt:lpwstr>
  </property>
  <property fmtid="{D5CDD505-2E9C-101B-9397-08002B2CF9AE}" pid="28" name="TyoryhmanNimi">
    <vt:lpwstr>Talous ja tilastot</vt:lpwstr>
  </property>
</Properties>
</file>