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4" r:id="rId6"/>
    <p:sldId id="275" r:id="rId7"/>
    <p:sldId id="276" r:id="rId8"/>
    <p:sldId id="277" r:id="rId9"/>
    <p:sldId id="278" r:id="rId10"/>
    <p:sldId id="279" r:id="rId11"/>
    <p:sldId id="2147373895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70" r:id="rId20"/>
    <p:sldId id="271" r:id="rId21"/>
    <p:sldId id="272" r:id="rId22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C4C42-F2B1-4129-8130-8FB230ED1488}" v="25" dt="2024-05-06T10:36:11.74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02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Taul1!$A$2:$A$12</c:f>
              <c:strCache>
                <c:ptCount val="11"/>
                <c:pt idx="0">
                  <c:v>Others</c:v>
                </c:pt>
                <c:pt idx="1">
                  <c:v>Italy</c:v>
                </c:pt>
                <c:pt idx="2">
                  <c:v>Norway</c:v>
                </c:pt>
                <c:pt idx="3">
                  <c:v>United Kingdom</c:v>
                </c:pt>
                <c:pt idx="4">
                  <c:v>France</c:v>
                </c:pt>
                <c:pt idx="5">
                  <c:v>Sweden</c:v>
                </c:pt>
                <c:pt idx="6">
                  <c:v>Poland</c:v>
                </c:pt>
                <c:pt idx="7">
                  <c:v>Germany</c:v>
                </c:pt>
                <c:pt idx="8">
                  <c:v>USA</c:v>
                </c:pt>
                <c:pt idx="9">
                  <c:v>India</c:v>
                </c:pt>
                <c:pt idx="10">
                  <c:v>China</c:v>
                </c:pt>
              </c:strCache>
            </c:strRef>
          </c:cat>
          <c:val>
            <c:numRef>
              <c:f>Taul1!$B$2:$B$12</c:f>
              <c:numCache>
                <c:formatCode>#,##0</c:formatCode>
                <c:ptCount val="11"/>
                <c:pt idx="0">
                  <c:v>94500</c:v>
                </c:pt>
                <c:pt idx="1">
                  <c:v>6500</c:v>
                </c:pt>
                <c:pt idx="2">
                  <c:v>7200</c:v>
                </c:pt>
                <c:pt idx="3">
                  <c:v>7600</c:v>
                </c:pt>
                <c:pt idx="4">
                  <c:v>9800</c:v>
                </c:pt>
                <c:pt idx="5">
                  <c:v>14300</c:v>
                </c:pt>
                <c:pt idx="6">
                  <c:v>16800</c:v>
                </c:pt>
                <c:pt idx="7">
                  <c:v>18700</c:v>
                </c:pt>
                <c:pt idx="8">
                  <c:v>25900</c:v>
                </c:pt>
                <c:pt idx="9">
                  <c:v>35200</c:v>
                </c:pt>
                <c:pt idx="10">
                  <c:v>42700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7-4451-B3C3-030C87B8A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0589295"/>
        <c:axId val="701561711"/>
      </c:barChart>
      <c:catAx>
        <c:axId val="700589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1561711"/>
        <c:crosses val="autoZero"/>
        <c:auto val="1"/>
        <c:lblAlgn val="ctr"/>
        <c:lblOffset val="100"/>
        <c:noMultiLvlLbl val="0"/>
      </c:catAx>
      <c:valAx>
        <c:axId val="7015617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0589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2"/>
          </a:solidFill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Taul1!$A$2:$A$12</c:f>
              <c:strCache>
                <c:ptCount val="11"/>
                <c:pt idx="0">
                  <c:v>Others</c:v>
                </c:pt>
                <c:pt idx="1">
                  <c:v>Italy</c:v>
                </c:pt>
                <c:pt idx="2">
                  <c:v>Norway</c:v>
                </c:pt>
                <c:pt idx="3">
                  <c:v>Great Britain</c:v>
                </c:pt>
                <c:pt idx="4">
                  <c:v>France</c:v>
                </c:pt>
                <c:pt idx="5">
                  <c:v>Sweden</c:v>
                </c:pt>
                <c:pt idx="6">
                  <c:v>Poland</c:v>
                </c:pt>
                <c:pt idx="7">
                  <c:v>Germany</c:v>
                </c:pt>
                <c:pt idx="8">
                  <c:v>USA</c:v>
                </c:pt>
                <c:pt idx="9">
                  <c:v>India</c:v>
                </c:pt>
                <c:pt idx="10">
                  <c:v>China</c:v>
                </c:pt>
              </c:strCache>
            </c:strRef>
          </c:cat>
          <c:val>
            <c:numRef>
              <c:f>Taul1!$B$2:$B$12</c:f>
              <c:numCache>
                <c:formatCode>0%</c:formatCode>
                <c:ptCount val="11"/>
                <c:pt idx="0">
                  <c:v>0.34</c:v>
                </c:pt>
                <c:pt idx="1">
                  <c:v>0.02</c:v>
                </c:pt>
                <c:pt idx="2">
                  <c:v>0.03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0.09</c:v>
                </c:pt>
                <c:pt idx="9">
                  <c:v>0.13</c:v>
                </c:pt>
                <c:pt idx="1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F-450C-877C-1A4DB3CC6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0589295"/>
        <c:axId val="701561711"/>
      </c:barChart>
      <c:catAx>
        <c:axId val="700589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1561711"/>
        <c:crosses val="autoZero"/>
        <c:auto val="1"/>
        <c:lblAlgn val="ctr"/>
        <c:lblOffset val="100"/>
        <c:noMultiLvlLbl val="0"/>
      </c:catAx>
      <c:valAx>
        <c:axId val="7015617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0589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2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5/8/2024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5/8/2024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5/8/2024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5/8/2024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5/8/2024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5/8/2024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5/8/2024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5/8/2024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5/8/2024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5/8/2024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5/8/2024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5/8/2024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5/8/2024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5/8/2024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5/8/2024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5/8/2024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5/8/2024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5/8/2024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5/8/2024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5/8/2024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5/8/2024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5/8/2024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5/8/2024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5/8/2024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5/8/2024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5/8/2024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5/8/2024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5/8/2024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Personnel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5/8/2024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26615556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A097EE-F9BE-745A-9D7E-C83A1D61CB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Electronics and Electrotechnical Industry Personnel in Subsidiaries Abroad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E8B3F6C-4E75-FFD1-A44E-DBC72D9B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8EB58E-DE44-0C3B-B00D-1269E4643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5/8/2024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030439-C999-EF81-BC7B-7209CEFB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EC3C5C5-34F8-F537-F67C-57AA10F58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84513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62A08983-19EF-869D-936D-552A5C79213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152384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62A08983-19EF-869D-936D-552A5C7921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72291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0941B90-B767-A24E-2F32-6F985D2BC0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the Mechanical Engineering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07496CB-F348-3A7D-B54D-FA569D05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73878F-8F85-2ECA-F3A9-D76635E22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5/8/2024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9B4F9D-5933-404E-70AE-6CCFE51A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447D3DC-49E4-7683-DF45-EF2B502D80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93133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EDD1B43-244F-675C-5DAE-ABD5B227B35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8752820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3EDD1B43-244F-675C-5DAE-ABD5B227B3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68C94F33-6A22-E683-A5DB-4B390D367134}"/>
              </a:ext>
            </a:extLst>
          </p:cNvPr>
          <p:cNvSpPr txBox="1"/>
          <p:nvPr/>
        </p:nvSpPr>
        <p:spPr>
          <a:xfrm>
            <a:off x="8100552" y="4283093"/>
            <a:ext cx="77724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/>
              <a:t>31</a:t>
            </a:r>
            <a:r>
              <a:rPr lang="fi-FI" sz="1100" spc="-40" baseline="30000" dirty="0"/>
              <a:t>st</a:t>
            </a:r>
            <a:r>
              <a:rPr lang="fi-FI" sz="1100" spc="-40" dirty="0"/>
              <a:t> </a:t>
            </a:r>
            <a:r>
              <a:rPr lang="fi-FI" sz="1100" spc="-40" dirty="0" err="1"/>
              <a:t>March</a:t>
            </a:r>
            <a:endParaRPr lang="fi-FI" sz="1100" spc="-40" dirty="0"/>
          </a:p>
        </p:txBody>
      </p:sp>
    </p:spTree>
    <p:extLst>
      <p:ext uri="{BB962C8B-B14F-4D97-AF65-F5344CB8AC3E}">
        <p14:creationId xmlns:p14="http://schemas.microsoft.com/office/powerpoint/2010/main" val="118925493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BE2C7E5-EA1B-8EC4-382F-5F73B892EA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Mechanical Engineering Personnel in Subsidiaries Abroad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0C58CC6-BBD0-E070-84BC-579DC7CB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9304D6-5771-CF16-6F07-9B5FA1C1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5/8/2024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CE62F3-6861-6A86-ECDD-E7C33BE3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3B912F7-531B-3E27-7159-2AC9E3399A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86366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AD21F382-B799-5635-2FFF-88EB2C510F8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4463332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AD21F382-B799-5635-2FFF-88EB2C510F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316555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18ED3FD-DDAA-FF17-2AD0-57EC66B19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the Metals Industry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8AB603E-0DBC-8C20-BEBE-D1D5A263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3F783E-EAE5-75BD-C578-06728A18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5/8/2024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7B6BEE-DBCF-611A-DFDE-34B1BB8B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CE024A8-0783-FCB8-23E5-49030B82F4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110831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8491D00-8455-20A6-9168-F7D5515D4F7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34661593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78491D00-8455-20A6-9168-F7D5515D4F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C5C49893-102C-988D-2405-F9DB249EFBEA}"/>
              </a:ext>
            </a:extLst>
          </p:cNvPr>
          <p:cNvSpPr txBox="1"/>
          <p:nvPr/>
        </p:nvSpPr>
        <p:spPr>
          <a:xfrm>
            <a:off x="8100552" y="4283093"/>
            <a:ext cx="77724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/>
              <a:t>31</a:t>
            </a:r>
            <a:r>
              <a:rPr lang="fi-FI" sz="1100" spc="-40" baseline="30000" dirty="0"/>
              <a:t>st</a:t>
            </a:r>
            <a:r>
              <a:rPr lang="fi-FI" sz="1100" spc="-40" dirty="0"/>
              <a:t> </a:t>
            </a:r>
            <a:r>
              <a:rPr lang="fi-FI" sz="1100" spc="-40" dirty="0" err="1"/>
              <a:t>March</a:t>
            </a:r>
            <a:endParaRPr lang="fi-FI" sz="1100" spc="-40" dirty="0"/>
          </a:p>
        </p:txBody>
      </p:sp>
    </p:spTree>
    <p:extLst>
      <p:ext uri="{BB962C8B-B14F-4D97-AF65-F5344CB8AC3E}">
        <p14:creationId xmlns:p14="http://schemas.microsoft.com/office/powerpoint/2010/main" val="423554209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B3F442C-9AF3-9D07-A8CC-E465CBCC90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Metals Industry Personnel in Subsidiaries Abroad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F1E5EAA-065B-79EB-48BD-F0535C06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7E6E26-2FAF-663E-844A-5BDB2EEE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5/8/2024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E4EB9F-05F1-87D6-94FC-C01B478F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E8E8079-D1C5-93B1-6B39-5405552053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809964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D7BD764C-D56D-0042-A2C8-2490179E65E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88503020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D7BD764C-D56D-0042-A2C8-2490179E6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525857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9F6B96B-7B48-B416-BE03-A92C72581C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Consulting Engineering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600865E-ED42-CBD3-03D1-B6D07E36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01265F-86DB-F3CC-6B30-DE7F861E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5/8/2024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735D7C-30FB-9303-A0F0-C9EDB4C35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2100B9A-D151-9D14-0C09-3BC4E5AE60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104931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2BD9916-D0BC-211C-6EB1-C42A6CA3ACA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2279346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92BD9916-D0BC-211C-6EB1-C42A6CA3AC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A59DC90C-C809-5BC6-6B6B-93CE89EF1D04}"/>
              </a:ext>
            </a:extLst>
          </p:cNvPr>
          <p:cNvSpPr txBox="1"/>
          <p:nvPr/>
        </p:nvSpPr>
        <p:spPr>
          <a:xfrm>
            <a:off x="8100552" y="4283093"/>
            <a:ext cx="77724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/>
              <a:t>31</a:t>
            </a:r>
            <a:r>
              <a:rPr lang="fi-FI" sz="1100" spc="-40" baseline="30000" dirty="0"/>
              <a:t>st</a:t>
            </a:r>
            <a:r>
              <a:rPr lang="fi-FI" sz="1100" spc="-40" dirty="0"/>
              <a:t> </a:t>
            </a:r>
            <a:r>
              <a:rPr lang="fi-FI" sz="1100" spc="-40" dirty="0" err="1"/>
              <a:t>March</a:t>
            </a:r>
            <a:endParaRPr lang="fi-FI" sz="1100" spc="-40" dirty="0"/>
          </a:p>
        </p:txBody>
      </p:sp>
    </p:spTree>
    <p:extLst>
      <p:ext uri="{BB962C8B-B14F-4D97-AF65-F5344CB8AC3E}">
        <p14:creationId xmlns:p14="http://schemas.microsoft.com/office/powerpoint/2010/main" val="73192237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Consulting Engineering Personnel in Subsidiaries Abroad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5/8/2024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/>
              <a:t>Source: The Federation of Finnish Technology Industries’ </a:t>
            </a:r>
            <a:r>
              <a:rPr lang="en-US" err="1"/>
              <a:t>labour</a:t>
            </a:r>
            <a:r>
              <a:rPr lang="en-US"/>
              <a:t> force survey,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8" name="Sisällön paikkamerkki 17">
            <a:extLst>
              <a:ext uri="{FF2B5EF4-FFF2-40B4-BE49-F238E27FC236}">
                <a16:creationId xmlns:a16="http://schemas.microsoft.com/office/drawing/2014/main" id="{800D4866-2046-E21C-C7F4-7C291C8E778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4660461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8" name="Sisällön paikkamerkki 17">
                        <a:extLst>
                          <a:ext uri="{FF2B5EF4-FFF2-40B4-BE49-F238E27FC236}">
                            <a16:creationId xmlns:a16="http://schemas.microsoft.com/office/drawing/2014/main" id="{800D4866-2046-E21C-C7F4-7C291C8E77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776649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Information Technology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5/8/2024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69656" cy="202109"/>
          </a:xfrm>
        </p:spPr>
        <p:txBody>
          <a:bodyPr/>
          <a:lstStyle/>
          <a:p>
            <a:r>
              <a:rPr lang="en-US"/>
              <a:t>Source: Statistics Finland, The Federation of Finnish Technology Industries’ </a:t>
            </a:r>
            <a:r>
              <a:rPr lang="en-US" err="1"/>
              <a:t>labour</a:t>
            </a:r>
            <a:r>
              <a:rPr lang="en-US"/>
              <a:t> force survey,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7B1596D4-C490-5BEF-DC0F-7BC23731C5C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88602343"/>
              </p:ext>
            </p:extLst>
          </p:nvPr>
        </p:nvGraphicFramePr>
        <p:xfrm>
          <a:off x="438461" y="1088066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7B1596D4-C490-5BEF-DC0F-7BC23731C5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8461" y="1088066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53E5C738-D1C7-E2FA-68A1-4C9EF6DD54C0}"/>
              </a:ext>
            </a:extLst>
          </p:cNvPr>
          <p:cNvSpPr txBox="1"/>
          <p:nvPr/>
        </p:nvSpPr>
        <p:spPr>
          <a:xfrm>
            <a:off x="8100552" y="4283093"/>
            <a:ext cx="77724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/>
              <a:t>31</a:t>
            </a:r>
            <a:r>
              <a:rPr lang="fi-FI" sz="1100" spc="-40" baseline="30000" dirty="0"/>
              <a:t>st</a:t>
            </a:r>
            <a:r>
              <a:rPr lang="fi-FI" sz="1100" spc="-40" dirty="0"/>
              <a:t> </a:t>
            </a:r>
            <a:r>
              <a:rPr lang="fi-FI" sz="1100" spc="-40" dirty="0" err="1"/>
              <a:t>March</a:t>
            </a:r>
            <a:endParaRPr lang="fi-FI" sz="1100" spc="-40" dirty="0"/>
          </a:p>
        </p:txBody>
      </p:sp>
    </p:spTree>
    <p:extLst>
      <p:ext uri="{BB962C8B-B14F-4D97-AF65-F5344CB8AC3E}">
        <p14:creationId xmlns:p14="http://schemas.microsoft.com/office/powerpoint/2010/main" val="248385813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Information Technology Personnel in Subsidiaries Abroad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5/8/2024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9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/>
              <a:t>Source: The Federation of Finnish Technology Industries’ </a:t>
            </a:r>
            <a:r>
              <a:rPr lang="en-US" err="1"/>
              <a:t>labour</a:t>
            </a:r>
            <a:r>
              <a:rPr lang="en-US"/>
              <a:t> force survey,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1700FDF-524F-6CEC-0AA1-077DF2BA7C3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88769250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1700FDF-524F-6CEC-0AA1-077DF2BA7C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07127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C360A9F-17A1-ECB4-D1C3-A0A60052F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A267E4C-338E-E52B-EBA5-EC7542E2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94629E2-78BD-7AB8-3CAC-7D6F4790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5/8/2024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FE2C9A-B35E-A7F8-C666-1BD56B5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6CB7F99-990A-8259-A423-354219C5DA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81334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80C4C905-4D7A-AAD2-489A-A0EEBF5DD46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79286463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80C4C905-4D7A-AAD2-489A-A0EEBF5DD4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yöristetty kuvaselitesuorakulmio 10">
            <a:extLst>
              <a:ext uri="{FF2B5EF4-FFF2-40B4-BE49-F238E27FC236}">
                <a16:creationId xmlns:a16="http://schemas.microsoft.com/office/drawing/2014/main" id="{7CE9D1E7-8FDB-3D10-F233-1C3FE8391C8E}"/>
              </a:ext>
            </a:extLst>
          </p:cNvPr>
          <p:cNvSpPr/>
          <p:nvPr/>
        </p:nvSpPr>
        <p:spPr bwMode="auto">
          <a:xfrm>
            <a:off x="6019467" y="549336"/>
            <a:ext cx="2224533" cy="648001"/>
          </a:xfrm>
          <a:prstGeom prst="wedgeRoundRectCallout">
            <a:avLst>
              <a:gd name="adj1" fmla="val 53051"/>
              <a:gd name="adj2" fmla="val 71094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17 00 employees affected by temporary lay-offs 31</a:t>
            </a:r>
            <a:r>
              <a:rPr lang="en-US" sz="1050" baseline="30000" dirty="0">
                <a:solidFill>
                  <a:srgbClr val="000000"/>
                </a:solidFill>
              </a:rPr>
              <a:t>st</a:t>
            </a:r>
            <a:r>
              <a:rPr lang="en-US" sz="1050" dirty="0">
                <a:solidFill>
                  <a:srgbClr val="000000"/>
                </a:solidFill>
              </a:rPr>
              <a:t> March 2024</a:t>
            </a:r>
          </a:p>
          <a:p>
            <a:pPr algn="ctr"/>
            <a:endParaRPr lang="fi-FI" sz="1050" dirty="0">
              <a:solidFill>
                <a:srgbClr val="000000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8B29A5F-B50B-29D2-8A04-3A8CAC9DB7AD}"/>
              </a:ext>
            </a:extLst>
          </p:cNvPr>
          <p:cNvSpPr txBox="1"/>
          <p:nvPr/>
        </p:nvSpPr>
        <p:spPr>
          <a:xfrm>
            <a:off x="8100552" y="4283093"/>
            <a:ext cx="77724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/>
              <a:t>31</a:t>
            </a:r>
            <a:r>
              <a:rPr lang="fi-FI" sz="1100" spc="-40" baseline="30000" dirty="0"/>
              <a:t>st</a:t>
            </a:r>
            <a:r>
              <a:rPr lang="fi-FI" sz="1100" spc="-40" dirty="0"/>
              <a:t> </a:t>
            </a:r>
            <a:r>
              <a:rPr lang="fi-FI" sz="1100" spc="-40" dirty="0" err="1"/>
              <a:t>March</a:t>
            </a:r>
            <a:endParaRPr lang="fi-FI" sz="1100" spc="-40" dirty="0"/>
          </a:p>
        </p:txBody>
      </p:sp>
    </p:spTree>
    <p:extLst>
      <p:ext uri="{BB962C8B-B14F-4D97-AF65-F5344CB8AC3E}">
        <p14:creationId xmlns:p14="http://schemas.microsoft.com/office/powerpoint/2010/main" val="135548442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D3BEB85-98F8-85BD-AE2D-E4F21DEE7D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Manufacturing Industry*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FBBFF88-4E94-DF69-49EE-D8ED98BC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466E8B-F635-3A34-5056-7F84E57D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5/8/2024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8EBC53C-AFD7-E573-BD8C-DCEC0D67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F37EBD9-8E3B-9AF1-83BF-476BE5464F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441195" cy="165163"/>
          </a:xfrm>
        </p:spPr>
        <p:txBody>
          <a:bodyPr/>
          <a:lstStyle/>
          <a:p>
            <a:r>
              <a:rPr lang="en-US" dirty="0"/>
              <a:t>*) Electronics and electrotechnical industry, mechanical engineering and metals industry</a:t>
            </a:r>
          </a:p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6D50FEA3-90D4-1A5C-B657-D9D902B4628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1839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6D50FEA3-90D4-1A5C-B657-D9D902B462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47A46AA7-5622-A67C-B000-CFDE107ECE79}"/>
              </a:ext>
            </a:extLst>
          </p:cNvPr>
          <p:cNvSpPr txBox="1"/>
          <p:nvPr/>
        </p:nvSpPr>
        <p:spPr>
          <a:xfrm>
            <a:off x="8100552" y="4283093"/>
            <a:ext cx="77724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/>
              <a:t>31</a:t>
            </a:r>
            <a:r>
              <a:rPr lang="fi-FI" sz="1100" spc="-40" baseline="30000" dirty="0"/>
              <a:t>st</a:t>
            </a:r>
            <a:r>
              <a:rPr lang="fi-FI" sz="1100" spc="-40" dirty="0"/>
              <a:t> </a:t>
            </a:r>
            <a:r>
              <a:rPr lang="fi-FI" sz="1100" spc="-40" dirty="0" err="1"/>
              <a:t>March</a:t>
            </a:r>
            <a:endParaRPr lang="fi-FI" sz="1100" spc="-40" dirty="0"/>
          </a:p>
        </p:txBody>
      </p:sp>
    </p:spTree>
    <p:extLst>
      <p:ext uri="{BB962C8B-B14F-4D97-AF65-F5344CB8AC3E}">
        <p14:creationId xmlns:p14="http://schemas.microsoft.com/office/powerpoint/2010/main" val="297533427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56D9A9F-6615-AA8E-992C-E8875E1367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Finland by Industry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E34FE2B-A1A2-C204-0708-6EAC3389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815D2D-CC10-1AFA-C0CE-71F556AB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5/8/2024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6EBCB0-002C-B0AB-513C-70D94B0D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DF4482-7C41-59EB-9A8F-76A71412EC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40038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B16CA3F2-43DC-3EC3-E775-B88518E6B43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2217031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B16CA3F2-43DC-3EC3-E775-B88518E6B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48EAF314-AC69-7D29-99F2-42DBC8100634}"/>
              </a:ext>
            </a:extLst>
          </p:cNvPr>
          <p:cNvSpPr txBox="1"/>
          <p:nvPr/>
        </p:nvSpPr>
        <p:spPr>
          <a:xfrm>
            <a:off x="8092727" y="4145933"/>
            <a:ext cx="77724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/>
              <a:t>31</a:t>
            </a:r>
            <a:r>
              <a:rPr lang="fi-FI" sz="1100" spc="-40" baseline="30000" dirty="0"/>
              <a:t>st</a:t>
            </a:r>
            <a:r>
              <a:rPr lang="fi-FI" sz="1100" spc="-40" dirty="0"/>
              <a:t> </a:t>
            </a:r>
            <a:r>
              <a:rPr lang="fi-FI" sz="1100" spc="-40" dirty="0" err="1"/>
              <a:t>March</a:t>
            </a:r>
            <a:endParaRPr lang="fi-FI" sz="1100" spc="-40" dirty="0"/>
          </a:p>
        </p:txBody>
      </p:sp>
    </p:spTree>
    <p:extLst>
      <p:ext uri="{BB962C8B-B14F-4D97-AF65-F5344CB8AC3E}">
        <p14:creationId xmlns:p14="http://schemas.microsoft.com/office/powerpoint/2010/main" val="415217254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9566169-1DE9-4D8E-514B-6A005EA971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Industry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409AAC7-BB08-8527-4C3B-C745E784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4B57E8-9433-9A4D-9B02-C6072CE0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5/8/2024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C6F1EE-6BDB-041C-C864-A50E2D3D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50F6849-E0E9-C1E8-8F46-5C080006F8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597587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A3023AE2-7172-9BD2-987E-69338C5D467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7528170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A3023AE2-7172-9BD2-987E-69338C5D4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157120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32D50B5-C86E-891A-A7C9-8CEBB76F6B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Location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24FADD8-5CEA-4E67-DF0C-17AF34E7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2BAB35-B2E7-0DAC-6E54-48628FFC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5/8/2024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E48F8A-71DF-3D38-DC83-674221CD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7F5582-707E-D611-0F89-340FD5E44A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293711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A70284A2-36EC-6C85-761A-B9131B06222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5488345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A70284A2-36EC-6C85-761A-B9131B062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909510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C0CACFC-FE6D-C2B8-AD34-252FC51611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Location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565B133-31C5-FC76-0CB7-855E6532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F7E3CB-AF9E-01CE-482A-81ED1634C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5/8/2024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19BFB7-4DC7-24BD-E805-724F0481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DA67FC4-972C-42E8-FF17-6847CB3935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650681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B02321E-760A-E1B6-FFA7-082F59602EF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4084248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B02321E-760A-E1B6-FFA7-082F59602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15381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Country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8.5.2024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332"/>
            <a:ext cx="4788431" cy="165405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361838" y="1173969"/>
            <a:ext cx="4393041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dirty="0"/>
              <a:t>Information from year 2023, total 279 000 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D9D281A2-626B-21A5-C1F6-50E5987A296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26850814"/>
              </p:ext>
            </p:extLst>
          </p:nvPr>
        </p:nvGraphicFramePr>
        <p:xfrm>
          <a:off x="381001" y="1523539"/>
          <a:ext cx="4335016" cy="312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Sisällön paikkamerkki 9">
            <a:extLst>
              <a:ext uri="{FF2B5EF4-FFF2-40B4-BE49-F238E27FC236}">
                <a16:creationId xmlns:a16="http://schemas.microsoft.com/office/drawing/2014/main" id="{0925C510-345F-30E1-367A-AF9B262DD0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136341"/>
              </p:ext>
            </p:extLst>
          </p:nvPr>
        </p:nvGraphicFramePr>
        <p:xfrm>
          <a:off x="4644008" y="1471436"/>
          <a:ext cx="4335016" cy="312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085622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018CAE9-D85E-09F1-6EEE-329314527B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Personnel in Electronics and Electrotechnical Industry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16E77A7-40F5-8FB1-6A9D-477E4088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62F1E1-EFC2-3100-C04D-07EBD79E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5/8/2024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DB881B-16AB-7A0C-EF96-1973C100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5F4D48F-5F81-CBED-A177-9F98280F5E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405798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  <a:p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4FA39D9-CE49-DFEB-35F8-DED1FACEE9E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38312541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4FA39D9-CE49-DFEB-35F8-DED1FACEE9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456CD1FD-DA45-CBCF-ED57-ECD142EF943A}"/>
              </a:ext>
            </a:extLst>
          </p:cNvPr>
          <p:cNvSpPr txBox="1"/>
          <p:nvPr/>
        </p:nvSpPr>
        <p:spPr>
          <a:xfrm>
            <a:off x="8100552" y="4283093"/>
            <a:ext cx="77724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/>
              <a:t>31</a:t>
            </a:r>
            <a:r>
              <a:rPr lang="fi-FI" sz="1100" spc="-40" baseline="30000" dirty="0"/>
              <a:t>st</a:t>
            </a:r>
            <a:r>
              <a:rPr lang="fi-FI" sz="1100" spc="-40" dirty="0"/>
              <a:t> </a:t>
            </a:r>
            <a:r>
              <a:rPr lang="fi-FI" sz="1100" spc="-40" dirty="0" err="1"/>
              <a:t>March</a:t>
            </a:r>
            <a:endParaRPr lang="fi-FI" sz="1100" spc="-40" dirty="0"/>
          </a:p>
        </p:txBody>
      </p:sp>
    </p:spTree>
    <p:extLst>
      <p:ext uri="{BB962C8B-B14F-4D97-AF65-F5344CB8AC3E}">
        <p14:creationId xmlns:p14="http://schemas.microsoft.com/office/powerpoint/2010/main" val="407939333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F3FFD3-D99D-45AB-8248-6CE835A51D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E3B3F2-1A34-436B-9582-95389DBAB5D6}">
  <ds:schemaRefs>
    <ds:schemaRef ds:uri="b057f711-7d93-472c-a8f6-94be00805750"/>
    <ds:schemaRef ds:uri="http://purl.org/dc/elements/1.1/"/>
    <ds:schemaRef ds:uri="http://purl.org/dc/dcmitype/"/>
    <ds:schemaRef ds:uri="http://purl.org/dc/terms/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F1A222E-5098-421C-9DCA-4E19060797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1108</TotalTime>
  <Words>516</Words>
  <Application>Microsoft Office PowerPoint</Application>
  <PresentationFormat>Näytössä katseltava esitys (16:9)</PresentationFormat>
  <Paragraphs>100</Paragraphs>
  <Slides>18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Mikkonen Hanne</cp:lastModifiedBy>
  <cp:revision>2</cp:revision>
  <cp:lastPrinted>2016-06-09T07:47:11Z</cp:lastPrinted>
  <dcterms:created xsi:type="dcterms:W3CDTF">2016-09-12T10:01:40Z</dcterms:created>
  <dcterms:modified xsi:type="dcterms:W3CDTF">2024-05-08T09:04:05Z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Order">
    <vt:r8>824200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  <property fmtid="{D5CDD505-2E9C-101B-9397-08002B2CF9AE}" pid="34" name="_ExtendedDescription">
    <vt:lpwstr/>
  </property>
  <property fmtid="{D5CDD505-2E9C-101B-9397-08002B2CF9AE}" pid="35" name="TriggerFlowInfo">
    <vt:lpwstr/>
  </property>
  <property fmtid="{D5CDD505-2E9C-101B-9397-08002B2CF9AE}" pid="36" name="MediaServiceImageTags">
    <vt:lpwstr/>
  </property>
</Properties>
</file>