
<file path=[Content_Types].xml><?xml version="1.0" encoding="utf-8"?>
<Types xmlns="http://schemas.openxmlformats.org/package/2006/content-types">
  <Default Extension="bin" ContentType="application/vnd.openxmlformats-officedocument.oleObject"/>
  <Default Extension="emf" ContentType="image/x-emf"/>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ppt/charts/chart4.xml" ContentType="application/vnd.openxmlformats-officedocument.drawingml.chart+xml"/>
  <Override PartName="/ppt/theme/themeOverride3.xml" ContentType="application/vnd.openxmlformats-officedocument.themeOverride+xml"/>
  <Override PartName="/ppt/charts/chart5.xml" ContentType="application/vnd.openxmlformats-officedocument.drawingml.chart+xml"/>
  <Override PartName="/ppt/theme/themeOverride4.xml" ContentType="application/vnd.openxmlformats-officedocument.themeOverride+xml"/>
  <Override PartName="/ppt/charts/chart6.xml" ContentType="application/vnd.openxmlformats-officedocument.drawingml.chart+xml"/>
  <Override PartName="/ppt/theme/themeOverride5.xml" ContentType="application/vnd.openxmlformats-officedocument.themeOverride+xml"/>
  <Override PartName="/ppt/charts/chart7.xml" ContentType="application/vnd.openxmlformats-officedocument.drawingml.chart+xml"/>
  <Override PartName="/ppt/theme/themeOverride6.xml" ContentType="application/vnd.openxmlformats-officedocument.themeOverride+xml"/>
  <Override PartName="/ppt/charts/chart8.xml" ContentType="application/vnd.openxmlformats-officedocument.drawingml.chart+xml"/>
  <Override PartName="/ppt/theme/themeOverride7.xml" ContentType="application/vnd.openxmlformats-officedocument.themeOverride+xml"/>
  <Override PartName="/ppt/charts/chart9.xml" ContentType="application/vnd.openxmlformats-officedocument.drawingml.chart+xml"/>
  <Override PartName="/ppt/theme/themeOverride8.xml" ContentType="application/vnd.openxmlformats-officedocument.themeOverride+xml"/>
  <Override PartName="/ppt/charts/chart10.xml" ContentType="application/vnd.openxmlformats-officedocument.drawingml.chart+xml"/>
  <Override PartName="/ppt/theme/themeOverride9.xml" ContentType="application/vnd.openxmlformats-officedocument.themeOverride+xml"/>
  <Override PartName="/ppt/charts/chart11.xml" ContentType="application/vnd.openxmlformats-officedocument.drawingml.chart+xml"/>
  <Override PartName="/ppt/theme/themeOverride10.xml" ContentType="application/vnd.openxmlformats-officedocument.themeOverride+xml"/>
  <Override PartName="/ppt/charts/chart12.xml" ContentType="application/vnd.openxmlformats-officedocument.drawingml.chart+xml"/>
  <Override PartName="/ppt/theme/themeOverride11.xml" ContentType="application/vnd.openxmlformats-officedocument.themeOverride+xml"/>
  <Override PartName="/ppt/charts/chart13.xml" ContentType="application/vnd.openxmlformats-officedocument.drawingml.chart+xml"/>
  <Override PartName="/ppt/theme/themeOverride12.xml" ContentType="application/vnd.openxmlformats-officedocument.themeOverride+xml"/>
  <Override PartName="/ppt/charts/chart14.xml" ContentType="application/vnd.openxmlformats-officedocument.drawingml.chart+xml"/>
  <Override PartName="/ppt/theme/themeOverride13.xml" ContentType="application/vnd.openxmlformats-officedocument.themeOverride+xml"/>
  <Override PartName="/ppt/charts/chart15.xml" ContentType="application/vnd.openxmlformats-officedocument.drawingml.chart+xml"/>
  <Override PartName="/ppt/theme/themeOverride14.xml" ContentType="application/vnd.openxmlformats-officedocument.themeOverride+xml"/>
  <Override PartName="/ppt/charts/chart16.xml" ContentType="application/vnd.openxmlformats-officedocument.drawingml.chart+xml"/>
  <Override PartName="/ppt/theme/themeOverride15.xml" ContentType="application/vnd.openxmlformats-officedocument.themeOverride+xml"/>
  <Override PartName="/ppt/charts/chart17.xml" ContentType="application/vnd.openxmlformats-officedocument.drawingml.chart+xml"/>
  <Override PartName="/ppt/theme/themeOverride16.xml" ContentType="application/vnd.openxmlformats-officedocument.themeOverride+xml"/>
  <Override PartName="/ppt/charts/chart18.xml" ContentType="application/vnd.openxmlformats-officedocument.drawingml.chart+xml"/>
  <Override PartName="/ppt/theme/themeOverride17.xml" ContentType="application/vnd.openxmlformats-officedocument.themeOverride+xml"/>
  <Override PartName="/ppt/charts/chart19.xml" ContentType="application/vnd.openxmlformats-officedocument.drawingml.chart+xml"/>
  <Override PartName="/ppt/theme/themeOverride18.xml" ContentType="application/vnd.openxmlformats-officedocument.themeOverride+xml"/>
  <Override PartName="/ppt/charts/chart20.xml" ContentType="application/vnd.openxmlformats-officedocument.drawingml.chart+xml"/>
  <Override PartName="/ppt/theme/themeOverride19.xml" ContentType="application/vnd.openxmlformats-officedocument.themeOverride+xml"/>
  <Override PartName="/ppt/charts/chart21.xml" ContentType="application/vnd.openxmlformats-officedocument.drawingml.chart+xml"/>
  <Override PartName="/ppt/theme/themeOverride20.xml" ContentType="application/vnd.openxmlformats-officedocument.themeOverride+xml"/>
  <Override PartName="/ppt/charts/chart22.xml" ContentType="application/vnd.openxmlformats-officedocument.drawingml.chart+xml"/>
  <Override PartName="/ppt/theme/themeOverride21.xml" ContentType="application/vnd.openxmlformats-officedocument.themeOverride+xml"/>
  <Override PartName="/ppt/charts/chart23.xml" ContentType="application/vnd.openxmlformats-officedocument.drawingml.chart+xml"/>
  <Override PartName="/ppt/theme/themeOverride22.xml" ContentType="application/vnd.openxmlformats-officedocument.themeOverride+xml"/>
  <Override PartName="/ppt/charts/chart24.xml" ContentType="application/vnd.openxmlformats-officedocument.drawingml.chart+xml"/>
  <Override PartName="/ppt/theme/themeOverride23.xml" ContentType="application/vnd.openxmlformats-officedocument.themeOverride+xml"/>
  <Override PartName="/ppt/charts/chart25.xml" ContentType="application/vnd.openxmlformats-officedocument.drawingml.chart+xml"/>
  <Override PartName="/ppt/theme/themeOverride24.xml" ContentType="application/vnd.openxmlformats-officedocument.themeOverride+xml"/>
  <Override PartName="/ppt/charts/chart26.xml" ContentType="application/vnd.openxmlformats-officedocument.drawingml.chart+xml"/>
  <Override PartName="/ppt/theme/themeOverride25.xml" ContentType="application/vnd.openxmlformats-officedocument.themeOverride+xml"/>
  <Override PartName="/ppt/charts/chart27.xml" ContentType="application/vnd.openxmlformats-officedocument.drawingml.chart+xml"/>
  <Override PartName="/ppt/theme/themeOverride26.xml" ContentType="application/vnd.openxmlformats-officedocument.themeOverride+xml"/>
  <Override PartName="/ppt/charts/chart28.xml" ContentType="application/vnd.openxmlformats-officedocument.drawingml.chart+xml"/>
  <Override PartName="/ppt/theme/themeOverride27.xml" ContentType="application/vnd.openxmlformats-officedocument.themeOverride+xml"/>
  <Override PartName="/ppt/charts/chart29.xml" ContentType="application/vnd.openxmlformats-officedocument.drawingml.chart+xml"/>
  <Override PartName="/ppt/theme/themeOverride28.xml" ContentType="application/vnd.openxmlformats-officedocument.themeOverride+xml"/>
  <Override PartName="/ppt/charts/chart30.xml" ContentType="application/vnd.openxmlformats-officedocument.drawingml.chart+xml"/>
  <Override PartName="/ppt/theme/themeOverride29.xml" ContentType="application/vnd.openxmlformats-officedocument.themeOverride+xml"/>
  <Override PartName="/ppt/charts/chart31.xml" ContentType="application/vnd.openxmlformats-officedocument.drawingml.chart+xml"/>
  <Override PartName="/ppt/theme/themeOverride30.xml" ContentType="application/vnd.openxmlformats-officedocument.themeOverride+xml"/>
  <Override PartName="/ppt/charts/chart32.xml" ContentType="application/vnd.openxmlformats-officedocument.drawingml.chart+xml"/>
  <Override PartName="/ppt/theme/themeOverride31.xml" ContentType="application/vnd.openxmlformats-officedocument.themeOverride+xml"/>
  <Override PartName="/ppt/charts/chart33.xml" ContentType="application/vnd.openxmlformats-officedocument.drawingml.chart+xml"/>
  <Override PartName="/ppt/theme/themeOverride32.xml" ContentType="application/vnd.openxmlformats-officedocument.themeOverride+xml"/>
  <Override PartName="/ppt/charts/chart34.xml" ContentType="application/vnd.openxmlformats-officedocument.drawingml.chart+xml"/>
  <Override PartName="/ppt/theme/themeOverride33.xml" ContentType="application/vnd.openxmlformats-officedocument.themeOverride+xml"/>
  <Override PartName="/ppt/charts/chart35.xml" ContentType="application/vnd.openxmlformats-officedocument.drawingml.chart+xml"/>
  <Override PartName="/ppt/theme/themeOverride34.xml" ContentType="application/vnd.openxmlformats-officedocument.themeOverride+xml"/>
  <Override PartName="/ppt/charts/chart36.xml" ContentType="application/vnd.openxmlformats-officedocument.drawingml.chart+xml"/>
  <Override PartName="/ppt/theme/themeOverride35.xml" ContentType="application/vnd.openxmlformats-officedocument.themeOverride+xml"/>
  <Override PartName="/ppt/charts/chart37.xml" ContentType="application/vnd.openxmlformats-officedocument.drawingml.chart+xml"/>
  <Override PartName="/ppt/theme/themeOverride36.xml" ContentType="application/vnd.openxmlformats-officedocument.themeOverride+xml"/>
  <Override PartName="/ppt/charts/chart38.xml" ContentType="application/vnd.openxmlformats-officedocument.drawingml.chart+xml"/>
  <Override PartName="/ppt/theme/themeOverride37.xml" ContentType="application/vnd.openxmlformats-officedocument.themeOverride+xml"/>
  <Override PartName="/ppt/charts/chart39.xml" ContentType="application/vnd.openxmlformats-officedocument.drawingml.chart+xml"/>
  <Override PartName="/ppt/theme/themeOverride38.xml" ContentType="application/vnd.openxmlformats-officedocument.themeOverride+xml"/>
  <Override PartName="/ppt/charts/chart40.xml" ContentType="application/vnd.openxmlformats-officedocument.drawingml.chart+xml"/>
  <Override PartName="/ppt/theme/themeOverride39.xml" ContentType="application/vnd.openxmlformats-officedocument.themeOverride+xml"/>
  <Override PartName="/ppt/charts/chart41.xml" ContentType="application/vnd.openxmlformats-officedocument.drawingml.chart+xml"/>
  <Override PartName="/ppt/theme/themeOverride40.xml" ContentType="application/vnd.openxmlformats-officedocument.themeOverride+xml"/>
  <Override PartName="/ppt/charts/chart42.xml" ContentType="application/vnd.openxmlformats-officedocument.drawingml.chart+xml"/>
  <Override PartName="/ppt/theme/themeOverride41.xml" ContentType="application/vnd.openxmlformats-officedocument.themeOverride+xml"/>
  <Override PartName="/ppt/charts/chart43.xml" ContentType="application/vnd.openxmlformats-officedocument.drawingml.chart+xml"/>
  <Override PartName="/ppt/theme/themeOverride42.xml" ContentType="application/vnd.openxmlformats-officedocument.themeOverride+xml"/>
  <Override PartName="/ppt/charts/chart44.xml" ContentType="application/vnd.openxmlformats-officedocument.drawingml.chart+xml"/>
  <Override PartName="/ppt/theme/themeOverride43.xml" ContentType="application/vnd.openxmlformats-officedocument.themeOverride+xml"/>
  <Override PartName="/ppt/charts/chart45.xml" ContentType="application/vnd.openxmlformats-officedocument.drawingml.chart+xml"/>
  <Override PartName="/ppt/theme/themeOverride44.xml" ContentType="application/vnd.openxmlformats-officedocument.themeOverride+xml"/>
  <Override PartName="/ppt/charts/chart46.xml" ContentType="application/vnd.openxmlformats-officedocument.drawingml.chart+xml"/>
  <Override PartName="/ppt/theme/themeOverride45.xml" ContentType="application/vnd.openxmlformats-officedocument.themeOverride+xml"/>
  <Override PartName="/ppt/charts/chart47.xml" ContentType="application/vnd.openxmlformats-officedocument.drawingml.chart+xml"/>
  <Override PartName="/ppt/theme/themeOverride46.xml" ContentType="application/vnd.openxmlformats-officedocument.themeOverride+xml"/>
  <Override PartName="/ppt/charts/chart48.xml" ContentType="application/vnd.openxmlformats-officedocument.drawingml.chart+xml"/>
  <Override PartName="/ppt/theme/themeOverride47.xml" ContentType="application/vnd.openxmlformats-officedocument.themeOverride+xml"/>
  <Override PartName="/ppt/charts/chart49.xml" ContentType="application/vnd.openxmlformats-officedocument.drawingml.chart+xml"/>
  <Override PartName="/ppt/theme/themeOverride48.xml" ContentType="application/vnd.openxmlformats-officedocument.themeOverr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44"/>
  </p:notesMasterIdLst>
  <p:handoutMasterIdLst>
    <p:handoutMasterId r:id="rId45"/>
  </p:handoutMasterIdLst>
  <p:sldIdLst>
    <p:sldId id="256" r:id="rId5"/>
    <p:sldId id="339" r:id="rId6"/>
    <p:sldId id="338" r:id="rId7"/>
    <p:sldId id="293" r:id="rId8"/>
    <p:sldId id="332" r:id="rId9"/>
    <p:sldId id="337" r:id="rId10"/>
    <p:sldId id="259" r:id="rId11"/>
    <p:sldId id="295" r:id="rId12"/>
    <p:sldId id="262" r:id="rId13"/>
    <p:sldId id="297" r:id="rId14"/>
    <p:sldId id="298" r:id="rId15"/>
    <p:sldId id="299" r:id="rId16"/>
    <p:sldId id="300" r:id="rId17"/>
    <p:sldId id="301" r:id="rId18"/>
    <p:sldId id="302" r:id="rId19"/>
    <p:sldId id="303" r:id="rId20"/>
    <p:sldId id="304" r:id="rId21"/>
    <p:sldId id="305" r:id="rId22"/>
    <p:sldId id="306" r:id="rId23"/>
    <p:sldId id="307" r:id="rId24"/>
    <p:sldId id="308" r:id="rId25"/>
    <p:sldId id="309" r:id="rId26"/>
    <p:sldId id="310" r:id="rId27"/>
    <p:sldId id="334" r:id="rId28"/>
    <p:sldId id="312" r:id="rId29"/>
    <p:sldId id="313" r:id="rId30"/>
    <p:sldId id="314" r:id="rId31"/>
    <p:sldId id="315" r:id="rId32"/>
    <p:sldId id="316" r:id="rId33"/>
    <p:sldId id="317" r:id="rId34"/>
    <p:sldId id="318" r:id="rId35"/>
    <p:sldId id="319" r:id="rId36"/>
    <p:sldId id="320" r:id="rId37"/>
    <p:sldId id="321" r:id="rId38"/>
    <p:sldId id="322" r:id="rId39"/>
    <p:sldId id="323" r:id="rId40"/>
    <p:sldId id="324" r:id="rId41"/>
    <p:sldId id="325" r:id="rId42"/>
    <p:sldId id="326" r:id="rId43"/>
  </p:sldIdLst>
  <p:sldSz cx="9144000" cy="5143500" type="screen16x9"/>
  <p:notesSz cx="6797675" cy="9926638"/>
  <p:defaultTextStyle>
    <a:defPPr>
      <a:defRPr lang="fi-FI"/>
    </a:defPPr>
    <a:lvl1pPr marL="0" algn="l" defTabSz="679871" rtl="0" eaLnBrk="1" latinLnBrk="0" hangingPunct="1">
      <a:defRPr sz="1340" kern="1200">
        <a:solidFill>
          <a:schemeClr val="tx1"/>
        </a:solidFill>
        <a:latin typeface="+mn-lt"/>
        <a:ea typeface="+mn-ea"/>
        <a:cs typeface="+mn-cs"/>
      </a:defRPr>
    </a:lvl1pPr>
    <a:lvl2pPr marL="339932" algn="l" defTabSz="679871" rtl="0" eaLnBrk="1" latinLnBrk="0" hangingPunct="1">
      <a:defRPr sz="1340" kern="1200">
        <a:solidFill>
          <a:schemeClr val="tx1"/>
        </a:solidFill>
        <a:latin typeface="+mn-lt"/>
        <a:ea typeface="+mn-ea"/>
        <a:cs typeface="+mn-cs"/>
      </a:defRPr>
    </a:lvl2pPr>
    <a:lvl3pPr marL="679871" algn="l" defTabSz="679871" rtl="0" eaLnBrk="1" latinLnBrk="0" hangingPunct="1">
      <a:defRPr sz="1340" kern="1200">
        <a:solidFill>
          <a:schemeClr val="tx1"/>
        </a:solidFill>
        <a:latin typeface="+mn-lt"/>
        <a:ea typeface="+mn-ea"/>
        <a:cs typeface="+mn-cs"/>
      </a:defRPr>
    </a:lvl3pPr>
    <a:lvl4pPr marL="1019807" algn="l" defTabSz="679871" rtl="0" eaLnBrk="1" latinLnBrk="0" hangingPunct="1">
      <a:defRPr sz="1340" kern="1200">
        <a:solidFill>
          <a:schemeClr val="tx1"/>
        </a:solidFill>
        <a:latin typeface="+mn-lt"/>
        <a:ea typeface="+mn-ea"/>
        <a:cs typeface="+mn-cs"/>
      </a:defRPr>
    </a:lvl4pPr>
    <a:lvl5pPr marL="1359744" algn="l" defTabSz="679871" rtl="0" eaLnBrk="1" latinLnBrk="0" hangingPunct="1">
      <a:defRPr sz="1340" kern="1200">
        <a:solidFill>
          <a:schemeClr val="tx1"/>
        </a:solidFill>
        <a:latin typeface="+mn-lt"/>
        <a:ea typeface="+mn-ea"/>
        <a:cs typeface="+mn-cs"/>
      </a:defRPr>
    </a:lvl5pPr>
    <a:lvl6pPr marL="1699681" algn="l" defTabSz="679871" rtl="0" eaLnBrk="1" latinLnBrk="0" hangingPunct="1">
      <a:defRPr sz="1340" kern="1200">
        <a:solidFill>
          <a:schemeClr val="tx1"/>
        </a:solidFill>
        <a:latin typeface="+mn-lt"/>
        <a:ea typeface="+mn-ea"/>
        <a:cs typeface="+mn-cs"/>
      </a:defRPr>
    </a:lvl6pPr>
    <a:lvl7pPr marL="2039614" algn="l" defTabSz="679871" rtl="0" eaLnBrk="1" latinLnBrk="0" hangingPunct="1">
      <a:defRPr sz="1340" kern="1200">
        <a:solidFill>
          <a:schemeClr val="tx1"/>
        </a:solidFill>
        <a:latin typeface="+mn-lt"/>
        <a:ea typeface="+mn-ea"/>
        <a:cs typeface="+mn-cs"/>
      </a:defRPr>
    </a:lvl7pPr>
    <a:lvl8pPr marL="2379548" algn="l" defTabSz="679871" rtl="0" eaLnBrk="1" latinLnBrk="0" hangingPunct="1">
      <a:defRPr sz="1340" kern="1200">
        <a:solidFill>
          <a:schemeClr val="tx1"/>
        </a:solidFill>
        <a:latin typeface="+mn-lt"/>
        <a:ea typeface="+mn-ea"/>
        <a:cs typeface="+mn-cs"/>
      </a:defRPr>
    </a:lvl8pPr>
    <a:lvl9pPr marL="2719486" algn="l" defTabSz="679871" rtl="0" eaLnBrk="1" latinLnBrk="0" hangingPunct="1">
      <a:defRPr sz="134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6773739-4A89-A29A-5B4E-E10E00A8B839}" name="Mikkonen Hanne" initials="MH" userId="S::hanne.mikkonen@teknologiateollisuus.fi::5a557d90-2fc0-4583-be01-62766ce855f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aukonen Sini" initials="KS" lastIdx="7" clrIdx="0">
    <p:extLst>
      <p:ext uri="{19B8F6BF-5375-455C-9EA6-DF929625EA0E}">
        <p15:presenceInfo xmlns:p15="http://schemas.microsoft.com/office/powerpoint/2012/main" userId="S-1-5-21-1871869801-2214748161-1963216912-12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ACFCF"/>
    <a:srgbClr val="8A0FA6"/>
    <a:srgbClr val="141F94"/>
    <a:srgbClr val="85E869"/>
    <a:srgbClr val="333333"/>
    <a:srgbClr val="FFFF00"/>
    <a:srgbClr val="FF805C"/>
    <a:srgbClr val="FF00B8"/>
    <a:srgbClr val="0F78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FE3F1B-76F9-434A-909E-611A333C2338}" v="88" dt="2024-05-08T06:12:31.124"/>
  </p1510:revLst>
</p1510:revInfo>
</file>

<file path=ppt/tableStyles.xml><?xml version="1.0" encoding="utf-8"?>
<a:tblStyleLst xmlns:a="http://schemas.openxmlformats.org/drawingml/2006/main" def="{5C22544A-7EE6-4342-B048-85BDC9FD1C3A}">
  <a:tblStyle styleId="{F5AB1C69-6EDB-4FF4-983F-18BD219EF322}" styleName="Normaali tyyli 2 - Korostu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Normaali tyyli 2 - Korostu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Normaali tyyli 2 - Korost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346" autoAdjust="0"/>
  </p:normalViewPr>
  <p:slideViewPr>
    <p:cSldViewPr snapToGrid="0">
      <p:cViewPr varScale="1">
        <p:scale>
          <a:sx n="116" d="100"/>
          <a:sy n="116" d="100"/>
        </p:scale>
        <p:origin x="102" y="534"/>
      </p:cViewPr>
      <p:guideLst>
        <p:guide orient="horz" pos="162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9.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0.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1.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2.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3.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4.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5.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6.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17.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18.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19.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20.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21.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22.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23.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24.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25.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26.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27.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28.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themeOverride" Target="../theme/themeOverride29.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themeOverride" Target="../theme/themeOverride30.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themeOverride" Target="../theme/themeOverride31.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32.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33.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themeOverride" Target="../theme/themeOverride34.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themeOverride" Target="../theme/themeOverride35.xml"/></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themeOverride" Target="../theme/themeOverride36.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themeOverride" Target="../theme/themeOverride37.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themeOverride" Target="../theme/themeOverride38.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themeOverride" Target="../theme/themeOverride39.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themeOverride" Target="../theme/themeOverride40.xml"/></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themeOverride" Target="../theme/themeOverride41.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themeOverride" Target="../theme/themeOverride42.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themeOverride" Target="../theme/themeOverride43.xml"/></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themeOverride" Target="../theme/themeOverride44.xml"/></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themeOverride" Target="../theme/themeOverride45.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themeOverride" Target="../theme/themeOverride46.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themeOverride" Target="../theme/themeOverride47.xml"/></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themeOverride" Target="../theme/themeOverride48.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6.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Taul1!$B$1</c:f>
              <c:strCache>
                <c:ptCount val="1"/>
                <c:pt idx="0">
                  <c:v>Muutos 2024 vs. 2023</c:v>
                </c:pt>
              </c:strCache>
            </c:strRef>
          </c:tx>
          <c:spPr>
            <a:solidFill>
              <a:schemeClr val="accent3"/>
            </a:solidFill>
            <a:ln>
              <a:noFill/>
            </a:ln>
            <a:effectLst/>
          </c:spPr>
          <c:invertIfNegative val="0"/>
          <c:dPt>
            <c:idx val="7"/>
            <c:invertIfNegative val="0"/>
            <c:bubble3D val="0"/>
            <c:spPr>
              <a:solidFill>
                <a:schemeClr val="accent3"/>
              </a:solidFill>
              <a:ln>
                <a:noFill/>
              </a:ln>
              <a:effectLst/>
            </c:spPr>
            <c:extLst>
              <c:ext xmlns:c16="http://schemas.microsoft.com/office/drawing/2014/chart" uri="{C3380CC4-5D6E-409C-BE32-E72D297353CC}">
                <c16:uniqueId val="{00000006-F038-415A-9CE0-45ADFC809E1C}"/>
              </c:ext>
            </c:extLst>
          </c:dPt>
          <c:dLbls>
            <c:dLbl>
              <c:idx val="6"/>
              <c:layout>
                <c:manualLayout>
                  <c:x val="-0.21490730230798336"/>
                  <c:y val="7.171672908469059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038-415A-9CE0-45ADFC809E1C}"/>
                </c:ext>
              </c:extLst>
            </c:dLbl>
            <c:dLbl>
              <c:idx val="7"/>
              <c:layout>
                <c:manualLayout>
                  <c:x val="-0.13772228528187666"/>
                  <c:y val="7.171672908469124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038-415A-9CE0-45ADFC809E1C}"/>
                </c:ext>
              </c:extLst>
            </c:dLbl>
            <c:numFmt formatCode="0.0\ %"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Taul1!$A$2:$A$17</c:f>
              <c:strCache>
                <c:ptCount val="16"/>
                <c:pt idx="0">
                  <c:v>Satakunta</c:v>
                </c:pt>
                <c:pt idx="1">
                  <c:v>Lappi</c:v>
                </c:pt>
                <c:pt idx="2">
                  <c:v>Pohjois-Pohjanmaa</c:v>
                </c:pt>
                <c:pt idx="3">
                  <c:v>Kainuu</c:v>
                </c:pt>
                <c:pt idx="4">
                  <c:v>Uusimaa</c:v>
                </c:pt>
                <c:pt idx="5">
                  <c:v>Koko maa</c:v>
                </c:pt>
                <c:pt idx="6">
                  <c:v>Etelä-Pohjanmaa</c:v>
                </c:pt>
                <c:pt idx="7">
                  <c:v>Pohjanmaa</c:v>
                </c:pt>
                <c:pt idx="8">
                  <c:v>Etelä-Savo</c:v>
                </c:pt>
                <c:pt idx="9">
                  <c:v>Kaakkois-Suomi</c:v>
                </c:pt>
                <c:pt idx="10">
                  <c:v>Häme</c:v>
                </c:pt>
                <c:pt idx="11">
                  <c:v>Pohjois-Karjala</c:v>
                </c:pt>
                <c:pt idx="12">
                  <c:v>Pohjois-Savo</c:v>
                </c:pt>
                <c:pt idx="13">
                  <c:v>Varsinais-Suomi</c:v>
                </c:pt>
                <c:pt idx="14">
                  <c:v>Pirkanmaa</c:v>
                </c:pt>
                <c:pt idx="15">
                  <c:v>Keski-Suomi</c:v>
                </c:pt>
              </c:strCache>
            </c:strRef>
          </c:cat>
          <c:val>
            <c:numRef>
              <c:f>Taul1!$B$2:$B$17</c:f>
              <c:numCache>
                <c:formatCode>0.00%</c:formatCode>
                <c:ptCount val="16"/>
                <c:pt idx="0">
                  <c:v>-0.127</c:v>
                </c:pt>
                <c:pt idx="1">
                  <c:v>-0.11799999999999999</c:v>
                </c:pt>
                <c:pt idx="2">
                  <c:v>-0.112</c:v>
                </c:pt>
                <c:pt idx="3">
                  <c:v>-9.9000000000000005E-2</c:v>
                </c:pt>
                <c:pt idx="4">
                  <c:v>-6.7000000000000004E-2</c:v>
                </c:pt>
                <c:pt idx="5">
                  <c:v>-3.6999999999999998E-2</c:v>
                </c:pt>
                <c:pt idx="6">
                  <c:v>-3.5999999999999997E-2</c:v>
                </c:pt>
                <c:pt idx="7">
                  <c:v>-1.6E-2</c:v>
                </c:pt>
                <c:pt idx="8">
                  <c:v>5.0000000000000001E-3</c:v>
                </c:pt>
                <c:pt idx="9">
                  <c:v>1.9E-2</c:v>
                </c:pt>
                <c:pt idx="10">
                  <c:v>0.03</c:v>
                </c:pt>
                <c:pt idx="11">
                  <c:v>4.5999999999999999E-2</c:v>
                </c:pt>
                <c:pt idx="12">
                  <c:v>4.7E-2</c:v>
                </c:pt>
                <c:pt idx="13">
                  <c:v>5.2999999999999999E-2</c:v>
                </c:pt>
                <c:pt idx="14">
                  <c:v>5.7000000000000002E-2</c:v>
                </c:pt>
                <c:pt idx="15">
                  <c:v>6.5000000000000002E-2</c:v>
                </c:pt>
              </c:numCache>
            </c:numRef>
          </c:val>
          <c:extLst>
            <c:ext xmlns:c16="http://schemas.microsoft.com/office/drawing/2014/chart" uri="{C3380CC4-5D6E-409C-BE32-E72D297353CC}">
              <c16:uniqueId val="{00000000-F038-415A-9CE0-45ADFC809E1C}"/>
            </c:ext>
          </c:extLst>
        </c:ser>
        <c:dLbls>
          <c:showLegendKey val="0"/>
          <c:showVal val="0"/>
          <c:showCatName val="0"/>
          <c:showSerName val="0"/>
          <c:showPercent val="0"/>
          <c:showBubbleSize val="0"/>
        </c:dLbls>
        <c:gapWidth val="182"/>
        <c:axId val="1646541327"/>
        <c:axId val="961327071"/>
      </c:barChart>
      <c:catAx>
        <c:axId val="164654132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961327071"/>
        <c:crosses val="autoZero"/>
        <c:auto val="1"/>
        <c:lblAlgn val="ctr"/>
        <c:lblOffset val="100"/>
        <c:noMultiLvlLbl val="0"/>
      </c:catAx>
      <c:valAx>
        <c:axId val="961327071"/>
        <c:scaling>
          <c:orientation val="minMax"/>
        </c:scaling>
        <c:delete val="1"/>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crossAx val="16465413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fi-FI"/>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12A7-4419-8538-FA214A72530D}"/>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12A7-4419-8538-FA214A72530D}"/>
              </c:ext>
            </c:extLst>
          </c:dPt>
          <c:cat>
            <c:strRef>
              <c:f>vienti!$A$2:$A$3</c:f>
              <c:strCache>
                <c:ptCount val="2"/>
                <c:pt idx="0">
                  <c:v>Teknologiateollisuus</c:v>
                </c:pt>
                <c:pt idx="1">
                  <c:v>Muut toimialat</c:v>
                </c:pt>
              </c:strCache>
            </c:strRef>
          </c:cat>
          <c:val>
            <c:numRef>
              <c:f>vienti!$B$2:$B$3</c:f>
              <c:numCache>
                <c:formatCode>General</c:formatCode>
                <c:ptCount val="2"/>
                <c:pt idx="0">
                  <c:v>16</c:v>
                </c:pt>
                <c:pt idx="1">
                  <c:v>84</c:v>
                </c:pt>
              </c:numCache>
            </c:numRef>
          </c:val>
          <c:extLst>
            <c:ext xmlns:c16="http://schemas.microsoft.com/office/drawing/2014/chart" uri="{C3380CC4-5D6E-409C-BE32-E72D297353CC}">
              <c16:uniqueId val="{00000004-12A7-4419-8538-FA214A72530D}"/>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1151-4DC8-B674-7796CDAD1958}"/>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1151-4DC8-B674-7796CDAD1958}"/>
              </c:ext>
            </c:extLst>
          </c:dPt>
          <c:cat>
            <c:strRef>
              <c:f>vienti!$A$2:$A$3</c:f>
              <c:strCache>
                <c:ptCount val="2"/>
                <c:pt idx="0">
                  <c:v>Teknologiateollisuus</c:v>
                </c:pt>
                <c:pt idx="1">
                  <c:v>Muut toimialat</c:v>
                </c:pt>
              </c:strCache>
            </c:strRef>
          </c:cat>
          <c:val>
            <c:numRef>
              <c:f>vienti!$B$2:$B$3</c:f>
              <c:numCache>
                <c:formatCode>General</c:formatCode>
                <c:ptCount val="2"/>
                <c:pt idx="0">
                  <c:v>53</c:v>
                </c:pt>
                <c:pt idx="1">
                  <c:v>47</c:v>
                </c:pt>
              </c:numCache>
            </c:numRef>
          </c:val>
          <c:extLst>
            <c:ext xmlns:c16="http://schemas.microsoft.com/office/drawing/2014/chart" uri="{C3380CC4-5D6E-409C-BE32-E72D297353CC}">
              <c16:uniqueId val="{00000004-1151-4DC8-B674-7796CDAD1958}"/>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085C-40FD-B70B-85C22F21F202}"/>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085C-40FD-B70B-85C22F21F202}"/>
              </c:ext>
            </c:extLst>
          </c:dPt>
          <c:cat>
            <c:strRef>
              <c:f>vienti!$A$2:$A$3</c:f>
              <c:strCache>
                <c:ptCount val="2"/>
                <c:pt idx="0">
                  <c:v>Teknologiateollisuus</c:v>
                </c:pt>
                <c:pt idx="1">
                  <c:v>Muut toimialat</c:v>
                </c:pt>
              </c:strCache>
            </c:strRef>
          </c:cat>
          <c:val>
            <c:numRef>
              <c:f>vienti!$B$2:$B$3</c:f>
              <c:numCache>
                <c:formatCode>General</c:formatCode>
                <c:ptCount val="2"/>
                <c:pt idx="0">
                  <c:v>61</c:v>
                </c:pt>
                <c:pt idx="1">
                  <c:v>39</c:v>
                </c:pt>
              </c:numCache>
            </c:numRef>
          </c:val>
          <c:extLst>
            <c:ext xmlns:c16="http://schemas.microsoft.com/office/drawing/2014/chart" uri="{C3380CC4-5D6E-409C-BE32-E72D297353CC}">
              <c16:uniqueId val="{00000004-085C-40FD-B70B-85C22F21F202}"/>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986E-4F5A-9879-2C3DF3BF3247}"/>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986E-4F5A-9879-2C3DF3BF3247}"/>
              </c:ext>
            </c:extLst>
          </c:dPt>
          <c:cat>
            <c:strRef>
              <c:f>vienti!$A$2:$A$3</c:f>
              <c:strCache>
                <c:ptCount val="2"/>
                <c:pt idx="0">
                  <c:v>Teknologiateollisuus</c:v>
                </c:pt>
                <c:pt idx="1">
                  <c:v>Muut toimialat</c:v>
                </c:pt>
              </c:strCache>
            </c:strRef>
          </c:cat>
          <c:val>
            <c:numRef>
              <c:f>vienti!$B$2:$B$3</c:f>
              <c:numCache>
                <c:formatCode>General</c:formatCode>
                <c:ptCount val="2"/>
                <c:pt idx="0">
                  <c:v>22</c:v>
                </c:pt>
                <c:pt idx="1">
                  <c:v>78</c:v>
                </c:pt>
              </c:numCache>
            </c:numRef>
          </c:val>
          <c:extLst>
            <c:ext xmlns:c16="http://schemas.microsoft.com/office/drawing/2014/chart" uri="{C3380CC4-5D6E-409C-BE32-E72D297353CC}">
              <c16:uniqueId val="{00000004-986E-4F5A-9879-2C3DF3BF3247}"/>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945E-4313-90B6-3606C2C0B8C2}"/>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945E-4313-90B6-3606C2C0B8C2}"/>
              </c:ext>
            </c:extLst>
          </c:dPt>
          <c:cat>
            <c:strRef>
              <c:f>vienti!$A$2:$A$3</c:f>
              <c:strCache>
                <c:ptCount val="2"/>
                <c:pt idx="0">
                  <c:v>Teknologiateollisuus</c:v>
                </c:pt>
                <c:pt idx="1">
                  <c:v>Muut toimialat</c:v>
                </c:pt>
              </c:strCache>
            </c:strRef>
          </c:cat>
          <c:val>
            <c:numRef>
              <c:f>vienti!$B$2:$B$3</c:f>
              <c:numCache>
                <c:formatCode>General</c:formatCode>
                <c:ptCount val="2"/>
                <c:pt idx="0">
                  <c:v>23</c:v>
                </c:pt>
                <c:pt idx="1">
                  <c:v>77</c:v>
                </c:pt>
              </c:numCache>
            </c:numRef>
          </c:val>
          <c:extLst>
            <c:ext xmlns:c16="http://schemas.microsoft.com/office/drawing/2014/chart" uri="{C3380CC4-5D6E-409C-BE32-E72D297353CC}">
              <c16:uniqueId val="{00000004-945E-4313-90B6-3606C2C0B8C2}"/>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82FA-415F-9B12-55BBFC671440}"/>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82FA-415F-9B12-55BBFC671440}"/>
              </c:ext>
            </c:extLst>
          </c:dPt>
          <c:cat>
            <c:strRef>
              <c:f>vienti!$A$2:$A$3</c:f>
              <c:strCache>
                <c:ptCount val="2"/>
                <c:pt idx="0">
                  <c:v>Teknologiateollisuus</c:v>
                </c:pt>
                <c:pt idx="1">
                  <c:v>Muut toimialat</c:v>
                </c:pt>
              </c:strCache>
            </c:strRef>
          </c:cat>
          <c:val>
            <c:numRef>
              <c:f>vienti!$B$2:$B$3</c:f>
              <c:numCache>
                <c:formatCode>General</c:formatCode>
                <c:ptCount val="2"/>
                <c:pt idx="0">
                  <c:v>39</c:v>
                </c:pt>
                <c:pt idx="1">
                  <c:v>61</c:v>
                </c:pt>
              </c:numCache>
            </c:numRef>
          </c:val>
          <c:extLst>
            <c:ext xmlns:c16="http://schemas.microsoft.com/office/drawing/2014/chart" uri="{C3380CC4-5D6E-409C-BE32-E72D297353CC}">
              <c16:uniqueId val="{00000004-82FA-415F-9B12-55BBFC671440}"/>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21B4-4D23-BE72-822DC72DE04F}"/>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21B4-4D23-BE72-822DC72DE04F}"/>
              </c:ext>
            </c:extLst>
          </c:dPt>
          <c:cat>
            <c:strRef>
              <c:f>vienti!$A$2:$A$3</c:f>
              <c:strCache>
                <c:ptCount val="2"/>
                <c:pt idx="0">
                  <c:v>Teknologiateollisuus</c:v>
                </c:pt>
                <c:pt idx="1">
                  <c:v>Muut toimialat</c:v>
                </c:pt>
              </c:strCache>
            </c:strRef>
          </c:cat>
          <c:val>
            <c:numRef>
              <c:f>vienti!$B$2:$B$3</c:f>
              <c:numCache>
                <c:formatCode>General</c:formatCode>
                <c:ptCount val="2"/>
                <c:pt idx="0">
                  <c:v>18</c:v>
                </c:pt>
                <c:pt idx="1">
                  <c:v>82</c:v>
                </c:pt>
              </c:numCache>
            </c:numRef>
          </c:val>
          <c:extLst>
            <c:ext xmlns:c16="http://schemas.microsoft.com/office/drawing/2014/chart" uri="{C3380CC4-5D6E-409C-BE32-E72D297353CC}">
              <c16:uniqueId val="{00000004-21B4-4D23-BE72-822DC72DE04F}"/>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CAB1-4AE8-A778-58D8A53B2C87}"/>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CAB1-4AE8-A778-58D8A53B2C87}"/>
              </c:ext>
            </c:extLst>
          </c:dPt>
          <c:cat>
            <c:strRef>
              <c:f>vienti!$A$2:$A$3</c:f>
              <c:strCache>
                <c:ptCount val="2"/>
                <c:pt idx="0">
                  <c:v>Teknologiateollisuus</c:v>
                </c:pt>
                <c:pt idx="1">
                  <c:v>Muut toimialat</c:v>
                </c:pt>
              </c:strCache>
            </c:strRef>
          </c:cat>
          <c:val>
            <c:numRef>
              <c:f>vienti!$B$2:$B$3</c:f>
              <c:numCache>
                <c:formatCode>General</c:formatCode>
                <c:ptCount val="2"/>
                <c:pt idx="0">
                  <c:v>81</c:v>
                </c:pt>
                <c:pt idx="1">
                  <c:v>19</c:v>
                </c:pt>
              </c:numCache>
            </c:numRef>
          </c:val>
          <c:extLst>
            <c:ext xmlns:c16="http://schemas.microsoft.com/office/drawing/2014/chart" uri="{C3380CC4-5D6E-409C-BE32-E72D297353CC}">
              <c16:uniqueId val="{00000004-CAB1-4AE8-A778-58D8A53B2C87}"/>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F632-49C4-AF4C-3893CCED491A}"/>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F632-49C4-AF4C-3893CCED491A}"/>
              </c:ext>
            </c:extLst>
          </c:dPt>
          <c:cat>
            <c:strRef>
              <c:f>vienti!$A$2:$A$3</c:f>
              <c:strCache>
                <c:ptCount val="2"/>
                <c:pt idx="0">
                  <c:v>Teknologiateollisuus</c:v>
                </c:pt>
                <c:pt idx="1">
                  <c:v>Muut toimialat</c:v>
                </c:pt>
              </c:strCache>
            </c:strRef>
          </c:cat>
          <c:val>
            <c:numRef>
              <c:f>vienti!$B$2:$B$3</c:f>
              <c:numCache>
                <c:formatCode>General</c:formatCode>
                <c:ptCount val="2"/>
                <c:pt idx="0">
                  <c:v>77</c:v>
                </c:pt>
                <c:pt idx="1">
                  <c:v>23</c:v>
                </c:pt>
              </c:numCache>
            </c:numRef>
          </c:val>
          <c:extLst>
            <c:ext xmlns:c16="http://schemas.microsoft.com/office/drawing/2014/chart" uri="{C3380CC4-5D6E-409C-BE32-E72D297353CC}">
              <c16:uniqueId val="{00000004-F632-49C4-AF4C-3893CCED491A}"/>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0507-49D3-880C-A87398037F65}"/>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0507-49D3-880C-A87398037F65}"/>
              </c:ext>
            </c:extLst>
          </c:dPt>
          <c:cat>
            <c:strRef>
              <c:f>vienti!$A$2:$A$3</c:f>
              <c:strCache>
                <c:ptCount val="2"/>
                <c:pt idx="0">
                  <c:v>Teknologiateollisuus</c:v>
                </c:pt>
                <c:pt idx="1">
                  <c:v>Muut toimialat</c:v>
                </c:pt>
              </c:strCache>
            </c:strRef>
          </c:cat>
          <c:val>
            <c:numRef>
              <c:f>vienti!$B$2:$B$3</c:f>
              <c:numCache>
                <c:formatCode>General</c:formatCode>
                <c:ptCount val="2"/>
                <c:pt idx="0">
                  <c:v>18</c:v>
                </c:pt>
                <c:pt idx="1">
                  <c:v>82</c:v>
                </c:pt>
              </c:numCache>
            </c:numRef>
          </c:val>
          <c:extLst>
            <c:ext xmlns:c16="http://schemas.microsoft.com/office/drawing/2014/chart" uri="{C3380CC4-5D6E-409C-BE32-E72D297353CC}">
              <c16:uniqueId val="{00000004-0507-49D3-880C-A87398037F65}"/>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8349051885503243"/>
          <c:y val="2.6578075617954527E-2"/>
          <c:w val="0.78968351328493225"/>
          <c:h val="0.89137196140490527"/>
        </c:manualLayout>
      </c:layout>
      <c:barChart>
        <c:barDir val="bar"/>
        <c:grouping val="clustered"/>
        <c:varyColors val="0"/>
        <c:ser>
          <c:idx val="0"/>
          <c:order val="0"/>
          <c:tx>
            <c:strRef>
              <c:f>Taul1!$B$1</c:f>
              <c:strCache>
                <c:ptCount val="1"/>
                <c:pt idx="0">
                  <c:v>Liikevaihto</c:v>
                </c:pt>
              </c:strCache>
            </c:strRef>
          </c:tx>
          <c:spPr>
            <a:solidFill>
              <a:srgbClr val="85E869"/>
            </a:solidFill>
            <a:ln>
              <a:solidFill>
                <a:schemeClr val="bg1"/>
              </a:solidFill>
            </a:ln>
          </c:spPr>
          <c:invertIfNegative val="0"/>
          <c:cat>
            <c:strRef>
              <c:f>Taul1!$A$2:$A$16</c:f>
              <c:strCache>
                <c:ptCount val="15"/>
                <c:pt idx="0">
                  <c:v>Etelä-Savo</c:v>
                </c:pt>
                <c:pt idx="1">
                  <c:v>Kainuu</c:v>
                </c:pt>
                <c:pt idx="2">
                  <c:v>Pohjois-Karjala</c:v>
                </c:pt>
                <c:pt idx="3">
                  <c:v>Etelä-Pohjanmaa</c:v>
                </c:pt>
                <c:pt idx="4">
                  <c:v>Kaakkois-Suomi</c:v>
                </c:pt>
                <c:pt idx="5">
                  <c:v>Pohjois-Savo</c:v>
                </c:pt>
                <c:pt idx="6">
                  <c:v>Keski-Suomi</c:v>
                </c:pt>
                <c:pt idx="7">
                  <c:v>Häme</c:v>
                </c:pt>
                <c:pt idx="8">
                  <c:v>Pohjanmaa</c:v>
                </c:pt>
                <c:pt idx="9">
                  <c:v>Satakunta</c:v>
                </c:pt>
                <c:pt idx="10">
                  <c:v>Lappi</c:v>
                </c:pt>
                <c:pt idx="11">
                  <c:v>Varsinais-Suomi</c:v>
                </c:pt>
                <c:pt idx="12">
                  <c:v>Pohjois-Pohjanmaa</c:v>
                </c:pt>
                <c:pt idx="13">
                  <c:v>Pirkanmaa</c:v>
                </c:pt>
                <c:pt idx="14">
                  <c:v>Uusimaa</c:v>
                </c:pt>
              </c:strCache>
            </c:strRef>
          </c:cat>
          <c:val>
            <c:numRef>
              <c:f>Taul1!$B$2:$B$16</c:f>
              <c:numCache>
                <c:formatCode>General</c:formatCode>
                <c:ptCount val="15"/>
                <c:pt idx="0">
                  <c:v>0.8</c:v>
                </c:pt>
                <c:pt idx="1">
                  <c:v>0.8</c:v>
                </c:pt>
                <c:pt idx="2">
                  <c:v>1.5</c:v>
                </c:pt>
                <c:pt idx="3">
                  <c:v>2.4</c:v>
                </c:pt>
                <c:pt idx="4">
                  <c:v>2.5</c:v>
                </c:pt>
                <c:pt idx="5">
                  <c:v>2.5</c:v>
                </c:pt>
                <c:pt idx="6">
                  <c:v>3.1</c:v>
                </c:pt>
                <c:pt idx="7">
                  <c:v>4.9000000000000004</c:v>
                </c:pt>
                <c:pt idx="8">
                  <c:v>6.3</c:v>
                </c:pt>
                <c:pt idx="9">
                  <c:v>6.3</c:v>
                </c:pt>
                <c:pt idx="10">
                  <c:v>6.8</c:v>
                </c:pt>
                <c:pt idx="11">
                  <c:v>7.9</c:v>
                </c:pt>
                <c:pt idx="12">
                  <c:v>8.8000000000000007</c:v>
                </c:pt>
                <c:pt idx="13">
                  <c:v>10.1</c:v>
                </c:pt>
                <c:pt idx="14">
                  <c:v>35</c:v>
                </c:pt>
              </c:numCache>
            </c:numRef>
          </c:val>
          <c:extLst>
            <c:ext xmlns:c16="http://schemas.microsoft.com/office/drawing/2014/chart" uri="{C3380CC4-5D6E-409C-BE32-E72D297353CC}">
              <c16:uniqueId val="{00000000-0CA6-4E61-BE3C-A8AA1F414A15}"/>
            </c:ext>
          </c:extLst>
        </c:ser>
        <c:ser>
          <c:idx val="1"/>
          <c:order val="1"/>
          <c:tx>
            <c:strRef>
              <c:f>Taul1!$C$1</c:f>
              <c:strCache>
                <c:ptCount val="1"/>
                <c:pt idx="0">
                  <c:v>Henkilöstö</c:v>
                </c:pt>
              </c:strCache>
            </c:strRef>
          </c:tx>
          <c:spPr>
            <a:solidFill>
              <a:srgbClr val="141F94"/>
            </a:solidFill>
            <a:ln>
              <a:solidFill>
                <a:schemeClr val="bg1"/>
              </a:solidFill>
            </a:ln>
          </c:spPr>
          <c:invertIfNegative val="0"/>
          <c:cat>
            <c:strRef>
              <c:f>Taul1!$A$2:$A$16</c:f>
              <c:strCache>
                <c:ptCount val="15"/>
                <c:pt idx="0">
                  <c:v>Etelä-Savo</c:v>
                </c:pt>
                <c:pt idx="1">
                  <c:v>Kainuu</c:v>
                </c:pt>
                <c:pt idx="2">
                  <c:v>Pohjois-Karjala</c:v>
                </c:pt>
                <c:pt idx="3">
                  <c:v>Etelä-Pohjanmaa</c:v>
                </c:pt>
                <c:pt idx="4">
                  <c:v>Kaakkois-Suomi</c:v>
                </c:pt>
                <c:pt idx="5">
                  <c:v>Pohjois-Savo</c:v>
                </c:pt>
                <c:pt idx="6">
                  <c:v>Keski-Suomi</c:v>
                </c:pt>
                <c:pt idx="7">
                  <c:v>Häme</c:v>
                </c:pt>
                <c:pt idx="8">
                  <c:v>Pohjanmaa</c:v>
                </c:pt>
                <c:pt idx="9">
                  <c:v>Satakunta</c:v>
                </c:pt>
                <c:pt idx="10">
                  <c:v>Lappi</c:v>
                </c:pt>
                <c:pt idx="11">
                  <c:v>Varsinais-Suomi</c:v>
                </c:pt>
                <c:pt idx="12">
                  <c:v>Pohjois-Pohjanmaa</c:v>
                </c:pt>
                <c:pt idx="13">
                  <c:v>Pirkanmaa</c:v>
                </c:pt>
                <c:pt idx="14">
                  <c:v>Uusimaa</c:v>
                </c:pt>
              </c:strCache>
            </c:strRef>
          </c:cat>
          <c:val>
            <c:numRef>
              <c:f>Taul1!$C$2:$C$16</c:f>
              <c:numCache>
                <c:formatCode>General</c:formatCode>
                <c:ptCount val="15"/>
                <c:pt idx="0">
                  <c:v>1.3</c:v>
                </c:pt>
                <c:pt idx="1">
                  <c:v>1</c:v>
                </c:pt>
                <c:pt idx="2">
                  <c:v>2.1</c:v>
                </c:pt>
                <c:pt idx="3">
                  <c:v>2.9</c:v>
                </c:pt>
                <c:pt idx="4">
                  <c:v>3</c:v>
                </c:pt>
                <c:pt idx="5">
                  <c:v>3.4</c:v>
                </c:pt>
                <c:pt idx="6">
                  <c:v>5</c:v>
                </c:pt>
                <c:pt idx="7">
                  <c:v>5.2</c:v>
                </c:pt>
                <c:pt idx="8">
                  <c:v>5.9</c:v>
                </c:pt>
                <c:pt idx="9">
                  <c:v>4</c:v>
                </c:pt>
                <c:pt idx="10">
                  <c:v>2.4</c:v>
                </c:pt>
                <c:pt idx="11">
                  <c:v>9.6</c:v>
                </c:pt>
                <c:pt idx="12">
                  <c:v>7.9</c:v>
                </c:pt>
                <c:pt idx="13">
                  <c:v>11.8</c:v>
                </c:pt>
                <c:pt idx="14">
                  <c:v>34.299999999999997</c:v>
                </c:pt>
              </c:numCache>
            </c:numRef>
          </c:val>
          <c:extLst>
            <c:ext xmlns:c16="http://schemas.microsoft.com/office/drawing/2014/chart" uri="{C3380CC4-5D6E-409C-BE32-E72D297353CC}">
              <c16:uniqueId val="{00000001-0CA6-4E61-BE3C-A8AA1F414A15}"/>
            </c:ext>
          </c:extLst>
        </c:ser>
        <c:dLbls>
          <c:showLegendKey val="0"/>
          <c:showVal val="0"/>
          <c:showCatName val="0"/>
          <c:showSerName val="0"/>
          <c:showPercent val="0"/>
          <c:showBubbleSize val="0"/>
        </c:dLbls>
        <c:gapWidth val="25"/>
        <c:axId val="349090040"/>
        <c:axId val="349090432"/>
      </c:barChart>
      <c:catAx>
        <c:axId val="349090040"/>
        <c:scaling>
          <c:orientation val="minMax"/>
        </c:scaling>
        <c:delete val="0"/>
        <c:axPos val="l"/>
        <c:numFmt formatCode="General" sourceLinked="0"/>
        <c:majorTickMark val="out"/>
        <c:minorTickMark val="none"/>
        <c:tickLblPos val="nextTo"/>
        <c:txPr>
          <a:bodyPr/>
          <a:lstStyle/>
          <a:p>
            <a:pPr>
              <a:defRPr sz="1050" baseline="0">
                <a:solidFill>
                  <a:srgbClr val="000000"/>
                </a:solidFill>
                <a:latin typeface="Verdana" panose="020B0604030504040204" pitchFamily="34" charset="0"/>
              </a:defRPr>
            </a:pPr>
            <a:endParaRPr lang="fi-FI"/>
          </a:p>
        </c:txPr>
        <c:crossAx val="349090432"/>
        <c:crosses val="autoZero"/>
        <c:auto val="1"/>
        <c:lblAlgn val="ctr"/>
        <c:lblOffset val="100"/>
        <c:noMultiLvlLbl val="0"/>
      </c:catAx>
      <c:valAx>
        <c:axId val="349090432"/>
        <c:scaling>
          <c:orientation val="minMax"/>
          <c:max val="40"/>
        </c:scaling>
        <c:delete val="0"/>
        <c:axPos val="b"/>
        <c:majorGridlines>
          <c:spPr>
            <a:ln>
              <a:prstDash val="lgDash"/>
            </a:ln>
          </c:spPr>
        </c:majorGridlines>
        <c:title>
          <c:tx>
            <c:rich>
              <a:bodyPr/>
              <a:lstStyle/>
              <a:p>
                <a:pPr>
                  <a:defRPr sz="1050" b="0" baseline="0">
                    <a:solidFill>
                      <a:srgbClr val="000000"/>
                    </a:solidFill>
                    <a:latin typeface="Verdana" panose="020B0604030504040204" pitchFamily="34" charset="0"/>
                  </a:defRPr>
                </a:pPr>
                <a:r>
                  <a:rPr lang="fi-FI" sz="1050" b="0" baseline="0">
                    <a:solidFill>
                      <a:srgbClr val="000000"/>
                    </a:solidFill>
                    <a:latin typeface="Verdana" panose="020B0604030504040204" pitchFamily="34" charset="0"/>
                  </a:rPr>
                  <a:t>Osuus koko alasta Suomessa, %</a:t>
                </a:r>
              </a:p>
            </c:rich>
          </c:tx>
          <c:layout>
            <c:manualLayout>
              <c:xMode val="edge"/>
              <c:yMode val="edge"/>
              <c:x val="0.69229986779001518"/>
              <c:y val="0.84158394666813319"/>
            </c:manualLayout>
          </c:layout>
          <c:overlay val="0"/>
          <c:spPr>
            <a:solidFill>
              <a:schemeClr val="bg1"/>
            </a:solidFill>
          </c:spPr>
        </c:title>
        <c:numFmt formatCode="0" sourceLinked="0"/>
        <c:majorTickMark val="out"/>
        <c:minorTickMark val="none"/>
        <c:tickLblPos val="nextTo"/>
        <c:txPr>
          <a:bodyPr/>
          <a:lstStyle/>
          <a:p>
            <a:pPr>
              <a:defRPr sz="1050" baseline="0">
                <a:solidFill>
                  <a:srgbClr val="000000"/>
                </a:solidFill>
                <a:latin typeface="Verdana" panose="020B0604030504040204" pitchFamily="34" charset="0"/>
              </a:defRPr>
            </a:pPr>
            <a:endParaRPr lang="fi-FI"/>
          </a:p>
        </c:txPr>
        <c:crossAx val="349090040"/>
        <c:crosses val="autoZero"/>
        <c:crossBetween val="between"/>
        <c:majorUnit val="5"/>
      </c:valAx>
    </c:plotArea>
    <c:legend>
      <c:legendPos val="r"/>
      <c:layout>
        <c:manualLayout>
          <c:xMode val="edge"/>
          <c:yMode val="edge"/>
          <c:x val="0.80151864673178919"/>
          <c:y val="0.71437415385832992"/>
          <c:w val="0.14827946417378321"/>
          <c:h val="0.11450907992295592"/>
        </c:manualLayout>
      </c:layout>
      <c:overlay val="1"/>
      <c:spPr>
        <a:solidFill>
          <a:schemeClr val="bg1"/>
        </a:solidFill>
      </c:spPr>
      <c:txPr>
        <a:bodyPr/>
        <a:lstStyle/>
        <a:p>
          <a:pPr>
            <a:defRPr sz="1050" baseline="0">
              <a:solidFill>
                <a:srgbClr val="000000"/>
              </a:solidFill>
              <a:latin typeface="Verdana" panose="020B0604030504040204" pitchFamily="34" charset="0"/>
            </a:defRPr>
          </a:pPr>
          <a:endParaRPr lang="fi-FI"/>
        </a:p>
      </c:txPr>
    </c:legend>
    <c:plotVisOnly val="1"/>
    <c:dispBlanksAs val="gap"/>
    <c:showDLblsOverMax val="0"/>
  </c:chart>
  <c:txPr>
    <a:bodyPr/>
    <a:lstStyle/>
    <a:p>
      <a:pPr>
        <a:defRPr sz="1200"/>
      </a:pPr>
      <a:endParaRPr lang="fi-FI"/>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F4E0-4607-9A46-74A7AA263821}"/>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F4E0-4607-9A46-74A7AA263821}"/>
              </c:ext>
            </c:extLst>
          </c:dPt>
          <c:cat>
            <c:strRef>
              <c:f>vienti!$A$2:$A$3</c:f>
              <c:strCache>
                <c:ptCount val="2"/>
                <c:pt idx="0">
                  <c:v>Teknologiateollisuus</c:v>
                </c:pt>
                <c:pt idx="1">
                  <c:v>Muut toimialat</c:v>
                </c:pt>
              </c:strCache>
            </c:strRef>
          </c:cat>
          <c:val>
            <c:numRef>
              <c:f>vienti!$B$2:$B$3</c:f>
              <c:numCache>
                <c:formatCode>General</c:formatCode>
                <c:ptCount val="2"/>
                <c:pt idx="0">
                  <c:v>47</c:v>
                </c:pt>
                <c:pt idx="1">
                  <c:v>53</c:v>
                </c:pt>
              </c:numCache>
            </c:numRef>
          </c:val>
          <c:extLst>
            <c:ext xmlns:c16="http://schemas.microsoft.com/office/drawing/2014/chart" uri="{C3380CC4-5D6E-409C-BE32-E72D297353CC}">
              <c16:uniqueId val="{00000004-F4E0-4607-9A46-74A7AA263821}"/>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4BC3-47FF-8BC7-12F3504946F1}"/>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4BC3-47FF-8BC7-12F3504946F1}"/>
              </c:ext>
            </c:extLst>
          </c:dPt>
          <c:cat>
            <c:strRef>
              <c:f>vienti!$A$2:$A$3</c:f>
              <c:strCache>
                <c:ptCount val="2"/>
                <c:pt idx="0">
                  <c:v>Teknologiateollisuus</c:v>
                </c:pt>
                <c:pt idx="1">
                  <c:v>Muut toimialat</c:v>
                </c:pt>
              </c:strCache>
            </c:strRef>
          </c:cat>
          <c:val>
            <c:numRef>
              <c:f>vienti!$B$2:$B$3</c:f>
              <c:numCache>
                <c:formatCode>General</c:formatCode>
                <c:ptCount val="2"/>
                <c:pt idx="0">
                  <c:v>61</c:v>
                </c:pt>
                <c:pt idx="1">
                  <c:v>39</c:v>
                </c:pt>
              </c:numCache>
            </c:numRef>
          </c:val>
          <c:extLst>
            <c:ext xmlns:c16="http://schemas.microsoft.com/office/drawing/2014/chart" uri="{C3380CC4-5D6E-409C-BE32-E72D297353CC}">
              <c16:uniqueId val="{00000004-4BC3-47FF-8BC7-12F3504946F1}"/>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F0FD-4A8F-B820-B33F145C87E1}"/>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F0FD-4A8F-B820-B33F145C87E1}"/>
              </c:ext>
            </c:extLst>
          </c:dPt>
          <c:cat>
            <c:strRef>
              <c:f>vienti!$A$2:$A$3</c:f>
              <c:strCache>
                <c:ptCount val="2"/>
                <c:pt idx="0">
                  <c:v>Teknologiateollisuus</c:v>
                </c:pt>
                <c:pt idx="1">
                  <c:v>Muut toimialat</c:v>
                </c:pt>
              </c:strCache>
            </c:strRef>
          </c:cat>
          <c:val>
            <c:numRef>
              <c:f>vienti!$B$2:$B$3</c:f>
              <c:numCache>
                <c:formatCode>General</c:formatCode>
                <c:ptCount val="2"/>
                <c:pt idx="0">
                  <c:v>28</c:v>
                </c:pt>
                <c:pt idx="1">
                  <c:v>72</c:v>
                </c:pt>
              </c:numCache>
            </c:numRef>
          </c:val>
          <c:extLst>
            <c:ext xmlns:c16="http://schemas.microsoft.com/office/drawing/2014/chart" uri="{C3380CC4-5D6E-409C-BE32-E72D297353CC}">
              <c16:uniqueId val="{00000004-F0FD-4A8F-B820-B33F145C87E1}"/>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7FEB-484E-BFB0-1449DC5B8393}"/>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7FEB-484E-BFB0-1449DC5B8393}"/>
              </c:ext>
            </c:extLst>
          </c:dPt>
          <c:cat>
            <c:strRef>
              <c:f>vienti!$A$2:$A$3</c:f>
              <c:strCache>
                <c:ptCount val="2"/>
                <c:pt idx="0">
                  <c:v>Teknologiateollisuus</c:v>
                </c:pt>
                <c:pt idx="1">
                  <c:v>Muut toimialat</c:v>
                </c:pt>
              </c:strCache>
            </c:strRef>
          </c:cat>
          <c:val>
            <c:numRef>
              <c:f>vienti!$B$2:$B$3</c:f>
              <c:numCache>
                <c:formatCode>General</c:formatCode>
                <c:ptCount val="2"/>
                <c:pt idx="0">
                  <c:v>73</c:v>
                </c:pt>
                <c:pt idx="1">
                  <c:v>27</c:v>
                </c:pt>
              </c:numCache>
            </c:numRef>
          </c:val>
          <c:extLst>
            <c:ext xmlns:c16="http://schemas.microsoft.com/office/drawing/2014/chart" uri="{C3380CC4-5D6E-409C-BE32-E72D297353CC}">
              <c16:uniqueId val="{00000004-7FEB-484E-BFB0-1449DC5B8393}"/>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B857-46EF-9BB8-3B74A1756F59}"/>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B857-46EF-9BB8-3B74A1756F59}"/>
              </c:ext>
            </c:extLst>
          </c:dPt>
          <c:cat>
            <c:strRef>
              <c:f>vienti!$A$2:$A$3</c:f>
              <c:strCache>
                <c:ptCount val="2"/>
                <c:pt idx="0">
                  <c:v>Teknologiateollisuus</c:v>
                </c:pt>
                <c:pt idx="1">
                  <c:v>Muut toimialat</c:v>
                </c:pt>
              </c:strCache>
            </c:strRef>
          </c:cat>
          <c:val>
            <c:numRef>
              <c:f>vienti!$B$2:$B$3</c:f>
              <c:numCache>
                <c:formatCode>General</c:formatCode>
                <c:ptCount val="2"/>
                <c:pt idx="0">
                  <c:v>59</c:v>
                </c:pt>
                <c:pt idx="1">
                  <c:v>41</c:v>
                </c:pt>
              </c:numCache>
            </c:numRef>
          </c:val>
          <c:extLst>
            <c:ext xmlns:c16="http://schemas.microsoft.com/office/drawing/2014/chart" uri="{C3380CC4-5D6E-409C-BE32-E72D297353CC}">
              <c16:uniqueId val="{00000004-B857-46EF-9BB8-3B74A1756F59}"/>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E73B-4390-A8E5-32AD93A1E50F}"/>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E73B-4390-A8E5-32AD93A1E50F}"/>
              </c:ext>
            </c:extLst>
          </c:dPt>
          <c:cat>
            <c:strRef>
              <c:f>vienti!$A$2:$A$3</c:f>
              <c:strCache>
                <c:ptCount val="2"/>
                <c:pt idx="0">
                  <c:v>Teknologiateollisuus</c:v>
                </c:pt>
                <c:pt idx="1">
                  <c:v>Muut toimialat</c:v>
                </c:pt>
              </c:strCache>
            </c:strRef>
          </c:cat>
          <c:val>
            <c:numRef>
              <c:f>vienti!$B$2:$B$3</c:f>
              <c:numCache>
                <c:formatCode>General</c:formatCode>
                <c:ptCount val="2"/>
                <c:pt idx="0">
                  <c:v>21</c:v>
                </c:pt>
                <c:pt idx="1">
                  <c:v>79</c:v>
                </c:pt>
              </c:numCache>
            </c:numRef>
          </c:val>
          <c:extLst>
            <c:ext xmlns:c16="http://schemas.microsoft.com/office/drawing/2014/chart" uri="{C3380CC4-5D6E-409C-BE32-E72D297353CC}">
              <c16:uniqueId val="{00000004-E73B-4390-A8E5-32AD93A1E50F}"/>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043B-420C-AAFD-00CD28B080AD}"/>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043B-420C-AAFD-00CD28B080AD}"/>
              </c:ext>
            </c:extLst>
          </c:dPt>
          <c:cat>
            <c:strRef>
              <c:f>vienti!$A$2:$A$3</c:f>
              <c:strCache>
                <c:ptCount val="2"/>
                <c:pt idx="0">
                  <c:v>Teknologiateollisuus</c:v>
                </c:pt>
                <c:pt idx="1">
                  <c:v>Muut toimialat</c:v>
                </c:pt>
              </c:strCache>
            </c:strRef>
          </c:cat>
          <c:val>
            <c:numRef>
              <c:f>vienti!$B$2:$B$3</c:f>
              <c:numCache>
                <c:formatCode>General</c:formatCode>
                <c:ptCount val="2"/>
                <c:pt idx="0">
                  <c:v>54</c:v>
                </c:pt>
                <c:pt idx="1">
                  <c:v>46</c:v>
                </c:pt>
              </c:numCache>
            </c:numRef>
          </c:val>
          <c:extLst>
            <c:ext xmlns:c16="http://schemas.microsoft.com/office/drawing/2014/chart" uri="{C3380CC4-5D6E-409C-BE32-E72D297353CC}">
              <c16:uniqueId val="{00000004-043B-420C-AAFD-00CD28B080AD}"/>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24D6-47D2-8579-482085775FE3}"/>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24D6-47D2-8579-482085775FE3}"/>
              </c:ext>
            </c:extLst>
          </c:dPt>
          <c:cat>
            <c:strRef>
              <c:f>vienti!$A$2:$A$3</c:f>
              <c:strCache>
                <c:ptCount val="2"/>
                <c:pt idx="0">
                  <c:v>Teknologiateollisuus</c:v>
                </c:pt>
                <c:pt idx="1">
                  <c:v>Muut toimialat</c:v>
                </c:pt>
              </c:strCache>
            </c:strRef>
          </c:cat>
          <c:val>
            <c:numRef>
              <c:f>vienti!$B$2:$B$3</c:f>
              <c:numCache>
                <c:formatCode>General</c:formatCode>
                <c:ptCount val="2"/>
                <c:pt idx="0">
                  <c:v>77</c:v>
                </c:pt>
                <c:pt idx="1">
                  <c:v>23</c:v>
                </c:pt>
              </c:numCache>
            </c:numRef>
          </c:val>
          <c:extLst>
            <c:ext xmlns:c16="http://schemas.microsoft.com/office/drawing/2014/chart" uri="{C3380CC4-5D6E-409C-BE32-E72D297353CC}">
              <c16:uniqueId val="{00000004-24D6-47D2-8579-482085775FE3}"/>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B899-4C51-B23C-7D874EF9B2A8}"/>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B899-4C51-B23C-7D874EF9B2A8}"/>
              </c:ext>
            </c:extLst>
          </c:dPt>
          <c:cat>
            <c:strRef>
              <c:f>vienti!$A$2:$A$3</c:f>
              <c:strCache>
                <c:ptCount val="2"/>
                <c:pt idx="0">
                  <c:v>Teknologiateollisuus</c:v>
                </c:pt>
                <c:pt idx="1">
                  <c:v>Muut toimialat</c:v>
                </c:pt>
              </c:strCache>
            </c:strRef>
          </c:cat>
          <c:val>
            <c:numRef>
              <c:f>vienti!$B$2:$B$3</c:f>
              <c:numCache>
                <c:formatCode>General</c:formatCode>
                <c:ptCount val="2"/>
                <c:pt idx="0">
                  <c:v>32</c:v>
                </c:pt>
                <c:pt idx="1">
                  <c:v>68</c:v>
                </c:pt>
              </c:numCache>
            </c:numRef>
          </c:val>
          <c:extLst>
            <c:ext xmlns:c16="http://schemas.microsoft.com/office/drawing/2014/chart" uri="{C3380CC4-5D6E-409C-BE32-E72D297353CC}">
              <c16:uniqueId val="{00000004-B899-4C51-B23C-7D874EF9B2A8}"/>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72E1-4A66-83AB-5C95707A5959}"/>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72E1-4A66-83AB-5C95707A5959}"/>
              </c:ext>
            </c:extLst>
          </c:dPt>
          <c:cat>
            <c:strRef>
              <c:f>vienti!$A$2:$A$3</c:f>
              <c:strCache>
                <c:ptCount val="2"/>
                <c:pt idx="0">
                  <c:v>Teknologiateollisuus</c:v>
                </c:pt>
                <c:pt idx="1">
                  <c:v>Muut toimialat</c:v>
                </c:pt>
              </c:strCache>
            </c:strRef>
          </c:cat>
          <c:val>
            <c:numRef>
              <c:f>vienti!$B$2:$B$3</c:f>
              <c:numCache>
                <c:formatCode>General</c:formatCode>
                <c:ptCount val="2"/>
                <c:pt idx="0">
                  <c:v>63</c:v>
                </c:pt>
                <c:pt idx="1">
                  <c:v>37</c:v>
                </c:pt>
              </c:numCache>
            </c:numRef>
          </c:val>
          <c:extLst>
            <c:ext xmlns:c16="http://schemas.microsoft.com/office/drawing/2014/chart" uri="{C3380CC4-5D6E-409C-BE32-E72D297353CC}">
              <c16:uniqueId val="{00000004-72E1-4A66-83AB-5C95707A5959}"/>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7821577119339507"/>
          <c:y val="2.0724994231410186E-2"/>
          <c:w val="0.78968351328493225"/>
          <c:h val="0.76497029494775159"/>
        </c:manualLayout>
      </c:layout>
      <c:barChart>
        <c:barDir val="bar"/>
        <c:grouping val="percentStacked"/>
        <c:varyColors val="0"/>
        <c:ser>
          <c:idx val="0"/>
          <c:order val="0"/>
          <c:tx>
            <c:strRef>
              <c:f>Taul1!$B$1</c:f>
              <c:strCache>
                <c:ptCount val="1"/>
                <c:pt idx="0">
                  <c:v>Elektroniikka- ja sähköteollisuus</c:v>
                </c:pt>
              </c:strCache>
            </c:strRef>
          </c:tx>
          <c:spPr>
            <a:solidFill>
              <a:srgbClr val="141F94"/>
            </a:solidFill>
          </c:spPr>
          <c:invertIfNegative val="0"/>
          <c:cat>
            <c:strRef>
              <c:f>Taul1!$A$2:$A$17</c:f>
              <c:strCache>
                <c:ptCount val="16"/>
                <c:pt idx="0">
                  <c:v>Etelä-Pohjanmaa</c:v>
                </c:pt>
                <c:pt idx="1">
                  <c:v>Etelä-Savo</c:v>
                </c:pt>
                <c:pt idx="2">
                  <c:v>Häme</c:v>
                </c:pt>
                <c:pt idx="3">
                  <c:v>Kaakkois-Suomi</c:v>
                </c:pt>
                <c:pt idx="4">
                  <c:v>Kainuu</c:v>
                </c:pt>
                <c:pt idx="5">
                  <c:v>Keski-Suomi</c:v>
                </c:pt>
                <c:pt idx="6">
                  <c:v>Lappi</c:v>
                </c:pt>
                <c:pt idx="7">
                  <c:v>Pirkanmaa</c:v>
                </c:pt>
                <c:pt idx="8">
                  <c:v>Pohjanmaa</c:v>
                </c:pt>
                <c:pt idx="9">
                  <c:v>Pohjois-Karjala</c:v>
                </c:pt>
                <c:pt idx="10">
                  <c:v>Pohjois-Pohjanmaa</c:v>
                </c:pt>
                <c:pt idx="11">
                  <c:v>Pohjois-Savo</c:v>
                </c:pt>
                <c:pt idx="12">
                  <c:v>Satakunta</c:v>
                </c:pt>
                <c:pt idx="13">
                  <c:v>Uusimaa</c:v>
                </c:pt>
                <c:pt idx="14">
                  <c:v>Varsinais-Suomi</c:v>
                </c:pt>
                <c:pt idx="15">
                  <c:v>Koko maa</c:v>
                </c:pt>
              </c:strCache>
            </c:strRef>
          </c:cat>
          <c:val>
            <c:numRef>
              <c:f>Taul1!$B$2:$B$17</c:f>
              <c:numCache>
                <c:formatCode>#,##0</c:formatCode>
                <c:ptCount val="16"/>
                <c:pt idx="0">
                  <c:v>98577</c:v>
                </c:pt>
                <c:pt idx="1">
                  <c:v>76200</c:v>
                </c:pt>
                <c:pt idx="2">
                  <c:v>497960</c:v>
                </c:pt>
                <c:pt idx="3">
                  <c:v>125025</c:v>
                </c:pt>
                <c:pt idx="4">
                  <c:v>73575</c:v>
                </c:pt>
                <c:pt idx="5">
                  <c:v>348210</c:v>
                </c:pt>
                <c:pt idx="6">
                  <c:v>5817</c:v>
                </c:pt>
                <c:pt idx="7">
                  <c:v>1420610</c:v>
                </c:pt>
                <c:pt idx="8">
                  <c:v>1421481</c:v>
                </c:pt>
                <c:pt idx="9">
                  <c:v>202399</c:v>
                </c:pt>
                <c:pt idx="10">
                  <c:v>4057269</c:v>
                </c:pt>
                <c:pt idx="11">
                  <c:v>205134</c:v>
                </c:pt>
                <c:pt idx="12">
                  <c:v>176824</c:v>
                </c:pt>
                <c:pt idx="13">
                  <c:v>17823954</c:v>
                </c:pt>
                <c:pt idx="14">
                  <c:v>1415021</c:v>
                </c:pt>
                <c:pt idx="15">
                  <c:v>27962516</c:v>
                </c:pt>
              </c:numCache>
            </c:numRef>
          </c:val>
          <c:extLst>
            <c:ext xmlns:c16="http://schemas.microsoft.com/office/drawing/2014/chart" uri="{C3380CC4-5D6E-409C-BE32-E72D297353CC}">
              <c16:uniqueId val="{00000000-1706-4126-AF3C-963DFE2CD4B0}"/>
            </c:ext>
          </c:extLst>
        </c:ser>
        <c:ser>
          <c:idx val="1"/>
          <c:order val="1"/>
          <c:tx>
            <c:strRef>
              <c:f>Taul1!$C$1</c:f>
              <c:strCache>
                <c:ptCount val="1"/>
                <c:pt idx="0">
                  <c:v>Kone- ja metallituoteteollisuus</c:v>
                </c:pt>
              </c:strCache>
            </c:strRef>
          </c:tx>
          <c:spPr>
            <a:solidFill>
              <a:srgbClr val="8A0FA6"/>
            </a:solidFill>
          </c:spPr>
          <c:invertIfNegative val="0"/>
          <c:cat>
            <c:strRef>
              <c:f>Taul1!$A$2:$A$17</c:f>
              <c:strCache>
                <c:ptCount val="16"/>
                <c:pt idx="0">
                  <c:v>Etelä-Pohjanmaa</c:v>
                </c:pt>
                <c:pt idx="1">
                  <c:v>Etelä-Savo</c:v>
                </c:pt>
                <c:pt idx="2">
                  <c:v>Häme</c:v>
                </c:pt>
                <c:pt idx="3">
                  <c:v>Kaakkois-Suomi</c:v>
                </c:pt>
                <c:pt idx="4">
                  <c:v>Kainuu</c:v>
                </c:pt>
                <c:pt idx="5">
                  <c:v>Keski-Suomi</c:v>
                </c:pt>
                <c:pt idx="6">
                  <c:v>Lappi</c:v>
                </c:pt>
                <c:pt idx="7">
                  <c:v>Pirkanmaa</c:v>
                </c:pt>
                <c:pt idx="8">
                  <c:v>Pohjanmaa</c:v>
                </c:pt>
                <c:pt idx="9">
                  <c:v>Pohjois-Karjala</c:v>
                </c:pt>
                <c:pt idx="10">
                  <c:v>Pohjois-Pohjanmaa</c:v>
                </c:pt>
                <c:pt idx="11">
                  <c:v>Pohjois-Savo</c:v>
                </c:pt>
                <c:pt idx="12">
                  <c:v>Satakunta</c:v>
                </c:pt>
                <c:pt idx="13">
                  <c:v>Uusimaa</c:v>
                </c:pt>
                <c:pt idx="14">
                  <c:v>Varsinais-Suomi</c:v>
                </c:pt>
                <c:pt idx="15">
                  <c:v>Koko maa</c:v>
                </c:pt>
              </c:strCache>
            </c:strRef>
          </c:cat>
          <c:val>
            <c:numRef>
              <c:f>Taul1!$C$2:$C$17</c:f>
              <c:numCache>
                <c:formatCode>#,##0</c:formatCode>
                <c:ptCount val="16"/>
                <c:pt idx="0">
                  <c:v>2074857</c:v>
                </c:pt>
                <c:pt idx="1">
                  <c:v>626611</c:v>
                </c:pt>
                <c:pt idx="2">
                  <c:v>2535040</c:v>
                </c:pt>
                <c:pt idx="3">
                  <c:v>1528218</c:v>
                </c:pt>
                <c:pt idx="4">
                  <c:v>181924</c:v>
                </c:pt>
                <c:pt idx="5">
                  <c:v>2178651</c:v>
                </c:pt>
                <c:pt idx="6">
                  <c:v>759901</c:v>
                </c:pt>
                <c:pt idx="7">
                  <c:v>6890769</c:v>
                </c:pt>
                <c:pt idx="8">
                  <c:v>3465934</c:v>
                </c:pt>
                <c:pt idx="9">
                  <c:v>960262</c:v>
                </c:pt>
                <c:pt idx="10">
                  <c:v>1279634</c:v>
                </c:pt>
                <c:pt idx="11">
                  <c:v>1765740</c:v>
                </c:pt>
                <c:pt idx="12">
                  <c:v>2022073</c:v>
                </c:pt>
                <c:pt idx="13">
                  <c:v>7638663</c:v>
                </c:pt>
                <c:pt idx="14">
                  <c:v>5768338</c:v>
                </c:pt>
                <c:pt idx="15">
                  <c:v>39709306</c:v>
                </c:pt>
              </c:numCache>
            </c:numRef>
          </c:val>
          <c:extLst>
            <c:ext xmlns:c16="http://schemas.microsoft.com/office/drawing/2014/chart" uri="{C3380CC4-5D6E-409C-BE32-E72D297353CC}">
              <c16:uniqueId val="{00000001-1706-4126-AF3C-963DFE2CD4B0}"/>
            </c:ext>
          </c:extLst>
        </c:ser>
        <c:ser>
          <c:idx val="2"/>
          <c:order val="2"/>
          <c:tx>
            <c:strRef>
              <c:f>Taul1!$D$1</c:f>
              <c:strCache>
                <c:ptCount val="1"/>
                <c:pt idx="0">
                  <c:v>Metallien jalostus</c:v>
                </c:pt>
              </c:strCache>
            </c:strRef>
          </c:tx>
          <c:spPr>
            <a:solidFill>
              <a:srgbClr val="FF805C"/>
            </a:solidFill>
          </c:spPr>
          <c:invertIfNegative val="0"/>
          <c:cat>
            <c:strRef>
              <c:f>Taul1!$A$2:$A$17</c:f>
              <c:strCache>
                <c:ptCount val="16"/>
                <c:pt idx="0">
                  <c:v>Etelä-Pohjanmaa</c:v>
                </c:pt>
                <c:pt idx="1">
                  <c:v>Etelä-Savo</c:v>
                </c:pt>
                <c:pt idx="2">
                  <c:v>Häme</c:v>
                </c:pt>
                <c:pt idx="3">
                  <c:v>Kaakkois-Suomi</c:v>
                </c:pt>
                <c:pt idx="4">
                  <c:v>Kainuu</c:v>
                </c:pt>
                <c:pt idx="5">
                  <c:v>Keski-Suomi</c:v>
                </c:pt>
                <c:pt idx="6">
                  <c:v>Lappi</c:v>
                </c:pt>
                <c:pt idx="7">
                  <c:v>Pirkanmaa</c:v>
                </c:pt>
                <c:pt idx="8">
                  <c:v>Pohjanmaa</c:v>
                </c:pt>
                <c:pt idx="9">
                  <c:v>Pohjois-Karjala</c:v>
                </c:pt>
                <c:pt idx="10">
                  <c:v>Pohjois-Pohjanmaa</c:v>
                </c:pt>
                <c:pt idx="11">
                  <c:v>Pohjois-Savo</c:v>
                </c:pt>
                <c:pt idx="12">
                  <c:v>Satakunta</c:v>
                </c:pt>
                <c:pt idx="13">
                  <c:v>Uusimaa</c:v>
                </c:pt>
                <c:pt idx="14">
                  <c:v>Varsinais-Suomi</c:v>
                </c:pt>
                <c:pt idx="15">
                  <c:v>Koko maa</c:v>
                </c:pt>
              </c:strCache>
            </c:strRef>
          </c:cat>
          <c:val>
            <c:numRef>
              <c:f>Taul1!$D$2:$D$17</c:f>
              <c:numCache>
                <c:formatCode>#,##0</c:formatCode>
                <c:ptCount val="16"/>
                <c:pt idx="0">
                  <c:v>95930</c:v>
                </c:pt>
                <c:pt idx="1">
                  <c:v>0</c:v>
                </c:pt>
                <c:pt idx="2">
                  <c:v>1404782</c:v>
                </c:pt>
                <c:pt idx="3">
                  <c:v>219144</c:v>
                </c:pt>
                <c:pt idx="4">
                  <c:v>768259</c:v>
                </c:pt>
                <c:pt idx="5">
                  <c:v>17031</c:v>
                </c:pt>
                <c:pt idx="6">
                  <c:v>7023710</c:v>
                </c:pt>
                <c:pt idx="7">
                  <c:v>249709</c:v>
                </c:pt>
                <c:pt idx="8">
                  <c:v>1164631</c:v>
                </c:pt>
                <c:pt idx="9">
                  <c:v>28664</c:v>
                </c:pt>
                <c:pt idx="10">
                  <c:v>1759058</c:v>
                </c:pt>
                <c:pt idx="11">
                  <c:v>25601</c:v>
                </c:pt>
                <c:pt idx="12">
                  <c:v>3664246</c:v>
                </c:pt>
                <c:pt idx="13">
                  <c:v>5137703</c:v>
                </c:pt>
                <c:pt idx="14">
                  <c:v>130568</c:v>
                </c:pt>
                <c:pt idx="15">
                  <c:v>21689036</c:v>
                </c:pt>
              </c:numCache>
            </c:numRef>
          </c:val>
          <c:extLst>
            <c:ext xmlns:c16="http://schemas.microsoft.com/office/drawing/2014/chart" uri="{C3380CC4-5D6E-409C-BE32-E72D297353CC}">
              <c16:uniqueId val="{00000002-1706-4126-AF3C-963DFE2CD4B0}"/>
            </c:ext>
          </c:extLst>
        </c:ser>
        <c:ser>
          <c:idx val="3"/>
          <c:order val="3"/>
          <c:tx>
            <c:strRef>
              <c:f>Taul1!$E$1</c:f>
              <c:strCache>
                <c:ptCount val="1"/>
                <c:pt idx="0">
                  <c:v>Suunnittelu ja konsultointi</c:v>
                </c:pt>
              </c:strCache>
            </c:strRef>
          </c:tx>
          <c:spPr>
            <a:solidFill>
              <a:srgbClr val="85E869"/>
            </a:solidFill>
          </c:spPr>
          <c:invertIfNegative val="0"/>
          <c:cat>
            <c:strRef>
              <c:f>Taul1!$A$2:$A$17</c:f>
              <c:strCache>
                <c:ptCount val="16"/>
                <c:pt idx="0">
                  <c:v>Etelä-Pohjanmaa</c:v>
                </c:pt>
                <c:pt idx="1">
                  <c:v>Etelä-Savo</c:v>
                </c:pt>
                <c:pt idx="2">
                  <c:v>Häme</c:v>
                </c:pt>
                <c:pt idx="3">
                  <c:v>Kaakkois-Suomi</c:v>
                </c:pt>
                <c:pt idx="4">
                  <c:v>Kainuu</c:v>
                </c:pt>
                <c:pt idx="5">
                  <c:v>Keski-Suomi</c:v>
                </c:pt>
                <c:pt idx="6">
                  <c:v>Lappi</c:v>
                </c:pt>
                <c:pt idx="7">
                  <c:v>Pirkanmaa</c:v>
                </c:pt>
                <c:pt idx="8">
                  <c:v>Pohjanmaa</c:v>
                </c:pt>
                <c:pt idx="9">
                  <c:v>Pohjois-Karjala</c:v>
                </c:pt>
                <c:pt idx="10">
                  <c:v>Pohjois-Pohjanmaa</c:v>
                </c:pt>
                <c:pt idx="11">
                  <c:v>Pohjois-Savo</c:v>
                </c:pt>
                <c:pt idx="12">
                  <c:v>Satakunta</c:v>
                </c:pt>
                <c:pt idx="13">
                  <c:v>Uusimaa</c:v>
                </c:pt>
                <c:pt idx="14">
                  <c:v>Varsinais-Suomi</c:v>
                </c:pt>
                <c:pt idx="15">
                  <c:v>Koko maa</c:v>
                </c:pt>
              </c:strCache>
            </c:strRef>
          </c:cat>
          <c:val>
            <c:numRef>
              <c:f>Taul1!$E$2:$E$17</c:f>
              <c:numCache>
                <c:formatCode>#,##0</c:formatCode>
                <c:ptCount val="16"/>
                <c:pt idx="0">
                  <c:v>98821</c:v>
                </c:pt>
                <c:pt idx="1">
                  <c:v>119109</c:v>
                </c:pt>
                <c:pt idx="2">
                  <c:v>251113</c:v>
                </c:pt>
                <c:pt idx="3">
                  <c:v>264143</c:v>
                </c:pt>
                <c:pt idx="4">
                  <c:v>27526</c:v>
                </c:pt>
                <c:pt idx="5">
                  <c:v>335005</c:v>
                </c:pt>
                <c:pt idx="6">
                  <c:v>166189</c:v>
                </c:pt>
                <c:pt idx="7">
                  <c:v>952638</c:v>
                </c:pt>
                <c:pt idx="8">
                  <c:v>288292</c:v>
                </c:pt>
                <c:pt idx="9">
                  <c:v>95934</c:v>
                </c:pt>
                <c:pt idx="10">
                  <c:v>547068</c:v>
                </c:pt>
                <c:pt idx="11">
                  <c:v>196422</c:v>
                </c:pt>
                <c:pt idx="12">
                  <c:v>218941</c:v>
                </c:pt>
                <c:pt idx="13">
                  <c:v>3004000</c:v>
                </c:pt>
                <c:pt idx="14">
                  <c:v>641771</c:v>
                </c:pt>
                <c:pt idx="15">
                  <c:v>7222540</c:v>
                </c:pt>
              </c:numCache>
            </c:numRef>
          </c:val>
          <c:extLst>
            <c:ext xmlns:c16="http://schemas.microsoft.com/office/drawing/2014/chart" uri="{C3380CC4-5D6E-409C-BE32-E72D297353CC}">
              <c16:uniqueId val="{00000003-1706-4126-AF3C-963DFE2CD4B0}"/>
            </c:ext>
          </c:extLst>
        </c:ser>
        <c:ser>
          <c:idx val="4"/>
          <c:order val="4"/>
          <c:tx>
            <c:strRef>
              <c:f>Taul1!$F$1</c:f>
              <c:strCache>
                <c:ptCount val="1"/>
                <c:pt idx="0">
                  <c:v>Tietotekniikka-ala</c:v>
                </c:pt>
              </c:strCache>
            </c:strRef>
          </c:tx>
          <c:spPr>
            <a:solidFill>
              <a:srgbClr val="0ACFCF"/>
            </a:solidFill>
          </c:spPr>
          <c:invertIfNegative val="0"/>
          <c:cat>
            <c:strRef>
              <c:f>Taul1!$A$2:$A$17</c:f>
              <c:strCache>
                <c:ptCount val="16"/>
                <c:pt idx="0">
                  <c:v>Etelä-Pohjanmaa</c:v>
                </c:pt>
                <c:pt idx="1">
                  <c:v>Etelä-Savo</c:v>
                </c:pt>
                <c:pt idx="2">
                  <c:v>Häme</c:v>
                </c:pt>
                <c:pt idx="3">
                  <c:v>Kaakkois-Suomi</c:v>
                </c:pt>
                <c:pt idx="4">
                  <c:v>Kainuu</c:v>
                </c:pt>
                <c:pt idx="5">
                  <c:v>Keski-Suomi</c:v>
                </c:pt>
                <c:pt idx="6">
                  <c:v>Lappi</c:v>
                </c:pt>
                <c:pt idx="7">
                  <c:v>Pirkanmaa</c:v>
                </c:pt>
                <c:pt idx="8">
                  <c:v>Pohjanmaa</c:v>
                </c:pt>
                <c:pt idx="9">
                  <c:v>Pohjois-Karjala</c:v>
                </c:pt>
                <c:pt idx="10">
                  <c:v>Pohjois-Pohjanmaa</c:v>
                </c:pt>
                <c:pt idx="11">
                  <c:v>Pohjois-Savo</c:v>
                </c:pt>
                <c:pt idx="12">
                  <c:v>Satakunta</c:v>
                </c:pt>
                <c:pt idx="13">
                  <c:v>Uusimaa</c:v>
                </c:pt>
                <c:pt idx="14">
                  <c:v>Varsinais-Suomi</c:v>
                </c:pt>
                <c:pt idx="15">
                  <c:v>Koko maa</c:v>
                </c:pt>
              </c:strCache>
            </c:strRef>
          </c:cat>
          <c:val>
            <c:numRef>
              <c:f>Taul1!$F$2:$F$17</c:f>
              <c:numCache>
                <c:formatCode>#,##0</c:formatCode>
                <c:ptCount val="16"/>
                <c:pt idx="0">
                  <c:v>70815</c:v>
                </c:pt>
                <c:pt idx="1">
                  <c:v>47701</c:v>
                </c:pt>
                <c:pt idx="2">
                  <c:v>208724</c:v>
                </c:pt>
                <c:pt idx="3">
                  <c:v>523698</c:v>
                </c:pt>
                <c:pt idx="4">
                  <c:v>39291</c:v>
                </c:pt>
                <c:pt idx="5">
                  <c:v>503175</c:v>
                </c:pt>
                <c:pt idx="6">
                  <c:v>50298</c:v>
                </c:pt>
                <c:pt idx="7">
                  <c:v>1296685</c:v>
                </c:pt>
                <c:pt idx="8">
                  <c:v>136819</c:v>
                </c:pt>
                <c:pt idx="9">
                  <c:v>93601</c:v>
                </c:pt>
                <c:pt idx="10">
                  <c:v>736662</c:v>
                </c:pt>
                <c:pt idx="11">
                  <c:v>180532</c:v>
                </c:pt>
                <c:pt idx="12">
                  <c:v>221767</c:v>
                </c:pt>
                <c:pt idx="13">
                  <c:v>8901855</c:v>
                </c:pt>
                <c:pt idx="14">
                  <c:v>621857</c:v>
                </c:pt>
                <c:pt idx="15">
                  <c:v>13704192</c:v>
                </c:pt>
              </c:numCache>
            </c:numRef>
          </c:val>
          <c:extLst>
            <c:ext xmlns:c16="http://schemas.microsoft.com/office/drawing/2014/chart" uri="{C3380CC4-5D6E-409C-BE32-E72D297353CC}">
              <c16:uniqueId val="{00000004-1706-4126-AF3C-963DFE2CD4B0}"/>
            </c:ext>
          </c:extLst>
        </c:ser>
        <c:dLbls>
          <c:showLegendKey val="0"/>
          <c:showVal val="0"/>
          <c:showCatName val="0"/>
          <c:showSerName val="0"/>
          <c:showPercent val="0"/>
          <c:showBubbleSize val="0"/>
        </c:dLbls>
        <c:gapWidth val="25"/>
        <c:overlap val="100"/>
        <c:axId val="349091216"/>
        <c:axId val="349091608"/>
      </c:barChart>
      <c:catAx>
        <c:axId val="349091216"/>
        <c:scaling>
          <c:orientation val="minMax"/>
        </c:scaling>
        <c:delete val="0"/>
        <c:axPos val="l"/>
        <c:numFmt formatCode="General" sourceLinked="0"/>
        <c:majorTickMark val="out"/>
        <c:minorTickMark val="none"/>
        <c:tickLblPos val="nextTo"/>
        <c:txPr>
          <a:bodyPr/>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crossAx val="349091608"/>
        <c:crosses val="autoZero"/>
        <c:auto val="1"/>
        <c:lblAlgn val="ctr"/>
        <c:lblOffset val="100"/>
        <c:noMultiLvlLbl val="0"/>
      </c:catAx>
      <c:valAx>
        <c:axId val="349091608"/>
        <c:scaling>
          <c:orientation val="minMax"/>
        </c:scaling>
        <c:delete val="0"/>
        <c:axPos val="b"/>
        <c:majorGridlines>
          <c:spPr>
            <a:ln>
              <a:prstDash val="lgDash"/>
            </a:ln>
          </c:spPr>
        </c:majorGridlines>
        <c:numFmt formatCode="0%" sourceLinked="0"/>
        <c:majorTickMark val="out"/>
        <c:minorTickMark val="none"/>
        <c:tickLblPos val="nextTo"/>
        <c:txPr>
          <a:bodyPr/>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crossAx val="349091216"/>
        <c:crosses val="autoZero"/>
        <c:crossBetween val="between"/>
      </c:valAx>
    </c:plotArea>
    <c:legend>
      <c:legendPos val="b"/>
      <c:layout>
        <c:manualLayout>
          <c:xMode val="edge"/>
          <c:yMode val="edge"/>
          <c:x val="0.2039509018713011"/>
          <c:y val="0.87045784422291006"/>
          <c:w val="0.79604909812869884"/>
          <c:h val="0.12738150425673508"/>
        </c:manualLayout>
      </c:layout>
      <c:overlay val="1"/>
      <c:spPr>
        <a:solidFill>
          <a:schemeClr val="bg1"/>
        </a:solidFill>
      </c:spPr>
      <c:txPr>
        <a:bodyPr/>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legend>
    <c:plotVisOnly val="1"/>
    <c:dispBlanksAs val="gap"/>
    <c:showDLblsOverMax val="0"/>
  </c:chart>
  <c:txPr>
    <a:bodyPr/>
    <a:lstStyle/>
    <a:p>
      <a:pPr>
        <a:defRPr sz="1200"/>
      </a:pPr>
      <a:endParaRPr lang="fi-FI"/>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2A5A-4EA1-BDA4-9F740943CCD9}"/>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2A5A-4EA1-BDA4-9F740943CCD9}"/>
              </c:ext>
            </c:extLst>
          </c:dPt>
          <c:cat>
            <c:strRef>
              <c:f>vienti!$A$2:$A$3</c:f>
              <c:strCache>
                <c:ptCount val="2"/>
                <c:pt idx="0">
                  <c:v>Teknologiateollisuus</c:v>
                </c:pt>
                <c:pt idx="1">
                  <c:v>Muut toimialat</c:v>
                </c:pt>
              </c:strCache>
            </c:strRef>
          </c:cat>
          <c:val>
            <c:numRef>
              <c:f>vienti!$B$2:$B$3</c:f>
              <c:numCache>
                <c:formatCode>General</c:formatCode>
                <c:ptCount val="2"/>
                <c:pt idx="0">
                  <c:v>93</c:v>
                </c:pt>
                <c:pt idx="1">
                  <c:v>7</c:v>
                </c:pt>
              </c:numCache>
            </c:numRef>
          </c:val>
          <c:extLst>
            <c:ext xmlns:c16="http://schemas.microsoft.com/office/drawing/2014/chart" uri="{C3380CC4-5D6E-409C-BE32-E72D297353CC}">
              <c16:uniqueId val="{00000004-2A5A-4EA1-BDA4-9F740943CCD9}"/>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D43A-4188-B729-E636457B696E}"/>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D43A-4188-B729-E636457B696E}"/>
              </c:ext>
            </c:extLst>
          </c:dPt>
          <c:cat>
            <c:strRef>
              <c:f>vienti!$A$2:$A$3</c:f>
              <c:strCache>
                <c:ptCount val="2"/>
                <c:pt idx="0">
                  <c:v>Teknologiateollisuus</c:v>
                </c:pt>
                <c:pt idx="1">
                  <c:v>Muut toimialat</c:v>
                </c:pt>
              </c:strCache>
            </c:strRef>
          </c:cat>
          <c:val>
            <c:numRef>
              <c:f>vienti!$B$2:$B$3</c:f>
              <c:numCache>
                <c:formatCode>General</c:formatCode>
                <c:ptCount val="2"/>
                <c:pt idx="0">
                  <c:v>33</c:v>
                </c:pt>
                <c:pt idx="1">
                  <c:v>67</c:v>
                </c:pt>
              </c:numCache>
            </c:numRef>
          </c:val>
          <c:extLst>
            <c:ext xmlns:c16="http://schemas.microsoft.com/office/drawing/2014/chart" uri="{C3380CC4-5D6E-409C-BE32-E72D297353CC}">
              <c16:uniqueId val="{00000004-D43A-4188-B729-E636457B696E}"/>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D027-4164-9495-1218652C5CAD}"/>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D027-4164-9495-1218652C5CAD}"/>
              </c:ext>
            </c:extLst>
          </c:dPt>
          <c:cat>
            <c:strRef>
              <c:f>vienti!$A$2:$A$3</c:f>
              <c:strCache>
                <c:ptCount val="2"/>
                <c:pt idx="0">
                  <c:v>Teknologiateollisuus</c:v>
                </c:pt>
                <c:pt idx="1">
                  <c:v>Muut toimialat</c:v>
                </c:pt>
              </c:strCache>
            </c:strRef>
          </c:cat>
          <c:val>
            <c:numRef>
              <c:f>vienti!$B$2:$B$3</c:f>
              <c:numCache>
                <c:formatCode>General</c:formatCode>
                <c:ptCount val="2"/>
                <c:pt idx="0">
                  <c:v>42</c:v>
                </c:pt>
                <c:pt idx="1">
                  <c:v>58</c:v>
                </c:pt>
              </c:numCache>
            </c:numRef>
          </c:val>
          <c:extLst>
            <c:ext xmlns:c16="http://schemas.microsoft.com/office/drawing/2014/chart" uri="{C3380CC4-5D6E-409C-BE32-E72D297353CC}">
              <c16:uniqueId val="{00000004-D027-4164-9495-1218652C5CAD}"/>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CA88-4B46-AD5A-A7B89E9865A0}"/>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CA88-4B46-AD5A-A7B89E9865A0}"/>
              </c:ext>
            </c:extLst>
          </c:dPt>
          <c:cat>
            <c:strRef>
              <c:f>vienti!$A$2:$A$3</c:f>
              <c:strCache>
                <c:ptCount val="2"/>
                <c:pt idx="0">
                  <c:v>Teknologiateollisuus</c:v>
                </c:pt>
                <c:pt idx="1">
                  <c:v>Muut toimialat</c:v>
                </c:pt>
              </c:strCache>
            </c:strRef>
          </c:cat>
          <c:val>
            <c:numRef>
              <c:f>vienti!$B$2:$B$3</c:f>
              <c:numCache>
                <c:formatCode>General</c:formatCode>
                <c:ptCount val="2"/>
                <c:pt idx="0">
                  <c:v>65</c:v>
                </c:pt>
                <c:pt idx="1">
                  <c:v>35</c:v>
                </c:pt>
              </c:numCache>
            </c:numRef>
          </c:val>
          <c:extLst>
            <c:ext xmlns:c16="http://schemas.microsoft.com/office/drawing/2014/chart" uri="{C3380CC4-5D6E-409C-BE32-E72D297353CC}">
              <c16:uniqueId val="{00000004-CA88-4B46-AD5A-A7B89E9865A0}"/>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30A3-4E5F-A274-9D7CB71E1464}"/>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30A3-4E5F-A274-9D7CB71E1464}"/>
              </c:ext>
            </c:extLst>
          </c:dPt>
          <c:cat>
            <c:strRef>
              <c:f>vienti!$A$2:$A$3</c:f>
              <c:strCache>
                <c:ptCount val="2"/>
                <c:pt idx="0">
                  <c:v>Teknologiateollisuus</c:v>
                </c:pt>
                <c:pt idx="1">
                  <c:v>Muut toimialat</c:v>
                </c:pt>
              </c:strCache>
            </c:strRef>
          </c:cat>
          <c:val>
            <c:numRef>
              <c:f>vienti!$B$2:$B$3</c:f>
              <c:numCache>
                <c:formatCode>General</c:formatCode>
                <c:ptCount val="2"/>
                <c:pt idx="0">
                  <c:v>22</c:v>
                </c:pt>
                <c:pt idx="1">
                  <c:v>78</c:v>
                </c:pt>
              </c:numCache>
            </c:numRef>
          </c:val>
          <c:extLst>
            <c:ext xmlns:c16="http://schemas.microsoft.com/office/drawing/2014/chart" uri="{C3380CC4-5D6E-409C-BE32-E72D297353CC}">
              <c16:uniqueId val="{00000004-30A3-4E5F-A274-9D7CB71E1464}"/>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C18F-40FC-9EF5-6846ECC1F509}"/>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C18F-40FC-9EF5-6846ECC1F509}"/>
              </c:ext>
            </c:extLst>
          </c:dPt>
          <c:cat>
            <c:strRef>
              <c:f>vienti!$A$2:$A$3</c:f>
              <c:strCache>
                <c:ptCount val="2"/>
                <c:pt idx="0">
                  <c:v>Teknologiateollisuus</c:v>
                </c:pt>
                <c:pt idx="1">
                  <c:v>Muut toimialat</c:v>
                </c:pt>
              </c:strCache>
            </c:strRef>
          </c:cat>
          <c:val>
            <c:numRef>
              <c:f>vienti!$B$2:$B$3</c:f>
              <c:numCache>
                <c:formatCode>General</c:formatCode>
                <c:ptCount val="2"/>
                <c:pt idx="0">
                  <c:v>65</c:v>
                </c:pt>
                <c:pt idx="1">
                  <c:v>35</c:v>
                </c:pt>
              </c:numCache>
            </c:numRef>
          </c:val>
          <c:extLst>
            <c:ext xmlns:c16="http://schemas.microsoft.com/office/drawing/2014/chart" uri="{C3380CC4-5D6E-409C-BE32-E72D297353CC}">
              <c16:uniqueId val="{00000004-C18F-40FC-9EF5-6846ECC1F509}"/>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0831-4ABF-9B8E-1691F51590E0}"/>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0831-4ABF-9B8E-1691F51590E0}"/>
              </c:ext>
            </c:extLst>
          </c:dPt>
          <c:cat>
            <c:strRef>
              <c:f>vienti!$A$2:$A$3</c:f>
              <c:strCache>
                <c:ptCount val="2"/>
                <c:pt idx="0">
                  <c:v>Teknologiateollisuus</c:v>
                </c:pt>
                <c:pt idx="1">
                  <c:v>Muut toimialat</c:v>
                </c:pt>
              </c:strCache>
            </c:strRef>
          </c:cat>
          <c:val>
            <c:numRef>
              <c:f>vienti!$B$2:$B$3</c:f>
              <c:numCache>
                <c:formatCode>General</c:formatCode>
                <c:ptCount val="2"/>
                <c:pt idx="0">
                  <c:v>90</c:v>
                </c:pt>
                <c:pt idx="1">
                  <c:v>10</c:v>
                </c:pt>
              </c:numCache>
            </c:numRef>
          </c:val>
          <c:extLst>
            <c:ext xmlns:c16="http://schemas.microsoft.com/office/drawing/2014/chart" uri="{C3380CC4-5D6E-409C-BE32-E72D297353CC}">
              <c16:uniqueId val="{00000004-0831-4ABF-9B8E-1691F51590E0}"/>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7F1F-4545-80B2-B4EB8A7A350B}"/>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7F1F-4545-80B2-B4EB8A7A350B}"/>
              </c:ext>
            </c:extLst>
          </c:dPt>
          <c:cat>
            <c:strRef>
              <c:f>vienti!$A$2:$A$3</c:f>
              <c:strCache>
                <c:ptCount val="2"/>
                <c:pt idx="0">
                  <c:v>Teknologiateollisuus</c:v>
                </c:pt>
                <c:pt idx="1">
                  <c:v>Muut toimialat</c:v>
                </c:pt>
              </c:strCache>
            </c:strRef>
          </c:cat>
          <c:val>
            <c:numRef>
              <c:f>vienti!$B$2:$B$3</c:f>
              <c:numCache>
                <c:formatCode>General</c:formatCode>
                <c:ptCount val="2"/>
                <c:pt idx="0">
                  <c:v>28</c:v>
                </c:pt>
                <c:pt idx="1">
                  <c:v>72</c:v>
                </c:pt>
              </c:numCache>
            </c:numRef>
          </c:val>
          <c:extLst>
            <c:ext xmlns:c16="http://schemas.microsoft.com/office/drawing/2014/chart" uri="{C3380CC4-5D6E-409C-BE32-E72D297353CC}">
              <c16:uniqueId val="{00000004-7F1F-4545-80B2-B4EB8A7A350B}"/>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F6D3-4A35-AF45-F787C59191AD}"/>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F6D3-4A35-AF45-F787C59191AD}"/>
              </c:ext>
            </c:extLst>
          </c:dPt>
          <c:cat>
            <c:strRef>
              <c:f>vienti!$A$2:$A$3</c:f>
              <c:strCache>
                <c:ptCount val="2"/>
                <c:pt idx="0">
                  <c:v>Teknologiateollisuus</c:v>
                </c:pt>
                <c:pt idx="1">
                  <c:v>Muut toimialat</c:v>
                </c:pt>
              </c:strCache>
            </c:strRef>
          </c:cat>
          <c:val>
            <c:numRef>
              <c:f>vienti!$B$2:$B$3</c:f>
              <c:numCache>
                <c:formatCode>General</c:formatCode>
                <c:ptCount val="2"/>
                <c:pt idx="0">
                  <c:v>45</c:v>
                </c:pt>
                <c:pt idx="1">
                  <c:v>55</c:v>
                </c:pt>
              </c:numCache>
            </c:numRef>
          </c:val>
          <c:extLst>
            <c:ext xmlns:c16="http://schemas.microsoft.com/office/drawing/2014/chart" uri="{C3380CC4-5D6E-409C-BE32-E72D297353CC}">
              <c16:uniqueId val="{00000004-F6D3-4A35-AF45-F787C59191AD}"/>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5B21-4639-BD41-601449F22081}"/>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5B21-4639-BD41-601449F22081}"/>
              </c:ext>
            </c:extLst>
          </c:dPt>
          <c:cat>
            <c:strRef>
              <c:f>vienti!$A$2:$A$3</c:f>
              <c:strCache>
                <c:ptCount val="2"/>
                <c:pt idx="0">
                  <c:v>Teknologiateollisuus</c:v>
                </c:pt>
                <c:pt idx="1">
                  <c:v>Muut toimialat</c:v>
                </c:pt>
              </c:strCache>
            </c:strRef>
          </c:cat>
          <c:val>
            <c:numRef>
              <c:f>vienti!$B$2:$B$3</c:f>
              <c:numCache>
                <c:formatCode>General</c:formatCode>
                <c:ptCount val="2"/>
                <c:pt idx="0">
                  <c:v>57</c:v>
                </c:pt>
                <c:pt idx="1">
                  <c:v>43</c:v>
                </c:pt>
              </c:numCache>
            </c:numRef>
          </c:val>
          <c:extLst>
            <c:ext xmlns:c16="http://schemas.microsoft.com/office/drawing/2014/chart" uri="{C3380CC4-5D6E-409C-BE32-E72D297353CC}">
              <c16:uniqueId val="{00000004-5B21-4639-BD41-601449F22081}"/>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7821577119339507"/>
          <c:y val="2.0724994231410186E-2"/>
          <c:w val="0.78968351328493225"/>
          <c:h val="0.76497029494775159"/>
        </c:manualLayout>
      </c:layout>
      <c:barChart>
        <c:barDir val="bar"/>
        <c:grouping val="percentStacked"/>
        <c:varyColors val="0"/>
        <c:ser>
          <c:idx val="0"/>
          <c:order val="0"/>
          <c:tx>
            <c:strRef>
              <c:f>Taul1!$B$1</c:f>
              <c:strCache>
                <c:ptCount val="1"/>
                <c:pt idx="0">
                  <c:v>Elektroniikka- ja sähköteollisuus</c:v>
                </c:pt>
              </c:strCache>
            </c:strRef>
          </c:tx>
          <c:spPr>
            <a:solidFill>
              <a:srgbClr val="141F94"/>
            </a:solidFill>
          </c:spPr>
          <c:invertIfNegative val="0"/>
          <c:cat>
            <c:strRef>
              <c:f>Taul1!$A$2:$A$17</c:f>
              <c:strCache>
                <c:ptCount val="16"/>
                <c:pt idx="0">
                  <c:v>Etelä-Pohjanmaa</c:v>
                </c:pt>
                <c:pt idx="1">
                  <c:v>Etelä-Savo</c:v>
                </c:pt>
                <c:pt idx="2">
                  <c:v>Häme</c:v>
                </c:pt>
                <c:pt idx="3">
                  <c:v>Kaakkois-Suomi</c:v>
                </c:pt>
                <c:pt idx="4">
                  <c:v>Kainuu</c:v>
                </c:pt>
                <c:pt idx="5">
                  <c:v>Keski-Suomi</c:v>
                </c:pt>
                <c:pt idx="6">
                  <c:v>Lappi</c:v>
                </c:pt>
                <c:pt idx="7">
                  <c:v>Pirkanmaa</c:v>
                </c:pt>
                <c:pt idx="8">
                  <c:v>Pohjanmaa</c:v>
                </c:pt>
                <c:pt idx="9">
                  <c:v>Pohjois-Karjala</c:v>
                </c:pt>
                <c:pt idx="10">
                  <c:v>Pohjois-Pohjanmaa</c:v>
                </c:pt>
                <c:pt idx="11">
                  <c:v>Pohjois-Savo</c:v>
                </c:pt>
                <c:pt idx="12">
                  <c:v>Satakunta</c:v>
                </c:pt>
                <c:pt idx="13">
                  <c:v>Uusimaa</c:v>
                </c:pt>
                <c:pt idx="14">
                  <c:v>Varsinais-Suomi</c:v>
                </c:pt>
                <c:pt idx="15">
                  <c:v>Koko maa</c:v>
                </c:pt>
              </c:strCache>
            </c:strRef>
          </c:cat>
          <c:val>
            <c:numRef>
              <c:f>Taul1!$B$2:$B$17</c:f>
              <c:numCache>
                <c:formatCode>#,##0</c:formatCode>
                <c:ptCount val="16"/>
                <c:pt idx="0">
                  <c:v>350</c:v>
                </c:pt>
                <c:pt idx="1">
                  <c:v>382</c:v>
                </c:pt>
                <c:pt idx="2">
                  <c:v>1520</c:v>
                </c:pt>
                <c:pt idx="3">
                  <c:v>457</c:v>
                </c:pt>
                <c:pt idx="4">
                  <c:v>579</c:v>
                </c:pt>
                <c:pt idx="5">
                  <c:v>1020</c:v>
                </c:pt>
                <c:pt idx="6">
                  <c:v>31</c:v>
                </c:pt>
                <c:pt idx="7">
                  <c:v>2577</c:v>
                </c:pt>
                <c:pt idx="8">
                  <c:v>3432</c:v>
                </c:pt>
                <c:pt idx="9">
                  <c:v>1026</c:v>
                </c:pt>
                <c:pt idx="10">
                  <c:v>6093</c:v>
                </c:pt>
                <c:pt idx="11">
                  <c:v>1051</c:v>
                </c:pt>
                <c:pt idx="12">
                  <c:v>635</c:v>
                </c:pt>
                <c:pt idx="13">
                  <c:v>16593</c:v>
                </c:pt>
                <c:pt idx="14">
                  <c:v>3104</c:v>
                </c:pt>
                <c:pt idx="15" formatCode="0.00">
                  <c:v>38915</c:v>
                </c:pt>
              </c:numCache>
            </c:numRef>
          </c:val>
          <c:extLst>
            <c:ext xmlns:c16="http://schemas.microsoft.com/office/drawing/2014/chart" uri="{C3380CC4-5D6E-409C-BE32-E72D297353CC}">
              <c16:uniqueId val="{00000000-525E-4CFE-9225-3108491E8329}"/>
            </c:ext>
          </c:extLst>
        </c:ser>
        <c:ser>
          <c:idx val="1"/>
          <c:order val="1"/>
          <c:tx>
            <c:strRef>
              <c:f>Taul1!$C$1</c:f>
              <c:strCache>
                <c:ptCount val="1"/>
                <c:pt idx="0">
                  <c:v>Kone- ja metallituoteteollisuus</c:v>
                </c:pt>
              </c:strCache>
            </c:strRef>
          </c:tx>
          <c:spPr>
            <a:solidFill>
              <a:srgbClr val="8A0FA6"/>
            </a:solidFill>
          </c:spPr>
          <c:invertIfNegative val="0"/>
          <c:cat>
            <c:strRef>
              <c:f>Taul1!$A$2:$A$17</c:f>
              <c:strCache>
                <c:ptCount val="16"/>
                <c:pt idx="0">
                  <c:v>Etelä-Pohjanmaa</c:v>
                </c:pt>
                <c:pt idx="1">
                  <c:v>Etelä-Savo</c:v>
                </c:pt>
                <c:pt idx="2">
                  <c:v>Häme</c:v>
                </c:pt>
                <c:pt idx="3">
                  <c:v>Kaakkois-Suomi</c:v>
                </c:pt>
                <c:pt idx="4">
                  <c:v>Kainuu</c:v>
                </c:pt>
                <c:pt idx="5">
                  <c:v>Keski-Suomi</c:v>
                </c:pt>
                <c:pt idx="6">
                  <c:v>Lappi</c:v>
                </c:pt>
                <c:pt idx="7">
                  <c:v>Pirkanmaa</c:v>
                </c:pt>
                <c:pt idx="8">
                  <c:v>Pohjanmaa</c:v>
                </c:pt>
                <c:pt idx="9">
                  <c:v>Pohjois-Karjala</c:v>
                </c:pt>
                <c:pt idx="10">
                  <c:v>Pohjois-Pohjanmaa</c:v>
                </c:pt>
                <c:pt idx="11">
                  <c:v>Pohjois-Savo</c:v>
                </c:pt>
                <c:pt idx="12">
                  <c:v>Satakunta</c:v>
                </c:pt>
                <c:pt idx="13">
                  <c:v>Uusimaa</c:v>
                </c:pt>
                <c:pt idx="14">
                  <c:v>Varsinais-Suomi</c:v>
                </c:pt>
                <c:pt idx="15">
                  <c:v>Koko maa</c:v>
                </c:pt>
              </c:strCache>
            </c:strRef>
          </c:cat>
          <c:val>
            <c:numRef>
              <c:f>Taul1!$C$2:$C$17</c:f>
              <c:numCache>
                <c:formatCode>#,##0</c:formatCode>
                <c:ptCount val="16"/>
                <c:pt idx="0">
                  <c:v>6464</c:v>
                </c:pt>
                <c:pt idx="1">
                  <c:v>2616</c:v>
                </c:pt>
                <c:pt idx="2">
                  <c:v>8580</c:v>
                </c:pt>
                <c:pt idx="3">
                  <c:v>5348</c:v>
                </c:pt>
                <c:pt idx="4">
                  <c:v>993</c:v>
                </c:pt>
                <c:pt idx="5">
                  <c:v>7732</c:v>
                </c:pt>
                <c:pt idx="6">
                  <c:v>2169</c:v>
                </c:pt>
                <c:pt idx="7">
                  <c:v>16051</c:v>
                </c:pt>
                <c:pt idx="8">
                  <c:v>9778</c:v>
                </c:pt>
                <c:pt idx="9">
                  <c:v>3390</c:v>
                </c:pt>
                <c:pt idx="10">
                  <c:v>5577</c:v>
                </c:pt>
                <c:pt idx="11">
                  <c:v>5646</c:v>
                </c:pt>
                <c:pt idx="12">
                  <c:v>6914</c:v>
                </c:pt>
                <c:pt idx="13">
                  <c:v>19892</c:v>
                </c:pt>
                <c:pt idx="14">
                  <c:v>16497</c:v>
                </c:pt>
                <c:pt idx="15" formatCode="0.00">
                  <c:v>117778</c:v>
                </c:pt>
              </c:numCache>
            </c:numRef>
          </c:val>
          <c:extLst>
            <c:ext xmlns:c16="http://schemas.microsoft.com/office/drawing/2014/chart" uri="{C3380CC4-5D6E-409C-BE32-E72D297353CC}">
              <c16:uniqueId val="{00000001-525E-4CFE-9225-3108491E8329}"/>
            </c:ext>
          </c:extLst>
        </c:ser>
        <c:ser>
          <c:idx val="2"/>
          <c:order val="2"/>
          <c:tx>
            <c:strRef>
              <c:f>Taul1!$D$1</c:f>
              <c:strCache>
                <c:ptCount val="1"/>
                <c:pt idx="0">
                  <c:v>Metallien jalostus</c:v>
                </c:pt>
              </c:strCache>
            </c:strRef>
          </c:tx>
          <c:spPr>
            <a:solidFill>
              <a:srgbClr val="FF805C"/>
            </a:solidFill>
          </c:spPr>
          <c:invertIfNegative val="0"/>
          <c:cat>
            <c:strRef>
              <c:f>Taul1!$A$2:$A$17</c:f>
              <c:strCache>
                <c:ptCount val="16"/>
                <c:pt idx="0">
                  <c:v>Etelä-Pohjanmaa</c:v>
                </c:pt>
                <c:pt idx="1">
                  <c:v>Etelä-Savo</c:v>
                </c:pt>
                <c:pt idx="2">
                  <c:v>Häme</c:v>
                </c:pt>
                <c:pt idx="3">
                  <c:v>Kaakkois-Suomi</c:v>
                </c:pt>
                <c:pt idx="4">
                  <c:v>Kainuu</c:v>
                </c:pt>
                <c:pt idx="5">
                  <c:v>Keski-Suomi</c:v>
                </c:pt>
                <c:pt idx="6">
                  <c:v>Lappi</c:v>
                </c:pt>
                <c:pt idx="7">
                  <c:v>Pirkanmaa</c:v>
                </c:pt>
                <c:pt idx="8">
                  <c:v>Pohjanmaa</c:v>
                </c:pt>
                <c:pt idx="9">
                  <c:v>Pohjois-Karjala</c:v>
                </c:pt>
                <c:pt idx="10">
                  <c:v>Pohjois-Pohjanmaa</c:v>
                </c:pt>
                <c:pt idx="11">
                  <c:v>Pohjois-Savo</c:v>
                </c:pt>
                <c:pt idx="12">
                  <c:v>Satakunta</c:v>
                </c:pt>
                <c:pt idx="13">
                  <c:v>Uusimaa</c:v>
                </c:pt>
                <c:pt idx="14">
                  <c:v>Varsinais-Suomi</c:v>
                </c:pt>
                <c:pt idx="15">
                  <c:v>Koko maa</c:v>
                </c:pt>
              </c:strCache>
            </c:strRef>
          </c:cat>
          <c:val>
            <c:numRef>
              <c:f>Taul1!$D$2:$D$17</c:f>
              <c:numCache>
                <c:formatCode>#,##0</c:formatCode>
                <c:ptCount val="16"/>
                <c:pt idx="0">
                  <c:v>268</c:v>
                </c:pt>
                <c:pt idx="1">
                  <c:v>0</c:v>
                </c:pt>
                <c:pt idx="2">
                  <c:v>1251</c:v>
                </c:pt>
                <c:pt idx="3">
                  <c:v>559</c:v>
                </c:pt>
                <c:pt idx="4">
                  <c:v>854</c:v>
                </c:pt>
                <c:pt idx="5">
                  <c:v>79</c:v>
                </c:pt>
                <c:pt idx="6">
                  <c:v>3410</c:v>
                </c:pt>
                <c:pt idx="7">
                  <c:v>578</c:v>
                </c:pt>
                <c:pt idx="8">
                  <c:v>1512</c:v>
                </c:pt>
                <c:pt idx="9">
                  <c:v>97</c:v>
                </c:pt>
                <c:pt idx="10">
                  <c:v>3188</c:v>
                </c:pt>
                <c:pt idx="11">
                  <c:v>116</c:v>
                </c:pt>
                <c:pt idx="12">
                  <c:v>2097</c:v>
                </c:pt>
                <c:pt idx="13">
                  <c:v>517</c:v>
                </c:pt>
                <c:pt idx="14">
                  <c:v>283</c:v>
                </c:pt>
                <c:pt idx="15" formatCode="0.00">
                  <c:v>14809</c:v>
                </c:pt>
              </c:numCache>
            </c:numRef>
          </c:val>
          <c:extLst>
            <c:ext xmlns:c16="http://schemas.microsoft.com/office/drawing/2014/chart" uri="{C3380CC4-5D6E-409C-BE32-E72D297353CC}">
              <c16:uniqueId val="{00000002-525E-4CFE-9225-3108491E8329}"/>
            </c:ext>
          </c:extLst>
        </c:ser>
        <c:ser>
          <c:idx val="3"/>
          <c:order val="3"/>
          <c:tx>
            <c:strRef>
              <c:f>Taul1!$E$1</c:f>
              <c:strCache>
                <c:ptCount val="1"/>
                <c:pt idx="0">
                  <c:v>Suunnittelu ja konsultointi</c:v>
                </c:pt>
              </c:strCache>
            </c:strRef>
          </c:tx>
          <c:spPr>
            <a:solidFill>
              <a:srgbClr val="85E869"/>
            </a:solidFill>
          </c:spPr>
          <c:invertIfNegative val="0"/>
          <c:cat>
            <c:strRef>
              <c:f>Taul1!$A$2:$A$17</c:f>
              <c:strCache>
                <c:ptCount val="16"/>
                <c:pt idx="0">
                  <c:v>Etelä-Pohjanmaa</c:v>
                </c:pt>
                <c:pt idx="1">
                  <c:v>Etelä-Savo</c:v>
                </c:pt>
                <c:pt idx="2">
                  <c:v>Häme</c:v>
                </c:pt>
                <c:pt idx="3">
                  <c:v>Kaakkois-Suomi</c:v>
                </c:pt>
                <c:pt idx="4">
                  <c:v>Kainuu</c:v>
                </c:pt>
                <c:pt idx="5">
                  <c:v>Keski-Suomi</c:v>
                </c:pt>
                <c:pt idx="6">
                  <c:v>Lappi</c:v>
                </c:pt>
                <c:pt idx="7">
                  <c:v>Pirkanmaa</c:v>
                </c:pt>
                <c:pt idx="8">
                  <c:v>Pohjanmaa</c:v>
                </c:pt>
                <c:pt idx="9">
                  <c:v>Pohjois-Karjala</c:v>
                </c:pt>
                <c:pt idx="10">
                  <c:v>Pohjois-Pohjanmaa</c:v>
                </c:pt>
                <c:pt idx="11">
                  <c:v>Pohjois-Savo</c:v>
                </c:pt>
                <c:pt idx="12">
                  <c:v>Satakunta</c:v>
                </c:pt>
                <c:pt idx="13">
                  <c:v>Uusimaa</c:v>
                </c:pt>
                <c:pt idx="14">
                  <c:v>Varsinais-Suomi</c:v>
                </c:pt>
                <c:pt idx="15">
                  <c:v>Koko maa</c:v>
                </c:pt>
              </c:strCache>
            </c:strRef>
          </c:cat>
          <c:val>
            <c:numRef>
              <c:f>Taul1!$E$2:$E$17</c:f>
              <c:numCache>
                <c:formatCode>#,##0</c:formatCode>
                <c:ptCount val="16"/>
                <c:pt idx="0">
                  <c:v>727</c:v>
                </c:pt>
                <c:pt idx="1">
                  <c:v>680</c:v>
                </c:pt>
                <c:pt idx="2">
                  <c:v>1672</c:v>
                </c:pt>
                <c:pt idx="3">
                  <c:v>2005</c:v>
                </c:pt>
                <c:pt idx="4">
                  <c:v>228</c:v>
                </c:pt>
                <c:pt idx="5">
                  <c:v>2280</c:v>
                </c:pt>
                <c:pt idx="6">
                  <c:v>1099</c:v>
                </c:pt>
                <c:pt idx="7">
                  <c:v>6433</c:v>
                </c:pt>
                <c:pt idx="8">
                  <c:v>1766</c:v>
                </c:pt>
                <c:pt idx="9">
                  <c:v>689</c:v>
                </c:pt>
                <c:pt idx="10">
                  <c:v>3750</c:v>
                </c:pt>
                <c:pt idx="11">
                  <c:v>1510</c:v>
                </c:pt>
                <c:pt idx="12">
                  <c:v>1369</c:v>
                </c:pt>
                <c:pt idx="13">
                  <c:v>18481</c:v>
                </c:pt>
                <c:pt idx="14">
                  <c:v>3822</c:v>
                </c:pt>
                <c:pt idx="15" formatCode="0.00">
                  <c:v>46599</c:v>
                </c:pt>
              </c:numCache>
            </c:numRef>
          </c:val>
          <c:extLst>
            <c:ext xmlns:c16="http://schemas.microsoft.com/office/drawing/2014/chart" uri="{C3380CC4-5D6E-409C-BE32-E72D297353CC}">
              <c16:uniqueId val="{00000003-525E-4CFE-9225-3108491E8329}"/>
            </c:ext>
          </c:extLst>
        </c:ser>
        <c:ser>
          <c:idx val="4"/>
          <c:order val="4"/>
          <c:tx>
            <c:strRef>
              <c:f>Taul1!$F$1</c:f>
              <c:strCache>
                <c:ptCount val="1"/>
                <c:pt idx="0">
                  <c:v>Tietotekniikka-ala</c:v>
                </c:pt>
              </c:strCache>
            </c:strRef>
          </c:tx>
          <c:spPr>
            <a:solidFill>
              <a:srgbClr val="0ACFCF"/>
            </a:solidFill>
          </c:spPr>
          <c:invertIfNegative val="0"/>
          <c:cat>
            <c:strRef>
              <c:f>Taul1!$A$2:$A$17</c:f>
              <c:strCache>
                <c:ptCount val="16"/>
                <c:pt idx="0">
                  <c:v>Etelä-Pohjanmaa</c:v>
                </c:pt>
                <c:pt idx="1">
                  <c:v>Etelä-Savo</c:v>
                </c:pt>
                <c:pt idx="2">
                  <c:v>Häme</c:v>
                </c:pt>
                <c:pt idx="3">
                  <c:v>Kaakkois-Suomi</c:v>
                </c:pt>
                <c:pt idx="4">
                  <c:v>Kainuu</c:v>
                </c:pt>
                <c:pt idx="5">
                  <c:v>Keski-Suomi</c:v>
                </c:pt>
                <c:pt idx="6">
                  <c:v>Lappi</c:v>
                </c:pt>
                <c:pt idx="7">
                  <c:v>Pirkanmaa</c:v>
                </c:pt>
                <c:pt idx="8">
                  <c:v>Pohjanmaa</c:v>
                </c:pt>
                <c:pt idx="9">
                  <c:v>Pohjois-Karjala</c:v>
                </c:pt>
                <c:pt idx="10">
                  <c:v>Pohjois-Pohjanmaa</c:v>
                </c:pt>
                <c:pt idx="11">
                  <c:v>Pohjois-Savo</c:v>
                </c:pt>
                <c:pt idx="12">
                  <c:v>Satakunta</c:v>
                </c:pt>
                <c:pt idx="13">
                  <c:v>Uusimaa</c:v>
                </c:pt>
                <c:pt idx="14">
                  <c:v>Varsinais-Suomi</c:v>
                </c:pt>
                <c:pt idx="15">
                  <c:v>Koko maa</c:v>
                </c:pt>
              </c:strCache>
            </c:strRef>
          </c:cat>
          <c:val>
            <c:numRef>
              <c:f>Taul1!$F$2:$F$17</c:f>
              <c:numCache>
                <c:formatCode>#,##0</c:formatCode>
                <c:ptCount val="16"/>
                <c:pt idx="0">
                  <c:v>412</c:v>
                </c:pt>
                <c:pt idx="1">
                  <c:v>301</c:v>
                </c:pt>
                <c:pt idx="2">
                  <c:v>1213</c:v>
                </c:pt>
                <c:pt idx="3">
                  <c:v>970</c:v>
                </c:pt>
                <c:pt idx="4">
                  <c:v>340</c:v>
                </c:pt>
                <c:pt idx="5">
                  <c:v>3124</c:v>
                </c:pt>
                <c:pt idx="6">
                  <c:v>353</c:v>
                </c:pt>
                <c:pt idx="7">
                  <c:v>8337</c:v>
                </c:pt>
                <c:pt idx="8">
                  <c:v>1035</c:v>
                </c:pt>
                <c:pt idx="9">
                  <c:v>720</c:v>
                </c:pt>
                <c:pt idx="10">
                  <c:v>4625</c:v>
                </c:pt>
                <c:pt idx="11">
                  <c:v>1227</c:v>
                </c:pt>
                <c:pt idx="12">
                  <c:v>679</c:v>
                </c:pt>
                <c:pt idx="13">
                  <c:v>40956</c:v>
                </c:pt>
                <c:pt idx="14">
                  <c:v>3682</c:v>
                </c:pt>
                <c:pt idx="15" formatCode="0.00">
                  <c:v>68360</c:v>
                </c:pt>
              </c:numCache>
            </c:numRef>
          </c:val>
          <c:extLst>
            <c:ext xmlns:c16="http://schemas.microsoft.com/office/drawing/2014/chart" uri="{C3380CC4-5D6E-409C-BE32-E72D297353CC}">
              <c16:uniqueId val="{00000004-525E-4CFE-9225-3108491E8329}"/>
            </c:ext>
          </c:extLst>
        </c:ser>
        <c:dLbls>
          <c:showLegendKey val="0"/>
          <c:showVal val="0"/>
          <c:showCatName val="0"/>
          <c:showSerName val="0"/>
          <c:showPercent val="0"/>
          <c:showBubbleSize val="0"/>
        </c:dLbls>
        <c:gapWidth val="25"/>
        <c:overlap val="100"/>
        <c:axId val="351481400"/>
        <c:axId val="351481792"/>
      </c:barChart>
      <c:catAx>
        <c:axId val="351481400"/>
        <c:scaling>
          <c:orientation val="minMax"/>
        </c:scaling>
        <c:delete val="0"/>
        <c:axPos val="l"/>
        <c:numFmt formatCode="General" sourceLinked="0"/>
        <c:majorTickMark val="out"/>
        <c:minorTickMark val="none"/>
        <c:tickLblPos val="nextTo"/>
        <c:txPr>
          <a:bodyPr/>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crossAx val="351481792"/>
        <c:crosses val="autoZero"/>
        <c:auto val="1"/>
        <c:lblAlgn val="ctr"/>
        <c:lblOffset val="100"/>
        <c:noMultiLvlLbl val="0"/>
      </c:catAx>
      <c:valAx>
        <c:axId val="351481792"/>
        <c:scaling>
          <c:orientation val="minMax"/>
        </c:scaling>
        <c:delete val="0"/>
        <c:axPos val="b"/>
        <c:majorGridlines>
          <c:spPr>
            <a:ln>
              <a:prstDash val="lgDash"/>
            </a:ln>
          </c:spPr>
        </c:majorGridlines>
        <c:numFmt formatCode="0%" sourceLinked="0"/>
        <c:majorTickMark val="out"/>
        <c:minorTickMark val="none"/>
        <c:tickLblPos val="nextTo"/>
        <c:txPr>
          <a:bodyPr/>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crossAx val="351481400"/>
        <c:crosses val="autoZero"/>
        <c:crossBetween val="between"/>
      </c:valAx>
    </c:plotArea>
    <c:legend>
      <c:legendPos val="b"/>
      <c:layout>
        <c:manualLayout>
          <c:xMode val="edge"/>
          <c:yMode val="edge"/>
          <c:x val="0.2039509018713011"/>
          <c:y val="0.87045784422291006"/>
          <c:w val="0.79604909812869884"/>
          <c:h val="0.12738150425673508"/>
        </c:manualLayout>
      </c:layout>
      <c:overlay val="1"/>
      <c:spPr>
        <a:solidFill>
          <a:schemeClr val="bg1"/>
        </a:solidFill>
      </c:spPr>
      <c:txPr>
        <a:bodyPr/>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legend>
    <c:plotVisOnly val="1"/>
    <c:dispBlanksAs val="gap"/>
    <c:showDLblsOverMax val="0"/>
  </c:chart>
  <c:txPr>
    <a:bodyPr/>
    <a:lstStyle/>
    <a:p>
      <a:pPr>
        <a:defRPr sz="1200"/>
      </a:pPr>
      <a:endParaRPr lang="fi-FI"/>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F84A-41B2-B739-6BD67FD94AAC}"/>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F84A-41B2-B739-6BD67FD94AAC}"/>
              </c:ext>
            </c:extLst>
          </c:dPt>
          <c:cat>
            <c:strRef>
              <c:f>vienti!$A$2:$A$3</c:f>
              <c:strCache>
                <c:ptCount val="2"/>
                <c:pt idx="0">
                  <c:v>Teknologiateollisuus</c:v>
                </c:pt>
                <c:pt idx="1">
                  <c:v>Muut toimialat</c:v>
                </c:pt>
              </c:strCache>
            </c:strRef>
          </c:cat>
          <c:val>
            <c:numRef>
              <c:f>vienti!$B$2:$B$3</c:f>
              <c:numCache>
                <c:formatCode>General</c:formatCode>
                <c:ptCount val="2"/>
                <c:pt idx="0">
                  <c:v>21</c:v>
                </c:pt>
                <c:pt idx="1">
                  <c:v>79</c:v>
                </c:pt>
              </c:numCache>
            </c:numRef>
          </c:val>
          <c:extLst>
            <c:ext xmlns:c16="http://schemas.microsoft.com/office/drawing/2014/chart" uri="{C3380CC4-5D6E-409C-BE32-E72D297353CC}">
              <c16:uniqueId val="{00000004-F84A-41B2-B739-6BD67FD94AAC}"/>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DEB3-4DFD-9B78-5985610890F3}"/>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DEB3-4DFD-9B78-5985610890F3}"/>
              </c:ext>
            </c:extLst>
          </c:dPt>
          <c:cat>
            <c:strRef>
              <c:f>vienti!$A$2:$A$3</c:f>
              <c:strCache>
                <c:ptCount val="2"/>
                <c:pt idx="0">
                  <c:v>Teknologiateollisuus</c:v>
                </c:pt>
                <c:pt idx="1">
                  <c:v>Muut toimialat</c:v>
                </c:pt>
              </c:strCache>
            </c:strRef>
          </c:cat>
          <c:val>
            <c:numRef>
              <c:f>vienti!$B$2:$B$3</c:f>
              <c:numCache>
                <c:formatCode>General</c:formatCode>
                <c:ptCount val="2"/>
                <c:pt idx="0">
                  <c:v>58</c:v>
                </c:pt>
                <c:pt idx="1">
                  <c:v>42</c:v>
                </c:pt>
              </c:numCache>
            </c:numRef>
          </c:val>
          <c:extLst>
            <c:ext xmlns:c16="http://schemas.microsoft.com/office/drawing/2014/chart" uri="{C3380CC4-5D6E-409C-BE32-E72D297353CC}">
              <c16:uniqueId val="{00000004-DEB3-4DFD-9B78-5985610890F3}"/>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7086-4483-AAD5-8D4E7CDC1D23}"/>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7086-4483-AAD5-8D4E7CDC1D23}"/>
              </c:ext>
            </c:extLst>
          </c:dPt>
          <c:cat>
            <c:strRef>
              <c:f>vienti!$A$2:$A$3</c:f>
              <c:strCache>
                <c:ptCount val="2"/>
                <c:pt idx="0">
                  <c:v>Teknologiateollisuus</c:v>
                </c:pt>
                <c:pt idx="1">
                  <c:v>Muut toimialat</c:v>
                </c:pt>
              </c:strCache>
            </c:strRef>
          </c:cat>
          <c:val>
            <c:numRef>
              <c:f>vienti!$B$2:$B$3</c:f>
              <c:numCache>
                <c:formatCode>General</c:formatCode>
                <c:ptCount val="2"/>
                <c:pt idx="0">
                  <c:v>69</c:v>
                </c:pt>
                <c:pt idx="1">
                  <c:v>31</c:v>
                </c:pt>
              </c:numCache>
            </c:numRef>
          </c:val>
          <c:extLst>
            <c:ext xmlns:c16="http://schemas.microsoft.com/office/drawing/2014/chart" uri="{C3380CC4-5D6E-409C-BE32-E72D297353CC}">
              <c16:uniqueId val="{00000004-7086-4483-AAD5-8D4E7CDC1D23}"/>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641E-408D-A6A6-51714B7ED184}"/>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641E-408D-A6A6-51714B7ED184}"/>
              </c:ext>
            </c:extLst>
          </c:dPt>
          <c:cat>
            <c:strRef>
              <c:f>vienti!$A$2:$A$3</c:f>
              <c:strCache>
                <c:ptCount val="2"/>
                <c:pt idx="0">
                  <c:v>Teknologiateollisuus</c:v>
                </c:pt>
                <c:pt idx="1">
                  <c:v>Muut toimialat</c:v>
                </c:pt>
              </c:strCache>
            </c:strRef>
          </c:cat>
          <c:val>
            <c:numRef>
              <c:f>vienti!$B$2:$B$3</c:f>
              <c:numCache>
                <c:formatCode>General</c:formatCode>
                <c:ptCount val="2"/>
                <c:pt idx="0">
                  <c:v>27</c:v>
                </c:pt>
                <c:pt idx="1">
                  <c:v>73</c:v>
                </c:pt>
              </c:numCache>
            </c:numRef>
          </c:val>
          <c:extLst>
            <c:ext xmlns:c16="http://schemas.microsoft.com/office/drawing/2014/chart" uri="{C3380CC4-5D6E-409C-BE32-E72D297353CC}">
              <c16:uniqueId val="{00000004-641E-408D-A6A6-51714B7ED184}"/>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D742-4174-B22F-79AE30C55612}"/>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D742-4174-B22F-79AE30C55612}"/>
              </c:ext>
            </c:extLst>
          </c:dPt>
          <c:cat>
            <c:strRef>
              <c:f>vienti!$A$2:$A$3</c:f>
              <c:strCache>
                <c:ptCount val="2"/>
                <c:pt idx="0">
                  <c:v>Teknologiateollisuus</c:v>
                </c:pt>
                <c:pt idx="1">
                  <c:v>Muut toimialat</c:v>
                </c:pt>
              </c:strCache>
            </c:strRef>
          </c:cat>
          <c:val>
            <c:numRef>
              <c:f>vienti!$B$2:$B$3</c:f>
              <c:numCache>
                <c:formatCode>General</c:formatCode>
                <c:ptCount val="2"/>
                <c:pt idx="0">
                  <c:v>53</c:v>
                </c:pt>
                <c:pt idx="1">
                  <c:v>47</c:v>
                </c:pt>
              </c:numCache>
            </c:numRef>
          </c:val>
          <c:extLst>
            <c:ext xmlns:c16="http://schemas.microsoft.com/office/drawing/2014/chart" uri="{C3380CC4-5D6E-409C-BE32-E72D297353CC}">
              <c16:uniqueId val="{00000004-D742-4174-B22F-79AE30C55612}"/>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EA9E-4D4D-A472-B89378D60394}"/>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EA9E-4D4D-A472-B89378D60394}"/>
              </c:ext>
            </c:extLst>
          </c:dPt>
          <c:cat>
            <c:strRef>
              <c:f>vienti!$A$2:$A$3</c:f>
              <c:strCache>
                <c:ptCount val="2"/>
                <c:pt idx="0">
                  <c:v>Teknologiateollisuus</c:v>
                </c:pt>
                <c:pt idx="1">
                  <c:v>Muut toimialat</c:v>
                </c:pt>
              </c:strCache>
            </c:strRef>
          </c:cat>
          <c:val>
            <c:numRef>
              <c:f>vienti!$B$2:$B$3</c:f>
              <c:numCache>
                <c:formatCode>General</c:formatCode>
                <c:ptCount val="2"/>
                <c:pt idx="0">
                  <c:v>49</c:v>
                </c:pt>
                <c:pt idx="1">
                  <c:v>51</c:v>
                </c:pt>
              </c:numCache>
            </c:numRef>
          </c:val>
          <c:extLst>
            <c:ext xmlns:c16="http://schemas.microsoft.com/office/drawing/2014/chart" uri="{C3380CC4-5D6E-409C-BE32-E72D297353CC}">
              <c16:uniqueId val="{00000004-EA9E-4D4D-A472-B89378D60394}"/>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FD26-4B7A-A62A-836A587EB00F}"/>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FD26-4B7A-A62A-836A587EB00F}"/>
              </c:ext>
            </c:extLst>
          </c:dPt>
          <c:cat>
            <c:strRef>
              <c:f>vienti!$A$2:$A$3</c:f>
              <c:strCache>
                <c:ptCount val="2"/>
                <c:pt idx="0">
                  <c:v>Teknologiateollisuus</c:v>
                </c:pt>
                <c:pt idx="1">
                  <c:v>Muut toimialat</c:v>
                </c:pt>
              </c:strCache>
            </c:strRef>
          </c:cat>
          <c:val>
            <c:numRef>
              <c:f>vienti!$B$2:$B$3</c:f>
              <c:numCache>
                <c:formatCode>General</c:formatCode>
                <c:ptCount val="2"/>
                <c:pt idx="0">
                  <c:v>24</c:v>
                </c:pt>
                <c:pt idx="1">
                  <c:v>76</c:v>
                </c:pt>
              </c:numCache>
            </c:numRef>
          </c:val>
          <c:extLst>
            <c:ext xmlns:c16="http://schemas.microsoft.com/office/drawing/2014/chart" uri="{C3380CC4-5D6E-409C-BE32-E72D297353CC}">
              <c16:uniqueId val="{00000004-FD26-4B7A-A62A-836A587EB00F}"/>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A45C-48E0-9E67-3A770F7D19ED}"/>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A45C-48E0-9E67-3A770F7D19ED}"/>
              </c:ext>
            </c:extLst>
          </c:dPt>
          <c:cat>
            <c:strRef>
              <c:f>vienti!$A$2:$A$3</c:f>
              <c:strCache>
                <c:ptCount val="2"/>
                <c:pt idx="0">
                  <c:v>Teknologiateollisuus</c:v>
                </c:pt>
                <c:pt idx="1">
                  <c:v>Muut toimialat</c:v>
                </c:pt>
              </c:strCache>
            </c:strRef>
          </c:cat>
          <c:val>
            <c:numRef>
              <c:f>vienti!$B$2:$B$3</c:f>
              <c:numCache>
                <c:formatCode>General</c:formatCode>
                <c:ptCount val="2"/>
                <c:pt idx="0">
                  <c:v>48</c:v>
                </c:pt>
                <c:pt idx="1">
                  <c:v>52</c:v>
                </c:pt>
              </c:numCache>
            </c:numRef>
          </c:val>
          <c:extLst>
            <c:ext xmlns:c16="http://schemas.microsoft.com/office/drawing/2014/chart" uri="{C3380CC4-5D6E-409C-BE32-E72D297353CC}">
              <c16:uniqueId val="{00000004-A45C-48E0-9E67-3A770F7D19ED}"/>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B4A7-4C18-BD36-92D27D3B655C}"/>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B4A7-4C18-BD36-92D27D3B655C}"/>
              </c:ext>
            </c:extLst>
          </c:dPt>
          <c:cat>
            <c:strRef>
              <c:f>vienti!$A$2:$A$3</c:f>
              <c:strCache>
                <c:ptCount val="2"/>
                <c:pt idx="0">
                  <c:v>Teknologiateollisuus</c:v>
                </c:pt>
                <c:pt idx="1">
                  <c:v>Muut toimialat</c:v>
                </c:pt>
              </c:strCache>
            </c:strRef>
          </c:cat>
          <c:val>
            <c:numRef>
              <c:f>vienti!$B$2:$B$3</c:f>
              <c:numCache>
                <c:formatCode>General</c:formatCode>
                <c:ptCount val="2"/>
                <c:pt idx="0">
                  <c:v>47</c:v>
                </c:pt>
                <c:pt idx="1">
                  <c:v>53</c:v>
                </c:pt>
              </c:numCache>
            </c:numRef>
          </c:val>
          <c:extLst>
            <c:ext xmlns:c16="http://schemas.microsoft.com/office/drawing/2014/chart" uri="{C3380CC4-5D6E-409C-BE32-E72D297353CC}">
              <c16:uniqueId val="{00000004-B4A7-4C18-BD36-92D27D3B655C}"/>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E7C4-4284-A0E4-69A900769371}"/>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E7C4-4284-A0E4-69A900769371}"/>
              </c:ext>
            </c:extLst>
          </c:dPt>
          <c:cat>
            <c:strRef>
              <c:f>vienti!$A$2:$A$3</c:f>
              <c:strCache>
                <c:ptCount val="2"/>
                <c:pt idx="0">
                  <c:v>Teknologiateollisuus</c:v>
                </c:pt>
                <c:pt idx="1">
                  <c:v>Muut toimialat</c:v>
                </c:pt>
              </c:strCache>
            </c:strRef>
          </c:cat>
          <c:val>
            <c:numRef>
              <c:f>vienti!$B$2:$B$3</c:f>
              <c:numCache>
                <c:formatCode>General</c:formatCode>
                <c:ptCount val="2"/>
                <c:pt idx="0">
                  <c:v>28</c:v>
                </c:pt>
                <c:pt idx="1">
                  <c:v>72</c:v>
                </c:pt>
              </c:numCache>
            </c:numRef>
          </c:val>
          <c:extLst>
            <c:ext xmlns:c16="http://schemas.microsoft.com/office/drawing/2014/chart" uri="{C3380CC4-5D6E-409C-BE32-E72D297353CC}">
              <c16:uniqueId val="{00000004-E7C4-4284-A0E4-69A900769371}"/>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20B8-44C2-945E-A36E8862E340}"/>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20B8-44C2-945E-A36E8862E340}"/>
              </c:ext>
            </c:extLst>
          </c:dPt>
          <c:cat>
            <c:strRef>
              <c:f>vienti!$A$2:$A$3</c:f>
              <c:strCache>
                <c:ptCount val="2"/>
                <c:pt idx="0">
                  <c:v>Teknologiateollisuus</c:v>
                </c:pt>
                <c:pt idx="1">
                  <c:v>Muut toimialat</c:v>
                </c:pt>
              </c:strCache>
            </c:strRef>
          </c:cat>
          <c:val>
            <c:numRef>
              <c:f>vienti!$B$2:$B$3</c:f>
              <c:numCache>
                <c:formatCode>General</c:formatCode>
                <c:ptCount val="2"/>
                <c:pt idx="0">
                  <c:v>48</c:v>
                </c:pt>
                <c:pt idx="1">
                  <c:v>52</c:v>
                </c:pt>
              </c:numCache>
            </c:numRef>
          </c:val>
          <c:extLst>
            <c:ext xmlns:c16="http://schemas.microsoft.com/office/drawing/2014/chart" uri="{C3380CC4-5D6E-409C-BE32-E72D297353CC}">
              <c16:uniqueId val="{00000004-20B8-44C2-945E-A36E8862E340}"/>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EC51-4743-AFC4-F061F74A4A86}"/>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EC51-4743-AFC4-F061F74A4A86}"/>
              </c:ext>
            </c:extLst>
          </c:dPt>
          <c:cat>
            <c:strRef>
              <c:f>vienti!$A$2:$A$3</c:f>
              <c:strCache>
                <c:ptCount val="2"/>
                <c:pt idx="0">
                  <c:v>Teknologiateollisuus</c:v>
                </c:pt>
                <c:pt idx="1">
                  <c:v>Muut toimialat</c:v>
                </c:pt>
              </c:strCache>
            </c:strRef>
          </c:cat>
          <c:val>
            <c:numRef>
              <c:f>vienti!$B$2:$B$3</c:f>
              <c:numCache>
                <c:formatCode>General</c:formatCode>
                <c:ptCount val="2"/>
                <c:pt idx="0">
                  <c:v>46</c:v>
                </c:pt>
                <c:pt idx="1">
                  <c:v>54</c:v>
                </c:pt>
              </c:numCache>
            </c:numRef>
          </c:val>
          <c:extLst>
            <c:ext xmlns:c16="http://schemas.microsoft.com/office/drawing/2014/chart" uri="{C3380CC4-5D6E-409C-BE32-E72D297353CC}">
              <c16:uniqueId val="{00000004-EC51-4743-AFC4-F061F74A4A86}"/>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CAAC-4D6C-9563-29B2942442ED}"/>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CAAC-4D6C-9563-29B2942442ED}"/>
              </c:ext>
            </c:extLst>
          </c:dPt>
          <c:cat>
            <c:strRef>
              <c:f>vienti!$A$2:$A$3</c:f>
              <c:strCache>
                <c:ptCount val="2"/>
                <c:pt idx="0">
                  <c:v>Teknologiateollisuus</c:v>
                </c:pt>
                <c:pt idx="1">
                  <c:v>Muut toimialat</c:v>
                </c:pt>
              </c:strCache>
            </c:strRef>
          </c:cat>
          <c:val>
            <c:numRef>
              <c:f>vienti!$B$2:$B$3</c:f>
              <c:numCache>
                <c:formatCode>General</c:formatCode>
                <c:ptCount val="2"/>
                <c:pt idx="0">
                  <c:v>22</c:v>
                </c:pt>
                <c:pt idx="1">
                  <c:v>78</c:v>
                </c:pt>
              </c:numCache>
            </c:numRef>
          </c:val>
          <c:extLst>
            <c:ext xmlns:c16="http://schemas.microsoft.com/office/drawing/2014/chart" uri="{C3380CC4-5D6E-409C-BE32-E72D297353CC}">
              <c16:uniqueId val="{00000004-CAAC-4D6C-9563-29B2942442ED}"/>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05F9-4D1C-98FB-945B020CF14A}"/>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05F9-4D1C-98FB-945B020CF14A}"/>
              </c:ext>
            </c:extLst>
          </c:dPt>
          <c:cat>
            <c:strRef>
              <c:f>vienti!$A$2:$A$3</c:f>
              <c:strCache>
                <c:ptCount val="2"/>
                <c:pt idx="0">
                  <c:v>Teknologiateollisuus</c:v>
                </c:pt>
                <c:pt idx="1">
                  <c:v>Muut toimialat</c:v>
                </c:pt>
              </c:strCache>
            </c:strRef>
          </c:cat>
          <c:val>
            <c:numRef>
              <c:f>vienti!$B$2:$B$3</c:f>
              <c:numCache>
                <c:formatCode>General</c:formatCode>
                <c:ptCount val="2"/>
                <c:pt idx="0">
                  <c:v>33</c:v>
                </c:pt>
                <c:pt idx="1">
                  <c:v>67</c:v>
                </c:pt>
              </c:numCache>
            </c:numRef>
          </c:val>
          <c:extLst>
            <c:ext xmlns:c16="http://schemas.microsoft.com/office/drawing/2014/chart" uri="{C3380CC4-5D6E-409C-BE32-E72D297353CC}">
              <c16:uniqueId val="{00000004-05F9-4D1C-98FB-945B020CF14A}"/>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F3D8-4BF5-9D0B-E4F305CB2B89}"/>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F3D8-4BF5-9D0B-E4F305CB2B89}"/>
              </c:ext>
            </c:extLst>
          </c:dPt>
          <c:cat>
            <c:strRef>
              <c:f>vienti!$A$2:$A$3</c:f>
              <c:strCache>
                <c:ptCount val="2"/>
                <c:pt idx="0">
                  <c:v>Teknologiateollisuus</c:v>
                </c:pt>
                <c:pt idx="1">
                  <c:v>Muut toimialat</c:v>
                </c:pt>
              </c:strCache>
            </c:strRef>
          </c:cat>
          <c:val>
            <c:numRef>
              <c:f>vienti!$B$2:$B$3</c:f>
              <c:numCache>
                <c:formatCode>General</c:formatCode>
                <c:ptCount val="2"/>
                <c:pt idx="0">
                  <c:v>85</c:v>
                </c:pt>
                <c:pt idx="1">
                  <c:v>15</c:v>
                </c:pt>
              </c:numCache>
            </c:numRef>
          </c:val>
          <c:extLst>
            <c:ext xmlns:c16="http://schemas.microsoft.com/office/drawing/2014/chart" uri="{C3380CC4-5D6E-409C-BE32-E72D297353CC}">
              <c16:uniqueId val="{00000004-F3D8-4BF5-9D0B-E4F305CB2B89}"/>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r>
              <a:rPr lang="en-US" sz="1050" err="1">
                <a:latin typeface="Verdana" panose="020B0604030504040204" pitchFamily="34" charset="0"/>
                <a:ea typeface="Verdana" panose="020B0604030504040204" pitchFamily="34" charset="0"/>
                <a:cs typeface="Verdana" panose="020B0604030504040204" pitchFamily="34" charset="0"/>
              </a:rPr>
              <a:t>Teknologiateollisuus</a:t>
            </a:r>
            <a:endParaRPr lang="en-US" sz="1050">
              <a:latin typeface="Verdana" panose="020B0604030504040204" pitchFamily="34" charset="0"/>
              <a:ea typeface="Verdana" panose="020B0604030504040204" pitchFamily="34" charset="0"/>
              <a:cs typeface="Verdana" panose="020B0604030504040204" pitchFamily="34" charset="0"/>
            </a:endParaRPr>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6F2C89C3-1639-C64F-B7DC-4038F10D3C80}" type="slidenum">
              <a:rPr sz="1050">
                <a:latin typeface="Verdana" panose="020B0604030504040204" pitchFamily="34" charset="0"/>
                <a:ea typeface="Verdana" panose="020B0604030504040204" pitchFamily="34" charset="0"/>
                <a:cs typeface="Verdana" panose="020B0604030504040204" pitchFamily="34" charset="0"/>
              </a:rPr>
              <a:t>‹#›</a:t>
            </a:fld>
            <a:endParaRPr lang="en-US" sz="105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36375265"/>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050">
                <a:latin typeface="Verdana" panose="020B0604030504040204" pitchFamily="34" charset="0"/>
                <a:ea typeface="Verdana" panose="020B0604030504040204" pitchFamily="34" charset="0"/>
                <a:cs typeface="Verdana" panose="020B0604030504040204" pitchFamily="34" charset="0"/>
              </a:defRPr>
            </a:lvl1pPr>
          </a:lstStyle>
          <a:p>
            <a:r>
              <a:rPr lang="fi-FI"/>
              <a:t>Teknologiateollisuus</a:t>
            </a:r>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050">
                <a:latin typeface="Verdana" panose="020B0604030504040204" pitchFamily="34" charset="0"/>
                <a:ea typeface="Verdana" panose="020B0604030504040204" pitchFamily="34" charset="0"/>
                <a:cs typeface="Verdana" panose="020B0604030504040204" pitchFamily="34" charset="0"/>
              </a:defRPr>
            </a:lvl1pPr>
          </a:lstStyle>
          <a:p>
            <a:fld id="{B5A0B3B4-F971-4AD3-B530-DE860EFC07D2}" type="slidenum">
              <a:rPr lang="fi-FI" smtClean="0"/>
              <a:pPr/>
              <a:t>‹#›</a:t>
            </a:fld>
            <a:endParaRPr lang="fi-FI"/>
          </a:p>
        </p:txBody>
      </p:sp>
    </p:spTree>
    <p:extLst>
      <p:ext uri="{BB962C8B-B14F-4D97-AF65-F5344CB8AC3E}">
        <p14:creationId xmlns:p14="http://schemas.microsoft.com/office/powerpoint/2010/main" val="4248243881"/>
      </p:ext>
    </p:extLst>
  </p:cSld>
  <p:clrMap bg1="lt1" tx1="dk1" bg2="lt2" tx2="dk2" accent1="accent1" accent2="accent2" accent3="accent3" accent4="accent4" accent5="accent5" accent6="accent6" hlink="hlink" folHlink="folHlink"/>
  <p:hf/>
  <p:notesStyle>
    <a:lvl1pPr marL="0"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39932"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679871"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019807"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359744"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699681" algn="l" defTabSz="679871" rtl="0" eaLnBrk="1" latinLnBrk="0" hangingPunct="1">
      <a:defRPr sz="893" kern="1200">
        <a:solidFill>
          <a:schemeClr val="tx1"/>
        </a:solidFill>
        <a:latin typeface="+mn-lt"/>
        <a:ea typeface="+mn-ea"/>
        <a:cs typeface="+mn-cs"/>
      </a:defRPr>
    </a:lvl6pPr>
    <a:lvl7pPr marL="2039614" algn="l" defTabSz="679871" rtl="0" eaLnBrk="1" latinLnBrk="0" hangingPunct="1">
      <a:defRPr sz="893" kern="1200">
        <a:solidFill>
          <a:schemeClr val="tx1"/>
        </a:solidFill>
        <a:latin typeface="+mn-lt"/>
        <a:ea typeface="+mn-ea"/>
        <a:cs typeface="+mn-cs"/>
      </a:defRPr>
    </a:lvl7pPr>
    <a:lvl8pPr marL="2379548" algn="l" defTabSz="679871" rtl="0" eaLnBrk="1" latinLnBrk="0" hangingPunct="1">
      <a:defRPr sz="893" kern="1200">
        <a:solidFill>
          <a:schemeClr val="tx1"/>
        </a:solidFill>
        <a:latin typeface="+mn-lt"/>
        <a:ea typeface="+mn-ea"/>
        <a:cs typeface="+mn-cs"/>
      </a:defRPr>
    </a:lvl8pPr>
    <a:lvl9pPr marL="2719486" algn="l" defTabSz="679871" rtl="0" eaLnBrk="1" latinLnBrk="0" hangingPunct="1">
      <a:defRPr sz="89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3</a:t>
            </a:fld>
            <a:endParaRPr lang="fi-FI"/>
          </a:p>
        </p:txBody>
      </p:sp>
    </p:spTree>
    <p:extLst>
      <p:ext uri="{BB962C8B-B14F-4D97-AF65-F5344CB8AC3E}">
        <p14:creationId xmlns:p14="http://schemas.microsoft.com/office/powerpoint/2010/main" val="2060866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4</a:t>
            </a:fld>
            <a:endParaRPr lang="fi-FI"/>
          </a:p>
        </p:txBody>
      </p:sp>
    </p:spTree>
    <p:extLst>
      <p:ext uri="{BB962C8B-B14F-4D97-AF65-F5344CB8AC3E}">
        <p14:creationId xmlns:p14="http://schemas.microsoft.com/office/powerpoint/2010/main" val="39640818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1151411044"/>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t>8.5.2024</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3762622885"/>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t>8.5.2024</a:t>
            </a:fld>
            <a:endParaRPr lang="fi-FI"/>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Tree>
    <p:extLst>
      <p:ext uri="{BB962C8B-B14F-4D97-AF65-F5344CB8AC3E}">
        <p14:creationId xmlns:p14="http://schemas.microsoft.com/office/powerpoint/2010/main" val="2080886621"/>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t>8.5.2024</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4150421713"/>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t>8.5.2024</a:t>
            </a:fld>
            <a:endParaRPr lang="fi-FI"/>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Tree>
    <p:extLst>
      <p:ext uri="{BB962C8B-B14F-4D97-AF65-F5344CB8AC3E}">
        <p14:creationId xmlns:p14="http://schemas.microsoft.com/office/powerpoint/2010/main" val="641818466"/>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t>8.5.2024</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417453004"/>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t>8.5.2024</a:t>
            </a:fld>
            <a:endParaRPr lang="fi-FI"/>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Tree>
    <p:extLst>
      <p:ext uri="{BB962C8B-B14F-4D97-AF65-F5344CB8AC3E}">
        <p14:creationId xmlns:p14="http://schemas.microsoft.com/office/powerpoint/2010/main" val="1667850046"/>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t>8.5.2024</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639826258"/>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t>8.5.2024</a:t>
            </a:fld>
            <a:endParaRPr lang="fi-FI"/>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p>
        </p:txBody>
      </p:sp>
    </p:spTree>
    <p:extLst>
      <p:ext uri="{BB962C8B-B14F-4D97-AF65-F5344CB8AC3E}">
        <p14:creationId xmlns:p14="http://schemas.microsoft.com/office/powerpoint/2010/main" val="549499557"/>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t>8.5.2024</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1897754279"/>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t>8.5.2024</a:t>
            </a:fld>
            <a:endParaRPr lang="fi-FI"/>
          </a:p>
        </p:txBody>
      </p:sp>
      <p:sp>
        <p:nvSpPr>
          <p:cNvPr id="17"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Tree>
    <p:extLst>
      <p:ext uri="{BB962C8B-B14F-4D97-AF65-F5344CB8AC3E}">
        <p14:creationId xmlns:p14="http://schemas.microsoft.com/office/powerpoint/2010/main" val="63290165"/>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pääotsikkoa </a:t>
            </a:r>
            <a:r>
              <a:rPr lang="fi-FI" err="1"/>
              <a:t>napsautt</a:t>
            </a:r>
            <a:r>
              <a:rPr lang="fi-FI"/>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t>8.5.2024</a:t>
            </a:fld>
            <a:endParaRPr lang="fi-FI"/>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Tree>
    <p:extLst>
      <p:ext uri="{BB962C8B-B14F-4D97-AF65-F5344CB8AC3E}">
        <p14:creationId xmlns:p14="http://schemas.microsoft.com/office/powerpoint/2010/main" val="1540390374"/>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t>8.5.2024</a:t>
            </a:fld>
            <a:endParaRPr lang="fi-FI"/>
          </a:p>
        </p:txBody>
      </p:sp>
      <p:sp>
        <p:nvSpPr>
          <p:cNvPr id="17"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2535803264"/>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t>8.5.2024</a:t>
            </a:fld>
            <a:endParaRPr lang="fi-FI"/>
          </a:p>
        </p:txBody>
      </p:sp>
      <p:sp>
        <p:nvSpPr>
          <p:cNvPr id="17"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Tree>
    <p:extLst>
      <p:ext uri="{BB962C8B-B14F-4D97-AF65-F5344CB8AC3E}">
        <p14:creationId xmlns:p14="http://schemas.microsoft.com/office/powerpoint/2010/main" val="785668406"/>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t>8.5.2024</a:t>
            </a:fld>
            <a:endParaRPr lang="fi-FI"/>
          </a:p>
        </p:txBody>
      </p:sp>
      <p:sp>
        <p:nvSpPr>
          <p:cNvPr id="17"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Tree>
    <p:extLst>
      <p:ext uri="{BB962C8B-B14F-4D97-AF65-F5344CB8AC3E}">
        <p14:creationId xmlns:p14="http://schemas.microsoft.com/office/powerpoint/2010/main" val="3032161638"/>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p>
        </p:txBody>
      </p:sp>
    </p:spTree>
    <p:extLst>
      <p:ext uri="{BB962C8B-B14F-4D97-AF65-F5344CB8AC3E}">
        <p14:creationId xmlns:p14="http://schemas.microsoft.com/office/powerpoint/2010/main" val="964117059"/>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t>8.5.2024</a:t>
            </a:fld>
            <a:endParaRPr lang="fi-FI"/>
          </a:p>
        </p:txBody>
      </p:sp>
      <p:sp>
        <p:nvSpPr>
          <p:cNvPr id="26" name="Alatunnisteen paikkamerkki 2"/>
          <p:cNvSpPr>
            <a:spLocks noGrp="1"/>
          </p:cNvSpPr>
          <p:nvPr>
            <p:ph type="ftr" sz="quarter" idx="11"/>
          </p:nvPr>
        </p:nvSpPr>
        <p:spPr>
          <a:xfrm>
            <a:off x="1111510" y="4728047"/>
            <a:ext cx="1295891" cy="164690"/>
          </a:xfrm>
        </p:spPr>
        <p:txBody>
          <a:bodyPr/>
          <a:lstStyle/>
          <a:p>
            <a:r>
              <a:rPr lang="fi-FI"/>
              <a:t>Teknologiateollisuus</a:t>
            </a:r>
          </a:p>
        </p:txBody>
      </p:sp>
    </p:spTree>
    <p:extLst>
      <p:ext uri="{BB962C8B-B14F-4D97-AF65-F5344CB8AC3E}">
        <p14:creationId xmlns:p14="http://schemas.microsoft.com/office/powerpoint/2010/main" val="875942832"/>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t>8.5.2024</a:t>
            </a:fld>
            <a:endParaRPr lang="fi-FI"/>
          </a:p>
        </p:txBody>
      </p:sp>
      <p:sp>
        <p:nvSpPr>
          <p:cNvPr id="19"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2687386369"/>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t>8.5.2024</a:t>
            </a:fld>
            <a:endParaRPr lang="fi-FI"/>
          </a:p>
        </p:txBody>
      </p:sp>
      <p:sp>
        <p:nvSpPr>
          <p:cNvPr id="19"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a:t>Lähde tähän</a:t>
            </a:r>
          </a:p>
        </p:txBody>
      </p:sp>
    </p:spTree>
    <p:extLst>
      <p:ext uri="{BB962C8B-B14F-4D97-AF65-F5344CB8AC3E}">
        <p14:creationId xmlns:p14="http://schemas.microsoft.com/office/powerpoint/2010/main" val="1067460176"/>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t>8.5.2024</a:t>
            </a:fld>
            <a:endParaRPr lang="fi-FI"/>
          </a:p>
        </p:txBody>
      </p:sp>
      <p:sp>
        <p:nvSpPr>
          <p:cNvPr id="5"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7"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Tree>
    <p:extLst>
      <p:ext uri="{BB962C8B-B14F-4D97-AF65-F5344CB8AC3E}">
        <p14:creationId xmlns:p14="http://schemas.microsoft.com/office/powerpoint/2010/main" val="3583285883"/>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t>8.5.2024</a:t>
            </a:fld>
            <a:endParaRPr lang="fi-FI"/>
          </a:p>
        </p:txBody>
      </p:sp>
      <p:sp>
        <p:nvSpPr>
          <p:cNvPr id="17"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Tree>
    <p:extLst>
      <p:ext uri="{BB962C8B-B14F-4D97-AF65-F5344CB8AC3E}">
        <p14:creationId xmlns:p14="http://schemas.microsoft.com/office/powerpoint/2010/main" val="2207341520"/>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t>8.5.2024</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1021886745"/>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t>8.5.2024</a:t>
            </a:fld>
            <a:endParaRPr lang="fi-FI"/>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Tree>
    <p:extLst>
      <p:ext uri="{BB962C8B-B14F-4D97-AF65-F5344CB8AC3E}">
        <p14:creationId xmlns:p14="http://schemas.microsoft.com/office/powerpoint/2010/main" val="456958868"/>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t>8.5.2024</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2005528484"/>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t>8.5.2024</a:t>
            </a:fld>
            <a:endParaRPr lang="fi-FI"/>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Tree>
    <p:extLst>
      <p:ext uri="{BB962C8B-B14F-4D97-AF65-F5344CB8AC3E}">
        <p14:creationId xmlns:p14="http://schemas.microsoft.com/office/powerpoint/2010/main" val="1747701072"/>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t>8.5.2024</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2647428192"/>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t>8.5.2024</a:t>
            </a:fld>
            <a:endParaRPr lang="fi-FI"/>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Tree>
    <p:extLst>
      <p:ext uri="{BB962C8B-B14F-4D97-AF65-F5344CB8AC3E}">
        <p14:creationId xmlns:p14="http://schemas.microsoft.com/office/powerpoint/2010/main" val="4062311651"/>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t>8.5.2024</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2781393815"/>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t>8.5.2024</a:t>
            </a:fld>
            <a:endParaRPr lang="fi-FI"/>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Tree>
    <p:extLst>
      <p:ext uri="{BB962C8B-B14F-4D97-AF65-F5344CB8AC3E}">
        <p14:creationId xmlns:p14="http://schemas.microsoft.com/office/powerpoint/2010/main" val="330501944"/>
      </p:ext>
    </p:extLst>
  </p:cSld>
  <p:clrMapOvr>
    <a:masterClrMapping/>
  </p:clrMapOvr>
  <p:transition spd="med">
    <p:fade/>
  </p:transition>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t>8.5.2024</a:t>
            </a:fld>
            <a:endParaRPr lang="fi-FI"/>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a:t>Muokkaa </a:t>
            </a:r>
            <a:r>
              <a:rPr lang="fi-FI" err="1"/>
              <a:t>perustyyl</a:t>
            </a:r>
            <a:r>
              <a:rPr lang="fi-FI"/>
              <a:t>. </a:t>
            </a:r>
            <a:r>
              <a:rPr lang="fi-FI" err="1"/>
              <a:t>napsautt</a:t>
            </a:r>
            <a:r>
              <a:rPr lang="fi-FI"/>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pPr/>
              <a:t>‹#›</a:t>
            </a:fld>
            <a:endParaRPr lang="fi-FI"/>
          </a:p>
        </p:txBody>
      </p:sp>
    </p:spTree>
    <p:extLst>
      <p:ext uri="{BB962C8B-B14F-4D97-AF65-F5344CB8AC3E}">
        <p14:creationId xmlns:p14="http://schemas.microsoft.com/office/powerpoint/2010/main" val="729942253"/>
      </p:ext>
    </p:extLst>
  </p:cSld>
  <p:clrMap bg1="lt1" tx1="dk1" bg2="lt2" tx2="dk2" accent1="accent1" accent2="accent2" accent3="accent3" accent4="accent4" accent5="accent5" accent6="accent6" hlink="hlink" folHlink="folHlink"/>
  <p:sldLayoutIdLst>
    <p:sldLayoutId id="2147483649" r:id="rId1"/>
    <p:sldLayoutId id="2147483701" r:id="rId2"/>
    <p:sldLayoutId id="2147483664" r:id="rId3"/>
    <p:sldLayoutId id="2147483679" r:id="rId4"/>
    <p:sldLayoutId id="2147483665" r:id="rId5"/>
    <p:sldLayoutId id="2147483681" r:id="rId6"/>
    <p:sldLayoutId id="2147483666" r:id="rId7"/>
    <p:sldLayoutId id="2147483682" r:id="rId8"/>
    <p:sldLayoutId id="2147483667" r:id="rId9"/>
    <p:sldLayoutId id="2147483683" r:id="rId10"/>
    <p:sldLayoutId id="2147483668" r:id="rId11"/>
    <p:sldLayoutId id="2147483684" r:id="rId12"/>
    <p:sldLayoutId id="2147483669" r:id="rId13"/>
    <p:sldLayoutId id="2147483685" r:id="rId14"/>
    <p:sldLayoutId id="2147483670" r:id="rId15"/>
    <p:sldLayoutId id="2147483686" r:id="rId16"/>
    <p:sldLayoutId id="2147483671" r:id="rId17"/>
    <p:sldLayoutId id="2147483687" r:id="rId18"/>
    <p:sldLayoutId id="2147483702" r:id="rId19"/>
    <p:sldLayoutId id="2147483704" r:id="rId20"/>
    <p:sldLayoutId id="2147483680" r:id="rId21"/>
    <p:sldLayoutId id="2147483674" r:id="rId22"/>
    <p:sldLayoutId id="2147483691" r:id="rId23"/>
    <p:sldLayoutId id="2147483700" r:id="rId24"/>
    <p:sldLayoutId id="2147483696" r:id="rId25"/>
    <p:sldLayoutId id="2147483673" r:id="rId26"/>
    <p:sldLayoutId id="2147483703" r:id="rId27"/>
    <p:sldLayoutId id="2147483707" r:id="rId28"/>
    <p:sldLayoutId id="2147483708"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p:ext uri="{27BBF7A9-308A-43DC-89C8-2F10F3537804}">
      <p15:sldGuideLst xmlns:p15="http://schemas.microsoft.com/office/powerpoint/2012/main">
        <p15:guide id="20" pos="5520" userDrawn="1">
          <p15:clr>
            <a:srgbClr val="F26B43"/>
          </p15:clr>
        </p15:guide>
        <p15:guide id="22" orient="horz" pos="3062" userDrawn="1">
          <p15:clr>
            <a:srgbClr val="F26B43"/>
          </p15:clr>
        </p15:guide>
        <p15:guide id="23" orient="horz" pos="232" userDrawn="1">
          <p15:clr>
            <a:srgbClr val="F26B43"/>
          </p15:clr>
        </p15:guide>
        <p15:guide id="26" pos="240" userDrawn="1">
          <p15:clr>
            <a:srgbClr val="F26B43"/>
          </p15:clr>
        </p15:guide>
        <p15:guide id="27" pos="757"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26.xml"/><Relationship Id="rId4" Type="http://schemas.openxmlformats.org/officeDocument/2006/relationships/chart" Target="../charts/chart10.xml"/></Relationships>
</file>

<file path=ppt/slides/_rels/slide1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26.xml"/><Relationship Id="rId4" Type="http://schemas.openxmlformats.org/officeDocument/2006/relationships/chart" Target="../charts/chart13.xml"/></Relationships>
</file>

<file path=ppt/slides/_rels/slide12.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26.xml"/><Relationship Id="rId4" Type="http://schemas.openxmlformats.org/officeDocument/2006/relationships/chart" Target="../charts/char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26.xml"/><Relationship Id="rId4" Type="http://schemas.openxmlformats.org/officeDocument/2006/relationships/chart" Target="../charts/chart19.xml"/></Relationships>
</file>

<file path=ppt/slides/_rels/slide14.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26.xml"/><Relationship Id="rId4" Type="http://schemas.openxmlformats.org/officeDocument/2006/relationships/chart" Target="../charts/chart22.xml"/></Relationships>
</file>

<file path=ppt/slides/_rels/slide15.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26.xml"/><Relationship Id="rId4" Type="http://schemas.openxmlformats.org/officeDocument/2006/relationships/chart" Target="../charts/chart25.xml"/></Relationships>
</file>

<file path=ppt/slides/_rels/slide16.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chart" Target="../charts/chart26.xml"/><Relationship Id="rId1" Type="http://schemas.openxmlformats.org/officeDocument/2006/relationships/slideLayout" Target="../slideLayouts/slideLayout26.xml"/><Relationship Id="rId4" Type="http://schemas.openxmlformats.org/officeDocument/2006/relationships/chart" Target="../charts/chart28.xml"/></Relationships>
</file>

<file path=ppt/slides/_rels/slide17.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chart" Target="../charts/chart29.xml"/><Relationship Id="rId1" Type="http://schemas.openxmlformats.org/officeDocument/2006/relationships/slideLayout" Target="../slideLayouts/slideLayout26.xml"/><Relationship Id="rId4" Type="http://schemas.openxmlformats.org/officeDocument/2006/relationships/chart" Target="../charts/chart31.xml"/></Relationships>
</file>

<file path=ppt/slides/_rels/slide18.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chart" Target="../charts/chart32.xml"/><Relationship Id="rId1" Type="http://schemas.openxmlformats.org/officeDocument/2006/relationships/slideLayout" Target="../slideLayouts/slideLayout26.xml"/><Relationship Id="rId4" Type="http://schemas.openxmlformats.org/officeDocument/2006/relationships/chart" Target="../charts/chart34.xml"/></Relationships>
</file>

<file path=ppt/slides/_rels/slide1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26.xml"/><Relationship Id="rId4" Type="http://schemas.openxmlformats.org/officeDocument/2006/relationships/chart" Target="../charts/char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chart" Target="../charts/chart38.xml"/><Relationship Id="rId1" Type="http://schemas.openxmlformats.org/officeDocument/2006/relationships/slideLayout" Target="../slideLayouts/slideLayout26.xml"/><Relationship Id="rId4" Type="http://schemas.openxmlformats.org/officeDocument/2006/relationships/chart" Target="../charts/chart40.xml"/></Relationships>
</file>

<file path=ppt/slides/_rels/slide2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26.xml"/><Relationship Id="rId4" Type="http://schemas.openxmlformats.org/officeDocument/2006/relationships/chart" Target="../charts/chart43.xml"/></Relationships>
</file>

<file path=ppt/slides/_rels/slide22.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chart" Target="../charts/chart44.xml"/><Relationship Id="rId1" Type="http://schemas.openxmlformats.org/officeDocument/2006/relationships/slideLayout" Target="../slideLayouts/slideLayout26.xml"/><Relationship Id="rId4" Type="http://schemas.openxmlformats.org/officeDocument/2006/relationships/chart" Target="../charts/chart46.xml"/></Relationships>
</file>

<file path=ppt/slides/_rels/slide23.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chart" Target="../charts/chart47.xml"/><Relationship Id="rId1" Type="http://schemas.openxmlformats.org/officeDocument/2006/relationships/slideLayout" Target="../slideLayouts/slideLayout26.xml"/><Relationship Id="rId4" Type="http://schemas.openxmlformats.org/officeDocument/2006/relationships/chart" Target="../charts/chart49.xml"/></Relationships>
</file>

<file path=ppt/slides/_rels/slide2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oleObject" Target="../embeddings/oleObject1.bin"/><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oleObject" Target="../embeddings/oleObject2.bin"/><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oleObject" Target="../embeddings/oleObject3.bin"/><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oleObject" Target="../embeddings/oleObject4.bin"/><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5.bin"/><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oleObject" Target="../embeddings/oleObject6.bin"/><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oleObject" Target="../embeddings/oleObject7.bin"/><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oleObject" Target="../embeddings/oleObject8.bin"/><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9.bin"/><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oleObject" Target="../embeddings/oleObject10.bin"/><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oleObject" Target="../embeddings/oleObject11.bin"/><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oleObject" Target="../embeddings/oleObject12.bin"/><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oleObject" Target="../embeddings/oleObject13.bin"/><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oleObject" Target="../embeddings/oleObject14.bin"/><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oleObject" Target="../embeddings/oleObject15.bin"/><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oleObject" Target="../embeddings/oleObject16.bin"/><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6.xml"/><Relationship Id="rId4"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talousnäkymät alueittain</a:t>
            </a:r>
          </a:p>
          <a:p>
            <a:r>
              <a:rPr lang="fi-FI" dirty="0"/>
              <a:t>8.5.2024</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a:t>
            </a:fld>
            <a:endParaRPr lang="fi-FI"/>
          </a:p>
        </p:txBody>
      </p:sp>
      <p:sp>
        <p:nvSpPr>
          <p:cNvPr id="4" name="Päivämäärän paikkamerkki 3"/>
          <p:cNvSpPr>
            <a:spLocks noGrp="1"/>
          </p:cNvSpPr>
          <p:nvPr>
            <p:ph type="dt" sz="half" idx="10"/>
          </p:nvPr>
        </p:nvSpPr>
        <p:spPr/>
        <p:txBody>
          <a:bodyPr/>
          <a:lstStyle/>
          <a:p>
            <a:fld id="{F553C366-6A2C-43B9-A437-B827E0484441}" type="datetime1">
              <a:rPr lang="fi-FI" smtClean="0"/>
              <a:t>8.5.2024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Tree>
    <p:extLst>
      <p:ext uri="{BB962C8B-B14F-4D97-AF65-F5344CB8AC3E}">
        <p14:creationId xmlns:p14="http://schemas.microsoft.com/office/powerpoint/2010/main" val="2990267714"/>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Teknologiateollisuus</a:t>
            </a:r>
            <a:br>
              <a:rPr lang="fi-FI" dirty="0">
                <a:solidFill>
                  <a:schemeClr val="tx1"/>
                </a:solidFill>
              </a:rPr>
            </a:br>
            <a:r>
              <a:rPr lang="fi-FI" sz="1400" dirty="0">
                <a:solidFill>
                  <a:schemeClr val="tx1"/>
                </a:solidFill>
              </a:rPr>
              <a:t>Merkittävin elinkeino myös Etelä-Savossa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10</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33 %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85 %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9 000 työpaikkaa eli 15 prosenttia Etelä-Savon kaikista työllisistä. Alalla työskentelee suoraan 4 400 ihmistä, joista jokaisen välillinen työllisyysvaikutus vähintään 1,1 lisätyöpaikkaa. Vaikuttaa merkittävästi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3587069492"/>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4208406936"/>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2023:</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Etelä-Savossa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dirty="0">
                          <a:solidFill>
                            <a:srgbClr val="000000"/>
                          </a:solidFill>
                          <a:latin typeface="+mn-lt"/>
                          <a:ea typeface="ＭＳ Ｐゴシック" pitchFamily="34" charset="-128"/>
                        </a:rPr>
                        <a:t>0,8</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100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dirty="0">
                          <a:solidFill>
                            <a:srgbClr val="000000"/>
                          </a:solidFill>
                          <a:latin typeface="+mn-lt"/>
                          <a:ea typeface="ＭＳ Ｐゴシック" pitchFamily="34" charset="-128"/>
                        </a:rPr>
                        <a:t>4 </a:t>
                      </a:r>
                      <a:r>
                        <a:rPr lang="fi-FI" sz="1050" b="0" kern="1200" baseline="0" dirty="0">
                          <a:solidFill>
                            <a:srgbClr val="000000"/>
                          </a:solidFill>
                          <a:latin typeface="+mn-lt"/>
                          <a:ea typeface="ＭＳ Ｐゴシック" pitchFamily="34" charset="-128"/>
                        </a:rPr>
                        <a:t>4</a:t>
                      </a:r>
                      <a:r>
                        <a:rPr lang="fi-FI" sz="1050" kern="1200" dirty="0">
                          <a:solidFill>
                            <a:srgbClr val="000000"/>
                          </a:solidFill>
                          <a:latin typeface="+mn-lt"/>
                          <a:ea typeface="ＭＳ Ｐゴシック" pitchFamily="34" charset="-128"/>
                        </a:rPr>
                        <a:t>00</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335 000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3660123439"/>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3937600819"/>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83265135"/>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Teknologiateollisuus</a:t>
            </a:r>
            <a:br>
              <a:rPr lang="fi-FI" dirty="0">
                <a:solidFill>
                  <a:schemeClr val="tx1"/>
                </a:solidFill>
              </a:rPr>
            </a:br>
            <a:r>
              <a:rPr lang="fi-FI" sz="1400" dirty="0">
                <a:solidFill>
                  <a:schemeClr val="tx1"/>
                </a:solidFill>
              </a:rPr>
              <a:t>Merkittävin elinkeino myös Hämeessä</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11</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53 %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61 %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37 000 työpaikkaa eli reilu viidennes Hämeen kaikista työllisistä. Alalla työskentelee suoraan 17 400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3081644885"/>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4245958037"/>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2023:</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Hämeessä</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4,9</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100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17</a:t>
                      </a:r>
                      <a:r>
                        <a:rPr lang="fi-FI" sz="1050" b="0" baseline="0" dirty="0">
                          <a:solidFill>
                            <a:srgbClr val="000000"/>
                          </a:solidFill>
                          <a:latin typeface="+mn-lt"/>
                          <a:ea typeface="ＭＳ Ｐゴシック" pitchFamily="34" charset="-128"/>
                        </a:rPr>
                        <a:t> 400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335 000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1840669920"/>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3784256268"/>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
        <p:nvSpPr>
          <p:cNvPr id="6" name="Tekstin paikkamerkki 6">
            <a:extLst>
              <a:ext uri="{FF2B5EF4-FFF2-40B4-BE49-F238E27FC236}">
                <a16:creationId xmlns:a16="http://schemas.microsoft.com/office/drawing/2014/main" id="{6917516A-EF59-8B0B-5FF9-4B5F09F214FE}"/>
              </a:ext>
            </a:extLst>
          </p:cNvPr>
          <p:cNvSpPr>
            <a:spLocks noGrp="1"/>
          </p:cNvSpPr>
          <p:nvPr>
            <p:ph type="body" sz="quarter" idx="18"/>
          </p:nvPr>
        </p:nvSpPr>
        <p:spPr>
          <a:xfrm>
            <a:off x="2213539" y="4782014"/>
            <a:ext cx="6224433" cy="158672"/>
          </a:xfrm>
        </p:spPr>
        <p:txBody>
          <a:bodyPr/>
          <a:lstStyle/>
          <a:p>
            <a:r>
              <a:rPr lang="fi-FI" dirty="0"/>
              <a:t>*Häme sisältää Päijät-Hämeen ja Kanta-Hämeen maakunnat.</a:t>
            </a:r>
          </a:p>
        </p:txBody>
      </p:sp>
    </p:spTree>
    <p:extLst>
      <p:ext uri="{BB962C8B-B14F-4D97-AF65-F5344CB8AC3E}">
        <p14:creationId xmlns:p14="http://schemas.microsoft.com/office/powerpoint/2010/main" val="1746970912"/>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Teknologiateollisuus</a:t>
            </a:r>
            <a:br>
              <a:rPr lang="fi-FI" dirty="0">
                <a:solidFill>
                  <a:schemeClr val="tx1"/>
                </a:solidFill>
              </a:rPr>
            </a:br>
            <a:r>
              <a:rPr lang="fi-FI" sz="1400" dirty="0">
                <a:solidFill>
                  <a:schemeClr val="tx1"/>
                </a:solidFill>
              </a:rPr>
              <a:t>Merkittävin elinkeino myös Kaakkois-Suomessa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12</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23 %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39 %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21 000 työpaikkaa eli lähes viidennes Kaakkois-Suomen kaikista työllisistä. Alalla työskentelee suoraan 10 100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3531611489"/>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1428452864"/>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2023:</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err="1">
                          <a:solidFill>
                            <a:srgbClr val="000000"/>
                          </a:solidFill>
                          <a:latin typeface="+mn-lt"/>
                        </a:rPr>
                        <a:t>Kaakkois</a:t>
                      </a:r>
                      <a:r>
                        <a:rPr lang="fi-FI" sz="1050" b="0">
                          <a:solidFill>
                            <a:srgbClr val="000000"/>
                          </a:solidFill>
                          <a:latin typeface="+mn-lt"/>
                        </a:rPr>
                        <a:t>-Suomessa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2,5</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100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dirty="0">
                          <a:solidFill>
                            <a:srgbClr val="000000"/>
                          </a:solidFill>
                          <a:latin typeface="+mn-lt"/>
                          <a:ea typeface="ＭＳ Ｐゴシック" pitchFamily="34" charset="-128"/>
                        </a:rPr>
                        <a:t>10 100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335 000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1165822787"/>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1992645752"/>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
        <p:nvSpPr>
          <p:cNvPr id="6" name="Tekstin paikkamerkki 6">
            <a:extLst>
              <a:ext uri="{FF2B5EF4-FFF2-40B4-BE49-F238E27FC236}">
                <a16:creationId xmlns:a16="http://schemas.microsoft.com/office/drawing/2014/main" id="{BB1F61DA-9A56-C907-392C-2B430A509D15}"/>
              </a:ext>
            </a:extLst>
          </p:cNvPr>
          <p:cNvSpPr>
            <a:spLocks noGrp="1"/>
          </p:cNvSpPr>
          <p:nvPr>
            <p:ph type="body" sz="quarter" idx="18"/>
          </p:nvPr>
        </p:nvSpPr>
        <p:spPr>
          <a:xfrm>
            <a:off x="2213539" y="4782014"/>
            <a:ext cx="6224433" cy="158672"/>
          </a:xfrm>
        </p:spPr>
        <p:txBody>
          <a:bodyPr/>
          <a:lstStyle/>
          <a:p>
            <a:r>
              <a:rPr lang="fi-FI" dirty="0"/>
              <a:t>*Kaakkois-Suomi sisältää Etelä-Karjalan ja Kymenlaakson maakunnat.</a:t>
            </a:r>
          </a:p>
        </p:txBody>
      </p:sp>
    </p:spTree>
    <p:extLst>
      <p:ext uri="{BB962C8B-B14F-4D97-AF65-F5344CB8AC3E}">
        <p14:creationId xmlns:p14="http://schemas.microsoft.com/office/powerpoint/2010/main" val="2339375399"/>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Teknologiateollisuus</a:t>
            </a:r>
            <a:br>
              <a:rPr lang="fi-FI" dirty="0">
                <a:solidFill>
                  <a:schemeClr val="tx1"/>
                </a:solidFill>
              </a:rPr>
            </a:br>
            <a:r>
              <a:rPr lang="fi-FI" sz="1400" dirty="0">
                <a:solidFill>
                  <a:schemeClr val="tx1"/>
                </a:solidFill>
              </a:rPr>
              <a:t>Merkittävin elinkeino myös Kainuussa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13</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81 %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77 %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7 000 työpaikkaa eli viidennes Kainuun kaikista työllisistä. Alalla työskentelee suoraan    3 300 ihmistä, joista jokaisen välillinen työllisyysvaikutus vähintään 1,1 lisätyöpaikkaa. Vaikuttaa merkittävästi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1227946549"/>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3702517193"/>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2023:</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Kainuussa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0,8</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100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dirty="0">
                          <a:solidFill>
                            <a:srgbClr val="000000"/>
                          </a:solidFill>
                          <a:latin typeface="+mn-lt"/>
                          <a:ea typeface="ＭＳ Ｐゴシック" pitchFamily="34" charset="-128"/>
                        </a:rPr>
                        <a:t>3 300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335 000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4274032295"/>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2274678511"/>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03584777"/>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Teknologiateollisuus</a:t>
            </a:r>
            <a:br>
              <a:rPr lang="fi-FI" dirty="0">
                <a:solidFill>
                  <a:schemeClr val="tx1"/>
                </a:solidFill>
              </a:rPr>
            </a:br>
            <a:r>
              <a:rPr lang="fi-FI" sz="1400" dirty="0">
                <a:solidFill>
                  <a:schemeClr val="tx1"/>
                </a:solidFill>
              </a:rPr>
              <a:t>Merkittävin elinkeino myös Keski-Suomessa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14</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47 %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61 %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35 000 työpaikkaa eli reilu neljännes Keski-Suomen kaikista työllisistä. Alalla työskentelee suoraan 16 700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862842133"/>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2128762370"/>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2023:</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Keski-Suomessa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3,1</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100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16</a:t>
                      </a:r>
                      <a:r>
                        <a:rPr lang="fi-FI" sz="1050" b="0" baseline="0" dirty="0">
                          <a:solidFill>
                            <a:srgbClr val="000000"/>
                          </a:solidFill>
                          <a:latin typeface="+mn-lt"/>
                          <a:ea typeface="ＭＳ Ｐゴシック" pitchFamily="34" charset="-128"/>
                        </a:rPr>
                        <a:t> 700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335 000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2513607978"/>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2192611497"/>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5567736"/>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Teknologiateollisuus</a:t>
            </a:r>
            <a:br>
              <a:rPr lang="fi-FI" dirty="0">
                <a:solidFill>
                  <a:schemeClr val="tx1"/>
                </a:solidFill>
              </a:rPr>
            </a:br>
            <a:r>
              <a:rPr lang="fi-FI" sz="1400" dirty="0">
                <a:solidFill>
                  <a:schemeClr val="tx1"/>
                </a:solidFill>
              </a:rPr>
              <a:t>Merkittävin elinkeino myös Lapissa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15</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73 %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59 %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17 000 työpaikkaa eli viidennes Lapin kaikista työllisistä. Alalla työskentelee suoraan      8 000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3625418982"/>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3847732520"/>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2023:</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Lapissa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6,8</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100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dirty="0">
                          <a:solidFill>
                            <a:srgbClr val="000000"/>
                          </a:solidFill>
                          <a:latin typeface="+mn-lt"/>
                          <a:ea typeface="ＭＳ Ｐゴシック" pitchFamily="34" charset="-128"/>
                        </a:rPr>
                        <a:t>8 000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335 000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1473016265"/>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2273871028"/>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33507209"/>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Teknologiateollisuus</a:t>
            </a:r>
            <a:br>
              <a:rPr lang="fi-FI" dirty="0">
                <a:solidFill>
                  <a:schemeClr val="tx1"/>
                </a:solidFill>
              </a:rPr>
            </a:br>
            <a:r>
              <a:rPr lang="fi-FI" sz="1400" dirty="0">
                <a:solidFill>
                  <a:schemeClr val="tx1"/>
                </a:solidFill>
              </a:rPr>
              <a:t>Merkittävin elinkeino myös Pirkanmaalla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16</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54 %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77 %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83 000 työpaikkaa eli lähes kolmannes Pirkanmaan kaikista työllisistä. Alalla työskentelee suoraan 39 400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3039149540"/>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3789323231"/>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2023:</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Pirkanmaalla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10,1</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100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dirty="0">
                          <a:solidFill>
                            <a:srgbClr val="000000"/>
                          </a:solidFill>
                          <a:latin typeface="+mn-lt"/>
                          <a:ea typeface="ＭＳ Ｐゴシック" pitchFamily="34" charset="-128"/>
                        </a:rPr>
                        <a:t>39 400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335 000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2021222226"/>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2285350377"/>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58463701"/>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Teknologiateollisuus</a:t>
            </a:r>
            <a:br>
              <a:rPr lang="fi-FI" dirty="0">
                <a:solidFill>
                  <a:schemeClr val="tx1"/>
                </a:solidFill>
              </a:rPr>
            </a:br>
            <a:r>
              <a:rPr lang="fi-FI" sz="1400" dirty="0">
                <a:solidFill>
                  <a:schemeClr val="tx1"/>
                </a:solidFill>
              </a:rPr>
              <a:t>Merkittävin elinkeino myös Pohjanmaalla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17</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63 %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93 %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41 000 työpaikkaa eli kolmannes Pohjanmaan kaikista työllisistä. Alalla työskentelee suoraan 19 700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261981833"/>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3847344023"/>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2023:</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Pohjanmaalla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6,3</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100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dirty="0">
                          <a:solidFill>
                            <a:srgbClr val="000000"/>
                          </a:solidFill>
                          <a:latin typeface="+mn-lt"/>
                          <a:ea typeface="ＭＳ Ｐゴシック" pitchFamily="34" charset="-128"/>
                        </a:rPr>
                        <a:t>19 700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335 000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3859269636"/>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2786665913"/>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
        <p:nvSpPr>
          <p:cNvPr id="6" name="Tekstin paikkamerkki 6">
            <a:extLst>
              <a:ext uri="{FF2B5EF4-FFF2-40B4-BE49-F238E27FC236}">
                <a16:creationId xmlns:a16="http://schemas.microsoft.com/office/drawing/2014/main" id="{7C83DEEA-7587-C747-EE84-4599B647EF10}"/>
              </a:ext>
            </a:extLst>
          </p:cNvPr>
          <p:cNvSpPr>
            <a:spLocks noGrp="1"/>
          </p:cNvSpPr>
          <p:nvPr>
            <p:ph type="body" sz="quarter" idx="18"/>
          </p:nvPr>
        </p:nvSpPr>
        <p:spPr>
          <a:xfrm>
            <a:off x="2213539" y="4782014"/>
            <a:ext cx="6224433" cy="158672"/>
          </a:xfrm>
        </p:spPr>
        <p:txBody>
          <a:bodyPr/>
          <a:lstStyle/>
          <a:p>
            <a:r>
              <a:rPr lang="fi-FI" dirty="0"/>
              <a:t>*Pohjanmaan ELY-alue sisältää Keski-Pohjanmaan ja Pohjanmaan maakunnat. </a:t>
            </a:r>
          </a:p>
        </p:txBody>
      </p:sp>
    </p:spTree>
    <p:extLst>
      <p:ext uri="{BB962C8B-B14F-4D97-AF65-F5344CB8AC3E}">
        <p14:creationId xmlns:p14="http://schemas.microsoft.com/office/powerpoint/2010/main" val="2423371311"/>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Teknologiateollisuus</a:t>
            </a:r>
            <a:br>
              <a:rPr lang="fi-FI" dirty="0">
                <a:solidFill>
                  <a:schemeClr val="tx1"/>
                </a:solidFill>
              </a:rPr>
            </a:br>
            <a:r>
              <a:rPr lang="fi-FI" sz="1400" dirty="0">
                <a:solidFill>
                  <a:schemeClr val="tx1"/>
                </a:solidFill>
              </a:rPr>
              <a:t>Merkittävin elinkeino myös Pohjois-Karjalassa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18</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42 %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65 %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15 000 työpaikkaa eli reilu viidennes Pohjois-Karjalan kaikista työllisistä. Alalla työskentelee suoraan 7 100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1686213370"/>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1968286258"/>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2023:</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err="1">
                          <a:solidFill>
                            <a:srgbClr val="000000"/>
                          </a:solidFill>
                          <a:latin typeface="+mn-lt"/>
                        </a:rPr>
                        <a:t>Pohjois</a:t>
                      </a:r>
                      <a:r>
                        <a:rPr lang="fi-FI" sz="1050" b="0">
                          <a:solidFill>
                            <a:srgbClr val="000000"/>
                          </a:solidFill>
                          <a:latin typeface="+mn-lt"/>
                        </a:rPr>
                        <a:t>-Karjalassa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dirty="0">
                          <a:solidFill>
                            <a:srgbClr val="000000"/>
                          </a:solidFill>
                          <a:latin typeface="+mn-lt"/>
                          <a:ea typeface="ＭＳ Ｐゴシック" pitchFamily="34" charset="-128"/>
                        </a:rPr>
                        <a:t>1,5</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100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7 100</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335 000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2815997059"/>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2628291010"/>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11854673"/>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Teknologiateollisuus</a:t>
            </a:r>
            <a:br>
              <a:rPr lang="fi-FI" dirty="0">
                <a:solidFill>
                  <a:schemeClr val="tx1"/>
                </a:solidFill>
              </a:rPr>
            </a:br>
            <a:r>
              <a:rPr lang="fi-FI" sz="1400" dirty="0">
                <a:solidFill>
                  <a:schemeClr val="tx1"/>
                </a:solidFill>
              </a:rPr>
              <a:t>Merkittävin elinkeino myös Pohjois-Pohjanmaalla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19</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65 %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90 %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56 000 työpaikkaa eli reilu neljännes Pohjois-Pohjanmaan kaikista työllisistä. Alalla työskentelee suoraan 26 600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1792353180"/>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1069253211"/>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2023:</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err="1">
                          <a:solidFill>
                            <a:srgbClr val="000000"/>
                          </a:solidFill>
                          <a:latin typeface="+mn-lt"/>
                        </a:rPr>
                        <a:t>Pohjois</a:t>
                      </a:r>
                      <a:r>
                        <a:rPr lang="fi-FI" sz="1050" b="0">
                          <a:solidFill>
                            <a:srgbClr val="000000"/>
                          </a:solidFill>
                          <a:latin typeface="+mn-lt"/>
                        </a:rPr>
                        <a:t>-Pohjanmaalla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8,8</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100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dirty="0">
                          <a:solidFill>
                            <a:srgbClr val="000000"/>
                          </a:solidFill>
                          <a:latin typeface="+mn-lt"/>
                          <a:ea typeface="ＭＳ Ｐゴシック" pitchFamily="34" charset="-128"/>
                        </a:rPr>
                        <a:t>26 600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335 000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1966556519"/>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3142657404"/>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67472548"/>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AFF46846-6019-4A97-9B81-047703C41449}"/>
              </a:ext>
            </a:extLst>
          </p:cNvPr>
          <p:cNvSpPr>
            <a:spLocks noGrp="1"/>
          </p:cNvSpPr>
          <p:nvPr>
            <p:ph type="body" sz="quarter" idx="15"/>
          </p:nvPr>
        </p:nvSpPr>
        <p:spPr/>
        <p:txBody>
          <a:bodyPr/>
          <a:lstStyle/>
          <a:p>
            <a:r>
              <a:rPr lang="fi-FI" dirty="0"/>
              <a:t>Teknologiateollisuus alueittain 8.5.2024</a:t>
            </a:r>
          </a:p>
        </p:txBody>
      </p:sp>
      <p:sp>
        <p:nvSpPr>
          <p:cNvPr id="3" name="Dian numeron paikkamerkki 2">
            <a:extLst>
              <a:ext uri="{FF2B5EF4-FFF2-40B4-BE49-F238E27FC236}">
                <a16:creationId xmlns:a16="http://schemas.microsoft.com/office/drawing/2014/main" id="{F1501574-C9FC-4C36-85FB-D1DE3E4A7A43}"/>
              </a:ext>
            </a:extLst>
          </p:cNvPr>
          <p:cNvSpPr>
            <a:spLocks noGrp="1"/>
          </p:cNvSpPr>
          <p:nvPr>
            <p:ph type="sldNum" sz="quarter" idx="12"/>
          </p:nvPr>
        </p:nvSpPr>
        <p:spPr/>
        <p:txBody>
          <a:bodyPr/>
          <a:lstStyle/>
          <a:p>
            <a:fld id="{6FCB6B90-8271-4E8F-82C1-E646FBB48A2E}" type="slidenum">
              <a:rPr lang="fi-FI" smtClean="0"/>
              <a:pPr/>
              <a:t>2</a:t>
            </a:fld>
            <a:endParaRPr lang="fi-FI"/>
          </a:p>
        </p:txBody>
      </p:sp>
      <p:sp>
        <p:nvSpPr>
          <p:cNvPr id="4" name="Päivämäärän paikkamerkki 3">
            <a:extLst>
              <a:ext uri="{FF2B5EF4-FFF2-40B4-BE49-F238E27FC236}">
                <a16:creationId xmlns:a16="http://schemas.microsoft.com/office/drawing/2014/main" id="{7487A687-CD81-43A7-AE05-B825043A25ED}"/>
              </a:ext>
            </a:extLst>
          </p:cNvPr>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a:extLst>
              <a:ext uri="{FF2B5EF4-FFF2-40B4-BE49-F238E27FC236}">
                <a16:creationId xmlns:a16="http://schemas.microsoft.com/office/drawing/2014/main" id="{9CEC7F99-0A4B-473D-9B1D-65A59959BCE0}"/>
              </a:ext>
            </a:extLst>
          </p:cNvPr>
          <p:cNvSpPr>
            <a:spLocks noGrp="1"/>
          </p:cNvSpPr>
          <p:nvPr>
            <p:ph type="ftr" sz="quarter" idx="11"/>
          </p:nvPr>
        </p:nvSpPr>
        <p:spPr/>
        <p:txBody>
          <a:bodyPr/>
          <a:lstStyle/>
          <a:p>
            <a:r>
              <a:rPr lang="fi-FI"/>
              <a:t>Teknologiateollisuus</a:t>
            </a:r>
          </a:p>
        </p:txBody>
      </p:sp>
      <p:sp>
        <p:nvSpPr>
          <p:cNvPr id="6" name="Sisällön paikkamerkki 5">
            <a:extLst>
              <a:ext uri="{FF2B5EF4-FFF2-40B4-BE49-F238E27FC236}">
                <a16:creationId xmlns:a16="http://schemas.microsoft.com/office/drawing/2014/main" id="{4B4EBBC5-0BE4-4914-88D0-14756726525D}"/>
              </a:ext>
            </a:extLst>
          </p:cNvPr>
          <p:cNvSpPr>
            <a:spLocks noGrp="1"/>
          </p:cNvSpPr>
          <p:nvPr>
            <p:ph sz="quarter" idx="17"/>
          </p:nvPr>
        </p:nvSpPr>
        <p:spPr/>
        <p:txBody>
          <a:bodyPr>
            <a:noAutofit/>
          </a:bodyPr>
          <a:lstStyle/>
          <a:p>
            <a:pPr marL="285750" indent="-285750">
              <a:lnSpc>
                <a:spcPct val="100000"/>
              </a:lnSpc>
              <a:buFont typeface="Arial" panose="020B0604020202020204" pitchFamily="34" charset="0"/>
              <a:buChar char="•"/>
            </a:pPr>
            <a:r>
              <a:rPr lang="fi-FI" sz="1050" dirty="0">
                <a:effectLst/>
                <a:latin typeface="Verdana" panose="020B0604030504040204" pitchFamily="34" charset="0"/>
                <a:ea typeface="Verdana" panose="020B0604030504040204" pitchFamily="34" charset="0"/>
                <a:cs typeface="Verdana" panose="020B0604030504040204" pitchFamily="34" charset="0"/>
              </a:rPr>
              <a:t>Teknologiayritysten liikevaihto kehittyi vaihtelevasti vuonna 2023 eri ELY-alueilla. </a:t>
            </a:r>
            <a:endParaRPr lang="fi-FI" sz="1050" dirty="0"/>
          </a:p>
          <a:p>
            <a:pPr marL="285750" indent="-285750">
              <a:lnSpc>
                <a:spcPct val="100000"/>
              </a:lnSpc>
              <a:buFont typeface="Arial" panose="020B0604020202020204" pitchFamily="34" charset="0"/>
              <a:buChar char="•"/>
            </a:pPr>
            <a:r>
              <a:rPr lang="fi-FI" sz="1050" dirty="0">
                <a:effectLst/>
                <a:latin typeface="Verdana" panose="020B0604030504040204" pitchFamily="34" charset="0"/>
                <a:ea typeface="Verdana" panose="020B0604030504040204" pitchFamily="34" charset="0"/>
                <a:cs typeface="Verdana" panose="020B0604030504040204" pitchFamily="34" charset="0"/>
              </a:rPr>
              <a:t>Voimakka</a:t>
            </a:r>
            <a:r>
              <a:rPr lang="fi-FI" sz="1050" dirty="0"/>
              <a:t>inta kasvu oli Keski-Suomessa, jossa liikevaihto kasvoi 6,5 % prosenttia. Seuraavaksi eniten liikevaihto kasvoi Pirkanmaalla, +5,7 %, Varsinais-Suomessa +5,3 % ja Pohjois-Savossa +4,7 %. Liikevaihto laski eniten Satakunnassa -12,7 %, Lapissa -11,8 % ja Pohjois-Pohjanmaalla -11,2 %. Koko maassa liikevaihto laski alustavien tietojen mukaan 4,3 %.*</a:t>
            </a:r>
          </a:p>
          <a:p>
            <a:pPr marL="285750" indent="-285750">
              <a:lnSpc>
                <a:spcPct val="100000"/>
              </a:lnSpc>
              <a:buFont typeface="Arial" panose="020B0604020202020204" pitchFamily="34" charset="0"/>
              <a:buChar char="•"/>
            </a:pPr>
            <a:r>
              <a:rPr lang="fi-FI" sz="1050" dirty="0">
                <a:effectLst/>
                <a:latin typeface="Verdana" panose="020B0604030504040204" pitchFamily="34" charset="0"/>
                <a:ea typeface="Verdana" panose="020B0604030504040204" pitchFamily="34" charset="0"/>
                <a:cs typeface="Verdana" panose="020B0604030504040204" pitchFamily="34" charset="0"/>
              </a:rPr>
              <a:t>Teknologiateollisuuden (elektroniikka- ja sähköteollisuus, kone- ja metallituoteteollisuus, metallien jalostus, suunnittelu ja konsultointi sekä tietotekniikka-ala) liikevaihdoltaan suurimmat ELY-alueet ovat Uusimaa (osuus koko teknologiateollisuuden liikevaihdosta: 35 %), Pirkanmaa (10 %), Pohjois-Pohjanmaa (9 %), Varsinais-Suomi (8 %), Lappi (7 %) ja Satakunta (6 %). Seuraavaksi eniten liikevaihtoa kertyy Pohjanmaalla, Hämeessä ja Keski-Suomessa. Alan henkilöstöstä jakaantuu Suomessa alueellisesti suunnilleen liikevaihdon mukaisessa suhteessa.</a:t>
            </a:r>
          </a:p>
          <a:p>
            <a:pPr>
              <a:lnSpc>
                <a:spcPct val="100000"/>
              </a:lnSpc>
            </a:pPr>
            <a:endParaRPr lang="fi-FI" sz="1050" dirty="0"/>
          </a:p>
          <a:p>
            <a:pPr>
              <a:lnSpc>
                <a:spcPct val="100000"/>
              </a:lnSpc>
            </a:pPr>
            <a:endParaRPr lang="fi-FI" sz="900" dirty="0"/>
          </a:p>
          <a:p>
            <a:pPr>
              <a:lnSpc>
                <a:spcPct val="100000"/>
              </a:lnSpc>
            </a:pPr>
            <a:r>
              <a:rPr lang="fi-FI" sz="900" dirty="0"/>
              <a:t>*) </a:t>
            </a:r>
            <a:r>
              <a:rPr lang="fi-FI" sz="900" dirty="0">
                <a:effectLst/>
                <a:latin typeface="Verdana" panose="020B0604030504040204" pitchFamily="34" charset="0"/>
                <a:ea typeface="Verdana" panose="020B0604030504040204" pitchFamily="34" charset="0"/>
                <a:cs typeface="Verdana" panose="020B0604030504040204" pitchFamily="34" charset="0"/>
              </a:rPr>
              <a:t>Joillakin ELY-alueilla liikevaihdossa esiintyy voimakasta, suhdanteista riippumatonta, kuukausivaihtelua. Tämä johtuu lähinnä alan yritysten toiminnan luonteesta. Voimakkaat heilahtelut ovat usein peräisin suurista projekteista, joiden laskutus tapahtuu yleensä projektien valmistuttua eikä vähitellen niiden valmistumisen aikana.</a:t>
            </a:r>
          </a:p>
          <a:p>
            <a:pPr marL="285750" indent="-285750">
              <a:lnSpc>
                <a:spcPct val="100000"/>
              </a:lnSpc>
              <a:buFont typeface="Arial" panose="020B0604020202020204" pitchFamily="34" charset="0"/>
              <a:buChar char="•"/>
            </a:pPr>
            <a:endParaRPr lang="fi-FI" sz="900" dirty="0">
              <a:effectLst/>
              <a:latin typeface="Verdana" panose="020B0604030504040204" pitchFamily="34" charset="0"/>
              <a:ea typeface="Verdana" panose="020B0604030504040204" pitchFamily="34" charset="0"/>
              <a:cs typeface="Verdana" panose="020B0604030504040204" pitchFamily="34" charset="0"/>
            </a:endParaRPr>
          </a:p>
          <a:p>
            <a:pPr marL="285750" indent="-285750">
              <a:lnSpc>
                <a:spcPct val="100000"/>
              </a:lnSpc>
              <a:buFont typeface="Arial" panose="020B0604020202020204" pitchFamily="34" charset="0"/>
              <a:buChar char="•"/>
            </a:pPr>
            <a:endParaRPr lang="fi-FI" sz="900" dirty="0">
              <a:solidFill>
                <a:schemeClr val="accent2"/>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7" name="Tekstin paikkamerkki 6">
            <a:extLst>
              <a:ext uri="{FF2B5EF4-FFF2-40B4-BE49-F238E27FC236}">
                <a16:creationId xmlns:a16="http://schemas.microsoft.com/office/drawing/2014/main" id="{C3D095EB-0842-4D62-9C81-361A029B4C6B}"/>
              </a:ext>
            </a:extLst>
          </p:cNvPr>
          <p:cNvSpPr>
            <a:spLocks noGrp="1"/>
          </p:cNvSpPr>
          <p:nvPr>
            <p:ph type="body" sz="quarter" idx="18"/>
          </p:nvPr>
        </p:nvSpPr>
        <p:spPr/>
        <p:txBody>
          <a:bodyPr/>
          <a:lstStyle/>
          <a:p>
            <a:endParaRPr lang="fi-FI"/>
          </a:p>
        </p:txBody>
      </p:sp>
    </p:spTree>
    <p:extLst>
      <p:ext uri="{BB962C8B-B14F-4D97-AF65-F5344CB8AC3E}">
        <p14:creationId xmlns:p14="http://schemas.microsoft.com/office/powerpoint/2010/main" val="1351889856"/>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Teknologiateollisuus</a:t>
            </a:r>
            <a:br>
              <a:rPr lang="fi-FI" dirty="0">
                <a:solidFill>
                  <a:schemeClr val="tx1"/>
                </a:solidFill>
              </a:rPr>
            </a:br>
            <a:r>
              <a:rPr lang="fi-FI" sz="1400" dirty="0">
                <a:solidFill>
                  <a:schemeClr val="tx1"/>
                </a:solidFill>
              </a:rPr>
              <a:t>Merkittävin elinkeino myös Pohjois-Savossa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20</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45 %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57 %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24 000 työpaikkaa eli reilu viidennes Pohjois-Savon kaikista työllisistä. Alalla työskentelee suoraan 11 300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1270114760"/>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1030060636"/>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2023:</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err="1">
                          <a:solidFill>
                            <a:srgbClr val="000000"/>
                          </a:solidFill>
                          <a:latin typeface="+mn-lt"/>
                        </a:rPr>
                        <a:t>Pohjois</a:t>
                      </a:r>
                      <a:r>
                        <a:rPr lang="fi-FI" sz="1050" b="0">
                          <a:solidFill>
                            <a:srgbClr val="000000"/>
                          </a:solidFill>
                          <a:latin typeface="+mn-lt"/>
                        </a:rPr>
                        <a:t>-Savossa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2,5</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100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dirty="0">
                          <a:solidFill>
                            <a:srgbClr val="000000"/>
                          </a:solidFill>
                          <a:latin typeface="+mn-lt"/>
                          <a:ea typeface="ＭＳ Ｐゴシック" pitchFamily="34" charset="-128"/>
                        </a:rPr>
                        <a:t>11 300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335 000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1317848844"/>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83982459"/>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84300583"/>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Teknologiateollisuus</a:t>
            </a:r>
            <a:br>
              <a:rPr lang="fi-FI" dirty="0">
                <a:solidFill>
                  <a:schemeClr val="tx1"/>
                </a:solidFill>
              </a:rPr>
            </a:br>
            <a:r>
              <a:rPr lang="fi-FI" sz="1400" dirty="0">
                <a:solidFill>
                  <a:schemeClr val="tx1"/>
                </a:solidFill>
              </a:rPr>
              <a:t>Merkittävin elinkeino myös Satakunnassa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21</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58 %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69 %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28 000 työpaikkaa eli reilu neljännes Satakunnan kaikista työllisistä. Alalla työskentelee suoraan 13 300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4004918440"/>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507280854"/>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2023:</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Satakunnassa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6,3</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100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dirty="0">
                          <a:solidFill>
                            <a:srgbClr val="000000"/>
                          </a:solidFill>
                          <a:latin typeface="+mn-lt"/>
                          <a:ea typeface="ＭＳ Ｐゴシック" pitchFamily="34" charset="-128"/>
                        </a:rPr>
                        <a:t>13 300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335 000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741438785"/>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3409041233"/>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0882757"/>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Teknologiateollisuus</a:t>
            </a:r>
            <a:br>
              <a:rPr lang="fi-FI" dirty="0">
                <a:solidFill>
                  <a:schemeClr val="tx1"/>
                </a:solidFill>
              </a:rPr>
            </a:br>
            <a:r>
              <a:rPr lang="fi-FI" sz="1400" dirty="0">
                <a:solidFill>
                  <a:schemeClr val="tx1"/>
                </a:solidFill>
              </a:rPr>
              <a:t>Merkittävin elinkeino myös Uudellamaalla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22</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53 %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49 %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241 000 työpaikkaa eli noin neljännes Uudenmaan kaikista työllisistä. Alalla työskentelee suoraan 114 900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1086803152"/>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2159428279"/>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2023:</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Uudellamaalla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34,9</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100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dirty="0">
                          <a:solidFill>
                            <a:srgbClr val="000000"/>
                          </a:solidFill>
                          <a:latin typeface="+mn-lt"/>
                          <a:ea typeface="ＭＳ Ｐゴシック" pitchFamily="34" charset="-128"/>
                        </a:rPr>
                        <a:t>114 900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335 000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4223780092"/>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2710739377"/>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8845647"/>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Teknologiateollisuus</a:t>
            </a:r>
            <a:br>
              <a:rPr lang="fi-FI" dirty="0">
                <a:solidFill>
                  <a:schemeClr val="tx1"/>
                </a:solidFill>
              </a:rPr>
            </a:br>
            <a:r>
              <a:rPr lang="fi-FI" sz="1400" dirty="0">
                <a:solidFill>
                  <a:schemeClr val="tx1"/>
                </a:solidFill>
              </a:rPr>
              <a:t>Merkittävin elinkeino myös Varsinais-Suomessa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23</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48 %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47 %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67 000 työpaikkaa eli reilu neljännes Varsinais-Suomen kaikista työllisistä. Alalla työskentelee suoraan 32 000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1262818905"/>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2527512976"/>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2023:</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Varsinais-Suomessa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7,9</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100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dirty="0">
                          <a:solidFill>
                            <a:srgbClr val="000000"/>
                          </a:solidFill>
                          <a:latin typeface="+mn-lt"/>
                          <a:ea typeface="ＭＳ Ｐゴシック" pitchFamily="34" charset="-128"/>
                        </a:rPr>
                        <a:t>32 000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335 000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4135599613"/>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118237513"/>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59390883"/>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alan merkittävimmillä alueilla 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24</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0" name="Sisällön paikkamerkki 9">
            <a:extLst>
              <a:ext uri="{FF2B5EF4-FFF2-40B4-BE49-F238E27FC236}">
                <a16:creationId xmlns:a16="http://schemas.microsoft.com/office/drawing/2014/main" id="{D3C513D1-AFFB-34BE-2842-2264138975B0}"/>
              </a:ext>
            </a:extLst>
          </p:cNvPr>
          <p:cNvGraphicFramePr>
            <a:graphicFrameLocks noGrp="1" noChangeAspect="1"/>
          </p:cNvGraphicFramePr>
          <p:nvPr>
            <p:ph sz="quarter" idx="17"/>
            <p:extLst>
              <p:ext uri="{D42A27DB-BD31-4B8C-83A1-F6EECF244321}">
                <p14:modId xmlns:p14="http://schemas.microsoft.com/office/powerpoint/2010/main" val="959630562"/>
              </p:ext>
            </p:extLst>
          </p:nvPr>
        </p:nvGraphicFramePr>
        <p:xfrm>
          <a:off x="392202" y="1103313"/>
          <a:ext cx="8369120" cy="3541712"/>
        </p:xfrm>
        <a:graphic>
          <a:graphicData uri="http://schemas.openxmlformats.org/presentationml/2006/ole">
            <mc:AlternateContent xmlns:mc="http://schemas.openxmlformats.org/markup-compatibility/2006">
              <mc:Choice xmlns:v="urn:schemas-microsoft-com:vml" Requires="v">
                <p:oleObj name="Macrobond document" r:id="rId2" imgW="13186092" imgH="5580429" progId="Mbnd.mbnd">
                  <p:embed/>
                </p:oleObj>
              </mc:Choice>
              <mc:Fallback>
                <p:oleObj name="Macrobond document" r:id="rId2" imgW="13186092" imgH="5580429" progId="Mbnd.mbnd">
                  <p:embed/>
                  <p:pic>
                    <p:nvPicPr>
                      <p:cNvPr id="10" name="Sisällön paikkamerkki 9">
                        <a:extLst>
                          <a:ext uri="{FF2B5EF4-FFF2-40B4-BE49-F238E27FC236}">
                            <a16:creationId xmlns:a16="http://schemas.microsoft.com/office/drawing/2014/main" id="{D3C513D1-AFFB-34BE-2842-2264138975B0}"/>
                          </a:ext>
                        </a:extLst>
                      </p:cNvPr>
                      <p:cNvPicPr/>
                      <p:nvPr/>
                    </p:nvPicPr>
                    <p:blipFill>
                      <a:blip r:embed="rId3"/>
                      <a:stretch>
                        <a:fillRect/>
                      </a:stretch>
                    </p:blipFill>
                    <p:spPr>
                      <a:xfrm>
                        <a:off x="392202" y="1103313"/>
                        <a:ext cx="8369120" cy="3541712"/>
                      </a:xfrm>
                      <a:prstGeom prst="rect">
                        <a:avLst/>
                      </a:prstGeom>
                    </p:spPr>
                  </p:pic>
                </p:oleObj>
              </mc:Fallback>
            </mc:AlternateContent>
          </a:graphicData>
        </a:graphic>
      </p:graphicFrame>
    </p:spTree>
    <p:extLst>
      <p:ext uri="{BB962C8B-B14F-4D97-AF65-F5344CB8AC3E}">
        <p14:creationId xmlns:p14="http://schemas.microsoft.com/office/powerpoint/2010/main" val="1535896550"/>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Etelä-Pohjanmaalla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25</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0" name="Sisällön paikkamerkki 9">
            <a:extLst>
              <a:ext uri="{FF2B5EF4-FFF2-40B4-BE49-F238E27FC236}">
                <a16:creationId xmlns:a16="http://schemas.microsoft.com/office/drawing/2014/main" id="{31015168-3B54-9057-0D3C-488B43203BDD}"/>
              </a:ext>
            </a:extLst>
          </p:cNvPr>
          <p:cNvGraphicFramePr>
            <a:graphicFrameLocks noGrp="1" noChangeAspect="1"/>
          </p:cNvGraphicFramePr>
          <p:nvPr>
            <p:ph sz="quarter" idx="17"/>
            <p:extLst>
              <p:ext uri="{D42A27DB-BD31-4B8C-83A1-F6EECF244321}">
                <p14:modId xmlns:p14="http://schemas.microsoft.com/office/powerpoint/2010/main" val="4285582069"/>
              </p:ext>
            </p:extLst>
          </p:nvPr>
        </p:nvGraphicFramePr>
        <p:xfrm>
          <a:off x="392202" y="1103313"/>
          <a:ext cx="8369120" cy="3541712"/>
        </p:xfrm>
        <a:graphic>
          <a:graphicData uri="http://schemas.openxmlformats.org/presentationml/2006/ole">
            <mc:AlternateContent xmlns:mc="http://schemas.openxmlformats.org/markup-compatibility/2006">
              <mc:Choice xmlns:v="urn:schemas-microsoft-com:vml" Requires="v">
                <p:oleObj name="Macrobond document" r:id="rId2" imgW="13186092" imgH="5580429" progId="Mbnd.mbnd">
                  <p:embed/>
                </p:oleObj>
              </mc:Choice>
              <mc:Fallback>
                <p:oleObj name="Macrobond document" r:id="rId2" imgW="13186092" imgH="5580429" progId="Mbnd.mbnd">
                  <p:embed/>
                  <p:pic>
                    <p:nvPicPr>
                      <p:cNvPr id="10" name="Sisällön paikkamerkki 9">
                        <a:extLst>
                          <a:ext uri="{FF2B5EF4-FFF2-40B4-BE49-F238E27FC236}">
                            <a16:creationId xmlns:a16="http://schemas.microsoft.com/office/drawing/2014/main" id="{31015168-3B54-9057-0D3C-488B43203BDD}"/>
                          </a:ext>
                        </a:extLst>
                      </p:cNvPr>
                      <p:cNvPicPr/>
                      <p:nvPr/>
                    </p:nvPicPr>
                    <p:blipFill>
                      <a:blip r:embed="rId3"/>
                      <a:stretch>
                        <a:fillRect/>
                      </a:stretch>
                    </p:blipFill>
                    <p:spPr>
                      <a:xfrm>
                        <a:off x="392202" y="1103313"/>
                        <a:ext cx="8369120" cy="3541712"/>
                      </a:xfrm>
                      <a:prstGeom prst="rect">
                        <a:avLst/>
                      </a:prstGeom>
                    </p:spPr>
                  </p:pic>
                </p:oleObj>
              </mc:Fallback>
            </mc:AlternateContent>
          </a:graphicData>
        </a:graphic>
      </p:graphicFrame>
    </p:spTree>
    <p:extLst>
      <p:ext uri="{BB962C8B-B14F-4D97-AF65-F5344CB8AC3E}">
        <p14:creationId xmlns:p14="http://schemas.microsoft.com/office/powerpoint/2010/main" val="4173300650"/>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Etelä-Savossa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26</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0" name="Sisällön paikkamerkki 9">
            <a:extLst>
              <a:ext uri="{FF2B5EF4-FFF2-40B4-BE49-F238E27FC236}">
                <a16:creationId xmlns:a16="http://schemas.microsoft.com/office/drawing/2014/main" id="{AD17BEDA-62AB-4276-2598-47626DEB5D31}"/>
              </a:ext>
            </a:extLst>
          </p:cNvPr>
          <p:cNvGraphicFramePr>
            <a:graphicFrameLocks noGrp="1" noChangeAspect="1"/>
          </p:cNvGraphicFramePr>
          <p:nvPr>
            <p:ph sz="quarter" idx="17"/>
            <p:extLst>
              <p:ext uri="{D42A27DB-BD31-4B8C-83A1-F6EECF244321}">
                <p14:modId xmlns:p14="http://schemas.microsoft.com/office/powerpoint/2010/main" val="619298101"/>
              </p:ext>
            </p:extLst>
          </p:nvPr>
        </p:nvGraphicFramePr>
        <p:xfrm>
          <a:off x="392202" y="1103313"/>
          <a:ext cx="8369120" cy="3541712"/>
        </p:xfrm>
        <a:graphic>
          <a:graphicData uri="http://schemas.openxmlformats.org/presentationml/2006/ole">
            <mc:AlternateContent xmlns:mc="http://schemas.openxmlformats.org/markup-compatibility/2006">
              <mc:Choice xmlns:v="urn:schemas-microsoft-com:vml" Requires="v">
                <p:oleObj name="Macrobond document" r:id="rId2" imgW="13186092" imgH="5580429" progId="Mbnd.mbnd">
                  <p:embed/>
                </p:oleObj>
              </mc:Choice>
              <mc:Fallback>
                <p:oleObj name="Macrobond document" r:id="rId2" imgW="13186092" imgH="5580429" progId="Mbnd.mbnd">
                  <p:embed/>
                  <p:pic>
                    <p:nvPicPr>
                      <p:cNvPr id="10" name="Sisällön paikkamerkki 9">
                        <a:extLst>
                          <a:ext uri="{FF2B5EF4-FFF2-40B4-BE49-F238E27FC236}">
                            <a16:creationId xmlns:a16="http://schemas.microsoft.com/office/drawing/2014/main" id="{AD17BEDA-62AB-4276-2598-47626DEB5D31}"/>
                          </a:ext>
                        </a:extLst>
                      </p:cNvPr>
                      <p:cNvPicPr/>
                      <p:nvPr/>
                    </p:nvPicPr>
                    <p:blipFill>
                      <a:blip r:embed="rId3"/>
                      <a:stretch>
                        <a:fillRect/>
                      </a:stretch>
                    </p:blipFill>
                    <p:spPr>
                      <a:xfrm>
                        <a:off x="392202" y="1103313"/>
                        <a:ext cx="8369120" cy="3541712"/>
                      </a:xfrm>
                      <a:prstGeom prst="rect">
                        <a:avLst/>
                      </a:prstGeom>
                    </p:spPr>
                  </p:pic>
                </p:oleObj>
              </mc:Fallback>
            </mc:AlternateContent>
          </a:graphicData>
        </a:graphic>
      </p:graphicFrame>
    </p:spTree>
    <p:extLst>
      <p:ext uri="{BB962C8B-B14F-4D97-AF65-F5344CB8AC3E}">
        <p14:creationId xmlns:p14="http://schemas.microsoft.com/office/powerpoint/2010/main" val="1577087571"/>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Hämeessä</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27</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dirty="0"/>
              <a:t>Kausipuhdistetut liikevaihtokuvaajat</a:t>
            </a:r>
          </a:p>
          <a:p>
            <a:r>
              <a:rPr lang="fi-FI" dirty="0"/>
              <a:t>Lähde: </a:t>
            </a:r>
            <a:r>
              <a:rPr lang="fi-FI" dirty="0" err="1"/>
              <a:t>Macrobond</a:t>
            </a:r>
            <a:r>
              <a:rPr lang="fi-FI" dirty="0"/>
              <a:t>, Tilastokeskus</a:t>
            </a:r>
          </a:p>
          <a:p>
            <a:r>
              <a:rPr lang="fi-FI" dirty="0"/>
              <a:t>*Häme sisältää Päijät-Hämeen ja Kanta-Hämeen maakunnat.</a:t>
            </a:r>
          </a:p>
          <a:p>
            <a:endParaRPr lang="fi-FI" dirty="0"/>
          </a:p>
        </p:txBody>
      </p:sp>
      <p:graphicFrame>
        <p:nvGraphicFramePr>
          <p:cNvPr id="10" name="Sisällön paikkamerkki 9">
            <a:extLst>
              <a:ext uri="{FF2B5EF4-FFF2-40B4-BE49-F238E27FC236}">
                <a16:creationId xmlns:a16="http://schemas.microsoft.com/office/drawing/2014/main" id="{4017A210-DE17-9E07-3163-573C5C4F7377}"/>
              </a:ext>
            </a:extLst>
          </p:cNvPr>
          <p:cNvGraphicFramePr>
            <a:graphicFrameLocks noGrp="1" noChangeAspect="1"/>
          </p:cNvGraphicFramePr>
          <p:nvPr>
            <p:ph sz="quarter" idx="17"/>
            <p:extLst>
              <p:ext uri="{D42A27DB-BD31-4B8C-83A1-F6EECF244321}">
                <p14:modId xmlns:p14="http://schemas.microsoft.com/office/powerpoint/2010/main" val="2172731369"/>
              </p:ext>
            </p:extLst>
          </p:nvPr>
        </p:nvGraphicFramePr>
        <p:xfrm>
          <a:off x="392202" y="1103313"/>
          <a:ext cx="8369120" cy="3541712"/>
        </p:xfrm>
        <a:graphic>
          <a:graphicData uri="http://schemas.openxmlformats.org/presentationml/2006/ole">
            <mc:AlternateContent xmlns:mc="http://schemas.openxmlformats.org/markup-compatibility/2006">
              <mc:Choice xmlns:v="urn:schemas-microsoft-com:vml" Requires="v">
                <p:oleObj name="Macrobond document" r:id="rId2" imgW="13186092" imgH="5580429" progId="Mbnd.mbnd">
                  <p:embed/>
                </p:oleObj>
              </mc:Choice>
              <mc:Fallback>
                <p:oleObj name="Macrobond document" r:id="rId2" imgW="13186092" imgH="5580429" progId="Mbnd.mbnd">
                  <p:embed/>
                  <p:pic>
                    <p:nvPicPr>
                      <p:cNvPr id="10" name="Sisällön paikkamerkki 9">
                        <a:extLst>
                          <a:ext uri="{FF2B5EF4-FFF2-40B4-BE49-F238E27FC236}">
                            <a16:creationId xmlns:a16="http://schemas.microsoft.com/office/drawing/2014/main" id="{4017A210-DE17-9E07-3163-573C5C4F7377}"/>
                          </a:ext>
                        </a:extLst>
                      </p:cNvPr>
                      <p:cNvPicPr/>
                      <p:nvPr/>
                    </p:nvPicPr>
                    <p:blipFill>
                      <a:blip r:embed="rId3"/>
                      <a:stretch>
                        <a:fillRect/>
                      </a:stretch>
                    </p:blipFill>
                    <p:spPr>
                      <a:xfrm>
                        <a:off x="392202" y="1103313"/>
                        <a:ext cx="8369120" cy="3541712"/>
                      </a:xfrm>
                      <a:prstGeom prst="rect">
                        <a:avLst/>
                      </a:prstGeom>
                    </p:spPr>
                  </p:pic>
                </p:oleObj>
              </mc:Fallback>
            </mc:AlternateContent>
          </a:graphicData>
        </a:graphic>
      </p:graphicFrame>
    </p:spTree>
    <p:extLst>
      <p:ext uri="{BB962C8B-B14F-4D97-AF65-F5344CB8AC3E}">
        <p14:creationId xmlns:p14="http://schemas.microsoft.com/office/powerpoint/2010/main" val="4073917404"/>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a:t>
            </a:r>
            <a:r>
              <a:rPr lang="fi-FI" err="1"/>
              <a:t>Kaakkois</a:t>
            </a:r>
            <a:r>
              <a:rPr lang="fi-FI"/>
              <a:t>-Suomessa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28</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a:xfrm>
            <a:off x="2334682" y="4727575"/>
            <a:ext cx="5909318" cy="133776"/>
          </a:xfrm>
        </p:spPr>
        <p:txBody>
          <a:bodyPr/>
          <a:lstStyle/>
          <a:p>
            <a:r>
              <a:rPr lang="fi-FI" dirty="0"/>
              <a:t>Kausipuhdistetut liikevaihtokuvaajat</a:t>
            </a:r>
          </a:p>
          <a:p>
            <a:r>
              <a:rPr lang="fi-FI" dirty="0"/>
              <a:t>Lähde: </a:t>
            </a:r>
            <a:r>
              <a:rPr lang="fi-FI" dirty="0" err="1"/>
              <a:t>Macrobond</a:t>
            </a:r>
            <a:r>
              <a:rPr lang="fi-FI" dirty="0"/>
              <a:t>, Tilastokeskus.</a:t>
            </a:r>
          </a:p>
          <a:p>
            <a:r>
              <a:rPr lang="fi-FI" dirty="0"/>
              <a:t>*Kaakkois-Suomi sisältää Etelä-Karjalan ja Kymenlaakson maakunnat.</a:t>
            </a:r>
          </a:p>
          <a:p>
            <a:endParaRPr lang="fi-FI" dirty="0"/>
          </a:p>
        </p:txBody>
      </p:sp>
      <p:graphicFrame>
        <p:nvGraphicFramePr>
          <p:cNvPr id="10" name="Sisällön paikkamerkki 9">
            <a:extLst>
              <a:ext uri="{FF2B5EF4-FFF2-40B4-BE49-F238E27FC236}">
                <a16:creationId xmlns:a16="http://schemas.microsoft.com/office/drawing/2014/main" id="{7C1F7ACA-6E48-E102-7CB8-7F0D4FA33604}"/>
              </a:ext>
            </a:extLst>
          </p:cNvPr>
          <p:cNvGraphicFramePr>
            <a:graphicFrameLocks noGrp="1" noChangeAspect="1"/>
          </p:cNvGraphicFramePr>
          <p:nvPr>
            <p:ph sz="quarter" idx="17"/>
            <p:extLst>
              <p:ext uri="{D42A27DB-BD31-4B8C-83A1-F6EECF244321}">
                <p14:modId xmlns:p14="http://schemas.microsoft.com/office/powerpoint/2010/main" val="2627911095"/>
              </p:ext>
            </p:extLst>
          </p:nvPr>
        </p:nvGraphicFramePr>
        <p:xfrm>
          <a:off x="392202" y="1103313"/>
          <a:ext cx="8369120" cy="3541712"/>
        </p:xfrm>
        <a:graphic>
          <a:graphicData uri="http://schemas.openxmlformats.org/presentationml/2006/ole">
            <mc:AlternateContent xmlns:mc="http://schemas.openxmlformats.org/markup-compatibility/2006">
              <mc:Choice xmlns:v="urn:schemas-microsoft-com:vml" Requires="v">
                <p:oleObj name="Macrobond document" r:id="rId2" imgW="13186092" imgH="5580429" progId="Mbnd.mbnd">
                  <p:embed/>
                </p:oleObj>
              </mc:Choice>
              <mc:Fallback>
                <p:oleObj name="Macrobond document" r:id="rId2" imgW="13186092" imgH="5580429" progId="Mbnd.mbnd">
                  <p:embed/>
                  <p:pic>
                    <p:nvPicPr>
                      <p:cNvPr id="10" name="Sisällön paikkamerkki 9">
                        <a:extLst>
                          <a:ext uri="{FF2B5EF4-FFF2-40B4-BE49-F238E27FC236}">
                            <a16:creationId xmlns:a16="http://schemas.microsoft.com/office/drawing/2014/main" id="{7C1F7ACA-6E48-E102-7CB8-7F0D4FA33604}"/>
                          </a:ext>
                        </a:extLst>
                      </p:cNvPr>
                      <p:cNvPicPr/>
                      <p:nvPr/>
                    </p:nvPicPr>
                    <p:blipFill>
                      <a:blip r:embed="rId3"/>
                      <a:stretch>
                        <a:fillRect/>
                      </a:stretch>
                    </p:blipFill>
                    <p:spPr>
                      <a:xfrm>
                        <a:off x="392202" y="1103313"/>
                        <a:ext cx="8369120" cy="3541712"/>
                      </a:xfrm>
                      <a:prstGeom prst="rect">
                        <a:avLst/>
                      </a:prstGeom>
                    </p:spPr>
                  </p:pic>
                </p:oleObj>
              </mc:Fallback>
            </mc:AlternateContent>
          </a:graphicData>
        </a:graphic>
      </p:graphicFrame>
    </p:spTree>
    <p:extLst>
      <p:ext uri="{BB962C8B-B14F-4D97-AF65-F5344CB8AC3E}">
        <p14:creationId xmlns:p14="http://schemas.microsoft.com/office/powerpoint/2010/main" val="3071498469"/>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Kainuussa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29</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0" name="Sisällön paikkamerkki 9">
            <a:extLst>
              <a:ext uri="{FF2B5EF4-FFF2-40B4-BE49-F238E27FC236}">
                <a16:creationId xmlns:a16="http://schemas.microsoft.com/office/drawing/2014/main" id="{CEAB3441-D16A-D980-8500-89E44B0A2D80}"/>
              </a:ext>
            </a:extLst>
          </p:cNvPr>
          <p:cNvGraphicFramePr>
            <a:graphicFrameLocks noGrp="1" noChangeAspect="1"/>
          </p:cNvGraphicFramePr>
          <p:nvPr>
            <p:ph sz="quarter" idx="17"/>
            <p:extLst>
              <p:ext uri="{D42A27DB-BD31-4B8C-83A1-F6EECF244321}">
                <p14:modId xmlns:p14="http://schemas.microsoft.com/office/powerpoint/2010/main" val="2195951123"/>
              </p:ext>
            </p:extLst>
          </p:nvPr>
        </p:nvGraphicFramePr>
        <p:xfrm>
          <a:off x="392202" y="1103313"/>
          <a:ext cx="8369120" cy="3541712"/>
        </p:xfrm>
        <a:graphic>
          <a:graphicData uri="http://schemas.openxmlformats.org/presentationml/2006/ole">
            <mc:AlternateContent xmlns:mc="http://schemas.openxmlformats.org/markup-compatibility/2006">
              <mc:Choice xmlns:v="urn:schemas-microsoft-com:vml" Requires="v">
                <p:oleObj name="Macrobond document" r:id="rId2" imgW="13186092" imgH="5580429" progId="Mbnd.mbnd">
                  <p:embed/>
                </p:oleObj>
              </mc:Choice>
              <mc:Fallback>
                <p:oleObj name="Macrobond document" r:id="rId2" imgW="13186092" imgH="5580429" progId="Mbnd.mbnd">
                  <p:embed/>
                  <p:pic>
                    <p:nvPicPr>
                      <p:cNvPr id="10" name="Sisällön paikkamerkki 9">
                        <a:extLst>
                          <a:ext uri="{FF2B5EF4-FFF2-40B4-BE49-F238E27FC236}">
                            <a16:creationId xmlns:a16="http://schemas.microsoft.com/office/drawing/2014/main" id="{CEAB3441-D16A-D980-8500-89E44B0A2D80}"/>
                          </a:ext>
                        </a:extLst>
                      </p:cNvPr>
                      <p:cNvPicPr/>
                      <p:nvPr/>
                    </p:nvPicPr>
                    <p:blipFill>
                      <a:blip r:embed="rId3"/>
                      <a:stretch>
                        <a:fillRect/>
                      </a:stretch>
                    </p:blipFill>
                    <p:spPr>
                      <a:xfrm>
                        <a:off x="392202" y="1103313"/>
                        <a:ext cx="8369120" cy="3541712"/>
                      </a:xfrm>
                      <a:prstGeom prst="rect">
                        <a:avLst/>
                      </a:prstGeom>
                    </p:spPr>
                  </p:pic>
                </p:oleObj>
              </mc:Fallback>
            </mc:AlternateContent>
          </a:graphicData>
        </a:graphic>
      </p:graphicFrame>
    </p:spTree>
    <p:extLst>
      <p:ext uri="{BB962C8B-B14F-4D97-AF65-F5344CB8AC3E}">
        <p14:creationId xmlns:p14="http://schemas.microsoft.com/office/powerpoint/2010/main" val="4276321020"/>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Teknologiateollisuus</a:t>
            </a:r>
          </a:p>
          <a:p>
            <a:r>
              <a:rPr lang="fi-FI" sz="1400" dirty="0">
                <a:solidFill>
                  <a:schemeClr val="tx1"/>
                </a:solidFill>
              </a:rPr>
              <a:t>Liikevaihdon muutos ELY-alueittain,</a:t>
            </a:r>
            <a:r>
              <a:rPr lang="fi-FI" sz="1400" baseline="0" dirty="0">
                <a:solidFill>
                  <a:schemeClr val="tx1"/>
                </a:solidFill>
              </a:rPr>
              <a:t> 2024 vs. 2023*</a:t>
            </a:r>
            <a:endParaRPr lang="fi-FI" sz="1400" dirty="0">
              <a:solidFill>
                <a:schemeClr val="tx1"/>
              </a:solidFill>
            </a:endParaRPr>
          </a:p>
          <a:p>
            <a:endParaRPr lang="fi-FI" dirty="0">
              <a:solidFill>
                <a:schemeClr val="tx1"/>
              </a:solidFill>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pPr/>
              <a:t>3</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a:xfrm>
            <a:off x="2337021" y="4497921"/>
            <a:ext cx="6714928" cy="165163"/>
          </a:xfrm>
        </p:spPr>
        <p:txBody>
          <a:bodyPr/>
          <a:lstStyle/>
          <a:p>
            <a:r>
              <a:rPr lang="fi-FI" dirty="0"/>
              <a:t>Lähde: Tilastokeskus; Aluetilinpito, Liikevaihdon alueittaiset arvoindeksit.  </a:t>
            </a:r>
          </a:p>
          <a:p>
            <a:r>
              <a:rPr lang="fi-FI" dirty="0"/>
              <a:t>*)</a:t>
            </a:r>
            <a:r>
              <a:rPr lang="fi-FI" b="1" dirty="0"/>
              <a:t> </a:t>
            </a:r>
            <a:r>
              <a:rPr lang="fi-FI" dirty="0">
                <a:effectLst/>
                <a:latin typeface="Verdana" panose="020B0604030504040204" pitchFamily="34" charset="0"/>
                <a:ea typeface="Verdana" panose="020B0604030504040204" pitchFamily="34" charset="0"/>
                <a:cs typeface="Verdana" panose="020B0604030504040204" pitchFamily="34" charset="0"/>
              </a:rPr>
              <a:t>Joillakin ELY-alueilla liikevaihdossa esiintyy voimakasta, suhdanteista riippumatonta, kuukausivaihtelua. Tämä johtuu lähinnä alan yritysten toiminnan luonteesta. Voimakkaat heilahtelut ovat usein peräisin suurista projekteista, joiden laskutus tapahtuu yleensä projektien valmistuttua eikä vähitellen niiden valmistumisen aikana. </a:t>
            </a:r>
            <a:r>
              <a:rPr lang="fi-FI" dirty="0"/>
              <a:t>Kaakkois-Suomi sisältää Etelä-Karjalan ja Kymenlaakson, Häme sisältää </a:t>
            </a:r>
            <a:r>
              <a:rPr lang="fi-FI" dirty="0" err="1"/>
              <a:t>Päijät</a:t>
            </a:r>
            <a:r>
              <a:rPr lang="fi-FI" dirty="0"/>
              <a:t>- ja Kanta-Hämeen ja Pohjanmaan ELY-alue sisältää Keski-Pohjanmaan ja Pohjanmaan maakunnat. </a:t>
            </a:r>
          </a:p>
          <a:p>
            <a:endParaRPr lang="fi-FI" dirty="0">
              <a:effectLst/>
              <a:latin typeface="Verdana" panose="020B0604030504040204" pitchFamily="34" charset="0"/>
              <a:ea typeface="Verdana" panose="020B0604030504040204" pitchFamily="34" charset="0"/>
              <a:cs typeface="Verdana" panose="020B0604030504040204" pitchFamily="34" charset="0"/>
            </a:endParaRPr>
          </a:p>
          <a:p>
            <a:endParaRPr lang="fi-FI" dirty="0"/>
          </a:p>
        </p:txBody>
      </p:sp>
      <p:graphicFrame>
        <p:nvGraphicFramePr>
          <p:cNvPr id="11" name="Sisällön paikkamerkki 10">
            <a:extLst>
              <a:ext uri="{FF2B5EF4-FFF2-40B4-BE49-F238E27FC236}">
                <a16:creationId xmlns:a16="http://schemas.microsoft.com/office/drawing/2014/main" id="{2AA4A714-C8F3-4C05-0CDC-D648948E119C}"/>
              </a:ext>
            </a:extLst>
          </p:cNvPr>
          <p:cNvGraphicFramePr>
            <a:graphicFrameLocks noGrp="1"/>
          </p:cNvGraphicFramePr>
          <p:nvPr>
            <p:ph sz="quarter" idx="17"/>
            <p:extLst>
              <p:ext uri="{D42A27DB-BD31-4B8C-83A1-F6EECF244321}">
                <p14:modId xmlns:p14="http://schemas.microsoft.com/office/powerpoint/2010/main" val="1258134076"/>
              </p:ext>
            </p:extLst>
          </p:nvPr>
        </p:nvGraphicFramePr>
        <p:xfrm>
          <a:off x="376237" y="1057770"/>
          <a:ext cx="8391525" cy="35417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65613655"/>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Keski-Suomessa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30</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0" name="Sisällön paikkamerkki 9">
            <a:extLst>
              <a:ext uri="{FF2B5EF4-FFF2-40B4-BE49-F238E27FC236}">
                <a16:creationId xmlns:a16="http://schemas.microsoft.com/office/drawing/2014/main" id="{DEF6AB4D-CCF0-9D0C-E5F2-502C0D0EF33B}"/>
              </a:ext>
            </a:extLst>
          </p:cNvPr>
          <p:cNvGraphicFramePr>
            <a:graphicFrameLocks noGrp="1" noChangeAspect="1"/>
          </p:cNvGraphicFramePr>
          <p:nvPr>
            <p:ph sz="quarter" idx="17"/>
            <p:extLst>
              <p:ext uri="{D42A27DB-BD31-4B8C-83A1-F6EECF244321}">
                <p14:modId xmlns:p14="http://schemas.microsoft.com/office/powerpoint/2010/main" val="136541708"/>
              </p:ext>
            </p:extLst>
          </p:nvPr>
        </p:nvGraphicFramePr>
        <p:xfrm>
          <a:off x="392202" y="1103313"/>
          <a:ext cx="8369120" cy="3541712"/>
        </p:xfrm>
        <a:graphic>
          <a:graphicData uri="http://schemas.openxmlformats.org/presentationml/2006/ole">
            <mc:AlternateContent xmlns:mc="http://schemas.openxmlformats.org/markup-compatibility/2006">
              <mc:Choice xmlns:v="urn:schemas-microsoft-com:vml" Requires="v">
                <p:oleObj name="Macrobond document" r:id="rId2" imgW="13186092" imgH="5580429" progId="Mbnd.mbnd">
                  <p:embed/>
                </p:oleObj>
              </mc:Choice>
              <mc:Fallback>
                <p:oleObj name="Macrobond document" r:id="rId2" imgW="13186092" imgH="5580429" progId="Mbnd.mbnd">
                  <p:embed/>
                  <p:pic>
                    <p:nvPicPr>
                      <p:cNvPr id="10" name="Sisällön paikkamerkki 9">
                        <a:extLst>
                          <a:ext uri="{FF2B5EF4-FFF2-40B4-BE49-F238E27FC236}">
                            <a16:creationId xmlns:a16="http://schemas.microsoft.com/office/drawing/2014/main" id="{DEF6AB4D-CCF0-9D0C-E5F2-502C0D0EF33B}"/>
                          </a:ext>
                        </a:extLst>
                      </p:cNvPr>
                      <p:cNvPicPr/>
                      <p:nvPr/>
                    </p:nvPicPr>
                    <p:blipFill>
                      <a:blip r:embed="rId3"/>
                      <a:stretch>
                        <a:fillRect/>
                      </a:stretch>
                    </p:blipFill>
                    <p:spPr>
                      <a:xfrm>
                        <a:off x="392202" y="1103313"/>
                        <a:ext cx="8369120" cy="3541712"/>
                      </a:xfrm>
                      <a:prstGeom prst="rect">
                        <a:avLst/>
                      </a:prstGeom>
                    </p:spPr>
                  </p:pic>
                </p:oleObj>
              </mc:Fallback>
            </mc:AlternateContent>
          </a:graphicData>
        </a:graphic>
      </p:graphicFrame>
    </p:spTree>
    <p:extLst>
      <p:ext uri="{BB962C8B-B14F-4D97-AF65-F5344CB8AC3E}">
        <p14:creationId xmlns:p14="http://schemas.microsoft.com/office/powerpoint/2010/main" val="812514303"/>
      </p:ext>
    </p:extLst>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Lapissa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31</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0" name="Sisällön paikkamerkki 9">
            <a:extLst>
              <a:ext uri="{FF2B5EF4-FFF2-40B4-BE49-F238E27FC236}">
                <a16:creationId xmlns:a16="http://schemas.microsoft.com/office/drawing/2014/main" id="{5C283159-302D-32F2-1BB0-918E2C4CEDA3}"/>
              </a:ext>
            </a:extLst>
          </p:cNvPr>
          <p:cNvGraphicFramePr>
            <a:graphicFrameLocks noGrp="1" noChangeAspect="1"/>
          </p:cNvGraphicFramePr>
          <p:nvPr>
            <p:ph sz="quarter" idx="17"/>
            <p:extLst>
              <p:ext uri="{D42A27DB-BD31-4B8C-83A1-F6EECF244321}">
                <p14:modId xmlns:p14="http://schemas.microsoft.com/office/powerpoint/2010/main" val="2979269425"/>
              </p:ext>
            </p:extLst>
          </p:nvPr>
        </p:nvGraphicFramePr>
        <p:xfrm>
          <a:off x="392202" y="1103313"/>
          <a:ext cx="8369120" cy="3541712"/>
        </p:xfrm>
        <a:graphic>
          <a:graphicData uri="http://schemas.openxmlformats.org/presentationml/2006/ole">
            <mc:AlternateContent xmlns:mc="http://schemas.openxmlformats.org/markup-compatibility/2006">
              <mc:Choice xmlns:v="urn:schemas-microsoft-com:vml" Requires="v">
                <p:oleObj name="Macrobond document" r:id="rId2" imgW="13186092" imgH="5580429" progId="Mbnd.mbnd">
                  <p:embed/>
                </p:oleObj>
              </mc:Choice>
              <mc:Fallback>
                <p:oleObj name="Macrobond document" r:id="rId2" imgW="13186092" imgH="5580429" progId="Mbnd.mbnd">
                  <p:embed/>
                  <p:pic>
                    <p:nvPicPr>
                      <p:cNvPr id="10" name="Sisällön paikkamerkki 9">
                        <a:extLst>
                          <a:ext uri="{FF2B5EF4-FFF2-40B4-BE49-F238E27FC236}">
                            <a16:creationId xmlns:a16="http://schemas.microsoft.com/office/drawing/2014/main" id="{5C283159-302D-32F2-1BB0-918E2C4CEDA3}"/>
                          </a:ext>
                        </a:extLst>
                      </p:cNvPr>
                      <p:cNvPicPr/>
                      <p:nvPr/>
                    </p:nvPicPr>
                    <p:blipFill>
                      <a:blip r:embed="rId3"/>
                      <a:stretch>
                        <a:fillRect/>
                      </a:stretch>
                    </p:blipFill>
                    <p:spPr>
                      <a:xfrm>
                        <a:off x="392202" y="1103313"/>
                        <a:ext cx="8369120" cy="3541712"/>
                      </a:xfrm>
                      <a:prstGeom prst="rect">
                        <a:avLst/>
                      </a:prstGeom>
                    </p:spPr>
                  </p:pic>
                </p:oleObj>
              </mc:Fallback>
            </mc:AlternateContent>
          </a:graphicData>
        </a:graphic>
      </p:graphicFrame>
    </p:spTree>
    <p:extLst>
      <p:ext uri="{BB962C8B-B14F-4D97-AF65-F5344CB8AC3E}">
        <p14:creationId xmlns:p14="http://schemas.microsoft.com/office/powerpoint/2010/main" val="1723456984"/>
      </p:ext>
    </p:extLst>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Pirkanmaalla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32</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0" name="Sisällön paikkamerkki 9">
            <a:extLst>
              <a:ext uri="{FF2B5EF4-FFF2-40B4-BE49-F238E27FC236}">
                <a16:creationId xmlns:a16="http://schemas.microsoft.com/office/drawing/2014/main" id="{EFB865C2-C6B2-923A-EFFA-46F502F406B7}"/>
              </a:ext>
            </a:extLst>
          </p:cNvPr>
          <p:cNvGraphicFramePr>
            <a:graphicFrameLocks noGrp="1" noChangeAspect="1"/>
          </p:cNvGraphicFramePr>
          <p:nvPr>
            <p:ph sz="quarter" idx="17"/>
            <p:extLst>
              <p:ext uri="{D42A27DB-BD31-4B8C-83A1-F6EECF244321}">
                <p14:modId xmlns:p14="http://schemas.microsoft.com/office/powerpoint/2010/main" val="1754372026"/>
              </p:ext>
            </p:extLst>
          </p:nvPr>
        </p:nvGraphicFramePr>
        <p:xfrm>
          <a:off x="392202" y="1103313"/>
          <a:ext cx="8369120" cy="3541712"/>
        </p:xfrm>
        <a:graphic>
          <a:graphicData uri="http://schemas.openxmlformats.org/presentationml/2006/ole">
            <mc:AlternateContent xmlns:mc="http://schemas.openxmlformats.org/markup-compatibility/2006">
              <mc:Choice xmlns:v="urn:schemas-microsoft-com:vml" Requires="v">
                <p:oleObj name="Macrobond document" r:id="rId2" imgW="13186092" imgH="5580429" progId="Mbnd.mbnd">
                  <p:embed/>
                </p:oleObj>
              </mc:Choice>
              <mc:Fallback>
                <p:oleObj name="Macrobond document" r:id="rId2" imgW="13186092" imgH="5580429" progId="Mbnd.mbnd">
                  <p:embed/>
                  <p:pic>
                    <p:nvPicPr>
                      <p:cNvPr id="10" name="Sisällön paikkamerkki 9">
                        <a:extLst>
                          <a:ext uri="{FF2B5EF4-FFF2-40B4-BE49-F238E27FC236}">
                            <a16:creationId xmlns:a16="http://schemas.microsoft.com/office/drawing/2014/main" id="{EFB865C2-C6B2-923A-EFFA-46F502F406B7}"/>
                          </a:ext>
                        </a:extLst>
                      </p:cNvPr>
                      <p:cNvPicPr/>
                      <p:nvPr/>
                    </p:nvPicPr>
                    <p:blipFill>
                      <a:blip r:embed="rId3"/>
                      <a:stretch>
                        <a:fillRect/>
                      </a:stretch>
                    </p:blipFill>
                    <p:spPr>
                      <a:xfrm>
                        <a:off x="392202" y="1103313"/>
                        <a:ext cx="8369120" cy="3541712"/>
                      </a:xfrm>
                      <a:prstGeom prst="rect">
                        <a:avLst/>
                      </a:prstGeom>
                    </p:spPr>
                  </p:pic>
                </p:oleObj>
              </mc:Fallback>
            </mc:AlternateContent>
          </a:graphicData>
        </a:graphic>
      </p:graphicFrame>
    </p:spTree>
    <p:extLst>
      <p:ext uri="{BB962C8B-B14F-4D97-AF65-F5344CB8AC3E}">
        <p14:creationId xmlns:p14="http://schemas.microsoft.com/office/powerpoint/2010/main" val="306528166"/>
      </p:ext>
    </p:extLst>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Pohjanmaalla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33</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a:xfrm>
            <a:off x="2334682" y="4727574"/>
            <a:ext cx="6150291" cy="248185"/>
          </a:xfrm>
        </p:spPr>
        <p:txBody>
          <a:bodyPr/>
          <a:lstStyle/>
          <a:p>
            <a:r>
              <a:rPr lang="fi-FI" dirty="0"/>
              <a:t>Kausipuhdistetut liikevaihtokuvaajat</a:t>
            </a:r>
          </a:p>
          <a:p>
            <a:r>
              <a:rPr lang="fi-FI" dirty="0"/>
              <a:t>Lähde: </a:t>
            </a:r>
            <a:r>
              <a:rPr lang="fi-FI" dirty="0" err="1"/>
              <a:t>Macrobond</a:t>
            </a:r>
            <a:r>
              <a:rPr lang="fi-FI" dirty="0"/>
              <a:t>, Tilastokeskus</a:t>
            </a:r>
          </a:p>
          <a:p>
            <a:r>
              <a:rPr lang="fi-FI" dirty="0"/>
              <a:t>Pohjanmaan ELY-alue sisältää Keski-Pohjanmaan ja Pohjanmaan maakunnat.</a:t>
            </a:r>
          </a:p>
        </p:txBody>
      </p:sp>
      <p:graphicFrame>
        <p:nvGraphicFramePr>
          <p:cNvPr id="10" name="Sisällön paikkamerkki 9">
            <a:extLst>
              <a:ext uri="{FF2B5EF4-FFF2-40B4-BE49-F238E27FC236}">
                <a16:creationId xmlns:a16="http://schemas.microsoft.com/office/drawing/2014/main" id="{8D5238D4-C97C-E925-233C-57BD2F3B4E67}"/>
              </a:ext>
            </a:extLst>
          </p:cNvPr>
          <p:cNvGraphicFramePr>
            <a:graphicFrameLocks noGrp="1" noChangeAspect="1"/>
          </p:cNvGraphicFramePr>
          <p:nvPr>
            <p:ph sz="quarter" idx="17"/>
            <p:extLst>
              <p:ext uri="{D42A27DB-BD31-4B8C-83A1-F6EECF244321}">
                <p14:modId xmlns:p14="http://schemas.microsoft.com/office/powerpoint/2010/main" val="2642541415"/>
              </p:ext>
            </p:extLst>
          </p:nvPr>
        </p:nvGraphicFramePr>
        <p:xfrm>
          <a:off x="392202" y="1103313"/>
          <a:ext cx="8369120" cy="3541712"/>
        </p:xfrm>
        <a:graphic>
          <a:graphicData uri="http://schemas.openxmlformats.org/presentationml/2006/ole">
            <mc:AlternateContent xmlns:mc="http://schemas.openxmlformats.org/markup-compatibility/2006">
              <mc:Choice xmlns:v="urn:schemas-microsoft-com:vml" Requires="v">
                <p:oleObj name="Macrobond document" r:id="rId2" imgW="13186092" imgH="5580429" progId="Mbnd.mbnd">
                  <p:embed/>
                </p:oleObj>
              </mc:Choice>
              <mc:Fallback>
                <p:oleObj name="Macrobond document" r:id="rId2" imgW="13186092" imgH="5580429" progId="Mbnd.mbnd">
                  <p:embed/>
                  <p:pic>
                    <p:nvPicPr>
                      <p:cNvPr id="10" name="Sisällön paikkamerkki 9">
                        <a:extLst>
                          <a:ext uri="{FF2B5EF4-FFF2-40B4-BE49-F238E27FC236}">
                            <a16:creationId xmlns:a16="http://schemas.microsoft.com/office/drawing/2014/main" id="{8D5238D4-C97C-E925-233C-57BD2F3B4E67}"/>
                          </a:ext>
                        </a:extLst>
                      </p:cNvPr>
                      <p:cNvPicPr/>
                      <p:nvPr/>
                    </p:nvPicPr>
                    <p:blipFill>
                      <a:blip r:embed="rId3"/>
                      <a:stretch>
                        <a:fillRect/>
                      </a:stretch>
                    </p:blipFill>
                    <p:spPr>
                      <a:xfrm>
                        <a:off x="392202" y="1103313"/>
                        <a:ext cx="8369120" cy="3541712"/>
                      </a:xfrm>
                      <a:prstGeom prst="rect">
                        <a:avLst/>
                      </a:prstGeom>
                    </p:spPr>
                  </p:pic>
                </p:oleObj>
              </mc:Fallback>
            </mc:AlternateContent>
          </a:graphicData>
        </a:graphic>
      </p:graphicFrame>
    </p:spTree>
    <p:extLst>
      <p:ext uri="{BB962C8B-B14F-4D97-AF65-F5344CB8AC3E}">
        <p14:creationId xmlns:p14="http://schemas.microsoft.com/office/powerpoint/2010/main" val="898908919"/>
      </p:ext>
    </p:extLst>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a:t>
            </a:r>
            <a:r>
              <a:rPr lang="fi-FI" err="1"/>
              <a:t>Pohjois</a:t>
            </a:r>
            <a:r>
              <a:rPr lang="fi-FI"/>
              <a:t>-Karjalassa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34</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0" name="Sisällön paikkamerkki 9">
            <a:extLst>
              <a:ext uri="{FF2B5EF4-FFF2-40B4-BE49-F238E27FC236}">
                <a16:creationId xmlns:a16="http://schemas.microsoft.com/office/drawing/2014/main" id="{709FA856-5531-4262-D67D-5E3A76A6392D}"/>
              </a:ext>
            </a:extLst>
          </p:cNvPr>
          <p:cNvGraphicFramePr>
            <a:graphicFrameLocks noGrp="1" noChangeAspect="1"/>
          </p:cNvGraphicFramePr>
          <p:nvPr>
            <p:ph sz="quarter" idx="17"/>
            <p:extLst>
              <p:ext uri="{D42A27DB-BD31-4B8C-83A1-F6EECF244321}">
                <p14:modId xmlns:p14="http://schemas.microsoft.com/office/powerpoint/2010/main" val="988774613"/>
              </p:ext>
            </p:extLst>
          </p:nvPr>
        </p:nvGraphicFramePr>
        <p:xfrm>
          <a:off x="392202" y="1103313"/>
          <a:ext cx="8369120" cy="3541712"/>
        </p:xfrm>
        <a:graphic>
          <a:graphicData uri="http://schemas.openxmlformats.org/presentationml/2006/ole">
            <mc:AlternateContent xmlns:mc="http://schemas.openxmlformats.org/markup-compatibility/2006">
              <mc:Choice xmlns:v="urn:schemas-microsoft-com:vml" Requires="v">
                <p:oleObj name="Macrobond document" r:id="rId2" imgW="13186092" imgH="5580429" progId="Mbnd.mbnd">
                  <p:embed/>
                </p:oleObj>
              </mc:Choice>
              <mc:Fallback>
                <p:oleObj name="Macrobond document" r:id="rId2" imgW="13186092" imgH="5580429" progId="Mbnd.mbnd">
                  <p:embed/>
                  <p:pic>
                    <p:nvPicPr>
                      <p:cNvPr id="10" name="Sisällön paikkamerkki 9">
                        <a:extLst>
                          <a:ext uri="{FF2B5EF4-FFF2-40B4-BE49-F238E27FC236}">
                            <a16:creationId xmlns:a16="http://schemas.microsoft.com/office/drawing/2014/main" id="{709FA856-5531-4262-D67D-5E3A76A6392D}"/>
                          </a:ext>
                        </a:extLst>
                      </p:cNvPr>
                      <p:cNvPicPr/>
                      <p:nvPr/>
                    </p:nvPicPr>
                    <p:blipFill>
                      <a:blip r:embed="rId3"/>
                      <a:stretch>
                        <a:fillRect/>
                      </a:stretch>
                    </p:blipFill>
                    <p:spPr>
                      <a:xfrm>
                        <a:off x="392202" y="1103313"/>
                        <a:ext cx="8369120" cy="3541712"/>
                      </a:xfrm>
                      <a:prstGeom prst="rect">
                        <a:avLst/>
                      </a:prstGeom>
                    </p:spPr>
                  </p:pic>
                </p:oleObj>
              </mc:Fallback>
            </mc:AlternateContent>
          </a:graphicData>
        </a:graphic>
      </p:graphicFrame>
    </p:spTree>
    <p:extLst>
      <p:ext uri="{BB962C8B-B14F-4D97-AF65-F5344CB8AC3E}">
        <p14:creationId xmlns:p14="http://schemas.microsoft.com/office/powerpoint/2010/main" val="2378820786"/>
      </p:ext>
    </p:extLst>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a:t>
            </a:r>
            <a:r>
              <a:rPr lang="fi-FI" err="1"/>
              <a:t>Pohjois</a:t>
            </a:r>
            <a:r>
              <a:rPr lang="fi-FI"/>
              <a:t>-Pohjanmaalla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35</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0" name="Sisällön paikkamerkki 9">
            <a:extLst>
              <a:ext uri="{FF2B5EF4-FFF2-40B4-BE49-F238E27FC236}">
                <a16:creationId xmlns:a16="http://schemas.microsoft.com/office/drawing/2014/main" id="{0D281C45-6E81-EA23-567E-E09BDFEC63B4}"/>
              </a:ext>
            </a:extLst>
          </p:cNvPr>
          <p:cNvGraphicFramePr>
            <a:graphicFrameLocks noGrp="1" noChangeAspect="1"/>
          </p:cNvGraphicFramePr>
          <p:nvPr>
            <p:ph sz="quarter" idx="17"/>
            <p:extLst>
              <p:ext uri="{D42A27DB-BD31-4B8C-83A1-F6EECF244321}">
                <p14:modId xmlns:p14="http://schemas.microsoft.com/office/powerpoint/2010/main" val="1389391962"/>
              </p:ext>
            </p:extLst>
          </p:nvPr>
        </p:nvGraphicFramePr>
        <p:xfrm>
          <a:off x="392202" y="1103313"/>
          <a:ext cx="8369120" cy="3541712"/>
        </p:xfrm>
        <a:graphic>
          <a:graphicData uri="http://schemas.openxmlformats.org/presentationml/2006/ole">
            <mc:AlternateContent xmlns:mc="http://schemas.openxmlformats.org/markup-compatibility/2006">
              <mc:Choice xmlns:v="urn:schemas-microsoft-com:vml" Requires="v">
                <p:oleObj name="Macrobond document" r:id="rId2" imgW="13186092" imgH="5580429" progId="Mbnd.mbnd">
                  <p:embed/>
                </p:oleObj>
              </mc:Choice>
              <mc:Fallback>
                <p:oleObj name="Macrobond document" r:id="rId2" imgW="13186092" imgH="5580429" progId="Mbnd.mbnd">
                  <p:embed/>
                  <p:pic>
                    <p:nvPicPr>
                      <p:cNvPr id="10" name="Sisällön paikkamerkki 9">
                        <a:extLst>
                          <a:ext uri="{FF2B5EF4-FFF2-40B4-BE49-F238E27FC236}">
                            <a16:creationId xmlns:a16="http://schemas.microsoft.com/office/drawing/2014/main" id="{0D281C45-6E81-EA23-567E-E09BDFEC63B4}"/>
                          </a:ext>
                        </a:extLst>
                      </p:cNvPr>
                      <p:cNvPicPr/>
                      <p:nvPr/>
                    </p:nvPicPr>
                    <p:blipFill>
                      <a:blip r:embed="rId3"/>
                      <a:stretch>
                        <a:fillRect/>
                      </a:stretch>
                    </p:blipFill>
                    <p:spPr>
                      <a:xfrm>
                        <a:off x="392202" y="1103313"/>
                        <a:ext cx="8369120" cy="3541712"/>
                      </a:xfrm>
                      <a:prstGeom prst="rect">
                        <a:avLst/>
                      </a:prstGeom>
                    </p:spPr>
                  </p:pic>
                </p:oleObj>
              </mc:Fallback>
            </mc:AlternateContent>
          </a:graphicData>
        </a:graphic>
      </p:graphicFrame>
    </p:spTree>
    <p:extLst>
      <p:ext uri="{BB962C8B-B14F-4D97-AF65-F5344CB8AC3E}">
        <p14:creationId xmlns:p14="http://schemas.microsoft.com/office/powerpoint/2010/main" val="3156155292"/>
      </p:ext>
    </p:extLst>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a:t>
            </a:r>
            <a:r>
              <a:rPr lang="fi-FI" err="1"/>
              <a:t>Pohjois</a:t>
            </a:r>
            <a:r>
              <a:rPr lang="fi-FI"/>
              <a:t>-Savossa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36</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0" name="Sisällön paikkamerkki 9">
            <a:extLst>
              <a:ext uri="{FF2B5EF4-FFF2-40B4-BE49-F238E27FC236}">
                <a16:creationId xmlns:a16="http://schemas.microsoft.com/office/drawing/2014/main" id="{F96D1488-FF56-CA85-DA95-3B7CBF4A7579}"/>
              </a:ext>
            </a:extLst>
          </p:cNvPr>
          <p:cNvGraphicFramePr>
            <a:graphicFrameLocks noGrp="1" noChangeAspect="1"/>
          </p:cNvGraphicFramePr>
          <p:nvPr>
            <p:ph sz="quarter" idx="17"/>
            <p:extLst>
              <p:ext uri="{D42A27DB-BD31-4B8C-83A1-F6EECF244321}">
                <p14:modId xmlns:p14="http://schemas.microsoft.com/office/powerpoint/2010/main" val="1902169265"/>
              </p:ext>
            </p:extLst>
          </p:nvPr>
        </p:nvGraphicFramePr>
        <p:xfrm>
          <a:off x="392202" y="1103313"/>
          <a:ext cx="8369120" cy="3541712"/>
        </p:xfrm>
        <a:graphic>
          <a:graphicData uri="http://schemas.openxmlformats.org/presentationml/2006/ole">
            <mc:AlternateContent xmlns:mc="http://schemas.openxmlformats.org/markup-compatibility/2006">
              <mc:Choice xmlns:v="urn:schemas-microsoft-com:vml" Requires="v">
                <p:oleObj name="Macrobond document" r:id="rId2" imgW="13186092" imgH="5580429" progId="Mbnd.mbnd">
                  <p:embed/>
                </p:oleObj>
              </mc:Choice>
              <mc:Fallback>
                <p:oleObj name="Macrobond document" r:id="rId2" imgW="13186092" imgH="5580429" progId="Mbnd.mbnd">
                  <p:embed/>
                  <p:pic>
                    <p:nvPicPr>
                      <p:cNvPr id="10" name="Sisällön paikkamerkki 9">
                        <a:extLst>
                          <a:ext uri="{FF2B5EF4-FFF2-40B4-BE49-F238E27FC236}">
                            <a16:creationId xmlns:a16="http://schemas.microsoft.com/office/drawing/2014/main" id="{F96D1488-FF56-CA85-DA95-3B7CBF4A7579}"/>
                          </a:ext>
                        </a:extLst>
                      </p:cNvPr>
                      <p:cNvPicPr/>
                      <p:nvPr/>
                    </p:nvPicPr>
                    <p:blipFill>
                      <a:blip r:embed="rId3"/>
                      <a:stretch>
                        <a:fillRect/>
                      </a:stretch>
                    </p:blipFill>
                    <p:spPr>
                      <a:xfrm>
                        <a:off x="392202" y="1103313"/>
                        <a:ext cx="8369120" cy="3541712"/>
                      </a:xfrm>
                      <a:prstGeom prst="rect">
                        <a:avLst/>
                      </a:prstGeom>
                    </p:spPr>
                  </p:pic>
                </p:oleObj>
              </mc:Fallback>
            </mc:AlternateContent>
          </a:graphicData>
        </a:graphic>
      </p:graphicFrame>
    </p:spTree>
    <p:extLst>
      <p:ext uri="{BB962C8B-B14F-4D97-AF65-F5344CB8AC3E}">
        <p14:creationId xmlns:p14="http://schemas.microsoft.com/office/powerpoint/2010/main" val="2625046603"/>
      </p:ext>
    </p:extLst>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Satakunnassa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37</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0" name="Sisällön paikkamerkki 9">
            <a:extLst>
              <a:ext uri="{FF2B5EF4-FFF2-40B4-BE49-F238E27FC236}">
                <a16:creationId xmlns:a16="http://schemas.microsoft.com/office/drawing/2014/main" id="{B0D70078-8D27-FA4E-1345-D8FB1B522302}"/>
              </a:ext>
            </a:extLst>
          </p:cNvPr>
          <p:cNvGraphicFramePr>
            <a:graphicFrameLocks noGrp="1" noChangeAspect="1"/>
          </p:cNvGraphicFramePr>
          <p:nvPr>
            <p:ph sz="quarter" idx="17"/>
            <p:extLst>
              <p:ext uri="{D42A27DB-BD31-4B8C-83A1-F6EECF244321}">
                <p14:modId xmlns:p14="http://schemas.microsoft.com/office/powerpoint/2010/main" val="2705478466"/>
              </p:ext>
            </p:extLst>
          </p:nvPr>
        </p:nvGraphicFramePr>
        <p:xfrm>
          <a:off x="392202" y="1103313"/>
          <a:ext cx="8369120" cy="3541712"/>
        </p:xfrm>
        <a:graphic>
          <a:graphicData uri="http://schemas.openxmlformats.org/presentationml/2006/ole">
            <mc:AlternateContent xmlns:mc="http://schemas.openxmlformats.org/markup-compatibility/2006">
              <mc:Choice xmlns:v="urn:schemas-microsoft-com:vml" Requires="v">
                <p:oleObj name="Macrobond document" r:id="rId2" imgW="13186092" imgH="5580429" progId="Mbnd.mbnd">
                  <p:embed/>
                </p:oleObj>
              </mc:Choice>
              <mc:Fallback>
                <p:oleObj name="Macrobond document" r:id="rId2" imgW="13186092" imgH="5580429" progId="Mbnd.mbnd">
                  <p:embed/>
                  <p:pic>
                    <p:nvPicPr>
                      <p:cNvPr id="10" name="Sisällön paikkamerkki 9">
                        <a:extLst>
                          <a:ext uri="{FF2B5EF4-FFF2-40B4-BE49-F238E27FC236}">
                            <a16:creationId xmlns:a16="http://schemas.microsoft.com/office/drawing/2014/main" id="{B0D70078-8D27-FA4E-1345-D8FB1B522302}"/>
                          </a:ext>
                        </a:extLst>
                      </p:cNvPr>
                      <p:cNvPicPr/>
                      <p:nvPr/>
                    </p:nvPicPr>
                    <p:blipFill>
                      <a:blip r:embed="rId3"/>
                      <a:stretch>
                        <a:fillRect/>
                      </a:stretch>
                    </p:blipFill>
                    <p:spPr>
                      <a:xfrm>
                        <a:off x="392202" y="1103313"/>
                        <a:ext cx="8369120" cy="3541712"/>
                      </a:xfrm>
                      <a:prstGeom prst="rect">
                        <a:avLst/>
                      </a:prstGeom>
                    </p:spPr>
                  </p:pic>
                </p:oleObj>
              </mc:Fallback>
            </mc:AlternateContent>
          </a:graphicData>
        </a:graphic>
      </p:graphicFrame>
    </p:spTree>
    <p:extLst>
      <p:ext uri="{BB962C8B-B14F-4D97-AF65-F5344CB8AC3E}">
        <p14:creationId xmlns:p14="http://schemas.microsoft.com/office/powerpoint/2010/main" val="4249250928"/>
      </p:ext>
    </p:extLst>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Uudellamaalla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38</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0" name="Sisällön paikkamerkki 9">
            <a:extLst>
              <a:ext uri="{FF2B5EF4-FFF2-40B4-BE49-F238E27FC236}">
                <a16:creationId xmlns:a16="http://schemas.microsoft.com/office/drawing/2014/main" id="{2E9DB225-A42D-BC4A-9936-3C600C5FFC4F}"/>
              </a:ext>
            </a:extLst>
          </p:cNvPr>
          <p:cNvGraphicFramePr>
            <a:graphicFrameLocks noGrp="1" noChangeAspect="1"/>
          </p:cNvGraphicFramePr>
          <p:nvPr>
            <p:ph sz="quarter" idx="17"/>
            <p:extLst>
              <p:ext uri="{D42A27DB-BD31-4B8C-83A1-F6EECF244321}">
                <p14:modId xmlns:p14="http://schemas.microsoft.com/office/powerpoint/2010/main" val="4253455464"/>
              </p:ext>
            </p:extLst>
          </p:nvPr>
        </p:nvGraphicFramePr>
        <p:xfrm>
          <a:off x="392202" y="1103313"/>
          <a:ext cx="8369120" cy="3541712"/>
        </p:xfrm>
        <a:graphic>
          <a:graphicData uri="http://schemas.openxmlformats.org/presentationml/2006/ole">
            <mc:AlternateContent xmlns:mc="http://schemas.openxmlformats.org/markup-compatibility/2006">
              <mc:Choice xmlns:v="urn:schemas-microsoft-com:vml" Requires="v">
                <p:oleObj name="Macrobond document" r:id="rId2" imgW="13186092" imgH="5580429" progId="Mbnd.mbnd">
                  <p:embed/>
                </p:oleObj>
              </mc:Choice>
              <mc:Fallback>
                <p:oleObj name="Macrobond document" r:id="rId2" imgW="13186092" imgH="5580429" progId="Mbnd.mbnd">
                  <p:embed/>
                  <p:pic>
                    <p:nvPicPr>
                      <p:cNvPr id="10" name="Sisällön paikkamerkki 9">
                        <a:extLst>
                          <a:ext uri="{FF2B5EF4-FFF2-40B4-BE49-F238E27FC236}">
                            <a16:creationId xmlns:a16="http://schemas.microsoft.com/office/drawing/2014/main" id="{2E9DB225-A42D-BC4A-9936-3C600C5FFC4F}"/>
                          </a:ext>
                        </a:extLst>
                      </p:cNvPr>
                      <p:cNvPicPr/>
                      <p:nvPr/>
                    </p:nvPicPr>
                    <p:blipFill>
                      <a:blip r:embed="rId3"/>
                      <a:stretch>
                        <a:fillRect/>
                      </a:stretch>
                    </p:blipFill>
                    <p:spPr>
                      <a:xfrm>
                        <a:off x="392202" y="1103313"/>
                        <a:ext cx="8369120" cy="3541712"/>
                      </a:xfrm>
                      <a:prstGeom prst="rect">
                        <a:avLst/>
                      </a:prstGeom>
                    </p:spPr>
                  </p:pic>
                </p:oleObj>
              </mc:Fallback>
            </mc:AlternateContent>
          </a:graphicData>
        </a:graphic>
      </p:graphicFrame>
    </p:spTree>
    <p:extLst>
      <p:ext uri="{BB962C8B-B14F-4D97-AF65-F5344CB8AC3E}">
        <p14:creationId xmlns:p14="http://schemas.microsoft.com/office/powerpoint/2010/main" val="2966646190"/>
      </p:ext>
    </p:extLst>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Varsinais-Suomessa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39</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0" name="Sisällön paikkamerkki 9">
            <a:extLst>
              <a:ext uri="{FF2B5EF4-FFF2-40B4-BE49-F238E27FC236}">
                <a16:creationId xmlns:a16="http://schemas.microsoft.com/office/drawing/2014/main" id="{BA3F03C4-1AE8-BA04-2C4B-515EB2FAEF44}"/>
              </a:ext>
            </a:extLst>
          </p:cNvPr>
          <p:cNvGraphicFramePr>
            <a:graphicFrameLocks noGrp="1" noChangeAspect="1"/>
          </p:cNvGraphicFramePr>
          <p:nvPr>
            <p:ph sz="quarter" idx="17"/>
            <p:extLst>
              <p:ext uri="{D42A27DB-BD31-4B8C-83A1-F6EECF244321}">
                <p14:modId xmlns:p14="http://schemas.microsoft.com/office/powerpoint/2010/main" val="1752522413"/>
              </p:ext>
            </p:extLst>
          </p:nvPr>
        </p:nvGraphicFramePr>
        <p:xfrm>
          <a:off x="392202" y="1103313"/>
          <a:ext cx="8369120" cy="3541712"/>
        </p:xfrm>
        <a:graphic>
          <a:graphicData uri="http://schemas.openxmlformats.org/presentationml/2006/ole">
            <mc:AlternateContent xmlns:mc="http://schemas.openxmlformats.org/markup-compatibility/2006">
              <mc:Choice xmlns:v="urn:schemas-microsoft-com:vml" Requires="v">
                <p:oleObj name="Macrobond document" r:id="rId2" imgW="13186092" imgH="5580429" progId="Mbnd.mbnd">
                  <p:embed/>
                </p:oleObj>
              </mc:Choice>
              <mc:Fallback>
                <p:oleObj name="Macrobond document" r:id="rId2" imgW="13186092" imgH="5580429" progId="Mbnd.mbnd">
                  <p:embed/>
                  <p:pic>
                    <p:nvPicPr>
                      <p:cNvPr id="10" name="Sisällön paikkamerkki 9">
                        <a:extLst>
                          <a:ext uri="{FF2B5EF4-FFF2-40B4-BE49-F238E27FC236}">
                            <a16:creationId xmlns:a16="http://schemas.microsoft.com/office/drawing/2014/main" id="{BA3F03C4-1AE8-BA04-2C4B-515EB2FAEF44}"/>
                          </a:ext>
                        </a:extLst>
                      </p:cNvPr>
                      <p:cNvPicPr/>
                      <p:nvPr/>
                    </p:nvPicPr>
                    <p:blipFill>
                      <a:blip r:embed="rId3"/>
                      <a:stretch>
                        <a:fillRect/>
                      </a:stretch>
                    </p:blipFill>
                    <p:spPr>
                      <a:xfrm>
                        <a:off x="392202" y="1103313"/>
                        <a:ext cx="8369120" cy="3541712"/>
                      </a:xfrm>
                      <a:prstGeom prst="rect">
                        <a:avLst/>
                      </a:prstGeom>
                    </p:spPr>
                  </p:pic>
                </p:oleObj>
              </mc:Fallback>
            </mc:AlternateContent>
          </a:graphicData>
        </a:graphic>
      </p:graphicFrame>
    </p:spTree>
    <p:extLst>
      <p:ext uri="{BB962C8B-B14F-4D97-AF65-F5344CB8AC3E}">
        <p14:creationId xmlns:p14="http://schemas.microsoft.com/office/powerpoint/2010/main" val="1243919645"/>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Teknologiateollisuus ELY-alueittain 2023</a:t>
            </a:r>
          </a:p>
          <a:p>
            <a:r>
              <a:rPr lang="fi-FI" sz="1400" dirty="0">
                <a:solidFill>
                  <a:schemeClr val="tx1"/>
                </a:solidFill>
              </a:rPr>
              <a:t>Alueiden osuudet alan koko liikevaihdosta ja henkilöstöstä 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4</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a:xfrm>
            <a:off x="2334682" y="4727574"/>
            <a:ext cx="6595134" cy="346933"/>
          </a:xfrm>
        </p:spPr>
        <p:txBody>
          <a:bodyPr/>
          <a:lstStyle/>
          <a:p>
            <a:r>
              <a:rPr lang="fi-FI" dirty="0"/>
              <a:t>Lähde: Tilastokeskus; Aluetilinpito, Liikevaihdon alueittaiset arvoindeksit, Yritysten rakenne- ja tilinpäätöstilasto / Teknologiateollisuus ry:n henkilöstötiedustelu. Kaakkois-Suomi sisältää Etelä-Karjalan ja Kymenlaakson, Häme sisältää </a:t>
            </a:r>
            <a:r>
              <a:rPr lang="fi-FI" dirty="0" err="1"/>
              <a:t>Päijät</a:t>
            </a:r>
            <a:r>
              <a:rPr lang="fi-FI" dirty="0"/>
              <a:t>- ja Kanta-Hämeen ja Pohjanmaan ELY-alue sisältää Keski-Pohjanmaan ja Pohjanmaan maakunnat. </a:t>
            </a:r>
          </a:p>
          <a:p>
            <a:endParaRPr lang="fi-FI" dirty="0"/>
          </a:p>
        </p:txBody>
      </p:sp>
      <p:graphicFrame>
        <p:nvGraphicFramePr>
          <p:cNvPr id="8" name="Sisällön paikkamerkki 7"/>
          <p:cNvGraphicFramePr>
            <a:graphicFrameLocks noGrp="1"/>
          </p:cNvGraphicFramePr>
          <p:nvPr>
            <p:ph idx="4294967295"/>
            <p:extLst>
              <p:ext uri="{D42A27DB-BD31-4B8C-83A1-F6EECF244321}">
                <p14:modId xmlns:p14="http://schemas.microsoft.com/office/powerpoint/2010/main" val="1538643425"/>
              </p:ext>
            </p:extLst>
          </p:nvPr>
        </p:nvGraphicFramePr>
        <p:xfrm>
          <a:off x="395536" y="1059582"/>
          <a:ext cx="8208911" cy="36003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6332957"/>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Teknologiateollisuuden päätoimialojen liikevaihto-osuudet* ELY-alueittain 2022</a:t>
            </a:r>
            <a:endParaRPr lang="fi-FI" dirty="0">
              <a:solidFill>
                <a:schemeClr val="accent2"/>
              </a:solidFill>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pPr/>
              <a:t>5</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a:xfrm>
            <a:off x="2100649" y="4727574"/>
            <a:ext cx="6575807" cy="415926"/>
          </a:xfrm>
        </p:spPr>
        <p:txBody>
          <a:bodyPr/>
          <a:lstStyle/>
          <a:p>
            <a:r>
              <a:rPr lang="fi-FI" dirty="0"/>
              <a:t>*) Prosenttia teknologiateollisuuden toimipaikkojen liikevaihdosta kyseisellä alueella. Lähde: Tilastokeskus; Alueellinen yritystoimintatilasto. Tietosuojasyistä joidenkin alueiden kaikki toimialat eivät ole 100 % edustettuina. Kaakkois-Suomi sisältää Etelä-Karjalan ja Kymenlaakson, Häme sisältää </a:t>
            </a:r>
            <a:r>
              <a:rPr lang="fi-FI" dirty="0" err="1"/>
              <a:t>Päijät</a:t>
            </a:r>
            <a:r>
              <a:rPr lang="fi-FI" dirty="0"/>
              <a:t>- ja Kanta-Hämeen ja Pohjanmaan ELY-alue sisältää Keski-Pohjanmaan ja Pohjanmaan maakunnat. </a:t>
            </a:r>
          </a:p>
          <a:p>
            <a:endParaRPr lang="fi-FI" dirty="0"/>
          </a:p>
          <a:p>
            <a:endParaRPr lang="fi-FI" dirty="0"/>
          </a:p>
        </p:txBody>
      </p:sp>
      <p:graphicFrame>
        <p:nvGraphicFramePr>
          <p:cNvPr id="8" name="Sisällön paikkamerkki 7"/>
          <p:cNvGraphicFramePr>
            <a:graphicFrameLocks noGrp="1"/>
          </p:cNvGraphicFramePr>
          <p:nvPr>
            <p:ph idx="4294967295"/>
            <p:extLst>
              <p:ext uri="{D42A27DB-BD31-4B8C-83A1-F6EECF244321}">
                <p14:modId xmlns:p14="http://schemas.microsoft.com/office/powerpoint/2010/main" val="3939454444"/>
              </p:ext>
            </p:extLst>
          </p:nvPr>
        </p:nvGraphicFramePr>
        <p:xfrm>
          <a:off x="234512" y="1161813"/>
          <a:ext cx="8570347" cy="3565761"/>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ruutu 8"/>
          <p:cNvSpPr txBox="1"/>
          <p:nvPr/>
        </p:nvSpPr>
        <p:spPr>
          <a:xfrm>
            <a:off x="6804248" y="1062073"/>
            <a:ext cx="1872209" cy="195814"/>
          </a:xfrm>
          <a:prstGeom prst="rect">
            <a:avLst/>
          </a:prstGeom>
          <a:noFill/>
        </p:spPr>
        <p:txBody>
          <a:bodyPr wrap="square" lIns="36000" tIns="36000" rIns="36000" bIns="36000" rtlCol="0">
            <a:spAutoFit/>
          </a:bodyPr>
          <a:lstStyle/>
          <a:p>
            <a:r>
              <a:rPr lang="fi-FI" sz="800" spc="-40">
                <a:ea typeface="Verdana" panose="020B0604030504040204" pitchFamily="34" charset="0"/>
                <a:cs typeface="Verdana" panose="020B0604030504040204" pitchFamily="34" charset="0"/>
              </a:rPr>
              <a:t>Osuus alan liikevaihdosta alueella, %</a:t>
            </a:r>
          </a:p>
        </p:txBody>
      </p:sp>
    </p:spTree>
    <p:extLst>
      <p:ext uri="{BB962C8B-B14F-4D97-AF65-F5344CB8AC3E}">
        <p14:creationId xmlns:p14="http://schemas.microsoft.com/office/powerpoint/2010/main" val="2948034354"/>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Teknologiateollisuuden päätoimialojen henkilöstöosuudet* ELY-alueittain 2022</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6</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graphicFrame>
        <p:nvGraphicFramePr>
          <p:cNvPr id="8" name="Sisällön paikkamerkki 7"/>
          <p:cNvGraphicFramePr>
            <a:graphicFrameLocks noGrp="1"/>
          </p:cNvGraphicFramePr>
          <p:nvPr>
            <p:ph idx="4294967295"/>
            <p:extLst>
              <p:ext uri="{D42A27DB-BD31-4B8C-83A1-F6EECF244321}">
                <p14:modId xmlns:p14="http://schemas.microsoft.com/office/powerpoint/2010/main" val="4102426329"/>
              </p:ext>
            </p:extLst>
          </p:nvPr>
        </p:nvGraphicFramePr>
        <p:xfrm>
          <a:off x="234512" y="1161813"/>
          <a:ext cx="8570347" cy="3565761"/>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ruutu 8"/>
          <p:cNvSpPr txBox="1"/>
          <p:nvPr/>
        </p:nvSpPr>
        <p:spPr>
          <a:xfrm>
            <a:off x="6804248" y="1062073"/>
            <a:ext cx="1872209" cy="195814"/>
          </a:xfrm>
          <a:prstGeom prst="rect">
            <a:avLst/>
          </a:prstGeom>
          <a:noFill/>
        </p:spPr>
        <p:txBody>
          <a:bodyPr wrap="square" lIns="36000" tIns="36000" rIns="36000" bIns="36000" rtlCol="0">
            <a:spAutoFit/>
          </a:bodyPr>
          <a:lstStyle/>
          <a:p>
            <a:r>
              <a:rPr lang="fi-FI" sz="800" spc="-40">
                <a:ea typeface="Verdana" panose="020B0604030504040204" pitchFamily="34" charset="0"/>
                <a:cs typeface="Verdana" panose="020B0604030504040204" pitchFamily="34" charset="0"/>
              </a:rPr>
              <a:t>Osuus alan henkilöstöstä alueella, %</a:t>
            </a:r>
          </a:p>
        </p:txBody>
      </p:sp>
      <p:sp>
        <p:nvSpPr>
          <p:cNvPr id="6" name="Tekstin paikkamerkki 6">
            <a:extLst>
              <a:ext uri="{FF2B5EF4-FFF2-40B4-BE49-F238E27FC236}">
                <a16:creationId xmlns:a16="http://schemas.microsoft.com/office/drawing/2014/main" id="{B258A2F1-1F58-2751-108D-AD71878C4568}"/>
              </a:ext>
            </a:extLst>
          </p:cNvPr>
          <p:cNvSpPr txBox="1">
            <a:spLocks/>
          </p:cNvSpPr>
          <p:nvPr/>
        </p:nvSpPr>
        <p:spPr>
          <a:xfrm>
            <a:off x="2229052" y="4728600"/>
            <a:ext cx="6575807" cy="415926"/>
          </a:xfrm>
          <a:prstGeom prst="rect">
            <a:avLst/>
          </a:prstGeom>
        </p:spPr>
        <p:txBody>
          <a:bodyPr vert="horz" lIns="91440" tIns="45720" rIns="91440" bIns="45720" rtlCol="0">
            <a:noAutofit/>
          </a:bodyPr>
          <a:lstStyle>
            <a:lvl1pPr marL="0" indent="0" algn="l" defTabSz="806052" rtl="0" eaLnBrk="1" latinLnBrk="0" hangingPunct="1">
              <a:lnSpc>
                <a:spcPct val="100000"/>
              </a:lnSpc>
              <a:spcBef>
                <a:spcPts val="0"/>
              </a:spcBef>
              <a:spcAft>
                <a:spcPts val="0"/>
              </a:spcAft>
              <a:buClrTx/>
              <a:buSzPct val="125000"/>
              <a:buFontTx/>
              <a:buNone/>
              <a:defRPr sz="700" kern="1200" spc="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a:lstStyle>
          <a:p>
            <a:r>
              <a:rPr lang="fi-FI" dirty="0"/>
              <a:t>*) Prosenttia teknologiateollisuuden toimipaikkojen liikevaihdosta kyseisellä alueella. Lähde: Tilastokeskus; Alueellinen yritystoimintatilasto. Tietosuojasyistä joidenkin alueiden kaikki toimialat eivät ole 100 % edustettuina. Kaakkois-Suomi sisältää Etelä-Karjalan ja Kymenlaakson, Häme sisältää </a:t>
            </a:r>
            <a:r>
              <a:rPr lang="fi-FI" dirty="0" err="1"/>
              <a:t>Päijät</a:t>
            </a:r>
            <a:r>
              <a:rPr lang="fi-FI" dirty="0"/>
              <a:t>- ja Kanta-Hämeen ja Pohjanmaan ELY-alue sisältää Keski-Pohjanmaan ja Pohjanmaan maakunnat. </a:t>
            </a:r>
          </a:p>
          <a:p>
            <a:endParaRPr lang="fi-FI" dirty="0"/>
          </a:p>
          <a:p>
            <a:endParaRPr lang="fi-FI" dirty="0"/>
          </a:p>
        </p:txBody>
      </p:sp>
    </p:spTree>
    <p:extLst>
      <p:ext uri="{BB962C8B-B14F-4D97-AF65-F5344CB8AC3E}">
        <p14:creationId xmlns:p14="http://schemas.microsoft.com/office/powerpoint/2010/main" val="2505097318"/>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Teknologiateollisuuden liikevaihto ELY-alueittain</a:t>
            </a:r>
          </a:p>
        </p:txBody>
      </p:sp>
      <p:sp>
        <p:nvSpPr>
          <p:cNvPr id="3" name="Dian numeron paikkamerkki 2"/>
          <p:cNvSpPr>
            <a:spLocks noGrp="1"/>
          </p:cNvSpPr>
          <p:nvPr>
            <p:ph type="sldNum" sz="quarter" idx="12"/>
          </p:nvPr>
        </p:nvSpPr>
        <p:spPr>
          <a:xfrm>
            <a:off x="8005977" y="4854616"/>
            <a:ext cx="863990" cy="165406"/>
          </a:xfrm>
        </p:spPr>
        <p:txBody>
          <a:bodyPr/>
          <a:lstStyle/>
          <a:p>
            <a:fld id="{6FCB6B90-8271-4E8F-82C1-E646FBB48A2E}" type="slidenum">
              <a:rPr lang="fi-FI" smtClean="0"/>
              <a:pPr/>
              <a:t>7</a:t>
            </a:fld>
            <a:endParaRPr lang="fi-FI"/>
          </a:p>
        </p:txBody>
      </p:sp>
      <p:sp>
        <p:nvSpPr>
          <p:cNvPr id="4" name="Päivämäärän paikkamerkki 3"/>
          <p:cNvSpPr>
            <a:spLocks noGrp="1"/>
          </p:cNvSpPr>
          <p:nvPr>
            <p:ph type="dt" sz="half" idx="10"/>
          </p:nvPr>
        </p:nvSpPr>
        <p:spPr>
          <a:xfrm>
            <a:off x="282027" y="4855332"/>
            <a:ext cx="916709" cy="164690"/>
          </a:xfrm>
        </p:spPr>
        <p:txBody>
          <a:bodyPr/>
          <a:lstStyle/>
          <a:p>
            <a:fld id="{E70C97DB-DA9C-4CFA-B970-B8599B25F3E4}" type="datetime1">
              <a:rPr lang="fi-FI" smtClean="0"/>
              <a:t>8.5.2024</a:t>
            </a:fld>
            <a:endParaRPr lang="fi-FI"/>
          </a:p>
        </p:txBody>
      </p:sp>
      <p:sp>
        <p:nvSpPr>
          <p:cNvPr id="5" name="Alatunnisteen paikkamerkki 4"/>
          <p:cNvSpPr>
            <a:spLocks noGrp="1"/>
          </p:cNvSpPr>
          <p:nvPr>
            <p:ph type="ftr" sz="quarter" idx="11"/>
          </p:nvPr>
        </p:nvSpPr>
        <p:spPr>
          <a:xfrm>
            <a:off x="1111510" y="4855332"/>
            <a:ext cx="1295891" cy="164690"/>
          </a:xfrm>
        </p:spPr>
        <p:txBody>
          <a:bodyPr/>
          <a:lstStyle/>
          <a:p>
            <a:r>
              <a:rPr lang="fi-FI"/>
              <a:t>Teknologiateollisuus</a:t>
            </a:r>
          </a:p>
        </p:txBody>
      </p:sp>
      <p:sp>
        <p:nvSpPr>
          <p:cNvPr id="7" name="Tekstin paikkamerkki 6"/>
          <p:cNvSpPr>
            <a:spLocks noGrp="1"/>
          </p:cNvSpPr>
          <p:nvPr>
            <p:ph type="body" sz="quarter" idx="18"/>
          </p:nvPr>
        </p:nvSpPr>
        <p:spPr>
          <a:xfrm>
            <a:off x="2334681" y="4778043"/>
            <a:ext cx="6207957" cy="241979"/>
          </a:xfrm>
        </p:spPr>
        <p:txBody>
          <a:bodyPr/>
          <a:lstStyle/>
          <a:p>
            <a:r>
              <a:rPr lang="fi-FI" dirty="0"/>
              <a:t>Lähde: Tilastokeskus; Aluetilinpito, Liikevaihdon alueittaiset arvoindeksit. Kaakkois-Suomi sisältää Etelä-Karjalan ja Kymenlaakson, Häme sisältää </a:t>
            </a:r>
            <a:r>
              <a:rPr lang="fi-FI" dirty="0" err="1"/>
              <a:t>Päijät</a:t>
            </a:r>
            <a:r>
              <a:rPr lang="fi-FI" dirty="0"/>
              <a:t>- ja Kanta-Hämeen ja Pohjanmaan ELY-alue sisältää Keski-Pohjanmaan ja Pohjanmaan maakunnat. </a:t>
            </a:r>
          </a:p>
          <a:p>
            <a:endParaRPr lang="fi-FI" dirty="0"/>
          </a:p>
        </p:txBody>
      </p:sp>
      <p:graphicFrame>
        <p:nvGraphicFramePr>
          <p:cNvPr id="12" name="Sisällön paikkamerkki 10"/>
          <p:cNvGraphicFramePr>
            <a:graphicFrameLocks noGrp="1"/>
          </p:cNvGraphicFramePr>
          <p:nvPr>
            <p:ph sz="quarter" idx="17"/>
            <p:extLst>
              <p:ext uri="{D42A27DB-BD31-4B8C-83A1-F6EECF244321}">
                <p14:modId xmlns:p14="http://schemas.microsoft.com/office/powerpoint/2010/main" val="2707268446"/>
              </p:ext>
            </p:extLst>
          </p:nvPr>
        </p:nvGraphicFramePr>
        <p:xfrm>
          <a:off x="1323403" y="976763"/>
          <a:ext cx="6351239" cy="3674366"/>
        </p:xfrm>
        <a:graphic>
          <a:graphicData uri="http://schemas.openxmlformats.org/drawingml/2006/table">
            <a:tbl>
              <a:tblPr firstRow="1" bandRow="1">
                <a:tableStyleId>{21E4AEA4-8DFA-4A89-87EB-49C32662AFE0}</a:tableStyleId>
              </a:tblPr>
              <a:tblGrid>
                <a:gridCol w="1270247">
                  <a:extLst>
                    <a:ext uri="{9D8B030D-6E8A-4147-A177-3AD203B41FA5}">
                      <a16:colId xmlns:a16="http://schemas.microsoft.com/office/drawing/2014/main" val="20000"/>
                    </a:ext>
                  </a:extLst>
                </a:gridCol>
                <a:gridCol w="635124">
                  <a:extLst>
                    <a:ext uri="{9D8B030D-6E8A-4147-A177-3AD203B41FA5}">
                      <a16:colId xmlns:a16="http://schemas.microsoft.com/office/drawing/2014/main" val="20001"/>
                    </a:ext>
                  </a:extLst>
                </a:gridCol>
                <a:gridCol w="635124">
                  <a:extLst>
                    <a:ext uri="{9D8B030D-6E8A-4147-A177-3AD203B41FA5}">
                      <a16:colId xmlns:a16="http://schemas.microsoft.com/office/drawing/2014/main" val="20002"/>
                    </a:ext>
                  </a:extLst>
                </a:gridCol>
                <a:gridCol w="635124">
                  <a:extLst>
                    <a:ext uri="{9D8B030D-6E8A-4147-A177-3AD203B41FA5}">
                      <a16:colId xmlns:a16="http://schemas.microsoft.com/office/drawing/2014/main" val="20003"/>
                    </a:ext>
                  </a:extLst>
                </a:gridCol>
                <a:gridCol w="635124">
                  <a:extLst>
                    <a:ext uri="{9D8B030D-6E8A-4147-A177-3AD203B41FA5}">
                      <a16:colId xmlns:a16="http://schemas.microsoft.com/office/drawing/2014/main" val="20004"/>
                    </a:ext>
                  </a:extLst>
                </a:gridCol>
                <a:gridCol w="635124">
                  <a:extLst>
                    <a:ext uri="{9D8B030D-6E8A-4147-A177-3AD203B41FA5}">
                      <a16:colId xmlns:a16="http://schemas.microsoft.com/office/drawing/2014/main" val="20005"/>
                    </a:ext>
                  </a:extLst>
                </a:gridCol>
                <a:gridCol w="635124">
                  <a:extLst>
                    <a:ext uri="{9D8B030D-6E8A-4147-A177-3AD203B41FA5}">
                      <a16:colId xmlns:a16="http://schemas.microsoft.com/office/drawing/2014/main" val="20006"/>
                    </a:ext>
                  </a:extLst>
                </a:gridCol>
                <a:gridCol w="635124">
                  <a:extLst>
                    <a:ext uri="{9D8B030D-6E8A-4147-A177-3AD203B41FA5}">
                      <a16:colId xmlns:a16="http://schemas.microsoft.com/office/drawing/2014/main" val="192938550"/>
                    </a:ext>
                  </a:extLst>
                </a:gridCol>
                <a:gridCol w="635124">
                  <a:extLst>
                    <a:ext uri="{9D8B030D-6E8A-4147-A177-3AD203B41FA5}">
                      <a16:colId xmlns:a16="http://schemas.microsoft.com/office/drawing/2014/main" val="20007"/>
                    </a:ext>
                  </a:extLst>
                </a:gridCol>
              </a:tblGrid>
              <a:tr h="316334">
                <a:tc>
                  <a:txBody>
                    <a:bodyPr/>
                    <a:lstStyle/>
                    <a:p>
                      <a:pPr algn="ctr" fontAlgn="ctr"/>
                      <a:r>
                        <a:rPr lang="fi-FI" sz="900" b="1" i="0" u="none" strike="noStrike" dirty="0">
                          <a:solidFill>
                            <a:srgbClr val="FFFFFF"/>
                          </a:solidFill>
                          <a:effectLst/>
                          <a:latin typeface="Verdana" panose="020B0604030504040204" pitchFamily="34" charset="0"/>
                        </a:rPr>
                        <a:t>ELY-alue</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2010</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2018</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2019</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2020</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2021</a:t>
                      </a:r>
                    </a:p>
                  </a:txBody>
                  <a:tcPr marL="0" marR="0" marT="0" marB="0" anchor="ctr"/>
                </a:tc>
                <a:tc>
                  <a:txBody>
                    <a:bodyPr/>
                    <a:lstStyle/>
                    <a:p>
                      <a:pPr algn="ctr" fontAlgn="ctr"/>
                      <a:r>
                        <a:rPr lang="fi-FI" sz="900" b="1" i="0" u="none" strike="noStrike" dirty="0">
                          <a:solidFill>
                            <a:srgbClr val="FFFFFF"/>
                          </a:solidFill>
                          <a:effectLst/>
                          <a:latin typeface="Verdana" panose="020B0604030504040204" pitchFamily="34" charset="0"/>
                        </a:rPr>
                        <a:t>2022</a:t>
                      </a:r>
                    </a:p>
                  </a:txBody>
                  <a:tcPr marL="0" marR="0" marT="0" marB="0" anchor="ctr"/>
                </a:tc>
                <a:tc>
                  <a:txBody>
                    <a:bodyPr/>
                    <a:lstStyle/>
                    <a:p>
                      <a:pPr algn="ctr" fontAlgn="ctr"/>
                      <a:r>
                        <a:rPr lang="fi-FI" sz="900" b="1" i="0" u="none" strike="noStrike" dirty="0">
                          <a:solidFill>
                            <a:srgbClr val="FFFFFF"/>
                          </a:solidFill>
                          <a:effectLst/>
                          <a:latin typeface="Verdana" panose="020B0604030504040204" pitchFamily="34" charset="0"/>
                        </a:rPr>
                        <a:t>2023</a:t>
                      </a:r>
                    </a:p>
                  </a:txBody>
                  <a:tcPr marL="0" marR="0" marT="0" marB="0" anchor="ctr"/>
                </a:tc>
                <a:tc>
                  <a:txBody>
                    <a:bodyPr/>
                    <a:lstStyle/>
                    <a:p>
                      <a:pPr algn="ctr" fontAlgn="ctr"/>
                      <a:r>
                        <a:rPr lang="fi-FI" sz="900" b="1" i="0" u="none" strike="noStrike" dirty="0">
                          <a:solidFill>
                            <a:srgbClr val="FFFFFF"/>
                          </a:solidFill>
                          <a:effectLst/>
                          <a:latin typeface="Verdana" panose="020B0604030504040204" pitchFamily="34" charset="0"/>
                        </a:rPr>
                        <a:t>Osuus, %</a:t>
                      </a:r>
                      <a:br>
                        <a:rPr lang="fi-FI" sz="900" b="1" i="0" u="none" strike="noStrike" dirty="0">
                          <a:solidFill>
                            <a:srgbClr val="FFFFFF"/>
                          </a:solidFill>
                          <a:effectLst/>
                          <a:latin typeface="Verdana" panose="020B0604030504040204" pitchFamily="34" charset="0"/>
                        </a:rPr>
                      </a:br>
                      <a:r>
                        <a:rPr lang="fi-FI" sz="900" b="1" i="0" u="none" strike="noStrike" dirty="0">
                          <a:solidFill>
                            <a:srgbClr val="FFFFFF"/>
                          </a:solidFill>
                          <a:effectLst/>
                          <a:latin typeface="Verdana" panose="020B0604030504040204" pitchFamily="34" charset="0"/>
                        </a:rPr>
                        <a:t>2023</a:t>
                      </a:r>
                    </a:p>
                  </a:txBody>
                  <a:tcPr marL="0" marR="0" marT="0" marB="0" anchor="ctr"/>
                </a:tc>
                <a:extLst>
                  <a:ext uri="{0D108BD9-81ED-4DB2-BD59-A6C34878D82A}">
                    <a16:rowId xmlns:a16="http://schemas.microsoft.com/office/drawing/2014/main" val="10000"/>
                  </a:ext>
                </a:extLst>
              </a:tr>
              <a:tr h="209877">
                <a:tc>
                  <a:txBody>
                    <a:bodyPr/>
                    <a:lstStyle/>
                    <a:p>
                      <a:pPr algn="ctr" fontAlgn="ctr"/>
                      <a:r>
                        <a:rPr lang="fi-FI" sz="900" b="0" i="0" u="none" strike="noStrike">
                          <a:solidFill>
                            <a:srgbClr val="000000"/>
                          </a:solidFill>
                          <a:effectLst/>
                          <a:latin typeface="Verdana" panose="020B0604030504040204" pitchFamily="34" charset="0"/>
                        </a:rPr>
                        <a:t>Etelä-Pohjanmaa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2 200</a:t>
                      </a:r>
                    </a:p>
                  </a:txBody>
                  <a:tcPr marL="0" marR="0" marT="0" marB="0" anchor="ctr"/>
                </a:tc>
                <a:tc>
                  <a:txBody>
                    <a:bodyPr/>
                    <a:lstStyle/>
                    <a:p>
                      <a:pPr algn="ctr" fontAlgn="ctr"/>
                      <a:r>
                        <a:rPr lang="fi-FI" sz="900" b="0" i="0" u="none" strike="noStrike" dirty="0">
                          <a:solidFill>
                            <a:srgbClr val="000000"/>
                          </a:solidFill>
                          <a:effectLst/>
                          <a:latin typeface="Verdana" panose="020B0604030504040204" pitchFamily="34" charset="0"/>
                        </a:rPr>
                        <a:t>2 500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2 400</a:t>
                      </a:r>
                    </a:p>
                  </a:txBody>
                  <a:tcPr marL="0" marR="0" marT="0" marB="0" anchor="ctr"/>
                </a:tc>
                <a:tc>
                  <a:txBody>
                    <a:bodyPr/>
                    <a:lstStyle/>
                    <a:p>
                      <a:pPr algn="r" fontAlgn="ctr"/>
                      <a:r>
                        <a:rPr lang="fi-FI" sz="900" b="0" i="0" u="none" strike="noStrike" dirty="0">
                          <a:solidFill>
                            <a:srgbClr val="000000"/>
                          </a:solidFill>
                          <a:effectLst/>
                          <a:latin typeface="Verdana" panose="020B0604030504040204" pitchFamily="34" charset="0"/>
                        </a:rPr>
                        <a:t>2,4</a:t>
                      </a:r>
                    </a:p>
                  </a:txBody>
                  <a:tcPr marL="0" marR="0" marT="0" marB="0" anchor="ctr"/>
                </a:tc>
                <a:extLst>
                  <a:ext uri="{0D108BD9-81ED-4DB2-BD59-A6C34878D82A}">
                    <a16:rowId xmlns:a16="http://schemas.microsoft.com/office/drawing/2014/main" val="10001"/>
                  </a:ext>
                </a:extLst>
              </a:tr>
              <a:tr h="209877">
                <a:tc>
                  <a:txBody>
                    <a:bodyPr/>
                    <a:lstStyle/>
                    <a:p>
                      <a:pPr algn="ctr" fontAlgn="ctr"/>
                      <a:r>
                        <a:rPr lang="fi-FI" sz="900" b="0" i="0" u="none" strike="noStrike">
                          <a:solidFill>
                            <a:srgbClr val="000000"/>
                          </a:solidFill>
                          <a:effectLst/>
                          <a:latin typeface="Verdana" panose="020B0604030504040204" pitchFamily="34" charset="0"/>
                        </a:rPr>
                        <a:t>Etelä-Savo</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0,8</a:t>
                      </a:r>
                    </a:p>
                  </a:txBody>
                  <a:tcPr marL="0" marR="0" marT="0" marB="0" anchor="ctr"/>
                </a:tc>
                <a:extLst>
                  <a:ext uri="{0D108BD9-81ED-4DB2-BD59-A6C34878D82A}">
                    <a16:rowId xmlns:a16="http://schemas.microsoft.com/office/drawing/2014/main" val="10002"/>
                  </a:ext>
                </a:extLst>
              </a:tr>
              <a:tr h="209877">
                <a:tc>
                  <a:txBody>
                    <a:bodyPr/>
                    <a:lstStyle/>
                    <a:p>
                      <a:pPr algn="ctr" fontAlgn="ctr"/>
                      <a:r>
                        <a:rPr lang="fi-FI" sz="900" b="0" i="0" u="none" strike="noStrike">
                          <a:solidFill>
                            <a:srgbClr val="000000"/>
                          </a:solidFill>
                          <a:effectLst/>
                          <a:latin typeface="Verdana" panose="020B0604030504040204" pitchFamily="34" charset="0"/>
                        </a:rPr>
                        <a:t>Häme</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5 100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4 900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4,9</a:t>
                      </a:r>
                    </a:p>
                  </a:txBody>
                  <a:tcPr marL="0" marR="0" marT="0" marB="0" anchor="ctr"/>
                </a:tc>
                <a:extLst>
                  <a:ext uri="{0D108BD9-81ED-4DB2-BD59-A6C34878D82A}">
                    <a16:rowId xmlns:a16="http://schemas.microsoft.com/office/drawing/2014/main" val="10003"/>
                  </a:ext>
                </a:extLst>
              </a:tr>
              <a:tr h="209877">
                <a:tc>
                  <a:txBody>
                    <a:bodyPr/>
                    <a:lstStyle/>
                    <a:p>
                      <a:pPr algn="ctr" fontAlgn="ctr"/>
                      <a:r>
                        <a:rPr lang="fi-FI" sz="900" b="0" i="0" u="none" strike="noStrike">
                          <a:solidFill>
                            <a:srgbClr val="000000"/>
                          </a:solidFill>
                          <a:effectLst/>
                          <a:latin typeface="Verdana" panose="020B0604030504040204" pitchFamily="34" charset="0"/>
                        </a:rPr>
                        <a:t>Kaakkois-Suomi</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2 500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2,5</a:t>
                      </a:r>
                    </a:p>
                  </a:txBody>
                  <a:tcPr marL="0" marR="0" marT="0" marB="0" anchor="ctr"/>
                </a:tc>
                <a:extLst>
                  <a:ext uri="{0D108BD9-81ED-4DB2-BD59-A6C34878D82A}">
                    <a16:rowId xmlns:a16="http://schemas.microsoft.com/office/drawing/2014/main" val="10004"/>
                  </a:ext>
                </a:extLst>
              </a:tr>
              <a:tr h="209877">
                <a:tc>
                  <a:txBody>
                    <a:bodyPr/>
                    <a:lstStyle/>
                    <a:p>
                      <a:pPr algn="ctr" fontAlgn="ctr"/>
                      <a:r>
                        <a:rPr lang="fi-FI" sz="900" b="0" i="0" u="none" strike="noStrike">
                          <a:solidFill>
                            <a:srgbClr val="000000"/>
                          </a:solidFill>
                          <a:effectLst/>
                          <a:latin typeface="Verdana" panose="020B0604030504040204" pitchFamily="34" charset="0"/>
                        </a:rPr>
                        <a:t>Kainuu</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0,8</a:t>
                      </a:r>
                    </a:p>
                  </a:txBody>
                  <a:tcPr marL="0" marR="0" marT="0" marB="0" anchor="ctr"/>
                </a:tc>
                <a:extLst>
                  <a:ext uri="{0D108BD9-81ED-4DB2-BD59-A6C34878D82A}">
                    <a16:rowId xmlns:a16="http://schemas.microsoft.com/office/drawing/2014/main" val="10005"/>
                  </a:ext>
                </a:extLst>
              </a:tr>
              <a:tr h="209877">
                <a:tc>
                  <a:txBody>
                    <a:bodyPr/>
                    <a:lstStyle/>
                    <a:p>
                      <a:pPr algn="ctr" fontAlgn="ctr"/>
                      <a:r>
                        <a:rPr lang="fi-FI" sz="900" b="0" i="0" u="none" strike="noStrike">
                          <a:solidFill>
                            <a:srgbClr val="000000"/>
                          </a:solidFill>
                          <a:effectLst/>
                          <a:latin typeface="Verdana" panose="020B0604030504040204" pitchFamily="34" charset="0"/>
                        </a:rPr>
                        <a:t>Keski-Suomi</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3 100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3,1</a:t>
                      </a:r>
                    </a:p>
                  </a:txBody>
                  <a:tcPr marL="0" marR="0" marT="0" marB="0" anchor="ctr"/>
                </a:tc>
                <a:extLst>
                  <a:ext uri="{0D108BD9-81ED-4DB2-BD59-A6C34878D82A}">
                    <a16:rowId xmlns:a16="http://schemas.microsoft.com/office/drawing/2014/main" val="10006"/>
                  </a:ext>
                </a:extLst>
              </a:tr>
              <a:tr h="209877">
                <a:tc>
                  <a:txBody>
                    <a:bodyPr/>
                    <a:lstStyle/>
                    <a:p>
                      <a:pPr algn="ctr" fontAlgn="ctr"/>
                      <a:r>
                        <a:rPr lang="fi-FI" sz="900" b="0" i="0" u="none" strike="noStrike">
                          <a:solidFill>
                            <a:srgbClr val="000000"/>
                          </a:solidFill>
                          <a:effectLst/>
                          <a:latin typeface="Verdana" panose="020B0604030504040204" pitchFamily="34" charset="0"/>
                        </a:rPr>
                        <a:t>Lappi</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5 900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6 800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6,8</a:t>
                      </a:r>
                    </a:p>
                  </a:txBody>
                  <a:tcPr marL="0" marR="0" marT="0" marB="0" anchor="ctr"/>
                </a:tc>
                <a:extLst>
                  <a:ext uri="{0D108BD9-81ED-4DB2-BD59-A6C34878D82A}">
                    <a16:rowId xmlns:a16="http://schemas.microsoft.com/office/drawing/2014/main" val="10007"/>
                  </a:ext>
                </a:extLst>
              </a:tr>
              <a:tr h="209877">
                <a:tc>
                  <a:txBody>
                    <a:bodyPr/>
                    <a:lstStyle/>
                    <a:p>
                      <a:pPr algn="ctr" fontAlgn="ctr"/>
                      <a:r>
                        <a:rPr lang="fi-FI" sz="900" b="0" i="0" u="none" strike="noStrike">
                          <a:solidFill>
                            <a:srgbClr val="000000"/>
                          </a:solidFill>
                          <a:effectLst/>
                          <a:latin typeface="Verdana" panose="020B0604030504040204" pitchFamily="34" charset="0"/>
                        </a:rPr>
                        <a:t>Pirkanmaa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9 500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10 100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10,1</a:t>
                      </a:r>
                    </a:p>
                  </a:txBody>
                  <a:tcPr marL="0" marR="0" marT="0" marB="0" anchor="ctr"/>
                </a:tc>
                <a:extLst>
                  <a:ext uri="{0D108BD9-81ED-4DB2-BD59-A6C34878D82A}">
                    <a16:rowId xmlns:a16="http://schemas.microsoft.com/office/drawing/2014/main" val="10008"/>
                  </a:ext>
                </a:extLst>
              </a:tr>
              <a:tr h="209877">
                <a:tc>
                  <a:txBody>
                    <a:bodyPr/>
                    <a:lstStyle/>
                    <a:p>
                      <a:pPr algn="ctr" fontAlgn="ctr"/>
                      <a:r>
                        <a:rPr lang="fi-FI" sz="900" b="0" i="0" u="none" strike="noStrike">
                          <a:solidFill>
                            <a:srgbClr val="000000"/>
                          </a:solidFill>
                          <a:effectLst/>
                          <a:latin typeface="Verdana" panose="020B0604030504040204" pitchFamily="34" charset="0"/>
                        </a:rPr>
                        <a:t>Pohjanmaa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5 100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5 600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5 400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5 700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6 300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6,3</a:t>
                      </a:r>
                    </a:p>
                  </a:txBody>
                  <a:tcPr marL="0" marR="0" marT="0" marB="0" anchor="ctr"/>
                </a:tc>
                <a:extLst>
                  <a:ext uri="{0D108BD9-81ED-4DB2-BD59-A6C34878D82A}">
                    <a16:rowId xmlns:a16="http://schemas.microsoft.com/office/drawing/2014/main" val="10009"/>
                  </a:ext>
                </a:extLst>
              </a:tr>
              <a:tr h="209877">
                <a:tc>
                  <a:txBody>
                    <a:bodyPr/>
                    <a:lstStyle/>
                    <a:p>
                      <a:pPr algn="ctr" fontAlgn="ctr"/>
                      <a:r>
                        <a:rPr lang="fi-FI" sz="900" b="0" i="0" u="none" strike="noStrike">
                          <a:solidFill>
                            <a:srgbClr val="000000"/>
                          </a:solidFill>
                          <a:effectLst/>
                          <a:latin typeface="Verdana" panose="020B0604030504040204" pitchFamily="34" charset="0"/>
                        </a:rPr>
                        <a:t>Pohjois-Karjala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1 500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1,5</a:t>
                      </a:r>
                    </a:p>
                  </a:txBody>
                  <a:tcPr marL="0" marR="0" marT="0" marB="0" anchor="ctr"/>
                </a:tc>
                <a:extLst>
                  <a:ext uri="{0D108BD9-81ED-4DB2-BD59-A6C34878D82A}">
                    <a16:rowId xmlns:a16="http://schemas.microsoft.com/office/drawing/2014/main" val="10010"/>
                  </a:ext>
                </a:extLst>
              </a:tr>
              <a:tr h="209877">
                <a:tc>
                  <a:txBody>
                    <a:bodyPr/>
                    <a:lstStyle/>
                    <a:p>
                      <a:pPr algn="ctr" fontAlgn="ctr"/>
                      <a:r>
                        <a:rPr lang="fi-FI" sz="900" b="0" i="0" u="none" strike="noStrike">
                          <a:solidFill>
                            <a:srgbClr val="000000"/>
                          </a:solidFill>
                          <a:effectLst/>
                          <a:latin typeface="Verdana" panose="020B0604030504040204" pitchFamily="34" charset="0"/>
                        </a:rPr>
                        <a:t>Pohjois-Pohjanmaa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5 900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7 300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8 800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8,8</a:t>
                      </a:r>
                    </a:p>
                  </a:txBody>
                  <a:tcPr marL="0" marR="0" marT="0" marB="0" anchor="ctr"/>
                </a:tc>
                <a:extLst>
                  <a:ext uri="{0D108BD9-81ED-4DB2-BD59-A6C34878D82A}">
                    <a16:rowId xmlns:a16="http://schemas.microsoft.com/office/drawing/2014/main" val="10011"/>
                  </a:ext>
                </a:extLst>
              </a:tr>
              <a:tr h="209877">
                <a:tc>
                  <a:txBody>
                    <a:bodyPr/>
                    <a:lstStyle/>
                    <a:p>
                      <a:pPr algn="ctr" fontAlgn="ctr"/>
                      <a:r>
                        <a:rPr lang="fi-FI" sz="900" b="0" i="0" u="none" strike="noStrike">
                          <a:solidFill>
                            <a:srgbClr val="000000"/>
                          </a:solidFill>
                          <a:effectLst/>
                          <a:latin typeface="Verdana" panose="020B0604030504040204" pitchFamily="34" charset="0"/>
                        </a:rPr>
                        <a:t>Pohjois-Savo</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2 500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2,5</a:t>
                      </a:r>
                    </a:p>
                  </a:txBody>
                  <a:tcPr marL="0" marR="0" marT="0" marB="0" anchor="ctr"/>
                </a:tc>
                <a:extLst>
                  <a:ext uri="{0D108BD9-81ED-4DB2-BD59-A6C34878D82A}">
                    <a16:rowId xmlns:a16="http://schemas.microsoft.com/office/drawing/2014/main" val="10012"/>
                  </a:ext>
                </a:extLst>
              </a:tr>
              <a:tr h="209877">
                <a:tc>
                  <a:txBody>
                    <a:bodyPr/>
                    <a:lstStyle/>
                    <a:p>
                      <a:pPr algn="ctr" fontAlgn="ctr"/>
                      <a:r>
                        <a:rPr lang="fi-FI" sz="900" b="0" i="0" u="none" strike="noStrike">
                          <a:solidFill>
                            <a:srgbClr val="000000"/>
                          </a:solidFill>
                          <a:effectLst/>
                          <a:latin typeface="Verdana" panose="020B0604030504040204" pitchFamily="34" charset="0"/>
                        </a:rPr>
                        <a:t>Satakunta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6 500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6 300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6,3</a:t>
                      </a:r>
                    </a:p>
                  </a:txBody>
                  <a:tcPr marL="0" marR="0" marT="0" marB="0" anchor="ctr"/>
                </a:tc>
                <a:extLst>
                  <a:ext uri="{0D108BD9-81ED-4DB2-BD59-A6C34878D82A}">
                    <a16:rowId xmlns:a16="http://schemas.microsoft.com/office/drawing/2014/main" val="10013"/>
                  </a:ext>
                </a:extLst>
              </a:tr>
              <a:tr h="209877">
                <a:tc>
                  <a:txBody>
                    <a:bodyPr/>
                    <a:lstStyle/>
                    <a:p>
                      <a:pPr algn="ctr" fontAlgn="ctr"/>
                      <a:r>
                        <a:rPr lang="fi-FI" sz="900" b="0" i="0" u="none" strike="noStrike" dirty="0">
                          <a:solidFill>
                            <a:srgbClr val="000000"/>
                          </a:solidFill>
                          <a:effectLst/>
                          <a:latin typeface="Verdana" panose="020B0604030504040204" pitchFamily="34" charset="0"/>
                        </a:rPr>
                        <a:t>Uusimaa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22 000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27 100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29 200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29 600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31 000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36 400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34 900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35,0</a:t>
                      </a:r>
                    </a:p>
                  </a:txBody>
                  <a:tcPr marL="0" marR="0" marT="0" marB="0" anchor="ctr"/>
                </a:tc>
                <a:extLst>
                  <a:ext uri="{0D108BD9-81ED-4DB2-BD59-A6C34878D82A}">
                    <a16:rowId xmlns:a16="http://schemas.microsoft.com/office/drawing/2014/main" val="10014"/>
                  </a:ext>
                </a:extLst>
              </a:tr>
              <a:tr h="209877">
                <a:tc>
                  <a:txBody>
                    <a:bodyPr/>
                    <a:lstStyle/>
                    <a:p>
                      <a:pPr algn="ctr" fontAlgn="ctr"/>
                      <a:r>
                        <a:rPr lang="fi-FI" sz="900" b="0" i="0" u="none" strike="noStrike">
                          <a:solidFill>
                            <a:srgbClr val="000000"/>
                          </a:solidFill>
                          <a:effectLst/>
                          <a:latin typeface="Verdana" panose="020B0604030504040204" pitchFamily="34" charset="0"/>
                        </a:rPr>
                        <a:t>Varsinais-Suomi</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6 500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7 300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8 300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7 900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7,9</a:t>
                      </a:r>
                    </a:p>
                  </a:txBody>
                  <a:tcPr marL="0" marR="0" marT="0" marB="0" anchor="ctr"/>
                </a:tc>
                <a:extLst>
                  <a:ext uri="{0D108BD9-81ED-4DB2-BD59-A6C34878D82A}">
                    <a16:rowId xmlns:a16="http://schemas.microsoft.com/office/drawing/2014/main" val="10015"/>
                  </a:ext>
                </a:extLst>
              </a:tr>
              <a:tr h="209877">
                <a:tc>
                  <a:txBody>
                    <a:bodyPr/>
                    <a:lstStyle/>
                    <a:p>
                      <a:pPr algn="ctr" fontAlgn="ctr"/>
                      <a:r>
                        <a:rPr lang="fi-FI" sz="900" b="0" i="0" u="none" strike="noStrike">
                          <a:solidFill>
                            <a:srgbClr val="000000"/>
                          </a:solidFill>
                          <a:effectLst/>
                          <a:latin typeface="Verdana" panose="020B0604030504040204" pitchFamily="34" charset="0"/>
                        </a:rPr>
                        <a:t>KOKO 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66 700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76 900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81 600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82 000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90 800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104 200</a:t>
                      </a:r>
                    </a:p>
                  </a:txBody>
                  <a:tcPr marL="0" marR="0" marT="0" marB="0" anchor="ctr"/>
                </a:tc>
                <a:tc>
                  <a:txBody>
                    <a:bodyPr/>
                    <a:lstStyle/>
                    <a:p>
                      <a:pPr algn="ctr" fontAlgn="ctr"/>
                      <a:r>
                        <a:rPr lang="fi-FI" sz="900" b="0" i="0" u="none" strike="noStrike" dirty="0">
                          <a:solidFill>
                            <a:srgbClr val="000000"/>
                          </a:solidFill>
                          <a:effectLst/>
                          <a:latin typeface="Verdana" panose="020B0604030504040204" pitchFamily="34" charset="0"/>
                        </a:rPr>
                        <a:t>99 700</a:t>
                      </a:r>
                    </a:p>
                  </a:txBody>
                  <a:tcPr marL="0" marR="0" marT="0" marB="0" anchor="ctr"/>
                </a:tc>
                <a:tc>
                  <a:txBody>
                    <a:bodyPr/>
                    <a:lstStyle/>
                    <a:p>
                      <a:pPr algn="r" fontAlgn="ctr"/>
                      <a:r>
                        <a:rPr lang="fi-FI" sz="900" b="0" i="0" u="none" strike="noStrike" dirty="0">
                          <a:solidFill>
                            <a:srgbClr val="000000"/>
                          </a:solidFill>
                          <a:effectLst/>
                          <a:latin typeface="Verdana" panose="020B0604030504040204" pitchFamily="34" charset="0"/>
                        </a:rPr>
                        <a:t>100,0</a:t>
                      </a:r>
                    </a:p>
                  </a:txBody>
                  <a:tcPr marL="0" marR="0" marT="0" marB="0" anchor="ctr"/>
                </a:tc>
                <a:extLst>
                  <a:ext uri="{0D108BD9-81ED-4DB2-BD59-A6C34878D82A}">
                    <a16:rowId xmlns:a16="http://schemas.microsoft.com/office/drawing/2014/main" val="10016"/>
                  </a:ext>
                </a:extLst>
              </a:tr>
            </a:tbl>
          </a:graphicData>
        </a:graphic>
      </p:graphicFrame>
      <p:sp>
        <p:nvSpPr>
          <p:cNvPr id="6" name="Tekstiruutu 5"/>
          <p:cNvSpPr txBox="1"/>
          <p:nvPr/>
        </p:nvSpPr>
        <p:spPr>
          <a:xfrm>
            <a:off x="6600248" y="768471"/>
            <a:ext cx="1405729" cy="241980"/>
          </a:xfrm>
          <a:prstGeom prst="rect">
            <a:avLst/>
          </a:prstGeom>
          <a:noFill/>
        </p:spPr>
        <p:txBody>
          <a:bodyPr wrap="square" lIns="36000" tIns="36000" rIns="36000" bIns="36000" rtlCol="0">
            <a:spAutoFit/>
          </a:bodyPr>
          <a:lstStyle/>
          <a:p>
            <a:r>
              <a:rPr lang="fi-FI" sz="1100" spc="-40">
                <a:solidFill>
                  <a:srgbClr val="000000"/>
                </a:solidFill>
              </a:rPr>
              <a:t>Miljoonaa euroa</a:t>
            </a:r>
          </a:p>
        </p:txBody>
      </p:sp>
    </p:spTree>
    <p:extLst>
      <p:ext uri="{BB962C8B-B14F-4D97-AF65-F5344CB8AC3E}">
        <p14:creationId xmlns:p14="http://schemas.microsoft.com/office/powerpoint/2010/main" val="3393189023"/>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Teknologiateollisuuden henkilöstö ELY-alueittain</a:t>
            </a:r>
          </a:p>
        </p:txBody>
      </p:sp>
      <p:sp>
        <p:nvSpPr>
          <p:cNvPr id="3" name="Dian numeron paikkamerkki 2"/>
          <p:cNvSpPr>
            <a:spLocks noGrp="1"/>
          </p:cNvSpPr>
          <p:nvPr>
            <p:ph type="sldNum" sz="quarter" idx="12"/>
          </p:nvPr>
        </p:nvSpPr>
        <p:spPr>
          <a:xfrm>
            <a:off x="8005977" y="4854616"/>
            <a:ext cx="863990" cy="165406"/>
          </a:xfrm>
        </p:spPr>
        <p:txBody>
          <a:bodyPr/>
          <a:lstStyle/>
          <a:p>
            <a:fld id="{6FCB6B90-8271-4E8F-82C1-E646FBB48A2E}" type="slidenum">
              <a:rPr lang="fi-FI" smtClean="0"/>
              <a:pPr/>
              <a:t>8</a:t>
            </a:fld>
            <a:endParaRPr lang="fi-FI"/>
          </a:p>
        </p:txBody>
      </p:sp>
      <p:sp>
        <p:nvSpPr>
          <p:cNvPr id="4" name="Päivämäärän paikkamerkki 3"/>
          <p:cNvSpPr>
            <a:spLocks noGrp="1"/>
          </p:cNvSpPr>
          <p:nvPr>
            <p:ph type="dt" sz="half" idx="10"/>
          </p:nvPr>
        </p:nvSpPr>
        <p:spPr>
          <a:xfrm>
            <a:off x="282027" y="4855332"/>
            <a:ext cx="916709" cy="164690"/>
          </a:xfrm>
        </p:spPr>
        <p:txBody>
          <a:bodyPr/>
          <a:lstStyle/>
          <a:p>
            <a:fld id="{E70C97DB-DA9C-4CFA-B970-B8599B25F3E4}" type="datetime1">
              <a:rPr lang="fi-FI" smtClean="0"/>
              <a:t>8.5.2024</a:t>
            </a:fld>
            <a:endParaRPr lang="fi-FI"/>
          </a:p>
        </p:txBody>
      </p:sp>
      <p:sp>
        <p:nvSpPr>
          <p:cNvPr id="5" name="Alatunnisteen paikkamerkki 4"/>
          <p:cNvSpPr>
            <a:spLocks noGrp="1"/>
          </p:cNvSpPr>
          <p:nvPr>
            <p:ph type="ftr" sz="quarter" idx="11"/>
          </p:nvPr>
        </p:nvSpPr>
        <p:spPr>
          <a:xfrm>
            <a:off x="1111510" y="4855332"/>
            <a:ext cx="1295891" cy="164690"/>
          </a:xfrm>
        </p:spPr>
        <p:txBody>
          <a:bodyPr/>
          <a:lstStyle/>
          <a:p>
            <a:r>
              <a:rPr lang="fi-FI"/>
              <a:t>Teknologiateollisuus</a:t>
            </a:r>
          </a:p>
        </p:txBody>
      </p:sp>
      <p:sp>
        <p:nvSpPr>
          <p:cNvPr id="7" name="Tekstin paikkamerkki 6"/>
          <p:cNvSpPr>
            <a:spLocks noGrp="1"/>
          </p:cNvSpPr>
          <p:nvPr>
            <p:ph type="body" sz="quarter" idx="18"/>
          </p:nvPr>
        </p:nvSpPr>
        <p:spPr>
          <a:xfrm>
            <a:off x="2301730" y="4746554"/>
            <a:ext cx="6224433" cy="158672"/>
          </a:xfrm>
        </p:spPr>
        <p:txBody>
          <a:bodyPr/>
          <a:lstStyle/>
          <a:p>
            <a:r>
              <a:rPr lang="fi-FI" dirty="0"/>
              <a:t>Lähde: Tilastokeskus; Aluetilinpito, Alueellinen yritystoimintatilasto / Teknologiateollisuus ry:n henkilöstötiedustelu. Kaakkois-Suomi sisältää Etelä-Karjalan ja Kymenlaakson, Häme sisältää </a:t>
            </a:r>
            <a:r>
              <a:rPr lang="fi-FI" dirty="0" err="1"/>
              <a:t>Päijät</a:t>
            </a:r>
            <a:r>
              <a:rPr lang="fi-FI" dirty="0"/>
              <a:t>- ja Kanta-Hämeen ja Pohjanmaan ELY-alue sisältää Keski-Pohjanmaan ja Pohjanmaan maakunnat. </a:t>
            </a:r>
          </a:p>
          <a:p>
            <a:r>
              <a:rPr lang="fi-FI" dirty="0"/>
              <a:t> </a:t>
            </a:r>
          </a:p>
        </p:txBody>
      </p:sp>
      <p:graphicFrame>
        <p:nvGraphicFramePr>
          <p:cNvPr id="12" name="Sisällön paikkamerkki 10"/>
          <p:cNvGraphicFramePr>
            <a:graphicFrameLocks noGrp="1"/>
          </p:cNvGraphicFramePr>
          <p:nvPr>
            <p:ph sz="quarter" idx="17"/>
            <p:extLst>
              <p:ext uri="{D42A27DB-BD31-4B8C-83A1-F6EECF244321}">
                <p14:modId xmlns:p14="http://schemas.microsoft.com/office/powerpoint/2010/main" val="3121170664"/>
              </p:ext>
            </p:extLst>
          </p:nvPr>
        </p:nvGraphicFramePr>
        <p:xfrm>
          <a:off x="1323402" y="836413"/>
          <a:ext cx="6351239" cy="3674366"/>
        </p:xfrm>
        <a:graphic>
          <a:graphicData uri="http://schemas.openxmlformats.org/drawingml/2006/table">
            <a:tbl>
              <a:tblPr firstRow="1" bandRow="1">
                <a:tableStyleId>{21E4AEA4-8DFA-4A89-87EB-49C32662AFE0}</a:tableStyleId>
              </a:tblPr>
              <a:tblGrid>
                <a:gridCol w="1270247">
                  <a:extLst>
                    <a:ext uri="{9D8B030D-6E8A-4147-A177-3AD203B41FA5}">
                      <a16:colId xmlns:a16="http://schemas.microsoft.com/office/drawing/2014/main" val="20000"/>
                    </a:ext>
                  </a:extLst>
                </a:gridCol>
                <a:gridCol w="635124">
                  <a:extLst>
                    <a:ext uri="{9D8B030D-6E8A-4147-A177-3AD203B41FA5}">
                      <a16:colId xmlns:a16="http://schemas.microsoft.com/office/drawing/2014/main" val="20001"/>
                    </a:ext>
                  </a:extLst>
                </a:gridCol>
                <a:gridCol w="635124">
                  <a:extLst>
                    <a:ext uri="{9D8B030D-6E8A-4147-A177-3AD203B41FA5}">
                      <a16:colId xmlns:a16="http://schemas.microsoft.com/office/drawing/2014/main" val="20002"/>
                    </a:ext>
                  </a:extLst>
                </a:gridCol>
                <a:gridCol w="635124">
                  <a:extLst>
                    <a:ext uri="{9D8B030D-6E8A-4147-A177-3AD203B41FA5}">
                      <a16:colId xmlns:a16="http://schemas.microsoft.com/office/drawing/2014/main" val="20003"/>
                    </a:ext>
                  </a:extLst>
                </a:gridCol>
                <a:gridCol w="635124">
                  <a:extLst>
                    <a:ext uri="{9D8B030D-6E8A-4147-A177-3AD203B41FA5}">
                      <a16:colId xmlns:a16="http://schemas.microsoft.com/office/drawing/2014/main" val="20004"/>
                    </a:ext>
                  </a:extLst>
                </a:gridCol>
                <a:gridCol w="635124">
                  <a:extLst>
                    <a:ext uri="{9D8B030D-6E8A-4147-A177-3AD203B41FA5}">
                      <a16:colId xmlns:a16="http://schemas.microsoft.com/office/drawing/2014/main" val="20005"/>
                    </a:ext>
                  </a:extLst>
                </a:gridCol>
                <a:gridCol w="635124">
                  <a:extLst>
                    <a:ext uri="{9D8B030D-6E8A-4147-A177-3AD203B41FA5}">
                      <a16:colId xmlns:a16="http://schemas.microsoft.com/office/drawing/2014/main" val="20006"/>
                    </a:ext>
                  </a:extLst>
                </a:gridCol>
                <a:gridCol w="635124">
                  <a:extLst>
                    <a:ext uri="{9D8B030D-6E8A-4147-A177-3AD203B41FA5}">
                      <a16:colId xmlns:a16="http://schemas.microsoft.com/office/drawing/2014/main" val="1532166925"/>
                    </a:ext>
                  </a:extLst>
                </a:gridCol>
                <a:gridCol w="635124">
                  <a:extLst>
                    <a:ext uri="{9D8B030D-6E8A-4147-A177-3AD203B41FA5}">
                      <a16:colId xmlns:a16="http://schemas.microsoft.com/office/drawing/2014/main" val="20007"/>
                    </a:ext>
                  </a:extLst>
                </a:gridCol>
              </a:tblGrid>
              <a:tr h="316334">
                <a:tc>
                  <a:txBody>
                    <a:bodyPr/>
                    <a:lstStyle/>
                    <a:p>
                      <a:pPr algn="ctr" fontAlgn="ctr"/>
                      <a:r>
                        <a:rPr lang="fi-FI" sz="900" b="1" i="0" u="none" strike="noStrike">
                          <a:solidFill>
                            <a:srgbClr val="FFFFFF"/>
                          </a:solidFill>
                          <a:effectLst/>
                          <a:latin typeface="Verdana" panose="020B0604030504040204" pitchFamily="34" charset="0"/>
                        </a:rPr>
                        <a:t>ELY-alue</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2010</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2018</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2019</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2020</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2021</a:t>
                      </a:r>
                    </a:p>
                  </a:txBody>
                  <a:tcPr marL="0" marR="0" marT="0" marB="0" anchor="ctr"/>
                </a:tc>
                <a:tc>
                  <a:txBody>
                    <a:bodyPr/>
                    <a:lstStyle/>
                    <a:p>
                      <a:pPr algn="ctr" fontAlgn="ctr"/>
                      <a:r>
                        <a:rPr lang="fi-FI" sz="900" b="1" i="0" u="none" strike="noStrike" dirty="0">
                          <a:solidFill>
                            <a:srgbClr val="FFFFFF"/>
                          </a:solidFill>
                          <a:effectLst/>
                          <a:latin typeface="Verdana" panose="020B0604030504040204" pitchFamily="34" charset="0"/>
                        </a:rPr>
                        <a:t>2022</a:t>
                      </a:r>
                    </a:p>
                  </a:txBody>
                  <a:tcPr marL="0" marR="0" marT="0" marB="0" anchor="ctr"/>
                </a:tc>
                <a:tc>
                  <a:txBody>
                    <a:bodyPr/>
                    <a:lstStyle/>
                    <a:p>
                      <a:pPr algn="ctr" fontAlgn="ctr"/>
                      <a:r>
                        <a:rPr lang="fi-FI" sz="900" b="1" i="0" u="none" strike="noStrike" dirty="0">
                          <a:solidFill>
                            <a:srgbClr val="FFFFFF"/>
                          </a:solidFill>
                          <a:effectLst/>
                          <a:latin typeface="Verdana" panose="020B0604030504040204" pitchFamily="34" charset="0"/>
                        </a:rPr>
                        <a:t>2023</a:t>
                      </a:r>
                    </a:p>
                  </a:txBody>
                  <a:tcPr marL="0" marR="0" marT="0" marB="0" anchor="ctr"/>
                </a:tc>
                <a:tc>
                  <a:txBody>
                    <a:bodyPr/>
                    <a:lstStyle/>
                    <a:p>
                      <a:pPr algn="ctr" fontAlgn="ctr"/>
                      <a:r>
                        <a:rPr lang="fi-FI" sz="900" b="1" i="0" u="none" strike="noStrike" dirty="0">
                          <a:solidFill>
                            <a:srgbClr val="FFFFFF"/>
                          </a:solidFill>
                          <a:effectLst/>
                          <a:latin typeface="Verdana" panose="020B0604030504040204" pitchFamily="34" charset="0"/>
                        </a:rPr>
                        <a:t>Osuus, %</a:t>
                      </a:r>
                      <a:br>
                        <a:rPr lang="fi-FI" sz="900" b="1" i="0" u="none" strike="noStrike" dirty="0">
                          <a:solidFill>
                            <a:srgbClr val="FFFFFF"/>
                          </a:solidFill>
                          <a:effectLst/>
                          <a:latin typeface="Verdana" panose="020B0604030504040204" pitchFamily="34" charset="0"/>
                        </a:rPr>
                      </a:br>
                      <a:r>
                        <a:rPr lang="fi-FI" sz="900" b="1" i="0" u="none" strike="noStrike" dirty="0">
                          <a:solidFill>
                            <a:srgbClr val="FFFFFF"/>
                          </a:solidFill>
                          <a:effectLst/>
                          <a:latin typeface="Verdana" panose="020B0604030504040204" pitchFamily="34" charset="0"/>
                        </a:rPr>
                        <a:t>2023</a:t>
                      </a:r>
                    </a:p>
                  </a:txBody>
                  <a:tcPr marL="0" marR="0" marT="0" marB="0" anchor="ctr"/>
                </a:tc>
                <a:extLst>
                  <a:ext uri="{0D108BD9-81ED-4DB2-BD59-A6C34878D82A}">
                    <a16:rowId xmlns:a16="http://schemas.microsoft.com/office/drawing/2014/main" val="10000"/>
                  </a:ext>
                </a:extLst>
              </a:tr>
              <a:tr h="209877">
                <a:tc>
                  <a:txBody>
                    <a:bodyPr/>
                    <a:lstStyle/>
                    <a:p>
                      <a:pPr algn="ctr" fontAlgn="ctr"/>
                      <a:r>
                        <a:rPr lang="fi-FI" sz="900" b="0" i="0" u="none" strike="noStrike">
                          <a:solidFill>
                            <a:srgbClr val="000000"/>
                          </a:solidFill>
                          <a:effectLst/>
                          <a:latin typeface="Verdana" panose="020B0604030504040204" pitchFamily="34" charset="0"/>
                        </a:rPr>
                        <a:t>Etelä-Pohjanmaa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9 500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9 300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9 700</a:t>
                      </a:r>
                    </a:p>
                  </a:txBody>
                  <a:tcPr marL="0" marR="0" marT="0" marB="0" anchor="ctr"/>
                </a:tc>
                <a:tc>
                  <a:txBody>
                    <a:bodyPr/>
                    <a:lstStyle/>
                    <a:p>
                      <a:pPr algn="ctr" fontAlgn="ctr"/>
                      <a:r>
                        <a:rPr lang="fi-FI" sz="900" b="0" i="0" u="none" strike="noStrike" dirty="0">
                          <a:solidFill>
                            <a:srgbClr val="000000"/>
                          </a:solidFill>
                          <a:effectLst/>
                          <a:latin typeface="Verdana" panose="020B0604030504040204" pitchFamily="34" charset="0"/>
                        </a:rPr>
                        <a:t>9 800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2,9</a:t>
                      </a:r>
                    </a:p>
                  </a:txBody>
                  <a:tcPr marL="0" marR="0" marT="0" marB="0" anchor="ctr"/>
                </a:tc>
                <a:extLst>
                  <a:ext uri="{0D108BD9-81ED-4DB2-BD59-A6C34878D82A}">
                    <a16:rowId xmlns:a16="http://schemas.microsoft.com/office/drawing/2014/main" val="10001"/>
                  </a:ext>
                </a:extLst>
              </a:tr>
              <a:tr h="209877">
                <a:tc>
                  <a:txBody>
                    <a:bodyPr/>
                    <a:lstStyle/>
                    <a:p>
                      <a:pPr algn="ctr" fontAlgn="ctr"/>
                      <a:r>
                        <a:rPr lang="fi-FI" sz="900" b="0" i="0" u="none" strike="noStrike">
                          <a:solidFill>
                            <a:srgbClr val="000000"/>
                          </a:solidFill>
                          <a:effectLst/>
                          <a:latin typeface="Verdana" panose="020B0604030504040204" pitchFamily="34" charset="0"/>
                        </a:rPr>
                        <a:t>Etelä-Savo</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4 400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1,3</a:t>
                      </a:r>
                    </a:p>
                  </a:txBody>
                  <a:tcPr marL="0" marR="0" marT="0" marB="0" anchor="ctr"/>
                </a:tc>
                <a:extLst>
                  <a:ext uri="{0D108BD9-81ED-4DB2-BD59-A6C34878D82A}">
                    <a16:rowId xmlns:a16="http://schemas.microsoft.com/office/drawing/2014/main" val="10002"/>
                  </a:ext>
                </a:extLst>
              </a:tr>
              <a:tr h="209877">
                <a:tc>
                  <a:txBody>
                    <a:bodyPr/>
                    <a:lstStyle/>
                    <a:p>
                      <a:pPr algn="ctr" fontAlgn="ctr"/>
                      <a:r>
                        <a:rPr lang="fi-FI" sz="900" b="0" i="0" u="none" strike="noStrike">
                          <a:solidFill>
                            <a:srgbClr val="000000"/>
                          </a:solidFill>
                          <a:effectLst/>
                          <a:latin typeface="Verdana" panose="020B0604030504040204" pitchFamily="34" charset="0"/>
                        </a:rPr>
                        <a:t>Häme</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16 800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17 000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17 000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16 900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16 800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17 100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17 400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5,2</a:t>
                      </a:r>
                    </a:p>
                  </a:txBody>
                  <a:tcPr marL="0" marR="0" marT="0" marB="0" anchor="ctr"/>
                </a:tc>
                <a:extLst>
                  <a:ext uri="{0D108BD9-81ED-4DB2-BD59-A6C34878D82A}">
                    <a16:rowId xmlns:a16="http://schemas.microsoft.com/office/drawing/2014/main" val="10003"/>
                  </a:ext>
                </a:extLst>
              </a:tr>
              <a:tr h="209877">
                <a:tc>
                  <a:txBody>
                    <a:bodyPr/>
                    <a:lstStyle/>
                    <a:p>
                      <a:pPr algn="ctr" fontAlgn="ctr"/>
                      <a:r>
                        <a:rPr lang="fi-FI" sz="900" b="0" i="0" u="none" strike="noStrike">
                          <a:solidFill>
                            <a:srgbClr val="000000"/>
                          </a:solidFill>
                          <a:effectLst/>
                          <a:latin typeface="Verdana" panose="020B0604030504040204" pitchFamily="34" charset="0"/>
                        </a:rPr>
                        <a:t>Kaakkois-Suomi</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10 100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3,0</a:t>
                      </a:r>
                    </a:p>
                  </a:txBody>
                  <a:tcPr marL="0" marR="0" marT="0" marB="0" anchor="ctr"/>
                </a:tc>
                <a:extLst>
                  <a:ext uri="{0D108BD9-81ED-4DB2-BD59-A6C34878D82A}">
                    <a16:rowId xmlns:a16="http://schemas.microsoft.com/office/drawing/2014/main" val="10004"/>
                  </a:ext>
                </a:extLst>
              </a:tr>
              <a:tr h="209877">
                <a:tc>
                  <a:txBody>
                    <a:bodyPr/>
                    <a:lstStyle/>
                    <a:p>
                      <a:pPr algn="ctr" fontAlgn="ctr"/>
                      <a:r>
                        <a:rPr lang="fi-FI" sz="900" b="0" i="0" u="none" strike="noStrike">
                          <a:solidFill>
                            <a:srgbClr val="000000"/>
                          </a:solidFill>
                          <a:effectLst/>
                          <a:latin typeface="Verdana" panose="020B0604030504040204" pitchFamily="34" charset="0"/>
                        </a:rPr>
                        <a:t>Kainuu</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3 300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1,0</a:t>
                      </a:r>
                    </a:p>
                  </a:txBody>
                  <a:tcPr marL="0" marR="0" marT="0" marB="0" anchor="ctr"/>
                </a:tc>
                <a:extLst>
                  <a:ext uri="{0D108BD9-81ED-4DB2-BD59-A6C34878D82A}">
                    <a16:rowId xmlns:a16="http://schemas.microsoft.com/office/drawing/2014/main" val="10005"/>
                  </a:ext>
                </a:extLst>
              </a:tr>
              <a:tr h="209877">
                <a:tc>
                  <a:txBody>
                    <a:bodyPr/>
                    <a:lstStyle/>
                    <a:p>
                      <a:pPr algn="ctr" fontAlgn="ctr"/>
                      <a:r>
                        <a:rPr lang="fi-FI" sz="900" b="0" i="0" u="none" strike="noStrike">
                          <a:solidFill>
                            <a:srgbClr val="000000"/>
                          </a:solidFill>
                          <a:effectLst/>
                          <a:latin typeface="Verdana" panose="020B0604030504040204" pitchFamily="34" charset="0"/>
                        </a:rPr>
                        <a:t>Keski-Suomi</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13 600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15 100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15 400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15 400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15 900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16 500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16 700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5,0</a:t>
                      </a:r>
                    </a:p>
                  </a:txBody>
                  <a:tcPr marL="0" marR="0" marT="0" marB="0" anchor="ctr"/>
                </a:tc>
                <a:extLst>
                  <a:ext uri="{0D108BD9-81ED-4DB2-BD59-A6C34878D82A}">
                    <a16:rowId xmlns:a16="http://schemas.microsoft.com/office/drawing/2014/main" val="10006"/>
                  </a:ext>
                </a:extLst>
              </a:tr>
              <a:tr h="209877">
                <a:tc>
                  <a:txBody>
                    <a:bodyPr/>
                    <a:lstStyle/>
                    <a:p>
                      <a:pPr algn="ctr" fontAlgn="ctr"/>
                      <a:r>
                        <a:rPr lang="fi-FI" sz="900" b="0" i="0" u="none" strike="noStrike">
                          <a:solidFill>
                            <a:srgbClr val="000000"/>
                          </a:solidFill>
                          <a:effectLst/>
                          <a:latin typeface="Verdana" panose="020B0604030504040204" pitchFamily="34" charset="0"/>
                        </a:rPr>
                        <a:t>Lappi</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8 000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2,4</a:t>
                      </a:r>
                    </a:p>
                  </a:txBody>
                  <a:tcPr marL="0" marR="0" marT="0" marB="0" anchor="ctr"/>
                </a:tc>
                <a:extLst>
                  <a:ext uri="{0D108BD9-81ED-4DB2-BD59-A6C34878D82A}">
                    <a16:rowId xmlns:a16="http://schemas.microsoft.com/office/drawing/2014/main" val="10007"/>
                  </a:ext>
                </a:extLst>
              </a:tr>
              <a:tr h="209877">
                <a:tc>
                  <a:txBody>
                    <a:bodyPr/>
                    <a:lstStyle/>
                    <a:p>
                      <a:pPr algn="ctr" fontAlgn="ctr"/>
                      <a:r>
                        <a:rPr lang="fi-FI" sz="900" b="0" i="0" u="none" strike="noStrike">
                          <a:solidFill>
                            <a:srgbClr val="000000"/>
                          </a:solidFill>
                          <a:effectLst/>
                          <a:latin typeface="Verdana" panose="020B0604030504040204" pitchFamily="34" charset="0"/>
                        </a:rPr>
                        <a:t>Pirkanmaa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32 800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34 000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35 000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35 200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37 200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38 800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39 400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11,8</a:t>
                      </a:r>
                    </a:p>
                  </a:txBody>
                  <a:tcPr marL="0" marR="0" marT="0" marB="0" anchor="ctr"/>
                </a:tc>
                <a:extLst>
                  <a:ext uri="{0D108BD9-81ED-4DB2-BD59-A6C34878D82A}">
                    <a16:rowId xmlns:a16="http://schemas.microsoft.com/office/drawing/2014/main" val="10008"/>
                  </a:ext>
                </a:extLst>
              </a:tr>
              <a:tr h="209877">
                <a:tc>
                  <a:txBody>
                    <a:bodyPr/>
                    <a:lstStyle/>
                    <a:p>
                      <a:pPr algn="ctr" fontAlgn="ctr"/>
                      <a:r>
                        <a:rPr lang="fi-FI" sz="900" b="0" i="0" u="none" strike="noStrike">
                          <a:solidFill>
                            <a:srgbClr val="000000"/>
                          </a:solidFill>
                          <a:effectLst/>
                          <a:latin typeface="Verdana" panose="020B0604030504040204" pitchFamily="34" charset="0"/>
                        </a:rPr>
                        <a:t>Pohjanmaa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17 700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18 800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19 200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18 600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18 900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19 400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19 700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5,9</a:t>
                      </a:r>
                    </a:p>
                  </a:txBody>
                  <a:tcPr marL="0" marR="0" marT="0" marB="0" anchor="ctr"/>
                </a:tc>
                <a:extLst>
                  <a:ext uri="{0D108BD9-81ED-4DB2-BD59-A6C34878D82A}">
                    <a16:rowId xmlns:a16="http://schemas.microsoft.com/office/drawing/2014/main" val="10009"/>
                  </a:ext>
                </a:extLst>
              </a:tr>
              <a:tr h="209877">
                <a:tc>
                  <a:txBody>
                    <a:bodyPr/>
                    <a:lstStyle/>
                    <a:p>
                      <a:pPr algn="ctr" fontAlgn="ctr"/>
                      <a:r>
                        <a:rPr lang="fi-FI" sz="900" b="0" i="0" u="none" strike="noStrike">
                          <a:solidFill>
                            <a:srgbClr val="000000"/>
                          </a:solidFill>
                          <a:effectLst/>
                          <a:latin typeface="Verdana" panose="020B0604030504040204" pitchFamily="34" charset="0"/>
                        </a:rPr>
                        <a:t>Pohjois-Karjala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5 700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7 100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2,1</a:t>
                      </a:r>
                    </a:p>
                  </a:txBody>
                  <a:tcPr marL="0" marR="0" marT="0" marB="0" anchor="ctr"/>
                </a:tc>
                <a:extLst>
                  <a:ext uri="{0D108BD9-81ED-4DB2-BD59-A6C34878D82A}">
                    <a16:rowId xmlns:a16="http://schemas.microsoft.com/office/drawing/2014/main" val="10010"/>
                  </a:ext>
                </a:extLst>
              </a:tr>
              <a:tr h="209877">
                <a:tc>
                  <a:txBody>
                    <a:bodyPr/>
                    <a:lstStyle/>
                    <a:p>
                      <a:pPr algn="ctr" fontAlgn="ctr"/>
                      <a:r>
                        <a:rPr lang="fi-FI" sz="900" b="0" i="0" u="none" strike="noStrike">
                          <a:solidFill>
                            <a:srgbClr val="000000"/>
                          </a:solidFill>
                          <a:effectLst/>
                          <a:latin typeface="Verdana" panose="020B0604030504040204" pitchFamily="34" charset="0"/>
                        </a:rPr>
                        <a:t>Pohjois-Pohjanmaa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22 500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23 600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23 700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24 000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25 400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26 200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26 600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7,9</a:t>
                      </a:r>
                    </a:p>
                  </a:txBody>
                  <a:tcPr marL="0" marR="0" marT="0" marB="0" anchor="ctr"/>
                </a:tc>
                <a:extLst>
                  <a:ext uri="{0D108BD9-81ED-4DB2-BD59-A6C34878D82A}">
                    <a16:rowId xmlns:a16="http://schemas.microsoft.com/office/drawing/2014/main" val="10011"/>
                  </a:ext>
                </a:extLst>
              </a:tr>
              <a:tr h="209877">
                <a:tc>
                  <a:txBody>
                    <a:bodyPr/>
                    <a:lstStyle/>
                    <a:p>
                      <a:pPr algn="ctr" fontAlgn="ctr"/>
                      <a:r>
                        <a:rPr lang="fi-FI" sz="900" b="0" i="0" u="none" strike="noStrike">
                          <a:solidFill>
                            <a:srgbClr val="000000"/>
                          </a:solidFill>
                          <a:effectLst/>
                          <a:latin typeface="Verdana" panose="020B0604030504040204" pitchFamily="34" charset="0"/>
                        </a:rPr>
                        <a:t>Pohjois-Savo</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11 200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11 300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3,4</a:t>
                      </a:r>
                    </a:p>
                  </a:txBody>
                  <a:tcPr marL="0" marR="0" marT="0" marB="0" anchor="ctr"/>
                </a:tc>
                <a:extLst>
                  <a:ext uri="{0D108BD9-81ED-4DB2-BD59-A6C34878D82A}">
                    <a16:rowId xmlns:a16="http://schemas.microsoft.com/office/drawing/2014/main" val="10012"/>
                  </a:ext>
                </a:extLst>
              </a:tr>
              <a:tr h="209877">
                <a:tc>
                  <a:txBody>
                    <a:bodyPr/>
                    <a:lstStyle/>
                    <a:p>
                      <a:pPr algn="ctr" fontAlgn="ctr"/>
                      <a:r>
                        <a:rPr lang="fi-FI" sz="900" b="0" i="0" u="none" strike="noStrike">
                          <a:solidFill>
                            <a:srgbClr val="000000"/>
                          </a:solidFill>
                          <a:effectLst/>
                          <a:latin typeface="Verdana" panose="020B0604030504040204" pitchFamily="34" charset="0"/>
                        </a:rPr>
                        <a:t>Satakunta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13 200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12 800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12 700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12 700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12 900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13 100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13 300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4,0</a:t>
                      </a:r>
                    </a:p>
                  </a:txBody>
                  <a:tcPr marL="0" marR="0" marT="0" marB="0" anchor="ctr"/>
                </a:tc>
                <a:extLst>
                  <a:ext uri="{0D108BD9-81ED-4DB2-BD59-A6C34878D82A}">
                    <a16:rowId xmlns:a16="http://schemas.microsoft.com/office/drawing/2014/main" val="10013"/>
                  </a:ext>
                </a:extLst>
              </a:tr>
              <a:tr h="209877">
                <a:tc>
                  <a:txBody>
                    <a:bodyPr/>
                    <a:lstStyle/>
                    <a:p>
                      <a:pPr algn="ctr" fontAlgn="ctr"/>
                      <a:r>
                        <a:rPr lang="fi-FI" sz="900" b="0" i="0" u="none" strike="noStrike">
                          <a:solidFill>
                            <a:srgbClr val="000000"/>
                          </a:solidFill>
                          <a:effectLst/>
                          <a:latin typeface="Verdana" panose="020B0604030504040204" pitchFamily="34" charset="0"/>
                        </a:rPr>
                        <a:t>Uusimaa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91 100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103 500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106 400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107 400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109 800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113 200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114 900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34,3</a:t>
                      </a:r>
                    </a:p>
                  </a:txBody>
                  <a:tcPr marL="0" marR="0" marT="0" marB="0" anchor="ctr"/>
                </a:tc>
                <a:extLst>
                  <a:ext uri="{0D108BD9-81ED-4DB2-BD59-A6C34878D82A}">
                    <a16:rowId xmlns:a16="http://schemas.microsoft.com/office/drawing/2014/main" val="10014"/>
                  </a:ext>
                </a:extLst>
              </a:tr>
              <a:tr h="209877">
                <a:tc>
                  <a:txBody>
                    <a:bodyPr/>
                    <a:lstStyle/>
                    <a:p>
                      <a:pPr algn="ctr" fontAlgn="ctr"/>
                      <a:r>
                        <a:rPr lang="fi-FI" sz="900" b="0" i="0" u="none" strike="noStrike">
                          <a:solidFill>
                            <a:srgbClr val="000000"/>
                          </a:solidFill>
                          <a:effectLst/>
                          <a:latin typeface="Verdana" panose="020B0604030504040204" pitchFamily="34" charset="0"/>
                        </a:rPr>
                        <a:t>Varsinais-Suomi</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28 600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29 800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30 800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30 500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30 700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31 500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32 000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9,6</a:t>
                      </a:r>
                    </a:p>
                  </a:txBody>
                  <a:tcPr marL="0" marR="0" marT="0" marB="0" anchor="ctr"/>
                </a:tc>
                <a:extLst>
                  <a:ext uri="{0D108BD9-81ED-4DB2-BD59-A6C34878D82A}">
                    <a16:rowId xmlns:a16="http://schemas.microsoft.com/office/drawing/2014/main" val="10015"/>
                  </a:ext>
                </a:extLst>
              </a:tr>
              <a:tr h="209877">
                <a:tc>
                  <a:txBody>
                    <a:bodyPr/>
                    <a:lstStyle/>
                    <a:p>
                      <a:pPr algn="ctr" fontAlgn="ctr"/>
                      <a:r>
                        <a:rPr lang="fi-FI" sz="900" b="0" i="0" u="none" strike="noStrike">
                          <a:solidFill>
                            <a:srgbClr val="000000"/>
                          </a:solidFill>
                          <a:effectLst/>
                          <a:latin typeface="Verdana" panose="020B0604030504040204" pitchFamily="34" charset="0"/>
                        </a:rPr>
                        <a:t>KOKO 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284 200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307 400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313 600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313 900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321 000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330 100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335 000</a:t>
                      </a:r>
                    </a:p>
                  </a:txBody>
                  <a:tcPr marL="0" marR="0" marT="0" marB="0" anchor="ctr"/>
                </a:tc>
                <a:tc>
                  <a:txBody>
                    <a:bodyPr/>
                    <a:lstStyle/>
                    <a:p>
                      <a:pPr algn="r" fontAlgn="ctr"/>
                      <a:r>
                        <a:rPr lang="fi-FI" sz="900" b="0" i="0" u="none" strike="noStrike" dirty="0">
                          <a:solidFill>
                            <a:srgbClr val="000000"/>
                          </a:solidFill>
                          <a:effectLst/>
                          <a:latin typeface="Verdana" panose="020B0604030504040204" pitchFamily="34" charset="0"/>
                        </a:rPr>
                        <a:t>100,0</a:t>
                      </a:r>
                    </a:p>
                  </a:txBody>
                  <a:tcPr marL="0" marR="0" marT="0" marB="0" anchor="ct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842250481"/>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Teknologiateollisuus</a:t>
            </a:r>
            <a:br>
              <a:rPr lang="fi-FI" dirty="0">
                <a:solidFill>
                  <a:schemeClr val="tx1"/>
                </a:solidFill>
              </a:rPr>
            </a:br>
            <a:r>
              <a:rPr lang="fi-FI" sz="1400" dirty="0">
                <a:solidFill>
                  <a:schemeClr val="tx1"/>
                </a:solidFill>
              </a:rPr>
              <a:t>Merkittävin elinkeino myös Etelä-Pohjanmaalla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9</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8.5.2024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48 %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46 %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21 000 työpaikkaa eli reilu viidennes Etelä-Pohjanmaan kaikista työllisistä. Alalla työskentelee suoraan 9 800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3463851640"/>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3208661540"/>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2023:</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Etelä-Pohjanmaalla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2,4</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100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dirty="0">
                          <a:solidFill>
                            <a:srgbClr val="000000"/>
                          </a:solidFill>
                          <a:latin typeface="+mn-lt"/>
                          <a:ea typeface="ＭＳ Ｐゴシック" pitchFamily="34" charset="-128"/>
                        </a:rPr>
                        <a:t>Henkilöstön määrä</a:t>
                      </a:r>
                      <a:endParaRPr lang="fi-FI" sz="1050" b="0" dirty="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9 800</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335 000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3074754579"/>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2425764470"/>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90948734"/>
      </p:ext>
    </p:extLst>
  </p:cSld>
  <p:clrMapOvr>
    <a:masterClrMapping/>
  </p:clrMapOvr>
  <p:transition spd="med">
    <p:fade/>
  </p:transition>
</p:sld>
</file>

<file path=ppt/theme/theme1.xml><?xml version="1.0" encoding="utf-8"?>
<a:theme xmlns:a="http://schemas.openxmlformats.org/drawingml/2006/main" name="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Teknologiateollisuu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Tekno_FI_2016" id="{20EA1341-EE32-433B-BC03-FE23A0136C67}" vid="{91854BC2-7349-49C3-92B6-AE41D831AB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0.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4.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5.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6.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7.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8.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F886EDC3C35ED44386E38662B6DACCDA" ma:contentTypeVersion="19" ma:contentTypeDescription="Luo uusi asiakirja." ma:contentTypeScope="" ma:versionID="a68fe2f5853ba668c329fe8ff571cba1">
  <xsd:schema xmlns:xsd="http://www.w3.org/2001/XMLSchema" xmlns:xs="http://www.w3.org/2001/XMLSchema" xmlns:p="http://schemas.microsoft.com/office/2006/metadata/properties" xmlns:ns2="b057f711-7d93-472c-a8f6-94be00805750" xmlns:ns3="c296724d-1a81-4a23-b6dd-dca7fd62c6ff" targetNamespace="http://schemas.microsoft.com/office/2006/metadata/properties" ma:root="true" ma:fieldsID="f671b576c74b9f2f7a5e561b4d3b9835" ns2:_="" ns3:_="">
    <xsd:import namespace="b057f711-7d93-472c-a8f6-94be00805750"/>
    <xsd:import namespace="c296724d-1a81-4a23-b6dd-dca7fd62c6f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Henkil_x00f6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57f711-7d93-472c-a8f6-94be0080575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Kuvien tunnisteet" ma:readOnly="false" ma:fieldId="{5cf76f15-5ced-4ddc-b409-7134ff3c332f}" ma:taxonomyMulti="true" ma:sspId="f83a129e-02f3-4c10-aeed-b048f014efe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Henkil_x00f6_" ma:index="26" nillable="true" ma:displayName="Henkilö" ma:list="UserInfo" ma:SharePointGroup="0" ma:internalName="Henkil_x00f6_"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296724d-1a81-4a23-b6dd-dca7fd62c6ff" elementFormDefault="qualified">
    <xsd:import namespace="http://schemas.microsoft.com/office/2006/documentManagement/types"/>
    <xsd:import namespace="http://schemas.microsoft.com/office/infopath/2007/PartnerControls"/>
    <xsd:element name="SharedWithUsers" ma:index="14"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Jakamisen tiedot" ma:internalName="SharedWithDetails" ma:readOnly="true">
      <xsd:simpleType>
        <xsd:restriction base="dms:Note">
          <xsd:maxLength value="255"/>
        </xsd:restriction>
      </xsd:simpleType>
    </xsd:element>
    <xsd:element name="TaxCatchAll" ma:index="23" nillable="true" ma:displayName="Taxonomy Catch All Column" ma:hidden="true" ma:list="{bddbccb1-85c5-4102-b8cd-d9aa5a21b0d6}" ma:internalName="TaxCatchAll" ma:showField="CatchAllData" ma:web="c296724d-1a81-4a23-b6dd-dca7fd62c6f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057f711-7d93-472c-a8f6-94be00805750">
      <Terms xmlns="http://schemas.microsoft.com/office/infopath/2007/PartnerControls"/>
    </lcf76f155ced4ddcb4097134ff3c332f>
    <TaxCatchAll xmlns="c296724d-1a81-4a23-b6dd-dca7fd62c6ff" xsi:nil="true"/>
    <Henkil_x00f6_ xmlns="b057f711-7d93-472c-a8f6-94be00805750">
      <UserInfo>
        <DisplayName/>
        <AccountId xsi:nil="true"/>
        <AccountType/>
      </UserInfo>
    </Henkil_x00f6_>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458F7EF-8DCF-43CE-9EB5-4C99E9B8B5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057f711-7d93-472c-a8f6-94be00805750"/>
    <ds:schemaRef ds:uri="c296724d-1a81-4a23-b6dd-dca7fd62c6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FE7B2A1-A39B-49C6-9D33-BB474F8035BD}">
  <ds:schemaRefs>
    <ds:schemaRef ds:uri="b057f711-7d93-472c-a8f6-94be00805750"/>
    <ds:schemaRef ds:uri="http://schemas.microsoft.com/office/2006/metadata/properties"/>
    <ds:schemaRef ds:uri="http://purl.org/dc/terms/"/>
    <ds:schemaRef ds:uri="http://purl.org/dc/dcmitype/"/>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c296724d-1a81-4a23-b6dd-dca7fd62c6ff"/>
    <ds:schemaRef ds:uri="http://www.w3.org/XML/1998/namespace"/>
  </ds:schemaRefs>
</ds:datastoreItem>
</file>

<file path=customXml/itemProps3.xml><?xml version="1.0" encoding="utf-8"?>
<ds:datastoreItem xmlns:ds="http://schemas.openxmlformats.org/officeDocument/2006/customXml" ds:itemID="{D98B5D26-78F3-4913-8886-54C1A97D2A8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910</TotalTime>
  <Words>2478</Words>
  <Application>Microsoft Office PowerPoint</Application>
  <PresentationFormat>Näytössä katseltava esitys (16:9)</PresentationFormat>
  <Paragraphs>765</Paragraphs>
  <Slides>39</Slides>
  <Notes>2</Notes>
  <HiddenSlides>0</HiddenSlides>
  <MMClips>0</MMClips>
  <ScaleCrop>false</ScaleCrop>
  <HeadingPairs>
    <vt:vector size="8" baseType="variant">
      <vt:variant>
        <vt:lpstr>Käytetyt fontit</vt:lpstr>
      </vt:variant>
      <vt:variant>
        <vt:i4>2</vt:i4>
      </vt:variant>
      <vt:variant>
        <vt:lpstr>Teema</vt:lpstr>
      </vt:variant>
      <vt:variant>
        <vt:i4>1</vt:i4>
      </vt:variant>
      <vt:variant>
        <vt:lpstr>Upotetut OLE-palvelimet</vt:lpstr>
      </vt:variant>
      <vt:variant>
        <vt:i4>1</vt:i4>
      </vt:variant>
      <vt:variant>
        <vt:lpstr>Dian otsikot</vt:lpstr>
      </vt:variant>
      <vt:variant>
        <vt:i4>39</vt:i4>
      </vt:variant>
    </vt:vector>
  </HeadingPairs>
  <TitlesOfParts>
    <vt:vector size="43" baseType="lpstr">
      <vt:lpstr>Arial</vt:lpstr>
      <vt:lpstr>Verdana</vt:lpstr>
      <vt:lpstr>Teknologiateollisuus_masterdia</vt:lpstr>
      <vt:lpstr>Macrobond document</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Rautaporras Petteri</dc:creator>
  <cp:keywords>Teknologiateollisuus_FI</cp:keywords>
  <cp:lastModifiedBy>Mikkonen Hanne</cp:lastModifiedBy>
  <cp:revision>4</cp:revision>
  <cp:lastPrinted>2016-06-09T07:47:11Z</cp:lastPrinted>
  <dcterms:created xsi:type="dcterms:W3CDTF">2016-09-06T05:42:13Z</dcterms:created>
  <dcterms:modified xsi:type="dcterms:W3CDTF">2024-05-08T09:04:46Z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vkameleonVerID">
    <vt:lpwstr>482.21.02.003</vt:lpwstr>
  </property>
  <property fmtid="{D5CDD505-2E9C-101B-9397-08002B2CF9AE}" pid="3" name="dvSaved">
    <vt:lpwstr>1</vt:lpwstr>
  </property>
  <property fmtid="{D5CDD505-2E9C-101B-9397-08002B2CF9AE}" pid="4" name="dvLanguage">
    <vt:lpwstr>1035</vt:lpwstr>
  </property>
  <property fmtid="{D5CDD505-2E9C-101B-9397-08002B2CF9AE}" pid="5" name="dvTemplate">
    <vt:lpwstr>Tekno_fi.potx</vt:lpwstr>
  </property>
  <property fmtid="{D5CDD505-2E9C-101B-9397-08002B2CF9AE}" pid="6" name="dvDefinition">
    <vt:lpwstr>23 (dd_default.xml)</vt:lpwstr>
  </property>
  <property fmtid="{D5CDD505-2E9C-101B-9397-08002B2CF9AE}" pid="7" name="dvDefinitionID">
    <vt:lpwstr>23</vt:lpwstr>
  </property>
  <property fmtid="{D5CDD505-2E9C-101B-9397-08002B2CF9AE}" pid="8" name="dvContentFile">
    <vt:lpwstr>dd_default.xml</vt:lpwstr>
  </property>
  <property fmtid="{D5CDD505-2E9C-101B-9397-08002B2CF9AE}" pid="9" name="dvGlobalVerID">
    <vt:lpwstr>482.90.02.003</vt:lpwstr>
  </property>
  <property fmtid="{D5CDD505-2E9C-101B-9397-08002B2CF9AE}" pid="10" name="dvDefinitionVersion">
    <vt:lpwstr>2.1 / 22.1.2015</vt:lpwstr>
  </property>
  <property fmtid="{D5CDD505-2E9C-101B-9397-08002B2CF9AE}" pid="11" name="filename">
    <vt:lpwstr>false</vt:lpwstr>
  </property>
  <property fmtid="{D5CDD505-2E9C-101B-9397-08002B2CF9AE}" pid="12" name="filenameandpath">
    <vt:lpwstr>false</vt:lpwstr>
  </property>
  <property fmtid="{D5CDD505-2E9C-101B-9397-08002B2CF9AE}" pid="13" name="dvPagenumberExist">
    <vt:lpwstr>1</vt:lpwstr>
  </property>
  <property fmtid="{D5CDD505-2E9C-101B-9397-08002B2CF9AE}" pid="14" name="dvAuthorExist">
    <vt:lpwstr>1</vt:lpwstr>
  </property>
  <property fmtid="{D5CDD505-2E9C-101B-9397-08002B2CF9AE}" pid="15" name="dvDateExist">
    <vt:lpwstr>-1</vt:lpwstr>
  </property>
  <property fmtid="{D5CDD505-2E9C-101B-9397-08002B2CF9AE}" pid="16" name="dvCategory">
    <vt:lpwstr>4</vt:lpwstr>
  </property>
  <property fmtid="{D5CDD505-2E9C-101B-9397-08002B2CF9AE}" pid="17" name="dvCategory_2">
    <vt:lpwstr>0</vt:lpwstr>
  </property>
  <property fmtid="{D5CDD505-2E9C-101B-9397-08002B2CF9AE}" pid="18" name="dvSavepath">
    <vt:lpwstr/>
  </property>
  <property fmtid="{D5CDD505-2E9C-101B-9397-08002B2CF9AE}" pid="19" name="dvUsed">
    <vt:lpwstr>1</vt:lpwstr>
  </property>
  <property fmtid="{D5CDD505-2E9C-101B-9397-08002B2CF9AE}" pid="20" name="dvCompany">
    <vt:lpwstr/>
  </property>
  <property fmtid="{D5CDD505-2E9C-101B-9397-08002B2CF9AE}" pid="21" name="dvSite">
    <vt:lpwstr/>
  </property>
  <property fmtid="{D5CDD505-2E9C-101B-9397-08002B2CF9AE}" pid="22" name="dvNumbering">
    <vt:lpwstr>0</vt:lpwstr>
  </property>
  <property fmtid="{D5CDD505-2E9C-101B-9397-08002B2CF9AE}" pid="23" name="dvDUname">
    <vt:lpwstr>Nora Elers</vt:lpwstr>
  </property>
  <property fmtid="{D5CDD505-2E9C-101B-9397-08002B2CF9AE}" pid="24" name="dvDUdepartment">
    <vt:lpwstr/>
  </property>
  <property fmtid="{D5CDD505-2E9C-101B-9397-08002B2CF9AE}" pid="25" name="dvLogoExist">
    <vt:lpwstr>0</vt:lpwstr>
  </property>
  <property fmtid="{D5CDD505-2E9C-101B-9397-08002B2CF9AE}" pid="26" name="dvCurrentlogo">
    <vt:lpwstr/>
  </property>
  <property fmtid="{D5CDD505-2E9C-101B-9397-08002B2CF9AE}" pid="27" name="ContentTypeId">
    <vt:lpwstr>0x010100F886EDC3C35ED44386E38662B6DACCDA</vt:lpwstr>
  </property>
  <property fmtid="{D5CDD505-2E9C-101B-9397-08002B2CF9AE}" pid="28" name="Order">
    <vt:r8>725000</vt:r8>
  </property>
  <property fmtid="{D5CDD505-2E9C-101B-9397-08002B2CF9AE}" pid="29" name="xd_Signature">
    <vt:bool>false</vt:bool>
  </property>
  <property fmtid="{D5CDD505-2E9C-101B-9397-08002B2CF9AE}" pid="30" name="xd_ProgID">
    <vt:lpwstr/>
  </property>
  <property fmtid="{D5CDD505-2E9C-101B-9397-08002B2CF9AE}" pid="31" name="ComplianceAssetId">
    <vt:lpwstr/>
  </property>
  <property fmtid="{D5CDD505-2E9C-101B-9397-08002B2CF9AE}" pid="32" name="TemplateUrl">
    <vt:lpwstr/>
  </property>
  <property fmtid="{D5CDD505-2E9C-101B-9397-08002B2CF9AE}" pid="33" name="TyoryhmanNimi">
    <vt:lpwstr>Talous ja tilastot</vt:lpwstr>
  </property>
  <property fmtid="{D5CDD505-2E9C-101B-9397-08002B2CF9AE}" pid="34" name="MediaServiceImageTags">
    <vt:lpwstr/>
  </property>
</Properties>
</file>